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emf" ContentType="image/x-emf"/>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notesSlides/notesSlide46.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p:sldMasterIdLst>
    <p:sldMasterId id="2147483648" r:id="rId1"/>
  </p:sldMasterIdLst>
  <p:notesMasterIdLst>
    <p:notesMasterId r:id="rId49"/>
  </p:notesMasterIdLst>
  <p:handoutMasterIdLst>
    <p:handoutMasterId r:id="rId50"/>
  </p:handoutMasterIdLst>
  <p:sldIdLst>
    <p:sldId id="474" r:id="rId2"/>
    <p:sldId id="947" r:id="rId3"/>
    <p:sldId id="948" r:id="rId4"/>
    <p:sldId id="949" r:id="rId5"/>
    <p:sldId id="950" r:id="rId6"/>
    <p:sldId id="919" r:id="rId7"/>
    <p:sldId id="951" r:id="rId8"/>
    <p:sldId id="728" r:id="rId9"/>
    <p:sldId id="839" r:id="rId10"/>
    <p:sldId id="931" r:id="rId11"/>
    <p:sldId id="898" r:id="rId12"/>
    <p:sldId id="936" r:id="rId13"/>
    <p:sldId id="952" r:id="rId14"/>
    <p:sldId id="937" r:id="rId15"/>
    <p:sldId id="953" r:id="rId16"/>
    <p:sldId id="938" r:id="rId17"/>
    <p:sldId id="920" r:id="rId18"/>
    <p:sldId id="954" r:id="rId19"/>
    <p:sldId id="907" r:id="rId20"/>
    <p:sldId id="946" r:id="rId21"/>
    <p:sldId id="910" r:id="rId22"/>
    <p:sldId id="939" r:id="rId23"/>
    <p:sldId id="940" r:id="rId24"/>
    <p:sldId id="941" r:id="rId25"/>
    <p:sldId id="912" r:id="rId26"/>
    <p:sldId id="955" r:id="rId27"/>
    <p:sldId id="956" r:id="rId28"/>
    <p:sldId id="957" r:id="rId29"/>
    <p:sldId id="958" r:id="rId30"/>
    <p:sldId id="959" r:id="rId31"/>
    <p:sldId id="960" r:id="rId32"/>
    <p:sldId id="961" r:id="rId33"/>
    <p:sldId id="962" r:id="rId34"/>
    <p:sldId id="921" r:id="rId35"/>
    <p:sldId id="922" r:id="rId36"/>
    <p:sldId id="923" r:id="rId37"/>
    <p:sldId id="924" r:id="rId38"/>
    <p:sldId id="925" r:id="rId39"/>
    <p:sldId id="914" r:id="rId40"/>
    <p:sldId id="927" r:id="rId41"/>
    <p:sldId id="944" r:id="rId42"/>
    <p:sldId id="904" r:id="rId43"/>
    <p:sldId id="905" r:id="rId44"/>
    <p:sldId id="906" r:id="rId45"/>
    <p:sldId id="945" r:id="rId46"/>
    <p:sldId id="935" r:id="rId47"/>
    <p:sldId id="724" r:id="rId48"/>
  </p:sldIdLst>
  <p:sldSz cx="9144000" cy="6858000" type="screen4x3"/>
  <p:notesSz cx="6980238" cy="9223375"/>
  <p:defaultTextStyle>
    <a:defPPr>
      <a:defRPr lang="en-US"/>
    </a:defPPr>
    <a:lvl1pPr algn="l" rtl="0" eaLnBrk="0" fontAlgn="base" hangingPunct="0">
      <a:spcBef>
        <a:spcPct val="0"/>
      </a:spcBef>
      <a:spcAft>
        <a:spcPct val="0"/>
      </a:spcAft>
      <a:defRPr sz="1400" kern="1200">
        <a:solidFill>
          <a:schemeClr val="bg2"/>
        </a:solidFill>
        <a:latin typeface="Arial" pitchFamily="34" charset="0"/>
        <a:ea typeface="+mn-ea"/>
        <a:cs typeface="+mn-cs"/>
      </a:defRPr>
    </a:lvl1pPr>
    <a:lvl2pPr marL="457200" algn="l" rtl="0" eaLnBrk="0" fontAlgn="base" hangingPunct="0">
      <a:spcBef>
        <a:spcPct val="0"/>
      </a:spcBef>
      <a:spcAft>
        <a:spcPct val="0"/>
      </a:spcAft>
      <a:defRPr sz="1400" kern="1200">
        <a:solidFill>
          <a:schemeClr val="bg2"/>
        </a:solidFill>
        <a:latin typeface="Arial" pitchFamily="34" charset="0"/>
        <a:ea typeface="+mn-ea"/>
        <a:cs typeface="+mn-cs"/>
      </a:defRPr>
    </a:lvl2pPr>
    <a:lvl3pPr marL="914400" algn="l" rtl="0" eaLnBrk="0" fontAlgn="base" hangingPunct="0">
      <a:spcBef>
        <a:spcPct val="0"/>
      </a:spcBef>
      <a:spcAft>
        <a:spcPct val="0"/>
      </a:spcAft>
      <a:defRPr sz="1400" kern="1200">
        <a:solidFill>
          <a:schemeClr val="bg2"/>
        </a:solidFill>
        <a:latin typeface="Arial" pitchFamily="34" charset="0"/>
        <a:ea typeface="+mn-ea"/>
        <a:cs typeface="+mn-cs"/>
      </a:defRPr>
    </a:lvl3pPr>
    <a:lvl4pPr marL="1371600" algn="l" rtl="0" eaLnBrk="0" fontAlgn="base" hangingPunct="0">
      <a:spcBef>
        <a:spcPct val="0"/>
      </a:spcBef>
      <a:spcAft>
        <a:spcPct val="0"/>
      </a:spcAft>
      <a:defRPr sz="1400" kern="1200">
        <a:solidFill>
          <a:schemeClr val="bg2"/>
        </a:solidFill>
        <a:latin typeface="Arial" pitchFamily="34" charset="0"/>
        <a:ea typeface="+mn-ea"/>
        <a:cs typeface="+mn-cs"/>
      </a:defRPr>
    </a:lvl4pPr>
    <a:lvl5pPr marL="1828800" algn="l" rtl="0" eaLnBrk="0" fontAlgn="base" hangingPunct="0">
      <a:spcBef>
        <a:spcPct val="0"/>
      </a:spcBef>
      <a:spcAft>
        <a:spcPct val="0"/>
      </a:spcAft>
      <a:defRPr sz="1400" kern="1200">
        <a:solidFill>
          <a:schemeClr val="bg2"/>
        </a:solidFill>
        <a:latin typeface="Arial" pitchFamily="34" charset="0"/>
        <a:ea typeface="+mn-ea"/>
        <a:cs typeface="+mn-cs"/>
      </a:defRPr>
    </a:lvl5pPr>
    <a:lvl6pPr marL="2286000" algn="l" defTabSz="914400" rtl="0" eaLnBrk="1" latinLnBrk="0" hangingPunct="1">
      <a:defRPr sz="1400" kern="1200">
        <a:solidFill>
          <a:schemeClr val="bg2"/>
        </a:solidFill>
        <a:latin typeface="Arial" pitchFamily="34" charset="0"/>
        <a:ea typeface="+mn-ea"/>
        <a:cs typeface="+mn-cs"/>
      </a:defRPr>
    </a:lvl6pPr>
    <a:lvl7pPr marL="2743200" algn="l" defTabSz="914400" rtl="0" eaLnBrk="1" latinLnBrk="0" hangingPunct="1">
      <a:defRPr sz="1400" kern="1200">
        <a:solidFill>
          <a:schemeClr val="bg2"/>
        </a:solidFill>
        <a:latin typeface="Arial" pitchFamily="34" charset="0"/>
        <a:ea typeface="+mn-ea"/>
        <a:cs typeface="+mn-cs"/>
      </a:defRPr>
    </a:lvl7pPr>
    <a:lvl8pPr marL="3200400" algn="l" defTabSz="914400" rtl="0" eaLnBrk="1" latinLnBrk="0" hangingPunct="1">
      <a:defRPr sz="1400" kern="1200">
        <a:solidFill>
          <a:schemeClr val="bg2"/>
        </a:solidFill>
        <a:latin typeface="Arial" pitchFamily="34" charset="0"/>
        <a:ea typeface="+mn-ea"/>
        <a:cs typeface="+mn-cs"/>
      </a:defRPr>
    </a:lvl8pPr>
    <a:lvl9pPr marL="3657600" algn="l" defTabSz="914400" rtl="0" eaLnBrk="1" latinLnBrk="0" hangingPunct="1">
      <a:defRPr sz="1400" kern="1200">
        <a:solidFill>
          <a:schemeClr val="bg2"/>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000000"/>
    </p:penClr>
  </p:showPr>
  <p:clrMru>
    <a:srgbClr val="66FF33"/>
    <a:srgbClr val="CC6600"/>
    <a:srgbClr val="969696"/>
    <a:srgbClr val="FF00FF"/>
    <a:srgbClr val="FFFF00"/>
    <a:srgbClr val="B760F9"/>
    <a:srgbClr val="66FFFF"/>
    <a:srgbClr val="33CC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4660"/>
  </p:normalViewPr>
  <p:slideViewPr>
    <p:cSldViewPr snapToGrid="0">
      <p:cViewPr>
        <p:scale>
          <a:sx n="66" d="100"/>
          <a:sy n="66" d="100"/>
        </p:scale>
        <p:origin x="-714" y="-14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p:scale>
          <a:sx n="50" d="100"/>
          <a:sy n="50" d="100"/>
        </p:scale>
        <p:origin x="-1926" y="-258"/>
      </p:cViewPr>
      <p:guideLst>
        <p:guide orient="horz" pos="2905"/>
        <p:guide pos="2199"/>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2.e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13.e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14.e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15.e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16.e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17.e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18.emf"/></Relationships>
</file>

<file path=ppt/drawings/_rels/vmlDrawing19.vml.rels><?xml version="1.0" encoding="UTF-8" standalone="yes"?>
<Relationships xmlns="http://schemas.openxmlformats.org/package/2006/relationships"><Relationship Id="rId1" Type="http://schemas.openxmlformats.org/officeDocument/2006/relationships/image" Target="../media/image19.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0.vml.rels><?xml version="1.0" encoding="UTF-8" standalone="yes"?>
<Relationships xmlns="http://schemas.openxmlformats.org/package/2006/relationships"><Relationship Id="rId1" Type="http://schemas.openxmlformats.org/officeDocument/2006/relationships/image" Target="../media/image20.emf"/></Relationships>
</file>

<file path=ppt/drawings/_rels/vmlDrawing21.vml.rels><?xml version="1.0" encoding="UTF-8" standalone="yes"?>
<Relationships xmlns="http://schemas.openxmlformats.org/package/2006/relationships"><Relationship Id="rId1" Type="http://schemas.openxmlformats.org/officeDocument/2006/relationships/image" Target="../media/image21.emf"/></Relationships>
</file>

<file path=ppt/drawings/_rels/vmlDrawing22.vml.rels><?xml version="1.0" encoding="UTF-8" standalone="yes"?>
<Relationships xmlns="http://schemas.openxmlformats.org/package/2006/relationships"><Relationship Id="rId1" Type="http://schemas.openxmlformats.org/officeDocument/2006/relationships/image" Target="../media/image22.emf"/></Relationships>
</file>

<file path=ppt/drawings/_rels/vmlDrawing23.vml.rels><?xml version="1.0" encoding="UTF-8" standalone="yes"?>
<Relationships xmlns="http://schemas.openxmlformats.org/package/2006/relationships"><Relationship Id="rId1" Type="http://schemas.openxmlformats.org/officeDocument/2006/relationships/image" Target="../media/image23.emf"/></Relationships>
</file>

<file path=ppt/drawings/_rels/vmlDrawing24.vml.rels><?xml version="1.0" encoding="UTF-8" standalone="yes"?>
<Relationships xmlns="http://schemas.openxmlformats.org/package/2006/relationships"><Relationship Id="rId1" Type="http://schemas.openxmlformats.org/officeDocument/2006/relationships/image" Target="../media/image24.emf"/></Relationships>
</file>

<file path=ppt/drawings/_rels/vmlDrawing25.vml.rels><?xml version="1.0" encoding="UTF-8" standalone="yes"?>
<Relationships xmlns="http://schemas.openxmlformats.org/package/2006/relationships"><Relationship Id="rId1" Type="http://schemas.openxmlformats.org/officeDocument/2006/relationships/image" Target="../media/image25.emf"/></Relationships>
</file>

<file path=ppt/drawings/_rels/vmlDrawing26.vml.rels><?xml version="1.0" encoding="UTF-8" standalone="yes"?>
<Relationships xmlns="http://schemas.openxmlformats.org/package/2006/relationships"><Relationship Id="rId2" Type="http://schemas.openxmlformats.org/officeDocument/2006/relationships/image" Target="../media/image26.emf"/><Relationship Id="rId1" Type="http://schemas.openxmlformats.org/officeDocument/2006/relationships/image" Target="../media/image22.emf"/></Relationships>
</file>

<file path=ppt/drawings/_rels/vmlDrawing27.vml.rels><?xml version="1.0" encoding="UTF-8" standalone="yes"?>
<Relationships xmlns="http://schemas.openxmlformats.org/package/2006/relationships"><Relationship Id="rId2" Type="http://schemas.openxmlformats.org/officeDocument/2006/relationships/image" Target="../media/image28.emf"/><Relationship Id="rId1" Type="http://schemas.openxmlformats.org/officeDocument/2006/relationships/image" Target="../media/image27.emf"/></Relationships>
</file>

<file path=ppt/drawings/_rels/vmlDrawing28.vml.rels><?xml version="1.0" encoding="UTF-8" standalone="yes"?>
<Relationships xmlns="http://schemas.openxmlformats.org/package/2006/relationships"><Relationship Id="rId2" Type="http://schemas.openxmlformats.org/officeDocument/2006/relationships/image" Target="../media/image30.emf"/><Relationship Id="rId1" Type="http://schemas.openxmlformats.org/officeDocument/2006/relationships/image" Target="../media/image29.emf"/></Relationships>
</file>

<file path=ppt/drawings/_rels/vmlDrawing29.vml.rels><?xml version="1.0" encoding="UTF-8" standalone="yes"?>
<Relationships xmlns="http://schemas.openxmlformats.org/package/2006/relationships"><Relationship Id="rId2" Type="http://schemas.openxmlformats.org/officeDocument/2006/relationships/image" Target="../media/image32.emf"/><Relationship Id="rId1" Type="http://schemas.openxmlformats.org/officeDocument/2006/relationships/image" Target="../media/image31.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30.vml.rels><?xml version="1.0" encoding="UTF-8" standalone="yes"?>
<Relationships xmlns="http://schemas.openxmlformats.org/package/2006/relationships"><Relationship Id="rId1" Type="http://schemas.openxmlformats.org/officeDocument/2006/relationships/image" Target="../media/image33.emf"/></Relationships>
</file>

<file path=ppt/drawings/_rels/vmlDrawing31.vml.rels><?xml version="1.0" encoding="UTF-8" standalone="yes"?>
<Relationships xmlns="http://schemas.openxmlformats.org/package/2006/relationships"><Relationship Id="rId1" Type="http://schemas.openxmlformats.org/officeDocument/2006/relationships/image" Target="../media/image34.emf"/></Relationships>
</file>

<file path=ppt/drawings/_rels/vmlDrawing32.vml.rels><?xml version="1.0" encoding="UTF-8" standalone="yes"?>
<Relationships xmlns="http://schemas.openxmlformats.org/package/2006/relationships"><Relationship Id="rId1" Type="http://schemas.openxmlformats.org/officeDocument/2006/relationships/image" Target="../media/image35.emf"/></Relationships>
</file>

<file path=ppt/drawings/_rels/vmlDrawing33.vml.rels><?xml version="1.0" encoding="UTF-8" standalone="yes"?>
<Relationships xmlns="http://schemas.openxmlformats.org/package/2006/relationships"><Relationship Id="rId1" Type="http://schemas.openxmlformats.org/officeDocument/2006/relationships/image" Target="../media/image36.emf"/></Relationships>
</file>

<file path=ppt/drawings/_rels/vmlDrawing34.vml.rels><?xml version="1.0" encoding="UTF-8" standalone="yes"?>
<Relationships xmlns="http://schemas.openxmlformats.org/package/2006/relationships"><Relationship Id="rId1" Type="http://schemas.openxmlformats.org/officeDocument/2006/relationships/image" Target="../media/image37.emf"/></Relationships>
</file>

<file path=ppt/drawings/_rels/vmlDrawing35.vml.rels><?xml version="1.0" encoding="UTF-8" standalone="yes"?>
<Relationships xmlns="http://schemas.openxmlformats.org/package/2006/relationships"><Relationship Id="rId1" Type="http://schemas.openxmlformats.org/officeDocument/2006/relationships/image" Target="../media/image38.emf"/></Relationships>
</file>

<file path=ppt/drawings/_rels/vmlDrawing36.vml.rels><?xml version="1.0" encoding="UTF-8" standalone="yes"?>
<Relationships xmlns="http://schemas.openxmlformats.org/package/2006/relationships"><Relationship Id="rId1" Type="http://schemas.openxmlformats.org/officeDocument/2006/relationships/image" Target="../media/image39.emf"/></Relationships>
</file>

<file path=ppt/drawings/_rels/vmlDrawing37.vml.rels><?xml version="1.0" encoding="UTF-8" standalone="yes"?>
<Relationships xmlns="http://schemas.openxmlformats.org/package/2006/relationships"><Relationship Id="rId1" Type="http://schemas.openxmlformats.org/officeDocument/2006/relationships/image" Target="../media/image40.emf"/></Relationships>
</file>

<file path=ppt/drawings/_rels/vmlDrawing38.vml.rels><?xml version="1.0" encoding="UTF-8" standalone="yes"?>
<Relationships xmlns="http://schemas.openxmlformats.org/package/2006/relationships"><Relationship Id="rId1" Type="http://schemas.openxmlformats.org/officeDocument/2006/relationships/image" Target="../media/image41.emf"/></Relationships>
</file>

<file path=ppt/drawings/_rels/vmlDrawing39.vml.rels><?xml version="1.0" encoding="UTF-8" standalone="yes"?>
<Relationships xmlns="http://schemas.openxmlformats.org/package/2006/relationships"><Relationship Id="rId1" Type="http://schemas.openxmlformats.org/officeDocument/2006/relationships/image" Target="../media/image42.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40.vml.rels><?xml version="1.0" encoding="UTF-8" standalone="yes"?>
<Relationships xmlns="http://schemas.openxmlformats.org/package/2006/relationships"><Relationship Id="rId1" Type="http://schemas.openxmlformats.org/officeDocument/2006/relationships/image" Target="../media/image43.emf"/></Relationships>
</file>

<file path=ppt/drawings/_rels/vmlDrawing41.vml.rels><?xml version="1.0" encoding="UTF-8" standalone="yes"?>
<Relationships xmlns="http://schemas.openxmlformats.org/package/2006/relationships"><Relationship Id="rId1" Type="http://schemas.openxmlformats.org/officeDocument/2006/relationships/image" Target="../media/image44.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9.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25775" cy="458788"/>
          </a:xfrm>
          <a:prstGeom prst="rect">
            <a:avLst/>
          </a:prstGeom>
          <a:noFill/>
          <a:ln w="9525">
            <a:noFill/>
            <a:miter lim="800000"/>
            <a:headEnd/>
            <a:tailEnd/>
          </a:ln>
          <a:effectLst/>
        </p:spPr>
        <p:txBody>
          <a:bodyPr vert="horz" wrap="square" lIns="19055" tIns="0" rIns="19055" bIns="0" numCol="1" anchor="t" anchorCtr="0" compatLnSpc="1">
            <a:prstTxWarp prst="textNoShape">
              <a:avLst/>
            </a:prstTxWarp>
          </a:bodyPr>
          <a:lstStyle>
            <a:lvl1pPr defTabSz="928688">
              <a:defRPr sz="1000" i="1"/>
            </a:lvl1pPr>
          </a:lstStyle>
          <a:p>
            <a:endParaRPr lang="en-US"/>
          </a:p>
        </p:txBody>
      </p:sp>
      <p:sp>
        <p:nvSpPr>
          <p:cNvPr id="3075" name="Rectangle 3"/>
          <p:cNvSpPr>
            <a:spLocks noGrp="1" noChangeArrowheads="1"/>
          </p:cNvSpPr>
          <p:nvPr>
            <p:ph type="dt" sz="quarter" idx="1"/>
          </p:nvPr>
        </p:nvSpPr>
        <p:spPr bwMode="auto">
          <a:xfrm>
            <a:off x="3954463" y="0"/>
            <a:ext cx="3025775" cy="458788"/>
          </a:xfrm>
          <a:prstGeom prst="rect">
            <a:avLst/>
          </a:prstGeom>
          <a:noFill/>
          <a:ln w="9525">
            <a:noFill/>
            <a:miter lim="800000"/>
            <a:headEnd/>
            <a:tailEnd/>
          </a:ln>
          <a:effectLst/>
        </p:spPr>
        <p:txBody>
          <a:bodyPr vert="horz" wrap="square" lIns="19055" tIns="0" rIns="19055" bIns="0" numCol="1" anchor="t" anchorCtr="0" compatLnSpc="1">
            <a:prstTxWarp prst="textNoShape">
              <a:avLst/>
            </a:prstTxWarp>
          </a:bodyPr>
          <a:lstStyle>
            <a:lvl1pPr algn="r" defTabSz="928688">
              <a:defRPr sz="1000" i="1"/>
            </a:lvl1pPr>
          </a:lstStyle>
          <a:p>
            <a:endParaRPr lang="en-US"/>
          </a:p>
        </p:txBody>
      </p:sp>
      <p:sp>
        <p:nvSpPr>
          <p:cNvPr id="3076" name="Rectangle 4"/>
          <p:cNvSpPr>
            <a:spLocks noGrp="1" noChangeArrowheads="1"/>
          </p:cNvSpPr>
          <p:nvPr>
            <p:ph type="ftr" sz="quarter" idx="2"/>
          </p:nvPr>
        </p:nvSpPr>
        <p:spPr bwMode="auto">
          <a:xfrm>
            <a:off x="0" y="8764588"/>
            <a:ext cx="3025775" cy="458787"/>
          </a:xfrm>
          <a:prstGeom prst="rect">
            <a:avLst/>
          </a:prstGeom>
          <a:noFill/>
          <a:ln w="9525">
            <a:noFill/>
            <a:miter lim="800000"/>
            <a:headEnd/>
            <a:tailEnd/>
          </a:ln>
          <a:effectLst/>
        </p:spPr>
        <p:txBody>
          <a:bodyPr vert="horz" wrap="square" lIns="19055" tIns="0" rIns="19055" bIns="0" numCol="1" anchor="b" anchorCtr="0" compatLnSpc="1">
            <a:prstTxWarp prst="textNoShape">
              <a:avLst/>
            </a:prstTxWarp>
          </a:bodyPr>
          <a:lstStyle>
            <a:lvl1pPr defTabSz="928688">
              <a:defRPr sz="1000" i="1"/>
            </a:lvl1pPr>
          </a:lstStyle>
          <a:p>
            <a:endParaRPr lang="en-US"/>
          </a:p>
        </p:txBody>
      </p:sp>
      <p:sp>
        <p:nvSpPr>
          <p:cNvPr id="3077" name="Rectangle 5"/>
          <p:cNvSpPr>
            <a:spLocks noGrp="1" noChangeArrowheads="1"/>
          </p:cNvSpPr>
          <p:nvPr>
            <p:ph type="sldNum" sz="quarter" idx="3"/>
          </p:nvPr>
        </p:nvSpPr>
        <p:spPr bwMode="auto">
          <a:xfrm>
            <a:off x="3954463" y="8764588"/>
            <a:ext cx="3025775" cy="458787"/>
          </a:xfrm>
          <a:prstGeom prst="rect">
            <a:avLst/>
          </a:prstGeom>
          <a:noFill/>
          <a:ln w="9525">
            <a:noFill/>
            <a:miter lim="800000"/>
            <a:headEnd/>
            <a:tailEnd/>
          </a:ln>
          <a:effectLst/>
        </p:spPr>
        <p:txBody>
          <a:bodyPr vert="horz" wrap="square" lIns="19055" tIns="0" rIns="19055" bIns="0" numCol="1" anchor="b" anchorCtr="0" compatLnSpc="1">
            <a:prstTxWarp prst="textNoShape">
              <a:avLst/>
            </a:prstTxWarp>
          </a:bodyPr>
          <a:lstStyle>
            <a:lvl1pPr algn="r" defTabSz="928688">
              <a:defRPr sz="1100">
                <a:solidFill>
                  <a:schemeClr val="tx1"/>
                </a:solidFill>
                <a:latin typeface="Times New Roman" pitchFamily="18" charset="0"/>
              </a:defRPr>
            </a:lvl1pPr>
          </a:lstStyle>
          <a:p>
            <a:fld id="{7733C205-442E-489C-8A33-1414DAD25ED2}" type="slidenum">
              <a:rPr lang="en-US"/>
              <a:pPr/>
              <a:t>‹#›</a:t>
            </a:fld>
            <a:endParaRPr lang="en-US"/>
          </a:p>
        </p:txBody>
      </p:sp>
      <p:grpSp>
        <p:nvGrpSpPr>
          <p:cNvPr id="3085" name="Group 13"/>
          <p:cNvGrpSpPr>
            <a:grpSpLocks/>
          </p:cNvGrpSpPr>
          <p:nvPr/>
        </p:nvGrpSpPr>
        <p:grpSpPr bwMode="auto">
          <a:xfrm>
            <a:off x="0" y="8758238"/>
            <a:ext cx="3354388" cy="465137"/>
            <a:chOff x="0" y="5545"/>
            <a:chExt cx="2114" cy="295"/>
          </a:xfrm>
        </p:grpSpPr>
        <p:sp>
          <p:nvSpPr>
            <p:cNvPr id="3078" name="Rectangle 6"/>
            <p:cNvSpPr>
              <a:spLocks noChangeArrowheads="1"/>
            </p:cNvSpPr>
            <p:nvPr/>
          </p:nvSpPr>
          <p:spPr bwMode="auto">
            <a:xfrm>
              <a:off x="288" y="5683"/>
              <a:ext cx="1826" cy="156"/>
            </a:xfrm>
            <a:prstGeom prst="rect">
              <a:avLst/>
            </a:prstGeom>
            <a:noFill/>
            <a:ln w="9525">
              <a:noFill/>
              <a:miter lim="800000"/>
              <a:headEnd/>
              <a:tailEnd/>
            </a:ln>
            <a:effectLst/>
          </p:spPr>
          <p:txBody>
            <a:bodyPr lIns="93692" tIns="46053" rIns="93692" bIns="46053" anchor="b">
              <a:spAutoFit/>
            </a:bodyPr>
            <a:lstStyle/>
            <a:p>
              <a:pPr algn="just" defTabSz="928688">
                <a:spcBef>
                  <a:spcPct val="30000"/>
                </a:spcBef>
              </a:pPr>
              <a:r>
                <a:rPr lang="en-US" sz="1000">
                  <a:solidFill>
                    <a:schemeClr val="tx2"/>
                  </a:solidFill>
                </a:rPr>
                <a:t>THE URBAN INSTITUTE / Washington, D.C.</a:t>
              </a:r>
            </a:p>
          </p:txBody>
        </p:sp>
        <p:grpSp>
          <p:nvGrpSpPr>
            <p:cNvPr id="3084" name="Group 12"/>
            <p:cNvGrpSpPr>
              <a:grpSpLocks/>
            </p:cNvGrpSpPr>
            <p:nvPr/>
          </p:nvGrpSpPr>
          <p:grpSpPr bwMode="auto">
            <a:xfrm>
              <a:off x="0" y="5545"/>
              <a:ext cx="287" cy="295"/>
              <a:chOff x="0" y="5545"/>
              <a:chExt cx="287" cy="295"/>
            </a:xfrm>
          </p:grpSpPr>
          <p:sp>
            <p:nvSpPr>
              <p:cNvPr id="3079" name="Freeform 7"/>
              <p:cNvSpPr>
                <a:spLocks/>
              </p:cNvSpPr>
              <p:nvPr/>
            </p:nvSpPr>
            <p:spPr bwMode="auto">
              <a:xfrm>
                <a:off x="0" y="5545"/>
                <a:ext cx="83" cy="295"/>
              </a:xfrm>
              <a:custGeom>
                <a:avLst/>
                <a:gdLst/>
                <a:ahLst/>
                <a:cxnLst>
                  <a:cxn ang="0">
                    <a:pos x="0" y="232"/>
                  </a:cxn>
                  <a:cxn ang="0">
                    <a:pos x="0" y="294"/>
                  </a:cxn>
                  <a:cxn ang="0">
                    <a:pos x="82" y="294"/>
                  </a:cxn>
                  <a:cxn ang="0">
                    <a:pos x="82" y="0"/>
                  </a:cxn>
                  <a:cxn ang="0">
                    <a:pos x="0" y="0"/>
                  </a:cxn>
                  <a:cxn ang="0">
                    <a:pos x="0" y="59"/>
                  </a:cxn>
                  <a:cxn ang="0">
                    <a:pos x="0" y="232"/>
                  </a:cxn>
                </a:cxnLst>
                <a:rect l="0" t="0" r="r" b="b"/>
                <a:pathLst>
                  <a:path w="83" h="295">
                    <a:moveTo>
                      <a:pt x="0" y="232"/>
                    </a:moveTo>
                    <a:lnTo>
                      <a:pt x="0" y="294"/>
                    </a:lnTo>
                    <a:lnTo>
                      <a:pt x="82" y="294"/>
                    </a:lnTo>
                    <a:lnTo>
                      <a:pt x="82" y="0"/>
                    </a:lnTo>
                    <a:lnTo>
                      <a:pt x="0" y="0"/>
                    </a:lnTo>
                    <a:lnTo>
                      <a:pt x="0" y="59"/>
                    </a:lnTo>
                    <a:lnTo>
                      <a:pt x="0" y="232"/>
                    </a:lnTo>
                  </a:path>
                </a:pathLst>
              </a:custGeom>
              <a:solidFill>
                <a:schemeClr val="accent1"/>
              </a:solidFill>
              <a:ln w="12700" cap="rnd" cmpd="sng">
                <a:solidFill>
                  <a:schemeClr val="hlink"/>
                </a:solidFill>
                <a:prstDash val="solid"/>
                <a:round/>
                <a:headEnd type="none" w="sm" len="sm"/>
                <a:tailEnd type="none" w="sm" len="sm"/>
              </a:ln>
              <a:effectLst/>
            </p:spPr>
            <p:txBody>
              <a:bodyPr lIns="93577" tIns="45996" rIns="93577" bIns="45996" anchor="b">
                <a:spAutoFit/>
              </a:bodyPr>
              <a:lstStyle/>
              <a:p>
                <a:endParaRPr lang="en-US"/>
              </a:p>
            </p:txBody>
          </p:sp>
          <p:sp>
            <p:nvSpPr>
              <p:cNvPr id="3080" name="Freeform 8"/>
              <p:cNvSpPr>
                <a:spLocks/>
              </p:cNvSpPr>
              <p:nvPr/>
            </p:nvSpPr>
            <p:spPr bwMode="auto">
              <a:xfrm>
                <a:off x="102" y="5545"/>
                <a:ext cx="83" cy="63"/>
              </a:xfrm>
              <a:custGeom>
                <a:avLst/>
                <a:gdLst/>
                <a:ahLst/>
                <a:cxnLst>
                  <a:cxn ang="0">
                    <a:pos x="0" y="62"/>
                  </a:cxn>
                  <a:cxn ang="0">
                    <a:pos x="0" y="0"/>
                  </a:cxn>
                  <a:cxn ang="0">
                    <a:pos x="82" y="0"/>
                  </a:cxn>
                  <a:cxn ang="0">
                    <a:pos x="82" y="62"/>
                  </a:cxn>
                  <a:cxn ang="0">
                    <a:pos x="0" y="62"/>
                  </a:cxn>
                </a:cxnLst>
                <a:rect l="0" t="0" r="r" b="b"/>
                <a:pathLst>
                  <a:path w="83" h="63">
                    <a:moveTo>
                      <a:pt x="0" y="62"/>
                    </a:moveTo>
                    <a:lnTo>
                      <a:pt x="0" y="0"/>
                    </a:lnTo>
                    <a:lnTo>
                      <a:pt x="82" y="0"/>
                    </a:lnTo>
                    <a:lnTo>
                      <a:pt x="82" y="62"/>
                    </a:lnTo>
                    <a:lnTo>
                      <a:pt x="0" y="62"/>
                    </a:lnTo>
                  </a:path>
                </a:pathLst>
              </a:custGeom>
              <a:solidFill>
                <a:schemeClr val="accent1"/>
              </a:solidFill>
              <a:ln w="12700" cap="rnd" cmpd="sng">
                <a:solidFill>
                  <a:schemeClr val="hlink"/>
                </a:solidFill>
                <a:prstDash val="solid"/>
                <a:round/>
                <a:headEnd type="none" w="sm" len="sm"/>
                <a:tailEnd type="none" w="sm" len="sm"/>
              </a:ln>
              <a:effectLst/>
            </p:spPr>
            <p:txBody>
              <a:bodyPr lIns="93577" tIns="45996" rIns="93577" bIns="45996" anchor="b">
                <a:spAutoFit/>
              </a:bodyPr>
              <a:lstStyle/>
              <a:p>
                <a:endParaRPr lang="en-US"/>
              </a:p>
            </p:txBody>
          </p:sp>
          <p:sp>
            <p:nvSpPr>
              <p:cNvPr id="3081" name="Freeform 9"/>
              <p:cNvSpPr>
                <a:spLocks/>
              </p:cNvSpPr>
              <p:nvPr/>
            </p:nvSpPr>
            <p:spPr bwMode="auto">
              <a:xfrm>
                <a:off x="102" y="5625"/>
                <a:ext cx="83" cy="135"/>
              </a:xfrm>
              <a:custGeom>
                <a:avLst/>
                <a:gdLst/>
                <a:ahLst/>
                <a:cxnLst>
                  <a:cxn ang="0">
                    <a:pos x="0" y="0"/>
                  </a:cxn>
                  <a:cxn ang="0">
                    <a:pos x="82" y="0"/>
                  </a:cxn>
                  <a:cxn ang="0">
                    <a:pos x="82" y="134"/>
                  </a:cxn>
                  <a:cxn ang="0">
                    <a:pos x="0" y="134"/>
                  </a:cxn>
                  <a:cxn ang="0">
                    <a:pos x="0" y="0"/>
                  </a:cxn>
                </a:cxnLst>
                <a:rect l="0" t="0" r="r" b="b"/>
                <a:pathLst>
                  <a:path w="83" h="135">
                    <a:moveTo>
                      <a:pt x="0" y="0"/>
                    </a:moveTo>
                    <a:lnTo>
                      <a:pt x="82" y="0"/>
                    </a:lnTo>
                    <a:lnTo>
                      <a:pt x="82" y="134"/>
                    </a:lnTo>
                    <a:lnTo>
                      <a:pt x="0" y="134"/>
                    </a:lnTo>
                    <a:lnTo>
                      <a:pt x="0" y="0"/>
                    </a:lnTo>
                  </a:path>
                </a:pathLst>
              </a:custGeom>
              <a:solidFill>
                <a:schemeClr val="accent1"/>
              </a:solidFill>
              <a:ln w="12700" cap="rnd" cmpd="sng">
                <a:solidFill>
                  <a:schemeClr val="hlink"/>
                </a:solidFill>
                <a:prstDash val="solid"/>
                <a:round/>
                <a:headEnd type="none" w="sm" len="sm"/>
                <a:tailEnd type="none" w="sm" len="sm"/>
              </a:ln>
              <a:effectLst/>
            </p:spPr>
            <p:txBody>
              <a:bodyPr lIns="93577" tIns="45996" rIns="93577" bIns="45996" anchor="b">
                <a:spAutoFit/>
              </a:bodyPr>
              <a:lstStyle/>
              <a:p>
                <a:endParaRPr lang="en-US"/>
              </a:p>
            </p:txBody>
          </p:sp>
          <p:sp>
            <p:nvSpPr>
              <p:cNvPr id="3082" name="Freeform 10"/>
              <p:cNvSpPr>
                <a:spLocks/>
              </p:cNvSpPr>
              <p:nvPr/>
            </p:nvSpPr>
            <p:spPr bwMode="auto">
              <a:xfrm>
                <a:off x="102" y="5777"/>
                <a:ext cx="185" cy="63"/>
              </a:xfrm>
              <a:custGeom>
                <a:avLst/>
                <a:gdLst/>
                <a:ahLst/>
                <a:cxnLst>
                  <a:cxn ang="0">
                    <a:pos x="0" y="62"/>
                  </a:cxn>
                  <a:cxn ang="0">
                    <a:pos x="0" y="0"/>
                  </a:cxn>
                  <a:cxn ang="0">
                    <a:pos x="184" y="0"/>
                  </a:cxn>
                  <a:cxn ang="0">
                    <a:pos x="184" y="62"/>
                  </a:cxn>
                  <a:cxn ang="0">
                    <a:pos x="0" y="62"/>
                  </a:cxn>
                </a:cxnLst>
                <a:rect l="0" t="0" r="r" b="b"/>
                <a:pathLst>
                  <a:path w="185" h="63">
                    <a:moveTo>
                      <a:pt x="0" y="62"/>
                    </a:moveTo>
                    <a:lnTo>
                      <a:pt x="0" y="0"/>
                    </a:lnTo>
                    <a:lnTo>
                      <a:pt x="184" y="0"/>
                    </a:lnTo>
                    <a:lnTo>
                      <a:pt x="184" y="62"/>
                    </a:lnTo>
                    <a:lnTo>
                      <a:pt x="0" y="62"/>
                    </a:lnTo>
                  </a:path>
                </a:pathLst>
              </a:custGeom>
              <a:solidFill>
                <a:schemeClr val="accent1"/>
              </a:solidFill>
              <a:ln w="12700" cap="rnd" cmpd="sng">
                <a:solidFill>
                  <a:schemeClr val="hlink"/>
                </a:solidFill>
                <a:prstDash val="solid"/>
                <a:round/>
                <a:headEnd type="none" w="sm" len="sm"/>
                <a:tailEnd type="none" w="sm" len="sm"/>
              </a:ln>
              <a:effectLst/>
            </p:spPr>
            <p:txBody>
              <a:bodyPr lIns="93577" tIns="45996" rIns="93577" bIns="45996" anchor="b">
                <a:spAutoFit/>
              </a:bodyPr>
              <a:lstStyle/>
              <a:p>
                <a:endParaRPr lang="en-US"/>
              </a:p>
            </p:txBody>
          </p:sp>
          <p:sp>
            <p:nvSpPr>
              <p:cNvPr id="3083" name="Freeform 11"/>
              <p:cNvSpPr>
                <a:spLocks/>
              </p:cNvSpPr>
              <p:nvPr/>
            </p:nvSpPr>
            <p:spPr bwMode="auto">
              <a:xfrm>
                <a:off x="205" y="5545"/>
                <a:ext cx="82" cy="215"/>
              </a:xfrm>
              <a:custGeom>
                <a:avLst/>
                <a:gdLst/>
                <a:ahLst/>
                <a:cxnLst>
                  <a:cxn ang="0">
                    <a:pos x="0" y="214"/>
                  </a:cxn>
                  <a:cxn ang="0">
                    <a:pos x="81" y="214"/>
                  </a:cxn>
                  <a:cxn ang="0">
                    <a:pos x="81" y="0"/>
                  </a:cxn>
                  <a:cxn ang="0">
                    <a:pos x="0" y="0"/>
                  </a:cxn>
                  <a:cxn ang="0">
                    <a:pos x="0" y="214"/>
                  </a:cxn>
                </a:cxnLst>
                <a:rect l="0" t="0" r="r" b="b"/>
                <a:pathLst>
                  <a:path w="82" h="215">
                    <a:moveTo>
                      <a:pt x="0" y="214"/>
                    </a:moveTo>
                    <a:lnTo>
                      <a:pt x="81" y="214"/>
                    </a:lnTo>
                    <a:lnTo>
                      <a:pt x="81" y="0"/>
                    </a:lnTo>
                    <a:lnTo>
                      <a:pt x="0" y="0"/>
                    </a:lnTo>
                    <a:lnTo>
                      <a:pt x="0" y="214"/>
                    </a:lnTo>
                  </a:path>
                </a:pathLst>
              </a:custGeom>
              <a:solidFill>
                <a:schemeClr val="accent1"/>
              </a:solidFill>
              <a:ln w="12700" cap="rnd" cmpd="sng">
                <a:solidFill>
                  <a:schemeClr val="hlink"/>
                </a:solidFill>
                <a:prstDash val="solid"/>
                <a:round/>
                <a:headEnd type="none" w="sm" len="sm"/>
                <a:tailEnd type="none" w="sm" len="sm"/>
              </a:ln>
              <a:effectLst/>
            </p:spPr>
            <p:txBody>
              <a:bodyPr lIns="93577" tIns="45996" rIns="93577" bIns="45996" anchor="b">
                <a:spAutoFit/>
              </a:bodyPr>
              <a:lstStyle/>
              <a:p>
                <a:endParaRPr lang="en-US"/>
              </a:p>
            </p:txBody>
          </p:sp>
        </p:grpSp>
      </p:gr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5" name="Rectangle 7"/>
          <p:cNvSpPr>
            <a:spLocks noChangeArrowheads="1" noTextEdit="1"/>
          </p:cNvSpPr>
          <p:nvPr>
            <p:ph type="sldImg" idx="2"/>
          </p:nvPr>
        </p:nvSpPr>
        <p:spPr bwMode="auto">
          <a:xfrm>
            <a:off x="733425" y="254000"/>
            <a:ext cx="5473700" cy="4105275"/>
          </a:xfrm>
          <a:prstGeom prst="rect">
            <a:avLst/>
          </a:prstGeom>
          <a:noFill/>
          <a:ln w="0">
            <a:noFill/>
            <a:miter lim="800000"/>
            <a:headEnd/>
            <a:tailEnd/>
          </a:ln>
          <a:effectLst/>
        </p:spPr>
      </p:sp>
      <p:sp>
        <p:nvSpPr>
          <p:cNvPr id="2054" name="Rectangle 6"/>
          <p:cNvSpPr>
            <a:spLocks noGrp="1" noChangeArrowheads="1"/>
          </p:cNvSpPr>
          <p:nvPr>
            <p:ph type="body" sz="quarter" idx="3"/>
          </p:nvPr>
        </p:nvSpPr>
        <p:spPr bwMode="auto">
          <a:xfrm>
            <a:off x="225425" y="4530725"/>
            <a:ext cx="6523038" cy="4395788"/>
          </a:xfrm>
          <a:prstGeom prst="rect">
            <a:avLst/>
          </a:prstGeom>
          <a:noFill/>
          <a:ln w="3175" cap="rnd">
            <a:noFill/>
            <a:prstDash val="sysDot"/>
            <a:miter lim="800000"/>
            <a:headEnd/>
            <a:tailEnd/>
          </a:ln>
          <a:effectLst/>
        </p:spPr>
        <p:txBody>
          <a:bodyPr vert="horz" wrap="square" lIns="92939" tIns="45682" rIns="92939" bIns="45682"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7" name="Rectangle 9"/>
          <p:cNvSpPr>
            <a:spLocks noGrp="1" noChangeArrowheads="1"/>
          </p:cNvSpPr>
          <p:nvPr>
            <p:ph type="sldNum" sz="quarter" idx="5"/>
          </p:nvPr>
        </p:nvSpPr>
        <p:spPr bwMode="auto">
          <a:xfrm>
            <a:off x="6194425" y="8955088"/>
            <a:ext cx="522288" cy="244475"/>
          </a:xfrm>
          <a:prstGeom prst="rect">
            <a:avLst/>
          </a:prstGeom>
          <a:noFill/>
          <a:ln w="9525">
            <a:noFill/>
            <a:miter lim="800000"/>
            <a:headEnd/>
            <a:tailEnd/>
          </a:ln>
          <a:effectLst/>
        </p:spPr>
        <p:txBody>
          <a:bodyPr vert="horz" wrap="none" lIns="18903" tIns="45777" rIns="18903" bIns="45777" numCol="1" anchor="b" anchorCtr="0" compatLnSpc="1">
            <a:prstTxWarp prst="textNoShape">
              <a:avLst/>
            </a:prstTxWarp>
            <a:spAutoFit/>
          </a:bodyPr>
          <a:lstStyle>
            <a:lvl1pPr algn="r" defTabSz="919163">
              <a:defRPr sz="1000">
                <a:solidFill>
                  <a:schemeClr val="tx1"/>
                </a:solidFill>
              </a:defRPr>
            </a:lvl1pPr>
          </a:lstStyle>
          <a:p>
            <a:r>
              <a:rPr lang="en-US"/>
              <a:t>Page </a:t>
            </a:r>
            <a:fld id="{F060AE3C-A4D2-461C-A355-27EB97A408C7}" type="slidenum">
              <a:rPr lang="en-US"/>
              <a:pPr/>
              <a:t>‹#›</a:t>
            </a:fld>
            <a:endParaRPr lang="en-US"/>
          </a:p>
        </p:txBody>
      </p:sp>
      <p:grpSp>
        <p:nvGrpSpPr>
          <p:cNvPr id="2068" name="Group 20"/>
          <p:cNvGrpSpPr>
            <a:grpSpLocks noChangeAspect="1"/>
          </p:cNvGrpSpPr>
          <p:nvPr/>
        </p:nvGrpSpPr>
        <p:grpSpPr bwMode="auto">
          <a:xfrm>
            <a:off x="26988" y="8642350"/>
            <a:ext cx="846137" cy="520700"/>
            <a:chOff x="1152" y="240"/>
            <a:chExt cx="1380" cy="854"/>
          </a:xfrm>
        </p:grpSpPr>
        <p:grpSp>
          <p:nvGrpSpPr>
            <p:cNvPr id="2069" name="Group 21"/>
            <p:cNvGrpSpPr>
              <a:grpSpLocks noChangeAspect="1"/>
            </p:cNvGrpSpPr>
            <p:nvPr/>
          </p:nvGrpSpPr>
          <p:grpSpPr bwMode="auto">
            <a:xfrm>
              <a:off x="1152" y="473"/>
              <a:ext cx="1380" cy="621"/>
              <a:chOff x="1026" y="1104"/>
              <a:chExt cx="3701" cy="1668"/>
            </a:xfrm>
          </p:grpSpPr>
          <p:grpSp>
            <p:nvGrpSpPr>
              <p:cNvPr id="2070" name="Group 22"/>
              <p:cNvGrpSpPr>
                <a:grpSpLocks noChangeAspect="1"/>
              </p:cNvGrpSpPr>
              <p:nvPr/>
            </p:nvGrpSpPr>
            <p:grpSpPr bwMode="auto">
              <a:xfrm>
                <a:off x="1026" y="1540"/>
                <a:ext cx="3654" cy="947"/>
                <a:chOff x="1026" y="1540"/>
                <a:chExt cx="3654" cy="947"/>
              </a:xfrm>
            </p:grpSpPr>
            <p:grpSp>
              <p:nvGrpSpPr>
                <p:cNvPr id="2071" name="Group 23"/>
                <p:cNvGrpSpPr>
                  <a:grpSpLocks noChangeAspect="1"/>
                </p:cNvGrpSpPr>
                <p:nvPr/>
              </p:nvGrpSpPr>
              <p:grpSpPr bwMode="auto">
                <a:xfrm>
                  <a:off x="1026" y="1540"/>
                  <a:ext cx="610" cy="722"/>
                  <a:chOff x="1026" y="1540"/>
                  <a:chExt cx="610" cy="722"/>
                </a:xfrm>
              </p:grpSpPr>
              <p:sp>
                <p:nvSpPr>
                  <p:cNvPr id="2072" name="Freeform 24"/>
                  <p:cNvSpPr>
                    <a:spLocks noChangeAspect="1"/>
                  </p:cNvSpPr>
                  <p:nvPr/>
                </p:nvSpPr>
                <p:spPr bwMode="auto">
                  <a:xfrm>
                    <a:off x="1026" y="1540"/>
                    <a:ext cx="610" cy="722"/>
                  </a:xfrm>
                  <a:custGeom>
                    <a:avLst/>
                    <a:gdLst/>
                    <a:ahLst/>
                    <a:cxnLst>
                      <a:cxn ang="0">
                        <a:pos x="509" y="722"/>
                      </a:cxn>
                      <a:cxn ang="0">
                        <a:pos x="509" y="367"/>
                      </a:cxn>
                      <a:cxn ang="0">
                        <a:pos x="296" y="367"/>
                      </a:cxn>
                      <a:cxn ang="0">
                        <a:pos x="272" y="367"/>
                      </a:cxn>
                      <a:cxn ang="0">
                        <a:pos x="249" y="379"/>
                      </a:cxn>
                      <a:cxn ang="0">
                        <a:pos x="231" y="391"/>
                      </a:cxn>
                      <a:cxn ang="0">
                        <a:pos x="213" y="409"/>
                      </a:cxn>
                      <a:cxn ang="0">
                        <a:pos x="207" y="432"/>
                      </a:cxn>
                      <a:cxn ang="0">
                        <a:pos x="201" y="456"/>
                      </a:cxn>
                      <a:cxn ang="0">
                        <a:pos x="201" y="669"/>
                      </a:cxn>
                      <a:cxn ang="0">
                        <a:pos x="201" y="693"/>
                      </a:cxn>
                      <a:cxn ang="0">
                        <a:pos x="189" y="711"/>
                      </a:cxn>
                      <a:cxn ang="0">
                        <a:pos x="172" y="722"/>
                      </a:cxn>
                      <a:cxn ang="0">
                        <a:pos x="154" y="722"/>
                      </a:cxn>
                      <a:cxn ang="0">
                        <a:pos x="130" y="722"/>
                      </a:cxn>
                      <a:cxn ang="0">
                        <a:pos x="118" y="711"/>
                      </a:cxn>
                      <a:cxn ang="0">
                        <a:pos x="106" y="693"/>
                      </a:cxn>
                      <a:cxn ang="0">
                        <a:pos x="100" y="669"/>
                      </a:cxn>
                      <a:cxn ang="0">
                        <a:pos x="100" y="148"/>
                      </a:cxn>
                      <a:cxn ang="0">
                        <a:pos x="100" y="89"/>
                      </a:cxn>
                      <a:cxn ang="0">
                        <a:pos x="89" y="47"/>
                      </a:cxn>
                      <a:cxn ang="0">
                        <a:pos x="59" y="24"/>
                      </a:cxn>
                      <a:cxn ang="0">
                        <a:pos x="12" y="18"/>
                      </a:cxn>
                      <a:cxn ang="0">
                        <a:pos x="0" y="18"/>
                      </a:cxn>
                      <a:cxn ang="0">
                        <a:pos x="0" y="0"/>
                      </a:cxn>
                      <a:cxn ang="0">
                        <a:pos x="201" y="0"/>
                      </a:cxn>
                      <a:cxn ang="0">
                        <a:pos x="201" y="326"/>
                      </a:cxn>
                      <a:cxn ang="0">
                        <a:pos x="414" y="326"/>
                      </a:cxn>
                      <a:cxn ang="0">
                        <a:pos x="462" y="314"/>
                      </a:cxn>
                      <a:cxn ang="0">
                        <a:pos x="497" y="284"/>
                      </a:cxn>
                      <a:cxn ang="0">
                        <a:pos x="509" y="237"/>
                      </a:cxn>
                      <a:cxn ang="0">
                        <a:pos x="509" y="0"/>
                      </a:cxn>
                      <a:cxn ang="0">
                        <a:pos x="610" y="0"/>
                      </a:cxn>
                      <a:cxn ang="0">
                        <a:pos x="610" y="722"/>
                      </a:cxn>
                      <a:cxn ang="0">
                        <a:pos x="509" y="722"/>
                      </a:cxn>
                    </a:cxnLst>
                    <a:rect l="0" t="0" r="r" b="b"/>
                    <a:pathLst>
                      <a:path w="610" h="722">
                        <a:moveTo>
                          <a:pt x="509" y="722"/>
                        </a:moveTo>
                        <a:lnTo>
                          <a:pt x="509" y="367"/>
                        </a:lnTo>
                        <a:lnTo>
                          <a:pt x="296" y="367"/>
                        </a:lnTo>
                        <a:lnTo>
                          <a:pt x="272" y="367"/>
                        </a:lnTo>
                        <a:lnTo>
                          <a:pt x="249" y="379"/>
                        </a:lnTo>
                        <a:lnTo>
                          <a:pt x="231" y="391"/>
                        </a:lnTo>
                        <a:lnTo>
                          <a:pt x="213" y="409"/>
                        </a:lnTo>
                        <a:lnTo>
                          <a:pt x="207" y="432"/>
                        </a:lnTo>
                        <a:lnTo>
                          <a:pt x="201" y="456"/>
                        </a:lnTo>
                        <a:lnTo>
                          <a:pt x="201" y="669"/>
                        </a:lnTo>
                        <a:lnTo>
                          <a:pt x="201" y="693"/>
                        </a:lnTo>
                        <a:lnTo>
                          <a:pt x="189" y="711"/>
                        </a:lnTo>
                        <a:lnTo>
                          <a:pt x="172" y="722"/>
                        </a:lnTo>
                        <a:lnTo>
                          <a:pt x="154" y="722"/>
                        </a:lnTo>
                        <a:lnTo>
                          <a:pt x="130" y="722"/>
                        </a:lnTo>
                        <a:lnTo>
                          <a:pt x="118" y="711"/>
                        </a:lnTo>
                        <a:lnTo>
                          <a:pt x="106" y="693"/>
                        </a:lnTo>
                        <a:lnTo>
                          <a:pt x="100" y="669"/>
                        </a:lnTo>
                        <a:lnTo>
                          <a:pt x="100" y="148"/>
                        </a:lnTo>
                        <a:lnTo>
                          <a:pt x="100" y="89"/>
                        </a:lnTo>
                        <a:lnTo>
                          <a:pt x="89" y="47"/>
                        </a:lnTo>
                        <a:lnTo>
                          <a:pt x="59" y="24"/>
                        </a:lnTo>
                        <a:lnTo>
                          <a:pt x="12" y="18"/>
                        </a:lnTo>
                        <a:lnTo>
                          <a:pt x="0" y="18"/>
                        </a:lnTo>
                        <a:lnTo>
                          <a:pt x="0" y="0"/>
                        </a:lnTo>
                        <a:lnTo>
                          <a:pt x="201" y="0"/>
                        </a:lnTo>
                        <a:lnTo>
                          <a:pt x="201" y="326"/>
                        </a:lnTo>
                        <a:lnTo>
                          <a:pt x="414" y="326"/>
                        </a:lnTo>
                        <a:lnTo>
                          <a:pt x="462" y="314"/>
                        </a:lnTo>
                        <a:lnTo>
                          <a:pt x="497" y="284"/>
                        </a:lnTo>
                        <a:lnTo>
                          <a:pt x="509" y="237"/>
                        </a:lnTo>
                        <a:lnTo>
                          <a:pt x="509" y="0"/>
                        </a:lnTo>
                        <a:lnTo>
                          <a:pt x="610" y="0"/>
                        </a:lnTo>
                        <a:lnTo>
                          <a:pt x="610" y="722"/>
                        </a:lnTo>
                        <a:lnTo>
                          <a:pt x="509" y="722"/>
                        </a:lnTo>
                        <a:close/>
                      </a:path>
                    </a:pathLst>
                  </a:custGeom>
                  <a:solidFill>
                    <a:srgbClr val="3131B2"/>
                  </a:solidFill>
                  <a:ln w="0">
                    <a:solidFill>
                      <a:srgbClr val="3131B2"/>
                    </a:solidFill>
                    <a:prstDash val="solid"/>
                    <a:round/>
                    <a:headEnd/>
                    <a:tailEnd/>
                  </a:ln>
                </p:spPr>
                <p:txBody>
                  <a:bodyPr/>
                  <a:lstStyle/>
                  <a:p>
                    <a:endParaRPr lang="en-US"/>
                  </a:p>
                </p:txBody>
              </p:sp>
              <p:sp>
                <p:nvSpPr>
                  <p:cNvPr id="2073" name="Freeform 25"/>
                  <p:cNvSpPr>
                    <a:spLocks noChangeAspect="1"/>
                  </p:cNvSpPr>
                  <p:nvPr/>
                </p:nvSpPr>
                <p:spPr bwMode="auto">
                  <a:xfrm>
                    <a:off x="1026" y="1540"/>
                    <a:ext cx="610" cy="722"/>
                  </a:xfrm>
                  <a:custGeom>
                    <a:avLst/>
                    <a:gdLst/>
                    <a:ahLst/>
                    <a:cxnLst>
                      <a:cxn ang="0">
                        <a:pos x="509" y="722"/>
                      </a:cxn>
                      <a:cxn ang="0">
                        <a:pos x="509" y="367"/>
                      </a:cxn>
                      <a:cxn ang="0">
                        <a:pos x="296" y="367"/>
                      </a:cxn>
                      <a:cxn ang="0">
                        <a:pos x="272" y="367"/>
                      </a:cxn>
                      <a:cxn ang="0">
                        <a:pos x="249" y="379"/>
                      </a:cxn>
                      <a:cxn ang="0">
                        <a:pos x="231" y="391"/>
                      </a:cxn>
                      <a:cxn ang="0">
                        <a:pos x="213" y="409"/>
                      </a:cxn>
                      <a:cxn ang="0">
                        <a:pos x="207" y="432"/>
                      </a:cxn>
                      <a:cxn ang="0">
                        <a:pos x="201" y="456"/>
                      </a:cxn>
                      <a:cxn ang="0">
                        <a:pos x="201" y="669"/>
                      </a:cxn>
                      <a:cxn ang="0">
                        <a:pos x="201" y="693"/>
                      </a:cxn>
                      <a:cxn ang="0">
                        <a:pos x="189" y="711"/>
                      </a:cxn>
                      <a:cxn ang="0">
                        <a:pos x="172" y="722"/>
                      </a:cxn>
                      <a:cxn ang="0">
                        <a:pos x="154" y="722"/>
                      </a:cxn>
                      <a:cxn ang="0">
                        <a:pos x="130" y="722"/>
                      </a:cxn>
                      <a:cxn ang="0">
                        <a:pos x="118" y="711"/>
                      </a:cxn>
                      <a:cxn ang="0">
                        <a:pos x="106" y="693"/>
                      </a:cxn>
                      <a:cxn ang="0">
                        <a:pos x="100" y="669"/>
                      </a:cxn>
                      <a:cxn ang="0">
                        <a:pos x="100" y="148"/>
                      </a:cxn>
                      <a:cxn ang="0">
                        <a:pos x="100" y="89"/>
                      </a:cxn>
                      <a:cxn ang="0">
                        <a:pos x="89" y="47"/>
                      </a:cxn>
                      <a:cxn ang="0">
                        <a:pos x="59" y="24"/>
                      </a:cxn>
                      <a:cxn ang="0">
                        <a:pos x="12" y="18"/>
                      </a:cxn>
                      <a:cxn ang="0">
                        <a:pos x="0" y="18"/>
                      </a:cxn>
                      <a:cxn ang="0">
                        <a:pos x="0" y="0"/>
                      </a:cxn>
                      <a:cxn ang="0">
                        <a:pos x="201" y="0"/>
                      </a:cxn>
                      <a:cxn ang="0">
                        <a:pos x="201" y="326"/>
                      </a:cxn>
                      <a:cxn ang="0">
                        <a:pos x="414" y="326"/>
                      </a:cxn>
                      <a:cxn ang="0">
                        <a:pos x="462" y="314"/>
                      </a:cxn>
                      <a:cxn ang="0">
                        <a:pos x="497" y="284"/>
                      </a:cxn>
                      <a:cxn ang="0">
                        <a:pos x="509" y="237"/>
                      </a:cxn>
                      <a:cxn ang="0">
                        <a:pos x="509" y="0"/>
                      </a:cxn>
                      <a:cxn ang="0">
                        <a:pos x="610" y="0"/>
                      </a:cxn>
                      <a:cxn ang="0">
                        <a:pos x="610" y="722"/>
                      </a:cxn>
                      <a:cxn ang="0">
                        <a:pos x="509" y="722"/>
                      </a:cxn>
                    </a:cxnLst>
                    <a:rect l="0" t="0" r="r" b="b"/>
                    <a:pathLst>
                      <a:path w="610" h="722">
                        <a:moveTo>
                          <a:pt x="509" y="722"/>
                        </a:moveTo>
                        <a:lnTo>
                          <a:pt x="509" y="367"/>
                        </a:lnTo>
                        <a:lnTo>
                          <a:pt x="296" y="367"/>
                        </a:lnTo>
                        <a:lnTo>
                          <a:pt x="272" y="367"/>
                        </a:lnTo>
                        <a:lnTo>
                          <a:pt x="249" y="379"/>
                        </a:lnTo>
                        <a:lnTo>
                          <a:pt x="231" y="391"/>
                        </a:lnTo>
                        <a:lnTo>
                          <a:pt x="213" y="409"/>
                        </a:lnTo>
                        <a:lnTo>
                          <a:pt x="207" y="432"/>
                        </a:lnTo>
                        <a:lnTo>
                          <a:pt x="201" y="456"/>
                        </a:lnTo>
                        <a:lnTo>
                          <a:pt x="201" y="669"/>
                        </a:lnTo>
                        <a:lnTo>
                          <a:pt x="201" y="693"/>
                        </a:lnTo>
                        <a:lnTo>
                          <a:pt x="189" y="711"/>
                        </a:lnTo>
                        <a:lnTo>
                          <a:pt x="172" y="722"/>
                        </a:lnTo>
                        <a:lnTo>
                          <a:pt x="154" y="722"/>
                        </a:lnTo>
                        <a:lnTo>
                          <a:pt x="130" y="722"/>
                        </a:lnTo>
                        <a:lnTo>
                          <a:pt x="118" y="711"/>
                        </a:lnTo>
                        <a:lnTo>
                          <a:pt x="106" y="693"/>
                        </a:lnTo>
                        <a:lnTo>
                          <a:pt x="100" y="669"/>
                        </a:lnTo>
                        <a:lnTo>
                          <a:pt x="100" y="148"/>
                        </a:lnTo>
                        <a:lnTo>
                          <a:pt x="100" y="89"/>
                        </a:lnTo>
                        <a:lnTo>
                          <a:pt x="89" y="47"/>
                        </a:lnTo>
                        <a:lnTo>
                          <a:pt x="59" y="24"/>
                        </a:lnTo>
                        <a:lnTo>
                          <a:pt x="12" y="18"/>
                        </a:lnTo>
                        <a:lnTo>
                          <a:pt x="0" y="18"/>
                        </a:lnTo>
                        <a:lnTo>
                          <a:pt x="0" y="0"/>
                        </a:lnTo>
                        <a:lnTo>
                          <a:pt x="201" y="0"/>
                        </a:lnTo>
                        <a:lnTo>
                          <a:pt x="201" y="326"/>
                        </a:lnTo>
                        <a:lnTo>
                          <a:pt x="414" y="326"/>
                        </a:lnTo>
                        <a:lnTo>
                          <a:pt x="462" y="314"/>
                        </a:lnTo>
                        <a:lnTo>
                          <a:pt x="497" y="284"/>
                        </a:lnTo>
                        <a:lnTo>
                          <a:pt x="509" y="237"/>
                        </a:lnTo>
                        <a:lnTo>
                          <a:pt x="509" y="0"/>
                        </a:lnTo>
                        <a:lnTo>
                          <a:pt x="610" y="0"/>
                        </a:lnTo>
                        <a:lnTo>
                          <a:pt x="610" y="722"/>
                        </a:lnTo>
                        <a:lnTo>
                          <a:pt x="509" y="722"/>
                        </a:lnTo>
                      </a:path>
                    </a:pathLst>
                  </a:custGeom>
                  <a:noFill/>
                  <a:ln w="9525">
                    <a:solidFill>
                      <a:srgbClr val="3131B2"/>
                    </a:solidFill>
                    <a:prstDash val="solid"/>
                    <a:round/>
                    <a:headEnd/>
                    <a:tailEnd/>
                  </a:ln>
                </p:spPr>
                <p:txBody>
                  <a:bodyPr/>
                  <a:lstStyle/>
                  <a:p>
                    <a:endParaRPr lang="en-US"/>
                  </a:p>
                </p:txBody>
              </p:sp>
            </p:grpSp>
            <p:grpSp>
              <p:nvGrpSpPr>
                <p:cNvPr id="2074" name="Group 26"/>
                <p:cNvGrpSpPr>
                  <a:grpSpLocks noChangeAspect="1"/>
                </p:cNvGrpSpPr>
                <p:nvPr/>
              </p:nvGrpSpPr>
              <p:grpSpPr bwMode="auto">
                <a:xfrm>
                  <a:off x="1725" y="1771"/>
                  <a:ext cx="266" cy="491"/>
                  <a:chOff x="1725" y="1771"/>
                  <a:chExt cx="266" cy="491"/>
                </a:xfrm>
              </p:grpSpPr>
              <p:sp>
                <p:nvSpPr>
                  <p:cNvPr id="2075" name="Freeform 27"/>
                  <p:cNvSpPr>
                    <a:spLocks noChangeAspect="1"/>
                  </p:cNvSpPr>
                  <p:nvPr/>
                </p:nvSpPr>
                <p:spPr bwMode="auto">
                  <a:xfrm>
                    <a:off x="1725" y="1771"/>
                    <a:ext cx="266" cy="491"/>
                  </a:xfrm>
                  <a:custGeom>
                    <a:avLst/>
                    <a:gdLst/>
                    <a:ahLst/>
                    <a:cxnLst>
                      <a:cxn ang="0">
                        <a:pos x="160" y="491"/>
                      </a:cxn>
                      <a:cxn ang="0">
                        <a:pos x="136" y="491"/>
                      </a:cxn>
                      <a:cxn ang="0">
                        <a:pos x="112" y="480"/>
                      </a:cxn>
                      <a:cxn ang="0">
                        <a:pos x="100" y="462"/>
                      </a:cxn>
                      <a:cxn ang="0">
                        <a:pos x="88" y="444"/>
                      </a:cxn>
                      <a:cxn ang="0">
                        <a:pos x="88" y="414"/>
                      </a:cxn>
                      <a:cxn ang="0">
                        <a:pos x="88" y="130"/>
                      </a:cxn>
                      <a:cxn ang="0">
                        <a:pos x="83" y="77"/>
                      </a:cxn>
                      <a:cxn ang="0">
                        <a:pos x="71" y="41"/>
                      </a:cxn>
                      <a:cxn ang="0">
                        <a:pos x="47" y="24"/>
                      </a:cxn>
                      <a:cxn ang="0">
                        <a:pos x="6" y="18"/>
                      </a:cxn>
                      <a:cxn ang="0">
                        <a:pos x="0" y="18"/>
                      </a:cxn>
                      <a:cxn ang="0">
                        <a:pos x="0" y="0"/>
                      </a:cxn>
                      <a:cxn ang="0">
                        <a:pos x="183" y="0"/>
                      </a:cxn>
                      <a:cxn ang="0">
                        <a:pos x="183" y="385"/>
                      </a:cxn>
                      <a:cxn ang="0">
                        <a:pos x="183" y="432"/>
                      </a:cxn>
                      <a:cxn ang="0">
                        <a:pos x="195" y="462"/>
                      </a:cxn>
                      <a:cxn ang="0">
                        <a:pos x="219" y="480"/>
                      </a:cxn>
                      <a:cxn ang="0">
                        <a:pos x="260" y="486"/>
                      </a:cxn>
                      <a:cxn ang="0">
                        <a:pos x="266" y="486"/>
                      </a:cxn>
                      <a:cxn ang="0">
                        <a:pos x="266" y="491"/>
                      </a:cxn>
                      <a:cxn ang="0">
                        <a:pos x="160" y="491"/>
                      </a:cxn>
                    </a:cxnLst>
                    <a:rect l="0" t="0" r="r" b="b"/>
                    <a:pathLst>
                      <a:path w="266" h="491">
                        <a:moveTo>
                          <a:pt x="160" y="491"/>
                        </a:moveTo>
                        <a:lnTo>
                          <a:pt x="136" y="491"/>
                        </a:lnTo>
                        <a:lnTo>
                          <a:pt x="112" y="480"/>
                        </a:lnTo>
                        <a:lnTo>
                          <a:pt x="100" y="462"/>
                        </a:lnTo>
                        <a:lnTo>
                          <a:pt x="88" y="444"/>
                        </a:lnTo>
                        <a:lnTo>
                          <a:pt x="88" y="414"/>
                        </a:lnTo>
                        <a:lnTo>
                          <a:pt x="88" y="130"/>
                        </a:lnTo>
                        <a:lnTo>
                          <a:pt x="83" y="77"/>
                        </a:lnTo>
                        <a:lnTo>
                          <a:pt x="71" y="41"/>
                        </a:lnTo>
                        <a:lnTo>
                          <a:pt x="47" y="24"/>
                        </a:lnTo>
                        <a:lnTo>
                          <a:pt x="6" y="18"/>
                        </a:lnTo>
                        <a:lnTo>
                          <a:pt x="0" y="18"/>
                        </a:lnTo>
                        <a:lnTo>
                          <a:pt x="0" y="0"/>
                        </a:lnTo>
                        <a:lnTo>
                          <a:pt x="183" y="0"/>
                        </a:lnTo>
                        <a:lnTo>
                          <a:pt x="183" y="385"/>
                        </a:lnTo>
                        <a:lnTo>
                          <a:pt x="183" y="432"/>
                        </a:lnTo>
                        <a:lnTo>
                          <a:pt x="195" y="462"/>
                        </a:lnTo>
                        <a:lnTo>
                          <a:pt x="219" y="480"/>
                        </a:lnTo>
                        <a:lnTo>
                          <a:pt x="260" y="486"/>
                        </a:lnTo>
                        <a:lnTo>
                          <a:pt x="266" y="486"/>
                        </a:lnTo>
                        <a:lnTo>
                          <a:pt x="266" y="491"/>
                        </a:lnTo>
                        <a:lnTo>
                          <a:pt x="160" y="491"/>
                        </a:lnTo>
                        <a:close/>
                      </a:path>
                    </a:pathLst>
                  </a:custGeom>
                  <a:solidFill>
                    <a:srgbClr val="3131B2"/>
                  </a:solidFill>
                  <a:ln w="0">
                    <a:solidFill>
                      <a:srgbClr val="3131B2"/>
                    </a:solidFill>
                    <a:prstDash val="solid"/>
                    <a:round/>
                    <a:headEnd/>
                    <a:tailEnd/>
                  </a:ln>
                </p:spPr>
                <p:txBody>
                  <a:bodyPr/>
                  <a:lstStyle/>
                  <a:p>
                    <a:endParaRPr lang="en-US"/>
                  </a:p>
                </p:txBody>
              </p:sp>
              <p:sp>
                <p:nvSpPr>
                  <p:cNvPr id="2076" name="Freeform 28"/>
                  <p:cNvSpPr>
                    <a:spLocks noChangeAspect="1"/>
                  </p:cNvSpPr>
                  <p:nvPr/>
                </p:nvSpPr>
                <p:spPr bwMode="auto">
                  <a:xfrm>
                    <a:off x="1725" y="1771"/>
                    <a:ext cx="266" cy="491"/>
                  </a:xfrm>
                  <a:custGeom>
                    <a:avLst/>
                    <a:gdLst/>
                    <a:ahLst/>
                    <a:cxnLst>
                      <a:cxn ang="0">
                        <a:pos x="160" y="491"/>
                      </a:cxn>
                      <a:cxn ang="0">
                        <a:pos x="136" y="491"/>
                      </a:cxn>
                      <a:cxn ang="0">
                        <a:pos x="112" y="480"/>
                      </a:cxn>
                      <a:cxn ang="0">
                        <a:pos x="100" y="462"/>
                      </a:cxn>
                      <a:cxn ang="0">
                        <a:pos x="88" y="444"/>
                      </a:cxn>
                      <a:cxn ang="0">
                        <a:pos x="88" y="414"/>
                      </a:cxn>
                      <a:cxn ang="0">
                        <a:pos x="88" y="130"/>
                      </a:cxn>
                      <a:cxn ang="0">
                        <a:pos x="83" y="77"/>
                      </a:cxn>
                      <a:cxn ang="0">
                        <a:pos x="71" y="41"/>
                      </a:cxn>
                      <a:cxn ang="0">
                        <a:pos x="47" y="24"/>
                      </a:cxn>
                      <a:cxn ang="0">
                        <a:pos x="6" y="18"/>
                      </a:cxn>
                      <a:cxn ang="0">
                        <a:pos x="0" y="18"/>
                      </a:cxn>
                      <a:cxn ang="0">
                        <a:pos x="0" y="0"/>
                      </a:cxn>
                      <a:cxn ang="0">
                        <a:pos x="183" y="0"/>
                      </a:cxn>
                      <a:cxn ang="0">
                        <a:pos x="183" y="385"/>
                      </a:cxn>
                      <a:cxn ang="0">
                        <a:pos x="183" y="432"/>
                      </a:cxn>
                      <a:cxn ang="0">
                        <a:pos x="195" y="462"/>
                      </a:cxn>
                      <a:cxn ang="0">
                        <a:pos x="219" y="480"/>
                      </a:cxn>
                      <a:cxn ang="0">
                        <a:pos x="260" y="486"/>
                      </a:cxn>
                      <a:cxn ang="0">
                        <a:pos x="266" y="486"/>
                      </a:cxn>
                      <a:cxn ang="0">
                        <a:pos x="266" y="491"/>
                      </a:cxn>
                      <a:cxn ang="0">
                        <a:pos x="160" y="491"/>
                      </a:cxn>
                    </a:cxnLst>
                    <a:rect l="0" t="0" r="r" b="b"/>
                    <a:pathLst>
                      <a:path w="266" h="491">
                        <a:moveTo>
                          <a:pt x="160" y="491"/>
                        </a:moveTo>
                        <a:lnTo>
                          <a:pt x="136" y="491"/>
                        </a:lnTo>
                        <a:lnTo>
                          <a:pt x="112" y="480"/>
                        </a:lnTo>
                        <a:lnTo>
                          <a:pt x="100" y="462"/>
                        </a:lnTo>
                        <a:lnTo>
                          <a:pt x="88" y="444"/>
                        </a:lnTo>
                        <a:lnTo>
                          <a:pt x="88" y="414"/>
                        </a:lnTo>
                        <a:lnTo>
                          <a:pt x="88" y="130"/>
                        </a:lnTo>
                        <a:lnTo>
                          <a:pt x="83" y="77"/>
                        </a:lnTo>
                        <a:lnTo>
                          <a:pt x="71" y="41"/>
                        </a:lnTo>
                        <a:lnTo>
                          <a:pt x="47" y="24"/>
                        </a:lnTo>
                        <a:lnTo>
                          <a:pt x="6" y="18"/>
                        </a:lnTo>
                        <a:lnTo>
                          <a:pt x="0" y="18"/>
                        </a:lnTo>
                        <a:lnTo>
                          <a:pt x="0" y="0"/>
                        </a:lnTo>
                        <a:lnTo>
                          <a:pt x="183" y="0"/>
                        </a:lnTo>
                        <a:lnTo>
                          <a:pt x="183" y="385"/>
                        </a:lnTo>
                        <a:lnTo>
                          <a:pt x="183" y="432"/>
                        </a:lnTo>
                        <a:lnTo>
                          <a:pt x="195" y="462"/>
                        </a:lnTo>
                        <a:lnTo>
                          <a:pt x="219" y="480"/>
                        </a:lnTo>
                        <a:lnTo>
                          <a:pt x="260" y="486"/>
                        </a:lnTo>
                        <a:lnTo>
                          <a:pt x="266" y="486"/>
                        </a:lnTo>
                        <a:lnTo>
                          <a:pt x="266" y="491"/>
                        </a:lnTo>
                        <a:lnTo>
                          <a:pt x="160" y="491"/>
                        </a:lnTo>
                      </a:path>
                    </a:pathLst>
                  </a:custGeom>
                  <a:noFill/>
                  <a:ln w="9525">
                    <a:solidFill>
                      <a:srgbClr val="3131B2"/>
                    </a:solidFill>
                    <a:prstDash val="solid"/>
                    <a:round/>
                    <a:headEnd/>
                    <a:tailEnd/>
                  </a:ln>
                </p:spPr>
                <p:txBody>
                  <a:bodyPr/>
                  <a:lstStyle/>
                  <a:p>
                    <a:endParaRPr lang="en-US"/>
                  </a:p>
                </p:txBody>
              </p:sp>
            </p:grpSp>
            <p:grpSp>
              <p:nvGrpSpPr>
                <p:cNvPr id="2077" name="Group 29"/>
                <p:cNvGrpSpPr>
                  <a:grpSpLocks noChangeAspect="1"/>
                </p:cNvGrpSpPr>
                <p:nvPr/>
              </p:nvGrpSpPr>
              <p:grpSpPr bwMode="auto">
                <a:xfrm>
                  <a:off x="2033" y="1759"/>
                  <a:ext cx="319" cy="515"/>
                  <a:chOff x="2033" y="1759"/>
                  <a:chExt cx="319" cy="515"/>
                </a:xfrm>
              </p:grpSpPr>
              <p:sp>
                <p:nvSpPr>
                  <p:cNvPr id="2078" name="Freeform 30"/>
                  <p:cNvSpPr>
                    <a:spLocks noChangeAspect="1"/>
                  </p:cNvSpPr>
                  <p:nvPr/>
                </p:nvSpPr>
                <p:spPr bwMode="auto">
                  <a:xfrm>
                    <a:off x="2033" y="1759"/>
                    <a:ext cx="319" cy="515"/>
                  </a:xfrm>
                  <a:custGeom>
                    <a:avLst/>
                    <a:gdLst/>
                    <a:ahLst/>
                    <a:cxnLst>
                      <a:cxn ang="0">
                        <a:pos x="177" y="30"/>
                      </a:cxn>
                      <a:cxn ang="0">
                        <a:pos x="148" y="30"/>
                      </a:cxn>
                      <a:cxn ang="0">
                        <a:pos x="124" y="42"/>
                      </a:cxn>
                      <a:cxn ang="0">
                        <a:pos x="106" y="53"/>
                      </a:cxn>
                      <a:cxn ang="0">
                        <a:pos x="94" y="65"/>
                      </a:cxn>
                      <a:cxn ang="0">
                        <a:pos x="83" y="89"/>
                      </a:cxn>
                      <a:cxn ang="0">
                        <a:pos x="83" y="113"/>
                      </a:cxn>
                      <a:cxn ang="0">
                        <a:pos x="94" y="142"/>
                      </a:cxn>
                      <a:cxn ang="0">
                        <a:pos x="124" y="172"/>
                      </a:cxn>
                      <a:cxn ang="0">
                        <a:pos x="171" y="207"/>
                      </a:cxn>
                      <a:cxn ang="0">
                        <a:pos x="231" y="243"/>
                      </a:cxn>
                      <a:cxn ang="0">
                        <a:pos x="278" y="278"/>
                      </a:cxn>
                      <a:cxn ang="0">
                        <a:pos x="308" y="320"/>
                      </a:cxn>
                      <a:cxn ang="0">
                        <a:pos x="319" y="373"/>
                      </a:cxn>
                      <a:cxn ang="0">
                        <a:pos x="308" y="432"/>
                      </a:cxn>
                      <a:cxn ang="0">
                        <a:pos x="278" y="474"/>
                      </a:cxn>
                      <a:cxn ang="0">
                        <a:pos x="225" y="503"/>
                      </a:cxn>
                      <a:cxn ang="0">
                        <a:pos x="148" y="515"/>
                      </a:cxn>
                      <a:cxn ang="0">
                        <a:pos x="94" y="509"/>
                      </a:cxn>
                      <a:cxn ang="0">
                        <a:pos x="47" y="492"/>
                      </a:cxn>
                      <a:cxn ang="0">
                        <a:pos x="17" y="474"/>
                      </a:cxn>
                      <a:cxn ang="0">
                        <a:pos x="6" y="456"/>
                      </a:cxn>
                      <a:cxn ang="0">
                        <a:pos x="6" y="444"/>
                      </a:cxn>
                      <a:cxn ang="0">
                        <a:pos x="17" y="438"/>
                      </a:cxn>
                      <a:cxn ang="0">
                        <a:pos x="23" y="444"/>
                      </a:cxn>
                      <a:cxn ang="0">
                        <a:pos x="29" y="444"/>
                      </a:cxn>
                      <a:cxn ang="0">
                        <a:pos x="83" y="474"/>
                      </a:cxn>
                      <a:cxn ang="0">
                        <a:pos x="142" y="486"/>
                      </a:cxn>
                      <a:cxn ang="0">
                        <a:pos x="195" y="474"/>
                      </a:cxn>
                      <a:cxn ang="0">
                        <a:pos x="231" y="450"/>
                      </a:cxn>
                      <a:cxn ang="0">
                        <a:pos x="242" y="409"/>
                      </a:cxn>
                      <a:cxn ang="0">
                        <a:pos x="231" y="367"/>
                      </a:cxn>
                      <a:cxn ang="0">
                        <a:pos x="201" y="338"/>
                      </a:cxn>
                      <a:cxn ang="0">
                        <a:pos x="154" y="308"/>
                      </a:cxn>
                      <a:cxn ang="0">
                        <a:pos x="100" y="273"/>
                      </a:cxn>
                      <a:cxn ang="0">
                        <a:pos x="41" y="237"/>
                      </a:cxn>
                      <a:cxn ang="0">
                        <a:pos x="11" y="196"/>
                      </a:cxn>
                      <a:cxn ang="0">
                        <a:pos x="0" y="148"/>
                      </a:cxn>
                      <a:cxn ang="0">
                        <a:pos x="11" y="89"/>
                      </a:cxn>
                      <a:cxn ang="0">
                        <a:pos x="47" y="42"/>
                      </a:cxn>
                      <a:cxn ang="0">
                        <a:pos x="100" y="12"/>
                      </a:cxn>
                      <a:cxn ang="0">
                        <a:pos x="165" y="0"/>
                      </a:cxn>
                      <a:cxn ang="0">
                        <a:pos x="225" y="6"/>
                      </a:cxn>
                      <a:cxn ang="0">
                        <a:pos x="290" y="24"/>
                      </a:cxn>
                      <a:cxn ang="0">
                        <a:pos x="290" y="107"/>
                      </a:cxn>
                      <a:cxn ang="0">
                        <a:pos x="278" y="107"/>
                      </a:cxn>
                      <a:cxn ang="0">
                        <a:pos x="260" y="65"/>
                      </a:cxn>
                      <a:cxn ang="0">
                        <a:pos x="225" y="36"/>
                      </a:cxn>
                      <a:cxn ang="0">
                        <a:pos x="177" y="30"/>
                      </a:cxn>
                    </a:cxnLst>
                    <a:rect l="0" t="0" r="r" b="b"/>
                    <a:pathLst>
                      <a:path w="319" h="515">
                        <a:moveTo>
                          <a:pt x="177" y="30"/>
                        </a:moveTo>
                        <a:lnTo>
                          <a:pt x="148" y="30"/>
                        </a:lnTo>
                        <a:lnTo>
                          <a:pt x="124" y="42"/>
                        </a:lnTo>
                        <a:lnTo>
                          <a:pt x="106" y="53"/>
                        </a:lnTo>
                        <a:lnTo>
                          <a:pt x="94" y="65"/>
                        </a:lnTo>
                        <a:lnTo>
                          <a:pt x="83" y="89"/>
                        </a:lnTo>
                        <a:lnTo>
                          <a:pt x="83" y="113"/>
                        </a:lnTo>
                        <a:lnTo>
                          <a:pt x="94" y="142"/>
                        </a:lnTo>
                        <a:lnTo>
                          <a:pt x="124" y="172"/>
                        </a:lnTo>
                        <a:lnTo>
                          <a:pt x="171" y="207"/>
                        </a:lnTo>
                        <a:lnTo>
                          <a:pt x="231" y="243"/>
                        </a:lnTo>
                        <a:lnTo>
                          <a:pt x="278" y="278"/>
                        </a:lnTo>
                        <a:lnTo>
                          <a:pt x="308" y="320"/>
                        </a:lnTo>
                        <a:lnTo>
                          <a:pt x="319" y="373"/>
                        </a:lnTo>
                        <a:lnTo>
                          <a:pt x="308" y="432"/>
                        </a:lnTo>
                        <a:lnTo>
                          <a:pt x="278" y="474"/>
                        </a:lnTo>
                        <a:lnTo>
                          <a:pt x="225" y="503"/>
                        </a:lnTo>
                        <a:lnTo>
                          <a:pt x="148" y="515"/>
                        </a:lnTo>
                        <a:lnTo>
                          <a:pt x="94" y="509"/>
                        </a:lnTo>
                        <a:lnTo>
                          <a:pt x="47" y="492"/>
                        </a:lnTo>
                        <a:lnTo>
                          <a:pt x="17" y="474"/>
                        </a:lnTo>
                        <a:lnTo>
                          <a:pt x="6" y="456"/>
                        </a:lnTo>
                        <a:lnTo>
                          <a:pt x="6" y="444"/>
                        </a:lnTo>
                        <a:lnTo>
                          <a:pt x="17" y="438"/>
                        </a:lnTo>
                        <a:lnTo>
                          <a:pt x="23" y="444"/>
                        </a:lnTo>
                        <a:lnTo>
                          <a:pt x="29" y="444"/>
                        </a:lnTo>
                        <a:lnTo>
                          <a:pt x="83" y="474"/>
                        </a:lnTo>
                        <a:lnTo>
                          <a:pt x="142" y="486"/>
                        </a:lnTo>
                        <a:lnTo>
                          <a:pt x="195" y="474"/>
                        </a:lnTo>
                        <a:lnTo>
                          <a:pt x="231" y="450"/>
                        </a:lnTo>
                        <a:lnTo>
                          <a:pt x="242" y="409"/>
                        </a:lnTo>
                        <a:lnTo>
                          <a:pt x="231" y="367"/>
                        </a:lnTo>
                        <a:lnTo>
                          <a:pt x="201" y="338"/>
                        </a:lnTo>
                        <a:lnTo>
                          <a:pt x="154" y="308"/>
                        </a:lnTo>
                        <a:lnTo>
                          <a:pt x="100" y="273"/>
                        </a:lnTo>
                        <a:lnTo>
                          <a:pt x="41" y="237"/>
                        </a:lnTo>
                        <a:lnTo>
                          <a:pt x="11" y="196"/>
                        </a:lnTo>
                        <a:lnTo>
                          <a:pt x="0" y="148"/>
                        </a:lnTo>
                        <a:lnTo>
                          <a:pt x="11" y="89"/>
                        </a:lnTo>
                        <a:lnTo>
                          <a:pt x="47" y="42"/>
                        </a:lnTo>
                        <a:lnTo>
                          <a:pt x="100" y="12"/>
                        </a:lnTo>
                        <a:lnTo>
                          <a:pt x="165" y="0"/>
                        </a:lnTo>
                        <a:lnTo>
                          <a:pt x="225" y="6"/>
                        </a:lnTo>
                        <a:lnTo>
                          <a:pt x="290" y="24"/>
                        </a:lnTo>
                        <a:lnTo>
                          <a:pt x="290" y="107"/>
                        </a:lnTo>
                        <a:lnTo>
                          <a:pt x="278" y="107"/>
                        </a:lnTo>
                        <a:lnTo>
                          <a:pt x="260" y="65"/>
                        </a:lnTo>
                        <a:lnTo>
                          <a:pt x="225" y="36"/>
                        </a:lnTo>
                        <a:lnTo>
                          <a:pt x="177" y="30"/>
                        </a:lnTo>
                        <a:close/>
                      </a:path>
                    </a:pathLst>
                  </a:custGeom>
                  <a:solidFill>
                    <a:srgbClr val="3131B2"/>
                  </a:solidFill>
                  <a:ln w="0">
                    <a:solidFill>
                      <a:srgbClr val="3131B2"/>
                    </a:solidFill>
                    <a:prstDash val="solid"/>
                    <a:round/>
                    <a:headEnd/>
                    <a:tailEnd/>
                  </a:ln>
                </p:spPr>
                <p:txBody>
                  <a:bodyPr/>
                  <a:lstStyle/>
                  <a:p>
                    <a:endParaRPr lang="en-US"/>
                  </a:p>
                </p:txBody>
              </p:sp>
              <p:sp>
                <p:nvSpPr>
                  <p:cNvPr id="2079" name="Freeform 31"/>
                  <p:cNvSpPr>
                    <a:spLocks noChangeAspect="1"/>
                  </p:cNvSpPr>
                  <p:nvPr/>
                </p:nvSpPr>
                <p:spPr bwMode="auto">
                  <a:xfrm>
                    <a:off x="2033" y="1759"/>
                    <a:ext cx="319" cy="515"/>
                  </a:xfrm>
                  <a:custGeom>
                    <a:avLst/>
                    <a:gdLst/>
                    <a:ahLst/>
                    <a:cxnLst>
                      <a:cxn ang="0">
                        <a:pos x="177" y="30"/>
                      </a:cxn>
                      <a:cxn ang="0">
                        <a:pos x="148" y="30"/>
                      </a:cxn>
                      <a:cxn ang="0">
                        <a:pos x="124" y="42"/>
                      </a:cxn>
                      <a:cxn ang="0">
                        <a:pos x="106" y="53"/>
                      </a:cxn>
                      <a:cxn ang="0">
                        <a:pos x="94" y="65"/>
                      </a:cxn>
                      <a:cxn ang="0">
                        <a:pos x="83" y="89"/>
                      </a:cxn>
                      <a:cxn ang="0">
                        <a:pos x="83" y="113"/>
                      </a:cxn>
                      <a:cxn ang="0">
                        <a:pos x="94" y="142"/>
                      </a:cxn>
                      <a:cxn ang="0">
                        <a:pos x="124" y="172"/>
                      </a:cxn>
                      <a:cxn ang="0">
                        <a:pos x="171" y="207"/>
                      </a:cxn>
                      <a:cxn ang="0">
                        <a:pos x="231" y="243"/>
                      </a:cxn>
                      <a:cxn ang="0">
                        <a:pos x="278" y="278"/>
                      </a:cxn>
                      <a:cxn ang="0">
                        <a:pos x="308" y="320"/>
                      </a:cxn>
                      <a:cxn ang="0">
                        <a:pos x="319" y="373"/>
                      </a:cxn>
                      <a:cxn ang="0">
                        <a:pos x="308" y="432"/>
                      </a:cxn>
                      <a:cxn ang="0">
                        <a:pos x="278" y="474"/>
                      </a:cxn>
                      <a:cxn ang="0">
                        <a:pos x="225" y="503"/>
                      </a:cxn>
                      <a:cxn ang="0">
                        <a:pos x="148" y="515"/>
                      </a:cxn>
                      <a:cxn ang="0">
                        <a:pos x="94" y="509"/>
                      </a:cxn>
                      <a:cxn ang="0">
                        <a:pos x="47" y="492"/>
                      </a:cxn>
                      <a:cxn ang="0">
                        <a:pos x="17" y="474"/>
                      </a:cxn>
                      <a:cxn ang="0">
                        <a:pos x="6" y="456"/>
                      </a:cxn>
                      <a:cxn ang="0">
                        <a:pos x="6" y="444"/>
                      </a:cxn>
                      <a:cxn ang="0">
                        <a:pos x="17" y="438"/>
                      </a:cxn>
                      <a:cxn ang="0">
                        <a:pos x="23" y="444"/>
                      </a:cxn>
                      <a:cxn ang="0">
                        <a:pos x="29" y="444"/>
                      </a:cxn>
                      <a:cxn ang="0">
                        <a:pos x="83" y="474"/>
                      </a:cxn>
                      <a:cxn ang="0">
                        <a:pos x="142" y="486"/>
                      </a:cxn>
                      <a:cxn ang="0">
                        <a:pos x="195" y="474"/>
                      </a:cxn>
                      <a:cxn ang="0">
                        <a:pos x="231" y="450"/>
                      </a:cxn>
                      <a:cxn ang="0">
                        <a:pos x="242" y="409"/>
                      </a:cxn>
                      <a:cxn ang="0">
                        <a:pos x="231" y="367"/>
                      </a:cxn>
                      <a:cxn ang="0">
                        <a:pos x="201" y="338"/>
                      </a:cxn>
                      <a:cxn ang="0">
                        <a:pos x="154" y="308"/>
                      </a:cxn>
                      <a:cxn ang="0">
                        <a:pos x="100" y="273"/>
                      </a:cxn>
                      <a:cxn ang="0">
                        <a:pos x="41" y="237"/>
                      </a:cxn>
                      <a:cxn ang="0">
                        <a:pos x="11" y="196"/>
                      </a:cxn>
                      <a:cxn ang="0">
                        <a:pos x="0" y="148"/>
                      </a:cxn>
                      <a:cxn ang="0">
                        <a:pos x="11" y="89"/>
                      </a:cxn>
                      <a:cxn ang="0">
                        <a:pos x="47" y="42"/>
                      </a:cxn>
                      <a:cxn ang="0">
                        <a:pos x="100" y="12"/>
                      </a:cxn>
                      <a:cxn ang="0">
                        <a:pos x="165" y="0"/>
                      </a:cxn>
                      <a:cxn ang="0">
                        <a:pos x="225" y="6"/>
                      </a:cxn>
                      <a:cxn ang="0">
                        <a:pos x="290" y="24"/>
                      </a:cxn>
                      <a:cxn ang="0">
                        <a:pos x="290" y="107"/>
                      </a:cxn>
                      <a:cxn ang="0">
                        <a:pos x="278" y="107"/>
                      </a:cxn>
                      <a:cxn ang="0">
                        <a:pos x="260" y="65"/>
                      </a:cxn>
                      <a:cxn ang="0">
                        <a:pos x="225" y="36"/>
                      </a:cxn>
                      <a:cxn ang="0">
                        <a:pos x="177" y="30"/>
                      </a:cxn>
                    </a:cxnLst>
                    <a:rect l="0" t="0" r="r" b="b"/>
                    <a:pathLst>
                      <a:path w="319" h="515">
                        <a:moveTo>
                          <a:pt x="177" y="30"/>
                        </a:moveTo>
                        <a:lnTo>
                          <a:pt x="148" y="30"/>
                        </a:lnTo>
                        <a:lnTo>
                          <a:pt x="124" y="42"/>
                        </a:lnTo>
                        <a:lnTo>
                          <a:pt x="106" y="53"/>
                        </a:lnTo>
                        <a:lnTo>
                          <a:pt x="94" y="65"/>
                        </a:lnTo>
                        <a:lnTo>
                          <a:pt x="83" y="89"/>
                        </a:lnTo>
                        <a:lnTo>
                          <a:pt x="83" y="113"/>
                        </a:lnTo>
                        <a:lnTo>
                          <a:pt x="94" y="142"/>
                        </a:lnTo>
                        <a:lnTo>
                          <a:pt x="124" y="172"/>
                        </a:lnTo>
                        <a:lnTo>
                          <a:pt x="171" y="207"/>
                        </a:lnTo>
                        <a:lnTo>
                          <a:pt x="231" y="243"/>
                        </a:lnTo>
                        <a:lnTo>
                          <a:pt x="278" y="278"/>
                        </a:lnTo>
                        <a:lnTo>
                          <a:pt x="308" y="320"/>
                        </a:lnTo>
                        <a:lnTo>
                          <a:pt x="319" y="373"/>
                        </a:lnTo>
                        <a:lnTo>
                          <a:pt x="308" y="432"/>
                        </a:lnTo>
                        <a:lnTo>
                          <a:pt x="278" y="474"/>
                        </a:lnTo>
                        <a:lnTo>
                          <a:pt x="225" y="503"/>
                        </a:lnTo>
                        <a:lnTo>
                          <a:pt x="148" y="515"/>
                        </a:lnTo>
                        <a:lnTo>
                          <a:pt x="94" y="509"/>
                        </a:lnTo>
                        <a:lnTo>
                          <a:pt x="47" y="492"/>
                        </a:lnTo>
                        <a:lnTo>
                          <a:pt x="17" y="474"/>
                        </a:lnTo>
                        <a:lnTo>
                          <a:pt x="6" y="456"/>
                        </a:lnTo>
                        <a:lnTo>
                          <a:pt x="6" y="444"/>
                        </a:lnTo>
                        <a:lnTo>
                          <a:pt x="17" y="438"/>
                        </a:lnTo>
                        <a:lnTo>
                          <a:pt x="23" y="444"/>
                        </a:lnTo>
                        <a:lnTo>
                          <a:pt x="29" y="444"/>
                        </a:lnTo>
                        <a:lnTo>
                          <a:pt x="83" y="474"/>
                        </a:lnTo>
                        <a:lnTo>
                          <a:pt x="142" y="486"/>
                        </a:lnTo>
                        <a:lnTo>
                          <a:pt x="195" y="474"/>
                        </a:lnTo>
                        <a:lnTo>
                          <a:pt x="231" y="450"/>
                        </a:lnTo>
                        <a:lnTo>
                          <a:pt x="242" y="409"/>
                        </a:lnTo>
                        <a:lnTo>
                          <a:pt x="231" y="367"/>
                        </a:lnTo>
                        <a:lnTo>
                          <a:pt x="201" y="338"/>
                        </a:lnTo>
                        <a:lnTo>
                          <a:pt x="154" y="308"/>
                        </a:lnTo>
                        <a:lnTo>
                          <a:pt x="100" y="273"/>
                        </a:lnTo>
                        <a:lnTo>
                          <a:pt x="41" y="237"/>
                        </a:lnTo>
                        <a:lnTo>
                          <a:pt x="11" y="196"/>
                        </a:lnTo>
                        <a:lnTo>
                          <a:pt x="0" y="148"/>
                        </a:lnTo>
                        <a:lnTo>
                          <a:pt x="11" y="89"/>
                        </a:lnTo>
                        <a:lnTo>
                          <a:pt x="47" y="42"/>
                        </a:lnTo>
                        <a:lnTo>
                          <a:pt x="100" y="12"/>
                        </a:lnTo>
                        <a:lnTo>
                          <a:pt x="165" y="0"/>
                        </a:lnTo>
                        <a:lnTo>
                          <a:pt x="225" y="6"/>
                        </a:lnTo>
                        <a:lnTo>
                          <a:pt x="290" y="24"/>
                        </a:lnTo>
                        <a:lnTo>
                          <a:pt x="290" y="107"/>
                        </a:lnTo>
                        <a:lnTo>
                          <a:pt x="278" y="107"/>
                        </a:lnTo>
                        <a:lnTo>
                          <a:pt x="260" y="65"/>
                        </a:lnTo>
                        <a:lnTo>
                          <a:pt x="225" y="36"/>
                        </a:lnTo>
                        <a:lnTo>
                          <a:pt x="177" y="30"/>
                        </a:lnTo>
                      </a:path>
                    </a:pathLst>
                  </a:custGeom>
                  <a:noFill/>
                  <a:ln w="9525">
                    <a:solidFill>
                      <a:srgbClr val="3131B2"/>
                    </a:solidFill>
                    <a:prstDash val="solid"/>
                    <a:round/>
                    <a:headEnd/>
                    <a:tailEnd/>
                  </a:ln>
                </p:spPr>
                <p:txBody>
                  <a:bodyPr/>
                  <a:lstStyle/>
                  <a:p>
                    <a:endParaRPr lang="en-US"/>
                  </a:p>
                </p:txBody>
              </p:sp>
            </p:grpSp>
            <p:grpSp>
              <p:nvGrpSpPr>
                <p:cNvPr id="2080" name="Group 32"/>
                <p:cNvGrpSpPr>
                  <a:grpSpLocks noChangeAspect="1"/>
                </p:cNvGrpSpPr>
                <p:nvPr/>
              </p:nvGrpSpPr>
              <p:grpSpPr bwMode="auto">
                <a:xfrm>
                  <a:off x="2441" y="1759"/>
                  <a:ext cx="427" cy="728"/>
                  <a:chOff x="2441" y="1759"/>
                  <a:chExt cx="427" cy="728"/>
                </a:xfrm>
              </p:grpSpPr>
              <p:sp>
                <p:nvSpPr>
                  <p:cNvPr id="2081" name="Freeform 33"/>
                  <p:cNvSpPr>
                    <a:spLocks noChangeAspect="1" noEditPoints="1"/>
                  </p:cNvSpPr>
                  <p:nvPr/>
                </p:nvSpPr>
                <p:spPr bwMode="auto">
                  <a:xfrm>
                    <a:off x="2441" y="1759"/>
                    <a:ext cx="427" cy="728"/>
                  </a:xfrm>
                  <a:custGeom>
                    <a:avLst/>
                    <a:gdLst/>
                    <a:ahLst/>
                    <a:cxnLst>
                      <a:cxn ang="0">
                        <a:pos x="24" y="95"/>
                      </a:cxn>
                      <a:cxn ang="0">
                        <a:pos x="54" y="95"/>
                      </a:cxn>
                      <a:cxn ang="0">
                        <a:pos x="77" y="89"/>
                      </a:cxn>
                      <a:cxn ang="0">
                        <a:pos x="107" y="71"/>
                      </a:cxn>
                      <a:cxn ang="0">
                        <a:pos x="131" y="53"/>
                      </a:cxn>
                      <a:cxn ang="0">
                        <a:pos x="160" y="30"/>
                      </a:cxn>
                      <a:cxn ang="0">
                        <a:pos x="202" y="12"/>
                      </a:cxn>
                      <a:cxn ang="0">
                        <a:pos x="249" y="0"/>
                      </a:cxn>
                      <a:cxn ang="0">
                        <a:pos x="308" y="12"/>
                      </a:cxn>
                      <a:cxn ang="0">
                        <a:pos x="356" y="47"/>
                      </a:cxn>
                      <a:cxn ang="0">
                        <a:pos x="391" y="95"/>
                      </a:cxn>
                      <a:cxn ang="0">
                        <a:pos x="415" y="166"/>
                      </a:cxn>
                      <a:cxn ang="0">
                        <a:pos x="427" y="255"/>
                      </a:cxn>
                      <a:cxn ang="0">
                        <a:pos x="415" y="349"/>
                      </a:cxn>
                      <a:cxn ang="0">
                        <a:pos x="391" y="421"/>
                      </a:cxn>
                      <a:cxn ang="0">
                        <a:pos x="356" y="474"/>
                      </a:cxn>
                      <a:cxn ang="0">
                        <a:pos x="302" y="503"/>
                      </a:cxn>
                      <a:cxn ang="0">
                        <a:pos x="237" y="515"/>
                      </a:cxn>
                      <a:cxn ang="0">
                        <a:pos x="178" y="503"/>
                      </a:cxn>
                      <a:cxn ang="0">
                        <a:pos x="131" y="474"/>
                      </a:cxn>
                      <a:cxn ang="0">
                        <a:pos x="95" y="421"/>
                      </a:cxn>
                      <a:cxn ang="0">
                        <a:pos x="95" y="681"/>
                      </a:cxn>
                      <a:cxn ang="0">
                        <a:pos x="89" y="699"/>
                      </a:cxn>
                      <a:cxn ang="0">
                        <a:pos x="77" y="717"/>
                      </a:cxn>
                      <a:cxn ang="0">
                        <a:pos x="65" y="723"/>
                      </a:cxn>
                      <a:cxn ang="0">
                        <a:pos x="42" y="728"/>
                      </a:cxn>
                      <a:cxn ang="0">
                        <a:pos x="24" y="723"/>
                      </a:cxn>
                      <a:cxn ang="0">
                        <a:pos x="12" y="717"/>
                      </a:cxn>
                      <a:cxn ang="0">
                        <a:pos x="6" y="705"/>
                      </a:cxn>
                      <a:cxn ang="0">
                        <a:pos x="0" y="687"/>
                      </a:cxn>
                      <a:cxn ang="0">
                        <a:pos x="0" y="95"/>
                      </a:cxn>
                      <a:cxn ang="0">
                        <a:pos x="12" y="95"/>
                      </a:cxn>
                      <a:cxn ang="0">
                        <a:pos x="24" y="95"/>
                      </a:cxn>
                      <a:cxn ang="0">
                        <a:pos x="208" y="468"/>
                      </a:cxn>
                      <a:cxn ang="0">
                        <a:pos x="261" y="456"/>
                      </a:cxn>
                      <a:cxn ang="0">
                        <a:pos x="302" y="415"/>
                      </a:cxn>
                      <a:cxn ang="0">
                        <a:pos x="326" y="349"/>
                      </a:cxn>
                      <a:cxn ang="0">
                        <a:pos x="332" y="255"/>
                      </a:cxn>
                      <a:cxn ang="0">
                        <a:pos x="326" y="160"/>
                      </a:cxn>
                      <a:cxn ang="0">
                        <a:pos x="302" y="95"/>
                      </a:cxn>
                      <a:cxn ang="0">
                        <a:pos x="267" y="59"/>
                      </a:cxn>
                      <a:cxn ang="0">
                        <a:pos x="208" y="42"/>
                      </a:cxn>
                      <a:cxn ang="0">
                        <a:pos x="160" y="59"/>
                      </a:cxn>
                      <a:cxn ang="0">
                        <a:pos x="125" y="101"/>
                      </a:cxn>
                      <a:cxn ang="0">
                        <a:pos x="95" y="166"/>
                      </a:cxn>
                      <a:cxn ang="0">
                        <a:pos x="95" y="296"/>
                      </a:cxn>
                      <a:cxn ang="0">
                        <a:pos x="101" y="367"/>
                      </a:cxn>
                      <a:cxn ang="0">
                        <a:pos x="125" y="426"/>
                      </a:cxn>
                      <a:cxn ang="0">
                        <a:pos x="160" y="462"/>
                      </a:cxn>
                      <a:cxn ang="0">
                        <a:pos x="208" y="468"/>
                      </a:cxn>
                    </a:cxnLst>
                    <a:rect l="0" t="0" r="r" b="b"/>
                    <a:pathLst>
                      <a:path w="427" h="728">
                        <a:moveTo>
                          <a:pt x="24" y="95"/>
                        </a:moveTo>
                        <a:lnTo>
                          <a:pt x="54" y="95"/>
                        </a:lnTo>
                        <a:lnTo>
                          <a:pt x="77" y="89"/>
                        </a:lnTo>
                        <a:lnTo>
                          <a:pt x="107" y="71"/>
                        </a:lnTo>
                        <a:lnTo>
                          <a:pt x="131" y="53"/>
                        </a:lnTo>
                        <a:lnTo>
                          <a:pt x="160" y="30"/>
                        </a:lnTo>
                        <a:lnTo>
                          <a:pt x="202" y="12"/>
                        </a:lnTo>
                        <a:lnTo>
                          <a:pt x="249" y="0"/>
                        </a:lnTo>
                        <a:lnTo>
                          <a:pt x="308" y="12"/>
                        </a:lnTo>
                        <a:lnTo>
                          <a:pt x="356" y="47"/>
                        </a:lnTo>
                        <a:lnTo>
                          <a:pt x="391" y="95"/>
                        </a:lnTo>
                        <a:lnTo>
                          <a:pt x="415" y="166"/>
                        </a:lnTo>
                        <a:lnTo>
                          <a:pt x="427" y="255"/>
                        </a:lnTo>
                        <a:lnTo>
                          <a:pt x="415" y="349"/>
                        </a:lnTo>
                        <a:lnTo>
                          <a:pt x="391" y="421"/>
                        </a:lnTo>
                        <a:lnTo>
                          <a:pt x="356" y="474"/>
                        </a:lnTo>
                        <a:lnTo>
                          <a:pt x="302" y="503"/>
                        </a:lnTo>
                        <a:lnTo>
                          <a:pt x="237" y="515"/>
                        </a:lnTo>
                        <a:lnTo>
                          <a:pt x="178" y="503"/>
                        </a:lnTo>
                        <a:lnTo>
                          <a:pt x="131" y="474"/>
                        </a:lnTo>
                        <a:lnTo>
                          <a:pt x="95" y="421"/>
                        </a:lnTo>
                        <a:lnTo>
                          <a:pt x="95" y="681"/>
                        </a:lnTo>
                        <a:lnTo>
                          <a:pt x="89" y="699"/>
                        </a:lnTo>
                        <a:lnTo>
                          <a:pt x="77" y="717"/>
                        </a:lnTo>
                        <a:lnTo>
                          <a:pt x="65" y="723"/>
                        </a:lnTo>
                        <a:lnTo>
                          <a:pt x="42" y="728"/>
                        </a:lnTo>
                        <a:lnTo>
                          <a:pt x="24" y="723"/>
                        </a:lnTo>
                        <a:lnTo>
                          <a:pt x="12" y="717"/>
                        </a:lnTo>
                        <a:lnTo>
                          <a:pt x="6" y="705"/>
                        </a:lnTo>
                        <a:lnTo>
                          <a:pt x="0" y="687"/>
                        </a:lnTo>
                        <a:lnTo>
                          <a:pt x="0" y="95"/>
                        </a:lnTo>
                        <a:lnTo>
                          <a:pt x="12" y="95"/>
                        </a:lnTo>
                        <a:lnTo>
                          <a:pt x="24" y="95"/>
                        </a:lnTo>
                        <a:close/>
                        <a:moveTo>
                          <a:pt x="208" y="468"/>
                        </a:moveTo>
                        <a:lnTo>
                          <a:pt x="261" y="456"/>
                        </a:lnTo>
                        <a:lnTo>
                          <a:pt x="302" y="415"/>
                        </a:lnTo>
                        <a:lnTo>
                          <a:pt x="326" y="349"/>
                        </a:lnTo>
                        <a:lnTo>
                          <a:pt x="332" y="255"/>
                        </a:lnTo>
                        <a:lnTo>
                          <a:pt x="326" y="160"/>
                        </a:lnTo>
                        <a:lnTo>
                          <a:pt x="302" y="95"/>
                        </a:lnTo>
                        <a:lnTo>
                          <a:pt x="267" y="59"/>
                        </a:lnTo>
                        <a:lnTo>
                          <a:pt x="208" y="42"/>
                        </a:lnTo>
                        <a:lnTo>
                          <a:pt x="160" y="59"/>
                        </a:lnTo>
                        <a:lnTo>
                          <a:pt x="125" y="101"/>
                        </a:lnTo>
                        <a:lnTo>
                          <a:pt x="95" y="166"/>
                        </a:lnTo>
                        <a:lnTo>
                          <a:pt x="95" y="296"/>
                        </a:lnTo>
                        <a:lnTo>
                          <a:pt x="101" y="367"/>
                        </a:lnTo>
                        <a:lnTo>
                          <a:pt x="125" y="426"/>
                        </a:lnTo>
                        <a:lnTo>
                          <a:pt x="160" y="462"/>
                        </a:lnTo>
                        <a:lnTo>
                          <a:pt x="208" y="468"/>
                        </a:lnTo>
                        <a:close/>
                      </a:path>
                    </a:pathLst>
                  </a:custGeom>
                  <a:solidFill>
                    <a:srgbClr val="3131B2"/>
                  </a:solidFill>
                  <a:ln w="0">
                    <a:solidFill>
                      <a:srgbClr val="3131B2"/>
                    </a:solidFill>
                    <a:prstDash val="solid"/>
                    <a:round/>
                    <a:headEnd/>
                    <a:tailEnd/>
                  </a:ln>
                </p:spPr>
                <p:txBody>
                  <a:bodyPr/>
                  <a:lstStyle/>
                  <a:p>
                    <a:endParaRPr lang="en-US"/>
                  </a:p>
                </p:txBody>
              </p:sp>
              <p:sp>
                <p:nvSpPr>
                  <p:cNvPr id="2082" name="Freeform 34"/>
                  <p:cNvSpPr>
                    <a:spLocks noChangeAspect="1"/>
                  </p:cNvSpPr>
                  <p:nvPr/>
                </p:nvSpPr>
                <p:spPr bwMode="auto">
                  <a:xfrm>
                    <a:off x="2441" y="1759"/>
                    <a:ext cx="427" cy="728"/>
                  </a:xfrm>
                  <a:custGeom>
                    <a:avLst/>
                    <a:gdLst/>
                    <a:ahLst/>
                    <a:cxnLst>
                      <a:cxn ang="0">
                        <a:pos x="24" y="95"/>
                      </a:cxn>
                      <a:cxn ang="0">
                        <a:pos x="54" y="95"/>
                      </a:cxn>
                      <a:cxn ang="0">
                        <a:pos x="77" y="89"/>
                      </a:cxn>
                      <a:cxn ang="0">
                        <a:pos x="107" y="71"/>
                      </a:cxn>
                      <a:cxn ang="0">
                        <a:pos x="131" y="53"/>
                      </a:cxn>
                      <a:cxn ang="0">
                        <a:pos x="160" y="30"/>
                      </a:cxn>
                      <a:cxn ang="0">
                        <a:pos x="202" y="12"/>
                      </a:cxn>
                      <a:cxn ang="0">
                        <a:pos x="249" y="0"/>
                      </a:cxn>
                      <a:cxn ang="0">
                        <a:pos x="308" y="12"/>
                      </a:cxn>
                      <a:cxn ang="0">
                        <a:pos x="356" y="47"/>
                      </a:cxn>
                      <a:cxn ang="0">
                        <a:pos x="391" y="95"/>
                      </a:cxn>
                      <a:cxn ang="0">
                        <a:pos x="415" y="166"/>
                      </a:cxn>
                      <a:cxn ang="0">
                        <a:pos x="427" y="255"/>
                      </a:cxn>
                      <a:cxn ang="0">
                        <a:pos x="415" y="349"/>
                      </a:cxn>
                      <a:cxn ang="0">
                        <a:pos x="391" y="421"/>
                      </a:cxn>
                      <a:cxn ang="0">
                        <a:pos x="356" y="474"/>
                      </a:cxn>
                      <a:cxn ang="0">
                        <a:pos x="302" y="503"/>
                      </a:cxn>
                      <a:cxn ang="0">
                        <a:pos x="237" y="515"/>
                      </a:cxn>
                      <a:cxn ang="0">
                        <a:pos x="178" y="503"/>
                      </a:cxn>
                      <a:cxn ang="0">
                        <a:pos x="131" y="474"/>
                      </a:cxn>
                      <a:cxn ang="0">
                        <a:pos x="95" y="421"/>
                      </a:cxn>
                      <a:cxn ang="0">
                        <a:pos x="95" y="681"/>
                      </a:cxn>
                      <a:cxn ang="0">
                        <a:pos x="89" y="699"/>
                      </a:cxn>
                      <a:cxn ang="0">
                        <a:pos x="77" y="717"/>
                      </a:cxn>
                      <a:cxn ang="0">
                        <a:pos x="65" y="723"/>
                      </a:cxn>
                      <a:cxn ang="0">
                        <a:pos x="42" y="728"/>
                      </a:cxn>
                      <a:cxn ang="0">
                        <a:pos x="24" y="723"/>
                      </a:cxn>
                      <a:cxn ang="0">
                        <a:pos x="12" y="717"/>
                      </a:cxn>
                      <a:cxn ang="0">
                        <a:pos x="6" y="705"/>
                      </a:cxn>
                      <a:cxn ang="0">
                        <a:pos x="0" y="687"/>
                      </a:cxn>
                      <a:cxn ang="0">
                        <a:pos x="0" y="95"/>
                      </a:cxn>
                      <a:cxn ang="0">
                        <a:pos x="12" y="95"/>
                      </a:cxn>
                      <a:cxn ang="0">
                        <a:pos x="24" y="95"/>
                      </a:cxn>
                    </a:cxnLst>
                    <a:rect l="0" t="0" r="r" b="b"/>
                    <a:pathLst>
                      <a:path w="427" h="728">
                        <a:moveTo>
                          <a:pt x="24" y="95"/>
                        </a:moveTo>
                        <a:lnTo>
                          <a:pt x="54" y="95"/>
                        </a:lnTo>
                        <a:lnTo>
                          <a:pt x="77" y="89"/>
                        </a:lnTo>
                        <a:lnTo>
                          <a:pt x="107" y="71"/>
                        </a:lnTo>
                        <a:lnTo>
                          <a:pt x="131" y="53"/>
                        </a:lnTo>
                        <a:lnTo>
                          <a:pt x="160" y="30"/>
                        </a:lnTo>
                        <a:lnTo>
                          <a:pt x="202" y="12"/>
                        </a:lnTo>
                        <a:lnTo>
                          <a:pt x="249" y="0"/>
                        </a:lnTo>
                        <a:lnTo>
                          <a:pt x="308" y="12"/>
                        </a:lnTo>
                        <a:lnTo>
                          <a:pt x="356" y="47"/>
                        </a:lnTo>
                        <a:lnTo>
                          <a:pt x="391" y="95"/>
                        </a:lnTo>
                        <a:lnTo>
                          <a:pt x="415" y="166"/>
                        </a:lnTo>
                        <a:lnTo>
                          <a:pt x="427" y="255"/>
                        </a:lnTo>
                        <a:lnTo>
                          <a:pt x="415" y="349"/>
                        </a:lnTo>
                        <a:lnTo>
                          <a:pt x="391" y="421"/>
                        </a:lnTo>
                        <a:lnTo>
                          <a:pt x="356" y="474"/>
                        </a:lnTo>
                        <a:lnTo>
                          <a:pt x="302" y="503"/>
                        </a:lnTo>
                        <a:lnTo>
                          <a:pt x="237" y="515"/>
                        </a:lnTo>
                        <a:lnTo>
                          <a:pt x="178" y="503"/>
                        </a:lnTo>
                        <a:lnTo>
                          <a:pt x="131" y="474"/>
                        </a:lnTo>
                        <a:lnTo>
                          <a:pt x="95" y="421"/>
                        </a:lnTo>
                        <a:lnTo>
                          <a:pt x="95" y="681"/>
                        </a:lnTo>
                        <a:lnTo>
                          <a:pt x="89" y="699"/>
                        </a:lnTo>
                        <a:lnTo>
                          <a:pt x="77" y="717"/>
                        </a:lnTo>
                        <a:lnTo>
                          <a:pt x="65" y="723"/>
                        </a:lnTo>
                        <a:lnTo>
                          <a:pt x="42" y="728"/>
                        </a:lnTo>
                        <a:lnTo>
                          <a:pt x="24" y="723"/>
                        </a:lnTo>
                        <a:lnTo>
                          <a:pt x="12" y="717"/>
                        </a:lnTo>
                        <a:lnTo>
                          <a:pt x="6" y="705"/>
                        </a:lnTo>
                        <a:lnTo>
                          <a:pt x="0" y="687"/>
                        </a:lnTo>
                        <a:lnTo>
                          <a:pt x="0" y="95"/>
                        </a:lnTo>
                        <a:lnTo>
                          <a:pt x="12" y="95"/>
                        </a:lnTo>
                        <a:lnTo>
                          <a:pt x="24" y="95"/>
                        </a:lnTo>
                      </a:path>
                    </a:pathLst>
                  </a:custGeom>
                  <a:noFill/>
                  <a:ln w="9525">
                    <a:solidFill>
                      <a:srgbClr val="3131B2"/>
                    </a:solidFill>
                    <a:prstDash val="solid"/>
                    <a:round/>
                    <a:headEnd/>
                    <a:tailEnd/>
                  </a:ln>
                </p:spPr>
                <p:txBody>
                  <a:bodyPr/>
                  <a:lstStyle/>
                  <a:p>
                    <a:endParaRPr lang="en-US"/>
                  </a:p>
                </p:txBody>
              </p:sp>
              <p:sp>
                <p:nvSpPr>
                  <p:cNvPr id="2083" name="Freeform 35"/>
                  <p:cNvSpPr>
                    <a:spLocks noChangeAspect="1"/>
                  </p:cNvSpPr>
                  <p:nvPr/>
                </p:nvSpPr>
                <p:spPr bwMode="auto">
                  <a:xfrm>
                    <a:off x="2536" y="1801"/>
                    <a:ext cx="237" cy="426"/>
                  </a:xfrm>
                  <a:custGeom>
                    <a:avLst/>
                    <a:gdLst/>
                    <a:ahLst/>
                    <a:cxnLst>
                      <a:cxn ang="0">
                        <a:pos x="113" y="426"/>
                      </a:cxn>
                      <a:cxn ang="0">
                        <a:pos x="166" y="414"/>
                      </a:cxn>
                      <a:cxn ang="0">
                        <a:pos x="207" y="373"/>
                      </a:cxn>
                      <a:cxn ang="0">
                        <a:pos x="231" y="307"/>
                      </a:cxn>
                      <a:cxn ang="0">
                        <a:pos x="237" y="213"/>
                      </a:cxn>
                      <a:cxn ang="0">
                        <a:pos x="231" y="118"/>
                      </a:cxn>
                      <a:cxn ang="0">
                        <a:pos x="207" y="53"/>
                      </a:cxn>
                      <a:cxn ang="0">
                        <a:pos x="172" y="17"/>
                      </a:cxn>
                      <a:cxn ang="0">
                        <a:pos x="113" y="0"/>
                      </a:cxn>
                      <a:cxn ang="0">
                        <a:pos x="65" y="17"/>
                      </a:cxn>
                      <a:cxn ang="0">
                        <a:pos x="30" y="59"/>
                      </a:cxn>
                      <a:cxn ang="0">
                        <a:pos x="0" y="124"/>
                      </a:cxn>
                      <a:cxn ang="0">
                        <a:pos x="0" y="254"/>
                      </a:cxn>
                      <a:cxn ang="0">
                        <a:pos x="6" y="325"/>
                      </a:cxn>
                      <a:cxn ang="0">
                        <a:pos x="30" y="384"/>
                      </a:cxn>
                      <a:cxn ang="0">
                        <a:pos x="65" y="420"/>
                      </a:cxn>
                      <a:cxn ang="0">
                        <a:pos x="113" y="426"/>
                      </a:cxn>
                    </a:cxnLst>
                    <a:rect l="0" t="0" r="r" b="b"/>
                    <a:pathLst>
                      <a:path w="237" h="426">
                        <a:moveTo>
                          <a:pt x="113" y="426"/>
                        </a:moveTo>
                        <a:lnTo>
                          <a:pt x="166" y="414"/>
                        </a:lnTo>
                        <a:lnTo>
                          <a:pt x="207" y="373"/>
                        </a:lnTo>
                        <a:lnTo>
                          <a:pt x="231" y="307"/>
                        </a:lnTo>
                        <a:lnTo>
                          <a:pt x="237" y="213"/>
                        </a:lnTo>
                        <a:lnTo>
                          <a:pt x="231" y="118"/>
                        </a:lnTo>
                        <a:lnTo>
                          <a:pt x="207" y="53"/>
                        </a:lnTo>
                        <a:lnTo>
                          <a:pt x="172" y="17"/>
                        </a:lnTo>
                        <a:lnTo>
                          <a:pt x="113" y="0"/>
                        </a:lnTo>
                        <a:lnTo>
                          <a:pt x="65" y="17"/>
                        </a:lnTo>
                        <a:lnTo>
                          <a:pt x="30" y="59"/>
                        </a:lnTo>
                        <a:lnTo>
                          <a:pt x="0" y="124"/>
                        </a:lnTo>
                        <a:lnTo>
                          <a:pt x="0" y="254"/>
                        </a:lnTo>
                        <a:lnTo>
                          <a:pt x="6" y="325"/>
                        </a:lnTo>
                        <a:lnTo>
                          <a:pt x="30" y="384"/>
                        </a:lnTo>
                        <a:lnTo>
                          <a:pt x="65" y="420"/>
                        </a:lnTo>
                        <a:lnTo>
                          <a:pt x="113" y="426"/>
                        </a:lnTo>
                      </a:path>
                    </a:pathLst>
                  </a:custGeom>
                  <a:noFill/>
                  <a:ln w="9525">
                    <a:solidFill>
                      <a:srgbClr val="3131B2"/>
                    </a:solidFill>
                    <a:prstDash val="solid"/>
                    <a:round/>
                    <a:headEnd/>
                    <a:tailEnd/>
                  </a:ln>
                </p:spPr>
                <p:txBody>
                  <a:bodyPr/>
                  <a:lstStyle/>
                  <a:p>
                    <a:endParaRPr lang="en-US"/>
                  </a:p>
                </p:txBody>
              </p:sp>
            </p:grpSp>
            <p:grpSp>
              <p:nvGrpSpPr>
                <p:cNvPr id="2084" name="Group 36"/>
                <p:cNvGrpSpPr>
                  <a:grpSpLocks noChangeAspect="1"/>
                </p:cNvGrpSpPr>
                <p:nvPr/>
              </p:nvGrpSpPr>
              <p:grpSpPr bwMode="auto">
                <a:xfrm>
                  <a:off x="2939" y="1759"/>
                  <a:ext cx="379" cy="515"/>
                  <a:chOff x="2939" y="1759"/>
                  <a:chExt cx="379" cy="515"/>
                </a:xfrm>
              </p:grpSpPr>
              <p:sp>
                <p:nvSpPr>
                  <p:cNvPr id="2085" name="Freeform 37"/>
                  <p:cNvSpPr>
                    <a:spLocks noChangeAspect="1" noEditPoints="1"/>
                  </p:cNvSpPr>
                  <p:nvPr/>
                </p:nvSpPr>
                <p:spPr bwMode="auto">
                  <a:xfrm>
                    <a:off x="2939" y="1759"/>
                    <a:ext cx="379" cy="515"/>
                  </a:xfrm>
                  <a:custGeom>
                    <a:avLst/>
                    <a:gdLst/>
                    <a:ahLst/>
                    <a:cxnLst>
                      <a:cxn ang="0">
                        <a:pos x="325" y="444"/>
                      </a:cxn>
                      <a:cxn ang="0">
                        <a:pos x="302" y="444"/>
                      </a:cxn>
                      <a:cxn ang="0">
                        <a:pos x="272" y="456"/>
                      </a:cxn>
                      <a:cxn ang="0">
                        <a:pos x="248" y="468"/>
                      </a:cxn>
                      <a:cxn ang="0">
                        <a:pos x="225" y="492"/>
                      </a:cxn>
                      <a:cxn ang="0">
                        <a:pos x="189" y="509"/>
                      </a:cxn>
                      <a:cxn ang="0">
                        <a:pos x="142" y="515"/>
                      </a:cxn>
                      <a:cxn ang="0">
                        <a:pos x="83" y="509"/>
                      </a:cxn>
                      <a:cxn ang="0">
                        <a:pos x="41" y="480"/>
                      </a:cxn>
                      <a:cxn ang="0">
                        <a:pos x="12" y="444"/>
                      </a:cxn>
                      <a:cxn ang="0">
                        <a:pos x="0" y="403"/>
                      </a:cxn>
                      <a:cxn ang="0">
                        <a:pos x="12" y="349"/>
                      </a:cxn>
                      <a:cxn ang="0">
                        <a:pos x="47" y="308"/>
                      </a:cxn>
                      <a:cxn ang="0">
                        <a:pos x="106" y="273"/>
                      </a:cxn>
                      <a:cxn ang="0">
                        <a:pos x="183" y="255"/>
                      </a:cxn>
                      <a:cxn ang="0">
                        <a:pos x="290" y="243"/>
                      </a:cxn>
                      <a:cxn ang="0">
                        <a:pos x="290" y="178"/>
                      </a:cxn>
                      <a:cxn ang="0">
                        <a:pos x="284" y="107"/>
                      </a:cxn>
                      <a:cxn ang="0">
                        <a:pos x="272" y="59"/>
                      </a:cxn>
                      <a:cxn ang="0">
                        <a:pos x="248" y="30"/>
                      </a:cxn>
                      <a:cxn ang="0">
                        <a:pos x="213" y="24"/>
                      </a:cxn>
                      <a:cxn ang="0">
                        <a:pos x="189" y="24"/>
                      </a:cxn>
                      <a:cxn ang="0">
                        <a:pos x="171" y="36"/>
                      </a:cxn>
                      <a:cxn ang="0">
                        <a:pos x="154" y="53"/>
                      </a:cxn>
                      <a:cxn ang="0">
                        <a:pos x="142" y="77"/>
                      </a:cxn>
                      <a:cxn ang="0">
                        <a:pos x="142" y="101"/>
                      </a:cxn>
                      <a:cxn ang="0">
                        <a:pos x="142" y="107"/>
                      </a:cxn>
                      <a:cxn ang="0">
                        <a:pos x="136" y="124"/>
                      </a:cxn>
                      <a:cxn ang="0">
                        <a:pos x="130" y="142"/>
                      </a:cxn>
                      <a:cxn ang="0">
                        <a:pos x="124" y="154"/>
                      </a:cxn>
                      <a:cxn ang="0">
                        <a:pos x="106" y="166"/>
                      </a:cxn>
                      <a:cxn ang="0">
                        <a:pos x="89" y="166"/>
                      </a:cxn>
                      <a:cxn ang="0">
                        <a:pos x="29" y="107"/>
                      </a:cxn>
                      <a:cxn ang="0">
                        <a:pos x="47" y="65"/>
                      </a:cxn>
                      <a:cxn ang="0">
                        <a:pos x="83" y="30"/>
                      </a:cxn>
                      <a:cxn ang="0">
                        <a:pos x="136" y="12"/>
                      </a:cxn>
                      <a:cxn ang="0">
                        <a:pos x="207" y="0"/>
                      </a:cxn>
                      <a:cxn ang="0">
                        <a:pos x="272" y="6"/>
                      </a:cxn>
                      <a:cxn ang="0">
                        <a:pos x="320" y="30"/>
                      </a:cxn>
                      <a:cxn ang="0">
                        <a:pos x="355" y="65"/>
                      </a:cxn>
                      <a:cxn ang="0">
                        <a:pos x="373" y="113"/>
                      </a:cxn>
                      <a:cxn ang="0">
                        <a:pos x="379" y="184"/>
                      </a:cxn>
                      <a:cxn ang="0">
                        <a:pos x="379" y="444"/>
                      </a:cxn>
                      <a:cxn ang="0">
                        <a:pos x="325" y="444"/>
                      </a:cxn>
                      <a:cxn ang="0">
                        <a:pos x="290" y="267"/>
                      </a:cxn>
                      <a:cxn ang="0">
                        <a:pos x="207" y="273"/>
                      </a:cxn>
                      <a:cxn ang="0">
                        <a:pos x="148" y="296"/>
                      </a:cxn>
                      <a:cxn ang="0">
                        <a:pos x="118" y="332"/>
                      </a:cxn>
                      <a:cxn ang="0">
                        <a:pos x="106" y="385"/>
                      </a:cxn>
                      <a:cxn ang="0">
                        <a:pos x="106" y="409"/>
                      </a:cxn>
                      <a:cxn ang="0">
                        <a:pos x="112" y="432"/>
                      </a:cxn>
                      <a:cxn ang="0">
                        <a:pos x="124" y="450"/>
                      </a:cxn>
                      <a:cxn ang="0">
                        <a:pos x="142" y="462"/>
                      </a:cxn>
                      <a:cxn ang="0">
                        <a:pos x="160" y="474"/>
                      </a:cxn>
                      <a:cxn ang="0">
                        <a:pos x="177" y="474"/>
                      </a:cxn>
                      <a:cxn ang="0">
                        <a:pos x="219" y="468"/>
                      </a:cxn>
                      <a:cxn ang="0">
                        <a:pos x="260" y="438"/>
                      </a:cxn>
                      <a:cxn ang="0">
                        <a:pos x="290" y="397"/>
                      </a:cxn>
                      <a:cxn ang="0">
                        <a:pos x="290" y="267"/>
                      </a:cxn>
                    </a:cxnLst>
                    <a:rect l="0" t="0" r="r" b="b"/>
                    <a:pathLst>
                      <a:path w="379" h="515">
                        <a:moveTo>
                          <a:pt x="325" y="444"/>
                        </a:moveTo>
                        <a:lnTo>
                          <a:pt x="302" y="444"/>
                        </a:lnTo>
                        <a:lnTo>
                          <a:pt x="272" y="456"/>
                        </a:lnTo>
                        <a:lnTo>
                          <a:pt x="248" y="468"/>
                        </a:lnTo>
                        <a:lnTo>
                          <a:pt x="225" y="492"/>
                        </a:lnTo>
                        <a:lnTo>
                          <a:pt x="189" y="509"/>
                        </a:lnTo>
                        <a:lnTo>
                          <a:pt x="142" y="515"/>
                        </a:lnTo>
                        <a:lnTo>
                          <a:pt x="83" y="509"/>
                        </a:lnTo>
                        <a:lnTo>
                          <a:pt x="41" y="480"/>
                        </a:lnTo>
                        <a:lnTo>
                          <a:pt x="12" y="444"/>
                        </a:lnTo>
                        <a:lnTo>
                          <a:pt x="0" y="403"/>
                        </a:lnTo>
                        <a:lnTo>
                          <a:pt x="12" y="349"/>
                        </a:lnTo>
                        <a:lnTo>
                          <a:pt x="47" y="308"/>
                        </a:lnTo>
                        <a:lnTo>
                          <a:pt x="106" y="273"/>
                        </a:lnTo>
                        <a:lnTo>
                          <a:pt x="183" y="255"/>
                        </a:lnTo>
                        <a:lnTo>
                          <a:pt x="290" y="243"/>
                        </a:lnTo>
                        <a:lnTo>
                          <a:pt x="290" y="178"/>
                        </a:lnTo>
                        <a:lnTo>
                          <a:pt x="284" y="107"/>
                        </a:lnTo>
                        <a:lnTo>
                          <a:pt x="272" y="59"/>
                        </a:lnTo>
                        <a:lnTo>
                          <a:pt x="248" y="30"/>
                        </a:lnTo>
                        <a:lnTo>
                          <a:pt x="213" y="24"/>
                        </a:lnTo>
                        <a:lnTo>
                          <a:pt x="189" y="24"/>
                        </a:lnTo>
                        <a:lnTo>
                          <a:pt x="171" y="36"/>
                        </a:lnTo>
                        <a:lnTo>
                          <a:pt x="154" y="53"/>
                        </a:lnTo>
                        <a:lnTo>
                          <a:pt x="142" y="77"/>
                        </a:lnTo>
                        <a:lnTo>
                          <a:pt x="142" y="101"/>
                        </a:lnTo>
                        <a:lnTo>
                          <a:pt x="142" y="107"/>
                        </a:lnTo>
                        <a:lnTo>
                          <a:pt x="136" y="124"/>
                        </a:lnTo>
                        <a:lnTo>
                          <a:pt x="130" y="142"/>
                        </a:lnTo>
                        <a:lnTo>
                          <a:pt x="124" y="154"/>
                        </a:lnTo>
                        <a:lnTo>
                          <a:pt x="106" y="166"/>
                        </a:lnTo>
                        <a:lnTo>
                          <a:pt x="89" y="166"/>
                        </a:lnTo>
                        <a:lnTo>
                          <a:pt x="29" y="107"/>
                        </a:lnTo>
                        <a:lnTo>
                          <a:pt x="47" y="65"/>
                        </a:lnTo>
                        <a:lnTo>
                          <a:pt x="83" y="30"/>
                        </a:lnTo>
                        <a:lnTo>
                          <a:pt x="136" y="12"/>
                        </a:lnTo>
                        <a:lnTo>
                          <a:pt x="207" y="0"/>
                        </a:lnTo>
                        <a:lnTo>
                          <a:pt x="272" y="6"/>
                        </a:lnTo>
                        <a:lnTo>
                          <a:pt x="320" y="30"/>
                        </a:lnTo>
                        <a:lnTo>
                          <a:pt x="355" y="65"/>
                        </a:lnTo>
                        <a:lnTo>
                          <a:pt x="373" y="113"/>
                        </a:lnTo>
                        <a:lnTo>
                          <a:pt x="379" y="184"/>
                        </a:lnTo>
                        <a:lnTo>
                          <a:pt x="379" y="444"/>
                        </a:lnTo>
                        <a:lnTo>
                          <a:pt x="325" y="444"/>
                        </a:lnTo>
                        <a:close/>
                        <a:moveTo>
                          <a:pt x="290" y="267"/>
                        </a:moveTo>
                        <a:lnTo>
                          <a:pt x="207" y="273"/>
                        </a:lnTo>
                        <a:lnTo>
                          <a:pt x="148" y="296"/>
                        </a:lnTo>
                        <a:lnTo>
                          <a:pt x="118" y="332"/>
                        </a:lnTo>
                        <a:lnTo>
                          <a:pt x="106" y="385"/>
                        </a:lnTo>
                        <a:lnTo>
                          <a:pt x="106" y="409"/>
                        </a:lnTo>
                        <a:lnTo>
                          <a:pt x="112" y="432"/>
                        </a:lnTo>
                        <a:lnTo>
                          <a:pt x="124" y="450"/>
                        </a:lnTo>
                        <a:lnTo>
                          <a:pt x="142" y="462"/>
                        </a:lnTo>
                        <a:lnTo>
                          <a:pt x="160" y="474"/>
                        </a:lnTo>
                        <a:lnTo>
                          <a:pt x="177" y="474"/>
                        </a:lnTo>
                        <a:lnTo>
                          <a:pt x="219" y="468"/>
                        </a:lnTo>
                        <a:lnTo>
                          <a:pt x="260" y="438"/>
                        </a:lnTo>
                        <a:lnTo>
                          <a:pt x="290" y="397"/>
                        </a:lnTo>
                        <a:lnTo>
                          <a:pt x="290" y="267"/>
                        </a:lnTo>
                        <a:close/>
                      </a:path>
                    </a:pathLst>
                  </a:custGeom>
                  <a:solidFill>
                    <a:srgbClr val="3131B2"/>
                  </a:solidFill>
                  <a:ln w="0">
                    <a:solidFill>
                      <a:srgbClr val="3131B2"/>
                    </a:solidFill>
                    <a:prstDash val="solid"/>
                    <a:round/>
                    <a:headEnd/>
                    <a:tailEnd/>
                  </a:ln>
                </p:spPr>
                <p:txBody>
                  <a:bodyPr/>
                  <a:lstStyle/>
                  <a:p>
                    <a:endParaRPr lang="en-US"/>
                  </a:p>
                </p:txBody>
              </p:sp>
              <p:sp>
                <p:nvSpPr>
                  <p:cNvPr id="2086" name="Freeform 38"/>
                  <p:cNvSpPr>
                    <a:spLocks noChangeAspect="1"/>
                  </p:cNvSpPr>
                  <p:nvPr/>
                </p:nvSpPr>
                <p:spPr bwMode="auto">
                  <a:xfrm>
                    <a:off x="2939" y="1759"/>
                    <a:ext cx="379" cy="515"/>
                  </a:xfrm>
                  <a:custGeom>
                    <a:avLst/>
                    <a:gdLst/>
                    <a:ahLst/>
                    <a:cxnLst>
                      <a:cxn ang="0">
                        <a:pos x="325" y="444"/>
                      </a:cxn>
                      <a:cxn ang="0">
                        <a:pos x="302" y="444"/>
                      </a:cxn>
                      <a:cxn ang="0">
                        <a:pos x="272" y="456"/>
                      </a:cxn>
                      <a:cxn ang="0">
                        <a:pos x="248" y="468"/>
                      </a:cxn>
                      <a:cxn ang="0">
                        <a:pos x="225" y="492"/>
                      </a:cxn>
                      <a:cxn ang="0">
                        <a:pos x="189" y="509"/>
                      </a:cxn>
                      <a:cxn ang="0">
                        <a:pos x="142" y="515"/>
                      </a:cxn>
                      <a:cxn ang="0">
                        <a:pos x="83" y="509"/>
                      </a:cxn>
                      <a:cxn ang="0">
                        <a:pos x="41" y="480"/>
                      </a:cxn>
                      <a:cxn ang="0">
                        <a:pos x="12" y="444"/>
                      </a:cxn>
                      <a:cxn ang="0">
                        <a:pos x="0" y="403"/>
                      </a:cxn>
                      <a:cxn ang="0">
                        <a:pos x="12" y="349"/>
                      </a:cxn>
                      <a:cxn ang="0">
                        <a:pos x="47" y="308"/>
                      </a:cxn>
                      <a:cxn ang="0">
                        <a:pos x="106" y="273"/>
                      </a:cxn>
                      <a:cxn ang="0">
                        <a:pos x="183" y="255"/>
                      </a:cxn>
                      <a:cxn ang="0">
                        <a:pos x="290" y="243"/>
                      </a:cxn>
                      <a:cxn ang="0">
                        <a:pos x="290" y="178"/>
                      </a:cxn>
                      <a:cxn ang="0">
                        <a:pos x="284" y="107"/>
                      </a:cxn>
                      <a:cxn ang="0">
                        <a:pos x="272" y="59"/>
                      </a:cxn>
                      <a:cxn ang="0">
                        <a:pos x="248" y="30"/>
                      </a:cxn>
                      <a:cxn ang="0">
                        <a:pos x="213" y="24"/>
                      </a:cxn>
                      <a:cxn ang="0">
                        <a:pos x="189" y="24"/>
                      </a:cxn>
                      <a:cxn ang="0">
                        <a:pos x="171" y="36"/>
                      </a:cxn>
                      <a:cxn ang="0">
                        <a:pos x="154" y="53"/>
                      </a:cxn>
                      <a:cxn ang="0">
                        <a:pos x="142" y="77"/>
                      </a:cxn>
                      <a:cxn ang="0">
                        <a:pos x="142" y="101"/>
                      </a:cxn>
                      <a:cxn ang="0">
                        <a:pos x="142" y="107"/>
                      </a:cxn>
                      <a:cxn ang="0">
                        <a:pos x="136" y="124"/>
                      </a:cxn>
                      <a:cxn ang="0">
                        <a:pos x="130" y="142"/>
                      </a:cxn>
                      <a:cxn ang="0">
                        <a:pos x="124" y="154"/>
                      </a:cxn>
                      <a:cxn ang="0">
                        <a:pos x="106" y="166"/>
                      </a:cxn>
                      <a:cxn ang="0">
                        <a:pos x="89" y="166"/>
                      </a:cxn>
                      <a:cxn ang="0">
                        <a:pos x="29" y="107"/>
                      </a:cxn>
                      <a:cxn ang="0">
                        <a:pos x="47" y="65"/>
                      </a:cxn>
                      <a:cxn ang="0">
                        <a:pos x="83" y="30"/>
                      </a:cxn>
                      <a:cxn ang="0">
                        <a:pos x="136" y="12"/>
                      </a:cxn>
                      <a:cxn ang="0">
                        <a:pos x="207" y="0"/>
                      </a:cxn>
                      <a:cxn ang="0">
                        <a:pos x="272" y="6"/>
                      </a:cxn>
                      <a:cxn ang="0">
                        <a:pos x="320" y="30"/>
                      </a:cxn>
                      <a:cxn ang="0">
                        <a:pos x="355" y="65"/>
                      </a:cxn>
                      <a:cxn ang="0">
                        <a:pos x="373" y="113"/>
                      </a:cxn>
                      <a:cxn ang="0">
                        <a:pos x="379" y="184"/>
                      </a:cxn>
                      <a:cxn ang="0">
                        <a:pos x="379" y="444"/>
                      </a:cxn>
                      <a:cxn ang="0">
                        <a:pos x="325" y="444"/>
                      </a:cxn>
                    </a:cxnLst>
                    <a:rect l="0" t="0" r="r" b="b"/>
                    <a:pathLst>
                      <a:path w="379" h="515">
                        <a:moveTo>
                          <a:pt x="325" y="444"/>
                        </a:moveTo>
                        <a:lnTo>
                          <a:pt x="302" y="444"/>
                        </a:lnTo>
                        <a:lnTo>
                          <a:pt x="272" y="456"/>
                        </a:lnTo>
                        <a:lnTo>
                          <a:pt x="248" y="468"/>
                        </a:lnTo>
                        <a:lnTo>
                          <a:pt x="225" y="492"/>
                        </a:lnTo>
                        <a:lnTo>
                          <a:pt x="189" y="509"/>
                        </a:lnTo>
                        <a:lnTo>
                          <a:pt x="142" y="515"/>
                        </a:lnTo>
                        <a:lnTo>
                          <a:pt x="83" y="509"/>
                        </a:lnTo>
                        <a:lnTo>
                          <a:pt x="41" y="480"/>
                        </a:lnTo>
                        <a:lnTo>
                          <a:pt x="12" y="444"/>
                        </a:lnTo>
                        <a:lnTo>
                          <a:pt x="0" y="403"/>
                        </a:lnTo>
                        <a:lnTo>
                          <a:pt x="12" y="349"/>
                        </a:lnTo>
                        <a:lnTo>
                          <a:pt x="47" y="308"/>
                        </a:lnTo>
                        <a:lnTo>
                          <a:pt x="106" y="273"/>
                        </a:lnTo>
                        <a:lnTo>
                          <a:pt x="183" y="255"/>
                        </a:lnTo>
                        <a:lnTo>
                          <a:pt x="290" y="243"/>
                        </a:lnTo>
                        <a:lnTo>
                          <a:pt x="290" y="178"/>
                        </a:lnTo>
                        <a:lnTo>
                          <a:pt x="284" y="107"/>
                        </a:lnTo>
                        <a:lnTo>
                          <a:pt x="272" y="59"/>
                        </a:lnTo>
                        <a:lnTo>
                          <a:pt x="248" y="30"/>
                        </a:lnTo>
                        <a:lnTo>
                          <a:pt x="213" y="24"/>
                        </a:lnTo>
                        <a:lnTo>
                          <a:pt x="189" y="24"/>
                        </a:lnTo>
                        <a:lnTo>
                          <a:pt x="171" y="36"/>
                        </a:lnTo>
                        <a:lnTo>
                          <a:pt x="154" y="53"/>
                        </a:lnTo>
                        <a:lnTo>
                          <a:pt x="142" y="77"/>
                        </a:lnTo>
                        <a:lnTo>
                          <a:pt x="142" y="101"/>
                        </a:lnTo>
                        <a:lnTo>
                          <a:pt x="142" y="107"/>
                        </a:lnTo>
                        <a:lnTo>
                          <a:pt x="136" y="124"/>
                        </a:lnTo>
                        <a:lnTo>
                          <a:pt x="130" y="142"/>
                        </a:lnTo>
                        <a:lnTo>
                          <a:pt x="124" y="154"/>
                        </a:lnTo>
                        <a:lnTo>
                          <a:pt x="106" y="166"/>
                        </a:lnTo>
                        <a:lnTo>
                          <a:pt x="89" y="166"/>
                        </a:lnTo>
                        <a:lnTo>
                          <a:pt x="29" y="107"/>
                        </a:lnTo>
                        <a:lnTo>
                          <a:pt x="47" y="65"/>
                        </a:lnTo>
                        <a:lnTo>
                          <a:pt x="83" y="30"/>
                        </a:lnTo>
                        <a:lnTo>
                          <a:pt x="136" y="12"/>
                        </a:lnTo>
                        <a:lnTo>
                          <a:pt x="207" y="0"/>
                        </a:lnTo>
                        <a:lnTo>
                          <a:pt x="272" y="6"/>
                        </a:lnTo>
                        <a:lnTo>
                          <a:pt x="320" y="30"/>
                        </a:lnTo>
                        <a:lnTo>
                          <a:pt x="355" y="65"/>
                        </a:lnTo>
                        <a:lnTo>
                          <a:pt x="373" y="113"/>
                        </a:lnTo>
                        <a:lnTo>
                          <a:pt x="379" y="184"/>
                        </a:lnTo>
                        <a:lnTo>
                          <a:pt x="379" y="444"/>
                        </a:lnTo>
                        <a:lnTo>
                          <a:pt x="325" y="444"/>
                        </a:lnTo>
                      </a:path>
                    </a:pathLst>
                  </a:custGeom>
                  <a:noFill/>
                  <a:ln w="9525">
                    <a:solidFill>
                      <a:srgbClr val="3131B2"/>
                    </a:solidFill>
                    <a:prstDash val="solid"/>
                    <a:round/>
                    <a:headEnd/>
                    <a:tailEnd/>
                  </a:ln>
                </p:spPr>
                <p:txBody>
                  <a:bodyPr/>
                  <a:lstStyle/>
                  <a:p>
                    <a:endParaRPr lang="en-US"/>
                  </a:p>
                </p:txBody>
              </p:sp>
              <p:sp>
                <p:nvSpPr>
                  <p:cNvPr id="2087" name="Freeform 39"/>
                  <p:cNvSpPr>
                    <a:spLocks noChangeAspect="1"/>
                  </p:cNvSpPr>
                  <p:nvPr/>
                </p:nvSpPr>
                <p:spPr bwMode="auto">
                  <a:xfrm>
                    <a:off x="3045" y="2026"/>
                    <a:ext cx="184" cy="207"/>
                  </a:xfrm>
                  <a:custGeom>
                    <a:avLst/>
                    <a:gdLst/>
                    <a:ahLst/>
                    <a:cxnLst>
                      <a:cxn ang="0">
                        <a:pos x="184" y="0"/>
                      </a:cxn>
                      <a:cxn ang="0">
                        <a:pos x="101" y="6"/>
                      </a:cxn>
                      <a:cxn ang="0">
                        <a:pos x="42" y="29"/>
                      </a:cxn>
                      <a:cxn ang="0">
                        <a:pos x="12" y="65"/>
                      </a:cxn>
                      <a:cxn ang="0">
                        <a:pos x="0" y="118"/>
                      </a:cxn>
                      <a:cxn ang="0">
                        <a:pos x="0" y="142"/>
                      </a:cxn>
                      <a:cxn ang="0">
                        <a:pos x="6" y="165"/>
                      </a:cxn>
                      <a:cxn ang="0">
                        <a:pos x="18" y="183"/>
                      </a:cxn>
                      <a:cxn ang="0">
                        <a:pos x="36" y="195"/>
                      </a:cxn>
                      <a:cxn ang="0">
                        <a:pos x="54" y="207"/>
                      </a:cxn>
                      <a:cxn ang="0">
                        <a:pos x="71" y="207"/>
                      </a:cxn>
                      <a:cxn ang="0">
                        <a:pos x="113" y="201"/>
                      </a:cxn>
                      <a:cxn ang="0">
                        <a:pos x="154" y="171"/>
                      </a:cxn>
                      <a:cxn ang="0">
                        <a:pos x="184" y="130"/>
                      </a:cxn>
                      <a:cxn ang="0">
                        <a:pos x="184" y="0"/>
                      </a:cxn>
                    </a:cxnLst>
                    <a:rect l="0" t="0" r="r" b="b"/>
                    <a:pathLst>
                      <a:path w="184" h="207">
                        <a:moveTo>
                          <a:pt x="184" y="0"/>
                        </a:moveTo>
                        <a:lnTo>
                          <a:pt x="101" y="6"/>
                        </a:lnTo>
                        <a:lnTo>
                          <a:pt x="42" y="29"/>
                        </a:lnTo>
                        <a:lnTo>
                          <a:pt x="12" y="65"/>
                        </a:lnTo>
                        <a:lnTo>
                          <a:pt x="0" y="118"/>
                        </a:lnTo>
                        <a:lnTo>
                          <a:pt x="0" y="142"/>
                        </a:lnTo>
                        <a:lnTo>
                          <a:pt x="6" y="165"/>
                        </a:lnTo>
                        <a:lnTo>
                          <a:pt x="18" y="183"/>
                        </a:lnTo>
                        <a:lnTo>
                          <a:pt x="36" y="195"/>
                        </a:lnTo>
                        <a:lnTo>
                          <a:pt x="54" y="207"/>
                        </a:lnTo>
                        <a:lnTo>
                          <a:pt x="71" y="207"/>
                        </a:lnTo>
                        <a:lnTo>
                          <a:pt x="113" y="201"/>
                        </a:lnTo>
                        <a:lnTo>
                          <a:pt x="154" y="171"/>
                        </a:lnTo>
                        <a:lnTo>
                          <a:pt x="184" y="130"/>
                        </a:lnTo>
                        <a:lnTo>
                          <a:pt x="184" y="0"/>
                        </a:lnTo>
                      </a:path>
                    </a:pathLst>
                  </a:custGeom>
                  <a:noFill/>
                  <a:ln w="9525">
                    <a:solidFill>
                      <a:srgbClr val="3131B2"/>
                    </a:solidFill>
                    <a:prstDash val="solid"/>
                    <a:round/>
                    <a:headEnd/>
                    <a:tailEnd/>
                  </a:ln>
                </p:spPr>
                <p:txBody>
                  <a:bodyPr/>
                  <a:lstStyle/>
                  <a:p>
                    <a:endParaRPr lang="en-US"/>
                  </a:p>
                </p:txBody>
              </p:sp>
            </p:grpSp>
            <p:grpSp>
              <p:nvGrpSpPr>
                <p:cNvPr id="2088" name="Group 40"/>
                <p:cNvGrpSpPr>
                  <a:grpSpLocks noChangeAspect="1"/>
                </p:cNvGrpSpPr>
                <p:nvPr/>
              </p:nvGrpSpPr>
              <p:grpSpPr bwMode="auto">
                <a:xfrm>
                  <a:off x="3401" y="1759"/>
                  <a:ext cx="562" cy="503"/>
                  <a:chOff x="3401" y="1759"/>
                  <a:chExt cx="562" cy="503"/>
                </a:xfrm>
              </p:grpSpPr>
              <p:sp>
                <p:nvSpPr>
                  <p:cNvPr id="2089" name="Freeform 41"/>
                  <p:cNvSpPr>
                    <a:spLocks noChangeAspect="1"/>
                  </p:cNvSpPr>
                  <p:nvPr/>
                </p:nvSpPr>
                <p:spPr bwMode="auto">
                  <a:xfrm>
                    <a:off x="3401" y="1759"/>
                    <a:ext cx="562" cy="503"/>
                  </a:xfrm>
                  <a:custGeom>
                    <a:avLst/>
                    <a:gdLst/>
                    <a:ahLst/>
                    <a:cxnLst>
                      <a:cxn ang="0">
                        <a:pos x="562" y="503"/>
                      </a:cxn>
                      <a:cxn ang="0">
                        <a:pos x="462" y="503"/>
                      </a:cxn>
                      <a:cxn ang="0">
                        <a:pos x="438" y="503"/>
                      </a:cxn>
                      <a:cxn ang="0">
                        <a:pos x="420" y="498"/>
                      </a:cxn>
                      <a:cxn ang="0">
                        <a:pos x="408" y="486"/>
                      </a:cxn>
                      <a:cxn ang="0">
                        <a:pos x="396" y="468"/>
                      </a:cxn>
                      <a:cxn ang="0">
                        <a:pos x="391" y="450"/>
                      </a:cxn>
                      <a:cxn ang="0">
                        <a:pos x="391" y="426"/>
                      </a:cxn>
                      <a:cxn ang="0">
                        <a:pos x="391" y="231"/>
                      </a:cxn>
                      <a:cxn ang="0">
                        <a:pos x="385" y="154"/>
                      </a:cxn>
                      <a:cxn ang="0">
                        <a:pos x="379" y="101"/>
                      </a:cxn>
                      <a:cxn ang="0">
                        <a:pos x="355" y="71"/>
                      </a:cxn>
                      <a:cxn ang="0">
                        <a:pos x="314" y="59"/>
                      </a:cxn>
                      <a:cxn ang="0">
                        <a:pos x="290" y="65"/>
                      </a:cxn>
                      <a:cxn ang="0">
                        <a:pos x="266" y="77"/>
                      </a:cxn>
                      <a:cxn ang="0">
                        <a:pos x="242" y="101"/>
                      </a:cxn>
                      <a:cxn ang="0">
                        <a:pos x="207" y="154"/>
                      </a:cxn>
                      <a:cxn ang="0">
                        <a:pos x="183" y="201"/>
                      </a:cxn>
                      <a:cxn ang="0">
                        <a:pos x="177" y="249"/>
                      </a:cxn>
                      <a:cxn ang="0">
                        <a:pos x="177" y="503"/>
                      </a:cxn>
                      <a:cxn ang="0">
                        <a:pos x="83" y="503"/>
                      </a:cxn>
                      <a:cxn ang="0">
                        <a:pos x="83" y="142"/>
                      </a:cxn>
                      <a:cxn ang="0">
                        <a:pos x="71" y="83"/>
                      </a:cxn>
                      <a:cxn ang="0">
                        <a:pos x="47" y="42"/>
                      </a:cxn>
                      <a:cxn ang="0">
                        <a:pos x="0" y="30"/>
                      </a:cxn>
                      <a:cxn ang="0">
                        <a:pos x="0" y="12"/>
                      </a:cxn>
                      <a:cxn ang="0">
                        <a:pos x="177" y="12"/>
                      </a:cxn>
                      <a:cxn ang="0">
                        <a:pos x="177" y="142"/>
                      </a:cxn>
                      <a:cxn ang="0">
                        <a:pos x="189" y="142"/>
                      </a:cxn>
                      <a:cxn ang="0">
                        <a:pos x="237" y="65"/>
                      </a:cxn>
                      <a:cxn ang="0">
                        <a:pos x="296" y="18"/>
                      </a:cxn>
                      <a:cxn ang="0">
                        <a:pos x="367" y="0"/>
                      </a:cxn>
                      <a:cxn ang="0">
                        <a:pos x="420" y="12"/>
                      </a:cxn>
                      <a:cxn ang="0">
                        <a:pos x="456" y="36"/>
                      </a:cxn>
                      <a:cxn ang="0">
                        <a:pos x="473" y="83"/>
                      </a:cxn>
                      <a:cxn ang="0">
                        <a:pos x="485" y="142"/>
                      </a:cxn>
                      <a:cxn ang="0">
                        <a:pos x="485" y="403"/>
                      </a:cxn>
                      <a:cxn ang="0">
                        <a:pos x="485" y="432"/>
                      </a:cxn>
                      <a:cxn ang="0">
                        <a:pos x="491" y="456"/>
                      </a:cxn>
                      <a:cxn ang="0">
                        <a:pos x="497" y="474"/>
                      </a:cxn>
                      <a:cxn ang="0">
                        <a:pos x="515" y="486"/>
                      </a:cxn>
                      <a:cxn ang="0">
                        <a:pos x="533" y="492"/>
                      </a:cxn>
                      <a:cxn ang="0">
                        <a:pos x="556" y="492"/>
                      </a:cxn>
                      <a:cxn ang="0">
                        <a:pos x="562" y="492"/>
                      </a:cxn>
                      <a:cxn ang="0">
                        <a:pos x="562" y="503"/>
                      </a:cxn>
                    </a:cxnLst>
                    <a:rect l="0" t="0" r="r" b="b"/>
                    <a:pathLst>
                      <a:path w="562" h="503">
                        <a:moveTo>
                          <a:pt x="562" y="503"/>
                        </a:moveTo>
                        <a:lnTo>
                          <a:pt x="462" y="503"/>
                        </a:lnTo>
                        <a:lnTo>
                          <a:pt x="438" y="503"/>
                        </a:lnTo>
                        <a:lnTo>
                          <a:pt x="420" y="498"/>
                        </a:lnTo>
                        <a:lnTo>
                          <a:pt x="408" y="486"/>
                        </a:lnTo>
                        <a:lnTo>
                          <a:pt x="396" y="468"/>
                        </a:lnTo>
                        <a:lnTo>
                          <a:pt x="391" y="450"/>
                        </a:lnTo>
                        <a:lnTo>
                          <a:pt x="391" y="426"/>
                        </a:lnTo>
                        <a:lnTo>
                          <a:pt x="391" y="231"/>
                        </a:lnTo>
                        <a:lnTo>
                          <a:pt x="385" y="154"/>
                        </a:lnTo>
                        <a:lnTo>
                          <a:pt x="379" y="101"/>
                        </a:lnTo>
                        <a:lnTo>
                          <a:pt x="355" y="71"/>
                        </a:lnTo>
                        <a:lnTo>
                          <a:pt x="314" y="59"/>
                        </a:lnTo>
                        <a:lnTo>
                          <a:pt x="290" y="65"/>
                        </a:lnTo>
                        <a:lnTo>
                          <a:pt x="266" y="77"/>
                        </a:lnTo>
                        <a:lnTo>
                          <a:pt x="242" y="101"/>
                        </a:lnTo>
                        <a:lnTo>
                          <a:pt x="207" y="154"/>
                        </a:lnTo>
                        <a:lnTo>
                          <a:pt x="183" y="201"/>
                        </a:lnTo>
                        <a:lnTo>
                          <a:pt x="177" y="249"/>
                        </a:lnTo>
                        <a:lnTo>
                          <a:pt x="177" y="503"/>
                        </a:lnTo>
                        <a:lnTo>
                          <a:pt x="83" y="503"/>
                        </a:lnTo>
                        <a:lnTo>
                          <a:pt x="83" y="142"/>
                        </a:lnTo>
                        <a:lnTo>
                          <a:pt x="71" y="83"/>
                        </a:lnTo>
                        <a:lnTo>
                          <a:pt x="47" y="42"/>
                        </a:lnTo>
                        <a:lnTo>
                          <a:pt x="0" y="30"/>
                        </a:lnTo>
                        <a:lnTo>
                          <a:pt x="0" y="12"/>
                        </a:lnTo>
                        <a:lnTo>
                          <a:pt x="177" y="12"/>
                        </a:lnTo>
                        <a:lnTo>
                          <a:pt x="177" y="142"/>
                        </a:lnTo>
                        <a:lnTo>
                          <a:pt x="189" y="142"/>
                        </a:lnTo>
                        <a:lnTo>
                          <a:pt x="237" y="65"/>
                        </a:lnTo>
                        <a:lnTo>
                          <a:pt x="296" y="18"/>
                        </a:lnTo>
                        <a:lnTo>
                          <a:pt x="367" y="0"/>
                        </a:lnTo>
                        <a:lnTo>
                          <a:pt x="420" y="12"/>
                        </a:lnTo>
                        <a:lnTo>
                          <a:pt x="456" y="36"/>
                        </a:lnTo>
                        <a:lnTo>
                          <a:pt x="473" y="83"/>
                        </a:lnTo>
                        <a:lnTo>
                          <a:pt x="485" y="142"/>
                        </a:lnTo>
                        <a:lnTo>
                          <a:pt x="485" y="403"/>
                        </a:lnTo>
                        <a:lnTo>
                          <a:pt x="485" y="432"/>
                        </a:lnTo>
                        <a:lnTo>
                          <a:pt x="491" y="456"/>
                        </a:lnTo>
                        <a:lnTo>
                          <a:pt x="497" y="474"/>
                        </a:lnTo>
                        <a:lnTo>
                          <a:pt x="515" y="486"/>
                        </a:lnTo>
                        <a:lnTo>
                          <a:pt x="533" y="492"/>
                        </a:lnTo>
                        <a:lnTo>
                          <a:pt x="556" y="492"/>
                        </a:lnTo>
                        <a:lnTo>
                          <a:pt x="562" y="492"/>
                        </a:lnTo>
                        <a:lnTo>
                          <a:pt x="562" y="503"/>
                        </a:lnTo>
                        <a:close/>
                      </a:path>
                    </a:pathLst>
                  </a:custGeom>
                  <a:solidFill>
                    <a:srgbClr val="3131B2"/>
                  </a:solidFill>
                  <a:ln w="0">
                    <a:solidFill>
                      <a:srgbClr val="3131B2"/>
                    </a:solidFill>
                    <a:prstDash val="solid"/>
                    <a:round/>
                    <a:headEnd/>
                    <a:tailEnd/>
                  </a:ln>
                </p:spPr>
                <p:txBody>
                  <a:bodyPr/>
                  <a:lstStyle/>
                  <a:p>
                    <a:endParaRPr lang="en-US"/>
                  </a:p>
                </p:txBody>
              </p:sp>
              <p:sp>
                <p:nvSpPr>
                  <p:cNvPr id="2090" name="Freeform 42"/>
                  <p:cNvSpPr>
                    <a:spLocks noChangeAspect="1"/>
                  </p:cNvSpPr>
                  <p:nvPr/>
                </p:nvSpPr>
                <p:spPr bwMode="auto">
                  <a:xfrm>
                    <a:off x="3401" y="1759"/>
                    <a:ext cx="562" cy="503"/>
                  </a:xfrm>
                  <a:custGeom>
                    <a:avLst/>
                    <a:gdLst/>
                    <a:ahLst/>
                    <a:cxnLst>
                      <a:cxn ang="0">
                        <a:pos x="562" y="503"/>
                      </a:cxn>
                      <a:cxn ang="0">
                        <a:pos x="462" y="503"/>
                      </a:cxn>
                      <a:cxn ang="0">
                        <a:pos x="438" y="503"/>
                      </a:cxn>
                      <a:cxn ang="0">
                        <a:pos x="420" y="498"/>
                      </a:cxn>
                      <a:cxn ang="0">
                        <a:pos x="408" y="486"/>
                      </a:cxn>
                      <a:cxn ang="0">
                        <a:pos x="396" y="468"/>
                      </a:cxn>
                      <a:cxn ang="0">
                        <a:pos x="391" y="450"/>
                      </a:cxn>
                      <a:cxn ang="0">
                        <a:pos x="391" y="426"/>
                      </a:cxn>
                      <a:cxn ang="0">
                        <a:pos x="391" y="231"/>
                      </a:cxn>
                      <a:cxn ang="0">
                        <a:pos x="385" y="154"/>
                      </a:cxn>
                      <a:cxn ang="0">
                        <a:pos x="379" y="101"/>
                      </a:cxn>
                      <a:cxn ang="0">
                        <a:pos x="355" y="71"/>
                      </a:cxn>
                      <a:cxn ang="0">
                        <a:pos x="314" y="59"/>
                      </a:cxn>
                      <a:cxn ang="0">
                        <a:pos x="290" y="65"/>
                      </a:cxn>
                      <a:cxn ang="0">
                        <a:pos x="266" y="77"/>
                      </a:cxn>
                      <a:cxn ang="0">
                        <a:pos x="242" y="101"/>
                      </a:cxn>
                      <a:cxn ang="0">
                        <a:pos x="207" y="154"/>
                      </a:cxn>
                      <a:cxn ang="0">
                        <a:pos x="183" y="201"/>
                      </a:cxn>
                      <a:cxn ang="0">
                        <a:pos x="177" y="249"/>
                      </a:cxn>
                      <a:cxn ang="0">
                        <a:pos x="177" y="503"/>
                      </a:cxn>
                      <a:cxn ang="0">
                        <a:pos x="83" y="503"/>
                      </a:cxn>
                      <a:cxn ang="0">
                        <a:pos x="83" y="142"/>
                      </a:cxn>
                      <a:cxn ang="0">
                        <a:pos x="71" y="83"/>
                      </a:cxn>
                      <a:cxn ang="0">
                        <a:pos x="47" y="42"/>
                      </a:cxn>
                      <a:cxn ang="0">
                        <a:pos x="0" y="30"/>
                      </a:cxn>
                      <a:cxn ang="0">
                        <a:pos x="0" y="12"/>
                      </a:cxn>
                      <a:cxn ang="0">
                        <a:pos x="177" y="12"/>
                      </a:cxn>
                      <a:cxn ang="0">
                        <a:pos x="177" y="142"/>
                      </a:cxn>
                      <a:cxn ang="0">
                        <a:pos x="189" y="142"/>
                      </a:cxn>
                      <a:cxn ang="0">
                        <a:pos x="237" y="65"/>
                      </a:cxn>
                      <a:cxn ang="0">
                        <a:pos x="296" y="18"/>
                      </a:cxn>
                      <a:cxn ang="0">
                        <a:pos x="367" y="0"/>
                      </a:cxn>
                      <a:cxn ang="0">
                        <a:pos x="420" y="12"/>
                      </a:cxn>
                      <a:cxn ang="0">
                        <a:pos x="456" y="36"/>
                      </a:cxn>
                      <a:cxn ang="0">
                        <a:pos x="473" y="83"/>
                      </a:cxn>
                      <a:cxn ang="0">
                        <a:pos x="485" y="142"/>
                      </a:cxn>
                      <a:cxn ang="0">
                        <a:pos x="485" y="403"/>
                      </a:cxn>
                      <a:cxn ang="0">
                        <a:pos x="485" y="432"/>
                      </a:cxn>
                      <a:cxn ang="0">
                        <a:pos x="491" y="456"/>
                      </a:cxn>
                      <a:cxn ang="0">
                        <a:pos x="497" y="474"/>
                      </a:cxn>
                      <a:cxn ang="0">
                        <a:pos x="515" y="486"/>
                      </a:cxn>
                      <a:cxn ang="0">
                        <a:pos x="533" y="492"/>
                      </a:cxn>
                      <a:cxn ang="0">
                        <a:pos x="556" y="492"/>
                      </a:cxn>
                      <a:cxn ang="0">
                        <a:pos x="562" y="492"/>
                      </a:cxn>
                      <a:cxn ang="0">
                        <a:pos x="562" y="503"/>
                      </a:cxn>
                    </a:cxnLst>
                    <a:rect l="0" t="0" r="r" b="b"/>
                    <a:pathLst>
                      <a:path w="562" h="503">
                        <a:moveTo>
                          <a:pt x="562" y="503"/>
                        </a:moveTo>
                        <a:lnTo>
                          <a:pt x="462" y="503"/>
                        </a:lnTo>
                        <a:lnTo>
                          <a:pt x="438" y="503"/>
                        </a:lnTo>
                        <a:lnTo>
                          <a:pt x="420" y="498"/>
                        </a:lnTo>
                        <a:lnTo>
                          <a:pt x="408" y="486"/>
                        </a:lnTo>
                        <a:lnTo>
                          <a:pt x="396" y="468"/>
                        </a:lnTo>
                        <a:lnTo>
                          <a:pt x="391" y="450"/>
                        </a:lnTo>
                        <a:lnTo>
                          <a:pt x="391" y="426"/>
                        </a:lnTo>
                        <a:lnTo>
                          <a:pt x="391" y="231"/>
                        </a:lnTo>
                        <a:lnTo>
                          <a:pt x="385" y="154"/>
                        </a:lnTo>
                        <a:lnTo>
                          <a:pt x="379" y="101"/>
                        </a:lnTo>
                        <a:lnTo>
                          <a:pt x="355" y="71"/>
                        </a:lnTo>
                        <a:lnTo>
                          <a:pt x="314" y="59"/>
                        </a:lnTo>
                        <a:lnTo>
                          <a:pt x="290" y="65"/>
                        </a:lnTo>
                        <a:lnTo>
                          <a:pt x="266" y="77"/>
                        </a:lnTo>
                        <a:lnTo>
                          <a:pt x="242" y="101"/>
                        </a:lnTo>
                        <a:lnTo>
                          <a:pt x="207" y="154"/>
                        </a:lnTo>
                        <a:lnTo>
                          <a:pt x="183" y="201"/>
                        </a:lnTo>
                        <a:lnTo>
                          <a:pt x="177" y="249"/>
                        </a:lnTo>
                        <a:lnTo>
                          <a:pt x="177" y="503"/>
                        </a:lnTo>
                        <a:lnTo>
                          <a:pt x="83" y="503"/>
                        </a:lnTo>
                        <a:lnTo>
                          <a:pt x="83" y="142"/>
                        </a:lnTo>
                        <a:lnTo>
                          <a:pt x="71" y="83"/>
                        </a:lnTo>
                        <a:lnTo>
                          <a:pt x="47" y="42"/>
                        </a:lnTo>
                        <a:lnTo>
                          <a:pt x="0" y="30"/>
                        </a:lnTo>
                        <a:lnTo>
                          <a:pt x="0" y="12"/>
                        </a:lnTo>
                        <a:lnTo>
                          <a:pt x="177" y="12"/>
                        </a:lnTo>
                        <a:lnTo>
                          <a:pt x="177" y="142"/>
                        </a:lnTo>
                        <a:lnTo>
                          <a:pt x="189" y="142"/>
                        </a:lnTo>
                        <a:lnTo>
                          <a:pt x="237" y="65"/>
                        </a:lnTo>
                        <a:lnTo>
                          <a:pt x="296" y="18"/>
                        </a:lnTo>
                        <a:lnTo>
                          <a:pt x="367" y="0"/>
                        </a:lnTo>
                        <a:lnTo>
                          <a:pt x="420" y="12"/>
                        </a:lnTo>
                        <a:lnTo>
                          <a:pt x="456" y="36"/>
                        </a:lnTo>
                        <a:lnTo>
                          <a:pt x="473" y="83"/>
                        </a:lnTo>
                        <a:lnTo>
                          <a:pt x="485" y="142"/>
                        </a:lnTo>
                        <a:lnTo>
                          <a:pt x="485" y="403"/>
                        </a:lnTo>
                        <a:lnTo>
                          <a:pt x="485" y="432"/>
                        </a:lnTo>
                        <a:lnTo>
                          <a:pt x="491" y="456"/>
                        </a:lnTo>
                        <a:lnTo>
                          <a:pt x="497" y="474"/>
                        </a:lnTo>
                        <a:lnTo>
                          <a:pt x="515" y="486"/>
                        </a:lnTo>
                        <a:lnTo>
                          <a:pt x="533" y="492"/>
                        </a:lnTo>
                        <a:lnTo>
                          <a:pt x="556" y="492"/>
                        </a:lnTo>
                        <a:lnTo>
                          <a:pt x="562" y="492"/>
                        </a:lnTo>
                        <a:lnTo>
                          <a:pt x="562" y="503"/>
                        </a:lnTo>
                      </a:path>
                    </a:pathLst>
                  </a:custGeom>
                  <a:noFill/>
                  <a:ln w="9525">
                    <a:solidFill>
                      <a:srgbClr val="3131B2"/>
                    </a:solidFill>
                    <a:prstDash val="solid"/>
                    <a:round/>
                    <a:headEnd/>
                    <a:tailEnd/>
                  </a:ln>
                </p:spPr>
                <p:txBody>
                  <a:bodyPr/>
                  <a:lstStyle/>
                  <a:p>
                    <a:endParaRPr lang="en-US"/>
                  </a:p>
                </p:txBody>
              </p:sp>
            </p:grpSp>
            <p:grpSp>
              <p:nvGrpSpPr>
                <p:cNvPr id="2091" name="Group 43"/>
                <p:cNvGrpSpPr>
                  <a:grpSpLocks noChangeAspect="1"/>
                </p:cNvGrpSpPr>
                <p:nvPr/>
              </p:nvGrpSpPr>
              <p:grpSpPr bwMode="auto">
                <a:xfrm>
                  <a:off x="3975" y="1771"/>
                  <a:ext cx="267" cy="491"/>
                  <a:chOff x="3975" y="1771"/>
                  <a:chExt cx="267" cy="491"/>
                </a:xfrm>
              </p:grpSpPr>
              <p:sp>
                <p:nvSpPr>
                  <p:cNvPr id="2092" name="Freeform 44"/>
                  <p:cNvSpPr>
                    <a:spLocks noChangeAspect="1"/>
                  </p:cNvSpPr>
                  <p:nvPr/>
                </p:nvSpPr>
                <p:spPr bwMode="auto">
                  <a:xfrm>
                    <a:off x="3975" y="1771"/>
                    <a:ext cx="267" cy="491"/>
                  </a:xfrm>
                  <a:custGeom>
                    <a:avLst/>
                    <a:gdLst/>
                    <a:ahLst/>
                    <a:cxnLst>
                      <a:cxn ang="0">
                        <a:pos x="160" y="491"/>
                      </a:cxn>
                      <a:cxn ang="0">
                        <a:pos x="136" y="491"/>
                      </a:cxn>
                      <a:cxn ang="0">
                        <a:pos x="113" y="480"/>
                      </a:cxn>
                      <a:cxn ang="0">
                        <a:pos x="101" y="462"/>
                      </a:cxn>
                      <a:cxn ang="0">
                        <a:pos x="89" y="444"/>
                      </a:cxn>
                      <a:cxn ang="0">
                        <a:pos x="89" y="414"/>
                      </a:cxn>
                      <a:cxn ang="0">
                        <a:pos x="89" y="130"/>
                      </a:cxn>
                      <a:cxn ang="0">
                        <a:pos x="83" y="77"/>
                      </a:cxn>
                      <a:cxn ang="0">
                        <a:pos x="71" y="41"/>
                      </a:cxn>
                      <a:cxn ang="0">
                        <a:pos x="48" y="24"/>
                      </a:cxn>
                      <a:cxn ang="0">
                        <a:pos x="12" y="18"/>
                      </a:cxn>
                      <a:cxn ang="0">
                        <a:pos x="0" y="18"/>
                      </a:cxn>
                      <a:cxn ang="0">
                        <a:pos x="0" y="0"/>
                      </a:cxn>
                      <a:cxn ang="0">
                        <a:pos x="184" y="0"/>
                      </a:cxn>
                      <a:cxn ang="0">
                        <a:pos x="184" y="385"/>
                      </a:cxn>
                      <a:cxn ang="0">
                        <a:pos x="184" y="432"/>
                      </a:cxn>
                      <a:cxn ang="0">
                        <a:pos x="196" y="462"/>
                      </a:cxn>
                      <a:cxn ang="0">
                        <a:pos x="225" y="480"/>
                      </a:cxn>
                      <a:cxn ang="0">
                        <a:pos x="261" y="486"/>
                      </a:cxn>
                      <a:cxn ang="0">
                        <a:pos x="267" y="486"/>
                      </a:cxn>
                      <a:cxn ang="0">
                        <a:pos x="267" y="491"/>
                      </a:cxn>
                      <a:cxn ang="0">
                        <a:pos x="160" y="491"/>
                      </a:cxn>
                    </a:cxnLst>
                    <a:rect l="0" t="0" r="r" b="b"/>
                    <a:pathLst>
                      <a:path w="267" h="491">
                        <a:moveTo>
                          <a:pt x="160" y="491"/>
                        </a:moveTo>
                        <a:lnTo>
                          <a:pt x="136" y="491"/>
                        </a:lnTo>
                        <a:lnTo>
                          <a:pt x="113" y="480"/>
                        </a:lnTo>
                        <a:lnTo>
                          <a:pt x="101" y="462"/>
                        </a:lnTo>
                        <a:lnTo>
                          <a:pt x="89" y="444"/>
                        </a:lnTo>
                        <a:lnTo>
                          <a:pt x="89" y="414"/>
                        </a:lnTo>
                        <a:lnTo>
                          <a:pt x="89" y="130"/>
                        </a:lnTo>
                        <a:lnTo>
                          <a:pt x="83" y="77"/>
                        </a:lnTo>
                        <a:lnTo>
                          <a:pt x="71" y="41"/>
                        </a:lnTo>
                        <a:lnTo>
                          <a:pt x="48" y="24"/>
                        </a:lnTo>
                        <a:lnTo>
                          <a:pt x="12" y="18"/>
                        </a:lnTo>
                        <a:lnTo>
                          <a:pt x="0" y="18"/>
                        </a:lnTo>
                        <a:lnTo>
                          <a:pt x="0" y="0"/>
                        </a:lnTo>
                        <a:lnTo>
                          <a:pt x="184" y="0"/>
                        </a:lnTo>
                        <a:lnTo>
                          <a:pt x="184" y="385"/>
                        </a:lnTo>
                        <a:lnTo>
                          <a:pt x="184" y="432"/>
                        </a:lnTo>
                        <a:lnTo>
                          <a:pt x="196" y="462"/>
                        </a:lnTo>
                        <a:lnTo>
                          <a:pt x="225" y="480"/>
                        </a:lnTo>
                        <a:lnTo>
                          <a:pt x="261" y="486"/>
                        </a:lnTo>
                        <a:lnTo>
                          <a:pt x="267" y="486"/>
                        </a:lnTo>
                        <a:lnTo>
                          <a:pt x="267" y="491"/>
                        </a:lnTo>
                        <a:lnTo>
                          <a:pt x="160" y="491"/>
                        </a:lnTo>
                        <a:close/>
                      </a:path>
                    </a:pathLst>
                  </a:custGeom>
                  <a:solidFill>
                    <a:srgbClr val="3131B2"/>
                  </a:solidFill>
                  <a:ln w="0">
                    <a:solidFill>
                      <a:srgbClr val="3131B2"/>
                    </a:solidFill>
                    <a:prstDash val="solid"/>
                    <a:round/>
                    <a:headEnd/>
                    <a:tailEnd/>
                  </a:ln>
                </p:spPr>
                <p:txBody>
                  <a:bodyPr/>
                  <a:lstStyle/>
                  <a:p>
                    <a:endParaRPr lang="en-US"/>
                  </a:p>
                </p:txBody>
              </p:sp>
              <p:sp>
                <p:nvSpPr>
                  <p:cNvPr id="2093" name="Freeform 45"/>
                  <p:cNvSpPr>
                    <a:spLocks noChangeAspect="1"/>
                  </p:cNvSpPr>
                  <p:nvPr/>
                </p:nvSpPr>
                <p:spPr bwMode="auto">
                  <a:xfrm>
                    <a:off x="3975" y="1771"/>
                    <a:ext cx="267" cy="491"/>
                  </a:xfrm>
                  <a:custGeom>
                    <a:avLst/>
                    <a:gdLst/>
                    <a:ahLst/>
                    <a:cxnLst>
                      <a:cxn ang="0">
                        <a:pos x="160" y="491"/>
                      </a:cxn>
                      <a:cxn ang="0">
                        <a:pos x="136" y="491"/>
                      </a:cxn>
                      <a:cxn ang="0">
                        <a:pos x="113" y="480"/>
                      </a:cxn>
                      <a:cxn ang="0">
                        <a:pos x="101" y="462"/>
                      </a:cxn>
                      <a:cxn ang="0">
                        <a:pos x="89" y="444"/>
                      </a:cxn>
                      <a:cxn ang="0">
                        <a:pos x="89" y="414"/>
                      </a:cxn>
                      <a:cxn ang="0">
                        <a:pos x="89" y="130"/>
                      </a:cxn>
                      <a:cxn ang="0">
                        <a:pos x="83" y="77"/>
                      </a:cxn>
                      <a:cxn ang="0">
                        <a:pos x="71" y="41"/>
                      </a:cxn>
                      <a:cxn ang="0">
                        <a:pos x="48" y="24"/>
                      </a:cxn>
                      <a:cxn ang="0">
                        <a:pos x="12" y="18"/>
                      </a:cxn>
                      <a:cxn ang="0">
                        <a:pos x="0" y="18"/>
                      </a:cxn>
                      <a:cxn ang="0">
                        <a:pos x="0" y="0"/>
                      </a:cxn>
                      <a:cxn ang="0">
                        <a:pos x="184" y="0"/>
                      </a:cxn>
                      <a:cxn ang="0">
                        <a:pos x="184" y="385"/>
                      </a:cxn>
                      <a:cxn ang="0">
                        <a:pos x="184" y="432"/>
                      </a:cxn>
                      <a:cxn ang="0">
                        <a:pos x="196" y="462"/>
                      </a:cxn>
                      <a:cxn ang="0">
                        <a:pos x="225" y="480"/>
                      </a:cxn>
                      <a:cxn ang="0">
                        <a:pos x="261" y="486"/>
                      </a:cxn>
                      <a:cxn ang="0">
                        <a:pos x="267" y="486"/>
                      </a:cxn>
                      <a:cxn ang="0">
                        <a:pos x="267" y="491"/>
                      </a:cxn>
                      <a:cxn ang="0">
                        <a:pos x="160" y="491"/>
                      </a:cxn>
                    </a:cxnLst>
                    <a:rect l="0" t="0" r="r" b="b"/>
                    <a:pathLst>
                      <a:path w="267" h="491">
                        <a:moveTo>
                          <a:pt x="160" y="491"/>
                        </a:moveTo>
                        <a:lnTo>
                          <a:pt x="136" y="491"/>
                        </a:lnTo>
                        <a:lnTo>
                          <a:pt x="113" y="480"/>
                        </a:lnTo>
                        <a:lnTo>
                          <a:pt x="101" y="462"/>
                        </a:lnTo>
                        <a:lnTo>
                          <a:pt x="89" y="444"/>
                        </a:lnTo>
                        <a:lnTo>
                          <a:pt x="89" y="414"/>
                        </a:lnTo>
                        <a:lnTo>
                          <a:pt x="89" y="130"/>
                        </a:lnTo>
                        <a:lnTo>
                          <a:pt x="83" y="77"/>
                        </a:lnTo>
                        <a:lnTo>
                          <a:pt x="71" y="41"/>
                        </a:lnTo>
                        <a:lnTo>
                          <a:pt x="48" y="24"/>
                        </a:lnTo>
                        <a:lnTo>
                          <a:pt x="12" y="18"/>
                        </a:lnTo>
                        <a:lnTo>
                          <a:pt x="0" y="18"/>
                        </a:lnTo>
                        <a:lnTo>
                          <a:pt x="0" y="0"/>
                        </a:lnTo>
                        <a:lnTo>
                          <a:pt x="184" y="0"/>
                        </a:lnTo>
                        <a:lnTo>
                          <a:pt x="184" y="385"/>
                        </a:lnTo>
                        <a:lnTo>
                          <a:pt x="184" y="432"/>
                        </a:lnTo>
                        <a:lnTo>
                          <a:pt x="196" y="462"/>
                        </a:lnTo>
                        <a:lnTo>
                          <a:pt x="225" y="480"/>
                        </a:lnTo>
                        <a:lnTo>
                          <a:pt x="261" y="486"/>
                        </a:lnTo>
                        <a:lnTo>
                          <a:pt x="267" y="486"/>
                        </a:lnTo>
                        <a:lnTo>
                          <a:pt x="267" y="491"/>
                        </a:lnTo>
                        <a:lnTo>
                          <a:pt x="160" y="491"/>
                        </a:lnTo>
                      </a:path>
                    </a:pathLst>
                  </a:custGeom>
                  <a:noFill/>
                  <a:ln w="9525">
                    <a:solidFill>
                      <a:srgbClr val="3131B2"/>
                    </a:solidFill>
                    <a:prstDash val="solid"/>
                    <a:round/>
                    <a:headEnd/>
                    <a:tailEnd/>
                  </a:ln>
                </p:spPr>
                <p:txBody>
                  <a:bodyPr/>
                  <a:lstStyle/>
                  <a:p>
                    <a:endParaRPr lang="en-US"/>
                  </a:p>
                </p:txBody>
              </p:sp>
            </p:grpSp>
            <p:grpSp>
              <p:nvGrpSpPr>
                <p:cNvPr id="2094" name="Group 46"/>
                <p:cNvGrpSpPr>
                  <a:grpSpLocks noChangeAspect="1"/>
                </p:cNvGrpSpPr>
                <p:nvPr/>
              </p:nvGrpSpPr>
              <p:grpSpPr bwMode="auto">
                <a:xfrm>
                  <a:off x="4301" y="1759"/>
                  <a:ext cx="379" cy="515"/>
                  <a:chOff x="4301" y="1759"/>
                  <a:chExt cx="379" cy="515"/>
                </a:xfrm>
              </p:grpSpPr>
              <p:sp>
                <p:nvSpPr>
                  <p:cNvPr id="2095" name="Freeform 47"/>
                  <p:cNvSpPr>
                    <a:spLocks noChangeAspect="1"/>
                  </p:cNvSpPr>
                  <p:nvPr/>
                </p:nvSpPr>
                <p:spPr bwMode="auto">
                  <a:xfrm>
                    <a:off x="4301" y="1759"/>
                    <a:ext cx="379" cy="515"/>
                  </a:xfrm>
                  <a:custGeom>
                    <a:avLst/>
                    <a:gdLst/>
                    <a:ahLst/>
                    <a:cxnLst>
                      <a:cxn ang="0">
                        <a:pos x="320" y="172"/>
                      </a:cxn>
                      <a:cxn ang="0">
                        <a:pos x="302" y="166"/>
                      </a:cxn>
                      <a:cxn ang="0">
                        <a:pos x="284" y="160"/>
                      </a:cxn>
                      <a:cxn ang="0">
                        <a:pos x="278" y="142"/>
                      </a:cxn>
                      <a:cxn ang="0">
                        <a:pos x="266" y="119"/>
                      </a:cxn>
                      <a:cxn ang="0">
                        <a:pos x="266" y="89"/>
                      </a:cxn>
                      <a:cxn ang="0">
                        <a:pos x="266" y="71"/>
                      </a:cxn>
                      <a:cxn ang="0">
                        <a:pos x="255" y="53"/>
                      </a:cxn>
                      <a:cxn ang="0">
                        <a:pos x="237" y="36"/>
                      </a:cxn>
                      <a:cxn ang="0">
                        <a:pos x="219" y="24"/>
                      </a:cxn>
                      <a:cxn ang="0">
                        <a:pos x="195" y="24"/>
                      </a:cxn>
                      <a:cxn ang="0">
                        <a:pos x="154" y="36"/>
                      </a:cxn>
                      <a:cxn ang="0">
                        <a:pos x="124" y="71"/>
                      </a:cxn>
                      <a:cxn ang="0">
                        <a:pos x="106" y="136"/>
                      </a:cxn>
                      <a:cxn ang="0">
                        <a:pos x="95" y="225"/>
                      </a:cxn>
                      <a:cxn ang="0">
                        <a:pos x="106" y="314"/>
                      </a:cxn>
                      <a:cxn ang="0">
                        <a:pos x="136" y="391"/>
                      </a:cxn>
                      <a:cxn ang="0">
                        <a:pos x="178" y="444"/>
                      </a:cxn>
                      <a:cxn ang="0">
                        <a:pos x="237" y="474"/>
                      </a:cxn>
                      <a:cxn ang="0">
                        <a:pos x="314" y="486"/>
                      </a:cxn>
                      <a:cxn ang="0">
                        <a:pos x="332" y="486"/>
                      </a:cxn>
                      <a:cxn ang="0">
                        <a:pos x="349" y="480"/>
                      </a:cxn>
                      <a:cxn ang="0">
                        <a:pos x="361" y="480"/>
                      </a:cxn>
                      <a:cxn ang="0">
                        <a:pos x="373" y="474"/>
                      </a:cxn>
                      <a:cxn ang="0">
                        <a:pos x="379" y="480"/>
                      </a:cxn>
                      <a:cxn ang="0">
                        <a:pos x="379" y="486"/>
                      </a:cxn>
                      <a:cxn ang="0">
                        <a:pos x="379" y="486"/>
                      </a:cxn>
                      <a:cxn ang="0">
                        <a:pos x="379" y="486"/>
                      </a:cxn>
                      <a:cxn ang="0">
                        <a:pos x="367" y="503"/>
                      </a:cxn>
                      <a:cxn ang="0">
                        <a:pos x="320" y="515"/>
                      </a:cxn>
                      <a:cxn ang="0">
                        <a:pos x="249" y="515"/>
                      </a:cxn>
                      <a:cxn ang="0">
                        <a:pos x="166" y="503"/>
                      </a:cxn>
                      <a:cxn ang="0">
                        <a:pos x="95" y="468"/>
                      </a:cxn>
                      <a:cxn ang="0">
                        <a:pos x="41" y="415"/>
                      </a:cxn>
                      <a:cxn ang="0">
                        <a:pos x="12" y="338"/>
                      </a:cxn>
                      <a:cxn ang="0">
                        <a:pos x="0" y="243"/>
                      </a:cxn>
                      <a:cxn ang="0">
                        <a:pos x="12" y="160"/>
                      </a:cxn>
                      <a:cxn ang="0">
                        <a:pos x="35" y="95"/>
                      </a:cxn>
                      <a:cxn ang="0">
                        <a:pos x="77" y="42"/>
                      </a:cxn>
                      <a:cxn ang="0">
                        <a:pos x="136" y="12"/>
                      </a:cxn>
                      <a:cxn ang="0">
                        <a:pos x="207" y="0"/>
                      </a:cxn>
                      <a:cxn ang="0">
                        <a:pos x="266" y="12"/>
                      </a:cxn>
                      <a:cxn ang="0">
                        <a:pos x="320" y="36"/>
                      </a:cxn>
                      <a:cxn ang="0">
                        <a:pos x="361" y="71"/>
                      </a:cxn>
                      <a:cxn ang="0">
                        <a:pos x="379" y="113"/>
                      </a:cxn>
                      <a:cxn ang="0">
                        <a:pos x="320" y="172"/>
                      </a:cxn>
                    </a:cxnLst>
                    <a:rect l="0" t="0" r="r" b="b"/>
                    <a:pathLst>
                      <a:path w="379" h="515">
                        <a:moveTo>
                          <a:pt x="320" y="172"/>
                        </a:moveTo>
                        <a:lnTo>
                          <a:pt x="302" y="166"/>
                        </a:lnTo>
                        <a:lnTo>
                          <a:pt x="284" y="160"/>
                        </a:lnTo>
                        <a:lnTo>
                          <a:pt x="278" y="142"/>
                        </a:lnTo>
                        <a:lnTo>
                          <a:pt x="266" y="119"/>
                        </a:lnTo>
                        <a:lnTo>
                          <a:pt x="266" y="89"/>
                        </a:lnTo>
                        <a:lnTo>
                          <a:pt x="266" y="71"/>
                        </a:lnTo>
                        <a:lnTo>
                          <a:pt x="255" y="53"/>
                        </a:lnTo>
                        <a:lnTo>
                          <a:pt x="237" y="36"/>
                        </a:lnTo>
                        <a:lnTo>
                          <a:pt x="219" y="24"/>
                        </a:lnTo>
                        <a:lnTo>
                          <a:pt x="195" y="24"/>
                        </a:lnTo>
                        <a:lnTo>
                          <a:pt x="154" y="36"/>
                        </a:lnTo>
                        <a:lnTo>
                          <a:pt x="124" y="71"/>
                        </a:lnTo>
                        <a:lnTo>
                          <a:pt x="106" y="136"/>
                        </a:lnTo>
                        <a:lnTo>
                          <a:pt x="95" y="225"/>
                        </a:lnTo>
                        <a:lnTo>
                          <a:pt x="106" y="314"/>
                        </a:lnTo>
                        <a:lnTo>
                          <a:pt x="136" y="391"/>
                        </a:lnTo>
                        <a:lnTo>
                          <a:pt x="178" y="444"/>
                        </a:lnTo>
                        <a:lnTo>
                          <a:pt x="237" y="474"/>
                        </a:lnTo>
                        <a:lnTo>
                          <a:pt x="314" y="486"/>
                        </a:lnTo>
                        <a:lnTo>
                          <a:pt x="332" y="486"/>
                        </a:lnTo>
                        <a:lnTo>
                          <a:pt x="349" y="480"/>
                        </a:lnTo>
                        <a:lnTo>
                          <a:pt x="361" y="480"/>
                        </a:lnTo>
                        <a:lnTo>
                          <a:pt x="373" y="474"/>
                        </a:lnTo>
                        <a:lnTo>
                          <a:pt x="379" y="480"/>
                        </a:lnTo>
                        <a:lnTo>
                          <a:pt x="379" y="486"/>
                        </a:lnTo>
                        <a:lnTo>
                          <a:pt x="379" y="486"/>
                        </a:lnTo>
                        <a:lnTo>
                          <a:pt x="379" y="486"/>
                        </a:lnTo>
                        <a:lnTo>
                          <a:pt x="367" y="503"/>
                        </a:lnTo>
                        <a:lnTo>
                          <a:pt x="320" y="515"/>
                        </a:lnTo>
                        <a:lnTo>
                          <a:pt x="249" y="515"/>
                        </a:lnTo>
                        <a:lnTo>
                          <a:pt x="166" y="503"/>
                        </a:lnTo>
                        <a:lnTo>
                          <a:pt x="95" y="468"/>
                        </a:lnTo>
                        <a:lnTo>
                          <a:pt x="41" y="415"/>
                        </a:lnTo>
                        <a:lnTo>
                          <a:pt x="12" y="338"/>
                        </a:lnTo>
                        <a:lnTo>
                          <a:pt x="0" y="243"/>
                        </a:lnTo>
                        <a:lnTo>
                          <a:pt x="12" y="160"/>
                        </a:lnTo>
                        <a:lnTo>
                          <a:pt x="35" y="95"/>
                        </a:lnTo>
                        <a:lnTo>
                          <a:pt x="77" y="42"/>
                        </a:lnTo>
                        <a:lnTo>
                          <a:pt x="136" y="12"/>
                        </a:lnTo>
                        <a:lnTo>
                          <a:pt x="207" y="0"/>
                        </a:lnTo>
                        <a:lnTo>
                          <a:pt x="266" y="12"/>
                        </a:lnTo>
                        <a:lnTo>
                          <a:pt x="320" y="36"/>
                        </a:lnTo>
                        <a:lnTo>
                          <a:pt x="361" y="71"/>
                        </a:lnTo>
                        <a:lnTo>
                          <a:pt x="379" y="113"/>
                        </a:lnTo>
                        <a:lnTo>
                          <a:pt x="320" y="172"/>
                        </a:lnTo>
                        <a:close/>
                      </a:path>
                    </a:pathLst>
                  </a:custGeom>
                  <a:solidFill>
                    <a:srgbClr val="3131B2"/>
                  </a:solidFill>
                  <a:ln w="0">
                    <a:solidFill>
                      <a:srgbClr val="3131B2"/>
                    </a:solidFill>
                    <a:prstDash val="solid"/>
                    <a:round/>
                    <a:headEnd/>
                    <a:tailEnd/>
                  </a:ln>
                </p:spPr>
                <p:txBody>
                  <a:bodyPr/>
                  <a:lstStyle/>
                  <a:p>
                    <a:endParaRPr lang="en-US"/>
                  </a:p>
                </p:txBody>
              </p:sp>
              <p:sp>
                <p:nvSpPr>
                  <p:cNvPr id="2096" name="Freeform 48"/>
                  <p:cNvSpPr>
                    <a:spLocks noChangeAspect="1"/>
                  </p:cNvSpPr>
                  <p:nvPr/>
                </p:nvSpPr>
                <p:spPr bwMode="auto">
                  <a:xfrm>
                    <a:off x="4301" y="1759"/>
                    <a:ext cx="379" cy="515"/>
                  </a:xfrm>
                  <a:custGeom>
                    <a:avLst/>
                    <a:gdLst/>
                    <a:ahLst/>
                    <a:cxnLst>
                      <a:cxn ang="0">
                        <a:pos x="320" y="172"/>
                      </a:cxn>
                      <a:cxn ang="0">
                        <a:pos x="302" y="166"/>
                      </a:cxn>
                      <a:cxn ang="0">
                        <a:pos x="284" y="160"/>
                      </a:cxn>
                      <a:cxn ang="0">
                        <a:pos x="278" y="142"/>
                      </a:cxn>
                      <a:cxn ang="0">
                        <a:pos x="266" y="119"/>
                      </a:cxn>
                      <a:cxn ang="0">
                        <a:pos x="266" y="89"/>
                      </a:cxn>
                      <a:cxn ang="0">
                        <a:pos x="266" y="71"/>
                      </a:cxn>
                      <a:cxn ang="0">
                        <a:pos x="255" y="53"/>
                      </a:cxn>
                      <a:cxn ang="0">
                        <a:pos x="237" y="36"/>
                      </a:cxn>
                      <a:cxn ang="0">
                        <a:pos x="219" y="24"/>
                      </a:cxn>
                      <a:cxn ang="0">
                        <a:pos x="195" y="24"/>
                      </a:cxn>
                      <a:cxn ang="0">
                        <a:pos x="154" y="36"/>
                      </a:cxn>
                      <a:cxn ang="0">
                        <a:pos x="124" y="71"/>
                      </a:cxn>
                      <a:cxn ang="0">
                        <a:pos x="106" y="136"/>
                      </a:cxn>
                      <a:cxn ang="0">
                        <a:pos x="95" y="225"/>
                      </a:cxn>
                      <a:cxn ang="0">
                        <a:pos x="106" y="314"/>
                      </a:cxn>
                      <a:cxn ang="0">
                        <a:pos x="136" y="391"/>
                      </a:cxn>
                      <a:cxn ang="0">
                        <a:pos x="178" y="444"/>
                      </a:cxn>
                      <a:cxn ang="0">
                        <a:pos x="237" y="474"/>
                      </a:cxn>
                      <a:cxn ang="0">
                        <a:pos x="314" y="486"/>
                      </a:cxn>
                      <a:cxn ang="0">
                        <a:pos x="332" y="486"/>
                      </a:cxn>
                      <a:cxn ang="0">
                        <a:pos x="349" y="480"/>
                      </a:cxn>
                      <a:cxn ang="0">
                        <a:pos x="361" y="480"/>
                      </a:cxn>
                      <a:cxn ang="0">
                        <a:pos x="373" y="474"/>
                      </a:cxn>
                      <a:cxn ang="0">
                        <a:pos x="379" y="480"/>
                      </a:cxn>
                      <a:cxn ang="0">
                        <a:pos x="379" y="486"/>
                      </a:cxn>
                      <a:cxn ang="0">
                        <a:pos x="379" y="486"/>
                      </a:cxn>
                      <a:cxn ang="0">
                        <a:pos x="379" y="486"/>
                      </a:cxn>
                      <a:cxn ang="0">
                        <a:pos x="367" y="503"/>
                      </a:cxn>
                      <a:cxn ang="0">
                        <a:pos x="320" y="515"/>
                      </a:cxn>
                      <a:cxn ang="0">
                        <a:pos x="249" y="515"/>
                      </a:cxn>
                      <a:cxn ang="0">
                        <a:pos x="166" y="503"/>
                      </a:cxn>
                      <a:cxn ang="0">
                        <a:pos x="95" y="468"/>
                      </a:cxn>
                      <a:cxn ang="0">
                        <a:pos x="41" y="415"/>
                      </a:cxn>
                      <a:cxn ang="0">
                        <a:pos x="12" y="338"/>
                      </a:cxn>
                      <a:cxn ang="0">
                        <a:pos x="0" y="243"/>
                      </a:cxn>
                      <a:cxn ang="0">
                        <a:pos x="12" y="160"/>
                      </a:cxn>
                      <a:cxn ang="0">
                        <a:pos x="35" y="95"/>
                      </a:cxn>
                      <a:cxn ang="0">
                        <a:pos x="77" y="42"/>
                      </a:cxn>
                      <a:cxn ang="0">
                        <a:pos x="136" y="12"/>
                      </a:cxn>
                      <a:cxn ang="0">
                        <a:pos x="207" y="0"/>
                      </a:cxn>
                      <a:cxn ang="0">
                        <a:pos x="266" y="12"/>
                      </a:cxn>
                      <a:cxn ang="0">
                        <a:pos x="320" y="36"/>
                      </a:cxn>
                      <a:cxn ang="0">
                        <a:pos x="361" y="71"/>
                      </a:cxn>
                      <a:cxn ang="0">
                        <a:pos x="379" y="113"/>
                      </a:cxn>
                      <a:cxn ang="0">
                        <a:pos x="320" y="172"/>
                      </a:cxn>
                    </a:cxnLst>
                    <a:rect l="0" t="0" r="r" b="b"/>
                    <a:pathLst>
                      <a:path w="379" h="515">
                        <a:moveTo>
                          <a:pt x="320" y="172"/>
                        </a:moveTo>
                        <a:lnTo>
                          <a:pt x="302" y="166"/>
                        </a:lnTo>
                        <a:lnTo>
                          <a:pt x="284" y="160"/>
                        </a:lnTo>
                        <a:lnTo>
                          <a:pt x="278" y="142"/>
                        </a:lnTo>
                        <a:lnTo>
                          <a:pt x="266" y="119"/>
                        </a:lnTo>
                        <a:lnTo>
                          <a:pt x="266" y="89"/>
                        </a:lnTo>
                        <a:lnTo>
                          <a:pt x="266" y="71"/>
                        </a:lnTo>
                        <a:lnTo>
                          <a:pt x="255" y="53"/>
                        </a:lnTo>
                        <a:lnTo>
                          <a:pt x="237" y="36"/>
                        </a:lnTo>
                        <a:lnTo>
                          <a:pt x="219" y="24"/>
                        </a:lnTo>
                        <a:lnTo>
                          <a:pt x="195" y="24"/>
                        </a:lnTo>
                        <a:lnTo>
                          <a:pt x="154" y="36"/>
                        </a:lnTo>
                        <a:lnTo>
                          <a:pt x="124" y="71"/>
                        </a:lnTo>
                        <a:lnTo>
                          <a:pt x="106" y="136"/>
                        </a:lnTo>
                        <a:lnTo>
                          <a:pt x="95" y="225"/>
                        </a:lnTo>
                        <a:lnTo>
                          <a:pt x="106" y="314"/>
                        </a:lnTo>
                        <a:lnTo>
                          <a:pt x="136" y="391"/>
                        </a:lnTo>
                        <a:lnTo>
                          <a:pt x="178" y="444"/>
                        </a:lnTo>
                        <a:lnTo>
                          <a:pt x="237" y="474"/>
                        </a:lnTo>
                        <a:lnTo>
                          <a:pt x="314" y="486"/>
                        </a:lnTo>
                        <a:lnTo>
                          <a:pt x="332" y="486"/>
                        </a:lnTo>
                        <a:lnTo>
                          <a:pt x="349" y="480"/>
                        </a:lnTo>
                        <a:lnTo>
                          <a:pt x="361" y="480"/>
                        </a:lnTo>
                        <a:lnTo>
                          <a:pt x="373" y="474"/>
                        </a:lnTo>
                        <a:lnTo>
                          <a:pt x="379" y="480"/>
                        </a:lnTo>
                        <a:lnTo>
                          <a:pt x="379" y="486"/>
                        </a:lnTo>
                        <a:lnTo>
                          <a:pt x="379" y="486"/>
                        </a:lnTo>
                        <a:lnTo>
                          <a:pt x="379" y="486"/>
                        </a:lnTo>
                        <a:lnTo>
                          <a:pt x="367" y="503"/>
                        </a:lnTo>
                        <a:lnTo>
                          <a:pt x="320" y="515"/>
                        </a:lnTo>
                        <a:lnTo>
                          <a:pt x="249" y="515"/>
                        </a:lnTo>
                        <a:lnTo>
                          <a:pt x="166" y="503"/>
                        </a:lnTo>
                        <a:lnTo>
                          <a:pt x="95" y="468"/>
                        </a:lnTo>
                        <a:lnTo>
                          <a:pt x="41" y="415"/>
                        </a:lnTo>
                        <a:lnTo>
                          <a:pt x="12" y="338"/>
                        </a:lnTo>
                        <a:lnTo>
                          <a:pt x="0" y="243"/>
                        </a:lnTo>
                        <a:lnTo>
                          <a:pt x="12" y="160"/>
                        </a:lnTo>
                        <a:lnTo>
                          <a:pt x="35" y="95"/>
                        </a:lnTo>
                        <a:lnTo>
                          <a:pt x="77" y="42"/>
                        </a:lnTo>
                        <a:lnTo>
                          <a:pt x="136" y="12"/>
                        </a:lnTo>
                        <a:lnTo>
                          <a:pt x="207" y="0"/>
                        </a:lnTo>
                        <a:lnTo>
                          <a:pt x="266" y="12"/>
                        </a:lnTo>
                        <a:lnTo>
                          <a:pt x="320" y="36"/>
                        </a:lnTo>
                        <a:lnTo>
                          <a:pt x="361" y="71"/>
                        </a:lnTo>
                        <a:lnTo>
                          <a:pt x="379" y="113"/>
                        </a:lnTo>
                        <a:lnTo>
                          <a:pt x="320" y="172"/>
                        </a:lnTo>
                      </a:path>
                    </a:pathLst>
                  </a:custGeom>
                  <a:noFill/>
                  <a:ln w="9525">
                    <a:solidFill>
                      <a:srgbClr val="3131B2"/>
                    </a:solidFill>
                    <a:prstDash val="solid"/>
                    <a:round/>
                    <a:headEnd/>
                    <a:tailEnd/>
                  </a:ln>
                </p:spPr>
                <p:txBody>
                  <a:bodyPr/>
                  <a:lstStyle/>
                  <a:p>
                    <a:endParaRPr lang="en-US"/>
                  </a:p>
                </p:txBody>
              </p:sp>
            </p:grpSp>
          </p:grpSp>
          <p:grpSp>
            <p:nvGrpSpPr>
              <p:cNvPr id="2097" name="Group 49"/>
              <p:cNvGrpSpPr>
                <a:grpSpLocks noChangeAspect="1"/>
              </p:cNvGrpSpPr>
              <p:nvPr/>
            </p:nvGrpSpPr>
            <p:grpSpPr bwMode="auto">
              <a:xfrm>
                <a:off x="3164" y="2322"/>
                <a:ext cx="1563" cy="450"/>
                <a:chOff x="3164" y="2322"/>
                <a:chExt cx="1563" cy="450"/>
              </a:xfrm>
            </p:grpSpPr>
            <p:grpSp>
              <p:nvGrpSpPr>
                <p:cNvPr id="2098" name="Group 50"/>
                <p:cNvGrpSpPr>
                  <a:grpSpLocks noChangeAspect="1"/>
                </p:cNvGrpSpPr>
                <p:nvPr/>
              </p:nvGrpSpPr>
              <p:grpSpPr bwMode="auto">
                <a:xfrm>
                  <a:off x="3164" y="2322"/>
                  <a:ext cx="290" cy="450"/>
                  <a:chOff x="3164" y="2322"/>
                  <a:chExt cx="290" cy="450"/>
                </a:xfrm>
              </p:grpSpPr>
              <p:sp>
                <p:nvSpPr>
                  <p:cNvPr id="2099" name="Freeform 51"/>
                  <p:cNvSpPr>
                    <a:spLocks noChangeAspect="1"/>
                  </p:cNvSpPr>
                  <p:nvPr/>
                </p:nvSpPr>
                <p:spPr bwMode="auto">
                  <a:xfrm>
                    <a:off x="3164" y="2322"/>
                    <a:ext cx="290" cy="450"/>
                  </a:xfrm>
                  <a:custGeom>
                    <a:avLst/>
                    <a:gdLst/>
                    <a:ahLst/>
                    <a:cxnLst>
                      <a:cxn ang="0">
                        <a:pos x="290" y="408"/>
                      </a:cxn>
                      <a:cxn ang="0">
                        <a:pos x="290" y="414"/>
                      </a:cxn>
                      <a:cxn ang="0">
                        <a:pos x="290" y="420"/>
                      </a:cxn>
                      <a:cxn ang="0">
                        <a:pos x="243" y="438"/>
                      </a:cxn>
                      <a:cxn ang="0">
                        <a:pos x="183" y="450"/>
                      </a:cxn>
                      <a:cxn ang="0">
                        <a:pos x="112" y="438"/>
                      </a:cxn>
                      <a:cxn ang="0">
                        <a:pos x="59" y="414"/>
                      </a:cxn>
                      <a:cxn ang="0">
                        <a:pos x="23" y="367"/>
                      </a:cxn>
                      <a:cxn ang="0">
                        <a:pos x="6" y="302"/>
                      </a:cxn>
                      <a:cxn ang="0">
                        <a:pos x="0" y="219"/>
                      </a:cxn>
                      <a:cxn ang="0">
                        <a:pos x="6" y="136"/>
                      </a:cxn>
                      <a:cxn ang="0">
                        <a:pos x="23" y="77"/>
                      </a:cxn>
                      <a:cxn ang="0">
                        <a:pos x="59" y="35"/>
                      </a:cxn>
                      <a:cxn ang="0">
                        <a:pos x="106" y="12"/>
                      </a:cxn>
                      <a:cxn ang="0">
                        <a:pos x="177" y="0"/>
                      </a:cxn>
                      <a:cxn ang="0">
                        <a:pos x="225" y="6"/>
                      </a:cxn>
                      <a:cxn ang="0">
                        <a:pos x="272" y="17"/>
                      </a:cxn>
                      <a:cxn ang="0">
                        <a:pos x="272" y="88"/>
                      </a:cxn>
                      <a:cxn ang="0">
                        <a:pos x="266" y="88"/>
                      </a:cxn>
                      <a:cxn ang="0">
                        <a:pos x="254" y="53"/>
                      </a:cxn>
                      <a:cxn ang="0">
                        <a:pos x="219" y="29"/>
                      </a:cxn>
                      <a:cxn ang="0">
                        <a:pos x="166" y="23"/>
                      </a:cxn>
                      <a:cxn ang="0">
                        <a:pos x="118" y="35"/>
                      </a:cxn>
                      <a:cxn ang="0">
                        <a:pos x="83" y="71"/>
                      </a:cxn>
                      <a:cxn ang="0">
                        <a:pos x="65" y="130"/>
                      </a:cxn>
                      <a:cxn ang="0">
                        <a:pos x="59" y="219"/>
                      </a:cxn>
                      <a:cxn ang="0">
                        <a:pos x="65" y="308"/>
                      </a:cxn>
                      <a:cxn ang="0">
                        <a:pos x="89" y="373"/>
                      </a:cxn>
                      <a:cxn ang="0">
                        <a:pos x="130" y="414"/>
                      </a:cxn>
                      <a:cxn ang="0">
                        <a:pos x="183" y="426"/>
                      </a:cxn>
                      <a:cxn ang="0">
                        <a:pos x="219" y="426"/>
                      </a:cxn>
                      <a:cxn ang="0">
                        <a:pos x="254" y="414"/>
                      </a:cxn>
                      <a:cxn ang="0">
                        <a:pos x="266" y="408"/>
                      </a:cxn>
                      <a:cxn ang="0">
                        <a:pos x="278" y="402"/>
                      </a:cxn>
                      <a:cxn ang="0">
                        <a:pos x="284" y="402"/>
                      </a:cxn>
                      <a:cxn ang="0">
                        <a:pos x="284" y="402"/>
                      </a:cxn>
                      <a:cxn ang="0">
                        <a:pos x="290" y="402"/>
                      </a:cxn>
                      <a:cxn ang="0">
                        <a:pos x="290" y="408"/>
                      </a:cxn>
                      <a:cxn ang="0">
                        <a:pos x="290" y="408"/>
                      </a:cxn>
                    </a:cxnLst>
                    <a:rect l="0" t="0" r="r" b="b"/>
                    <a:pathLst>
                      <a:path w="290" h="450">
                        <a:moveTo>
                          <a:pt x="290" y="408"/>
                        </a:moveTo>
                        <a:lnTo>
                          <a:pt x="290" y="414"/>
                        </a:lnTo>
                        <a:lnTo>
                          <a:pt x="290" y="420"/>
                        </a:lnTo>
                        <a:lnTo>
                          <a:pt x="243" y="438"/>
                        </a:lnTo>
                        <a:lnTo>
                          <a:pt x="183" y="450"/>
                        </a:lnTo>
                        <a:lnTo>
                          <a:pt x="112" y="438"/>
                        </a:lnTo>
                        <a:lnTo>
                          <a:pt x="59" y="414"/>
                        </a:lnTo>
                        <a:lnTo>
                          <a:pt x="23" y="367"/>
                        </a:lnTo>
                        <a:lnTo>
                          <a:pt x="6" y="302"/>
                        </a:lnTo>
                        <a:lnTo>
                          <a:pt x="0" y="219"/>
                        </a:lnTo>
                        <a:lnTo>
                          <a:pt x="6" y="136"/>
                        </a:lnTo>
                        <a:lnTo>
                          <a:pt x="23" y="77"/>
                        </a:lnTo>
                        <a:lnTo>
                          <a:pt x="59" y="35"/>
                        </a:lnTo>
                        <a:lnTo>
                          <a:pt x="106" y="12"/>
                        </a:lnTo>
                        <a:lnTo>
                          <a:pt x="177" y="0"/>
                        </a:lnTo>
                        <a:lnTo>
                          <a:pt x="225" y="6"/>
                        </a:lnTo>
                        <a:lnTo>
                          <a:pt x="272" y="17"/>
                        </a:lnTo>
                        <a:lnTo>
                          <a:pt x="272" y="88"/>
                        </a:lnTo>
                        <a:lnTo>
                          <a:pt x="266" y="88"/>
                        </a:lnTo>
                        <a:lnTo>
                          <a:pt x="254" y="53"/>
                        </a:lnTo>
                        <a:lnTo>
                          <a:pt x="219" y="29"/>
                        </a:lnTo>
                        <a:lnTo>
                          <a:pt x="166" y="23"/>
                        </a:lnTo>
                        <a:lnTo>
                          <a:pt x="118" y="35"/>
                        </a:lnTo>
                        <a:lnTo>
                          <a:pt x="83" y="71"/>
                        </a:lnTo>
                        <a:lnTo>
                          <a:pt x="65" y="130"/>
                        </a:lnTo>
                        <a:lnTo>
                          <a:pt x="59" y="219"/>
                        </a:lnTo>
                        <a:lnTo>
                          <a:pt x="65" y="308"/>
                        </a:lnTo>
                        <a:lnTo>
                          <a:pt x="89" y="373"/>
                        </a:lnTo>
                        <a:lnTo>
                          <a:pt x="130" y="414"/>
                        </a:lnTo>
                        <a:lnTo>
                          <a:pt x="183" y="426"/>
                        </a:lnTo>
                        <a:lnTo>
                          <a:pt x="219" y="426"/>
                        </a:lnTo>
                        <a:lnTo>
                          <a:pt x="254" y="414"/>
                        </a:lnTo>
                        <a:lnTo>
                          <a:pt x="266" y="408"/>
                        </a:lnTo>
                        <a:lnTo>
                          <a:pt x="278" y="402"/>
                        </a:lnTo>
                        <a:lnTo>
                          <a:pt x="284" y="402"/>
                        </a:lnTo>
                        <a:lnTo>
                          <a:pt x="284" y="402"/>
                        </a:lnTo>
                        <a:lnTo>
                          <a:pt x="290" y="402"/>
                        </a:lnTo>
                        <a:lnTo>
                          <a:pt x="290" y="408"/>
                        </a:lnTo>
                        <a:lnTo>
                          <a:pt x="290" y="408"/>
                        </a:lnTo>
                        <a:close/>
                      </a:path>
                    </a:pathLst>
                  </a:custGeom>
                  <a:solidFill>
                    <a:srgbClr val="3131B2"/>
                  </a:solidFill>
                  <a:ln w="0">
                    <a:solidFill>
                      <a:srgbClr val="3131B2"/>
                    </a:solidFill>
                    <a:prstDash val="solid"/>
                    <a:round/>
                    <a:headEnd/>
                    <a:tailEnd/>
                  </a:ln>
                </p:spPr>
                <p:txBody>
                  <a:bodyPr/>
                  <a:lstStyle/>
                  <a:p>
                    <a:endParaRPr lang="en-US"/>
                  </a:p>
                </p:txBody>
              </p:sp>
              <p:sp>
                <p:nvSpPr>
                  <p:cNvPr id="2100" name="Freeform 52"/>
                  <p:cNvSpPr>
                    <a:spLocks noChangeAspect="1"/>
                  </p:cNvSpPr>
                  <p:nvPr/>
                </p:nvSpPr>
                <p:spPr bwMode="auto">
                  <a:xfrm>
                    <a:off x="3164" y="2322"/>
                    <a:ext cx="290" cy="450"/>
                  </a:xfrm>
                  <a:custGeom>
                    <a:avLst/>
                    <a:gdLst/>
                    <a:ahLst/>
                    <a:cxnLst>
                      <a:cxn ang="0">
                        <a:pos x="290" y="408"/>
                      </a:cxn>
                      <a:cxn ang="0">
                        <a:pos x="290" y="414"/>
                      </a:cxn>
                      <a:cxn ang="0">
                        <a:pos x="290" y="420"/>
                      </a:cxn>
                      <a:cxn ang="0">
                        <a:pos x="243" y="438"/>
                      </a:cxn>
                      <a:cxn ang="0">
                        <a:pos x="183" y="450"/>
                      </a:cxn>
                      <a:cxn ang="0">
                        <a:pos x="112" y="438"/>
                      </a:cxn>
                      <a:cxn ang="0">
                        <a:pos x="59" y="414"/>
                      </a:cxn>
                      <a:cxn ang="0">
                        <a:pos x="23" y="367"/>
                      </a:cxn>
                      <a:cxn ang="0">
                        <a:pos x="6" y="302"/>
                      </a:cxn>
                      <a:cxn ang="0">
                        <a:pos x="0" y="219"/>
                      </a:cxn>
                      <a:cxn ang="0">
                        <a:pos x="6" y="136"/>
                      </a:cxn>
                      <a:cxn ang="0">
                        <a:pos x="23" y="77"/>
                      </a:cxn>
                      <a:cxn ang="0">
                        <a:pos x="59" y="35"/>
                      </a:cxn>
                      <a:cxn ang="0">
                        <a:pos x="106" y="12"/>
                      </a:cxn>
                      <a:cxn ang="0">
                        <a:pos x="177" y="0"/>
                      </a:cxn>
                      <a:cxn ang="0">
                        <a:pos x="225" y="6"/>
                      </a:cxn>
                      <a:cxn ang="0">
                        <a:pos x="272" y="17"/>
                      </a:cxn>
                      <a:cxn ang="0">
                        <a:pos x="272" y="88"/>
                      </a:cxn>
                      <a:cxn ang="0">
                        <a:pos x="266" y="88"/>
                      </a:cxn>
                      <a:cxn ang="0">
                        <a:pos x="254" y="53"/>
                      </a:cxn>
                      <a:cxn ang="0">
                        <a:pos x="219" y="29"/>
                      </a:cxn>
                      <a:cxn ang="0">
                        <a:pos x="166" y="23"/>
                      </a:cxn>
                      <a:cxn ang="0">
                        <a:pos x="118" y="35"/>
                      </a:cxn>
                      <a:cxn ang="0">
                        <a:pos x="83" y="71"/>
                      </a:cxn>
                      <a:cxn ang="0">
                        <a:pos x="65" y="130"/>
                      </a:cxn>
                      <a:cxn ang="0">
                        <a:pos x="59" y="219"/>
                      </a:cxn>
                      <a:cxn ang="0">
                        <a:pos x="65" y="308"/>
                      </a:cxn>
                      <a:cxn ang="0">
                        <a:pos x="89" y="373"/>
                      </a:cxn>
                      <a:cxn ang="0">
                        <a:pos x="130" y="414"/>
                      </a:cxn>
                      <a:cxn ang="0">
                        <a:pos x="183" y="426"/>
                      </a:cxn>
                      <a:cxn ang="0">
                        <a:pos x="219" y="426"/>
                      </a:cxn>
                      <a:cxn ang="0">
                        <a:pos x="254" y="414"/>
                      </a:cxn>
                      <a:cxn ang="0">
                        <a:pos x="266" y="408"/>
                      </a:cxn>
                      <a:cxn ang="0">
                        <a:pos x="278" y="402"/>
                      </a:cxn>
                      <a:cxn ang="0">
                        <a:pos x="284" y="402"/>
                      </a:cxn>
                      <a:cxn ang="0">
                        <a:pos x="284" y="402"/>
                      </a:cxn>
                      <a:cxn ang="0">
                        <a:pos x="290" y="402"/>
                      </a:cxn>
                      <a:cxn ang="0">
                        <a:pos x="290" y="408"/>
                      </a:cxn>
                      <a:cxn ang="0">
                        <a:pos x="290" y="408"/>
                      </a:cxn>
                    </a:cxnLst>
                    <a:rect l="0" t="0" r="r" b="b"/>
                    <a:pathLst>
                      <a:path w="290" h="450">
                        <a:moveTo>
                          <a:pt x="290" y="408"/>
                        </a:moveTo>
                        <a:lnTo>
                          <a:pt x="290" y="414"/>
                        </a:lnTo>
                        <a:lnTo>
                          <a:pt x="290" y="420"/>
                        </a:lnTo>
                        <a:lnTo>
                          <a:pt x="243" y="438"/>
                        </a:lnTo>
                        <a:lnTo>
                          <a:pt x="183" y="450"/>
                        </a:lnTo>
                        <a:lnTo>
                          <a:pt x="112" y="438"/>
                        </a:lnTo>
                        <a:lnTo>
                          <a:pt x="59" y="414"/>
                        </a:lnTo>
                        <a:lnTo>
                          <a:pt x="23" y="367"/>
                        </a:lnTo>
                        <a:lnTo>
                          <a:pt x="6" y="302"/>
                        </a:lnTo>
                        <a:lnTo>
                          <a:pt x="0" y="219"/>
                        </a:lnTo>
                        <a:lnTo>
                          <a:pt x="6" y="136"/>
                        </a:lnTo>
                        <a:lnTo>
                          <a:pt x="23" y="77"/>
                        </a:lnTo>
                        <a:lnTo>
                          <a:pt x="59" y="35"/>
                        </a:lnTo>
                        <a:lnTo>
                          <a:pt x="106" y="12"/>
                        </a:lnTo>
                        <a:lnTo>
                          <a:pt x="177" y="0"/>
                        </a:lnTo>
                        <a:lnTo>
                          <a:pt x="225" y="6"/>
                        </a:lnTo>
                        <a:lnTo>
                          <a:pt x="272" y="17"/>
                        </a:lnTo>
                        <a:lnTo>
                          <a:pt x="272" y="88"/>
                        </a:lnTo>
                        <a:lnTo>
                          <a:pt x="266" y="88"/>
                        </a:lnTo>
                        <a:lnTo>
                          <a:pt x="254" y="53"/>
                        </a:lnTo>
                        <a:lnTo>
                          <a:pt x="219" y="29"/>
                        </a:lnTo>
                        <a:lnTo>
                          <a:pt x="166" y="23"/>
                        </a:lnTo>
                        <a:lnTo>
                          <a:pt x="118" y="35"/>
                        </a:lnTo>
                        <a:lnTo>
                          <a:pt x="83" y="71"/>
                        </a:lnTo>
                        <a:lnTo>
                          <a:pt x="65" y="130"/>
                        </a:lnTo>
                        <a:lnTo>
                          <a:pt x="59" y="219"/>
                        </a:lnTo>
                        <a:lnTo>
                          <a:pt x="65" y="308"/>
                        </a:lnTo>
                        <a:lnTo>
                          <a:pt x="89" y="373"/>
                        </a:lnTo>
                        <a:lnTo>
                          <a:pt x="130" y="414"/>
                        </a:lnTo>
                        <a:lnTo>
                          <a:pt x="183" y="426"/>
                        </a:lnTo>
                        <a:lnTo>
                          <a:pt x="219" y="426"/>
                        </a:lnTo>
                        <a:lnTo>
                          <a:pt x="254" y="414"/>
                        </a:lnTo>
                        <a:lnTo>
                          <a:pt x="266" y="408"/>
                        </a:lnTo>
                        <a:lnTo>
                          <a:pt x="278" y="402"/>
                        </a:lnTo>
                        <a:lnTo>
                          <a:pt x="284" y="402"/>
                        </a:lnTo>
                        <a:lnTo>
                          <a:pt x="284" y="402"/>
                        </a:lnTo>
                        <a:lnTo>
                          <a:pt x="290" y="402"/>
                        </a:lnTo>
                        <a:lnTo>
                          <a:pt x="290" y="408"/>
                        </a:lnTo>
                        <a:lnTo>
                          <a:pt x="290" y="408"/>
                        </a:lnTo>
                      </a:path>
                    </a:pathLst>
                  </a:custGeom>
                  <a:noFill/>
                  <a:ln w="9525">
                    <a:solidFill>
                      <a:srgbClr val="3131B2"/>
                    </a:solidFill>
                    <a:prstDash val="solid"/>
                    <a:round/>
                    <a:headEnd/>
                    <a:tailEnd/>
                  </a:ln>
                </p:spPr>
                <p:txBody>
                  <a:bodyPr/>
                  <a:lstStyle/>
                  <a:p>
                    <a:endParaRPr lang="en-US"/>
                  </a:p>
                </p:txBody>
              </p:sp>
            </p:grpSp>
            <p:grpSp>
              <p:nvGrpSpPr>
                <p:cNvPr id="2101" name="Group 53"/>
                <p:cNvGrpSpPr>
                  <a:grpSpLocks noChangeAspect="1"/>
                </p:cNvGrpSpPr>
                <p:nvPr/>
              </p:nvGrpSpPr>
              <p:grpSpPr bwMode="auto">
                <a:xfrm>
                  <a:off x="3460" y="2464"/>
                  <a:ext cx="237" cy="308"/>
                  <a:chOff x="3460" y="2464"/>
                  <a:chExt cx="237" cy="308"/>
                </a:xfrm>
              </p:grpSpPr>
              <p:sp>
                <p:nvSpPr>
                  <p:cNvPr id="2102" name="Freeform 54"/>
                  <p:cNvSpPr>
                    <a:spLocks noChangeAspect="1" noEditPoints="1"/>
                  </p:cNvSpPr>
                  <p:nvPr/>
                </p:nvSpPr>
                <p:spPr bwMode="auto">
                  <a:xfrm>
                    <a:off x="3460" y="2464"/>
                    <a:ext cx="237" cy="308"/>
                  </a:xfrm>
                  <a:custGeom>
                    <a:avLst/>
                    <a:gdLst/>
                    <a:ahLst/>
                    <a:cxnLst>
                      <a:cxn ang="0">
                        <a:pos x="148" y="308"/>
                      </a:cxn>
                      <a:cxn ang="0">
                        <a:pos x="89" y="296"/>
                      </a:cxn>
                      <a:cxn ang="0">
                        <a:pos x="41" y="266"/>
                      </a:cxn>
                      <a:cxn ang="0">
                        <a:pos x="12" y="213"/>
                      </a:cxn>
                      <a:cxn ang="0">
                        <a:pos x="0" y="148"/>
                      </a:cxn>
                      <a:cxn ang="0">
                        <a:pos x="12" y="83"/>
                      </a:cxn>
                      <a:cxn ang="0">
                        <a:pos x="35" y="35"/>
                      </a:cxn>
                      <a:cxn ang="0">
                        <a:pos x="71" y="6"/>
                      </a:cxn>
                      <a:cxn ang="0">
                        <a:pos x="130" y="0"/>
                      </a:cxn>
                      <a:cxn ang="0">
                        <a:pos x="183" y="12"/>
                      </a:cxn>
                      <a:cxn ang="0">
                        <a:pos x="219" y="41"/>
                      </a:cxn>
                      <a:cxn ang="0">
                        <a:pos x="237" y="83"/>
                      </a:cxn>
                      <a:cxn ang="0">
                        <a:pos x="231" y="95"/>
                      </a:cxn>
                      <a:cxn ang="0">
                        <a:pos x="225" y="106"/>
                      </a:cxn>
                      <a:cxn ang="0">
                        <a:pos x="213" y="112"/>
                      </a:cxn>
                      <a:cxn ang="0">
                        <a:pos x="195" y="118"/>
                      </a:cxn>
                      <a:cxn ang="0">
                        <a:pos x="95" y="118"/>
                      </a:cxn>
                      <a:cxn ang="0">
                        <a:pos x="77" y="118"/>
                      </a:cxn>
                      <a:cxn ang="0">
                        <a:pos x="65" y="124"/>
                      </a:cxn>
                      <a:cxn ang="0">
                        <a:pos x="59" y="136"/>
                      </a:cxn>
                      <a:cxn ang="0">
                        <a:pos x="59" y="154"/>
                      </a:cxn>
                      <a:cxn ang="0">
                        <a:pos x="65" y="172"/>
                      </a:cxn>
                      <a:cxn ang="0">
                        <a:pos x="65" y="195"/>
                      </a:cxn>
                      <a:cxn ang="0">
                        <a:pos x="77" y="219"/>
                      </a:cxn>
                      <a:cxn ang="0">
                        <a:pos x="83" y="237"/>
                      </a:cxn>
                      <a:cxn ang="0">
                        <a:pos x="101" y="260"/>
                      </a:cxn>
                      <a:cxn ang="0">
                        <a:pos x="124" y="278"/>
                      </a:cxn>
                      <a:cxn ang="0">
                        <a:pos x="148" y="284"/>
                      </a:cxn>
                      <a:cxn ang="0">
                        <a:pos x="178" y="290"/>
                      </a:cxn>
                      <a:cxn ang="0">
                        <a:pos x="189" y="290"/>
                      </a:cxn>
                      <a:cxn ang="0">
                        <a:pos x="207" y="284"/>
                      </a:cxn>
                      <a:cxn ang="0">
                        <a:pos x="225" y="278"/>
                      </a:cxn>
                      <a:cxn ang="0">
                        <a:pos x="225" y="278"/>
                      </a:cxn>
                      <a:cxn ang="0">
                        <a:pos x="231" y="278"/>
                      </a:cxn>
                      <a:cxn ang="0">
                        <a:pos x="231" y="278"/>
                      </a:cxn>
                      <a:cxn ang="0">
                        <a:pos x="237" y="284"/>
                      </a:cxn>
                      <a:cxn ang="0">
                        <a:pos x="237" y="284"/>
                      </a:cxn>
                      <a:cxn ang="0">
                        <a:pos x="231" y="290"/>
                      </a:cxn>
                      <a:cxn ang="0">
                        <a:pos x="231" y="290"/>
                      </a:cxn>
                      <a:cxn ang="0">
                        <a:pos x="189" y="302"/>
                      </a:cxn>
                      <a:cxn ang="0">
                        <a:pos x="148" y="308"/>
                      </a:cxn>
                      <a:cxn ang="0">
                        <a:pos x="142" y="100"/>
                      </a:cxn>
                      <a:cxn ang="0">
                        <a:pos x="160" y="100"/>
                      </a:cxn>
                      <a:cxn ang="0">
                        <a:pos x="172" y="95"/>
                      </a:cxn>
                      <a:cxn ang="0">
                        <a:pos x="183" y="89"/>
                      </a:cxn>
                      <a:cxn ang="0">
                        <a:pos x="183" y="77"/>
                      </a:cxn>
                      <a:cxn ang="0">
                        <a:pos x="183" y="59"/>
                      </a:cxn>
                      <a:cxn ang="0">
                        <a:pos x="172" y="41"/>
                      </a:cxn>
                      <a:cxn ang="0">
                        <a:pos x="160" y="23"/>
                      </a:cxn>
                      <a:cxn ang="0">
                        <a:pos x="142" y="18"/>
                      </a:cxn>
                      <a:cxn ang="0">
                        <a:pos x="124" y="12"/>
                      </a:cxn>
                      <a:cxn ang="0">
                        <a:pos x="107" y="18"/>
                      </a:cxn>
                      <a:cxn ang="0">
                        <a:pos x="89" y="23"/>
                      </a:cxn>
                      <a:cxn ang="0">
                        <a:pos x="77" y="41"/>
                      </a:cxn>
                      <a:cxn ang="0">
                        <a:pos x="65" y="71"/>
                      </a:cxn>
                      <a:cxn ang="0">
                        <a:pos x="59" y="100"/>
                      </a:cxn>
                      <a:cxn ang="0">
                        <a:pos x="118" y="100"/>
                      </a:cxn>
                      <a:cxn ang="0">
                        <a:pos x="142" y="100"/>
                      </a:cxn>
                    </a:cxnLst>
                    <a:rect l="0" t="0" r="r" b="b"/>
                    <a:pathLst>
                      <a:path w="237" h="308">
                        <a:moveTo>
                          <a:pt x="148" y="308"/>
                        </a:moveTo>
                        <a:lnTo>
                          <a:pt x="89" y="296"/>
                        </a:lnTo>
                        <a:lnTo>
                          <a:pt x="41" y="266"/>
                        </a:lnTo>
                        <a:lnTo>
                          <a:pt x="12" y="213"/>
                        </a:lnTo>
                        <a:lnTo>
                          <a:pt x="0" y="148"/>
                        </a:lnTo>
                        <a:lnTo>
                          <a:pt x="12" y="83"/>
                        </a:lnTo>
                        <a:lnTo>
                          <a:pt x="35" y="35"/>
                        </a:lnTo>
                        <a:lnTo>
                          <a:pt x="71" y="6"/>
                        </a:lnTo>
                        <a:lnTo>
                          <a:pt x="130" y="0"/>
                        </a:lnTo>
                        <a:lnTo>
                          <a:pt x="183" y="12"/>
                        </a:lnTo>
                        <a:lnTo>
                          <a:pt x="219" y="41"/>
                        </a:lnTo>
                        <a:lnTo>
                          <a:pt x="237" y="83"/>
                        </a:lnTo>
                        <a:lnTo>
                          <a:pt x="231" y="95"/>
                        </a:lnTo>
                        <a:lnTo>
                          <a:pt x="225" y="106"/>
                        </a:lnTo>
                        <a:lnTo>
                          <a:pt x="213" y="112"/>
                        </a:lnTo>
                        <a:lnTo>
                          <a:pt x="195" y="118"/>
                        </a:lnTo>
                        <a:lnTo>
                          <a:pt x="95" y="118"/>
                        </a:lnTo>
                        <a:lnTo>
                          <a:pt x="77" y="118"/>
                        </a:lnTo>
                        <a:lnTo>
                          <a:pt x="65" y="124"/>
                        </a:lnTo>
                        <a:lnTo>
                          <a:pt x="59" y="136"/>
                        </a:lnTo>
                        <a:lnTo>
                          <a:pt x="59" y="154"/>
                        </a:lnTo>
                        <a:lnTo>
                          <a:pt x="65" y="172"/>
                        </a:lnTo>
                        <a:lnTo>
                          <a:pt x="65" y="195"/>
                        </a:lnTo>
                        <a:lnTo>
                          <a:pt x="77" y="219"/>
                        </a:lnTo>
                        <a:lnTo>
                          <a:pt x="83" y="237"/>
                        </a:lnTo>
                        <a:lnTo>
                          <a:pt x="101" y="260"/>
                        </a:lnTo>
                        <a:lnTo>
                          <a:pt x="124" y="278"/>
                        </a:lnTo>
                        <a:lnTo>
                          <a:pt x="148" y="284"/>
                        </a:lnTo>
                        <a:lnTo>
                          <a:pt x="178" y="290"/>
                        </a:lnTo>
                        <a:lnTo>
                          <a:pt x="189" y="290"/>
                        </a:lnTo>
                        <a:lnTo>
                          <a:pt x="207" y="284"/>
                        </a:lnTo>
                        <a:lnTo>
                          <a:pt x="225" y="278"/>
                        </a:lnTo>
                        <a:lnTo>
                          <a:pt x="225" y="278"/>
                        </a:lnTo>
                        <a:lnTo>
                          <a:pt x="231" y="278"/>
                        </a:lnTo>
                        <a:lnTo>
                          <a:pt x="231" y="278"/>
                        </a:lnTo>
                        <a:lnTo>
                          <a:pt x="237" y="284"/>
                        </a:lnTo>
                        <a:lnTo>
                          <a:pt x="237" y="284"/>
                        </a:lnTo>
                        <a:lnTo>
                          <a:pt x="231" y="290"/>
                        </a:lnTo>
                        <a:lnTo>
                          <a:pt x="231" y="290"/>
                        </a:lnTo>
                        <a:lnTo>
                          <a:pt x="189" y="302"/>
                        </a:lnTo>
                        <a:lnTo>
                          <a:pt x="148" y="308"/>
                        </a:lnTo>
                        <a:close/>
                        <a:moveTo>
                          <a:pt x="142" y="100"/>
                        </a:moveTo>
                        <a:lnTo>
                          <a:pt x="160" y="100"/>
                        </a:lnTo>
                        <a:lnTo>
                          <a:pt x="172" y="95"/>
                        </a:lnTo>
                        <a:lnTo>
                          <a:pt x="183" y="89"/>
                        </a:lnTo>
                        <a:lnTo>
                          <a:pt x="183" y="77"/>
                        </a:lnTo>
                        <a:lnTo>
                          <a:pt x="183" y="59"/>
                        </a:lnTo>
                        <a:lnTo>
                          <a:pt x="172" y="41"/>
                        </a:lnTo>
                        <a:lnTo>
                          <a:pt x="160" y="23"/>
                        </a:lnTo>
                        <a:lnTo>
                          <a:pt x="142" y="18"/>
                        </a:lnTo>
                        <a:lnTo>
                          <a:pt x="124" y="12"/>
                        </a:lnTo>
                        <a:lnTo>
                          <a:pt x="107" y="18"/>
                        </a:lnTo>
                        <a:lnTo>
                          <a:pt x="89" y="23"/>
                        </a:lnTo>
                        <a:lnTo>
                          <a:pt x="77" y="41"/>
                        </a:lnTo>
                        <a:lnTo>
                          <a:pt x="65" y="71"/>
                        </a:lnTo>
                        <a:lnTo>
                          <a:pt x="59" y="100"/>
                        </a:lnTo>
                        <a:lnTo>
                          <a:pt x="118" y="100"/>
                        </a:lnTo>
                        <a:lnTo>
                          <a:pt x="142" y="100"/>
                        </a:lnTo>
                        <a:close/>
                      </a:path>
                    </a:pathLst>
                  </a:custGeom>
                  <a:solidFill>
                    <a:srgbClr val="3131B2"/>
                  </a:solidFill>
                  <a:ln w="0">
                    <a:solidFill>
                      <a:srgbClr val="3131B2"/>
                    </a:solidFill>
                    <a:prstDash val="solid"/>
                    <a:round/>
                    <a:headEnd/>
                    <a:tailEnd/>
                  </a:ln>
                </p:spPr>
                <p:txBody>
                  <a:bodyPr/>
                  <a:lstStyle/>
                  <a:p>
                    <a:endParaRPr lang="en-US"/>
                  </a:p>
                </p:txBody>
              </p:sp>
              <p:sp>
                <p:nvSpPr>
                  <p:cNvPr id="2103" name="Freeform 55"/>
                  <p:cNvSpPr>
                    <a:spLocks noChangeAspect="1"/>
                  </p:cNvSpPr>
                  <p:nvPr/>
                </p:nvSpPr>
                <p:spPr bwMode="auto">
                  <a:xfrm>
                    <a:off x="3460" y="2464"/>
                    <a:ext cx="237" cy="308"/>
                  </a:xfrm>
                  <a:custGeom>
                    <a:avLst/>
                    <a:gdLst/>
                    <a:ahLst/>
                    <a:cxnLst>
                      <a:cxn ang="0">
                        <a:pos x="148" y="308"/>
                      </a:cxn>
                      <a:cxn ang="0">
                        <a:pos x="89" y="296"/>
                      </a:cxn>
                      <a:cxn ang="0">
                        <a:pos x="41" y="266"/>
                      </a:cxn>
                      <a:cxn ang="0">
                        <a:pos x="12" y="213"/>
                      </a:cxn>
                      <a:cxn ang="0">
                        <a:pos x="0" y="148"/>
                      </a:cxn>
                      <a:cxn ang="0">
                        <a:pos x="12" y="83"/>
                      </a:cxn>
                      <a:cxn ang="0">
                        <a:pos x="35" y="35"/>
                      </a:cxn>
                      <a:cxn ang="0">
                        <a:pos x="71" y="6"/>
                      </a:cxn>
                      <a:cxn ang="0">
                        <a:pos x="130" y="0"/>
                      </a:cxn>
                      <a:cxn ang="0">
                        <a:pos x="183" y="12"/>
                      </a:cxn>
                      <a:cxn ang="0">
                        <a:pos x="219" y="41"/>
                      </a:cxn>
                      <a:cxn ang="0">
                        <a:pos x="237" y="83"/>
                      </a:cxn>
                      <a:cxn ang="0">
                        <a:pos x="231" y="95"/>
                      </a:cxn>
                      <a:cxn ang="0">
                        <a:pos x="225" y="106"/>
                      </a:cxn>
                      <a:cxn ang="0">
                        <a:pos x="213" y="112"/>
                      </a:cxn>
                      <a:cxn ang="0">
                        <a:pos x="195" y="118"/>
                      </a:cxn>
                      <a:cxn ang="0">
                        <a:pos x="95" y="118"/>
                      </a:cxn>
                      <a:cxn ang="0">
                        <a:pos x="77" y="118"/>
                      </a:cxn>
                      <a:cxn ang="0">
                        <a:pos x="65" y="124"/>
                      </a:cxn>
                      <a:cxn ang="0">
                        <a:pos x="59" y="136"/>
                      </a:cxn>
                      <a:cxn ang="0">
                        <a:pos x="59" y="154"/>
                      </a:cxn>
                      <a:cxn ang="0">
                        <a:pos x="65" y="172"/>
                      </a:cxn>
                      <a:cxn ang="0">
                        <a:pos x="65" y="195"/>
                      </a:cxn>
                      <a:cxn ang="0">
                        <a:pos x="77" y="219"/>
                      </a:cxn>
                      <a:cxn ang="0">
                        <a:pos x="83" y="237"/>
                      </a:cxn>
                      <a:cxn ang="0">
                        <a:pos x="101" y="260"/>
                      </a:cxn>
                      <a:cxn ang="0">
                        <a:pos x="124" y="278"/>
                      </a:cxn>
                      <a:cxn ang="0">
                        <a:pos x="148" y="284"/>
                      </a:cxn>
                      <a:cxn ang="0">
                        <a:pos x="178" y="290"/>
                      </a:cxn>
                      <a:cxn ang="0">
                        <a:pos x="189" y="290"/>
                      </a:cxn>
                      <a:cxn ang="0">
                        <a:pos x="207" y="284"/>
                      </a:cxn>
                      <a:cxn ang="0">
                        <a:pos x="225" y="278"/>
                      </a:cxn>
                      <a:cxn ang="0">
                        <a:pos x="225" y="278"/>
                      </a:cxn>
                      <a:cxn ang="0">
                        <a:pos x="231" y="278"/>
                      </a:cxn>
                      <a:cxn ang="0">
                        <a:pos x="231" y="278"/>
                      </a:cxn>
                      <a:cxn ang="0">
                        <a:pos x="237" y="284"/>
                      </a:cxn>
                      <a:cxn ang="0">
                        <a:pos x="237" y="284"/>
                      </a:cxn>
                      <a:cxn ang="0">
                        <a:pos x="231" y="290"/>
                      </a:cxn>
                      <a:cxn ang="0">
                        <a:pos x="231" y="290"/>
                      </a:cxn>
                      <a:cxn ang="0">
                        <a:pos x="189" y="302"/>
                      </a:cxn>
                      <a:cxn ang="0">
                        <a:pos x="148" y="308"/>
                      </a:cxn>
                    </a:cxnLst>
                    <a:rect l="0" t="0" r="r" b="b"/>
                    <a:pathLst>
                      <a:path w="237" h="308">
                        <a:moveTo>
                          <a:pt x="148" y="308"/>
                        </a:moveTo>
                        <a:lnTo>
                          <a:pt x="89" y="296"/>
                        </a:lnTo>
                        <a:lnTo>
                          <a:pt x="41" y="266"/>
                        </a:lnTo>
                        <a:lnTo>
                          <a:pt x="12" y="213"/>
                        </a:lnTo>
                        <a:lnTo>
                          <a:pt x="0" y="148"/>
                        </a:lnTo>
                        <a:lnTo>
                          <a:pt x="12" y="83"/>
                        </a:lnTo>
                        <a:lnTo>
                          <a:pt x="35" y="35"/>
                        </a:lnTo>
                        <a:lnTo>
                          <a:pt x="71" y="6"/>
                        </a:lnTo>
                        <a:lnTo>
                          <a:pt x="130" y="0"/>
                        </a:lnTo>
                        <a:lnTo>
                          <a:pt x="183" y="12"/>
                        </a:lnTo>
                        <a:lnTo>
                          <a:pt x="219" y="41"/>
                        </a:lnTo>
                        <a:lnTo>
                          <a:pt x="237" y="83"/>
                        </a:lnTo>
                        <a:lnTo>
                          <a:pt x="231" y="95"/>
                        </a:lnTo>
                        <a:lnTo>
                          <a:pt x="225" y="106"/>
                        </a:lnTo>
                        <a:lnTo>
                          <a:pt x="213" y="112"/>
                        </a:lnTo>
                        <a:lnTo>
                          <a:pt x="195" y="118"/>
                        </a:lnTo>
                        <a:lnTo>
                          <a:pt x="95" y="118"/>
                        </a:lnTo>
                        <a:lnTo>
                          <a:pt x="77" y="118"/>
                        </a:lnTo>
                        <a:lnTo>
                          <a:pt x="65" y="124"/>
                        </a:lnTo>
                        <a:lnTo>
                          <a:pt x="59" y="136"/>
                        </a:lnTo>
                        <a:lnTo>
                          <a:pt x="59" y="154"/>
                        </a:lnTo>
                        <a:lnTo>
                          <a:pt x="65" y="172"/>
                        </a:lnTo>
                        <a:lnTo>
                          <a:pt x="65" y="195"/>
                        </a:lnTo>
                        <a:lnTo>
                          <a:pt x="77" y="219"/>
                        </a:lnTo>
                        <a:lnTo>
                          <a:pt x="83" y="237"/>
                        </a:lnTo>
                        <a:lnTo>
                          <a:pt x="101" y="260"/>
                        </a:lnTo>
                        <a:lnTo>
                          <a:pt x="124" y="278"/>
                        </a:lnTo>
                        <a:lnTo>
                          <a:pt x="148" y="284"/>
                        </a:lnTo>
                        <a:lnTo>
                          <a:pt x="178" y="290"/>
                        </a:lnTo>
                        <a:lnTo>
                          <a:pt x="189" y="290"/>
                        </a:lnTo>
                        <a:lnTo>
                          <a:pt x="207" y="284"/>
                        </a:lnTo>
                        <a:lnTo>
                          <a:pt x="225" y="278"/>
                        </a:lnTo>
                        <a:lnTo>
                          <a:pt x="225" y="278"/>
                        </a:lnTo>
                        <a:lnTo>
                          <a:pt x="231" y="278"/>
                        </a:lnTo>
                        <a:lnTo>
                          <a:pt x="231" y="278"/>
                        </a:lnTo>
                        <a:lnTo>
                          <a:pt x="237" y="284"/>
                        </a:lnTo>
                        <a:lnTo>
                          <a:pt x="237" y="284"/>
                        </a:lnTo>
                        <a:lnTo>
                          <a:pt x="231" y="290"/>
                        </a:lnTo>
                        <a:lnTo>
                          <a:pt x="231" y="290"/>
                        </a:lnTo>
                        <a:lnTo>
                          <a:pt x="189" y="302"/>
                        </a:lnTo>
                        <a:lnTo>
                          <a:pt x="148" y="308"/>
                        </a:lnTo>
                      </a:path>
                    </a:pathLst>
                  </a:custGeom>
                  <a:noFill/>
                  <a:ln w="9525">
                    <a:solidFill>
                      <a:srgbClr val="3131B2"/>
                    </a:solidFill>
                    <a:prstDash val="solid"/>
                    <a:round/>
                    <a:headEnd/>
                    <a:tailEnd/>
                  </a:ln>
                </p:spPr>
                <p:txBody>
                  <a:bodyPr/>
                  <a:lstStyle/>
                  <a:p>
                    <a:endParaRPr lang="en-US"/>
                  </a:p>
                </p:txBody>
              </p:sp>
              <p:sp>
                <p:nvSpPr>
                  <p:cNvPr id="2104" name="Freeform 56"/>
                  <p:cNvSpPr>
                    <a:spLocks noChangeAspect="1"/>
                  </p:cNvSpPr>
                  <p:nvPr/>
                </p:nvSpPr>
                <p:spPr bwMode="auto">
                  <a:xfrm>
                    <a:off x="3519" y="2476"/>
                    <a:ext cx="124" cy="88"/>
                  </a:xfrm>
                  <a:custGeom>
                    <a:avLst/>
                    <a:gdLst/>
                    <a:ahLst/>
                    <a:cxnLst>
                      <a:cxn ang="0">
                        <a:pos x="83" y="88"/>
                      </a:cxn>
                      <a:cxn ang="0">
                        <a:pos x="101" y="88"/>
                      </a:cxn>
                      <a:cxn ang="0">
                        <a:pos x="113" y="83"/>
                      </a:cxn>
                      <a:cxn ang="0">
                        <a:pos x="124" y="77"/>
                      </a:cxn>
                      <a:cxn ang="0">
                        <a:pos x="124" y="65"/>
                      </a:cxn>
                      <a:cxn ang="0">
                        <a:pos x="124" y="47"/>
                      </a:cxn>
                      <a:cxn ang="0">
                        <a:pos x="113" y="29"/>
                      </a:cxn>
                      <a:cxn ang="0">
                        <a:pos x="101" y="11"/>
                      </a:cxn>
                      <a:cxn ang="0">
                        <a:pos x="83" y="6"/>
                      </a:cxn>
                      <a:cxn ang="0">
                        <a:pos x="65" y="0"/>
                      </a:cxn>
                      <a:cxn ang="0">
                        <a:pos x="48" y="6"/>
                      </a:cxn>
                      <a:cxn ang="0">
                        <a:pos x="30" y="11"/>
                      </a:cxn>
                      <a:cxn ang="0">
                        <a:pos x="18" y="29"/>
                      </a:cxn>
                      <a:cxn ang="0">
                        <a:pos x="6" y="59"/>
                      </a:cxn>
                      <a:cxn ang="0">
                        <a:pos x="0" y="88"/>
                      </a:cxn>
                      <a:cxn ang="0">
                        <a:pos x="59" y="88"/>
                      </a:cxn>
                      <a:cxn ang="0">
                        <a:pos x="83" y="88"/>
                      </a:cxn>
                    </a:cxnLst>
                    <a:rect l="0" t="0" r="r" b="b"/>
                    <a:pathLst>
                      <a:path w="124" h="88">
                        <a:moveTo>
                          <a:pt x="83" y="88"/>
                        </a:moveTo>
                        <a:lnTo>
                          <a:pt x="101" y="88"/>
                        </a:lnTo>
                        <a:lnTo>
                          <a:pt x="113" y="83"/>
                        </a:lnTo>
                        <a:lnTo>
                          <a:pt x="124" y="77"/>
                        </a:lnTo>
                        <a:lnTo>
                          <a:pt x="124" y="65"/>
                        </a:lnTo>
                        <a:lnTo>
                          <a:pt x="124" y="47"/>
                        </a:lnTo>
                        <a:lnTo>
                          <a:pt x="113" y="29"/>
                        </a:lnTo>
                        <a:lnTo>
                          <a:pt x="101" y="11"/>
                        </a:lnTo>
                        <a:lnTo>
                          <a:pt x="83" y="6"/>
                        </a:lnTo>
                        <a:lnTo>
                          <a:pt x="65" y="0"/>
                        </a:lnTo>
                        <a:lnTo>
                          <a:pt x="48" y="6"/>
                        </a:lnTo>
                        <a:lnTo>
                          <a:pt x="30" y="11"/>
                        </a:lnTo>
                        <a:lnTo>
                          <a:pt x="18" y="29"/>
                        </a:lnTo>
                        <a:lnTo>
                          <a:pt x="6" y="59"/>
                        </a:lnTo>
                        <a:lnTo>
                          <a:pt x="0" y="88"/>
                        </a:lnTo>
                        <a:lnTo>
                          <a:pt x="59" y="88"/>
                        </a:lnTo>
                        <a:lnTo>
                          <a:pt x="83" y="88"/>
                        </a:lnTo>
                      </a:path>
                    </a:pathLst>
                  </a:custGeom>
                  <a:noFill/>
                  <a:ln w="9525">
                    <a:solidFill>
                      <a:srgbClr val="3131B2"/>
                    </a:solidFill>
                    <a:prstDash val="solid"/>
                    <a:round/>
                    <a:headEnd/>
                    <a:tailEnd/>
                  </a:ln>
                </p:spPr>
                <p:txBody>
                  <a:bodyPr/>
                  <a:lstStyle/>
                  <a:p>
                    <a:endParaRPr lang="en-US"/>
                  </a:p>
                </p:txBody>
              </p:sp>
            </p:grpSp>
            <p:grpSp>
              <p:nvGrpSpPr>
                <p:cNvPr id="2105" name="Group 57"/>
                <p:cNvGrpSpPr>
                  <a:grpSpLocks noChangeAspect="1"/>
                </p:cNvGrpSpPr>
                <p:nvPr/>
              </p:nvGrpSpPr>
              <p:grpSpPr bwMode="auto">
                <a:xfrm>
                  <a:off x="3726" y="2464"/>
                  <a:ext cx="320" cy="302"/>
                  <a:chOff x="3726" y="2464"/>
                  <a:chExt cx="320" cy="302"/>
                </a:xfrm>
              </p:grpSpPr>
              <p:sp>
                <p:nvSpPr>
                  <p:cNvPr id="2106" name="Freeform 58"/>
                  <p:cNvSpPr>
                    <a:spLocks noChangeAspect="1"/>
                  </p:cNvSpPr>
                  <p:nvPr/>
                </p:nvSpPr>
                <p:spPr bwMode="auto">
                  <a:xfrm>
                    <a:off x="3726" y="2464"/>
                    <a:ext cx="320" cy="302"/>
                  </a:xfrm>
                  <a:custGeom>
                    <a:avLst/>
                    <a:gdLst/>
                    <a:ahLst/>
                    <a:cxnLst>
                      <a:cxn ang="0">
                        <a:pos x="320" y="302"/>
                      </a:cxn>
                      <a:cxn ang="0">
                        <a:pos x="267" y="302"/>
                      </a:cxn>
                      <a:cxn ang="0">
                        <a:pos x="249" y="296"/>
                      </a:cxn>
                      <a:cxn ang="0">
                        <a:pos x="231" y="290"/>
                      </a:cxn>
                      <a:cxn ang="0">
                        <a:pos x="225" y="272"/>
                      </a:cxn>
                      <a:cxn ang="0">
                        <a:pos x="225" y="254"/>
                      </a:cxn>
                      <a:cxn ang="0">
                        <a:pos x="225" y="136"/>
                      </a:cxn>
                      <a:cxn ang="0">
                        <a:pos x="220" y="77"/>
                      </a:cxn>
                      <a:cxn ang="0">
                        <a:pos x="208" y="41"/>
                      </a:cxn>
                      <a:cxn ang="0">
                        <a:pos x="178" y="35"/>
                      </a:cxn>
                      <a:cxn ang="0">
                        <a:pos x="166" y="35"/>
                      </a:cxn>
                      <a:cxn ang="0">
                        <a:pos x="154" y="41"/>
                      </a:cxn>
                      <a:cxn ang="0">
                        <a:pos x="137" y="59"/>
                      </a:cxn>
                      <a:cxn ang="0">
                        <a:pos x="125" y="83"/>
                      </a:cxn>
                      <a:cxn ang="0">
                        <a:pos x="113" y="106"/>
                      </a:cxn>
                      <a:cxn ang="0">
                        <a:pos x="101" y="124"/>
                      </a:cxn>
                      <a:cxn ang="0">
                        <a:pos x="101" y="148"/>
                      </a:cxn>
                      <a:cxn ang="0">
                        <a:pos x="101" y="302"/>
                      </a:cxn>
                      <a:cxn ang="0">
                        <a:pos x="48" y="302"/>
                      </a:cxn>
                      <a:cxn ang="0">
                        <a:pos x="48" y="83"/>
                      </a:cxn>
                      <a:cxn ang="0">
                        <a:pos x="48" y="59"/>
                      </a:cxn>
                      <a:cxn ang="0">
                        <a:pos x="42" y="41"/>
                      </a:cxn>
                      <a:cxn ang="0">
                        <a:pos x="30" y="29"/>
                      </a:cxn>
                      <a:cxn ang="0">
                        <a:pos x="18" y="18"/>
                      </a:cxn>
                      <a:cxn ang="0">
                        <a:pos x="0" y="12"/>
                      </a:cxn>
                      <a:cxn ang="0">
                        <a:pos x="0" y="6"/>
                      </a:cxn>
                      <a:cxn ang="0">
                        <a:pos x="101" y="6"/>
                      </a:cxn>
                      <a:cxn ang="0">
                        <a:pos x="101" y="83"/>
                      </a:cxn>
                      <a:cxn ang="0">
                        <a:pos x="107" y="83"/>
                      </a:cxn>
                      <a:cxn ang="0">
                        <a:pos x="137" y="35"/>
                      </a:cxn>
                      <a:cxn ang="0">
                        <a:pos x="172" y="6"/>
                      </a:cxn>
                      <a:cxn ang="0">
                        <a:pos x="214" y="0"/>
                      </a:cxn>
                      <a:cxn ang="0">
                        <a:pos x="231" y="0"/>
                      </a:cxn>
                      <a:cxn ang="0">
                        <a:pos x="249" y="6"/>
                      </a:cxn>
                      <a:cxn ang="0">
                        <a:pos x="261" y="18"/>
                      </a:cxn>
                      <a:cxn ang="0">
                        <a:pos x="267" y="35"/>
                      </a:cxn>
                      <a:cxn ang="0">
                        <a:pos x="273" y="59"/>
                      </a:cxn>
                      <a:cxn ang="0">
                        <a:pos x="279" y="83"/>
                      </a:cxn>
                      <a:cxn ang="0">
                        <a:pos x="279" y="237"/>
                      </a:cxn>
                      <a:cxn ang="0">
                        <a:pos x="279" y="260"/>
                      </a:cxn>
                      <a:cxn ang="0">
                        <a:pos x="285" y="278"/>
                      </a:cxn>
                      <a:cxn ang="0">
                        <a:pos x="291" y="284"/>
                      </a:cxn>
                      <a:cxn ang="0">
                        <a:pos x="302" y="290"/>
                      </a:cxn>
                      <a:cxn ang="0">
                        <a:pos x="320" y="296"/>
                      </a:cxn>
                      <a:cxn ang="0">
                        <a:pos x="320" y="296"/>
                      </a:cxn>
                      <a:cxn ang="0">
                        <a:pos x="320" y="302"/>
                      </a:cxn>
                    </a:cxnLst>
                    <a:rect l="0" t="0" r="r" b="b"/>
                    <a:pathLst>
                      <a:path w="320" h="302">
                        <a:moveTo>
                          <a:pt x="320" y="302"/>
                        </a:moveTo>
                        <a:lnTo>
                          <a:pt x="267" y="302"/>
                        </a:lnTo>
                        <a:lnTo>
                          <a:pt x="249" y="296"/>
                        </a:lnTo>
                        <a:lnTo>
                          <a:pt x="231" y="290"/>
                        </a:lnTo>
                        <a:lnTo>
                          <a:pt x="225" y="272"/>
                        </a:lnTo>
                        <a:lnTo>
                          <a:pt x="225" y="254"/>
                        </a:lnTo>
                        <a:lnTo>
                          <a:pt x="225" y="136"/>
                        </a:lnTo>
                        <a:lnTo>
                          <a:pt x="220" y="77"/>
                        </a:lnTo>
                        <a:lnTo>
                          <a:pt x="208" y="41"/>
                        </a:lnTo>
                        <a:lnTo>
                          <a:pt x="178" y="35"/>
                        </a:lnTo>
                        <a:lnTo>
                          <a:pt x="166" y="35"/>
                        </a:lnTo>
                        <a:lnTo>
                          <a:pt x="154" y="41"/>
                        </a:lnTo>
                        <a:lnTo>
                          <a:pt x="137" y="59"/>
                        </a:lnTo>
                        <a:lnTo>
                          <a:pt x="125" y="83"/>
                        </a:lnTo>
                        <a:lnTo>
                          <a:pt x="113" y="106"/>
                        </a:lnTo>
                        <a:lnTo>
                          <a:pt x="101" y="124"/>
                        </a:lnTo>
                        <a:lnTo>
                          <a:pt x="101" y="148"/>
                        </a:lnTo>
                        <a:lnTo>
                          <a:pt x="101" y="302"/>
                        </a:lnTo>
                        <a:lnTo>
                          <a:pt x="48" y="302"/>
                        </a:lnTo>
                        <a:lnTo>
                          <a:pt x="48" y="83"/>
                        </a:lnTo>
                        <a:lnTo>
                          <a:pt x="48" y="59"/>
                        </a:lnTo>
                        <a:lnTo>
                          <a:pt x="42" y="41"/>
                        </a:lnTo>
                        <a:lnTo>
                          <a:pt x="30" y="29"/>
                        </a:lnTo>
                        <a:lnTo>
                          <a:pt x="18" y="18"/>
                        </a:lnTo>
                        <a:lnTo>
                          <a:pt x="0" y="12"/>
                        </a:lnTo>
                        <a:lnTo>
                          <a:pt x="0" y="6"/>
                        </a:lnTo>
                        <a:lnTo>
                          <a:pt x="101" y="6"/>
                        </a:lnTo>
                        <a:lnTo>
                          <a:pt x="101" y="83"/>
                        </a:lnTo>
                        <a:lnTo>
                          <a:pt x="107" y="83"/>
                        </a:lnTo>
                        <a:lnTo>
                          <a:pt x="137" y="35"/>
                        </a:lnTo>
                        <a:lnTo>
                          <a:pt x="172" y="6"/>
                        </a:lnTo>
                        <a:lnTo>
                          <a:pt x="214" y="0"/>
                        </a:lnTo>
                        <a:lnTo>
                          <a:pt x="231" y="0"/>
                        </a:lnTo>
                        <a:lnTo>
                          <a:pt x="249" y="6"/>
                        </a:lnTo>
                        <a:lnTo>
                          <a:pt x="261" y="18"/>
                        </a:lnTo>
                        <a:lnTo>
                          <a:pt x="267" y="35"/>
                        </a:lnTo>
                        <a:lnTo>
                          <a:pt x="273" y="59"/>
                        </a:lnTo>
                        <a:lnTo>
                          <a:pt x="279" y="83"/>
                        </a:lnTo>
                        <a:lnTo>
                          <a:pt x="279" y="237"/>
                        </a:lnTo>
                        <a:lnTo>
                          <a:pt x="279" y="260"/>
                        </a:lnTo>
                        <a:lnTo>
                          <a:pt x="285" y="278"/>
                        </a:lnTo>
                        <a:lnTo>
                          <a:pt x="291" y="284"/>
                        </a:lnTo>
                        <a:lnTo>
                          <a:pt x="302" y="290"/>
                        </a:lnTo>
                        <a:lnTo>
                          <a:pt x="320" y="296"/>
                        </a:lnTo>
                        <a:lnTo>
                          <a:pt x="320" y="296"/>
                        </a:lnTo>
                        <a:lnTo>
                          <a:pt x="320" y="302"/>
                        </a:lnTo>
                        <a:close/>
                      </a:path>
                    </a:pathLst>
                  </a:custGeom>
                  <a:solidFill>
                    <a:srgbClr val="3131B2"/>
                  </a:solidFill>
                  <a:ln w="0">
                    <a:solidFill>
                      <a:srgbClr val="3131B2"/>
                    </a:solidFill>
                    <a:prstDash val="solid"/>
                    <a:round/>
                    <a:headEnd/>
                    <a:tailEnd/>
                  </a:ln>
                </p:spPr>
                <p:txBody>
                  <a:bodyPr/>
                  <a:lstStyle/>
                  <a:p>
                    <a:endParaRPr lang="en-US"/>
                  </a:p>
                </p:txBody>
              </p:sp>
              <p:sp>
                <p:nvSpPr>
                  <p:cNvPr id="2107" name="Freeform 59"/>
                  <p:cNvSpPr>
                    <a:spLocks noChangeAspect="1"/>
                  </p:cNvSpPr>
                  <p:nvPr/>
                </p:nvSpPr>
                <p:spPr bwMode="auto">
                  <a:xfrm>
                    <a:off x="3726" y="2464"/>
                    <a:ext cx="320" cy="302"/>
                  </a:xfrm>
                  <a:custGeom>
                    <a:avLst/>
                    <a:gdLst/>
                    <a:ahLst/>
                    <a:cxnLst>
                      <a:cxn ang="0">
                        <a:pos x="320" y="302"/>
                      </a:cxn>
                      <a:cxn ang="0">
                        <a:pos x="267" y="302"/>
                      </a:cxn>
                      <a:cxn ang="0">
                        <a:pos x="249" y="296"/>
                      </a:cxn>
                      <a:cxn ang="0">
                        <a:pos x="231" y="290"/>
                      </a:cxn>
                      <a:cxn ang="0">
                        <a:pos x="225" y="272"/>
                      </a:cxn>
                      <a:cxn ang="0">
                        <a:pos x="225" y="254"/>
                      </a:cxn>
                      <a:cxn ang="0">
                        <a:pos x="225" y="136"/>
                      </a:cxn>
                      <a:cxn ang="0">
                        <a:pos x="220" y="77"/>
                      </a:cxn>
                      <a:cxn ang="0">
                        <a:pos x="208" y="41"/>
                      </a:cxn>
                      <a:cxn ang="0">
                        <a:pos x="178" y="35"/>
                      </a:cxn>
                      <a:cxn ang="0">
                        <a:pos x="166" y="35"/>
                      </a:cxn>
                      <a:cxn ang="0">
                        <a:pos x="154" y="41"/>
                      </a:cxn>
                      <a:cxn ang="0">
                        <a:pos x="137" y="59"/>
                      </a:cxn>
                      <a:cxn ang="0">
                        <a:pos x="125" y="83"/>
                      </a:cxn>
                      <a:cxn ang="0">
                        <a:pos x="113" y="106"/>
                      </a:cxn>
                      <a:cxn ang="0">
                        <a:pos x="101" y="124"/>
                      </a:cxn>
                      <a:cxn ang="0">
                        <a:pos x="101" y="148"/>
                      </a:cxn>
                      <a:cxn ang="0">
                        <a:pos x="101" y="302"/>
                      </a:cxn>
                      <a:cxn ang="0">
                        <a:pos x="48" y="302"/>
                      </a:cxn>
                      <a:cxn ang="0">
                        <a:pos x="48" y="83"/>
                      </a:cxn>
                      <a:cxn ang="0">
                        <a:pos x="48" y="59"/>
                      </a:cxn>
                      <a:cxn ang="0">
                        <a:pos x="42" y="41"/>
                      </a:cxn>
                      <a:cxn ang="0">
                        <a:pos x="30" y="29"/>
                      </a:cxn>
                      <a:cxn ang="0">
                        <a:pos x="18" y="18"/>
                      </a:cxn>
                      <a:cxn ang="0">
                        <a:pos x="0" y="12"/>
                      </a:cxn>
                      <a:cxn ang="0">
                        <a:pos x="0" y="6"/>
                      </a:cxn>
                      <a:cxn ang="0">
                        <a:pos x="101" y="6"/>
                      </a:cxn>
                      <a:cxn ang="0">
                        <a:pos x="101" y="83"/>
                      </a:cxn>
                      <a:cxn ang="0">
                        <a:pos x="107" y="83"/>
                      </a:cxn>
                      <a:cxn ang="0">
                        <a:pos x="137" y="35"/>
                      </a:cxn>
                      <a:cxn ang="0">
                        <a:pos x="172" y="6"/>
                      </a:cxn>
                      <a:cxn ang="0">
                        <a:pos x="214" y="0"/>
                      </a:cxn>
                      <a:cxn ang="0">
                        <a:pos x="231" y="0"/>
                      </a:cxn>
                      <a:cxn ang="0">
                        <a:pos x="249" y="6"/>
                      </a:cxn>
                      <a:cxn ang="0">
                        <a:pos x="261" y="18"/>
                      </a:cxn>
                      <a:cxn ang="0">
                        <a:pos x="267" y="35"/>
                      </a:cxn>
                      <a:cxn ang="0">
                        <a:pos x="273" y="59"/>
                      </a:cxn>
                      <a:cxn ang="0">
                        <a:pos x="279" y="83"/>
                      </a:cxn>
                      <a:cxn ang="0">
                        <a:pos x="279" y="237"/>
                      </a:cxn>
                      <a:cxn ang="0">
                        <a:pos x="279" y="260"/>
                      </a:cxn>
                      <a:cxn ang="0">
                        <a:pos x="285" y="278"/>
                      </a:cxn>
                      <a:cxn ang="0">
                        <a:pos x="291" y="284"/>
                      </a:cxn>
                      <a:cxn ang="0">
                        <a:pos x="302" y="290"/>
                      </a:cxn>
                      <a:cxn ang="0">
                        <a:pos x="320" y="296"/>
                      </a:cxn>
                      <a:cxn ang="0">
                        <a:pos x="320" y="296"/>
                      </a:cxn>
                      <a:cxn ang="0">
                        <a:pos x="320" y="302"/>
                      </a:cxn>
                    </a:cxnLst>
                    <a:rect l="0" t="0" r="r" b="b"/>
                    <a:pathLst>
                      <a:path w="320" h="302">
                        <a:moveTo>
                          <a:pt x="320" y="302"/>
                        </a:moveTo>
                        <a:lnTo>
                          <a:pt x="267" y="302"/>
                        </a:lnTo>
                        <a:lnTo>
                          <a:pt x="249" y="296"/>
                        </a:lnTo>
                        <a:lnTo>
                          <a:pt x="231" y="290"/>
                        </a:lnTo>
                        <a:lnTo>
                          <a:pt x="225" y="272"/>
                        </a:lnTo>
                        <a:lnTo>
                          <a:pt x="225" y="254"/>
                        </a:lnTo>
                        <a:lnTo>
                          <a:pt x="225" y="136"/>
                        </a:lnTo>
                        <a:lnTo>
                          <a:pt x="220" y="77"/>
                        </a:lnTo>
                        <a:lnTo>
                          <a:pt x="208" y="41"/>
                        </a:lnTo>
                        <a:lnTo>
                          <a:pt x="178" y="35"/>
                        </a:lnTo>
                        <a:lnTo>
                          <a:pt x="166" y="35"/>
                        </a:lnTo>
                        <a:lnTo>
                          <a:pt x="154" y="41"/>
                        </a:lnTo>
                        <a:lnTo>
                          <a:pt x="137" y="59"/>
                        </a:lnTo>
                        <a:lnTo>
                          <a:pt x="125" y="83"/>
                        </a:lnTo>
                        <a:lnTo>
                          <a:pt x="113" y="106"/>
                        </a:lnTo>
                        <a:lnTo>
                          <a:pt x="101" y="124"/>
                        </a:lnTo>
                        <a:lnTo>
                          <a:pt x="101" y="148"/>
                        </a:lnTo>
                        <a:lnTo>
                          <a:pt x="101" y="302"/>
                        </a:lnTo>
                        <a:lnTo>
                          <a:pt x="48" y="302"/>
                        </a:lnTo>
                        <a:lnTo>
                          <a:pt x="48" y="83"/>
                        </a:lnTo>
                        <a:lnTo>
                          <a:pt x="48" y="59"/>
                        </a:lnTo>
                        <a:lnTo>
                          <a:pt x="42" y="41"/>
                        </a:lnTo>
                        <a:lnTo>
                          <a:pt x="30" y="29"/>
                        </a:lnTo>
                        <a:lnTo>
                          <a:pt x="18" y="18"/>
                        </a:lnTo>
                        <a:lnTo>
                          <a:pt x="0" y="12"/>
                        </a:lnTo>
                        <a:lnTo>
                          <a:pt x="0" y="6"/>
                        </a:lnTo>
                        <a:lnTo>
                          <a:pt x="101" y="6"/>
                        </a:lnTo>
                        <a:lnTo>
                          <a:pt x="101" y="83"/>
                        </a:lnTo>
                        <a:lnTo>
                          <a:pt x="107" y="83"/>
                        </a:lnTo>
                        <a:lnTo>
                          <a:pt x="137" y="35"/>
                        </a:lnTo>
                        <a:lnTo>
                          <a:pt x="172" y="6"/>
                        </a:lnTo>
                        <a:lnTo>
                          <a:pt x="214" y="0"/>
                        </a:lnTo>
                        <a:lnTo>
                          <a:pt x="231" y="0"/>
                        </a:lnTo>
                        <a:lnTo>
                          <a:pt x="249" y="6"/>
                        </a:lnTo>
                        <a:lnTo>
                          <a:pt x="261" y="18"/>
                        </a:lnTo>
                        <a:lnTo>
                          <a:pt x="267" y="35"/>
                        </a:lnTo>
                        <a:lnTo>
                          <a:pt x="273" y="59"/>
                        </a:lnTo>
                        <a:lnTo>
                          <a:pt x="279" y="83"/>
                        </a:lnTo>
                        <a:lnTo>
                          <a:pt x="279" y="237"/>
                        </a:lnTo>
                        <a:lnTo>
                          <a:pt x="279" y="260"/>
                        </a:lnTo>
                        <a:lnTo>
                          <a:pt x="285" y="278"/>
                        </a:lnTo>
                        <a:lnTo>
                          <a:pt x="291" y="284"/>
                        </a:lnTo>
                        <a:lnTo>
                          <a:pt x="302" y="290"/>
                        </a:lnTo>
                        <a:lnTo>
                          <a:pt x="320" y="296"/>
                        </a:lnTo>
                        <a:lnTo>
                          <a:pt x="320" y="296"/>
                        </a:lnTo>
                        <a:lnTo>
                          <a:pt x="320" y="302"/>
                        </a:lnTo>
                      </a:path>
                    </a:pathLst>
                  </a:custGeom>
                  <a:noFill/>
                  <a:ln w="9525">
                    <a:solidFill>
                      <a:srgbClr val="3131B2"/>
                    </a:solidFill>
                    <a:prstDash val="solid"/>
                    <a:round/>
                    <a:headEnd/>
                    <a:tailEnd/>
                  </a:ln>
                </p:spPr>
                <p:txBody>
                  <a:bodyPr/>
                  <a:lstStyle/>
                  <a:p>
                    <a:endParaRPr lang="en-US"/>
                  </a:p>
                </p:txBody>
              </p:sp>
            </p:grpSp>
            <p:grpSp>
              <p:nvGrpSpPr>
                <p:cNvPr id="2108" name="Group 60"/>
                <p:cNvGrpSpPr>
                  <a:grpSpLocks noChangeAspect="1"/>
                </p:cNvGrpSpPr>
                <p:nvPr/>
              </p:nvGrpSpPr>
              <p:grpSpPr bwMode="auto">
                <a:xfrm>
                  <a:off x="4058" y="2334"/>
                  <a:ext cx="184" cy="432"/>
                  <a:chOff x="4058" y="2334"/>
                  <a:chExt cx="184" cy="432"/>
                </a:xfrm>
              </p:grpSpPr>
              <p:sp>
                <p:nvSpPr>
                  <p:cNvPr id="2109" name="Freeform 61"/>
                  <p:cNvSpPr>
                    <a:spLocks noChangeAspect="1"/>
                  </p:cNvSpPr>
                  <p:nvPr/>
                </p:nvSpPr>
                <p:spPr bwMode="auto">
                  <a:xfrm>
                    <a:off x="4058" y="2334"/>
                    <a:ext cx="184" cy="432"/>
                  </a:xfrm>
                  <a:custGeom>
                    <a:avLst/>
                    <a:gdLst/>
                    <a:ahLst/>
                    <a:cxnLst>
                      <a:cxn ang="0">
                        <a:pos x="107" y="159"/>
                      </a:cxn>
                      <a:cxn ang="0">
                        <a:pos x="107" y="367"/>
                      </a:cxn>
                      <a:cxn ang="0">
                        <a:pos x="107" y="384"/>
                      </a:cxn>
                      <a:cxn ang="0">
                        <a:pos x="107" y="402"/>
                      </a:cxn>
                      <a:cxn ang="0">
                        <a:pos x="113" y="414"/>
                      </a:cxn>
                      <a:cxn ang="0">
                        <a:pos x="119" y="420"/>
                      </a:cxn>
                      <a:cxn ang="0">
                        <a:pos x="130" y="426"/>
                      </a:cxn>
                      <a:cxn ang="0">
                        <a:pos x="154" y="426"/>
                      </a:cxn>
                      <a:cxn ang="0">
                        <a:pos x="154" y="426"/>
                      </a:cxn>
                      <a:cxn ang="0">
                        <a:pos x="154" y="432"/>
                      </a:cxn>
                      <a:cxn ang="0">
                        <a:pos x="89" y="432"/>
                      </a:cxn>
                      <a:cxn ang="0">
                        <a:pos x="77" y="426"/>
                      </a:cxn>
                      <a:cxn ang="0">
                        <a:pos x="65" y="420"/>
                      </a:cxn>
                      <a:cxn ang="0">
                        <a:pos x="59" y="408"/>
                      </a:cxn>
                      <a:cxn ang="0">
                        <a:pos x="53" y="390"/>
                      </a:cxn>
                      <a:cxn ang="0">
                        <a:pos x="53" y="367"/>
                      </a:cxn>
                      <a:cxn ang="0">
                        <a:pos x="53" y="159"/>
                      </a:cxn>
                      <a:cxn ang="0">
                        <a:pos x="6" y="159"/>
                      </a:cxn>
                      <a:cxn ang="0">
                        <a:pos x="0" y="153"/>
                      </a:cxn>
                      <a:cxn ang="0">
                        <a:pos x="0" y="148"/>
                      </a:cxn>
                      <a:cxn ang="0">
                        <a:pos x="0" y="142"/>
                      </a:cxn>
                      <a:cxn ang="0">
                        <a:pos x="6" y="142"/>
                      </a:cxn>
                      <a:cxn ang="0">
                        <a:pos x="42" y="130"/>
                      </a:cxn>
                      <a:cxn ang="0">
                        <a:pos x="65" y="106"/>
                      </a:cxn>
                      <a:cxn ang="0">
                        <a:pos x="83" y="59"/>
                      </a:cxn>
                      <a:cxn ang="0">
                        <a:pos x="83" y="0"/>
                      </a:cxn>
                      <a:cxn ang="0">
                        <a:pos x="107" y="0"/>
                      </a:cxn>
                      <a:cxn ang="0">
                        <a:pos x="107" y="142"/>
                      </a:cxn>
                      <a:cxn ang="0">
                        <a:pos x="184" y="142"/>
                      </a:cxn>
                      <a:cxn ang="0">
                        <a:pos x="184" y="159"/>
                      </a:cxn>
                      <a:cxn ang="0">
                        <a:pos x="107" y="159"/>
                      </a:cxn>
                    </a:cxnLst>
                    <a:rect l="0" t="0" r="r" b="b"/>
                    <a:pathLst>
                      <a:path w="184" h="432">
                        <a:moveTo>
                          <a:pt x="107" y="159"/>
                        </a:moveTo>
                        <a:lnTo>
                          <a:pt x="107" y="367"/>
                        </a:lnTo>
                        <a:lnTo>
                          <a:pt x="107" y="384"/>
                        </a:lnTo>
                        <a:lnTo>
                          <a:pt x="107" y="402"/>
                        </a:lnTo>
                        <a:lnTo>
                          <a:pt x="113" y="414"/>
                        </a:lnTo>
                        <a:lnTo>
                          <a:pt x="119" y="420"/>
                        </a:lnTo>
                        <a:lnTo>
                          <a:pt x="130" y="426"/>
                        </a:lnTo>
                        <a:lnTo>
                          <a:pt x="154" y="426"/>
                        </a:lnTo>
                        <a:lnTo>
                          <a:pt x="154" y="426"/>
                        </a:lnTo>
                        <a:lnTo>
                          <a:pt x="154" y="432"/>
                        </a:lnTo>
                        <a:lnTo>
                          <a:pt x="89" y="432"/>
                        </a:lnTo>
                        <a:lnTo>
                          <a:pt x="77" y="426"/>
                        </a:lnTo>
                        <a:lnTo>
                          <a:pt x="65" y="420"/>
                        </a:lnTo>
                        <a:lnTo>
                          <a:pt x="59" y="408"/>
                        </a:lnTo>
                        <a:lnTo>
                          <a:pt x="53" y="390"/>
                        </a:lnTo>
                        <a:lnTo>
                          <a:pt x="53" y="367"/>
                        </a:lnTo>
                        <a:lnTo>
                          <a:pt x="53" y="159"/>
                        </a:lnTo>
                        <a:lnTo>
                          <a:pt x="6" y="159"/>
                        </a:lnTo>
                        <a:lnTo>
                          <a:pt x="0" y="153"/>
                        </a:lnTo>
                        <a:lnTo>
                          <a:pt x="0" y="148"/>
                        </a:lnTo>
                        <a:lnTo>
                          <a:pt x="0" y="142"/>
                        </a:lnTo>
                        <a:lnTo>
                          <a:pt x="6" y="142"/>
                        </a:lnTo>
                        <a:lnTo>
                          <a:pt x="42" y="130"/>
                        </a:lnTo>
                        <a:lnTo>
                          <a:pt x="65" y="106"/>
                        </a:lnTo>
                        <a:lnTo>
                          <a:pt x="83" y="59"/>
                        </a:lnTo>
                        <a:lnTo>
                          <a:pt x="83" y="0"/>
                        </a:lnTo>
                        <a:lnTo>
                          <a:pt x="107" y="0"/>
                        </a:lnTo>
                        <a:lnTo>
                          <a:pt x="107" y="142"/>
                        </a:lnTo>
                        <a:lnTo>
                          <a:pt x="184" y="142"/>
                        </a:lnTo>
                        <a:lnTo>
                          <a:pt x="184" y="159"/>
                        </a:lnTo>
                        <a:lnTo>
                          <a:pt x="107" y="159"/>
                        </a:lnTo>
                        <a:close/>
                      </a:path>
                    </a:pathLst>
                  </a:custGeom>
                  <a:solidFill>
                    <a:srgbClr val="3131B2"/>
                  </a:solidFill>
                  <a:ln w="0">
                    <a:solidFill>
                      <a:srgbClr val="3131B2"/>
                    </a:solidFill>
                    <a:prstDash val="solid"/>
                    <a:round/>
                    <a:headEnd/>
                    <a:tailEnd/>
                  </a:ln>
                </p:spPr>
                <p:txBody>
                  <a:bodyPr/>
                  <a:lstStyle/>
                  <a:p>
                    <a:endParaRPr lang="en-US"/>
                  </a:p>
                </p:txBody>
              </p:sp>
              <p:sp>
                <p:nvSpPr>
                  <p:cNvPr id="2110" name="Freeform 62"/>
                  <p:cNvSpPr>
                    <a:spLocks noChangeAspect="1"/>
                  </p:cNvSpPr>
                  <p:nvPr/>
                </p:nvSpPr>
                <p:spPr bwMode="auto">
                  <a:xfrm>
                    <a:off x="4058" y="2334"/>
                    <a:ext cx="184" cy="432"/>
                  </a:xfrm>
                  <a:custGeom>
                    <a:avLst/>
                    <a:gdLst/>
                    <a:ahLst/>
                    <a:cxnLst>
                      <a:cxn ang="0">
                        <a:pos x="107" y="159"/>
                      </a:cxn>
                      <a:cxn ang="0">
                        <a:pos x="107" y="367"/>
                      </a:cxn>
                      <a:cxn ang="0">
                        <a:pos x="107" y="384"/>
                      </a:cxn>
                      <a:cxn ang="0">
                        <a:pos x="107" y="402"/>
                      </a:cxn>
                      <a:cxn ang="0">
                        <a:pos x="113" y="414"/>
                      </a:cxn>
                      <a:cxn ang="0">
                        <a:pos x="119" y="420"/>
                      </a:cxn>
                      <a:cxn ang="0">
                        <a:pos x="130" y="426"/>
                      </a:cxn>
                      <a:cxn ang="0">
                        <a:pos x="154" y="426"/>
                      </a:cxn>
                      <a:cxn ang="0">
                        <a:pos x="154" y="426"/>
                      </a:cxn>
                      <a:cxn ang="0">
                        <a:pos x="154" y="432"/>
                      </a:cxn>
                      <a:cxn ang="0">
                        <a:pos x="89" y="432"/>
                      </a:cxn>
                      <a:cxn ang="0">
                        <a:pos x="77" y="426"/>
                      </a:cxn>
                      <a:cxn ang="0">
                        <a:pos x="65" y="420"/>
                      </a:cxn>
                      <a:cxn ang="0">
                        <a:pos x="59" y="408"/>
                      </a:cxn>
                      <a:cxn ang="0">
                        <a:pos x="53" y="390"/>
                      </a:cxn>
                      <a:cxn ang="0">
                        <a:pos x="53" y="367"/>
                      </a:cxn>
                      <a:cxn ang="0">
                        <a:pos x="53" y="159"/>
                      </a:cxn>
                      <a:cxn ang="0">
                        <a:pos x="6" y="159"/>
                      </a:cxn>
                      <a:cxn ang="0">
                        <a:pos x="0" y="153"/>
                      </a:cxn>
                      <a:cxn ang="0">
                        <a:pos x="0" y="148"/>
                      </a:cxn>
                      <a:cxn ang="0">
                        <a:pos x="0" y="142"/>
                      </a:cxn>
                      <a:cxn ang="0">
                        <a:pos x="6" y="142"/>
                      </a:cxn>
                      <a:cxn ang="0">
                        <a:pos x="42" y="130"/>
                      </a:cxn>
                      <a:cxn ang="0">
                        <a:pos x="65" y="106"/>
                      </a:cxn>
                      <a:cxn ang="0">
                        <a:pos x="83" y="59"/>
                      </a:cxn>
                      <a:cxn ang="0">
                        <a:pos x="83" y="0"/>
                      </a:cxn>
                      <a:cxn ang="0">
                        <a:pos x="107" y="0"/>
                      </a:cxn>
                      <a:cxn ang="0">
                        <a:pos x="107" y="142"/>
                      </a:cxn>
                      <a:cxn ang="0">
                        <a:pos x="184" y="142"/>
                      </a:cxn>
                      <a:cxn ang="0">
                        <a:pos x="184" y="159"/>
                      </a:cxn>
                      <a:cxn ang="0">
                        <a:pos x="107" y="159"/>
                      </a:cxn>
                    </a:cxnLst>
                    <a:rect l="0" t="0" r="r" b="b"/>
                    <a:pathLst>
                      <a:path w="184" h="432">
                        <a:moveTo>
                          <a:pt x="107" y="159"/>
                        </a:moveTo>
                        <a:lnTo>
                          <a:pt x="107" y="367"/>
                        </a:lnTo>
                        <a:lnTo>
                          <a:pt x="107" y="384"/>
                        </a:lnTo>
                        <a:lnTo>
                          <a:pt x="107" y="402"/>
                        </a:lnTo>
                        <a:lnTo>
                          <a:pt x="113" y="414"/>
                        </a:lnTo>
                        <a:lnTo>
                          <a:pt x="119" y="420"/>
                        </a:lnTo>
                        <a:lnTo>
                          <a:pt x="130" y="426"/>
                        </a:lnTo>
                        <a:lnTo>
                          <a:pt x="154" y="426"/>
                        </a:lnTo>
                        <a:lnTo>
                          <a:pt x="154" y="426"/>
                        </a:lnTo>
                        <a:lnTo>
                          <a:pt x="154" y="432"/>
                        </a:lnTo>
                        <a:lnTo>
                          <a:pt x="89" y="432"/>
                        </a:lnTo>
                        <a:lnTo>
                          <a:pt x="77" y="426"/>
                        </a:lnTo>
                        <a:lnTo>
                          <a:pt x="65" y="420"/>
                        </a:lnTo>
                        <a:lnTo>
                          <a:pt x="59" y="408"/>
                        </a:lnTo>
                        <a:lnTo>
                          <a:pt x="53" y="390"/>
                        </a:lnTo>
                        <a:lnTo>
                          <a:pt x="53" y="367"/>
                        </a:lnTo>
                        <a:lnTo>
                          <a:pt x="53" y="159"/>
                        </a:lnTo>
                        <a:lnTo>
                          <a:pt x="6" y="159"/>
                        </a:lnTo>
                        <a:lnTo>
                          <a:pt x="0" y="153"/>
                        </a:lnTo>
                        <a:lnTo>
                          <a:pt x="0" y="148"/>
                        </a:lnTo>
                        <a:lnTo>
                          <a:pt x="0" y="142"/>
                        </a:lnTo>
                        <a:lnTo>
                          <a:pt x="6" y="142"/>
                        </a:lnTo>
                        <a:lnTo>
                          <a:pt x="42" y="130"/>
                        </a:lnTo>
                        <a:lnTo>
                          <a:pt x="65" y="106"/>
                        </a:lnTo>
                        <a:lnTo>
                          <a:pt x="83" y="59"/>
                        </a:lnTo>
                        <a:lnTo>
                          <a:pt x="83" y="0"/>
                        </a:lnTo>
                        <a:lnTo>
                          <a:pt x="107" y="0"/>
                        </a:lnTo>
                        <a:lnTo>
                          <a:pt x="107" y="142"/>
                        </a:lnTo>
                        <a:lnTo>
                          <a:pt x="184" y="142"/>
                        </a:lnTo>
                        <a:lnTo>
                          <a:pt x="184" y="159"/>
                        </a:lnTo>
                        <a:lnTo>
                          <a:pt x="107" y="159"/>
                        </a:lnTo>
                      </a:path>
                    </a:pathLst>
                  </a:custGeom>
                  <a:noFill/>
                  <a:ln w="9525">
                    <a:solidFill>
                      <a:srgbClr val="3131B2"/>
                    </a:solidFill>
                    <a:prstDash val="solid"/>
                    <a:round/>
                    <a:headEnd/>
                    <a:tailEnd/>
                  </a:ln>
                </p:spPr>
                <p:txBody>
                  <a:bodyPr/>
                  <a:lstStyle/>
                  <a:p>
                    <a:endParaRPr lang="en-US"/>
                  </a:p>
                </p:txBody>
              </p:sp>
            </p:grpSp>
            <p:grpSp>
              <p:nvGrpSpPr>
                <p:cNvPr id="2111" name="Group 63"/>
                <p:cNvGrpSpPr>
                  <a:grpSpLocks noChangeAspect="1"/>
                </p:cNvGrpSpPr>
                <p:nvPr/>
              </p:nvGrpSpPr>
              <p:grpSpPr bwMode="auto">
                <a:xfrm>
                  <a:off x="4265" y="2464"/>
                  <a:ext cx="231" cy="308"/>
                  <a:chOff x="4265" y="2464"/>
                  <a:chExt cx="231" cy="308"/>
                </a:xfrm>
              </p:grpSpPr>
              <p:sp>
                <p:nvSpPr>
                  <p:cNvPr id="2112" name="Freeform 64"/>
                  <p:cNvSpPr>
                    <a:spLocks noChangeAspect="1" noEditPoints="1"/>
                  </p:cNvSpPr>
                  <p:nvPr/>
                </p:nvSpPr>
                <p:spPr bwMode="auto">
                  <a:xfrm>
                    <a:off x="4265" y="2464"/>
                    <a:ext cx="231" cy="308"/>
                  </a:xfrm>
                  <a:custGeom>
                    <a:avLst/>
                    <a:gdLst/>
                    <a:ahLst/>
                    <a:cxnLst>
                      <a:cxn ang="0">
                        <a:pos x="148" y="308"/>
                      </a:cxn>
                      <a:cxn ang="0">
                        <a:pos x="83" y="296"/>
                      </a:cxn>
                      <a:cxn ang="0">
                        <a:pos x="36" y="266"/>
                      </a:cxn>
                      <a:cxn ang="0">
                        <a:pos x="6" y="213"/>
                      </a:cxn>
                      <a:cxn ang="0">
                        <a:pos x="0" y="148"/>
                      </a:cxn>
                      <a:cxn ang="0">
                        <a:pos x="6" y="83"/>
                      </a:cxn>
                      <a:cxn ang="0">
                        <a:pos x="30" y="35"/>
                      </a:cxn>
                      <a:cxn ang="0">
                        <a:pos x="71" y="6"/>
                      </a:cxn>
                      <a:cxn ang="0">
                        <a:pos x="125" y="0"/>
                      </a:cxn>
                      <a:cxn ang="0">
                        <a:pos x="184" y="12"/>
                      </a:cxn>
                      <a:cxn ang="0">
                        <a:pos x="219" y="41"/>
                      </a:cxn>
                      <a:cxn ang="0">
                        <a:pos x="231" y="83"/>
                      </a:cxn>
                      <a:cxn ang="0">
                        <a:pos x="231" y="95"/>
                      </a:cxn>
                      <a:cxn ang="0">
                        <a:pos x="219" y="106"/>
                      </a:cxn>
                      <a:cxn ang="0">
                        <a:pos x="208" y="112"/>
                      </a:cxn>
                      <a:cxn ang="0">
                        <a:pos x="190" y="118"/>
                      </a:cxn>
                      <a:cxn ang="0">
                        <a:pos x="89" y="118"/>
                      </a:cxn>
                      <a:cxn ang="0">
                        <a:pos x="77" y="118"/>
                      </a:cxn>
                      <a:cxn ang="0">
                        <a:pos x="66" y="124"/>
                      </a:cxn>
                      <a:cxn ang="0">
                        <a:pos x="60" y="136"/>
                      </a:cxn>
                      <a:cxn ang="0">
                        <a:pos x="60" y="154"/>
                      </a:cxn>
                      <a:cxn ang="0">
                        <a:pos x="60" y="172"/>
                      </a:cxn>
                      <a:cxn ang="0">
                        <a:pos x="66" y="195"/>
                      </a:cxn>
                      <a:cxn ang="0">
                        <a:pos x="71" y="219"/>
                      </a:cxn>
                      <a:cxn ang="0">
                        <a:pos x="83" y="237"/>
                      </a:cxn>
                      <a:cxn ang="0">
                        <a:pos x="101" y="260"/>
                      </a:cxn>
                      <a:cxn ang="0">
                        <a:pos x="119" y="278"/>
                      </a:cxn>
                      <a:cxn ang="0">
                        <a:pos x="142" y="284"/>
                      </a:cxn>
                      <a:cxn ang="0">
                        <a:pos x="172" y="290"/>
                      </a:cxn>
                      <a:cxn ang="0">
                        <a:pos x="190" y="290"/>
                      </a:cxn>
                      <a:cxn ang="0">
                        <a:pos x="202" y="284"/>
                      </a:cxn>
                      <a:cxn ang="0">
                        <a:pos x="219" y="278"/>
                      </a:cxn>
                      <a:cxn ang="0">
                        <a:pos x="225" y="278"/>
                      </a:cxn>
                      <a:cxn ang="0">
                        <a:pos x="225" y="278"/>
                      </a:cxn>
                      <a:cxn ang="0">
                        <a:pos x="231" y="278"/>
                      </a:cxn>
                      <a:cxn ang="0">
                        <a:pos x="231" y="284"/>
                      </a:cxn>
                      <a:cxn ang="0">
                        <a:pos x="231" y="284"/>
                      </a:cxn>
                      <a:cxn ang="0">
                        <a:pos x="231" y="290"/>
                      </a:cxn>
                      <a:cxn ang="0">
                        <a:pos x="225" y="290"/>
                      </a:cxn>
                      <a:cxn ang="0">
                        <a:pos x="184" y="302"/>
                      </a:cxn>
                      <a:cxn ang="0">
                        <a:pos x="148" y="308"/>
                      </a:cxn>
                      <a:cxn ang="0">
                        <a:pos x="142" y="100"/>
                      </a:cxn>
                      <a:cxn ang="0">
                        <a:pos x="160" y="100"/>
                      </a:cxn>
                      <a:cxn ang="0">
                        <a:pos x="172" y="95"/>
                      </a:cxn>
                      <a:cxn ang="0">
                        <a:pos x="178" y="89"/>
                      </a:cxn>
                      <a:cxn ang="0">
                        <a:pos x="178" y="77"/>
                      </a:cxn>
                      <a:cxn ang="0">
                        <a:pos x="178" y="59"/>
                      </a:cxn>
                      <a:cxn ang="0">
                        <a:pos x="172" y="41"/>
                      </a:cxn>
                      <a:cxn ang="0">
                        <a:pos x="154" y="23"/>
                      </a:cxn>
                      <a:cxn ang="0">
                        <a:pos x="142" y="18"/>
                      </a:cxn>
                      <a:cxn ang="0">
                        <a:pos x="125" y="12"/>
                      </a:cxn>
                      <a:cxn ang="0">
                        <a:pos x="101" y="18"/>
                      </a:cxn>
                      <a:cxn ang="0">
                        <a:pos x="83" y="23"/>
                      </a:cxn>
                      <a:cxn ang="0">
                        <a:pos x="71" y="41"/>
                      </a:cxn>
                      <a:cxn ang="0">
                        <a:pos x="66" y="71"/>
                      </a:cxn>
                      <a:cxn ang="0">
                        <a:pos x="60" y="100"/>
                      </a:cxn>
                      <a:cxn ang="0">
                        <a:pos x="119" y="100"/>
                      </a:cxn>
                      <a:cxn ang="0">
                        <a:pos x="142" y="100"/>
                      </a:cxn>
                    </a:cxnLst>
                    <a:rect l="0" t="0" r="r" b="b"/>
                    <a:pathLst>
                      <a:path w="231" h="308">
                        <a:moveTo>
                          <a:pt x="148" y="308"/>
                        </a:moveTo>
                        <a:lnTo>
                          <a:pt x="83" y="296"/>
                        </a:lnTo>
                        <a:lnTo>
                          <a:pt x="36" y="266"/>
                        </a:lnTo>
                        <a:lnTo>
                          <a:pt x="6" y="213"/>
                        </a:lnTo>
                        <a:lnTo>
                          <a:pt x="0" y="148"/>
                        </a:lnTo>
                        <a:lnTo>
                          <a:pt x="6" y="83"/>
                        </a:lnTo>
                        <a:lnTo>
                          <a:pt x="30" y="35"/>
                        </a:lnTo>
                        <a:lnTo>
                          <a:pt x="71" y="6"/>
                        </a:lnTo>
                        <a:lnTo>
                          <a:pt x="125" y="0"/>
                        </a:lnTo>
                        <a:lnTo>
                          <a:pt x="184" y="12"/>
                        </a:lnTo>
                        <a:lnTo>
                          <a:pt x="219" y="41"/>
                        </a:lnTo>
                        <a:lnTo>
                          <a:pt x="231" y="83"/>
                        </a:lnTo>
                        <a:lnTo>
                          <a:pt x="231" y="95"/>
                        </a:lnTo>
                        <a:lnTo>
                          <a:pt x="219" y="106"/>
                        </a:lnTo>
                        <a:lnTo>
                          <a:pt x="208" y="112"/>
                        </a:lnTo>
                        <a:lnTo>
                          <a:pt x="190" y="118"/>
                        </a:lnTo>
                        <a:lnTo>
                          <a:pt x="89" y="118"/>
                        </a:lnTo>
                        <a:lnTo>
                          <a:pt x="77" y="118"/>
                        </a:lnTo>
                        <a:lnTo>
                          <a:pt x="66" y="124"/>
                        </a:lnTo>
                        <a:lnTo>
                          <a:pt x="60" y="136"/>
                        </a:lnTo>
                        <a:lnTo>
                          <a:pt x="60" y="154"/>
                        </a:lnTo>
                        <a:lnTo>
                          <a:pt x="60" y="172"/>
                        </a:lnTo>
                        <a:lnTo>
                          <a:pt x="66" y="195"/>
                        </a:lnTo>
                        <a:lnTo>
                          <a:pt x="71" y="219"/>
                        </a:lnTo>
                        <a:lnTo>
                          <a:pt x="83" y="237"/>
                        </a:lnTo>
                        <a:lnTo>
                          <a:pt x="101" y="260"/>
                        </a:lnTo>
                        <a:lnTo>
                          <a:pt x="119" y="278"/>
                        </a:lnTo>
                        <a:lnTo>
                          <a:pt x="142" y="284"/>
                        </a:lnTo>
                        <a:lnTo>
                          <a:pt x="172" y="290"/>
                        </a:lnTo>
                        <a:lnTo>
                          <a:pt x="190" y="290"/>
                        </a:lnTo>
                        <a:lnTo>
                          <a:pt x="202" y="284"/>
                        </a:lnTo>
                        <a:lnTo>
                          <a:pt x="219" y="278"/>
                        </a:lnTo>
                        <a:lnTo>
                          <a:pt x="225" y="278"/>
                        </a:lnTo>
                        <a:lnTo>
                          <a:pt x="225" y="278"/>
                        </a:lnTo>
                        <a:lnTo>
                          <a:pt x="231" y="278"/>
                        </a:lnTo>
                        <a:lnTo>
                          <a:pt x="231" y="284"/>
                        </a:lnTo>
                        <a:lnTo>
                          <a:pt x="231" y="284"/>
                        </a:lnTo>
                        <a:lnTo>
                          <a:pt x="231" y="290"/>
                        </a:lnTo>
                        <a:lnTo>
                          <a:pt x="225" y="290"/>
                        </a:lnTo>
                        <a:lnTo>
                          <a:pt x="184" y="302"/>
                        </a:lnTo>
                        <a:lnTo>
                          <a:pt x="148" y="308"/>
                        </a:lnTo>
                        <a:close/>
                        <a:moveTo>
                          <a:pt x="142" y="100"/>
                        </a:moveTo>
                        <a:lnTo>
                          <a:pt x="160" y="100"/>
                        </a:lnTo>
                        <a:lnTo>
                          <a:pt x="172" y="95"/>
                        </a:lnTo>
                        <a:lnTo>
                          <a:pt x="178" y="89"/>
                        </a:lnTo>
                        <a:lnTo>
                          <a:pt x="178" y="77"/>
                        </a:lnTo>
                        <a:lnTo>
                          <a:pt x="178" y="59"/>
                        </a:lnTo>
                        <a:lnTo>
                          <a:pt x="172" y="41"/>
                        </a:lnTo>
                        <a:lnTo>
                          <a:pt x="154" y="23"/>
                        </a:lnTo>
                        <a:lnTo>
                          <a:pt x="142" y="18"/>
                        </a:lnTo>
                        <a:lnTo>
                          <a:pt x="125" y="12"/>
                        </a:lnTo>
                        <a:lnTo>
                          <a:pt x="101" y="18"/>
                        </a:lnTo>
                        <a:lnTo>
                          <a:pt x="83" y="23"/>
                        </a:lnTo>
                        <a:lnTo>
                          <a:pt x="71" y="41"/>
                        </a:lnTo>
                        <a:lnTo>
                          <a:pt x="66" y="71"/>
                        </a:lnTo>
                        <a:lnTo>
                          <a:pt x="60" y="100"/>
                        </a:lnTo>
                        <a:lnTo>
                          <a:pt x="119" y="100"/>
                        </a:lnTo>
                        <a:lnTo>
                          <a:pt x="142" y="100"/>
                        </a:lnTo>
                        <a:close/>
                      </a:path>
                    </a:pathLst>
                  </a:custGeom>
                  <a:solidFill>
                    <a:srgbClr val="3131B2"/>
                  </a:solidFill>
                  <a:ln w="0">
                    <a:solidFill>
                      <a:srgbClr val="3131B2"/>
                    </a:solidFill>
                    <a:prstDash val="solid"/>
                    <a:round/>
                    <a:headEnd/>
                    <a:tailEnd/>
                  </a:ln>
                </p:spPr>
                <p:txBody>
                  <a:bodyPr/>
                  <a:lstStyle/>
                  <a:p>
                    <a:endParaRPr lang="en-US"/>
                  </a:p>
                </p:txBody>
              </p:sp>
              <p:sp>
                <p:nvSpPr>
                  <p:cNvPr id="2113" name="Freeform 65"/>
                  <p:cNvSpPr>
                    <a:spLocks noChangeAspect="1"/>
                  </p:cNvSpPr>
                  <p:nvPr/>
                </p:nvSpPr>
                <p:spPr bwMode="auto">
                  <a:xfrm>
                    <a:off x="4265" y="2464"/>
                    <a:ext cx="231" cy="308"/>
                  </a:xfrm>
                  <a:custGeom>
                    <a:avLst/>
                    <a:gdLst/>
                    <a:ahLst/>
                    <a:cxnLst>
                      <a:cxn ang="0">
                        <a:pos x="148" y="308"/>
                      </a:cxn>
                      <a:cxn ang="0">
                        <a:pos x="83" y="296"/>
                      </a:cxn>
                      <a:cxn ang="0">
                        <a:pos x="36" y="266"/>
                      </a:cxn>
                      <a:cxn ang="0">
                        <a:pos x="6" y="213"/>
                      </a:cxn>
                      <a:cxn ang="0">
                        <a:pos x="0" y="148"/>
                      </a:cxn>
                      <a:cxn ang="0">
                        <a:pos x="6" y="83"/>
                      </a:cxn>
                      <a:cxn ang="0">
                        <a:pos x="30" y="35"/>
                      </a:cxn>
                      <a:cxn ang="0">
                        <a:pos x="71" y="6"/>
                      </a:cxn>
                      <a:cxn ang="0">
                        <a:pos x="125" y="0"/>
                      </a:cxn>
                      <a:cxn ang="0">
                        <a:pos x="184" y="12"/>
                      </a:cxn>
                      <a:cxn ang="0">
                        <a:pos x="219" y="41"/>
                      </a:cxn>
                      <a:cxn ang="0">
                        <a:pos x="231" y="83"/>
                      </a:cxn>
                      <a:cxn ang="0">
                        <a:pos x="231" y="95"/>
                      </a:cxn>
                      <a:cxn ang="0">
                        <a:pos x="219" y="106"/>
                      </a:cxn>
                      <a:cxn ang="0">
                        <a:pos x="208" y="112"/>
                      </a:cxn>
                      <a:cxn ang="0">
                        <a:pos x="190" y="118"/>
                      </a:cxn>
                      <a:cxn ang="0">
                        <a:pos x="89" y="118"/>
                      </a:cxn>
                      <a:cxn ang="0">
                        <a:pos x="77" y="118"/>
                      </a:cxn>
                      <a:cxn ang="0">
                        <a:pos x="66" y="124"/>
                      </a:cxn>
                      <a:cxn ang="0">
                        <a:pos x="60" y="136"/>
                      </a:cxn>
                      <a:cxn ang="0">
                        <a:pos x="60" y="154"/>
                      </a:cxn>
                      <a:cxn ang="0">
                        <a:pos x="60" y="172"/>
                      </a:cxn>
                      <a:cxn ang="0">
                        <a:pos x="66" y="195"/>
                      </a:cxn>
                      <a:cxn ang="0">
                        <a:pos x="71" y="219"/>
                      </a:cxn>
                      <a:cxn ang="0">
                        <a:pos x="83" y="237"/>
                      </a:cxn>
                      <a:cxn ang="0">
                        <a:pos x="101" y="260"/>
                      </a:cxn>
                      <a:cxn ang="0">
                        <a:pos x="119" y="278"/>
                      </a:cxn>
                      <a:cxn ang="0">
                        <a:pos x="142" y="284"/>
                      </a:cxn>
                      <a:cxn ang="0">
                        <a:pos x="172" y="290"/>
                      </a:cxn>
                      <a:cxn ang="0">
                        <a:pos x="190" y="290"/>
                      </a:cxn>
                      <a:cxn ang="0">
                        <a:pos x="202" y="284"/>
                      </a:cxn>
                      <a:cxn ang="0">
                        <a:pos x="219" y="278"/>
                      </a:cxn>
                      <a:cxn ang="0">
                        <a:pos x="225" y="278"/>
                      </a:cxn>
                      <a:cxn ang="0">
                        <a:pos x="225" y="278"/>
                      </a:cxn>
                      <a:cxn ang="0">
                        <a:pos x="231" y="278"/>
                      </a:cxn>
                      <a:cxn ang="0">
                        <a:pos x="231" y="284"/>
                      </a:cxn>
                      <a:cxn ang="0">
                        <a:pos x="231" y="284"/>
                      </a:cxn>
                      <a:cxn ang="0">
                        <a:pos x="231" y="290"/>
                      </a:cxn>
                      <a:cxn ang="0">
                        <a:pos x="225" y="290"/>
                      </a:cxn>
                      <a:cxn ang="0">
                        <a:pos x="184" y="302"/>
                      </a:cxn>
                      <a:cxn ang="0">
                        <a:pos x="148" y="308"/>
                      </a:cxn>
                    </a:cxnLst>
                    <a:rect l="0" t="0" r="r" b="b"/>
                    <a:pathLst>
                      <a:path w="231" h="308">
                        <a:moveTo>
                          <a:pt x="148" y="308"/>
                        </a:moveTo>
                        <a:lnTo>
                          <a:pt x="83" y="296"/>
                        </a:lnTo>
                        <a:lnTo>
                          <a:pt x="36" y="266"/>
                        </a:lnTo>
                        <a:lnTo>
                          <a:pt x="6" y="213"/>
                        </a:lnTo>
                        <a:lnTo>
                          <a:pt x="0" y="148"/>
                        </a:lnTo>
                        <a:lnTo>
                          <a:pt x="6" y="83"/>
                        </a:lnTo>
                        <a:lnTo>
                          <a:pt x="30" y="35"/>
                        </a:lnTo>
                        <a:lnTo>
                          <a:pt x="71" y="6"/>
                        </a:lnTo>
                        <a:lnTo>
                          <a:pt x="125" y="0"/>
                        </a:lnTo>
                        <a:lnTo>
                          <a:pt x="184" y="12"/>
                        </a:lnTo>
                        <a:lnTo>
                          <a:pt x="219" y="41"/>
                        </a:lnTo>
                        <a:lnTo>
                          <a:pt x="231" y="83"/>
                        </a:lnTo>
                        <a:lnTo>
                          <a:pt x="231" y="95"/>
                        </a:lnTo>
                        <a:lnTo>
                          <a:pt x="219" y="106"/>
                        </a:lnTo>
                        <a:lnTo>
                          <a:pt x="208" y="112"/>
                        </a:lnTo>
                        <a:lnTo>
                          <a:pt x="190" y="118"/>
                        </a:lnTo>
                        <a:lnTo>
                          <a:pt x="89" y="118"/>
                        </a:lnTo>
                        <a:lnTo>
                          <a:pt x="77" y="118"/>
                        </a:lnTo>
                        <a:lnTo>
                          <a:pt x="66" y="124"/>
                        </a:lnTo>
                        <a:lnTo>
                          <a:pt x="60" y="136"/>
                        </a:lnTo>
                        <a:lnTo>
                          <a:pt x="60" y="154"/>
                        </a:lnTo>
                        <a:lnTo>
                          <a:pt x="60" y="172"/>
                        </a:lnTo>
                        <a:lnTo>
                          <a:pt x="66" y="195"/>
                        </a:lnTo>
                        <a:lnTo>
                          <a:pt x="71" y="219"/>
                        </a:lnTo>
                        <a:lnTo>
                          <a:pt x="83" y="237"/>
                        </a:lnTo>
                        <a:lnTo>
                          <a:pt x="101" y="260"/>
                        </a:lnTo>
                        <a:lnTo>
                          <a:pt x="119" y="278"/>
                        </a:lnTo>
                        <a:lnTo>
                          <a:pt x="142" y="284"/>
                        </a:lnTo>
                        <a:lnTo>
                          <a:pt x="172" y="290"/>
                        </a:lnTo>
                        <a:lnTo>
                          <a:pt x="190" y="290"/>
                        </a:lnTo>
                        <a:lnTo>
                          <a:pt x="202" y="284"/>
                        </a:lnTo>
                        <a:lnTo>
                          <a:pt x="219" y="278"/>
                        </a:lnTo>
                        <a:lnTo>
                          <a:pt x="225" y="278"/>
                        </a:lnTo>
                        <a:lnTo>
                          <a:pt x="225" y="278"/>
                        </a:lnTo>
                        <a:lnTo>
                          <a:pt x="231" y="278"/>
                        </a:lnTo>
                        <a:lnTo>
                          <a:pt x="231" y="284"/>
                        </a:lnTo>
                        <a:lnTo>
                          <a:pt x="231" y="284"/>
                        </a:lnTo>
                        <a:lnTo>
                          <a:pt x="231" y="290"/>
                        </a:lnTo>
                        <a:lnTo>
                          <a:pt x="225" y="290"/>
                        </a:lnTo>
                        <a:lnTo>
                          <a:pt x="184" y="302"/>
                        </a:lnTo>
                        <a:lnTo>
                          <a:pt x="148" y="308"/>
                        </a:lnTo>
                      </a:path>
                    </a:pathLst>
                  </a:custGeom>
                  <a:noFill/>
                  <a:ln w="9525">
                    <a:solidFill>
                      <a:srgbClr val="3131B2"/>
                    </a:solidFill>
                    <a:prstDash val="solid"/>
                    <a:round/>
                    <a:headEnd/>
                    <a:tailEnd/>
                  </a:ln>
                </p:spPr>
                <p:txBody>
                  <a:bodyPr/>
                  <a:lstStyle/>
                  <a:p>
                    <a:endParaRPr lang="en-US"/>
                  </a:p>
                </p:txBody>
              </p:sp>
              <p:sp>
                <p:nvSpPr>
                  <p:cNvPr id="2114" name="Freeform 66"/>
                  <p:cNvSpPr>
                    <a:spLocks noChangeAspect="1"/>
                  </p:cNvSpPr>
                  <p:nvPr/>
                </p:nvSpPr>
                <p:spPr bwMode="auto">
                  <a:xfrm>
                    <a:off x="4325" y="2476"/>
                    <a:ext cx="118" cy="88"/>
                  </a:xfrm>
                  <a:custGeom>
                    <a:avLst/>
                    <a:gdLst/>
                    <a:ahLst/>
                    <a:cxnLst>
                      <a:cxn ang="0">
                        <a:pos x="82" y="88"/>
                      </a:cxn>
                      <a:cxn ang="0">
                        <a:pos x="100" y="88"/>
                      </a:cxn>
                      <a:cxn ang="0">
                        <a:pos x="112" y="83"/>
                      </a:cxn>
                      <a:cxn ang="0">
                        <a:pos x="118" y="77"/>
                      </a:cxn>
                      <a:cxn ang="0">
                        <a:pos x="118" y="65"/>
                      </a:cxn>
                      <a:cxn ang="0">
                        <a:pos x="118" y="47"/>
                      </a:cxn>
                      <a:cxn ang="0">
                        <a:pos x="112" y="29"/>
                      </a:cxn>
                      <a:cxn ang="0">
                        <a:pos x="94" y="11"/>
                      </a:cxn>
                      <a:cxn ang="0">
                        <a:pos x="82" y="6"/>
                      </a:cxn>
                      <a:cxn ang="0">
                        <a:pos x="65" y="0"/>
                      </a:cxn>
                      <a:cxn ang="0">
                        <a:pos x="41" y="6"/>
                      </a:cxn>
                      <a:cxn ang="0">
                        <a:pos x="23" y="11"/>
                      </a:cxn>
                      <a:cxn ang="0">
                        <a:pos x="11" y="29"/>
                      </a:cxn>
                      <a:cxn ang="0">
                        <a:pos x="6" y="59"/>
                      </a:cxn>
                      <a:cxn ang="0">
                        <a:pos x="0" y="88"/>
                      </a:cxn>
                      <a:cxn ang="0">
                        <a:pos x="59" y="88"/>
                      </a:cxn>
                      <a:cxn ang="0">
                        <a:pos x="82" y="88"/>
                      </a:cxn>
                    </a:cxnLst>
                    <a:rect l="0" t="0" r="r" b="b"/>
                    <a:pathLst>
                      <a:path w="118" h="88">
                        <a:moveTo>
                          <a:pt x="82" y="88"/>
                        </a:moveTo>
                        <a:lnTo>
                          <a:pt x="100" y="88"/>
                        </a:lnTo>
                        <a:lnTo>
                          <a:pt x="112" y="83"/>
                        </a:lnTo>
                        <a:lnTo>
                          <a:pt x="118" y="77"/>
                        </a:lnTo>
                        <a:lnTo>
                          <a:pt x="118" y="65"/>
                        </a:lnTo>
                        <a:lnTo>
                          <a:pt x="118" y="47"/>
                        </a:lnTo>
                        <a:lnTo>
                          <a:pt x="112" y="29"/>
                        </a:lnTo>
                        <a:lnTo>
                          <a:pt x="94" y="11"/>
                        </a:lnTo>
                        <a:lnTo>
                          <a:pt x="82" y="6"/>
                        </a:lnTo>
                        <a:lnTo>
                          <a:pt x="65" y="0"/>
                        </a:lnTo>
                        <a:lnTo>
                          <a:pt x="41" y="6"/>
                        </a:lnTo>
                        <a:lnTo>
                          <a:pt x="23" y="11"/>
                        </a:lnTo>
                        <a:lnTo>
                          <a:pt x="11" y="29"/>
                        </a:lnTo>
                        <a:lnTo>
                          <a:pt x="6" y="59"/>
                        </a:lnTo>
                        <a:lnTo>
                          <a:pt x="0" y="88"/>
                        </a:lnTo>
                        <a:lnTo>
                          <a:pt x="59" y="88"/>
                        </a:lnTo>
                        <a:lnTo>
                          <a:pt x="82" y="88"/>
                        </a:lnTo>
                      </a:path>
                    </a:pathLst>
                  </a:custGeom>
                  <a:noFill/>
                  <a:ln w="9525">
                    <a:solidFill>
                      <a:srgbClr val="3131B2"/>
                    </a:solidFill>
                    <a:prstDash val="solid"/>
                    <a:round/>
                    <a:headEnd/>
                    <a:tailEnd/>
                  </a:ln>
                </p:spPr>
                <p:txBody>
                  <a:bodyPr/>
                  <a:lstStyle/>
                  <a:p>
                    <a:endParaRPr lang="en-US"/>
                  </a:p>
                </p:txBody>
              </p:sp>
            </p:grpSp>
            <p:grpSp>
              <p:nvGrpSpPr>
                <p:cNvPr id="2115" name="Group 67"/>
                <p:cNvGrpSpPr>
                  <a:grpSpLocks noChangeAspect="1"/>
                </p:cNvGrpSpPr>
                <p:nvPr/>
              </p:nvGrpSpPr>
              <p:grpSpPr bwMode="auto">
                <a:xfrm>
                  <a:off x="4550" y="2464"/>
                  <a:ext cx="177" cy="302"/>
                  <a:chOff x="4550" y="2464"/>
                  <a:chExt cx="177" cy="302"/>
                </a:xfrm>
              </p:grpSpPr>
              <p:sp>
                <p:nvSpPr>
                  <p:cNvPr id="2116" name="Freeform 68"/>
                  <p:cNvSpPr>
                    <a:spLocks noChangeAspect="1"/>
                  </p:cNvSpPr>
                  <p:nvPr/>
                </p:nvSpPr>
                <p:spPr bwMode="auto">
                  <a:xfrm>
                    <a:off x="4550" y="2464"/>
                    <a:ext cx="177" cy="302"/>
                  </a:xfrm>
                  <a:custGeom>
                    <a:avLst/>
                    <a:gdLst/>
                    <a:ahLst/>
                    <a:cxnLst>
                      <a:cxn ang="0">
                        <a:pos x="148" y="59"/>
                      </a:cxn>
                      <a:cxn ang="0">
                        <a:pos x="148" y="59"/>
                      </a:cxn>
                      <a:cxn ang="0">
                        <a:pos x="136" y="59"/>
                      </a:cxn>
                      <a:cxn ang="0">
                        <a:pos x="130" y="53"/>
                      </a:cxn>
                      <a:cxn ang="0">
                        <a:pos x="118" y="47"/>
                      </a:cxn>
                      <a:cxn ang="0">
                        <a:pos x="106" y="41"/>
                      </a:cxn>
                      <a:cxn ang="0">
                        <a:pos x="83" y="59"/>
                      </a:cxn>
                      <a:cxn ang="0">
                        <a:pos x="65" y="100"/>
                      </a:cxn>
                      <a:cxn ang="0">
                        <a:pos x="53" y="160"/>
                      </a:cxn>
                      <a:cxn ang="0">
                        <a:pos x="53" y="302"/>
                      </a:cxn>
                      <a:cxn ang="0">
                        <a:pos x="41" y="302"/>
                      </a:cxn>
                      <a:cxn ang="0">
                        <a:pos x="23" y="296"/>
                      </a:cxn>
                      <a:cxn ang="0">
                        <a:pos x="11" y="290"/>
                      </a:cxn>
                      <a:cxn ang="0">
                        <a:pos x="6" y="272"/>
                      </a:cxn>
                      <a:cxn ang="0">
                        <a:pos x="0" y="249"/>
                      </a:cxn>
                      <a:cxn ang="0">
                        <a:pos x="0" y="6"/>
                      </a:cxn>
                      <a:cxn ang="0">
                        <a:pos x="53" y="6"/>
                      </a:cxn>
                      <a:cxn ang="0">
                        <a:pos x="53" y="83"/>
                      </a:cxn>
                      <a:cxn ang="0">
                        <a:pos x="59" y="83"/>
                      </a:cxn>
                      <a:cxn ang="0">
                        <a:pos x="71" y="53"/>
                      </a:cxn>
                      <a:cxn ang="0">
                        <a:pos x="88" y="29"/>
                      </a:cxn>
                      <a:cxn ang="0">
                        <a:pos x="100" y="12"/>
                      </a:cxn>
                      <a:cxn ang="0">
                        <a:pos x="118" y="0"/>
                      </a:cxn>
                      <a:cxn ang="0">
                        <a:pos x="136" y="0"/>
                      </a:cxn>
                      <a:cxn ang="0">
                        <a:pos x="154" y="0"/>
                      </a:cxn>
                      <a:cxn ang="0">
                        <a:pos x="165" y="6"/>
                      </a:cxn>
                      <a:cxn ang="0">
                        <a:pos x="171" y="18"/>
                      </a:cxn>
                      <a:cxn ang="0">
                        <a:pos x="177" y="29"/>
                      </a:cxn>
                      <a:cxn ang="0">
                        <a:pos x="148" y="59"/>
                      </a:cxn>
                    </a:cxnLst>
                    <a:rect l="0" t="0" r="r" b="b"/>
                    <a:pathLst>
                      <a:path w="177" h="302">
                        <a:moveTo>
                          <a:pt x="148" y="59"/>
                        </a:moveTo>
                        <a:lnTo>
                          <a:pt x="148" y="59"/>
                        </a:lnTo>
                        <a:lnTo>
                          <a:pt x="136" y="59"/>
                        </a:lnTo>
                        <a:lnTo>
                          <a:pt x="130" y="53"/>
                        </a:lnTo>
                        <a:lnTo>
                          <a:pt x="118" y="47"/>
                        </a:lnTo>
                        <a:lnTo>
                          <a:pt x="106" y="41"/>
                        </a:lnTo>
                        <a:lnTo>
                          <a:pt x="83" y="59"/>
                        </a:lnTo>
                        <a:lnTo>
                          <a:pt x="65" y="100"/>
                        </a:lnTo>
                        <a:lnTo>
                          <a:pt x="53" y="160"/>
                        </a:lnTo>
                        <a:lnTo>
                          <a:pt x="53" y="302"/>
                        </a:lnTo>
                        <a:lnTo>
                          <a:pt x="41" y="302"/>
                        </a:lnTo>
                        <a:lnTo>
                          <a:pt x="23" y="296"/>
                        </a:lnTo>
                        <a:lnTo>
                          <a:pt x="11" y="290"/>
                        </a:lnTo>
                        <a:lnTo>
                          <a:pt x="6" y="272"/>
                        </a:lnTo>
                        <a:lnTo>
                          <a:pt x="0" y="249"/>
                        </a:lnTo>
                        <a:lnTo>
                          <a:pt x="0" y="6"/>
                        </a:lnTo>
                        <a:lnTo>
                          <a:pt x="53" y="6"/>
                        </a:lnTo>
                        <a:lnTo>
                          <a:pt x="53" y="83"/>
                        </a:lnTo>
                        <a:lnTo>
                          <a:pt x="59" y="83"/>
                        </a:lnTo>
                        <a:lnTo>
                          <a:pt x="71" y="53"/>
                        </a:lnTo>
                        <a:lnTo>
                          <a:pt x="88" y="29"/>
                        </a:lnTo>
                        <a:lnTo>
                          <a:pt x="100" y="12"/>
                        </a:lnTo>
                        <a:lnTo>
                          <a:pt x="118" y="0"/>
                        </a:lnTo>
                        <a:lnTo>
                          <a:pt x="136" y="0"/>
                        </a:lnTo>
                        <a:lnTo>
                          <a:pt x="154" y="0"/>
                        </a:lnTo>
                        <a:lnTo>
                          <a:pt x="165" y="6"/>
                        </a:lnTo>
                        <a:lnTo>
                          <a:pt x="171" y="18"/>
                        </a:lnTo>
                        <a:lnTo>
                          <a:pt x="177" y="29"/>
                        </a:lnTo>
                        <a:lnTo>
                          <a:pt x="148" y="59"/>
                        </a:lnTo>
                        <a:close/>
                      </a:path>
                    </a:pathLst>
                  </a:custGeom>
                  <a:solidFill>
                    <a:srgbClr val="3131B2"/>
                  </a:solidFill>
                  <a:ln w="0">
                    <a:solidFill>
                      <a:srgbClr val="3131B2"/>
                    </a:solidFill>
                    <a:prstDash val="solid"/>
                    <a:round/>
                    <a:headEnd/>
                    <a:tailEnd/>
                  </a:ln>
                </p:spPr>
                <p:txBody>
                  <a:bodyPr/>
                  <a:lstStyle/>
                  <a:p>
                    <a:endParaRPr lang="en-US"/>
                  </a:p>
                </p:txBody>
              </p:sp>
              <p:sp>
                <p:nvSpPr>
                  <p:cNvPr id="2117" name="Freeform 69"/>
                  <p:cNvSpPr>
                    <a:spLocks noChangeAspect="1"/>
                  </p:cNvSpPr>
                  <p:nvPr/>
                </p:nvSpPr>
                <p:spPr bwMode="auto">
                  <a:xfrm>
                    <a:off x="4550" y="2464"/>
                    <a:ext cx="177" cy="302"/>
                  </a:xfrm>
                  <a:custGeom>
                    <a:avLst/>
                    <a:gdLst/>
                    <a:ahLst/>
                    <a:cxnLst>
                      <a:cxn ang="0">
                        <a:pos x="148" y="59"/>
                      </a:cxn>
                      <a:cxn ang="0">
                        <a:pos x="148" y="59"/>
                      </a:cxn>
                      <a:cxn ang="0">
                        <a:pos x="136" y="59"/>
                      </a:cxn>
                      <a:cxn ang="0">
                        <a:pos x="130" y="53"/>
                      </a:cxn>
                      <a:cxn ang="0">
                        <a:pos x="118" y="47"/>
                      </a:cxn>
                      <a:cxn ang="0">
                        <a:pos x="106" y="41"/>
                      </a:cxn>
                      <a:cxn ang="0">
                        <a:pos x="83" y="59"/>
                      </a:cxn>
                      <a:cxn ang="0">
                        <a:pos x="65" y="100"/>
                      </a:cxn>
                      <a:cxn ang="0">
                        <a:pos x="53" y="160"/>
                      </a:cxn>
                      <a:cxn ang="0">
                        <a:pos x="53" y="302"/>
                      </a:cxn>
                      <a:cxn ang="0">
                        <a:pos x="41" y="302"/>
                      </a:cxn>
                      <a:cxn ang="0">
                        <a:pos x="23" y="296"/>
                      </a:cxn>
                      <a:cxn ang="0">
                        <a:pos x="11" y="290"/>
                      </a:cxn>
                      <a:cxn ang="0">
                        <a:pos x="6" y="272"/>
                      </a:cxn>
                      <a:cxn ang="0">
                        <a:pos x="0" y="249"/>
                      </a:cxn>
                      <a:cxn ang="0">
                        <a:pos x="0" y="6"/>
                      </a:cxn>
                      <a:cxn ang="0">
                        <a:pos x="53" y="6"/>
                      </a:cxn>
                      <a:cxn ang="0">
                        <a:pos x="53" y="83"/>
                      </a:cxn>
                      <a:cxn ang="0">
                        <a:pos x="59" y="83"/>
                      </a:cxn>
                      <a:cxn ang="0">
                        <a:pos x="71" y="53"/>
                      </a:cxn>
                      <a:cxn ang="0">
                        <a:pos x="88" y="29"/>
                      </a:cxn>
                      <a:cxn ang="0">
                        <a:pos x="100" y="12"/>
                      </a:cxn>
                      <a:cxn ang="0">
                        <a:pos x="118" y="0"/>
                      </a:cxn>
                      <a:cxn ang="0">
                        <a:pos x="136" y="0"/>
                      </a:cxn>
                      <a:cxn ang="0">
                        <a:pos x="154" y="0"/>
                      </a:cxn>
                      <a:cxn ang="0">
                        <a:pos x="165" y="6"/>
                      </a:cxn>
                      <a:cxn ang="0">
                        <a:pos x="171" y="18"/>
                      </a:cxn>
                      <a:cxn ang="0">
                        <a:pos x="177" y="29"/>
                      </a:cxn>
                      <a:cxn ang="0">
                        <a:pos x="148" y="59"/>
                      </a:cxn>
                    </a:cxnLst>
                    <a:rect l="0" t="0" r="r" b="b"/>
                    <a:pathLst>
                      <a:path w="177" h="302">
                        <a:moveTo>
                          <a:pt x="148" y="59"/>
                        </a:moveTo>
                        <a:lnTo>
                          <a:pt x="148" y="59"/>
                        </a:lnTo>
                        <a:lnTo>
                          <a:pt x="136" y="59"/>
                        </a:lnTo>
                        <a:lnTo>
                          <a:pt x="130" y="53"/>
                        </a:lnTo>
                        <a:lnTo>
                          <a:pt x="118" y="47"/>
                        </a:lnTo>
                        <a:lnTo>
                          <a:pt x="106" y="41"/>
                        </a:lnTo>
                        <a:lnTo>
                          <a:pt x="83" y="59"/>
                        </a:lnTo>
                        <a:lnTo>
                          <a:pt x="65" y="100"/>
                        </a:lnTo>
                        <a:lnTo>
                          <a:pt x="53" y="160"/>
                        </a:lnTo>
                        <a:lnTo>
                          <a:pt x="53" y="302"/>
                        </a:lnTo>
                        <a:lnTo>
                          <a:pt x="41" y="302"/>
                        </a:lnTo>
                        <a:lnTo>
                          <a:pt x="23" y="296"/>
                        </a:lnTo>
                        <a:lnTo>
                          <a:pt x="11" y="290"/>
                        </a:lnTo>
                        <a:lnTo>
                          <a:pt x="6" y="272"/>
                        </a:lnTo>
                        <a:lnTo>
                          <a:pt x="0" y="249"/>
                        </a:lnTo>
                        <a:lnTo>
                          <a:pt x="0" y="6"/>
                        </a:lnTo>
                        <a:lnTo>
                          <a:pt x="53" y="6"/>
                        </a:lnTo>
                        <a:lnTo>
                          <a:pt x="53" y="83"/>
                        </a:lnTo>
                        <a:lnTo>
                          <a:pt x="59" y="83"/>
                        </a:lnTo>
                        <a:lnTo>
                          <a:pt x="71" y="53"/>
                        </a:lnTo>
                        <a:lnTo>
                          <a:pt x="88" y="29"/>
                        </a:lnTo>
                        <a:lnTo>
                          <a:pt x="100" y="12"/>
                        </a:lnTo>
                        <a:lnTo>
                          <a:pt x="118" y="0"/>
                        </a:lnTo>
                        <a:lnTo>
                          <a:pt x="136" y="0"/>
                        </a:lnTo>
                        <a:lnTo>
                          <a:pt x="154" y="0"/>
                        </a:lnTo>
                        <a:lnTo>
                          <a:pt x="165" y="6"/>
                        </a:lnTo>
                        <a:lnTo>
                          <a:pt x="171" y="18"/>
                        </a:lnTo>
                        <a:lnTo>
                          <a:pt x="177" y="29"/>
                        </a:lnTo>
                        <a:lnTo>
                          <a:pt x="148" y="59"/>
                        </a:lnTo>
                      </a:path>
                    </a:pathLst>
                  </a:custGeom>
                  <a:noFill/>
                  <a:ln w="9525">
                    <a:solidFill>
                      <a:srgbClr val="3131B2"/>
                    </a:solidFill>
                    <a:prstDash val="solid"/>
                    <a:round/>
                    <a:headEnd/>
                    <a:tailEnd/>
                  </a:ln>
                </p:spPr>
                <p:txBody>
                  <a:bodyPr/>
                  <a:lstStyle/>
                  <a:p>
                    <a:endParaRPr lang="en-US"/>
                  </a:p>
                </p:txBody>
              </p:sp>
            </p:grpSp>
          </p:grpSp>
          <p:grpSp>
            <p:nvGrpSpPr>
              <p:cNvPr id="2118" name="Group 70"/>
              <p:cNvGrpSpPr>
                <a:grpSpLocks noChangeAspect="1"/>
              </p:cNvGrpSpPr>
              <p:nvPr/>
            </p:nvGrpSpPr>
            <p:grpSpPr bwMode="auto">
              <a:xfrm>
                <a:off x="1344" y="1104"/>
                <a:ext cx="1007" cy="444"/>
                <a:chOff x="1328" y="1108"/>
                <a:chExt cx="1007" cy="444"/>
              </a:xfrm>
            </p:grpSpPr>
            <p:grpSp>
              <p:nvGrpSpPr>
                <p:cNvPr id="2119" name="Group 71"/>
                <p:cNvGrpSpPr>
                  <a:grpSpLocks noChangeAspect="1"/>
                </p:cNvGrpSpPr>
                <p:nvPr/>
              </p:nvGrpSpPr>
              <p:grpSpPr bwMode="auto">
                <a:xfrm>
                  <a:off x="1328" y="1108"/>
                  <a:ext cx="320" cy="432"/>
                  <a:chOff x="1328" y="1108"/>
                  <a:chExt cx="320" cy="432"/>
                </a:xfrm>
              </p:grpSpPr>
              <p:sp>
                <p:nvSpPr>
                  <p:cNvPr id="2120" name="Freeform 72"/>
                  <p:cNvSpPr>
                    <a:spLocks noChangeAspect="1" noEditPoints="1"/>
                  </p:cNvSpPr>
                  <p:nvPr/>
                </p:nvSpPr>
                <p:spPr bwMode="auto">
                  <a:xfrm>
                    <a:off x="1328" y="1108"/>
                    <a:ext cx="320" cy="432"/>
                  </a:xfrm>
                  <a:custGeom>
                    <a:avLst/>
                    <a:gdLst/>
                    <a:ahLst/>
                    <a:cxnLst>
                      <a:cxn ang="0">
                        <a:pos x="320" y="118"/>
                      </a:cxn>
                      <a:cxn ang="0">
                        <a:pos x="308" y="171"/>
                      </a:cxn>
                      <a:cxn ang="0">
                        <a:pos x="290" y="207"/>
                      </a:cxn>
                      <a:cxn ang="0">
                        <a:pos x="249" y="231"/>
                      </a:cxn>
                      <a:cxn ang="0">
                        <a:pos x="201" y="237"/>
                      </a:cxn>
                      <a:cxn ang="0">
                        <a:pos x="183" y="237"/>
                      </a:cxn>
                      <a:cxn ang="0">
                        <a:pos x="160" y="237"/>
                      </a:cxn>
                      <a:cxn ang="0">
                        <a:pos x="148" y="237"/>
                      </a:cxn>
                      <a:cxn ang="0">
                        <a:pos x="136" y="242"/>
                      </a:cxn>
                      <a:cxn ang="0">
                        <a:pos x="124" y="248"/>
                      </a:cxn>
                      <a:cxn ang="0">
                        <a:pos x="124" y="266"/>
                      </a:cxn>
                      <a:cxn ang="0">
                        <a:pos x="118" y="284"/>
                      </a:cxn>
                      <a:cxn ang="0">
                        <a:pos x="118" y="432"/>
                      </a:cxn>
                      <a:cxn ang="0">
                        <a:pos x="100" y="432"/>
                      </a:cxn>
                      <a:cxn ang="0">
                        <a:pos x="89" y="432"/>
                      </a:cxn>
                      <a:cxn ang="0">
                        <a:pos x="71" y="426"/>
                      </a:cxn>
                      <a:cxn ang="0">
                        <a:pos x="65" y="414"/>
                      </a:cxn>
                      <a:cxn ang="0">
                        <a:pos x="59" y="396"/>
                      </a:cxn>
                      <a:cxn ang="0">
                        <a:pos x="59" y="83"/>
                      </a:cxn>
                      <a:cxn ang="0">
                        <a:pos x="59" y="59"/>
                      </a:cxn>
                      <a:cxn ang="0">
                        <a:pos x="53" y="41"/>
                      </a:cxn>
                      <a:cxn ang="0">
                        <a:pos x="47" y="29"/>
                      </a:cxn>
                      <a:cxn ang="0">
                        <a:pos x="41" y="17"/>
                      </a:cxn>
                      <a:cxn ang="0">
                        <a:pos x="24" y="12"/>
                      </a:cxn>
                      <a:cxn ang="0">
                        <a:pos x="6" y="12"/>
                      </a:cxn>
                      <a:cxn ang="0">
                        <a:pos x="0" y="12"/>
                      </a:cxn>
                      <a:cxn ang="0">
                        <a:pos x="0" y="0"/>
                      </a:cxn>
                      <a:cxn ang="0">
                        <a:pos x="195" y="0"/>
                      </a:cxn>
                      <a:cxn ang="0">
                        <a:pos x="243" y="12"/>
                      </a:cxn>
                      <a:cxn ang="0">
                        <a:pos x="284" y="35"/>
                      </a:cxn>
                      <a:cxn ang="0">
                        <a:pos x="308" y="71"/>
                      </a:cxn>
                      <a:cxn ang="0">
                        <a:pos x="320" y="118"/>
                      </a:cxn>
                      <a:cxn ang="0">
                        <a:pos x="160" y="219"/>
                      </a:cxn>
                      <a:cxn ang="0">
                        <a:pos x="219" y="207"/>
                      </a:cxn>
                      <a:cxn ang="0">
                        <a:pos x="254" y="177"/>
                      </a:cxn>
                      <a:cxn ang="0">
                        <a:pos x="266" y="124"/>
                      </a:cxn>
                      <a:cxn ang="0">
                        <a:pos x="254" y="65"/>
                      </a:cxn>
                      <a:cxn ang="0">
                        <a:pos x="219" y="35"/>
                      </a:cxn>
                      <a:cxn ang="0">
                        <a:pos x="160" y="23"/>
                      </a:cxn>
                      <a:cxn ang="0">
                        <a:pos x="118" y="23"/>
                      </a:cxn>
                      <a:cxn ang="0">
                        <a:pos x="118" y="171"/>
                      </a:cxn>
                      <a:cxn ang="0">
                        <a:pos x="118" y="189"/>
                      </a:cxn>
                      <a:cxn ang="0">
                        <a:pos x="124" y="201"/>
                      </a:cxn>
                      <a:cxn ang="0">
                        <a:pos x="130" y="213"/>
                      </a:cxn>
                      <a:cxn ang="0">
                        <a:pos x="142" y="213"/>
                      </a:cxn>
                      <a:cxn ang="0">
                        <a:pos x="160" y="219"/>
                      </a:cxn>
                    </a:cxnLst>
                    <a:rect l="0" t="0" r="r" b="b"/>
                    <a:pathLst>
                      <a:path w="320" h="432">
                        <a:moveTo>
                          <a:pt x="320" y="118"/>
                        </a:moveTo>
                        <a:lnTo>
                          <a:pt x="308" y="171"/>
                        </a:lnTo>
                        <a:lnTo>
                          <a:pt x="290" y="207"/>
                        </a:lnTo>
                        <a:lnTo>
                          <a:pt x="249" y="231"/>
                        </a:lnTo>
                        <a:lnTo>
                          <a:pt x="201" y="237"/>
                        </a:lnTo>
                        <a:lnTo>
                          <a:pt x="183" y="237"/>
                        </a:lnTo>
                        <a:lnTo>
                          <a:pt x="160" y="237"/>
                        </a:lnTo>
                        <a:lnTo>
                          <a:pt x="148" y="237"/>
                        </a:lnTo>
                        <a:lnTo>
                          <a:pt x="136" y="242"/>
                        </a:lnTo>
                        <a:lnTo>
                          <a:pt x="124" y="248"/>
                        </a:lnTo>
                        <a:lnTo>
                          <a:pt x="124" y="266"/>
                        </a:lnTo>
                        <a:lnTo>
                          <a:pt x="118" y="284"/>
                        </a:lnTo>
                        <a:lnTo>
                          <a:pt x="118" y="432"/>
                        </a:lnTo>
                        <a:lnTo>
                          <a:pt x="100" y="432"/>
                        </a:lnTo>
                        <a:lnTo>
                          <a:pt x="89" y="432"/>
                        </a:lnTo>
                        <a:lnTo>
                          <a:pt x="71" y="426"/>
                        </a:lnTo>
                        <a:lnTo>
                          <a:pt x="65" y="414"/>
                        </a:lnTo>
                        <a:lnTo>
                          <a:pt x="59" y="396"/>
                        </a:lnTo>
                        <a:lnTo>
                          <a:pt x="59" y="83"/>
                        </a:lnTo>
                        <a:lnTo>
                          <a:pt x="59" y="59"/>
                        </a:lnTo>
                        <a:lnTo>
                          <a:pt x="53" y="41"/>
                        </a:lnTo>
                        <a:lnTo>
                          <a:pt x="47" y="29"/>
                        </a:lnTo>
                        <a:lnTo>
                          <a:pt x="41" y="17"/>
                        </a:lnTo>
                        <a:lnTo>
                          <a:pt x="24" y="12"/>
                        </a:lnTo>
                        <a:lnTo>
                          <a:pt x="6" y="12"/>
                        </a:lnTo>
                        <a:lnTo>
                          <a:pt x="0" y="12"/>
                        </a:lnTo>
                        <a:lnTo>
                          <a:pt x="0" y="0"/>
                        </a:lnTo>
                        <a:lnTo>
                          <a:pt x="195" y="0"/>
                        </a:lnTo>
                        <a:lnTo>
                          <a:pt x="243" y="12"/>
                        </a:lnTo>
                        <a:lnTo>
                          <a:pt x="284" y="35"/>
                        </a:lnTo>
                        <a:lnTo>
                          <a:pt x="308" y="71"/>
                        </a:lnTo>
                        <a:lnTo>
                          <a:pt x="320" y="118"/>
                        </a:lnTo>
                        <a:close/>
                        <a:moveTo>
                          <a:pt x="160" y="219"/>
                        </a:moveTo>
                        <a:lnTo>
                          <a:pt x="219" y="207"/>
                        </a:lnTo>
                        <a:lnTo>
                          <a:pt x="254" y="177"/>
                        </a:lnTo>
                        <a:lnTo>
                          <a:pt x="266" y="124"/>
                        </a:lnTo>
                        <a:lnTo>
                          <a:pt x="254" y="65"/>
                        </a:lnTo>
                        <a:lnTo>
                          <a:pt x="219" y="35"/>
                        </a:lnTo>
                        <a:lnTo>
                          <a:pt x="160" y="23"/>
                        </a:lnTo>
                        <a:lnTo>
                          <a:pt x="118" y="23"/>
                        </a:lnTo>
                        <a:lnTo>
                          <a:pt x="118" y="171"/>
                        </a:lnTo>
                        <a:lnTo>
                          <a:pt x="118" y="189"/>
                        </a:lnTo>
                        <a:lnTo>
                          <a:pt x="124" y="201"/>
                        </a:lnTo>
                        <a:lnTo>
                          <a:pt x="130" y="213"/>
                        </a:lnTo>
                        <a:lnTo>
                          <a:pt x="142" y="213"/>
                        </a:lnTo>
                        <a:lnTo>
                          <a:pt x="160" y="219"/>
                        </a:lnTo>
                        <a:close/>
                      </a:path>
                    </a:pathLst>
                  </a:custGeom>
                  <a:solidFill>
                    <a:srgbClr val="3131B2"/>
                  </a:solidFill>
                  <a:ln w="0">
                    <a:solidFill>
                      <a:srgbClr val="3131B2"/>
                    </a:solidFill>
                    <a:prstDash val="solid"/>
                    <a:round/>
                    <a:headEnd/>
                    <a:tailEnd/>
                  </a:ln>
                </p:spPr>
                <p:txBody>
                  <a:bodyPr/>
                  <a:lstStyle/>
                  <a:p>
                    <a:endParaRPr lang="en-US"/>
                  </a:p>
                </p:txBody>
              </p:sp>
              <p:sp>
                <p:nvSpPr>
                  <p:cNvPr id="2121" name="Freeform 73"/>
                  <p:cNvSpPr>
                    <a:spLocks noChangeAspect="1"/>
                  </p:cNvSpPr>
                  <p:nvPr/>
                </p:nvSpPr>
                <p:spPr bwMode="auto">
                  <a:xfrm>
                    <a:off x="1328" y="1108"/>
                    <a:ext cx="320" cy="432"/>
                  </a:xfrm>
                  <a:custGeom>
                    <a:avLst/>
                    <a:gdLst/>
                    <a:ahLst/>
                    <a:cxnLst>
                      <a:cxn ang="0">
                        <a:pos x="320" y="118"/>
                      </a:cxn>
                      <a:cxn ang="0">
                        <a:pos x="308" y="171"/>
                      </a:cxn>
                      <a:cxn ang="0">
                        <a:pos x="290" y="207"/>
                      </a:cxn>
                      <a:cxn ang="0">
                        <a:pos x="249" y="231"/>
                      </a:cxn>
                      <a:cxn ang="0">
                        <a:pos x="201" y="237"/>
                      </a:cxn>
                      <a:cxn ang="0">
                        <a:pos x="183" y="237"/>
                      </a:cxn>
                      <a:cxn ang="0">
                        <a:pos x="160" y="237"/>
                      </a:cxn>
                      <a:cxn ang="0">
                        <a:pos x="148" y="237"/>
                      </a:cxn>
                      <a:cxn ang="0">
                        <a:pos x="136" y="242"/>
                      </a:cxn>
                      <a:cxn ang="0">
                        <a:pos x="124" y="248"/>
                      </a:cxn>
                      <a:cxn ang="0">
                        <a:pos x="124" y="266"/>
                      </a:cxn>
                      <a:cxn ang="0">
                        <a:pos x="118" y="284"/>
                      </a:cxn>
                      <a:cxn ang="0">
                        <a:pos x="118" y="432"/>
                      </a:cxn>
                      <a:cxn ang="0">
                        <a:pos x="100" y="432"/>
                      </a:cxn>
                      <a:cxn ang="0">
                        <a:pos x="89" y="432"/>
                      </a:cxn>
                      <a:cxn ang="0">
                        <a:pos x="71" y="426"/>
                      </a:cxn>
                      <a:cxn ang="0">
                        <a:pos x="65" y="414"/>
                      </a:cxn>
                      <a:cxn ang="0">
                        <a:pos x="59" y="396"/>
                      </a:cxn>
                      <a:cxn ang="0">
                        <a:pos x="59" y="83"/>
                      </a:cxn>
                      <a:cxn ang="0">
                        <a:pos x="59" y="59"/>
                      </a:cxn>
                      <a:cxn ang="0">
                        <a:pos x="53" y="41"/>
                      </a:cxn>
                      <a:cxn ang="0">
                        <a:pos x="47" y="29"/>
                      </a:cxn>
                      <a:cxn ang="0">
                        <a:pos x="41" y="17"/>
                      </a:cxn>
                      <a:cxn ang="0">
                        <a:pos x="24" y="12"/>
                      </a:cxn>
                      <a:cxn ang="0">
                        <a:pos x="6" y="12"/>
                      </a:cxn>
                      <a:cxn ang="0">
                        <a:pos x="0" y="12"/>
                      </a:cxn>
                      <a:cxn ang="0">
                        <a:pos x="0" y="0"/>
                      </a:cxn>
                      <a:cxn ang="0">
                        <a:pos x="195" y="0"/>
                      </a:cxn>
                      <a:cxn ang="0">
                        <a:pos x="243" y="12"/>
                      </a:cxn>
                      <a:cxn ang="0">
                        <a:pos x="284" y="35"/>
                      </a:cxn>
                      <a:cxn ang="0">
                        <a:pos x="308" y="71"/>
                      </a:cxn>
                      <a:cxn ang="0">
                        <a:pos x="320" y="118"/>
                      </a:cxn>
                    </a:cxnLst>
                    <a:rect l="0" t="0" r="r" b="b"/>
                    <a:pathLst>
                      <a:path w="320" h="432">
                        <a:moveTo>
                          <a:pt x="320" y="118"/>
                        </a:moveTo>
                        <a:lnTo>
                          <a:pt x="308" y="171"/>
                        </a:lnTo>
                        <a:lnTo>
                          <a:pt x="290" y="207"/>
                        </a:lnTo>
                        <a:lnTo>
                          <a:pt x="249" y="231"/>
                        </a:lnTo>
                        <a:lnTo>
                          <a:pt x="201" y="237"/>
                        </a:lnTo>
                        <a:lnTo>
                          <a:pt x="183" y="237"/>
                        </a:lnTo>
                        <a:lnTo>
                          <a:pt x="160" y="237"/>
                        </a:lnTo>
                        <a:lnTo>
                          <a:pt x="148" y="237"/>
                        </a:lnTo>
                        <a:lnTo>
                          <a:pt x="136" y="242"/>
                        </a:lnTo>
                        <a:lnTo>
                          <a:pt x="124" y="248"/>
                        </a:lnTo>
                        <a:lnTo>
                          <a:pt x="124" y="266"/>
                        </a:lnTo>
                        <a:lnTo>
                          <a:pt x="118" y="284"/>
                        </a:lnTo>
                        <a:lnTo>
                          <a:pt x="118" y="432"/>
                        </a:lnTo>
                        <a:lnTo>
                          <a:pt x="100" y="432"/>
                        </a:lnTo>
                        <a:lnTo>
                          <a:pt x="89" y="432"/>
                        </a:lnTo>
                        <a:lnTo>
                          <a:pt x="71" y="426"/>
                        </a:lnTo>
                        <a:lnTo>
                          <a:pt x="65" y="414"/>
                        </a:lnTo>
                        <a:lnTo>
                          <a:pt x="59" y="396"/>
                        </a:lnTo>
                        <a:lnTo>
                          <a:pt x="59" y="83"/>
                        </a:lnTo>
                        <a:lnTo>
                          <a:pt x="59" y="59"/>
                        </a:lnTo>
                        <a:lnTo>
                          <a:pt x="53" y="41"/>
                        </a:lnTo>
                        <a:lnTo>
                          <a:pt x="47" y="29"/>
                        </a:lnTo>
                        <a:lnTo>
                          <a:pt x="41" y="17"/>
                        </a:lnTo>
                        <a:lnTo>
                          <a:pt x="24" y="12"/>
                        </a:lnTo>
                        <a:lnTo>
                          <a:pt x="6" y="12"/>
                        </a:lnTo>
                        <a:lnTo>
                          <a:pt x="0" y="12"/>
                        </a:lnTo>
                        <a:lnTo>
                          <a:pt x="0" y="0"/>
                        </a:lnTo>
                        <a:lnTo>
                          <a:pt x="195" y="0"/>
                        </a:lnTo>
                        <a:lnTo>
                          <a:pt x="243" y="12"/>
                        </a:lnTo>
                        <a:lnTo>
                          <a:pt x="284" y="35"/>
                        </a:lnTo>
                        <a:lnTo>
                          <a:pt x="308" y="71"/>
                        </a:lnTo>
                        <a:lnTo>
                          <a:pt x="320" y="118"/>
                        </a:lnTo>
                      </a:path>
                    </a:pathLst>
                  </a:custGeom>
                  <a:noFill/>
                  <a:ln w="9525">
                    <a:solidFill>
                      <a:srgbClr val="3131B2"/>
                    </a:solidFill>
                    <a:prstDash val="solid"/>
                    <a:round/>
                    <a:headEnd/>
                    <a:tailEnd/>
                  </a:ln>
                </p:spPr>
                <p:txBody>
                  <a:bodyPr/>
                  <a:lstStyle/>
                  <a:p>
                    <a:endParaRPr lang="en-US"/>
                  </a:p>
                </p:txBody>
              </p:sp>
              <p:sp>
                <p:nvSpPr>
                  <p:cNvPr id="2122" name="Freeform 74"/>
                  <p:cNvSpPr>
                    <a:spLocks noChangeAspect="1"/>
                  </p:cNvSpPr>
                  <p:nvPr/>
                </p:nvSpPr>
                <p:spPr bwMode="auto">
                  <a:xfrm>
                    <a:off x="1446" y="1131"/>
                    <a:ext cx="148" cy="196"/>
                  </a:xfrm>
                  <a:custGeom>
                    <a:avLst/>
                    <a:gdLst/>
                    <a:ahLst/>
                    <a:cxnLst>
                      <a:cxn ang="0">
                        <a:pos x="42" y="196"/>
                      </a:cxn>
                      <a:cxn ang="0">
                        <a:pos x="101" y="184"/>
                      </a:cxn>
                      <a:cxn ang="0">
                        <a:pos x="136" y="154"/>
                      </a:cxn>
                      <a:cxn ang="0">
                        <a:pos x="148" y="101"/>
                      </a:cxn>
                      <a:cxn ang="0">
                        <a:pos x="136" y="42"/>
                      </a:cxn>
                      <a:cxn ang="0">
                        <a:pos x="101" y="12"/>
                      </a:cxn>
                      <a:cxn ang="0">
                        <a:pos x="42" y="0"/>
                      </a:cxn>
                      <a:cxn ang="0">
                        <a:pos x="0" y="0"/>
                      </a:cxn>
                      <a:cxn ang="0">
                        <a:pos x="0" y="148"/>
                      </a:cxn>
                      <a:cxn ang="0">
                        <a:pos x="0" y="166"/>
                      </a:cxn>
                      <a:cxn ang="0">
                        <a:pos x="6" y="178"/>
                      </a:cxn>
                      <a:cxn ang="0">
                        <a:pos x="12" y="190"/>
                      </a:cxn>
                      <a:cxn ang="0">
                        <a:pos x="24" y="190"/>
                      </a:cxn>
                      <a:cxn ang="0">
                        <a:pos x="42" y="196"/>
                      </a:cxn>
                    </a:cxnLst>
                    <a:rect l="0" t="0" r="r" b="b"/>
                    <a:pathLst>
                      <a:path w="148" h="196">
                        <a:moveTo>
                          <a:pt x="42" y="196"/>
                        </a:moveTo>
                        <a:lnTo>
                          <a:pt x="101" y="184"/>
                        </a:lnTo>
                        <a:lnTo>
                          <a:pt x="136" y="154"/>
                        </a:lnTo>
                        <a:lnTo>
                          <a:pt x="148" y="101"/>
                        </a:lnTo>
                        <a:lnTo>
                          <a:pt x="136" y="42"/>
                        </a:lnTo>
                        <a:lnTo>
                          <a:pt x="101" y="12"/>
                        </a:lnTo>
                        <a:lnTo>
                          <a:pt x="42" y="0"/>
                        </a:lnTo>
                        <a:lnTo>
                          <a:pt x="0" y="0"/>
                        </a:lnTo>
                        <a:lnTo>
                          <a:pt x="0" y="148"/>
                        </a:lnTo>
                        <a:lnTo>
                          <a:pt x="0" y="166"/>
                        </a:lnTo>
                        <a:lnTo>
                          <a:pt x="6" y="178"/>
                        </a:lnTo>
                        <a:lnTo>
                          <a:pt x="12" y="190"/>
                        </a:lnTo>
                        <a:lnTo>
                          <a:pt x="24" y="190"/>
                        </a:lnTo>
                        <a:lnTo>
                          <a:pt x="42" y="196"/>
                        </a:lnTo>
                      </a:path>
                    </a:pathLst>
                  </a:custGeom>
                  <a:noFill/>
                  <a:ln w="9525">
                    <a:solidFill>
                      <a:srgbClr val="3131B2"/>
                    </a:solidFill>
                    <a:prstDash val="solid"/>
                    <a:round/>
                    <a:headEnd/>
                    <a:tailEnd/>
                  </a:ln>
                </p:spPr>
                <p:txBody>
                  <a:bodyPr/>
                  <a:lstStyle/>
                  <a:p>
                    <a:endParaRPr lang="en-US"/>
                  </a:p>
                </p:txBody>
              </p:sp>
            </p:grpSp>
            <p:grpSp>
              <p:nvGrpSpPr>
                <p:cNvPr id="2123" name="Group 75"/>
                <p:cNvGrpSpPr>
                  <a:grpSpLocks noChangeAspect="1"/>
                </p:cNvGrpSpPr>
                <p:nvPr/>
              </p:nvGrpSpPr>
              <p:grpSpPr bwMode="auto">
                <a:xfrm>
                  <a:off x="1665" y="1244"/>
                  <a:ext cx="249" cy="308"/>
                  <a:chOff x="1665" y="1244"/>
                  <a:chExt cx="249" cy="308"/>
                </a:xfrm>
              </p:grpSpPr>
              <p:sp>
                <p:nvSpPr>
                  <p:cNvPr id="2124" name="Freeform 76"/>
                  <p:cNvSpPr>
                    <a:spLocks noChangeAspect="1" noEditPoints="1"/>
                  </p:cNvSpPr>
                  <p:nvPr/>
                </p:nvSpPr>
                <p:spPr bwMode="auto">
                  <a:xfrm>
                    <a:off x="1665" y="1244"/>
                    <a:ext cx="249" cy="308"/>
                  </a:xfrm>
                  <a:custGeom>
                    <a:avLst/>
                    <a:gdLst/>
                    <a:ahLst/>
                    <a:cxnLst>
                      <a:cxn ang="0">
                        <a:pos x="154" y="308"/>
                      </a:cxn>
                      <a:cxn ang="0">
                        <a:pos x="89" y="296"/>
                      </a:cxn>
                      <a:cxn ang="0">
                        <a:pos x="42" y="260"/>
                      </a:cxn>
                      <a:cxn ang="0">
                        <a:pos x="12" y="213"/>
                      </a:cxn>
                      <a:cxn ang="0">
                        <a:pos x="0" y="148"/>
                      </a:cxn>
                      <a:cxn ang="0">
                        <a:pos x="12" y="83"/>
                      </a:cxn>
                      <a:cxn ang="0">
                        <a:pos x="36" y="35"/>
                      </a:cxn>
                      <a:cxn ang="0">
                        <a:pos x="77" y="6"/>
                      </a:cxn>
                      <a:cxn ang="0">
                        <a:pos x="137" y="0"/>
                      </a:cxn>
                      <a:cxn ang="0">
                        <a:pos x="196" y="12"/>
                      </a:cxn>
                      <a:cxn ang="0">
                        <a:pos x="231" y="41"/>
                      </a:cxn>
                      <a:cxn ang="0">
                        <a:pos x="249" y="83"/>
                      </a:cxn>
                      <a:cxn ang="0">
                        <a:pos x="243" y="95"/>
                      </a:cxn>
                      <a:cxn ang="0">
                        <a:pos x="237" y="106"/>
                      </a:cxn>
                      <a:cxn ang="0">
                        <a:pos x="225" y="112"/>
                      </a:cxn>
                      <a:cxn ang="0">
                        <a:pos x="208" y="112"/>
                      </a:cxn>
                      <a:cxn ang="0">
                        <a:pos x="95" y="112"/>
                      </a:cxn>
                      <a:cxn ang="0">
                        <a:pos x="83" y="118"/>
                      </a:cxn>
                      <a:cxn ang="0">
                        <a:pos x="71" y="124"/>
                      </a:cxn>
                      <a:cxn ang="0">
                        <a:pos x="66" y="136"/>
                      </a:cxn>
                      <a:cxn ang="0">
                        <a:pos x="66" y="148"/>
                      </a:cxn>
                      <a:cxn ang="0">
                        <a:pos x="66" y="172"/>
                      </a:cxn>
                      <a:cxn ang="0">
                        <a:pos x="71" y="195"/>
                      </a:cxn>
                      <a:cxn ang="0">
                        <a:pos x="77" y="213"/>
                      </a:cxn>
                      <a:cxn ang="0">
                        <a:pos x="89" y="237"/>
                      </a:cxn>
                      <a:cxn ang="0">
                        <a:pos x="131" y="272"/>
                      </a:cxn>
                      <a:cxn ang="0">
                        <a:pos x="184" y="284"/>
                      </a:cxn>
                      <a:cxn ang="0">
                        <a:pos x="202" y="284"/>
                      </a:cxn>
                      <a:cxn ang="0">
                        <a:pos x="220" y="284"/>
                      </a:cxn>
                      <a:cxn ang="0">
                        <a:pos x="237" y="278"/>
                      </a:cxn>
                      <a:cxn ang="0">
                        <a:pos x="237" y="278"/>
                      </a:cxn>
                      <a:cxn ang="0">
                        <a:pos x="237" y="278"/>
                      </a:cxn>
                      <a:cxn ang="0">
                        <a:pos x="243" y="278"/>
                      </a:cxn>
                      <a:cxn ang="0">
                        <a:pos x="243" y="278"/>
                      </a:cxn>
                      <a:cxn ang="0">
                        <a:pos x="243" y="284"/>
                      </a:cxn>
                      <a:cxn ang="0">
                        <a:pos x="243" y="284"/>
                      </a:cxn>
                      <a:cxn ang="0">
                        <a:pos x="243" y="290"/>
                      </a:cxn>
                      <a:cxn ang="0">
                        <a:pos x="202" y="302"/>
                      </a:cxn>
                      <a:cxn ang="0">
                        <a:pos x="154" y="308"/>
                      </a:cxn>
                      <a:cxn ang="0">
                        <a:pos x="154" y="101"/>
                      </a:cxn>
                      <a:cxn ang="0">
                        <a:pos x="172" y="101"/>
                      </a:cxn>
                      <a:cxn ang="0">
                        <a:pos x="184" y="95"/>
                      </a:cxn>
                      <a:cxn ang="0">
                        <a:pos x="190" y="89"/>
                      </a:cxn>
                      <a:cxn ang="0">
                        <a:pos x="190" y="77"/>
                      </a:cxn>
                      <a:cxn ang="0">
                        <a:pos x="190" y="53"/>
                      </a:cxn>
                      <a:cxn ang="0">
                        <a:pos x="184" y="35"/>
                      </a:cxn>
                      <a:cxn ang="0">
                        <a:pos x="166" y="24"/>
                      </a:cxn>
                      <a:cxn ang="0">
                        <a:pos x="154" y="12"/>
                      </a:cxn>
                      <a:cxn ang="0">
                        <a:pos x="131" y="12"/>
                      </a:cxn>
                      <a:cxn ang="0">
                        <a:pos x="113" y="12"/>
                      </a:cxn>
                      <a:cxn ang="0">
                        <a:pos x="95" y="24"/>
                      </a:cxn>
                      <a:cxn ang="0">
                        <a:pos x="77" y="41"/>
                      </a:cxn>
                      <a:cxn ang="0">
                        <a:pos x="71" y="65"/>
                      </a:cxn>
                      <a:cxn ang="0">
                        <a:pos x="66" y="101"/>
                      </a:cxn>
                      <a:cxn ang="0">
                        <a:pos x="125" y="101"/>
                      </a:cxn>
                      <a:cxn ang="0">
                        <a:pos x="154" y="101"/>
                      </a:cxn>
                    </a:cxnLst>
                    <a:rect l="0" t="0" r="r" b="b"/>
                    <a:pathLst>
                      <a:path w="249" h="308">
                        <a:moveTo>
                          <a:pt x="154" y="308"/>
                        </a:moveTo>
                        <a:lnTo>
                          <a:pt x="89" y="296"/>
                        </a:lnTo>
                        <a:lnTo>
                          <a:pt x="42" y="260"/>
                        </a:lnTo>
                        <a:lnTo>
                          <a:pt x="12" y="213"/>
                        </a:lnTo>
                        <a:lnTo>
                          <a:pt x="0" y="148"/>
                        </a:lnTo>
                        <a:lnTo>
                          <a:pt x="12" y="83"/>
                        </a:lnTo>
                        <a:lnTo>
                          <a:pt x="36" y="35"/>
                        </a:lnTo>
                        <a:lnTo>
                          <a:pt x="77" y="6"/>
                        </a:lnTo>
                        <a:lnTo>
                          <a:pt x="137" y="0"/>
                        </a:lnTo>
                        <a:lnTo>
                          <a:pt x="196" y="12"/>
                        </a:lnTo>
                        <a:lnTo>
                          <a:pt x="231" y="41"/>
                        </a:lnTo>
                        <a:lnTo>
                          <a:pt x="249" y="83"/>
                        </a:lnTo>
                        <a:lnTo>
                          <a:pt x="243" y="95"/>
                        </a:lnTo>
                        <a:lnTo>
                          <a:pt x="237" y="106"/>
                        </a:lnTo>
                        <a:lnTo>
                          <a:pt x="225" y="112"/>
                        </a:lnTo>
                        <a:lnTo>
                          <a:pt x="208" y="112"/>
                        </a:lnTo>
                        <a:lnTo>
                          <a:pt x="95" y="112"/>
                        </a:lnTo>
                        <a:lnTo>
                          <a:pt x="83" y="118"/>
                        </a:lnTo>
                        <a:lnTo>
                          <a:pt x="71" y="124"/>
                        </a:lnTo>
                        <a:lnTo>
                          <a:pt x="66" y="136"/>
                        </a:lnTo>
                        <a:lnTo>
                          <a:pt x="66" y="148"/>
                        </a:lnTo>
                        <a:lnTo>
                          <a:pt x="66" y="172"/>
                        </a:lnTo>
                        <a:lnTo>
                          <a:pt x="71" y="195"/>
                        </a:lnTo>
                        <a:lnTo>
                          <a:pt x="77" y="213"/>
                        </a:lnTo>
                        <a:lnTo>
                          <a:pt x="89" y="237"/>
                        </a:lnTo>
                        <a:lnTo>
                          <a:pt x="131" y="272"/>
                        </a:lnTo>
                        <a:lnTo>
                          <a:pt x="184" y="284"/>
                        </a:lnTo>
                        <a:lnTo>
                          <a:pt x="202" y="284"/>
                        </a:lnTo>
                        <a:lnTo>
                          <a:pt x="220" y="284"/>
                        </a:lnTo>
                        <a:lnTo>
                          <a:pt x="237" y="278"/>
                        </a:lnTo>
                        <a:lnTo>
                          <a:pt x="237" y="278"/>
                        </a:lnTo>
                        <a:lnTo>
                          <a:pt x="237" y="278"/>
                        </a:lnTo>
                        <a:lnTo>
                          <a:pt x="243" y="278"/>
                        </a:lnTo>
                        <a:lnTo>
                          <a:pt x="243" y="278"/>
                        </a:lnTo>
                        <a:lnTo>
                          <a:pt x="243" y="284"/>
                        </a:lnTo>
                        <a:lnTo>
                          <a:pt x="243" y="284"/>
                        </a:lnTo>
                        <a:lnTo>
                          <a:pt x="243" y="290"/>
                        </a:lnTo>
                        <a:lnTo>
                          <a:pt x="202" y="302"/>
                        </a:lnTo>
                        <a:lnTo>
                          <a:pt x="154" y="308"/>
                        </a:lnTo>
                        <a:close/>
                        <a:moveTo>
                          <a:pt x="154" y="101"/>
                        </a:moveTo>
                        <a:lnTo>
                          <a:pt x="172" y="101"/>
                        </a:lnTo>
                        <a:lnTo>
                          <a:pt x="184" y="95"/>
                        </a:lnTo>
                        <a:lnTo>
                          <a:pt x="190" y="89"/>
                        </a:lnTo>
                        <a:lnTo>
                          <a:pt x="190" y="77"/>
                        </a:lnTo>
                        <a:lnTo>
                          <a:pt x="190" y="53"/>
                        </a:lnTo>
                        <a:lnTo>
                          <a:pt x="184" y="35"/>
                        </a:lnTo>
                        <a:lnTo>
                          <a:pt x="166" y="24"/>
                        </a:lnTo>
                        <a:lnTo>
                          <a:pt x="154" y="12"/>
                        </a:lnTo>
                        <a:lnTo>
                          <a:pt x="131" y="12"/>
                        </a:lnTo>
                        <a:lnTo>
                          <a:pt x="113" y="12"/>
                        </a:lnTo>
                        <a:lnTo>
                          <a:pt x="95" y="24"/>
                        </a:lnTo>
                        <a:lnTo>
                          <a:pt x="77" y="41"/>
                        </a:lnTo>
                        <a:lnTo>
                          <a:pt x="71" y="65"/>
                        </a:lnTo>
                        <a:lnTo>
                          <a:pt x="66" y="101"/>
                        </a:lnTo>
                        <a:lnTo>
                          <a:pt x="125" y="101"/>
                        </a:lnTo>
                        <a:lnTo>
                          <a:pt x="154" y="101"/>
                        </a:lnTo>
                        <a:close/>
                      </a:path>
                    </a:pathLst>
                  </a:custGeom>
                  <a:solidFill>
                    <a:srgbClr val="3131B2"/>
                  </a:solidFill>
                  <a:ln w="0">
                    <a:solidFill>
                      <a:srgbClr val="3131B2"/>
                    </a:solidFill>
                    <a:prstDash val="solid"/>
                    <a:round/>
                    <a:headEnd/>
                    <a:tailEnd/>
                  </a:ln>
                </p:spPr>
                <p:txBody>
                  <a:bodyPr/>
                  <a:lstStyle/>
                  <a:p>
                    <a:endParaRPr lang="en-US"/>
                  </a:p>
                </p:txBody>
              </p:sp>
              <p:sp>
                <p:nvSpPr>
                  <p:cNvPr id="2125" name="Freeform 77"/>
                  <p:cNvSpPr>
                    <a:spLocks noChangeAspect="1"/>
                  </p:cNvSpPr>
                  <p:nvPr/>
                </p:nvSpPr>
                <p:spPr bwMode="auto">
                  <a:xfrm>
                    <a:off x="1665" y="1244"/>
                    <a:ext cx="249" cy="308"/>
                  </a:xfrm>
                  <a:custGeom>
                    <a:avLst/>
                    <a:gdLst/>
                    <a:ahLst/>
                    <a:cxnLst>
                      <a:cxn ang="0">
                        <a:pos x="154" y="308"/>
                      </a:cxn>
                      <a:cxn ang="0">
                        <a:pos x="89" y="296"/>
                      </a:cxn>
                      <a:cxn ang="0">
                        <a:pos x="42" y="260"/>
                      </a:cxn>
                      <a:cxn ang="0">
                        <a:pos x="12" y="213"/>
                      </a:cxn>
                      <a:cxn ang="0">
                        <a:pos x="0" y="148"/>
                      </a:cxn>
                      <a:cxn ang="0">
                        <a:pos x="12" y="83"/>
                      </a:cxn>
                      <a:cxn ang="0">
                        <a:pos x="36" y="35"/>
                      </a:cxn>
                      <a:cxn ang="0">
                        <a:pos x="77" y="6"/>
                      </a:cxn>
                      <a:cxn ang="0">
                        <a:pos x="137" y="0"/>
                      </a:cxn>
                      <a:cxn ang="0">
                        <a:pos x="196" y="12"/>
                      </a:cxn>
                      <a:cxn ang="0">
                        <a:pos x="231" y="41"/>
                      </a:cxn>
                      <a:cxn ang="0">
                        <a:pos x="249" y="83"/>
                      </a:cxn>
                      <a:cxn ang="0">
                        <a:pos x="243" y="95"/>
                      </a:cxn>
                      <a:cxn ang="0">
                        <a:pos x="237" y="106"/>
                      </a:cxn>
                      <a:cxn ang="0">
                        <a:pos x="225" y="112"/>
                      </a:cxn>
                      <a:cxn ang="0">
                        <a:pos x="208" y="112"/>
                      </a:cxn>
                      <a:cxn ang="0">
                        <a:pos x="95" y="112"/>
                      </a:cxn>
                      <a:cxn ang="0">
                        <a:pos x="83" y="118"/>
                      </a:cxn>
                      <a:cxn ang="0">
                        <a:pos x="71" y="124"/>
                      </a:cxn>
                      <a:cxn ang="0">
                        <a:pos x="66" y="136"/>
                      </a:cxn>
                      <a:cxn ang="0">
                        <a:pos x="66" y="148"/>
                      </a:cxn>
                      <a:cxn ang="0">
                        <a:pos x="66" y="172"/>
                      </a:cxn>
                      <a:cxn ang="0">
                        <a:pos x="71" y="195"/>
                      </a:cxn>
                      <a:cxn ang="0">
                        <a:pos x="77" y="213"/>
                      </a:cxn>
                      <a:cxn ang="0">
                        <a:pos x="89" y="237"/>
                      </a:cxn>
                      <a:cxn ang="0">
                        <a:pos x="131" y="272"/>
                      </a:cxn>
                      <a:cxn ang="0">
                        <a:pos x="184" y="284"/>
                      </a:cxn>
                      <a:cxn ang="0">
                        <a:pos x="202" y="284"/>
                      </a:cxn>
                      <a:cxn ang="0">
                        <a:pos x="220" y="284"/>
                      </a:cxn>
                      <a:cxn ang="0">
                        <a:pos x="237" y="278"/>
                      </a:cxn>
                      <a:cxn ang="0">
                        <a:pos x="237" y="278"/>
                      </a:cxn>
                      <a:cxn ang="0">
                        <a:pos x="237" y="278"/>
                      </a:cxn>
                      <a:cxn ang="0">
                        <a:pos x="243" y="278"/>
                      </a:cxn>
                      <a:cxn ang="0">
                        <a:pos x="243" y="278"/>
                      </a:cxn>
                      <a:cxn ang="0">
                        <a:pos x="243" y="284"/>
                      </a:cxn>
                      <a:cxn ang="0">
                        <a:pos x="243" y="284"/>
                      </a:cxn>
                      <a:cxn ang="0">
                        <a:pos x="243" y="290"/>
                      </a:cxn>
                      <a:cxn ang="0">
                        <a:pos x="202" y="302"/>
                      </a:cxn>
                      <a:cxn ang="0">
                        <a:pos x="154" y="308"/>
                      </a:cxn>
                    </a:cxnLst>
                    <a:rect l="0" t="0" r="r" b="b"/>
                    <a:pathLst>
                      <a:path w="249" h="308">
                        <a:moveTo>
                          <a:pt x="154" y="308"/>
                        </a:moveTo>
                        <a:lnTo>
                          <a:pt x="89" y="296"/>
                        </a:lnTo>
                        <a:lnTo>
                          <a:pt x="42" y="260"/>
                        </a:lnTo>
                        <a:lnTo>
                          <a:pt x="12" y="213"/>
                        </a:lnTo>
                        <a:lnTo>
                          <a:pt x="0" y="148"/>
                        </a:lnTo>
                        <a:lnTo>
                          <a:pt x="12" y="83"/>
                        </a:lnTo>
                        <a:lnTo>
                          <a:pt x="36" y="35"/>
                        </a:lnTo>
                        <a:lnTo>
                          <a:pt x="77" y="6"/>
                        </a:lnTo>
                        <a:lnTo>
                          <a:pt x="137" y="0"/>
                        </a:lnTo>
                        <a:lnTo>
                          <a:pt x="196" y="12"/>
                        </a:lnTo>
                        <a:lnTo>
                          <a:pt x="231" y="41"/>
                        </a:lnTo>
                        <a:lnTo>
                          <a:pt x="249" y="83"/>
                        </a:lnTo>
                        <a:lnTo>
                          <a:pt x="243" y="95"/>
                        </a:lnTo>
                        <a:lnTo>
                          <a:pt x="237" y="106"/>
                        </a:lnTo>
                        <a:lnTo>
                          <a:pt x="225" y="112"/>
                        </a:lnTo>
                        <a:lnTo>
                          <a:pt x="208" y="112"/>
                        </a:lnTo>
                        <a:lnTo>
                          <a:pt x="95" y="112"/>
                        </a:lnTo>
                        <a:lnTo>
                          <a:pt x="83" y="118"/>
                        </a:lnTo>
                        <a:lnTo>
                          <a:pt x="71" y="124"/>
                        </a:lnTo>
                        <a:lnTo>
                          <a:pt x="66" y="136"/>
                        </a:lnTo>
                        <a:lnTo>
                          <a:pt x="66" y="148"/>
                        </a:lnTo>
                        <a:lnTo>
                          <a:pt x="66" y="172"/>
                        </a:lnTo>
                        <a:lnTo>
                          <a:pt x="71" y="195"/>
                        </a:lnTo>
                        <a:lnTo>
                          <a:pt x="77" y="213"/>
                        </a:lnTo>
                        <a:lnTo>
                          <a:pt x="89" y="237"/>
                        </a:lnTo>
                        <a:lnTo>
                          <a:pt x="131" y="272"/>
                        </a:lnTo>
                        <a:lnTo>
                          <a:pt x="184" y="284"/>
                        </a:lnTo>
                        <a:lnTo>
                          <a:pt x="202" y="284"/>
                        </a:lnTo>
                        <a:lnTo>
                          <a:pt x="220" y="284"/>
                        </a:lnTo>
                        <a:lnTo>
                          <a:pt x="237" y="278"/>
                        </a:lnTo>
                        <a:lnTo>
                          <a:pt x="237" y="278"/>
                        </a:lnTo>
                        <a:lnTo>
                          <a:pt x="237" y="278"/>
                        </a:lnTo>
                        <a:lnTo>
                          <a:pt x="243" y="278"/>
                        </a:lnTo>
                        <a:lnTo>
                          <a:pt x="243" y="278"/>
                        </a:lnTo>
                        <a:lnTo>
                          <a:pt x="243" y="284"/>
                        </a:lnTo>
                        <a:lnTo>
                          <a:pt x="243" y="284"/>
                        </a:lnTo>
                        <a:lnTo>
                          <a:pt x="243" y="290"/>
                        </a:lnTo>
                        <a:lnTo>
                          <a:pt x="202" y="302"/>
                        </a:lnTo>
                        <a:lnTo>
                          <a:pt x="154" y="308"/>
                        </a:lnTo>
                      </a:path>
                    </a:pathLst>
                  </a:custGeom>
                  <a:noFill/>
                  <a:ln w="9525">
                    <a:solidFill>
                      <a:srgbClr val="3131B2"/>
                    </a:solidFill>
                    <a:prstDash val="solid"/>
                    <a:round/>
                    <a:headEnd/>
                    <a:tailEnd/>
                  </a:ln>
                </p:spPr>
                <p:txBody>
                  <a:bodyPr/>
                  <a:lstStyle/>
                  <a:p>
                    <a:endParaRPr lang="en-US"/>
                  </a:p>
                </p:txBody>
              </p:sp>
              <p:sp>
                <p:nvSpPr>
                  <p:cNvPr id="2126" name="Freeform 78"/>
                  <p:cNvSpPr>
                    <a:spLocks noChangeAspect="1"/>
                  </p:cNvSpPr>
                  <p:nvPr/>
                </p:nvSpPr>
                <p:spPr bwMode="auto">
                  <a:xfrm>
                    <a:off x="1731" y="1256"/>
                    <a:ext cx="124" cy="89"/>
                  </a:xfrm>
                  <a:custGeom>
                    <a:avLst/>
                    <a:gdLst/>
                    <a:ahLst/>
                    <a:cxnLst>
                      <a:cxn ang="0">
                        <a:pos x="88" y="89"/>
                      </a:cxn>
                      <a:cxn ang="0">
                        <a:pos x="106" y="89"/>
                      </a:cxn>
                      <a:cxn ang="0">
                        <a:pos x="118" y="83"/>
                      </a:cxn>
                      <a:cxn ang="0">
                        <a:pos x="124" y="77"/>
                      </a:cxn>
                      <a:cxn ang="0">
                        <a:pos x="124" y="65"/>
                      </a:cxn>
                      <a:cxn ang="0">
                        <a:pos x="124" y="41"/>
                      </a:cxn>
                      <a:cxn ang="0">
                        <a:pos x="118" y="23"/>
                      </a:cxn>
                      <a:cxn ang="0">
                        <a:pos x="100" y="12"/>
                      </a:cxn>
                      <a:cxn ang="0">
                        <a:pos x="88" y="0"/>
                      </a:cxn>
                      <a:cxn ang="0">
                        <a:pos x="65" y="0"/>
                      </a:cxn>
                      <a:cxn ang="0">
                        <a:pos x="47" y="0"/>
                      </a:cxn>
                      <a:cxn ang="0">
                        <a:pos x="29" y="12"/>
                      </a:cxn>
                      <a:cxn ang="0">
                        <a:pos x="11" y="29"/>
                      </a:cxn>
                      <a:cxn ang="0">
                        <a:pos x="5" y="53"/>
                      </a:cxn>
                      <a:cxn ang="0">
                        <a:pos x="0" y="89"/>
                      </a:cxn>
                      <a:cxn ang="0">
                        <a:pos x="59" y="89"/>
                      </a:cxn>
                      <a:cxn ang="0">
                        <a:pos x="88" y="89"/>
                      </a:cxn>
                    </a:cxnLst>
                    <a:rect l="0" t="0" r="r" b="b"/>
                    <a:pathLst>
                      <a:path w="124" h="89">
                        <a:moveTo>
                          <a:pt x="88" y="89"/>
                        </a:moveTo>
                        <a:lnTo>
                          <a:pt x="106" y="89"/>
                        </a:lnTo>
                        <a:lnTo>
                          <a:pt x="118" y="83"/>
                        </a:lnTo>
                        <a:lnTo>
                          <a:pt x="124" y="77"/>
                        </a:lnTo>
                        <a:lnTo>
                          <a:pt x="124" y="65"/>
                        </a:lnTo>
                        <a:lnTo>
                          <a:pt x="124" y="41"/>
                        </a:lnTo>
                        <a:lnTo>
                          <a:pt x="118" y="23"/>
                        </a:lnTo>
                        <a:lnTo>
                          <a:pt x="100" y="12"/>
                        </a:lnTo>
                        <a:lnTo>
                          <a:pt x="88" y="0"/>
                        </a:lnTo>
                        <a:lnTo>
                          <a:pt x="65" y="0"/>
                        </a:lnTo>
                        <a:lnTo>
                          <a:pt x="47" y="0"/>
                        </a:lnTo>
                        <a:lnTo>
                          <a:pt x="29" y="12"/>
                        </a:lnTo>
                        <a:lnTo>
                          <a:pt x="11" y="29"/>
                        </a:lnTo>
                        <a:lnTo>
                          <a:pt x="5" y="53"/>
                        </a:lnTo>
                        <a:lnTo>
                          <a:pt x="0" y="89"/>
                        </a:lnTo>
                        <a:lnTo>
                          <a:pt x="59" y="89"/>
                        </a:lnTo>
                        <a:lnTo>
                          <a:pt x="88" y="89"/>
                        </a:lnTo>
                      </a:path>
                    </a:pathLst>
                  </a:custGeom>
                  <a:noFill/>
                  <a:ln w="9525">
                    <a:solidFill>
                      <a:srgbClr val="3131B2"/>
                    </a:solidFill>
                    <a:prstDash val="solid"/>
                    <a:round/>
                    <a:headEnd/>
                    <a:tailEnd/>
                  </a:ln>
                </p:spPr>
                <p:txBody>
                  <a:bodyPr/>
                  <a:lstStyle/>
                  <a:p>
                    <a:endParaRPr lang="en-US"/>
                  </a:p>
                </p:txBody>
              </p:sp>
            </p:grpSp>
            <p:grpSp>
              <p:nvGrpSpPr>
                <p:cNvPr id="2127" name="Group 79"/>
                <p:cNvGrpSpPr>
                  <a:grpSpLocks noChangeAspect="1"/>
                </p:cNvGrpSpPr>
                <p:nvPr/>
              </p:nvGrpSpPr>
              <p:grpSpPr bwMode="auto">
                <a:xfrm>
                  <a:off x="1932" y="1238"/>
                  <a:ext cx="403" cy="314"/>
                  <a:chOff x="1932" y="1238"/>
                  <a:chExt cx="403" cy="314"/>
                </a:xfrm>
              </p:grpSpPr>
              <p:sp>
                <p:nvSpPr>
                  <p:cNvPr id="2128" name="Freeform 80"/>
                  <p:cNvSpPr>
                    <a:spLocks noChangeAspect="1"/>
                  </p:cNvSpPr>
                  <p:nvPr/>
                </p:nvSpPr>
                <p:spPr bwMode="auto">
                  <a:xfrm>
                    <a:off x="1932" y="1238"/>
                    <a:ext cx="403" cy="314"/>
                  </a:xfrm>
                  <a:custGeom>
                    <a:avLst/>
                    <a:gdLst/>
                    <a:ahLst/>
                    <a:cxnLst>
                      <a:cxn ang="0">
                        <a:pos x="343" y="284"/>
                      </a:cxn>
                      <a:cxn ang="0">
                        <a:pos x="337" y="302"/>
                      </a:cxn>
                      <a:cxn ang="0">
                        <a:pos x="332" y="308"/>
                      </a:cxn>
                      <a:cxn ang="0">
                        <a:pos x="320" y="314"/>
                      </a:cxn>
                      <a:cxn ang="0">
                        <a:pos x="308" y="308"/>
                      </a:cxn>
                      <a:cxn ang="0">
                        <a:pos x="302" y="302"/>
                      </a:cxn>
                      <a:cxn ang="0">
                        <a:pos x="296" y="284"/>
                      </a:cxn>
                      <a:cxn ang="0">
                        <a:pos x="225" y="89"/>
                      </a:cxn>
                      <a:cxn ang="0">
                        <a:pos x="219" y="89"/>
                      </a:cxn>
                      <a:cxn ang="0">
                        <a:pos x="154" y="302"/>
                      </a:cxn>
                      <a:cxn ang="0">
                        <a:pos x="112" y="302"/>
                      </a:cxn>
                      <a:cxn ang="0">
                        <a:pos x="53" y="71"/>
                      </a:cxn>
                      <a:cxn ang="0">
                        <a:pos x="53" y="59"/>
                      </a:cxn>
                      <a:cxn ang="0">
                        <a:pos x="47" y="47"/>
                      </a:cxn>
                      <a:cxn ang="0">
                        <a:pos x="41" y="36"/>
                      </a:cxn>
                      <a:cxn ang="0">
                        <a:pos x="30" y="24"/>
                      </a:cxn>
                      <a:cxn ang="0">
                        <a:pos x="18" y="24"/>
                      </a:cxn>
                      <a:cxn ang="0">
                        <a:pos x="0" y="18"/>
                      </a:cxn>
                      <a:cxn ang="0">
                        <a:pos x="0" y="12"/>
                      </a:cxn>
                      <a:cxn ang="0">
                        <a:pos x="89" y="12"/>
                      </a:cxn>
                      <a:cxn ang="0">
                        <a:pos x="148" y="237"/>
                      </a:cxn>
                      <a:cxn ang="0">
                        <a:pos x="154" y="237"/>
                      </a:cxn>
                      <a:cxn ang="0">
                        <a:pos x="225" y="12"/>
                      </a:cxn>
                      <a:cxn ang="0">
                        <a:pos x="231" y="6"/>
                      </a:cxn>
                      <a:cxn ang="0">
                        <a:pos x="237" y="0"/>
                      </a:cxn>
                      <a:cxn ang="0">
                        <a:pos x="243" y="6"/>
                      </a:cxn>
                      <a:cxn ang="0">
                        <a:pos x="249" y="12"/>
                      </a:cxn>
                      <a:cxn ang="0">
                        <a:pos x="326" y="237"/>
                      </a:cxn>
                      <a:cxn ang="0">
                        <a:pos x="332" y="237"/>
                      </a:cxn>
                      <a:cxn ang="0">
                        <a:pos x="385" y="12"/>
                      </a:cxn>
                      <a:cxn ang="0">
                        <a:pos x="385" y="6"/>
                      </a:cxn>
                      <a:cxn ang="0">
                        <a:pos x="391" y="0"/>
                      </a:cxn>
                      <a:cxn ang="0">
                        <a:pos x="397" y="6"/>
                      </a:cxn>
                      <a:cxn ang="0">
                        <a:pos x="403" y="6"/>
                      </a:cxn>
                      <a:cxn ang="0">
                        <a:pos x="403" y="12"/>
                      </a:cxn>
                      <a:cxn ang="0">
                        <a:pos x="403" y="18"/>
                      </a:cxn>
                      <a:cxn ang="0">
                        <a:pos x="343" y="284"/>
                      </a:cxn>
                    </a:cxnLst>
                    <a:rect l="0" t="0" r="r" b="b"/>
                    <a:pathLst>
                      <a:path w="403" h="314">
                        <a:moveTo>
                          <a:pt x="343" y="284"/>
                        </a:moveTo>
                        <a:lnTo>
                          <a:pt x="337" y="302"/>
                        </a:lnTo>
                        <a:lnTo>
                          <a:pt x="332" y="308"/>
                        </a:lnTo>
                        <a:lnTo>
                          <a:pt x="320" y="314"/>
                        </a:lnTo>
                        <a:lnTo>
                          <a:pt x="308" y="308"/>
                        </a:lnTo>
                        <a:lnTo>
                          <a:pt x="302" y="302"/>
                        </a:lnTo>
                        <a:lnTo>
                          <a:pt x="296" y="284"/>
                        </a:lnTo>
                        <a:lnTo>
                          <a:pt x="225" y="89"/>
                        </a:lnTo>
                        <a:lnTo>
                          <a:pt x="219" y="89"/>
                        </a:lnTo>
                        <a:lnTo>
                          <a:pt x="154" y="302"/>
                        </a:lnTo>
                        <a:lnTo>
                          <a:pt x="112" y="302"/>
                        </a:lnTo>
                        <a:lnTo>
                          <a:pt x="53" y="71"/>
                        </a:lnTo>
                        <a:lnTo>
                          <a:pt x="53" y="59"/>
                        </a:lnTo>
                        <a:lnTo>
                          <a:pt x="47" y="47"/>
                        </a:lnTo>
                        <a:lnTo>
                          <a:pt x="41" y="36"/>
                        </a:lnTo>
                        <a:lnTo>
                          <a:pt x="30" y="24"/>
                        </a:lnTo>
                        <a:lnTo>
                          <a:pt x="18" y="24"/>
                        </a:lnTo>
                        <a:lnTo>
                          <a:pt x="0" y="18"/>
                        </a:lnTo>
                        <a:lnTo>
                          <a:pt x="0" y="12"/>
                        </a:lnTo>
                        <a:lnTo>
                          <a:pt x="89" y="12"/>
                        </a:lnTo>
                        <a:lnTo>
                          <a:pt x="148" y="237"/>
                        </a:lnTo>
                        <a:lnTo>
                          <a:pt x="154" y="237"/>
                        </a:lnTo>
                        <a:lnTo>
                          <a:pt x="225" y="12"/>
                        </a:lnTo>
                        <a:lnTo>
                          <a:pt x="231" y="6"/>
                        </a:lnTo>
                        <a:lnTo>
                          <a:pt x="237" y="0"/>
                        </a:lnTo>
                        <a:lnTo>
                          <a:pt x="243" y="6"/>
                        </a:lnTo>
                        <a:lnTo>
                          <a:pt x="249" y="12"/>
                        </a:lnTo>
                        <a:lnTo>
                          <a:pt x="326" y="237"/>
                        </a:lnTo>
                        <a:lnTo>
                          <a:pt x="332" y="237"/>
                        </a:lnTo>
                        <a:lnTo>
                          <a:pt x="385" y="12"/>
                        </a:lnTo>
                        <a:lnTo>
                          <a:pt x="385" y="6"/>
                        </a:lnTo>
                        <a:lnTo>
                          <a:pt x="391" y="0"/>
                        </a:lnTo>
                        <a:lnTo>
                          <a:pt x="397" y="6"/>
                        </a:lnTo>
                        <a:lnTo>
                          <a:pt x="403" y="6"/>
                        </a:lnTo>
                        <a:lnTo>
                          <a:pt x="403" y="12"/>
                        </a:lnTo>
                        <a:lnTo>
                          <a:pt x="403" y="18"/>
                        </a:lnTo>
                        <a:lnTo>
                          <a:pt x="343" y="284"/>
                        </a:lnTo>
                        <a:close/>
                      </a:path>
                    </a:pathLst>
                  </a:custGeom>
                  <a:solidFill>
                    <a:srgbClr val="3131B2"/>
                  </a:solidFill>
                  <a:ln w="0">
                    <a:solidFill>
                      <a:srgbClr val="3131B2"/>
                    </a:solidFill>
                    <a:prstDash val="solid"/>
                    <a:round/>
                    <a:headEnd/>
                    <a:tailEnd/>
                  </a:ln>
                </p:spPr>
                <p:txBody>
                  <a:bodyPr/>
                  <a:lstStyle/>
                  <a:p>
                    <a:endParaRPr lang="en-US"/>
                  </a:p>
                </p:txBody>
              </p:sp>
              <p:sp>
                <p:nvSpPr>
                  <p:cNvPr id="2129" name="Freeform 81"/>
                  <p:cNvSpPr>
                    <a:spLocks noChangeAspect="1"/>
                  </p:cNvSpPr>
                  <p:nvPr/>
                </p:nvSpPr>
                <p:spPr bwMode="auto">
                  <a:xfrm>
                    <a:off x="1932" y="1238"/>
                    <a:ext cx="403" cy="314"/>
                  </a:xfrm>
                  <a:custGeom>
                    <a:avLst/>
                    <a:gdLst/>
                    <a:ahLst/>
                    <a:cxnLst>
                      <a:cxn ang="0">
                        <a:pos x="343" y="284"/>
                      </a:cxn>
                      <a:cxn ang="0">
                        <a:pos x="337" y="302"/>
                      </a:cxn>
                      <a:cxn ang="0">
                        <a:pos x="332" y="308"/>
                      </a:cxn>
                      <a:cxn ang="0">
                        <a:pos x="320" y="314"/>
                      </a:cxn>
                      <a:cxn ang="0">
                        <a:pos x="308" y="308"/>
                      </a:cxn>
                      <a:cxn ang="0">
                        <a:pos x="302" y="302"/>
                      </a:cxn>
                      <a:cxn ang="0">
                        <a:pos x="296" y="284"/>
                      </a:cxn>
                      <a:cxn ang="0">
                        <a:pos x="225" y="89"/>
                      </a:cxn>
                      <a:cxn ang="0">
                        <a:pos x="219" y="89"/>
                      </a:cxn>
                      <a:cxn ang="0">
                        <a:pos x="154" y="302"/>
                      </a:cxn>
                      <a:cxn ang="0">
                        <a:pos x="112" y="302"/>
                      </a:cxn>
                      <a:cxn ang="0">
                        <a:pos x="53" y="71"/>
                      </a:cxn>
                      <a:cxn ang="0">
                        <a:pos x="53" y="59"/>
                      </a:cxn>
                      <a:cxn ang="0">
                        <a:pos x="47" y="47"/>
                      </a:cxn>
                      <a:cxn ang="0">
                        <a:pos x="41" y="36"/>
                      </a:cxn>
                      <a:cxn ang="0">
                        <a:pos x="30" y="24"/>
                      </a:cxn>
                      <a:cxn ang="0">
                        <a:pos x="18" y="24"/>
                      </a:cxn>
                      <a:cxn ang="0">
                        <a:pos x="0" y="18"/>
                      </a:cxn>
                      <a:cxn ang="0">
                        <a:pos x="0" y="12"/>
                      </a:cxn>
                      <a:cxn ang="0">
                        <a:pos x="89" y="12"/>
                      </a:cxn>
                      <a:cxn ang="0">
                        <a:pos x="148" y="237"/>
                      </a:cxn>
                      <a:cxn ang="0">
                        <a:pos x="154" y="237"/>
                      </a:cxn>
                      <a:cxn ang="0">
                        <a:pos x="225" y="12"/>
                      </a:cxn>
                      <a:cxn ang="0">
                        <a:pos x="231" y="6"/>
                      </a:cxn>
                      <a:cxn ang="0">
                        <a:pos x="237" y="0"/>
                      </a:cxn>
                      <a:cxn ang="0">
                        <a:pos x="243" y="6"/>
                      </a:cxn>
                      <a:cxn ang="0">
                        <a:pos x="249" y="12"/>
                      </a:cxn>
                      <a:cxn ang="0">
                        <a:pos x="326" y="237"/>
                      </a:cxn>
                      <a:cxn ang="0">
                        <a:pos x="332" y="237"/>
                      </a:cxn>
                      <a:cxn ang="0">
                        <a:pos x="385" y="12"/>
                      </a:cxn>
                      <a:cxn ang="0">
                        <a:pos x="385" y="6"/>
                      </a:cxn>
                      <a:cxn ang="0">
                        <a:pos x="391" y="0"/>
                      </a:cxn>
                      <a:cxn ang="0">
                        <a:pos x="397" y="6"/>
                      </a:cxn>
                      <a:cxn ang="0">
                        <a:pos x="403" y="6"/>
                      </a:cxn>
                      <a:cxn ang="0">
                        <a:pos x="403" y="12"/>
                      </a:cxn>
                      <a:cxn ang="0">
                        <a:pos x="403" y="18"/>
                      </a:cxn>
                      <a:cxn ang="0">
                        <a:pos x="343" y="284"/>
                      </a:cxn>
                    </a:cxnLst>
                    <a:rect l="0" t="0" r="r" b="b"/>
                    <a:pathLst>
                      <a:path w="403" h="314">
                        <a:moveTo>
                          <a:pt x="343" y="284"/>
                        </a:moveTo>
                        <a:lnTo>
                          <a:pt x="337" y="302"/>
                        </a:lnTo>
                        <a:lnTo>
                          <a:pt x="332" y="308"/>
                        </a:lnTo>
                        <a:lnTo>
                          <a:pt x="320" y="314"/>
                        </a:lnTo>
                        <a:lnTo>
                          <a:pt x="308" y="308"/>
                        </a:lnTo>
                        <a:lnTo>
                          <a:pt x="302" y="302"/>
                        </a:lnTo>
                        <a:lnTo>
                          <a:pt x="296" y="284"/>
                        </a:lnTo>
                        <a:lnTo>
                          <a:pt x="225" y="89"/>
                        </a:lnTo>
                        <a:lnTo>
                          <a:pt x="219" y="89"/>
                        </a:lnTo>
                        <a:lnTo>
                          <a:pt x="154" y="302"/>
                        </a:lnTo>
                        <a:lnTo>
                          <a:pt x="112" y="302"/>
                        </a:lnTo>
                        <a:lnTo>
                          <a:pt x="53" y="71"/>
                        </a:lnTo>
                        <a:lnTo>
                          <a:pt x="53" y="59"/>
                        </a:lnTo>
                        <a:lnTo>
                          <a:pt x="47" y="47"/>
                        </a:lnTo>
                        <a:lnTo>
                          <a:pt x="41" y="36"/>
                        </a:lnTo>
                        <a:lnTo>
                          <a:pt x="30" y="24"/>
                        </a:lnTo>
                        <a:lnTo>
                          <a:pt x="18" y="24"/>
                        </a:lnTo>
                        <a:lnTo>
                          <a:pt x="0" y="18"/>
                        </a:lnTo>
                        <a:lnTo>
                          <a:pt x="0" y="12"/>
                        </a:lnTo>
                        <a:lnTo>
                          <a:pt x="89" y="12"/>
                        </a:lnTo>
                        <a:lnTo>
                          <a:pt x="148" y="237"/>
                        </a:lnTo>
                        <a:lnTo>
                          <a:pt x="154" y="237"/>
                        </a:lnTo>
                        <a:lnTo>
                          <a:pt x="225" y="12"/>
                        </a:lnTo>
                        <a:lnTo>
                          <a:pt x="231" y="6"/>
                        </a:lnTo>
                        <a:lnTo>
                          <a:pt x="237" y="0"/>
                        </a:lnTo>
                        <a:lnTo>
                          <a:pt x="243" y="6"/>
                        </a:lnTo>
                        <a:lnTo>
                          <a:pt x="249" y="12"/>
                        </a:lnTo>
                        <a:lnTo>
                          <a:pt x="326" y="237"/>
                        </a:lnTo>
                        <a:lnTo>
                          <a:pt x="332" y="237"/>
                        </a:lnTo>
                        <a:lnTo>
                          <a:pt x="385" y="12"/>
                        </a:lnTo>
                        <a:lnTo>
                          <a:pt x="385" y="6"/>
                        </a:lnTo>
                        <a:lnTo>
                          <a:pt x="391" y="0"/>
                        </a:lnTo>
                        <a:lnTo>
                          <a:pt x="397" y="6"/>
                        </a:lnTo>
                        <a:lnTo>
                          <a:pt x="403" y="6"/>
                        </a:lnTo>
                        <a:lnTo>
                          <a:pt x="403" y="12"/>
                        </a:lnTo>
                        <a:lnTo>
                          <a:pt x="403" y="18"/>
                        </a:lnTo>
                        <a:lnTo>
                          <a:pt x="343" y="284"/>
                        </a:lnTo>
                      </a:path>
                    </a:pathLst>
                  </a:custGeom>
                  <a:noFill/>
                  <a:ln w="9525">
                    <a:solidFill>
                      <a:srgbClr val="3131B2"/>
                    </a:solidFill>
                    <a:prstDash val="solid"/>
                    <a:round/>
                    <a:headEnd/>
                    <a:tailEnd/>
                  </a:ln>
                </p:spPr>
                <p:txBody>
                  <a:bodyPr/>
                  <a:lstStyle/>
                  <a:p>
                    <a:endParaRPr lang="en-US"/>
                  </a:p>
                </p:txBody>
              </p:sp>
            </p:grpSp>
          </p:grpSp>
        </p:grpSp>
        <p:grpSp>
          <p:nvGrpSpPr>
            <p:cNvPr id="2130" name="Group 82"/>
            <p:cNvGrpSpPr>
              <a:grpSpLocks noChangeAspect="1"/>
            </p:cNvGrpSpPr>
            <p:nvPr/>
          </p:nvGrpSpPr>
          <p:grpSpPr bwMode="auto">
            <a:xfrm>
              <a:off x="1686" y="240"/>
              <a:ext cx="766" cy="431"/>
              <a:chOff x="2459" y="480"/>
              <a:chExt cx="2055" cy="1155"/>
            </a:xfrm>
          </p:grpSpPr>
          <p:sp>
            <p:nvSpPr>
              <p:cNvPr id="2131" name="Freeform 83"/>
              <p:cNvSpPr>
                <a:spLocks noChangeAspect="1"/>
              </p:cNvSpPr>
              <p:nvPr/>
            </p:nvSpPr>
            <p:spPr bwMode="auto">
              <a:xfrm>
                <a:off x="2459" y="1481"/>
                <a:ext cx="569" cy="154"/>
              </a:xfrm>
              <a:custGeom>
                <a:avLst/>
                <a:gdLst/>
                <a:ahLst/>
                <a:cxnLst>
                  <a:cxn ang="0">
                    <a:pos x="569" y="118"/>
                  </a:cxn>
                  <a:cxn ang="0">
                    <a:pos x="557" y="124"/>
                  </a:cxn>
                  <a:cxn ang="0">
                    <a:pos x="521" y="130"/>
                  </a:cxn>
                  <a:cxn ang="0">
                    <a:pos x="480" y="142"/>
                  </a:cxn>
                  <a:cxn ang="0">
                    <a:pos x="432" y="154"/>
                  </a:cxn>
                  <a:cxn ang="0">
                    <a:pos x="397" y="154"/>
                  </a:cxn>
                  <a:cxn ang="0">
                    <a:pos x="361" y="136"/>
                  </a:cxn>
                  <a:cxn ang="0">
                    <a:pos x="308" y="106"/>
                  </a:cxn>
                  <a:cxn ang="0">
                    <a:pos x="255" y="77"/>
                  </a:cxn>
                  <a:cxn ang="0">
                    <a:pos x="207" y="53"/>
                  </a:cxn>
                  <a:cxn ang="0">
                    <a:pos x="142" y="41"/>
                  </a:cxn>
                  <a:cxn ang="0">
                    <a:pos x="83" y="41"/>
                  </a:cxn>
                  <a:cxn ang="0">
                    <a:pos x="18" y="53"/>
                  </a:cxn>
                  <a:cxn ang="0">
                    <a:pos x="6" y="59"/>
                  </a:cxn>
                  <a:cxn ang="0">
                    <a:pos x="0" y="65"/>
                  </a:cxn>
                  <a:cxn ang="0">
                    <a:pos x="0" y="65"/>
                  </a:cxn>
                  <a:cxn ang="0">
                    <a:pos x="0" y="59"/>
                  </a:cxn>
                  <a:cxn ang="0">
                    <a:pos x="6" y="59"/>
                  </a:cxn>
                  <a:cxn ang="0">
                    <a:pos x="18" y="53"/>
                  </a:cxn>
                  <a:cxn ang="0">
                    <a:pos x="24" y="47"/>
                  </a:cxn>
                  <a:cxn ang="0">
                    <a:pos x="36" y="41"/>
                  </a:cxn>
                  <a:cxn ang="0">
                    <a:pos x="47" y="35"/>
                  </a:cxn>
                  <a:cxn ang="0">
                    <a:pos x="59" y="29"/>
                  </a:cxn>
                  <a:cxn ang="0">
                    <a:pos x="95" y="12"/>
                  </a:cxn>
                  <a:cxn ang="0">
                    <a:pos x="136" y="0"/>
                  </a:cxn>
                  <a:cxn ang="0">
                    <a:pos x="184" y="0"/>
                  </a:cxn>
                  <a:cxn ang="0">
                    <a:pos x="243" y="6"/>
                  </a:cxn>
                  <a:cxn ang="0">
                    <a:pos x="314" y="18"/>
                  </a:cxn>
                  <a:cxn ang="0">
                    <a:pos x="379" y="29"/>
                  </a:cxn>
                  <a:cxn ang="0">
                    <a:pos x="432" y="41"/>
                  </a:cxn>
                  <a:cxn ang="0">
                    <a:pos x="486" y="47"/>
                  </a:cxn>
                  <a:cxn ang="0">
                    <a:pos x="527" y="47"/>
                  </a:cxn>
                  <a:cxn ang="0">
                    <a:pos x="557" y="35"/>
                  </a:cxn>
                  <a:cxn ang="0">
                    <a:pos x="569" y="118"/>
                  </a:cxn>
                </a:cxnLst>
                <a:rect l="0" t="0" r="r" b="b"/>
                <a:pathLst>
                  <a:path w="569" h="154">
                    <a:moveTo>
                      <a:pt x="569" y="118"/>
                    </a:moveTo>
                    <a:lnTo>
                      <a:pt x="557" y="124"/>
                    </a:lnTo>
                    <a:lnTo>
                      <a:pt x="521" y="130"/>
                    </a:lnTo>
                    <a:lnTo>
                      <a:pt x="480" y="142"/>
                    </a:lnTo>
                    <a:lnTo>
                      <a:pt x="432" y="154"/>
                    </a:lnTo>
                    <a:lnTo>
                      <a:pt x="397" y="154"/>
                    </a:lnTo>
                    <a:lnTo>
                      <a:pt x="361" y="136"/>
                    </a:lnTo>
                    <a:lnTo>
                      <a:pt x="308" y="106"/>
                    </a:lnTo>
                    <a:lnTo>
                      <a:pt x="255" y="77"/>
                    </a:lnTo>
                    <a:lnTo>
                      <a:pt x="207" y="53"/>
                    </a:lnTo>
                    <a:lnTo>
                      <a:pt x="142" y="41"/>
                    </a:lnTo>
                    <a:lnTo>
                      <a:pt x="83" y="41"/>
                    </a:lnTo>
                    <a:lnTo>
                      <a:pt x="18" y="53"/>
                    </a:lnTo>
                    <a:lnTo>
                      <a:pt x="6" y="59"/>
                    </a:lnTo>
                    <a:lnTo>
                      <a:pt x="0" y="65"/>
                    </a:lnTo>
                    <a:lnTo>
                      <a:pt x="0" y="65"/>
                    </a:lnTo>
                    <a:lnTo>
                      <a:pt x="0" y="59"/>
                    </a:lnTo>
                    <a:lnTo>
                      <a:pt x="6" y="59"/>
                    </a:lnTo>
                    <a:lnTo>
                      <a:pt x="18" y="53"/>
                    </a:lnTo>
                    <a:lnTo>
                      <a:pt x="24" y="47"/>
                    </a:lnTo>
                    <a:lnTo>
                      <a:pt x="36" y="41"/>
                    </a:lnTo>
                    <a:lnTo>
                      <a:pt x="47" y="35"/>
                    </a:lnTo>
                    <a:lnTo>
                      <a:pt x="59" y="29"/>
                    </a:lnTo>
                    <a:lnTo>
                      <a:pt x="95" y="12"/>
                    </a:lnTo>
                    <a:lnTo>
                      <a:pt x="136" y="0"/>
                    </a:lnTo>
                    <a:lnTo>
                      <a:pt x="184" y="0"/>
                    </a:lnTo>
                    <a:lnTo>
                      <a:pt x="243" y="6"/>
                    </a:lnTo>
                    <a:lnTo>
                      <a:pt x="314" y="18"/>
                    </a:lnTo>
                    <a:lnTo>
                      <a:pt x="379" y="29"/>
                    </a:lnTo>
                    <a:lnTo>
                      <a:pt x="432" y="41"/>
                    </a:lnTo>
                    <a:lnTo>
                      <a:pt x="486" y="47"/>
                    </a:lnTo>
                    <a:lnTo>
                      <a:pt x="527" y="47"/>
                    </a:lnTo>
                    <a:lnTo>
                      <a:pt x="557" y="35"/>
                    </a:lnTo>
                    <a:lnTo>
                      <a:pt x="569" y="118"/>
                    </a:lnTo>
                    <a:close/>
                  </a:path>
                </a:pathLst>
              </a:custGeom>
              <a:solidFill>
                <a:srgbClr val="AB7852"/>
              </a:solidFill>
              <a:ln w="0">
                <a:solidFill>
                  <a:srgbClr val="AB7852"/>
                </a:solidFill>
                <a:prstDash val="solid"/>
                <a:round/>
                <a:headEnd/>
                <a:tailEnd/>
              </a:ln>
            </p:spPr>
            <p:txBody>
              <a:bodyPr/>
              <a:lstStyle/>
              <a:p>
                <a:endParaRPr lang="en-US"/>
              </a:p>
            </p:txBody>
          </p:sp>
          <p:sp>
            <p:nvSpPr>
              <p:cNvPr id="2132" name="Freeform 84"/>
              <p:cNvSpPr>
                <a:spLocks noChangeAspect="1"/>
              </p:cNvSpPr>
              <p:nvPr/>
            </p:nvSpPr>
            <p:spPr bwMode="auto">
              <a:xfrm>
                <a:off x="2536" y="1481"/>
                <a:ext cx="409" cy="154"/>
              </a:xfrm>
              <a:custGeom>
                <a:avLst/>
                <a:gdLst/>
                <a:ahLst/>
                <a:cxnLst>
                  <a:cxn ang="0">
                    <a:pos x="409" y="77"/>
                  </a:cxn>
                  <a:cxn ang="0">
                    <a:pos x="397" y="142"/>
                  </a:cxn>
                  <a:cxn ang="0">
                    <a:pos x="355" y="154"/>
                  </a:cxn>
                  <a:cxn ang="0">
                    <a:pos x="320" y="154"/>
                  </a:cxn>
                  <a:cxn ang="0">
                    <a:pos x="284" y="136"/>
                  </a:cxn>
                  <a:cxn ang="0">
                    <a:pos x="231" y="106"/>
                  </a:cxn>
                  <a:cxn ang="0">
                    <a:pos x="178" y="77"/>
                  </a:cxn>
                  <a:cxn ang="0">
                    <a:pos x="130" y="53"/>
                  </a:cxn>
                  <a:cxn ang="0">
                    <a:pos x="65" y="41"/>
                  </a:cxn>
                  <a:cxn ang="0">
                    <a:pos x="6" y="41"/>
                  </a:cxn>
                  <a:cxn ang="0">
                    <a:pos x="0" y="41"/>
                  </a:cxn>
                  <a:cxn ang="0">
                    <a:pos x="0" y="18"/>
                  </a:cxn>
                  <a:cxn ang="0">
                    <a:pos x="18" y="12"/>
                  </a:cxn>
                  <a:cxn ang="0">
                    <a:pos x="59" y="0"/>
                  </a:cxn>
                  <a:cxn ang="0">
                    <a:pos x="107" y="0"/>
                  </a:cxn>
                  <a:cxn ang="0">
                    <a:pos x="166" y="6"/>
                  </a:cxn>
                  <a:cxn ang="0">
                    <a:pos x="237" y="18"/>
                  </a:cxn>
                  <a:cxn ang="0">
                    <a:pos x="302" y="29"/>
                  </a:cxn>
                  <a:cxn ang="0">
                    <a:pos x="355" y="41"/>
                  </a:cxn>
                  <a:cxn ang="0">
                    <a:pos x="403" y="47"/>
                  </a:cxn>
                  <a:cxn ang="0">
                    <a:pos x="409" y="77"/>
                  </a:cxn>
                  <a:cxn ang="0">
                    <a:pos x="409" y="77"/>
                  </a:cxn>
                </a:cxnLst>
                <a:rect l="0" t="0" r="r" b="b"/>
                <a:pathLst>
                  <a:path w="409" h="154">
                    <a:moveTo>
                      <a:pt x="409" y="77"/>
                    </a:moveTo>
                    <a:lnTo>
                      <a:pt x="397" y="142"/>
                    </a:lnTo>
                    <a:lnTo>
                      <a:pt x="355" y="154"/>
                    </a:lnTo>
                    <a:lnTo>
                      <a:pt x="320" y="154"/>
                    </a:lnTo>
                    <a:lnTo>
                      <a:pt x="284" y="136"/>
                    </a:lnTo>
                    <a:lnTo>
                      <a:pt x="231" y="106"/>
                    </a:lnTo>
                    <a:lnTo>
                      <a:pt x="178" y="77"/>
                    </a:lnTo>
                    <a:lnTo>
                      <a:pt x="130" y="53"/>
                    </a:lnTo>
                    <a:lnTo>
                      <a:pt x="65" y="41"/>
                    </a:lnTo>
                    <a:lnTo>
                      <a:pt x="6" y="41"/>
                    </a:lnTo>
                    <a:lnTo>
                      <a:pt x="0" y="41"/>
                    </a:lnTo>
                    <a:lnTo>
                      <a:pt x="0" y="18"/>
                    </a:lnTo>
                    <a:lnTo>
                      <a:pt x="18" y="12"/>
                    </a:lnTo>
                    <a:lnTo>
                      <a:pt x="59" y="0"/>
                    </a:lnTo>
                    <a:lnTo>
                      <a:pt x="107" y="0"/>
                    </a:lnTo>
                    <a:lnTo>
                      <a:pt x="166" y="6"/>
                    </a:lnTo>
                    <a:lnTo>
                      <a:pt x="237" y="18"/>
                    </a:lnTo>
                    <a:lnTo>
                      <a:pt x="302" y="29"/>
                    </a:lnTo>
                    <a:lnTo>
                      <a:pt x="355" y="41"/>
                    </a:lnTo>
                    <a:lnTo>
                      <a:pt x="403" y="47"/>
                    </a:lnTo>
                    <a:lnTo>
                      <a:pt x="409" y="77"/>
                    </a:lnTo>
                    <a:lnTo>
                      <a:pt x="409" y="77"/>
                    </a:lnTo>
                    <a:close/>
                  </a:path>
                </a:pathLst>
              </a:custGeom>
              <a:solidFill>
                <a:srgbClr val="AB7852"/>
              </a:solidFill>
              <a:ln w="0">
                <a:solidFill>
                  <a:srgbClr val="AB7852"/>
                </a:solidFill>
                <a:prstDash val="solid"/>
                <a:round/>
                <a:headEnd/>
                <a:tailEnd/>
              </a:ln>
            </p:spPr>
            <p:txBody>
              <a:bodyPr/>
              <a:lstStyle/>
              <a:p>
                <a:endParaRPr lang="en-US"/>
              </a:p>
            </p:txBody>
          </p:sp>
          <p:sp>
            <p:nvSpPr>
              <p:cNvPr id="2133" name="Freeform 85"/>
              <p:cNvSpPr>
                <a:spLocks noChangeAspect="1"/>
              </p:cNvSpPr>
              <p:nvPr/>
            </p:nvSpPr>
            <p:spPr bwMode="auto">
              <a:xfrm>
                <a:off x="2589" y="1481"/>
                <a:ext cx="302" cy="154"/>
              </a:xfrm>
              <a:custGeom>
                <a:avLst/>
                <a:gdLst/>
                <a:ahLst/>
                <a:cxnLst>
                  <a:cxn ang="0">
                    <a:pos x="302" y="77"/>
                  </a:cxn>
                  <a:cxn ang="0">
                    <a:pos x="296" y="142"/>
                  </a:cxn>
                  <a:cxn ang="0">
                    <a:pos x="285" y="154"/>
                  </a:cxn>
                  <a:cxn ang="0">
                    <a:pos x="267" y="154"/>
                  </a:cxn>
                  <a:cxn ang="0">
                    <a:pos x="231" y="136"/>
                  </a:cxn>
                  <a:cxn ang="0">
                    <a:pos x="178" y="106"/>
                  </a:cxn>
                  <a:cxn ang="0">
                    <a:pos x="125" y="77"/>
                  </a:cxn>
                  <a:cxn ang="0">
                    <a:pos x="77" y="53"/>
                  </a:cxn>
                  <a:cxn ang="0">
                    <a:pos x="12" y="41"/>
                  </a:cxn>
                  <a:cxn ang="0">
                    <a:pos x="0" y="41"/>
                  </a:cxn>
                  <a:cxn ang="0">
                    <a:pos x="0" y="29"/>
                  </a:cxn>
                  <a:cxn ang="0">
                    <a:pos x="18" y="0"/>
                  </a:cxn>
                  <a:cxn ang="0">
                    <a:pos x="54" y="0"/>
                  </a:cxn>
                  <a:cxn ang="0">
                    <a:pos x="113" y="6"/>
                  </a:cxn>
                  <a:cxn ang="0">
                    <a:pos x="184" y="18"/>
                  </a:cxn>
                  <a:cxn ang="0">
                    <a:pos x="249" y="29"/>
                  </a:cxn>
                  <a:cxn ang="0">
                    <a:pos x="296" y="41"/>
                  </a:cxn>
                  <a:cxn ang="0">
                    <a:pos x="302" y="77"/>
                  </a:cxn>
                  <a:cxn ang="0">
                    <a:pos x="302" y="77"/>
                  </a:cxn>
                </a:cxnLst>
                <a:rect l="0" t="0" r="r" b="b"/>
                <a:pathLst>
                  <a:path w="302" h="154">
                    <a:moveTo>
                      <a:pt x="302" y="77"/>
                    </a:moveTo>
                    <a:lnTo>
                      <a:pt x="296" y="142"/>
                    </a:lnTo>
                    <a:lnTo>
                      <a:pt x="285" y="154"/>
                    </a:lnTo>
                    <a:lnTo>
                      <a:pt x="267" y="154"/>
                    </a:lnTo>
                    <a:lnTo>
                      <a:pt x="231" y="136"/>
                    </a:lnTo>
                    <a:lnTo>
                      <a:pt x="178" y="106"/>
                    </a:lnTo>
                    <a:lnTo>
                      <a:pt x="125" y="77"/>
                    </a:lnTo>
                    <a:lnTo>
                      <a:pt x="77" y="53"/>
                    </a:lnTo>
                    <a:lnTo>
                      <a:pt x="12" y="41"/>
                    </a:lnTo>
                    <a:lnTo>
                      <a:pt x="0" y="41"/>
                    </a:lnTo>
                    <a:lnTo>
                      <a:pt x="0" y="29"/>
                    </a:lnTo>
                    <a:lnTo>
                      <a:pt x="18" y="0"/>
                    </a:lnTo>
                    <a:lnTo>
                      <a:pt x="54" y="0"/>
                    </a:lnTo>
                    <a:lnTo>
                      <a:pt x="113" y="6"/>
                    </a:lnTo>
                    <a:lnTo>
                      <a:pt x="184" y="18"/>
                    </a:lnTo>
                    <a:lnTo>
                      <a:pt x="249" y="29"/>
                    </a:lnTo>
                    <a:lnTo>
                      <a:pt x="296" y="41"/>
                    </a:lnTo>
                    <a:lnTo>
                      <a:pt x="302" y="77"/>
                    </a:lnTo>
                    <a:lnTo>
                      <a:pt x="302" y="77"/>
                    </a:lnTo>
                    <a:close/>
                  </a:path>
                </a:pathLst>
              </a:custGeom>
              <a:solidFill>
                <a:srgbClr val="B38563"/>
              </a:solidFill>
              <a:ln w="0">
                <a:solidFill>
                  <a:srgbClr val="B38563"/>
                </a:solidFill>
                <a:prstDash val="solid"/>
                <a:round/>
                <a:headEnd/>
                <a:tailEnd/>
              </a:ln>
            </p:spPr>
            <p:txBody>
              <a:bodyPr/>
              <a:lstStyle/>
              <a:p>
                <a:endParaRPr lang="en-US"/>
              </a:p>
            </p:txBody>
          </p:sp>
          <p:sp>
            <p:nvSpPr>
              <p:cNvPr id="2134" name="Freeform 86"/>
              <p:cNvSpPr>
                <a:spLocks noChangeAspect="1"/>
              </p:cNvSpPr>
              <p:nvPr/>
            </p:nvSpPr>
            <p:spPr bwMode="auto">
              <a:xfrm>
                <a:off x="2643" y="1481"/>
                <a:ext cx="195" cy="142"/>
              </a:xfrm>
              <a:custGeom>
                <a:avLst/>
                <a:gdLst/>
                <a:ahLst/>
                <a:cxnLst>
                  <a:cxn ang="0">
                    <a:pos x="195" y="83"/>
                  </a:cxn>
                  <a:cxn ang="0">
                    <a:pos x="183" y="136"/>
                  </a:cxn>
                  <a:cxn ang="0">
                    <a:pos x="183" y="142"/>
                  </a:cxn>
                  <a:cxn ang="0">
                    <a:pos x="177" y="136"/>
                  </a:cxn>
                  <a:cxn ang="0">
                    <a:pos x="124" y="106"/>
                  </a:cxn>
                  <a:cxn ang="0">
                    <a:pos x="71" y="77"/>
                  </a:cxn>
                  <a:cxn ang="0">
                    <a:pos x="23" y="53"/>
                  </a:cxn>
                  <a:cxn ang="0">
                    <a:pos x="0" y="47"/>
                  </a:cxn>
                  <a:cxn ang="0">
                    <a:pos x="0" y="35"/>
                  </a:cxn>
                  <a:cxn ang="0">
                    <a:pos x="35" y="0"/>
                  </a:cxn>
                  <a:cxn ang="0">
                    <a:pos x="59" y="6"/>
                  </a:cxn>
                  <a:cxn ang="0">
                    <a:pos x="130" y="18"/>
                  </a:cxn>
                  <a:cxn ang="0">
                    <a:pos x="177" y="23"/>
                  </a:cxn>
                  <a:cxn ang="0">
                    <a:pos x="183" y="29"/>
                  </a:cxn>
                  <a:cxn ang="0">
                    <a:pos x="195" y="83"/>
                  </a:cxn>
                  <a:cxn ang="0">
                    <a:pos x="195" y="83"/>
                  </a:cxn>
                </a:cxnLst>
                <a:rect l="0" t="0" r="r" b="b"/>
                <a:pathLst>
                  <a:path w="195" h="142">
                    <a:moveTo>
                      <a:pt x="195" y="83"/>
                    </a:moveTo>
                    <a:lnTo>
                      <a:pt x="183" y="136"/>
                    </a:lnTo>
                    <a:lnTo>
                      <a:pt x="183" y="142"/>
                    </a:lnTo>
                    <a:lnTo>
                      <a:pt x="177" y="136"/>
                    </a:lnTo>
                    <a:lnTo>
                      <a:pt x="124" y="106"/>
                    </a:lnTo>
                    <a:lnTo>
                      <a:pt x="71" y="77"/>
                    </a:lnTo>
                    <a:lnTo>
                      <a:pt x="23" y="53"/>
                    </a:lnTo>
                    <a:lnTo>
                      <a:pt x="0" y="47"/>
                    </a:lnTo>
                    <a:lnTo>
                      <a:pt x="0" y="35"/>
                    </a:lnTo>
                    <a:lnTo>
                      <a:pt x="35" y="0"/>
                    </a:lnTo>
                    <a:lnTo>
                      <a:pt x="59" y="6"/>
                    </a:lnTo>
                    <a:lnTo>
                      <a:pt x="130" y="18"/>
                    </a:lnTo>
                    <a:lnTo>
                      <a:pt x="177" y="23"/>
                    </a:lnTo>
                    <a:lnTo>
                      <a:pt x="183" y="29"/>
                    </a:lnTo>
                    <a:lnTo>
                      <a:pt x="195" y="83"/>
                    </a:lnTo>
                    <a:lnTo>
                      <a:pt x="195" y="83"/>
                    </a:lnTo>
                    <a:close/>
                  </a:path>
                </a:pathLst>
              </a:custGeom>
              <a:solidFill>
                <a:srgbClr val="C8A68D"/>
              </a:solidFill>
              <a:ln w="0">
                <a:solidFill>
                  <a:srgbClr val="C8A68D"/>
                </a:solidFill>
                <a:prstDash val="solid"/>
                <a:round/>
                <a:headEnd/>
                <a:tailEnd/>
              </a:ln>
            </p:spPr>
            <p:txBody>
              <a:bodyPr/>
              <a:lstStyle/>
              <a:p>
                <a:endParaRPr lang="en-US"/>
              </a:p>
            </p:txBody>
          </p:sp>
          <p:sp>
            <p:nvSpPr>
              <p:cNvPr id="2135" name="Freeform 87"/>
              <p:cNvSpPr>
                <a:spLocks noChangeAspect="1"/>
              </p:cNvSpPr>
              <p:nvPr/>
            </p:nvSpPr>
            <p:spPr bwMode="auto">
              <a:xfrm>
                <a:off x="2690" y="1516"/>
                <a:ext cx="101" cy="77"/>
              </a:xfrm>
              <a:custGeom>
                <a:avLst/>
                <a:gdLst/>
                <a:ahLst/>
                <a:cxnLst>
                  <a:cxn ang="0">
                    <a:pos x="101" y="48"/>
                  </a:cxn>
                  <a:cxn ang="0">
                    <a:pos x="95" y="71"/>
                  </a:cxn>
                  <a:cxn ang="0">
                    <a:pos x="89" y="77"/>
                  </a:cxn>
                  <a:cxn ang="0">
                    <a:pos x="77" y="71"/>
                  </a:cxn>
                  <a:cxn ang="0">
                    <a:pos x="24" y="42"/>
                  </a:cxn>
                  <a:cxn ang="0">
                    <a:pos x="0" y="30"/>
                  </a:cxn>
                  <a:cxn ang="0">
                    <a:pos x="6" y="18"/>
                  </a:cxn>
                  <a:cxn ang="0">
                    <a:pos x="24" y="6"/>
                  </a:cxn>
                  <a:cxn ang="0">
                    <a:pos x="41" y="0"/>
                  </a:cxn>
                  <a:cxn ang="0">
                    <a:pos x="65" y="0"/>
                  </a:cxn>
                  <a:cxn ang="0">
                    <a:pos x="83" y="12"/>
                  </a:cxn>
                  <a:cxn ang="0">
                    <a:pos x="95" y="30"/>
                  </a:cxn>
                  <a:cxn ang="0">
                    <a:pos x="101" y="48"/>
                  </a:cxn>
                  <a:cxn ang="0">
                    <a:pos x="101" y="48"/>
                  </a:cxn>
                </a:cxnLst>
                <a:rect l="0" t="0" r="r" b="b"/>
                <a:pathLst>
                  <a:path w="101" h="77">
                    <a:moveTo>
                      <a:pt x="101" y="48"/>
                    </a:moveTo>
                    <a:lnTo>
                      <a:pt x="95" y="71"/>
                    </a:lnTo>
                    <a:lnTo>
                      <a:pt x="89" y="77"/>
                    </a:lnTo>
                    <a:lnTo>
                      <a:pt x="77" y="71"/>
                    </a:lnTo>
                    <a:lnTo>
                      <a:pt x="24" y="42"/>
                    </a:lnTo>
                    <a:lnTo>
                      <a:pt x="0" y="30"/>
                    </a:lnTo>
                    <a:lnTo>
                      <a:pt x="6" y="18"/>
                    </a:lnTo>
                    <a:lnTo>
                      <a:pt x="24" y="6"/>
                    </a:lnTo>
                    <a:lnTo>
                      <a:pt x="41" y="0"/>
                    </a:lnTo>
                    <a:lnTo>
                      <a:pt x="65" y="0"/>
                    </a:lnTo>
                    <a:lnTo>
                      <a:pt x="83" y="12"/>
                    </a:lnTo>
                    <a:lnTo>
                      <a:pt x="95" y="30"/>
                    </a:lnTo>
                    <a:lnTo>
                      <a:pt x="101" y="48"/>
                    </a:lnTo>
                    <a:lnTo>
                      <a:pt x="101" y="48"/>
                    </a:lnTo>
                    <a:close/>
                  </a:path>
                </a:pathLst>
              </a:custGeom>
              <a:solidFill>
                <a:srgbClr val="E7D9CE"/>
              </a:solidFill>
              <a:ln w="0">
                <a:solidFill>
                  <a:srgbClr val="E7D9CE"/>
                </a:solidFill>
                <a:prstDash val="solid"/>
                <a:round/>
                <a:headEnd/>
                <a:tailEnd/>
              </a:ln>
            </p:spPr>
            <p:txBody>
              <a:bodyPr/>
              <a:lstStyle/>
              <a:p>
                <a:endParaRPr lang="en-US"/>
              </a:p>
            </p:txBody>
          </p:sp>
          <p:sp>
            <p:nvSpPr>
              <p:cNvPr id="2136" name="Freeform 88"/>
              <p:cNvSpPr>
                <a:spLocks noChangeAspect="1"/>
              </p:cNvSpPr>
              <p:nvPr/>
            </p:nvSpPr>
            <p:spPr bwMode="auto">
              <a:xfrm>
                <a:off x="3395" y="480"/>
                <a:ext cx="148" cy="574"/>
              </a:xfrm>
              <a:custGeom>
                <a:avLst/>
                <a:gdLst/>
                <a:ahLst/>
                <a:cxnLst>
                  <a:cxn ang="0">
                    <a:pos x="47" y="574"/>
                  </a:cxn>
                  <a:cxn ang="0">
                    <a:pos x="41" y="563"/>
                  </a:cxn>
                  <a:cxn ang="0">
                    <a:pos x="29" y="527"/>
                  </a:cxn>
                  <a:cxn ang="0">
                    <a:pos x="18" y="486"/>
                  </a:cxn>
                  <a:cxn ang="0">
                    <a:pos x="6" y="444"/>
                  </a:cxn>
                  <a:cxn ang="0">
                    <a:pos x="0" y="409"/>
                  </a:cxn>
                  <a:cxn ang="0">
                    <a:pos x="18" y="367"/>
                  </a:cxn>
                  <a:cxn ang="0">
                    <a:pos x="47" y="314"/>
                  </a:cxn>
                  <a:cxn ang="0">
                    <a:pos x="71" y="261"/>
                  </a:cxn>
                  <a:cxn ang="0">
                    <a:pos x="95" y="207"/>
                  </a:cxn>
                  <a:cxn ang="0">
                    <a:pos x="100" y="148"/>
                  </a:cxn>
                  <a:cxn ang="0">
                    <a:pos x="95" y="83"/>
                  </a:cxn>
                  <a:cxn ang="0">
                    <a:pos x="83" y="24"/>
                  </a:cxn>
                  <a:cxn ang="0">
                    <a:pos x="77" y="12"/>
                  </a:cxn>
                  <a:cxn ang="0">
                    <a:pos x="71" y="6"/>
                  </a:cxn>
                  <a:cxn ang="0">
                    <a:pos x="71" y="0"/>
                  </a:cxn>
                  <a:cxn ang="0">
                    <a:pos x="77" y="6"/>
                  </a:cxn>
                  <a:cxn ang="0">
                    <a:pos x="77" y="12"/>
                  </a:cxn>
                  <a:cxn ang="0">
                    <a:pos x="83" y="18"/>
                  </a:cxn>
                  <a:cxn ang="0">
                    <a:pos x="89" y="30"/>
                  </a:cxn>
                  <a:cxn ang="0">
                    <a:pos x="95" y="41"/>
                  </a:cxn>
                  <a:cxn ang="0">
                    <a:pos x="100" y="53"/>
                  </a:cxn>
                  <a:cxn ang="0">
                    <a:pos x="106" y="59"/>
                  </a:cxn>
                  <a:cxn ang="0">
                    <a:pos x="124" y="95"/>
                  </a:cxn>
                  <a:cxn ang="0">
                    <a:pos x="142" y="136"/>
                  </a:cxn>
                  <a:cxn ang="0">
                    <a:pos x="148" y="184"/>
                  </a:cxn>
                  <a:cxn ang="0">
                    <a:pos x="142" y="243"/>
                  </a:cxn>
                  <a:cxn ang="0">
                    <a:pos x="136" y="314"/>
                  </a:cxn>
                  <a:cxn ang="0">
                    <a:pos x="124" y="385"/>
                  </a:cxn>
                  <a:cxn ang="0">
                    <a:pos x="118" y="432"/>
                  </a:cxn>
                  <a:cxn ang="0">
                    <a:pos x="112" y="486"/>
                  </a:cxn>
                  <a:cxn ang="0">
                    <a:pos x="118" y="533"/>
                  </a:cxn>
                  <a:cxn ang="0">
                    <a:pos x="130" y="557"/>
                  </a:cxn>
                  <a:cxn ang="0">
                    <a:pos x="47" y="574"/>
                  </a:cxn>
                </a:cxnLst>
                <a:rect l="0" t="0" r="r" b="b"/>
                <a:pathLst>
                  <a:path w="148" h="574">
                    <a:moveTo>
                      <a:pt x="47" y="574"/>
                    </a:moveTo>
                    <a:lnTo>
                      <a:pt x="41" y="563"/>
                    </a:lnTo>
                    <a:lnTo>
                      <a:pt x="29" y="527"/>
                    </a:lnTo>
                    <a:lnTo>
                      <a:pt x="18" y="486"/>
                    </a:lnTo>
                    <a:lnTo>
                      <a:pt x="6" y="444"/>
                    </a:lnTo>
                    <a:lnTo>
                      <a:pt x="0" y="409"/>
                    </a:lnTo>
                    <a:lnTo>
                      <a:pt x="18" y="367"/>
                    </a:lnTo>
                    <a:lnTo>
                      <a:pt x="47" y="314"/>
                    </a:lnTo>
                    <a:lnTo>
                      <a:pt x="71" y="261"/>
                    </a:lnTo>
                    <a:lnTo>
                      <a:pt x="95" y="207"/>
                    </a:lnTo>
                    <a:lnTo>
                      <a:pt x="100" y="148"/>
                    </a:lnTo>
                    <a:lnTo>
                      <a:pt x="95" y="83"/>
                    </a:lnTo>
                    <a:lnTo>
                      <a:pt x="83" y="24"/>
                    </a:lnTo>
                    <a:lnTo>
                      <a:pt x="77" y="12"/>
                    </a:lnTo>
                    <a:lnTo>
                      <a:pt x="71" y="6"/>
                    </a:lnTo>
                    <a:lnTo>
                      <a:pt x="71" y="0"/>
                    </a:lnTo>
                    <a:lnTo>
                      <a:pt x="77" y="6"/>
                    </a:lnTo>
                    <a:lnTo>
                      <a:pt x="77" y="12"/>
                    </a:lnTo>
                    <a:lnTo>
                      <a:pt x="83" y="18"/>
                    </a:lnTo>
                    <a:lnTo>
                      <a:pt x="89" y="30"/>
                    </a:lnTo>
                    <a:lnTo>
                      <a:pt x="95" y="41"/>
                    </a:lnTo>
                    <a:lnTo>
                      <a:pt x="100" y="53"/>
                    </a:lnTo>
                    <a:lnTo>
                      <a:pt x="106" y="59"/>
                    </a:lnTo>
                    <a:lnTo>
                      <a:pt x="124" y="95"/>
                    </a:lnTo>
                    <a:lnTo>
                      <a:pt x="142" y="136"/>
                    </a:lnTo>
                    <a:lnTo>
                      <a:pt x="148" y="184"/>
                    </a:lnTo>
                    <a:lnTo>
                      <a:pt x="142" y="243"/>
                    </a:lnTo>
                    <a:lnTo>
                      <a:pt x="136" y="314"/>
                    </a:lnTo>
                    <a:lnTo>
                      <a:pt x="124" y="385"/>
                    </a:lnTo>
                    <a:lnTo>
                      <a:pt x="118" y="432"/>
                    </a:lnTo>
                    <a:lnTo>
                      <a:pt x="112" y="486"/>
                    </a:lnTo>
                    <a:lnTo>
                      <a:pt x="118" y="533"/>
                    </a:lnTo>
                    <a:lnTo>
                      <a:pt x="130" y="557"/>
                    </a:lnTo>
                    <a:lnTo>
                      <a:pt x="47" y="574"/>
                    </a:lnTo>
                    <a:close/>
                  </a:path>
                </a:pathLst>
              </a:custGeom>
              <a:solidFill>
                <a:srgbClr val="AB7852"/>
              </a:solidFill>
              <a:ln w="0">
                <a:solidFill>
                  <a:srgbClr val="AB7852"/>
                </a:solidFill>
                <a:prstDash val="solid"/>
                <a:round/>
                <a:headEnd/>
                <a:tailEnd/>
              </a:ln>
            </p:spPr>
            <p:txBody>
              <a:bodyPr/>
              <a:lstStyle/>
              <a:p>
                <a:endParaRPr lang="en-US"/>
              </a:p>
            </p:txBody>
          </p:sp>
          <p:sp>
            <p:nvSpPr>
              <p:cNvPr id="2137" name="Freeform 89"/>
              <p:cNvSpPr>
                <a:spLocks noChangeAspect="1"/>
              </p:cNvSpPr>
              <p:nvPr/>
            </p:nvSpPr>
            <p:spPr bwMode="auto">
              <a:xfrm>
                <a:off x="3395" y="575"/>
                <a:ext cx="148" cy="414"/>
              </a:xfrm>
              <a:custGeom>
                <a:avLst/>
                <a:gdLst/>
                <a:ahLst/>
                <a:cxnLst>
                  <a:cxn ang="0">
                    <a:pos x="112" y="402"/>
                  </a:cxn>
                  <a:cxn ang="0">
                    <a:pos x="77" y="414"/>
                  </a:cxn>
                  <a:cxn ang="0">
                    <a:pos x="18" y="402"/>
                  </a:cxn>
                  <a:cxn ang="0">
                    <a:pos x="18" y="391"/>
                  </a:cxn>
                  <a:cxn ang="0">
                    <a:pos x="6" y="349"/>
                  </a:cxn>
                  <a:cxn ang="0">
                    <a:pos x="0" y="314"/>
                  </a:cxn>
                  <a:cxn ang="0">
                    <a:pos x="18" y="272"/>
                  </a:cxn>
                  <a:cxn ang="0">
                    <a:pos x="47" y="219"/>
                  </a:cxn>
                  <a:cxn ang="0">
                    <a:pos x="71" y="166"/>
                  </a:cxn>
                  <a:cxn ang="0">
                    <a:pos x="95" y="112"/>
                  </a:cxn>
                  <a:cxn ang="0">
                    <a:pos x="100" y="53"/>
                  </a:cxn>
                  <a:cxn ang="0">
                    <a:pos x="100" y="0"/>
                  </a:cxn>
                  <a:cxn ang="0">
                    <a:pos x="130" y="6"/>
                  </a:cxn>
                  <a:cxn ang="0">
                    <a:pos x="142" y="41"/>
                  </a:cxn>
                  <a:cxn ang="0">
                    <a:pos x="148" y="89"/>
                  </a:cxn>
                  <a:cxn ang="0">
                    <a:pos x="142" y="148"/>
                  </a:cxn>
                  <a:cxn ang="0">
                    <a:pos x="136" y="219"/>
                  </a:cxn>
                  <a:cxn ang="0">
                    <a:pos x="124" y="290"/>
                  </a:cxn>
                  <a:cxn ang="0">
                    <a:pos x="118" y="337"/>
                  </a:cxn>
                  <a:cxn ang="0">
                    <a:pos x="112" y="391"/>
                  </a:cxn>
                  <a:cxn ang="0">
                    <a:pos x="112" y="402"/>
                  </a:cxn>
                  <a:cxn ang="0">
                    <a:pos x="112" y="402"/>
                  </a:cxn>
                </a:cxnLst>
                <a:rect l="0" t="0" r="r" b="b"/>
                <a:pathLst>
                  <a:path w="148" h="414">
                    <a:moveTo>
                      <a:pt x="112" y="402"/>
                    </a:moveTo>
                    <a:lnTo>
                      <a:pt x="77" y="414"/>
                    </a:lnTo>
                    <a:lnTo>
                      <a:pt x="18" y="402"/>
                    </a:lnTo>
                    <a:lnTo>
                      <a:pt x="18" y="391"/>
                    </a:lnTo>
                    <a:lnTo>
                      <a:pt x="6" y="349"/>
                    </a:lnTo>
                    <a:lnTo>
                      <a:pt x="0" y="314"/>
                    </a:lnTo>
                    <a:lnTo>
                      <a:pt x="18" y="272"/>
                    </a:lnTo>
                    <a:lnTo>
                      <a:pt x="47" y="219"/>
                    </a:lnTo>
                    <a:lnTo>
                      <a:pt x="71" y="166"/>
                    </a:lnTo>
                    <a:lnTo>
                      <a:pt x="95" y="112"/>
                    </a:lnTo>
                    <a:lnTo>
                      <a:pt x="100" y="53"/>
                    </a:lnTo>
                    <a:lnTo>
                      <a:pt x="100" y="0"/>
                    </a:lnTo>
                    <a:lnTo>
                      <a:pt x="130" y="6"/>
                    </a:lnTo>
                    <a:lnTo>
                      <a:pt x="142" y="41"/>
                    </a:lnTo>
                    <a:lnTo>
                      <a:pt x="148" y="89"/>
                    </a:lnTo>
                    <a:lnTo>
                      <a:pt x="142" y="148"/>
                    </a:lnTo>
                    <a:lnTo>
                      <a:pt x="136" y="219"/>
                    </a:lnTo>
                    <a:lnTo>
                      <a:pt x="124" y="290"/>
                    </a:lnTo>
                    <a:lnTo>
                      <a:pt x="118" y="337"/>
                    </a:lnTo>
                    <a:lnTo>
                      <a:pt x="112" y="391"/>
                    </a:lnTo>
                    <a:lnTo>
                      <a:pt x="112" y="402"/>
                    </a:lnTo>
                    <a:lnTo>
                      <a:pt x="112" y="402"/>
                    </a:lnTo>
                    <a:close/>
                  </a:path>
                </a:pathLst>
              </a:custGeom>
              <a:solidFill>
                <a:srgbClr val="AB7852"/>
              </a:solidFill>
              <a:ln w="0">
                <a:solidFill>
                  <a:srgbClr val="AB7852"/>
                </a:solidFill>
                <a:prstDash val="solid"/>
                <a:round/>
                <a:headEnd/>
                <a:tailEnd/>
              </a:ln>
            </p:spPr>
            <p:txBody>
              <a:bodyPr/>
              <a:lstStyle/>
              <a:p>
                <a:endParaRPr lang="en-US"/>
              </a:p>
            </p:txBody>
          </p:sp>
          <p:sp>
            <p:nvSpPr>
              <p:cNvPr id="2138" name="Freeform 90"/>
              <p:cNvSpPr>
                <a:spLocks noChangeAspect="1"/>
              </p:cNvSpPr>
              <p:nvPr/>
            </p:nvSpPr>
            <p:spPr bwMode="auto">
              <a:xfrm>
                <a:off x="3395" y="628"/>
                <a:ext cx="148" cy="308"/>
              </a:xfrm>
              <a:custGeom>
                <a:avLst/>
                <a:gdLst/>
                <a:ahLst/>
                <a:cxnLst>
                  <a:cxn ang="0">
                    <a:pos x="118" y="296"/>
                  </a:cxn>
                  <a:cxn ang="0">
                    <a:pos x="77" y="308"/>
                  </a:cxn>
                  <a:cxn ang="0">
                    <a:pos x="12" y="296"/>
                  </a:cxn>
                  <a:cxn ang="0">
                    <a:pos x="6" y="290"/>
                  </a:cxn>
                  <a:cxn ang="0">
                    <a:pos x="0" y="261"/>
                  </a:cxn>
                  <a:cxn ang="0">
                    <a:pos x="18" y="219"/>
                  </a:cxn>
                  <a:cxn ang="0">
                    <a:pos x="47" y="166"/>
                  </a:cxn>
                  <a:cxn ang="0">
                    <a:pos x="71" y="113"/>
                  </a:cxn>
                  <a:cxn ang="0">
                    <a:pos x="95" y="59"/>
                  </a:cxn>
                  <a:cxn ang="0">
                    <a:pos x="100" y="0"/>
                  </a:cxn>
                  <a:cxn ang="0">
                    <a:pos x="124" y="6"/>
                  </a:cxn>
                  <a:cxn ang="0">
                    <a:pos x="148" y="18"/>
                  </a:cxn>
                  <a:cxn ang="0">
                    <a:pos x="148" y="36"/>
                  </a:cxn>
                  <a:cxn ang="0">
                    <a:pos x="142" y="95"/>
                  </a:cxn>
                  <a:cxn ang="0">
                    <a:pos x="136" y="166"/>
                  </a:cxn>
                  <a:cxn ang="0">
                    <a:pos x="124" y="237"/>
                  </a:cxn>
                  <a:cxn ang="0">
                    <a:pos x="118" y="284"/>
                  </a:cxn>
                  <a:cxn ang="0">
                    <a:pos x="118" y="296"/>
                  </a:cxn>
                  <a:cxn ang="0">
                    <a:pos x="118" y="296"/>
                  </a:cxn>
                </a:cxnLst>
                <a:rect l="0" t="0" r="r" b="b"/>
                <a:pathLst>
                  <a:path w="148" h="308">
                    <a:moveTo>
                      <a:pt x="118" y="296"/>
                    </a:moveTo>
                    <a:lnTo>
                      <a:pt x="77" y="308"/>
                    </a:lnTo>
                    <a:lnTo>
                      <a:pt x="12" y="296"/>
                    </a:lnTo>
                    <a:lnTo>
                      <a:pt x="6" y="290"/>
                    </a:lnTo>
                    <a:lnTo>
                      <a:pt x="0" y="261"/>
                    </a:lnTo>
                    <a:lnTo>
                      <a:pt x="18" y="219"/>
                    </a:lnTo>
                    <a:lnTo>
                      <a:pt x="47" y="166"/>
                    </a:lnTo>
                    <a:lnTo>
                      <a:pt x="71" y="113"/>
                    </a:lnTo>
                    <a:lnTo>
                      <a:pt x="95" y="59"/>
                    </a:lnTo>
                    <a:lnTo>
                      <a:pt x="100" y="0"/>
                    </a:lnTo>
                    <a:lnTo>
                      <a:pt x="124" y="6"/>
                    </a:lnTo>
                    <a:lnTo>
                      <a:pt x="148" y="18"/>
                    </a:lnTo>
                    <a:lnTo>
                      <a:pt x="148" y="36"/>
                    </a:lnTo>
                    <a:lnTo>
                      <a:pt x="142" y="95"/>
                    </a:lnTo>
                    <a:lnTo>
                      <a:pt x="136" y="166"/>
                    </a:lnTo>
                    <a:lnTo>
                      <a:pt x="124" y="237"/>
                    </a:lnTo>
                    <a:lnTo>
                      <a:pt x="118" y="284"/>
                    </a:lnTo>
                    <a:lnTo>
                      <a:pt x="118" y="296"/>
                    </a:lnTo>
                    <a:lnTo>
                      <a:pt x="118" y="296"/>
                    </a:lnTo>
                    <a:close/>
                  </a:path>
                </a:pathLst>
              </a:custGeom>
              <a:solidFill>
                <a:srgbClr val="B38563"/>
              </a:solidFill>
              <a:ln w="0">
                <a:solidFill>
                  <a:srgbClr val="B38563"/>
                </a:solidFill>
                <a:prstDash val="solid"/>
                <a:round/>
                <a:headEnd/>
                <a:tailEnd/>
              </a:ln>
            </p:spPr>
            <p:txBody>
              <a:bodyPr/>
              <a:lstStyle/>
              <a:p>
                <a:endParaRPr lang="en-US"/>
              </a:p>
            </p:txBody>
          </p:sp>
          <p:sp>
            <p:nvSpPr>
              <p:cNvPr id="2139" name="Freeform 91"/>
              <p:cNvSpPr>
                <a:spLocks noChangeAspect="1"/>
              </p:cNvSpPr>
              <p:nvPr/>
            </p:nvSpPr>
            <p:spPr bwMode="auto">
              <a:xfrm>
                <a:off x="3407" y="681"/>
                <a:ext cx="136" cy="202"/>
              </a:xfrm>
              <a:custGeom>
                <a:avLst/>
                <a:gdLst/>
                <a:ahLst/>
                <a:cxnLst>
                  <a:cxn ang="0">
                    <a:pos x="112" y="184"/>
                  </a:cxn>
                  <a:cxn ang="0">
                    <a:pos x="59" y="202"/>
                  </a:cxn>
                  <a:cxn ang="0">
                    <a:pos x="6" y="190"/>
                  </a:cxn>
                  <a:cxn ang="0">
                    <a:pos x="0" y="184"/>
                  </a:cxn>
                  <a:cxn ang="0">
                    <a:pos x="6" y="166"/>
                  </a:cxn>
                  <a:cxn ang="0">
                    <a:pos x="35" y="113"/>
                  </a:cxn>
                  <a:cxn ang="0">
                    <a:pos x="59" y="60"/>
                  </a:cxn>
                  <a:cxn ang="0">
                    <a:pos x="83" y="6"/>
                  </a:cxn>
                  <a:cxn ang="0">
                    <a:pos x="83" y="0"/>
                  </a:cxn>
                  <a:cxn ang="0">
                    <a:pos x="106" y="6"/>
                  </a:cxn>
                  <a:cxn ang="0">
                    <a:pos x="136" y="30"/>
                  </a:cxn>
                  <a:cxn ang="0">
                    <a:pos x="130" y="42"/>
                  </a:cxn>
                  <a:cxn ang="0">
                    <a:pos x="124" y="113"/>
                  </a:cxn>
                  <a:cxn ang="0">
                    <a:pos x="112" y="184"/>
                  </a:cxn>
                  <a:cxn ang="0">
                    <a:pos x="112" y="184"/>
                  </a:cxn>
                  <a:cxn ang="0">
                    <a:pos x="112" y="184"/>
                  </a:cxn>
                </a:cxnLst>
                <a:rect l="0" t="0" r="r" b="b"/>
                <a:pathLst>
                  <a:path w="136" h="202">
                    <a:moveTo>
                      <a:pt x="112" y="184"/>
                    </a:moveTo>
                    <a:lnTo>
                      <a:pt x="59" y="202"/>
                    </a:lnTo>
                    <a:lnTo>
                      <a:pt x="6" y="190"/>
                    </a:lnTo>
                    <a:lnTo>
                      <a:pt x="0" y="184"/>
                    </a:lnTo>
                    <a:lnTo>
                      <a:pt x="6" y="166"/>
                    </a:lnTo>
                    <a:lnTo>
                      <a:pt x="35" y="113"/>
                    </a:lnTo>
                    <a:lnTo>
                      <a:pt x="59" y="60"/>
                    </a:lnTo>
                    <a:lnTo>
                      <a:pt x="83" y="6"/>
                    </a:lnTo>
                    <a:lnTo>
                      <a:pt x="83" y="0"/>
                    </a:lnTo>
                    <a:lnTo>
                      <a:pt x="106" y="6"/>
                    </a:lnTo>
                    <a:lnTo>
                      <a:pt x="136" y="30"/>
                    </a:lnTo>
                    <a:lnTo>
                      <a:pt x="130" y="42"/>
                    </a:lnTo>
                    <a:lnTo>
                      <a:pt x="124" y="113"/>
                    </a:lnTo>
                    <a:lnTo>
                      <a:pt x="112" y="184"/>
                    </a:lnTo>
                    <a:lnTo>
                      <a:pt x="112" y="184"/>
                    </a:lnTo>
                    <a:lnTo>
                      <a:pt x="112" y="184"/>
                    </a:lnTo>
                    <a:close/>
                  </a:path>
                </a:pathLst>
              </a:custGeom>
              <a:solidFill>
                <a:srgbClr val="C8A68D"/>
              </a:solidFill>
              <a:ln w="0">
                <a:solidFill>
                  <a:srgbClr val="C8A68D"/>
                </a:solidFill>
                <a:prstDash val="solid"/>
                <a:round/>
                <a:headEnd/>
                <a:tailEnd/>
              </a:ln>
            </p:spPr>
            <p:txBody>
              <a:bodyPr/>
              <a:lstStyle/>
              <a:p>
                <a:endParaRPr lang="en-US"/>
              </a:p>
            </p:txBody>
          </p:sp>
          <p:sp>
            <p:nvSpPr>
              <p:cNvPr id="2140" name="Freeform 92"/>
              <p:cNvSpPr>
                <a:spLocks noChangeAspect="1"/>
              </p:cNvSpPr>
              <p:nvPr/>
            </p:nvSpPr>
            <p:spPr bwMode="auto">
              <a:xfrm>
                <a:off x="3430" y="729"/>
                <a:ext cx="83" cy="100"/>
              </a:xfrm>
              <a:custGeom>
                <a:avLst/>
                <a:gdLst/>
                <a:ahLst/>
                <a:cxnLst>
                  <a:cxn ang="0">
                    <a:pos x="83" y="47"/>
                  </a:cxn>
                  <a:cxn ang="0">
                    <a:pos x="83" y="71"/>
                  </a:cxn>
                  <a:cxn ang="0">
                    <a:pos x="71" y="83"/>
                  </a:cxn>
                  <a:cxn ang="0">
                    <a:pos x="54" y="94"/>
                  </a:cxn>
                  <a:cxn ang="0">
                    <a:pos x="36" y="100"/>
                  </a:cxn>
                  <a:cxn ang="0">
                    <a:pos x="18" y="100"/>
                  </a:cxn>
                  <a:cxn ang="0">
                    <a:pos x="0" y="89"/>
                  </a:cxn>
                  <a:cxn ang="0">
                    <a:pos x="0" y="89"/>
                  </a:cxn>
                  <a:cxn ang="0">
                    <a:pos x="12" y="65"/>
                  </a:cxn>
                  <a:cxn ang="0">
                    <a:pos x="36" y="12"/>
                  </a:cxn>
                  <a:cxn ang="0">
                    <a:pos x="42" y="0"/>
                  </a:cxn>
                  <a:cxn ang="0">
                    <a:pos x="54" y="0"/>
                  </a:cxn>
                  <a:cxn ang="0">
                    <a:pos x="71" y="12"/>
                  </a:cxn>
                  <a:cxn ang="0">
                    <a:pos x="83" y="29"/>
                  </a:cxn>
                  <a:cxn ang="0">
                    <a:pos x="83" y="47"/>
                  </a:cxn>
                  <a:cxn ang="0">
                    <a:pos x="83" y="47"/>
                  </a:cxn>
                </a:cxnLst>
                <a:rect l="0" t="0" r="r" b="b"/>
                <a:pathLst>
                  <a:path w="83" h="100">
                    <a:moveTo>
                      <a:pt x="83" y="47"/>
                    </a:moveTo>
                    <a:lnTo>
                      <a:pt x="83" y="71"/>
                    </a:lnTo>
                    <a:lnTo>
                      <a:pt x="71" y="83"/>
                    </a:lnTo>
                    <a:lnTo>
                      <a:pt x="54" y="94"/>
                    </a:lnTo>
                    <a:lnTo>
                      <a:pt x="36" y="100"/>
                    </a:lnTo>
                    <a:lnTo>
                      <a:pt x="18" y="100"/>
                    </a:lnTo>
                    <a:lnTo>
                      <a:pt x="0" y="89"/>
                    </a:lnTo>
                    <a:lnTo>
                      <a:pt x="0" y="89"/>
                    </a:lnTo>
                    <a:lnTo>
                      <a:pt x="12" y="65"/>
                    </a:lnTo>
                    <a:lnTo>
                      <a:pt x="36" y="12"/>
                    </a:lnTo>
                    <a:lnTo>
                      <a:pt x="42" y="0"/>
                    </a:lnTo>
                    <a:lnTo>
                      <a:pt x="54" y="0"/>
                    </a:lnTo>
                    <a:lnTo>
                      <a:pt x="71" y="12"/>
                    </a:lnTo>
                    <a:lnTo>
                      <a:pt x="83" y="29"/>
                    </a:lnTo>
                    <a:lnTo>
                      <a:pt x="83" y="47"/>
                    </a:lnTo>
                    <a:lnTo>
                      <a:pt x="83" y="47"/>
                    </a:lnTo>
                    <a:close/>
                  </a:path>
                </a:pathLst>
              </a:custGeom>
              <a:solidFill>
                <a:srgbClr val="E7D9CE"/>
              </a:solidFill>
              <a:ln w="0">
                <a:solidFill>
                  <a:srgbClr val="E7D9CE"/>
                </a:solidFill>
                <a:prstDash val="solid"/>
                <a:round/>
                <a:headEnd/>
                <a:tailEnd/>
              </a:ln>
            </p:spPr>
            <p:txBody>
              <a:bodyPr/>
              <a:lstStyle/>
              <a:p>
                <a:endParaRPr lang="en-US"/>
              </a:p>
            </p:txBody>
          </p:sp>
          <p:sp>
            <p:nvSpPr>
              <p:cNvPr id="2141" name="Freeform 93"/>
              <p:cNvSpPr>
                <a:spLocks noChangeAspect="1"/>
              </p:cNvSpPr>
              <p:nvPr/>
            </p:nvSpPr>
            <p:spPr bwMode="auto">
              <a:xfrm>
                <a:off x="3590" y="551"/>
                <a:ext cx="255" cy="533"/>
              </a:xfrm>
              <a:custGeom>
                <a:avLst/>
                <a:gdLst/>
                <a:ahLst/>
                <a:cxnLst>
                  <a:cxn ang="0">
                    <a:pos x="0" y="521"/>
                  </a:cxn>
                  <a:cxn ang="0">
                    <a:pos x="0" y="509"/>
                  </a:cxn>
                  <a:cxn ang="0">
                    <a:pos x="0" y="474"/>
                  </a:cxn>
                  <a:cxn ang="0">
                    <a:pos x="6" y="426"/>
                  </a:cxn>
                  <a:cxn ang="0">
                    <a:pos x="12" y="379"/>
                  </a:cxn>
                  <a:cxn ang="0">
                    <a:pos x="24" y="349"/>
                  </a:cxn>
                  <a:cxn ang="0">
                    <a:pos x="53" y="314"/>
                  </a:cxn>
                  <a:cxn ang="0">
                    <a:pos x="95" y="278"/>
                  </a:cxn>
                  <a:cxn ang="0">
                    <a:pos x="142" y="237"/>
                  </a:cxn>
                  <a:cxn ang="0">
                    <a:pos x="178" y="195"/>
                  </a:cxn>
                  <a:cxn ang="0">
                    <a:pos x="207" y="142"/>
                  </a:cxn>
                  <a:cxn ang="0">
                    <a:pos x="231" y="83"/>
                  </a:cxn>
                  <a:cxn ang="0">
                    <a:pos x="237" y="24"/>
                  </a:cxn>
                  <a:cxn ang="0">
                    <a:pos x="237" y="6"/>
                  </a:cxn>
                  <a:cxn ang="0">
                    <a:pos x="237" y="0"/>
                  </a:cxn>
                  <a:cxn ang="0">
                    <a:pos x="237" y="0"/>
                  </a:cxn>
                  <a:cxn ang="0">
                    <a:pos x="237" y="0"/>
                  </a:cxn>
                  <a:cxn ang="0">
                    <a:pos x="237" y="12"/>
                  </a:cxn>
                  <a:cxn ang="0">
                    <a:pos x="243" y="24"/>
                  </a:cxn>
                  <a:cxn ang="0">
                    <a:pos x="243" y="36"/>
                  </a:cxn>
                  <a:cxn ang="0">
                    <a:pos x="243" y="53"/>
                  </a:cxn>
                  <a:cxn ang="0">
                    <a:pos x="249" y="65"/>
                  </a:cxn>
                  <a:cxn ang="0">
                    <a:pos x="255" y="124"/>
                  </a:cxn>
                  <a:cxn ang="0">
                    <a:pos x="237" y="195"/>
                  </a:cxn>
                  <a:cxn ang="0">
                    <a:pos x="213" y="249"/>
                  </a:cxn>
                  <a:cxn ang="0">
                    <a:pos x="178" y="314"/>
                  </a:cxn>
                  <a:cxn ang="0">
                    <a:pos x="142" y="373"/>
                  </a:cxn>
                  <a:cxn ang="0">
                    <a:pos x="119" y="415"/>
                  </a:cxn>
                  <a:cxn ang="0">
                    <a:pos x="95" y="462"/>
                  </a:cxn>
                  <a:cxn ang="0">
                    <a:pos x="83" y="503"/>
                  </a:cxn>
                  <a:cxn ang="0">
                    <a:pos x="83" y="533"/>
                  </a:cxn>
                  <a:cxn ang="0">
                    <a:pos x="0" y="521"/>
                  </a:cxn>
                </a:cxnLst>
                <a:rect l="0" t="0" r="r" b="b"/>
                <a:pathLst>
                  <a:path w="255" h="533">
                    <a:moveTo>
                      <a:pt x="0" y="521"/>
                    </a:moveTo>
                    <a:lnTo>
                      <a:pt x="0" y="509"/>
                    </a:lnTo>
                    <a:lnTo>
                      <a:pt x="0" y="474"/>
                    </a:lnTo>
                    <a:lnTo>
                      <a:pt x="6" y="426"/>
                    </a:lnTo>
                    <a:lnTo>
                      <a:pt x="12" y="379"/>
                    </a:lnTo>
                    <a:lnTo>
                      <a:pt x="24" y="349"/>
                    </a:lnTo>
                    <a:lnTo>
                      <a:pt x="53" y="314"/>
                    </a:lnTo>
                    <a:lnTo>
                      <a:pt x="95" y="278"/>
                    </a:lnTo>
                    <a:lnTo>
                      <a:pt x="142" y="237"/>
                    </a:lnTo>
                    <a:lnTo>
                      <a:pt x="178" y="195"/>
                    </a:lnTo>
                    <a:lnTo>
                      <a:pt x="207" y="142"/>
                    </a:lnTo>
                    <a:lnTo>
                      <a:pt x="231" y="83"/>
                    </a:lnTo>
                    <a:lnTo>
                      <a:pt x="237" y="24"/>
                    </a:lnTo>
                    <a:lnTo>
                      <a:pt x="237" y="6"/>
                    </a:lnTo>
                    <a:lnTo>
                      <a:pt x="237" y="0"/>
                    </a:lnTo>
                    <a:lnTo>
                      <a:pt x="237" y="0"/>
                    </a:lnTo>
                    <a:lnTo>
                      <a:pt x="237" y="0"/>
                    </a:lnTo>
                    <a:lnTo>
                      <a:pt x="237" y="12"/>
                    </a:lnTo>
                    <a:lnTo>
                      <a:pt x="243" y="24"/>
                    </a:lnTo>
                    <a:lnTo>
                      <a:pt x="243" y="36"/>
                    </a:lnTo>
                    <a:lnTo>
                      <a:pt x="243" y="53"/>
                    </a:lnTo>
                    <a:lnTo>
                      <a:pt x="249" y="65"/>
                    </a:lnTo>
                    <a:lnTo>
                      <a:pt x="255" y="124"/>
                    </a:lnTo>
                    <a:lnTo>
                      <a:pt x="237" y="195"/>
                    </a:lnTo>
                    <a:lnTo>
                      <a:pt x="213" y="249"/>
                    </a:lnTo>
                    <a:lnTo>
                      <a:pt x="178" y="314"/>
                    </a:lnTo>
                    <a:lnTo>
                      <a:pt x="142" y="373"/>
                    </a:lnTo>
                    <a:lnTo>
                      <a:pt x="119" y="415"/>
                    </a:lnTo>
                    <a:lnTo>
                      <a:pt x="95" y="462"/>
                    </a:lnTo>
                    <a:lnTo>
                      <a:pt x="83" y="503"/>
                    </a:lnTo>
                    <a:lnTo>
                      <a:pt x="83" y="533"/>
                    </a:lnTo>
                    <a:lnTo>
                      <a:pt x="0" y="521"/>
                    </a:lnTo>
                    <a:close/>
                  </a:path>
                </a:pathLst>
              </a:custGeom>
              <a:solidFill>
                <a:srgbClr val="AB7852"/>
              </a:solidFill>
              <a:ln w="0">
                <a:solidFill>
                  <a:srgbClr val="AB7852"/>
                </a:solidFill>
                <a:prstDash val="solid"/>
                <a:round/>
                <a:headEnd/>
                <a:tailEnd/>
              </a:ln>
            </p:spPr>
            <p:txBody>
              <a:bodyPr/>
              <a:lstStyle/>
              <a:p>
                <a:endParaRPr lang="en-US"/>
              </a:p>
            </p:txBody>
          </p:sp>
          <p:sp>
            <p:nvSpPr>
              <p:cNvPr id="2142" name="Freeform 94"/>
              <p:cNvSpPr>
                <a:spLocks noChangeAspect="1"/>
              </p:cNvSpPr>
              <p:nvPr/>
            </p:nvSpPr>
            <p:spPr bwMode="auto">
              <a:xfrm>
                <a:off x="3596" y="652"/>
                <a:ext cx="249" cy="379"/>
              </a:xfrm>
              <a:custGeom>
                <a:avLst/>
                <a:gdLst/>
                <a:ahLst/>
                <a:cxnLst>
                  <a:cxn ang="0">
                    <a:pos x="83" y="379"/>
                  </a:cxn>
                  <a:cxn ang="0">
                    <a:pos x="42" y="373"/>
                  </a:cxn>
                  <a:cxn ang="0">
                    <a:pos x="0" y="349"/>
                  </a:cxn>
                  <a:cxn ang="0">
                    <a:pos x="0" y="325"/>
                  </a:cxn>
                  <a:cxn ang="0">
                    <a:pos x="6" y="278"/>
                  </a:cxn>
                  <a:cxn ang="0">
                    <a:pos x="18" y="248"/>
                  </a:cxn>
                  <a:cxn ang="0">
                    <a:pos x="47" y="213"/>
                  </a:cxn>
                  <a:cxn ang="0">
                    <a:pos x="89" y="177"/>
                  </a:cxn>
                  <a:cxn ang="0">
                    <a:pos x="136" y="136"/>
                  </a:cxn>
                  <a:cxn ang="0">
                    <a:pos x="172" y="94"/>
                  </a:cxn>
                  <a:cxn ang="0">
                    <a:pos x="201" y="41"/>
                  </a:cxn>
                  <a:cxn ang="0">
                    <a:pos x="219" y="0"/>
                  </a:cxn>
                  <a:cxn ang="0">
                    <a:pos x="243" y="17"/>
                  </a:cxn>
                  <a:cxn ang="0">
                    <a:pos x="249" y="23"/>
                  </a:cxn>
                  <a:cxn ang="0">
                    <a:pos x="231" y="94"/>
                  </a:cxn>
                  <a:cxn ang="0">
                    <a:pos x="207" y="148"/>
                  </a:cxn>
                  <a:cxn ang="0">
                    <a:pos x="172" y="213"/>
                  </a:cxn>
                  <a:cxn ang="0">
                    <a:pos x="136" y="272"/>
                  </a:cxn>
                  <a:cxn ang="0">
                    <a:pos x="113" y="314"/>
                  </a:cxn>
                  <a:cxn ang="0">
                    <a:pos x="89" y="361"/>
                  </a:cxn>
                  <a:cxn ang="0">
                    <a:pos x="83" y="379"/>
                  </a:cxn>
                  <a:cxn ang="0">
                    <a:pos x="83" y="379"/>
                  </a:cxn>
                </a:cxnLst>
                <a:rect l="0" t="0" r="r" b="b"/>
                <a:pathLst>
                  <a:path w="249" h="379">
                    <a:moveTo>
                      <a:pt x="83" y="379"/>
                    </a:moveTo>
                    <a:lnTo>
                      <a:pt x="42" y="373"/>
                    </a:lnTo>
                    <a:lnTo>
                      <a:pt x="0" y="349"/>
                    </a:lnTo>
                    <a:lnTo>
                      <a:pt x="0" y="325"/>
                    </a:lnTo>
                    <a:lnTo>
                      <a:pt x="6" y="278"/>
                    </a:lnTo>
                    <a:lnTo>
                      <a:pt x="18" y="248"/>
                    </a:lnTo>
                    <a:lnTo>
                      <a:pt x="47" y="213"/>
                    </a:lnTo>
                    <a:lnTo>
                      <a:pt x="89" y="177"/>
                    </a:lnTo>
                    <a:lnTo>
                      <a:pt x="136" y="136"/>
                    </a:lnTo>
                    <a:lnTo>
                      <a:pt x="172" y="94"/>
                    </a:lnTo>
                    <a:lnTo>
                      <a:pt x="201" y="41"/>
                    </a:lnTo>
                    <a:lnTo>
                      <a:pt x="219" y="0"/>
                    </a:lnTo>
                    <a:lnTo>
                      <a:pt x="243" y="17"/>
                    </a:lnTo>
                    <a:lnTo>
                      <a:pt x="249" y="23"/>
                    </a:lnTo>
                    <a:lnTo>
                      <a:pt x="231" y="94"/>
                    </a:lnTo>
                    <a:lnTo>
                      <a:pt x="207" y="148"/>
                    </a:lnTo>
                    <a:lnTo>
                      <a:pt x="172" y="213"/>
                    </a:lnTo>
                    <a:lnTo>
                      <a:pt x="136" y="272"/>
                    </a:lnTo>
                    <a:lnTo>
                      <a:pt x="113" y="314"/>
                    </a:lnTo>
                    <a:lnTo>
                      <a:pt x="89" y="361"/>
                    </a:lnTo>
                    <a:lnTo>
                      <a:pt x="83" y="379"/>
                    </a:lnTo>
                    <a:lnTo>
                      <a:pt x="83" y="379"/>
                    </a:lnTo>
                    <a:close/>
                  </a:path>
                </a:pathLst>
              </a:custGeom>
              <a:solidFill>
                <a:srgbClr val="AB7852"/>
              </a:solidFill>
              <a:ln w="0">
                <a:solidFill>
                  <a:srgbClr val="AB7852"/>
                </a:solidFill>
                <a:prstDash val="solid"/>
                <a:round/>
                <a:headEnd/>
                <a:tailEnd/>
              </a:ln>
            </p:spPr>
            <p:txBody>
              <a:bodyPr/>
              <a:lstStyle/>
              <a:p>
                <a:endParaRPr lang="en-US"/>
              </a:p>
            </p:txBody>
          </p:sp>
          <p:sp>
            <p:nvSpPr>
              <p:cNvPr id="2143" name="Freeform 95"/>
              <p:cNvSpPr>
                <a:spLocks noChangeAspect="1"/>
              </p:cNvSpPr>
              <p:nvPr/>
            </p:nvSpPr>
            <p:spPr bwMode="auto">
              <a:xfrm>
                <a:off x="3602" y="699"/>
                <a:ext cx="231" cy="284"/>
              </a:xfrm>
              <a:custGeom>
                <a:avLst/>
                <a:gdLst/>
                <a:ahLst/>
                <a:cxnLst>
                  <a:cxn ang="0">
                    <a:pos x="101" y="284"/>
                  </a:cxn>
                  <a:cxn ang="0">
                    <a:pos x="53" y="278"/>
                  </a:cxn>
                  <a:cxn ang="0">
                    <a:pos x="0" y="249"/>
                  </a:cxn>
                  <a:cxn ang="0">
                    <a:pos x="0" y="243"/>
                  </a:cxn>
                  <a:cxn ang="0">
                    <a:pos x="0" y="231"/>
                  </a:cxn>
                  <a:cxn ang="0">
                    <a:pos x="12" y="201"/>
                  </a:cxn>
                  <a:cxn ang="0">
                    <a:pos x="41" y="166"/>
                  </a:cxn>
                  <a:cxn ang="0">
                    <a:pos x="83" y="130"/>
                  </a:cxn>
                  <a:cxn ang="0">
                    <a:pos x="130" y="89"/>
                  </a:cxn>
                  <a:cxn ang="0">
                    <a:pos x="166" y="47"/>
                  </a:cxn>
                  <a:cxn ang="0">
                    <a:pos x="190" y="0"/>
                  </a:cxn>
                  <a:cxn ang="0">
                    <a:pos x="213" y="12"/>
                  </a:cxn>
                  <a:cxn ang="0">
                    <a:pos x="231" y="36"/>
                  </a:cxn>
                  <a:cxn ang="0">
                    <a:pos x="225" y="47"/>
                  </a:cxn>
                  <a:cxn ang="0">
                    <a:pos x="201" y="101"/>
                  </a:cxn>
                  <a:cxn ang="0">
                    <a:pos x="166" y="166"/>
                  </a:cxn>
                  <a:cxn ang="0">
                    <a:pos x="130" y="225"/>
                  </a:cxn>
                  <a:cxn ang="0">
                    <a:pos x="107" y="267"/>
                  </a:cxn>
                  <a:cxn ang="0">
                    <a:pos x="101" y="284"/>
                  </a:cxn>
                  <a:cxn ang="0">
                    <a:pos x="101" y="284"/>
                  </a:cxn>
                </a:cxnLst>
                <a:rect l="0" t="0" r="r" b="b"/>
                <a:pathLst>
                  <a:path w="231" h="284">
                    <a:moveTo>
                      <a:pt x="101" y="284"/>
                    </a:moveTo>
                    <a:lnTo>
                      <a:pt x="53" y="278"/>
                    </a:lnTo>
                    <a:lnTo>
                      <a:pt x="0" y="249"/>
                    </a:lnTo>
                    <a:lnTo>
                      <a:pt x="0" y="243"/>
                    </a:lnTo>
                    <a:lnTo>
                      <a:pt x="0" y="231"/>
                    </a:lnTo>
                    <a:lnTo>
                      <a:pt x="12" y="201"/>
                    </a:lnTo>
                    <a:lnTo>
                      <a:pt x="41" y="166"/>
                    </a:lnTo>
                    <a:lnTo>
                      <a:pt x="83" y="130"/>
                    </a:lnTo>
                    <a:lnTo>
                      <a:pt x="130" y="89"/>
                    </a:lnTo>
                    <a:lnTo>
                      <a:pt x="166" y="47"/>
                    </a:lnTo>
                    <a:lnTo>
                      <a:pt x="190" y="0"/>
                    </a:lnTo>
                    <a:lnTo>
                      <a:pt x="213" y="12"/>
                    </a:lnTo>
                    <a:lnTo>
                      <a:pt x="231" y="36"/>
                    </a:lnTo>
                    <a:lnTo>
                      <a:pt x="225" y="47"/>
                    </a:lnTo>
                    <a:lnTo>
                      <a:pt x="201" y="101"/>
                    </a:lnTo>
                    <a:lnTo>
                      <a:pt x="166" y="166"/>
                    </a:lnTo>
                    <a:lnTo>
                      <a:pt x="130" y="225"/>
                    </a:lnTo>
                    <a:lnTo>
                      <a:pt x="107" y="267"/>
                    </a:lnTo>
                    <a:lnTo>
                      <a:pt x="101" y="284"/>
                    </a:lnTo>
                    <a:lnTo>
                      <a:pt x="101" y="284"/>
                    </a:lnTo>
                    <a:close/>
                  </a:path>
                </a:pathLst>
              </a:custGeom>
              <a:solidFill>
                <a:srgbClr val="B38563"/>
              </a:solidFill>
              <a:ln w="0">
                <a:solidFill>
                  <a:srgbClr val="B38563"/>
                </a:solidFill>
                <a:prstDash val="solid"/>
                <a:round/>
                <a:headEnd/>
                <a:tailEnd/>
              </a:ln>
            </p:spPr>
            <p:txBody>
              <a:bodyPr/>
              <a:lstStyle/>
              <a:p>
                <a:endParaRPr lang="en-US"/>
              </a:p>
            </p:txBody>
          </p:sp>
          <p:sp>
            <p:nvSpPr>
              <p:cNvPr id="2144" name="Freeform 96"/>
              <p:cNvSpPr>
                <a:spLocks noChangeAspect="1"/>
              </p:cNvSpPr>
              <p:nvPr/>
            </p:nvSpPr>
            <p:spPr bwMode="auto">
              <a:xfrm>
                <a:off x="3620" y="746"/>
                <a:ext cx="183" cy="190"/>
              </a:xfrm>
              <a:custGeom>
                <a:avLst/>
                <a:gdLst/>
                <a:ahLst/>
                <a:cxnLst>
                  <a:cxn ang="0">
                    <a:pos x="112" y="184"/>
                  </a:cxn>
                  <a:cxn ang="0">
                    <a:pos x="95" y="190"/>
                  </a:cxn>
                  <a:cxn ang="0">
                    <a:pos x="41" y="178"/>
                  </a:cxn>
                  <a:cxn ang="0">
                    <a:pos x="0" y="143"/>
                  </a:cxn>
                  <a:cxn ang="0">
                    <a:pos x="23" y="119"/>
                  </a:cxn>
                  <a:cxn ang="0">
                    <a:pos x="65" y="83"/>
                  </a:cxn>
                  <a:cxn ang="0">
                    <a:pos x="112" y="42"/>
                  </a:cxn>
                  <a:cxn ang="0">
                    <a:pos x="148" y="0"/>
                  </a:cxn>
                  <a:cxn ang="0">
                    <a:pos x="148" y="0"/>
                  </a:cxn>
                  <a:cxn ang="0">
                    <a:pos x="177" y="24"/>
                  </a:cxn>
                  <a:cxn ang="0">
                    <a:pos x="183" y="54"/>
                  </a:cxn>
                  <a:cxn ang="0">
                    <a:pos x="183" y="54"/>
                  </a:cxn>
                  <a:cxn ang="0">
                    <a:pos x="148" y="119"/>
                  </a:cxn>
                  <a:cxn ang="0">
                    <a:pos x="112" y="178"/>
                  </a:cxn>
                  <a:cxn ang="0">
                    <a:pos x="112" y="184"/>
                  </a:cxn>
                  <a:cxn ang="0">
                    <a:pos x="112" y="184"/>
                  </a:cxn>
                </a:cxnLst>
                <a:rect l="0" t="0" r="r" b="b"/>
                <a:pathLst>
                  <a:path w="183" h="190">
                    <a:moveTo>
                      <a:pt x="112" y="184"/>
                    </a:moveTo>
                    <a:lnTo>
                      <a:pt x="95" y="190"/>
                    </a:lnTo>
                    <a:lnTo>
                      <a:pt x="41" y="178"/>
                    </a:lnTo>
                    <a:lnTo>
                      <a:pt x="0" y="143"/>
                    </a:lnTo>
                    <a:lnTo>
                      <a:pt x="23" y="119"/>
                    </a:lnTo>
                    <a:lnTo>
                      <a:pt x="65" y="83"/>
                    </a:lnTo>
                    <a:lnTo>
                      <a:pt x="112" y="42"/>
                    </a:lnTo>
                    <a:lnTo>
                      <a:pt x="148" y="0"/>
                    </a:lnTo>
                    <a:lnTo>
                      <a:pt x="148" y="0"/>
                    </a:lnTo>
                    <a:lnTo>
                      <a:pt x="177" y="24"/>
                    </a:lnTo>
                    <a:lnTo>
                      <a:pt x="183" y="54"/>
                    </a:lnTo>
                    <a:lnTo>
                      <a:pt x="183" y="54"/>
                    </a:lnTo>
                    <a:lnTo>
                      <a:pt x="148" y="119"/>
                    </a:lnTo>
                    <a:lnTo>
                      <a:pt x="112" y="178"/>
                    </a:lnTo>
                    <a:lnTo>
                      <a:pt x="112" y="184"/>
                    </a:lnTo>
                    <a:lnTo>
                      <a:pt x="112" y="184"/>
                    </a:lnTo>
                    <a:close/>
                  </a:path>
                </a:pathLst>
              </a:custGeom>
              <a:solidFill>
                <a:srgbClr val="C8A68D"/>
              </a:solidFill>
              <a:ln w="0">
                <a:solidFill>
                  <a:srgbClr val="C8A68D"/>
                </a:solidFill>
                <a:prstDash val="solid"/>
                <a:round/>
                <a:headEnd/>
                <a:tailEnd/>
              </a:ln>
            </p:spPr>
            <p:txBody>
              <a:bodyPr/>
              <a:lstStyle/>
              <a:p>
                <a:endParaRPr lang="en-US"/>
              </a:p>
            </p:txBody>
          </p:sp>
          <p:sp>
            <p:nvSpPr>
              <p:cNvPr id="2145" name="Freeform 97"/>
              <p:cNvSpPr>
                <a:spLocks noChangeAspect="1"/>
              </p:cNvSpPr>
              <p:nvPr/>
            </p:nvSpPr>
            <p:spPr bwMode="auto">
              <a:xfrm>
                <a:off x="3661" y="788"/>
                <a:ext cx="101" cy="95"/>
              </a:xfrm>
              <a:custGeom>
                <a:avLst/>
                <a:gdLst/>
                <a:ahLst/>
                <a:cxnLst>
                  <a:cxn ang="0">
                    <a:pos x="101" y="41"/>
                  </a:cxn>
                  <a:cxn ang="0">
                    <a:pos x="95" y="59"/>
                  </a:cxn>
                  <a:cxn ang="0">
                    <a:pos x="89" y="77"/>
                  </a:cxn>
                  <a:cxn ang="0">
                    <a:pos x="71" y="89"/>
                  </a:cxn>
                  <a:cxn ang="0">
                    <a:pos x="48" y="95"/>
                  </a:cxn>
                  <a:cxn ang="0">
                    <a:pos x="30" y="89"/>
                  </a:cxn>
                  <a:cxn ang="0">
                    <a:pos x="12" y="83"/>
                  </a:cxn>
                  <a:cxn ang="0">
                    <a:pos x="0" y="65"/>
                  </a:cxn>
                  <a:cxn ang="0">
                    <a:pos x="0" y="59"/>
                  </a:cxn>
                  <a:cxn ang="0">
                    <a:pos x="24" y="41"/>
                  </a:cxn>
                  <a:cxn ang="0">
                    <a:pos x="71" y="0"/>
                  </a:cxn>
                  <a:cxn ang="0">
                    <a:pos x="71" y="0"/>
                  </a:cxn>
                  <a:cxn ang="0">
                    <a:pos x="83" y="0"/>
                  </a:cxn>
                  <a:cxn ang="0">
                    <a:pos x="95" y="18"/>
                  </a:cxn>
                  <a:cxn ang="0">
                    <a:pos x="101" y="41"/>
                  </a:cxn>
                  <a:cxn ang="0">
                    <a:pos x="101" y="41"/>
                  </a:cxn>
                </a:cxnLst>
                <a:rect l="0" t="0" r="r" b="b"/>
                <a:pathLst>
                  <a:path w="101" h="95">
                    <a:moveTo>
                      <a:pt x="101" y="41"/>
                    </a:moveTo>
                    <a:lnTo>
                      <a:pt x="95" y="59"/>
                    </a:lnTo>
                    <a:lnTo>
                      <a:pt x="89" y="77"/>
                    </a:lnTo>
                    <a:lnTo>
                      <a:pt x="71" y="89"/>
                    </a:lnTo>
                    <a:lnTo>
                      <a:pt x="48" y="95"/>
                    </a:lnTo>
                    <a:lnTo>
                      <a:pt x="30" y="89"/>
                    </a:lnTo>
                    <a:lnTo>
                      <a:pt x="12" y="83"/>
                    </a:lnTo>
                    <a:lnTo>
                      <a:pt x="0" y="65"/>
                    </a:lnTo>
                    <a:lnTo>
                      <a:pt x="0" y="59"/>
                    </a:lnTo>
                    <a:lnTo>
                      <a:pt x="24" y="41"/>
                    </a:lnTo>
                    <a:lnTo>
                      <a:pt x="71" y="0"/>
                    </a:lnTo>
                    <a:lnTo>
                      <a:pt x="71" y="0"/>
                    </a:lnTo>
                    <a:lnTo>
                      <a:pt x="83" y="0"/>
                    </a:lnTo>
                    <a:lnTo>
                      <a:pt x="95" y="18"/>
                    </a:lnTo>
                    <a:lnTo>
                      <a:pt x="101" y="41"/>
                    </a:lnTo>
                    <a:lnTo>
                      <a:pt x="101" y="41"/>
                    </a:lnTo>
                    <a:close/>
                  </a:path>
                </a:pathLst>
              </a:custGeom>
              <a:solidFill>
                <a:srgbClr val="E7D9CE"/>
              </a:solidFill>
              <a:ln w="0">
                <a:solidFill>
                  <a:srgbClr val="E7D9CE"/>
                </a:solidFill>
                <a:prstDash val="solid"/>
                <a:round/>
                <a:headEnd/>
                <a:tailEnd/>
              </a:ln>
            </p:spPr>
            <p:txBody>
              <a:bodyPr/>
              <a:lstStyle/>
              <a:p>
                <a:endParaRPr lang="en-US"/>
              </a:p>
            </p:txBody>
          </p:sp>
          <p:sp>
            <p:nvSpPr>
              <p:cNvPr id="2146" name="Freeform 98"/>
              <p:cNvSpPr>
                <a:spLocks noChangeAspect="1"/>
              </p:cNvSpPr>
              <p:nvPr/>
            </p:nvSpPr>
            <p:spPr bwMode="auto">
              <a:xfrm>
                <a:off x="3715" y="741"/>
                <a:ext cx="408" cy="444"/>
              </a:xfrm>
              <a:custGeom>
                <a:avLst/>
                <a:gdLst/>
                <a:ahLst/>
                <a:cxnLst>
                  <a:cxn ang="0">
                    <a:pos x="0" y="402"/>
                  </a:cxn>
                  <a:cxn ang="0">
                    <a:pos x="5" y="390"/>
                  </a:cxn>
                  <a:cxn ang="0">
                    <a:pos x="23" y="355"/>
                  </a:cxn>
                  <a:cxn ang="0">
                    <a:pos x="41" y="313"/>
                  </a:cxn>
                  <a:cxn ang="0">
                    <a:pos x="65" y="278"/>
                  </a:cxn>
                  <a:cxn ang="0">
                    <a:pos x="82" y="248"/>
                  </a:cxn>
                  <a:cxn ang="0">
                    <a:pos x="124" y="231"/>
                  </a:cxn>
                  <a:cxn ang="0">
                    <a:pos x="177" y="207"/>
                  </a:cxn>
                  <a:cxn ang="0">
                    <a:pos x="236" y="189"/>
                  </a:cxn>
                  <a:cxn ang="0">
                    <a:pos x="284" y="165"/>
                  </a:cxn>
                  <a:cxn ang="0">
                    <a:pos x="331" y="124"/>
                  </a:cxn>
                  <a:cxn ang="0">
                    <a:pos x="373" y="77"/>
                  </a:cxn>
                  <a:cxn ang="0">
                    <a:pos x="402" y="17"/>
                  </a:cxn>
                  <a:cxn ang="0">
                    <a:pos x="402" y="5"/>
                  </a:cxn>
                  <a:cxn ang="0">
                    <a:pos x="408" y="0"/>
                  </a:cxn>
                  <a:cxn ang="0">
                    <a:pos x="408" y="0"/>
                  </a:cxn>
                  <a:cxn ang="0">
                    <a:pos x="408" y="0"/>
                  </a:cxn>
                  <a:cxn ang="0">
                    <a:pos x="408" y="5"/>
                  </a:cxn>
                  <a:cxn ang="0">
                    <a:pos x="408" y="17"/>
                  </a:cxn>
                  <a:cxn ang="0">
                    <a:pos x="402" y="29"/>
                  </a:cxn>
                  <a:cxn ang="0">
                    <a:pos x="402" y="41"/>
                  </a:cxn>
                  <a:cxn ang="0">
                    <a:pos x="396" y="53"/>
                  </a:cxn>
                  <a:cxn ang="0">
                    <a:pos x="396" y="65"/>
                  </a:cxn>
                  <a:cxn ang="0">
                    <a:pos x="379" y="124"/>
                  </a:cxn>
                  <a:cxn ang="0">
                    <a:pos x="343" y="183"/>
                  </a:cxn>
                  <a:cxn ang="0">
                    <a:pos x="296" y="225"/>
                  </a:cxn>
                  <a:cxn ang="0">
                    <a:pos x="242" y="272"/>
                  </a:cxn>
                  <a:cxn ang="0">
                    <a:pos x="189" y="313"/>
                  </a:cxn>
                  <a:cxn ang="0">
                    <a:pos x="148" y="349"/>
                  </a:cxn>
                  <a:cxn ang="0">
                    <a:pos x="112" y="384"/>
                  </a:cxn>
                  <a:cxn ang="0">
                    <a:pos x="82" y="420"/>
                  </a:cxn>
                  <a:cxn ang="0">
                    <a:pos x="71" y="444"/>
                  </a:cxn>
                  <a:cxn ang="0">
                    <a:pos x="0" y="402"/>
                  </a:cxn>
                </a:cxnLst>
                <a:rect l="0" t="0" r="r" b="b"/>
                <a:pathLst>
                  <a:path w="408" h="444">
                    <a:moveTo>
                      <a:pt x="0" y="402"/>
                    </a:moveTo>
                    <a:lnTo>
                      <a:pt x="5" y="390"/>
                    </a:lnTo>
                    <a:lnTo>
                      <a:pt x="23" y="355"/>
                    </a:lnTo>
                    <a:lnTo>
                      <a:pt x="41" y="313"/>
                    </a:lnTo>
                    <a:lnTo>
                      <a:pt x="65" y="278"/>
                    </a:lnTo>
                    <a:lnTo>
                      <a:pt x="82" y="248"/>
                    </a:lnTo>
                    <a:lnTo>
                      <a:pt x="124" y="231"/>
                    </a:lnTo>
                    <a:lnTo>
                      <a:pt x="177" y="207"/>
                    </a:lnTo>
                    <a:lnTo>
                      <a:pt x="236" y="189"/>
                    </a:lnTo>
                    <a:lnTo>
                      <a:pt x="284" y="165"/>
                    </a:lnTo>
                    <a:lnTo>
                      <a:pt x="331" y="124"/>
                    </a:lnTo>
                    <a:lnTo>
                      <a:pt x="373" y="77"/>
                    </a:lnTo>
                    <a:lnTo>
                      <a:pt x="402" y="17"/>
                    </a:lnTo>
                    <a:lnTo>
                      <a:pt x="402" y="5"/>
                    </a:lnTo>
                    <a:lnTo>
                      <a:pt x="408" y="0"/>
                    </a:lnTo>
                    <a:lnTo>
                      <a:pt x="408" y="0"/>
                    </a:lnTo>
                    <a:lnTo>
                      <a:pt x="408" y="0"/>
                    </a:lnTo>
                    <a:lnTo>
                      <a:pt x="408" y="5"/>
                    </a:lnTo>
                    <a:lnTo>
                      <a:pt x="408" y="17"/>
                    </a:lnTo>
                    <a:lnTo>
                      <a:pt x="402" y="29"/>
                    </a:lnTo>
                    <a:lnTo>
                      <a:pt x="402" y="41"/>
                    </a:lnTo>
                    <a:lnTo>
                      <a:pt x="396" y="53"/>
                    </a:lnTo>
                    <a:lnTo>
                      <a:pt x="396" y="65"/>
                    </a:lnTo>
                    <a:lnTo>
                      <a:pt x="379" y="124"/>
                    </a:lnTo>
                    <a:lnTo>
                      <a:pt x="343" y="183"/>
                    </a:lnTo>
                    <a:lnTo>
                      <a:pt x="296" y="225"/>
                    </a:lnTo>
                    <a:lnTo>
                      <a:pt x="242" y="272"/>
                    </a:lnTo>
                    <a:lnTo>
                      <a:pt x="189" y="313"/>
                    </a:lnTo>
                    <a:lnTo>
                      <a:pt x="148" y="349"/>
                    </a:lnTo>
                    <a:lnTo>
                      <a:pt x="112" y="384"/>
                    </a:lnTo>
                    <a:lnTo>
                      <a:pt x="82" y="420"/>
                    </a:lnTo>
                    <a:lnTo>
                      <a:pt x="71" y="444"/>
                    </a:lnTo>
                    <a:lnTo>
                      <a:pt x="0" y="402"/>
                    </a:lnTo>
                    <a:close/>
                  </a:path>
                </a:pathLst>
              </a:custGeom>
              <a:solidFill>
                <a:srgbClr val="AB7852"/>
              </a:solidFill>
              <a:ln w="0">
                <a:solidFill>
                  <a:srgbClr val="AB7852"/>
                </a:solidFill>
                <a:prstDash val="solid"/>
                <a:round/>
                <a:headEnd/>
                <a:tailEnd/>
              </a:ln>
            </p:spPr>
            <p:txBody>
              <a:bodyPr/>
              <a:lstStyle/>
              <a:p>
                <a:endParaRPr lang="en-US"/>
              </a:p>
            </p:txBody>
          </p:sp>
          <p:sp>
            <p:nvSpPr>
              <p:cNvPr id="2147" name="Freeform 99"/>
              <p:cNvSpPr>
                <a:spLocks noChangeAspect="1"/>
              </p:cNvSpPr>
              <p:nvPr/>
            </p:nvSpPr>
            <p:spPr bwMode="auto">
              <a:xfrm>
                <a:off x="3738" y="835"/>
                <a:ext cx="356" cy="320"/>
              </a:xfrm>
              <a:custGeom>
                <a:avLst/>
                <a:gdLst/>
                <a:ahLst/>
                <a:cxnLst>
                  <a:cxn ang="0">
                    <a:pos x="65" y="320"/>
                  </a:cxn>
                  <a:cxn ang="0">
                    <a:pos x="36" y="296"/>
                  </a:cxn>
                  <a:cxn ang="0">
                    <a:pos x="0" y="255"/>
                  </a:cxn>
                  <a:cxn ang="0">
                    <a:pos x="18" y="219"/>
                  </a:cxn>
                  <a:cxn ang="0">
                    <a:pos x="42" y="184"/>
                  </a:cxn>
                  <a:cxn ang="0">
                    <a:pos x="59" y="154"/>
                  </a:cxn>
                  <a:cxn ang="0">
                    <a:pos x="101" y="137"/>
                  </a:cxn>
                  <a:cxn ang="0">
                    <a:pos x="154" y="113"/>
                  </a:cxn>
                  <a:cxn ang="0">
                    <a:pos x="213" y="95"/>
                  </a:cxn>
                  <a:cxn ang="0">
                    <a:pos x="261" y="71"/>
                  </a:cxn>
                  <a:cxn ang="0">
                    <a:pos x="308" y="30"/>
                  </a:cxn>
                  <a:cxn ang="0">
                    <a:pos x="332" y="0"/>
                  </a:cxn>
                  <a:cxn ang="0">
                    <a:pos x="356" y="30"/>
                  </a:cxn>
                  <a:cxn ang="0">
                    <a:pos x="356" y="30"/>
                  </a:cxn>
                  <a:cxn ang="0">
                    <a:pos x="320" y="89"/>
                  </a:cxn>
                  <a:cxn ang="0">
                    <a:pos x="273" y="131"/>
                  </a:cxn>
                  <a:cxn ang="0">
                    <a:pos x="219" y="178"/>
                  </a:cxn>
                  <a:cxn ang="0">
                    <a:pos x="166" y="219"/>
                  </a:cxn>
                  <a:cxn ang="0">
                    <a:pos x="125" y="255"/>
                  </a:cxn>
                  <a:cxn ang="0">
                    <a:pos x="89" y="290"/>
                  </a:cxn>
                  <a:cxn ang="0">
                    <a:pos x="65" y="320"/>
                  </a:cxn>
                  <a:cxn ang="0">
                    <a:pos x="65" y="320"/>
                  </a:cxn>
                </a:cxnLst>
                <a:rect l="0" t="0" r="r" b="b"/>
                <a:pathLst>
                  <a:path w="356" h="320">
                    <a:moveTo>
                      <a:pt x="65" y="320"/>
                    </a:moveTo>
                    <a:lnTo>
                      <a:pt x="36" y="296"/>
                    </a:lnTo>
                    <a:lnTo>
                      <a:pt x="0" y="255"/>
                    </a:lnTo>
                    <a:lnTo>
                      <a:pt x="18" y="219"/>
                    </a:lnTo>
                    <a:lnTo>
                      <a:pt x="42" y="184"/>
                    </a:lnTo>
                    <a:lnTo>
                      <a:pt x="59" y="154"/>
                    </a:lnTo>
                    <a:lnTo>
                      <a:pt x="101" y="137"/>
                    </a:lnTo>
                    <a:lnTo>
                      <a:pt x="154" y="113"/>
                    </a:lnTo>
                    <a:lnTo>
                      <a:pt x="213" y="95"/>
                    </a:lnTo>
                    <a:lnTo>
                      <a:pt x="261" y="71"/>
                    </a:lnTo>
                    <a:lnTo>
                      <a:pt x="308" y="30"/>
                    </a:lnTo>
                    <a:lnTo>
                      <a:pt x="332" y="0"/>
                    </a:lnTo>
                    <a:lnTo>
                      <a:pt x="356" y="30"/>
                    </a:lnTo>
                    <a:lnTo>
                      <a:pt x="356" y="30"/>
                    </a:lnTo>
                    <a:lnTo>
                      <a:pt x="320" y="89"/>
                    </a:lnTo>
                    <a:lnTo>
                      <a:pt x="273" y="131"/>
                    </a:lnTo>
                    <a:lnTo>
                      <a:pt x="219" y="178"/>
                    </a:lnTo>
                    <a:lnTo>
                      <a:pt x="166" y="219"/>
                    </a:lnTo>
                    <a:lnTo>
                      <a:pt x="125" y="255"/>
                    </a:lnTo>
                    <a:lnTo>
                      <a:pt x="89" y="290"/>
                    </a:lnTo>
                    <a:lnTo>
                      <a:pt x="65" y="320"/>
                    </a:lnTo>
                    <a:lnTo>
                      <a:pt x="65" y="320"/>
                    </a:lnTo>
                    <a:close/>
                  </a:path>
                </a:pathLst>
              </a:custGeom>
              <a:solidFill>
                <a:srgbClr val="AB7852"/>
              </a:solidFill>
              <a:ln w="0">
                <a:solidFill>
                  <a:srgbClr val="AB7852"/>
                </a:solidFill>
                <a:prstDash val="solid"/>
                <a:round/>
                <a:headEnd/>
                <a:tailEnd/>
              </a:ln>
            </p:spPr>
            <p:txBody>
              <a:bodyPr/>
              <a:lstStyle/>
              <a:p>
                <a:endParaRPr lang="en-US"/>
              </a:p>
            </p:txBody>
          </p:sp>
          <p:sp>
            <p:nvSpPr>
              <p:cNvPr id="2148" name="Freeform 100"/>
              <p:cNvSpPr>
                <a:spLocks noChangeAspect="1"/>
              </p:cNvSpPr>
              <p:nvPr/>
            </p:nvSpPr>
            <p:spPr bwMode="auto">
              <a:xfrm>
                <a:off x="3762" y="865"/>
                <a:ext cx="308" cy="255"/>
              </a:xfrm>
              <a:custGeom>
                <a:avLst/>
                <a:gdLst/>
                <a:ahLst/>
                <a:cxnLst>
                  <a:cxn ang="0">
                    <a:pos x="71" y="255"/>
                  </a:cxn>
                  <a:cxn ang="0">
                    <a:pos x="35" y="237"/>
                  </a:cxn>
                  <a:cxn ang="0">
                    <a:pos x="0" y="183"/>
                  </a:cxn>
                  <a:cxn ang="0">
                    <a:pos x="0" y="183"/>
                  </a:cxn>
                  <a:cxn ang="0">
                    <a:pos x="18" y="154"/>
                  </a:cxn>
                  <a:cxn ang="0">
                    <a:pos x="35" y="124"/>
                  </a:cxn>
                  <a:cxn ang="0">
                    <a:pos x="77" y="107"/>
                  </a:cxn>
                  <a:cxn ang="0">
                    <a:pos x="130" y="83"/>
                  </a:cxn>
                  <a:cxn ang="0">
                    <a:pos x="189" y="65"/>
                  </a:cxn>
                  <a:cxn ang="0">
                    <a:pos x="237" y="41"/>
                  </a:cxn>
                  <a:cxn ang="0">
                    <a:pos x="284" y="0"/>
                  </a:cxn>
                  <a:cxn ang="0">
                    <a:pos x="308" y="35"/>
                  </a:cxn>
                  <a:cxn ang="0">
                    <a:pos x="308" y="35"/>
                  </a:cxn>
                  <a:cxn ang="0">
                    <a:pos x="296" y="59"/>
                  </a:cxn>
                  <a:cxn ang="0">
                    <a:pos x="249" y="101"/>
                  </a:cxn>
                  <a:cxn ang="0">
                    <a:pos x="195" y="148"/>
                  </a:cxn>
                  <a:cxn ang="0">
                    <a:pos x="142" y="189"/>
                  </a:cxn>
                  <a:cxn ang="0">
                    <a:pos x="101" y="225"/>
                  </a:cxn>
                  <a:cxn ang="0">
                    <a:pos x="71" y="255"/>
                  </a:cxn>
                  <a:cxn ang="0">
                    <a:pos x="71" y="255"/>
                  </a:cxn>
                </a:cxnLst>
                <a:rect l="0" t="0" r="r" b="b"/>
                <a:pathLst>
                  <a:path w="308" h="255">
                    <a:moveTo>
                      <a:pt x="71" y="255"/>
                    </a:moveTo>
                    <a:lnTo>
                      <a:pt x="35" y="237"/>
                    </a:lnTo>
                    <a:lnTo>
                      <a:pt x="0" y="183"/>
                    </a:lnTo>
                    <a:lnTo>
                      <a:pt x="0" y="183"/>
                    </a:lnTo>
                    <a:lnTo>
                      <a:pt x="18" y="154"/>
                    </a:lnTo>
                    <a:lnTo>
                      <a:pt x="35" y="124"/>
                    </a:lnTo>
                    <a:lnTo>
                      <a:pt x="77" y="107"/>
                    </a:lnTo>
                    <a:lnTo>
                      <a:pt x="130" y="83"/>
                    </a:lnTo>
                    <a:lnTo>
                      <a:pt x="189" y="65"/>
                    </a:lnTo>
                    <a:lnTo>
                      <a:pt x="237" y="41"/>
                    </a:lnTo>
                    <a:lnTo>
                      <a:pt x="284" y="0"/>
                    </a:lnTo>
                    <a:lnTo>
                      <a:pt x="308" y="35"/>
                    </a:lnTo>
                    <a:lnTo>
                      <a:pt x="308" y="35"/>
                    </a:lnTo>
                    <a:lnTo>
                      <a:pt x="296" y="59"/>
                    </a:lnTo>
                    <a:lnTo>
                      <a:pt x="249" y="101"/>
                    </a:lnTo>
                    <a:lnTo>
                      <a:pt x="195" y="148"/>
                    </a:lnTo>
                    <a:lnTo>
                      <a:pt x="142" y="189"/>
                    </a:lnTo>
                    <a:lnTo>
                      <a:pt x="101" y="225"/>
                    </a:lnTo>
                    <a:lnTo>
                      <a:pt x="71" y="255"/>
                    </a:lnTo>
                    <a:lnTo>
                      <a:pt x="71" y="255"/>
                    </a:lnTo>
                    <a:close/>
                  </a:path>
                </a:pathLst>
              </a:custGeom>
              <a:solidFill>
                <a:srgbClr val="AF7F5B"/>
              </a:solidFill>
              <a:ln w="0">
                <a:solidFill>
                  <a:srgbClr val="AF7F5B"/>
                </a:solidFill>
                <a:prstDash val="solid"/>
                <a:round/>
                <a:headEnd/>
                <a:tailEnd/>
              </a:ln>
            </p:spPr>
            <p:txBody>
              <a:bodyPr/>
              <a:lstStyle/>
              <a:p>
                <a:endParaRPr lang="en-US"/>
              </a:p>
            </p:txBody>
          </p:sp>
          <p:sp>
            <p:nvSpPr>
              <p:cNvPr id="2149" name="Freeform 101"/>
              <p:cNvSpPr>
                <a:spLocks noChangeAspect="1"/>
              </p:cNvSpPr>
              <p:nvPr/>
            </p:nvSpPr>
            <p:spPr bwMode="auto">
              <a:xfrm>
                <a:off x="3792" y="895"/>
                <a:ext cx="242" cy="195"/>
              </a:xfrm>
              <a:custGeom>
                <a:avLst/>
                <a:gdLst/>
                <a:ahLst/>
                <a:cxnLst>
                  <a:cxn ang="0">
                    <a:pos x="71" y="195"/>
                  </a:cxn>
                  <a:cxn ang="0">
                    <a:pos x="35" y="177"/>
                  </a:cxn>
                  <a:cxn ang="0">
                    <a:pos x="5" y="136"/>
                  </a:cxn>
                  <a:cxn ang="0">
                    <a:pos x="0" y="106"/>
                  </a:cxn>
                  <a:cxn ang="0">
                    <a:pos x="5" y="94"/>
                  </a:cxn>
                  <a:cxn ang="0">
                    <a:pos x="47" y="77"/>
                  </a:cxn>
                  <a:cxn ang="0">
                    <a:pos x="100" y="53"/>
                  </a:cxn>
                  <a:cxn ang="0">
                    <a:pos x="159" y="35"/>
                  </a:cxn>
                  <a:cxn ang="0">
                    <a:pos x="207" y="11"/>
                  </a:cxn>
                  <a:cxn ang="0">
                    <a:pos x="219" y="0"/>
                  </a:cxn>
                  <a:cxn ang="0">
                    <a:pos x="236" y="23"/>
                  </a:cxn>
                  <a:cxn ang="0">
                    <a:pos x="242" y="47"/>
                  </a:cxn>
                  <a:cxn ang="0">
                    <a:pos x="219" y="71"/>
                  </a:cxn>
                  <a:cxn ang="0">
                    <a:pos x="165" y="118"/>
                  </a:cxn>
                  <a:cxn ang="0">
                    <a:pos x="112" y="159"/>
                  </a:cxn>
                  <a:cxn ang="0">
                    <a:pos x="71" y="195"/>
                  </a:cxn>
                  <a:cxn ang="0">
                    <a:pos x="71" y="195"/>
                  </a:cxn>
                  <a:cxn ang="0">
                    <a:pos x="71" y="195"/>
                  </a:cxn>
                </a:cxnLst>
                <a:rect l="0" t="0" r="r" b="b"/>
                <a:pathLst>
                  <a:path w="242" h="195">
                    <a:moveTo>
                      <a:pt x="71" y="195"/>
                    </a:moveTo>
                    <a:lnTo>
                      <a:pt x="35" y="177"/>
                    </a:lnTo>
                    <a:lnTo>
                      <a:pt x="5" y="136"/>
                    </a:lnTo>
                    <a:lnTo>
                      <a:pt x="0" y="106"/>
                    </a:lnTo>
                    <a:lnTo>
                      <a:pt x="5" y="94"/>
                    </a:lnTo>
                    <a:lnTo>
                      <a:pt x="47" y="77"/>
                    </a:lnTo>
                    <a:lnTo>
                      <a:pt x="100" y="53"/>
                    </a:lnTo>
                    <a:lnTo>
                      <a:pt x="159" y="35"/>
                    </a:lnTo>
                    <a:lnTo>
                      <a:pt x="207" y="11"/>
                    </a:lnTo>
                    <a:lnTo>
                      <a:pt x="219" y="0"/>
                    </a:lnTo>
                    <a:lnTo>
                      <a:pt x="236" y="23"/>
                    </a:lnTo>
                    <a:lnTo>
                      <a:pt x="242" y="47"/>
                    </a:lnTo>
                    <a:lnTo>
                      <a:pt x="219" y="71"/>
                    </a:lnTo>
                    <a:lnTo>
                      <a:pt x="165" y="118"/>
                    </a:lnTo>
                    <a:lnTo>
                      <a:pt x="112" y="159"/>
                    </a:lnTo>
                    <a:lnTo>
                      <a:pt x="71" y="195"/>
                    </a:lnTo>
                    <a:lnTo>
                      <a:pt x="71" y="195"/>
                    </a:lnTo>
                    <a:lnTo>
                      <a:pt x="71" y="195"/>
                    </a:lnTo>
                    <a:close/>
                  </a:path>
                </a:pathLst>
              </a:custGeom>
              <a:solidFill>
                <a:srgbClr val="BC9475"/>
              </a:solidFill>
              <a:ln w="0">
                <a:solidFill>
                  <a:srgbClr val="BC9475"/>
                </a:solidFill>
                <a:prstDash val="solid"/>
                <a:round/>
                <a:headEnd/>
                <a:tailEnd/>
              </a:ln>
            </p:spPr>
            <p:txBody>
              <a:bodyPr/>
              <a:lstStyle/>
              <a:p>
                <a:endParaRPr lang="en-US"/>
              </a:p>
            </p:txBody>
          </p:sp>
          <p:sp>
            <p:nvSpPr>
              <p:cNvPr id="2150" name="Freeform 102"/>
              <p:cNvSpPr>
                <a:spLocks noChangeAspect="1"/>
              </p:cNvSpPr>
              <p:nvPr/>
            </p:nvSpPr>
            <p:spPr bwMode="auto">
              <a:xfrm>
                <a:off x="3827" y="918"/>
                <a:ext cx="172" cy="142"/>
              </a:xfrm>
              <a:custGeom>
                <a:avLst/>
                <a:gdLst/>
                <a:ahLst/>
                <a:cxnLst>
                  <a:cxn ang="0">
                    <a:pos x="172" y="54"/>
                  </a:cxn>
                  <a:cxn ang="0">
                    <a:pos x="172" y="59"/>
                  </a:cxn>
                  <a:cxn ang="0">
                    <a:pos x="130" y="95"/>
                  </a:cxn>
                  <a:cxn ang="0">
                    <a:pos x="77" y="136"/>
                  </a:cxn>
                  <a:cxn ang="0">
                    <a:pos x="77" y="142"/>
                  </a:cxn>
                  <a:cxn ang="0">
                    <a:pos x="65" y="136"/>
                  </a:cxn>
                  <a:cxn ang="0">
                    <a:pos x="42" y="130"/>
                  </a:cxn>
                  <a:cxn ang="0">
                    <a:pos x="24" y="113"/>
                  </a:cxn>
                  <a:cxn ang="0">
                    <a:pos x="6" y="89"/>
                  </a:cxn>
                  <a:cxn ang="0">
                    <a:pos x="0" y="59"/>
                  </a:cxn>
                  <a:cxn ang="0">
                    <a:pos x="6" y="54"/>
                  </a:cxn>
                  <a:cxn ang="0">
                    <a:pos x="12" y="54"/>
                  </a:cxn>
                  <a:cxn ang="0">
                    <a:pos x="65" y="30"/>
                  </a:cxn>
                  <a:cxn ang="0">
                    <a:pos x="124" y="12"/>
                  </a:cxn>
                  <a:cxn ang="0">
                    <a:pos x="148" y="0"/>
                  </a:cxn>
                  <a:cxn ang="0">
                    <a:pos x="154" y="0"/>
                  </a:cxn>
                  <a:cxn ang="0">
                    <a:pos x="166" y="24"/>
                  </a:cxn>
                  <a:cxn ang="0">
                    <a:pos x="172" y="54"/>
                  </a:cxn>
                  <a:cxn ang="0">
                    <a:pos x="172" y="54"/>
                  </a:cxn>
                </a:cxnLst>
                <a:rect l="0" t="0" r="r" b="b"/>
                <a:pathLst>
                  <a:path w="172" h="142">
                    <a:moveTo>
                      <a:pt x="172" y="54"/>
                    </a:moveTo>
                    <a:lnTo>
                      <a:pt x="172" y="59"/>
                    </a:lnTo>
                    <a:lnTo>
                      <a:pt x="130" y="95"/>
                    </a:lnTo>
                    <a:lnTo>
                      <a:pt x="77" y="136"/>
                    </a:lnTo>
                    <a:lnTo>
                      <a:pt x="77" y="142"/>
                    </a:lnTo>
                    <a:lnTo>
                      <a:pt x="65" y="136"/>
                    </a:lnTo>
                    <a:lnTo>
                      <a:pt x="42" y="130"/>
                    </a:lnTo>
                    <a:lnTo>
                      <a:pt x="24" y="113"/>
                    </a:lnTo>
                    <a:lnTo>
                      <a:pt x="6" y="89"/>
                    </a:lnTo>
                    <a:lnTo>
                      <a:pt x="0" y="59"/>
                    </a:lnTo>
                    <a:lnTo>
                      <a:pt x="6" y="54"/>
                    </a:lnTo>
                    <a:lnTo>
                      <a:pt x="12" y="54"/>
                    </a:lnTo>
                    <a:lnTo>
                      <a:pt x="65" y="30"/>
                    </a:lnTo>
                    <a:lnTo>
                      <a:pt x="124" y="12"/>
                    </a:lnTo>
                    <a:lnTo>
                      <a:pt x="148" y="0"/>
                    </a:lnTo>
                    <a:lnTo>
                      <a:pt x="154" y="0"/>
                    </a:lnTo>
                    <a:lnTo>
                      <a:pt x="166" y="24"/>
                    </a:lnTo>
                    <a:lnTo>
                      <a:pt x="172" y="54"/>
                    </a:lnTo>
                    <a:lnTo>
                      <a:pt x="172" y="54"/>
                    </a:lnTo>
                    <a:close/>
                  </a:path>
                </a:pathLst>
              </a:custGeom>
              <a:solidFill>
                <a:srgbClr val="CFB29C"/>
              </a:solidFill>
              <a:ln w="0">
                <a:solidFill>
                  <a:srgbClr val="CFB29C"/>
                </a:solidFill>
                <a:prstDash val="solid"/>
                <a:round/>
                <a:headEnd/>
                <a:tailEnd/>
              </a:ln>
            </p:spPr>
            <p:txBody>
              <a:bodyPr/>
              <a:lstStyle/>
              <a:p>
                <a:endParaRPr lang="en-US"/>
              </a:p>
            </p:txBody>
          </p:sp>
          <p:sp>
            <p:nvSpPr>
              <p:cNvPr id="2151" name="Freeform 103"/>
              <p:cNvSpPr>
                <a:spLocks noChangeAspect="1"/>
              </p:cNvSpPr>
              <p:nvPr/>
            </p:nvSpPr>
            <p:spPr bwMode="auto">
              <a:xfrm>
                <a:off x="3874" y="936"/>
                <a:ext cx="83" cy="83"/>
              </a:xfrm>
              <a:custGeom>
                <a:avLst/>
                <a:gdLst/>
                <a:ahLst/>
                <a:cxnLst>
                  <a:cxn ang="0">
                    <a:pos x="83" y="36"/>
                  </a:cxn>
                  <a:cxn ang="0">
                    <a:pos x="83" y="53"/>
                  </a:cxn>
                  <a:cxn ang="0">
                    <a:pos x="72" y="65"/>
                  </a:cxn>
                  <a:cxn ang="0">
                    <a:pos x="60" y="77"/>
                  </a:cxn>
                  <a:cxn ang="0">
                    <a:pos x="42" y="83"/>
                  </a:cxn>
                  <a:cxn ang="0">
                    <a:pos x="24" y="77"/>
                  </a:cxn>
                  <a:cxn ang="0">
                    <a:pos x="12" y="71"/>
                  </a:cxn>
                  <a:cxn ang="0">
                    <a:pos x="0" y="59"/>
                  </a:cxn>
                  <a:cxn ang="0">
                    <a:pos x="0" y="41"/>
                  </a:cxn>
                  <a:cxn ang="0">
                    <a:pos x="0" y="24"/>
                  </a:cxn>
                  <a:cxn ang="0">
                    <a:pos x="6" y="18"/>
                  </a:cxn>
                  <a:cxn ang="0">
                    <a:pos x="18" y="12"/>
                  </a:cxn>
                  <a:cxn ang="0">
                    <a:pos x="60" y="0"/>
                  </a:cxn>
                  <a:cxn ang="0">
                    <a:pos x="72" y="6"/>
                  </a:cxn>
                  <a:cxn ang="0">
                    <a:pos x="77" y="18"/>
                  </a:cxn>
                  <a:cxn ang="0">
                    <a:pos x="83" y="36"/>
                  </a:cxn>
                  <a:cxn ang="0">
                    <a:pos x="83" y="36"/>
                  </a:cxn>
                </a:cxnLst>
                <a:rect l="0" t="0" r="r" b="b"/>
                <a:pathLst>
                  <a:path w="83" h="83">
                    <a:moveTo>
                      <a:pt x="83" y="36"/>
                    </a:moveTo>
                    <a:lnTo>
                      <a:pt x="83" y="53"/>
                    </a:lnTo>
                    <a:lnTo>
                      <a:pt x="72" y="65"/>
                    </a:lnTo>
                    <a:lnTo>
                      <a:pt x="60" y="77"/>
                    </a:lnTo>
                    <a:lnTo>
                      <a:pt x="42" y="83"/>
                    </a:lnTo>
                    <a:lnTo>
                      <a:pt x="24" y="77"/>
                    </a:lnTo>
                    <a:lnTo>
                      <a:pt x="12" y="71"/>
                    </a:lnTo>
                    <a:lnTo>
                      <a:pt x="0" y="59"/>
                    </a:lnTo>
                    <a:lnTo>
                      <a:pt x="0" y="41"/>
                    </a:lnTo>
                    <a:lnTo>
                      <a:pt x="0" y="24"/>
                    </a:lnTo>
                    <a:lnTo>
                      <a:pt x="6" y="18"/>
                    </a:lnTo>
                    <a:lnTo>
                      <a:pt x="18" y="12"/>
                    </a:lnTo>
                    <a:lnTo>
                      <a:pt x="60" y="0"/>
                    </a:lnTo>
                    <a:lnTo>
                      <a:pt x="72" y="6"/>
                    </a:lnTo>
                    <a:lnTo>
                      <a:pt x="77" y="18"/>
                    </a:lnTo>
                    <a:lnTo>
                      <a:pt x="83" y="36"/>
                    </a:lnTo>
                    <a:lnTo>
                      <a:pt x="83" y="36"/>
                    </a:lnTo>
                    <a:close/>
                  </a:path>
                </a:pathLst>
              </a:custGeom>
              <a:solidFill>
                <a:srgbClr val="E7D9CE"/>
              </a:solidFill>
              <a:ln w="0">
                <a:solidFill>
                  <a:srgbClr val="E7D9CE"/>
                </a:solidFill>
                <a:prstDash val="solid"/>
                <a:round/>
                <a:headEnd/>
                <a:tailEnd/>
              </a:ln>
            </p:spPr>
            <p:txBody>
              <a:bodyPr/>
              <a:lstStyle/>
              <a:p>
                <a:endParaRPr lang="en-US"/>
              </a:p>
            </p:txBody>
          </p:sp>
          <p:sp>
            <p:nvSpPr>
              <p:cNvPr id="2152" name="Freeform 104"/>
              <p:cNvSpPr>
                <a:spLocks noChangeAspect="1"/>
              </p:cNvSpPr>
              <p:nvPr/>
            </p:nvSpPr>
            <p:spPr bwMode="auto">
              <a:xfrm>
                <a:off x="3827" y="948"/>
                <a:ext cx="492" cy="361"/>
              </a:xfrm>
              <a:custGeom>
                <a:avLst/>
                <a:gdLst/>
                <a:ahLst/>
                <a:cxnLst>
                  <a:cxn ang="0">
                    <a:pos x="0" y="302"/>
                  </a:cxn>
                  <a:cxn ang="0">
                    <a:pos x="6" y="290"/>
                  </a:cxn>
                  <a:cxn ang="0">
                    <a:pos x="30" y="260"/>
                  </a:cxn>
                  <a:cxn ang="0">
                    <a:pos x="59" y="225"/>
                  </a:cxn>
                  <a:cxn ang="0">
                    <a:pos x="89" y="189"/>
                  </a:cxn>
                  <a:cxn ang="0">
                    <a:pos x="113" y="172"/>
                  </a:cxn>
                  <a:cxn ang="0">
                    <a:pos x="154" y="160"/>
                  </a:cxn>
                  <a:cxn ang="0">
                    <a:pos x="213" y="154"/>
                  </a:cxn>
                  <a:cxn ang="0">
                    <a:pos x="278" y="148"/>
                  </a:cxn>
                  <a:cxn ang="0">
                    <a:pos x="332" y="130"/>
                  </a:cxn>
                  <a:cxn ang="0">
                    <a:pos x="385" y="106"/>
                  </a:cxn>
                  <a:cxn ang="0">
                    <a:pos x="438" y="65"/>
                  </a:cxn>
                  <a:cxn ang="0">
                    <a:pos x="474" y="18"/>
                  </a:cxn>
                  <a:cxn ang="0">
                    <a:pos x="486" y="6"/>
                  </a:cxn>
                  <a:cxn ang="0">
                    <a:pos x="486" y="0"/>
                  </a:cxn>
                  <a:cxn ang="0">
                    <a:pos x="492" y="0"/>
                  </a:cxn>
                  <a:cxn ang="0">
                    <a:pos x="492" y="6"/>
                  </a:cxn>
                  <a:cxn ang="0">
                    <a:pos x="486" y="12"/>
                  </a:cxn>
                  <a:cxn ang="0">
                    <a:pos x="480" y="18"/>
                  </a:cxn>
                  <a:cxn ang="0">
                    <a:pos x="474" y="29"/>
                  </a:cxn>
                  <a:cxn ang="0">
                    <a:pos x="474" y="41"/>
                  </a:cxn>
                  <a:cxn ang="0">
                    <a:pos x="468" y="53"/>
                  </a:cxn>
                  <a:cxn ang="0">
                    <a:pos x="462" y="65"/>
                  </a:cxn>
                  <a:cxn ang="0">
                    <a:pos x="444" y="100"/>
                  </a:cxn>
                  <a:cxn ang="0">
                    <a:pos x="415" y="136"/>
                  </a:cxn>
                  <a:cxn ang="0">
                    <a:pos x="379" y="166"/>
                  </a:cxn>
                  <a:cxn ang="0">
                    <a:pos x="332" y="195"/>
                  </a:cxn>
                  <a:cxn ang="0">
                    <a:pos x="267" y="231"/>
                  </a:cxn>
                  <a:cxn ang="0">
                    <a:pos x="201" y="260"/>
                  </a:cxn>
                  <a:cxn ang="0">
                    <a:pos x="154" y="278"/>
                  </a:cxn>
                  <a:cxn ang="0">
                    <a:pos x="113" y="308"/>
                  </a:cxn>
                  <a:cxn ang="0">
                    <a:pos x="77" y="331"/>
                  </a:cxn>
                  <a:cxn ang="0">
                    <a:pos x="59" y="361"/>
                  </a:cxn>
                  <a:cxn ang="0">
                    <a:pos x="0" y="302"/>
                  </a:cxn>
                </a:cxnLst>
                <a:rect l="0" t="0" r="r" b="b"/>
                <a:pathLst>
                  <a:path w="492" h="361">
                    <a:moveTo>
                      <a:pt x="0" y="302"/>
                    </a:moveTo>
                    <a:lnTo>
                      <a:pt x="6" y="290"/>
                    </a:lnTo>
                    <a:lnTo>
                      <a:pt x="30" y="260"/>
                    </a:lnTo>
                    <a:lnTo>
                      <a:pt x="59" y="225"/>
                    </a:lnTo>
                    <a:lnTo>
                      <a:pt x="89" y="189"/>
                    </a:lnTo>
                    <a:lnTo>
                      <a:pt x="113" y="172"/>
                    </a:lnTo>
                    <a:lnTo>
                      <a:pt x="154" y="160"/>
                    </a:lnTo>
                    <a:lnTo>
                      <a:pt x="213" y="154"/>
                    </a:lnTo>
                    <a:lnTo>
                      <a:pt x="278" y="148"/>
                    </a:lnTo>
                    <a:lnTo>
                      <a:pt x="332" y="130"/>
                    </a:lnTo>
                    <a:lnTo>
                      <a:pt x="385" y="106"/>
                    </a:lnTo>
                    <a:lnTo>
                      <a:pt x="438" y="65"/>
                    </a:lnTo>
                    <a:lnTo>
                      <a:pt x="474" y="18"/>
                    </a:lnTo>
                    <a:lnTo>
                      <a:pt x="486" y="6"/>
                    </a:lnTo>
                    <a:lnTo>
                      <a:pt x="486" y="0"/>
                    </a:lnTo>
                    <a:lnTo>
                      <a:pt x="492" y="0"/>
                    </a:lnTo>
                    <a:lnTo>
                      <a:pt x="492" y="6"/>
                    </a:lnTo>
                    <a:lnTo>
                      <a:pt x="486" y="12"/>
                    </a:lnTo>
                    <a:lnTo>
                      <a:pt x="480" y="18"/>
                    </a:lnTo>
                    <a:lnTo>
                      <a:pt x="474" y="29"/>
                    </a:lnTo>
                    <a:lnTo>
                      <a:pt x="474" y="41"/>
                    </a:lnTo>
                    <a:lnTo>
                      <a:pt x="468" y="53"/>
                    </a:lnTo>
                    <a:lnTo>
                      <a:pt x="462" y="65"/>
                    </a:lnTo>
                    <a:lnTo>
                      <a:pt x="444" y="100"/>
                    </a:lnTo>
                    <a:lnTo>
                      <a:pt x="415" y="136"/>
                    </a:lnTo>
                    <a:lnTo>
                      <a:pt x="379" y="166"/>
                    </a:lnTo>
                    <a:lnTo>
                      <a:pt x="332" y="195"/>
                    </a:lnTo>
                    <a:lnTo>
                      <a:pt x="267" y="231"/>
                    </a:lnTo>
                    <a:lnTo>
                      <a:pt x="201" y="260"/>
                    </a:lnTo>
                    <a:lnTo>
                      <a:pt x="154" y="278"/>
                    </a:lnTo>
                    <a:lnTo>
                      <a:pt x="113" y="308"/>
                    </a:lnTo>
                    <a:lnTo>
                      <a:pt x="77" y="331"/>
                    </a:lnTo>
                    <a:lnTo>
                      <a:pt x="59" y="361"/>
                    </a:lnTo>
                    <a:lnTo>
                      <a:pt x="0" y="302"/>
                    </a:lnTo>
                    <a:close/>
                  </a:path>
                </a:pathLst>
              </a:custGeom>
              <a:solidFill>
                <a:srgbClr val="AB7852"/>
              </a:solidFill>
              <a:ln w="0">
                <a:solidFill>
                  <a:srgbClr val="AB7852"/>
                </a:solidFill>
                <a:prstDash val="solid"/>
                <a:round/>
                <a:headEnd/>
                <a:tailEnd/>
              </a:ln>
            </p:spPr>
            <p:txBody>
              <a:bodyPr/>
              <a:lstStyle/>
              <a:p>
                <a:endParaRPr lang="en-US"/>
              </a:p>
            </p:txBody>
          </p:sp>
          <p:sp>
            <p:nvSpPr>
              <p:cNvPr id="2153" name="Freeform 105"/>
              <p:cNvSpPr>
                <a:spLocks noChangeAspect="1"/>
              </p:cNvSpPr>
              <p:nvPr/>
            </p:nvSpPr>
            <p:spPr bwMode="auto">
              <a:xfrm>
                <a:off x="3863" y="1031"/>
                <a:ext cx="396" cy="248"/>
              </a:xfrm>
              <a:custGeom>
                <a:avLst/>
                <a:gdLst/>
                <a:ahLst/>
                <a:cxnLst>
                  <a:cxn ang="0">
                    <a:pos x="47" y="248"/>
                  </a:cxn>
                  <a:cxn ang="0">
                    <a:pos x="11" y="201"/>
                  </a:cxn>
                  <a:cxn ang="0">
                    <a:pos x="0" y="166"/>
                  </a:cxn>
                  <a:cxn ang="0">
                    <a:pos x="23" y="142"/>
                  </a:cxn>
                  <a:cxn ang="0">
                    <a:pos x="53" y="106"/>
                  </a:cxn>
                  <a:cxn ang="0">
                    <a:pos x="77" y="89"/>
                  </a:cxn>
                  <a:cxn ang="0">
                    <a:pos x="118" y="77"/>
                  </a:cxn>
                  <a:cxn ang="0">
                    <a:pos x="177" y="71"/>
                  </a:cxn>
                  <a:cxn ang="0">
                    <a:pos x="242" y="65"/>
                  </a:cxn>
                  <a:cxn ang="0">
                    <a:pos x="296" y="47"/>
                  </a:cxn>
                  <a:cxn ang="0">
                    <a:pos x="349" y="23"/>
                  </a:cxn>
                  <a:cxn ang="0">
                    <a:pos x="385" y="0"/>
                  </a:cxn>
                  <a:cxn ang="0">
                    <a:pos x="396" y="17"/>
                  </a:cxn>
                  <a:cxn ang="0">
                    <a:pos x="396" y="23"/>
                  </a:cxn>
                  <a:cxn ang="0">
                    <a:pos x="379" y="53"/>
                  </a:cxn>
                  <a:cxn ang="0">
                    <a:pos x="343" y="83"/>
                  </a:cxn>
                  <a:cxn ang="0">
                    <a:pos x="296" y="112"/>
                  </a:cxn>
                  <a:cxn ang="0">
                    <a:pos x="231" y="148"/>
                  </a:cxn>
                  <a:cxn ang="0">
                    <a:pos x="165" y="177"/>
                  </a:cxn>
                  <a:cxn ang="0">
                    <a:pos x="118" y="195"/>
                  </a:cxn>
                  <a:cxn ang="0">
                    <a:pos x="77" y="225"/>
                  </a:cxn>
                  <a:cxn ang="0">
                    <a:pos x="47" y="248"/>
                  </a:cxn>
                  <a:cxn ang="0">
                    <a:pos x="47" y="248"/>
                  </a:cxn>
                </a:cxnLst>
                <a:rect l="0" t="0" r="r" b="b"/>
                <a:pathLst>
                  <a:path w="396" h="248">
                    <a:moveTo>
                      <a:pt x="47" y="248"/>
                    </a:moveTo>
                    <a:lnTo>
                      <a:pt x="11" y="201"/>
                    </a:lnTo>
                    <a:lnTo>
                      <a:pt x="0" y="166"/>
                    </a:lnTo>
                    <a:lnTo>
                      <a:pt x="23" y="142"/>
                    </a:lnTo>
                    <a:lnTo>
                      <a:pt x="53" y="106"/>
                    </a:lnTo>
                    <a:lnTo>
                      <a:pt x="77" y="89"/>
                    </a:lnTo>
                    <a:lnTo>
                      <a:pt x="118" y="77"/>
                    </a:lnTo>
                    <a:lnTo>
                      <a:pt x="177" y="71"/>
                    </a:lnTo>
                    <a:lnTo>
                      <a:pt x="242" y="65"/>
                    </a:lnTo>
                    <a:lnTo>
                      <a:pt x="296" y="47"/>
                    </a:lnTo>
                    <a:lnTo>
                      <a:pt x="349" y="23"/>
                    </a:lnTo>
                    <a:lnTo>
                      <a:pt x="385" y="0"/>
                    </a:lnTo>
                    <a:lnTo>
                      <a:pt x="396" y="17"/>
                    </a:lnTo>
                    <a:lnTo>
                      <a:pt x="396" y="23"/>
                    </a:lnTo>
                    <a:lnTo>
                      <a:pt x="379" y="53"/>
                    </a:lnTo>
                    <a:lnTo>
                      <a:pt x="343" y="83"/>
                    </a:lnTo>
                    <a:lnTo>
                      <a:pt x="296" y="112"/>
                    </a:lnTo>
                    <a:lnTo>
                      <a:pt x="231" y="148"/>
                    </a:lnTo>
                    <a:lnTo>
                      <a:pt x="165" y="177"/>
                    </a:lnTo>
                    <a:lnTo>
                      <a:pt x="118" y="195"/>
                    </a:lnTo>
                    <a:lnTo>
                      <a:pt x="77" y="225"/>
                    </a:lnTo>
                    <a:lnTo>
                      <a:pt x="47" y="248"/>
                    </a:lnTo>
                    <a:lnTo>
                      <a:pt x="47" y="248"/>
                    </a:lnTo>
                    <a:close/>
                  </a:path>
                </a:pathLst>
              </a:custGeom>
              <a:solidFill>
                <a:srgbClr val="AB7852"/>
              </a:solidFill>
              <a:ln w="0">
                <a:solidFill>
                  <a:srgbClr val="AB7852"/>
                </a:solidFill>
                <a:prstDash val="solid"/>
                <a:round/>
                <a:headEnd/>
                <a:tailEnd/>
              </a:ln>
            </p:spPr>
            <p:txBody>
              <a:bodyPr/>
              <a:lstStyle/>
              <a:p>
                <a:endParaRPr lang="en-US"/>
              </a:p>
            </p:txBody>
          </p:sp>
          <p:sp>
            <p:nvSpPr>
              <p:cNvPr id="2154" name="Freeform 106"/>
              <p:cNvSpPr>
                <a:spLocks noChangeAspect="1"/>
              </p:cNvSpPr>
              <p:nvPr/>
            </p:nvSpPr>
            <p:spPr bwMode="auto">
              <a:xfrm>
                <a:off x="3898" y="1054"/>
                <a:ext cx="332" cy="196"/>
              </a:xfrm>
              <a:custGeom>
                <a:avLst/>
                <a:gdLst/>
                <a:ahLst/>
                <a:cxnLst>
                  <a:cxn ang="0">
                    <a:pos x="42" y="196"/>
                  </a:cxn>
                  <a:cxn ang="0">
                    <a:pos x="12" y="160"/>
                  </a:cxn>
                  <a:cxn ang="0">
                    <a:pos x="0" y="101"/>
                  </a:cxn>
                  <a:cxn ang="0">
                    <a:pos x="18" y="83"/>
                  </a:cxn>
                  <a:cxn ang="0">
                    <a:pos x="42" y="66"/>
                  </a:cxn>
                  <a:cxn ang="0">
                    <a:pos x="83" y="54"/>
                  </a:cxn>
                  <a:cxn ang="0">
                    <a:pos x="142" y="48"/>
                  </a:cxn>
                  <a:cxn ang="0">
                    <a:pos x="207" y="42"/>
                  </a:cxn>
                  <a:cxn ang="0">
                    <a:pos x="261" y="24"/>
                  </a:cxn>
                  <a:cxn ang="0">
                    <a:pos x="314" y="0"/>
                  </a:cxn>
                  <a:cxn ang="0">
                    <a:pos x="314" y="0"/>
                  </a:cxn>
                  <a:cxn ang="0">
                    <a:pos x="326" y="12"/>
                  </a:cxn>
                  <a:cxn ang="0">
                    <a:pos x="332" y="42"/>
                  </a:cxn>
                  <a:cxn ang="0">
                    <a:pos x="308" y="60"/>
                  </a:cxn>
                  <a:cxn ang="0">
                    <a:pos x="261" y="89"/>
                  </a:cxn>
                  <a:cxn ang="0">
                    <a:pos x="196" y="125"/>
                  </a:cxn>
                  <a:cxn ang="0">
                    <a:pos x="130" y="154"/>
                  </a:cxn>
                  <a:cxn ang="0">
                    <a:pos x="83" y="172"/>
                  </a:cxn>
                  <a:cxn ang="0">
                    <a:pos x="42" y="196"/>
                  </a:cxn>
                  <a:cxn ang="0">
                    <a:pos x="42" y="196"/>
                  </a:cxn>
                </a:cxnLst>
                <a:rect l="0" t="0" r="r" b="b"/>
                <a:pathLst>
                  <a:path w="332" h="196">
                    <a:moveTo>
                      <a:pt x="42" y="196"/>
                    </a:moveTo>
                    <a:lnTo>
                      <a:pt x="12" y="160"/>
                    </a:lnTo>
                    <a:lnTo>
                      <a:pt x="0" y="101"/>
                    </a:lnTo>
                    <a:lnTo>
                      <a:pt x="18" y="83"/>
                    </a:lnTo>
                    <a:lnTo>
                      <a:pt x="42" y="66"/>
                    </a:lnTo>
                    <a:lnTo>
                      <a:pt x="83" y="54"/>
                    </a:lnTo>
                    <a:lnTo>
                      <a:pt x="142" y="48"/>
                    </a:lnTo>
                    <a:lnTo>
                      <a:pt x="207" y="42"/>
                    </a:lnTo>
                    <a:lnTo>
                      <a:pt x="261" y="24"/>
                    </a:lnTo>
                    <a:lnTo>
                      <a:pt x="314" y="0"/>
                    </a:lnTo>
                    <a:lnTo>
                      <a:pt x="314" y="0"/>
                    </a:lnTo>
                    <a:lnTo>
                      <a:pt x="326" y="12"/>
                    </a:lnTo>
                    <a:lnTo>
                      <a:pt x="332" y="42"/>
                    </a:lnTo>
                    <a:lnTo>
                      <a:pt x="308" y="60"/>
                    </a:lnTo>
                    <a:lnTo>
                      <a:pt x="261" y="89"/>
                    </a:lnTo>
                    <a:lnTo>
                      <a:pt x="196" y="125"/>
                    </a:lnTo>
                    <a:lnTo>
                      <a:pt x="130" y="154"/>
                    </a:lnTo>
                    <a:lnTo>
                      <a:pt x="83" y="172"/>
                    </a:lnTo>
                    <a:lnTo>
                      <a:pt x="42" y="196"/>
                    </a:lnTo>
                    <a:lnTo>
                      <a:pt x="42" y="196"/>
                    </a:lnTo>
                    <a:close/>
                  </a:path>
                </a:pathLst>
              </a:custGeom>
              <a:solidFill>
                <a:srgbClr val="AF7F5B"/>
              </a:solidFill>
              <a:ln w="0">
                <a:solidFill>
                  <a:srgbClr val="AF7F5B"/>
                </a:solidFill>
                <a:prstDash val="solid"/>
                <a:round/>
                <a:headEnd/>
                <a:tailEnd/>
              </a:ln>
            </p:spPr>
            <p:txBody>
              <a:bodyPr/>
              <a:lstStyle/>
              <a:p>
                <a:endParaRPr lang="en-US"/>
              </a:p>
            </p:txBody>
          </p:sp>
          <p:sp>
            <p:nvSpPr>
              <p:cNvPr id="2155" name="Freeform 107"/>
              <p:cNvSpPr>
                <a:spLocks noChangeAspect="1"/>
              </p:cNvSpPr>
              <p:nvPr/>
            </p:nvSpPr>
            <p:spPr bwMode="auto">
              <a:xfrm>
                <a:off x="3940" y="1072"/>
                <a:ext cx="254" cy="160"/>
              </a:xfrm>
              <a:custGeom>
                <a:avLst/>
                <a:gdLst/>
                <a:ahLst/>
                <a:cxnLst>
                  <a:cxn ang="0">
                    <a:pos x="35" y="160"/>
                  </a:cxn>
                  <a:cxn ang="0">
                    <a:pos x="11" y="125"/>
                  </a:cxn>
                  <a:cxn ang="0">
                    <a:pos x="0" y="71"/>
                  </a:cxn>
                  <a:cxn ang="0">
                    <a:pos x="6" y="48"/>
                  </a:cxn>
                  <a:cxn ang="0">
                    <a:pos x="41" y="36"/>
                  </a:cxn>
                  <a:cxn ang="0">
                    <a:pos x="100" y="30"/>
                  </a:cxn>
                  <a:cxn ang="0">
                    <a:pos x="165" y="24"/>
                  </a:cxn>
                  <a:cxn ang="0">
                    <a:pos x="219" y="6"/>
                  </a:cxn>
                  <a:cxn ang="0">
                    <a:pos x="237" y="0"/>
                  </a:cxn>
                  <a:cxn ang="0">
                    <a:pos x="242" y="12"/>
                  </a:cxn>
                  <a:cxn ang="0">
                    <a:pos x="254" y="48"/>
                  </a:cxn>
                  <a:cxn ang="0">
                    <a:pos x="219" y="71"/>
                  </a:cxn>
                  <a:cxn ang="0">
                    <a:pos x="154" y="107"/>
                  </a:cxn>
                  <a:cxn ang="0">
                    <a:pos x="88" y="136"/>
                  </a:cxn>
                  <a:cxn ang="0">
                    <a:pos x="41" y="154"/>
                  </a:cxn>
                  <a:cxn ang="0">
                    <a:pos x="35" y="160"/>
                  </a:cxn>
                  <a:cxn ang="0">
                    <a:pos x="35" y="160"/>
                  </a:cxn>
                </a:cxnLst>
                <a:rect l="0" t="0" r="r" b="b"/>
                <a:pathLst>
                  <a:path w="254" h="160">
                    <a:moveTo>
                      <a:pt x="35" y="160"/>
                    </a:moveTo>
                    <a:lnTo>
                      <a:pt x="11" y="125"/>
                    </a:lnTo>
                    <a:lnTo>
                      <a:pt x="0" y="71"/>
                    </a:lnTo>
                    <a:lnTo>
                      <a:pt x="6" y="48"/>
                    </a:lnTo>
                    <a:lnTo>
                      <a:pt x="41" y="36"/>
                    </a:lnTo>
                    <a:lnTo>
                      <a:pt x="100" y="30"/>
                    </a:lnTo>
                    <a:lnTo>
                      <a:pt x="165" y="24"/>
                    </a:lnTo>
                    <a:lnTo>
                      <a:pt x="219" y="6"/>
                    </a:lnTo>
                    <a:lnTo>
                      <a:pt x="237" y="0"/>
                    </a:lnTo>
                    <a:lnTo>
                      <a:pt x="242" y="12"/>
                    </a:lnTo>
                    <a:lnTo>
                      <a:pt x="254" y="48"/>
                    </a:lnTo>
                    <a:lnTo>
                      <a:pt x="219" y="71"/>
                    </a:lnTo>
                    <a:lnTo>
                      <a:pt x="154" y="107"/>
                    </a:lnTo>
                    <a:lnTo>
                      <a:pt x="88" y="136"/>
                    </a:lnTo>
                    <a:lnTo>
                      <a:pt x="41" y="154"/>
                    </a:lnTo>
                    <a:lnTo>
                      <a:pt x="35" y="160"/>
                    </a:lnTo>
                    <a:lnTo>
                      <a:pt x="35" y="160"/>
                    </a:lnTo>
                    <a:close/>
                  </a:path>
                </a:pathLst>
              </a:custGeom>
              <a:solidFill>
                <a:srgbClr val="BC9475"/>
              </a:solidFill>
              <a:ln w="0">
                <a:solidFill>
                  <a:srgbClr val="BC9475"/>
                </a:solidFill>
                <a:prstDash val="solid"/>
                <a:round/>
                <a:headEnd/>
                <a:tailEnd/>
              </a:ln>
            </p:spPr>
            <p:txBody>
              <a:bodyPr/>
              <a:lstStyle/>
              <a:p>
                <a:endParaRPr lang="en-US"/>
              </a:p>
            </p:txBody>
          </p:sp>
          <p:sp>
            <p:nvSpPr>
              <p:cNvPr id="2156" name="Freeform 108"/>
              <p:cNvSpPr>
                <a:spLocks noChangeAspect="1"/>
              </p:cNvSpPr>
              <p:nvPr/>
            </p:nvSpPr>
            <p:spPr bwMode="auto">
              <a:xfrm>
                <a:off x="3981" y="1084"/>
                <a:ext cx="172" cy="124"/>
              </a:xfrm>
              <a:custGeom>
                <a:avLst/>
                <a:gdLst/>
                <a:ahLst/>
                <a:cxnLst>
                  <a:cxn ang="0">
                    <a:pos x="172" y="53"/>
                  </a:cxn>
                  <a:cxn ang="0">
                    <a:pos x="172" y="65"/>
                  </a:cxn>
                  <a:cxn ang="0">
                    <a:pos x="113" y="95"/>
                  </a:cxn>
                  <a:cxn ang="0">
                    <a:pos x="47" y="124"/>
                  </a:cxn>
                  <a:cxn ang="0">
                    <a:pos x="42" y="124"/>
                  </a:cxn>
                  <a:cxn ang="0">
                    <a:pos x="36" y="124"/>
                  </a:cxn>
                  <a:cxn ang="0">
                    <a:pos x="18" y="107"/>
                  </a:cxn>
                  <a:cxn ang="0">
                    <a:pos x="6" y="89"/>
                  </a:cxn>
                  <a:cxn ang="0">
                    <a:pos x="0" y="59"/>
                  </a:cxn>
                  <a:cxn ang="0">
                    <a:pos x="6" y="30"/>
                  </a:cxn>
                  <a:cxn ang="0">
                    <a:pos x="6" y="24"/>
                  </a:cxn>
                  <a:cxn ang="0">
                    <a:pos x="59" y="18"/>
                  </a:cxn>
                  <a:cxn ang="0">
                    <a:pos x="124" y="12"/>
                  </a:cxn>
                  <a:cxn ang="0">
                    <a:pos x="154" y="0"/>
                  </a:cxn>
                  <a:cxn ang="0">
                    <a:pos x="166" y="24"/>
                  </a:cxn>
                  <a:cxn ang="0">
                    <a:pos x="172" y="53"/>
                  </a:cxn>
                  <a:cxn ang="0">
                    <a:pos x="172" y="53"/>
                  </a:cxn>
                </a:cxnLst>
                <a:rect l="0" t="0" r="r" b="b"/>
                <a:pathLst>
                  <a:path w="172" h="124">
                    <a:moveTo>
                      <a:pt x="172" y="53"/>
                    </a:moveTo>
                    <a:lnTo>
                      <a:pt x="172" y="65"/>
                    </a:lnTo>
                    <a:lnTo>
                      <a:pt x="113" y="95"/>
                    </a:lnTo>
                    <a:lnTo>
                      <a:pt x="47" y="124"/>
                    </a:lnTo>
                    <a:lnTo>
                      <a:pt x="42" y="124"/>
                    </a:lnTo>
                    <a:lnTo>
                      <a:pt x="36" y="124"/>
                    </a:lnTo>
                    <a:lnTo>
                      <a:pt x="18" y="107"/>
                    </a:lnTo>
                    <a:lnTo>
                      <a:pt x="6" y="89"/>
                    </a:lnTo>
                    <a:lnTo>
                      <a:pt x="0" y="59"/>
                    </a:lnTo>
                    <a:lnTo>
                      <a:pt x="6" y="30"/>
                    </a:lnTo>
                    <a:lnTo>
                      <a:pt x="6" y="24"/>
                    </a:lnTo>
                    <a:lnTo>
                      <a:pt x="59" y="18"/>
                    </a:lnTo>
                    <a:lnTo>
                      <a:pt x="124" y="12"/>
                    </a:lnTo>
                    <a:lnTo>
                      <a:pt x="154" y="0"/>
                    </a:lnTo>
                    <a:lnTo>
                      <a:pt x="166" y="24"/>
                    </a:lnTo>
                    <a:lnTo>
                      <a:pt x="172" y="53"/>
                    </a:lnTo>
                    <a:lnTo>
                      <a:pt x="172" y="53"/>
                    </a:lnTo>
                    <a:close/>
                  </a:path>
                </a:pathLst>
              </a:custGeom>
              <a:solidFill>
                <a:srgbClr val="CFB29C"/>
              </a:solidFill>
              <a:ln w="0">
                <a:solidFill>
                  <a:srgbClr val="CFB29C"/>
                </a:solidFill>
                <a:prstDash val="solid"/>
                <a:round/>
                <a:headEnd/>
                <a:tailEnd/>
              </a:ln>
            </p:spPr>
            <p:txBody>
              <a:bodyPr/>
              <a:lstStyle/>
              <a:p>
                <a:endParaRPr lang="en-US"/>
              </a:p>
            </p:txBody>
          </p:sp>
          <p:sp>
            <p:nvSpPr>
              <p:cNvPr id="2157" name="Freeform 109"/>
              <p:cNvSpPr>
                <a:spLocks noChangeAspect="1"/>
              </p:cNvSpPr>
              <p:nvPr/>
            </p:nvSpPr>
            <p:spPr bwMode="auto">
              <a:xfrm>
                <a:off x="4023" y="1096"/>
                <a:ext cx="88" cy="89"/>
              </a:xfrm>
              <a:custGeom>
                <a:avLst/>
                <a:gdLst/>
                <a:ahLst/>
                <a:cxnLst>
                  <a:cxn ang="0">
                    <a:pos x="88" y="41"/>
                  </a:cxn>
                  <a:cxn ang="0">
                    <a:pos x="82" y="59"/>
                  </a:cxn>
                  <a:cxn ang="0">
                    <a:pos x="77" y="71"/>
                  </a:cxn>
                  <a:cxn ang="0">
                    <a:pos x="65" y="83"/>
                  </a:cxn>
                  <a:cxn ang="0">
                    <a:pos x="47" y="89"/>
                  </a:cxn>
                  <a:cxn ang="0">
                    <a:pos x="29" y="83"/>
                  </a:cxn>
                  <a:cxn ang="0">
                    <a:pos x="17" y="77"/>
                  </a:cxn>
                  <a:cxn ang="0">
                    <a:pos x="5" y="59"/>
                  </a:cxn>
                  <a:cxn ang="0">
                    <a:pos x="0" y="47"/>
                  </a:cxn>
                  <a:cxn ang="0">
                    <a:pos x="5" y="29"/>
                  </a:cxn>
                  <a:cxn ang="0">
                    <a:pos x="11" y="12"/>
                  </a:cxn>
                  <a:cxn ang="0">
                    <a:pos x="23" y="6"/>
                  </a:cxn>
                  <a:cxn ang="0">
                    <a:pos x="29" y="6"/>
                  </a:cxn>
                  <a:cxn ang="0">
                    <a:pos x="47" y="0"/>
                  </a:cxn>
                  <a:cxn ang="0">
                    <a:pos x="59" y="6"/>
                  </a:cxn>
                  <a:cxn ang="0">
                    <a:pos x="71" y="12"/>
                  </a:cxn>
                  <a:cxn ang="0">
                    <a:pos x="82" y="24"/>
                  </a:cxn>
                  <a:cxn ang="0">
                    <a:pos x="88" y="41"/>
                  </a:cxn>
                  <a:cxn ang="0">
                    <a:pos x="88" y="41"/>
                  </a:cxn>
                </a:cxnLst>
                <a:rect l="0" t="0" r="r" b="b"/>
                <a:pathLst>
                  <a:path w="88" h="89">
                    <a:moveTo>
                      <a:pt x="88" y="41"/>
                    </a:moveTo>
                    <a:lnTo>
                      <a:pt x="82" y="59"/>
                    </a:lnTo>
                    <a:lnTo>
                      <a:pt x="77" y="71"/>
                    </a:lnTo>
                    <a:lnTo>
                      <a:pt x="65" y="83"/>
                    </a:lnTo>
                    <a:lnTo>
                      <a:pt x="47" y="89"/>
                    </a:lnTo>
                    <a:lnTo>
                      <a:pt x="29" y="83"/>
                    </a:lnTo>
                    <a:lnTo>
                      <a:pt x="17" y="77"/>
                    </a:lnTo>
                    <a:lnTo>
                      <a:pt x="5" y="59"/>
                    </a:lnTo>
                    <a:lnTo>
                      <a:pt x="0" y="47"/>
                    </a:lnTo>
                    <a:lnTo>
                      <a:pt x="5" y="29"/>
                    </a:lnTo>
                    <a:lnTo>
                      <a:pt x="11" y="12"/>
                    </a:lnTo>
                    <a:lnTo>
                      <a:pt x="23" y="6"/>
                    </a:lnTo>
                    <a:lnTo>
                      <a:pt x="29" y="6"/>
                    </a:lnTo>
                    <a:lnTo>
                      <a:pt x="47" y="0"/>
                    </a:lnTo>
                    <a:lnTo>
                      <a:pt x="59" y="6"/>
                    </a:lnTo>
                    <a:lnTo>
                      <a:pt x="71" y="12"/>
                    </a:lnTo>
                    <a:lnTo>
                      <a:pt x="82" y="24"/>
                    </a:lnTo>
                    <a:lnTo>
                      <a:pt x="88" y="41"/>
                    </a:lnTo>
                    <a:lnTo>
                      <a:pt x="88" y="41"/>
                    </a:lnTo>
                    <a:close/>
                  </a:path>
                </a:pathLst>
              </a:custGeom>
              <a:solidFill>
                <a:srgbClr val="E7D9CE"/>
              </a:solidFill>
              <a:ln w="0">
                <a:solidFill>
                  <a:srgbClr val="E7D9CE"/>
                </a:solidFill>
                <a:prstDash val="solid"/>
                <a:round/>
                <a:headEnd/>
                <a:tailEnd/>
              </a:ln>
            </p:spPr>
            <p:txBody>
              <a:bodyPr/>
              <a:lstStyle/>
              <a:p>
                <a:endParaRPr lang="en-US"/>
              </a:p>
            </p:txBody>
          </p:sp>
          <p:sp>
            <p:nvSpPr>
              <p:cNvPr id="2158" name="Freeform 110"/>
              <p:cNvSpPr>
                <a:spLocks noChangeAspect="1"/>
              </p:cNvSpPr>
              <p:nvPr/>
            </p:nvSpPr>
            <p:spPr bwMode="auto">
              <a:xfrm>
                <a:off x="2512" y="1244"/>
                <a:ext cx="551" cy="213"/>
              </a:xfrm>
              <a:custGeom>
                <a:avLst/>
                <a:gdLst/>
                <a:ahLst/>
                <a:cxnLst>
                  <a:cxn ang="0">
                    <a:pos x="545" y="207"/>
                  </a:cxn>
                  <a:cxn ang="0">
                    <a:pos x="533" y="207"/>
                  </a:cxn>
                  <a:cxn ang="0">
                    <a:pos x="498" y="207"/>
                  </a:cxn>
                  <a:cxn ang="0">
                    <a:pos x="450" y="213"/>
                  </a:cxn>
                  <a:cxn ang="0">
                    <a:pos x="403" y="207"/>
                  </a:cxn>
                  <a:cxn ang="0">
                    <a:pos x="373" y="201"/>
                  </a:cxn>
                  <a:cxn ang="0">
                    <a:pos x="338" y="178"/>
                  </a:cxn>
                  <a:cxn ang="0">
                    <a:pos x="291" y="136"/>
                  </a:cxn>
                  <a:cxn ang="0">
                    <a:pos x="249" y="95"/>
                  </a:cxn>
                  <a:cxn ang="0">
                    <a:pos x="202" y="65"/>
                  </a:cxn>
                  <a:cxn ang="0">
                    <a:pos x="148" y="41"/>
                  </a:cxn>
                  <a:cxn ang="0">
                    <a:pos x="83" y="24"/>
                  </a:cxn>
                  <a:cxn ang="0">
                    <a:pos x="24" y="24"/>
                  </a:cxn>
                  <a:cxn ang="0">
                    <a:pos x="6" y="30"/>
                  </a:cxn>
                  <a:cxn ang="0">
                    <a:pos x="0" y="30"/>
                  </a:cxn>
                  <a:cxn ang="0">
                    <a:pos x="0" y="30"/>
                  </a:cxn>
                  <a:cxn ang="0">
                    <a:pos x="6" y="24"/>
                  </a:cxn>
                  <a:cxn ang="0">
                    <a:pos x="12" y="24"/>
                  </a:cxn>
                  <a:cxn ang="0">
                    <a:pos x="24" y="18"/>
                  </a:cxn>
                  <a:cxn ang="0">
                    <a:pos x="42" y="18"/>
                  </a:cxn>
                  <a:cxn ang="0">
                    <a:pos x="54" y="12"/>
                  </a:cxn>
                  <a:cxn ang="0">
                    <a:pos x="65" y="6"/>
                  </a:cxn>
                  <a:cxn ang="0">
                    <a:pos x="125" y="0"/>
                  </a:cxn>
                  <a:cxn ang="0">
                    <a:pos x="196" y="6"/>
                  </a:cxn>
                  <a:cxn ang="0">
                    <a:pos x="255" y="24"/>
                  </a:cxn>
                  <a:cxn ang="0">
                    <a:pos x="320" y="47"/>
                  </a:cxn>
                  <a:cxn ang="0">
                    <a:pos x="379" y="77"/>
                  </a:cxn>
                  <a:cxn ang="0">
                    <a:pos x="427" y="101"/>
                  </a:cxn>
                  <a:cxn ang="0">
                    <a:pos x="480" y="118"/>
                  </a:cxn>
                  <a:cxn ang="0">
                    <a:pos x="521" y="124"/>
                  </a:cxn>
                  <a:cxn ang="0">
                    <a:pos x="551" y="124"/>
                  </a:cxn>
                  <a:cxn ang="0">
                    <a:pos x="545" y="207"/>
                  </a:cxn>
                </a:cxnLst>
                <a:rect l="0" t="0" r="r" b="b"/>
                <a:pathLst>
                  <a:path w="551" h="213">
                    <a:moveTo>
                      <a:pt x="545" y="207"/>
                    </a:moveTo>
                    <a:lnTo>
                      <a:pt x="533" y="207"/>
                    </a:lnTo>
                    <a:lnTo>
                      <a:pt x="498" y="207"/>
                    </a:lnTo>
                    <a:lnTo>
                      <a:pt x="450" y="213"/>
                    </a:lnTo>
                    <a:lnTo>
                      <a:pt x="403" y="207"/>
                    </a:lnTo>
                    <a:lnTo>
                      <a:pt x="373" y="201"/>
                    </a:lnTo>
                    <a:lnTo>
                      <a:pt x="338" y="178"/>
                    </a:lnTo>
                    <a:lnTo>
                      <a:pt x="291" y="136"/>
                    </a:lnTo>
                    <a:lnTo>
                      <a:pt x="249" y="95"/>
                    </a:lnTo>
                    <a:lnTo>
                      <a:pt x="202" y="65"/>
                    </a:lnTo>
                    <a:lnTo>
                      <a:pt x="148" y="41"/>
                    </a:lnTo>
                    <a:lnTo>
                      <a:pt x="83" y="24"/>
                    </a:lnTo>
                    <a:lnTo>
                      <a:pt x="24" y="24"/>
                    </a:lnTo>
                    <a:lnTo>
                      <a:pt x="6" y="30"/>
                    </a:lnTo>
                    <a:lnTo>
                      <a:pt x="0" y="30"/>
                    </a:lnTo>
                    <a:lnTo>
                      <a:pt x="0" y="30"/>
                    </a:lnTo>
                    <a:lnTo>
                      <a:pt x="6" y="24"/>
                    </a:lnTo>
                    <a:lnTo>
                      <a:pt x="12" y="24"/>
                    </a:lnTo>
                    <a:lnTo>
                      <a:pt x="24" y="18"/>
                    </a:lnTo>
                    <a:lnTo>
                      <a:pt x="42" y="18"/>
                    </a:lnTo>
                    <a:lnTo>
                      <a:pt x="54" y="12"/>
                    </a:lnTo>
                    <a:lnTo>
                      <a:pt x="65" y="6"/>
                    </a:lnTo>
                    <a:lnTo>
                      <a:pt x="125" y="0"/>
                    </a:lnTo>
                    <a:lnTo>
                      <a:pt x="196" y="6"/>
                    </a:lnTo>
                    <a:lnTo>
                      <a:pt x="255" y="24"/>
                    </a:lnTo>
                    <a:lnTo>
                      <a:pt x="320" y="47"/>
                    </a:lnTo>
                    <a:lnTo>
                      <a:pt x="379" y="77"/>
                    </a:lnTo>
                    <a:lnTo>
                      <a:pt x="427" y="101"/>
                    </a:lnTo>
                    <a:lnTo>
                      <a:pt x="480" y="118"/>
                    </a:lnTo>
                    <a:lnTo>
                      <a:pt x="521" y="124"/>
                    </a:lnTo>
                    <a:lnTo>
                      <a:pt x="551" y="124"/>
                    </a:lnTo>
                    <a:lnTo>
                      <a:pt x="545" y="207"/>
                    </a:lnTo>
                    <a:close/>
                  </a:path>
                </a:pathLst>
              </a:custGeom>
              <a:solidFill>
                <a:srgbClr val="AB7852"/>
              </a:solidFill>
              <a:ln w="0">
                <a:solidFill>
                  <a:srgbClr val="AB7852"/>
                </a:solidFill>
                <a:prstDash val="solid"/>
                <a:round/>
                <a:headEnd/>
                <a:tailEnd/>
              </a:ln>
            </p:spPr>
            <p:txBody>
              <a:bodyPr/>
              <a:lstStyle/>
              <a:p>
                <a:endParaRPr lang="en-US"/>
              </a:p>
            </p:txBody>
          </p:sp>
          <p:sp>
            <p:nvSpPr>
              <p:cNvPr id="2159" name="Freeform 111"/>
              <p:cNvSpPr>
                <a:spLocks noChangeAspect="1"/>
              </p:cNvSpPr>
              <p:nvPr/>
            </p:nvSpPr>
            <p:spPr bwMode="auto">
              <a:xfrm>
                <a:off x="2595" y="1244"/>
                <a:ext cx="397" cy="213"/>
              </a:xfrm>
              <a:custGeom>
                <a:avLst/>
                <a:gdLst/>
                <a:ahLst/>
                <a:cxnLst>
                  <a:cxn ang="0">
                    <a:pos x="397" y="118"/>
                  </a:cxn>
                  <a:cxn ang="0">
                    <a:pos x="385" y="189"/>
                  </a:cxn>
                  <a:cxn ang="0">
                    <a:pos x="367" y="213"/>
                  </a:cxn>
                  <a:cxn ang="0">
                    <a:pos x="367" y="213"/>
                  </a:cxn>
                  <a:cxn ang="0">
                    <a:pos x="320" y="207"/>
                  </a:cxn>
                  <a:cxn ang="0">
                    <a:pos x="290" y="201"/>
                  </a:cxn>
                  <a:cxn ang="0">
                    <a:pos x="255" y="178"/>
                  </a:cxn>
                  <a:cxn ang="0">
                    <a:pos x="208" y="136"/>
                  </a:cxn>
                  <a:cxn ang="0">
                    <a:pos x="166" y="95"/>
                  </a:cxn>
                  <a:cxn ang="0">
                    <a:pos x="119" y="65"/>
                  </a:cxn>
                  <a:cxn ang="0">
                    <a:pos x="65" y="41"/>
                  </a:cxn>
                  <a:cxn ang="0">
                    <a:pos x="0" y="24"/>
                  </a:cxn>
                  <a:cxn ang="0">
                    <a:pos x="18" y="0"/>
                  </a:cxn>
                  <a:cxn ang="0">
                    <a:pos x="42" y="0"/>
                  </a:cxn>
                  <a:cxn ang="0">
                    <a:pos x="113" y="6"/>
                  </a:cxn>
                  <a:cxn ang="0">
                    <a:pos x="172" y="24"/>
                  </a:cxn>
                  <a:cxn ang="0">
                    <a:pos x="237" y="47"/>
                  </a:cxn>
                  <a:cxn ang="0">
                    <a:pos x="296" y="77"/>
                  </a:cxn>
                  <a:cxn ang="0">
                    <a:pos x="344" y="101"/>
                  </a:cxn>
                  <a:cxn ang="0">
                    <a:pos x="397" y="118"/>
                  </a:cxn>
                  <a:cxn ang="0">
                    <a:pos x="397" y="118"/>
                  </a:cxn>
                </a:cxnLst>
                <a:rect l="0" t="0" r="r" b="b"/>
                <a:pathLst>
                  <a:path w="397" h="213">
                    <a:moveTo>
                      <a:pt x="397" y="118"/>
                    </a:moveTo>
                    <a:lnTo>
                      <a:pt x="385" y="189"/>
                    </a:lnTo>
                    <a:lnTo>
                      <a:pt x="367" y="213"/>
                    </a:lnTo>
                    <a:lnTo>
                      <a:pt x="367" y="213"/>
                    </a:lnTo>
                    <a:lnTo>
                      <a:pt x="320" y="207"/>
                    </a:lnTo>
                    <a:lnTo>
                      <a:pt x="290" y="201"/>
                    </a:lnTo>
                    <a:lnTo>
                      <a:pt x="255" y="178"/>
                    </a:lnTo>
                    <a:lnTo>
                      <a:pt x="208" y="136"/>
                    </a:lnTo>
                    <a:lnTo>
                      <a:pt x="166" y="95"/>
                    </a:lnTo>
                    <a:lnTo>
                      <a:pt x="119" y="65"/>
                    </a:lnTo>
                    <a:lnTo>
                      <a:pt x="65" y="41"/>
                    </a:lnTo>
                    <a:lnTo>
                      <a:pt x="0" y="24"/>
                    </a:lnTo>
                    <a:lnTo>
                      <a:pt x="18" y="0"/>
                    </a:lnTo>
                    <a:lnTo>
                      <a:pt x="42" y="0"/>
                    </a:lnTo>
                    <a:lnTo>
                      <a:pt x="113" y="6"/>
                    </a:lnTo>
                    <a:lnTo>
                      <a:pt x="172" y="24"/>
                    </a:lnTo>
                    <a:lnTo>
                      <a:pt x="237" y="47"/>
                    </a:lnTo>
                    <a:lnTo>
                      <a:pt x="296" y="77"/>
                    </a:lnTo>
                    <a:lnTo>
                      <a:pt x="344" y="101"/>
                    </a:lnTo>
                    <a:lnTo>
                      <a:pt x="397" y="118"/>
                    </a:lnTo>
                    <a:lnTo>
                      <a:pt x="397" y="118"/>
                    </a:lnTo>
                    <a:close/>
                  </a:path>
                </a:pathLst>
              </a:custGeom>
              <a:solidFill>
                <a:srgbClr val="AB7852"/>
              </a:solidFill>
              <a:ln w="0">
                <a:solidFill>
                  <a:srgbClr val="AB7852"/>
                </a:solidFill>
                <a:prstDash val="solid"/>
                <a:round/>
                <a:headEnd/>
                <a:tailEnd/>
              </a:ln>
            </p:spPr>
            <p:txBody>
              <a:bodyPr/>
              <a:lstStyle/>
              <a:p>
                <a:endParaRPr lang="en-US"/>
              </a:p>
            </p:txBody>
          </p:sp>
          <p:sp>
            <p:nvSpPr>
              <p:cNvPr id="2160" name="Freeform 112"/>
              <p:cNvSpPr>
                <a:spLocks noChangeAspect="1"/>
              </p:cNvSpPr>
              <p:nvPr/>
            </p:nvSpPr>
            <p:spPr bwMode="auto">
              <a:xfrm>
                <a:off x="2649" y="1244"/>
                <a:ext cx="290" cy="207"/>
              </a:xfrm>
              <a:custGeom>
                <a:avLst/>
                <a:gdLst/>
                <a:ahLst/>
                <a:cxnLst>
                  <a:cxn ang="0">
                    <a:pos x="290" y="106"/>
                  </a:cxn>
                  <a:cxn ang="0">
                    <a:pos x="284" y="172"/>
                  </a:cxn>
                  <a:cxn ang="0">
                    <a:pos x="260" y="207"/>
                  </a:cxn>
                  <a:cxn ang="0">
                    <a:pos x="236" y="201"/>
                  </a:cxn>
                  <a:cxn ang="0">
                    <a:pos x="201" y="178"/>
                  </a:cxn>
                  <a:cxn ang="0">
                    <a:pos x="154" y="136"/>
                  </a:cxn>
                  <a:cxn ang="0">
                    <a:pos x="112" y="95"/>
                  </a:cxn>
                  <a:cxn ang="0">
                    <a:pos x="65" y="65"/>
                  </a:cxn>
                  <a:cxn ang="0">
                    <a:pos x="11" y="41"/>
                  </a:cxn>
                  <a:cxn ang="0">
                    <a:pos x="0" y="35"/>
                  </a:cxn>
                  <a:cxn ang="0">
                    <a:pos x="17" y="12"/>
                  </a:cxn>
                  <a:cxn ang="0">
                    <a:pos x="29" y="0"/>
                  </a:cxn>
                  <a:cxn ang="0">
                    <a:pos x="59" y="6"/>
                  </a:cxn>
                  <a:cxn ang="0">
                    <a:pos x="118" y="24"/>
                  </a:cxn>
                  <a:cxn ang="0">
                    <a:pos x="183" y="47"/>
                  </a:cxn>
                  <a:cxn ang="0">
                    <a:pos x="242" y="77"/>
                  </a:cxn>
                  <a:cxn ang="0">
                    <a:pos x="290" y="101"/>
                  </a:cxn>
                  <a:cxn ang="0">
                    <a:pos x="290" y="106"/>
                  </a:cxn>
                  <a:cxn ang="0">
                    <a:pos x="290" y="106"/>
                  </a:cxn>
                </a:cxnLst>
                <a:rect l="0" t="0" r="r" b="b"/>
                <a:pathLst>
                  <a:path w="290" h="207">
                    <a:moveTo>
                      <a:pt x="290" y="106"/>
                    </a:moveTo>
                    <a:lnTo>
                      <a:pt x="284" y="172"/>
                    </a:lnTo>
                    <a:lnTo>
                      <a:pt x="260" y="207"/>
                    </a:lnTo>
                    <a:lnTo>
                      <a:pt x="236" y="201"/>
                    </a:lnTo>
                    <a:lnTo>
                      <a:pt x="201" y="178"/>
                    </a:lnTo>
                    <a:lnTo>
                      <a:pt x="154" y="136"/>
                    </a:lnTo>
                    <a:lnTo>
                      <a:pt x="112" y="95"/>
                    </a:lnTo>
                    <a:lnTo>
                      <a:pt x="65" y="65"/>
                    </a:lnTo>
                    <a:lnTo>
                      <a:pt x="11" y="41"/>
                    </a:lnTo>
                    <a:lnTo>
                      <a:pt x="0" y="35"/>
                    </a:lnTo>
                    <a:lnTo>
                      <a:pt x="17" y="12"/>
                    </a:lnTo>
                    <a:lnTo>
                      <a:pt x="29" y="0"/>
                    </a:lnTo>
                    <a:lnTo>
                      <a:pt x="59" y="6"/>
                    </a:lnTo>
                    <a:lnTo>
                      <a:pt x="118" y="24"/>
                    </a:lnTo>
                    <a:lnTo>
                      <a:pt x="183" y="47"/>
                    </a:lnTo>
                    <a:lnTo>
                      <a:pt x="242" y="77"/>
                    </a:lnTo>
                    <a:lnTo>
                      <a:pt x="290" y="101"/>
                    </a:lnTo>
                    <a:lnTo>
                      <a:pt x="290" y="106"/>
                    </a:lnTo>
                    <a:lnTo>
                      <a:pt x="290" y="106"/>
                    </a:lnTo>
                    <a:close/>
                  </a:path>
                </a:pathLst>
              </a:custGeom>
              <a:solidFill>
                <a:srgbClr val="B38563"/>
              </a:solidFill>
              <a:ln w="0">
                <a:solidFill>
                  <a:srgbClr val="B38563"/>
                </a:solidFill>
                <a:prstDash val="solid"/>
                <a:round/>
                <a:headEnd/>
                <a:tailEnd/>
              </a:ln>
            </p:spPr>
            <p:txBody>
              <a:bodyPr/>
              <a:lstStyle/>
              <a:p>
                <a:endParaRPr lang="en-US"/>
              </a:p>
            </p:txBody>
          </p:sp>
          <p:sp>
            <p:nvSpPr>
              <p:cNvPr id="2161" name="Freeform 113"/>
              <p:cNvSpPr>
                <a:spLocks noChangeAspect="1"/>
              </p:cNvSpPr>
              <p:nvPr/>
            </p:nvSpPr>
            <p:spPr bwMode="auto">
              <a:xfrm>
                <a:off x="2702" y="1262"/>
                <a:ext cx="183" cy="165"/>
              </a:xfrm>
              <a:custGeom>
                <a:avLst/>
                <a:gdLst/>
                <a:ahLst/>
                <a:cxnLst>
                  <a:cxn ang="0">
                    <a:pos x="183" y="94"/>
                  </a:cxn>
                  <a:cxn ang="0">
                    <a:pos x="172" y="148"/>
                  </a:cxn>
                  <a:cxn ang="0">
                    <a:pos x="154" y="165"/>
                  </a:cxn>
                  <a:cxn ang="0">
                    <a:pos x="148" y="160"/>
                  </a:cxn>
                  <a:cxn ang="0">
                    <a:pos x="101" y="118"/>
                  </a:cxn>
                  <a:cxn ang="0">
                    <a:pos x="59" y="77"/>
                  </a:cxn>
                  <a:cxn ang="0">
                    <a:pos x="12" y="47"/>
                  </a:cxn>
                  <a:cxn ang="0">
                    <a:pos x="0" y="41"/>
                  </a:cxn>
                  <a:cxn ang="0">
                    <a:pos x="24" y="12"/>
                  </a:cxn>
                  <a:cxn ang="0">
                    <a:pos x="53" y="0"/>
                  </a:cxn>
                  <a:cxn ang="0">
                    <a:pos x="65" y="6"/>
                  </a:cxn>
                  <a:cxn ang="0">
                    <a:pos x="130" y="29"/>
                  </a:cxn>
                  <a:cxn ang="0">
                    <a:pos x="172" y="53"/>
                  </a:cxn>
                  <a:cxn ang="0">
                    <a:pos x="183" y="94"/>
                  </a:cxn>
                  <a:cxn ang="0">
                    <a:pos x="183" y="94"/>
                  </a:cxn>
                </a:cxnLst>
                <a:rect l="0" t="0" r="r" b="b"/>
                <a:pathLst>
                  <a:path w="183" h="165">
                    <a:moveTo>
                      <a:pt x="183" y="94"/>
                    </a:moveTo>
                    <a:lnTo>
                      <a:pt x="172" y="148"/>
                    </a:lnTo>
                    <a:lnTo>
                      <a:pt x="154" y="165"/>
                    </a:lnTo>
                    <a:lnTo>
                      <a:pt x="148" y="160"/>
                    </a:lnTo>
                    <a:lnTo>
                      <a:pt x="101" y="118"/>
                    </a:lnTo>
                    <a:lnTo>
                      <a:pt x="59" y="77"/>
                    </a:lnTo>
                    <a:lnTo>
                      <a:pt x="12" y="47"/>
                    </a:lnTo>
                    <a:lnTo>
                      <a:pt x="0" y="41"/>
                    </a:lnTo>
                    <a:lnTo>
                      <a:pt x="24" y="12"/>
                    </a:lnTo>
                    <a:lnTo>
                      <a:pt x="53" y="0"/>
                    </a:lnTo>
                    <a:lnTo>
                      <a:pt x="65" y="6"/>
                    </a:lnTo>
                    <a:lnTo>
                      <a:pt x="130" y="29"/>
                    </a:lnTo>
                    <a:lnTo>
                      <a:pt x="172" y="53"/>
                    </a:lnTo>
                    <a:lnTo>
                      <a:pt x="183" y="94"/>
                    </a:lnTo>
                    <a:lnTo>
                      <a:pt x="183" y="94"/>
                    </a:lnTo>
                    <a:close/>
                  </a:path>
                </a:pathLst>
              </a:custGeom>
              <a:solidFill>
                <a:srgbClr val="C8A68D"/>
              </a:solidFill>
              <a:ln w="0">
                <a:solidFill>
                  <a:srgbClr val="C8A68D"/>
                </a:solidFill>
                <a:prstDash val="solid"/>
                <a:round/>
                <a:headEnd/>
                <a:tailEnd/>
              </a:ln>
            </p:spPr>
            <p:txBody>
              <a:bodyPr/>
              <a:lstStyle/>
              <a:p>
                <a:endParaRPr lang="en-US"/>
              </a:p>
            </p:txBody>
          </p:sp>
          <p:sp>
            <p:nvSpPr>
              <p:cNvPr id="2162" name="Freeform 114"/>
              <p:cNvSpPr>
                <a:spLocks noChangeAspect="1"/>
              </p:cNvSpPr>
              <p:nvPr/>
            </p:nvSpPr>
            <p:spPr bwMode="auto">
              <a:xfrm>
                <a:off x="2743" y="1309"/>
                <a:ext cx="95" cy="89"/>
              </a:xfrm>
              <a:custGeom>
                <a:avLst/>
                <a:gdLst/>
                <a:ahLst/>
                <a:cxnLst>
                  <a:cxn ang="0">
                    <a:pos x="95" y="47"/>
                  </a:cxn>
                  <a:cxn ang="0">
                    <a:pos x="89" y="71"/>
                  </a:cxn>
                  <a:cxn ang="0">
                    <a:pos x="77" y="83"/>
                  </a:cxn>
                  <a:cxn ang="0">
                    <a:pos x="77" y="89"/>
                  </a:cxn>
                  <a:cxn ang="0">
                    <a:pos x="60" y="71"/>
                  </a:cxn>
                  <a:cxn ang="0">
                    <a:pos x="18" y="30"/>
                  </a:cxn>
                  <a:cxn ang="0">
                    <a:pos x="0" y="18"/>
                  </a:cxn>
                  <a:cxn ang="0">
                    <a:pos x="0" y="18"/>
                  </a:cxn>
                  <a:cxn ang="0">
                    <a:pos x="18" y="6"/>
                  </a:cxn>
                  <a:cxn ang="0">
                    <a:pos x="36" y="0"/>
                  </a:cxn>
                  <a:cxn ang="0">
                    <a:pos x="60" y="0"/>
                  </a:cxn>
                  <a:cxn ang="0">
                    <a:pos x="77" y="12"/>
                  </a:cxn>
                  <a:cxn ang="0">
                    <a:pos x="89" y="30"/>
                  </a:cxn>
                  <a:cxn ang="0">
                    <a:pos x="95" y="47"/>
                  </a:cxn>
                  <a:cxn ang="0">
                    <a:pos x="95" y="47"/>
                  </a:cxn>
                </a:cxnLst>
                <a:rect l="0" t="0" r="r" b="b"/>
                <a:pathLst>
                  <a:path w="95" h="89">
                    <a:moveTo>
                      <a:pt x="95" y="47"/>
                    </a:moveTo>
                    <a:lnTo>
                      <a:pt x="89" y="71"/>
                    </a:lnTo>
                    <a:lnTo>
                      <a:pt x="77" y="83"/>
                    </a:lnTo>
                    <a:lnTo>
                      <a:pt x="77" y="89"/>
                    </a:lnTo>
                    <a:lnTo>
                      <a:pt x="60" y="71"/>
                    </a:lnTo>
                    <a:lnTo>
                      <a:pt x="18" y="30"/>
                    </a:lnTo>
                    <a:lnTo>
                      <a:pt x="0" y="18"/>
                    </a:lnTo>
                    <a:lnTo>
                      <a:pt x="0" y="18"/>
                    </a:lnTo>
                    <a:lnTo>
                      <a:pt x="18" y="6"/>
                    </a:lnTo>
                    <a:lnTo>
                      <a:pt x="36" y="0"/>
                    </a:lnTo>
                    <a:lnTo>
                      <a:pt x="60" y="0"/>
                    </a:lnTo>
                    <a:lnTo>
                      <a:pt x="77" y="12"/>
                    </a:lnTo>
                    <a:lnTo>
                      <a:pt x="89" y="30"/>
                    </a:lnTo>
                    <a:lnTo>
                      <a:pt x="95" y="47"/>
                    </a:lnTo>
                    <a:lnTo>
                      <a:pt x="95" y="47"/>
                    </a:lnTo>
                    <a:close/>
                  </a:path>
                </a:pathLst>
              </a:custGeom>
              <a:solidFill>
                <a:srgbClr val="E7D9CE"/>
              </a:solidFill>
              <a:ln w="0">
                <a:solidFill>
                  <a:srgbClr val="E7D9CE"/>
                </a:solidFill>
                <a:prstDash val="solid"/>
                <a:round/>
                <a:headEnd/>
                <a:tailEnd/>
              </a:ln>
            </p:spPr>
            <p:txBody>
              <a:bodyPr/>
              <a:lstStyle/>
              <a:p>
                <a:endParaRPr lang="en-US"/>
              </a:p>
            </p:txBody>
          </p:sp>
          <p:sp>
            <p:nvSpPr>
              <p:cNvPr id="2163" name="Freeform 115"/>
              <p:cNvSpPr>
                <a:spLocks noChangeAspect="1"/>
              </p:cNvSpPr>
              <p:nvPr/>
            </p:nvSpPr>
            <p:spPr bwMode="auto">
              <a:xfrm>
                <a:off x="2666" y="966"/>
                <a:ext cx="480" cy="355"/>
              </a:xfrm>
              <a:custGeom>
                <a:avLst/>
                <a:gdLst/>
                <a:ahLst/>
                <a:cxnLst>
                  <a:cxn ang="0">
                    <a:pos x="450" y="355"/>
                  </a:cxn>
                  <a:cxn ang="0">
                    <a:pos x="433" y="355"/>
                  </a:cxn>
                  <a:cxn ang="0">
                    <a:pos x="403" y="343"/>
                  </a:cxn>
                  <a:cxn ang="0">
                    <a:pos x="356" y="331"/>
                  </a:cxn>
                  <a:cxn ang="0">
                    <a:pos x="314" y="313"/>
                  </a:cxn>
                  <a:cxn ang="0">
                    <a:pos x="285" y="296"/>
                  </a:cxn>
                  <a:cxn ang="0">
                    <a:pos x="261" y="260"/>
                  </a:cxn>
                  <a:cxn ang="0">
                    <a:pos x="237" y="207"/>
                  </a:cxn>
                  <a:cxn ang="0">
                    <a:pos x="208" y="148"/>
                  </a:cxn>
                  <a:cxn ang="0">
                    <a:pos x="178" y="106"/>
                  </a:cxn>
                  <a:cxn ang="0">
                    <a:pos x="107" y="41"/>
                  </a:cxn>
                  <a:cxn ang="0">
                    <a:pos x="24" y="6"/>
                  </a:cxn>
                  <a:cxn ang="0">
                    <a:pos x="6" y="0"/>
                  </a:cxn>
                  <a:cxn ang="0">
                    <a:pos x="0" y="0"/>
                  </a:cxn>
                  <a:cxn ang="0">
                    <a:pos x="0" y="0"/>
                  </a:cxn>
                  <a:cxn ang="0">
                    <a:pos x="6" y="0"/>
                  </a:cxn>
                  <a:cxn ang="0">
                    <a:pos x="12" y="0"/>
                  </a:cxn>
                  <a:cxn ang="0">
                    <a:pos x="30" y="0"/>
                  </a:cxn>
                  <a:cxn ang="0">
                    <a:pos x="42" y="0"/>
                  </a:cxn>
                  <a:cxn ang="0">
                    <a:pos x="54" y="6"/>
                  </a:cxn>
                  <a:cxn ang="0">
                    <a:pos x="65" y="6"/>
                  </a:cxn>
                  <a:cxn ang="0">
                    <a:pos x="125" y="17"/>
                  </a:cxn>
                  <a:cxn ang="0">
                    <a:pos x="190" y="47"/>
                  </a:cxn>
                  <a:cxn ang="0">
                    <a:pos x="237" y="82"/>
                  </a:cxn>
                  <a:cxn ang="0">
                    <a:pos x="290" y="130"/>
                  </a:cxn>
                  <a:cxn ang="0">
                    <a:pos x="338" y="183"/>
                  </a:cxn>
                  <a:cxn ang="0">
                    <a:pos x="373" y="219"/>
                  </a:cxn>
                  <a:cxn ang="0">
                    <a:pos x="415" y="254"/>
                  </a:cxn>
                  <a:cxn ang="0">
                    <a:pos x="450" y="278"/>
                  </a:cxn>
                  <a:cxn ang="0">
                    <a:pos x="480" y="284"/>
                  </a:cxn>
                  <a:cxn ang="0">
                    <a:pos x="450" y="355"/>
                  </a:cxn>
                </a:cxnLst>
                <a:rect l="0" t="0" r="r" b="b"/>
                <a:pathLst>
                  <a:path w="480" h="355">
                    <a:moveTo>
                      <a:pt x="450" y="355"/>
                    </a:moveTo>
                    <a:lnTo>
                      <a:pt x="433" y="355"/>
                    </a:lnTo>
                    <a:lnTo>
                      <a:pt x="403" y="343"/>
                    </a:lnTo>
                    <a:lnTo>
                      <a:pt x="356" y="331"/>
                    </a:lnTo>
                    <a:lnTo>
                      <a:pt x="314" y="313"/>
                    </a:lnTo>
                    <a:lnTo>
                      <a:pt x="285" y="296"/>
                    </a:lnTo>
                    <a:lnTo>
                      <a:pt x="261" y="260"/>
                    </a:lnTo>
                    <a:lnTo>
                      <a:pt x="237" y="207"/>
                    </a:lnTo>
                    <a:lnTo>
                      <a:pt x="208" y="148"/>
                    </a:lnTo>
                    <a:lnTo>
                      <a:pt x="178" y="106"/>
                    </a:lnTo>
                    <a:lnTo>
                      <a:pt x="107" y="41"/>
                    </a:lnTo>
                    <a:lnTo>
                      <a:pt x="24" y="6"/>
                    </a:lnTo>
                    <a:lnTo>
                      <a:pt x="6" y="0"/>
                    </a:lnTo>
                    <a:lnTo>
                      <a:pt x="0" y="0"/>
                    </a:lnTo>
                    <a:lnTo>
                      <a:pt x="0" y="0"/>
                    </a:lnTo>
                    <a:lnTo>
                      <a:pt x="6" y="0"/>
                    </a:lnTo>
                    <a:lnTo>
                      <a:pt x="12" y="0"/>
                    </a:lnTo>
                    <a:lnTo>
                      <a:pt x="30" y="0"/>
                    </a:lnTo>
                    <a:lnTo>
                      <a:pt x="42" y="0"/>
                    </a:lnTo>
                    <a:lnTo>
                      <a:pt x="54" y="6"/>
                    </a:lnTo>
                    <a:lnTo>
                      <a:pt x="65" y="6"/>
                    </a:lnTo>
                    <a:lnTo>
                      <a:pt x="125" y="17"/>
                    </a:lnTo>
                    <a:lnTo>
                      <a:pt x="190" y="47"/>
                    </a:lnTo>
                    <a:lnTo>
                      <a:pt x="237" y="82"/>
                    </a:lnTo>
                    <a:lnTo>
                      <a:pt x="290" y="130"/>
                    </a:lnTo>
                    <a:lnTo>
                      <a:pt x="338" y="183"/>
                    </a:lnTo>
                    <a:lnTo>
                      <a:pt x="373" y="219"/>
                    </a:lnTo>
                    <a:lnTo>
                      <a:pt x="415" y="254"/>
                    </a:lnTo>
                    <a:lnTo>
                      <a:pt x="450" y="278"/>
                    </a:lnTo>
                    <a:lnTo>
                      <a:pt x="480" y="284"/>
                    </a:lnTo>
                    <a:lnTo>
                      <a:pt x="450" y="355"/>
                    </a:lnTo>
                    <a:close/>
                  </a:path>
                </a:pathLst>
              </a:custGeom>
              <a:solidFill>
                <a:srgbClr val="AB7852"/>
              </a:solidFill>
              <a:ln w="0">
                <a:solidFill>
                  <a:srgbClr val="AB7852"/>
                </a:solidFill>
                <a:prstDash val="solid"/>
                <a:round/>
                <a:headEnd/>
                <a:tailEnd/>
              </a:ln>
            </p:spPr>
            <p:txBody>
              <a:bodyPr/>
              <a:lstStyle/>
              <a:p>
                <a:endParaRPr lang="en-US"/>
              </a:p>
            </p:txBody>
          </p:sp>
          <p:sp>
            <p:nvSpPr>
              <p:cNvPr id="2164" name="Freeform 116"/>
              <p:cNvSpPr>
                <a:spLocks noChangeAspect="1"/>
              </p:cNvSpPr>
              <p:nvPr/>
            </p:nvSpPr>
            <p:spPr bwMode="auto">
              <a:xfrm>
                <a:off x="2755" y="977"/>
                <a:ext cx="344" cy="326"/>
              </a:xfrm>
              <a:custGeom>
                <a:avLst/>
                <a:gdLst/>
                <a:ahLst/>
                <a:cxnLst>
                  <a:cxn ang="0">
                    <a:pos x="344" y="255"/>
                  </a:cxn>
                  <a:cxn ang="0">
                    <a:pos x="302" y="320"/>
                  </a:cxn>
                  <a:cxn ang="0">
                    <a:pos x="296" y="326"/>
                  </a:cxn>
                  <a:cxn ang="0">
                    <a:pos x="267" y="320"/>
                  </a:cxn>
                  <a:cxn ang="0">
                    <a:pos x="225" y="302"/>
                  </a:cxn>
                  <a:cxn ang="0">
                    <a:pos x="196" y="285"/>
                  </a:cxn>
                  <a:cxn ang="0">
                    <a:pos x="172" y="249"/>
                  </a:cxn>
                  <a:cxn ang="0">
                    <a:pos x="148" y="196"/>
                  </a:cxn>
                  <a:cxn ang="0">
                    <a:pos x="119" y="137"/>
                  </a:cxn>
                  <a:cxn ang="0">
                    <a:pos x="89" y="95"/>
                  </a:cxn>
                  <a:cxn ang="0">
                    <a:pos x="18" y="30"/>
                  </a:cxn>
                  <a:cxn ang="0">
                    <a:pos x="0" y="24"/>
                  </a:cxn>
                  <a:cxn ang="0">
                    <a:pos x="30" y="0"/>
                  </a:cxn>
                  <a:cxn ang="0">
                    <a:pos x="36" y="6"/>
                  </a:cxn>
                  <a:cxn ang="0">
                    <a:pos x="101" y="36"/>
                  </a:cxn>
                  <a:cxn ang="0">
                    <a:pos x="148" y="71"/>
                  </a:cxn>
                  <a:cxn ang="0">
                    <a:pos x="201" y="119"/>
                  </a:cxn>
                  <a:cxn ang="0">
                    <a:pos x="249" y="172"/>
                  </a:cxn>
                  <a:cxn ang="0">
                    <a:pos x="284" y="208"/>
                  </a:cxn>
                  <a:cxn ang="0">
                    <a:pos x="326" y="243"/>
                  </a:cxn>
                  <a:cxn ang="0">
                    <a:pos x="344" y="255"/>
                  </a:cxn>
                  <a:cxn ang="0">
                    <a:pos x="344" y="255"/>
                  </a:cxn>
                </a:cxnLst>
                <a:rect l="0" t="0" r="r" b="b"/>
                <a:pathLst>
                  <a:path w="344" h="326">
                    <a:moveTo>
                      <a:pt x="344" y="255"/>
                    </a:moveTo>
                    <a:lnTo>
                      <a:pt x="302" y="320"/>
                    </a:lnTo>
                    <a:lnTo>
                      <a:pt x="296" y="326"/>
                    </a:lnTo>
                    <a:lnTo>
                      <a:pt x="267" y="320"/>
                    </a:lnTo>
                    <a:lnTo>
                      <a:pt x="225" y="302"/>
                    </a:lnTo>
                    <a:lnTo>
                      <a:pt x="196" y="285"/>
                    </a:lnTo>
                    <a:lnTo>
                      <a:pt x="172" y="249"/>
                    </a:lnTo>
                    <a:lnTo>
                      <a:pt x="148" y="196"/>
                    </a:lnTo>
                    <a:lnTo>
                      <a:pt x="119" y="137"/>
                    </a:lnTo>
                    <a:lnTo>
                      <a:pt x="89" y="95"/>
                    </a:lnTo>
                    <a:lnTo>
                      <a:pt x="18" y="30"/>
                    </a:lnTo>
                    <a:lnTo>
                      <a:pt x="0" y="24"/>
                    </a:lnTo>
                    <a:lnTo>
                      <a:pt x="30" y="0"/>
                    </a:lnTo>
                    <a:lnTo>
                      <a:pt x="36" y="6"/>
                    </a:lnTo>
                    <a:lnTo>
                      <a:pt x="101" y="36"/>
                    </a:lnTo>
                    <a:lnTo>
                      <a:pt x="148" y="71"/>
                    </a:lnTo>
                    <a:lnTo>
                      <a:pt x="201" y="119"/>
                    </a:lnTo>
                    <a:lnTo>
                      <a:pt x="249" y="172"/>
                    </a:lnTo>
                    <a:lnTo>
                      <a:pt x="284" y="208"/>
                    </a:lnTo>
                    <a:lnTo>
                      <a:pt x="326" y="243"/>
                    </a:lnTo>
                    <a:lnTo>
                      <a:pt x="344" y="255"/>
                    </a:lnTo>
                    <a:lnTo>
                      <a:pt x="344" y="255"/>
                    </a:lnTo>
                    <a:close/>
                  </a:path>
                </a:pathLst>
              </a:custGeom>
              <a:solidFill>
                <a:srgbClr val="AB7852"/>
              </a:solidFill>
              <a:ln w="0">
                <a:solidFill>
                  <a:srgbClr val="AB7852"/>
                </a:solidFill>
                <a:prstDash val="solid"/>
                <a:round/>
                <a:headEnd/>
                <a:tailEnd/>
              </a:ln>
            </p:spPr>
            <p:txBody>
              <a:bodyPr/>
              <a:lstStyle/>
              <a:p>
                <a:endParaRPr lang="en-US"/>
              </a:p>
            </p:txBody>
          </p:sp>
          <p:sp>
            <p:nvSpPr>
              <p:cNvPr id="2165" name="Freeform 117"/>
              <p:cNvSpPr>
                <a:spLocks noChangeAspect="1"/>
              </p:cNvSpPr>
              <p:nvPr/>
            </p:nvSpPr>
            <p:spPr bwMode="auto">
              <a:xfrm>
                <a:off x="2791" y="1001"/>
                <a:ext cx="272" cy="284"/>
              </a:xfrm>
              <a:custGeom>
                <a:avLst/>
                <a:gdLst/>
                <a:ahLst/>
                <a:cxnLst>
                  <a:cxn ang="0">
                    <a:pos x="272" y="201"/>
                  </a:cxn>
                  <a:cxn ang="0">
                    <a:pos x="272" y="213"/>
                  </a:cxn>
                  <a:cxn ang="0">
                    <a:pos x="237" y="267"/>
                  </a:cxn>
                  <a:cxn ang="0">
                    <a:pos x="213" y="284"/>
                  </a:cxn>
                  <a:cxn ang="0">
                    <a:pos x="189" y="278"/>
                  </a:cxn>
                  <a:cxn ang="0">
                    <a:pos x="160" y="261"/>
                  </a:cxn>
                  <a:cxn ang="0">
                    <a:pos x="136" y="225"/>
                  </a:cxn>
                  <a:cxn ang="0">
                    <a:pos x="112" y="172"/>
                  </a:cxn>
                  <a:cxn ang="0">
                    <a:pos x="83" y="113"/>
                  </a:cxn>
                  <a:cxn ang="0">
                    <a:pos x="53" y="71"/>
                  </a:cxn>
                  <a:cxn ang="0">
                    <a:pos x="0" y="24"/>
                  </a:cxn>
                  <a:cxn ang="0">
                    <a:pos x="35" y="0"/>
                  </a:cxn>
                  <a:cxn ang="0">
                    <a:pos x="41" y="0"/>
                  </a:cxn>
                  <a:cxn ang="0">
                    <a:pos x="65" y="12"/>
                  </a:cxn>
                  <a:cxn ang="0">
                    <a:pos x="112" y="47"/>
                  </a:cxn>
                  <a:cxn ang="0">
                    <a:pos x="165" y="95"/>
                  </a:cxn>
                  <a:cxn ang="0">
                    <a:pos x="213" y="148"/>
                  </a:cxn>
                  <a:cxn ang="0">
                    <a:pos x="248" y="184"/>
                  </a:cxn>
                  <a:cxn ang="0">
                    <a:pos x="272" y="201"/>
                  </a:cxn>
                  <a:cxn ang="0">
                    <a:pos x="272" y="201"/>
                  </a:cxn>
                </a:cxnLst>
                <a:rect l="0" t="0" r="r" b="b"/>
                <a:pathLst>
                  <a:path w="272" h="284">
                    <a:moveTo>
                      <a:pt x="272" y="201"/>
                    </a:moveTo>
                    <a:lnTo>
                      <a:pt x="272" y="213"/>
                    </a:lnTo>
                    <a:lnTo>
                      <a:pt x="237" y="267"/>
                    </a:lnTo>
                    <a:lnTo>
                      <a:pt x="213" y="284"/>
                    </a:lnTo>
                    <a:lnTo>
                      <a:pt x="189" y="278"/>
                    </a:lnTo>
                    <a:lnTo>
                      <a:pt x="160" y="261"/>
                    </a:lnTo>
                    <a:lnTo>
                      <a:pt x="136" y="225"/>
                    </a:lnTo>
                    <a:lnTo>
                      <a:pt x="112" y="172"/>
                    </a:lnTo>
                    <a:lnTo>
                      <a:pt x="83" y="113"/>
                    </a:lnTo>
                    <a:lnTo>
                      <a:pt x="53" y="71"/>
                    </a:lnTo>
                    <a:lnTo>
                      <a:pt x="0" y="24"/>
                    </a:lnTo>
                    <a:lnTo>
                      <a:pt x="35" y="0"/>
                    </a:lnTo>
                    <a:lnTo>
                      <a:pt x="41" y="0"/>
                    </a:lnTo>
                    <a:lnTo>
                      <a:pt x="65" y="12"/>
                    </a:lnTo>
                    <a:lnTo>
                      <a:pt x="112" y="47"/>
                    </a:lnTo>
                    <a:lnTo>
                      <a:pt x="165" y="95"/>
                    </a:lnTo>
                    <a:lnTo>
                      <a:pt x="213" y="148"/>
                    </a:lnTo>
                    <a:lnTo>
                      <a:pt x="248" y="184"/>
                    </a:lnTo>
                    <a:lnTo>
                      <a:pt x="272" y="201"/>
                    </a:lnTo>
                    <a:lnTo>
                      <a:pt x="272" y="201"/>
                    </a:lnTo>
                    <a:close/>
                  </a:path>
                </a:pathLst>
              </a:custGeom>
              <a:solidFill>
                <a:srgbClr val="AF7F5B"/>
              </a:solidFill>
              <a:ln w="0">
                <a:solidFill>
                  <a:srgbClr val="AF7F5B"/>
                </a:solidFill>
                <a:prstDash val="solid"/>
                <a:round/>
                <a:headEnd/>
                <a:tailEnd/>
              </a:ln>
            </p:spPr>
            <p:txBody>
              <a:bodyPr/>
              <a:lstStyle/>
              <a:p>
                <a:endParaRPr lang="en-US"/>
              </a:p>
            </p:txBody>
          </p:sp>
          <p:sp>
            <p:nvSpPr>
              <p:cNvPr id="2166" name="Freeform 118"/>
              <p:cNvSpPr>
                <a:spLocks noChangeAspect="1"/>
              </p:cNvSpPr>
              <p:nvPr/>
            </p:nvSpPr>
            <p:spPr bwMode="auto">
              <a:xfrm>
                <a:off x="2826" y="1031"/>
                <a:ext cx="202" cy="237"/>
              </a:xfrm>
              <a:custGeom>
                <a:avLst/>
                <a:gdLst/>
                <a:ahLst/>
                <a:cxnLst>
                  <a:cxn ang="0">
                    <a:pos x="202" y="136"/>
                  </a:cxn>
                  <a:cxn ang="0">
                    <a:pos x="196" y="166"/>
                  </a:cxn>
                  <a:cxn ang="0">
                    <a:pos x="172" y="207"/>
                  </a:cxn>
                  <a:cxn ang="0">
                    <a:pos x="136" y="237"/>
                  </a:cxn>
                  <a:cxn ang="0">
                    <a:pos x="125" y="231"/>
                  </a:cxn>
                  <a:cxn ang="0">
                    <a:pos x="101" y="195"/>
                  </a:cxn>
                  <a:cxn ang="0">
                    <a:pos x="77" y="142"/>
                  </a:cxn>
                  <a:cxn ang="0">
                    <a:pos x="48" y="83"/>
                  </a:cxn>
                  <a:cxn ang="0">
                    <a:pos x="18" y="41"/>
                  </a:cxn>
                  <a:cxn ang="0">
                    <a:pos x="0" y="23"/>
                  </a:cxn>
                  <a:cxn ang="0">
                    <a:pos x="18" y="6"/>
                  </a:cxn>
                  <a:cxn ang="0">
                    <a:pos x="54" y="0"/>
                  </a:cxn>
                  <a:cxn ang="0">
                    <a:pos x="77" y="17"/>
                  </a:cxn>
                  <a:cxn ang="0">
                    <a:pos x="130" y="65"/>
                  </a:cxn>
                  <a:cxn ang="0">
                    <a:pos x="178" y="118"/>
                  </a:cxn>
                  <a:cxn ang="0">
                    <a:pos x="202" y="136"/>
                  </a:cxn>
                  <a:cxn ang="0">
                    <a:pos x="202" y="136"/>
                  </a:cxn>
                </a:cxnLst>
                <a:rect l="0" t="0" r="r" b="b"/>
                <a:pathLst>
                  <a:path w="202" h="237">
                    <a:moveTo>
                      <a:pt x="202" y="136"/>
                    </a:moveTo>
                    <a:lnTo>
                      <a:pt x="196" y="166"/>
                    </a:lnTo>
                    <a:lnTo>
                      <a:pt x="172" y="207"/>
                    </a:lnTo>
                    <a:lnTo>
                      <a:pt x="136" y="237"/>
                    </a:lnTo>
                    <a:lnTo>
                      <a:pt x="125" y="231"/>
                    </a:lnTo>
                    <a:lnTo>
                      <a:pt x="101" y="195"/>
                    </a:lnTo>
                    <a:lnTo>
                      <a:pt x="77" y="142"/>
                    </a:lnTo>
                    <a:lnTo>
                      <a:pt x="48" y="83"/>
                    </a:lnTo>
                    <a:lnTo>
                      <a:pt x="18" y="41"/>
                    </a:lnTo>
                    <a:lnTo>
                      <a:pt x="0" y="23"/>
                    </a:lnTo>
                    <a:lnTo>
                      <a:pt x="18" y="6"/>
                    </a:lnTo>
                    <a:lnTo>
                      <a:pt x="54" y="0"/>
                    </a:lnTo>
                    <a:lnTo>
                      <a:pt x="77" y="17"/>
                    </a:lnTo>
                    <a:lnTo>
                      <a:pt x="130" y="65"/>
                    </a:lnTo>
                    <a:lnTo>
                      <a:pt x="178" y="118"/>
                    </a:lnTo>
                    <a:lnTo>
                      <a:pt x="202" y="136"/>
                    </a:lnTo>
                    <a:lnTo>
                      <a:pt x="202" y="136"/>
                    </a:lnTo>
                    <a:close/>
                  </a:path>
                </a:pathLst>
              </a:custGeom>
              <a:solidFill>
                <a:srgbClr val="BC9475"/>
              </a:solidFill>
              <a:ln w="0">
                <a:solidFill>
                  <a:srgbClr val="BC9475"/>
                </a:solidFill>
                <a:prstDash val="solid"/>
                <a:round/>
                <a:headEnd/>
                <a:tailEnd/>
              </a:ln>
            </p:spPr>
            <p:txBody>
              <a:bodyPr/>
              <a:lstStyle/>
              <a:p>
                <a:endParaRPr lang="en-US"/>
              </a:p>
            </p:txBody>
          </p:sp>
          <p:sp>
            <p:nvSpPr>
              <p:cNvPr id="2167" name="Freeform 119"/>
              <p:cNvSpPr>
                <a:spLocks noChangeAspect="1"/>
              </p:cNvSpPr>
              <p:nvPr/>
            </p:nvSpPr>
            <p:spPr bwMode="auto">
              <a:xfrm>
                <a:off x="2856" y="1066"/>
                <a:ext cx="130" cy="166"/>
              </a:xfrm>
              <a:custGeom>
                <a:avLst/>
                <a:gdLst/>
                <a:ahLst/>
                <a:cxnLst>
                  <a:cxn ang="0">
                    <a:pos x="130" y="83"/>
                  </a:cxn>
                  <a:cxn ang="0">
                    <a:pos x="130" y="113"/>
                  </a:cxn>
                  <a:cxn ang="0">
                    <a:pos x="118" y="136"/>
                  </a:cxn>
                  <a:cxn ang="0">
                    <a:pos x="100" y="154"/>
                  </a:cxn>
                  <a:cxn ang="0">
                    <a:pos x="77" y="166"/>
                  </a:cxn>
                  <a:cxn ang="0">
                    <a:pos x="71" y="160"/>
                  </a:cxn>
                  <a:cxn ang="0">
                    <a:pos x="47" y="107"/>
                  </a:cxn>
                  <a:cxn ang="0">
                    <a:pos x="18" y="48"/>
                  </a:cxn>
                  <a:cxn ang="0">
                    <a:pos x="0" y="18"/>
                  </a:cxn>
                  <a:cxn ang="0">
                    <a:pos x="18" y="6"/>
                  </a:cxn>
                  <a:cxn ang="0">
                    <a:pos x="41" y="0"/>
                  </a:cxn>
                  <a:cxn ang="0">
                    <a:pos x="71" y="6"/>
                  </a:cxn>
                  <a:cxn ang="0">
                    <a:pos x="77" y="6"/>
                  </a:cxn>
                  <a:cxn ang="0">
                    <a:pos x="100" y="30"/>
                  </a:cxn>
                  <a:cxn ang="0">
                    <a:pos x="124" y="59"/>
                  </a:cxn>
                  <a:cxn ang="0">
                    <a:pos x="130" y="83"/>
                  </a:cxn>
                  <a:cxn ang="0">
                    <a:pos x="130" y="83"/>
                  </a:cxn>
                </a:cxnLst>
                <a:rect l="0" t="0" r="r" b="b"/>
                <a:pathLst>
                  <a:path w="130" h="166">
                    <a:moveTo>
                      <a:pt x="130" y="83"/>
                    </a:moveTo>
                    <a:lnTo>
                      <a:pt x="130" y="113"/>
                    </a:lnTo>
                    <a:lnTo>
                      <a:pt x="118" y="136"/>
                    </a:lnTo>
                    <a:lnTo>
                      <a:pt x="100" y="154"/>
                    </a:lnTo>
                    <a:lnTo>
                      <a:pt x="77" y="166"/>
                    </a:lnTo>
                    <a:lnTo>
                      <a:pt x="71" y="160"/>
                    </a:lnTo>
                    <a:lnTo>
                      <a:pt x="47" y="107"/>
                    </a:lnTo>
                    <a:lnTo>
                      <a:pt x="18" y="48"/>
                    </a:lnTo>
                    <a:lnTo>
                      <a:pt x="0" y="18"/>
                    </a:lnTo>
                    <a:lnTo>
                      <a:pt x="18" y="6"/>
                    </a:lnTo>
                    <a:lnTo>
                      <a:pt x="41" y="0"/>
                    </a:lnTo>
                    <a:lnTo>
                      <a:pt x="71" y="6"/>
                    </a:lnTo>
                    <a:lnTo>
                      <a:pt x="77" y="6"/>
                    </a:lnTo>
                    <a:lnTo>
                      <a:pt x="100" y="30"/>
                    </a:lnTo>
                    <a:lnTo>
                      <a:pt x="124" y="59"/>
                    </a:lnTo>
                    <a:lnTo>
                      <a:pt x="130" y="83"/>
                    </a:lnTo>
                    <a:lnTo>
                      <a:pt x="130" y="83"/>
                    </a:lnTo>
                    <a:close/>
                  </a:path>
                </a:pathLst>
              </a:custGeom>
              <a:solidFill>
                <a:srgbClr val="CFB29C"/>
              </a:solidFill>
              <a:ln w="0">
                <a:solidFill>
                  <a:srgbClr val="CFB29C"/>
                </a:solidFill>
                <a:prstDash val="solid"/>
                <a:round/>
                <a:headEnd/>
                <a:tailEnd/>
              </a:ln>
            </p:spPr>
            <p:txBody>
              <a:bodyPr/>
              <a:lstStyle/>
              <a:p>
                <a:endParaRPr lang="en-US"/>
              </a:p>
            </p:txBody>
          </p:sp>
          <p:sp>
            <p:nvSpPr>
              <p:cNvPr id="2168" name="Freeform 120"/>
              <p:cNvSpPr>
                <a:spLocks noChangeAspect="1"/>
              </p:cNvSpPr>
              <p:nvPr/>
            </p:nvSpPr>
            <p:spPr bwMode="auto">
              <a:xfrm>
                <a:off x="2874" y="1114"/>
                <a:ext cx="71" cy="83"/>
              </a:xfrm>
              <a:custGeom>
                <a:avLst/>
                <a:gdLst/>
                <a:ahLst/>
                <a:cxnLst>
                  <a:cxn ang="0">
                    <a:pos x="71" y="35"/>
                  </a:cxn>
                  <a:cxn ang="0">
                    <a:pos x="71" y="53"/>
                  </a:cxn>
                  <a:cxn ang="0">
                    <a:pos x="59" y="71"/>
                  </a:cxn>
                  <a:cxn ang="0">
                    <a:pos x="47" y="77"/>
                  </a:cxn>
                  <a:cxn ang="0">
                    <a:pos x="41" y="83"/>
                  </a:cxn>
                  <a:cxn ang="0">
                    <a:pos x="29" y="59"/>
                  </a:cxn>
                  <a:cxn ang="0">
                    <a:pos x="0" y="6"/>
                  </a:cxn>
                  <a:cxn ang="0">
                    <a:pos x="11" y="0"/>
                  </a:cxn>
                  <a:cxn ang="0">
                    <a:pos x="23" y="0"/>
                  </a:cxn>
                  <a:cxn ang="0">
                    <a:pos x="41" y="0"/>
                  </a:cxn>
                  <a:cxn ang="0">
                    <a:pos x="59" y="11"/>
                  </a:cxn>
                  <a:cxn ang="0">
                    <a:pos x="65" y="23"/>
                  </a:cxn>
                  <a:cxn ang="0">
                    <a:pos x="71" y="35"/>
                  </a:cxn>
                  <a:cxn ang="0">
                    <a:pos x="71" y="35"/>
                  </a:cxn>
                </a:cxnLst>
                <a:rect l="0" t="0" r="r" b="b"/>
                <a:pathLst>
                  <a:path w="71" h="83">
                    <a:moveTo>
                      <a:pt x="71" y="35"/>
                    </a:moveTo>
                    <a:lnTo>
                      <a:pt x="71" y="53"/>
                    </a:lnTo>
                    <a:lnTo>
                      <a:pt x="59" y="71"/>
                    </a:lnTo>
                    <a:lnTo>
                      <a:pt x="47" y="77"/>
                    </a:lnTo>
                    <a:lnTo>
                      <a:pt x="41" y="83"/>
                    </a:lnTo>
                    <a:lnTo>
                      <a:pt x="29" y="59"/>
                    </a:lnTo>
                    <a:lnTo>
                      <a:pt x="0" y="6"/>
                    </a:lnTo>
                    <a:lnTo>
                      <a:pt x="11" y="0"/>
                    </a:lnTo>
                    <a:lnTo>
                      <a:pt x="23" y="0"/>
                    </a:lnTo>
                    <a:lnTo>
                      <a:pt x="41" y="0"/>
                    </a:lnTo>
                    <a:lnTo>
                      <a:pt x="59" y="11"/>
                    </a:lnTo>
                    <a:lnTo>
                      <a:pt x="65" y="23"/>
                    </a:lnTo>
                    <a:lnTo>
                      <a:pt x="71" y="35"/>
                    </a:lnTo>
                    <a:lnTo>
                      <a:pt x="71" y="35"/>
                    </a:lnTo>
                    <a:close/>
                  </a:path>
                </a:pathLst>
              </a:custGeom>
              <a:solidFill>
                <a:srgbClr val="E7D9CE"/>
              </a:solidFill>
              <a:ln w="0">
                <a:solidFill>
                  <a:srgbClr val="E7D9CE"/>
                </a:solidFill>
                <a:prstDash val="solid"/>
                <a:round/>
                <a:headEnd/>
                <a:tailEnd/>
              </a:ln>
            </p:spPr>
            <p:txBody>
              <a:bodyPr/>
              <a:lstStyle/>
              <a:p>
                <a:endParaRPr lang="en-US"/>
              </a:p>
            </p:txBody>
          </p:sp>
          <p:sp>
            <p:nvSpPr>
              <p:cNvPr id="2169" name="Freeform 121"/>
              <p:cNvSpPr>
                <a:spLocks noChangeAspect="1"/>
              </p:cNvSpPr>
              <p:nvPr/>
            </p:nvSpPr>
            <p:spPr bwMode="auto">
              <a:xfrm>
                <a:off x="2903" y="687"/>
                <a:ext cx="338" cy="504"/>
              </a:xfrm>
              <a:custGeom>
                <a:avLst/>
                <a:gdLst/>
                <a:ahLst/>
                <a:cxnLst>
                  <a:cxn ang="0">
                    <a:pos x="284" y="504"/>
                  </a:cxn>
                  <a:cxn ang="0">
                    <a:pos x="273" y="492"/>
                  </a:cxn>
                  <a:cxn ang="0">
                    <a:pos x="243" y="474"/>
                  </a:cxn>
                  <a:cxn ang="0">
                    <a:pos x="207" y="444"/>
                  </a:cxn>
                  <a:cxn ang="0">
                    <a:pos x="172" y="409"/>
                  </a:cxn>
                  <a:cxn ang="0">
                    <a:pos x="154" y="385"/>
                  </a:cxn>
                  <a:cxn ang="0">
                    <a:pos x="142" y="338"/>
                  </a:cxn>
                  <a:cxn ang="0">
                    <a:pos x="142" y="279"/>
                  </a:cxn>
                  <a:cxn ang="0">
                    <a:pos x="136" y="219"/>
                  </a:cxn>
                  <a:cxn ang="0">
                    <a:pos x="125" y="166"/>
                  </a:cxn>
                  <a:cxn ang="0">
                    <a:pos x="101" y="113"/>
                  </a:cxn>
                  <a:cxn ang="0">
                    <a:pos x="59" y="59"/>
                  </a:cxn>
                  <a:cxn ang="0">
                    <a:pos x="18" y="18"/>
                  </a:cxn>
                  <a:cxn ang="0">
                    <a:pos x="6" y="6"/>
                  </a:cxn>
                  <a:cxn ang="0">
                    <a:pos x="0" y="6"/>
                  </a:cxn>
                  <a:cxn ang="0">
                    <a:pos x="0" y="0"/>
                  </a:cxn>
                  <a:cxn ang="0">
                    <a:pos x="0" y="6"/>
                  </a:cxn>
                  <a:cxn ang="0">
                    <a:pos x="6" y="6"/>
                  </a:cxn>
                  <a:cxn ang="0">
                    <a:pos x="18" y="12"/>
                  </a:cxn>
                  <a:cxn ang="0">
                    <a:pos x="24" y="18"/>
                  </a:cxn>
                  <a:cxn ang="0">
                    <a:pos x="36" y="24"/>
                  </a:cxn>
                  <a:cxn ang="0">
                    <a:pos x="48" y="30"/>
                  </a:cxn>
                  <a:cxn ang="0">
                    <a:pos x="59" y="36"/>
                  </a:cxn>
                  <a:cxn ang="0">
                    <a:pos x="95" y="54"/>
                  </a:cxn>
                  <a:cxn ang="0">
                    <a:pos x="125" y="77"/>
                  </a:cxn>
                  <a:cxn ang="0">
                    <a:pos x="160" y="119"/>
                  </a:cxn>
                  <a:cxn ang="0">
                    <a:pos x="190" y="172"/>
                  </a:cxn>
                  <a:cxn ang="0">
                    <a:pos x="219" y="231"/>
                  </a:cxn>
                  <a:cxn ang="0">
                    <a:pos x="243" y="296"/>
                  </a:cxn>
                  <a:cxn ang="0">
                    <a:pos x="267" y="344"/>
                  </a:cxn>
                  <a:cxn ang="0">
                    <a:pos x="290" y="391"/>
                  </a:cxn>
                  <a:cxn ang="0">
                    <a:pos x="314" y="427"/>
                  </a:cxn>
                  <a:cxn ang="0">
                    <a:pos x="338" y="444"/>
                  </a:cxn>
                  <a:cxn ang="0">
                    <a:pos x="284" y="504"/>
                  </a:cxn>
                </a:cxnLst>
                <a:rect l="0" t="0" r="r" b="b"/>
                <a:pathLst>
                  <a:path w="338" h="504">
                    <a:moveTo>
                      <a:pt x="284" y="504"/>
                    </a:moveTo>
                    <a:lnTo>
                      <a:pt x="273" y="492"/>
                    </a:lnTo>
                    <a:lnTo>
                      <a:pt x="243" y="474"/>
                    </a:lnTo>
                    <a:lnTo>
                      <a:pt x="207" y="444"/>
                    </a:lnTo>
                    <a:lnTo>
                      <a:pt x="172" y="409"/>
                    </a:lnTo>
                    <a:lnTo>
                      <a:pt x="154" y="385"/>
                    </a:lnTo>
                    <a:lnTo>
                      <a:pt x="142" y="338"/>
                    </a:lnTo>
                    <a:lnTo>
                      <a:pt x="142" y="279"/>
                    </a:lnTo>
                    <a:lnTo>
                      <a:pt x="136" y="219"/>
                    </a:lnTo>
                    <a:lnTo>
                      <a:pt x="125" y="166"/>
                    </a:lnTo>
                    <a:lnTo>
                      <a:pt x="101" y="113"/>
                    </a:lnTo>
                    <a:lnTo>
                      <a:pt x="59" y="59"/>
                    </a:lnTo>
                    <a:lnTo>
                      <a:pt x="18" y="18"/>
                    </a:lnTo>
                    <a:lnTo>
                      <a:pt x="6" y="6"/>
                    </a:lnTo>
                    <a:lnTo>
                      <a:pt x="0" y="6"/>
                    </a:lnTo>
                    <a:lnTo>
                      <a:pt x="0" y="0"/>
                    </a:lnTo>
                    <a:lnTo>
                      <a:pt x="0" y="6"/>
                    </a:lnTo>
                    <a:lnTo>
                      <a:pt x="6" y="6"/>
                    </a:lnTo>
                    <a:lnTo>
                      <a:pt x="18" y="12"/>
                    </a:lnTo>
                    <a:lnTo>
                      <a:pt x="24" y="18"/>
                    </a:lnTo>
                    <a:lnTo>
                      <a:pt x="36" y="24"/>
                    </a:lnTo>
                    <a:lnTo>
                      <a:pt x="48" y="30"/>
                    </a:lnTo>
                    <a:lnTo>
                      <a:pt x="59" y="36"/>
                    </a:lnTo>
                    <a:lnTo>
                      <a:pt x="95" y="54"/>
                    </a:lnTo>
                    <a:lnTo>
                      <a:pt x="125" y="77"/>
                    </a:lnTo>
                    <a:lnTo>
                      <a:pt x="160" y="119"/>
                    </a:lnTo>
                    <a:lnTo>
                      <a:pt x="190" y="172"/>
                    </a:lnTo>
                    <a:lnTo>
                      <a:pt x="219" y="231"/>
                    </a:lnTo>
                    <a:lnTo>
                      <a:pt x="243" y="296"/>
                    </a:lnTo>
                    <a:lnTo>
                      <a:pt x="267" y="344"/>
                    </a:lnTo>
                    <a:lnTo>
                      <a:pt x="290" y="391"/>
                    </a:lnTo>
                    <a:lnTo>
                      <a:pt x="314" y="427"/>
                    </a:lnTo>
                    <a:lnTo>
                      <a:pt x="338" y="444"/>
                    </a:lnTo>
                    <a:lnTo>
                      <a:pt x="284" y="504"/>
                    </a:lnTo>
                    <a:close/>
                  </a:path>
                </a:pathLst>
              </a:custGeom>
              <a:solidFill>
                <a:srgbClr val="AB7852"/>
              </a:solidFill>
              <a:ln w="0">
                <a:solidFill>
                  <a:srgbClr val="AB7852"/>
                </a:solidFill>
                <a:prstDash val="solid"/>
                <a:round/>
                <a:headEnd/>
                <a:tailEnd/>
              </a:ln>
            </p:spPr>
            <p:txBody>
              <a:bodyPr/>
              <a:lstStyle/>
              <a:p>
                <a:endParaRPr lang="en-US"/>
              </a:p>
            </p:txBody>
          </p:sp>
          <p:sp>
            <p:nvSpPr>
              <p:cNvPr id="2170" name="Freeform 122"/>
              <p:cNvSpPr>
                <a:spLocks noChangeAspect="1"/>
              </p:cNvSpPr>
              <p:nvPr/>
            </p:nvSpPr>
            <p:spPr bwMode="auto">
              <a:xfrm>
                <a:off x="2974" y="746"/>
                <a:ext cx="237" cy="403"/>
              </a:xfrm>
              <a:custGeom>
                <a:avLst/>
                <a:gdLst/>
                <a:ahLst/>
                <a:cxnLst>
                  <a:cxn ang="0">
                    <a:pos x="237" y="356"/>
                  </a:cxn>
                  <a:cxn ang="0">
                    <a:pos x="184" y="397"/>
                  </a:cxn>
                  <a:cxn ang="0">
                    <a:pos x="160" y="403"/>
                  </a:cxn>
                  <a:cxn ang="0">
                    <a:pos x="136" y="385"/>
                  </a:cxn>
                  <a:cxn ang="0">
                    <a:pos x="101" y="350"/>
                  </a:cxn>
                  <a:cxn ang="0">
                    <a:pos x="83" y="326"/>
                  </a:cxn>
                  <a:cxn ang="0">
                    <a:pos x="71" y="279"/>
                  </a:cxn>
                  <a:cxn ang="0">
                    <a:pos x="71" y="220"/>
                  </a:cxn>
                  <a:cxn ang="0">
                    <a:pos x="65" y="160"/>
                  </a:cxn>
                  <a:cxn ang="0">
                    <a:pos x="54" y="107"/>
                  </a:cxn>
                  <a:cxn ang="0">
                    <a:pos x="30" y="54"/>
                  </a:cxn>
                  <a:cxn ang="0">
                    <a:pos x="0" y="12"/>
                  </a:cxn>
                  <a:cxn ang="0">
                    <a:pos x="0" y="12"/>
                  </a:cxn>
                  <a:cxn ang="0">
                    <a:pos x="30" y="0"/>
                  </a:cxn>
                  <a:cxn ang="0">
                    <a:pos x="54" y="18"/>
                  </a:cxn>
                  <a:cxn ang="0">
                    <a:pos x="89" y="60"/>
                  </a:cxn>
                  <a:cxn ang="0">
                    <a:pos x="119" y="113"/>
                  </a:cxn>
                  <a:cxn ang="0">
                    <a:pos x="148" y="172"/>
                  </a:cxn>
                  <a:cxn ang="0">
                    <a:pos x="172" y="237"/>
                  </a:cxn>
                  <a:cxn ang="0">
                    <a:pos x="196" y="285"/>
                  </a:cxn>
                  <a:cxn ang="0">
                    <a:pos x="219" y="332"/>
                  </a:cxn>
                  <a:cxn ang="0">
                    <a:pos x="237" y="356"/>
                  </a:cxn>
                  <a:cxn ang="0">
                    <a:pos x="237" y="356"/>
                  </a:cxn>
                </a:cxnLst>
                <a:rect l="0" t="0" r="r" b="b"/>
                <a:pathLst>
                  <a:path w="237" h="403">
                    <a:moveTo>
                      <a:pt x="237" y="356"/>
                    </a:moveTo>
                    <a:lnTo>
                      <a:pt x="184" y="397"/>
                    </a:lnTo>
                    <a:lnTo>
                      <a:pt x="160" y="403"/>
                    </a:lnTo>
                    <a:lnTo>
                      <a:pt x="136" y="385"/>
                    </a:lnTo>
                    <a:lnTo>
                      <a:pt x="101" y="350"/>
                    </a:lnTo>
                    <a:lnTo>
                      <a:pt x="83" y="326"/>
                    </a:lnTo>
                    <a:lnTo>
                      <a:pt x="71" y="279"/>
                    </a:lnTo>
                    <a:lnTo>
                      <a:pt x="71" y="220"/>
                    </a:lnTo>
                    <a:lnTo>
                      <a:pt x="65" y="160"/>
                    </a:lnTo>
                    <a:lnTo>
                      <a:pt x="54" y="107"/>
                    </a:lnTo>
                    <a:lnTo>
                      <a:pt x="30" y="54"/>
                    </a:lnTo>
                    <a:lnTo>
                      <a:pt x="0" y="12"/>
                    </a:lnTo>
                    <a:lnTo>
                      <a:pt x="0" y="12"/>
                    </a:lnTo>
                    <a:lnTo>
                      <a:pt x="30" y="0"/>
                    </a:lnTo>
                    <a:lnTo>
                      <a:pt x="54" y="18"/>
                    </a:lnTo>
                    <a:lnTo>
                      <a:pt x="89" y="60"/>
                    </a:lnTo>
                    <a:lnTo>
                      <a:pt x="119" y="113"/>
                    </a:lnTo>
                    <a:lnTo>
                      <a:pt x="148" y="172"/>
                    </a:lnTo>
                    <a:lnTo>
                      <a:pt x="172" y="237"/>
                    </a:lnTo>
                    <a:lnTo>
                      <a:pt x="196" y="285"/>
                    </a:lnTo>
                    <a:lnTo>
                      <a:pt x="219" y="332"/>
                    </a:lnTo>
                    <a:lnTo>
                      <a:pt x="237" y="356"/>
                    </a:lnTo>
                    <a:lnTo>
                      <a:pt x="237" y="356"/>
                    </a:lnTo>
                    <a:close/>
                  </a:path>
                </a:pathLst>
              </a:custGeom>
              <a:solidFill>
                <a:srgbClr val="AB7852"/>
              </a:solidFill>
              <a:ln w="0">
                <a:solidFill>
                  <a:srgbClr val="AB7852"/>
                </a:solidFill>
                <a:prstDash val="solid"/>
                <a:round/>
                <a:headEnd/>
                <a:tailEnd/>
              </a:ln>
            </p:spPr>
            <p:txBody>
              <a:bodyPr/>
              <a:lstStyle/>
              <a:p>
                <a:endParaRPr lang="en-US"/>
              </a:p>
            </p:txBody>
          </p:sp>
          <p:sp>
            <p:nvSpPr>
              <p:cNvPr id="2171" name="Freeform 123"/>
              <p:cNvSpPr>
                <a:spLocks noChangeAspect="1"/>
              </p:cNvSpPr>
              <p:nvPr/>
            </p:nvSpPr>
            <p:spPr bwMode="auto">
              <a:xfrm>
                <a:off x="2998" y="782"/>
                <a:ext cx="189" cy="332"/>
              </a:xfrm>
              <a:custGeom>
                <a:avLst/>
                <a:gdLst/>
                <a:ahLst/>
                <a:cxnLst>
                  <a:cxn ang="0">
                    <a:pos x="189" y="284"/>
                  </a:cxn>
                  <a:cxn ang="0">
                    <a:pos x="142" y="320"/>
                  </a:cxn>
                  <a:cxn ang="0">
                    <a:pos x="95" y="332"/>
                  </a:cxn>
                  <a:cxn ang="0">
                    <a:pos x="77" y="314"/>
                  </a:cxn>
                  <a:cxn ang="0">
                    <a:pos x="59" y="290"/>
                  </a:cxn>
                  <a:cxn ang="0">
                    <a:pos x="47" y="243"/>
                  </a:cxn>
                  <a:cxn ang="0">
                    <a:pos x="47" y="184"/>
                  </a:cxn>
                  <a:cxn ang="0">
                    <a:pos x="41" y="124"/>
                  </a:cxn>
                  <a:cxn ang="0">
                    <a:pos x="30" y="71"/>
                  </a:cxn>
                  <a:cxn ang="0">
                    <a:pos x="6" y="18"/>
                  </a:cxn>
                  <a:cxn ang="0">
                    <a:pos x="0" y="12"/>
                  </a:cxn>
                  <a:cxn ang="0">
                    <a:pos x="47" y="0"/>
                  </a:cxn>
                  <a:cxn ang="0">
                    <a:pos x="65" y="24"/>
                  </a:cxn>
                  <a:cxn ang="0">
                    <a:pos x="95" y="77"/>
                  </a:cxn>
                  <a:cxn ang="0">
                    <a:pos x="124" y="136"/>
                  </a:cxn>
                  <a:cxn ang="0">
                    <a:pos x="148" y="201"/>
                  </a:cxn>
                  <a:cxn ang="0">
                    <a:pos x="172" y="249"/>
                  </a:cxn>
                  <a:cxn ang="0">
                    <a:pos x="189" y="284"/>
                  </a:cxn>
                  <a:cxn ang="0">
                    <a:pos x="189" y="284"/>
                  </a:cxn>
                </a:cxnLst>
                <a:rect l="0" t="0" r="r" b="b"/>
                <a:pathLst>
                  <a:path w="189" h="332">
                    <a:moveTo>
                      <a:pt x="189" y="284"/>
                    </a:moveTo>
                    <a:lnTo>
                      <a:pt x="142" y="320"/>
                    </a:lnTo>
                    <a:lnTo>
                      <a:pt x="95" y="332"/>
                    </a:lnTo>
                    <a:lnTo>
                      <a:pt x="77" y="314"/>
                    </a:lnTo>
                    <a:lnTo>
                      <a:pt x="59" y="290"/>
                    </a:lnTo>
                    <a:lnTo>
                      <a:pt x="47" y="243"/>
                    </a:lnTo>
                    <a:lnTo>
                      <a:pt x="47" y="184"/>
                    </a:lnTo>
                    <a:lnTo>
                      <a:pt x="41" y="124"/>
                    </a:lnTo>
                    <a:lnTo>
                      <a:pt x="30" y="71"/>
                    </a:lnTo>
                    <a:lnTo>
                      <a:pt x="6" y="18"/>
                    </a:lnTo>
                    <a:lnTo>
                      <a:pt x="0" y="12"/>
                    </a:lnTo>
                    <a:lnTo>
                      <a:pt x="47" y="0"/>
                    </a:lnTo>
                    <a:lnTo>
                      <a:pt x="65" y="24"/>
                    </a:lnTo>
                    <a:lnTo>
                      <a:pt x="95" y="77"/>
                    </a:lnTo>
                    <a:lnTo>
                      <a:pt x="124" y="136"/>
                    </a:lnTo>
                    <a:lnTo>
                      <a:pt x="148" y="201"/>
                    </a:lnTo>
                    <a:lnTo>
                      <a:pt x="172" y="249"/>
                    </a:lnTo>
                    <a:lnTo>
                      <a:pt x="189" y="284"/>
                    </a:lnTo>
                    <a:lnTo>
                      <a:pt x="189" y="284"/>
                    </a:lnTo>
                    <a:close/>
                  </a:path>
                </a:pathLst>
              </a:custGeom>
              <a:solidFill>
                <a:srgbClr val="AF7F5B"/>
              </a:solidFill>
              <a:ln w="0">
                <a:solidFill>
                  <a:srgbClr val="AF7F5B"/>
                </a:solidFill>
                <a:prstDash val="solid"/>
                <a:round/>
                <a:headEnd/>
                <a:tailEnd/>
              </a:ln>
            </p:spPr>
            <p:txBody>
              <a:bodyPr/>
              <a:lstStyle/>
              <a:p>
                <a:endParaRPr lang="en-US"/>
              </a:p>
            </p:txBody>
          </p:sp>
          <p:sp>
            <p:nvSpPr>
              <p:cNvPr id="2172" name="Freeform 124"/>
              <p:cNvSpPr>
                <a:spLocks noChangeAspect="1"/>
              </p:cNvSpPr>
              <p:nvPr/>
            </p:nvSpPr>
            <p:spPr bwMode="auto">
              <a:xfrm>
                <a:off x="3016" y="818"/>
                <a:ext cx="154" cy="260"/>
              </a:xfrm>
              <a:custGeom>
                <a:avLst/>
                <a:gdLst/>
                <a:ahLst/>
                <a:cxnLst>
                  <a:cxn ang="0">
                    <a:pos x="154" y="207"/>
                  </a:cxn>
                  <a:cxn ang="0">
                    <a:pos x="148" y="219"/>
                  </a:cxn>
                  <a:cxn ang="0">
                    <a:pos x="106" y="248"/>
                  </a:cxn>
                  <a:cxn ang="0">
                    <a:pos x="59" y="260"/>
                  </a:cxn>
                  <a:cxn ang="0">
                    <a:pos x="47" y="254"/>
                  </a:cxn>
                  <a:cxn ang="0">
                    <a:pos x="41" y="254"/>
                  </a:cxn>
                  <a:cxn ang="0">
                    <a:pos x="29" y="207"/>
                  </a:cxn>
                  <a:cxn ang="0">
                    <a:pos x="29" y="148"/>
                  </a:cxn>
                  <a:cxn ang="0">
                    <a:pos x="23" y="88"/>
                  </a:cxn>
                  <a:cxn ang="0">
                    <a:pos x="12" y="35"/>
                  </a:cxn>
                  <a:cxn ang="0">
                    <a:pos x="0" y="11"/>
                  </a:cxn>
                  <a:cxn ang="0">
                    <a:pos x="47" y="0"/>
                  </a:cxn>
                  <a:cxn ang="0">
                    <a:pos x="53" y="5"/>
                  </a:cxn>
                  <a:cxn ang="0">
                    <a:pos x="77" y="41"/>
                  </a:cxn>
                  <a:cxn ang="0">
                    <a:pos x="106" y="100"/>
                  </a:cxn>
                  <a:cxn ang="0">
                    <a:pos x="130" y="165"/>
                  </a:cxn>
                  <a:cxn ang="0">
                    <a:pos x="154" y="207"/>
                  </a:cxn>
                  <a:cxn ang="0">
                    <a:pos x="154" y="207"/>
                  </a:cxn>
                </a:cxnLst>
                <a:rect l="0" t="0" r="r" b="b"/>
                <a:pathLst>
                  <a:path w="154" h="260">
                    <a:moveTo>
                      <a:pt x="154" y="207"/>
                    </a:moveTo>
                    <a:lnTo>
                      <a:pt x="148" y="219"/>
                    </a:lnTo>
                    <a:lnTo>
                      <a:pt x="106" y="248"/>
                    </a:lnTo>
                    <a:lnTo>
                      <a:pt x="59" y="260"/>
                    </a:lnTo>
                    <a:lnTo>
                      <a:pt x="47" y="254"/>
                    </a:lnTo>
                    <a:lnTo>
                      <a:pt x="41" y="254"/>
                    </a:lnTo>
                    <a:lnTo>
                      <a:pt x="29" y="207"/>
                    </a:lnTo>
                    <a:lnTo>
                      <a:pt x="29" y="148"/>
                    </a:lnTo>
                    <a:lnTo>
                      <a:pt x="23" y="88"/>
                    </a:lnTo>
                    <a:lnTo>
                      <a:pt x="12" y="35"/>
                    </a:lnTo>
                    <a:lnTo>
                      <a:pt x="0" y="11"/>
                    </a:lnTo>
                    <a:lnTo>
                      <a:pt x="47" y="0"/>
                    </a:lnTo>
                    <a:lnTo>
                      <a:pt x="53" y="5"/>
                    </a:lnTo>
                    <a:lnTo>
                      <a:pt x="77" y="41"/>
                    </a:lnTo>
                    <a:lnTo>
                      <a:pt x="106" y="100"/>
                    </a:lnTo>
                    <a:lnTo>
                      <a:pt x="130" y="165"/>
                    </a:lnTo>
                    <a:lnTo>
                      <a:pt x="154" y="207"/>
                    </a:lnTo>
                    <a:lnTo>
                      <a:pt x="154" y="207"/>
                    </a:lnTo>
                    <a:close/>
                  </a:path>
                </a:pathLst>
              </a:custGeom>
              <a:solidFill>
                <a:srgbClr val="BC9475"/>
              </a:solidFill>
              <a:ln w="0">
                <a:solidFill>
                  <a:srgbClr val="BC9475"/>
                </a:solidFill>
                <a:prstDash val="solid"/>
                <a:round/>
                <a:headEnd/>
                <a:tailEnd/>
              </a:ln>
            </p:spPr>
            <p:txBody>
              <a:bodyPr/>
              <a:lstStyle/>
              <a:p>
                <a:endParaRPr lang="en-US"/>
              </a:p>
            </p:txBody>
          </p:sp>
          <p:sp>
            <p:nvSpPr>
              <p:cNvPr id="2173" name="Freeform 125"/>
              <p:cNvSpPr>
                <a:spLocks noChangeAspect="1"/>
              </p:cNvSpPr>
              <p:nvPr/>
            </p:nvSpPr>
            <p:spPr bwMode="auto">
              <a:xfrm>
                <a:off x="3033" y="865"/>
                <a:ext cx="113" cy="172"/>
              </a:xfrm>
              <a:custGeom>
                <a:avLst/>
                <a:gdLst/>
                <a:ahLst/>
                <a:cxnLst>
                  <a:cxn ang="0">
                    <a:pos x="113" y="112"/>
                  </a:cxn>
                  <a:cxn ang="0">
                    <a:pos x="107" y="130"/>
                  </a:cxn>
                  <a:cxn ang="0">
                    <a:pos x="89" y="148"/>
                  </a:cxn>
                  <a:cxn ang="0">
                    <a:pos x="66" y="166"/>
                  </a:cxn>
                  <a:cxn ang="0">
                    <a:pos x="36" y="172"/>
                  </a:cxn>
                  <a:cxn ang="0">
                    <a:pos x="18" y="166"/>
                  </a:cxn>
                  <a:cxn ang="0">
                    <a:pos x="12" y="160"/>
                  </a:cxn>
                  <a:cxn ang="0">
                    <a:pos x="12" y="101"/>
                  </a:cxn>
                  <a:cxn ang="0">
                    <a:pos x="6" y="41"/>
                  </a:cxn>
                  <a:cxn ang="0">
                    <a:pos x="0" y="6"/>
                  </a:cxn>
                  <a:cxn ang="0">
                    <a:pos x="0" y="6"/>
                  </a:cxn>
                  <a:cxn ang="0">
                    <a:pos x="30" y="0"/>
                  </a:cxn>
                  <a:cxn ang="0">
                    <a:pos x="60" y="0"/>
                  </a:cxn>
                  <a:cxn ang="0">
                    <a:pos x="66" y="6"/>
                  </a:cxn>
                  <a:cxn ang="0">
                    <a:pos x="89" y="53"/>
                  </a:cxn>
                  <a:cxn ang="0">
                    <a:pos x="113" y="112"/>
                  </a:cxn>
                  <a:cxn ang="0">
                    <a:pos x="113" y="112"/>
                  </a:cxn>
                </a:cxnLst>
                <a:rect l="0" t="0" r="r" b="b"/>
                <a:pathLst>
                  <a:path w="113" h="172">
                    <a:moveTo>
                      <a:pt x="113" y="112"/>
                    </a:moveTo>
                    <a:lnTo>
                      <a:pt x="107" y="130"/>
                    </a:lnTo>
                    <a:lnTo>
                      <a:pt x="89" y="148"/>
                    </a:lnTo>
                    <a:lnTo>
                      <a:pt x="66" y="166"/>
                    </a:lnTo>
                    <a:lnTo>
                      <a:pt x="36" y="172"/>
                    </a:lnTo>
                    <a:lnTo>
                      <a:pt x="18" y="166"/>
                    </a:lnTo>
                    <a:lnTo>
                      <a:pt x="12" y="160"/>
                    </a:lnTo>
                    <a:lnTo>
                      <a:pt x="12" y="101"/>
                    </a:lnTo>
                    <a:lnTo>
                      <a:pt x="6" y="41"/>
                    </a:lnTo>
                    <a:lnTo>
                      <a:pt x="0" y="6"/>
                    </a:lnTo>
                    <a:lnTo>
                      <a:pt x="0" y="6"/>
                    </a:lnTo>
                    <a:lnTo>
                      <a:pt x="30" y="0"/>
                    </a:lnTo>
                    <a:lnTo>
                      <a:pt x="60" y="0"/>
                    </a:lnTo>
                    <a:lnTo>
                      <a:pt x="66" y="6"/>
                    </a:lnTo>
                    <a:lnTo>
                      <a:pt x="89" y="53"/>
                    </a:lnTo>
                    <a:lnTo>
                      <a:pt x="113" y="112"/>
                    </a:lnTo>
                    <a:lnTo>
                      <a:pt x="113" y="112"/>
                    </a:lnTo>
                    <a:close/>
                  </a:path>
                </a:pathLst>
              </a:custGeom>
              <a:solidFill>
                <a:srgbClr val="CFB29C"/>
              </a:solidFill>
              <a:ln w="0">
                <a:solidFill>
                  <a:srgbClr val="CFB29C"/>
                </a:solidFill>
                <a:prstDash val="solid"/>
                <a:round/>
                <a:headEnd/>
                <a:tailEnd/>
              </a:ln>
            </p:spPr>
            <p:txBody>
              <a:bodyPr/>
              <a:lstStyle/>
              <a:p>
                <a:endParaRPr lang="en-US"/>
              </a:p>
            </p:txBody>
          </p:sp>
          <p:sp>
            <p:nvSpPr>
              <p:cNvPr id="2174" name="Freeform 126"/>
              <p:cNvSpPr>
                <a:spLocks noChangeAspect="1"/>
              </p:cNvSpPr>
              <p:nvPr/>
            </p:nvSpPr>
            <p:spPr bwMode="auto">
              <a:xfrm>
                <a:off x="3039" y="906"/>
                <a:ext cx="71" cy="83"/>
              </a:xfrm>
              <a:custGeom>
                <a:avLst/>
                <a:gdLst/>
                <a:ahLst/>
                <a:cxnLst>
                  <a:cxn ang="0">
                    <a:pos x="71" y="42"/>
                  </a:cxn>
                  <a:cxn ang="0">
                    <a:pos x="66" y="60"/>
                  </a:cxn>
                  <a:cxn ang="0">
                    <a:pos x="60" y="71"/>
                  </a:cxn>
                  <a:cxn ang="0">
                    <a:pos x="48" y="83"/>
                  </a:cxn>
                  <a:cxn ang="0">
                    <a:pos x="30" y="83"/>
                  </a:cxn>
                  <a:cxn ang="0">
                    <a:pos x="12" y="83"/>
                  </a:cxn>
                  <a:cxn ang="0">
                    <a:pos x="6" y="77"/>
                  </a:cxn>
                  <a:cxn ang="0">
                    <a:pos x="6" y="60"/>
                  </a:cxn>
                  <a:cxn ang="0">
                    <a:pos x="0" y="12"/>
                  </a:cxn>
                  <a:cxn ang="0">
                    <a:pos x="12" y="6"/>
                  </a:cxn>
                  <a:cxn ang="0">
                    <a:pos x="24" y="0"/>
                  </a:cxn>
                  <a:cxn ang="0">
                    <a:pos x="42" y="0"/>
                  </a:cxn>
                  <a:cxn ang="0">
                    <a:pos x="60" y="12"/>
                  </a:cxn>
                  <a:cxn ang="0">
                    <a:pos x="66" y="24"/>
                  </a:cxn>
                  <a:cxn ang="0">
                    <a:pos x="71" y="42"/>
                  </a:cxn>
                  <a:cxn ang="0">
                    <a:pos x="71" y="42"/>
                  </a:cxn>
                </a:cxnLst>
                <a:rect l="0" t="0" r="r" b="b"/>
                <a:pathLst>
                  <a:path w="71" h="83">
                    <a:moveTo>
                      <a:pt x="71" y="42"/>
                    </a:moveTo>
                    <a:lnTo>
                      <a:pt x="66" y="60"/>
                    </a:lnTo>
                    <a:lnTo>
                      <a:pt x="60" y="71"/>
                    </a:lnTo>
                    <a:lnTo>
                      <a:pt x="48" y="83"/>
                    </a:lnTo>
                    <a:lnTo>
                      <a:pt x="30" y="83"/>
                    </a:lnTo>
                    <a:lnTo>
                      <a:pt x="12" y="83"/>
                    </a:lnTo>
                    <a:lnTo>
                      <a:pt x="6" y="77"/>
                    </a:lnTo>
                    <a:lnTo>
                      <a:pt x="6" y="60"/>
                    </a:lnTo>
                    <a:lnTo>
                      <a:pt x="0" y="12"/>
                    </a:lnTo>
                    <a:lnTo>
                      <a:pt x="12" y="6"/>
                    </a:lnTo>
                    <a:lnTo>
                      <a:pt x="24" y="0"/>
                    </a:lnTo>
                    <a:lnTo>
                      <a:pt x="42" y="0"/>
                    </a:lnTo>
                    <a:lnTo>
                      <a:pt x="60" y="12"/>
                    </a:lnTo>
                    <a:lnTo>
                      <a:pt x="66" y="24"/>
                    </a:lnTo>
                    <a:lnTo>
                      <a:pt x="71" y="42"/>
                    </a:lnTo>
                    <a:lnTo>
                      <a:pt x="71" y="42"/>
                    </a:lnTo>
                    <a:close/>
                  </a:path>
                </a:pathLst>
              </a:custGeom>
              <a:solidFill>
                <a:srgbClr val="E7D9CE"/>
              </a:solidFill>
              <a:ln w="0">
                <a:solidFill>
                  <a:srgbClr val="E7D9CE"/>
                </a:solidFill>
                <a:prstDash val="solid"/>
                <a:round/>
                <a:headEnd/>
                <a:tailEnd/>
              </a:ln>
            </p:spPr>
            <p:txBody>
              <a:bodyPr/>
              <a:lstStyle/>
              <a:p>
                <a:endParaRPr lang="en-US"/>
              </a:p>
            </p:txBody>
          </p:sp>
          <p:sp>
            <p:nvSpPr>
              <p:cNvPr id="2175" name="Freeform 127"/>
              <p:cNvSpPr>
                <a:spLocks noChangeAspect="1"/>
              </p:cNvSpPr>
              <p:nvPr/>
            </p:nvSpPr>
            <p:spPr bwMode="auto">
              <a:xfrm>
                <a:off x="3193" y="551"/>
                <a:ext cx="178" cy="569"/>
              </a:xfrm>
              <a:custGeom>
                <a:avLst/>
                <a:gdLst/>
                <a:ahLst/>
                <a:cxnLst>
                  <a:cxn ang="0">
                    <a:pos x="101" y="569"/>
                  </a:cxn>
                  <a:cxn ang="0">
                    <a:pos x="95" y="557"/>
                  </a:cxn>
                  <a:cxn ang="0">
                    <a:pos x="77" y="527"/>
                  </a:cxn>
                  <a:cxn ang="0">
                    <a:pos x="54" y="486"/>
                  </a:cxn>
                  <a:cxn ang="0">
                    <a:pos x="30" y="444"/>
                  </a:cxn>
                  <a:cxn ang="0">
                    <a:pos x="24" y="409"/>
                  </a:cxn>
                  <a:cxn ang="0">
                    <a:pos x="30" y="367"/>
                  </a:cxn>
                  <a:cxn ang="0">
                    <a:pos x="42" y="308"/>
                  </a:cxn>
                  <a:cxn ang="0">
                    <a:pos x="60" y="249"/>
                  </a:cxn>
                  <a:cxn ang="0">
                    <a:pos x="66" y="195"/>
                  </a:cxn>
                  <a:cxn ang="0">
                    <a:pos x="60" y="136"/>
                  </a:cxn>
                  <a:cxn ang="0">
                    <a:pos x="42" y="77"/>
                  </a:cxn>
                  <a:cxn ang="0">
                    <a:pos x="12" y="18"/>
                  </a:cxn>
                  <a:cxn ang="0">
                    <a:pos x="6" y="6"/>
                  </a:cxn>
                  <a:cxn ang="0">
                    <a:pos x="0" y="0"/>
                  </a:cxn>
                  <a:cxn ang="0">
                    <a:pos x="0" y="0"/>
                  </a:cxn>
                  <a:cxn ang="0">
                    <a:pos x="6" y="0"/>
                  </a:cxn>
                  <a:cxn ang="0">
                    <a:pos x="6" y="6"/>
                  </a:cxn>
                  <a:cxn ang="0">
                    <a:pos x="18" y="12"/>
                  </a:cxn>
                  <a:cxn ang="0">
                    <a:pos x="24" y="24"/>
                  </a:cxn>
                  <a:cxn ang="0">
                    <a:pos x="30" y="30"/>
                  </a:cxn>
                  <a:cxn ang="0">
                    <a:pos x="42" y="42"/>
                  </a:cxn>
                  <a:cxn ang="0">
                    <a:pos x="48" y="47"/>
                  </a:cxn>
                  <a:cxn ang="0">
                    <a:pos x="71" y="77"/>
                  </a:cxn>
                  <a:cxn ang="0">
                    <a:pos x="95" y="113"/>
                  </a:cxn>
                  <a:cxn ang="0">
                    <a:pos x="113" y="160"/>
                  </a:cxn>
                  <a:cxn ang="0">
                    <a:pos x="125" y="219"/>
                  </a:cxn>
                  <a:cxn ang="0">
                    <a:pos x="131" y="290"/>
                  </a:cxn>
                  <a:cxn ang="0">
                    <a:pos x="137" y="361"/>
                  </a:cxn>
                  <a:cxn ang="0">
                    <a:pos x="143" y="415"/>
                  </a:cxn>
                  <a:cxn ang="0">
                    <a:pos x="148" y="462"/>
                  </a:cxn>
                  <a:cxn ang="0">
                    <a:pos x="160" y="509"/>
                  </a:cxn>
                  <a:cxn ang="0">
                    <a:pos x="178" y="533"/>
                  </a:cxn>
                  <a:cxn ang="0">
                    <a:pos x="101" y="569"/>
                  </a:cxn>
                </a:cxnLst>
                <a:rect l="0" t="0" r="r" b="b"/>
                <a:pathLst>
                  <a:path w="178" h="569">
                    <a:moveTo>
                      <a:pt x="101" y="569"/>
                    </a:moveTo>
                    <a:lnTo>
                      <a:pt x="95" y="557"/>
                    </a:lnTo>
                    <a:lnTo>
                      <a:pt x="77" y="527"/>
                    </a:lnTo>
                    <a:lnTo>
                      <a:pt x="54" y="486"/>
                    </a:lnTo>
                    <a:lnTo>
                      <a:pt x="30" y="444"/>
                    </a:lnTo>
                    <a:lnTo>
                      <a:pt x="24" y="409"/>
                    </a:lnTo>
                    <a:lnTo>
                      <a:pt x="30" y="367"/>
                    </a:lnTo>
                    <a:lnTo>
                      <a:pt x="42" y="308"/>
                    </a:lnTo>
                    <a:lnTo>
                      <a:pt x="60" y="249"/>
                    </a:lnTo>
                    <a:lnTo>
                      <a:pt x="66" y="195"/>
                    </a:lnTo>
                    <a:lnTo>
                      <a:pt x="60" y="136"/>
                    </a:lnTo>
                    <a:lnTo>
                      <a:pt x="42" y="77"/>
                    </a:lnTo>
                    <a:lnTo>
                      <a:pt x="12" y="18"/>
                    </a:lnTo>
                    <a:lnTo>
                      <a:pt x="6" y="6"/>
                    </a:lnTo>
                    <a:lnTo>
                      <a:pt x="0" y="0"/>
                    </a:lnTo>
                    <a:lnTo>
                      <a:pt x="0" y="0"/>
                    </a:lnTo>
                    <a:lnTo>
                      <a:pt x="6" y="0"/>
                    </a:lnTo>
                    <a:lnTo>
                      <a:pt x="6" y="6"/>
                    </a:lnTo>
                    <a:lnTo>
                      <a:pt x="18" y="12"/>
                    </a:lnTo>
                    <a:lnTo>
                      <a:pt x="24" y="24"/>
                    </a:lnTo>
                    <a:lnTo>
                      <a:pt x="30" y="30"/>
                    </a:lnTo>
                    <a:lnTo>
                      <a:pt x="42" y="42"/>
                    </a:lnTo>
                    <a:lnTo>
                      <a:pt x="48" y="47"/>
                    </a:lnTo>
                    <a:lnTo>
                      <a:pt x="71" y="77"/>
                    </a:lnTo>
                    <a:lnTo>
                      <a:pt x="95" y="113"/>
                    </a:lnTo>
                    <a:lnTo>
                      <a:pt x="113" y="160"/>
                    </a:lnTo>
                    <a:lnTo>
                      <a:pt x="125" y="219"/>
                    </a:lnTo>
                    <a:lnTo>
                      <a:pt x="131" y="290"/>
                    </a:lnTo>
                    <a:lnTo>
                      <a:pt x="137" y="361"/>
                    </a:lnTo>
                    <a:lnTo>
                      <a:pt x="143" y="415"/>
                    </a:lnTo>
                    <a:lnTo>
                      <a:pt x="148" y="462"/>
                    </a:lnTo>
                    <a:lnTo>
                      <a:pt x="160" y="509"/>
                    </a:lnTo>
                    <a:lnTo>
                      <a:pt x="178" y="533"/>
                    </a:lnTo>
                    <a:lnTo>
                      <a:pt x="101" y="569"/>
                    </a:lnTo>
                    <a:close/>
                  </a:path>
                </a:pathLst>
              </a:custGeom>
              <a:solidFill>
                <a:srgbClr val="AB7852"/>
              </a:solidFill>
              <a:ln w="0">
                <a:solidFill>
                  <a:srgbClr val="AB7852"/>
                </a:solidFill>
                <a:prstDash val="solid"/>
                <a:round/>
                <a:headEnd/>
                <a:tailEnd/>
              </a:ln>
            </p:spPr>
            <p:txBody>
              <a:bodyPr/>
              <a:lstStyle/>
              <a:p>
                <a:endParaRPr lang="en-US"/>
              </a:p>
            </p:txBody>
          </p:sp>
          <p:sp>
            <p:nvSpPr>
              <p:cNvPr id="2176" name="Freeform 128"/>
              <p:cNvSpPr>
                <a:spLocks noChangeAspect="1"/>
              </p:cNvSpPr>
              <p:nvPr/>
            </p:nvSpPr>
            <p:spPr bwMode="auto">
              <a:xfrm>
                <a:off x="3217" y="640"/>
                <a:ext cx="130" cy="414"/>
              </a:xfrm>
              <a:custGeom>
                <a:avLst/>
                <a:gdLst/>
                <a:ahLst/>
                <a:cxnLst>
                  <a:cxn ang="0">
                    <a:pos x="130" y="397"/>
                  </a:cxn>
                  <a:cxn ang="0">
                    <a:pos x="71" y="414"/>
                  </a:cxn>
                  <a:cxn ang="0">
                    <a:pos x="36" y="408"/>
                  </a:cxn>
                  <a:cxn ang="0">
                    <a:pos x="30" y="397"/>
                  </a:cxn>
                  <a:cxn ang="0">
                    <a:pos x="6" y="355"/>
                  </a:cxn>
                  <a:cxn ang="0">
                    <a:pos x="0" y="320"/>
                  </a:cxn>
                  <a:cxn ang="0">
                    <a:pos x="6" y="278"/>
                  </a:cxn>
                  <a:cxn ang="0">
                    <a:pos x="18" y="219"/>
                  </a:cxn>
                  <a:cxn ang="0">
                    <a:pos x="36" y="160"/>
                  </a:cxn>
                  <a:cxn ang="0">
                    <a:pos x="42" y="106"/>
                  </a:cxn>
                  <a:cxn ang="0">
                    <a:pos x="36" y="47"/>
                  </a:cxn>
                  <a:cxn ang="0">
                    <a:pos x="24" y="6"/>
                  </a:cxn>
                  <a:cxn ang="0">
                    <a:pos x="53" y="0"/>
                  </a:cxn>
                  <a:cxn ang="0">
                    <a:pos x="59" y="0"/>
                  </a:cxn>
                  <a:cxn ang="0">
                    <a:pos x="71" y="24"/>
                  </a:cxn>
                  <a:cxn ang="0">
                    <a:pos x="89" y="71"/>
                  </a:cxn>
                  <a:cxn ang="0">
                    <a:pos x="101" y="130"/>
                  </a:cxn>
                  <a:cxn ang="0">
                    <a:pos x="107" y="201"/>
                  </a:cxn>
                  <a:cxn ang="0">
                    <a:pos x="113" y="272"/>
                  </a:cxn>
                  <a:cxn ang="0">
                    <a:pos x="119" y="326"/>
                  </a:cxn>
                  <a:cxn ang="0">
                    <a:pos x="124" y="373"/>
                  </a:cxn>
                  <a:cxn ang="0">
                    <a:pos x="130" y="397"/>
                  </a:cxn>
                  <a:cxn ang="0">
                    <a:pos x="130" y="397"/>
                  </a:cxn>
                </a:cxnLst>
                <a:rect l="0" t="0" r="r" b="b"/>
                <a:pathLst>
                  <a:path w="130" h="414">
                    <a:moveTo>
                      <a:pt x="130" y="397"/>
                    </a:moveTo>
                    <a:lnTo>
                      <a:pt x="71" y="414"/>
                    </a:lnTo>
                    <a:lnTo>
                      <a:pt x="36" y="408"/>
                    </a:lnTo>
                    <a:lnTo>
                      <a:pt x="30" y="397"/>
                    </a:lnTo>
                    <a:lnTo>
                      <a:pt x="6" y="355"/>
                    </a:lnTo>
                    <a:lnTo>
                      <a:pt x="0" y="320"/>
                    </a:lnTo>
                    <a:lnTo>
                      <a:pt x="6" y="278"/>
                    </a:lnTo>
                    <a:lnTo>
                      <a:pt x="18" y="219"/>
                    </a:lnTo>
                    <a:lnTo>
                      <a:pt x="36" y="160"/>
                    </a:lnTo>
                    <a:lnTo>
                      <a:pt x="42" y="106"/>
                    </a:lnTo>
                    <a:lnTo>
                      <a:pt x="36" y="47"/>
                    </a:lnTo>
                    <a:lnTo>
                      <a:pt x="24" y="6"/>
                    </a:lnTo>
                    <a:lnTo>
                      <a:pt x="53" y="0"/>
                    </a:lnTo>
                    <a:lnTo>
                      <a:pt x="59" y="0"/>
                    </a:lnTo>
                    <a:lnTo>
                      <a:pt x="71" y="24"/>
                    </a:lnTo>
                    <a:lnTo>
                      <a:pt x="89" y="71"/>
                    </a:lnTo>
                    <a:lnTo>
                      <a:pt x="101" y="130"/>
                    </a:lnTo>
                    <a:lnTo>
                      <a:pt x="107" y="201"/>
                    </a:lnTo>
                    <a:lnTo>
                      <a:pt x="113" y="272"/>
                    </a:lnTo>
                    <a:lnTo>
                      <a:pt x="119" y="326"/>
                    </a:lnTo>
                    <a:lnTo>
                      <a:pt x="124" y="373"/>
                    </a:lnTo>
                    <a:lnTo>
                      <a:pt x="130" y="397"/>
                    </a:lnTo>
                    <a:lnTo>
                      <a:pt x="130" y="397"/>
                    </a:lnTo>
                    <a:close/>
                  </a:path>
                </a:pathLst>
              </a:custGeom>
              <a:solidFill>
                <a:srgbClr val="AB7852"/>
              </a:solidFill>
              <a:ln w="0">
                <a:solidFill>
                  <a:srgbClr val="AB7852"/>
                </a:solidFill>
                <a:prstDash val="solid"/>
                <a:round/>
                <a:headEnd/>
                <a:tailEnd/>
              </a:ln>
            </p:spPr>
            <p:txBody>
              <a:bodyPr/>
              <a:lstStyle/>
              <a:p>
                <a:endParaRPr lang="en-US"/>
              </a:p>
            </p:txBody>
          </p:sp>
          <p:sp>
            <p:nvSpPr>
              <p:cNvPr id="2177" name="Freeform 129"/>
              <p:cNvSpPr>
                <a:spLocks noChangeAspect="1"/>
              </p:cNvSpPr>
              <p:nvPr/>
            </p:nvSpPr>
            <p:spPr bwMode="auto">
              <a:xfrm>
                <a:off x="3217" y="693"/>
                <a:ext cx="119" cy="308"/>
              </a:xfrm>
              <a:custGeom>
                <a:avLst/>
                <a:gdLst/>
                <a:ahLst/>
                <a:cxnLst>
                  <a:cxn ang="0">
                    <a:pos x="119" y="296"/>
                  </a:cxn>
                  <a:cxn ang="0">
                    <a:pos x="65" y="308"/>
                  </a:cxn>
                  <a:cxn ang="0">
                    <a:pos x="6" y="296"/>
                  </a:cxn>
                  <a:cxn ang="0">
                    <a:pos x="6" y="296"/>
                  </a:cxn>
                  <a:cxn ang="0">
                    <a:pos x="0" y="267"/>
                  </a:cxn>
                  <a:cxn ang="0">
                    <a:pos x="6" y="225"/>
                  </a:cxn>
                  <a:cxn ang="0">
                    <a:pos x="18" y="166"/>
                  </a:cxn>
                  <a:cxn ang="0">
                    <a:pos x="36" y="107"/>
                  </a:cxn>
                  <a:cxn ang="0">
                    <a:pos x="42" y="53"/>
                  </a:cxn>
                  <a:cxn ang="0">
                    <a:pos x="36" y="0"/>
                  </a:cxn>
                  <a:cxn ang="0">
                    <a:pos x="53" y="0"/>
                  </a:cxn>
                  <a:cxn ang="0">
                    <a:pos x="83" y="6"/>
                  </a:cxn>
                  <a:cxn ang="0">
                    <a:pos x="89" y="18"/>
                  </a:cxn>
                  <a:cxn ang="0">
                    <a:pos x="101" y="77"/>
                  </a:cxn>
                  <a:cxn ang="0">
                    <a:pos x="107" y="148"/>
                  </a:cxn>
                  <a:cxn ang="0">
                    <a:pos x="113" y="219"/>
                  </a:cxn>
                  <a:cxn ang="0">
                    <a:pos x="119" y="273"/>
                  </a:cxn>
                  <a:cxn ang="0">
                    <a:pos x="119" y="296"/>
                  </a:cxn>
                  <a:cxn ang="0">
                    <a:pos x="119" y="296"/>
                  </a:cxn>
                </a:cxnLst>
                <a:rect l="0" t="0" r="r" b="b"/>
                <a:pathLst>
                  <a:path w="119" h="308">
                    <a:moveTo>
                      <a:pt x="119" y="296"/>
                    </a:moveTo>
                    <a:lnTo>
                      <a:pt x="65" y="308"/>
                    </a:lnTo>
                    <a:lnTo>
                      <a:pt x="6" y="296"/>
                    </a:lnTo>
                    <a:lnTo>
                      <a:pt x="6" y="296"/>
                    </a:lnTo>
                    <a:lnTo>
                      <a:pt x="0" y="267"/>
                    </a:lnTo>
                    <a:lnTo>
                      <a:pt x="6" y="225"/>
                    </a:lnTo>
                    <a:lnTo>
                      <a:pt x="18" y="166"/>
                    </a:lnTo>
                    <a:lnTo>
                      <a:pt x="36" y="107"/>
                    </a:lnTo>
                    <a:lnTo>
                      <a:pt x="42" y="53"/>
                    </a:lnTo>
                    <a:lnTo>
                      <a:pt x="36" y="0"/>
                    </a:lnTo>
                    <a:lnTo>
                      <a:pt x="53" y="0"/>
                    </a:lnTo>
                    <a:lnTo>
                      <a:pt x="83" y="6"/>
                    </a:lnTo>
                    <a:lnTo>
                      <a:pt x="89" y="18"/>
                    </a:lnTo>
                    <a:lnTo>
                      <a:pt x="101" y="77"/>
                    </a:lnTo>
                    <a:lnTo>
                      <a:pt x="107" y="148"/>
                    </a:lnTo>
                    <a:lnTo>
                      <a:pt x="113" y="219"/>
                    </a:lnTo>
                    <a:lnTo>
                      <a:pt x="119" y="273"/>
                    </a:lnTo>
                    <a:lnTo>
                      <a:pt x="119" y="296"/>
                    </a:lnTo>
                    <a:lnTo>
                      <a:pt x="119" y="296"/>
                    </a:lnTo>
                    <a:close/>
                  </a:path>
                </a:pathLst>
              </a:custGeom>
              <a:solidFill>
                <a:srgbClr val="B38563"/>
              </a:solidFill>
              <a:ln w="0">
                <a:solidFill>
                  <a:srgbClr val="B38563"/>
                </a:solidFill>
                <a:prstDash val="solid"/>
                <a:round/>
                <a:headEnd/>
                <a:tailEnd/>
              </a:ln>
            </p:spPr>
            <p:txBody>
              <a:bodyPr/>
              <a:lstStyle/>
              <a:p>
                <a:endParaRPr lang="en-US"/>
              </a:p>
            </p:txBody>
          </p:sp>
          <p:sp>
            <p:nvSpPr>
              <p:cNvPr id="2178" name="Freeform 130"/>
              <p:cNvSpPr>
                <a:spLocks noChangeAspect="1"/>
              </p:cNvSpPr>
              <p:nvPr/>
            </p:nvSpPr>
            <p:spPr bwMode="auto">
              <a:xfrm>
                <a:off x="3217" y="741"/>
                <a:ext cx="113" cy="207"/>
              </a:xfrm>
              <a:custGeom>
                <a:avLst/>
                <a:gdLst/>
                <a:ahLst/>
                <a:cxnLst>
                  <a:cxn ang="0">
                    <a:pos x="113" y="195"/>
                  </a:cxn>
                  <a:cxn ang="0">
                    <a:pos x="65" y="207"/>
                  </a:cxn>
                  <a:cxn ang="0">
                    <a:pos x="12" y="195"/>
                  </a:cxn>
                  <a:cxn ang="0">
                    <a:pos x="0" y="189"/>
                  </a:cxn>
                  <a:cxn ang="0">
                    <a:pos x="6" y="177"/>
                  </a:cxn>
                  <a:cxn ang="0">
                    <a:pos x="18" y="118"/>
                  </a:cxn>
                  <a:cxn ang="0">
                    <a:pos x="36" y="59"/>
                  </a:cxn>
                  <a:cxn ang="0">
                    <a:pos x="42" y="5"/>
                  </a:cxn>
                  <a:cxn ang="0">
                    <a:pos x="42" y="5"/>
                  </a:cxn>
                  <a:cxn ang="0">
                    <a:pos x="53" y="0"/>
                  </a:cxn>
                  <a:cxn ang="0">
                    <a:pos x="95" y="11"/>
                  </a:cxn>
                  <a:cxn ang="0">
                    <a:pos x="101" y="29"/>
                  </a:cxn>
                  <a:cxn ang="0">
                    <a:pos x="107" y="100"/>
                  </a:cxn>
                  <a:cxn ang="0">
                    <a:pos x="113" y="171"/>
                  </a:cxn>
                  <a:cxn ang="0">
                    <a:pos x="113" y="195"/>
                  </a:cxn>
                  <a:cxn ang="0">
                    <a:pos x="113" y="195"/>
                  </a:cxn>
                </a:cxnLst>
                <a:rect l="0" t="0" r="r" b="b"/>
                <a:pathLst>
                  <a:path w="113" h="207">
                    <a:moveTo>
                      <a:pt x="113" y="195"/>
                    </a:moveTo>
                    <a:lnTo>
                      <a:pt x="65" y="207"/>
                    </a:lnTo>
                    <a:lnTo>
                      <a:pt x="12" y="195"/>
                    </a:lnTo>
                    <a:lnTo>
                      <a:pt x="0" y="189"/>
                    </a:lnTo>
                    <a:lnTo>
                      <a:pt x="6" y="177"/>
                    </a:lnTo>
                    <a:lnTo>
                      <a:pt x="18" y="118"/>
                    </a:lnTo>
                    <a:lnTo>
                      <a:pt x="36" y="59"/>
                    </a:lnTo>
                    <a:lnTo>
                      <a:pt x="42" y="5"/>
                    </a:lnTo>
                    <a:lnTo>
                      <a:pt x="42" y="5"/>
                    </a:lnTo>
                    <a:lnTo>
                      <a:pt x="53" y="0"/>
                    </a:lnTo>
                    <a:lnTo>
                      <a:pt x="95" y="11"/>
                    </a:lnTo>
                    <a:lnTo>
                      <a:pt x="101" y="29"/>
                    </a:lnTo>
                    <a:lnTo>
                      <a:pt x="107" y="100"/>
                    </a:lnTo>
                    <a:lnTo>
                      <a:pt x="113" y="171"/>
                    </a:lnTo>
                    <a:lnTo>
                      <a:pt x="113" y="195"/>
                    </a:lnTo>
                    <a:lnTo>
                      <a:pt x="113" y="195"/>
                    </a:lnTo>
                    <a:close/>
                  </a:path>
                </a:pathLst>
              </a:custGeom>
              <a:solidFill>
                <a:srgbClr val="C8A68D"/>
              </a:solidFill>
              <a:ln w="0">
                <a:solidFill>
                  <a:srgbClr val="C8A68D"/>
                </a:solidFill>
                <a:prstDash val="solid"/>
                <a:round/>
                <a:headEnd/>
                <a:tailEnd/>
              </a:ln>
            </p:spPr>
            <p:txBody>
              <a:bodyPr/>
              <a:lstStyle/>
              <a:p>
                <a:endParaRPr lang="en-US"/>
              </a:p>
            </p:txBody>
          </p:sp>
          <p:sp>
            <p:nvSpPr>
              <p:cNvPr id="2179" name="Freeform 131"/>
              <p:cNvSpPr>
                <a:spLocks noChangeAspect="1"/>
              </p:cNvSpPr>
              <p:nvPr/>
            </p:nvSpPr>
            <p:spPr bwMode="auto">
              <a:xfrm>
                <a:off x="3235" y="794"/>
                <a:ext cx="89" cy="106"/>
              </a:xfrm>
              <a:custGeom>
                <a:avLst/>
                <a:gdLst/>
                <a:ahLst/>
                <a:cxnLst>
                  <a:cxn ang="0">
                    <a:pos x="89" y="65"/>
                  </a:cxn>
                  <a:cxn ang="0">
                    <a:pos x="89" y="71"/>
                  </a:cxn>
                  <a:cxn ang="0">
                    <a:pos x="83" y="89"/>
                  </a:cxn>
                  <a:cxn ang="0">
                    <a:pos x="65" y="101"/>
                  </a:cxn>
                  <a:cxn ang="0">
                    <a:pos x="47" y="106"/>
                  </a:cxn>
                  <a:cxn ang="0">
                    <a:pos x="24" y="101"/>
                  </a:cxn>
                  <a:cxn ang="0">
                    <a:pos x="6" y="89"/>
                  </a:cxn>
                  <a:cxn ang="0">
                    <a:pos x="0" y="77"/>
                  </a:cxn>
                  <a:cxn ang="0">
                    <a:pos x="0" y="65"/>
                  </a:cxn>
                  <a:cxn ang="0">
                    <a:pos x="18" y="12"/>
                  </a:cxn>
                  <a:cxn ang="0">
                    <a:pos x="18" y="6"/>
                  </a:cxn>
                  <a:cxn ang="0">
                    <a:pos x="41" y="0"/>
                  </a:cxn>
                  <a:cxn ang="0">
                    <a:pos x="59" y="6"/>
                  </a:cxn>
                  <a:cxn ang="0">
                    <a:pos x="77" y="12"/>
                  </a:cxn>
                  <a:cxn ang="0">
                    <a:pos x="89" y="29"/>
                  </a:cxn>
                  <a:cxn ang="0">
                    <a:pos x="89" y="47"/>
                  </a:cxn>
                  <a:cxn ang="0">
                    <a:pos x="89" y="65"/>
                  </a:cxn>
                  <a:cxn ang="0">
                    <a:pos x="89" y="65"/>
                  </a:cxn>
                </a:cxnLst>
                <a:rect l="0" t="0" r="r" b="b"/>
                <a:pathLst>
                  <a:path w="89" h="106">
                    <a:moveTo>
                      <a:pt x="89" y="65"/>
                    </a:moveTo>
                    <a:lnTo>
                      <a:pt x="89" y="71"/>
                    </a:lnTo>
                    <a:lnTo>
                      <a:pt x="83" y="89"/>
                    </a:lnTo>
                    <a:lnTo>
                      <a:pt x="65" y="101"/>
                    </a:lnTo>
                    <a:lnTo>
                      <a:pt x="47" y="106"/>
                    </a:lnTo>
                    <a:lnTo>
                      <a:pt x="24" y="101"/>
                    </a:lnTo>
                    <a:lnTo>
                      <a:pt x="6" y="89"/>
                    </a:lnTo>
                    <a:lnTo>
                      <a:pt x="0" y="77"/>
                    </a:lnTo>
                    <a:lnTo>
                      <a:pt x="0" y="65"/>
                    </a:lnTo>
                    <a:lnTo>
                      <a:pt x="18" y="12"/>
                    </a:lnTo>
                    <a:lnTo>
                      <a:pt x="18" y="6"/>
                    </a:lnTo>
                    <a:lnTo>
                      <a:pt x="41" y="0"/>
                    </a:lnTo>
                    <a:lnTo>
                      <a:pt x="59" y="6"/>
                    </a:lnTo>
                    <a:lnTo>
                      <a:pt x="77" y="12"/>
                    </a:lnTo>
                    <a:lnTo>
                      <a:pt x="89" y="29"/>
                    </a:lnTo>
                    <a:lnTo>
                      <a:pt x="89" y="47"/>
                    </a:lnTo>
                    <a:lnTo>
                      <a:pt x="89" y="65"/>
                    </a:lnTo>
                    <a:lnTo>
                      <a:pt x="89" y="65"/>
                    </a:lnTo>
                    <a:close/>
                  </a:path>
                </a:pathLst>
              </a:custGeom>
              <a:solidFill>
                <a:srgbClr val="E7D9CE"/>
              </a:solidFill>
              <a:ln w="0">
                <a:solidFill>
                  <a:srgbClr val="E7D9CE"/>
                </a:solidFill>
                <a:prstDash val="solid"/>
                <a:round/>
                <a:headEnd/>
                <a:tailEnd/>
              </a:ln>
            </p:spPr>
            <p:txBody>
              <a:bodyPr/>
              <a:lstStyle/>
              <a:p>
                <a:endParaRPr lang="en-US"/>
              </a:p>
            </p:txBody>
          </p:sp>
          <p:sp>
            <p:nvSpPr>
              <p:cNvPr id="2180" name="Freeform 132"/>
              <p:cNvSpPr>
                <a:spLocks noChangeAspect="1"/>
              </p:cNvSpPr>
              <p:nvPr/>
            </p:nvSpPr>
            <p:spPr bwMode="auto">
              <a:xfrm>
                <a:off x="3904" y="1262"/>
                <a:ext cx="569" cy="171"/>
              </a:xfrm>
              <a:custGeom>
                <a:avLst/>
                <a:gdLst/>
                <a:ahLst/>
                <a:cxnLst>
                  <a:cxn ang="0">
                    <a:pos x="0" y="94"/>
                  </a:cxn>
                  <a:cxn ang="0">
                    <a:pos x="12" y="88"/>
                  </a:cxn>
                  <a:cxn ang="0">
                    <a:pos x="42" y="65"/>
                  </a:cxn>
                  <a:cxn ang="0">
                    <a:pos x="83" y="47"/>
                  </a:cxn>
                  <a:cxn ang="0">
                    <a:pos x="119" y="23"/>
                  </a:cxn>
                  <a:cxn ang="0">
                    <a:pos x="154" y="17"/>
                  </a:cxn>
                  <a:cxn ang="0">
                    <a:pos x="196" y="23"/>
                  </a:cxn>
                  <a:cxn ang="0">
                    <a:pos x="255" y="35"/>
                  </a:cxn>
                  <a:cxn ang="0">
                    <a:pos x="314" y="53"/>
                  </a:cxn>
                  <a:cxn ang="0">
                    <a:pos x="367" y="65"/>
                  </a:cxn>
                  <a:cxn ang="0">
                    <a:pos x="427" y="59"/>
                  </a:cxn>
                  <a:cxn ang="0">
                    <a:pos x="492" y="41"/>
                  </a:cxn>
                  <a:cxn ang="0">
                    <a:pos x="545" y="12"/>
                  </a:cxn>
                  <a:cxn ang="0">
                    <a:pos x="557" y="6"/>
                  </a:cxn>
                  <a:cxn ang="0">
                    <a:pos x="563" y="0"/>
                  </a:cxn>
                  <a:cxn ang="0">
                    <a:pos x="569" y="0"/>
                  </a:cxn>
                  <a:cxn ang="0">
                    <a:pos x="563" y="6"/>
                  </a:cxn>
                  <a:cxn ang="0">
                    <a:pos x="557" y="6"/>
                  </a:cxn>
                  <a:cxn ang="0">
                    <a:pos x="551" y="17"/>
                  </a:cxn>
                  <a:cxn ang="0">
                    <a:pos x="545" y="23"/>
                  </a:cxn>
                  <a:cxn ang="0">
                    <a:pos x="533" y="29"/>
                  </a:cxn>
                  <a:cxn ang="0">
                    <a:pos x="521" y="41"/>
                  </a:cxn>
                  <a:cxn ang="0">
                    <a:pos x="515" y="47"/>
                  </a:cxn>
                  <a:cxn ang="0">
                    <a:pos x="486" y="71"/>
                  </a:cxn>
                  <a:cxn ang="0">
                    <a:pos x="450" y="94"/>
                  </a:cxn>
                  <a:cxn ang="0">
                    <a:pos x="403" y="112"/>
                  </a:cxn>
                  <a:cxn ang="0">
                    <a:pos x="344" y="124"/>
                  </a:cxn>
                  <a:cxn ang="0">
                    <a:pos x="273" y="130"/>
                  </a:cxn>
                  <a:cxn ang="0">
                    <a:pos x="201" y="130"/>
                  </a:cxn>
                  <a:cxn ang="0">
                    <a:pos x="148" y="136"/>
                  </a:cxn>
                  <a:cxn ang="0">
                    <a:pos x="101" y="142"/>
                  </a:cxn>
                  <a:cxn ang="0">
                    <a:pos x="59" y="154"/>
                  </a:cxn>
                  <a:cxn ang="0">
                    <a:pos x="30" y="171"/>
                  </a:cxn>
                  <a:cxn ang="0">
                    <a:pos x="0" y="94"/>
                  </a:cxn>
                </a:cxnLst>
                <a:rect l="0" t="0" r="r" b="b"/>
                <a:pathLst>
                  <a:path w="569" h="171">
                    <a:moveTo>
                      <a:pt x="0" y="94"/>
                    </a:moveTo>
                    <a:lnTo>
                      <a:pt x="12" y="88"/>
                    </a:lnTo>
                    <a:lnTo>
                      <a:pt x="42" y="65"/>
                    </a:lnTo>
                    <a:lnTo>
                      <a:pt x="83" y="47"/>
                    </a:lnTo>
                    <a:lnTo>
                      <a:pt x="119" y="23"/>
                    </a:lnTo>
                    <a:lnTo>
                      <a:pt x="154" y="17"/>
                    </a:lnTo>
                    <a:lnTo>
                      <a:pt x="196" y="23"/>
                    </a:lnTo>
                    <a:lnTo>
                      <a:pt x="255" y="35"/>
                    </a:lnTo>
                    <a:lnTo>
                      <a:pt x="314" y="53"/>
                    </a:lnTo>
                    <a:lnTo>
                      <a:pt x="367" y="65"/>
                    </a:lnTo>
                    <a:lnTo>
                      <a:pt x="427" y="59"/>
                    </a:lnTo>
                    <a:lnTo>
                      <a:pt x="492" y="41"/>
                    </a:lnTo>
                    <a:lnTo>
                      <a:pt x="545" y="12"/>
                    </a:lnTo>
                    <a:lnTo>
                      <a:pt x="557" y="6"/>
                    </a:lnTo>
                    <a:lnTo>
                      <a:pt x="563" y="0"/>
                    </a:lnTo>
                    <a:lnTo>
                      <a:pt x="569" y="0"/>
                    </a:lnTo>
                    <a:lnTo>
                      <a:pt x="563" y="6"/>
                    </a:lnTo>
                    <a:lnTo>
                      <a:pt x="557" y="6"/>
                    </a:lnTo>
                    <a:lnTo>
                      <a:pt x="551" y="17"/>
                    </a:lnTo>
                    <a:lnTo>
                      <a:pt x="545" y="23"/>
                    </a:lnTo>
                    <a:lnTo>
                      <a:pt x="533" y="29"/>
                    </a:lnTo>
                    <a:lnTo>
                      <a:pt x="521" y="41"/>
                    </a:lnTo>
                    <a:lnTo>
                      <a:pt x="515" y="47"/>
                    </a:lnTo>
                    <a:lnTo>
                      <a:pt x="486" y="71"/>
                    </a:lnTo>
                    <a:lnTo>
                      <a:pt x="450" y="94"/>
                    </a:lnTo>
                    <a:lnTo>
                      <a:pt x="403" y="112"/>
                    </a:lnTo>
                    <a:lnTo>
                      <a:pt x="344" y="124"/>
                    </a:lnTo>
                    <a:lnTo>
                      <a:pt x="273" y="130"/>
                    </a:lnTo>
                    <a:lnTo>
                      <a:pt x="201" y="130"/>
                    </a:lnTo>
                    <a:lnTo>
                      <a:pt x="148" y="136"/>
                    </a:lnTo>
                    <a:lnTo>
                      <a:pt x="101" y="142"/>
                    </a:lnTo>
                    <a:lnTo>
                      <a:pt x="59" y="154"/>
                    </a:lnTo>
                    <a:lnTo>
                      <a:pt x="30" y="171"/>
                    </a:lnTo>
                    <a:lnTo>
                      <a:pt x="0" y="94"/>
                    </a:lnTo>
                    <a:close/>
                  </a:path>
                </a:pathLst>
              </a:custGeom>
              <a:solidFill>
                <a:srgbClr val="AB7852"/>
              </a:solidFill>
              <a:ln w="0">
                <a:solidFill>
                  <a:srgbClr val="AB7852"/>
                </a:solidFill>
                <a:prstDash val="solid"/>
                <a:round/>
                <a:headEnd/>
                <a:tailEnd/>
              </a:ln>
            </p:spPr>
            <p:txBody>
              <a:bodyPr/>
              <a:lstStyle/>
              <a:p>
                <a:endParaRPr lang="en-US"/>
              </a:p>
            </p:txBody>
          </p:sp>
          <p:sp>
            <p:nvSpPr>
              <p:cNvPr id="2181" name="Freeform 133"/>
              <p:cNvSpPr>
                <a:spLocks noChangeAspect="1"/>
              </p:cNvSpPr>
              <p:nvPr/>
            </p:nvSpPr>
            <p:spPr bwMode="auto">
              <a:xfrm>
                <a:off x="3969" y="1279"/>
                <a:ext cx="415" cy="131"/>
              </a:xfrm>
              <a:custGeom>
                <a:avLst/>
                <a:gdLst/>
                <a:ahLst/>
                <a:cxnLst>
                  <a:cxn ang="0">
                    <a:pos x="12" y="131"/>
                  </a:cxn>
                  <a:cxn ang="0">
                    <a:pos x="0" y="89"/>
                  </a:cxn>
                  <a:cxn ang="0">
                    <a:pos x="12" y="30"/>
                  </a:cxn>
                  <a:cxn ang="0">
                    <a:pos x="18" y="30"/>
                  </a:cxn>
                  <a:cxn ang="0">
                    <a:pos x="54" y="6"/>
                  </a:cxn>
                  <a:cxn ang="0">
                    <a:pos x="89" y="0"/>
                  </a:cxn>
                  <a:cxn ang="0">
                    <a:pos x="131" y="6"/>
                  </a:cxn>
                  <a:cxn ang="0">
                    <a:pos x="190" y="18"/>
                  </a:cxn>
                  <a:cxn ang="0">
                    <a:pos x="249" y="36"/>
                  </a:cxn>
                  <a:cxn ang="0">
                    <a:pos x="302" y="48"/>
                  </a:cxn>
                  <a:cxn ang="0">
                    <a:pos x="362" y="42"/>
                  </a:cxn>
                  <a:cxn ang="0">
                    <a:pos x="403" y="30"/>
                  </a:cxn>
                  <a:cxn ang="0">
                    <a:pos x="415" y="60"/>
                  </a:cxn>
                  <a:cxn ang="0">
                    <a:pos x="385" y="77"/>
                  </a:cxn>
                  <a:cxn ang="0">
                    <a:pos x="338" y="95"/>
                  </a:cxn>
                  <a:cxn ang="0">
                    <a:pos x="279" y="107"/>
                  </a:cxn>
                  <a:cxn ang="0">
                    <a:pos x="208" y="113"/>
                  </a:cxn>
                  <a:cxn ang="0">
                    <a:pos x="136" y="113"/>
                  </a:cxn>
                  <a:cxn ang="0">
                    <a:pos x="83" y="119"/>
                  </a:cxn>
                  <a:cxn ang="0">
                    <a:pos x="36" y="125"/>
                  </a:cxn>
                  <a:cxn ang="0">
                    <a:pos x="12" y="131"/>
                  </a:cxn>
                  <a:cxn ang="0">
                    <a:pos x="12" y="131"/>
                  </a:cxn>
                </a:cxnLst>
                <a:rect l="0" t="0" r="r" b="b"/>
                <a:pathLst>
                  <a:path w="415" h="131">
                    <a:moveTo>
                      <a:pt x="12" y="131"/>
                    </a:moveTo>
                    <a:lnTo>
                      <a:pt x="0" y="89"/>
                    </a:lnTo>
                    <a:lnTo>
                      <a:pt x="12" y="30"/>
                    </a:lnTo>
                    <a:lnTo>
                      <a:pt x="18" y="30"/>
                    </a:lnTo>
                    <a:lnTo>
                      <a:pt x="54" y="6"/>
                    </a:lnTo>
                    <a:lnTo>
                      <a:pt x="89" y="0"/>
                    </a:lnTo>
                    <a:lnTo>
                      <a:pt x="131" y="6"/>
                    </a:lnTo>
                    <a:lnTo>
                      <a:pt x="190" y="18"/>
                    </a:lnTo>
                    <a:lnTo>
                      <a:pt x="249" y="36"/>
                    </a:lnTo>
                    <a:lnTo>
                      <a:pt x="302" y="48"/>
                    </a:lnTo>
                    <a:lnTo>
                      <a:pt x="362" y="42"/>
                    </a:lnTo>
                    <a:lnTo>
                      <a:pt x="403" y="30"/>
                    </a:lnTo>
                    <a:lnTo>
                      <a:pt x="415" y="60"/>
                    </a:lnTo>
                    <a:lnTo>
                      <a:pt x="385" y="77"/>
                    </a:lnTo>
                    <a:lnTo>
                      <a:pt x="338" y="95"/>
                    </a:lnTo>
                    <a:lnTo>
                      <a:pt x="279" y="107"/>
                    </a:lnTo>
                    <a:lnTo>
                      <a:pt x="208" y="113"/>
                    </a:lnTo>
                    <a:lnTo>
                      <a:pt x="136" y="113"/>
                    </a:lnTo>
                    <a:lnTo>
                      <a:pt x="83" y="119"/>
                    </a:lnTo>
                    <a:lnTo>
                      <a:pt x="36" y="125"/>
                    </a:lnTo>
                    <a:lnTo>
                      <a:pt x="12" y="131"/>
                    </a:lnTo>
                    <a:lnTo>
                      <a:pt x="12" y="131"/>
                    </a:lnTo>
                    <a:close/>
                  </a:path>
                </a:pathLst>
              </a:custGeom>
              <a:solidFill>
                <a:srgbClr val="AB7852"/>
              </a:solidFill>
              <a:ln w="0">
                <a:solidFill>
                  <a:srgbClr val="AB7852"/>
                </a:solidFill>
                <a:prstDash val="solid"/>
                <a:round/>
                <a:headEnd/>
                <a:tailEnd/>
              </a:ln>
            </p:spPr>
            <p:txBody>
              <a:bodyPr/>
              <a:lstStyle/>
              <a:p>
                <a:endParaRPr lang="en-US"/>
              </a:p>
            </p:txBody>
          </p:sp>
          <p:sp>
            <p:nvSpPr>
              <p:cNvPr id="2182" name="Freeform 134"/>
              <p:cNvSpPr>
                <a:spLocks noChangeAspect="1"/>
              </p:cNvSpPr>
              <p:nvPr/>
            </p:nvSpPr>
            <p:spPr bwMode="auto">
              <a:xfrm>
                <a:off x="4023" y="1279"/>
                <a:ext cx="308" cy="119"/>
              </a:xfrm>
              <a:custGeom>
                <a:avLst/>
                <a:gdLst/>
                <a:ahLst/>
                <a:cxnLst>
                  <a:cxn ang="0">
                    <a:pos x="308" y="71"/>
                  </a:cxn>
                  <a:cxn ang="0">
                    <a:pos x="308" y="89"/>
                  </a:cxn>
                  <a:cxn ang="0">
                    <a:pos x="284" y="95"/>
                  </a:cxn>
                  <a:cxn ang="0">
                    <a:pos x="225" y="107"/>
                  </a:cxn>
                  <a:cxn ang="0">
                    <a:pos x="154" y="113"/>
                  </a:cxn>
                  <a:cxn ang="0">
                    <a:pos x="82" y="113"/>
                  </a:cxn>
                  <a:cxn ang="0">
                    <a:pos x="29" y="119"/>
                  </a:cxn>
                  <a:cxn ang="0">
                    <a:pos x="11" y="119"/>
                  </a:cxn>
                  <a:cxn ang="0">
                    <a:pos x="0" y="83"/>
                  </a:cxn>
                  <a:cxn ang="0">
                    <a:pos x="11" y="24"/>
                  </a:cxn>
                  <a:cxn ang="0">
                    <a:pos x="23" y="0"/>
                  </a:cxn>
                  <a:cxn ang="0">
                    <a:pos x="35" y="0"/>
                  </a:cxn>
                  <a:cxn ang="0">
                    <a:pos x="77" y="6"/>
                  </a:cxn>
                  <a:cxn ang="0">
                    <a:pos x="136" y="18"/>
                  </a:cxn>
                  <a:cxn ang="0">
                    <a:pos x="195" y="36"/>
                  </a:cxn>
                  <a:cxn ang="0">
                    <a:pos x="248" y="48"/>
                  </a:cxn>
                  <a:cxn ang="0">
                    <a:pos x="302" y="42"/>
                  </a:cxn>
                  <a:cxn ang="0">
                    <a:pos x="308" y="71"/>
                  </a:cxn>
                  <a:cxn ang="0">
                    <a:pos x="308" y="71"/>
                  </a:cxn>
                </a:cxnLst>
                <a:rect l="0" t="0" r="r" b="b"/>
                <a:pathLst>
                  <a:path w="308" h="119">
                    <a:moveTo>
                      <a:pt x="308" y="71"/>
                    </a:moveTo>
                    <a:lnTo>
                      <a:pt x="308" y="89"/>
                    </a:lnTo>
                    <a:lnTo>
                      <a:pt x="284" y="95"/>
                    </a:lnTo>
                    <a:lnTo>
                      <a:pt x="225" y="107"/>
                    </a:lnTo>
                    <a:lnTo>
                      <a:pt x="154" y="113"/>
                    </a:lnTo>
                    <a:lnTo>
                      <a:pt x="82" y="113"/>
                    </a:lnTo>
                    <a:lnTo>
                      <a:pt x="29" y="119"/>
                    </a:lnTo>
                    <a:lnTo>
                      <a:pt x="11" y="119"/>
                    </a:lnTo>
                    <a:lnTo>
                      <a:pt x="0" y="83"/>
                    </a:lnTo>
                    <a:lnTo>
                      <a:pt x="11" y="24"/>
                    </a:lnTo>
                    <a:lnTo>
                      <a:pt x="23" y="0"/>
                    </a:lnTo>
                    <a:lnTo>
                      <a:pt x="35" y="0"/>
                    </a:lnTo>
                    <a:lnTo>
                      <a:pt x="77" y="6"/>
                    </a:lnTo>
                    <a:lnTo>
                      <a:pt x="136" y="18"/>
                    </a:lnTo>
                    <a:lnTo>
                      <a:pt x="195" y="36"/>
                    </a:lnTo>
                    <a:lnTo>
                      <a:pt x="248" y="48"/>
                    </a:lnTo>
                    <a:lnTo>
                      <a:pt x="302" y="42"/>
                    </a:lnTo>
                    <a:lnTo>
                      <a:pt x="308" y="71"/>
                    </a:lnTo>
                    <a:lnTo>
                      <a:pt x="308" y="71"/>
                    </a:lnTo>
                    <a:close/>
                  </a:path>
                </a:pathLst>
              </a:custGeom>
              <a:solidFill>
                <a:srgbClr val="B38563"/>
              </a:solidFill>
              <a:ln w="0">
                <a:solidFill>
                  <a:srgbClr val="B38563"/>
                </a:solidFill>
                <a:prstDash val="solid"/>
                <a:round/>
                <a:headEnd/>
                <a:tailEnd/>
              </a:ln>
            </p:spPr>
            <p:txBody>
              <a:bodyPr/>
              <a:lstStyle/>
              <a:p>
                <a:endParaRPr lang="en-US"/>
              </a:p>
            </p:txBody>
          </p:sp>
          <p:sp>
            <p:nvSpPr>
              <p:cNvPr id="2183" name="Freeform 135"/>
              <p:cNvSpPr>
                <a:spLocks noChangeAspect="1"/>
              </p:cNvSpPr>
              <p:nvPr/>
            </p:nvSpPr>
            <p:spPr bwMode="auto">
              <a:xfrm>
                <a:off x="4076" y="1285"/>
                <a:ext cx="207" cy="107"/>
              </a:xfrm>
              <a:custGeom>
                <a:avLst/>
                <a:gdLst/>
                <a:ahLst/>
                <a:cxnLst>
                  <a:cxn ang="0">
                    <a:pos x="207" y="65"/>
                  </a:cxn>
                  <a:cxn ang="0">
                    <a:pos x="201" y="95"/>
                  </a:cxn>
                  <a:cxn ang="0">
                    <a:pos x="172" y="101"/>
                  </a:cxn>
                  <a:cxn ang="0">
                    <a:pos x="101" y="107"/>
                  </a:cxn>
                  <a:cxn ang="0">
                    <a:pos x="29" y="107"/>
                  </a:cxn>
                  <a:cxn ang="0">
                    <a:pos x="12" y="107"/>
                  </a:cxn>
                  <a:cxn ang="0">
                    <a:pos x="0" y="77"/>
                  </a:cxn>
                  <a:cxn ang="0">
                    <a:pos x="12" y="24"/>
                  </a:cxn>
                  <a:cxn ang="0">
                    <a:pos x="29" y="0"/>
                  </a:cxn>
                  <a:cxn ang="0">
                    <a:pos x="83" y="12"/>
                  </a:cxn>
                  <a:cxn ang="0">
                    <a:pos x="142" y="30"/>
                  </a:cxn>
                  <a:cxn ang="0">
                    <a:pos x="195" y="42"/>
                  </a:cxn>
                  <a:cxn ang="0">
                    <a:pos x="195" y="42"/>
                  </a:cxn>
                  <a:cxn ang="0">
                    <a:pos x="207" y="65"/>
                  </a:cxn>
                  <a:cxn ang="0">
                    <a:pos x="207" y="65"/>
                  </a:cxn>
                </a:cxnLst>
                <a:rect l="0" t="0" r="r" b="b"/>
                <a:pathLst>
                  <a:path w="207" h="107">
                    <a:moveTo>
                      <a:pt x="207" y="65"/>
                    </a:moveTo>
                    <a:lnTo>
                      <a:pt x="201" y="95"/>
                    </a:lnTo>
                    <a:lnTo>
                      <a:pt x="172" y="101"/>
                    </a:lnTo>
                    <a:lnTo>
                      <a:pt x="101" y="107"/>
                    </a:lnTo>
                    <a:lnTo>
                      <a:pt x="29" y="107"/>
                    </a:lnTo>
                    <a:lnTo>
                      <a:pt x="12" y="107"/>
                    </a:lnTo>
                    <a:lnTo>
                      <a:pt x="0" y="77"/>
                    </a:lnTo>
                    <a:lnTo>
                      <a:pt x="12" y="24"/>
                    </a:lnTo>
                    <a:lnTo>
                      <a:pt x="29" y="0"/>
                    </a:lnTo>
                    <a:lnTo>
                      <a:pt x="83" y="12"/>
                    </a:lnTo>
                    <a:lnTo>
                      <a:pt x="142" y="30"/>
                    </a:lnTo>
                    <a:lnTo>
                      <a:pt x="195" y="42"/>
                    </a:lnTo>
                    <a:lnTo>
                      <a:pt x="195" y="42"/>
                    </a:lnTo>
                    <a:lnTo>
                      <a:pt x="207" y="65"/>
                    </a:lnTo>
                    <a:lnTo>
                      <a:pt x="207" y="65"/>
                    </a:lnTo>
                    <a:close/>
                  </a:path>
                </a:pathLst>
              </a:custGeom>
              <a:solidFill>
                <a:srgbClr val="C8A68D"/>
              </a:solidFill>
              <a:ln w="0">
                <a:solidFill>
                  <a:srgbClr val="C8A68D"/>
                </a:solidFill>
                <a:prstDash val="solid"/>
                <a:round/>
                <a:headEnd/>
                <a:tailEnd/>
              </a:ln>
            </p:spPr>
            <p:txBody>
              <a:bodyPr/>
              <a:lstStyle/>
              <a:p>
                <a:endParaRPr lang="en-US"/>
              </a:p>
            </p:txBody>
          </p:sp>
          <p:sp>
            <p:nvSpPr>
              <p:cNvPr id="2184" name="Freeform 136"/>
              <p:cNvSpPr>
                <a:spLocks noChangeAspect="1"/>
              </p:cNvSpPr>
              <p:nvPr/>
            </p:nvSpPr>
            <p:spPr bwMode="auto">
              <a:xfrm>
                <a:off x="4129" y="1303"/>
                <a:ext cx="101" cy="89"/>
              </a:xfrm>
              <a:custGeom>
                <a:avLst/>
                <a:gdLst/>
                <a:ahLst/>
                <a:cxnLst>
                  <a:cxn ang="0">
                    <a:pos x="101" y="47"/>
                  </a:cxn>
                  <a:cxn ang="0">
                    <a:pos x="95" y="71"/>
                  </a:cxn>
                  <a:cxn ang="0">
                    <a:pos x="89" y="83"/>
                  </a:cxn>
                  <a:cxn ang="0">
                    <a:pos x="48" y="89"/>
                  </a:cxn>
                  <a:cxn ang="0">
                    <a:pos x="12" y="89"/>
                  </a:cxn>
                  <a:cxn ang="0">
                    <a:pos x="0" y="77"/>
                  </a:cxn>
                  <a:cxn ang="0">
                    <a:pos x="0" y="53"/>
                  </a:cxn>
                  <a:cxn ang="0">
                    <a:pos x="0" y="36"/>
                  </a:cxn>
                  <a:cxn ang="0">
                    <a:pos x="12" y="18"/>
                  </a:cxn>
                  <a:cxn ang="0">
                    <a:pos x="24" y="6"/>
                  </a:cxn>
                  <a:cxn ang="0">
                    <a:pos x="48" y="0"/>
                  </a:cxn>
                  <a:cxn ang="0">
                    <a:pos x="77" y="12"/>
                  </a:cxn>
                  <a:cxn ang="0">
                    <a:pos x="83" y="12"/>
                  </a:cxn>
                  <a:cxn ang="0">
                    <a:pos x="95" y="30"/>
                  </a:cxn>
                  <a:cxn ang="0">
                    <a:pos x="101" y="47"/>
                  </a:cxn>
                  <a:cxn ang="0">
                    <a:pos x="101" y="47"/>
                  </a:cxn>
                </a:cxnLst>
                <a:rect l="0" t="0" r="r" b="b"/>
                <a:pathLst>
                  <a:path w="101" h="89">
                    <a:moveTo>
                      <a:pt x="101" y="47"/>
                    </a:moveTo>
                    <a:lnTo>
                      <a:pt x="95" y="71"/>
                    </a:lnTo>
                    <a:lnTo>
                      <a:pt x="89" y="83"/>
                    </a:lnTo>
                    <a:lnTo>
                      <a:pt x="48" y="89"/>
                    </a:lnTo>
                    <a:lnTo>
                      <a:pt x="12" y="89"/>
                    </a:lnTo>
                    <a:lnTo>
                      <a:pt x="0" y="77"/>
                    </a:lnTo>
                    <a:lnTo>
                      <a:pt x="0" y="53"/>
                    </a:lnTo>
                    <a:lnTo>
                      <a:pt x="0" y="36"/>
                    </a:lnTo>
                    <a:lnTo>
                      <a:pt x="12" y="18"/>
                    </a:lnTo>
                    <a:lnTo>
                      <a:pt x="24" y="6"/>
                    </a:lnTo>
                    <a:lnTo>
                      <a:pt x="48" y="0"/>
                    </a:lnTo>
                    <a:lnTo>
                      <a:pt x="77" y="12"/>
                    </a:lnTo>
                    <a:lnTo>
                      <a:pt x="83" y="12"/>
                    </a:lnTo>
                    <a:lnTo>
                      <a:pt x="95" y="30"/>
                    </a:lnTo>
                    <a:lnTo>
                      <a:pt x="101" y="47"/>
                    </a:lnTo>
                    <a:lnTo>
                      <a:pt x="101" y="47"/>
                    </a:lnTo>
                    <a:close/>
                  </a:path>
                </a:pathLst>
              </a:custGeom>
              <a:solidFill>
                <a:srgbClr val="E7D9CE"/>
              </a:solidFill>
              <a:ln w="0">
                <a:solidFill>
                  <a:srgbClr val="E7D9CE"/>
                </a:solidFill>
                <a:prstDash val="solid"/>
                <a:round/>
                <a:headEnd/>
                <a:tailEnd/>
              </a:ln>
            </p:spPr>
            <p:txBody>
              <a:bodyPr/>
              <a:lstStyle/>
              <a:p>
                <a:endParaRPr lang="en-US"/>
              </a:p>
            </p:txBody>
          </p:sp>
          <p:sp>
            <p:nvSpPr>
              <p:cNvPr id="2185" name="Freeform 137"/>
              <p:cNvSpPr>
                <a:spLocks noChangeAspect="1"/>
              </p:cNvSpPr>
              <p:nvPr/>
            </p:nvSpPr>
            <p:spPr bwMode="auto">
              <a:xfrm>
                <a:off x="3963" y="1457"/>
                <a:ext cx="551" cy="154"/>
              </a:xfrm>
              <a:custGeom>
                <a:avLst/>
                <a:gdLst/>
                <a:ahLst/>
                <a:cxnLst>
                  <a:cxn ang="0">
                    <a:pos x="0" y="30"/>
                  </a:cxn>
                  <a:cxn ang="0">
                    <a:pos x="12" y="24"/>
                  </a:cxn>
                  <a:cxn ang="0">
                    <a:pos x="42" y="18"/>
                  </a:cxn>
                  <a:cxn ang="0">
                    <a:pos x="77" y="6"/>
                  </a:cxn>
                  <a:cxn ang="0">
                    <a:pos x="113" y="0"/>
                  </a:cxn>
                  <a:cxn ang="0">
                    <a:pos x="148" y="0"/>
                  </a:cxn>
                  <a:cxn ang="0">
                    <a:pos x="190" y="18"/>
                  </a:cxn>
                  <a:cxn ang="0">
                    <a:pos x="237" y="47"/>
                  </a:cxn>
                  <a:cxn ang="0">
                    <a:pos x="291" y="77"/>
                  </a:cxn>
                  <a:cxn ang="0">
                    <a:pos x="344" y="101"/>
                  </a:cxn>
                  <a:cxn ang="0">
                    <a:pos x="403" y="113"/>
                  </a:cxn>
                  <a:cxn ang="0">
                    <a:pos x="468" y="113"/>
                  </a:cxn>
                  <a:cxn ang="0">
                    <a:pos x="527" y="95"/>
                  </a:cxn>
                  <a:cxn ang="0">
                    <a:pos x="539" y="95"/>
                  </a:cxn>
                  <a:cxn ang="0">
                    <a:pos x="545" y="89"/>
                  </a:cxn>
                  <a:cxn ang="0">
                    <a:pos x="551" y="89"/>
                  </a:cxn>
                  <a:cxn ang="0">
                    <a:pos x="545" y="95"/>
                  </a:cxn>
                  <a:cxn ang="0">
                    <a:pos x="539" y="95"/>
                  </a:cxn>
                  <a:cxn ang="0">
                    <a:pos x="533" y="101"/>
                  </a:cxn>
                  <a:cxn ang="0">
                    <a:pos x="521" y="107"/>
                  </a:cxn>
                  <a:cxn ang="0">
                    <a:pos x="510" y="113"/>
                  </a:cxn>
                  <a:cxn ang="0">
                    <a:pos x="498" y="119"/>
                  </a:cxn>
                  <a:cxn ang="0">
                    <a:pos x="486" y="124"/>
                  </a:cxn>
                  <a:cxn ang="0">
                    <a:pos x="450" y="142"/>
                  </a:cxn>
                  <a:cxn ang="0">
                    <a:pos x="409" y="154"/>
                  </a:cxn>
                  <a:cxn ang="0">
                    <a:pos x="362" y="154"/>
                  </a:cxn>
                  <a:cxn ang="0">
                    <a:pos x="302" y="148"/>
                  </a:cxn>
                  <a:cxn ang="0">
                    <a:pos x="231" y="136"/>
                  </a:cxn>
                  <a:cxn ang="0">
                    <a:pos x="166" y="124"/>
                  </a:cxn>
                  <a:cxn ang="0">
                    <a:pos x="119" y="113"/>
                  </a:cxn>
                  <a:cxn ang="0">
                    <a:pos x="71" y="101"/>
                  </a:cxn>
                  <a:cxn ang="0">
                    <a:pos x="36" y="95"/>
                  </a:cxn>
                  <a:cxn ang="0">
                    <a:pos x="12" y="101"/>
                  </a:cxn>
                  <a:cxn ang="0">
                    <a:pos x="0" y="30"/>
                  </a:cxn>
                </a:cxnLst>
                <a:rect l="0" t="0" r="r" b="b"/>
                <a:pathLst>
                  <a:path w="551" h="154">
                    <a:moveTo>
                      <a:pt x="0" y="30"/>
                    </a:moveTo>
                    <a:lnTo>
                      <a:pt x="12" y="24"/>
                    </a:lnTo>
                    <a:lnTo>
                      <a:pt x="42" y="18"/>
                    </a:lnTo>
                    <a:lnTo>
                      <a:pt x="77" y="6"/>
                    </a:lnTo>
                    <a:lnTo>
                      <a:pt x="113" y="0"/>
                    </a:lnTo>
                    <a:lnTo>
                      <a:pt x="148" y="0"/>
                    </a:lnTo>
                    <a:lnTo>
                      <a:pt x="190" y="18"/>
                    </a:lnTo>
                    <a:lnTo>
                      <a:pt x="237" y="47"/>
                    </a:lnTo>
                    <a:lnTo>
                      <a:pt x="291" y="77"/>
                    </a:lnTo>
                    <a:lnTo>
                      <a:pt x="344" y="101"/>
                    </a:lnTo>
                    <a:lnTo>
                      <a:pt x="403" y="113"/>
                    </a:lnTo>
                    <a:lnTo>
                      <a:pt x="468" y="113"/>
                    </a:lnTo>
                    <a:lnTo>
                      <a:pt x="527" y="95"/>
                    </a:lnTo>
                    <a:lnTo>
                      <a:pt x="539" y="95"/>
                    </a:lnTo>
                    <a:lnTo>
                      <a:pt x="545" y="89"/>
                    </a:lnTo>
                    <a:lnTo>
                      <a:pt x="551" y="89"/>
                    </a:lnTo>
                    <a:lnTo>
                      <a:pt x="545" y="95"/>
                    </a:lnTo>
                    <a:lnTo>
                      <a:pt x="539" y="95"/>
                    </a:lnTo>
                    <a:lnTo>
                      <a:pt x="533" y="101"/>
                    </a:lnTo>
                    <a:lnTo>
                      <a:pt x="521" y="107"/>
                    </a:lnTo>
                    <a:lnTo>
                      <a:pt x="510" y="113"/>
                    </a:lnTo>
                    <a:lnTo>
                      <a:pt x="498" y="119"/>
                    </a:lnTo>
                    <a:lnTo>
                      <a:pt x="486" y="124"/>
                    </a:lnTo>
                    <a:lnTo>
                      <a:pt x="450" y="142"/>
                    </a:lnTo>
                    <a:lnTo>
                      <a:pt x="409" y="154"/>
                    </a:lnTo>
                    <a:lnTo>
                      <a:pt x="362" y="154"/>
                    </a:lnTo>
                    <a:lnTo>
                      <a:pt x="302" y="148"/>
                    </a:lnTo>
                    <a:lnTo>
                      <a:pt x="231" y="136"/>
                    </a:lnTo>
                    <a:lnTo>
                      <a:pt x="166" y="124"/>
                    </a:lnTo>
                    <a:lnTo>
                      <a:pt x="119" y="113"/>
                    </a:lnTo>
                    <a:lnTo>
                      <a:pt x="71" y="101"/>
                    </a:lnTo>
                    <a:lnTo>
                      <a:pt x="36" y="95"/>
                    </a:lnTo>
                    <a:lnTo>
                      <a:pt x="12" y="101"/>
                    </a:lnTo>
                    <a:lnTo>
                      <a:pt x="0" y="30"/>
                    </a:lnTo>
                    <a:close/>
                  </a:path>
                </a:pathLst>
              </a:custGeom>
              <a:solidFill>
                <a:srgbClr val="AB7852"/>
              </a:solidFill>
              <a:ln w="0">
                <a:solidFill>
                  <a:srgbClr val="AB7852"/>
                </a:solidFill>
                <a:prstDash val="solid"/>
                <a:round/>
                <a:headEnd/>
                <a:tailEnd/>
              </a:ln>
            </p:spPr>
            <p:txBody>
              <a:bodyPr/>
              <a:lstStyle/>
              <a:p>
                <a:endParaRPr lang="en-US"/>
              </a:p>
            </p:txBody>
          </p:sp>
          <p:sp>
            <p:nvSpPr>
              <p:cNvPr id="2186" name="Freeform 138"/>
              <p:cNvSpPr>
                <a:spLocks noChangeAspect="1"/>
              </p:cNvSpPr>
              <p:nvPr/>
            </p:nvSpPr>
            <p:spPr bwMode="auto">
              <a:xfrm>
                <a:off x="4034" y="1457"/>
                <a:ext cx="397" cy="154"/>
              </a:xfrm>
              <a:custGeom>
                <a:avLst/>
                <a:gdLst/>
                <a:ahLst/>
                <a:cxnLst>
                  <a:cxn ang="0">
                    <a:pos x="397" y="113"/>
                  </a:cxn>
                  <a:cxn ang="0">
                    <a:pos x="391" y="136"/>
                  </a:cxn>
                  <a:cxn ang="0">
                    <a:pos x="379" y="142"/>
                  </a:cxn>
                  <a:cxn ang="0">
                    <a:pos x="338" y="154"/>
                  </a:cxn>
                  <a:cxn ang="0">
                    <a:pos x="291" y="154"/>
                  </a:cxn>
                  <a:cxn ang="0">
                    <a:pos x="231" y="148"/>
                  </a:cxn>
                  <a:cxn ang="0">
                    <a:pos x="160" y="136"/>
                  </a:cxn>
                  <a:cxn ang="0">
                    <a:pos x="95" y="124"/>
                  </a:cxn>
                  <a:cxn ang="0">
                    <a:pos x="48" y="113"/>
                  </a:cxn>
                  <a:cxn ang="0">
                    <a:pos x="0" y="101"/>
                  </a:cxn>
                  <a:cxn ang="0">
                    <a:pos x="0" y="101"/>
                  </a:cxn>
                  <a:cxn ang="0">
                    <a:pos x="0" y="95"/>
                  </a:cxn>
                  <a:cxn ang="0">
                    <a:pos x="12" y="18"/>
                  </a:cxn>
                  <a:cxn ang="0">
                    <a:pos x="18" y="6"/>
                  </a:cxn>
                  <a:cxn ang="0">
                    <a:pos x="42" y="0"/>
                  </a:cxn>
                  <a:cxn ang="0">
                    <a:pos x="77" y="0"/>
                  </a:cxn>
                  <a:cxn ang="0">
                    <a:pos x="119" y="18"/>
                  </a:cxn>
                  <a:cxn ang="0">
                    <a:pos x="166" y="47"/>
                  </a:cxn>
                  <a:cxn ang="0">
                    <a:pos x="220" y="77"/>
                  </a:cxn>
                  <a:cxn ang="0">
                    <a:pos x="273" y="101"/>
                  </a:cxn>
                  <a:cxn ang="0">
                    <a:pos x="332" y="113"/>
                  </a:cxn>
                  <a:cxn ang="0">
                    <a:pos x="397" y="113"/>
                  </a:cxn>
                  <a:cxn ang="0">
                    <a:pos x="397" y="113"/>
                  </a:cxn>
                </a:cxnLst>
                <a:rect l="0" t="0" r="r" b="b"/>
                <a:pathLst>
                  <a:path w="397" h="154">
                    <a:moveTo>
                      <a:pt x="397" y="113"/>
                    </a:moveTo>
                    <a:lnTo>
                      <a:pt x="391" y="136"/>
                    </a:lnTo>
                    <a:lnTo>
                      <a:pt x="379" y="142"/>
                    </a:lnTo>
                    <a:lnTo>
                      <a:pt x="338" y="154"/>
                    </a:lnTo>
                    <a:lnTo>
                      <a:pt x="291" y="154"/>
                    </a:lnTo>
                    <a:lnTo>
                      <a:pt x="231" y="148"/>
                    </a:lnTo>
                    <a:lnTo>
                      <a:pt x="160" y="136"/>
                    </a:lnTo>
                    <a:lnTo>
                      <a:pt x="95" y="124"/>
                    </a:lnTo>
                    <a:lnTo>
                      <a:pt x="48" y="113"/>
                    </a:lnTo>
                    <a:lnTo>
                      <a:pt x="0" y="101"/>
                    </a:lnTo>
                    <a:lnTo>
                      <a:pt x="0" y="101"/>
                    </a:lnTo>
                    <a:lnTo>
                      <a:pt x="0" y="95"/>
                    </a:lnTo>
                    <a:lnTo>
                      <a:pt x="12" y="18"/>
                    </a:lnTo>
                    <a:lnTo>
                      <a:pt x="18" y="6"/>
                    </a:lnTo>
                    <a:lnTo>
                      <a:pt x="42" y="0"/>
                    </a:lnTo>
                    <a:lnTo>
                      <a:pt x="77" y="0"/>
                    </a:lnTo>
                    <a:lnTo>
                      <a:pt x="119" y="18"/>
                    </a:lnTo>
                    <a:lnTo>
                      <a:pt x="166" y="47"/>
                    </a:lnTo>
                    <a:lnTo>
                      <a:pt x="220" y="77"/>
                    </a:lnTo>
                    <a:lnTo>
                      <a:pt x="273" y="101"/>
                    </a:lnTo>
                    <a:lnTo>
                      <a:pt x="332" y="113"/>
                    </a:lnTo>
                    <a:lnTo>
                      <a:pt x="397" y="113"/>
                    </a:lnTo>
                    <a:lnTo>
                      <a:pt x="397" y="113"/>
                    </a:lnTo>
                    <a:close/>
                  </a:path>
                </a:pathLst>
              </a:custGeom>
              <a:solidFill>
                <a:srgbClr val="AB7852"/>
              </a:solidFill>
              <a:ln w="0">
                <a:solidFill>
                  <a:srgbClr val="AB7852"/>
                </a:solidFill>
                <a:prstDash val="solid"/>
                <a:round/>
                <a:headEnd/>
                <a:tailEnd/>
              </a:ln>
            </p:spPr>
            <p:txBody>
              <a:bodyPr/>
              <a:lstStyle/>
              <a:p>
                <a:endParaRPr lang="en-US"/>
              </a:p>
            </p:txBody>
          </p:sp>
          <p:sp>
            <p:nvSpPr>
              <p:cNvPr id="2187" name="Freeform 139"/>
              <p:cNvSpPr>
                <a:spLocks noChangeAspect="1"/>
              </p:cNvSpPr>
              <p:nvPr/>
            </p:nvSpPr>
            <p:spPr bwMode="auto">
              <a:xfrm>
                <a:off x="4082" y="1457"/>
                <a:ext cx="296" cy="154"/>
              </a:xfrm>
              <a:custGeom>
                <a:avLst/>
                <a:gdLst/>
                <a:ahLst/>
                <a:cxnLst>
                  <a:cxn ang="0">
                    <a:pos x="296" y="113"/>
                  </a:cxn>
                  <a:cxn ang="0">
                    <a:pos x="290" y="142"/>
                  </a:cxn>
                  <a:cxn ang="0">
                    <a:pos x="284" y="154"/>
                  </a:cxn>
                  <a:cxn ang="0">
                    <a:pos x="243" y="154"/>
                  </a:cxn>
                  <a:cxn ang="0">
                    <a:pos x="183" y="148"/>
                  </a:cxn>
                  <a:cxn ang="0">
                    <a:pos x="112" y="136"/>
                  </a:cxn>
                  <a:cxn ang="0">
                    <a:pos x="47" y="124"/>
                  </a:cxn>
                  <a:cxn ang="0">
                    <a:pos x="6" y="113"/>
                  </a:cxn>
                  <a:cxn ang="0">
                    <a:pos x="0" y="95"/>
                  </a:cxn>
                  <a:cxn ang="0">
                    <a:pos x="12" y="36"/>
                  </a:cxn>
                  <a:cxn ang="0">
                    <a:pos x="29" y="0"/>
                  </a:cxn>
                  <a:cxn ang="0">
                    <a:pos x="71" y="18"/>
                  </a:cxn>
                  <a:cxn ang="0">
                    <a:pos x="118" y="47"/>
                  </a:cxn>
                  <a:cxn ang="0">
                    <a:pos x="172" y="77"/>
                  </a:cxn>
                  <a:cxn ang="0">
                    <a:pos x="225" y="101"/>
                  </a:cxn>
                  <a:cxn ang="0">
                    <a:pos x="284" y="113"/>
                  </a:cxn>
                  <a:cxn ang="0">
                    <a:pos x="296" y="113"/>
                  </a:cxn>
                  <a:cxn ang="0">
                    <a:pos x="296" y="113"/>
                  </a:cxn>
                </a:cxnLst>
                <a:rect l="0" t="0" r="r" b="b"/>
                <a:pathLst>
                  <a:path w="296" h="154">
                    <a:moveTo>
                      <a:pt x="296" y="113"/>
                    </a:moveTo>
                    <a:lnTo>
                      <a:pt x="290" y="142"/>
                    </a:lnTo>
                    <a:lnTo>
                      <a:pt x="284" y="154"/>
                    </a:lnTo>
                    <a:lnTo>
                      <a:pt x="243" y="154"/>
                    </a:lnTo>
                    <a:lnTo>
                      <a:pt x="183" y="148"/>
                    </a:lnTo>
                    <a:lnTo>
                      <a:pt x="112" y="136"/>
                    </a:lnTo>
                    <a:lnTo>
                      <a:pt x="47" y="124"/>
                    </a:lnTo>
                    <a:lnTo>
                      <a:pt x="6" y="113"/>
                    </a:lnTo>
                    <a:lnTo>
                      <a:pt x="0" y="95"/>
                    </a:lnTo>
                    <a:lnTo>
                      <a:pt x="12" y="36"/>
                    </a:lnTo>
                    <a:lnTo>
                      <a:pt x="29" y="0"/>
                    </a:lnTo>
                    <a:lnTo>
                      <a:pt x="71" y="18"/>
                    </a:lnTo>
                    <a:lnTo>
                      <a:pt x="118" y="47"/>
                    </a:lnTo>
                    <a:lnTo>
                      <a:pt x="172" y="77"/>
                    </a:lnTo>
                    <a:lnTo>
                      <a:pt x="225" y="101"/>
                    </a:lnTo>
                    <a:lnTo>
                      <a:pt x="284" y="113"/>
                    </a:lnTo>
                    <a:lnTo>
                      <a:pt x="296" y="113"/>
                    </a:lnTo>
                    <a:lnTo>
                      <a:pt x="296" y="113"/>
                    </a:lnTo>
                    <a:close/>
                  </a:path>
                </a:pathLst>
              </a:custGeom>
              <a:solidFill>
                <a:srgbClr val="B38563"/>
              </a:solidFill>
              <a:ln w="0">
                <a:solidFill>
                  <a:srgbClr val="B38563"/>
                </a:solidFill>
                <a:prstDash val="solid"/>
                <a:round/>
                <a:headEnd/>
                <a:tailEnd/>
              </a:ln>
            </p:spPr>
            <p:txBody>
              <a:bodyPr/>
              <a:lstStyle/>
              <a:p>
                <a:endParaRPr lang="en-US"/>
              </a:p>
            </p:txBody>
          </p:sp>
          <p:sp>
            <p:nvSpPr>
              <p:cNvPr id="2188" name="Freeform 140"/>
              <p:cNvSpPr>
                <a:spLocks noChangeAspect="1"/>
              </p:cNvSpPr>
              <p:nvPr/>
            </p:nvSpPr>
            <p:spPr bwMode="auto">
              <a:xfrm>
                <a:off x="4135" y="1481"/>
                <a:ext cx="196" cy="130"/>
              </a:xfrm>
              <a:custGeom>
                <a:avLst/>
                <a:gdLst/>
                <a:ahLst/>
                <a:cxnLst>
                  <a:cxn ang="0">
                    <a:pos x="196" y="83"/>
                  </a:cxn>
                  <a:cxn ang="0">
                    <a:pos x="190" y="112"/>
                  </a:cxn>
                  <a:cxn ang="0">
                    <a:pos x="166" y="130"/>
                  </a:cxn>
                  <a:cxn ang="0">
                    <a:pos x="130" y="124"/>
                  </a:cxn>
                  <a:cxn ang="0">
                    <a:pos x="59" y="112"/>
                  </a:cxn>
                  <a:cxn ang="0">
                    <a:pos x="6" y="100"/>
                  </a:cxn>
                  <a:cxn ang="0">
                    <a:pos x="0" y="71"/>
                  </a:cxn>
                  <a:cxn ang="0">
                    <a:pos x="6" y="18"/>
                  </a:cxn>
                  <a:cxn ang="0">
                    <a:pos x="24" y="0"/>
                  </a:cxn>
                  <a:cxn ang="0">
                    <a:pos x="65" y="23"/>
                  </a:cxn>
                  <a:cxn ang="0">
                    <a:pos x="119" y="53"/>
                  </a:cxn>
                  <a:cxn ang="0">
                    <a:pos x="172" y="77"/>
                  </a:cxn>
                  <a:cxn ang="0">
                    <a:pos x="196" y="83"/>
                  </a:cxn>
                  <a:cxn ang="0">
                    <a:pos x="196" y="83"/>
                  </a:cxn>
                </a:cxnLst>
                <a:rect l="0" t="0" r="r" b="b"/>
                <a:pathLst>
                  <a:path w="196" h="130">
                    <a:moveTo>
                      <a:pt x="196" y="83"/>
                    </a:moveTo>
                    <a:lnTo>
                      <a:pt x="190" y="112"/>
                    </a:lnTo>
                    <a:lnTo>
                      <a:pt x="166" y="130"/>
                    </a:lnTo>
                    <a:lnTo>
                      <a:pt x="130" y="124"/>
                    </a:lnTo>
                    <a:lnTo>
                      <a:pt x="59" y="112"/>
                    </a:lnTo>
                    <a:lnTo>
                      <a:pt x="6" y="100"/>
                    </a:lnTo>
                    <a:lnTo>
                      <a:pt x="0" y="71"/>
                    </a:lnTo>
                    <a:lnTo>
                      <a:pt x="6" y="18"/>
                    </a:lnTo>
                    <a:lnTo>
                      <a:pt x="24" y="0"/>
                    </a:lnTo>
                    <a:lnTo>
                      <a:pt x="65" y="23"/>
                    </a:lnTo>
                    <a:lnTo>
                      <a:pt x="119" y="53"/>
                    </a:lnTo>
                    <a:lnTo>
                      <a:pt x="172" y="77"/>
                    </a:lnTo>
                    <a:lnTo>
                      <a:pt x="196" y="83"/>
                    </a:lnTo>
                    <a:lnTo>
                      <a:pt x="196" y="83"/>
                    </a:lnTo>
                    <a:close/>
                  </a:path>
                </a:pathLst>
              </a:custGeom>
              <a:solidFill>
                <a:srgbClr val="C8A68D"/>
              </a:solidFill>
              <a:ln w="0">
                <a:solidFill>
                  <a:srgbClr val="C8A68D"/>
                </a:solidFill>
                <a:prstDash val="solid"/>
                <a:round/>
                <a:headEnd/>
                <a:tailEnd/>
              </a:ln>
            </p:spPr>
            <p:txBody>
              <a:bodyPr/>
              <a:lstStyle/>
              <a:p>
                <a:endParaRPr lang="en-US"/>
              </a:p>
            </p:txBody>
          </p:sp>
          <p:sp>
            <p:nvSpPr>
              <p:cNvPr id="2189" name="Freeform 141"/>
              <p:cNvSpPr>
                <a:spLocks noChangeAspect="1"/>
              </p:cNvSpPr>
              <p:nvPr/>
            </p:nvSpPr>
            <p:spPr bwMode="auto">
              <a:xfrm>
                <a:off x="4182" y="1504"/>
                <a:ext cx="101" cy="89"/>
              </a:xfrm>
              <a:custGeom>
                <a:avLst/>
                <a:gdLst/>
                <a:ahLst/>
                <a:cxnLst>
                  <a:cxn ang="0">
                    <a:pos x="101" y="42"/>
                  </a:cxn>
                  <a:cxn ang="0">
                    <a:pos x="95" y="60"/>
                  </a:cxn>
                  <a:cxn ang="0">
                    <a:pos x="89" y="72"/>
                  </a:cxn>
                  <a:cxn ang="0">
                    <a:pos x="72" y="83"/>
                  </a:cxn>
                  <a:cxn ang="0">
                    <a:pos x="54" y="89"/>
                  </a:cxn>
                  <a:cxn ang="0">
                    <a:pos x="36" y="89"/>
                  </a:cxn>
                  <a:cxn ang="0">
                    <a:pos x="18" y="77"/>
                  </a:cxn>
                  <a:cxn ang="0">
                    <a:pos x="6" y="60"/>
                  </a:cxn>
                  <a:cxn ang="0">
                    <a:pos x="0" y="42"/>
                  </a:cxn>
                  <a:cxn ang="0">
                    <a:pos x="6" y="24"/>
                  </a:cxn>
                  <a:cxn ang="0">
                    <a:pos x="12" y="6"/>
                  </a:cxn>
                  <a:cxn ang="0">
                    <a:pos x="18" y="0"/>
                  </a:cxn>
                  <a:cxn ang="0">
                    <a:pos x="72" y="30"/>
                  </a:cxn>
                  <a:cxn ang="0">
                    <a:pos x="101" y="42"/>
                  </a:cxn>
                  <a:cxn ang="0">
                    <a:pos x="101" y="42"/>
                  </a:cxn>
                </a:cxnLst>
                <a:rect l="0" t="0" r="r" b="b"/>
                <a:pathLst>
                  <a:path w="101" h="89">
                    <a:moveTo>
                      <a:pt x="101" y="42"/>
                    </a:moveTo>
                    <a:lnTo>
                      <a:pt x="95" y="60"/>
                    </a:lnTo>
                    <a:lnTo>
                      <a:pt x="89" y="72"/>
                    </a:lnTo>
                    <a:lnTo>
                      <a:pt x="72" y="83"/>
                    </a:lnTo>
                    <a:lnTo>
                      <a:pt x="54" y="89"/>
                    </a:lnTo>
                    <a:lnTo>
                      <a:pt x="36" y="89"/>
                    </a:lnTo>
                    <a:lnTo>
                      <a:pt x="18" y="77"/>
                    </a:lnTo>
                    <a:lnTo>
                      <a:pt x="6" y="60"/>
                    </a:lnTo>
                    <a:lnTo>
                      <a:pt x="0" y="42"/>
                    </a:lnTo>
                    <a:lnTo>
                      <a:pt x="6" y="24"/>
                    </a:lnTo>
                    <a:lnTo>
                      <a:pt x="12" y="6"/>
                    </a:lnTo>
                    <a:lnTo>
                      <a:pt x="18" y="0"/>
                    </a:lnTo>
                    <a:lnTo>
                      <a:pt x="72" y="30"/>
                    </a:lnTo>
                    <a:lnTo>
                      <a:pt x="101" y="42"/>
                    </a:lnTo>
                    <a:lnTo>
                      <a:pt x="101" y="42"/>
                    </a:lnTo>
                    <a:close/>
                  </a:path>
                </a:pathLst>
              </a:custGeom>
              <a:solidFill>
                <a:srgbClr val="E7D9CE"/>
              </a:solidFill>
              <a:ln w="0">
                <a:solidFill>
                  <a:srgbClr val="E7D9CE"/>
                </a:solidFill>
                <a:prstDash val="solid"/>
                <a:round/>
                <a:headEnd/>
                <a:tailEnd/>
              </a:ln>
            </p:spPr>
            <p:txBody>
              <a:bodyPr/>
              <a:lstStyle/>
              <a:p>
                <a:endParaRPr lang="en-US"/>
              </a:p>
            </p:txBody>
          </p:sp>
          <p:sp>
            <p:nvSpPr>
              <p:cNvPr id="2190" name="Freeform 142"/>
              <p:cNvSpPr>
                <a:spLocks noChangeAspect="1"/>
              </p:cNvSpPr>
              <p:nvPr/>
            </p:nvSpPr>
            <p:spPr bwMode="auto">
              <a:xfrm>
                <a:off x="3099" y="1125"/>
                <a:ext cx="675" cy="415"/>
              </a:xfrm>
              <a:custGeom>
                <a:avLst/>
                <a:gdLst/>
                <a:ahLst/>
                <a:cxnLst>
                  <a:cxn ang="0">
                    <a:pos x="462" y="48"/>
                  </a:cxn>
                  <a:cxn ang="0">
                    <a:pos x="539" y="60"/>
                  </a:cxn>
                  <a:cxn ang="0">
                    <a:pos x="610" y="89"/>
                  </a:cxn>
                  <a:cxn ang="0">
                    <a:pos x="675" y="125"/>
                  </a:cxn>
                  <a:cxn ang="0">
                    <a:pos x="598" y="60"/>
                  </a:cxn>
                  <a:cxn ang="0">
                    <a:pos x="515" y="18"/>
                  </a:cxn>
                  <a:cxn ang="0">
                    <a:pos x="414" y="0"/>
                  </a:cxn>
                  <a:cxn ang="0">
                    <a:pos x="308" y="12"/>
                  </a:cxn>
                  <a:cxn ang="0">
                    <a:pos x="213" y="54"/>
                  </a:cxn>
                  <a:cxn ang="0">
                    <a:pos x="130" y="113"/>
                  </a:cxn>
                  <a:cxn ang="0">
                    <a:pos x="65" y="202"/>
                  </a:cxn>
                  <a:cxn ang="0">
                    <a:pos x="23" y="302"/>
                  </a:cxn>
                  <a:cxn ang="0">
                    <a:pos x="0" y="415"/>
                  </a:cxn>
                  <a:cxn ang="0">
                    <a:pos x="41" y="308"/>
                  </a:cxn>
                  <a:cxn ang="0">
                    <a:pos x="100" y="220"/>
                  </a:cxn>
                  <a:cxn ang="0">
                    <a:pos x="171" y="143"/>
                  </a:cxn>
                  <a:cxn ang="0">
                    <a:pos x="254" y="89"/>
                  </a:cxn>
                  <a:cxn ang="0">
                    <a:pos x="355" y="54"/>
                  </a:cxn>
                  <a:cxn ang="0">
                    <a:pos x="462" y="48"/>
                  </a:cxn>
                </a:cxnLst>
                <a:rect l="0" t="0" r="r" b="b"/>
                <a:pathLst>
                  <a:path w="675" h="415">
                    <a:moveTo>
                      <a:pt x="462" y="48"/>
                    </a:moveTo>
                    <a:lnTo>
                      <a:pt x="539" y="60"/>
                    </a:lnTo>
                    <a:lnTo>
                      <a:pt x="610" y="89"/>
                    </a:lnTo>
                    <a:lnTo>
                      <a:pt x="675" y="125"/>
                    </a:lnTo>
                    <a:lnTo>
                      <a:pt x="598" y="60"/>
                    </a:lnTo>
                    <a:lnTo>
                      <a:pt x="515" y="18"/>
                    </a:lnTo>
                    <a:lnTo>
                      <a:pt x="414" y="0"/>
                    </a:lnTo>
                    <a:lnTo>
                      <a:pt x="308" y="12"/>
                    </a:lnTo>
                    <a:lnTo>
                      <a:pt x="213" y="54"/>
                    </a:lnTo>
                    <a:lnTo>
                      <a:pt x="130" y="113"/>
                    </a:lnTo>
                    <a:lnTo>
                      <a:pt x="65" y="202"/>
                    </a:lnTo>
                    <a:lnTo>
                      <a:pt x="23" y="302"/>
                    </a:lnTo>
                    <a:lnTo>
                      <a:pt x="0" y="415"/>
                    </a:lnTo>
                    <a:lnTo>
                      <a:pt x="41" y="308"/>
                    </a:lnTo>
                    <a:lnTo>
                      <a:pt x="100" y="220"/>
                    </a:lnTo>
                    <a:lnTo>
                      <a:pt x="171" y="143"/>
                    </a:lnTo>
                    <a:lnTo>
                      <a:pt x="254" y="89"/>
                    </a:lnTo>
                    <a:lnTo>
                      <a:pt x="355" y="54"/>
                    </a:lnTo>
                    <a:lnTo>
                      <a:pt x="462" y="48"/>
                    </a:lnTo>
                    <a:close/>
                  </a:path>
                </a:pathLst>
              </a:custGeom>
              <a:solidFill>
                <a:srgbClr val="D5BBA8"/>
              </a:solidFill>
              <a:ln w="0">
                <a:solidFill>
                  <a:srgbClr val="D5BBA8"/>
                </a:solidFill>
                <a:prstDash val="solid"/>
                <a:round/>
                <a:headEnd/>
                <a:tailEnd/>
              </a:ln>
            </p:spPr>
            <p:txBody>
              <a:bodyPr/>
              <a:lstStyle/>
              <a:p>
                <a:endParaRPr lang="en-US"/>
              </a:p>
            </p:txBody>
          </p:sp>
        </p:grpSp>
      </p:grpSp>
    </p:spTree>
  </p:cSld>
  <p:clrMap bg1="lt1" tx1="dk1" bg2="lt2" tx2="dk2" accent1="accent1" accent2="accent2" accent3="accent3" accent4="accent4" accent5="accent5" accent6="accent6" hlink="hlink" folHlink="folHlink"/>
  <p:notesStyle>
    <a:lvl1pPr marL="173038" indent="-173038" algn="l" rtl="0" eaLnBrk="0" fontAlgn="base" hangingPunct="0">
      <a:spcBef>
        <a:spcPct val="50000"/>
      </a:spcBef>
      <a:spcAft>
        <a:spcPct val="0"/>
      </a:spcAft>
      <a:buChar char="•"/>
      <a:defRPr sz="1200" kern="1200">
        <a:solidFill>
          <a:schemeClr val="tx1"/>
        </a:solidFill>
        <a:latin typeface="Times New Roman" pitchFamily="18" charset="0"/>
        <a:ea typeface="+mn-ea"/>
        <a:cs typeface="+mn-cs"/>
      </a:defRPr>
    </a:lvl1pPr>
    <a:lvl2pPr marL="457200" algn="l" rtl="0" eaLnBrk="0" fontAlgn="base" hangingPunct="0">
      <a:spcBef>
        <a:spcPct val="50000"/>
      </a:spcBef>
      <a:spcAft>
        <a:spcPct val="0"/>
      </a:spcAft>
      <a:buChar char="•"/>
      <a:defRPr sz="1200" kern="1200">
        <a:solidFill>
          <a:schemeClr val="tx1"/>
        </a:solidFill>
        <a:latin typeface="Times New Roman" pitchFamily="18" charset="0"/>
        <a:ea typeface="+mn-ea"/>
        <a:cs typeface="+mn-cs"/>
      </a:defRPr>
    </a:lvl2pPr>
    <a:lvl3pPr marL="914400" algn="l" rtl="0" eaLnBrk="0" fontAlgn="base" hangingPunct="0">
      <a:spcBef>
        <a:spcPct val="50000"/>
      </a:spcBef>
      <a:spcAft>
        <a:spcPct val="0"/>
      </a:spcAft>
      <a:buChar char="•"/>
      <a:defRPr sz="1200" kern="1200">
        <a:solidFill>
          <a:schemeClr val="tx1"/>
        </a:solidFill>
        <a:latin typeface="Times New Roman" pitchFamily="18" charset="0"/>
        <a:ea typeface="+mn-ea"/>
        <a:cs typeface="+mn-cs"/>
      </a:defRPr>
    </a:lvl3pPr>
    <a:lvl4pPr marL="1371600" algn="l" rtl="0" eaLnBrk="0" fontAlgn="base" hangingPunct="0">
      <a:spcBef>
        <a:spcPct val="50000"/>
      </a:spcBef>
      <a:spcAft>
        <a:spcPct val="0"/>
      </a:spcAft>
      <a:buChar char="•"/>
      <a:defRPr sz="1200" kern="1200">
        <a:solidFill>
          <a:schemeClr val="tx1"/>
        </a:solidFill>
        <a:latin typeface="Times New Roman" pitchFamily="18" charset="0"/>
        <a:ea typeface="+mn-ea"/>
        <a:cs typeface="+mn-cs"/>
      </a:defRPr>
    </a:lvl4pPr>
    <a:lvl5pPr marL="1828800" algn="l" rtl="0" eaLnBrk="0" fontAlgn="base" hangingPunct="0">
      <a:spcBef>
        <a:spcPct val="50000"/>
      </a:spcBef>
      <a:spcAft>
        <a:spcPct val="0"/>
      </a:spcAft>
      <a:buChar char="•"/>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a:spLocks noGrp="1" noChangeArrowheads="1"/>
          </p:cNvSpPr>
          <p:nvPr>
            <p:ph type="sldNum" sz="quarter" idx="5"/>
          </p:nvPr>
        </p:nvSpPr>
        <p:spPr>
          <a:ln/>
        </p:spPr>
        <p:txBody>
          <a:bodyPr/>
          <a:lstStyle/>
          <a:p>
            <a:r>
              <a:rPr lang="en-US"/>
              <a:t>Page </a:t>
            </a:r>
            <a:fld id="{24527DF7-E6F1-48A9-9A97-94D3479FA4E8}" type="slidenum">
              <a:rPr lang="en-US"/>
              <a:pPr/>
              <a:t>1</a:t>
            </a:fld>
            <a:endParaRPr lang="en-US"/>
          </a:p>
        </p:txBody>
      </p:sp>
      <p:sp>
        <p:nvSpPr>
          <p:cNvPr id="359426" name="Rectangle 2"/>
          <p:cNvSpPr>
            <a:spLocks noChangeArrowheads="1"/>
          </p:cNvSpPr>
          <p:nvPr/>
        </p:nvSpPr>
        <p:spPr bwMode="auto">
          <a:xfrm>
            <a:off x="3954463" y="0"/>
            <a:ext cx="3025775" cy="458788"/>
          </a:xfrm>
          <a:prstGeom prst="rect">
            <a:avLst/>
          </a:prstGeom>
          <a:noFill/>
          <a:ln w="9525">
            <a:noFill/>
            <a:miter lim="800000"/>
            <a:headEnd/>
            <a:tailEnd/>
          </a:ln>
          <a:effectLst/>
        </p:spPr>
        <p:txBody>
          <a:bodyPr wrap="none" anchor="ctr"/>
          <a:lstStyle/>
          <a:p>
            <a:endParaRPr lang="en-US"/>
          </a:p>
        </p:txBody>
      </p:sp>
      <p:sp>
        <p:nvSpPr>
          <p:cNvPr id="359427" name="Rectangle 3"/>
          <p:cNvSpPr>
            <a:spLocks noChangeArrowheads="1"/>
          </p:cNvSpPr>
          <p:nvPr/>
        </p:nvSpPr>
        <p:spPr bwMode="auto">
          <a:xfrm>
            <a:off x="0" y="8764588"/>
            <a:ext cx="3025775" cy="458787"/>
          </a:xfrm>
          <a:prstGeom prst="rect">
            <a:avLst/>
          </a:prstGeom>
          <a:noFill/>
          <a:ln w="9525">
            <a:noFill/>
            <a:miter lim="800000"/>
            <a:headEnd/>
            <a:tailEnd/>
          </a:ln>
          <a:effectLst/>
        </p:spPr>
        <p:txBody>
          <a:bodyPr wrap="none" anchor="ctr"/>
          <a:lstStyle/>
          <a:p>
            <a:endParaRPr lang="en-US"/>
          </a:p>
        </p:txBody>
      </p:sp>
      <p:sp>
        <p:nvSpPr>
          <p:cNvPr id="359428" name="Rectangle 4"/>
          <p:cNvSpPr>
            <a:spLocks noChangeArrowheads="1"/>
          </p:cNvSpPr>
          <p:nvPr/>
        </p:nvSpPr>
        <p:spPr bwMode="auto">
          <a:xfrm>
            <a:off x="0" y="0"/>
            <a:ext cx="3025775" cy="458788"/>
          </a:xfrm>
          <a:prstGeom prst="rect">
            <a:avLst/>
          </a:prstGeom>
          <a:noFill/>
          <a:ln w="9525">
            <a:noFill/>
            <a:miter lim="800000"/>
            <a:headEnd/>
            <a:tailEnd/>
          </a:ln>
          <a:effectLst/>
        </p:spPr>
        <p:txBody>
          <a:bodyPr wrap="none" anchor="ctr"/>
          <a:lstStyle/>
          <a:p>
            <a:endParaRPr lang="en-US"/>
          </a:p>
        </p:txBody>
      </p:sp>
      <p:sp>
        <p:nvSpPr>
          <p:cNvPr id="359429" name="Rectangle 5"/>
          <p:cNvSpPr>
            <a:spLocks noChangeArrowheads="1"/>
          </p:cNvSpPr>
          <p:nvPr/>
        </p:nvSpPr>
        <p:spPr bwMode="auto">
          <a:xfrm>
            <a:off x="3954463" y="0"/>
            <a:ext cx="3025775" cy="458788"/>
          </a:xfrm>
          <a:prstGeom prst="rect">
            <a:avLst/>
          </a:prstGeom>
          <a:noFill/>
          <a:ln w="9525">
            <a:noFill/>
            <a:miter lim="800000"/>
            <a:headEnd/>
            <a:tailEnd/>
          </a:ln>
          <a:effectLst/>
        </p:spPr>
        <p:txBody>
          <a:bodyPr wrap="none" anchor="ctr"/>
          <a:lstStyle/>
          <a:p>
            <a:endParaRPr lang="en-US"/>
          </a:p>
        </p:txBody>
      </p:sp>
      <p:sp>
        <p:nvSpPr>
          <p:cNvPr id="359430" name="Rectangle 6"/>
          <p:cNvSpPr>
            <a:spLocks noChangeArrowheads="1"/>
          </p:cNvSpPr>
          <p:nvPr/>
        </p:nvSpPr>
        <p:spPr bwMode="auto">
          <a:xfrm>
            <a:off x="0" y="8764588"/>
            <a:ext cx="3025775" cy="458787"/>
          </a:xfrm>
          <a:prstGeom prst="rect">
            <a:avLst/>
          </a:prstGeom>
          <a:noFill/>
          <a:ln w="9525">
            <a:noFill/>
            <a:miter lim="800000"/>
            <a:headEnd/>
            <a:tailEnd/>
          </a:ln>
          <a:effectLst/>
        </p:spPr>
        <p:txBody>
          <a:bodyPr wrap="none" anchor="ctr"/>
          <a:lstStyle/>
          <a:p>
            <a:endParaRPr lang="en-US"/>
          </a:p>
        </p:txBody>
      </p:sp>
      <p:sp>
        <p:nvSpPr>
          <p:cNvPr id="359431" name="Rectangle 7"/>
          <p:cNvSpPr>
            <a:spLocks noChangeArrowheads="1"/>
          </p:cNvSpPr>
          <p:nvPr/>
        </p:nvSpPr>
        <p:spPr bwMode="auto">
          <a:xfrm>
            <a:off x="0" y="0"/>
            <a:ext cx="3025775" cy="458788"/>
          </a:xfrm>
          <a:prstGeom prst="rect">
            <a:avLst/>
          </a:prstGeom>
          <a:noFill/>
          <a:ln w="9525">
            <a:noFill/>
            <a:miter lim="800000"/>
            <a:headEnd/>
            <a:tailEnd/>
          </a:ln>
          <a:effectLst/>
        </p:spPr>
        <p:txBody>
          <a:bodyPr wrap="none" anchor="ctr"/>
          <a:lstStyle/>
          <a:p>
            <a:endParaRPr lang="en-US"/>
          </a:p>
        </p:txBody>
      </p:sp>
      <p:sp>
        <p:nvSpPr>
          <p:cNvPr id="359432" name="Rectangle 8"/>
          <p:cNvSpPr>
            <a:spLocks noChangeArrowheads="1" noTextEdit="1"/>
          </p:cNvSpPr>
          <p:nvPr>
            <p:ph type="sldImg"/>
          </p:nvPr>
        </p:nvSpPr>
        <p:spPr/>
      </p:sp>
      <p:sp>
        <p:nvSpPr>
          <p:cNvPr id="359433" name="Rectangle 9"/>
          <p:cNvSpPr>
            <a:spLocks noGrp="1" noChangeArrowheads="1"/>
          </p:cNvSpPr>
          <p:nvPr>
            <p:ph type="body" idx="1"/>
          </p:nvPr>
        </p:nvSpPr>
        <p:spPr/>
        <p:txBody>
          <a:bodyPr/>
          <a:lstStyle/>
          <a:p>
            <a:pPr algn="ctr"/>
            <a:endParaRPr lang="en-US"/>
          </a:p>
          <a:p>
            <a:pPr algn="ctr">
              <a:lnSpc>
                <a:spcPct val="50000"/>
              </a:lnSpc>
            </a:pPr>
            <a:r>
              <a:rPr lang="en-US" sz="2400" b="1" i="1"/>
              <a:t>Immigration Today:</a:t>
            </a:r>
          </a:p>
          <a:p>
            <a:pPr algn="ctr">
              <a:lnSpc>
                <a:spcPct val="50000"/>
              </a:lnSpc>
            </a:pPr>
            <a:r>
              <a:rPr lang="en-US" sz="2400" b="1" i="1"/>
              <a:t>Emerging Patterns of Continuity and Change</a:t>
            </a:r>
            <a:endParaRPr lang="en-US"/>
          </a:p>
          <a:p>
            <a:pPr algn="ctr"/>
            <a:r>
              <a:rPr lang="en-US"/>
              <a:t>by</a:t>
            </a:r>
          </a:p>
          <a:p>
            <a:pPr algn="ctr">
              <a:lnSpc>
                <a:spcPct val="95000"/>
              </a:lnSpc>
              <a:spcBef>
                <a:spcPct val="0"/>
              </a:spcBef>
            </a:pPr>
            <a:r>
              <a:rPr lang="en-US" sz="1800"/>
              <a:t>Jeffrey S. Passel</a:t>
            </a:r>
          </a:p>
          <a:p>
            <a:pPr algn="ctr">
              <a:lnSpc>
                <a:spcPct val="95000"/>
              </a:lnSpc>
              <a:spcBef>
                <a:spcPct val="0"/>
              </a:spcBef>
            </a:pPr>
            <a:r>
              <a:rPr lang="en-US" sz="1800"/>
              <a:t>Pew Hispanic Center</a:t>
            </a:r>
          </a:p>
          <a:p>
            <a:pPr algn="ctr">
              <a:lnSpc>
                <a:spcPct val="95000"/>
              </a:lnSpc>
              <a:spcBef>
                <a:spcPct val="0"/>
              </a:spcBef>
            </a:pPr>
            <a:r>
              <a:rPr lang="en-US" sz="1800"/>
              <a:t>Pew Research Center</a:t>
            </a:r>
          </a:p>
          <a:p>
            <a:pPr algn="ctr">
              <a:lnSpc>
                <a:spcPct val="95000"/>
              </a:lnSpc>
              <a:spcBef>
                <a:spcPct val="0"/>
              </a:spcBef>
            </a:pPr>
            <a:r>
              <a:rPr lang="en-US" sz="1800"/>
              <a:t>Washington, DC</a:t>
            </a:r>
            <a:endParaRPr lang="en-US"/>
          </a:p>
          <a:p>
            <a:pPr algn="ctr"/>
            <a:endParaRPr lang="en-US"/>
          </a:p>
          <a:p>
            <a:pPr algn="ctr">
              <a:lnSpc>
                <a:spcPct val="30000"/>
              </a:lnSpc>
            </a:pPr>
            <a:r>
              <a:rPr lang="en-US" sz="2000" b="1"/>
              <a:t>Regional Seminars for Journalists</a:t>
            </a:r>
          </a:p>
          <a:p>
            <a:pPr algn="ctr">
              <a:lnSpc>
                <a:spcPct val="30000"/>
              </a:lnSpc>
            </a:pPr>
            <a:r>
              <a:rPr lang="en-US" sz="2000" b="1"/>
              <a:t>The Century Foundation</a:t>
            </a:r>
          </a:p>
          <a:p>
            <a:pPr algn="ctr">
              <a:lnSpc>
                <a:spcPct val="30000"/>
              </a:lnSpc>
            </a:pPr>
            <a:endParaRPr lang="en-US" sz="2000" b="1"/>
          </a:p>
          <a:p>
            <a:pPr algn="ctr">
              <a:lnSpc>
                <a:spcPct val="50000"/>
              </a:lnSpc>
            </a:pPr>
            <a:r>
              <a:rPr lang="en-US" sz="1600"/>
              <a:t>Drake Hotel</a:t>
            </a:r>
          </a:p>
          <a:p>
            <a:pPr algn="ctr">
              <a:lnSpc>
                <a:spcPct val="50000"/>
              </a:lnSpc>
            </a:pPr>
            <a:r>
              <a:rPr lang="en-US" sz="1600"/>
              <a:t>Chicago, Illinois</a:t>
            </a:r>
          </a:p>
          <a:p>
            <a:pPr algn="ctr"/>
            <a:r>
              <a:rPr lang="en-US" sz="1600"/>
              <a:t>April 7-8, 2005</a:t>
            </a:r>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a:spLocks noGrp="1" noChangeArrowheads="1"/>
          </p:cNvSpPr>
          <p:nvPr>
            <p:ph type="sldNum" sz="quarter" idx="5"/>
          </p:nvPr>
        </p:nvSpPr>
        <p:spPr>
          <a:ln/>
        </p:spPr>
        <p:txBody>
          <a:bodyPr/>
          <a:lstStyle/>
          <a:p>
            <a:r>
              <a:rPr lang="en-US"/>
              <a:t>Page </a:t>
            </a:r>
            <a:fld id="{B140CF27-3648-41D9-BB1E-5468FC2D57F4}" type="slidenum">
              <a:rPr lang="en-US"/>
              <a:pPr/>
              <a:t>10</a:t>
            </a:fld>
            <a:endParaRPr lang="en-US"/>
          </a:p>
        </p:txBody>
      </p:sp>
      <p:sp>
        <p:nvSpPr>
          <p:cNvPr id="1313794" name="Rectangle 2"/>
          <p:cNvSpPr>
            <a:spLocks noChangeArrowheads="1" noTextEdit="1"/>
          </p:cNvSpPr>
          <p:nvPr>
            <p:ph type="sldImg"/>
          </p:nvPr>
        </p:nvSpPr>
        <p:spPr>
          <a:xfrm>
            <a:off x="736600" y="250825"/>
            <a:ext cx="5467350" cy="4100513"/>
          </a:xfrm>
        </p:spPr>
      </p:sp>
      <p:sp>
        <p:nvSpPr>
          <p:cNvPr id="1313795" name="Rectangle 3"/>
          <p:cNvSpPr>
            <a:spLocks noGrp="1" noChangeArrowheads="1"/>
          </p:cNvSpPr>
          <p:nvPr>
            <p:ph type="body" idx="1"/>
          </p:nvPr>
        </p:nvSpPr>
        <p:spPr>
          <a:xfrm>
            <a:off x="455613" y="4537075"/>
            <a:ext cx="6027737" cy="4079875"/>
          </a:xfrm>
        </p:spPr>
        <p:txBody>
          <a:bodyPr/>
          <a:lstStyle/>
          <a:p>
            <a:r>
              <a:rPr lang="en-US"/>
              <a:t>The deconcentration alluded to earlier is depicted more directly in this chart that shows growth rates for the foreign-born population over the last two decades (through the March 1999 Current Population Survey).  During the 1990s, the growth rates for each of the big 6 immigration states was smaller than in the previous decade, with California and New York each growing by about one-quarter.  (Nationally, the foreign-born population increased by about 34%.)</a:t>
            </a:r>
          </a:p>
          <a:p>
            <a:r>
              <a:rPr lang="en-US"/>
              <a:t>     Passel &amp; Zimmermann (2001) identified a group of states called “new growth states” where the foreign-born population grew faster during the 1990s than Texas’ (the fastest growing of the big 6 immigration states).  In these states, the foreign-born population grew by 95% from about 2.4 million to 4.7 million.</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a:spLocks noGrp="1" noChangeArrowheads="1"/>
          </p:cNvSpPr>
          <p:nvPr>
            <p:ph type="sldNum" sz="quarter" idx="5"/>
          </p:nvPr>
        </p:nvSpPr>
        <p:spPr>
          <a:ln/>
        </p:spPr>
        <p:txBody>
          <a:bodyPr/>
          <a:lstStyle/>
          <a:p>
            <a:r>
              <a:rPr lang="en-US"/>
              <a:t>Page </a:t>
            </a:r>
            <a:fld id="{3EC8A30F-2B5D-48A5-8E51-C805B3843D18}" type="slidenum">
              <a:rPr lang="en-US"/>
              <a:pPr/>
              <a:t>11</a:t>
            </a:fld>
            <a:endParaRPr lang="en-US"/>
          </a:p>
        </p:txBody>
      </p:sp>
      <p:sp>
        <p:nvSpPr>
          <p:cNvPr id="1245186" name="Rectangle 2"/>
          <p:cNvSpPr>
            <a:spLocks noChangeArrowheads="1" noTextEdit="1"/>
          </p:cNvSpPr>
          <p:nvPr>
            <p:ph type="sldImg"/>
          </p:nvPr>
        </p:nvSpPr>
        <p:spPr>
          <a:xfrm>
            <a:off x="735013" y="254000"/>
            <a:ext cx="5473700" cy="4105275"/>
          </a:xfrm>
        </p:spPr>
      </p:sp>
      <p:sp>
        <p:nvSpPr>
          <p:cNvPr id="1245187" name="Rectangle 3"/>
          <p:cNvSpPr>
            <a:spLocks noGrp="1" noChangeArrowheads="1"/>
          </p:cNvSpPr>
          <p:nvPr>
            <p:ph type="body" idx="1"/>
          </p:nvPr>
        </p:nvSpPr>
        <p:spPr>
          <a:xfrm>
            <a:off x="223838" y="4530725"/>
            <a:ext cx="6526212" cy="4395788"/>
          </a:xfrm>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9"/>
          <p:cNvSpPr>
            <a:spLocks noGrp="1" noChangeArrowheads="1"/>
          </p:cNvSpPr>
          <p:nvPr>
            <p:ph type="sldNum" sz="quarter" idx="5"/>
          </p:nvPr>
        </p:nvSpPr>
        <p:spPr>
          <a:ln/>
        </p:spPr>
        <p:txBody>
          <a:bodyPr/>
          <a:lstStyle/>
          <a:p>
            <a:r>
              <a:rPr lang="en-US"/>
              <a:t>Page </a:t>
            </a:r>
            <a:fld id="{A1652404-CEBE-4406-9918-26B65280A30E}" type="slidenum">
              <a:rPr lang="en-US"/>
              <a:pPr/>
              <a:t>12</a:t>
            </a:fld>
            <a:endParaRPr lang="en-US"/>
          </a:p>
        </p:txBody>
      </p:sp>
      <p:sp>
        <p:nvSpPr>
          <p:cNvPr id="1330178" name="Rectangle 2"/>
          <p:cNvSpPr>
            <a:spLocks noChangeArrowheads="1"/>
          </p:cNvSpPr>
          <p:nvPr/>
        </p:nvSpPr>
        <p:spPr bwMode="auto">
          <a:xfrm>
            <a:off x="3954463" y="0"/>
            <a:ext cx="3025775" cy="463550"/>
          </a:xfrm>
          <a:prstGeom prst="rect">
            <a:avLst/>
          </a:prstGeom>
          <a:noFill/>
          <a:ln w="9525">
            <a:noFill/>
            <a:miter lim="800000"/>
            <a:headEnd/>
            <a:tailEnd/>
          </a:ln>
          <a:effectLst/>
        </p:spPr>
        <p:txBody>
          <a:bodyPr wrap="none" anchor="ctr"/>
          <a:lstStyle/>
          <a:p>
            <a:endParaRPr lang="en-US"/>
          </a:p>
        </p:txBody>
      </p:sp>
      <p:sp>
        <p:nvSpPr>
          <p:cNvPr id="1330179" name="Rectangle 3"/>
          <p:cNvSpPr>
            <a:spLocks noChangeArrowheads="1"/>
          </p:cNvSpPr>
          <p:nvPr/>
        </p:nvSpPr>
        <p:spPr bwMode="auto">
          <a:xfrm>
            <a:off x="3954463" y="8759825"/>
            <a:ext cx="3025775" cy="463550"/>
          </a:xfrm>
          <a:prstGeom prst="rect">
            <a:avLst/>
          </a:prstGeom>
          <a:noFill/>
          <a:ln w="9525">
            <a:noFill/>
            <a:miter lim="800000"/>
            <a:headEnd/>
            <a:tailEnd/>
          </a:ln>
          <a:effectLst/>
        </p:spPr>
        <p:txBody>
          <a:bodyPr lIns="19012" tIns="0" rIns="19012" bIns="0" anchor="b"/>
          <a:lstStyle/>
          <a:p>
            <a:pPr algn="r" defTabSz="928688"/>
            <a:r>
              <a:rPr lang="en-US" sz="1000" i="1">
                <a:solidFill>
                  <a:schemeClr val="tx1"/>
                </a:solidFill>
                <a:latin typeface="Times New Roman" pitchFamily="18" charset="0"/>
              </a:rPr>
              <a:t>31</a:t>
            </a:r>
          </a:p>
        </p:txBody>
      </p:sp>
      <p:sp>
        <p:nvSpPr>
          <p:cNvPr id="1330180" name="Rectangle 4"/>
          <p:cNvSpPr>
            <a:spLocks noChangeArrowheads="1"/>
          </p:cNvSpPr>
          <p:nvPr/>
        </p:nvSpPr>
        <p:spPr bwMode="auto">
          <a:xfrm>
            <a:off x="0" y="8759825"/>
            <a:ext cx="3025775" cy="463550"/>
          </a:xfrm>
          <a:prstGeom prst="rect">
            <a:avLst/>
          </a:prstGeom>
          <a:noFill/>
          <a:ln w="9525">
            <a:noFill/>
            <a:miter lim="800000"/>
            <a:headEnd/>
            <a:tailEnd/>
          </a:ln>
          <a:effectLst/>
        </p:spPr>
        <p:txBody>
          <a:bodyPr wrap="none" anchor="ctr"/>
          <a:lstStyle/>
          <a:p>
            <a:endParaRPr lang="en-US"/>
          </a:p>
        </p:txBody>
      </p:sp>
      <p:sp>
        <p:nvSpPr>
          <p:cNvPr id="1330181" name="Rectangle 5"/>
          <p:cNvSpPr>
            <a:spLocks noChangeArrowheads="1"/>
          </p:cNvSpPr>
          <p:nvPr/>
        </p:nvSpPr>
        <p:spPr bwMode="auto">
          <a:xfrm>
            <a:off x="0" y="0"/>
            <a:ext cx="3025775" cy="463550"/>
          </a:xfrm>
          <a:prstGeom prst="rect">
            <a:avLst/>
          </a:prstGeom>
          <a:noFill/>
          <a:ln w="9525">
            <a:noFill/>
            <a:miter lim="800000"/>
            <a:headEnd/>
            <a:tailEnd/>
          </a:ln>
          <a:effectLst/>
        </p:spPr>
        <p:txBody>
          <a:bodyPr wrap="none" anchor="ctr"/>
          <a:lstStyle/>
          <a:p>
            <a:endParaRPr lang="en-US"/>
          </a:p>
        </p:txBody>
      </p:sp>
      <p:sp>
        <p:nvSpPr>
          <p:cNvPr id="1330182" name="Rectangle 6"/>
          <p:cNvSpPr>
            <a:spLocks noChangeArrowheads="1"/>
          </p:cNvSpPr>
          <p:nvPr/>
        </p:nvSpPr>
        <p:spPr bwMode="auto">
          <a:xfrm>
            <a:off x="3954463" y="0"/>
            <a:ext cx="3025775" cy="463550"/>
          </a:xfrm>
          <a:prstGeom prst="rect">
            <a:avLst/>
          </a:prstGeom>
          <a:noFill/>
          <a:ln w="9525">
            <a:noFill/>
            <a:miter lim="800000"/>
            <a:headEnd/>
            <a:tailEnd/>
          </a:ln>
          <a:effectLst/>
        </p:spPr>
        <p:txBody>
          <a:bodyPr wrap="none" anchor="ctr"/>
          <a:lstStyle/>
          <a:p>
            <a:endParaRPr lang="en-US"/>
          </a:p>
        </p:txBody>
      </p:sp>
      <p:sp>
        <p:nvSpPr>
          <p:cNvPr id="1330183" name="Rectangle 7"/>
          <p:cNvSpPr>
            <a:spLocks noChangeArrowheads="1"/>
          </p:cNvSpPr>
          <p:nvPr/>
        </p:nvSpPr>
        <p:spPr bwMode="auto">
          <a:xfrm>
            <a:off x="3954463" y="8759825"/>
            <a:ext cx="3025775" cy="463550"/>
          </a:xfrm>
          <a:prstGeom prst="rect">
            <a:avLst/>
          </a:prstGeom>
          <a:noFill/>
          <a:ln w="9525">
            <a:noFill/>
            <a:miter lim="800000"/>
            <a:headEnd/>
            <a:tailEnd/>
          </a:ln>
          <a:effectLst/>
        </p:spPr>
        <p:txBody>
          <a:bodyPr lIns="19012" tIns="0" rIns="19012" bIns="0" anchor="b"/>
          <a:lstStyle/>
          <a:p>
            <a:pPr algn="r" defTabSz="928688"/>
            <a:r>
              <a:rPr lang="en-US" sz="1000" i="1">
                <a:solidFill>
                  <a:schemeClr val="tx1"/>
                </a:solidFill>
                <a:latin typeface="Times New Roman" pitchFamily="18" charset="0"/>
              </a:rPr>
              <a:t>31</a:t>
            </a:r>
          </a:p>
        </p:txBody>
      </p:sp>
      <p:sp>
        <p:nvSpPr>
          <p:cNvPr id="1330184" name="Rectangle 8"/>
          <p:cNvSpPr>
            <a:spLocks noChangeArrowheads="1"/>
          </p:cNvSpPr>
          <p:nvPr/>
        </p:nvSpPr>
        <p:spPr bwMode="auto">
          <a:xfrm>
            <a:off x="0" y="8759825"/>
            <a:ext cx="3025775" cy="463550"/>
          </a:xfrm>
          <a:prstGeom prst="rect">
            <a:avLst/>
          </a:prstGeom>
          <a:noFill/>
          <a:ln w="9525">
            <a:noFill/>
            <a:miter lim="800000"/>
            <a:headEnd/>
            <a:tailEnd/>
          </a:ln>
          <a:effectLst/>
        </p:spPr>
        <p:txBody>
          <a:bodyPr wrap="none" anchor="ctr"/>
          <a:lstStyle/>
          <a:p>
            <a:endParaRPr lang="en-US"/>
          </a:p>
        </p:txBody>
      </p:sp>
      <p:sp>
        <p:nvSpPr>
          <p:cNvPr id="1330185" name="Rectangle 9"/>
          <p:cNvSpPr>
            <a:spLocks noChangeArrowheads="1"/>
          </p:cNvSpPr>
          <p:nvPr/>
        </p:nvSpPr>
        <p:spPr bwMode="auto">
          <a:xfrm>
            <a:off x="0" y="0"/>
            <a:ext cx="3025775" cy="463550"/>
          </a:xfrm>
          <a:prstGeom prst="rect">
            <a:avLst/>
          </a:prstGeom>
          <a:noFill/>
          <a:ln w="9525">
            <a:noFill/>
            <a:miter lim="800000"/>
            <a:headEnd/>
            <a:tailEnd/>
          </a:ln>
          <a:effectLst/>
        </p:spPr>
        <p:txBody>
          <a:bodyPr wrap="none" anchor="ctr"/>
          <a:lstStyle/>
          <a:p>
            <a:endParaRPr lang="en-US"/>
          </a:p>
        </p:txBody>
      </p:sp>
      <p:sp>
        <p:nvSpPr>
          <p:cNvPr id="1330186" name="Rectangle 10"/>
          <p:cNvSpPr>
            <a:spLocks noGrp="1" noChangeArrowheads="1"/>
          </p:cNvSpPr>
          <p:nvPr>
            <p:ph type="body" idx="1"/>
          </p:nvPr>
        </p:nvSpPr>
        <p:spPr>
          <a:xfrm>
            <a:off x="463550" y="4592638"/>
            <a:ext cx="6140450" cy="4132262"/>
          </a:xfrm>
          <a:noFill/>
          <a:ln/>
        </p:spPr>
        <p:txBody>
          <a:bodyPr lIns="93471" tIns="45944" rIns="93471" bIns="45944"/>
          <a:lstStyle/>
          <a:p>
            <a:r>
              <a:rPr lang="en-US"/>
              <a:t>These projections illustrate the full impact of immigration on the U.S. labor force.  Without post-2000 immigration, the U.S. labor force would actually decline slightly after about 2015 and would stabilize at just below 150 million from 2020 through 2050.  With immigration at more than 1.1 million per year, the labor force would grow steadily.  Post-2000 immigration adds over 40 million to the labor force by 2050.</a:t>
            </a:r>
          </a:p>
        </p:txBody>
      </p:sp>
      <p:sp>
        <p:nvSpPr>
          <p:cNvPr id="1330187" name="Rectangle 11"/>
          <p:cNvSpPr>
            <a:spLocks noChangeArrowheads="1" noTextEdit="1"/>
          </p:cNvSpPr>
          <p:nvPr>
            <p:ph type="sldImg"/>
          </p:nvPr>
        </p:nvSpPr>
        <p:spPr>
          <a:xfrm>
            <a:off x="1193800" y="698500"/>
            <a:ext cx="4592638" cy="3444875"/>
          </a:xfrm>
          <a:ln w="12700" cap="flat">
            <a:solidFill>
              <a:schemeClr val="tx1"/>
            </a:solidFill>
          </a:ln>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9"/>
          <p:cNvSpPr>
            <a:spLocks noGrp="1" noChangeArrowheads="1"/>
          </p:cNvSpPr>
          <p:nvPr>
            <p:ph type="sldNum" sz="quarter" idx="5"/>
          </p:nvPr>
        </p:nvSpPr>
        <p:spPr>
          <a:ln/>
        </p:spPr>
        <p:txBody>
          <a:bodyPr/>
          <a:lstStyle/>
          <a:p>
            <a:r>
              <a:rPr lang="en-US"/>
              <a:t>Page </a:t>
            </a:r>
            <a:fld id="{F4549DA5-B0CB-4D0D-B7B4-9E28995B645C}" type="slidenum">
              <a:rPr lang="en-US"/>
              <a:pPr/>
              <a:t>13</a:t>
            </a:fld>
            <a:endParaRPr lang="en-US"/>
          </a:p>
        </p:txBody>
      </p:sp>
      <p:sp>
        <p:nvSpPr>
          <p:cNvPr id="1369090" name="Rectangle 2"/>
          <p:cNvSpPr>
            <a:spLocks noChangeArrowheads="1"/>
          </p:cNvSpPr>
          <p:nvPr/>
        </p:nvSpPr>
        <p:spPr bwMode="auto">
          <a:xfrm>
            <a:off x="3954463" y="0"/>
            <a:ext cx="3025775" cy="463550"/>
          </a:xfrm>
          <a:prstGeom prst="rect">
            <a:avLst/>
          </a:prstGeom>
          <a:noFill/>
          <a:ln w="9525">
            <a:noFill/>
            <a:miter lim="800000"/>
            <a:headEnd/>
            <a:tailEnd/>
          </a:ln>
          <a:effectLst/>
        </p:spPr>
        <p:txBody>
          <a:bodyPr wrap="none" anchor="ctr"/>
          <a:lstStyle/>
          <a:p>
            <a:endParaRPr lang="en-US"/>
          </a:p>
        </p:txBody>
      </p:sp>
      <p:sp>
        <p:nvSpPr>
          <p:cNvPr id="1369091" name="Rectangle 3"/>
          <p:cNvSpPr>
            <a:spLocks noChangeArrowheads="1"/>
          </p:cNvSpPr>
          <p:nvPr/>
        </p:nvSpPr>
        <p:spPr bwMode="auto">
          <a:xfrm>
            <a:off x="3954463" y="8759825"/>
            <a:ext cx="3025775" cy="463550"/>
          </a:xfrm>
          <a:prstGeom prst="rect">
            <a:avLst/>
          </a:prstGeom>
          <a:noFill/>
          <a:ln w="9525">
            <a:noFill/>
            <a:miter lim="800000"/>
            <a:headEnd/>
            <a:tailEnd/>
          </a:ln>
          <a:effectLst/>
        </p:spPr>
        <p:txBody>
          <a:bodyPr lIns="19012" tIns="0" rIns="19012" bIns="0" anchor="b"/>
          <a:lstStyle/>
          <a:p>
            <a:pPr algn="r" defTabSz="928688"/>
            <a:r>
              <a:rPr lang="en-US" sz="1000" i="1">
                <a:solidFill>
                  <a:schemeClr val="tx1"/>
                </a:solidFill>
                <a:latin typeface="Times New Roman" pitchFamily="18" charset="0"/>
              </a:rPr>
              <a:t>31</a:t>
            </a:r>
          </a:p>
        </p:txBody>
      </p:sp>
      <p:sp>
        <p:nvSpPr>
          <p:cNvPr id="1369092" name="Rectangle 4"/>
          <p:cNvSpPr>
            <a:spLocks noChangeArrowheads="1"/>
          </p:cNvSpPr>
          <p:nvPr/>
        </p:nvSpPr>
        <p:spPr bwMode="auto">
          <a:xfrm>
            <a:off x="0" y="8759825"/>
            <a:ext cx="3025775" cy="463550"/>
          </a:xfrm>
          <a:prstGeom prst="rect">
            <a:avLst/>
          </a:prstGeom>
          <a:noFill/>
          <a:ln w="9525">
            <a:noFill/>
            <a:miter lim="800000"/>
            <a:headEnd/>
            <a:tailEnd/>
          </a:ln>
          <a:effectLst/>
        </p:spPr>
        <p:txBody>
          <a:bodyPr wrap="none" anchor="ctr"/>
          <a:lstStyle/>
          <a:p>
            <a:endParaRPr lang="en-US"/>
          </a:p>
        </p:txBody>
      </p:sp>
      <p:sp>
        <p:nvSpPr>
          <p:cNvPr id="1369093" name="Rectangle 5"/>
          <p:cNvSpPr>
            <a:spLocks noChangeArrowheads="1"/>
          </p:cNvSpPr>
          <p:nvPr/>
        </p:nvSpPr>
        <p:spPr bwMode="auto">
          <a:xfrm>
            <a:off x="0" y="0"/>
            <a:ext cx="3025775" cy="463550"/>
          </a:xfrm>
          <a:prstGeom prst="rect">
            <a:avLst/>
          </a:prstGeom>
          <a:noFill/>
          <a:ln w="9525">
            <a:noFill/>
            <a:miter lim="800000"/>
            <a:headEnd/>
            <a:tailEnd/>
          </a:ln>
          <a:effectLst/>
        </p:spPr>
        <p:txBody>
          <a:bodyPr wrap="none" anchor="ctr"/>
          <a:lstStyle/>
          <a:p>
            <a:endParaRPr lang="en-US"/>
          </a:p>
        </p:txBody>
      </p:sp>
      <p:sp>
        <p:nvSpPr>
          <p:cNvPr id="1369094" name="Rectangle 6"/>
          <p:cNvSpPr>
            <a:spLocks noChangeArrowheads="1"/>
          </p:cNvSpPr>
          <p:nvPr/>
        </p:nvSpPr>
        <p:spPr bwMode="auto">
          <a:xfrm>
            <a:off x="3954463" y="0"/>
            <a:ext cx="3025775" cy="463550"/>
          </a:xfrm>
          <a:prstGeom prst="rect">
            <a:avLst/>
          </a:prstGeom>
          <a:noFill/>
          <a:ln w="9525">
            <a:noFill/>
            <a:miter lim="800000"/>
            <a:headEnd/>
            <a:tailEnd/>
          </a:ln>
          <a:effectLst/>
        </p:spPr>
        <p:txBody>
          <a:bodyPr wrap="none" anchor="ctr"/>
          <a:lstStyle/>
          <a:p>
            <a:endParaRPr lang="en-US"/>
          </a:p>
        </p:txBody>
      </p:sp>
      <p:sp>
        <p:nvSpPr>
          <p:cNvPr id="1369095" name="Rectangle 7"/>
          <p:cNvSpPr>
            <a:spLocks noChangeArrowheads="1"/>
          </p:cNvSpPr>
          <p:nvPr/>
        </p:nvSpPr>
        <p:spPr bwMode="auto">
          <a:xfrm>
            <a:off x="3954463" y="8759825"/>
            <a:ext cx="3025775" cy="463550"/>
          </a:xfrm>
          <a:prstGeom prst="rect">
            <a:avLst/>
          </a:prstGeom>
          <a:noFill/>
          <a:ln w="9525">
            <a:noFill/>
            <a:miter lim="800000"/>
            <a:headEnd/>
            <a:tailEnd/>
          </a:ln>
          <a:effectLst/>
        </p:spPr>
        <p:txBody>
          <a:bodyPr lIns="19012" tIns="0" rIns="19012" bIns="0" anchor="b"/>
          <a:lstStyle/>
          <a:p>
            <a:pPr algn="r" defTabSz="928688"/>
            <a:r>
              <a:rPr lang="en-US" sz="1000" i="1">
                <a:solidFill>
                  <a:schemeClr val="tx1"/>
                </a:solidFill>
                <a:latin typeface="Times New Roman" pitchFamily="18" charset="0"/>
              </a:rPr>
              <a:t>31</a:t>
            </a:r>
          </a:p>
        </p:txBody>
      </p:sp>
      <p:sp>
        <p:nvSpPr>
          <p:cNvPr id="1369096" name="Rectangle 8"/>
          <p:cNvSpPr>
            <a:spLocks noChangeArrowheads="1"/>
          </p:cNvSpPr>
          <p:nvPr/>
        </p:nvSpPr>
        <p:spPr bwMode="auto">
          <a:xfrm>
            <a:off x="0" y="8759825"/>
            <a:ext cx="3025775" cy="463550"/>
          </a:xfrm>
          <a:prstGeom prst="rect">
            <a:avLst/>
          </a:prstGeom>
          <a:noFill/>
          <a:ln w="9525">
            <a:noFill/>
            <a:miter lim="800000"/>
            <a:headEnd/>
            <a:tailEnd/>
          </a:ln>
          <a:effectLst/>
        </p:spPr>
        <p:txBody>
          <a:bodyPr wrap="none" anchor="ctr"/>
          <a:lstStyle/>
          <a:p>
            <a:endParaRPr lang="en-US"/>
          </a:p>
        </p:txBody>
      </p:sp>
      <p:sp>
        <p:nvSpPr>
          <p:cNvPr id="1369097" name="Rectangle 9"/>
          <p:cNvSpPr>
            <a:spLocks noChangeArrowheads="1"/>
          </p:cNvSpPr>
          <p:nvPr/>
        </p:nvSpPr>
        <p:spPr bwMode="auto">
          <a:xfrm>
            <a:off x="0" y="0"/>
            <a:ext cx="3025775" cy="463550"/>
          </a:xfrm>
          <a:prstGeom prst="rect">
            <a:avLst/>
          </a:prstGeom>
          <a:noFill/>
          <a:ln w="9525">
            <a:noFill/>
            <a:miter lim="800000"/>
            <a:headEnd/>
            <a:tailEnd/>
          </a:ln>
          <a:effectLst/>
        </p:spPr>
        <p:txBody>
          <a:bodyPr wrap="none" anchor="ctr"/>
          <a:lstStyle/>
          <a:p>
            <a:endParaRPr lang="en-US"/>
          </a:p>
        </p:txBody>
      </p:sp>
      <p:sp>
        <p:nvSpPr>
          <p:cNvPr id="1369098" name="Rectangle 10"/>
          <p:cNvSpPr>
            <a:spLocks noGrp="1" noChangeArrowheads="1"/>
          </p:cNvSpPr>
          <p:nvPr>
            <p:ph type="body" idx="1"/>
          </p:nvPr>
        </p:nvSpPr>
        <p:spPr>
          <a:xfrm>
            <a:off x="463550" y="4592638"/>
            <a:ext cx="6140450" cy="4132262"/>
          </a:xfrm>
          <a:noFill/>
          <a:ln/>
        </p:spPr>
        <p:txBody>
          <a:bodyPr lIns="93471" tIns="45944" rIns="93471" bIns="45944"/>
          <a:lstStyle/>
          <a:p>
            <a:r>
              <a:rPr lang="en-US"/>
              <a:t>These projections illustrate the full impact of immigration on the U.S. labor force.  Without post-2000 immigration, the U.S. labor force would actually decline slightly after about 2015 and would stabilize at just below 150 million from 2020 through 2050.  With immigration at more than 1.1 million per year, the labor force would grow steadily.  Post-2000 immigration adds over 40 million to the labor force by 2050.</a:t>
            </a:r>
          </a:p>
        </p:txBody>
      </p:sp>
      <p:sp>
        <p:nvSpPr>
          <p:cNvPr id="1369099" name="Rectangle 11"/>
          <p:cNvSpPr>
            <a:spLocks noChangeArrowheads="1" noTextEdit="1"/>
          </p:cNvSpPr>
          <p:nvPr>
            <p:ph type="sldImg"/>
          </p:nvPr>
        </p:nvSpPr>
        <p:spPr>
          <a:xfrm>
            <a:off x="1193800" y="698500"/>
            <a:ext cx="4592638" cy="3444875"/>
          </a:xfrm>
          <a:ln w="12700" cap="flat">
            <a:solidFill>
              <a:schemeClr val="tx1"/>
            </a:solidFill>
          </a:ln>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9"/>
          <p:cNvSpPr>
            <a:spLocks noGrp="1" noChangeArrowheads="1"/>
          </p:cNvSpPr>
          <p:nvPr>
            <p:ph type="sldNum" sz="quarter" idx="5"/>
          </p:nvPr>
        </p:nvSpPr>
        <p:spPr>
          <a:ln/>
        </p:spPr>
        <p:txBody>
          <a:bodyPr/>
          <a:lstStyle/>
          <a:p>
            <a:r>
              <a:rPr lang="en-US"/>
              <a:t>Page </a:t>
            </a:r>
            <a:fld id="{4CE6FEE4-054D-4AD3-BF92-68CE4664F0AC}" type="slidenum">
              <a:rPr lang="en-US"/>
              <a:pPr/>
              <a:t>14</a:t>
            </a:fld>
            <a:endParaRPr lang="en-US"/>
          </a:p>
        </p:txBody>
      </p:sp>
      <p:sp>
        <p:nvSpPr>
          <p:cNvPr id="1332226" name="Rectangle 2"/>
          <p:cNvSpPr>
            <a:spLocks noChangeArrowheads="1"/>
          </p:cNvSpPr>
          <p:nvPr/>
        </p:nvSpPr>
        <p:spPr bwMode="auto">
          <a:xfrm>
            <a:off x="3954463" y="0"/>
            <a:ext cx="3025775" cy="463550"/>
          </a:xfrm>
          <a:prstGeom prst="rect">
            <a:avLst/>
          </a:prstGeom>
          <a:noFill/>
          <a:ln w="9525">
            <a:noFill/>
            <a:miter lim="800000"/>
            <a:headEnd/>
            <a:tailEnd/>
          </a:ln>
          <a:effectLst/>
        </p:spPr>
        <p:txBody>
          <a:bodyPr wrap="none" anchor="ctr"/>
          <a:lstStyle/>
          <a:p>
            <a:endParaRPr lang="en-US"/>
          </a:p>
        </p:txBody>
      </p:sp>
      <p:sp>
        <p:nvSpPr>
          <p:cNvPr id="1332227" name="Rectangle 3"/>
          <p:cNvSpPr>
            <a:spLocks noChangeArrowheads="1"/>
          </p:cNvSpPr>
          <p:nvPr/>
        </p:nvSpPr>
        <p:spPr bwMode="auto">
          <a:xfrm>
            <a:off x="3954463" y="8759825"/>
            <a:ext cx="3025775" cy="463550"/>
          </a:xfrm>
          <a:prstGeom prst="rect">
            <a:avLst/>
          </a:prstGeom>
          <a:noFill/>
          <a:ln w="9525">
            <a:noFill/>
            <a:miter lim="800000"/>
            <a:headEnd/>
            <a:tailEnd/>
          </a:ln>
          <a:effectLst/>
        </p:spPr>
        <p:txBody>
          <a:bodyPr lIns="19012" tIns="0" rIns="19012" bIns="0" anchor="b"/>
          <a:lstStyle/>
          <a:p>
            <a:pPr algn="r" defTabSz="928688"/>
            <a:r>
              <a:rPr lang="en-US" sz="1000" i="1">
                <a:solidFill>
                  <a:schemeClr val="tx1"/>
                </a:solidFill>
                <a:latin typeface="Times New Roman" pitchFamily="18" charset="0"/>
              </a:rPr>
              <a:t>31</a:t>
            </a:r>
          </a:p>
        </p:txBody>
      </p:sp>
      <p:sp>
        <p:nvSpPr>
          <p:cNvPr id="1332228" name="Rectangle 4"/>
          <p:cNvSpPr>
            <a:spLocks noChangeArrowheads="1"/>
          </p:cNvSpPr>
          <p:nvPr/>
        </p:nvSpPr>
        <p:spPr bwMode="auto">
          <a:xfrm>
            <a:off x="0" y="8759825"/>
            <a:ext cx="3025775" cy="463550"/>
          </a:xfrm>
          <a:prstGeom prst="rect">
            <a:avLst/>
          </a:prstGeom>
          <a:noFill/>
          <a:ln w="9525">
            <a:noFill/>
            <a:miter lim="800000"/>
            <a:headEnd/>
            <a:tailEnd/>
          </a:ln>
          <a:effectLst/>
        </p:spPr>
        <p:txBody>
          <a:bodyPr wrap="none" anchor="ctr"/>
          <a:lstStyle/>
          <a:p>
            <a:endParaRPr lang="en-US"/>
          </a:p>
        </p:txBody>
      </p:sp>
      <p:sp>
        <p:nvSpPr>
          <p:cNvPr id="1332229" name="Rectangle 5"/>
          <p:cNvSpPr>
            <a:spLocks noChangeArrowheads="1"/>
          </p:cNvSpPr>
          <p:nvPr/>
        </p:nvSpPr>
        <p:spPr bwMode="auto">
          <a:xfrm>
            <a:off x="0" y="0"/>
            <a:ext cx="3025775" cy="463550"/>
          </a:xfrm>
          <a:prstGeom prst="rect">
            <a:avLst/>
          </a:prstGeom>
          <a:noFill/>
          <a:ln w="9525">
            <a:noFill/>
            <a:miter lim="800000"/>
            <a:headEnd/>
            <a:tailEnd/>
          </a:ln>
          <a:effectLst/>
        </p:spPr>
        <p:txBody>
          <a:bodyPr wrap="none" anchor="ctr"/>
          <a:lstStyle/>
          <a:p>
            <a:endParaRPr lang="en-US"/>
          </a:p>
        </p:txBody>
      </p:sp>
      <p:sp>
        <p:nvSpPr>
          <p:cNvPr id="1332230" name="Rectangle 6"/>
          <p:cNvSpPr>
            <a:spLocks noChangeArrowheads="1"/>
          </p:cNvSpPr>
          <p:nvPr/>
        </p:nvSpPr>
        <p:spPr bwMode="auto">
          <a:xfrm>
            <a:off x="3954463" y="0"/>
            <a:ext cx="3025775" cy="463550"/>
          </a:xfrm>
          <a:prstGeom prst="rect">
            <a:avLst/>
          </a:prstGeom>
          <a:noFill/>
          <a:ln w="9525">
            <a:noFill/>
            <a:miter lim="800000"/>
            <a:headEnd/>
            <a:tailEnd/>
          </a:ln>
          <a:effectLst/>
        </p:spPr>
        <p:txBody>
          <a:bodyPr wrap="none" anchor="ctr"/>
          <a:lstStyle/>
          <a:p>
            <a:endParaRPr lang="en-US"/>
          </a:p>
        </p:txBody>
      </p:sp>
      <p:sp>
        <p:nvSpPr>
          <p:cNvPr id="1332231" name="Rectangle 7"/>
          <p:cNvSpPr>
            <a:spLocks noChangeArrowheads="1"/>
          </p:cNvSpPr>
          <p:nvPr/>
        </p:nvSpPr>
        <p:spPr bwMode="auto">
          <a:xfrm>
            <a:off x="3954463" y="8759825"/>
            <a:ext cx="3025775" cy="463550"/>
          </a:xfrm>
          <a:prstGeom prst="rect">
            <a:avLst/>
          </a:prstGeom>
          <a:noFill/>
          <a:ln w="9525">
            <a:noFill/>
            <a:miter lim="800000"/>
            <a:headEnd/>
            <a:tailEnd/>
          </a:ln>
          <a:effectLst/>
        </p:spPr>
        <p:txBody>
          <a:bodyPr lIns="19012" tIns="0" rIns="19012" bIns="0" anchor="b"/>
          <a:lstStyle/>
          <a:p>
            <a:pPr algn="r" defTabSz="928688"/>
            <a:r>
              <a:rPr lang="en-US" sz="1000" i="1">
                <a:solidFill>
                  <a:schemeClr val="tx1"/>
                </a:solidFill>
                <a:latin typeface="Times New Roman" pitchFamily="18" charset="0"/>
              </a:rPr>
              <a:t>31</a:t>
            </a:r>
          </a:p>
        </p:txBody>
      </p:sp>
      <p:sp>
        <p:nvSpPr>
          <p:cNvPr id="1332232" name="Rectangle 8"/>
          <p:cNvSpPr>
            <a:spLocks noChangeArrowheads="1"/>
          </p:cNvSpPr>
          <p:nvPr/>
        </p:nvSpPr>
        <p:spPr bwMode="auto">
          <a:xfrm>
            <a:off x="0" y="8759825"/>
            <a:ext cx="3025775" cy="463550"/>
          </a:xfrm>
          <a:prstGeom prst="rect">
            <a:avLst/>
          </a:prstGeom>
          <a:noFill/>
          <a:ln w="9525">
            <a:noFill/>
            <a:miter lim="800000"/>
            <a:headEnd/>
            <a:tailEnd/>
          </a:ln>
          <a:effectLst/>
        </p:spPr>
        <p:txBody>
          <a:bodyPr wrap="none" anchor="ctr"/>
          <a:lstStyle/>
          <a:p>
            <a:endParaRPr lang="en-US"/>
          </a:p>
        </p:txBody>
      </p:sp>
      <p:sp>
        <p:nvSpPr>
          <p:cNvPr id="1332233" name="Rectangle 9"/>
          <p:cNvSpPr>
            <a:spLocks noChangeArrowheads="1"/>
          </p:cNvSpPr>
          <p:nvPr/>
        </p:nvSpPr>
        <p:spPr bwMode="auto">
          <a:xfrm>
            <a:off x="0" y="0"/>
            <a:ext cx="3025775" cy="463550"/>
          </a:xfrm>
          <a:prstGeom prst="rect">
            <a:avLst/>
          </a:prstGeom>
          <a:noFill/>
          <a:ln w="9525">
            <a:noFill/>
            <a:miter lim="800000"/>
            <a:headEnd/>
            <a:tailEnd/>
          </a:ln>
          <a:effectLst/>
        </p:spPr>
        <p:txBody>
          <a:bodyPr wrap="none" anchor="ctr"/>
          <a:lstStyle/>
          <a:p>
            <a:endParaRPr lang="en-US"/>
          </a:p>
        </p:txBody>
      </p:sp>
      <p:sp>
        <p:nvSpPr>
          <p:cNvPr id="1332234" name="Rectangle 10"/>
          <p:cNvSpPr>
            <a:spLocks noGrp="1" noChangeArrowheads="1"/>
          </p:cNvSpPr>
          <p:nvPr>
            <p:ph type="body" idx="1"/>
          </p:nvPr>
        </p:nvSpPr>
        <p:spPr>
          <a:xfrm>
            <a:off x="463550" y="4592638"/>
            <a:ext cx="6140450" cy="4132262"/>
          </a:xfrm>
          <a:noFill/>
          <a:ln/>
        </p:spPr>
        <p:txBody>
          <a:bodyPr lIns="93471" tIns="45944" rIns="93471" bIns="45944"/>
          <a:lstStyle/>
          <a:p>
            <a:r>
              <a:rPr lang="en-US"/>
              <a:t>These projections illustrate the full impact of immigration on the U.S. labor force.  Without post-2000 immigration, the U.S. labor force would actually decline slightly after about 2015 and would stabilize at just below 150 million from 2020 through 2050.  With immigration at more than 1.1 million per year, the labor force would grow steadily.  Post-2000 immigration adds over 40 million to the labor force by 2050.</a:t>
            </a:r>
          </a:p>
        </p:txBody>
      </p:sp>
      <p:sp>
        <p:nvSpPr>
          <p:cNvPr id="1332235" name="Rectangle 11"/>
          <p:cNvSpPr>
            <a:spLocks noChangeArrowheads="1" noTextEdit="1"/>
          </p:cNvSpPr>
          <p:nvPr>
            <p:ph type="sldImg"/>
          </p:nvPr>
        </p:nvSpPr>
        <p:spPr>
          <a:xfrm>
            <a:off x="1193800" y="698500"/>
            <a:ext cx="4592638" cy="3444875"/>
          </a:xfrm>
          <a:ln w="12700" cap="flat">
            <a:solidFill>
              <a:schemeClr val="tx1"/>
            </a:solidFill>
          </a:ln>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9"/>
          <p:cNvSpPr>
            <a:spLocks noGrp="1" noChangeArrowheads="1"/>
          </p:cNvSpPr>
          <p:nvPr>
            <p:ph type="sldNum" sz="quarter" idx="5"/>
          </p:nvPr>
        </p:nvSpPr>
        <p:spPr>
          <a:ln/>
        </p:spPr>
        <p:txBody>
          <a:bodyPr/>
          <a:lstStyle/>
          <a:p>
            <a:r>
              <a:rPr lang="en-US"/>
              <a:t>Page </a:t>
            </a:r>
            <a:fld id="{CA9F3B50-222B-405A-B3FC-08BA3BBEA9D6}" type="slidenum">
              <a:rPr lang="en-US"/>
              <a:pPr/>
              <a:t>15</a:t>
            </a:fld>
            <a:endParaRPr lang="en-US"/>
          </a:p>
        </p:txBody>
      </p:sp>
      <p:sp>
        <p:nvSpPr>
          <p:cNvPr id="1371138" name="Rectangle 2"/>
          <p:cNvSpPr>
            <a:spLocks noChangeArrowheads="1"/>
          </p:cNvSpPr>
          <p:nvPr/>
        </p:nvSpPr>
        <p:spPr bwMode="auto">
          <a:xfrm>
            <a:off x="3954463" y="0"/>
            <a:ext cx="3025775" cy="463550"/>
          </a:xfrm>
          <a:prstGeom prst="rect">
            <a:avLst/>
          </a:prstGeom>
          <a:noFill/>
          <a:ln w="9525">
            <a:noFill/>
            <a:miter lim="800000"/>
            <a:headEnd/>
            <a:tailEnd/>
          </a:ln>
          <a:effectLst/>
        </p:spPr>
        <p:txBody>
          <a:bodyPr wrap="none" anchor="ctr"/>
          <a:lstStyle/>
          <a:p>
            <a:endParaRPr lang="en-US"/>
          </a:p>
        </p:txBody>
      </p:sp>
      <p:sp>
        <p:nvSpPr>
          <p:cNvPr id="1371139" name="Rectangle 3"/>
          <p:cNvSpPr>
            <a:spLocks noChangeArrowheads="1"/>
          </p:cNvSpPr>
          <p:nvPr/>
        </p:nvSpPr>
        <p:spPr bwMode="auto">
          <a:xfrm>
            <a:off x="3954463" y="8759825"/>
            <a:ext cx="3025775" cy="463550"/>
          </a:xfrm>
          <a:prstGeom prst="rect">
            <a:avLst/>
          </a:prstGeom>
          <a:noFill/>
          <a:ln w="9525">
            <a:noFill/>
            <a:miter lim="800000"/>
            <a:headEnd/>
            <a:tailEnd/>
          </a:ln>
          <a:effectLst/>
        </p:spPr>
        <p:txBody>
          <a:bodyPr lIns="19012" tIns="0" rIns="19012" bIns="0" anchor="b"/>
          <a:lstStyle/>
          <a:p>
            <a:pPr algn="r" defTabSz="928688"/>
            <a:r>
              <a:rPr lang="en-US" sz="1000" i="1">
                <a:solidFill>
                  <a:schemeClr val="tx1"/>
                </a:solidFill>
                <a:latin typeface="Times New Roman" pitchFamily="18" charset="0"/>
              </a:rPr>
              <a:t>31</a:t>
            </a:r>
          </a:p>
        </p:txBody>
      </p:sp>
      <p:sp>
        <p:nvSpPr>
          <p:cNvPr id="1371140" name="Rectangle 4"/>
          <p:cNvSpPr>
            <a:spLocks noChangeArrowheads="1"/>
          </p:cNvSpPr>
          <p:nvPr/>
        </p:nvSpPr>
        <p:spPr bwMode="auto">
          <a:xfrm>
            <a:off x="0" y="8759825"/>
            <a:ext cx="3025775" cy="463550"/>
          </a:xfrm>
          <a:prstGeom prst="rect">
            <a:avLst/>
          </a:prstGeom>
          <a:noFill/>
          <a:ln w="9525">
            <a:noFill/>
            <a:miter lim="800000"/>
            <a:headEnd/>
            <a:tailEnd/>
          </a:ln>
          <a:effectLst/>
        </p:spPr>
        <p:txBody>
          <a:bodyPr wrap="none" anchor="ctr"/>
          <a:lstStyle/>
          <a:p>
            <a:endParaRPr lang="en-US"/>
          </a:p>
        </p:txBody>
      </p:sp>
      <p:sp>
        <p:nvSpPr>
          <p:cNvPr id="1371141" name="Rectangle 5"/>
          <p:cNvSpPr>
            <a:spLocks noChangeArrowheads="1"/>
          </p:cNvSpPr>
          <p:nvPr/>
        </p:nvSpPr>
        <p:spPr bwMode="auto">
          <a:xfrm>
            <a:off x="0" y="0"/>
            <a:ext cx="3025775" cy="463550"/>
          </a:xfrm>
          <a:prstGeom prst="rect">
            <a:avLst/>
          </a:prstGeom>
          <a:noFill/>
          <a:ln w="9525">
            <a:noFill/>
            <a:miter lim="800000"/>
            <a:headEnd/>
            <a:tailEnd/>
          </a:ln>
          <a:effectLst/>
        </p:spPr>
        <p:txBody>
          <a:bodyPr wrap="none" anchor="ctr"/>
          <a:lstStyle/>
          <a:p>
            <a:endParaRPr lang="en-US"/>
          </a:p>
        </p:txBody>
      </p:sp>
      <p:sp>
        <p:nvSpPr>
          <p:cNvPr id="1371142" name="Rectangle 6"/>
          <p:cNvSpPr>
            <a:spLocks noChangeArrowheads="1"/>
          </p:cNvSpPr>
          <p:nvPr/>
        </p:nvSpPr>
        <p:spPr bwMode="auto">
          <a:xfrm>
            <a:off x="3954463" y="0"/>
            <a:ext cx="3025775" cy="463550"/>
          </a:xfrm>
          <a:prstGeom prst="rect">
            <a:avLst/>
          </a:prstGeom>
          <a:noFill/>
          <a:ln w="9525">
            <a:noFill/>
            <a:miter lim="800000"/>
            <a:headEnd/>
            <a:tailEnd/>
          </a:ln>
          <a:effectLst/>
        </p:spPr>
        <p:txBody>
          <a:bodyPr wrap="none" anchor="ctr"/>
          <a:lstStyle/>
          <a:p>
            <a:endParaRPr lang="en-US"/>
          </a:p>
        </p:txBody>
      </p:sp>
      <p:sp>
        <p:nvSpPr>
          <p:cNvPr id="1371143" name="Rectangle 7"/>
          <p:cNvSpPr>
            <a:spLocks noChangeArrowheads="1"/>
          </p:cNvSpPr>
          <p:nvPr/>
        </p:nvSpPr>
        <p:spPr bwMode="auto">
          <a:xfrm>
            <a:off x="3954463" y="8759825"/>
            <a:ext cx="3025775" cy="463550"/>
          </a:xfrm>
          <a:prstGeom prst="rect">
            <a:avLst/>
          </a:prstGeom>
          <a:noFill/>
          <a:ln w="9525">
            <a:noFill/>
            <a:miter lim="800000"/>
            <a:headEnd/>
            <a:tailEnd/>
          </a:ln>
          <a:effectLst/>
        </p:spPr>
        <p:txBody>
          <a:bodyPr lIns="19012" tIns="0" rIns="19012" bIns="0" anchor="b"/>
          <a:lstStyle/>
          <a:p>
            <a:pPr algn="r" defTabSz="928688"/>
            <a:r>
              <a:rPr lang="en-US" sz="1000" i="1">
                <a:solidFill>
                  <a:schemeClr val="tx1"/>
                </a:solidFill>
                <a:latin typeface="Times New Roman" pitchFamily="18" charset="0"/>
              </a:rPr>
              <a:t>31</a:t>
            </a:r>
          </a:p>
        </p:txBody>
      </p:sp>
      <p:sp>
        <p:nvSpPr>
          <p:cNvPr id="1371144" name="Rectangle 8"/>
          <p:cNvSpPr>
            <a:spLocks noChangeArrowheads="1"/>
          </p:cNvSpPr>
          <p:nvPr/>
        </p:nvSpPr>
        <p:spPr bwMode="auto">
          <a:xfrm>
            <a:off x="0" y="8759825"/>
            <a:ext cx="3025775" cy="463550"/>
          </a:xfrm>
          <a:prstGeom prst="rect">
            <a:avLst/>
          </a:prstGeom>
          <a:noFill/>
          <a:ln w="9525">
            <a:noFill/>
            <a:miter lim="800000"/>
            <a:headEnd/>
            <a:tailEnd/>
          </a:ln>
          <a:effectLst/>
        </p:spPr>
        <p:txBody>
          <a:bodyPr wrap="none" anchor="ctr"/>
          <a:lstStyle/>
          <a:p>
            <a:endParaRPr lang="en-US"/>
          </a:p>
        </p:txBody>
      </p:sp>
      <p:sp>
        <p:nvSpPr>
          <p:cNvPr id="1371145" name="Rectangle 9"/>
          <p:cNvSpPr>
            <a:spLocks noChangeArrowheads="1"/>
          </p:cNvSpPr>
          <p:nvPr/>
        </p:nvSpPr>
        <p:spPr bwMode="auto">
          <a:xfrm>
            <a:off x="0" y="0"/>
            <a:ext cx="3025775" cy="463550"/>
          </a:xfrm>
          <a:prstGeom prst="rect">
            <a:avLst/>
          </a:prstGeom>
          <a:noFill/>
          <a:ln w="9525">
            <a:noFill/>
            <a:miter lim="800000"/>
            <a:headEnd/>
            <a:tailEnd/>
          </a:ln>
          <a:effectLst/>
        </p:spPr>
        <p:txBody>
          <a:bodyPr wrap="none" anchor="ctr"/>
          <a:lstStyle/>
          <a:p>
            <a:endParaRPr lang="en-US"/>
          </a:p>
        </p:txBody>
      </p:sp>
      <p:sp>
        <p:nvSpPr>
          <p:cNvPr id="1371146" name="Rectangle 10"/>
          <p:cNvSpPr>
            <a:spLocks noGrp="1" noChangeArrowheads="1"/>
          </p:cNvSpPr>
          <p:nvPr>
            <p:ph type="body" idx="1"/>
          </p:nvPr>
        </p:nvSpPr>
        <p:spPr>
          <a:xfrm>
            <a:off x="463550" y="4592638"/>
            <a:ext cx="6140450" cy="4132262"/>
          </a:xfrm>
          <a:noFill/>
          <a:ln/>
        </p:spPr>
        <p:txBody>
          <a:bodyPr lIns="93471" tIns="45944" rIns="93471" bIns="45944"/>
          <a:lstStyle/>
          <a:p>
            <a:r>
              <a:rPr lang="en-US"/>
              <a:t>These projections illustrate the full impact of immigration on the U.S. labor force.  Without post-2000 immigration, the U.S. labor force would actually decline slightly after about 2015 and would stabilize at just below 150 million from 2020 through 2050.  With immigration at more than 1.1 million per year, the labor force would grow steadily.  Post-2000 immigration adds over 40 million to the labor force by 2050.</a:t>
            </a:r>
          </a:p>
        </p:txBody>
      </p:sp>
      <p:sp>
        <p:nvSpPr>
          <p:cNvPr id="1371147" name="Rectangle 11"/>
          <p:cNvSpPr>
            <a:spLocks noChangeArrowheads="1" noTextEdit="1"/>
          </p:cNvSpPr>
          <p:nvPr>
            <p:ph type="sldImg"/>
          </p:nvPr>
        </p:nvSpPr>
        <p:spPr>
          <a:xfrm>
            <a:off x="1193800" y="698500"/>
            <a:ext cx="4592638" cy="3444875"/>
          </a:xfrm>
          <a:ln w="12700" cap="flat">
            <a:solidFill>
              <a:schemeClr val="tx1"/>
            </a:solidFill>
          </a:ln>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9"/>
          <p:cNvSpPr>
            <a:spLocks noGrp="1" noChangeArrowheads="1"/>
          </p:cNvSpPr>
          <p:nvPr>
            <p:ph type="sldNum" sz="quarter" idx="5"/>
          </p:nvPr>
        </p:nvSpPr>
        <p:spPr>
          <a:ln/>
        </p:spPr>
        <p:txBody>
          <a:bodyPr/>
          <a:lstStyle/>
          <a:p>
            <a:r>
              <a:rPr lang="en-US"/>
              <a:t>Page </a:t>
            </a:r>
            <a:fld id="{F4D12051-8218-4990-96AF-68FF00E1CB18}" type="slidenum">
              <a:rPr lang="en-US"/>
              <a:pPr/>
              <a:t>16</a:t>
            </a:fld>
            <a:endParaRPr lang="en-US"/>
          </a:p>
        </p:txBody>
      </p:sp>
      <p:sp>
        <p:nvSpPr>
          <p:cNvPr id="1334274" name="Rectangle 2"/>
          <p:cNvSpPr>
            <a:spLocks noChangeArrowheads="1"/>
          </p:cNvSpPr>
          <p:nvPr/>
        </p:nvSpPr>
        <p:spPr bwMode="auto">
          <a:xfrm>
            <a:off x="3954463" y="0"/>
            <a:ext cx="3025775" cy="463550"/>
          </a:xfrm>
          <a:prstGeom prst="rect">
            <a:avLst/>
          </a:prstGeom>
          <a:noFill/>
          <a:ln w="9525">
            <a:noFill/>
            <a:miter lim="800000"/>
            <a:headEnd/>
            <a:tailEnd/>
          </a:ln>
          <a:effectLst/>
        </p:spPr>
        <p:txBody>
          <a:bodyPr wrap="none" anchor="ctr"/>
          <a:lstStyle/>
          <a:p>
            <a:endParaRPr lang="en-US"/>
          </a:p>
        </p:txBody>
      </p:sp>
      <p:sp>
        <p:nvSpPr>
          <p:cNvPr id="1334275" name="Rectangle 3"/>
          <p:cNvSpPr>
            <a:spLocks noChangeArrowheads="1"/>
          </p:cNvSpPr>
          <p:nvPr/>
        </p:nvSpPr>
        <p:spPr bwMode="auto">
          <a:xfrm>
            <a:off x="3954463" y="8759825"/>
            <a:ext cx="3025775" cy="463550"/>
          </a:xfrm>
          <a:prstGeom prst="rect">
            <a:avLst/>
          </a:prstGeom>
          <a:noFill/>
          <a:ln w="9525">
            <a:noFill/>
            <a:miter lim="800000"/>
            <a:headEnd/>
            <a:tailEnd/>
          </a:ln>
          <a:effectLst/>
        </p:spPr>
        <p:txBody>
          <a:bodyPr lIns="19012" tIns="0" rIns="19012" bIns="0" anchor="b"/>
          <a:lstStyle/>
          <a:p>
            <a:pPr algn="r" defTabSz="928688"/>
            <a:r>
              <a:rPr lang="en-US" sz="1000" i="1">
                <a:solidFill>
                  <a:schemeClr val="tx1"/>
                </a:solidFill>
                <a:latin typeface="Times New Roman" pitchFamily="18" charset="0"/>
              </a:rPr>
              <a:t>31</a:t>
            </a:r>
          </a:p>
        </p:txBody>
      </p:sp>
      <p:sp>
        <p:nvSpPr>
          <p:cNvPr id="1334276" name="Rectangle 4"/>
          <p:cNvSpPr>
            <a:spLocks noChangeArrowheads="1"/>
          </p:cNvSpPr>
          <p:nvPr/>
        </p:nvSpPr>
        <p:spPr bwMode="auto">
          <a:xfrm>
            <a:off x="0" y="8759825"/>
            <a:ext cx="3025775" cy="463550"/>
          </a:xfrm>
          <a:prstGeom prst="rect">
            <a:avLst/>
          </a:prstGeom>
          <a:noFill/>
          <a:ln w="9525">
            <a:noFill/>
            <a:miter lim="800000"/>
            <a:headEnd/>
            <a:tailEnd/>
          </a:ln>
          <a:effectLst/>
        </p:spPr>
        <p:txBody>
          <a:bodyPr wrap="none" anchor="ctr"/>
          <a:lstStyle/>
          <a:p>
            <a:endParaRPr lang="en-US"/>
          </a:p>
        </p:txBody>
      </p:sp>
      <p:sp>
        <p:nvSpPr>
          <p:cNvPr id="1334277" name="Rectangle 5"/>
          <p:cNvSpPr>
            <a:spLocks noChangeArrowheads="1"/>
          </p:cNvSpPr>
          <p:nvPr/>
        </p:nvSpPr>
        <p:spPr bwMode="auto">
          <a:xfrm>
            <a:off x="0" y="0"/>
            <a:ext cx="3025775" cy="463550"/>
          </a:xfrm>
          <a:prstGeom prst="rect">
            <a:avLst/>
          </a:prstGeom>
          <a:noFill/>
          <a:ln w="9525">
            <a:noFill/>
            <a:miter lim="800000"/>
            <a:headEnd/>
            <a:tailEnd/>
          </a:ln>
          <a:effectLst/>
        </p:spPr>
        <p:txBody>
          <a:bodyPr wrap="none" anchor="ctr"/>
          <a:lstStyle/>
          <a:p>
            <a:endParaRPr lang="en-US"/>
          </a:p>
        </p:txBody>
      </p:sp>
      <p:sp>
        <p:nvSpPr>
          <p:cNvPr id="1334278" name="Rectangle 6"/>
          <p:cNvSpPr>
            <a:spLocks noChangeArrowheads="1"/>
          </p:cNvSpPr>
          <p:nvPr/>
        </p:nvSpPr>
        <p:spPr bwMode="auto">
          <a:xfrm>
            <a:off x="3954463" y="0"/>
            <a:ext cx="3025775" cy="463550"/>
          </a:xfrm>
          <a:prstGeom prst="rect">
            <a:avLst/>
          </a:prstGeom>
          <a:noFill/>
          <a:ln w="9525">
            <a:noFill/>
            <a:miter lim="800000"/>
            <a:headEnd/>
            <a:tailEnd/>
          </a:ln>
          <a:effectLst/>
        </p:spPr>
        <p:txBody>
          <a:bodyPr wrap="none" anchor="ctr"/>
          <a:lstStyle/>
          <a:p>
            <a:endParaRPr lang="en-US"/>
          </a:p>
        </p:txBody>
      </p:sp>
      <p:sp>
        <p:nvSpPr>
          <p:cNvPr id="1334279" name="Rectangle 7"/>
          <p:cNvSpPr>
            <a:spLocks noChangeArrowheads="1"/>
          </p:cNvSpPr>
          <p:nvPr/>
        </p:nvSpPr>
        <p:spPr bwMode="auto">
          <a:xfrm>
            <a:off x="3954463" y="8759825"/>
            <a:ext cx="3025775" cy="463550"/>
          </a:xfrm>
          <a:prstGeom prst="rect">
            <a:avLst/>
          </a:prstGeom>
          <a:noFill/>
          <a:ln w="9525">
            <a:noFill/>
            <a:miter lim="800000"/>
            <a:headEnd/>
            <a:tailEnd/>
          </a:ln>
          <a:effectLst/>
        </p:spPr>
        <p:txBody>
          <a:bodyPr lIns="19012" tIns="0" rIns="19012" bIns="0" anchor="b"/>
          <a:lstStyle/>
          <a:p>
            <a:pPr algn="r" defTabSz="928688"/>
            <a:r>
              <a:rPr lang="en-US" sz="1000" i="1">
                <a:solidFill>
                  <a:schemeClr val="tx1"/>
                </a:solidFill>
                <a:latin typeface="Times New Roman" pitchFamily="18" charset="0"/>
              </a:rPr>
              <a:t>31</a:t>
            </a:r>
          </a:p>
        </p:txBody>
      </p:sp>
      <p:sp>
        <p:nvSpPr>
          <p:cNvPr id="1334280" name="Rectangle 8"/>
          <p:cNvSpPr>
            <a:spLocks noChangeArrowheads="1"/>
          </p:cNvSpPr>
          <p:nvPr/>
        </p:nvSpPr>
        <p:spPr bwMode="auto">
          <a:xfrm>
            <a:off x="0" y="8759825"/>
            <a:ext cx="3025775" cy="463550"/>
          </a:xfrm>
          <a:prstGeom prst="rect">
            <a:avLst/>
          </a:prstGeom>
          <a:noFill/>
          <a:ln w="9525">
            <a:noFill/>
            <a:miter lim="800000"/>
            <a:headEnd/>
            <a:tailEnd/>
          </a:ln>
          <a:effectLst/>
        </p:spPr>
        <p:txBody>
          <a:bodyPr wrap="none" anchor="ctr"/>
          <a:lstStyle/>
          <a:p>
            <a:endParaRPr lang="en-US"/>
          </a:p>
        </p:txBody>
      </p:sp>
      <p:sp>
        <p:nvSpPr>
          <p:cNvPr id="1334281" name="Rectangle 9"/>
          <p:cNvSpPr>
            <a:spLocks noChangeArrowheads="1"/>
          </p:cNvSpPr>
          <p:nvPr/>
        </p:nvSpPr>
        <p:spPr bwMode="auto">
          <a:xfrm>
            <a:off x="0" y="0"/>
            <a:ext cx="3025775" cy="463550"/>
          </a:xfrm>
          <a:prstGeom prst="rect">
            <a:avLst/>
          </a:prstGeom>
          <a:noFill/>
          <a:ln w="9525">
            <a:noFill/>
            <a:miter lim="800000"/>
            <a:headEnd/>
            <a:tailEnd/>
          </a:ln>
          <a:effectLst/>
        </p:spPr>
        <p:txBody>
          <a:bodyPr wrap="none" anchor="ctr"/>
          <a:lstStyle/>
          <a:p>
            <a:endParaRPr lang="en-US"/>
          </a:p>
        </p:txBody>
      </p:sp>
      <p:sp>
        <p:nvSpPr>
          <p:cNvPr id="1334282" name="Rectangle 10"/>
          <p:cNvSpPr>
            <a:spLocks noGrp="1" noChangeArrowheads="1"/>
          </p:cNvSpPr>
          <p:nvPr>
            <p:ph type="body" idx="1"/>
          </p:nvPr>
        </p:nvSpPr>
        <p:spPr>
          <a:xfrm>
            <a:off x="463550" y="4592638"/>
            <a:ext cx="6140450" cy="4132262"/>
          </a:xfrm>
          <a:noFill/>
          <a:ln/>
        </p:spPr>
        <p:txBody>
          <a:bodyPr lIns="93471" tIns="45944" rIns="93471" bIns="45944"/>
          <a:lstStyle/>
          <a:p>
            <a:r>
              <a:rPr lang="en-US"/>
              <a:t>These projections illustrate the full impact of immigration on the U.S. labor force.  Without post-2000 immigration, the U.S. labor force would actually decline slightly after about 2015 and would stabilize at just below 150 million from 2020 through 2050.  With immigration at more than 1.1 million per year, the labor force would grow steadily.  Post-2000 immigration adds over 40 million to the labor force by 2050.</a:t>
            </a:r>
          </a:p>
        </p:txBody>
      </p:sp>
      <p:sp>
        <p:nvSpPr>
          <p:cNvPr id="1334283" name="Rectangle 11"/>
          <p:cNvSpPr>
            <a:spLocks noChangeArrowheads="1" noTextEdit="1"/>
          </p:cNvSpPr>
          <p:nvPr>
            <p:ph type="sldImg"/>
          </p:nvPr>
        </p:nvSpPr>
        <p:spPr>
          <a:xfrm>
            <a:off x="1193800" y="698500"/>
            <a:ext cx="4592638" cy="3444875"/>
          </a:xfrm>
          <a:ln w="12700" cap="flat">
            <a:solidFill>
              <a:schemeClr val="tx1"/>
            </a:solidFill>
          </a:ln>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a:spLocks noGrp="1" noChangeArrowheads="1"/>
          </p:cNvSpPr>
          <p:nvPr>
            <p:ph type="sldNum" sz="quarter" idx="5"/>
          </p:nvPr>
        </p:nvSpPr>
        <p:spPr>
          <a:ln/>
        </p:spPr>
        <p:txBody>
          <a:bodyPr/>
          <a:lstStyle/>
          <a:p>
            <a:r>
              <a:rPr lang="en-US"/>
              <a:t>Page </a:t>
            </a:r>
            <a:fld id="{2F536796-827F-4106-BFF8-F58B6B1816C1}" type="slidenum">
              <a:rPr lang="en-US"/>
              <a:pPr/>
              <a:t>17</a:t>
            </a:fld>
            <a:endParaRPr lang="en-US"/>
          </a:p>
        </p:txBody>
      </p:sp>
      <p:sp>
        <p:nvSpPr>
          <p:cNvPr id="1291266" name="Rectangle 2"/>
          <p:cNvSpPr>
            <a:spLocks noChangeArrowheads="1" noTextEdit="1"/>
          </p:cNvSpPr>
          <p:nvPr>
            <p:ph type="sldImg"/>
          </p:nvPr>
        </p:nvSpPr>
        <p:spPr/>
      </p:sp>
      <p:sp>
        <p:nvSpPr>
          <p:cNvPr id="1291267" name="Rectangle 3"/>
          <p:cNvSpPr>
            <a:spLocks noGrp="1" noChangeArrowheads="1"/>
          </p:cNvSpPr>
          <p:nvPr>
            <p:ph type="body" idx="1"/>
          </p:nvPr>
        </p:nvSpPr>
        <p:spPr/>
        <p:txBody>
          <a:bodyPr/>
          <a:lstStyle/>
          <a:p>
            <a:r>
              <a:rPr lang="en-US"/>
              <a:t>This chart depicts the “stock” of immigrants in the U.S. or the foreign-born population from 1850 through 2004 with a projection to 2010..  </a:t>
            </a:r>
          </a:p>
          <a:p>
            <a:r>
              <a:rPr lang="en-US"/>
              <a:t>The foreign-born population at 31.1 million was at an all-time high in Census 2000 and has increased further to more than 34 million in 2004.  (The chart suggests a very rapid  increase in the late 1990s, but the true growth trajectory is probably smoother with the rapid change at the end of the decade representing significant improvements in in measurement between the Current Population Survey and Census 2000.)</a:t>
            </a:r>
          </a:p>
          <a:p>
            <a:r>
              <a:rPr lang="en-US"/>
              <a:t>The sustained rapid growth and high levels of immigration, shown in the previous chart, have led to the foreign-born population more than tripling in only 30 years, shown in this chart. </a:t>
            </a:r>
          </a:p>
          <a:p>
            <a:r>
              <a:rPr lang="en-US"/>
              <a:t>The percentage of the total population that is foreign-born  is about 12 percent in 2004 -- more  than double the 4.7 percent in 1970.  That said, the 1970 levels are probably the lowest in the history of the country (certainly the lowest since we have data).  </a:t>
            </a:r>
          </a:p>
          <a:p>
            <a:r>
              <a:rPr lang="en-US"/>
              <a:t>Looking ahead a decade,  we project that the the foreign -born population will rise to more than 40 million, representing more than 13 percent of the total population -- a level that remains below the historical peak of almost 15 percent at the time of the last great wave of immigration.</a:t>
            </a:r>
          </a:p>
          <a:p>
            <a:endParaRPr lang="en-US"/>
          </a:p>
          <a:p>
            <a:r>
              <a:rPr lang="en-US" sz="1100"/>
              <a:t>Source:  Decennial censuses for 1850-2000; Current Population Surveys (CPS) for 1990-99 and 2000-04; Urban Institute and Pew Hispanic Center projections (2004) for 2010.</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a:spLocks noGrp="1" noChangeArrowheads="1"/>
          </p:cNvSpPr>
          <p:nvPr>
            <p:ph type="sldNum" sz="quarter" idx="5"/>
          </p:nvPr>
        </p:nvSpPr>
        <p:spPr>
          <a:ln/>
        </p:spPr>
        <p:txBody>
          <a:bodyPr/>
          <a:lstStyle/>
          <a:p>
            <a:r>
              <a:rPr lang="en-US"/>
              <a:t>Page </a:t>
            </a:r>
            <a:fld id="{A49ABBB3-F70A-4EC7-B44D-5BDF23D67EF1}" type="slidenum">
              <a:rPr lang="en-US"/>
              <a:pPr/>
              <a:t>18</a:t>
            </a:fld>
            <a:endParaRPr lang="en-US"/>
          </a:p>
        </p:txBody>
      </p:sp>
      <p:sp>
        <p:nvSpPr>
          <p:cNvPr id="1373186" name="Rectangle 2"/>
          <p:cNvSpPr>
            <a:spLocks noChangeArrowheads="1" noTextEdit="1"/>
          </p:cNvSpPr>
          <p:nvPr>
            <p:ph type="sldImg"/>
          </p:nvPr>
        </p:nvSpPr>
        <p:spPr/>
      </p:sp>
      <p:sp>
        <p:nvSpPr>
          <p:cNvPr id="1373187" name="Rectangle 3"/>
          <p:cNvSpPr>
            <a:spLocks noGrp="1" noChangeArrowheads="1"/>
          </p:cNvSpPr>
          <p:nvPr>
            <p:ph type="body" idx="1"/>
          </p:nvPr>
        </p:nvSpPr>
        <p:spPr/>
        <p:txBody>
          <a:bodyPr/>
          <a:lstStyle/>
          <a:p>
            <a:r>
              <a:rPr lang="en-US"/>
              <a:t>This chart depicts the “stock” of immigrants in the U.S. or the foreign-born population from 1850 through 2004 with a projection to 2010..  </a:t>
            </a:r>
          </a:p>
          <a:p>
            <a:r>
              <a:rPr lang="en-US"/>
              <a:t>The foreign-born population at 31.1 million was at an all-time high in Census 2000 and has increased further to more than 34 million in 2004.  (The chart suggests a very rapid  increase in the late 1990s, but the true growth trajectory is probably smoother with the rapid change at the end of the decade representing significant improvements in in measurement between the Current Population Survey and Census 2000.)</a:t>
            </a:r>
          </a:p>
          <a:p>
            <a:r>
              <a:rPr lang="en-US"/>
              <a:t>The sustained rapid growth and high levels of immigration, shown in the previous chart, have led to the foreign-born population more than tripling in only 30 years, shown in this chart. </a:t>
            </a:r>
          </a:p>
          <a:p>
            <a:r>
              <a:rPr lang="en-US"/>
              <a:t>The percentage of the total population that is foreign-born  is about 12 percent in 2004 -- more  than double the 4.7 percent in 1970.  That said, the 1970 levels are probably the lowest in the history of the country (certainly the lowest since we have data).  </a:t>
            </a:r>
          </a:p>
          <a:p>
            <a:r>
              <a:rPr lang="en-US"/>
              <a:t>Looking ahead a decade,  we project that the the foreign -born population will rise to more than 40 million, representing more than 13 percent of the total population -- a level that remains below the historical peak of almost 15 percent at the time of the last great wave of immigration.</a:t>
            </a:r>
          </a:p>
          <a:p>
            <a:endParaRPr lang="en-US"/>
          </a:p>
          <a:p>
            <a:r>
              <a:rPr lang="en-US" sz="1100"/>
              <a:t>Source:  Decennial censuses for 1850-2000; Current Population Surveys (CPS) for 1990-99 and 2000-04; Urban Institute and Pew Hispanic Center projections (2004) for 2010.</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9"/>
          <p:cNvSpPr>
            <a:spLocks noGrp="1" noChangeArrowheads="1"/>
          </p:cNvSpPr>
          <p:nvPr>
            <p:ph type="sldNum" sz="quarter" idx="5"/>
          </p:nvPr>
        </p:nvSpPr>
        <p:spPr>
          <a:ln/>
        </p:spPr>
        <p:txBody>
          <a:bodyPr/>
          <a:lstStyle/>
          <a:p>
            <a:r>
              <a:rPr lang="en-US"/>
              <a:t>Page </a:t>
            </a:r>
            <a:fld id="{BEEEA860-BCE7-44EE-A7EC-479700F2A45F}" type="slidenum">
              <a:rPr lang="en-US"/>
              <a:pPr/>
              <a:t>19</a:t>
            </a:fld>
            <a:endParaRPr lang="en-US"/>
          </a:p>
        </p:txBody>
      </p:sp>
      <p:sp>
        <p:nvSpPr>
          <p:cNvPr id="1264642" name="Rectangle 2"/>
          <p:cNvSpPr>
            <a:spLocks noChangeArrowheads="1"/>
          </p:cNvSpPr>
          <p:nvPr/>
        </p:nvSpPr>
        <p:spPr bwMode="auto">
          <a:xfrm>
            <a:off x="3956050" y="0"/>
            <a:ext cx="3024188" cy="463550"/>
          </a:xfrm>
          <a:prstGeom prst="rect">
            <a:avLst/>
          </a:prstGeom>
          <a:noFill/>
          <a:ln w="9525">
            <a:noFill/>
            <a:miter lim="800000"/>
            <a:headEnd/>
            <a:tailEnd/>
          </a:ln>
          <a:effectLst/>
        </p:spPr>
        <p:txBody>
          <a:bodyPr wrap="none" anchor="ctr"/>
          <a:lstStyle/>
          <a:p>
            <a:endParaRPr lang="en-US"/>
          </a:p>
        </p:txBody>
      </p:sp>
      <p:sp>
        <p:nvSpPr>
          <p:cNvPr id="1264643" name="Rectangle 3"/>
          <p:cNvSpPr>
            <a:spLocks noChangeArrowheads="1"/>
          </p:cNvSpPr>
          <p:nvPr/>
        </p:nvSpPr>
        <p:spPr bwMode="auto">
          <a:xfrm>
            <a:off x="3956050" y="8759825"/>
            <a:ext cx="3024188" cy="463550"/>
          </a:xfrm>
          <a:prstGeom prst="rect">
            <a:avLst/>
          </a:prstGeom>
          <a:noFill/>
          <a:ln w="9525">
            <a:noFill/>
            <a:miter lim="800000"/>
            <a:headEnd/>
            <a:tailEnd/>
          </a:ln>
          <a:effectLst/>
        </p:spPr>
        <p:txBody>
          <a:bodyPr lIns="19011" tIns="0" rIns="19011" bIns="0" anchor="b"/>
          <a:lstStyle/>
          <a:p>
            <a:pPr algn="r" defTabSz="930275"/>
            <a:r>
              <a:rPr lang="en-US" sz="1000" i="1">
                <a:solidFill>
                  <a:schemeClr val="tx1"/>
                </a:solidFill>
                <a:latin typeface="Times New Roman" pitchFamily="18" charset="0"/>
              </a:rPr>
              <a:t>31</a:t>
            </a:r>
          </a:p>
        </p:txBody>
      </p:sp>
      <p:sp>
        <p:nvSpPr>
          <p:cNvPr id="1264644" name="Rectangle 4"/>
          <p:cNvSpPr>
            <a:spLocks noChangeArrowheads="1"/>
          </p:cNvSpPr>
          <p:nvPr/>
        </p:nvSpPr>
        <p:spPr bwMode="auto">
          <a:xfrm>
            <a:off x="0" y="8759825"/>
            <a:ext cx="3024188" cy="463550"/>
          </a:xfrm>
          <a:prstGeom prst="rect">
            <a:avLst/>
          </a:prstGeom>
          <a:noFill/>
          <a:ln w="9525">
            <a:noFill/>
            <a:miter lim="800000"/>
            <a:headEnd/>
            <a:tailEnd/>
          </a:ln>
          <a:effectLst/>
        </p:spPr>
        <p:txBody>
          <a:bodyPr wrap="none" anchor="ctr"/>
          <a:lstStyle/>
          <a:p>
            <a:endParaRPr lang="en-US"/>
          </a:p>
        </p:txBody>
      </p:sp>
      <p:sp>
        <p:nvSpPr>
          <p:cNvPr id="1264645" name="Rectangle 5"/>
          <p:cNvSpPr>
            <a:spLocks noChangeArrowheads="1"/>
          </p:cNvSpPr>
          <p:nvPr/>
        </p:nvSpPr>
        <p:spPr bwMode="auto">
          <a:xfrm>
            <a:off x="0" y="0"/>
            <a:ext cx="3024188" cy="463550"/>
          </a:xfrm>
          <a:prstGeom prst="rect">
            <a:avLst/>
          </a:prstGeom>
          <a:noFill/>
          <a:ln w="9525">
            <a:noFill/>
            <a:miter lim="800000"/>
            <a:headEnd/>
            <a:tailEnd/>
          </a:ln>
          <a:effectLst/>
        </p:spPr>
        <p:txBody>
          <a:bodyPr wrap="none" anchor="ctr"/>
          <a:lstStyle/>
          <a:p>
            <a:endParaRPr lang="en-US"/>
          </a:p>
        </p:txBody>
      </p:sp>
      <p:sp>
        <p:nvSpPr>
          <p:cNvPr id="1264646" name="Rectangle 6"/>
          <p:cNvSpPr>
            <a:spLocks noChangeArrowheads="1"/>
          </p:cNvSpPr>
          <p:nvPr/>
        </p:nvSpPr>
        <p:spPr bwMode="auto">
          <a:xfrm>
            <a:off x="3956050" y="0"/>
            <a:ext cx="3024188" cy="463550"/>
          </a:xfrm>
          <a:prstGeom prst="rect">
            <a:avLst/>
          </a:prstGeom>
          <a:noFill/>
          <a:ln w="9525">
            <a:noFill/>
            <a:miter lim="800000"/>
            <a:headEnd/>
            <a:tailEnd/>
          </a:ln>
          <a:effectLst/>
        </p:spPr>
        <p:txBody>
          <a:bodyPr wrap="none" anchor="ctr"/>
          <a:lstStyle/>
          <a:p>
            <a:endParaRPr lang="en-US"/>
          </a:p>
        </p:txBody>
      </p:sp>
      <p:sp>
        <p:nvSpPr>
          <p:cNvPr id="1264647" name="Rectangle 7"/>
          <p:cNvSpPr>
            <a:spLocks noChangeArrowheads="1"/>
          </p:cNvSpPr>
          <p:nvPr/>
        </p:nvSpPr>
        <p:spPr bwMode="auto">
          <a:xfrm>
            <a:off x="3956050" y="8759825"/>
            <a:ext cx="3024188" cy="463550"/>
          </a:xfrm>
          <a:prstGeom prst="rect">
            <a:avLst/>
          </a:prstGeom>
          <a:noFill/>
          <a:ln w="9525">
            <a:noFill/>
            <a:miter lim="800000"/>
            <a:headEnd/>
            <a:tailEnd/>
          </a:ln>
          <a:effectLst/>
        </p:spPr>
        <p:txBody>
          <a:bodyPr lIns="19011" tIns="0" rIns="19011" bIns="0" anchor="b"/>
          <a:lstStyle/>
          <a:p>
            <a:pPr algn="r" defTabSz="930275"/>
            <a:r>
              <a:rPr lang="en-US" sz="1000" i="1">
                <a:solidFill>
                  <a:schemeClr val="tx1"/>
                </a:solidFill>
                <a:latin typeface="Times New Roman" pitchFamily="18" charset="0"/>
              </a:rPr>
              <a:t>31</a:t>
            </a:r>
          </a:p>
        </p:txBody>
      </p:sp>
      <p:sp>
        <p:nvSpPr>
          <p:cNvPr id="1264648" name="Rectangle 8"/>
          <p:cNvSpPr>
            <a:spLocks noChangeArrowheads="1"/>
          </p:cNvSpPr>
          <p:nvPr/>
        </p:nvSpPr>
        <p:spPr bwMode="auto">
          <a:xfrm>
            <a:off x="0" y="8759825"/>
            <a:ext cx="3024188" cy="463550"/>
          </a:xfrm>
          <a:prstGeom prst="rect">
            <a:avLst/>
          </a:prstGeom>
          <a:noFill/>
          <a:ln w="9525">
            <a:noFill/>
            <a:miter lim="800000"/>
            <a:headEnd/>
            <a:tailEnd/>
          </a:ln>
          <a:effectLst/>
        </p:spPr>
        <p:txBody>
          <a:bodyPr wrap="none" anchor="ctr"/>
          <a:lstStyle/>
          <a:p>
            <a:endParaRPr lang="en-US"/>
          </a:p>
        </p:txBody>
      </p:sp>
      <p:sp>
        <p:nvSpPr>
          <p:cNvPr id="1264649" name="Rectangle 9"/>
          <p:cNvSpPr>
            <a:spLocks noChangeArrowheads="1"/>
          </p:cNvSpPr>
          <p:nvPr/>
        </p:nvSpPr>
        <p:spPr bwMode="auto">
          <a:xfrm>
            <a:off x="0" y="0"/>
            <a:ext cx="3024188" cy="463550"/>
          </a:xfrm>
          <a:prstGeom prst="rect">
            <a:avLst/>
          </a:prstGeom>
          <a:noFill/>
          <a:ln w="9525">
            <a:noFill/>
            <a:miter lim="800000"/>
            <a:headEnd/>
            <a:tailEnd/>
          </a:ln>
          <a:effectLst/>
        </p:spPr>
        <p:txBody>
          <a:bodyPr wrap="none" anchor="ctr"/>
          <a:lstStyle/>
          <a:p>
            <a:endParaRPr lang="en-US"/>
          </a:p>
        </p:txBody>
      </p:sp>
      <p:sp>
        <p:nvSpPr>
          <p:cNvPr id="1264650" name="Rectangle 10"/>
          <p:cNvSpPr>
            <a:spLocks noGrp="1" noChangeArrowheads="1"/>
          </p:cNvSpPr>
          <p:nvPr>
            <p:ph type="body" idx="1"/>
          </p:nvPr>
        </p:nvSpPr>
        <p:spPr>
          <a:xfrm>
            <a:off x="455613" y="4535488"/>
            <a:ext cx="6027737" cy="4083050"/>
          </a:xfrm>
          <a:noFill/>
          <a:ln/>
        </p:spPr>
        <p:txBody>
          <a:bodyPr lIns="93462" tIns="45939" rIns="93462" bIns="45939"/>
          <a:lstStyle/>
          <a:p>
            <a:r>
              <a:rPr lang="en-US"/>
              <a:t>These projections illustrate the full impact of immigration on the U.S. labor force.  Without post-2000 immigration, the U.S. labor force would actually decline slightly after about 2015 and would stabilize at just below 150 million from 2020 through 2050.  With immigration at more than 1.1 million per year, the labor force would grow steadily.  Post-2000 immigration adds over 40 million to the labor force by 2050.</a:t>
            </a:r>
          </a:p>
        </p:txBody>
      </p:sp>
      <p:sp>
        <p:nvSpPr>
          <p:cNvPr id="1264651" name="Rectangle 11"/>
          <p:cNvSpPr>
            <a:spLocks noChangeArrowheads="1" noTextEdit="1"/>
          </p:cNvSpPr>
          <p:nvPr>
            <p:ph type="sldImg"/>
          </p:nvPr>
        </p:nvSpPr>
        <p:spPr>
          <a:xfrm>
            <a:off x="733425" y="250825"/>
            <a:ext cx="5465763" cy="4098925"/>
          </a:xfrm>
          <a:ln w="12700" cap="flat">
            <a:solidFill>
              <a:schemeClr val="tx1"/>
            </a:solidFill>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9"/>
          <p:cNvSpPr>
            <a:spLocks noGrp="1" noChangeArrowheads="1"/>
          </p:cNvSpPr>
          <p:nvPr>
            <p:ph type="sldNum" sz="quarter" idx="5"/>
          </p:nvPr>
        </p:nvSpPr>
        <p:spPr>
          <a:ln/>
        </p:spPr>
        <p:txBody>
          <a:bodyPr/>
          <a:lstStyle/>
          <a:p>
            <a:r>
              <a:rPr lang="en-US"/>
              <a:t>Page </a:t>
            </a:r>
            <a:fld id="{EE01543A-785C-4D98-BA78-005D52AE58E0}" type="slidenum">
              <a:rPr lang="en-US"/>
              <a:pPr/>
              <a:t>2</a:t>
            </a:fld>
            <a:endParaRPr lang="en-US"/>
          </a:p>
        </p:txBody>
      </p:sp>
      <p:sp>
        <p:nvSpPr>
          <p:cNvPr id="1356802" name="Rectangle 1026"/>
          <p:cNvSpPr>
            <a:spLocks noChangeArrowheads="1"/>
          </p:cNvSpPr>
          <p:nvPr/>
        </p:nvSpPr>
        <p:spPr bwMode="auto">
          <a:xfrm>
            <a:off x="3956050" y="0"/>
            <a:ext cx="3024188" cy="463550"/>
          </a:xfrm>
          <a:prstGeom prst="rect">
            <a:avLst/>
          </a:prstGeom>
          <a:noFill/>
          <a:ln w="9525">
            <a:noFill/>
            <a:miter lim="800000"/>
            <a:headEnd/>
            <a:tailEnd/>
          </a:ln>
          <a:effectLst/>
        </p:spPr>
        <p:txBody>
          <a:bodyPr wrap="none" anchor="ctr"/>
          <a:lstStyle/>
          <a:p>
            <a:endParaRPr lang="en-US"/>
          </a:p>
        </p:txBody>
      </p:sp>
      <p:sp>
        <p:nvSpPr>
          <p:cNvPr id="1356803" name="Rectangle 1027"/>
          <p:cNvSpPr>
            <a:spLocks noChangeArrowheads="1"/>
          </p:cNvSpPr>
          <p:nvPr/>
        </p:nvSpPr>
        <p:spPr bwMode="auto">
          <a:xfrm>
            <a:off x="3956050" y="8759825"/>
            <a:ext cx="3024188" cy="463550"/>
          </a:xfrm>
          <a:prstGeom prst="rect">
            <a:avLst/>
          </a:prstGeom>
          <a:noFill/>
          <a:ln w="9525">
            <a:noFill/>
            <a:miter lim="800000"/>
            <a:headEnd/>
            <a:tailEnd/>
          </a:ln>
          <a:effectLst/>
        </p:spPr>
        <p:txBody>
          <a:bodyPr lIns="19067" tIns="0" rIns="19067" bIns="0" anchor="b"/>
          <a:lstStyle/>
          <a:p>
            <a:pPr algn="r" defTabSz="930275"/>
            <a:endParaRPr lang="en-US" sz="1000" i="1">
              <a:solidFill>
                <a:schemeClr val="tx1"/>
              </a:solidFill>
              <a:latin typeface="Times New Roman" pitchFamily="18" charset="0"/>
            </a:endParaRPr>
          </a:p>
        </p:txBody>
      </p:sp>
      <p:sp>
        <p:nvSpPr>
          <p:cNvPr id="1356804" name="Rectangle 1028"/>
          <p:cNvSpPr>
            <a:spLocks noChangeArrowheads="1"/>
          </p:cNvSpPr>
          <p:nvPr/>
        </p:nvSpPr>
        <p:spPr bwMode="auto">
          <a:xfrm>
            <a:off x="0" y="8759825"/>
            <a:ext cx="3024188" cy="463550"/>
          </a:xfrm>
          <a:prstGeom prst="rect">
            <a:avLst/>
          </a:prstGeom>
          <a:noFill/>
          <a:ln w="9525">
            <a:noFill/>
            <a:miter lim="800000"/>
            <a:headEnd/>
            <a:tailEnd/>
          </a:ln>
          <a:effectLst/>
        </p:spPr>
        <p:txBody>
          <a:bodyPr wrap="none" anchor="ctr"/>
          <a:lstStyle/>
          <a:p>
            <a:endParaRPr lang="en-US"/>
          </a:p>
        </p:txBody>
      </p:sp>
      <p:sp>
        <p:nvSpPr>
          <p:cNvPr id="1356805" name="Rectangle 1029"/>
          <p:cNvSpPr>
            <a:spLocks noChangeArrowheads="1"/>
          </p:cNvSpPr>
          <p:nvPr/>
        </p:nvSpPr>
        <p:spPr bwMode="auto">
          <a:xfrm>
            <a:off x="0" y="0"/>
            <a:ext cx="3024188" cy="463550"/>
          </a:xfrm>
          <a:prstGeom prst="rect">
            <a:avLst/>
          </a:prstGeom>
          <a:noFill/>
          <a:ln w="9525">
            <a:noFill/>
            <a:miter lim="800000"/>
            <a:headEnd/>
            <a:tailEnd/>
          </a:ln>
          <a:effectLst/>
        </p:spPr>
        <p:txBody>
          <a:bodyPr wrap="none" anchor="ctr"/>
          <a:lstStyle/>
          <a:p>
            <a:endParaRPr lang="en-US"/>
          </a:p>
        </p:txBody>
      </p:sp>
      <p:sp>
        <p:nvSpPr>
          <p:cNvPr id="1356806" name="Rectangle 1030"/>
          <p:cNvSpPr>
            <a:spLocks noChangeArrowheads="1"/>
          </p:cNvSpPr>
          <p:nvPr/>
        </p:nvSpPr>
        <p:spPr bwMode="auto">
          <a:xfrm>
            <a:off x="3956050" y="0"/>
            <a:ext cx="3024188" cy="463550"/>
          </a:xfrm>
          <a:prstGeom prst="rect">
            <a:avLst/>
          </a:prstGeom>
          <a:noFill/>
          <a:ln w="9525">
            <a:noFill/>
            <a:miter lim="800000"/>
            <a:headEnd/>
            <a:tailEnd/>
          </a:ln>
          <a:effectLst/>
        </p:spPr>
        <p:txBody>
          <a:bodyPr wrap="none" anchor="ctr"/>
          <a:lstStyle/>
          <a:p>
            <a:endParaRPr lang="en-US"/>
          </a:p>
        </p:txBody>
      </p:sp>
      <p:sp>
        <p:nvSpPr>
          <p:cNvPr id="1356807" name="Rectangle 1031"/>
          <p:cNvSpPr>
            <a:spLocks noChangeArrowheads="1"/>
          </p:cNvSpPr>
          <p:nvPr/>
        </p:nvSpPr>
        <p:spPr bwMode="auto">
          <a:xfrm>
            <a:off x="3956050" y="8759825"/>
            <a:ext cx="3024188" cy="463550"/>
          </a:xfrm>
          <a:prstGeom prst="rect">
            <a:avLst/>
          </a:prstGeom>
          <a:noFill/>
          <a:ln w="9525">
            <a:noFill/>
            <a:miter lim="800000"/>
            <a:headEnd/>
            <a:tailEnd/>
          </a:ln>
          <a:effectLst/>
        </p:spPr>
        <p:txBody>
          <a:bodyPr lIns="19067" tIns="0" rIns="19067" bIns="0" anchor="b"/>
          <a:lstStyle/>
          <a:p>
            <a:pPr algn="r" defTabSz="930275"/>
            <a:endParaRPr lang="en-US" sz="1000" i="1">
              <a:solidFill>
                <a:schemeClr val="tx1"/>
              </a:solidFill>
              <a:latin typeface="Times New Roman" pitchFamily="18" charset="0"/>
            </a:endParaRPr>
          </a:p>
        </p:txBody>
      </p:sp>
      <p:sp>
        <p:nvSpPr>
          <p:cNvPr id="1356808" name="Rectangle 1032"/>
          <p:cNvSpPr>
            <a:spLocks noChangeArrowheads="1"/>
          </p:cNvSpPr>
          <p:nvPr/>
        </p:nvSpPr>
        <p:spPr bwMode="auto">
          <a:xfrm>
            <a:off x="0" y="8759825"/>
            <a:ext cx="3024188" cy="463550"/>
          </a:xfrm>
          <a:prstGeom prst="rect">
            <a:avLst/>
          </a:prstGeom>
          <a:noFill/>
          <a:ln w="9525">
            <a:noFill/>
            <a:miter lim="800000"/>
            <a:headEnd/>
            <a:tailEnd/>
          </a:ln>
          <a:effectLst/>
        </p:spPr>
        <p:txBody>
          <a:bodyPr wrap="none" anchor="ctr"/>
          <a:lstStyle/>
          <a:p>
            <a:endParaRPr lang="en-US"/>
          </a:p>
        </p:txBody>
      </p:sp>
      <p:sp>
        <p:nvSpPr>
          <p:cNvPr id="1356809" name="Rectangle 1033"/>
          <p:cNvSpPr>
            <a:spLocks noChangeArrowheads="1"/>
          </p:cNvSpPr>
          <p:nvPr/>
        </p:nvSpPr>
        <p:spPr bwMode="auto">
          <a:xfrm>
            <a:off x="0" y="0"/>
            <a:ext cx="3024188" cy="463550"/>
          </a:xfrm>
          <a:prstGeom prst="rect">
            <a:avLst/>
          </a:prstGeom>
          <a:noFill/>
          <a:ln w="9525">
            <a:noFill/>
            <a:miter lim="800000"/>
            <a:headEnd/>
            <a:tailEnd/>
          </a:ln>
          <a:effectLst/>
        </p:spPr>
        <p:txBody>
          <a:bodyPr wrap="none" anchor="ctr"/>
          <a:lstStyle/>
          <a:p>
            <a:endParaRPr lang="en-US"/>
          </a:p>
        </p:txBody>
      </p:sp>
      <p:sp>
        <p:nvSpPr>
          <p:cNvPr id="1356810" name="Rectangle 1034"/>
          <p:cNvSpPr>
            <a:spLocks noChangeArrowheads="1" noTextEdit="1"/>
          </p:cNvSpPr>
          <p:nvPr>
            <p:ph type="sldImg"/>
          </p:nvPr>
        </p:nvSpPr>
        <p:spPr>
          <a:xfrm>
            <a:off x="725488" y="228600"/>
            <a:ext cx="5532437" cy="4149725"/>
          </a:xfrm>
          <a:ln/>
        </p:spPr>
      </p:sp>
      <p:sp>
        <p:nvSpPr>
          <p:cNvPr id="1356811" name="Rectangle 1035"/>
          <p:cNvSpPr>
            <a:spLocks noGrp="1" noChangeArrowheads="1"/>
          </p:cNvSpPr>
          <p:nvPr>
            <p:ph type="body" idx="1"/>
          </p:nvPr>
        </p:nvSpPr>
        <p:spPr>
          <a:xfrm>
            <a:off x="230188" y="4535488"/>
            <a:ext cx="6513512" cy="4379912"/>
          </a:xfrm>
        </p:spPr>
        <p:txBody>
          <a:bodyPr/>
          <a:lstStyle/>
          <a:p>
            <a:pPr marL="228600" indent="-228600" defTabSz="461963">
              <a:buFontTx/>
              <a:buNone/>
            </a:pPr>
            <a:r>
              <a:rPr lang="en-US"/>
              <a:t>The major demographic highlights of recent immigration to the U.S. are:</a:t>
            </a:r>
          </a:p>
          <a:p>
            <a:pPr marL="228600" indent="-228600" defTabSz="461963">
              <a:buFontTx/>
              <a:buAutoNum type="arabicPeriod"/>
            </a:pPr>
            <a:r>
              <a:rPr lang="en-US" b="1"/>
              <a:t>Large and increasing flows to the U.S. have stabilized.  </a:t>
            </a:r>
            <a:r>
              <a:rPr lang="en-US"/>
              <a:t>The number of immigrants settling in the United States has increased steadily over the last five decades but the overall level of the in-flows has stabilized in the last 10years (with sizeable fluctuations around a constant mean).</a:t>
            </a:r>
          </a:p>
          <a:p>
            <a:pPr marL="228600" indent="-228600" defTabSz="461963">
              <a:buFontTx/>
              <a:buNone/>
            </a:pPr>
            <a:r>
              <a:rPr lang="en-US"/>
              <a:t>	Since 1965, the origins of immigrants have shifted away from the historic flows from Asia to the point where roughly 80% of all immigrants are from Latin America and Asia.</a:t>
            </a:r>
          </a:p>
          <a:p>
            <a:pPr marL="228600" indent="-228600" defTabSz="461963">
              <a:buFontTx/>
              <a:buNone/>
            </a:pPr>
            <a:r>
              <a:rPr lang="en-US" b="1"/>
              <a:t>2.	A very high percentage of new migrants are unauthorized.</a:t>
            </a:r>
            <a:r>
              <a:rPr lang="en-US"/>
              <a:t>  The percentage of unauthorized immigrants who are from Latin America is even higher than among the legal in-flows.  Overall about half of all Mexicans in the U.S. are unauthorized.</a:t>
            </a:r>
          </a:p>
          <a:p>
            <a:pPr marL="228600" indent="-228600" defTabSz="461963">
              <a:buFontTx/>
              <a:buNone/>
            </a:pPr>
            <a:r>
              <a:rPr lang="en-US" b="1"/>
              <a:t>3.	The size of flows and their destinations responds respond to economic conditions at both their origins and destinations.  </a:t>
            </a:r>
            <a:r>
              <a:rPr lang="en-US"/>
              <a:t>Over the long run, economic conditions at the origins are more important than in the U.S. with worsening conditions in Mexico leading to increased migration to the United States.  However, short-run fluctuations in the availability of jobs in the U.S. have more immediate impacts in year-to-year changes.</a:t>
            </a:r>
          </a:p>
          <a:p>
            <a:pPr marL="228600" indent="-228600" defTabSz="461963">
              <a:buFontTx/>
              <a:buNone/>
            </a:pPr>
            <a:r>
              <a:rPr lang="en-US" b="1"/>
              <a:t>4.	New destinations for Mexican immigrants emerged in the late 1990s.</a:t>
            </a:r>
            <a:r>
              <a:rPr lang="en-US"/>
              <a:t>  Traditional settlement areas (e.g., CA, TX, IL, AZ) continued to attract migrants but a much larger </a:t>
            </a:r>
            <a:r>
              <a:rPr lang="en-US" i="1"/>
              <a:t>share</a:t>
            </a:r>
            <a:r>
              <a:rPr lang="en-US"/>
              <a:t> went to new destinations.  The spread of immigration flows to new areas (largely drive by new settlement patterns of unauthorized Mexican immigrants) has transformed the political issue of immigration from a largely localized concern (in 6 states) in the early 1980s to a national issue now.</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9"/>
          <p:cNvSpPr>
            <a:spLocks noGrp="1" noChangeArrowheads="1"/>
          </p:cNvSpPr>
          <p:nvPr>
            <p:ph type="sldNum" sz="quarter" idx="5"/>
          </p:nvPr>
        </p:nvSpPr>
        <p:spPr>
          <a:ln/>
        </p:spPr>
        <p:txBody>
          <a:bodyPr/>
          <a:lstStyle/>
          <a:p>
            <a:r>
              <a:rPr lang="en-US"/>
              <a:t>Page </a:t>
            </a:r>
            <a:fld id="{E0FA9FF1-FE11-4ECA-B1F3-088A2BB0C5CE}" type="slidenum">
              <a:rPr lang="en-US"/>
              <a:pPr/>
              <a:t>20</a:t>
            </a:fld>
            <a:endParaRPr lang="en-US"/>
          </a:p>
        </p:txBody>
      </p:sp>
      <p:sp>
        <p:nvSpPr>
          <p:cNvPr id="1352706" name="Rectangle 2"/>
          <p:cNvSpPr>
            <a:spLocks noChangeArrowheads="1"/>
          </p:cNvSpPr>
          <p:nvPr/>
        </p:nvSpPr>
        <p:spPr bwMode="auto">
          <a:xfrm>
            <a:off x="3956050" y="0"/>
            <a:ext cx="3024188" cy="463550"/>
          </a:xfrm>
          <a:prstGeom prst="rect">
            <a:avLst/>
          </a:prstGeom>
          <a:noFill/>
          <a:ln w="9525">
            <a:noFill/>
            <a:miter lim="800000"/>
            <a:headEnd/>
            <a:tailEnd/>
          </a:ln>
          <a:effectLst/>
        </p:spPr>
        <p:txBody>
          <a:bodyPr wrap="none" anchor="ctr"/>
          <a:lstStyle/>
          <a:p>
            <a:endParaRPr lang="en-US"/>
          </a:p>
        </p:txBody>
      </p:sp>
      <p:sp>
        <p:nvSpPr>
          <p:cNvPr id="1352707" name="Rectangle 3"/>
          <p:cNvSpPr>
            <a:spLocks noChangeArrowheads="1"/>
          </p:cNvSpPr>
          <p:nvPr/>
        </p:nvSpPr>
        <p:spPr bwMode="auto">
          <a:xfrm>
            <a:off x="3956050" y="8759825"/>
            <a:ext cx="3024188" cy="463550"/>
          </a:xfrm>
          <a:prstGeom prst="rect">
            <a:avLst/>
          </a:prstGeom>
          <a:noFill/>
          <a:ln w="9525">
            <a:noFill/>
            <a:miter lim="800000"/>
            <a:headEnd/>
            <a:tailEnd/>
          </a:ln>
          <a:effectLst/>
        </p:spPr>
        <p:txBody>
          <a:bodyPr lIns="19011" tIns="0" rIns="19011" bIns="0" anchor="b"/>
          <a:lstStyle/>
          <a:p>
            <a:pPr algn="r" defTabSz="930275"/>
            <a:r>
              <a:rPr lang="en-US" sz="1000" i="1">
                <a:solidFill>
                  <a:schemeClr val="tx1"/>
                </a:solidFill>
                <a:latin typeface="Times New Roman" pitchFamily="18" charset="0"/>
              </a:rPr>
              <a:t>31</a:t>
            </a:r>
          </a:p>
        </p:txBody>
      </p:sp>
      <p:sp>
        <p:nvSpPr>
          <p:cNvPr id="1352708" name="Rectangle 4"/>
          <p:cNvSpPr>
            <a:spLocks noChangeArrowheads="1"/>
          </p:cNvSpPr>
          <p:nvPr/>
        </p:nvSpPr>
        <p:spPr bwMode="auto">
          <a:xfrm>
            <a:off x="0" y="8759825"/>
            <a:ext cx="3024188" cy="463550"/>
          </a:xfrm>
          <a:prstGeom prst="rect">
            <a:avLst/>
          </a:prstGeom>
          <a:noFill/>
          <a:ln w="9525">
            <a:noFill/>
            <a:miter lim="800000"/>
            <a:headEnd/>
            <a:tailEnd/>
          </a:ln>
          <a:effectLst/>
        </p:spPr>
        <p:txBody>
          <a:bodyPr wrap="none" anchor="ctr"/>
          <a:lstStyle/>
          <a:p>
            <a:endParaRPr lang="en-US"/>
          </a:p>
        </p:txBody>
      </p:sp>
      <p:sp>
        <p:nvSpPr>
          <p:cNvPr id="1352709" name="Rectangle 5"/>
          <p:cNvSpPr>
            <a:spLocks noChangeArrowheads="1"/>
          </p:cNvSpPr>
          <p:nvPr/>
        </p:nvSpPr>
        <p:spPr bwMode="auto">
          <a:xfrm>
            <a:off x="0" y="0"/>
            <a:ext cx="3024188" cy="463550"/>
          </a:xfrm>
          <a:prstGeom prst="rect">
            <a:avLst/>
          </a:prstGeom>
          <a:noFill/>
          <a:ln w="9525">
            <a:noFill/>
            <a:miter lim="800000"/>
            <a:headEnd/>
            <a:tailEnd/>
          </a:ln>
          <a:effectLst/>
        </p:spPr>
        <p:txBody>
          <a:bodyPr wrap="none" anchor="ctr"/>
          <a:lstStyle/>
          <a:p>
            <a:endParaRPr lang="en-US"/>
          </a:p>
        </p:txBody>
      </p:sp>
      <p:sp>
        <p:nvSpPr>
          <p:cNvPr id="1352710" name="Rectangle 6"/>
          <p:cNvSpPr>
            <a:spLocks noChangeArrowheads="1"/>
          </p:cNvSpPr>
          <p:nvPr/>
        </p:nvSpPr>
        <p:spPr bwMode="auto">
          <a:xfrm>
            <a:off x="3956050" y="0"/>
            <a:ext cx="3024188" cy="463550"/>
          </a:xfrm>
          <a:prstGeom prst="rect">
            <a:avLst/>
          </a:prstGeom>
          <a:noFill/>
          <a:ln w="9525">
            <a:noFill/>
            <a:miter lim="800000"/>
            <a:headEnd/>
            <a:tailEnd/>
          </a:ln>
          <a:effectLst/>
        </p:spPr>
        <p:txBody>
          <a:bodyPr wrap="none" anchor="ctr"/>
          <a:lstStyle/>
          <a:p>
            <a:endParaRPr lang="en-US"/>
          </a:p>
        </p:txBody>
      </p:sp>
      <p:sp>
        <p:nvSpPr>
          <p:cNvPr id="1352711" name="Rectangle 7"/>
          <p:cNvSpPr>
            <a:spLocks noChangeArrowheads="1"/>
          </p:cNvSpPr>
          <p:nvPr/>
        </p:nvSpPr>
        <p:spPr bwMode="auto">
          <a:xfrm>
            <a:off x="3956050" y="8759825"/>
            <a:ext cx="3024188" cy="463550"/>
          </a:xfrm>
          <a:prstGeom prst="rect">
            <a:avLst/>
          </a:prstGeom>
          <a:noFill/>
          <a:ln w="9525">
            <a:noFill/>
            <a:miter lim="800000"/>
            <a:headEnd/>
            <a:tailEnd/>
          </a:ln>
          <a:effectLst/>
        </p:spPr>
        <p:txBody>
          <a:bodyPr lIns="19011" tIns="0" rIns="19011" bIns="0" anchor="b"/>
          <a:lstStyle/>
          <a:p>
            <a:pPr algn="r" defTabSz="930275"/>
            <a:r>
              <a:rPr lang="en-US" sz="1000" i="1">
                <a:solidFill>
                  <a:schemeClr val="tx1"/>
                </a:solidFill>
                <a:latin typeface="Times New Roman" pitchFamily="18" charset="0"/>
              </a:rPr>
              <a:t>31</a:t>
            </a:r>
          </a:p>
        </p:txBody>
      </p:sp>
      <p:sp>
        <p:nvSpPr>
          <p:cNvPr id="1352712" name="Rectangle 8"/>
          <p:cNvSpPr>
            <a:spLocks noChangeArrowheads="1"/>
          </p:cNvSpPr>
          <p:nvPr/>
        </p:nvSpPr>
        <p:spPr bwMode="auto">
          <a:xfrm>
            <a:off x="0" y="8759825"/>
            <a:ext cx="3024188" cy="463550"/>
          </a:xfrm>
          <a:prstGeom prst="rect">
            <a:avLst/>
          </a:prstGeom>
          <a:noFill/>
          <a:ln w="9525">
            <a:noFill/>
            <a:miter lim="800000"/>
            <a:headEnd/>
            <a:tailEnd/>
          </a:ln>
          <a:effectLst/>
        </p:spPr>
        <p:txBody>
          <a:bodyPr wrap="none" anchor="ctr"/>
          <a:lstStyle/>
          <a:p>
            <a:endParaRPr lang="en-US"/>
          </a:p>
        </p:txBody>
      </p:sp>
      <p:sp>
        <p:nvSpPr>
          <p:cNvPr id="1352713" name="Rectangle 9"/>
          <p:cNvSpPr>
            <a:spLocks noChangeArrowheads="1"/>
          </p:cNvSpPr>
          <p:nvPr/>
        </p:nvSpPr>
        <p:spPr bwMode="auto">
          <a:xfrm>
            <a:off x="0" y="0"/>
            <a:ext cx="3024188" cy="463550"/>
          </a:xfrm>
          <a:prstGeom prst="rect">
            <a:avLst/>
          </a:prstGeom>
          <a:noFill/>
          <a:ln w="9525">
            <a:noFill/>
            <a:miter lim="800000"/>
            <a:headEnd/>
            <a:tailEnd/>
          </a:ln>
          <a:effectLst/>
        </p:spPr>
        <p:txBody>
          <a:bodyPr wrap="none" anchor="ctr"/>
          <a:lstStyle/>
          <a:p>
            <a:endParaRPr lang="en-US"/>
          </a:p>
        </p:txBody>
      </p:sp>
      <p:sp>
        <p:nvSpPr>
          <p:cNvPr id="1352714" name="Rectangle 10"/>
          <p:cNvSpPr>
            <a:spLocks noGrp="1" noChangeArrowheads="1"/>
          </p:cNvSpPr>
          <p:nvPr>
            <p:ph type="body" idx="1"/>
          </p:nvPr>
        </p:nvSpPr>
        <p:spPr>
          <a:xfrm>
            <a:off x="455613" y="4535488"/>
            <a:ext cx="6027737" cy="4083050"/>
          </a:xfrm>
          <a:noFill/>
          <a:ln/>
        </p:spPr>
        <p:txBody>
          <a:bodyPr lIns="93462" tIns="45939" rIns="93462" bIns="45939"/>
          <a:lstStyle/>
          <a:p>
            <a:r>
              <a:rPr lang="en-US"/>
              <a:t>These projections illustrate the full impact of immigration on the U.S. labor force.  Without post-2000 immigration, the U.S. labor force would actually decline slightly after about 2015 and would stabilize at just below 150 million from 2020 through 2050.  With immigration at more than 1.1 million per year, the labor force would grow steadily.  Post-2000 immigration adds over 40 million to the labor force by 2050.</a:t>
            </a:r>
          </a:p>
        </p:txBody>
      </p:sp>
      <p:sp>
        <p:nvSpPr>
          <p:cNvPr id="1352715" name="Rectangle 11"/>
          <p:cNvSpPr>
            <a:spLocks noChangeArrowheads="1" noTextEdit="1"/>
          </p:cNvSpPr>
          <p:nvPr>
            <p:ph type="sldImg"/>
          </p:nvPr>
        </p:nvSpPr>
        <p:spPr>
          <a:xfrm>
            <a:off x="733425" y="250825"/>
            <a:ext cx="5465763" cy="4098925"/>
          </a:xfrm>
          <a:ln w="12700" cap="flat">
            <a:solidFill>
              <a:schemeClr val="tx1"/>
            </a:solidFill>
          </a:ln>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9"/>
          <p:cNvSpPr>
            <a:spLocks noGrp="1" noChangeArrowheads="1"/>
          </p:cNvSpPr>
          <p:nvPr>
            <p:ph type="sldNum" sz="quarter" idx="5"/>
          </p:nvPr>
        </p:nvSpPr>
        <p:spPr>
          <a:ln/>
        </p:spPr>
        <p:txBody>
          <a:bodyPr/>
          <a:lstStyle/>
          <a:p>
            <a:r>
              <a:rPr lang="en-US"/>
              <a:t>Page </a:t>
            </a:r>
            <a:fld id="{242C52C6-3394-42DD-939C-C20FF04E22D2}" type="slidenum">
              <a:rPr lang="en-US"/>
              <a:pPr/>
              <a:t>21</a:t>
            </a:fld>
            <a:endParaRPr lang="en-US"/>
          </a:p>
        </p:txBody>
      </p:sp>
      <p:sp>
        <p:nvSpPr>
          <p:cNvPr id="1270786" name="Rectangle 2"/>
          <p:cNvSpPr>
            <a:spLocks noChangeArrowheads="1"/>
          </p:cNvSpPr>
          <p:nvPr/>
        </p:nvSpPr>
        <p:spPr bwMode="auto">
          <a:xfrm>
            <a:off x="3956050" y="-1588"/>
            <a:ext cx="3024188" cy="463551"/>
          </a:xfrm>
          <a:prstGeom prst="rect">
            <a:avLst/>
          </a:prstGeom>
          <a:noFill/>
          <a:ln w="9525">
            <a:noFill/>
            <a:miter lim="800000"/>
            <a:headEnd/>
            <a:tailEnd/>
          </a:ln>
          <a:effectLst/>
        </p:spPr>
        <p:txBody>
          <a:bodyPr wrap="none" anchor="ctr"/>
          <a:lstStyle/>
          <a:p>
            <a:endParaRPr lang="en-US"/>
          </a:p>
        </p:txBody>
      </p:sp>
      <p:sp>
        <p:nvSpPr>
          <p:cNvPr id="1270787" name="Rectangle 3"/>
          <p:cNvSpPr>
            <a:spLocks noChangeArrowheads="1"/>
          </p:cNvSpPr>
          <p:nvPr/>
        </p:nvSpPr>
        <p:spPr bwMode="auto">
          <a:xfrm>
            <a:off x="3956050" y="8761413"/>
            <a:ext cx="3024188" cy="461962"/>
          </a:xfrm>
          <a:prstGeom prst="rect">
            <a:avLst/>
          </a:prstGeom>
          <a:noFill/>
          <a:ln w="9525">
            <a:noFill/>
            <a:miter lim="800000"/>
            <a:headEnd/>
            <a:tailEnd/>
          </a:ln>
          <a:effectLst/>
        </p:spPr>
        <p:txBody>
          <a:bodyPr lIns="19238" tIns="0" rIns="19238" bIns="0" anchor="b"/>
          <a:lstStyle/>
          <a:p>
            <a:pPr algn="r" defTabSz="925513"/>
            <a:r>
              <a:rPr lang="en-US" sz="1000" i="1">
                <a:solidFill>
                  <a:schemeClr val="tx1"/>
                </a:solidFill>
                <a:latin typeface="Times New Roman" pitchFamily="18" charset="0"/>
              </a:rPr>
              <a:t>21</a:t>
            </a:r>
          </a:p>
        </p:txBody>
      </p:sp>
      <p:sp>
        <p:nvSpPr>
          <p:cNvPr id="1270788" name="Rectangle 4"/>
          <p:cNvSpPr>
            <a:spLocks noChangeArrowheads="1"/>
          </p:cNvSpPr>
          <p:nvPr/>
        </p:nvSpPr>
        <p:spPr bwMode="auto">
          <a:xfrm>
            <a:off x="0" y="8761413"/>
            <a:ext cx="3024188" cy="461962"/>
          </a:xfrm>
          <a:prstGeom prst="rect">
            <a:avLst/>
          </a:prstGeom>
          <a:noFill/>
          <a:ln w="9525">
            <a:noFill/>
            <a:miter lim="800000"/>
            <a:headEnd/>
            <a:tailEnd/>
          </a:ln>
          <a:effectLst/>
        </p:spPr>
        <p:txBody>
          <a:bodyPr wrap="none" anchor="ctr"/>
          <a:lstStyle/>
          <a:p>
            <a:endParaRPr lang="en-US"/>
          </a:p>
        </p:txBody>
      </p:sp>
      <p:sp>
        <p:nvSpPr>
          <p:cNvPr id="1270789" name="Rectangle 5"/>
          <p:cNvSpPr>
            <a:spLocks noChangeArrowheads="1"/>
          </p:cNvSpPr>
          <p:nvPr/>
        </p:nvSpPr>
        <p:spPr bwMode="auto">
          <a:xfrm>
            <a:off x="0" y="-1588"/>
            <a:ext cx="3024188" cy="463551"/>
          </a:xfrm>
          <a:prstGeom prst="rect">
            <a:avLst/>
          </a:prstGeom>
          <a:noFill/>
          <a:ln w="9525">
            <a:noFill/>
            <a:miter lim="800000"/>
            <a:headEnd/>
            <a:tailEnd/>
          </a:ln>
          <a:effectLst/>
        </p:spPr>
        <p:txBody>
          <a:bodyPr wrap="none" anchor="ctr"/>
          <a:lstStyle/>
          <a:p>
            <a:endParaRPr lang="en-US"/>
          </a:p>
        </p:txBody>
      </p:sp>
      <p:sp>
        <p:nvSpPr>
          <p:cNvPr id="1270790" name="Rectangle 6"/>
          <p:cNvSpPr>
            <a:spLocks noChangeArrowheads="1"/>
          </p:cNvSpPr>
          <p:nvPr/>
        </p:nvSpPr>
        <p:spPr bwMode="auto">
          <a:xfrm>
            <a:off x="3956050" y="-1588"/>
            <a:ext cx="3024188" cy="463551"/>
          </a:xfrm>
          <a:prstGeom prst="rect">
            <a:avLst/>
          </a:prstGeom>
          <a:noFill/>
          <a:ln w="9525">
            <a:noFill/>
            <a:miter lim="800000"/>
            <a:headEnd/>
            <a:tailEnd/>
          </a:ln>
          <a:effectLst/>
        </p:spPr>
        <p:txBody>
          <a:bodyPr wrap="none" anchor="ctr"/>
          <a:lstStyle/>
          <a:p>
            <a:endParaRPr lang="en-US"/>
          </a:p>
        </p:txBody>
      </p:sp>
      <p:sp>
        <p:nvSpPr>
          <p:cNvPr id="1270791" name="Rectangle 7"/>
          <p:cNvSpPr>
            <a:spLocks noChangeArrowheads="1"/>
          </p:cNvSpPr>
          <p:nvPr/>
        </p:nvSpPr>
        <p:spPr bwMode="auto">
          <a:xfrm>
            <a:off x="3956050" y="8761413"/>
            <a:ext cx="3024188" cy="461962"/>
          </a:xfrm>
          <a:prstGeom prst="rect">
            <a:avLst/>
          </a:prstGeom>
          <a:noFill/>
          <a:ln w="9525">
            <a:noFill/>
            <a:miter lim="800000"/>
            <a:headEnd/>
            <a:tailEnd/>
          </a:ln>
          <a:effectLst/>
        </p:spPr>
        <p:txBody>
          <a:bodyPr lIns="19238" tIns="0" rIns="19238" bIns="0" anchor="b"/>
          <a:lstStyle/>
          <a:p>
            <a:pPr algn="r" defTabSz="925513"/>
            <a:r>
              <a:rPr lang="en-US" sz="1000" i="1">
                <a:solidFill>
                  <a:schemeClr val="tx1"/>
                </a:solidFill>
                <a:latin typeface="Times New Roman" pitchFamily="18" charset="0"/>
              </a:rPr>
              <a:t>21</a:t>
            </a:r>
          </a:p>
        </p:txBody>
      </p:sp>
      <p:sp>
        <p:nvSpPr>
          <p:cNvPr id="1270792" name="Rectangle 8"/>
          <p:cNvSpPr>
            <a:spLocks noChangeArrowheads="1"/>
          </p:cNvSpPr>
          <p:nvPr/>
        </p:nvSpPr>
        <p:spPr bwMode="auto">
          <a:xfrm>
            <a:off x="0" y="8761413"/>
            <a:ext cx="3024188" cy="461962"/>
          </a:xfrm>
          <a:prstGeom prst="rect">
            <a:avLst/>
          </a:prstGeom>
          <a:noFill/>
          <a:ln w="9525">
            <a:noFill/>
            <a:miter lim="800000"/>
            <a:headEnd/>
            <a:tailEnd/>
          </a:ln>
          <a:effectLst/>
        </p:spPr>
        <p:txBody>
          <a:bodyPr wrap="none" anchor="ctr"/>
          <a:lstStyle/>
          <a:p>
            <a:endParaRPr lang="en-US"/>
          </a:p>
        </p:txBody>
      </p:sp>
      <p:sp>
        <p:nvSpPr>
          <p:cNvPr id="1270793" name="Rectangle 9"/>
          <p:cNvSpPr>
            <a:spLocks noChangeArrowheads="1"/>
          </p:cNvSpPr>
          <p:nvPr/>
        </p:nvSpPr>
        <p:spPr bwMode="auto">
          <a:xfrm>
            <a:off x="0" y="-1588"/>
            <a:ext cx="3024188" cy="463551"/>
          </a:xfrm>
          <a:prstGeom prst="rect">
            <a:avLst/>
          </a:prstGeom>
          <a:noFill/>
          <a:ln w="9525">
            <a:noFill/>
            <a:miter lim="800000"/>
            <a:headEnd/>
            <a:tailEnd/>
          </a:ln>
          <a:effectLst/>
        </p:spPr>
        <p:txBody>
          <a:bodyPr wrap="none" anchor="ctr"/>
          <a:lstStyle/>
          <a:p>
            <a:endParaRPr lang="en-US"/>
          </a:p>
        </p:txBody>
      </p:sp>
      <p:sp>
        <p:nvSpPr>
          <p:cNvPr id="1270794" name="Rectangle 10"/>
          <p:cNvSpPr>
            <a:spLocks noGrp="1" noChangeArrowheads="1"/>
          </p:cNvSpPr>
          <p:nvPr>
            <p:ph type="body" idx="1"/>
          </p:nvPr>
        </p:nvSpPr>
        <p:spPr>
          <a:xfrm>
            <a:off x="931863" y="4378325"/>
            <a:ext cx="5116512" cy="4151313"/>
          </a:xfrm>
          <a:ln/>
        </p:spPr>
        <p:txBody>
          <a:bodyPr lIns="92981" tIns="46492" rIns="92981" bIns="46492"/>
          <a:lstStyle/>
          <a:p>
            <a:endParaRPr lang="en-US"/>
          </a:p>
        </p:txBody>
      </p:sp>
      <p:sp>
        <p:nvSpPr>
          <p:cNvPr id="1270795" name="Rectangle 11"/>
          <p:cNvSpPr>
            <a:spLocks noChangeArrowheads="1" noTextEdit="1"/>
          </p:cNvSpPr>
          <p:nvPr>
            <p:ph type="sldImg"/>
          </p:nvPr>
        </p:nvSpPr>
        <p:spPr>
          <a:xfrm>
            <a:off x="1119188" y="620713"/>
            <a:ext cx="4748212" cy="3560762"/>
          </a:xfrm>
          <a:ln w="12700" cap="flat">
            <a:solidFill>
              <a:schemeClr val="tx1"/>
            </a:solidFill>
          </a:ln>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9"/>
          <p:cNvSpPr>
            <a:spLocks noGrp="1" noChangeArrowheads="1"/>
          </p:cNvSpPr>
          <p:nvPr>
            <p:ph type="sldNum" sz="quarter" idx="5"/>
          </p:nvPr>
        </p:nvSpPr>
        <p:spPr>
          <a:ln/>
        </p:spPr>
        <p:txBody>
          <a:bodyPr/>
          <a:lstStyle/>
          <a:p>
            <a:r>
              <a:rPr lang="en-US"/>
              <a:t>Page </a:t>
            </a:r>
            <a:fld id="{0CAEB0EE-F0B8-42A2-9D2B-6F4D61AA2009}" type="slidenum">
              <a:rPr lang="en-US"/>
              <a:pPr/>
              <a:t>22</a:t>
            </a:fld>
            <a:endParaRPr lang="en-US"/>
          </a:p>
        </p:txBody>
      </p:sp>
      <p:sp>
        <p:nvSpPr>
          <p:cNvPr id="1336322" name="Rectangle 2"/>
          <p:cNvSpPr>
            <a:spLocks noChangeArrowheads="1"/>
          </p:cNvSpPr>
          <p:nvPr/>
        </p:nvSpPr>
        <p:spPr bwMode="auto">
          <a:xfrm>
            <a:off x="3956050" y="-1588"/>
            <a:ext cx="3024188" cy="463551"/>
          </a:xfrm>
          <a:prstGeom prst="rect">
            <a:avLst/>
          </a:prstGeom>
          <a:noFill/>
          <a:ln w="9525">
            <a:noFill/>
            <a:miter lim="800000"/>
            <a:headEnd/>
            <a:tailEnd/>
          </a:ln>
          <a:effectLst/>
        </p:spPr>
        <p:txBody>
          <a:bodyPr wrap="none" anchor="ctr"/>
          <a:lstStyle/>
          <a:p>
            <a:endParaRPr lang="en-US"/>
          </a:p>
        </p:txBody>
      </p:sp>
      <p:sp>
        <p:nvSpPr>
          <p:cNvPr id="1336323" name="Rectangle 3"/>
          <p:cNvSpPr>
            <a:spLocks noChangeArrowheads="1"/>
          </p:cNvSpPr>
          <p:nvPr/>
        </p:nvSpPr>
        <p:spPr bwMode="auto">
          <a:xfrm>
            <a:off x="3956050" y="8763000"/>
            <a:ext cx="3024188" cy="460375"/>
          </a:xfrm>
          <a:prstGeom prst="rect">
            <a:avLst/>
          </a:prstGeom>
          <a:noFill/>
          <a:ln w="9525">
            <a:noFill/>
            <a:miter lim="800000"/>
            <a:headEnd/>
            <a:tailEnd/>
          </a:ln>
          <a:effectLst/>
        </p:spPr>
        <p:txBody>
          <a:bodyPr lIns="19238" tIns="0" rIns="19238" bIns="0" anchor="b"/>
          <a:lstStyle/>
          <a:p>
            <a:pPr algn="r" defTabSz="925513"/>
            <a:r>
              <a:rPr lang="en-US" sz="1000" i="1">
                <a:solidFill>
                  <a:schemeClr val="tx1"/>
                </a:solidFill>
                <a:latin typeface="Times New Roman" pitchFamily="18" charset="0"/>
              </a:rPr>
              <a:t>21</a:t>
            </a:r>
          </a:p>
        </p:txBody>
      </p:sp>
      <p:sp>
        <p:nvSpPr>
          <p:cNvPr id="1336324" name="Rectangle 4"/>
          <p:cNvSpPr>
            <a:spLocks noChangeArrowheads="1"/>
          </p:cNvSpPr>
          <p:nvPr/>
        </p:nvSpPr>
        <p:spPr bwMode="auto">
          <a:xfrm>
            <a:off x="0" y="8763000"/>
            <a:ext cx="3024188" cy="460375"/>
          </a:xfrm>
          <a:prstGeom prst="rect">
            <a:avLst/>
          </a:prstGeom>
          <a:noFill/>
          <a:ln w="9525">
            <a:noFill/>
            <a:miter lim="800000"/>
            <a:headEnd/>
            <a:tailEnd/>
          </a:ln>
          <a:effectLst/>
        </p:spPr>
        <p:txBody>
          <a:bodyPr wrap="none" anchor="ctr"/>
          <a:lstStyle/>
          <a:p>
            <a:endParaRPr lang="en-US"/>
          </a:p>
        </p:txBody>
      </p:sp>
      <p:sp>
        <p:nvSpPr>
          <p:cNvPr id="1336325" name="Rectangle 5"/>
          <p:cNvSpPr>
            <a:spLocks noChangeArrowheads="1"/>
          </p:cNvSpPr>
          <p:nvPr/>
        </p:nvSpPr>
        <p:spPr bwMode="auto">
          <a:xfrm>
            <a:off x="0" y="-1588"/>
            <a:ext cx="3024188" cy="463551"/>
          </a:xfrm>
          <a:prstGeom prst="rect">
            <a:avLst/>
          </a:prstGeom>
          <a:noFill/>
          <a:ln w="9525">
            <a:noFill/>
            <a:miter lim="800000"/>
            <a:headEnd/>
            <a:tailEnd/>
          </a:ln>
          <a:effectLst/>
        </p:spPr>
        <p:txBody>
          <a:bodyPr wrap="none" anchor="ctr"/>
          <a:lstStyle/>
          <a:p>
            <a:endParaRPr lang="en-US"/>
          </a:p>
        </p:txBody>
      </p:sp>
      <p:sp>
        <p:nvSpPr>
          <p:cNvPr id="1336326" name="Rectangle 6"/>
          <p:cNvSpPr>
            <a:spLocks noChangeArrowheads="1"/>
          </p:cNvSpPr>
          <p:nvPr/>
        </p:nvSpPr>
        <p:spPr bwMode="auto">
          <a:xfrm>
            <a:off x="3956050" y="-1588"/>
            <a:ext cx="3024188" cy="463551"/>
          </a:xfrm>
          <a:prstGeom prst="rect">
            <a:avLst/>
          </a:prstGeom>
          <a:noFill/>
          <a:ln w="9525">
            <a:noFill/>
            <a:miter lim="800000"/>
            <a:headEnd/>
            <a:tailEnd/>
          </a:ln>
          <a:effectLst/>
        </p:spPr>
        <p:txBody>
          <a:bodyPr wrap="none" anchor="ctr"/>
          <a:lstStyle/>
          <a:p>
            <a:endParaRPr lang="en-US"/>
          </a:p>
        </p:txBody>
      </p:sp>
      <p:sp>
        <p:nvSpPr>
          <p:cNvPr id="1336327" name="Rectangle 7"/>
          <p:cNvSpPr>
            <a:spLocks noChangeArrowheads="1"/>
          </p:cNvSpPr>
          <p:nvPr/>
        </p:nvSpPr>
        <p:spPr bwMode="auto">
          <a:xfrm>
            <a:off x="3956050" y="8763000"/>
            <a:ext cx="3024188" cy="460375"/>
          </a:xfrm>
          <a:prstGeom prst="rect">
            <a:avLst/>
          </a:prstGeom>
          <a:noFill/>
          <a:ln w="9525">
            <a:noFill/>
            <a:miter lim="800000"/>
            <a:headEnd/>
            <a:tailEnd/>
          </a:ln>
          <a:effectLst/>
        </p:spPr>
        <p:txBody>
          <a:bodyPr lIns="19238" tIns="0" rIns="19238" bIns="0" anchor="b"/>
          <a:lstStyle/>
          <a:p>
            <a:pPr algn="r" defTabSz="925513"/>
            <a:r>
              <a:rPr lang="en-US" sz="1000" i="1">
                <a:solidFill>
                  <a:schemeClr val="tx1"/>
                </a:solidFill>
                <a:latin typeface="Times New Roman" pitchFamily="18" charset="0"/>
              </a:rPr>
              <a:t>21</a:t>
            </a:r>
          </a:p>
        </p:txBody>
      </p:sp>
      <p:sp>
        <p:nvSpPr>
          <p:cNvPr id="1336328" name="Rectangle 8"/>
          <p:cNvSpPr>
            <a:spLocks noChangeArrowheads="1"/>
          </p:cNvSpPr>
          <p:nvPr/>
        </p:nvSpPr>
        <p:spPr bwMode="auto">
          <a:xfrm>
            <a:off x="0" y="8763000"/>
            <a:ext cx="3024188" cy="460375"/>
          </a:xfrm>
          <a:prstGeom prst="rect">
            <a:avLst/>
          </a:prstGeom>
          <a:noFill/>
          <a:ln w="9525">
            <a:noFill/>
            <a:miter lim="800000"/>
            <a:headEnd/>
            <a:tailEnd/>
          </a:ln>
          <a:effectLst/>
        </p:spPr>
        <p:txBody>
          <a:bodyPr wrap="none" anchor="ctr"/>
          <a:lstStyle/>
          <a:p>
            <a:endParaRPr lang="en-US"/>
          </a:p>
        </p:txBody>
      </p:sp>
      <p:sp>
        <p:nvSpPr>
          <p:cNvPr id="1336329" name="Rectangle 9"/>
          <p:cNvSpPr>
            <a:spLocks noChangeArrowheads="1"/>
          </p:cNvSpPr>
          <p:nvPr/>
        </p:nvSpPr>
        <p:spPr bwMode="auto">
          <a:xfrm>
            <a:off x="0" y="-1588"/>
            <a:ext cx="3024188" cy="463551"/>
          </a:xfrm>
          <a:prstGeom prst="rect">
            <a:avLst/>
          </a:prstGeom>
          <a:noFill/>
          <a:ln w="9525">
            <a:noFill/>
            <a:miter lim="800000"/>
            <a:headEnd/>
            <a:tailEnd/>
          </a:ln>
          <a:effectLst/>
        </p:spPr>
        <p:txBody>
          <a:bodyPr wrap="none" anchor="ctr"/>
          <a:lstStyle/>
          <a:p>
            <a:endParaRPr lang="en-US"/>
          </a:p>
        </p:txBody>
      </p:sp>
      <p:sp>
        <p:nvSpPr>
          <p:cNvPr id="1336330" name="Rectangle 10"/>
          <p:cNvSpPr>
            <a:spLocks noGrp="1" noChangeArrowheads="1"/>
          </p:cNvSpPr>
          <p:nvPr>
            <p:ph type="body" idx="1"/>
          </p:nvPr>
        </p:nvSpPr>
        <p:spPr>
          <a:xfrm>
            <a:off x="931863" y="4378325"/>
            <a:ext cx="5116512" cy="4151313"/>
          </a:xfrm>
          <a:ln/>
        </p:spPr>
        <p:txBody>
          <a:bodyPr lIns="92981" tIns="46492" rIns="92981" bIns="46492"/>
          <a:lstStyle/>
          <a:p>
            <a:endParaRPr lang="en-US"/>
          </a:p>
        </p:txBody>
      </p:sp>
      <p:sp>
        <p:nvSpPr>
          <p:cNvPr id="1336331" name="Rectangle 11"/>
          <p:cNvSpPr>
            <a:spLocks noChangeArrowheads="1" noTextEdit="1"/>
          </p:cNvSpPr>
          <p:nvPr>
            <p:ph type="sldImg"/>
          </p:nvPr>
        </p:nvSpPr>
        <p:spPr>
          <a:xfrm>
            <a:off x="1119188" y="620713"/>
            <a:ext cx="4746625" cy="3560762"/>
          </a:xfrm>
          <a:ln w="12700" cap="flat">
            <a:solidFill>
              <a:schemeClr val="tx1"/>
            </a:solidFill>
          </a:ln>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9"/>
          <p:cNvSpPr>
            <a:spLocks noGrp="1" noChangeArrowheads="1"/>
          </p:cNvSpPr>
          <p:nvPr>
            <p:ph type="sldNum" sz="quarter" idx="5"/>
          </p:nvPr>
        </p:nvSpPr>
        <p:spPr>
          <a:ln/>
        </p:spPr>
        <p:txBody>
          <a:bodyPr/>
          <a:lstStyle/>
          <a:p>
            <a:r>
              <a:rPr lang="en-US"/>
              <a:t>Page </a:t>
            </a:r>
            <a:fld id="{660E277F-0023-4BE1-92DD-B127A33CD386}" type="slidenum">
              <a:rPr lang="en-US"/>
              <a:pPr/>
              <a:t>23</a:t>
            </a:fld>
            <a:endParaRPr lang="en-US"/>
          </a:p>
        </p:txBody>
      </p:sp>
      <p:sp>
        <p:nvSpPr>
          <p:cNvPr id="1338370" name="Rectangle 2"/>
          <p:cNvSpPr>
            <a:spLocks noChangeArrowheads="1"/>
          </p:cNvSpPr>
          <p:nvPr/>
        </p:nvSpPr>
        <p:spPr bwMode="auto">
          <a:xfrm>
            <a:off x="3956050" y="-1588"/>
            <a:ext cx="3024188" cy="463551"/>
          </a:xfrm>
          <a:prstGeom prst="rect">
            <a:avLst/>
          </a:prstGeom>
          <a:noFill/>
          <a:ln w="9525">
            <a:noFill/>
            <a:miter lim="800000"/>
            <a:headEnd/>
            <a:tailEnd/>
          </a:ln>
          <a:effectLst/>
        </p:spPr>
        <p:txBody>
          <a:bodyPr wrap="none" anchor="ctr"/>
          <a:lstStyle/>
          <a:p>
            <a:endParaRPr lang="en-US"/>
          </a:p>
        </p:txBody>
      </p:sp>
      <p:sp>
        <p:nvSpPr>
          <p:cNvPr id="1338371" name="Rectangle 3"/>
          <p:cNvSpPr>
            <a:spLocks noChangeArrowheads="1"/>
          </p:cNvSpPr>
          <p:nvPr/>
        </p:nvSpPr>
        <p:spPr bwMode="auto">
          <a:xfrm>
            <a:off x="3956050" y="8763000"/>
            <a:ext cx="3024188" cy="460375"/>
          </a:xfrm>
          <a:prstGeom prst="rect">
            <a:avLst/>
          </a:prstGeom>
          <a:noFill/>
          <a:ln w="9525">
            <a:noFill/>
            <a:miter lim="800000"/>
            <a:headEnd/>
            <a:tailEnd/>
          </a:ln>
          <a:effectLst/>
        </p:spPr>
        <p:txBody>
          <a:bodyPr lIns="19238" tIns="0" rIns="19238" bIns="0" anchor="b"/>
          <a:lstStyle/>
          <a:p>
            <a:pPr algn="r" defTabSz="925513"/>
            <a:r>
              <a:rPr lang="en-US" sz="1000" i="1">
                <a:solidFill>
                  <a:schemeClr val="tx1"/>
                </a:solidFill>
                <a:latin typeface="Times New Roman" pitchFamily="18" charset="0"/>
              </a:rPr>
              <a:t>21</a:t>
            </a:r>
          </a:p>
        </p:txBody>
      </p:sp>
      <p:sp>
        <p:nvSpPr>
          <p:cNvPr id="1338372" name="Rectangle 4"/>
          <p:cNvSpPr>
            <a:spLocks noChangeArrowheads="1"/>
          </p:cNvSpPr>
          <p:nvPr/>
        </p:nvSpPr>
        <p:spPr bwMode="auto">
          <a:xfrm>
            <a:off x="0" y="8763000"/>
            <a:ext cx="3024188" cy="460375"/>
          </a:xfrm>
          <a:prstGeom prst="rect">
            <a:avLst/>
          </a:prstGeom>
          <a:noFill/>
          <a:ln w="9525">
            <a:noFill/>
            <a:miter lim="800000"/>
            <a:headEnd/>
            <a:tailEnd/>
          </a:ln>
          <a:effectLst/>
        </p:spPr>
        <p:txBody>
          <a:bodyPr wrap="none" anchor="ctr"/>
          <a:lstStyle/>
          <a:p>
            <a:endParaRPr lang="en-US"/>
          </a:p>
        </p:txBody>
      </p:sp>
      <p:sp>
        <p:nvSpPr>
          <p:cNvPr id="1338373" name="Rectangle 5"/>
          <p:cNvSpPr>
            <a:spLocks noChangeArrowheads="1"/>
          </p:cNvSpPr>
          <p:nvPr/>
        </p:nvSpPr>
        <p:spPr bwMode="auto">
          <a:xfrm>
            <a:off x="0" y="-1588"/>
            <a:ext cx="3024188" cy="463551"/>
          </a:xfrm>
          <a:prstGeom prst="rect">
            <a:avLst/>
          </a:prstGeom>
          <a:noFill/>
          <a:ln w="9525">
            <a:noFill/>
            <a:miter lim="800000"/>
            <a:headEnd/>
            <a:tailEnd/>
          </a:ln>
          <a:effectLst/>
        </p:spPr>
        <p:txBody>
          <a:bodyPr wrap="none" anchor="ctr"/>
          <a:lstStyle/>
          <a:p>
            <a:endParaRPr lang="en-US"/>
          </a:p>
        </p:txBody>
      </p:sp>
      <p:sp>
        <p:nvSpPr>
          <p:cNvPr id="1338374" name="Rectangle 6"/>
          <p:cNvSpPr>
            <a:spLocks noChangeArrowheads="1"/>
          </p:cNvSpPr>
          <p:nvPr/>
        </p:nvSpPr>
        <p:spPr bwMode="auto">
          <a:xfrm>
            <a:off x="3956050" y="-1588"/>
            <a:ext cx="3024188" cy="463551"/>
          </a:xfrm>
          <a:prstGeom prst="rect">
            <a:avLst/>
          </a:prstGeom>
          <a:noFill/>
          <a:ln w="9525">
            <a:noFill/>
            <a:miter lim="800000"/>
            <a:headEnd/>
            <a:tailEnd/>
          </a:ln>
          <a:effectLst/>
        </p:spPr>
        <p:txBody>
          <a:bodyPr wrap="none" anchor="ctr"/>
          <a:lstStyle/>
          <a:p>
            <a:endParaRPr lang="en-US"/>
          </a:p>
        </p:txBody>
      </p:sp>
      <p:sp>
        <p:nvSpPr>
          <p:cNvPr id="1338375" name="Rectangle 7"/>
          <p:cNvSpPr>
            <a:spLocks noChangeArrowheads="1"/>
          </p:cNvSpPr>
          <p:nvPr/>
        </p:nvSpPr>
        <p:spPr bwMode="auto">
          <a:xfrm>
            <a:off x="3956050" y="8763000"/>
            <a:ext cx="3024188" cy="460375"/>
          </a:xfrm>
          <a:prstGeom prst="rect">
            <a:avLst/>
          </a:prstGeom>
          <a:noFill/>
          <a:ln w="9525">
            <a:noFill/>
            <a:miter lim="800000"/>
            <a:headEnd/>
            <a:tailEnd/>
          </a:ln>
          <a:effectLst/>
        </p:spPr>
        <p:txBody>
          <a:bodyPr lIns="19238" tIns="0" rIns="19238" bIns="0" anchor="b"/>
          <a:lstStyle/>
          <a:p>
            <a:pPr algn="r" defTabSz="925513"/>
            <a:r>
              <a:rPr lang="en-US" sz="1000" i="1">
                <a:solidFill>
                  <a:schemeClr val="tx1"/>
                </a:solidFill>
                <a:latin typeface="Times New Roman" pitchFamily="18" charset="0"/>
              </a:rPr>
              <a:t>21</a:t>
            </a:r>
          </a:p>
        </p:txBody>
      </p:sp>
      <p:sp>
        <p:nvSpPr>
          <p:cNvPr id="1338376" name="Rectangle 8"/>
          <p:cNvSpPr>
            <a:spLocks noChangeArrowheads="1"/>
          </p:cNvSpPr>
          <p:nvPr/>
        </p:nvSpPr>
        <p:spPr bwMode="auto">
          <a:xfrm>
            <a:off x="0" y="8763000"/>
            <a:ext cx="3024188" cy="460375"/>
          </a:xfrm>
          <a:prstGeom prst="rect">
            <a:avLst/>
          </a:prstGeom>
          <a:noFill/>
          <a:ln w="9525">
            <a:noFill/>
            <a:miter lim="800000"/>
            <a:headEnd/>
            <a:tailEnd/>
          </a:ln>
          <a:effectLst/>
        </p:spPr>
        <p:txBody>
          <a:bodyPr wrap="none" anchor="ctr"/>
          <a:lstStyle/>
          <a:p>
            <a:endParaRPr lang="en-US"/>
          </a:p>
        </p:txBody>
      </p:sp>
      <p:sp>
        <p:nvSpPr>
          <p:cNvPr id="1338377" name="Rectangle 9"/>
          <p:cNvSpPr>
            <a:spLocks noChangeArrowheads="1"/>
          </p:cNvSpPr>
          <p:nvPr/>
        </p:nvSpPr>
        <p:spPr bwMode="auto">
          <a:xfrm>
            <a:off x="0" y="-1588"/>
            <a:ext cx="3024188" cy="463551"/>
          </a:xfrm>
          <a:prstGeom prst="rect">
            <a:avLst/>
          </a:prstGeom>
          <a:noFill/>
          <a:ln w="9525">
            <a:noFill/>
            <a:miter lim="800000"/>
            <a:headEnd/>
            <a:tailEnd/>
          </a:ln>
          <a:effectLst/>
        </p:spPr>
        <p:txBody>
          <a:bodyPr wrap="none" anchor="ctr"/>
          <a:lstStyle/>
          <a:p>
            <a:endParaRPr lang="en-US"/>
          </a:p>
        </p:txBody>
      </p:sp>
      <p:sp>
        <p:nvSpPr>
          <p:cNvPr id="1338378" name="Rectangle 10"/>
          <p:cNvSpPr>
            <a:spLocks noGrp="1" noChangeArrowheads="1"/>
          </p:cNvSpPr>
          <p:nvPr>
            <p:ph type="body" idx="1"/>
          </p:nvPr>
        </p:nvSpPr>
        <p:spPr>
          <a:xfrm>
            <a:off x="931863" y="4378325"/>
            <a:ext cx="5116512" cy="4151313"/>
          </a:xfrm>
          <a:ln/>
        </p:spPr>
        <p:txBody>
          <a:bodyPr lIns="92981" tIns="46492" rIns="92981" bIns="46492"/>
          <a:lstStyle/>
          <a:p>
            <a:endParaRPr lang="en-US"/>
          </a:p>
        </p:txBody>
      </p:sp>
      <p:sp>
        <p:nvSpPr>
          <p:cNvPr id="1338379" name="Rectangle 11"/>
          <p:cNvSpPr>
            <a:spLocks noChangeArrowheads="1" noTextEdit="1"/>
          </p:cNvSpPr>
          <p:nvPr>
            <p:ph type="sldImg"/>
          </p:nvPr>
        </p:nvSpPr>
        <p:spPr>
          <a:xfrm>
            <a:off x="1119188" y="620713"/>
            <a:ext cx="4746625" cy="3560762"/>
          </a:xfrm>
          <a:ln w="12700" cap="flat">
            <a:solidFill>
              <a:schemeClr val="tx1"/>
            </a:solidFill>
          </a:ln>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9"/>
          <p:cNvSpPr>
            <a:spLocks noGrp="1" noChangeArrowheads="1"/>
          </p:cNvSpPr>
          <p:nvPr>
            <p:ph type="sldNum" sz="quarter" idx="5"/>
          </p:nvPr>
        </p:nvSpPr>
        <p:spPr>
          <a:ln/>
        </p:spPr>
        <p:txBody>
          <a:bodyPr/>
          <a:lstStyle/>
          <a:p>
            <a:r>
              <a:rPr lang="en-US"/>
              <a:t>Page </a:t>
            </a:r>
            <a:fld id="{CC77CC79-FFCD-4C30-8538-5EEC0DBAB0E5}" type="slidenum">
              <a:rPr lang="en-US"/>
              <a:pPr/>
              <a:t>24</a:t>
            </a:fld>
            <a:endParaRPr lang="en-US"/>
          </a:p>
        </p:txBody>
      </p:sp>
      <p:sp>
        <p:nvSpPr>
          <p:cNvPr id="1340418" name="Rectangle 2"/>
          <p:cNvSpPr>
            <a:spLocks noChangeArrowheads="1"/>
          </p:cNvSpPr>
          <p:nvPr/>
        </p:nvSpPr>
        <p:spPr bwMode="auto">
          <a:xfrm>
            <a:off x="3956050" y="-1588"/>
            <a:ext cx="3024188" cy="463551"/>
          </a:xfrm>
          <a:prstGeom prst="rect">
            <a:avLst/>
          </a:prstGeom>
          <a:noFill/>
          <a:ln w="9525">
            <a:noFill/>
            <a:miter lim="800000"/>
            <a:headEnd/>
            <a:tailEnd/>
          </a:ln>
          <a:effectLst/>
        </p:spPr>
        <p:txBody>
          <a:bodyPr wrap="none" anchor="ctr"/>
          <a:lstStyle/>
          <a:p>
            <a:endParaRPr lang="en-US"/>
          </a:p>
        </p:txBody>
      </p:sp>
      <p:sp>
        <p:nvSpPr>
          <p:cNvPr id="1340419" name="Rectangle 3"/>
          <p:cNvSpPr>
            <a:spLocks noChangeArrowheads="1"/>
          </p:cNvSpPr>
          <p:nvPr/>
        </p:nvSpPr>
        <p:spPr bwMode="auto">
          <a:xfrm>
            <a:off x="3956050" y="8763000"/>
            <a:ext cx="3024188" cy="460375"/>
          </a:xfrm>
          <a:prstGeom prst="rect">
            <a:avLst/>
          </a:prstGeom>
          <a:noFill/>
          <a:ln w="9525">
            <a:noFill/>
            <a:miter lim="800000"/>
            <a:headEnd/>
            <a:tailEnd/>
          </a:ln>
          <a:effectLst/>
        </p:spPr>
        <p:txBody>
          <a:bodyPr lIns="19238" tIns="0" rIns="19238" bIns="0" anchor="b"/>
          <a:lstStyle/>
          <a:p>
            <a:pPr algn="r" defTabSz="925513"/>
            <a:r>
              <a:rPr lang="en-US" sz="1000" i="1">
                <a:solidFill>
                  <a:schemeClr val="tx1"/>
                </a:solidFill>
                <a:latin typeface="Times New Roman" pitchFamily="18" charset="0"/>
              </a:rPr>
              <a:t>21</a:t>
            </a:r>
          </a:p>
        </p:txBody>
      </p:sp>
      <p:sp>
        <p:nvSpPr>
          <p:cNvPr id="1340420" name="Rectangle 4"/>
          <p:cNvSpPr>
            <a:spLocks noChangeArrowheads="1"/>
          </p:cNvSpPr>
          <p:nvPr/>
        </p:nvSpPr>
        <p:spPr bwMode="auto">
          <a:xfrm>
            <a:off x="0" y="8763000"/>
            <a:ext cx="3024188" cy="460375"/>
          </a:xfrm>
          <a:prstGeom prst="rect">
            <a:avLst/>
          </a:prstGeom>
          <a:noFill/>
          <a:ln w="9525">
            <a:noFill/>
            <a:miter lim="800000"/>
            <a:headEnd/>
            <a:tailEnd/>
          </a:ln>
          <a:effectLst/>
        </p:spPr>
        <p:txBody>
          <a:bodyPr wrap="none" anchor="ctr"/>
          <a:lstStyle/>
          <a:p>
            <a:endParaRPr lang="en-US"/>
          </a:p>
        </p:txBody>
      </p:sp>
      <p:sp>
        <p:nvSpPr>
          <p:cNvPr id="1340421" name="Rectangle 5"/>
          <p:cNvSpPr>
            <a:spLocks noChangeArrowheads="1"/>
          </p:cNvSpPr>
          <p:nvPr/>
        </p:nvSpPr>
        <p:spPr bwMode="auto">
          <a:xfrm>
            <a:off x="0" y="-1588"/>
            <a:ext cx="3024188" cy="463551"/>
          </a:xfrm>
          <a:prstGeom prst="rect">
            <a:avLst/>
          </a:prstGeom>
          <a:noFill/>
          <a:ln w="9525">
            <a:noFill/>
            <a:miter lim="800000"/>
            <a:headEnd/>
            <a:tailEnd/>
          </a:ln>
          <a:effectLst/>
        </p:spPr>
        <p:txBody>
          <a:bodyPr wrap="none" anchor="ctr"/>
          <a:lstStyle/>
          <a:p>
            <a:endParaRPr lang="en-US"/>
          </a:p>
        </p:txBody>
      </p:sp>
      <p:sp>
        <p:nvSpPr>
          <p:cNvPr id="1340422" name="Rectangle 6"/>
          <p:cNvSpPr>
            <a:spLocks noChangeArrowheads="1"/>
          </p:cNvSpPr>
          <p:nvPr/>
        </p:nvSpPr>
        <p:spPr bwMode="auto">
          <a:xfrm>
            <a:off x="3956050" y="-1588"/>
            <a:ext cx="3024188" cy="463551"/>
          </a:xfrm>
          <a:prstGeom prst="rect">
            <a:avLst/>
          </a:prstGeom>
          <a:noFill/>
          <a:ln w="9525">
            <a:noFill/>
            <a:miter lim="800000"/>
            <a:headEnd/>
            <a:tailEnd/>
          </a:ln>
          <a:effectLst/>
        </p:spPr>
        <p:txBody>
          <a:bodyPr wrap="none" anchor="ctr"/>
          <a:lstStyle/>
          <a:p>
            <a:endParaRPr lang="en-US"/>
          </a:p>
        </p:txBody>
      </p:sp>
      <p:sp>
        <p:nvSpPr>
          <p:cNvPr id="1340423" name="Rectangle 7"/>
          <p:cNvSpPr>
            <a:spLocks noChangeArrowheads="1"/>
          </p:cNvSpPr>
          <p:nvPr/>
        </p:nvSpPr>
        <p:spPr bwMode="auto">
          <a:xfrm>
            <a:off x="3956050" y="8763000"/>
            <a:ext cx="3024188" cy="460375"/>
          </a:xfrm>
          <a:prstGeom prst="rect">
            <a:avLst/>
          </a:prstGeom>
          <a:noFill/>
          <a:ln w="9525">
            <a:noFill/>
            <a:miter lim="800000"/>
            <a:headEnd/>
            <a:tailEnd/>
          </a:ln>
          <a:effectLst/>
        </p:spPr>
        <p:txBody>
          <a:bodyPr lIns="19238" tIns="0" rIns="19238" bIns="0" anchor="b"/>
          <a:lstStyle/>
          <a:p>
            <a:pPr algn="r" defTabSz="925513"/>
            <a:r>
              <a:rPr lang="en-US" sz="1000" i="1">
                <a:solidFill>
                  <a:schemeClr val="tx1"/>
                </a:solidFill>
                <a:latin typeface="Times New Roman" pitchFamily="18" charset="0"/>
              </a:rPr>
              <a:t>21</a:t>
            </a:r>
          </a:p>
        </p:txBody>
      </p:sp>
      <p:sp>
        <p:nvSpPr>
          <p:cNvPr id="1340424" name="Rectangle 8"/>
          <p:cNvSpPr>
            <a:spLocks noChangeArrowheads="1"/>
          </p:cNvSpPr>
          <p:nvPr/>
        </p:nvSpPr>
        <p:spPr bwMode="auto">
          <a:xfrm>
            <a:off x="0" y="8763000"/>
            <a:ext cx="3024188" cy="460375"/>
          </a:xfrm>
          <a:prstGeom prst="rect">
            <a:avLst/>
          </a:prstGeom>
          <a:noFill/>
          <a:ln w="9525">
            <a:noFill/>
            <a:miter lim="800000"/>
            <a:headEnd/>
            <a:tailEnd/>
          </a:ln>
          <a:effectLst/>
        </p:spPr>
        <p:txBody>
          <a:bodyPr wrap="none" anchor="ctr"/>
          <a:lstStyle/>
          <a:p>
            <a:endParaRPr lang="en-US"/>
          </a:p>
        </p:txBody>
      </p:sp>
      <p:sp>
        <p:nvSpPr>
          <p:cNvPr id="1340425" name="Rectangle 9"/>
          <p:cNvSpPr>
            <a:spLocks noChangeArrowheads="1"/>
          </p:cNvSpPr>
          <p:nvPr/>
        </p:nvSpPr>
        <p:spPr bwMode="auto">
          <a:xfrm>
            <a:off x="0" y="-1588"/>
            <a:ext cx="3024188" cy="463551"/>
          </a:xfrm>
          <a:prstGeom prst="rect">
            <a:avLst/>
          </a:prstGeom>
          <a:noFill/>
          <a:ln w="9525">
            <a:noFill/>
            <a:miter lim="800000"/>
            <a:headEnd/>
            <a:tailEnd/>
          </a:ln>
          <a:effectLst/>
        </p:spPr>
        <p:txBody>
          <a:bodyPr wrap="none" anchor="ctr"/>
          <a:lstStyle/>
          <a:p>
            <a:endParaRPr lang="en-US"/>
          </a:p>
        </p:txBody>
      </p:sp>
      <p:sp>
        <p:nvSpPr>
          <p:cNvPr id="1340426" name="Rectangle 10"/>
          <p:cNvSpPr>
            <a:spLocks noGrp="1" noChangeArrowheads="1"/>
          </p:cNvSpPr>
          <p:nvPr>
            <p:ph type="body" idx="1"/>
          </p:nvPr>
        </p:nvSpPr>
        <p:spPr>
          <a:xfrm>
            <a:off x="931863" y="4378325"/>
            <a:ext cx="5116512" cy="4151313"/>
          </a:xfrm>
          <a:ln/>
        </p:spPr>
        <p:txBody>
          <a:bodyPr lIns="92981" tIns="46492" rIns="92981" bIns="46492"/>
          <a:lstStyle/>
          <a:p>
            <a:endParaRPr lang="en-US"/>
          </a:p>
        </p:txBody>
      </p:sp>
      <p:sp>
        <p:nvSpPr>
          <p:cNvPr id="1340427" name="Rectangle 11"/>
          <p:cNvSpPr>
            <a:spLocks noChangeArrowheads="1" noTextEdit="1"/>
          </p:cNvSpPr>
          <p:nvPr>
            <p:ph type="sldImg"/>
          </p:nvPr>
        </p:nvSpPr>
        <p:spPr>
          <a:xfrm>
            <a:off x="1119188" y="620713"/>
            <a:ext cx="4746625" cy="3560762"/>
          </a:xfrm>
          <a:ln w="12700" cap="flat">
            <a:solidFill>
              <a:schemeClr val="tx1"/>
            </a:solidFill>
          </a:ln>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9"/>
          <p:cNvSpPr>
            <a:spLocks noGrp="1" noChangeArrowheads="1"/>
          </p:cNvSpPr>
          <p:nvPr>
            <p:ph type="sldNum" sz="quarter" idx="5"/>
          </p:nvPr>
        </p:nvSpPr>
        <p:spPr>
          <a:ln/>
        </p:spPr>
        <p:txBody>
          <a:bodyPr/>
          <a:lstStyle/>
          <a:p>
            <a:r>
              <a:rPr lang="en-US"/>
              <a:t>Page </a:t>
            </a:r>
            <a:fld id="{E84C5AAE-F2EE-4247-A7B8-D822BFA27EE5}" type="slidenum">
              <a:rPr lang="en-US"/>
              <a:pPr/>
              <a:t>25</a:t>
            </a:fld>
            <a:endParaRPr lang="en-US"/>
          </a:p>
        </p:txBody>
      </p:sp>
      <p:sp>
        <p:nvSpPr>
          <p:cNvPr id="1274882" name="Rectangle 2"/>
          <p:cNvSpPr>
            <a:spLocks noChangeArrowheads="1"/>
          </p:cNvSpPr>
          <p:nvPr/>
        </p:nvSpPr>
        <p:spPr bwMode="auto">
          <a:xfrm>
            <a:off x="3956050" y="-1588"/>
            <a:ext cx="3024188" cy="463551"/>
          </a:xfrm>
          <a:prstGeom prst="rect">
            <a:avLst/>
          </a:prstGeom>
          <a:noFill/>
          <a:ln w="9525">
            <a:noFill/>
            <a:miter lim="800000"/>
            <a:headEnd/>
            <a:tailEnd/>
          </a:ln>
          <a:effectLst/>
        </p:spPr>
        <p:txBody>
          <a:bodyPr wrap="none" anchor="ctr"/>
          <a:lstStyle/>
          <a:p>
            <a:endParaRPr lang="en-US"/>
          </a:p>
        </p:txBody>
      </p:sp>
      <p:sp>
        <p:nvSpPr>
          <p:cNvPr id="1274883" name="Rectangle 3"/>
          <p:cNvSpPr>
            <a:spLocks noChangeArrowheads="1"/>
          </p:cNvSpPr>
          <p:nvPr/>
        </p:nvSpPr>
        <p:spPr bwMode="auto">
          <a:xfrm>
            <a:off x="3956050" y="8761413"/>
            <a:ext cx="3024188" cy="461962"/>
          </a:xfrm>
          <a:prstGeom prst="rect">
            <a:avLst/>
          </a:prstGeom>
          <a:noFill/>
          <a:ln w="9525">
            <a:noFill/>
            <a:miter lim="800000"/>
            <a:headEnd/>
            <a:tailEnd/>
          </a:ln>
          <a:effectLst/>
        </p:spPr>
        <p:txBody>
          <a:bodyPr lIns="19238" tIns="0" rIns="19238" bIns="0" anchor="b"/>
          <a:lstStyle/>
          <a:p>
            <a:pPr algn="r" defTabSz="925513"/>
            <a:r>
              <a:rPr lang="en-US" sz="1000" i="1">
                <a:solidFill>
                  <a:schemeClr val="tx1"/>
                </a:solidFill>
                <a:latin typeface="Times New Roman" pitchFamily="18" charset="0"/>
              </a:rPr>
              <a:t>21</a:t>
            </a:r>
          </a:p>
        </p:txBody>
      </p:sp>
      <p:sp>
        <p:nvSpPr>
          <p:cNvPr id="1274884" name="Rectangle 4"/>
          <p:cNvSpPr>
            <a:spLocks noChangeArrowheads="1"/>
          </p:cNvSpPr>
          <p:nvPr/>
        </p:nvSpPr>
        <p:spPr bwMode="auto">
          <a:xfrm>
            <a:off x="0" y="8761413"/>
            <a:ext cx="3024188" cy="461962"/>
          </a:xfrm>
          <a:prstGeom prst="rect">
            <a:avLst/>
          </a:prstGeom>
          <a:noFill/>
          <a:ln w="9525">
            <a:noFill/>
            <a:miter lim="800000"/>
            <a:headEnd/>
            <a:tailEnd/>
          </a:ln>
          <a:effectLst/>
        </p:spPr>
        <p:txBody>
          <a:bodyPr wrap="none" anchor="ctr"/>
          <a:lstStyle/>
          <a:p>
            <a:endParaRPr lang="en-US"/>
          </a:p>
        </p:txBody>
      </p:sp>
      <p:sp>
        <p:nvSpPr>
          <p:cNvPr id="1274885" name="Rectangle 5"/>
          <p:cNvSpPr>
            <a:spLocks noChangeArrowheads="1"/>
          </p:cNvSpPr>
          <p:nvPr/>
        </p:nvSpPr>
        <p:spPr bwMode="auto">
          <a:xfrm>
            <a:off x="0" y="-1588"/>
            <a:ext cx="3024188" cy="463551"/>
          </a:xfrm>
          <a:prstGeom prst="rect">
            <a:avLst/>
          </a:prstGeom>
          <a:noFill/>
          <a:ln w="9525">
            <a:noFill/>
            <a:miter lim="800000"/>
            <a:headEnd/>
            <a:tailEnd/>
          </a:ln>
          <a:effectLst/>
        </p:spPr>
        <p:txBody>
          <a:bodyPr wrap="none" anchor="ctr"/>
          <a:lstStyle/>
          <a:p>
            <a:endParaRPr lang="en-US"/>
          </a:p>
        </p:txBody>
      </p:sp>
      <p:sp>
        <p:nvSpPr>
          <p:cNvPr id="1274886" name="Rectangle 6"/>
          <p:cNvSpPr>
            <a:spLocks noChangeArrowheads="1"/>
          </p:cNvSpPr>
          <p:nvPr/>
        </p:nvSpPr>
        <p:spPr bwMode="auto">
          <a:xfrm>
            <a:off x="3956050" y="-1588"/>
            <a:ext cx="3024188" cy="463551"/>
          </a:xfrm>
          <a:prstGeom prst="rect">
            <a:avLst/>
          </a:prstGeom>
          <a:noFill/>
          <a:ln w="9525">
            <a:noFill/>
            <a:miter lim="800000"/>
            <a:headEnd/>
            <a:tailEnd/>
          </a:ln>
          <a:effectLst/>
        </p:spPr>
        <p:txBody>
          <a:bodyPr wrap="none" anchor="ctr"/>
          <a:lstStyle/>
          <a:p>
            <a:endParaRPr lang="en-US"/>
          </a:p>
        </p:txBody>
      </p:sp>
      <p:sp>
        <p:nvSpPr>
          <p:cNvPr id="1274887" name="Rectangle 7"/>
          <p:cNvSpPr>
            <a:spLocks noChangeArrowheads="1"/>
          </p:cNvSpPr>
          <p:nvPr/>
        </p:nvSpPr>
        <p:spPr bwMode="auto">
          <a:xfrm>
            <a:off x="3956050" y="8761413"/>
            <a:ext cx="3024188" cy="461962"/>
          </a:xfrm>
          <a:prstGeom prst="rect">
            <a:avLst/>
          </a:prstGeom>
          <a:noFill/>
          <a:ln w="9525">
            <a:noFill/>
            <a:miter lim="800000"/>
            <a:headEnd/>
            <a:tailEnd/>
          </a:ln>
          <a:effectLst/>
        </p:spPr>
        <p:txBody>
          <a:bodyPr lIns="19238" tIns="0" rIns="19238" bIns="0" anchor="b"/>
          <a:lstStyle/>
          <a:p>
            <a:pPr algn="r" defTabSz="925513"/>
            <a:r>
              <a:rPr lang="en-US" sz="1000" i="1">
                <a:solidFill>
                  <a:schemeClr val="tx1"/>
                </a:solidFill>
                <a:latin typeface="Times New Roman" pitchFamily="18" charset="0"/>
              </a:rPr>
              <a:t>21</a:t>
            </a:r>
          </a:p>
        </p:txBody>
      </p:sp>
      <p:sp>
        <p:nvSpPr>
          <p:cNvPr id="1274888" name="Rectangle 8"/>
          <p:cNvSpPr>
            <a:spLocks noChangeArrowheads="1"/>
          </p:cNvSpPr>
          <p:nvPr/>
        </p:nvSpPr>
        <p:spPr bwMode="auto">
          <a:xfrm>
            <a:off x="0" y="8761413"/>
            <a:ext cx="3024188" cy="461962"/>
          </a:xfrm>
          <a:prstGeom prst="rect">
            <a:avLst/>
          </a:prstGeom>
          <a:noFill/>
          <a:ln w="9525">
            <a:noFill/>
            <a:miter lim="800000"/>
            <a:headEnd/>
            <a:tailEnd/>
          </a:ln>
          <a:effectLst/>
        </p:spPr>
        <p:txBody>
          <a:bodyPr wrap="none" anchor="ctr"/>
          <a:lstStyle/>
          <a:p>
            <a:endParaRPr lang="en-US"/>
          </a:p>
        </p:txBody>
      </p:sp>
      <p:sp>
        <p:nvSpPr>
          <p:cNvPr id="1274889" name="Rectangle 9"/>
          <p:cNvSpPr>
            <a:spLocks noChangeArrowheads="1"/>
          </p:cNvSpPr>
          <p:nvPr/>
        </p:nvSpPr>
        <p:spPr bwMode="auto">
          <a:xfrm>
            <a:off x="0" y="-1588"/>
            <a:ext cx="3024188" cy="463551"/>
          </a:xfrm>
          <a:prstGeom prst="rect">
            <a:avLst/>
          </a:prstGeom>
          <a:noFill/>
          <a:ln w="9525">
            <a:noFill/>
            <a:miter lim="800000"/>
            <a:headEnd/>
            <a:tailEnd/>
          </a:ln>
          <a:effectLst/>
        </p:spPr>
        <p:txBody>
          <a:bodyPr wrap="none" anchor="ctr"/>
          <a:lstStyle/>
          <a:p>
            <a:endParaRPr lang="en-US"/>
          </a:p>
        </p:txBody>
      </p:sp>
      <p:sp>
        <p:nvSpPr>
          <p:cNvPr id="1274890" name="Rectangle 10"/>
          <p:cNvSpPr>
            <a:spLocks noGrp="1" noChangeArrowheads="1"/>
          </p:cNvSpPr>
          <p:nvPr>
            <p:ph type="body" idx="1"/>
          </p:nvPr>
        </p:nvSpPr>
        <p:spPr>
          <a:xfrm>
            <a:off x="931863" y="4378325"/>
            <a:ext cx="5116512" cy="4151313"/>
          </a:xfrm>
          <a:ln/>
        </p:spPr>
        <p:txBody>
          <a:bodyPr lIns="92981" tIns="46492" rIns="92981" bIns="46492"/>
          <a:lstStyle/>
          <a:p>
            <a:endParaRPr lang="en-US"/>
          </a:p>
        </p:txBody>
      </p:sp>
      <p:sp>
        <p:nvSpPr>
          <p:cNvPr id="1274891" name="Rectangle 11"/>
          <p:cNvSpPr>
            <a:spLocks noChangeArrowheads="1" noTextEdit="1"/>
          </p:cNvSpPr>
          <p:nvPr>
            <p:ph type="sldImg"/>
          </p:nvPr>
        </p:nvSpPr>
        <p:spPr>
          <a:xfrm>
            <a:off x="1119188" y="620713"/>
            <a:ext cx="4748212" cy="3560762"/>
          </a:xfrm>
          <a:ln w="12700" cap="flat">
            <a:solidFill>
              <a:schemeClr val="tx1"/>
            </a:solidFill>
          </a:ln>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ectangle 9"/>
          <p:cNvSpPr>
            <a:spLocks noGrp="1" noChangeArrowheads="1"/>
          </p:cNvSpPr>
          <p:nvPr>
            <p:ph type="sldNum" sz="quarter" idx="5"/>
          </p:nvPr>
        </p:nvSpPr>
        <p:spPr>
          <a:ln/>
        </p:spPr>
        <p:txBody>
          <a:bodyPr/>
          <a:lstStyle/>
          <a:p>
            <a:r>
              <a:rPr lang="en-US"/>
              <a:t>Page </a:t>
            </a:r>
            <a:fld id="{6F5EBF53-3224-46E4-85A2-96CC07D8C622}" type="slidenum">
              <a:rPr lang="en-US"/>
              <a:pPr/>
              <a:t>26</a:t>
            </a:fld>
            <a:endParaRPr lang="en-US"/>
          </a:p>
        </p:txBody>
      </p:sp>
      <p:sp>
        <p:nvSpPr>
          <p:cNvPr id="1375234" name="Rectangle 2"/>
          <p:cNvSpPr>
            <a:spLocks noChangeArrowheads="1"/>
          </p:cNvSpPr>
          <p:nvPr/>
        </p:nvSpPr>
        <p:spPr bwMode="auto">
          <a:xfrm>
            <a:off x="3956050" y="0"/>
            <a:ext cx="3024188" cy="458788"/>
          </a:xfrm>
          <a:prstGeom prst="rect">
            <a:avLst/>
          </a:prstGeom>
          <a:noFill/>
          <a:ln w="12700">
            <a:noFill/>
            <a:miter lim="800000"/>
            <a:headEnd/>
            <a:tailEnd/>
          </a:ln>
          <a:effectLst/>
        </p:spPr>
        <p:txBody>
          <a:bodyPr wrap="none" anchor="ctr"/>
          <a:lstStyle/>
          <a:p>
            <a:endParaRPr lang="en-US"/>
          </a:p>
        </p:txBody>
      </p:sp>
      <p:sp>
        <p:nvSpPr>
          <p:cNvPr id="1375235" name="Rectangle 3"/>
          <p:cNvSpPr>
            <a:spLocks noChangeArrowheads="1"/>
          </p:cNvSpPr>
          <p:nvPr/>
        </p:nvSpPr>
        <p:spPr bwMode="auto">
          <a:xfrm>
            <a:off x="3956050" y="8764588"/>
            <a:ext cx="3024188" cy="458787"/>
          </a:xfrm>
          <a:prstGeom prst="rect">
            <a:avLst/>
          </a:prstGeom>
          <a:noFill/>
          <a:ln w="12700">
            <a:noFill/>
            <a:miter lim="800000"/>
            <a:headEnd/>
            <a:tailEnd/>
          </a:ln>
          <a:effectLst/>
        </p:spPr>
        <p:txBody>
          <a:bodyPr lIns="19398" tIns="0" rIns="19398" bIns="0" anchor="b"/>
          <a:lstStyle/>
          <a:p>
            <a:pPr algn="r" defTabSz="931863"/>
            <a:r>
              <a:rPr lang="en-US" sz="1000" i="1">
                <a:solidFill>
                  <a:schemeClr val="tx1"/>
                </a:solidFill>
                <a:latin typeface="Times New Roman" pitchFamily="18" charset="0"/>
              </a:rPr>
              <a:t>17</a:t>
            </a:r>
          </a:p>
        </p:txBody>
      </p:sp>
      <p:sp>
        <p:nvSpPr>
          <p:cNvPr id="1375236" name="Rectangle 4"/>
          <p:cNvSpPr>
            <a:spLocks noChangeArrowheads="1"/>
          </p:cNvSpPr>
          <p:nvPr/>
        </p:nvSpPr>
        <p:spPr bwMode="auto">
          <a:xfrm>
            <a:off x="0" y="8764588"/>
            <a:ext cx="3024188" cy="458787"/>
          </a:xfrm>
          <a:prstGeom prst="rect">
            <a:avLst/>
          </a:prstGeom>
          <a:noFill/>
          <a:ln w="12700">
            <a:noFill/>
            <a:miter lim="800000"/>
            <a:headEnd/>
            <a:tailEnd/>
          </a:ln>
          <a:effectLst/>
        </p:spPr>
        <p:txBody>
          <a:bodyPr wrap="none" anchor="ctr"/>
          <a:lstStyle/>
          <a:p>
            <a:endParaRPr lang="en-US"/>
          </a:p>
        </p:txBody>
      </p:sp>
      <p:sp>
        <p:nvSpPr>
          <p:cNvPr id="1375237" name="Rectangle 5"/>
          <p:cNvSpPr>
            <a:spLocks noChangeArrowheads="1"/>
          </p:cNvSpPr>
          <p:nvPr/>
        </p:nvSpPr>
        <p:spPr bwMode="auto">
          <a:xfrm>
            <a:off x="0" y="0"/>
            <a:ext cx="3024188" cy="458788"/>
          </a:xfrm>
          <a:prstGeom prst="rect">
            <a:avLst/>
          </a:prstGeom>
          <a:noFill/>
          <a:ln w="12700">
            <a:noFill/>
            <a:miter lim="800000"/>
            <a:headEnd/>
            <a:tailEnd/>
          </a:ln>
          <a:effectLst/>
        </p:spPr>
        <p:txBody>
          <a:bodyPr wrap="none" anchor="ctr"/>
          <a:lstStyle/>
          <a:p>
            <a:endParaRPr lang="en-US"/>
          </a:p>
        </p:txBody>
      </p:sp>
      <p:sp>
        <p:nvSpPr>
          <p:cNvPr id="1375238" name="Rectangle 6"/>
          <p:cNvSpPr>
            <a:spLocks noChangeArrowheads="1"/>
          </p:cNvSpPr>
          <p:nvPr/>
        </p:nvSpPr>
        <p:spPr bwMode="auto">
          <a:xfrm>
            <a:off x="3956050" y="0"/>
            <a:ext cx="3024188" cy="457200"/>
          </a:xfrm>
          <a:prstGeom prst="rect">
            <a:avLst/>
          </a:prstGeom>
          <a:noFill/>
          <a:ln w="12700">
            <a:noFill/>
            <a:miter lim="800000"/>
            <a:headEnd/>
            <a:tailEnd/>
          </a:ln>
          <a:effectLst/>
        </p:spPr>
        <p:txBody>
          <a:bodyPr wrap="none" anchor="ctr"/>
          <a:lstStyle/>
          <a:p>
            <a:endParaRPr lang="en-US"/>
          </a:p>
        </p:txBody>
      </p:sp>
      <p:sp>
        <p:nvSpPr>
          <p:cNvPr id="1375239" name="Rectangle 7"/>
          <p:cNvSpPr>
            <a:spLocks noChangeArrowheads="1"/>
          </p:cNvSpPr>
          <p:nvPr/>
        </p:nvSpPr>
        <p:spPr bwMode="auto">
          <a:xfrm>
            <a:off x="3956050" y="8761413"/>
            <a:ext cx="3024188" cy="461962"/>
          </a:xfrm>
          <a:prstGeom prst="rect">
            <a:avLst/>
          </a:prstGeom>
          <a:noFill/>
          <a:ln w="12700">
            <a:noFill/>
            <a:miter lim="800000"/>
            <a:headEnd/>
            <a:tailEnd/>
          </a:ln>
          <a:effectLst/>
        </p:spPr>
        <p:txBody>
          <a:bodyPr lIns="19398" tIns="0" rIns="19398" bIns="0" anchor="b"/>
          <a:lstStyle/>
          <a:p>
            <a:pPr algn="r" defTabSz="931863"/>
            <a:r>
              <a:rPr lang="en-US" sz="1000" i="1">
                <a:solidFill>
                  <a:schemeClr val="tx1"/>
                </a:solidFill>
                <a:latin typeface="Times New Roman" pitchFamily="18" charset="0"/>
              </a:rPr>
              <a:t>9</a:t>
            </a:r>
          </a:p>
        </p:txBody>
      </p:sp>
      <p:sp>
        <p:nvSpPr>
          <p:cNvPr id="1375240" name="Rectangle 8"/>
          <p:cNvSpPr>
            <a:spLocks noChangeArrowheads="1"/>
          </p:cNvSpPr>
          <p:nvPr/>
        </p:nvSpPr>
        <p:spPr bwMode="auto">
          <a:xfrm>
            <a:off x="0" y="8761413"/>
            <a:ext cx="3024188" cy="461962"/>
          </a:xfrm>
          <a:prstGeom prst="rect">
            <a:avLst/>
          </a:prstGeom>
          <a:noFill/>
          <a:ln w="12700">
            <a:noFill/>
            <a:miter lim="800000"/>
            <a:headEnd/>
            <a:tailEnd/>
          </a:ln>
          <a:effectLst/>
        </p:spPr>
        <p:txBody>
          <a:bodyPr wrap="none" anchor="ctr"/>
          <a:lstStyle/>
          <a:p>
            <a:endParaRPr lang="en-US"/>
          </a:p>
        </p:txBody>
      </p:sp>
      <p:sp>
        <p:nvSpPr>
          <p:cNvPr id="1375241" name="Rectangle 9"/>
          <p:cNvSpPr>
            <a:spLocks noChangeArrowheads="1"/>
          </p:cNvSpPr>
          <p:nvPr/>
        </p:nvSpPr>
        <p:spPr bwMode="auto">
          <a:xfrm>
            <a:off x="0" y="0"/>
            <a:ext cx="3024188" cy="457200"/>
          </a:xfrm>
          <a:prstGeom prst="rect">
            <a:avLst/>
          </a:prstGeom>
          <a:noFill/>
          <a:ln w="12700">
            <a:noFill/>
            <a:miter lim="800000"/>
            <a:headEnd/>
            <a:tailEnd/>
          </a:ln>
          <a:effectLst/>
        </p:spPr>
        <p:txBody>
          <a:bodyPr wrap="none" anchor="ctr"/>
          <a:lstStyle/>
          <a:p>
            <a:endParaRPr lang="en-US"/>
          </a:p>
        </p:txBody>
      </p:sp>
      <p:sp>
        <p:nvSpPr>
          <p:cNvPr id="1375242" name="Rectangle 10"/>
          <p:cNvSpPr>
            <a:spLocks noChangeArrowheads="1"/>
          </p:cNvSpPr>
          <p:nvPr/>
        </p:nvSpPr>
        <p:spPr bwMode="auto">
          <a:xfrm>
            <a:off x="3956050" y="0"/>
            <a:ext cx="3024188" cy="457200"/>
          </a:xfrm>
          <a:prstGeom prst="rect">
            <a:avLst/>
          </a:prstGeom>
          <a:noFill/>
          <a:ln w="12700">
            <a:noFill/>
            <a:miter lim="800000"/>
            <a:headEnd/>
            <a:tailEnd/>
          </a:ln>
          <a:effectLst/>
        </p:spPr>
        <p:txBody>
          <a:bodyPr wrap="none" anchor="ctr"/>
          <a:lstStyle/>
          <a:p>
            <a:endParaRPr lang="en-US"/>
          </a:p>
        </p:txBody>
      </p:sp>
      <p:sp>
        <p:nvSpPr>
          <p:cNvPr id="1375243" name="Rectangle 11"/>
          <p:cNvSpPr>
            <a:spLocks noChangeArrowheads="1"/>
          </p:cNvSpPr>
          <p:nvPr/>
        </p:nvSpPr>
        <p:spPr bwMode="auto">
          <a:xfrm>
            <a:off x="3956050" y="8761413"/>
            <a:ext cx="3024188" cy="461962"/>
          </a:xfrm>
          <a:prstGeom prst="rect">
            <a:avLst/>
          </a:prstGeom>
          <a:noFill/>
          <a:ln w="12700">
            <a:noFill/>
            <a:miter lim="800000"/>
            <a:headEnd/>
            <a:tailEnd/>
          </a:ln>
          <a:effectLst/>
        </p:spPr>
        <p:txBody>
          <a:bodyPr lIns="19398" tIns="0" rIns="19398" bIns="0" anchor="b"/>
          <a:lstStyle/>
          <a:p>
            <a:pPr algn="r" defTabSz="931863"/>
            <a:r>
              <a:rPr lang="en-US" sz="1000" i="1">
                <a:solidFill>
                  <a:schemeClr val="tx1"/>
                </a:solidFill>
                <a:latin typeface="Times New Roman" pitchFamily="18" charset="0"/>
              </a:rPr>
              <a:t>9</a:t>
            </a:r>
          </a:p>
        </p:txBody>
      </p:sp>
      <p:sp>
        <p:nvSpPr>
          <p:cNvPr id="1375244" name="Rectangle 12"/>
          <p:cNvSpPr>
            <a:spLocks noChangeArrowheads="1"/>
          </p:cNvSpPr>
          <p:nvPr/>
        </p:nvSpPr>
        <p:spPr bwMode="auto">
          <a:xfrm>
            <a:off x="0" y="8761413"/>
            <a:ext cx="3024188" cy="461962"/>
          </a:xfrm>
          <a:prstGeom prst="rect">
            <a:avLst/>
          </a:prstGeom>
          <a:noFill/>
          <a:ln w="12700">
            <a:noFill/>
            <a:miter lim="800000"/>
            <a:headEnd/>
            <a:tailEnd/>
          </a:ln>
          <a:effectLst/>
        </p:spPr>
        <p:txBody>
          <a:bodyPr wrap="none" anchor="ctr"/>
          <a:lstStyle/>
          <a:p>
            <a:endParaRPr lang="en-US"/>
          </a:p>
        </p:txBody>
      </p:sp>
      <p:sp>
        <p:nvSpPr>
          <p:cNvPr id="1375245" name="Rectangle 13"/>
          <p:cNvSpPr>
            <a:spLocks noChangeArrowheads="1"/>
          </p:cNvSpPr>
          <p:nvPr/>
        </p:nvSpPr>
        <p:spPr bwMode="auto">
          <a:xfrm>
            <a:off x="0" y="0"/>
            <a:ext cx="3024188" cy="457200"/>
          </a:xfrm>
          <a:prstGeom prst="rect">
            <a:avLst/>
          </a:prstGeom>
          <a:noFill/>
          <a:ln w="12700">
            <a:noFill/>
            <a:miter lim="800000"/>
            <a:headEnd/>
            <a:tailEnd/>
          </a:ln>
          <a:effectLst/>
        </p:spPr>
        <p:txBody>
          <a:bodyPr wrap="none" anchor="ctr"/>
          <a:lstStyle/>
          <a:p>
            <a:endParaRPr lang="en-US"/>
          </a:p>
        </p:txBody>
      </p:sp>
      <p:sp>
        <p:nvSpPr>
          <p:cNvPr id="1375246" name="Rectangle 14"/>
          <p:cNvSpPr>
            <a:spLocks noChangeArrowheads="1"/>
          </p:cNvSpPr>
          <p:nvPr/>
        </p:nvSpPr>
        <p:spPr bwMode="auto">
          <a:xfrm>
            <a:off x="3956050" y="0"/>
            <a:ext cx="3024188" cy="457200"/>
          </a:xfrm>
          <a:prstGeom prst="rect">
            <a:avLst/>
          </a:prstGeom>
          <a:noFill/>
          <a:ln w="12700">
            <a:noFill/>
            <a:miter lim="800000"/>
            <a:headEnd/>
            <a:tailEnd/>
          </a:ln>
          <a:effectLst/>
        </p:spPr>
        <p:txBody>
          <a:bodyPr wrap="none" anchor="ctr"/>
          <a:lstStyle/>
          <a:p>
            <a:endParaRPr lang="en-US"/>
          </a:p>
        </p:txBody>
      </p:sp>
      <p:sp>
        <p:nvSpPr>
          <p:cNvPr id="1375247" name="Rectangle 15"/>
          <p:cNvSpPr>
            <a:spLocks noChangeArrowheads="1"/>
          </p:cNvSpPr>
          <p:nvPr/>
        </p:nvSpPr>
        <p:spPr bwMode="auto">
          <a:xfrm>
            <a:off x="3956050" y="8761413"/>
            <a:ext cx="3024188" cy="461962"/>
          </a:xfrm>
          <a:prstGeom prst="rect">
            <a:avLst/>
          </a:prstGeom>
          <a:noFill/>
          <a:ln w="12700">
            <a:noFill/>
            <a:miter lim="800000"/>
            <a:headEnd/>
            <a:tailEnd/>
          </a:ln>
          <a:effectLst/>
        </p:spPr>
        <p:txBody>
          <a:bodyPr lIns="19398" tIns="0" rIns="19398" bIns="0" anchor="b"/>
          <a:lstStyle/>
          <a:p>
            <a:pPr algn="r" defTabSz="931863"/>
            <a:r>
              <a:rPr lang="en-US" sz="1000" i="1">
                <a:solidFill>
                  <a:schemeClr val="tx1"/>
                </a:solidFill>
                <a:latin typeface="Times New Roman" pitchFamily="18" charset="0"/>
              </a:rPr>
              <a:t>28</a:t>
            </a:r>
          </a:p>
        </p:txBody>
      </p:sp>
      <p:sp>
        <p:nvSpPr>
          <p:cNvPr id="1375248" name="Rectangle 16"/>
          <p:cNvSpPr>
            <a:spLocks noChangeArrowheads="1"/>
          </p:cNvSpPr>
          <p:nvPr/>
        </p:nvSpPr>
        <p:spPr bwMode="auto">
          <a:xfrm>
            <a:off x="0" y="8761413"/>
            <a:ext cx="3024188" cy="461962"/>
          </a:xfrm>
          <a:prstGeom prst="rect">
            <a:avLst/>
          </a:prstGeom>
          <a:noFill/>
          <a:ln w="12700">
            <a:noFill/>
            <a:miter lim="800000"/>
            <a:headEnd/>
            <a:tailEnd/>
          </a:ln>
          <a:effectLst/>
        </p:spPr>
        <p:txBody>
          <a:bodyPr wrap="none" anchor="ctr"/>
          <a:lstStyle/>
          <a:p>
            <a:endParaRPr lang="en-US"/>
          </a:p>
        </p:txBody>
      </p:sp>
      <p:sp>
        <p:nvSpPr>
          <p:cNvPr id="1375249" name="Rectangle 17"/>
          <p:cNvSpPr>
            <a:spLocks noChangeArrowheads="1"/>
          </p:cNvSpPr>
          <p:nvPr/>
        </p:nvSpPr>
        <p:spPr bwMode="auto">
          <a:xfrm>
            <a:off x="0" y="0"/>
            <a:ext cx="3024188" cy="457200"/>
          </a:xfrm>
          <a:prstGeom prst="rect">
            <a:avLst/>
          </a:prstGeom>
          <a:noFill/>
          <a:ln w="12700">
            <a:noFill/>
            <a:miter lim="800000"/>
            <a:headEnd/>
            <a:tailEnd/>
          </a:ln>
          <a:effectLst/>
        </p:spPr>
        <p:txBody>
          <a:bodyPr wrap="none" anchor="ctr"/>
          <a:lstStyle/>
          <a:p>
            <a:endParaRPr lang="en-US"/>
          </a:p>
        </p:txBody>
      </p:sp>
      <p:sp>
        <p:nvSpPr>
          <p:cNvPr id="1375250" name="Rectangle 18"/>
          <p:cNvSpPr>
            <a:spLocks noChangeArrowheads="1"/>
          </p:cNvSpPr>
          <p:nvPr/>
        </p:nvSpPr>
        <p:spPr bwMode="auto">
          <a:xfrm>
            <a:off x="3956050" y="0"/>
            <a:ext cx="3024188" cy="457200"/>
          </a:xfrm>
          <a:prstGeom prst="rect">
            <a:avLst/>
          </a:prstGeom>
          <a:noFill/>
          <a:ln w="12700">
            <a:noFill/>
            <a:miter lim="800000"/>
            <a:headEnd/>
            <a:tailEnd/>
          </a:ln>
          <a:effectLst/>
        </p:spPr>
        <p:txBody>
          <a:bodyPr wrap="none" anchor="ctr"/>
          <a:lstStyle/>
          <a:p>
            <a:endParaRPr lang="en-US"/>
          </a:p>
        </p:txBody>
      </p:sp>
      <p:sp>
        <p:nvSpPr>
          <p:cNvPr id="1375251" name="Rectangle 19"/>
          <p:cNvSpPr>
            <a:spLocks noChangeArrowheads="1"/>
          </p:cNvSpPr>
          <p:nvPr/>
        </p:nvSpPr>
        <p:spPr bwMode="auto">
          <a:xfrm>
            <a:off x="3956050" y="8761413"/>
            <a:ext cx="3024188" cy="461962"/>
          </a:xfrm>
          <a:prstGeom prst="rect">
            <a:avLst/>
          </a:prstGeom>
          <a:noFill/>
          <a:ln w="12700">
            <a:noFill/>
            <a:miter lim="800000"/>
            <a:headEnd/>
            <a:tailEnd/>
          </a:ln>
          <a:effectLst/>
        </p:spPr>
        <p:txBody>
          <a:bodyPr lIns="19398" tIns="0" rIns="19398" bIns="0" anchor="b"/>
          <a:lstStyle/>
          <a:p>
            <a:pPr algn="r" defTabSz="931863"/>
            <a:r>
              <a:rPr lang="en-US" sz="1000" i="1">
                <a:solidFill>
                  <a:schemeClr val="tx1"/>
                </a:solidFill>
                <a:latin typeface="Times New Roman" pitchFamily="18" charset="0"/>
              </a:rPr>
              <a:t>28</a:t>
            </a:r>
          </a:p>
        </p:txBody>
      </p:sp>
      <p:sp>
        <p:nvSpPr>
          <p:cNvPr id="1375252" name="Rectangle 20"/>
          <p:cNvSpPr>
            <a:spLocks noChangeArrowheads="1"/>
          </p:cNvSpPr>
          <p:nvPr/>
        </p:nvSpPr>
        <p:spPr bwMode="auto">
          <a:xfrm>
            <a:off x="0" y="8761413"/>
            <a:ext cx="3024188" cy="461962"/>
          </a:xfrm>
          <a:prstGeom prst="rect">
            <a:avLst/>
          </a:prstGeom>
          <a:noFill/>
          <a:ln w="12700">
            <a:noFill/>
            <a:miter lim="800000"/>
            <a:headEnd/>
            <a:tailEnd/>
          </a:ln>
          <a:effectLst/>
        </p:spPr>
        <p:txBody>
          <a:bodyPr wrap="none" anchor="ctr"/>
          <a:lstStyle/>
          <a:p>
            <a:endParaRPr lang="en-US"/>
          </a:p>
        </p:txBody>
      </p:sp>
      <p:sp>
        <p:nvSpPr>
          <p:cNvPr id="1375253" name="Rectangle 21"/>
          <p:cNvSpPr>
            <a:spLocks noChangeArrowheads="1"/>
          </p:cNvSpPr>
          <p:nvPr/>
        </p:nvSpPr>
        <p:spPr bwMode="auto">
          <a:xfrm>
            <a:off x="0" y="0"/>
            <a:ext cx="3024188" cy="457200"/>
          </a:xfrm>
          <a:prstGeom prst="rect">
            <a:avLst/>
          </a:prstGeom>
          <a:noFill/>
          <a:ln w="12700">
            <a:noFill/>
            <a:miter lim="800000"/>
            <a:headEnd/>
            <a:tailEnd/>
          </a:ln>
          <a:effectLst/>
        </p:spPr>
        <p:txBody>
          <a:bodyPr wrap="none" anchor="ctr"/>
          <a:lstStyle/>
          <a:p>
            <a:endParaRPr lang="en-US"/>
          </a:p>
        </p:txBody>
      </p:sp>
      <p:sp>
        <p:nvSpPr>
          <p:cNvPr id="1375254" name="Rectangle 22"/>
          <p:cNvSpPr>
            <a:spLocks noChangeArrowheads="1"/>
          </p:cNvSpPr>
          <p:nvPr/>
        </p:nvSpPr>
        <p:spPr bwMode="auto">
          <a:xfrm>
            <a:off x="3956050" y="0"/>
            <a:ext cx="3024188" cy="457200"/>
          </a:xfrm>
          <a:prstGeom prst="rect">
            <a:avLst/>
          </a:prstGeom>
          <a:noFill/>
          <a:ln w="12700">
            <a:noFill/>
            <a:miter lim="800000"/>
            <a:headEnd/>
            <a:tailEnd/>
          </a:ln>
          <a:effectLst/>
        </p:spPr>
        <p:txBody>
          <a:bodyPr wrap="none" anchor="ctr"/>
          <a:lstStyle/>
          <a:p>
            <a:endParaRPr lang="en-US"/>
          </a:p>
        </p:txBody>
      </p:sp>
      <p:sp>
        <p:nvSpPr>
          <p:cNvPr id="1375255" name="Rectangle 23"/>
          <p:cNvSpPr>
            <a:spLocks noChangeArrowheads="1"/>
          </p:cNvSpPr>
          <p:nvPr/>
        </p:nvSpPr>
        <p:spPr bwMode="auto">
          <a:xfrm>
            <a:off x="3956050" y="8761413"/>
            <a:ext cx="3024188" cy="461962"/>
          </a:xfrm>
          <a:prstGeom prst="rect">
            <a:avLst/>
          </a:prstGeom>
          <a:noFill/>
          <a:ln w="12700">
            <a:noFill/>
            <a:miter lim="800000"/>
            <a:headEnd/>
            <a:tailEnd/>
          </a:ln>
          <a:effectLst/>
        </p:spPr>
        <p:txBody>
          <a:bodyPr lIns="19398" tIns="0" rIns="19398" bIns="0" anchor="b"/>
          <a:lstStyle/>
          <a:p>
            <a:pPr algn="r" defTabSz="931863"/>
            <a:r>
              <a:rPr lang="en-US" sz="1000" i="1">
                <a:solidFill>
                  <a:schemeClr val="tx1"/>
                </a:solidFill>
                <a:latin typeface="Times New Roman" pitchFamily="18" charset="0"/>
              </a:rPr>
              <a:t>28</a:t>
            </a:r>
          </a:p>
        </p:txBody>
      </p:sp>
      <p:sp>
        <p:nvSpPr>
          <p:cNvPr id="1375256" name="Rectangle 24"/>
          <p:cNvSpPr>
            <a:spLocks noChangeArrowheads="1"/>
          </p:cNvSpPr>
          <p:nvPr/>
        </p:nvSpPr>
        <p:spPr bwMode="auto">
          <a:xfrm>
            <a:off x="0" y="8761413"/>
            <a:ext cx="3024188" cy="461962"/>
          </a:xfrm>
          <a:prstGeom prst="rect">
            <a:avLst/>
          </a:prstGeom>
          <a:noFill/>
          <a:ln w="12700">
            <a:noFill/>
            <a:miter lim="800000"/>
            <a:headEnd/>
            <a:tailEnd/>
          </a:ln>
          <a:effectLst/>
        </p:spPr>
        <p:txBody>
          <a:bodyPr wrap="none" anchor="ctr"/>
          <a:lstStyle/>
          <a:p>
            <a:endParaRPr lang="en-US"/>
          </a:p>
        </p:txBody>
      </p:sp>
      <p:sp>
        <p:nvSpPr>
          <p:cNvPr id="1375257" name="Rectangle 25"/>
          <p:cNvSpPr>
            <a:spLocks noChangeArrowheads="1"/>
          </p:cNvSpPr>
          <p:nvPr/>
        </p:nvSpPr>
        <p:spPr bwMode="auto">
          <a:xfrm>
            <a:off x="0" y="0"/>
            <a:ext cx="3024188" cy="457200"/>
          </a:xfrm>
          <a:prstGeom prst="rect">
            <a:avLst/>
          </a:prstGeom>
          <a:noFill/>
          <a:ln w="12700">
            <a:noFill/>
            <a:miter lim="800000"/>
            <a:headEnd/>
            <a:tailEnd/>
          </a:ln>
          <a:effectLst/>
        </p:spPr>
        <p:txBody>
          <a:bodyPr wrap="none" anchor="ctr"/>
          <a:lstStyle/>
          <a:p>
            <a:endParaRPr lang="en-US"/>
          </a:p>
        </p:txBody>
      </p:sp>
      <p:sp>
        <p:nvSpPr>
          <p:cNvPr id="1375258" name="Rectangle 26"/>
          <p:cNvSpPr>
            <a:spLocks noChangeArrowheads="1" noTextEdit="1"/>
          </p:cNvSpPr>
          <p:nvPr>
            <p:ph type="sldImg"/>
          </p:nvPr>
        </p:nvSpPr>
        <p:spPr>
          <a:xfrm>
            <a:off x="735013" y="252413"/>
            <a:ext cx="5465762" cy="4098925"/>
          </a:xfrm>
        </p:spPr>
      </p:sp>
      <p:sp>
        <p:nvSpPr>
          <p:cNvPr id="1375259" name="Rectangle 27"/>
          <p:cNvSpPr>
            <a:spLocks noGrp="1" noChangeArrowheads="1"/>
          </p:cNvSpPr>
          <p:nvPr>
            <p:ph type="body" idx="1"/>
          </p:nvPr>
        </p:nvSpPr>
        <p:spPr>
          <a:xfrm>
            <a:off x="225425" y="4537075"/>
            <a:ext cx="6511925" cy="4383088"/>
          </a:xfrm>
        </p:spPr>
        <p:txBody>
          <a:bodyPr/>
          <a:lstStyle/>
          <a:p>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ectangle 9"/>
          <p:cNvSpPr>
            <a:spLocks noGrp="1" noChangeArrowheads="1"/>
          </p:cNvSpPr>
          <p:nvPr>
            <p:ph type="sldNum" sz="quarter" idx="5"/>
          </p:nvPr>
        </p:nvSpPr>
        <p:spPr>
          <a:ln/>
        </p:spPr>
        <p:txBody>
          <a:bodyPr/>
          <a:lstStyle/>
          <a:p>
            <a:r>
              <a:rPr lang="en-US"/>
              <a:t>Page </a:t>
            </a:r>
            <a:fld id="{08E22EA7-F2DA-4807-A310-B0C4358F149F}" type="slidenum">
              <a:rPr lang="en-US"/>
              <a:pPr/>
              <a:t>27</a:t>
            </a:fld>
            <a:endParaRPr lang="en-US"/>
          </a:p>
        </p:txBody>
      </p:sp>
      <p:sp>
        <p:nvSpPr>
          <p:cNvPr id="1377282" name="Rectangle 2"/>
          <p:cNvSpPr>
            <a:spLocks noChangeArrowheads="1"/>
          </p:cNvSpPr>
          <p:nvPr/>
        </p:nvSpPr>
        <p:spPr bwMode="auto">
          <a:xfrm>
            <a:off x="3956050" y="0"/>
            <a:ext cx="3024188" cy="458788"/>
          </a:xfrm>
          <a:prstGeom prst="rect">
            <a:avLst/>
          </a:prstGeom>
          <a:noFill/>
          <a:ln w="12700">
            <a:noFill/>
            <a:miter lim="800000"/>
            <a:headEnd/>
            <a:tailEnd/>
          </a:ln>
          <a:effectLst/>
        </p:spPr>
        <p:txBody>
          <a:bodyPr wrap="none" anchor="ctr"/>
          <a:lstStyle/>
          <a:p>
            <a:endParaRPr lang="en-US"/>
          </a:p>
        </p:txBody>
      </p:sp>
      <p:sp>
        <p:nvSpPr>
          <p:cNvPr id="1377283" name="Rectangle 3"/>
          <p:cNvSpPr>
            <a:spLocks noChangeArrowheads="1"/>
          </p:cNvSpPr>
          <p:nvPr/>
        </p:nvSpPr>
        <p:spPr bwMode="auto">
          <a:xfrm>
            <a:off x="3956050" y="8764588"/>
            <a:ext cx="3024188" cy="458787"/>
          </a:xfrm>
          <a:prstGeom prst="rect">
            <a:avLst/>
          </a:prstGeom>
          <a:noFill/>
          <a:ln w="12700">
            <a:noFill/>
            <a:miter lim="800000"/>
            <a:headEnd/>
            <a:tailEnd/>
          </a:ln>
          <a:effectLst/>
        </p:spPr>
        <p:txBody>
          <a:bodyPr lIns="19398" tIns="0" rIns="19398" bIns="0" anchor="b"/>
          <a:lstStyle/>
          <a:p>
            <a:pPr algn="r" defTabSz="931863"/>
            <a:r>
              <a:rPr lang="en-US" sz="1000" i="1">
                <a:solidFill>
                  <a:schemeClr val="tx1"/>
                </a:solidFill>
                <a:latin typeface="Times New Roman" pitchFamily="18" charset="0"/>
              </a:rPr>
              <a:t>17</a:t>
            </a:r>
          </a:p>
        </p:txBody>
      </p:sp>
      <p:sp>
        <p:nvSpPr>
          <p:cNvPr id="1377284" name="Rectangle 4"/>
          <p:cNvSpPr>
            <a:spLocks noChangeArrowheads="1"/>
          </p:cNvSpPr>
          <p:nvPr/>
        </p:nvSpPr>
        <p:spPr bwMode="auto">
          <a:xfrm>
            <a:off x="0" y="8764588"/>
            <a:ext cx="3024188" cy="458787"/>
          </a:xfrm>
          <a:prstGeom prst="rect">
            <a:avLst/>
          </a:prstGeom>
          <a:noFill/>
          <a:ln w="12700">
            <a:noFill/>
            <a:miter lim="800000"/>
            <a:headEnd/>
            <a:tailEnd/>
          </a:ln>
          <a:effectLst/>
        </p:spPr>
        <p:txBody>
          <a:bodyPr wrap="none" anchor="ctr"/>
          <a:lstStyle/>
          <a:p>
            <a:endParaRPr lang="en-US"/>
          </a:p>
        </p:txBody>
      </p:sp>
      <p:sp>
        <p:nvSpPr>
          <p:cNvPr id="1377285" name="Rectangle 5"/>
          <p:cNvSpPr>
            <a:spLocks noChangeArrowheads="1"/>
          </p:cNvSpPr>
          <p:nvPr/>
        </p:nvSpPr>
        <p:spPr bwMode="auto">
          <a:xfrm>
            <a:off x="0" y="0"/>
            <a:ext cx="3024188" cy="458788"/>
          </a:xfrm>
          <a:prstGeom prst="rect">
            <a:avLst/>
          </a:prstGeom>
          <a:noFill/>
          <a:ln w="12700">
            <a:noFill/>
            <a:miter lim="800000"/>
            <a:headEnd/>
            <a:tailEnd/>
          </a:ln>
          <a:effectLst/>
        </p:spPr>
        <p:txBody>
          <a:bodyPr wrap="none" anchor="ctr"/>
          <a:lstStyle/>
          <a:p>
            <a:endParaRPr lang="en-US"/>
          </a:p>
        </p:txBody>
      </p:sp>
      <p:sp>
        <p:nvSpPr>
          <p:cNvPr id="1377286" name="Rectangle 6"/>
          <p:cNvSpPr>
            <a:spLocks noChangeArrowheads="1"/>
          </p:cNvSpPr>
          <p:nvPr/>
        </p:nvSpPr>
        <p:spPr bwMode="auto">
          <a:xfrm>
            <a:off x="3956050" y="0"/>
            <a:ext cx="3024188" cy="457200"/>
          </a:xfrm>
          <a:prstGeom prst="rect">
            <a:avLst/>
          </a:prstGeom>
          <a:noFill/>
          <a:ln w="12700">
            <a:noFill/>
            <a:miter lim="800000"/>
            <a:headEnd/>
            <a:tailEnd/>
          </a:ln>
          <a:effectLst/>
        </p:spPr>
        <p:txBody>
          <a:bodyPr wrap="none" anchor="ctr"/>
          <a:lstStyle/>
          <a:p>
            <a:endParaRPr lang="en-US"/>
          </a:p>
        </p:txBody>
      </p:sp>
      <p:sp>
        <p:nvSpPr>
          <p:cNvPr id="1377287" name="Rectangle 7"/>
          <p:cNvSpPr>
            <a:spLocks noChangeArrowheads="1"/>
          </p:cNvSpPr>
          <p:nvPr/>
        </p:nvSpPr>
        <p:spPr bwMode="auto">
          <a:xfrm>
            <a:off x="3956050" y="8761413"/>
            <a:ext cx="3024188" cy="461962"/>
          </a:xfrm>
          <a:prstGeom prst="rect">
            <a:avLst/>
          </a:prstGeom>
          <a:noFill/>
          <a:ln w="12700">
            <a:noFill/>
            <a:miter lim="800000"/>
            <a:headEnd/>
            <a:tailEnd/>
          </a:ln>
          <a:effectLst/>
        </p:spPr>
        <p:txBody>
          <a:bodyPr lIns="19398" tIns="0" rIns="19398" bIns="0" anchor="b"/>
          <a:lstStyle/>
          <a:p>
            <a:pPr algn="r" defTabSz="931863"/>
            <a:r>
              <a:rPr lang="en-US" sz="1000" i="1">
                <a:solidFill>
                  <a:schemeClr val="tx1"/>
                </a:solidFill>
                <a:latin typeface="Times New Roman" pitchFamily="18" charset="0"/>
              </a:rPr>
              <a:t>9</a:t>
            </a:r>
          </a:p>
        </p:txBody>
      </p:sp>
      <p:sp>
        <p:nvSpPr>
          <p:cNvPr id="1377288" name="Rectangle 8"/>
          <p:cNvSpPr>
            <a:spLocks noChangeArrowheads="1"/>
          </p:cNvSpPr>
          <p:nvPr/>
        </p:nvSpPr>
        <p:spPr bwMode="auto">
          <a:xfrm>
            <a:off x="0" y="8761413"/>
            <a:ext cx="3024188" cy="461962"/>
          </a:xfrm>
          <a:prstGeom prst="rect">
            <a:avLst/>
          </a:prstGeom>
          <a:noFill/>
          <a:ln w="12700">
            <a:noFill/>
            <a:miter lim="800000"/>
            <a:headEnd/>
            <a:tailEnd/>
          </a:ln>
          <a:effectLst/>
        </p:spPr>
        <p:txBody>
          <a:bodyPr wrap="none" anchor="ctr"/>
          <a:lstStyle/>
          <a:p>
            <a:endParaRPr lang="en-US"/>
          </a:p>
        </p:txBody>
      </p:sp>
      <p:sp>
        <p:nvSpPr>
          <p:cNvPr id="1377289" name="Rectangle 9"/>
          <p:cNvSpPr>
            <a:spLocks noChangeArrowheads="1"/>
          </p:cNvSpPr>
          <p:nvPr/>
        </p:nvSpPr>
        <p:spPr bwMode="auto">
          <a:xfrm>
            <a:off x="0" y="0"/>
            <a:ext cx="3024188" cy="457200"/>
          </a:xfrm>
          <a:prstGeom prst="rect">
            <a:avLst/>
          </a:prstGeom>
          <a:noFill/>
          <a:ln w="12700">
            <a:noFill/>
            <a:miter lim="800000"/>
            <a:headEnd/>
            <a:tailEnd/>
          </a:ln>
          <a:effectLst/>
        </p:spPr>
        <p:txBody>
          <a:bodyPr wrap="none" anchor="ctr"/>
          <a:lstStyle/>
          <a:p>
            <a:endParaRPr lang="en-US"/>
          </a:p>
        </p:txBody>
      </p:sp>
      <p:sp>
        <p:nvSpPr>
          <p:cNvPr id="1377290" name="Rectangle 10"/>
          <p:cNvSpPr>
            <a:spLocks noChangeArrowheads="1"/>
          </p:cNvSpPr>
          <p:nvPr/>
        </p:nvSpPr>
        <p:spPr bwMode="auto">
          <a:xfrm>
            <a:off x="3956050" y="0"/>
            <a:ext cx="3024188" cy="457200"/>
          </a:xfrm>
          <a:prstGeom prst="rect">
            <a:avLst/>
          </a:prstGeom>
          <a:noFill/>
          <a:ln w="12700">
            <a:noFill/>
            <a:miter lim="800000"/>
            <a:headEnd/>
            <a:tailEnd/>
          </a:ln>
          <a:effectLst/>
        </p:spPr>
        <p:txBody>
          <a:bodyPr wrap="none" anchor="ctr"/>
          <a:lstStyle/>
          <a:p>
            <a:endParaRPr lang="en-US"/>
          </a:p>
        </p:txBody>
      </p:sp>
      <p:sp>
        <p:nvSpPr>
          <p:cNvPr id="1377291" name="Rectangle 11"/>
          <p:cNvSpPr>
            <a:spLocks noChangeArrowheads="1"/>
          </p:cNvSpPr>
          <p:nvPr/>
        </p:nvSpPr>
        <p:spPr bwMode="auto">
          <a:xfrm>
            <a:off x="3956050" y="8761413"/>
            <a:ext cx="3024188" cy="461962"/>
          </a:xfrm>
          <a:prstGeom prst="rect">
            <a:avLst/>
          </a:prstGeom>
          <a:noFill/>
          <a:ln w="12700">
            <a:noFill/>
            <a:miter lim="800000"/>
            <a:headEnd/>
            <a:tailEnd/>
          </a:ln>
          <a:effectLst/>
        </p:spPr>
        <p:txBody>
          <a:bodyPr lIns="19398" tIns="0" rIns="19398" bIns="0" anchor="b"/>
          <a:lstStyle/>
          <a:p>
            <a:pPr algn="r" defTabSz="931863"/>
            <a:r>
              <a:rPr lang="en-US" sz="1000" i="1">
                <a:solidFill>
                  <a:schemeClr val="tx1"/>
                </a:solidFill>
                <a:latin typeface="Times New Roman" pitchFamily="18" charset="0"/>
              </a:rPr>
              <a:t>9</a:t>
            </a:r>
          </a:p>
        </p:txBody>
      </p:sp>
      <p:sp>
        <p:nvSpPr>
          <p:cNvPr id="1377292" name="Rectangle 12"/>
          <p:cNvSpPr>
            <a:spLocks noChangeArrowheads="1"/>
          </p:cNvSpPr>
          <p:nvPr/>
        </p:nvSpPr>
        <p:spPr bwMode="auto">
          <a:xfrm>
            <a:off x="0" y="8761413"/>
            <a:ext cx="3024188" cy="461962"/>
          </a:xfrm>
          <a:prstGeom prst="rect">
            <a:avLst/>
          </a:prstGeom>
          <a:noFill/>
          <a:ln w="12700">
            <a:noFill/>
            <a:miter lim="800000"/>
            <a:headEnd/>
            <a:tailEnd/>
          </a:ln>
          <a:effectLst/>
        </p:spPr>
        <p:txBody>
          <a:bodyPr wrap="none" anchor="ctr"/>
          <a:lstStyle/>
          <a:p>
            <a:endParaRPr lang="en-US"/>
          </a:p>
        </p:txBody>
      </p:sp>
      <p:sp>
        <p:nvSpPr>
          <p:cNvPr id="1377293" name="Rectangle 13"/>
          <p:cNvSpPr>
            <a:spLocks noChangeArrowheads="1"/>
          </p:cNvSpPr>
          <p:nvPr/>
        </p:nvSpPr>
        <p:spPr bwMode="auto">
          <a:xfrm>
            <a:off x="0" y="0"/>
            <a:ext cx="3024188" cy="457200"/>
          </a:xfrm>
          <a:prstGeom prst="rect">
            <a:avLst/>
          </a:prstGeom>
          <a:noFill/>
          <a:ln w="12700">
            <a:noFill/>
            <a:miter lim="800000"/>
            <a:headEnd/>
            <a:tailEnd/>
          </a:ln>
          <a:effectLst/>
        </p:spPr>
        <p:txBody>
          <a:bodyPr wrap="none" anchor="ctr"/>
          <a:lstStyle/>
          <a:p>
            <a:endParaRPr lang="en-US"/>
          </a:p>
        </p:txBody>
      </p:sp>
      <p:sp>
        <p:nvSpPr>
          <p:cNvPr id="1377294" name="Rectangle 14"/>
          <p:cNvSpPr>
            <a:spLocks noChangeArrowheads="1"/>
          </p:cNvSpPr>
          <p:nvPr/>
        </p:nvSpPr>
        <p:spPr bwMode="auto">
          <a:xfrm>
            <a:off x="3956050" y="0"/>
            <a:ext cx="3024188" cy="457200"/>
          </a:xfrm>
          <a:prstGeom prst="rect">
            <a:avLst/>
          </a:prstGeom>
          <a:noFill/>
          <a:ln w="12700">
            <a:noFill/>
            <a:miter lim="800000"/>
            <a:headEnd/>
            <a:tailEnd/>
          </a:ln>
          <a:effectLst/>
        </p:spPr>
        <p:txBody>
          <a:bodyPr wrap="none" anchor="ctr"/>
          <a:lstStyle/>
          <a:p>
            <a:endParaRPr lang="en-US"/>
          </a:p>
        </p:txBody>
      </p:sp>
      <p:sp>
        <p:nvSpPr>
          <p:cNvPr id="1377295" name="Rectangle 15"/>
          <p:cNvSpPr>
            <a:spLocks noChangeArrowheads="1"/>
          </p:cNvSpPr>
          <p:nvPr/>
        </p:nvSpPr>
        <p:spPr bwMode="auto">
          <a:xfrm>
            <a:off x="3956050" y="8761413"/>
            <a:ext cx="3024188" cy="461962"/>
          </a:xfrm>
          <a:prstGeom prst="rect">
            <a:avLst/>
          </a:prstGeom>
          <a:noFill/>
          <a:ln w="12700">
            <a:noFill/>
            <a:miter lim="800000"/>
            <a:headEnd/>
            <a:tailEnd/>
          </a:ln>
          <a:effectLst/>
        </p:spPr>
        <p:txBody>
          <a:bodyPr lIns="19398" tIns="0" rIns="19398" bIns="0" anchor="b"/>
          <a:lstStyle/>
          <a:p>
            <a:pPr algn="r" defTabSz="931863"/>
            <a:r>
              <a:rPr lang="en-US" sz="1000" i="1">
                <a:solidFill>
                  <a:schemeClr val="tx1"/>
                </a:solidFill>
                <a:latin typeface="Times New Roman" pitchFamily="18" charset="0"/>
              </a:rPr>
              <a:t>28</a:t>
            </a:r>
          </a:p>
        </p:txBody>
      </p:sp>
      <p:sp>
        <p:nvSpPr>
          <p:cNvPr id="1377296" name="Rectangle 16"/>
          <p:cNvSpPr>
            <a:spLocks noChangeArrowheads="1"/>
          </p:cNvSpPr>
          <p:nvPr/>
        </p:nvSpPr>
        <p:spPr bwMode="auto">
          <a:xfrm>
            <a:off x="0" y="8761413"/>
            <a:ext cx="3024188" cy="461962"/>
          </a:xfrm>
          <a:prstGeom prst="rect">
            <a:avLst/>
          </a:prstGeom>
          <a:noFill/>
          <a:ln w="12700">
            <a:noFill/>
            <a:miter lim="800000"/>
            <a:headEnd/>
            <a:tailEnd/>
          </a:ln>
          <a:effectLst/>
        </p:spPr>
        <p:txBody>
          <a:bodyPr wrap="none" anchor="ctr"/>
          <a:lstStyle/>
          <a:p>
            <a:endParaRPr lang="en-US"/>
          </a:p>
        </p:txBody>
      </p:sp>
      <p:sp>
        <p:nvSpPr>
          <p:cNvPr id="1377297" name="Rectangle 17"/>
          <p:cNvSpPr>
            <a:spLocks noChangeArrowheads="1"/>
          </p:cNvSpPr>
          <p:nvPr/>
        </p:nvSpPr>
        <p:spPr bwMode="auto">
          <a:xfrm>
            <a:off x="0" y="0"/>
            <a:ext cx="3024188" cy="457200"/>
          </a:xfrm>
          <a:prstGeom prst="rect">
            <a:avLst/>
          </a:prstGeom>
          <a:noFill/>
          <a:ln w="12700">
            <a:noFill/>
            <a:miter lim="800000"/>
            <a:headEnd/>
            <a:tailEnd/>
          </a:ln>
          <a:effectLst/>
        </p:spPr>
        <p:txBody>
          <a:bodyPr wrap="none" anchor="ctr"/>
          <a:lstStyle/>
          <a:p>
            <a:endParaRPr lang="en-US"/>
          </a:p>
        </p:txBody>
      </p:sp>
      <p:sp>
        <p:nvSpPr>
          <p:cNvPr id="1377298" name="Rectangle 18"/>
          <p:cNvSpPr>
            <a:spLocks noChangeArrowheads="1"/>
          </p:cNvSpPr>
          <p:nvPr/>
        </p:nvSpPr>
        <p:spPr bwMode="auto">
          <a:xfrm>
            <a:off x="3956050" y="0"/>
            <a:ext cx="3024188" cy="457200"/>
          </a:xfrm>
          <a:prstGeom prst="rect">
            <a:avLst/>
          </a:prstGeom>
          <a:noFill/>
          <a:ln w="12700">
            <a:noFill/>
            <a:miter lim="800000"/>
            <a:headEnd/>
            <a:tailEnd/>
          </a:ln>
          <a:effectLst/>
        </p:spPr>
        <p:txBody>
          <a:bodyPr wrap="none" anchor="ctr"/>
          <a:lstStyle/>
          <a:p>
            <a:endParaRPr lang="en-US"/>
          </a:p>
        </p:txBody>
      </p:sp>
      <p:sp>
        <p:nvSpPr>
          <p:cNvPr id="1377299" name="Rectangle 19"/>
          <p:cNvSpPr>
            <a:spLocks noChangeArrowheads="1"/>
          </p:cNvSpPr>
          <p:nvPr/>
        </p:nvSpPr>
        <p:spPr bwMode="auto">
          <a:xfrm>
            <a:off x="3956050" y="8761413"/>
            <a:ext cx="3024188" cy="461962"/>
          </a:xfrm>
          <a:prstGeom prst="rect">
            <a:avLst/>
          </a:prstGeom>
          <a:noFill/>
          <a:ln w="12700">
            <a:noFill/>
            <a:miter lim="800000"/>
            <a:headEnd/>
            <a:tailEnd/>
          </a:ln>
          <a:effectLst/>
        </p:spPr>
        <p:txBody>
          <a:bodyPr lIns="19398" tIns="0" rIns="19398" bIns="0" anchor="b"/>
          <a:lstStyle/>
          <a:p>
            <a:pPr algn="r" defTabSz="931863"/>
            <a:r>
              <a:rPr lang="en-US" sz="1000" i="1">
                <a:solidFill>
                  <a:schemeClr val="tx1"/>
                </a:solidFill>
                <a:latin typeface="Times New Roman" pitchFamily="18" charset="0"/>
              </a:rPr>
              <a:t>28</a:t>
            </a:r>
          </a:p>
        </p:txBody>
      </p:sp>
      <p:sp>
        <p:nvSpPr>
          <p:cNvPr id="1377300" name="Rectangle 20"/>
          <p:cNvSpPr>
            <a:spLocks noChangeArrowheads="1"/>
          </p:cNvSpPr>
          <p:nvPr/>
        </p:nvSpPr>
        <p:spPr bwMode="auto">
          <a:xfrm>
            <a:off x="0" y="8761413"/>
            <a:ext cx="3024188" cy="461962"/>
          </a:xfrm>
          <a:prstGeom prst="rect">
            <a:avLst/>
          </a:prstGeom>
          <a:noFill/>
          <a:ln w="12700">
            <a:noFill/>
            <a:miter lim="800000"/>
            <a:headEnd/>
            <a:tailEnd/>
          </a:ln>
          <a:effectLst/>
        </p:spPr>
        <p:txBody>
          <a:bodyPr wrap="none" anchor="ctr"/>
          <a:lstStyle/>
          <a:p>
            <a:endParaRPr lang="en-US"/>
          </a:p>
        </p:txBody>
      </p:sp>
      <p:sp>
        <p:nvSpPr>
          <p:cNvPr id="1377301" name="Rectangle 21"/>
          <p:cNvSpPr>
            <a:spLocks noChangeArrowheads="1"/>
          </p:cNvSpPr>
          <p:nvPr/>
        </p:nvSpPr>
        <p:spPr bwMode="auto">
          <a:xfrm>
            <a:off x="0" y="0"/>
            <a:ext cx="3024188" cy="457200"/>
          </a:xfrm>
          <a:prstGeom prst="rect">
            <a:avLst/>
          </a:prstGeom>
          <a:noFill/>
          <a:ln w="12700">
            <a:noFill/>
            <a:miter lim="800000"/>
            <a:headEnd/>
            <a:tailEnd/>
          </a:ln>
          <a:effectLst/>
        </p:spPr>
        <p:txBody>
          <a:bodyPr wrap="none" anchor="ctr"/>
          <a:lstStyle/>
          <a:p>
            <a:endParaRPr lang="en-US"/>
          </a:p>
        </p:txBody>
      </p:sp>
      <p:sp>
        <p:nvSpPr>
          <p:cNvPr id="1377302" name="Rectangle 22"/>
          <p:cNvSpPr>
            <a:spLocks noChangeArrowheads="1"/>
          </p:cNvSpPr>
          <p:nvPr/>
        </p:nvSpPr>
        <p:spPr bwMode="auto">
          <a:xfrm>
            <a:off x="3956050" y="0"/>
            <a:ext cx="3024188" cy="457200"/>
          </a:xfrm>
          <a:prstGeom prst="rect">
            <a:avLst/>
          </a:prstGeom>
          <a:noFill/>
          <a:ln w="12700">
            <a:noFill/>
            <a:miter lim="800000"/>
            <a:headEnd/>
            <a:tailEnd/>
          </a:ln>
          <a:effectLst/>
        </p:spPr>
        <p:txBody>
          <a:bodyPr wrap="none" anchor="ctr"/>
          <a:lstStyle/>
          <a:p>
            <a:endParaRPr lang="en-US"/>
          </a:p>
        </p:txBody>
      </p:sp>
      <p:sp>
        <p:nvSpPr>
          <p:cNvPr id="1377303" name="Rectangle 23"/>
          <p:cNvSpPr>
            <a:spLocks noChangeArrowheads="1"/>
          </p:cNvSpPr>
          <p:nvPr/>
        </p:nvSpPr>
        <p:spPr bwMode="auto">
          <a:xfrm>
            <a:off x="3956050" y="8761413"/>
            <a:ext cx="3024188" cy="461962"/>
          </a:xfrm>
          <a:prstGeom prst="rect">
            <a:avLst/>
          </a:prstGeom>
          <a:noFill/>
          <a:ln w="12700">
            <a:noFill/>
            <a:miter lim="800000"/>
            <a:headEnd/>
            <a:tailEnd/>
          </a:ln>
          <a:effectLst/>
        </p:spPr>
        <p:txBody>
          <a:bodyPr lIns="19398" tIns="0" rIns="19398" bIns="0" anchor="b"/>
          <a:lstStyle/>
          <a:p>
            <a:pPr algn="r" defTabSz="931863"/>
            <a:r>
              <a:rPr lang="en-US" sz="1000" i="1">
                <a:solidFill>
                  <a:schemeClr val="tx1"/>
                </a:solidFill>
                <a:latin typeface="Times New Roman" pitchFamily="18" charset="0"/>
              </a:rPr>
              <a:t>28</a:t>
            </a:r>
          </a:p>
        </p:txBody>
      </p:sp>
      <p:sp>
        <p:nvSpPr>
          <p:cNvPr id="1377304" name="Rectangle 24"/>
          <p:cNvSpPr>
            <a:spLocks noChangeArrowheads="1"/>
          </p:cNvSpPr>
          <p:nvPr/>
        </p:nvSpPr>
        <p:spPr bwMode="auto">
          <a:xfrm>
            <a:off x="0" y="8761413"/>
            <a:ext cx="3024188" cy="461962"/>
          </a:xfrm>
          <a:prstGeom prst="rect">
            <a:avLst/>
          </a:prstGeom>
          <a:noFill/>
          <a:ln w="12700">
            <a:noFill/>
            <a:miter lim="800000"/>
            <a:headEnd/>
            <a:tailEnd/>
          </a:ln>
          <a:effectLst/>
        </p:spPr>
        <p:txBody>
          <a:bodyPr wrap="none" anchor="ctr"/>
          <a:lstStyle/>
          <a:p>
            <a:endParaRPr lang="en-US"/>
          </a:p>
        </p:txBody>
      </p:sp>
      <p:sp>
        <p:nvSpPr>
          <p:cNvPr id="1377305" name="Rectangle 25"/>
          <p:cNvSpPr>
            <a:spLocks noChangeArrowheads="1"/>
          </p:cNvSpPr>
          <p:nvPr/>
        </p:nvSpPr>
        <p:spPr bwMode="auto">
          <a:xfrm>
            <a:off x="0" y="0"/>
            <a:ext cx="3024188" cy="457200"/>
          </a:xfrm>
          <a:prstGeom prst="rect">
            <a:avLst/>
          </a:prstGeom>
          <a:noFill/>
          <a:ln w="12700">
            <a:noFill/>
            <a:miter lim="800000"/>
            <a:headEnd/>
            <a:tailEnd/>
          </a:ln>
          <a:effectLst/>
        </p:spPr>
        <p:txBody>
          <a:bodyPr wrap="none" anchor="ctr"/>
          <a:lstStyle/>
          <a:p>
            <a:endParaRPr lang="en-US"/>
          </a:p>
        </p:txBody>
      </p:sp>
      <p:sp>
        <p:nvSpPr>
          <p:cNvPr id="1377306" name="Rectangle 26"/>
          <p:cNvSpPr>
            <a:spLocks noChangeArrowheads="1" noTextEdit="1"/>
          </p:cNvSpPr>
          <p:nvPr>
            <p:ph type="sldImg"/>
          </p:nvPr>
        </p:nvSpPr>
        <p:spPr>
          <a:xfrm>
            <a:off x="735013" y="252413"/>
            <a:ext cx="5465762" cy="4098925"/>
          </a:xfrm>
        </p:spPr>
      </p:sp>
      <p:sp>
        <p:nvSpPr>
          <p:cNvPr id="1377307" name="Rectangle 27"/>
          <p:cNvSpPr>
            <a:spLocks noGrp="1" noChangeArrowheads="1"/>
          </p:cNvSpPr>
          <p:nvPr>
            <p:ph type="body" idx="1"/>
          </p:nvPr>
        </p:nvSpPr>
        <p:spPr>
          <a:xfrm>
            <a:off x="225425" y="4537075"/>
            <a:ext cx="6511925" cy="4383088"/>
          </a:xfrm>
        </p:spPr>
        <p:txBody>
          <a:bodyPr/>
          <a:lstStyle/>
          <a:p>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ectangle 9"/>
          <p:cNvSpPr>
            <a:spLocks noGrp="1" noChangeArrowheads="1"/>
          </p:cNvSpPr>
          <p:nvPr>
            <p:ph type="sldNum" sz="quarter" idx="5"/>
          </p:nvPr>
        </p:nvSpPr>
        <p:spPr>
          <a:ln/>
        </p:spPr>
        <p:txBody>
          <a:bodyPr/>
          <a:lstStyle/>
          <a:p>
            <a:r>
              <a:rPr lang="en-US"/>
              <a:t>Page </a:t>
            </a:r>
            <a:fld id="{2999298B-E272-43A8-B6BC-27987054F637}" type="slidenum">
              <a:rPr lang="en-US"/>
              <a:pPr/>
              <a:t>28</a:t>
            </a:fld>
            <a:endParaRPr lang="en-US"/>
          </a:p>
        </p:txBody>
      </p:sp>
      <p:sp>
        <p:nvSpPr>
          <p:cNvPr id="1379330" name="Rectangle 2"/>
          <p:cNvSpPr>
            <a:spLocks noChangeArrowheads="1"/>
          </p:cNvSpPr>
          <p:nvPr/>
        </p:nvSpPr>
        <p:spPr bwMode="auto">
          <a:xfrm>
            <a:off x="3956050" y="0"/>
            <a:ext cx="3024188" cy="458788"/>
          </a:xfrm>
          <a:prstGeom prst="rect">
            <a:avLst/>
          </a:prstGeom>
          <a:noFill/>
          <a:ln w="12700">
            <a:noFill/>
            <a:miter lim="800000"/>
            <a:headEnd/>
            <a:tailEnd/>
          </a:ln>
          <a:effectLst/>
        </p:spPr>
        <p:txBody>
          <a:bodyPr wrap="none" anchor="ctr"/>
          <a:lstStyle/>
          <a:p>
            <a:endParaRPr lang="en-US"/>
          </a:p>
        </p:txBody>
      </p:sp>
      <p:sp>
        <p:nvSpPr>
          <p:cNvPr id="1379331" name="Rectangle 3"/>
          <p:cNvSpPr>
            <a:spLocks noChangeArrowheads="1"/>
          </p:cNvSpPr>
          <p:nvPr/>
        </p:nvSpPr>
        <p:spPr bwMode="auto">
          <a:xfrm>
            <a:off x="3956050" y="8764588"/>
            <a:ext cx="3024188" cy="458787"/>
          </a:xfrm>
          <a:prstGeom prst="rect">
            <a:avLst/>
          </a:prstGeom>
          <a:noFill/>
          <a:ln w="12700">
            <a:noFill/>
            <a:miter lim="800000"/>
            <a:headEnd/>
            <a:tailEnd/>
          </a:ln>
          <a:effectLst/>
        </p:spPr>
        <p:txBody>
          <a:bodyPr lIns="19398" tIns="0" rIns="19398" bIns="0" anchor="b"/>
          <a:lstStyle/>
          <a:p>
            <a:pPr algn="r" defTabSz="931863"/>
            <a:r>
              <a:rPr lang="en-US" sz="1000" i="1">
                <a:solidFill>
                  <a:schemeClr val="tx1"/>
                </a:solidFill>
                <a:latin typeface="Times New Roman" pitchFamily="18" charset="0"/>
              </a:rPr>
              <a:t>17</a:t>
            </a:r>
          </a:p>
        </p:txBody>
      </p:sp>
      <p:sp>
        <p:nvSpPr>
          <p:cNvPr id="1379332" name="Rectangle 4"/>
          <p:cNvSpPr>
            <a:spLocks noChangeArrowheads="1"/>
          </p:cNvSpPr>
          <p:nvPr/>
        </p:nvSpPr>
        <p:spPr bwMode="auto">
          <a:xfrm>
            <a:off x="0" y="8764588"/>
            <a:ext cx="3024188" cy="458787"/>
          </a:xfrm>
          <a:prstGeom prst="rect">
            <a:avLst/>
          </a:prstGeom>
          <a:noFill/>
          <a:ln w="12700">
            <a:noFill/>
            <a:miter lim="800000"/>
            <a:headEnd/>
            <a:tailEnd/>
          </a:ln>
          <a:effectLst/>
        </p:spPr>
        <p:txBody>
          <a:bodyPr wrap="none" anchor="ctr"/>
          <a:lstStyle/>
          <a:p>
            <a:endParaRPr lang="en-US"/>
          </a:p>
        </p:txBody>
      </p:sp>
      <p:sp>
        <p:nvSpPr>
          <p:cNvPr id="1379333" name="Rectangle 5"/>
          <p:cNvSpPr>
            <a:spLocks noChangeArrowheads="1"/>
          </p:cNvSpPr>
          <p:nvPr/>
        </p:nvSpPr>
        <p:spPr bwMode="auto">
          <a:xfrm>
            <a:off x="0" y="0"/>
            <a:ext cx="3024188" cy="458788"/>
          </a:xfrm>
          <a:prstGeom prst="rect">
            <a:avLst/>
          </a:prstGeom>
          <a:noFill/>
          <a:ln w="12700">
            <a:noFill/>
            <a:miter lim="800000"/>
            <a:headEnd/>
            <a:tailEnd/>
          </a:ln>
          <a:effectLst/>
        </p:spPr>
        <p:txBody>
          <a:bodyPr wrap="none" anchor="ctr"/>
          <a:lstStyle/>
          <a:p>
            <a:endParaRPr lang="en-US"/>
          </a:p>
        </p:txBody>
      </p:sp>
      <p:sp>
        <p:nvSpPr>
          <p:cNvPr id="1379334" name="Rectangle 6"/>
          <p:cNvSpPr>
            <a:spLocks noChangeArrowheads="1"/>
          </p:cNvSpPr>
          <p:nvPr/>
        </p:nvSpPr>
        <p:spPr bwMode="auto">
          <a:xfrm>
            <a:off x="3956050" y="0"/>
            <a:ext cx="3024188" cy="457200"/>
          </a:xfrm>
          <a:prstGeom prst="rect">
            <a:avLst/>
          </a:prstGeom>
          <a:noFill/>
          <a:ln w="12700">
            <a:noFill/>
            <a:miter lim="800000"/>
            <a:headEnd/>
            <a:tailEnd/>
          </a:ln>
          <a:effectLst/>
        </p:spPr>
        <p:txBody>
          <a:bodyPr wrap="none" anchor="ctr"/>
          <a:lstStyle/>
          <a:p>
            <a:endParaRPr lang="en-US"/>
          </a:p>
        </p:txBody>
      </p:sp>
      <p:sp>
        <p:nvSpPr>
          <p:cNvPr id="1379335" name="Rectangle 7"/>
          <p:cNvSpPr>
            <a:spLocks noChangeArrowheads="1"/>
          </p:cNvSpPr>
          <p:nvPr/>
        </p:nvSpPr>
        <p:spPr bwMode="auto">
          <a:xfrm>
            <a:off x="3956050" y="8761413"/>
            <a:ext cx="3024188" cy="461962"/>
          </a:xfrm>
          <a:prstGeom prst="rect">
            <a:avLst/>
          </a:prstGeom>
          <a:noFill/>
          <a:ln w="12700">
            <a:noFill/>
            <a:miter lim="800000"/>
            <a:headEnd/>
            <a:tailEnd/>
          </a:ln>
          <a:effectLst/>
        </p:spPr>
        <p:txBody>
          <a:bodyPr lIns="19398" tIns="0" rIns="19398" bIns="0" anchor="b"/>
          <a:lstStyle/>
          <a:p>
            <a:pPr algn="r" defTabSz="931863"/>
            <a:r>
              <a:rPr lang="en-US" sz="1000" i="1">
                <a:solidFill>
                  <a:schemeClr val="tx1"/>
                </a:solidFill>
                <a:latin typeface="Times New Roman" pitchFamily="18" charset="0"/>
              </a:rPr>
              <a:t>9</a:t>
            </a:r>
          </a:p>
        </p:txBody>
      </p:sp>
      <p:sp>
        <p:nvSpPr>
          <p:cNvPr id="1379336" name="Rectangle 8"/>
          <p:cNvSpPr>
            <a:spLocks noChangeArrowheads="1"/>
          </p:cNvSpPr>
          <p:nvPr/>
        </p:nvSpPr>
        <p:spPr bwMode="auto">
          <a:xfrm>
            <a:off x="0" y="8761413"/>
            <a:ext cx="3024188" cy="461962"/>
          </a:xfrm>
          <a:prstGeom prst="rect">
            <a:avLst/>
          </a:prstGeom>
          <a:noFill/>
          <a:ln w="12700">
            <a:noFill/>
            <a:miter lim="800000"/>
            <a:headEnd/>
            <a:tailEnd/>
          </a:ln>
          <a:effectLst/>
        </p:spPr>
        <p:txBody>
          <a:bodyPr wrap="none" anchor="ctr"/>
          <a:lstStyle/>
          <a:p>
            <a:endParaRPr lang="en-US"/>
          </a:p>
        </p:txBody>
      </p:sp>
      <p:sp>
        <p:nvSpPr>
          <p:cNvPr id="1379337" name="Rectangle 9"/>
          <p:cNvSpPr>
            <a:spLocks noChangeArrowheads="1"/>
          </p:cNvSpPr>
          <p:nvPr/>
        </p:nvSpPr>
        <p:spPr bwMode="auto">
          <a:xfrm>
            <a:off x="0" y="0"/>
            <a:ext cx="3024188" cy="457200"/>
          </a:xfrm>
          <a:prstGeom prst="rect">
            <a:avLst/>
          </a:prstGeom>
          <a:noFill/>
          <a:ln w="12700">
            <a:noFill/>
            <a:miter lim="800000"/>
            <a:headEnd/>
            <a:tailEnd/>
          </a:ln>
          <a:effectLst/>
        </p:spPr>
        <p:txBody>
          <a:bodyPr wrap="none" anchor="ctr"/>
          <a:lstStyle/>
          <a:p>
            <a:endParaRPr lang="en-US"/>
          </a:p>
        </p:txBody>
      </p:sp>
      <p:sp>
        <p:nvSpPr>
          <p:cNvPr id="1379338" name="Rectangle 10"/>
          <p:cNvSpPr>
            <a:spLocks noChangeArrowheads="1"/>
          </p:cNvSpPr>
          <p:nvPr/>
        </p:nvSpPr>
        <p:spPr bwMode="auto">
          <a:xfrm>
            <a:off x="3956050" y="0"/>
            <a:ext cx="3024188" cy="457200"/>
          </a:xfrm>
          <a:prstGeom prst="rect">
            <a:avLst/>
          </a:prstGeom>
          <a:noFill/>
          <a:ln w="12700">
            <a:noFill/>
            <a:miter lim="800000"/>
            <a:headEnd/>
            <a:tailEnd/>
          </a:ln>
          <a:effectLst/>
        </p:spPr>
        <p:txBody>
          <a:bodyPr wrap="none" anchor="ctr"/>
          <a:lstStyle/>
          <a:p>
            <a:endParaRPr lang="en-US"/>
          </a:p>
        </p:txBody>
      </p:sp>
      <p:sp>
        <p:nvSpPr>
          <p:cNvPr id="1379339" name="Rectangle 11"/>
          <p:cNvSpPr>
            <a:spLocks noChangeArrowheads="1"/>
          </p:cNvSpPr>
          <p:nvPr/>
        </p:nvSpPr>
        <p:spPr bwMode="auto">
          <a:xfrm>
            <a:off x="3956050" y="8761413"/>
            <a:ext cx="3024188" cy="461962"/>
          </a:xfrm>
          <a:prstGeom prst="rect">
            <a:avLst/>
          </a:prstGeom>
          <a:noFill/>
          <a:ln w="12700">
            <a:noFill/>
            <a:miter lim="800000"/>
            <a:headEnd/>
            <a:tailEnd/>
          </a:ln>
          <a:effectLst/>
        </p:spPr>
        <p:txBody>
          <a:bodyPr lIns="19398" tIns="0" rIns="19398" bIns="0" anchor="b"/>
          <a:lstStyle/>
          <a:p>
            <a:pPr algn="r" defTabSz="931863"/>
            <a:r>
              <a:rPr lang="en-US" sz="1000" i="1">
                <a:solidFill>
                  <a:schemeClr val="tx1"/>
                </a:solidFill>
                <a:latin typeface="Times New Roman" pitchFamily="18" charset="0"/>
              </a:rPr>
              <a:t>9</a:t>
            </a:r>
          </a:p>
        </p:txBody>
      </p:sp>
      <p:sp>
        <p:nvSpPr>
          <p:cNvPr id="1379340" name="Rectangle 12"/>
          <p:cNvSpPr>
            <a:spLocks noChangeArrowheads="1"/>
          </p:cNvSpPr>
          <p:nvPr/>
        </p:nvSpPr>
        <p:spPr bwMode="auto">
          <a:xfrm>
            <a:off x="0" y="8761413"/>
            <a:ext cx="3024188" cy="461962"/>
          </a:xfrm>
          <a:prstGeom prst="rect">
            <a:avLst/>
          </a:prstGeom>
          <a:noFill/>
          <a:ln w="12700">
            <a:noFill/>
            <a:miter lim="800000"/>
            <a:headEnd/>
            <a:tailEnd/>
          </a:ln>
          <a:effectLst/>
        </p:spPr>
        <p:txBody>
          <a:bodyPr wrap="none" anchor="ctr"/>
          <a:lstStyle/>
          <a:p>
            <a:endParaRPr lang="en-US"/>
          </a:p>
        </p:txBody>
      </p:sp>
      <p:sp>
        <p:nvSpPr>
          <p:cNvPr id="1379341" name="Rectangle 13"/>
          <p:cNvSpPr>
            <a:spLocks noChangeArrowheads="1"/>
          </p:cNvSpPr>
          <p:nvPr/>
        </p:nvSpPr>
        <p:spPr bwMode="auto">
          <a:xfrm>
            <a:off x="0" y="0"/>
            <a:ext cx="3024188" cy="457200"/>
          </a:xfrm>
          <a:prstGeom prst="rect">
            <a:avLst/>
          </a:prstGeom>
          <a:noFill/>
          <a:ln w="12700">
            <a:noFill/>
            <a:miter lim="800000"/>
            <a:headEnd/>
            <a:tailEnd/>
          </a:ln>
          <a:effectLst/>
        </p:spPr>
        <p:txBody>
          <a:bodyPr wrap="none" anchor="ctr"/>
          <a:lstStyle/>
          <a:p>
            <a:endParaRPr lang="en-US"/>
          </a:p>
        </p:txBody>
      </p:sp>
      <p:sp>
        <p:nvSpPr>
          <p:cNvPr id="1379342" name="Rectangle 14"/>
          <p:cNvSpPr>
            <a:spLocks noChangeArrowheads="1"/>
          </p:cNvSpPr>
          <p:nvPr/>
        </p:nvSpPr>
        <p:spPr bwMode="auto">
          <a:xfrm>
            <a:off x="3956050" y="0"/>
            <a:ext cx="3024188" cy="457200"/>
          </a:xfrm>
          <a:prstGeom prst="rect">
            <a:avLst/>
          </a:prstGeom>
          <a:noFill/>
          <a:ln w="12700">
            <a:noFill/>
            <a:miter lim="800000"/>
            <a:headEnd/>
            <a:tailEnd/>
          </a:ln>
          <a:effectLst/>
        </p:spPr>
        <p:txBody>
          <a:bodyPr wrap="none" anchor="ctr"/>
          <a:lstStyle/>
          <a:p>
            <a:endParaRPr lang="en-US"/>
          </a:p>
        </p:txBody>
      </p:sp>
      <p:sp>
        <p:nvSpPr>
          <p:cNvPr id="1379343" name="Rectangle 15"/>
          <p:cNvSpPr>
            <a:spLocks noChangeArrowheads="1"/>
          </p:cNvSpPr>
          <p:nvPr/>
        </p:nvSpPr>
        <p:spPr bwMode="auto">
          <a:xfrm>
            <a:off x="3956050" y="8761413"/>
            <a:ext cx="3024188" cy="461962"/>
          </a:xfrm>
          <a:prstGeom prst="rect">
            <a:avLst/>
          </a:prstGeom>
          <a:noFill/>
          <a:ln w="12700">
            <a:noFill/>
            <a:miter lim="800000"/>
            <a:headEnd/>
            <a:tailEnd/>
          </a:ln>
          <a:effectLst/>
        </p:spPr>
        <p:txBody>
          <a:bodyPr lIns="19398" tIns="0" rIns="19398" bIns="0" anchor="b"/>
          <a:lstStyle/>
          <a:p>
            <a:pPr algn="r" defTabSz="931863"/>
            <a:r>
              <a:rPr lang="en-US" sz="1000" i="1">
                <a:solidFill>
                  <a:schemeClr val="tx1"/>
                </a:solidFill>
                <a:latin typeface="Times New Roman" pitchFamily="18" charset="0"/>
              </a:rPr>
              <a:t>28</a:t>
            </a:r>
          </a:p>
        </p:txBody>
      </p:sp>
      <p:sp>
        <p:nvSpPr>
          <p:cNvPr id="1379344" name="Rectangle 16"/>
          <p:cNvSpPr>
            <a:spLocks noChangeArrowheads="1"/>
          </p:cNvSpPr>
          <p:nvPr/>
        </p:nvSpPr>
        <p:spPr bwMode="auto">
          <a:xfrm>
            <a:off x="0" y="8761413"/>
            <a:ext cx="3024188" cy="461962"/>
          </a:xfrm>
          <a:prstGeom prst="rect">
            <a:avLst/>
          </a:prstGeom>
          <a:noFill/>
          <a:ln w="12700">
            <a:noFill/>
            <a:miter lim="800000"/>
            <a:headEnd/>
            <a:tailEnd/>
          </a:ln>
          <a:effectLst/>
        </p:spPr>
        <p:txBody>
          <a:bodyPr wrap="none" anchor="ctr"/>
          <a:lstStyle/>
          <a:p>
            <a:endParaRPr lang="en-US"/>
          </a:p>
        </p:txBody>
      </p:sp>
      <p:sp>
        <p:nvSpPr>
          <p:cNvPr id="1379345" name="Rectangle 17"/>
          <p:cNvSpPr>
            <a:spLocks noChangeArrowheads="1"/>
          </p:cNvSpPr>
          <p:nvPr/>
        </p:nvSpPr>
        <p:spPr bwMode="auto">
          <a:xfrm>
            <a:off x="0" y="0"/>
            <a:ext cx="3024188" cy="457200"/>
          </a:xfrm>
          <a:prstGeom prst="rect">
            <a:avLst/>
          </a:prstGeom>
          <a:noFill/>
          <a:ln w="12700">
            <a:noFill/>
            <a:miter lim="800000"/>
            <a:headEnd/>
            <a:tailEnd/>
          </a:ln>
          <a:effectLst/>
        </p:spPr>
        <p:txBody>
          <a:bodyPr wrap="none" anchor="ctr"/>
          <a:lstStyle/>
          <a:p>
            <a:endParaRPr lang="en-US"/>
          </a:p>
        </p:txBody>
      </p:sp>
      <p:sp>
        <p:nvSpPr>
          <p:cNvPr id="1379346" name="Rectangle 18"/>
          <p:cNvSpPr>
            <a:spLocks noChangeArrowheads="1"/>
          </p:cNvSpPr>
          <p:nvPr/>
        </p:nvSpPr>
        <p:spPr bwMode="auto">
          <a:xfrm>
            <a:off x="3956050" y="0"/>
            <a:ext cx="3024188" cy="457200"/>
          </a:xfrm>
          <a:prstGeom prst="rect">
            <a:avLst/>
          </a:prstGeom>
          <a:noFill/>
          <a:ln w="12700">
            <a:noFill/>
            <a:miter lim="800000"/>
            <a:headEnd/>
            <a:tailEnd/>
          </a:ln>
          <a:effectLst/>
        </p:spPr>
        <p:txBody>
          <a:bodyPr wrap="none" anchor="ctr"/>
          <a:lstStyle/>
          <a:p>
            <a:endParaRPr lang="en-US"/>
          </a:p>
        </p:txBody>
      </p:sp>
      <p:sp>
        <p:nvSpPr>
          <p:cNvPr id="1379347" name="Rectangle 19"/>
          <p:cNvSpPr>
            <a:spLocks noChangeArrowheads="1"/>
          </p:cNvSpPr>
          <p:nvPr/>
        </p:nvSpPr>
        <p:spPr bwMode="auto">
          <a:xfrm>
            <a:off x="3956050" y="8761413"/>
            <a:ext cx="3024188" cy="461962"/>
          </a:xfrm>
          <a:prstGeom prst="rect">
            <a:avLst/>
          </a:prstGeom>
          <a:noFill/>
          <a:ln w="12700">
            <a:noFill/>
            <a:miter lim="800000"/>
            <a:headEnd/>
            <a:tailEnd/>
          </a:ln>
          <a:effectLst/>
        </p:spPr>
        <p:txBody>
          <a:bodyPr lIns="19398" tIns="0" rIns="19398" bIns="0" anchor="b"/>
          <a:lstStyle/>
          <a:p>
            <a:pPr algn="r" defTabSz="931863"/>
            <a:r>
              <a:rPr lang="en-US" sz="1000" i="1">
                <a:solidFill>
                  <a:schemeClr val="tx1"/>
                </a:solidFill>
                <a:latin typeface="Times New Roman" pitchFamily="18" charset="0"/>
              </a:rPr>
              <a:t>28</a:t>
            </a:r>
          </a:p>
        </p:txBody>
      </p:sp>
      <p:sp>
        <p:nvSpPr>
          <p:cNvPr id="1379348" name="Rectangle 20"/>
          <p:cNvSpPr>
            <a:spLocks noChangeArrowheads="1"/>
          </p:cNvSpPr>
          <p:nvPr/>
        </p:nvSpPr>
        <p:spPr bwMode="auto">
          <a:xfrm>
            <a:off x="0" y="8761413"/>
            <a:ext cx="3024188" cy="461962"/>
          </a:xfrm>
          <a:prstGeom prst="rect">
            <a:avLst/>
          </a:prstGeom>
          <a:noFill/>
          <a:ln w="12700">
            <a:noFill/>
            <a:miter lim="800000"/>
            <a:headEnd/>
            <a:tailEnd/>
          </a:ln>
          <a:effectLst/>
        </p:spPr>
        <p:txBody>
          <a:bodyPr wrap="none" anchor="ctr"/>
          <a:lstStyle/>
          <a:p>
            <a:endParaRPr lang="en-US"/>
          </a:p>
        </p:txBody>
      </p:sp>
      <p:sp>
        <p:nvSpPr>
          <p:cNvPr id="1379349" name="Rectangle 21"/>
          <p:cNvSpPr>
            <a:spLocks noChangeArrowheads="1"/>
          </p:cNvSpPr>
          <p:nvPr/>
        </p:nvSpPr>
        <p:spPr bwMode="auto">
          <a:xfrm>
            <a:off x="0" y="0"/>
            <a:ext cx="3024188" cy="457200"/>
          </a:xfrm>
          <a:prstGeom prst="rect">
            <a:avLst/>
          </a:prstGeom>
          <a:noFill/>
          <a:ln w="12700">
            <a:noFill/>
            <a:miter lim="800000"/>
            <a:headEnd/>
            <a:tailEnd/>
          </a:ln>
          <a:effectLst/>
        </p:spPr>
        <p:txBody>
          <a:bodyPr wrap="none" anchor="ctr"/>
          <a:lstStyle/>
          <a:p>
            <a:endParaRPr lang="en-US"/>
          </a:p>
        </p:txBody>
      </p:sp>
      <p:sp>
        <p:nvSpPr>
          <p:cNvPr id="1379350" name="Rectangle 22"/>
          <p:cNvSpPr>
            <a:spLocks noChangeArrowheads="1"/>
          </p:cNvSpPr>
          <p:nvPr/>
        </p:nvSpPr>
        <p:spPr bwMode="auto">
          <a:xfrm>
            <a:off x="3956050" y="0"/>
            <a:ext cx="3024188" cy="457200"/>
          </a:xfrm>
          <a:prstGeom prst="rect">
            <a:avLst/>
          </a:prstGeom>
          <a:noFill/>
          <a:ln w="12700">
            <a:noFill/>
            <a:miter lim="800000"/>
            <a:headEnd/>
            <a:tailEnd/>
          </a:ln>
          <a:effectLst/>
        </p:spPr>
        <p:txBody>
          <a:bodyPr wrap="none" anchor="ctr"/>
          <a:lstStyle/>
          <a:p>
            <a:endParaRPr lang="en-US"/>
          </a:p>
        </p:txBody>
      </p:sp>
      <p:sp>
        <p:nvSpPr>
          <p:cNvPr id="1379351" name="Rectangle 23"/>
          <p:cNvSpPr>
            <a:spLocks noChangeArrowheads="1"/>
          </p:cNvSpPr>
          <p:nvPr/>
        </p:nvSpPr>
        <p:spPr bwMode="auto">
          <a:xfrm>
            <a:off x="3956050" y="8761413"/>
            <a:ext cx="3024188" cy="461962"/>
          </a:xfrm>
          <a:prstGeom prst="rect">
            <a:avLst/>
          </a:prstGeom>
          <a:noFill/>
          <a:ln w="12700">
            <a:noFill/>
            <a:miter lim="800000"/>
            <a:headEnd/>
            <a:tailEnd/>
          </a:ln>
          <a:effectLst/>
        </p:spPr>
        <p:txBody>
          <a:bodyPr lIns="19398" tIns="0" rIns="19398" bIns="0" anchor="b"/>
          <a:lstStyle/>
          <a:p>
            <a:pPr algn="r" defTabSz="931863"/>
            <a:r>
              <a:rPr lang="en-US" sz="1000" i="1">
                <a:solidFill>
                  <a:schemeClr val="tx1"/>
                </a:solidFill>
                <a:latin typeface="Times New Roman" pitchFamily="18" charset="0"/>
              </a:rPr>
              <a:t>28</a:t>
            </a:r>
          </a:p>
        </p:txBody>
      </p:sp>
      <p:sp>
        <p:nvSpPr>
          <p:cNvPr id="1379352" name="Rectangle 24"/>
          <p:cNvSpPr>
            <a:spLocks noChangeArrowheads="1"/>
          </p:cNvSpPr>
          <p:nvPr/>
        </p:nvSpPr>
        <p:spPr bwMode="auto">
          <a:xfrm>
            <a:off x="0" y="8761413"/>
            <a:ext cx="3024188" cy="461962"/>
          </a:xfrm>
          <a:prstGeom prst="rect">
            <a:avLst/>
          </a:prstGeom>
          <a:noFill/>
          <a:ln w="12700">
            <a:noFill/>
            <a:miter lim="800000"/>
            <a:headEnd/>
            <a:tailEnd/>
          </a:ln>
          <a:effectLst/>
        </p:spPr>
        <p:txBody>
          <a:bodyPr wrap="none" anchor="ctr"/>
          <a:lstStyle/>
          <a:p>
            <a:endParaRPr lang="en-US"/>
          </a:p>
        </p:txBody>
      </p:sp>
      <p:sp>
        <p:nvSpPr>
          <p:cNvPr id="1379353" name="Rectangle 25"/>
          <p:cNvSpPr>
            <a:spLocks noChangeArrowheads="1"/>
          </p:cNvSpPr>
          <p:nvPr/>
        </p:nvSpPr>
        <p:spPr bwMode="auto">
          <a:xfrm>
            <a:off x="0" y="0"/>
            <a:ext cx="3024188" cy="457200"/>
          </a:xfrm>
          <a:prstGeom prst="rect">
            <a:avLst/>
          </a:prstGeom>
          <a:noFill/>
          <a:ln w="12700">
            <a:noFill/>
            <a:miter lim="800000"/>
            <a:headEnd/>
            <a:tailEnd/>
          </a:ln>
          <a:effectLst/>
        </p:spPr>
        <p:txBody>
          <a:bodyPr wrap="none" anchor="ctr"/>
          <a:lstStyle/>
          <a:p>
            <a:endParaRPr lang="en-US"/>
          </a:p>
        </p:txBody>
      </p:sp>
      <p:sp>
        <p:nvSpPr>
          <p:cNvPr id="1379354" name="Rectangle 26"/>
          <p:cNvSpPr>
            <a:spLocks noChangeArrowheads="1" noTextEdit="1"/>
          </p:cNvSpPr>
          <p:nvPr>
            <p:ph type="sldImg"/>
          </p:nvPr>
        </p:nvSpPr>
        <p:spPr>
          <a:xfrm>
            <a:off x="735013" y="252413"/>
            <a:ext cx="5465762" cy="4098925"/>
          </a:xfrm>
        </p:spPr>
      </p:sp>
      <p:sp>
        <p:nvSpPr>
          <p:cNvPr id="1379355" name="Rectangle 27"/>
          <p:cNvSpPr>
            <a:spLocks noGrp="1" noChangeArrowheads="1"/>
          </p:cNvSpPr>
          <p:nvPr>
            <p:ph type="body" idx="1"/>
          </p:nvPr>
        </p:nvSpPr>
        <p:spPr>
          <a:xfrm>
            <a:off x="225425" y="4537075"/>
            <a:ext cx="6511925" cy="4383088"/>
          </a:xfrm>
        </p:spPr>
        <p:txBody>
          <a:bodyPr/>
          <a:lstStyle/>
          <a:p>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ectangle 9"/>
          <p:cNvSpPr>
            <a:spLocks noGrp="1" noChangeArrowheads="1"/>
          </p:cNvSpPr>
          <p:nvPr>
            <p:ph type="sldNum" sz="quarter" idx="5"/>
          </p:nvPr>
        </p:nvSpPr>
        <p:spPr>
          <a:ln/>
        </p:spPr>
        <p:txBody>
          <a:bodyPr/>
          <a:lstStyle/>
          <a:p>
            <a:r>
              <a:rPr lang="en-US"/>
              <a:t>Page </a:t>
            </a:r>
            <a:fld id="{68C55C26-8CF8-456C-8636-A9AA8BC33610}" type="slidenum">
              <a:rPr lang="en-US"/>
              <a:pPr/>
              <a:t>29</a:t>
            </a:fld>
            <a:endParaRPr lang="en-US"/>
          </a:p>
        </p:txBody>
      </p:sp>
      <p:sp>
        <p:nvSpPr>
          <p:cNvPr id="1381378" name="Rectangle 2"/>
          <p:cNvSpPr>
            <a:spLocks noChangeArrowheads="1"/>
          </p:cNvSpPr>
          <p:nvPr/>
        </p:nvSpPr>
        <p:spPr bwMode="auto">
          <a:xfrm>
            <a:off x="3956050" y="0"/>
            <a:ext cx="3024188" cy="458788"/>
          </a:xfrm>
          <a:prstGeom prst="rect">
            <a:avLst/>
          </a:prstGeom>
          <a:noFill/>
          <a:ln w="12700">
            <a:noFill/>
            <a:miter lim="800000"/>
            <a:headEnd/>
            <a:tailEnd/>
          </a:ln>
          <a:effectLst/>
        </p:spPr>
        <p:txBody>
          <a:bodyPr wrap="none" anchor="ctr"/>
          <a:lstStyle/>
          <a:p>
            <a:endParaRPr lang="en-US"/>
          </a:p>
        </p:txBody>
      </p:sp>
      <p:sp>
        <p:nvSpPr>
          <p:cNvPr id="1381379" name="Rectangle 3"/>
          <p:cNvSpPr>
            <a:spLocks noChangeArrowheads="1"/>
          </p:cNvSpPr>
          <p:nvPr/>
        </p:nvSpPr>
        <p:spPr bwMode="auto">
          <a:xfrm>
            <a:off x="3956050" y="8764588"/>
            <a:ext cx="3024188" cy="458787"/>
          </a:xfrm>
          <a:prstGeom prst="rect">
            <a:avLst/>
          </a:prstGeom>
          <a:noFill/>
          <a:ln w="12700">
            <a:noFill/>
            <a:miter lim="800000"/>
            <a:headEnd/>
            <a:tailEnd/>
          </a:ln>
          <a:effectLst/>
        </p:spPr>
        <p:txBody>
          <a:bodyPr lIns="19398" tIns="0" rIns="19398" bIns="0" anchor="b"/>
          <a:lstStyle/>
          <a:p>
            <a:pPr algn="r" defTabSz="931863"/>
            <a:r>
              <a:rPr lang="en-US" sz="1000" i="1">
                <a:solidFill>
                  <a:schemeClr val="tx1"/>
                </a:solidFill>
                <a:latin typeface="Times New Roman" pitchFamily="18" charset="0"/>
              </a:rPr>
              <a:t>17</a:t>
            </a:r>
          </a:p>
        </p:txBody>
      </p:sp>
      <p:sp>
        <p:nvSpPr>
          <p:cNvPr id="1381380" name="Rectangle 4"/>
          <p:cNvSpPr>
            <a:spLocks noChangeArrowheads="1"/>
          </p:cNvSpPr>
          <p:nvPr/>
        </p:nvSpPr>
        <p:spPr bwMode="auto">
          <a:xfrm>
            <a:off x="0" y="8764588"/>
            <a:ext cx="3024188" cy="458787"/>
          </a:xfrm>
          <a:prstGeom prst="rect">
            <a:avLst/>
          </a:prstGeom>
          <a:noFill/>
          <a:ln w="12700">
            <a:noFill/>
            <a:miter lim="800000"/>
            <a:headEnd/>
            <a:tailEnd/>
          </a:ln>
          <a:effectLst/>
        </p:spPr>
        <p:txBody>
          <a:bodyPr wrap="none" anchor="ctr"/>
          <a:lstStyle/>
          <a:p>
            <a:endParaRPr lang="en-US"/>
          </a:p>
        </p:txBody>
      </p:sp>
      <p:sp>
        <p:nvSpPr>
          <p:cNvPr id="1381381" name="Rectangle 5"/>
          <p:cNvSpPr>
            <a:spLocks noChangeArrowheads="1"/>
          </p:cNvSpPr>
          <p:nvPr/>
        </p:nvSpPr>
        <p:spPr bwMode="auto">
          <a:xfrm>
            <a:off x="0" y="0"/>
            <a:ext cx="3024188" cy="458788"/>
          </a:xfrm>
          <a:prstGeom prst="rect">
            <a:avLst/>
          </a:prstGeom>
          <a:noFill/>
          <a:ln w="12700">
            <a:noFill/>
            <a:miter lim="800000"/>
            <a:headEnd/>
            <a:tailEnd/>
          </a:ln>
          <a:effectLst/>
        </p:spPr>
        <p:txBody>
          <a:bodyPr wrap="none" anchor="ctr"/>
          <a:lstStyle/>
          <a:p>
            <a:endParaRPr lang="en-US"/>
          </a:p>
        </p:txBody>
      </p:sp>
      <p:sp>
        <p:nvSpPr>
          <p:cNvPr id="1381382" name="Rectangle 6"/>
          <p:cNvSpPr>
            <a:spLocks noChangeArrowheads="1"/>
          </p:cNvSpPr>
          <p:nvPr/>
        </p:nvSpPr>
        <p:spPr bwMode="auto">
          <a:xfrm>
            <a:off x="3956050" y="0"/>
            <a:ext cx="3024188" cy="457200"/>
          </a:xfrm>
          <a:prstGeom prst="rect">
            <a:avLst/>
          </a:prstGeom>
          <a:noFill/>
          <a:ln w="12700">
            <a:noFill/>
            <a:miter lim="800000"/>
            <a:headEnd/>
            <a:tailEnd/>
          </a:ln>
          <a:effectLst/>
        </p:spPr>
        <p:txBody>
          <a:bodyPr wrap="none" anchor="ctr"/>
          <a:lstStyle/>
          <a:p>
            <a:endParaRPr lang="en-US"/>
          </a:p>
        </p:txBody>
      </p:sp>
      <p:sp>
        <p:nvSpPr>
          <p:cNvPr id="1381383" name="Rectangle 7"/>
          <p:cNvSpPr>
            <a:spLocks noChangeArrowheads="1"/>
          </p:cNvSpPr>
          <p:nvPr/>
        </p:nvSpPr>
        <p:spPr bwMode="auto">
          <a:xfrm>
            <a:off x="3956050" y="8761413"/>
            <a:ext cx="3024188" cy="461962"/>
          </a:xfrm>
          <a:prstGeom prst="rect">
            <a:avLst/>
          </a:prstGeom>
          <a:noFill/>
          <a:ln w="12700">
            <a:noFill/>
            <a:miter lim="800000"/>
            <a:headEnd/>
            <a:tailEnd/>
          </a:ln>
          <a:effectLst/>
        </p:spPr>
        <p:txBody>
          <a:bodyPr lIns="19398" tIns="0" rIns="19398" bIns="0" anchor="b"/>
          <a:lstStyle/>
          <a:p>
            <a:pPr algn="r" defTabSz="931863"/>
            <a:r>
              <a:rPr lang="en-US" sz="1000" i="1">
                <a:solidFill>
                  <a:schemeClr val="tx1"/>
                </a:solidFill>
                <a:latin typeface="Times New Roman" pitchFamily="18" charset="0"/>
              </a:rPr>
              <a:t>9</a:t>
            </a:r>
          </a:p>
        </p:txBody>
      </p:sp>
      <p:sp>
        <p:nvSpPr>
          <p:cNvPr id="1381384" name="Rectangle 8"/>
          <p:cNvSpPr>
            <a:spLocks noChangeArrowheads="1"/>
          </p:cNvSpPr>
          <p:nvPr/>
        </p:nvSpPr>
        <p:spPr bwMode="auto">
          <a:xfrm>
            <a:off x="0" y="8761413"/>
            <a:ext cx="3024188" cy="461962"/>
          </a:xfrm>
          <a:prstGeom prst="rect">
            <a:avLst/>
          </a:prstGeom>
          <a:noFill/>
          <a:ln w="12700">
            <a:noFill/>
            <a:miter lim="800000"/>
            <a:headEnd/>
            <a:tailEnd/>
          </a:ln>
          <a:effectLst/>
        </p:spPr>
        <p:txBody>
          <a:bodyPr wrap="none" anchor="ctr"/>
          <a:lstStyle/>
          <a:p>
            <a:endParaRPr lang="en-US"/>
          </a:p>
        </p:txBody>
      </p:sp>
      <p:sp>
        <p:nvSpPr>
          <p:cNvPr id="1381385" name="Rectangle 9"/>
          <p:cNvSpPr>
            <a:spLocks noChangeArrowheads="1"/>
          </p:cNvSpPr>
          <p:nvPr/>
        </p:nvSpPr>
        <p:spPr bwMode="auto">
          <a:xfrm>
            <a:off x="0" y="0"/>
            <a:ext cx="3024188" cy="457200"/>
          </a:xfrm>
          <a:prstGeom prst="rect">
            <a:avLst/>
          </a:prstGeom>
          <a:noFill/>
          <a:ln w="12700">
            <a:noFill/>
            <a:miter lim="800000"/>
            <a:headEnd/>
            <a:tailEnd/>
          </a:ln>
          <a:effectLst/>
        </p:spPr>
        <p:txBody>
          <a:bodyPr wrap="none" anchor="ctr"/>
          <a:lstStyle/>
          <a:p>
            <a:endParaRPr lang="en-US"/>
          </a:p>
        </p:txBody>
      </p:sp>
      <p:sp>
        <p:nvSpPr>
          <p:cNvPr id="1381386" name="Rectangle 10"/>
          <p:cNvSpPr>
            <a:spLocks noChangeArrowheads="1"/>
          </p:cNvSpPr>
          <p:nvPr/>
        </p:nvSpPr>
        <p:spPr bwMode="auto">
          <a:xfrm>
            <a:off x="3956050" y="0"/>
            <a:ext cx="3024188" cy="457200"/>
          </a:xfrm>
          <a:prstGeom prst="rect">
            <a:avLst/>
          </a:prstGeom>
          <a:noFill/>
          <a:ln w="12700">
            <a:noFill/>
            <a:miter lim="800000"/>
            <a:headEnd/>
            <a:tailEnd/>
          </a:ln>
          <a:effectLst/>
        </p:spPr>
        <p:txBody>
          <a:bodyPr wrap="none" anchor="ctr"/>
          <a:lstStyle/>
          <a:p>
            <a:endParaRPr lang="en-US"/>
          </a:p>
        </p:txBody>
      </p:sp>
      <p:sp>
        <p:nvSpPr>
          <p:cNvPr id="1381387" name="Rectangle 11"/>
          <p:cNvSpPr>
            <a:spLocks noChangeArrowheads="1"/>
          </p:cNvSpPr>
          <p:nvPr/>
        </p:nvSpPr>
        <p:spPr bwMode="auto">
          <a:xfrm>
            <a:off x="3956050" y="8761413"/>
            <a:ext cx="3024188" cy="461962"/>
          </a:xfrm>
          <a:prstGeom prst="rect">
            <a:avLst/>
          </a:prstGeom>
          <a:noFill/>
          <a:ln w="12700">
            <a:noFill/>
            <a:miter lim="800000"/>
            <a:headEnd/>
            <a:tailEnd/>
          </a:ln>
          <a:effectLst/>
        </p:spPr>
        <p:txBody>
          <a:bodyPr lIns="19398" tIns="0" rIns="19398" bIns="0" anchor="b"/>
          <a:lstStyle/>
          <a:p>
            <a:pPr algn="r" defTabSz="931863"/>
            <a:r>
              <a:rPr lang="en-US" sz="1000" i="1">
                <a:solidFill>
                  <a:schemeClr val="tx1"/>
                </a:solidFill>
                <a:latin typeface="Times New Roman" pitchFamily="18" charset="0"/>
              </a:rPr>
              <a:t>9</a:t>
            </a:r>
          </a:p>
        </p:txBody>
      </p:sp>
      <p:sp>
        <p:nvSpPr>
          <p:cNvPr id="1381388" name="Rectangle 12"/>
          <p:cNvSpPr>
            <a:spLocks noChangeArrowheads="1"/>
          </p:cNvSpPr>
          <p:nvPr/>
        </p:nvSpPr>
        <p:spPr bwMode="auto">
          <a:xfrm>
            <a:off x="0" y="8761413"/>
            <a:ext cx="3024188" cy="461962"/>
          </a:xfrm>
          <a:prstGeom prst="rect">
            <a:avLst/>
          </a:prstGeom>
          <a:noFill/>
          <a:ln w="12700">
            <a:noFill/>
            <a:miter lim="800000"/>
            <a:headEnd/>
            <a:tailEnd/>
          </a:ln>
          <a:effectLst/>
        </p:spPr>
        <p:txBody>
          <a:bodyPr wrap="none" anchor="ctr"/>
          <a:lstStyle/>
          <a:p>
            <a:endParaRPr lang="en-US"/>
          </a:p>
        </p:txBody>
      </p:sp>
      <p:sp>
        <p:nvSpPr>
          <p:cNvPr id="1381389" name="Rectangle 13"/>
          <p:cNvSpPr>
            <a:spLocks noChangeArrowheads="1"/>
          </p:cNvSpPr>
          <p:nvPr/>
        </p:nvSpPr>
        <p:spPr bwMode="auto">
          <a:xfrm>
            <a:off x="0" y="0"/>
            <a:ext cx="3024188" cy="457200"/>
          </a:xfrm>
          <a:prstGeom prst="rect">
            <a:avLst/>
          </a:prstGeom>
          <a:noFill/>
          <a:ln w="12700">
            <a:noFill/>
            <a:miter lim="800000"/>
            <a:headEnd/>
            <a:tailEnd/>
          </a:ln>
          <a:effectLst/>
        </p:spPr>
        <p:txBody>
          <a:bodyPr wrap="none" anchor="ctr"/>
          <a:lstStyle/>
          <a:p>
            <a:endParaRPr lang="en-US"/>
          </a:p>
        </p:txBody>
      </p:sp>
      <p:sp>
        <p:nvSpPr>
          <p:cNvPr id="1381390" name="Rectangle 14"/>
          <p:cNvSpPr>
            <a:spLocks noChangeArrowheads="1"/>
          </p:cNvSpPr>
          <p:nvPr/>
        </p:nvSpPr>
        <p:spPr bwMode="auto">
          <a:xfrm>
            <a:off x="3956050" y="0"/>
            <a:ext cx="3024188" cy="457200"/>
          </a:xfrm>
          <a:prstGeom prst="rect">
            <a:avLst/>
          </a:prstGeom>
          <a:noFill/>
          <a:ln w="12700">
            <a:noFill/>
            <a:miter lim="800000"/>
            <a:headEnd/>
            <a:tailEnd/>
          </a:ln>
          <a:effectLst/>
        </p:spPr>
        <p:txBody>
          <a:bodyPr wrap="none" anchor="ctr"/>
          <a:lstStyle/>
          <a:p>
            <a:endParaRPr lang="en-US"/>
          </a:p>
        </p:txBody>
      </p:sp>
      <p:sp>
        <p:nvSpPr>
          <p:cNvPr id="1381391" name="Rectangle 15"/>
          <p:cNvSpPr>
            <a:spLocks noChangeArrowheads="1"/>
          </p:cNvSpPr>
          <p:nvPr/>
        </p:nvSpPr>
        <p:spPr bwMode="auto">
          <a:xfrm>
            <a:off x="3956050" y="8761413"/>
            <a:ext cx="3024188" cy="461962"/>
          </a:xfrm>
          <a:prstGeom prst="rect">
            <a:avLst/>
          </a:prstGeom>
          <a:noFill/>
          <a:ln w="12700">
            <a:noFill/>
            <a:miter lim="800000"/>
            <a:headEnd/>
            <a:tailEnd/>
          </a:ln>
          <a:effectLst/>
        </p:spPr>
        <p:txBody>
          <a:bodyPr lIns="19398" tIns="0" rIns="19398" bIns="0" anchor="b"/>
          <a:lstStyle/>
          <a:p>
            <a:pPr algn="r" defTabSz="931863"/>
            <a:r>
              <a:rPr lang="en-US" sz="1000" i="1">
                <a:solidFill>
                  <a:schemeClr val="tx1"/>
                </a:solidFill>
                <a:latin typeface="Times New Roman" pitchFamily="18" charset="0"/>
              </a:rPr>
              <a:t>28</a:t>
            </a:r>
          </a:p>
        </p:txBody>
      </p:sp>
      <p:sp>
        <p:nvSpPr>
          <p:cNvPr id="1381392" name="Rectangle 16"/>
          <p:cNvSpPr>
            <a:spLocks noChangeArrowheads="1"/>
          </p:cNvSpPr>
          <p:nvPr/>
        </p:nvSpPr>
        <p:spPr bwMode="auto">
          <a:xfrm>
            <a:off x="0" y="8761413"/>
            <a:ext cx="3024188" cy="461962"/>
          </a:xfrm>
          <a:prstGeom prst="rect">
            <a:avLst/>
          </a:prstGeom>
          <a:noFill/>
          <a:ln w="12700">
            <a:noFill/>
            <a:miter lim="800000"/>
            <a:headEnd/>
            <a:tailEnd/>
          </a:ln>
          <a:effectLst/>
        </p:spPr>
        <p:txBody>
          <a:bodyPr wrap="none" anchor="ctr"/>
          <a:lstStyle/>
          <a:p>
            <a:endParaRPr lang="en-US"/>
          </a:p>
        </p:txBody>
      </p:sp>
      <p:sp>
        <p:nvSpPr>
          <p:cNvPr id="1381393" name="Rectangle 17"/>
          <p:cNvSpPr>
            <a:spLocks noChangeArrowheads="1"/>
          </p:cNvSpPr>
          <p:nvPr/>
        </p:nvSpPr>
        <p:spPr bwMode="auto">
          <a:xfrm>
            <a:off x="0" y="0"/>
            <a:ext cx="3024188" cy="457200"/>
          </a:xfrm>
          <a:prstGeom prst="rect">
            <a:avLst/>
          </a:prstGeom>
          <a:noFill/>
          <a:ln w="12700">
            <a:noFill/>
            <a:miter lim="800000"/>
            <a:headEnd/>
            <a:tailEnd/>
          </a:ln>
          <a:effectLst/>
        </p:spPr>
        <p:txBody>
          <a:bodyPr wrap="none" anchor="ctr"/>
          <a:lstStyle/>
          <a:p>
            <a:endParaRPr lang="en-US"/>
          </a:p>
        </p:txBody>
      </p:sp>
      <p:sp>
        <p:nvSpPr>
          <p:cNvPr id="1381394" name="Rectangle 18"/>
          <p:cNvSpPr>
            <a:spLocks noChangeArrowheads="1"/>
          </p:cNvSpPr>
          <p:nvPr/>
        </p:nvSpPr>
        <p:spPr bwMode="auto">
          <a:xfrm>
            <a:off x="3956050" y="0"/>
            <a:ext cx="3024188" cy="457200"/>
          </a:xfrm>
          <a:prstGeom prst="rect">
            <a:avLst/>
          </a:prstGeom>
          <a:noFill/>
          <a:ln w="12700">
            <a:noFill/>
            <a:miter lim="800000"/>
            <a:headEnd/>
            <a:tailEnd/>
          </a:ln>
          <a:effectLst/>
        </p:spPr>
        <p:txBody>
          <a:bodyPr wrap="none" anchor="ctr"/>
          <a:lstStyle/>
          <a:p>
            <a:endParaRPr lang="en-US"/>
          </a:p>
        </p:txBody>
      </p:sp>
      <p:sp>
        <p:nvSpPr>
          <p:cNvPr id="1381395" name="Rectangle 19"/>
          <p:cNvSpPr>
            <a:spLocks noChangeArrowheads="1"/>
          </p:cNvSpPr>
          <p:nvPr/>
        </p:nvSpPr>
        <p:spPr bwMode="auto">
          <a:xfrm>
            <a:off x="3956050" y="8761413"/>
            <a:ext cx="3024188" cy="461962"/>
          </a:xfrm>
          <a:prstGeom prst="rect">
            <a:avLst/>
          </a:prstGeom>
          <a:noFill/>
          <a:ln w="12700">
            <a:noFill/>
            <a:miter lim="800000"/>
            <a:headEnd/>
            <a:tailEnd/>
          </a:ln>
          <a:effectLst/>
        </p:spPr>
        <p:txBody>
          <a:bodyPr lIns="19398" tIns="0" rIns="19398" bIns="0" anchor="b"/>
          <a:lstStyle/>
          <a:p>
            <a:pPr algn="r" defTabSz="931863"/>
            <a:r>
              <a:rPr lang="en-US" sz="1000" i="1">
                <a:solidFill>
                  <a:schemeClr val="tx1"/>
                </a:solidFill>
                <a:latin typeface="Times New Roman" pitchFamily="18" charset="0"/>
              </a:rPr>
              <a:t>28</a:t>
            </a:r>
          </a:p>
        </p:txBody>
      </p:sp>
      <p:sp>
        <p:nvSpPr>
          <p:cNvPr id="1381396" name="Rectangle 20"/>
          <p:cNvSpPr>
            <a:spLocks noChangeArrowheads="1"/>
          </p:cNvSpPr>
          <p:nvPr/>
        </p:nvSpPr>
        <p:spPr bwMode="auto">
          <a:xfrm>
            <a:off x="0" y="8761413"/>
            <a:ext cx="3024188" cy="461962"/>
          </a:xfrm>
          <a:prstGeom prst="rect">
            <a:avLst/>
          </a:prstGeom>
          <a:noFill/>
          <a:ln w="12700">
            <a:noFill/>
            <a:miter lim="800000"/>
            <a:headEnd/>
            <a:tailEnd/>
          </a:ln>
          <a:effectLst/>
        </p:spPr>
        <p:txBody>
          <a:bodyPr wrap="none" anchor="ctr"/>
          <a:lstStyle/>
          <a:p>
            <a:endParaRPr lang="en-US"/>
          </a:p>
        </p:txBody>
      </p:sp>
      <p:sp>
        <p:nvSpPr>
          <p:cNvPr id="1381397" name="Rectangle 21"/>
          <p:cNvSpPr>
            <a:spLocks noChangeArrowheads="1"/>
          </p:cNvSpPr>
          <p:nvPr/>
        </p:nvSpPr>
        <p:spPr bwMode="auto">
          <a:xfrm>
            <a:off x="0" y="0"/>
            <a:ext cx="3024188" cy="457200"/>
          </a:xfrm>
          <a:prstGeom prst="rect">
            <a:avLst/>
          </a:prstGeom>
          <a:noFill/>
          <a:ln w="12700">
            <a:noFill/>
            <a:miter lim="800000"/>
            <a:headEnd/>
            <a:tailEnd/>
          </a:ln>
          <a:effectLst/>
        </p:spPr>
        <p:txBody>
          <a:bodyPr wrap="none" anchor="ctr"/>
          <a:lstStyle/>
          <a:p>
            <a:endParaRPr lang="en-US"/>
          </a:p>
        </p:txBody>
      </p:sp>
      <p:sp>
        <p:nvSpPr>
          <p:cNvPr id="1381398" name="Rectangle 22"/>
          <p:cNvSpPr>
            <a:spLocks noChangeArrowheads="1"/>
          </p:cNvSpPr>
          <p:nvPr/>
        </p:nvSpPr>
        <p:spPr bwMode="auto">
          <a:xfrm>
            <a:off x="3956050" y="0"/>
            <a:ext cx="3024188" cy="457200"/>
          </a:xfrm>
          <a:prstGeom prst="rect">
            <a:avLst/>
          </a:prstGeom>
          <a:noFill/>
          <a:ln w="12700">
            <a:noFill/>
            <a:miter lim="800000"/>
            <a:headEnd/>
            <a:tailEnd/>
          </a:ln>
          <a:effectLst/>
        </p:spPr>
        <p:txBody>
          <a:bodyPr wrap="none" anchor="ctr"/>
          <a:lstStyle/>
          <a:p>
            <a:endParaRPr lang="en-US"/>
          </a:p>
        </p:txBody>
      </p:sp>
      <p:sp>
        <p:nvSpPr>
          <p:cNvPr id="1381399" name="Rectangle 23"/>
          <p:cNvSpPr>
            <a:spLocks noChangeArrowheads="1"/>
          </p:cNvSpPr>
          <p:nvPr/>
        </p:nvSpPr>
        <p:spPr bwMode="auto">
          <a:xfrm>
            <a:off x="3956050" y="8761413"/>
            <a:ext cx="3024188" cy="461962"/>
          </a:xfrm>
          <a:prstGeom prst="rect">
            <a:avLst/>
          </a:prstGeom>
          <a:noFill/>
          <a:ln w="12700">
            <a:noFill/>
            <a:miter lim="800000"/>
            <a:headEnd/>
            <a:tailEnd/>
          </a:ln>
          <a:effectLst/>
        </p:spPr>
        <p:txBody>
          <a:bodyPr lIns="19398" tIns="0" rIns="19398" bIns="0" anchor="b"/>
          <a:lstStyle/>
          <a:p>
            <a:pPr algn="r" defTabSz="931863"/>
            <a:r>
              <a:rPr lang="en-US" sz="1000" i="1">
                <a:solidFill>
                  <a:schemeClr val="tx1"/>
                </a:solidFill>
                <a:latin typeface="Times New Roman" pitchFamily="18" charset="0"/>
              </a:rPr>
              <a:t>28</a:t>
            </a:r>
          </a:p>
        </p:txBody>
      </p:sp>
      <p:sp>
        <p:nvSpPr>
          <p:cNvPr id="1381400" name="Rectangle 24"/>
          <p:cNvSpPr>
            <a:spLocks noChangeArrowheads="1"/>
          </p:cNvSpPr>
          <p:nvPr/>
        </p:nvSpPr>
        <p:spPr bwMode="auto">
          <a:xfrm>
            <a:off x="0" y="8761413"/>
            <a:ext cx="3024188" cy="461962"/>
          </a:xfrm>
          <a:prstGeom prst="rect">
            <a:avLst/>
          </a:prstGeom>
          <a:noFill/>
          <a:ln w="12700">
            <a:noFill/>
            <a:miter lim="800000"/>
            <a:headEnd/>
            <a:tailEnd/>
          </a:ln>
          <a:effectLst/>
        </p:spPr>
        <p:txBody>
          <a:bodyPr wrap="none" anchor="ctr"/>
          <a:lstStyle/>
          <a:p>
            <a:endParaRPr lang="en-US"/>
          </a:p>
        </p:txBody>
      </p:sp>
      <p:sp>
        <p:nvSpPr>
          <p:cNvPr id="1381401" name="Rectangle 25"/>
          <p:cNvSpPr>
            <a:spLocks noChangeArrowheads="1"/>
          </p:cNvSpPr>
          <p:nvPr/>
        </p:nvSpPr>
        <p:spPr bwMode="auto">
          <a:xfrm>
            <a:off x="0" y="0"/>
            <a:ext cx="3024188" cy="457200"/>
          </a:xfrm>
          <a:prstGeom prst="rect">
            <a:avLst/>
          </a:prstGeom>
          <a:noFill/>
          <a:ln w="12700">
            <a:noFill/>
            <a:miter lim="800000"/>
            <a:headEnd/>
            <a:tailEnd/>
          </a:ln>
          <a:effectLst/>
        </p:spPr>
        <p:txBody>
          <a:bodyPr wrap="none" anchor="ctr"/>
          <a:lstStyle/>
          <a:p>
            <a:endParaRPr lang="en-US"/>
          </a:p>
        </p:txBody>
      </p:sp>
      <p:sp>
        <p:nvSpPr>
          <p:cNvPr id="1381402" name="Rectangle 26"/>
          <p:cNvSpPr>
            <a:spLocks noChangeArrowheads="1" noTextEdit="1"/>
          </p:cNvSpPr>
          <p:nvPr>
            <p:ph type="sldImg"/>
          </p:nvPr>
        </p:nvSpPr>
        <p:spPr>
          <a:xfrm>
            <a:off x="735013" y="252413"/>
            <a:ext cx="5465762" cy="4098925"/>
          </a:xfrm>
        </p:spPr>
      </p:sp>
      <p:sp>
        <p:nvSpPr>
          <p:cNvPr id="1381403" name="Rectangle 27"/>
          <p:cNvSpPr>
            <a:spLocks noGrp="1" noChangeArrowheads="1"/>
          </p:cNvSpPr>
          <p:nvPr>
            <p:ph type="body" idx="1"/>
          </p:nvPr>
        </p:nvSpPr>
        <p:spPr>
          <a:xfrm>
            <a:off x="225425" y="4537075"/>
            <a:ext cx="6511925" cy="4383088"/>
          </a:xfrm>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a:spLocks noGrp="1" noChangeArrowheads="1"/>
          </p:cNvSpPr>
          <p:nvPr>
            <p:ph type="sldNum" sz="quarter" idx="5"/>
          </p:nvPr>
        </p:nvSpPr>
        <p:spPr>
          <a:ln/>
        </p:spPr>
        <p:txBody>
          <a:bodyPr/>
          <a:lstStyle/>
          <a:p>
            <a:r>
              <a:rPr lang="en-US"/>
              <a:t>Page </a:t>
            </a:r>
            <a:fld id="{09DE4893-5E9C-4399-92F6-06FABA4EADD0}" type="slidenum">
              <a:rPr lang="en-US"/>
              <a:pPr/>
              <a:t>3</a:t>
            </a:fld>
            <a:endParaRPr lang="en-US"/>
          </a:p>
        </p:txBody>
      </p:sp>
      <p:sp>
        <p:nvSpPr>
          <p:cNvPr id="1358850" name="Rectangle 2"/>
          <p:cNvSpPr>
            <a:spLocks noChangeArrowheads="1" noTextEdit="1"/>
          </p:cNvSpPr>
          <p:nvPr>
            <p:ph type="sldImg"/>
          </p:nvPr>
        </p:nvSpPr>
        <p:spPr>
          <a:xfrm>
            <a:off x="735013" y="254000"/>
            <a:ext cx="5473700" cy="4105275"/>
          </a:xfrm>
        </p:spPr>
      </p:sp>
      <p:sp>
        <p:nvSpPr>
          <p:cNvPr id="1358851" name="Rectangle 3"/>
          <p:cNvSpPr>
            <a:spLocks noGrp="1" noChangeArrowheads="1"/>
          </p:cNvSpPr>
          <p:nvPr>
            <p:ph type="body" idx="1"/>
          </p:nvPr>
        </p:nvSpPr>
        <p:spPr>
          <a:xfrm>
            <a:off x="227013" y="4530725"/>
            <a:ext cx="6523037" cy="4397375"/>
          </a:xfrm>
        </p:spPr>
        <p:txBody>
          <a:bodyPr/>
          <a:lstStyle/>
          <a:p>
            <a:pPr>
              <a:buFontTx/>
              <a:buNone/>
            </a:pPr>
            <a:r>
              <a:rPr lang="en-US"/>
              <a:t>In this presentation, we highlight three major aspects of recent trends in immigration: </a:t>
            </a:r>
          </a:p>
          <a:p>
            <a:pPr>
              <a:buFontTx/>
              <a:buNone/>
            </a:pPr>
            <a:r>
              <a:rPr lang="en-US"/>
              <a:t>	(1) high sustained flows;</a:t>
            </a:r>
          </a:p>
          <a:p>
            <a:pPr>
              <a:buFontTx/>
              <a:buNone/>
            </a:pPr>
            <a:r>
              <a:rPr lang="en-US"/>
              <a:t>	(2) an increase in unauthorized immigration; and</a:t>
            </a:r>
          </a:p>
          <a:p>
            <a:pPr>
              <a:buFontTx/>
              <a:buNone/>
            </a:pPr>
            <a:r>
              <a:rPr lang="en-US"/>
              <a:t>	(3) growing geographic dispersal.</a:t>
            </a:r>
          </a:p>
          <a:p>
            <a:pPr>
              <a:buFontTx/>
              <a:buNone/>
            </a:pPr>
            <a:r>
              <a:rPr lang="en-US"/>
              <a:t>  </a:t>
            </a:r>
          </a:p>
          <a:p>
            <a:pPr>
              <a:buFontTx/>
              <a:buNone/>
            </a:pPr>
            <a:r>
              <a:rPr lang="en-US"/>
              <a:t>We start with  the large scale of recent flows to the U.S. </a:t>
            </a:r>
          </a:p>
          <a:p>
            <a:r>
              <a:rPr lang="en-US"/>
              <a:t>During the 1990s, more than 14</a:t>
            </a:r>
            <a:r>
              <a:rPr lang="en-US">
                <a:cs typeface="Times New Roman" pitchFamily="18" charset="0"/>
              </a:rPr>
              <a:t>–16</a:t>
            </a:r>
            <a:r>
              <a:rPr lang="en-US"/>
              <a:t> million new immigrants entered the United States according to our estimates (based in part on Census 2000);  this figure exceeds flows in any decade in the nation’s history;</a:t>
            </a:r>
          </a:p>
          <a:p>
            <a:r>
              <a:rPr lang="en-US"/>
              <a:t>Given the overall levels of legal immigration  (about 800,000</a:t>
            </a:r>
            <a:r>
              <a:rPr lang="en-US">
                <a:cs typeface="Times New Roman" pitchFamily="18" charset="0"/>
              </a:rPr>
              <a:t>–1,000,000</a:t>
            </a:r>
            <a:r>
              <a:rPr lang="en-US"/>
              <a:t> per year), it is likely that the net in-flow of unauthorized immigrants averaged about 500,000 per year over the decade; the annual number of unauthorized entries was much higher; </a:t>
            </a:r>
          </a:p>
          <a:p>
            <a:r>
              <a:rPr lang="en-US"/>
              <a:t>Barring a major change in the nation’s legal immigration policy or a sustained deterioration in the economy we project the entry of at least 15 million immigrants between 2000 and 2010.</a:t>
            </a:r>
          </a:p>
          <a:p>
            <a:endParaRPr lang="en-US"/>
          </a:p>
          <a:p>
            <a:pPr>
              <a:buFontTx/>
              <a:buNone/>
            </a:pPr>
            <a:r>
              <a:rPr lang="en-US" sz="1000"/>
              <a:t>Sources:  </a:t>
            </a:r>
            <a:r>
              <a:rPr lang="en-US" sz="1000" i="1"/>
              <a:t>Statistical Yearbooks</a:t>
            </a:r>
            <a:r>
              <a:rPr lang="en-US" sz="1000"/>
              <a:t> of the INS and Office of Immigration Statistics (DHS) and Pew Hispanic  estimates and projections.</a:t>
            </a: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ectangle 9"/>
          <p:cNvSpPr>
            <a:spLocks noGrp="1" noChangeArrowheads="1"/>
          </p:cNvSpPr>
          <p:nvPr>
            <p:ph type="sldNum" sz="quarter" idx="5"/>
          </p:nvPr>
        </p:nvSpPr>
        <p:spPr>
          <a:ln/>
        </p:spPr>
        <p:txBody>
          <a:bodyPr/>
          <a:lstStyle/>
          <a:p>
            <a:r>
              <a:rPr lang="en-US"/>
              <a:t>Page </a:t>
            </a:r>
            <a:fld id="{8E438C61-B3B1-4674-9C4D-2F3D65D6710F}" type="slidenum">
              <a:rPr lang="en-US"/>
              <a:pPr/>
              <a:t>30</a:t>
            </a:fld>
            <a:endParaRPr lang="en-US"/>
          </a:p>
        </p:txBody>
      </p:sp>
      <p:sp>
        <p:nvSpPr>
          <p:cNvPr id="1383426" name="Rectangle 2"/>
          <p:cNvSpPr>
            <a:spLocks noChangeArrowheads="1"/>
          </p:cNvSpPr>
          <p:nvPr/>
        </p:nvSpPr>
        <p:spPr bwMode="auto">
          <a:xfrm>
            <a:off x="3956050" y="0"/>
            <a:ext cx="3024188" cy="458788"/>
          </a:xfrm>
          <a:prstGeom prst="rect">
            <a:avLst/>
          </a:prstGeom>
          <a:noFill/>
          <a:ln w="12700">
            <a:noFill/>
            <a:miter lim="800000"/>
            <a:headEnd/>
            <a:tailEnd/>
          </a:ln>
          <a:effectLst/>
        </p:spPr>
        <p:txBody>
          <a:bodyPr wrap="none" anchor="ctr"/>
          <a:lstStyle/>
          <a:p>
            <a:endParaRPr lang="en-US"/>
          </a:p>
        </p:txBody>
      </p:sp>
      <p:sp>
        <p:nvSpPr>
          <p:cNvPr id="1383427" name="Rectangle 3"/>
          <p:cNvSpPr>
            <a:spLocks noChangeArrowheads="1"/>
          </p:cNvSpPr>
          <p:nvPr/>
        </p:nvSpPr>
        <p:spPr bwMode="auto">
          <a:xfrm>
            <a:off x="3956050" y="8764588"/>
            <a:ext cx="3024188" cy="458787"/>
          </a:xfrm>
          <a:prstGeom prst="rect">
            <a:avLst/>
          </a:prstGeom>
          <a:noFill/>
          <a:ln w="12700">
            <a:noFill/>
            <a:miter lim="800000"/>
            <a:headEnd/>
            <a:tailEnd/>
          </a:ln>
          <a:effectLst/>
        </p:spPr>
        <p:txBody>
          <a:bodyPr lIns="19398" tIns="0" rIns="19398" bIns="0" anchor="b"/>
          <a:lstStyle/>
          <a:p>
            <a:pPr algn="r" defTabSz="931863"/>
            <a:r>
              <a:rPr lang="en-US" sz="1000" i="1">
                <a:solidFill>
                  <a:schemeClr val="tx1"/>
                </a:solidFill>
                <a:latin typeface="Times New Roman" pitchFamily="18" charset="0"/>
              </a:rPr>
              <a:t>17</a:t>
            </a:r>
          </a:p>
        </p:txBody>
      </p:sp>
      <p:sp>
        <p:nvSpPr>
          <p:cNvPr id="1383428" name="Rectangle 4"/>
          <p:cNvSpPr>
            <a:spLocks noChangeArrowheads="1"/>
          </p:cNvSpPr>
          <p:nvPr/>
        </p:nvSpPr>
        <p:spPr bwMode="auto">
          <a:xfrm>
            <a:off x="0" y="8764588"/>
            <a:ext cx="3024188" cy="458787"/>
          </a:xfrm>
          <a:prstGeom prst="rect">
            <a:avLst/>
          </a:prstGeom>
          <a:noFill/>
          <a:ln w="12700">
            <a:noFill/>
            <a:miter lim="800000"/>
            <a:headEnd/>
            <a:tailEnd/>
          </a:ln>
          <a:effectLst/>
        </p:spPr>
        <p:txBody>
          <a:bodyPr wrap="none" anchor="ctr"/>
          <a:lstStyle/>
          <a:p>
            <a:endParaRPr lang="en-US"/>
          </a:p>
        </p:txBody>
      </p:sp>
      <p:sp>
        <p:nvSpPr>
          <p:cNvPr id="1383429" name="Rectangle 5"/>
          <p:cNvSpPr>
            <a:spLocks noChangeArrowheads="1"/>
          </p:cNvSpPr>
          <p:nvPr/>
        </p:nvSpPr>
        <p:spPr bwMode="auto">
          <a:xfrm>
            <a:off x="0" y="0"/>
            <a:ext cx="3024188" cy="458788"/>
          </a:xfrm>
          <a:prstGeom prst="rect">
            <a:avLst/>
          </a:prstGeom>
          <a:noFill/>
          <a:ln w="12700">
            <a:noFill/>
            <a:miter lim="800000"/>
            <a:headEnd/>
            <a:tailEnd/>
          </a:ln>
          <a:effectLst/>
        </p:spPr>
        <p:txBody>
          <a:bodyPr wrap="none" anchor="ctr"/>
          <a:lstStyle/>
          <a:p>
            <a:endParaRPr lang="en-US"/>
          </a:p>
        </p:txBody>
      </p:sp>
      <p:sp>
        <p:nvSpPr>
          <p:cNvPr id="1383430" name="Rectangle 6"/>
          <p:cNvSpPr>
            <a:spLocks noChangeArrowheads="1"/>
          </p:cNvSpPr>
          <p:nvPr/>
        </p:nvSpPr>
        <p:spPr bwMode="auto">
          <a:xfrm>
            <a:off x="3956050" y="0"/>
            <a:ext cx="3024188" cy="457200"/>
          </a:xfrm>
          <a:prstGeom prst="rect">
            <a:avLst/>
          </a:prstGeom>
          <a:noFill/>
          <a:ln w="12700">
            <a:noFill/>
            <a:miter lim="800000"/>
            <a:headEnd/>
            <a:tailEnd/>
          </a:ln>
          <a:effectLst/>
        </p:spPr>
        <p:txBody>
          <a:bodyPr wrap="none" anchor="ctr"/>
          <a:lstStyle/>
          <a:p>
            <a:endParaRPr lang="en-US"/>
          </a:p>
        </p:txBody>
      </p:sp>
      <p:sp>
        <p:nvSpPr>
          <p:cNvPr id="1383431" name="Rectangle 7"/>
          <p:cNvSpPr>
            <a:spLocks noChangeArrowheads="1"/>
          </p:cNvSpPr>
          <p:nvPr/>
        </p:nvSpPr>
        <p:spPr bwMode="auto">
          <a:xfrm>
            <a:off x="3956050" y="8761413"/>
            <a:ext cx="3024188" cy="461962"/>
          </a:xfrm>
          <a:prstGeom prst="rect">
            <a:avLst/>
          </a:prstGeom>
          <a:noFill/>
          <a:ln w="12700">
            <a:noFill/>
            <a:miter lim="800000"/>
            <a:headEnd/>
            <a:tailEnd/>
          </a:ln>
          <a:effectLst/>
        </p:spPr>
        <p:txBody>
          <a:bodyPr lIns="19398" tIns="0" rIns="19398" bIns="0" anchor="b"/>
          <a:lstStyle/>
          <a:p>
            <a:pPr algn="r" defTabSz="931863"/>
            <a:r>
              <a:rPr lang="en-US" sz="1000" i="1">
                <a:solidFill>
                  <a:schemeClr val="tx1"/>
                </a:solidFill>
                <a:latin typeface="Times New Roman" pitchFamily="18" charset="0"/>
              </a:rPr>
              <a:t>9</a:t>
            </a:r>
          </a:p>
        </p:txBody>
      </p:sp>
      <p:sp>
        <p:nvSpPr>
          <p:cNvPr id="1383432" name="Rectangle 8"/>
          <p:cNvSpPr>
            <a:spLocks noChangeArrowheads="1"/>
          </p:cNvSpPr>
          <p:nvPr/>
        </p:nvSpPr>
        <p:spPr bwMode="auto">
          <a:xfrm>
            <a:off x="0" y="8761413"/>
            <a:ext cx="3024188" cy="461962"/>
          </a:xfrm>
          <a:prstGeom prst="rect">
            <a:avLst/>
          </a:prstGeom>
          <a:noFill/>
          <a:ln w="12700">
            <a:noFill/>
            <a:miter lim="800000"/>
            <a:headEnd/>
            <a:tailEnd/>
          </a:ln>
          <a:effectLst/>
        </p:spPr>
        <p:txBody>
          <a:bodyPr wrap="none" anchor="ctr"/>
          <a:lstStyle/>
          <a:p>
            <a:endParaRPr lang="en-US"/>
          </a:p>
        </p:txBody>
      </p:sp>
      <p:sp>
        <p:nvSpPr>
          <p:cNvPr id="1383433" name="Rectangle 9"/>
          <p:cNvSpPr>
            <a:spLocks noChangeArrowheads="1"/>
          </p:cNvSpPr>
          <p:nvPr/>
        </p:nvSpPr>
        <p:spPr bwMode="auto">
          <a:xfrm>
            <a:off x="0" y="0"/>
            <a:ext cx="3024188" cy="457200"/>
          </a:xfrm>
          <a:prstGeom prst="rect">
            <a:avLst/>
          </a:prstGeom>
          <a:noFill/>
          <a:ln w="12700">
            <a:noFill/>
            <a:miter lim="800000"/>
            <a:headEnd/>
            <a:tailEnd/>
          </a:ln>
          <a:effectLst/>
        </p:spPr>
        <p:txBody>
          <a:bodyPr wrap="none" anchor="ctr"/>
          <a:lstStyle/>
          <a:p>
            <a:endParaRPr lang="en-US"/>
          </a:p>
        </p:txBody>
      </p:sp>
      <p:sp>
        <p:nvSpPr>
          <p:cNvPr id="1383434" name="Rectangle 10"/>
          <p:cNvSpPr>
            <a:spLocks noChangeArrowheads="1"/>
          </p:cNvSpPr>
          <p:nvPr/>
        </p:nvSpPr>
        <p:spPr bwMode="auto">
          <a:xfrm>
            <a:off x="3956050" y="0"/>
            <a:ext cx="3024188" cy="457200"/>
          </a:xfrm>
          <a:prstGeom prst="rect">
            <a:avLst/>
          </a:prstGeom>
          <a:noFill/>
          <a:ln w="12700">
            <a:noFill/>
            <a:miter lim="800000"/>
            <a:headEnd/>
            <a:tailEnd/>
          </a:ln>
          <a:effectLst/>
        </p:spPr>
        <p:txBody>
          <a:bodyPr wrap="none" anchor="ctr"/>
          <a:lstStyle/>
          <a:p>
            <a:endParaRPr lang="en-US"/>
          </a:p>
        </p:txBody>
      </p:sp>
      <p:sp>
        <p:nvSpPr>
          <p:cNvPr id="1383435" name="Rectangle 11"/>
          <p:cNvSpPr>
            <a:spLocks noChangeArrowheads="1"/>
          </p:cNvSpPr>
          <p:nvPr/>
        </p:nvSpPr>
        <p:spPr bwMode="auto">
          <a:xfrm>
            <a:off x="3956050" y="8761413"/>
            <a:ext cx="3024188" cy="461962"/>
          </a:xfrm>
          <a:prstGeom prst="rect">
            <a:avLst/>
          </a:prstGeom>
          <a:noFill/>
          <a:ln w="12700">
            <a:noFill/>
            <a:miter lim="800000"/>
            <a:headEnd/>
            <a:tailEnd/>
          </a:ln>
          <a:effectLst/>
        </p:spPr>
        <p:txBody>
          <a:bodyPr lIns="19398" tIns="0" rIns="19398" bIns="0" anchor="b"/>
          <a:lstStyle/>
          <a:p>
            <a:pPr algn="r" defTabSz="931863"/>
            <a:r>
              <a:rPr lang="en-US" sz="1000" i="1">
                <a:solidFill>
                  <a:schemeClr val="tx1"/>
                </a:solidFill>
                <a:latin typeface="Times New Roman" pitchFamily="18" charset="0"/>
              </a:rPr>
              <a:t>9</a:t>
            </a:r>
          </a:p>
        </p:txBody>
      </p:sp>
      <p:sp>
        <p:nvSpPr>
          <p:cNvPr id="1383436" name="Rectangle 12"/>
          <p:cNvSpPr>
            <a:spLocks noChangeArrowheads="1"/>
          </p:cNvSpPr>
          <p:nvPr/>
        </p:nvSpPr>
        <p:spPr bwMode="auto">
          <a:xfrm>
            <a:off x="0" y="8761413"/>
            <a:ext cx="3024188" cy="461962"/>
          </a:xfrm>
          <a:prstGeom prst="rect">
            <a:avLst/>
          </a:prstGeom>
          <a:noFill/>
          <a:ln w="12700">
            <a:noFill/>
            <a:miter lim="800000"/>
            <a:headEnd/>
            <a:tailEnd/>
          </a:ln>
          <a:effectLst/>
        </p:spPr>
        <p:txBody>
          <a:bodyPr wrap="none" anchor="ctr"/>
          <a:lstStyle/>
          <a:p>
            <a:endParaRPr lang="en-US"/>
          </a:p>
        </p:txBody>
      </p:sp>
      <p:sp>
        <p:nvSpPr>
          <p:cNvPr id="1383437" name="Rectangle 13"/>
          <p:cNvSpPr>
            <a:spLocks noChangeArrowheads="1"/>
          </p:cNvSpPr>
          <p:nvPr/>
        </p:nvSpPr>
        <p:spPr bwMode="auto">
          <a:xfrm>
            <a:off x="0" y="0"/>
            <a:ext cx="3024188" cy="457200"/>
          </a:xfrm>
          <a:prstGeom prst="rect">
            <a:avLst/>
          </a:prstGeom>
          <a:noFill/>
          <a:ln w="12700">
            <a:noFill/>
            <a:miter lim="800000"/>
            <a:headEnd/>
            <a:tailEnd/>
          </a:ln>
          <a:effectLst/>
        </p:spPr>
        <p:txBody>
          <a:bodyPr wrap="none" anchor="ctr"/>
          <a:lstStyle/>
          <a:p>
            <a:endParaRPr lang="en-US"/>
          </a:p>
        </p:txBody>
      </p:sp>
      <p:sp>
        <p:nvSpPr>
          <p:cNvPr id="1383438" name="Rectangle 14"/>
          <p:cNvSpPr>
            <a:spLocks noChangeArrowheads="1"/>
          </p:cNvSpPr>
          <p:nvPr/>
        </p:nvSpPr>
        <p:spPr bwMode="auto">
          <a:xfrm>
            <a:off x="3956050" y="0"/>
            <a:ext cx="3024188" cy="457200"/>
          </a:xfrm>
          <a:prstGeom prst="rect">
            <a:avLst/>
          </a:prstGeom>
          <a:noFill/>
          <a:ln w="12700">
            <a:noFill/>
            <a:miter lim="800000"/>
            <a:headEnd/>
            <a:tailEnd/>
          </a:ln>
          <a:effectLst/>
        </p:spPr>
        <p:txBody>
          <a:bodyPr wrap="none" anchor="ctr"/>
          <a:lstStyle/>
          <a:p>
            <a:endParaRPr lang="en-US"/>
          </a:p>
        </p:txBody>
      </p:sp>
      <p:sp>
        <p:nvSpPr>
          <p:cNvPr id="1383439" name="Rectangle 15"/>
          <p:cNvSpPr>
            <a:spLocks noChangeArrowheads="1"/>
          </p:cNvSpPr>
          <p:nvPr/>
        </p:nvSpPr>
        <p:spPr bwMode="auto">
          <a:xfrm>
            <a:off x="3956050" y="8761413"/>
            <a:ext cx="3024188" cy="461962"/>
          </a:xfrm>
          <a:prstGeom prst="rect">
            <a:avLst/>
          </a:prstGeom>
          <a:noFill/>
          <a:ln w="12700">
            <a:noFill/>
            <a:miter lim="800000"/>
            <a:headEnd/>
            <a:tailEnd/>
          </a:ln>
          <a:effectLst/>
        </p:spPr>
        <p:txBody>
          <a:bodyPr lIns="19398" tIns="0" rIns="19398" bIns="0" anchor="b"/>
          <a:lstStyle/>
          <a:p>
            <a:pPr algn="r" defTabSz="931863"/>
            <a:r>
              <a:rPr lang="en-US" sz="1000" i="1">
                <a:solidFill>
                  <a:schemeClr val="tx1"/>
                </a:solidFill>
                <a:latin typeface="Times New Roman" pitchFamily="18" charset="0"/>
              </a:rPr>
              <a:t>28</a:t>
            </a:r>
          </a:p>
        </p:txBody>
      </p:sp>
      <p:sp>
        <p:nvSpPr>
          <p:cNvPr id="1383440" name="Rectangle 16"/>
          <p:cNvSpPr>
            <a:spLocks noChangeArrowheads="1"/>
          </p:cNvSpPr>
          <p:nvPr/>
        </p:nvSpPr>
        <p:spPr bwMode="auto">
          <a:xfrm>
            <a:off x="0" y="8761413"/>
            <a:ext cx="3024188" cy="461962"/>
          </a:xfrm>
          <a:prstGeom prst="rect">
            <a:avLst/>
          </a:prstGeom>
          <a:noFill/>
          <a:ln w="12700">
            <a:noFill/>
            <a:miter lim="800000"/>
            <a:headEnd/>
            <a:tailEnd/>
          </a:ln>
          <a:effectLst/>
        </p:spPr>
        <p:txBody>
          <a:bodyPr wrap="none" anchor="ctr"/>
          <a:lstStyle/>
          <a:p>
            <a:endParaRPr lang="en-US"/>
          </a:p>
        </p:txBody>
      </p:sp>
      <p:sp>
        <p:nvSpPr>
          <p:cNvPr id="1383441" name="Rectangle 17"/>
          <p:cNvSpPr>
            <a:spLocks noChangeArrowheads="1"/>
          </p:cNvSpPr>
          <p:nvPr/>
        </p:nvSpPr>
        <p:spPr bwMode="auto">
          <a:xfrm>
            <a:off x="0" y="0"/>
            <a:ext cx="3024188" cy="457200"/>
          </a:xfrm>
          <a:prstGeom prst="rect">
            <a:avLst/>
          </a:prstGeom>
          <a:noFill/>
          <a:ln w="12700">
            <a:noFill/>
            <a:miter lim="800000"/>
            <a:headEnd/>
            <a:tailEnd/>
          </a:ln>
          <a:effectLst/>
        </p:spPr>
        <p:txBody>
          <a:bodyPr wrap="none" anchor="ctr"/>
          <a:lstStyle/>
          <a:p>
            <a:endParaRPr lang="en-US"/>
          </a:p>
        </p:txBody>
      </p:sp>
      <p:sp>
        <p:nvSpPr>
          <p:cNvPr id="1383442" name="Rectangle 18"/>
          <p:cNvSpPr>
            <a:spLocks noChangeArrowheads="1"/>
          </p:cNvSpPr>
          <p:nvPr/>
        </p:nvSpPr>
        <p:spPr bwMode="auto">
          <a:xfrm>
            <a:off x="3956050" y="0"/>
            <a:ext cx="3024188" cy="457200"/>
          </a:xfrm>
          <a:prstGeom prst="rect">
            <a:avLst/>
          </a:prstGeom>
          <a:noFill/>
          <a:ln w="12700">
            <a:noFill/>
            <a:miter lim="800000"/>
            <a:headEnd/>
            <a:tailEnd/>
          </a:ln>
          <a:effectLst/>
        </p:spPr>
        <p:txBody>
          <a:bodyPr wrap="none" anchor="ctr"/>
          <a:lstStyle/>
          <a:p>
            <a:endParaRPr lang="en-US"/>
          </a:p>
        </p:txBody>
      </p:sp>
      <p:sp>
        <p:nvSpPr>
          <p:cNvPr id="1383443" name="Rectangle 19"/>
          <p:cNvSpPr>
            <a:spLocks noChangeArrowheads="1"/>
          </p:cNvSpPr>
          <p:nvPr/>
        </p:nvSpPr>
        <p:spPr bwMode="auto">
          <a:xfrm>
            <a:off x="3956050" y="8761413"/>
            <a:ext cx="3024188" cy="461962"/>
          </a:xfrm>
          <a:prstGeom prst="rect">
            <a:avLst/>
          </a:prstGeom>
          <a:noFill/>
          <a:ln w="12700">
            <a:noFill/>
            <a:miter lim="800000"/>
            <a:headEnd/>
            <a:tailEnd/>
          </a:ln>
          <a:effectLst/>
        </p:spPr>
        <p:txBody>
          <a:bodyPr lIns="19398" tIns="0" rIns="19398" bIns="0" anchor="b"/>
          <a:lstStyle/>
          <a:p>
            <a:pPr algn="r" defTabSz="931863"/>
            <a:r>
              <a:rPr lang="en-US" sz="1000" i="1">
                <a:solidFill>
                  <a:schemeClr val="tx1"/>
                </a:solidFill>
                <a:latin typeface="Times New Roman" pitchFamily="18" charset="0"/>
              </a:rPr>
              <a:t>28</a:t>
            </a:r>
          </a:p>
        </p:txBody>
      </p:sp>
      <p:sp>
        <p:nvSpPr>
          <p:cNvPr id="1383444" name="Rectangle 20"/>
          <p:cNvSpPr>
            <a:spLocks noChangeArrowheads="1"/>
          </p:cNvSpPr>
          <p:nvPr/>
        </p:nvSpPr>
        <p:spPr bwMode="auto">
          <a:xfrm>
            <a:off x="0" y="8761413"/>
            <a:ext cx="3024188" cy="461962"/>
          </a:xfrm>
          <a:prstGeom prst="rect">
            <a:avLst/>
          </a:prstGeom>
          <a:noFill/>
          <a:ln w="12700">
            <a:noFill/>
            <a:miter lim="800000"/>
            <a:headEnd/>
            <a:tailEnd/>
          </a:ln>
          <a:effectLst/>
        </p:spPr>
        <p:txBody>
          <a:bodyPr wrap="none" anchor="ctr"/>
          <a:lstStyle/>
          <a:p>
            <a:endParaRPr lang="en-US"/>
          </a:p>
        </p:txBody>
      </p:sp>
      <p:sp>
        <p:nvSpPr>
          <p:cNvPr id="1383445" name="Rectangle 21"/>
          <p:cNvSpPr>
            <a:spLocks noChangeArrowheads="1"/>
          </p:cNvSpPr>
          <p:nvPr/>
        </p:nvSpPr>
        <p:spPr bwMode="auto">
          <a:xfrm>
            <a:off x="0" y="0"/>
            <a:ext cx="3024188" cy="457200"/>
          </a:xfrm>
          <a:prstGeom prst="rect">
            <a:avLst/>
          </a:prstGeom>
          <a:noFill/>
          <a:ln w="12700">
            <a:noFill/>
            <a:miter lim="800000"/>
            <a:headEnd/>
            <a:tailEnd/>
          </a:ln>
          <a:effectLst/>
        </p:spPr>
        <p:txBody>
          <a:bodyPr wrap="none" anchor="ctr"/>
          <a:lstStyle/>
          <a:p>
            <a:endParaRPr lang="en-US"/>
          </a:p>
        </p:txBody>
      </p:sp>
      <p:sp>
        <p:nvSpPr>
          <p:cNvPr id="1383446" name="Rectangle 22"/>
          <p:cNvSpPr>
            <a:spLocks noChangeArrowheads="1"/>
          </p:cNvSpPr>
          <p:nvPr/>
        </p:nvSpPr>
        <p:spPr bwMode="auto">
          <a:xfrm>
            <a:off x="3956050" y="0"/>
            <a:ext cx="3024188" cy="457200"/>
          </a:xfrm>
          <a:prstGeom prst="rect">
            <a:avLst/>
          </a:prstGeom>
          <a:noFill/>
          <a:ln w="12700">
            <a:noFill/>
            <a:miter lim="800000"/>
            <a:headEnd/>
            <a:tailEnd/>
          </a:ln>
          <a:effectLst/>
        </p:spPr>
        <p:txBody>
          <a:bodyPr wrap="none" anchor="ctr"/>
          <a:lstStyle/>
          <a:p>
            <a:endParaRPr lang="en-US"/>
          </a:p>
        </p:txBody>
      </p:sp>
      <p:sp>
        <p:nvSpPr>
          <p:cNvPr id="1383447" name="Rectangle 23"/>
          <p:cNvSpPr>
            <a:spLocks noChangeArrowheads="1"/>
          </p:cNvSpPr>
          <p:nvPr/>
        </p:nvSpPr>
        <p:spPr bwMode="auto">
          <a:xfrm>
            <a:off x="3956050" y="8761413"/>
            <a:ext cx="3024188" cy="461962"/>
          </a:xfrm>
          <a:prstGeom prst="rect">
            <a:avLst/>
          </a:prstGeom>
          <a:noFill/>
          <a:ln w="12700">
            <a:noFill/>
            <a:miter lim="800000"/>
            <a:headEnd/>
            <a:tailEnd/>
          </a:ln>
          <a:effectLst/>
        </p:spPr>
        <p:txBody>
          <a:bodyPr lIns="19398" tIns="0" rIns="19398" bIns="0" anchor="b"/>
          <a:lstStyle/>
          <a:p>
            <a:pPr algn="r" defTabSz="931863"/>
            <a:r>
              <a:rPr lang="en-US" sz="1000" i="1">
                <a:solidFill>
                  <a:schemeClr val="tx1"/>
                </a:solidFill>
                <a:latin typeface="Times New Roman" pitchFamily="18" charset="0"/>
              </a:rPr>
              <a:t>28</a:t>
            </a:r>
          </a:p>
        </p:txBody>
      </p:sp>
      <p:sp>
        <p:nvSpPr>
          <p:cNvPr id="1383448" name="Rectangle 24"/>
          <p:cNvSpPr>
            <a:spLocks noChangeArrowheads="1"/>
          </p:cNvSpPr>
          <p:nvPr/>
        </p:nvSpPr>
        <p:spPr bwMode="auto">
          <a:xfrm>
            <a:off x="0" y="8761413"/>
            <a:ext cx="3024188" cy="461962"/>
          </a:xfrm>
          <a:prstGeom prst="rect">
            <a:avLst/>
          </a:prstGeom>
          <a:noFill/>
          <a:ln w="12700">
            <a:noFill/>
            <a:miter lim="800000"/>
            <a:headEnd/>
            <a:tailEnd/>
          </a:ln>
          <a:effectLst/>
        </p:spPr>
        <p:txBody>
          <a:bodyPr wrap="none" anchor="ctr"/>
          <a:lstStyle/>
          <a:p>
            <a:endParaRPr lang="en-US"/>
          </a:p>
        </p:txBody>
      </p:sp>
      <p:sp>
        <p:nvSpPr>
          <p:cNvPr id="1383449" name="Rectangle 25"/>
          <p:cNvSpPr>
            <a:spLocks noChangeArrowheads="1"/>
          </p:cNvSpPr>
          <p:nvPr/>
        </p:nvSpPr>
        <p:spPr bwMode="auto">
          <a:xfrm>
            <a:off x="0" y="0"/>
            <a:ext cx="3024188" cy="457200"/>
          </a:xfrm>
          <a:prstGeom prst="rect">
            <a:avLst/>
          </a:prstGeom>
          <a:noFill/>
          <a:ln w="12700">
            <a:noFill/>
            <a:miter lim="800000"/>
            <a:headEnd/>
            <a:tailEnd/>
          </a:ln>
          <a:effectLst/>
        </p:spPr>
        <p:txBody>
          <a:bodyPr wrap="none" anchor="ctr"/>
          <a:lstStyle/>
          <a:p>
            <a:endParaRPr lang="en-US"/>
          </a:p>
        </p:txBody>
      </p:sp>
      <p:sp>
        <p:nvSpPr>
          <p:cNvPr id="1383450" name="Rectangle 26"/>
          <p:cNvSpPr>
            <a:spLocks noChangeArrowheads="1" noTextEdit="1"/>
          </p:cNvSpPr>
          <p:nvPr>
            <p:ph type="sldImg"/>
          </p:nvPr>
        </p:nvSpPr>
        <p:spPr>
          <a:xfrm>
            <a:off x="735013" y="252413"/>
            <a:ext cx="5465762" cy="4098925"/>
          </a:xfrm>
        </p:spPr>
      </p:sp>
      <p:sp>
        <p:nvSpPr>
          <p:cNvPr id="1383451" name="Rectangle 27"/>
          <p:cNvSpPr>
            <a:spLocks noGrp="1" noChangeArrowheads="1"/>
          </p:cNvSpPr>
          <p:nvPr>
            <p:ph type="body" idx="1"/>
          </p:nvPr>
        </p:nvSpPr>
        <p:spPr>
          <a:xfrm>
            <a:off x="225425" y="4537075"/>
            <a:ext cx="6511925" cy="4383088"/>
          </a:xfrm>
        </p:spPr>
        <p:txBody>
          <a:bodyPr/>
          <a:lstStyle/>
          <a:p>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ectangle 9"/>
          <p:cNvSpPr>
            <a:spLocks noGrp="1" noChangeArrowheads="1"/>
          </p:cNvSpPr>
          <p:nvPr>
            <p:ph type="sldNum" sz="quarter" idx="5"/>
          </p:nvPr>
        </p:nvSpPr>
        <p:spPr>
          <a:ln/>
        </p:spPr>
        <p:txBody>
          <a:bodyPr/>
          <a:lstStyle/>
          <a:p>
            <a:r>
              <a:rPr lang="en-US"/>
              <a:t>Page </a:t>
            </a:r>
            <a:fld id="{B95E7F31-8C3B-4D40-8FCA-201DC5FA7D07}" type="slidenum">
              <a:rPr lang="en-US"/>
              <a:pPr/>
              <a:t>31</a:t>
            </a:fld>
            <a:endParaRPr lang="en-US"/>
          </a:p>
        </p:txBody>
      </p:sp>
      <p:sp>
        <p:nvSpPr>
          <p:cNvPr id="1385474" name="Rectangle 2"/>
          <p:cNvSpPr>
            <a:spLocks noChangeArrowheads="1"/>
          </p:cNvSpPr>
          <p:nvPr/>
        </p:nvSpPr>
        <p:spPr bwMode="auto">
          <a:xfrm>
            <a:off x="3956050" y="0"/>
            <a:ext cx="3024188" cy="458788"/>
          </a:xfrm>
          <a:prstGeom prst="rect">
            <a:avLst/>
          </a:prstGeom>
          <a:noFill/>
          <a:ln w="12700">
            <a:noFill/>
            <a:miter lim="800000"/>
            <a:headEnd/>
            <a:tailEnd/>
          </a:ln>
          <a:effectLst/>
        </p:spPr>
        <p:txBody>
          <a:bodyPr wrap="none" anchor="ctr"/>
          <a:lstStyle/>
          <a:p>
            <a:endParaRPr lang="en-US"/>
          </a:p>
        </p:txBody>
      </p:sp>
      <p:sp>
        <p:nvSpPr>
          <p:cNvPr id="1385475" name="Rectangle 3"/>
          <p:cNvSpPr>
            <a:spLocks noChangeArrowheads="1"/>
          </p:cNvSpPr>
          <p:nvPr/>
        </p:nvSpPr>
        <p:spPr bwMode="auto">
          <a:xfrm>
            <a:off x="3956050" y="8764588"/>
            <a:ext cx="3024188" cy="458787"/>
          </a:xfrm>
          <a:prstGeom prst="rect">
            <a:avLst/>
          </a:prstGeom>
          <a:noFill/>
          <a:ln w="12700">
            <a:noFill/>
            <a:miter lim="800000"/>
            <a:headEnd/>
            <a:tailEnd/>
          </a:ln>
          <a:effectLst/>
        </p:spPr>
        <p:txBody>
          <a:bodyPr lIns="19398" tIns="0" rIns="19398" bIns="0" anchor="b"/>
          <a:lstStyle/>
          <a:p>
            <a:pPr algn="r" defTabSz="931863"/>
            <a:r>
              <a:rPr lang="en-US" sz="1000" i="1">
                <a:solidFill>
                  <a:schemeClr val="tx1"/>
                </a:solidFill>
                <a:latin typeface="Times New Roman" pitchFamily="18" charset="0"/>
              </a:rPr>
              <a:t>17</a:t>
            </a:r>
          </a:p>
        </p:txBody>
      </p:sp>
      <p:sp>
        <p:nvSpPr>
          <p:cNvPr id="1385476" name="Rectangle 4"/>
          <p:cNvSpPr>
            <a:spLocks noChangeArrowheads="1"/>
          </p:cNvSpPr>
          <p:nvPr/>
        </p:nvSpPr>
        <p:spPr bwMode="auto">
          <a:xfrm>
            <a:off x="0" y="8764588"/>
            <a:ext cx="3024188" cy="458787"/>
          </a:xfrm>
          <a:prstGeom prst="rect">
            <a:avLst/>
          </a:prstGeom>
          <a:noFill/>
          <a:ln w="12700">
            <a:noFill/>
            <a:miter lim="800000"/>
            <a:headEnd/>
            <a:tailEnd/>
          </a:ln>
          <a:effectLst/>
        </p:spPr>
        <p:txBody>
          <a:bodyPr wrap="none" anchor="ctr"/>
          <a:lstStyle/>
          <a:p>
            <a:endParaRPr lang="en-US"/>
          </a:p>
        </p:txBody>
      </p:sp>
      <p:sp>
        <p:nvSpPr>
          <p:cNvPr id="1385477" name="Rectangle 5"/>
          <p:cNvSpPr>
            <a:spLocks noChangeArrowheads="1"/>
          </p:cNvSpPr>
          <p:nvPr/>
        </p:nvSpPr>
        <p:spPr bwMode="auto">
          <a:xfrm>
            <a:off x="0" y="0"/>
            <a:ext cx="3024188" cy="458788"/>
          </a:xfrm>
          <a:prstGeom prst="rect">
            <a:avLst/>
          </a:prstGeom>
          <a:noFill/>
          <a:ln w="12700">
            <a:noFill/>
            <a:miter lim="800000"/>
            <a:headEnd/>
            <a:tailEnd/>
          </a:ln>
          <a:effectLst/>
        </p:spPr>
        <p:txBody>
          <a:bodyPr wrap="none" anchor="ctr"/>
          <a:lstStyle/>
          <a:p>
            <a:endParaRPr lang="en-US"/>
          </a:p>
        </p:txBody>
      </p:sp>
      <p:sp>
        <p:nvSpPr>
          <p:cNvPr id="1385478" name="Rectangle 6"/>
          <p:cNvSpPr>
            <a:spLocks noChangeArrowheads="1"/>
          </p:cNvSpPr>
          <p:nvPr/>
        </p:nvSpPr>
        <p:spPr bwMode="auto">
          <a:xfrm>
            <a:off x="3956050" y="0"/>
            <a:ext cx="3024188" cy="457200"/>
          </a:xfrm>
          <a:prstGeom prst="rect">
            <a:avLst/>
          </a:prstGeom>
          <a:noFill/>
          <a:ln w="12700">
            <a:noFill/>
            <a:miter lim="800000"/>
            <a:headEnd/>
            <a:tailEnd/>
          </a:ln>
          <a:effectLst/>
        </p:spPr>
        <p:txBody>
          <a:bodyPr wrap="none" anchor="ctr"/>
          <a:lstStyle/>
          <a:p>
            <a:endParaRPr lang="en-US"/>
          </a:p>
        </p:txBody>
      </p:sp>
      <p:sp>
        <p:nvSpPr>
          <p:cNvPr id="1385479" name="Rectangle 7"/>
          <p:cNvSpPr>
            <a:spLocks noChangeArrowheads="1"/>
          </p:cNvSpPr>
          <p:nvPr/>
        </p:nvSpPr>
        <p:spPr bwMode="auto">
          <a:xfrm>
            <a:off x="3956050" y="8761413"/>
            <a:ext cx="3024188" cy="461962"/>
          </a:xfrm>
          <a:prstGeom prst="rect">
            <a:avLst/>
          </a:prstGeom>
          <a:noFill/>
          <a:ln w="12700">
            <a:noFill/>
            <a:miter lim="800000"/>
            <a:headEnd/>
            <a:tailEnd/>
          </a:ln>
          <a:effectLst/>
        </p:spPr>
        <p:txBody>
          <a:bodyPr lIns="19398" tIns="0" rIns="19398" bIns="0" anchor="b"/>
          <a:lstStyle/>
          <a:p>
            <a:pPr algn="r" defTabSz="931863"/>
            <a:r>
              <a:rPr lang="en-US" sz="1000" i="1">
                <a:solidFill>
                  <a:schemeClr val="tx1"/>
                </a:solidFill>
                <a:latin typeface="Times New Roman" pitchFamily="18" charset="0"/>
              </a:rPr>
              <a:t>9</a:t>
            </a:r>
          </a:p>
        </p:txBody>
      </p:sp>
      <p:sp>
        <p:nvSpPr>
          <p:cNvPr id="1385480" name="Rectangle 8"/>
          <p:cNvSpPr>
            <a:spLocks noChangeArrowheads="1"/>
          </p:cNvSpPr>
          <p:nvPr/>
        </p:nvSpPr>
        <p:spPr bwMode="auto">
          <a:xfrm>
            <a:off x="0" y="8761413"/>
            <a:ext cx="3024188" cy="461962"/>
          </a:xfrm>
          <a:prstGeom prst="rect">
            <a:avLst/>
          </a:prstGeom>
          <a:noFill/>
          <a:ln w="12700">
            <a:noFill/>
            <a:miter lim="800000"/>
            <a:headEnd/>
            <a:tailEnd/>
          </a:ln>
          <a:effectLst/>
        </p:spPr>
        <p:txBody>
          <a:bodyPr wrap="none" anchor="ctr"/>
          <a:lstStyle/>
          <a:p>
            <a:endParaRPr lang="en-US"/>
          </a:p>
        </p:txBody>
      </p:sp>
      <p:sp>
        <p:nvSpPr>
          <p:cNvPr id="1385481" name="Rectangle 9"/>
          <p:cNvSpPr>
            <a:spLocks noChangeArrowheads="1"/>
          </p:cNvSpPr>
          <p:nvPr/>
        </p:nvSpPr>
        <p:spPr bwMode="auto">
          <a:xfrm>
            <a:off x="0" y="0"/>
            <a:ext cx="3024188" cy="457200"/>
          </a:xfrm>
          <a:prstGeom prst="rect">
            <a:avLst/>
          </a:prstGeom>
          <a:noFill/>
          <a:ln w="12700">
            <a:noFill/>
            <a:miter lim="800000"/>
            <a:headEnd/>
            <a:tailEnd/>
          </a:ln>
          <a:effectLst/>
        </p:spPr>
        <p:txBody>
          <a:bodyPr wrap="none" anchor="ctr"/>
          <a:lstStyle/>
          <a:p>
            <a:endParaRPr lang="en-US"/>
          </a:p>
        </p:txBody>
      </p:sp>
      <p:sp>
        <p:nvSpPr>
          <p:cNvPr id="1385482" name="Rectangle 10"/>
          <p:cNvSpPr>
            <a:spLocks noChangeArrowheads="1"/>
          </p:cNvSpPr>
          <p:nvPr/>
        </p:nvSpPr>
        <p:spPr bwMode="auto">
          <a:xfrm>
            <a:off x="3956050" y="0"/>
            <a:ext cx="3024188" cy="457200"/>
          </a:xfrm>
          <a:prstGeom prst="rect">
            <a:avLst/>
          </a:prstGeom>
          <a:noFill/>
          <a:ln w="12700">
            <a:noFill/>
            <a:miter lim="800000"/>
            <a:headEnd/>
            <a:tailEnd/>
          </a:ln>
          <a:effectLst/>
        </p:spPr>
        <p:txBody>
          <a:bodyPr wrap="none" anchor="ctr"/>
          <a:lstStyle/>
          <a:p>
            <a:endParaRPr lang="en-US"/>
          </a:p>
        </p:txBody>
      </p:sp>
      <p:sp>
        <p:nvSpPr>
          <p:cNvPr id="1385483" name="Rectangle 11"/>
          <p:cNvSpPr>
            <a:spLocks noChangeArrowheads="1"/>
          </p:cNvSpPr>
          <p:nvPr/>
        </p:nvSpPr>
        <p:spPr bwMode="auto">
          <a:xfrm>
            <a:off x="3956050" y="8761413"/>
            <a:ext cx="3024188" cy="461962"/>
          </a:xfrm>
          <a:prstGeom prst="rect">
            <a:avLst/>
          </a:prstGeom>
          <a:noFill/>
          <a:ln w="12700">
            <a:noFill/>
            <a:miter lim="800000"/>
            <a:headEnd/>
            <a:tailEnd/>
          </a:ln>
          <a:effectLst/>
        </p:spPr>
        <p:txBody>
          <a:bodyPr lIns="19398" tIns="0" rIns="19398" bIns="0" anchor="b"/>
          <a:lstStyle/>
          <a:p>
            <a:pPr algn="r" defTabSz="931863"/>
            <a:r>
              <a:rPr lang="en-US" sz="1000" i="1">
                <a:solidFill>
                  <a:schemeClr val="tx1"/>
                </a:solidFill>
                <a:latin typeface="Times New Roman" pitchFamily="18" charset="0"/>
              </a:rPr>
              <a:t>9</a:t>
            </a:r>
          </a:p>
        </p:txBody>
      </p:sp>
      <p:sp>
        <p:nvSpPr>
          <p:cNvPr id="1385484" name="Rectangle 12"/>
          <p:cNvSpPr>
            <a:spLocks noChangeArrowheads="1"/>
          </p:cNvSpPr>
          <p:nvPr/>
        </p:nvSpPr>
        <p:spPr bwMode="auto">
          <a:xfrm>
            <a:off x="0" y="8761413"/>
            <a:ext cx="3024188" cy="461962"/>
          </a:xfrm>
          <a:prstGeom prst="rect">
            <a:avLst/>
          </a:prstGeom>
          <a:noFill/>
          <a:ln w="12700">
            <a:noFill/>
            <a:miter lim="800000"/>
            <a:headEnd/>
            <a:tailEnd/>
          </a:ln>
          <a:effectLst/>
        </p:spPr>
        <p:txBody>
          <a:bodyPr wrap="none" anchor="ctr"/>
          <a:lstStyle/>
          <a:p>
            <a:endParaRPr lang="en-US"/>
          </a:p>
        </p:txBody>
      </p:sp>
      <p:sp>
        <p:nvSpPr>
          <p:cNvPr id="1385485" name="Rectangle 13"/>
          <p:cNvSpPr>
            <a:spLocks noChangeArrowheads="1"/>
          </p:cNvSpPr>
          <p:nvPr/>
        </p:nvSpPr>
        <p:spPr bwMode="auto">
          <a:xfrm>
            <a:off x="0" y="0"/>
            <a:ext cx="3024188" cy="457200"/>
          </a:xfrm>
          <a:prstGeom prst="rect">
            <a:avLst/>
          </a:prstGeom>
          <a:noFill/>
          <a:ln w="12700">
            <a:noFill/>
            <a:miter lim="800000"/>
            <a:headEnd/>
            <a:tailEnd/>
          </a:ln>
          <a:effectLst/>
        </p:spPr>
        <p:txBody>
          <a:bodyPr wrap="none" anchor="ctr"/>
          <a:lstStyle/>
          <a:p>
            <a:endParaRPr lang="en-US"/>
          </a:p>
        </p:txBody>
      </p:sp>
      <p:sp>
        <p:nvSpPr>
          <p:cNvPr id="1385486" name="Rectangle 14"/>
          <p:cNvSpPr>
            <a:spLocks noChangeArrowheads="1"/>
          </p:cNvSpPr>
          <p:nvPr/>
        </p:nvSpPr>
        <p:spPr bwMode="auto">
          <a:xfrm>
            <a:off x="3956050" y="0"/>
            <a:ext cx="3024188" cy="457200"/>
          </a:xfrm>
          <a:prstGeom prst="rect">
            <a:avLst/>
          </a:prstGeom>
          <a:noFill/>
          <a:ln w="12700">
            <a:noFill/>
            <a:miter lim="800000"/>
            <a:headEnd/>
            <a:tailEnd/>
          </a:ln>
          <a:effectLst/>
        </p:spPr>
        <p:txBody>
          <a:bodyPr wrap="none" anchor="ctr"/>
          <a:lstStyle/>
          <a:p>
            <a:endParaRPr lang="en-US"/>
          </a:p>
        </p:txBody>
      </p:sp>
      <p:sp>
        <p:nvSpPr>
          <p:cNvPr id="1385487" name="Rectangle 15"/>
          <p:cNvSpPr>
            <a:spLocks noChangeArrowheads="1"/>
          </p:cNvSpPr>
          <p:nvPr/>
        </p:nvSpPr>
        <p:spPr bwMode="auto">
          <a:xfrm>
            <a:off x="3956050" y="8761413"/>
            <a:ext cx="3024188" cy="461962"/>
          </a:xfrm>
          <a:prstGeom prst="rect">
            <a:avLst/>
          </a:prstGeom>
          <a:noFill/>
          <a:ln w="12700">
            <a:noFill/>
            <a:miter lim="800000"/>
            <a:headEnd/>
            <a:tailEnd/>
          </a:ln>
          <a:effectLst/>
        </p:spPr>
        <p:txBody>
          <a:bodyPr lIns="19398" tIns="0" rIns="19398" bIns="0" anchor="b"/>
          <a:lstStyle/>
          <a:p>
            <a:pPr algn="r" defTabSz="931863"/>
            <a:r>
              <a:rPr lang="en-US" sz="1000" i="1">
                <a:solidFill>
                  <a:schemeClr val="tx1"/>
                </a:solidFill>
                <a:latin typeface="Times New Roman" pitchFamily="18" charset="0"/>
              </a:rPr>
              <a:t>28</a:t>
            </a:r>
          </a:p>
        </p:txBody>
      </p:sp>
      <p:sp>
        <p:nvSpPr>
          <p:cNvPr id="1385488" name="Rectangle 16"/>
          <p:cNvSpPr>
            <a:spLocks noChangeArrowheads="1"/>
          </p:cNvSpPr>
          <p:nvPr/>
        </p:nvSpPr>
        <p:spPr bwMode="auto">
          <a:xfrm>
            <a:off x="0" y="8761413"/>
            <a:ext cx="3024188" cy="461962"/>
          </a:xfrm>
          <a:prstGeom prst="rect">
            <a:avLst/>
          </a:prstGeom>
          <a:noFill/>
          <a:ln w="12700">
            <a:noFill/>
            <a:miter lim="800000"/>
            <a:headEnd/>
            <a:tailEnd/>
          </a:ln>
          <a:effectLst/>
        </p:spPr>
        <p:txBody>
          <a:bodyPr wrap="none" anchor="ctr"/>
          <a:lstStyle/>
          <a:p>
            <a:endParaRPr lang="en-US"/>
          </a:p>
        </p:txBody>
      </p:sp>
      <p:sp>
        <p:nvSpPr>
          <p:cNvPr id="1385489" name="Rectangle 17"/>
          <p:cNvSpPr>
            <a:spLocks noChangeArrowheads="1"/>
          </p:cNvSpPr>
          <p:nvPr/>
        </p:nvSpPr>
        <p:spPr bwMode="auto">
          <a:xfrm>
            <a:off x="0" y="0"/>
            <a:ext cx="3024188" cy="457200"/>
          </a:xfrm>
          <a:prstGeom prst="rect">
            <a:avLst/>
          </a:prstGeom>
          <a:noFill/>
          <a:ln w="12700">
            <a:noFill/>
            <a:miter lim="800000"/>
            <a:headEnd/>
            <a:tailEnd/>
          </a:ln>
          <a:effectLst/>
        </p:spPr>
        <p:txBody>
          <a:bodyPr wrap="none" anchor="ctr"/>
          <a:lstStyle/>
          <a:p>
            <a:endParaRPr lang="en-US"/>
          </a:p>
        </p:txBody>
      </p:sp>
      <p:sp>
        <p:nvSpPr>
          <p:cNvPr id="1385490" name="Rectangle 18"/>
          <p:cNvSpPr>
            <a:spLocks noChangeArrowheads="1"/>
          </p:cNvSpPr>
          <p:nvPr/>
        </p:nvSpPr>
        <p:spPr bwMode="auto">
          <a:xfrm>
            <a:off x="3956050" y="0"/>
            <a:ext cx="3024188" cy="457200"/>
          </a:xfrm>
          <a:prstGeom prst="rect">
            <a:avLst/>
          </a:prstGeom>
          <a:noFill/>
          <a:ln w="12700">
            <a:noFill/>
            <a:miter lim="800000"/>
            <a:headEnd/>
            <a:tailEnd/>
          </a:ln>
          <a:effectLst/>
        </p:spPr>
        <p:txBody>
          <a:bodyPr wrap="none" anchor="ctr"/>
          <a:lstStyle/>
          <a:p>
            <a:endParaRPr lang="en-US"/>
          </a:p>
        </p:txBody>
      </p:sp>
      <p:sp>
        <p:nvSpPr>
          <p:cNvPr id="1385491" name="Rectangle 19"/>
          <p:cNvSpPr>
            <a:spLocks noChangeArrowheads="1"/>
          </p:cNvSpPr>
          <p:nvPr/>
        </p:nvSpPr>
        <p:spPr bwMode="auto">
          <a:xfrm>
            <a:off x="3956050" y="8761413"/>
            <a:ext cx="3024188" cy="461962"/>
          </a:xfrm>
          <a:prstGeom prst="rect">
            <a:avLst/>
          </a:prstGeom>
          <a:noFill/>
          <a:ln w="12700">
            <a:noFill/>
            <a:miter lim="800000"/>
            <a:headEnd/>
            <a:tailEnd/>
          </a:ln>
          <a:effectLst/>
        </p:spPr>
        <p:txBody>
          <a:bodyPr lIns="19398" tIns="0" rIns="19398" bIns="0" anchor="b"/>
          <a:lstStyle/>
          <a:p>
            <a:pPr algn="r" defTabSz="931863"/>
            <a:r>
              <a:rPr lang="en-US" sz="1000" i="1">
                <a:solidFill>
                  <a:schemeClr val="tx1"/>
                </a:solidFill>
                <a:latin typeface="Times New Roman" pitchFamily="18" charset="0"/>
              </a:rPr>
              <a:t>28</a:t>
            </a:r>
          </a:p>
        </p:txBody>
      </p:sp>
      <p:sp>
        <p:nvSpPr>
          <p:cNvPr id="1385492" name="Rectangle 20"/>
          <p:cNvSpPr>
            <a:spLocks noChangeArrowheads="1"/>
          </p:cNvSpPr>
          <p:nvPr/>
        </p:nvSpPr>
        <p:spPr bwMode="auto">
          <a:xfrm>
            <a:off x="0" y="8761413"/>
            <a:ext cx="3024188" cy="461962"/>
          </a:xfrm>
          <a:prstGeom prst="rect">
            <a:avLst/>
          </a:prstGeom>
          <a:noFill/>
          <a:ln w="12700">
            <a:noFill/>
            <a:miter lim="800000"/>
            <a:headEnd/>
            <a:tailEnd/>
          </a:ln>
          <a:effectLst/>
        </p:spPr>
        <p:txBody>
          <a:bodyPr wrap="none" anchor="ctr"/>
          <a:lstStyle/>
          <a:p>
            <a:endParaRPr lang="en-US"/>
          </a:p>
        </p:txBody>
      </p:sp>
      <p:sp>
        <p:nvSpPr>
          <p:cNvPr id="1385493" name="Rectangle 21"/>
          <p:cNvSpPr>
            <a:spLocks noChangeArrowheads="1"/>
          </p:cNvSpPr>
          <p:nvPr/>
        </p:nvSpPr>
        <p:spPr bwMode="auto">
          <a:xfrm>
            <a:off x="0" y="0"/>
            <a:ext cx="3024188" cy="457200"/>
          </a:xfrm>
          <a:prstGeom prst="rect">
            <a:avLst/>
          </a:prstGeom>
          <a:noFill/>
          <a:ln w="12700">
            <a:noFill/>
            <a:miter lim="800000"/>
            <a:headEnd/>
            <a:tailEnd/>
          </a:ln>
          <a:effectLst/>
        </p:spPr>
        <p:txBody>
          <a:bodyPr wrap="none" anchor="ctr"/>
          <a:lstStyle/>
          <a:p>
            <a:endParaRPr lang="en-US"/>
          </a:p>
        </p:txBody>
      </p:sp>
      <p:sp>
        <p:nvSpPr>
          <p:cNvPr id="1385494" name="Rectangle 22"/>
          <p:cNvSpPr>
            <a:spLocks noChangeArrowheads="1"/>
          </p:cNvSpPr>
          <p:nvPr/>
        </p:nvSpPr>
        <p:spPr bwMode="auto">
          <a:xfrm>
            <a:off x="3956050" y="0"/>
            <a:ext cx="3024188" cy="457200"/>
          </a:xfrm>
          <a:prstGeom prst="rect">
            <a:avLst/>
          </a:prstGeom>
          <a:noFill/>
          <a:ln w="12700">
            <a:noFill/>
            <a:miter lim="800000"/>
            <a:headEnd/>
            <a:tailEnd/>
          </a:ln>
          <a:effectLst/>
        </p:spPr>
        <p:txBody>
          <a:bodyPr wrap="none" anchor="ctr"/>
          <a:lstStyle/>
          <a:p>
            <a:endParaRPr lang="en-US"/>
          </a:p>
        </p:txBody>
      </p:sp>
      <p:sp>
        <p:nvSpPr>
          <p:cNvPr id="1385495" name="Rectangle 23"/>
          <p:cNvSpPr>
            <a:spLocks noChangeArrowheads="1"/>
          </p:cNvSpPr>
          <p:nvPr/>
        </p:nvSpPr>
        <p:spPr bwMode="auto">
          <a:xfrm>
            <a:off x="3956050" y="8761413"/>
            <a:ext cx="3024188" cy="461962"/>
          </a:xfrm>
          <a:prstGeom prst="rect">
            <a:avLst/>
          </a:prstGeom>
          <a:noFill/>
          <a:ln w="12700">
            <a:noFill/>
            <a:miter lim="800000"/>
            <a:headEnd/>
            <a:tailEnd/>
          </a:ln>
          <a:effectLst/>
        </p:spPr>
        <p:txBody>
          <a:bodyPr lIns="19398" tIns="0" rIns="19398" bIns="0" anchor="b"/>
          <a:lstStyle/>
          <a:p>
            <a:pPr algn="r" defTabSz="931863"/>
            <a:r>
              <a:rPr lang="en-US" sz="1000" i="1">
                <a:solidFill>
                  <a:schemeClr val="tx1"/>
                </a:solidFill>
                <a:latin typeface="Times New Roman" pitchFamily="18" charset="0"/>
              </a:rPr>
              <a:t>28</a:t>
            </a:r>
          </a:p>
        </p:txBody>
      </p:sp>
      <p:sp>
        <p:nvSpPr>
          <p:cNvPr id="1385496" name="Rectangle 24"/>
          <p:cNvSpPr>
            <a:spLocks noChangeArrowheads="1"/>
          </p:cNvSpPr>
          <p:nvPr/>
        </p:nvSpPr>
        <p:spPr bwMode="auto">
          <a:xfrm>
            <a:off x="0" y="8761413"/>
            <a:ext cx="3024188" cy="461962"/>
          </a:xfrm>
          <a:prstGeom prst="rect">
            <a:avLst/>
          </a:prstGeom>
          <a:noFill/>
          <a:ln w="12700">
            <a:noFill/>
            <a:miter lim="800000"/>
            <a:headEnd/>
            <a:tailEnd/>
          </a:ln>
          <a:effectLst/>
        </p:spPr>
        <p:txBody>
          <a:bodyPr wrap="none" anchor="ctr"/>
          <a:lstStyle/>
          <a:p>
            <a:endParaRPr lang="en-US"/>
          </a:p>
        </p:txBody>
      </p:sp>
      <p:sp>
        <p:nvSpPr>
          <p:cNvPr id="1385497" name="Rectangle 25"/>
          <p:cNvSpPr>
            <a:spLocks noChangeArrowheads="1"/>
          </p:cNvSpPr>
          <p:nvPr/>
        </p:nvSpPr>
        <p:spPr bwMode="auto">
          <a:xfrm>
            <a:off x="0" y="0"/>
            <a:ext cx="3024188" cy="457200"/>
          </a:xfrm>
          <a:prstGeom prst="rect">
            <a:avLst/>
          </a:prstGeom>
          <a:noFill/>
          <a:ln w="12700">
            <a:noFill/>
            <a:miter lim="800000"/>
            <a:headEnd/>
            <a:tailEnd/>
          </a:ln>
          <a:effectLst/>
        </p:spPr>
        <p:txBody>
          <a:bodyPr wrap="none" anchor="ctr"/>
          <a:lstStyle/>
          <a:p>
            <a:endParaRPr lang="en-US"/>
          </a:p>
        </p:txBody>
      </p:sp>
      <p:sp>
        <p:nvSpPr>
          <p:cNvPr id="1385498" name="Rectangle 26"/>
          <p:cNvSpPr>
            <a:spLocks noChangeArrowheads="1" noTextEdit="1"/>
          </p:cNvSpPr>
          <p:nvPr>
            <p:ph type="sldImg"/>
          </p:nvPr>
        </p:nvSpPr>
        <p:spPr>
          <a:xfrm>
            <a:off x="735013" y="252413"/>
            <a:ext cx="5465762" cy="4098925"/>
          </a:xfrm>
        </p:spPr>
      </p:sp>
      <p:sp>
        <p:nvSpPr>
          <p:cNvPr id="1385499" name="Rectangle 27"/>
          <p:cNvSpPr>
            <a:spLocks noGrp="1" noChangeArrowheads="1"/>
          </p:cNvSpPr>
          <p:nvPr>
            <p:ph type="body" idx="1"/>
          </p:nvPr>
        </p:nvSpPr>
        <p:spPr>
          <a:xfrm>
            <a:off x="225425" y="4537075"/>
            <a:ext cx="6511925" cy="4383088"/>
          </a:xfrm>
        </p:spPr>
        <p:txBody>
          <a:bodyPr/>
          <a:lstStyle/>
          <a:p>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ectangle 9"/>
          <p:cNvSpPr>
            <a:spLocks noGrp="1" noChangeArrowheads="1"/>
          </p:cNvSpPr>
          <p:nvPr>
            <p:ph type="sldNum" sz="quarter" idx="5"/>
          </p:nvPr>
        </p:nvSpPr>
        <p:spPr>
          <a:ln/>
        </p:spPr>
        <p:txBody>
          <a:bodyPr/>
          <a:lstStyle/>
          <a:p>
            <a:r>
              <a:rPr lang="en-US"/>
              <a:t>Page </a:t>
            </a:r>
            <a:fld id="{7AB5166C-31BE-4060-9ADE-FC14553B9400}" type="slidenum">
              <a:rPr lang="en-US"/>
              <a:pPr/>
              <a:t>32</a:t>
            </a:fld>
            <a:endParaRPr lang="en-US"/>
          </a:p>
        </p:txBody>
      </p:sp>
      <p:sp>
        <p:nvSpPr>
          <p:cNvPr id="1387522" name="Rectangle 2"/>
          <p:cNvSpPr>
            <a:spLocks noChangeArrowheads="1"/>
          </p:cNvSpPr>
          <p:nvPr/>
        </p:nvSpPr>
        <p:spPr bwMode="auto">
          <a:xfrm>
            <a:off x="3956050" y="0"/>
            <a:ext cx="3024188" cy="458788"/>
          </a:xfrm>
          <a:prstGeom prst="rect">
            <a:avLst/>
          </a:prstGeom>
          <a:noFill/>
          <a:ln w="12700">
            <a:noFill/>
            <a:miter lim="800000"/>
            <a:headEnd/>
            <a:tailEnd/>
          </a:ln>
          <a:effectLst/>
        </p:spPr>
        <p:txBody>
          <a:bodyPr wrap="none" anchor="ctr"/>
          <a:lstStyle/>
          <a:p>
            <a:endParaRPr lang="en-US"/>
          </a:p>
        </p:txBody>
      </p:sp>
      <p:sp>
        <p:nvSpPr>
          <p:cNvPr id="1387523" name="Rectangle 3"/>
          <p:cNvSpPr>
            <a:spLocks noChangeArrowheads="1"/>
          </p:cNvSpPr>
          <p:nvPr/>
        </p:nvSpPr>
        <p:spPr bwMode="auto">
          <a:xfrm>
            <a:off x="3956050" y="8764588"/>
            <a:ext cx="3024188" cy="458787"/>
          </a:xfrm>
          <a:prstGeom prst="rect">
            <a:avLst/>
          </a:prstGeom>
          <a:noFill/>
          <a:ln w="12700">
            <a:noFill/>
            <a:miter lim="800000"/>
            <a:headEnd/>
            <a:tailEnd/>
          </a:ln>
          <a:effectLst/>
        </p:spPr>
        <p:txBody>
          <a:bodyPr lIns="19398" tIns="0" rIns="19398" bIns="0" anchor="b"/>
          <a:lstStyle/>
          <a:p>
            <a:pPr algn="r" defTabSz="931863"/>
            <a:r>
              <a:rPr lang="en-US" sz="1000" i="1">
                <a:solidFill>
                  <a:schemeClr val="tx1"/>
                </a:solidFill>
                <a:latin typeface="Times New Roman" pitchFamily="18" charset="0"/>
              </a:rPr>
              <a:t>17</a:t>
            </a:r>
          </a:p>
        </p:txBody>
      </p:sp>
      <p:sp>
        <p:nvSpPr>
          <p:cNvPr id="1387524" name="Rectangle 4"/>
          <p:cNvSpPr>
            <a:spLocks noChangeArrowheads="1"/>
          </p:cNvSpPr>
          <p:nvPr/>
        </p:nvSpPr>
        <p:spPr bwMode="auto">
          <a:xfrm>
            <a:off x="0" y="8764588"/>
            <a:ext cx="3024188" cy="458787"/>
          </a:xfrm>
          <a:prstGeom prst="rect">
            <a:avLst/>
          </a:prstGeom>
          <a:noFill/>
          <a:ln w="12700">
            <a:noFill/>
            <a:miter lim="800000"/>
            <a:headEnd/>
            <a:tailEnd/>
          </a:ln>
          <a:effectLst/>
        </p:spPr>
        <p:txBody>
          <a:bodyPr wrap="none" anchor="ctr"/>
          <a:lstStyle/>
          <a:p>
            <a:endParaRPr lang="en-US"/>
          </a:p>
        </p:txBody>
      </p:sp>
      <p:sp>
        <p:nvSpPr>
          <p:cNvPr id="1387525" name="Rectangle 5"/>
          <p:cNvSpPr>
            <a:spLocks noChangeArrowheads="1"/>
          </p:cNvSpPr>
          <p:nvPr/>
        </p:nvSpPr>
        <p:spPr bwMode="auto">
          <a:xfrm>
            <a:off x="0" y="0"/>
            <a:ext cx="3024188" cy="458788"/>
          </a:xfrm>
          <a:prstGeom prst="rect">
            <a:avLst/>
          </a:prstGeom>
          <a:noFill/>
          <a:ln w="12700">
            <a:noFill/>
            <a:miter lim="800000"/>
            <a:headEnd/>
            <a:tailEnd/>
          </a:ln>
          <a:effectLst/>
        </p:spPr>
        <p:txBody>
          <a:bodyPr wrap="none" anchor="ctr"/>
          <a:lstStyle/>
          <a:p>
            <a:endParaRPr lang="en-US"/>
          </a:p>
        </p:txBody>
      </p:sp>
      <p:sp>
        <p:nvSpPr>
          <p:cNvPr id="1387526" name="Rectangle 6"/>
          <p:cNvSpPr>
            <a:spLocks noChangeArrowheads="1"/>
          </p:cNvSpPr>
          <p:nvPr/>
        </p:nvSpPr>
        <p:spPr bwMode="auto">
          <a:xfrm>
            <a:off x="3956050" y="0"/>
            <a:ext cx="3024188" cy="457200"/>
          </a:xfrm>
          <a:prstGeom prst="rect">
            <a:avLst/>
          </a:prstGeom>
          <a:noFill/>
          <a:ln w="12700">
            <a:noFill/>
            <a:miter lim="800000"/>
            <a:headEnd/>
            <a:tailEnd/>
          </a:ln>
          <a:effectLst/>
        </p:spPr>
        <p:txBody>
          <a:bodyPr wrap="none" anchor="ctr"/>
          <a:lstStyle/>
          <a:p>
            <a:endParaRPr lang="en-US"/>
          </a:p>
        </p:txBody>
      </p:sp>
      <p:sp>
        <p:nvSpPr>
          <p:cNvPr id="1387527" name="Rectangle 7"/>
          <p:cNvSpPr>
            <a:spLocks noChangeArrowheads="1"/>
          </p:cNvSpPr>
          <p:nvPr/>
        </p:nvSpPr>
        <p:spPr bwMode="auto">
          <a:xfrm>
            <a:off x="3956050" y="8761413"/>
            <a:ext cx="3024188" cy="461962"/>
          </a:xfrm>
          <a:prstGeom prst="rect">
            <a:avLst/>
          </a:prstGeom>
          <a:noFill/>
          <a:ln w="12700">
            <a:noFill/>
            <a:miter lim="800000"/>
            <a:headEnd/>
            <a:tailEnd/>
          </a:ln>
          <a:effectLst/>
        </p:spPr>
        <p:txBody>
          <a:bodyPr lIns="19398" tIns="0" rIns="19398" bIns="0" anchor="b"/>
          <a:lstStyle/>
          <a:p>
            <a:pPr algn="r" defTabSz="931863"/>
            <a:r>
              <a:rPr lang="en-US" sz="1000" i="1">
                <a:solidFill>
                  <a:schemeClr val="tx1"/>
                </a:solidFill>
                <a:latin typeface="Times New Roman" pitchFamily="18" charset="0"/>
              </a:rPr>
              <a:t>9</a:t>
            </a:r>
          </a:p>
        </p:txBody>
      </p:sp>
      <p:sp>
        <p:nvSpPr>
          <p:cNvPr id="1387528" name="Rectangle 8"/>
          <p:cNvSpPr>
            <a:spLocks noChangeArrowheads="1"/>
          </p:cNvSpPr>
          <p:nvPr/>
        </p:nvSpPr>
        <p:spPr bwMode="auto">
          <a:xfrm>
            <a:off x="0" y="8761413"/>
            <a:ext cx="3024188" cy="461962"/>
          </a:xfrm>
          <a:prstGeom prst="rect">
            <a:avLst/>
          </a:prstGeom>
          <a:noFill/>
          <a:ln w="12700">
            <a:noFill/>
            <a:miter lim="800000"/>
            <a:headEnd/>
            <a:tailEnd/>
          </a:ln>
          <a:effectLst/>
        </p:spPr>
        <p:txBody>
          <a:bodyPr wrap="none" anchor="ctr"/>
          <a:lstStyle/>
          <a:p>
            <a:endParaRPr lang="en-US"/>
          </a:p>
        </p:txBody>
      </p:sp>
      <p:sp>
        <p:nvSpPr>
          <p:cNvPr id="1387529" name="Rectangle 9"/>
          <p:cNvSpPr>
            <a:spLocks noChangeArrowheads="1"/>
          </p:cNvSpPr>
          <p:nvPr/>
        </p:nvSpPr>
        <p:spPr bwMode="auto">
          <a:xfrm>
            <a:off x="0" y="0"/>
            <a:ext cx="3024188" cy="457200"/>
          </a:xfrm>
          <a:prstGeom prst="rect">
            <a:avLst/>
          </a:prstGeom>
          <a:noFill/>
          <a:ln w="12700">
            <a:noFill/>
            <a:miter lim="800000"/>
            <a:headEnd/>
            <a:tailEnd/>
          </a:ln>
          <a:effectLst/>
        </p:spPr>
        <p:txBody>
          <a:bodyPr wrap="none" anchor="ctr"/>
          <a:lstStyle/>
          <a:p>
            <a:endParaRPr lang="en-US"/>
          </a:p>
        </p:txBody>
      </p:sp>
      <p:sp>
        <p:nvSpPr>
          <p:cNvPr id="1387530" name="Rectangle 10"/>
          <p:cNvSpPr>
            <a:spLocks noChangeArrowheads="1"/>
          </p:cNvSpPr>
          <p:nvPr/>
        </p:nvSpPr>
        <p:spPr bwMode="auto">
          <a:xfrm>
            <a:off x="3956050" y="0"/>
            <a:ext cx="3024188" cy="457200"/>
          </a:xfrm>
          <a:prstGeom prst="rect">
            <a:avLst/>
          </a:prstGeom>
          <a:noFill/>
          <a:ln w="12700">
            <a:noFill/>
            <a:miter lim="800000"/>
            <a:headEnd/>
            <a:tailEnd/>
          </a:ln>
          <a:effectLst/>
        </p:spPr>
        <p:txBody>
          <a:bodyPr wrap="none" anchor="ctr"/>
          <a:lstStyle/>
          <a:p>
            <a:endParaRPr lang="en-US"/>
          </a:p>
        </p:txBody>
      </p:sp>
      <p:sp>
        <p:nvSpPr>
          <p:cNvPr id="1387531" name="Rectangle 11"/>
          <p:cNvSpPr>
            <a:spLocks noChangeArrowheads="1"/>
          </p:cNvSpPr>
          <p:nvPr/>
        </p:nvSpPr>
        <p:spPr bwMode="auto">
          <a:xfrm>
            <a:off x="3956050" y="8761413"/>
            <a:ext cx="3024188" cy="461962"/>
          </a:xfrm>
          <a:prstGeom prst="rect">
            <a:avLst/>
          </a:prstGeom>
          <a:noFill/>
          <a:ln w="12700">
            <a:noFill/>
            <a:miter lim="800000"/>
            <a:headEnd/>
            <a:tailEnd/>
          </a:ln>
          <a:effectLst/>
        </p:spPr>
        <p:txBody>
          <a:bodyPr lIns="19398" tIns="0" rIns="19398" bIns="0" anchor="b"/>
          <a:lstStyle/>
          <a:p>
            <a:pPr algn="r" defTabSz="931863"/>
            <a:r>
              <a:rPr lang="en-US" sz="1000" i="1">
                <a:solidFill>
                  <a:schemeClr val="tx1"/>
                </a:solidFill>
                <a:latin typeface="Times New Roman" pitchFamily="18" charset="0"/>
              </a:rPr>
              <a:t>9</a:t>
            </a:r>
          </a:p>
        </p:txBody>
      </p:sp>
      <p:sp>
        <p:nvSpPr>
          <p:cNvPr id="1387532" name="Rectangle 12"/>
          <p:cNvSpPr>
            <a:spLocks noChangeArrowheads="1"/>
          </p:cNvSpPr>
          <p:nvPr/>
        </p:nvSpPr>
        <p:spPr bwMode="auto">
          <a:xfrm>
            <a:off x="0" y="8761413"/>
            <a:ext cx="3024188" cy="461962"/>
          </a:xfrm>
          <a:prstGeom prst="rect">
            <a:avLst/>
          </a:prstGeom>
          <a:noFill/>
          <a:ln w="12700">
            <a:noFill/>
            <a:miter lim="800000"/>
            <a:headEnd/>
            <a:tailEnd/>
          </a:ln>
          <a:effectLst/>
        </p:spPr>
        <p:txBody>
          <a:bodyPr wrap="none" anchor="ctr"/>
          <a:lstStyle/>
          <a:p>
            <a:endParaRPr lang="en-US"/>
          </a:p>
        </p:txBody>
      </p:sp>
      <p:sp>
        <p:nvSpPr>
          <p:cNvPr id="1387533" name="Rectangle 13"/>
          <p:cNvSpPr>
            <a:spLocks noChangeArrowheads="1"/>
          </p:cNvSpPr>
          <p:nvPr/>
        </p:nvSpPr>
        <p:spPr bwMode="auto">
          <a:xfrm>
            <a:off x="0" y="0"/>
            <a:ext cx="3024188" cy="457200"/>
          </a:xfrm>
          <a:prstGeom prst="rect">
            <a:avLst/>
          </a:prstGeom>
          <a:noFill/>
          <a:ln w="12700">
            <a:noFill/>
            <a:miter lim="800000"/>
            <a:headEnd/>
            <a:tailEnd/>
          </a:ln>
          <a:effectLst/>
        </p:spPr>
        <p:txBody>
          <a:bodyPr wrap="none" anchor="ctr"/>
          <a:lstStyle/>
          <a:p>
            <a:endParaRPr lang="en-US"/>
          </a:p>
        </p:txBody>
      </p:sp>
      <p:sp>
        <p:nvSpPr>
          <p:cNvPr id="1387534" name="Rectangle 14"/>
          <p:cNvSpPr>
            <a:spLocks noChangeArrowheads="1"/>
          </p:cNvSpPr>
          <p:nvPr/>
        </p:nvSpPr>
        <p:spPr bwMode="auto">
          <a:xfrm>
            <a:off x="3956050" y="0"/>
            <a:ext cx="3024188" cy="457200"/>
          </a:xfrm>
          <a:prstGeom prst="rect">
            <a:avLst/>
          </a:prstGeom>
          <a:noFill/>
          <a:ln w="12700">
            <a:noFill/>
            <a:miter lim="800000"/>
            <a:headEnd/>
            <a:tailEnd/>
          </a:ln>
          <a:effectLst/>
        </p:spPr>
        <p:txBody>
          <a:bodyPr wrap="none" anchor="ctr"/>
          <a:lstStyle/>
          <a:p>
            <a:endParaRPr lang="en-US"/>
          </a:p>
        </p:txBody>
      </p:sp>
      <p:sp>
        <p:nvSpPr>
          <p:cNvPr id="1387535" name="Rectangle 15"/>
          <p:cNvSpPr>
            <a:spLocks noChangeArrowheads="1"/>
          </p:cNvSpPr>
          <p:nvPr/>
        </p:nvSpPr>
        <p:spPr bwMode="auto">
          <a:xfrm>
            <a:off x="3956050" y="8761413"/>
            <a:ext cx="3024188" cy="461962"/>
          </a:xfrm>
          <a:prstGeom prst="rect">
            <a:avLst/>
          </a:prstGeom>
          <a:noFill/>
          <a:ln w="12700">
            <a:noFill/>
            <a:miter lim="800000"/>
            <a:headEnd/>
            <a:tailEnd/>
          </a:ln>
          <a:effectLst/>
        </p:spPr>
        <p:txBody>
          <a:bodyPr lIns="19398" tIns="0" rIns="19398" bIns="0" anchor="b"/>
          <a:lstStyle/>
          <a:p>
            <a:pPr algn="r" defTabSz="931863"/>
            <a:r>
              <a:rPr lang="en-US" sz="1000" i="1">
                <a:solidFill>
                  <a:schemeClr val="tx1"/>
                </a:solidFill>
                <a:latin typeface="Times New Roman" pitchFamily="18" charset="0"/>
              </a:rPr>
              <a:t>28</a:t>
            </a:r>
          </a:p>
        </p:txBody>
      </p:sp>
      <p:sp>
        <p:nvSpPr>
          <p:cNvPr id="1387536" name="Rectangle 16"/>
          <p:cNvSpPr>
            <a:spLocks noChangeArrowheads="1"/>
          </p:cNvSpPr>
          <p:nvPr/>
        </p:nvSpPr>
        <p:spPr bwMode="auto">
          <a:xfrm>
            <a:off x="0" y="8761413"/>
            <a:ext cx="3024188" cy="461962"/>
          </a:xfrm>
          <a:prstGeom prst="rect">
            <a:avLst/>
          </a:prstGeom>
          <a:noFill/>
          <a:ln w="12700">
            <a:noFill/>
            <a:miter lim="800000"/>
            <a:headEnd/>
            <a:tailEnd/>
          </a:ln>
          <a:effectLst/>
        </p:spPr>
        <p:txBody>
          <a:bodyPr wrap="none" anchor="ctr"/>
          <a:lstStyle/>
          <a:p>
            <a:endParaRPr lang="en-US"/>
          </a:p>
        </p:txBody>
      </p:sp>
      <p:sp>
        <p:nvSpPr>
          <p:cNvPr id="1387537" name="Rectangle 17"/>
          <p:cNvSpPr>
            <a:spLocks noChangeArrowheads="1"/>
          </p:cNvSpPr>
          <p:nvPr/>
        </p:nvSpPr>
        <p:spPr bwMode="auto">
          <a:xfrm>
            <a:off x="0" y="0"/>
            <a:ext cx="3024188" cy="457200"/>
          </a:xfrm>
          <a:prstGeom prst="rect">
            <a:avLst/>
          </a:prstGeom>
          <a:noFill/>
          <a:ln w="12700">
            <a:noFill/>
            <a:miter lim="800000"/>
            <a:headEnd/>
            <a:tailEnd/>
          </a:ln>
          <a:effectLst/>
        </p:spPr>
        <p:txBody>
          <a:bodyPr wrap="none" anchor="ctr"/>
          <a:lstStyle/>
          <a:p>
            <a:endParaRPr lang="en-US"/>
          </a:p>
        </p:txBody>
      </p:sp>
      <p:sp>
        <p:nvSpPr>
          <p:cNvPr id="1387538" name="Rectangle 18"/>
          <p:cNvSpPr>
            <a:spLocks noChangeArrowheads="1"/>
          </p:cNvSpPr>
          <p:nvPr/>
        </p:nvSpPr>
        <p:spPr bwMode="auto">
          <a:xfrm>
            <a:off x="3956050" y="0"/>
            <a:ext cx="3024188" cy="457200"/>
          </a:xfrm>
          <a:prstGeom prst="rect">
            <a:avLst/>
          </a:prstGeom>
          <a:noFill/>
          <a:ln w="12700">
            <a:noFill/>
            <a:miter lim="800000"/>
            <a:headEnd/>
            <a:tailEnd/>
          </a:ln>
          <a:effectLst/>
        </p:spPr>
        <p:txBody>
          <a:bodyPr wrap="none" anchor="ctr"/>
          <a:lstStyle/>
          <a:p>
            <a:endParaRPr lang="en-US"/>
          </a:p>
        </p:txBody>
      </p:sp>
      <p:sp>
        <p:nvSpPr>
          <p:cNvPr id="1387539" name="Rectangle 19"/>
          <p:cNvSpPr>
            <a:spLocks noChangeArrowheads="1"/>
          </p:cNvSpPr>
          <p:nvPr/>
        </p:nvSpPr>
        <p:spPr bwMode="auto">
          <a:xfrm>
            <a:off x="3956050" y="8761413"/>
            <a:ext cx="3024188" cy="461962"/>
          </a:xfrm>
          <a:prstGeom prst="rect">
            <a:avLst/>
          </a:prstGeom>
          <a:noFill/>
          <a:ln w="12700">
            <a:noFill/>
            <a:miter lim="800000"/>
            <a:headEnd/>
            <a:tailEnd/>
          </a:ln>
          <a:effectLst/>
        </p:spPr>
        <p:txBody>
          <a:bodyPr lIns="19398" tIns="0" rIns="19398" bIns="0" anchor="b"/>
          <a:lstStyle/>
          <a:p>
            <a:pPr algn="r" defTabSz="931863"/>
            <a:r>
              <a:rPr lang="en-US" sz="1000" i="1">
                <a:solidFill>
                  <a:schemeClr val="tx1"/>
                </a:solidFill>
                <a:latin typeface="Times New Roman" pitchFamily="18" charset="0"/>
              </a:rPr>
              <a:t>28</a:t>
            </a:r>
          </a:p>
        </p:txBody>
      </p:sp>
      <p:sp>
        <p:nvSpPr>
          <p:cNvPr id="1387540" name="Rectangle 20"/>
          <p:cNvSpPr>
            <a:spLocks noChangeArrowheads="1"/>
          </p:cNvSpPr>
          <p:nvPr/>
        </p:nvSpPr>
        <p:spPr bwMode="auto">
          <a:xfrm>
            <a:off x="0" y="8761413"/>
            <a:ext cx="3024188" cy="461962"/>
          </a:xfrm>
          <a:prstGeom prst="rect">
            <a:avLst/>
          </a:prstGeom>
          <a:noFill/>
          <a:ln w="12700">
            <a:noFill/>
            <a:miter lim="800000"/>
            <a:headEnd/>
            <a:tailEnd/>
          </a:ln>
          <a:effectLst/>
        </p:spPr>
        <p:txBody>
          <a:bodyPr wrap="none" anchor="ctr"/>
          <a:lstStyle/>
          <a:p>
            <a:endParaRPr lang="en-US"/>
          </a:p>
        </p:txBody>
      </p:sp>
      <p:sp>
        <p:nvSpPr>
          <p:cNvPr id="1387541" name="Rectangle 21"/>
          <p:cNvSpPr>
            <a:spLocks noChangeArrowheads="1"/>
          </p:cNvSpPr>
          <p:nvPr/>
        </p:nvSpPr>
        <p:spPr bwMode="auto">
          <a:xfrm>
            <a:off x="0" y="0"/>
            <a:ext cx="3024188" cy="457200"/>
          </a:xfrm>
          <a:prstGeom prst="rect">
            <a:avLst/>
          </a:prstGeom>
          <a:noFill/>
          <a:ln w="12700">
            <a:noFill/>
            <a:miter lim="800000"/>
            <a:headEnd/>
            <a:tailEnd/>
          </a:ln>
          <a:effectLst/>
        </p:spPr>
        <p:txBody>
          <a:bodyPr wrap="none" anchor="ctr"/>
          <a:lstStyle/>
          <a:p>
            <a:endParaRPr lang="en-US"/>
          </a:p>
        </p:txBody>
      </p:sp>
      <p:sp>
        <p:nvSpPr>
          <p:cNvPr id="1387542" name="Rectangle 22"/>
          <p:cNvSpPr>
            <a:spLocks noChangeArrowheads="1"/>
          </p:cNvSpPr>
          <p:nvPr/>
        </p:nvSpPr>
        <p:spPr bwMode="auto">
          <a:xfrm>
            <a:off x="3956050" y="0"/>
            <a:ext cx="3024188" cy="457200"/>
          </a:xfrm>
          <a:prstGeom prst="rect">
            <a:avLst/>
          </a:prstGeom>
          <a:noFill/>
          <a:ln w="12700">
            <a:noFill/>
            <a:miter lim="800000"/>
            <a:headEnd/>
            <a:tailEnd/>
          </a:ln>
          <a:effectLst/>
        </p:spPr>
        <p:txBody>
          <a:bodyPr wrap="none" anchor="ctr"/>
          <a:lstStyle/>
          <a:p>
            <a:endParaRPr lang="en-US"/>
          </a:p>
        </p:txBody>
      </p:sp>
      <p:sp>
        <p:nvSpPr>
          <p:cNvPr id="1387543" name="Rectangle 23"/>
          <p:cNvSpPr>
            <a:spLocks noChangeArrowheads="1"/>
          </p:cNvSpPr>
          <p:nvPr/>
        </p:nvSpPr>
        <p:spPr bwMode="auto">
          <a:xfrm>
            <a:off x="3956050" y="8761413"/>
            <a:ext cx="3024188" cy="461962"/>
          </a:xfrm>
          <a:prstGeom prst="rect">
            <a:avLst/>
          </a:prstGeom>
          <a:noFill/>
          <a:ln w="12700">
            <a:noFill/>
            <a:miter lim="800000"/>
            <a:headEnd/>
            <a:tailEnd/>
          </a:ln>
          <a:effectLst/>
        </p:spPr>
        <p:txBody>
          <a:bodyPr lIns="19398" tIns="0" rIns="19398" bIns="0" anchor="b"/>
          <a:lstStyle/>
          <a:p>
            <a:pPr algn="r" defTabSz="931863"/>
            <a:r>
              <a:rPr lang="en-US" sz="1000" i="1">
                <a:solidFill>
                  <a:schemeClr val="tx1"/>
                </a:solidFill>
                <a:latin typeface="Times New Roman" pitchFamily="18" charset="0"/>
              </a:rPr>
              <a:t>28</a:t>
            </a:r>
          </a:p>
        </p:txBody>
      </p:sp>
      <p:sp>
        <p:nvSpPr>
          <p:cNvPr id="1387544" name="Rectangle 24"/>
          <p:cNvSpPr>
            <a:spLocks noChangeArrowheads="1"/>
          </p:cNvSpPr>
          <p:nvPr/>
        </p:nvSpPr>
        <p:spPr bwMode="auto">
          <a:xfrm>
            <a:off x="0" y="8761413"/>
            <a:ext cx="3024188" cy="461962"/>
          </a:xfrm>
          <a:prstGeom prst="rect">
            <a:avLst/>
          </a:prstGeom>
          <a:noFill/>
          <a:ln w="12700">
            <a:noFill/>
            <a:miter lim="800000"/>
            <a:headEnd/>
            <a:tailEnd/>
          </a:ln>
          <a:effectLst/>
        </p:spPr>
        <p:txBody>
          <a:bodyPr wrap="none" anchor="ctr"/>
          <a:lstStyle/>
          <a:p>
            <a:endParaRPr lang="en-US"/>
          </a:p>
        </p:txBody>
      </p:sp>
      <p:sp>
        <p:nvSpPr>
          <p:cNvPr id="1387545" name="Rectangle 25"/>
          <p:cNvSpPr>
            <a:spLocks noChangeArrowheads="1"/>
          </p:cNvSpPr>
          <p:nvPr/>
        </p:nvSpPr>
        <p:spPr bwMode="auto">
          <a:xfrm>
            <a:off x="0" y="0"/>
            <a:ext cx="3024188" cy="457200"/>
          </a:xfrm>
          <a:prstGeom prst="rect">
            <a:avLst/>
          </a:prstGeom>
          <a:noFill/>
          <a:ln w="12700">
            <a:noFill/>
            <a:miter lim="800000"/>
            <a:headEnd/>
            <a:tailEnd/>
          </a:ln>
          <a:effectLst/>
        </p:spPr>
        <p:txBody>
          <a:bodyPr wrap="none" anchor="ctr"/>
          <a:lstStyle/>
          <a:p>
            <a:endParaRPr lang="en-US"/>
          </a:p>
        </p:txBody>
      </p:sp>
      <p:sp>
        <p:nvSpPr>
          <p:cNvPr id="1387546" name="Rectangle 26"/>
          <p:cNvSpPr>
            <a:spLocks noChangeArrowheads="1" noTextEdit="1"/>
          </p:cNvSpPr>
          <p:nvPr>
            <p:ph type="sldImg"/>
          </p:nvPr>
        </p:nvSpPr>
        <p:spPr>
          <a:xfrm>
            <a:off x="735013" y="252413"/>
            <a:ext cx="5465762" cy="4098925"/>
          </a:xfrm>
        </p:spPr>
      </p:sp>
      <p:sp>
        <p:nvSpPr>
          <p:cNvPr id="1387547" name="Rectangle 27"/>
          <p:cNvSpPr>
            <a:spLocks noGrp="1" noChangeArrowheads="1"/>
          </p:cNvSpPr>
          <p:nvPr>
            <p:ph type="body" idx="1"/>
          </p:nvPr>
        </p:nvSpPr>
        <p:spPr>
          <a:xfrm>
            <a:off x="225425" y="4537075"/>
            <a:ext cx="6511925" cy="4383088"/>
          </a:xfrm>
        </p:spPr>
        <p:txBody>
          <a:bodyPr/>
          <a:lstStyle/>
          <a:p>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ectangle 9"/>
          <p:cNvSpPr>
            <a:spLocks noGrp="1" noChangeArrowheads="1"/>
          </p:cNvSpPr>
          <p:nvPr>
            <p:ph type="sldNum" sz="quarter" idx="5"/>
          </p:nvPr>
        </p:nvSpPr>
        <p:spPr>
          <a:ln/>
        </p:spPr>
        <p:txBody>
          <a:bodyPr/>
          <a:lstStyle/>
          <a:p>
            <a:r>
              <a:rPr lang="en-US"/>
              <a:t>Page </a:t>
            </a:r>
            <a:fld id="{1052A5C8-0A0D-44AD-AD60-A105395FF889}" type="slidenum">
              <a:rPr lang="en-US"/>
              <a:pPr/>
              <a:t>33</a:t>
            </a:fld>
            <a:endParaRPr lang="en-US"/>
          </a:p>
        </p:txBody>
      </p:sp>
      <p:sp>
        <p:nvSpPr>
          <p:cNvPr id="1389570" name="Rectangle 2"/>
          <p:cNvSpPr>
            <a:spLocks noChangeArrowheads="1"/>
          </p:cNvSpPr>
          <p:nvPr/>
        </p:nvSpPr>
        <p:spPr bwMode="auto">
          <a:xfrm>
            <a:off x="3956050" y="0"/>
            <a:ext cx="3024188" cy="458788"/>
          </a:xfrm>
          <a:prstGeom prst="rect">
            <a:avLst/>
          </a:prstGeom>
          <a:noFill/>
          <a:ln w="12700">
            <a:noFill/>
            <a:miter lim="800000"/>
            <a:headEnd/>
            <a:tailEnd/>
          </a:ln>
          <a:effectLst/>
        </p:spPr>
        <p:txBody>
          <a:bodyPr wrap="none" anchor="ctr"/>
          <a:lstStyle/>
          <a:p>
            <a:endParaRPr lang="en-US"/>
          </a:p>
        </p:txBody>
      </p:sp>
      <p:sp>
        <p:nvSpPr>
          <p:cNvPr id="1389571" name="Rectangle 3"/>
          <p:cNvSpPr>
            <a:spLocks noChangeArrowheads="1"/>
          </p:cNvSpPr>
          <p:nvPr/>
        </p:nvSpPr>
        <p:spPr bwMode="auto">
          <a:xfrm>
            <a:off x="3956050" y="8764588"/>
            <a:ext cx="3024188" cy="458787"/>
          </a:xfrm>
          <a:prstGeom prst="rect">
            <a:avLst/>
          </a:prstGeom>
          <a:noFill/>
          <a:ln w="12700">
            <a:noFill/>
            <a:miter lim="800000"/>
            <a:headEnd/>
            <a:tailEnd/>
          </a:ln>
          <a:effectLst/>
        </p:spPr>
        <p:txBody>
          <a:bodyPr lIns="19398" tIns="0" rIns="19398" bIns="0" anchor="b"/>
          <a:lstStyle/>
          <a:p>
            <a:pPr algn="r" defTabSz="931863"/>
            <a:r>
              <a:rPr lang="en-US" sz="1000" i="1">
                <a:solidFill>
                  <a:schemeClr val="tx1"/>
                </a:solidFill>
                <a:latin typeface="Times New Roman" pitchFamily="18" charset="0"/>
              </a:rPr>
              <a:t>17</a:t>
            </a:r>
          </a:p>
        </p:txBody>
      </p:sp>
      <p:sp>
        <p:nvSpPr>
          <p:cNvPr id="1389572" name="Rectangle 4"/>
          <p:cNvSpPr>
            <a:spLocks noChangeArrowheads="1"/>
          </p:cNvSpPr>
          <p:nvPr/>
        </p:nvSpPr>
        <p:spPr bwMode="auto">
          <a:xfrm>
            <a:off x="0" y="8764588"/>
            <a:ext cx="3024188" cy="458787"/>
          </a:xfrm>
          <a:prstGeom prst="rect">
            <a:avLst/>
          </a:prstGeom>
          <a:noFill/>
          <a:ln w="12700">
            <a:noFill/>
            <a:miter lim="800000"/>
            <a:headEnd/>
            <a:tailEnd/>
          </a:ln>
          <a:effectLst/>
        </p:spPr>
        <p:txBody>
          <a:bodyPr wrap="none" anchor="ctr"/>
          <a:lstStyle/>
          <a:p>
            <a:endParaRPr lang="en-US"/>
          </a:p>
        </p:txBody>
      </p:sp>
      <p:sp>
        <p:nvSpPr>
          <p:cNvPr id="1389573" name="Rectangle 5"/>
          <p:cNvSpPr>
            <a:spLocks noChangeArrowheads="1"/>
          </p:cNvSpPr>
          <p:nvPr/>
        </p:nvSpPr>
        <p:spPr bwMode="auto">
          <a:xfrm>
            <a:off x="0" y="0"/>
            <a:ext cx="3024188" cy="458788"/>
          </a:xfrm>
          <a:prstGeom prst="rect">
            <a:avLst/>
          </a:prstGeom>
          <a:noFill/>
          <a:ln w="12700">
            <a:noFill/>
            <a:miter lim="800000"/>
            <a:headEnd/>
            <a:tailEnd/>
          </a:ln>
          <a:effectLst/>
        </p:spPr>
        <p:txBody>
          <a:bodyPr wrap="none" anchor="ctr"/>
          <a:lstStyle/>
          <a:p>
            <a:endParaRPr lang="en-US"/>
          </a:p>
        </p:txBody>
      </p:sp>
      <p:sp>
        <p:nvSpPr>
          <p:cNvPr id="1389574" name="Rectangle 6"/>
          <p:cNvSpPr>
            <a:spLocks noChangeArrowheads="1"/>
          </p:cNvSpPr>
          <p:nvPr/>
        </p:nvSpPr>
        <p:spPr bwMode="auto">
          <a:xfrm>
            <a:off x="3956050" y="0"/>
            <a:ext cx="3024188" cy="457200"/>
          </a:xfrm>
          <a:prstGeom prst="rect">
            <a:avLst/>
          </a:prstGeom>
          <a:noFill/>
          <a:ln w="12700">
            <a:noFill/>
            <a:miter lim="800000"/>
            <a:headEnd/>
            <a:tailEnd/>
          </a:ln>
          <a:effectLst/>
        </p:spPr>
        <p:txBody>
          <a:bodyPr wrap="none" anchor="ctr"/>
          <a:lstStyle/>
          <a:p>
            <a:endParaRPr lang="en-US"/>
          </a:p>
        </p:txBody>
      </p:sp>
      <p:sp>
        <p:nvSpPr>
          <p:cNvPr id="1389575" name="Rectangle 7"/>
          <p:cNvSpPr>
            <a:spLocks noChangeArrowheads="1"/>
          </p:cNvSpPr>
          <p:nvPr/>
        </p:nvSpPr>
        <p:spPr bwMode="auto">
          <a:xfrm>
            <a:off x="3956050" y="8761413"/>
            <a:ext cx="3024188" cy="461962"/>
          </a:xfrm>
          <a:prstGeom prst="rect">
            <a:avLst/>
          </a:prstGeom>
          <a:noFill/>
          <a:ln w="12700">
            <a:noFill/>
            <a:miter lim="800000"/>
            <a:headEnd/>
            <a:tailEnd/>
          </a:ln>
          <a:effectLst/>
        </p:spPr>
        <p:txBody>
          <a:bodyPr lIns="19398" tIns="0" rIns="19398" bIns="0" anchor="b"/>
          <a:lstStyle/>
          <a:p>
            <a:pPr algn="r" defTabSz="931863"/>
            <a:r>
              <a:rPr lang="en-US" sz="1000" i="1">
                <a:solidFill>
                  <a:schemeClr val="tx1"/>
                </a:solidFill>
                <a:latin typeface="Times New Roman" pitchFamily="18" charset="0"/>
              </a:rPr>
              <a:t>9</a:t>
            </a:r>
          </a:p>
        </p:txBody>
      </p:sp>
      <p:sp>
        <p:nvSpPr>
          <p:cNvPr id="1389576" name="Rectangle 8"/>
          <p:cNvSpPr>
            <a:spLocks noChangeArrowheads="1"/>
          </p:cNvSpPr>
          <p:nvPr/>
        </p:nvSpPr>
        <p:spPr bwMode="auto">
          <a:xfrm>
            <a:off x="0" y="8761413"/>
            <a:ext cx="3024188" cy="461962"/>
          </a:xfrm>
          <a:prstGeom prst="rect">
            <a:avLst/>
          </a:prstGeom>
          <a:noFill/>
          <a:ln w="12700">
            <a:noFill/>
            <a:miter lim="800000"/>
            <a:headEnd/>
            <a:tailEnd/>
          </a:ln>
          <a:effectLst/>
        </p:spPr>
        <p:txBody>
          <a:bodyPr wrap="none" anchor="ctr"/>
          <a:lstStyle/>
          <a:p>
            <a:endParaRPr lang="en-US"/>
          </a:p>
        </p:txBody>
      </p:sp>
      <p:sp>
        <p:nvSpPr>
          <p:cNvPr id="1389577" name="Rectangle 9"/>
          <p:cNvSpPr>
            <a:spLocks noChangeArrowheads="1"/>
          </p:cNvSpPr>
          <p:nvPr/>
        </p:nvSpPr>
        <p:spPr bwMode="auto">
          <a:xfrm>
            <a:off x="0" y="0"/>
            <a:ext cx="3024188" cy="457200"/>
          </a:xfrm>
          <a:prstGeom prst="rect">
            <a:avLst/>
          </a:prstGeom>
          <a:noFill/>
          <a:ln w="12700">
            <a:noFill/>
            <a:miter lim="800000"/>
            <a:headEnd/>
            <a:tailEnd/>
          </a:ln>
          <a:effectLst/>
        </p:spPr>
        <p:txBody>
          <a:bodyPr wrap="none" anchor="ctr"/>
          <a:lstStyle/>
          <a:p>
            <a:endParaRPr lang="en-US"/>
          </a:p>
        </p:txBody>
      </p:sp>
      <p:sp>
        <p:nvSpPr>
          <p:cNvPr id="1389578" name="Rectangle 10"/>
          <p:cNvSpPr>
            <a:spLocks noChangeArrowheads="1"/>
          </p:cNvSpPr>
          <p:nvPr/>
        </p:nvSpPr>
        <p:spPr bwMode="auto">
          <a:xfrm>
            <a:off x="3956050" y="0"/>
            <a:ext cx="3024188" cy="457200"/>
          </a:xfrm>
          <a:prstGeom prst="rect">
            <a:avLst/>
          </a:prstGeom>
          <a:noFill/>
          <a:ln w="12700">
            <a:noFill/>
            <a:miter lim="800000"/>
            <a:headEnd/>
            <a:tailEnd/>
          </a:ln>
          <a:effectLst/>
        </p:spPr>
        <p:txBody>
          <a:bodyPr wrap="none" anchor="ctr"/>
          <a:lstStyle/>
          <a:p>
            <a:endParaRPr lang="en-US"/>
          </a:p>
        </p:txBody>
      </p:sp>
      <p:sp>
        <p:nvSpPr>
          <p:cNvPr id="1389579" name="Rectangle 11"/>
          <p:cNvSpPr>
            <a:spLocks noChangeArrowheads="1"/>
          </p:cNvSpPr>
          <p:nvPr/>
        </p:nvSpPr>
        <p:spPr bwMode="auto">
          <a:xfrm>
            <a:off x="3956050" y="8761413"/>
            <a:ext cx="3024188" cy="461962"/>
          </a:xfrm>
          <a:prstGeom prst="rect">
            <a:avLst/>
          </a:prstGeom>
          <a:noFill/>
          <a:ln w="12700">
            <a:noFill/>
            <a:miter lim="800000"/>
            <a:headEnd/>
            <a:tailEnd/>
          </a:ln>
          <a:effectLst/>
        </p:spPr>
        <p:txBody>
          <a:bodyPr lIns="19398" tIns="0" rIns="19398" bIns="0" anchor="b"/>
          <a:lstStyle/>
          <a:p>
            <a:pPr algn="r" defTabSz="931863"/>
            <a:r>
              <a:rPr lang="en-US" sz="1000" i="1">
                <a:solidFill>
                  <a:schemeClr val="tx1"/>
                </a:solidFill>
                <a:latin typeface="Times New Roman" pitchFamily="18" charset="0"/>
              </a:rPr>
              <a:t>9</a:t>
            </a:r>
          </a:p>
        </p:txBody>
      </p:sp>
      <p:sp>
        <p:nvSpPr>
          <p:cNvPr id="1389580" name="Rectangle 12"/>
          <p:cNvSpPr>
            <a:spLocks noChangeArrowheads="1"/>
          </p:cNvSpPr>
          <p:nvPr/>
        </p:nvSpPr>
        <p:spPr bwMode="auto">
          <a:xfrm>
            <a:off x="0" y="8761413"/>
            <a:ext cx="3024188" cy="461962"/>
          </a:xfrm>
          <a:prstGeom prst="rect">
            <a:avLst/>
          </a:prstGeom>
          <a:noFill/>
          <a:ln w="12700">
            <a:noFill/>
            <a:miter lim="800000"/>
            <a:headEnd/>
            <a:tailEnd/>
          </a:ln>
          <a:effectLst/>
        </p:spPr>
        <p:txBody>
          <a:bodyPr wrap="none" anchor="ctr"/>
          <a:lstStyle/>
          <a:p>
            <a:endParaRPr lang="en-US"/>
          </a:p>
        </p:txBody>
      </p:sp>
      <p:sp>
        <p:nvSpPr>
          <p:cNvPr id="1389581" name="Rectangle 13"/>
          <p:cNvSpPr>
            <a:spLocks noChangeArrowheads="1"/>
          </p:cNvSpPr>
          <p:nvPr/>
        </p:nvSpPr>
        <p:spPr bwMode="auto">
          <a:xfrm>
            <a:off x="0" y="0"/>
            <a:ext cx="3024188" cy="457200"/>
          </a:xfrm>
          <a:prstGeom prst="rect">
            <a:avLst/>
          </a:prstGeom>
          <a:noFill/>
          <a:ln w="12700">
            <a:noFill/>
            <a:miter lim="800000"/>
            <a:headEnd/>
            <a:tailEnd/>
          </a:ln>
          <a:effectLst/>
        </p:spPr>
        <p:txBody>
          <a:bodyPr wrap="none" anchor="ctr"/>
          <a:lstStyle/>
          <a:p>
            <a:endParaRPr lang="en-US"/>
          </a:p>
        </p:txBody>
      </p:sp>
      <p:sp>
        <p:nvSpPr>
          <p:cNvPr id="1389582" name="Rectangle 14"/>
          <p:cNvSpPr>
            <a:spLocks noChangeArrowheads="1"/>
          </p:cNvSpPr>
          <p:nvPr/>
        </p:nvSpPr>
        <p:spPr bwMode="auto">
          <a:xfrm>
            <a:off x="3956050" y="0"/>
            <a:ext cx="3024188" cy="457200"/>
          </a:xfrm>
          <a:prstGeom prst="rect">
            <a:avLst/>
          </a:prstGeom>
          <a:noFill/>
          <a:ln w="12700">
            <a:noFill/>
            <a:miter lim="800000"/>
            <a:headEnd/>
            <a:tailEnd/>
          </a:ln>
          <a:effectLst/>
        </p:spPr>
        <p:txBody>
          <a:bodyPr wrap="none" anchor="ctr"/>
          <a:lstStyle/>
          <a:p>
            <a:endParaRPr lang="en-US"/>
          </a:p>
        </p:txBody>
      </p:sp>
      <p:sp>
        <p:nvSpPr>
          <p:cNvPr id="1389583" name="Rectangle 15"/>
          <p:cNvSpPr>
            <a:spLocks noChangeArrowheads="1"/>
          </p:cNvSpPr>
          <p:nvPr/>
        </p:nvSpPr>
        <p:spPr bwMode="auto">
          <a:xfrm>
            <a:off x="3956050" y="8761413"/>
            <a:ext cx="3024188" cy="461962"/>
          </a:xfrm>
          <a:prstGeom prst="rect">
            <a:avLst/>
          </a:prstGeom>
          <a:noFill/>
          <a:ln w="12700">
            <a:noFill/>
            <a:miter lim="800000"/>
            <a:headEnd/>
            <a:tailEnd/>
          </a:ln>
          <a:effectLst/>
        </p:spPr>
        <p:txBody>
          <a:bodyPr lIns="19398" tIns="0" rIns="19398" bIns="0" anchor="b"/>
          <a:lstStyle/>
          <a:p>
            <a:pPr algn="r" defTabSz="931863"/>
            <a:r>
              <a:rPr lang="en-US" sz="1000" i="1">
                <a:solidFill>
                  <a:schemeClr val="tx1"/>
                </a:solidFill>
                <a:latin typeface="Times New Roman" pitchFamily="18" charset="0"/>
              </a:rPr>
              <a:t>28</a:t>
            </a:r>
          </a:p>
        </p:txBody>
      </p:sp>
      <p:sp>
        <p:nvSpPr>
          <p:cNvPr id="1389584" name="Rectangle 16"/>
          <p:cNvSpPr>
            <a:spLocks noChangeArrowheads="1"/>
          </p:cNvSpPr>
          <p:nvPr/>
        </p:nvSpPr>
        <p:spPr bwMode="auto">
          <a:xfrm>
            <a:off x="0" y="8761413"/>
            <a:ext cx="3024188" cy="461962"/>
          </a:xfrm>
          <a:prstGeom prst="rect">
            <a:avLst/>
          </a:prstGeom>
          <a:noFill/>
          <a:ln w="12700">
            <a:noFill/>
            <a:miter lim="800000"/>
            <a:headEnd/>
            <a:tailEnd/>
          </a:ln>
          <a:effectLst/>
        </p:spPr>
        <p:txBody>
          <a:bodyPr wrap="none" anchor="ctr"/>
          <a:lstStyle/>
          <a:p>
            <a:endParaRPr lang="en-US"/>
          </a:p>
        </p:txBody>
      </p:sp>
      <p:sp>
        <p:nvSpPr>
          <p:cNvPr id="1389585" name="Rectangle 17"/>
          <p:cNvSpPr>
            <a:spLocks noChangeArrowheads="1"/>
          </p:cNvSpPr>
          <p:nvPr/>
        </p:nvSpPr>
        <p:spPr bwMode="auto">
          <a:xfrm>
            <a:off x="0" y="0"/>
            <a:ext cx="3024188" cy="457200"/>
          </a:xfrm>
          <a:prstGeom prst="rect">
            <a:avLst/>
          </a:prstGeom>
          <a:noFill/>
          <a:ln w="12700">
            <a:noFill/>
            <a:miter lim="800000"/>
            <a:headEnd/>
            <a:tailEnd/>
          </a:ln>
          <a:effectLst/>
        </p:spPr>
        <p:txBody>
          <a:bodyPr wrap="none" anchor="ctr"/>
          <a:lstStyle/>
          <a:p>
            <a:endParaRPr lang="en-US"/>
          </a:p>
        </p:txBody>
      </p:sp>
      <p:sp>
        <p:nvSpPr>
          <p:cNvPr id="1389586" name="Rectangle 18"/>
          <p:cNvSpPr>
            <a:spLocks noChangeArrowheads="1"/>
          </p:cNvSpPr>
          <p:nvPr/>
        </p:nvSpPr>
        <p:spPr bwMode="auto">
          <a:xfrm>
            <a:off x="3956050" y="0"/>
            <a:ext cx="3024188" cy="457200"/>
          </a:xfrm>
          <a:prstGeom prst="rect">
            <a:avLst/>
          </a:prstGeom>
          <a:noFill/>
          <a:ln w="12700">
            <a:noFill/>
            <a:miter lim="800000"/>
            <a:headEnd/>
            <a:tailEnd/>
          </a:ln>
          <a:effectLst/>
        </p:spPr>
        <p:txBody>
          <a:bodyPr wrap="none" anchor="ctr"/>
          <a:lstStyle/>
          <a:p>
            <a:endParaRPr lang="en-US"/>
          </a:p>
        </p:txBody>
      </p:sp>
      <p:sp>
        <p:nvSpPr>
          <p:cNvPr id="1389587" name="Rectangle 19"/>
          <p:cNvSpPr>
            <a:spLocks noChangeArrowheads="1"/>
          </p:cNvSpPr>
          <p:nvPr/>
        </p:nvSpPr>
        <p:spPr bwMode="auto">
          <a:xfrm>
            <a:off x="3956050" y="8761413"/>
            <a:ext cx="3024188" cy="461962"/>
          </a:xfrm>
          <a:prstGeom prst="rect">
            <a:avLst/>
          </a:prstGeom>
          <a:noFill/>
          <a:ln w="12700">
            <a:noFill/>
            <a:miter lim="800000"/>
            <a:headEnd/>
            <a:tailEnd/>
          </a:ln>
          <a:effectLst/>
        </p:spPr>
        <p:txBody>
          <a:bodyPr lIns="19398" tIns="0" rIns="19398" bIns="0" anchor="b"/>
          <a:lstStyle/>
          <a:p>
            <a:pPr algn="r" defTabSz="931863"/>
            <a:r>
              <a:rPr lang="en-US" sz="1000" i="1">
                <a:solidFill>
                  <a:schemeClr val="tx1"/>
                </a:solidFill>
                <a:latin typeface="Times New Roman" pitchFamily="18" charset="0"/>
              </a:rPr>
              <a:t>28</a:t>
            </a:r>
          </a:p>
        </p:txBody>
      </p:sp>
      <p:sp>
        <p:nvSpPr>
          <p:cNvPr id="1389588" name="Rectangle 20"/>
          <p:cNvSpPr>
            <a:spLocks noChangeArrowheads="1"/>
          </p:cNvSpPr>
          <p:nvPr/>
        </p:nvSpPr>
        <p:spPr bwMode="auto">
          <a:xfrm>
            <a:off x="0" y="8761413"/>
            <a:ext cx="3024188" cy="461962"/>
          </a:xfrm>
          <a:prstGeom prst="rect">
            <a:avLst/>
          </a:prstGeom>
          <a:noFill/>
          <a:ln w="12700">
            <a:noFill/>
            <a:miter lim="800000"/>
            <a:headEnd/>
            <a:tailEnd/>
          </a:ln>
          <a:effectLst/>
        </p:spPr>
        <p:txBody>
          <a:bodyPr wrap="none" anchor="ctr"/>
          <a:lstStyle/>
          <a:p>
            <a:endParaRPr lang="en-US"/>
          </a:p>
        </p:txBody>
      </p:sp>
      <p:sp>
        <p:nvSpPr>
          <p:cNvPr id="1389589" name="Rectangle 21"/>
          <p:cNvSpPr>
            <a:spLocks noChangeArrowheads="1"/>
          </p:cNvSpPr>
          <p:nvPr/>
        </p:nvSpPr>
        <p:spPr bwMode="auto">
          <a:xfrm>
            <a:off x="0" y="0"/>
            <a:ext cx="3024188" cy="457200"/>
          </a:xfrm>
          <a:prstGeom prst="rect">
            <a:avLst/>
          </a:prstGeom>
          <a:noFill/>
          <a:ln w="12700">
            <a:noFill/>
            <a:miter lim="800000"/>
            <a:headEnd/>
            <a:tailEnd/>
          </a:ln>
          <a:effectLst/>
        </p:spPr>
        <p:txBody>
          <a:bodyPr wrap="none" anchor="ctr"/>
          <a:lstStyle/>
          <a:p>
            <a:endParaRPr lang="en-US"/>
          </a:p>
        </p:txBody>
      </p:sp>
      <p:sp>
        <p:nvSpPr>
          <p:cNvPr id="1389590" name="Rectangle 22"/>
          <p:cNvSpPr>
            <a:spLocks noChangeArrowheads="1"/>
          </p:cNvSpPr>
          <p:nvPr/>
        </p:nvSpPr>
        <p:spPr bwMode="auto">
          <a:xfrm>
            <a:off x="3956050" y="0"/>
            <a:ext cx="3024188" cy="457200"/>
          </a:xfrm>
          <a:prstGeom prst="rect">
            <a:avLst/>
          </a:prstGeom>
          <a:noFill/>
          <a:ln w="12700">
            <a:noFill/>
            <a:miter lim="800000"/>
            <a:headEnd/>
            <a:tailEnd/>
          </a:ln>
          <a:effectLst/>
        </p:spPr>
        <p:txBody>
          <a:bodyPr wrap="none" anchor="ctr"/>
          <a:lstStyle/>
          <a:p>
            <a:endParaRPr lang="en-US"/>
          </a:p>
        </p:txBody>
      </p:sp>
      <p:sp>
        <p:nvSpPr>
          <p:cNvPr id="1389591" name="Rectangle 23"/>
          <p:cNvSpPr>
            <a:spLocks noChangeArrowheads="1"/>
          </p:cNvSpPr>
          <p:nvPr/>
        </p:nvSpPr>
        <p:spPr bwMode="auto">
          <a:xfrm>
            <a:off x="3956050" y="8761413"/>
            <a:ext cx="3024188" cy="461962"/>
          </a:xfrm>
          <a:prstGeom prst="rect">
            <a:avLst/>
          </a:prstGeom>
          <a:noFill/>
          <a:ln w="12700">
            <a:noFill/>
            <a:miter lim="800000"/>
            <a:headEnd/>
            <a:tailEnd/>
          </a:ln>
          <a:effectLst/>
        </p:spPr>
        <p:txBody>
          <a:bodyPr lIns="19398" tIns="0" rIns="19398" bIns="0" anchor="b"/>
          <a:lstStyle/>
          <a:p>
            <a:pPr algn="r" defTabSz="931863"/>
            <a:r>
              <a:rPr lang="en-US" sz="1000" i="1">
                <a:solidFill>
                  <a:schemeClr val="tx1"/>
                </a:solidFill>
                <a:latin typeface="Times New Roman" pitchFamily="18" charset="0"/>
              </a:rPr>
              <a:t>28</a:t>
            </a:r>
          </a:p>
        </p:txBody>
      </p:sp>
      <p:sp>
        <p:nvSpPr>
          <p:cNvPr id="1389592" name="Rectangle 24"/>
          <p:cNvSpPr>
            <a:spLocks noChangeArrowheads="1"/>
          </p:cNvSpPr>
          <p:nvPr/>
        </p:nvSpPr>
        <p:spPr bwMode="auto">
          <a:xfrm>
            <a:off x="0" y="8761413"/>
            <a:ext cx="3024188" cy="461962"/>
          </a:xfrm>
          <a:prstGeom prst="rect">
            <a:avLst/>
          </a:prstGeom>
          <a:noFill/>
          <a:ln w="12700">
            <a:noFill/>
            <a:miter lim="800000"/>
            <a:headEnd/>
            <a:tailEnd/>
          </a:ln>
          <a:effectLst/>
        </p:spPr>
        <p:txBody>
          <a:bodyPr wrap="none" anchor="ctr"/>
          <a:lstStyle/>
          <a:p>
            <a:endParaRPr lang="en-US"/>
          </a:p>
        </p:txBody>
      </p:sp>
      <p:sp>
        <p:nvSpPr>
          <p:cNvPr id="1389593" name="Rectangle 25"/>
          <p:cNvSpPr>
            <a:spLocks noChangeArrowheads="1"/>
          </p:cNvSpPr>
          <p:nvPr/>
        </p:nvSpPr>
        <p:spPr bwMode="auto">
          <a:xfrm>
            <a:off x="0" y="0"/>
            <a:ext cx="3024188" cy="457200"/>
          </a:xfrm>
          <a:prstGeom prst="rect">
            <a:avLst/>
          </a:prstGeom>
          <a:noFill/>
          <a:ln w="12700">
            <a:noFill/>
            <a:miter lim="800000"/>
            <a:headEnd/>
            <a:tailEnd/>
          </a:ln>
          <a:effectLst/>
        </p:spPr>
        <p:txBody>
          <a:bodyPr wrap="none" anchor="ctr"/>
          <a:lstStyle/>
          <a:p>
            <a:endParaRPr lang="en-US"/>
          </a:p>
        </p:txBody>
      </p:sp>
      <p:sp>
        <p:nvSpPr>
          <p:cNvPr id="1389594" name="Rectangle 26"/>
          <p:cNvSpPr>
            <a:spLocks noChangeArrowheads="1" noTextEdit="1"/>
          </p:cNvSpPr>
          <p:nvPr>
            <p:ph type="sldImg"/>
          </p:nvPr>
        </p:nvSpPr>
        <p:spPr>
          <a:xfrm>
            <a:off x="735013" y="252413"/>
            <a:ext cx="5465762" cy="4098925"/>
          </a:xfrm>
        </p:spPr>
      </p:sp>
      <p:sp>
        <p:nvSpPr>
          <p:cNvPr id="1389595" name="Rectangle 27"/>
          <p:cNvSpPr>
            <a:spLocks noGrp="1" noChangeArrowheads="1"/>
          </p:cNvSpPr>
          <p:nvPr>
            <p:ph type="body" idx="1"/>
          </p:nvPr>
        </p:nvSpPr>
        <p:spPr>
          <a:xfrm>
            <a:off x="225425" y="4537075"/>
            <a:ext cx="6511925" cy="4383088"/>
          </a:xfrm>
        </p:spPr>
        <p:txBody>
          <a:bodyPr/>
          <a:lstStyle/>
          <a:p>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a:spLocks noGrp="1" noChangeArrowheads="1"/>
          </p:cNvSpPr>
          <p:nvPr>
            <p:ph type="sldNum" sz="quarter" idx="5"/>
          </p:nvPr>
        </p:nvSpPr>
        <p:spPr>
          <a:ln/>
        </p:spPr>
        <p:txBody>
          <a:bodyPr/>
          <a:lstStyle/>
          <a:p>
            <a:r>
              <a:rPr lang="en-US"/>
              <a:t>Page </a:t>
            </a:r>
            <a:fld id="{F5A35EB0-8527-413F-B450-C27D7560F202}" type="slidenum">
              <a:rPr lang="en-US"/>
              <a:pPr/>
              <a:t>34</a:t>
            </a:fld>
            <a:endParaRPr lang="en-US"/>
          </a:p>
        </p:txBody>
      </p:sp>
      <p:sp>
        <p:nvSpPr>
          <p:cNvPr id="1293314" name="Rectangle 2"/>
          <p:cNvSpPr>
            <a:spLocks noChangeArrowheads="1" noTextEdit="1"/>
          </p:cNvSpPr>
          <p:nvPr>
            <p:ph type="sldImg"/>
          </p:nvPr>
        </p:nvSpPr>
        <p:spPr>
          <a:xfrm>
            <a:off x="738188" y="250825"/>
            <a:ext cx="5467350" cy="4100513"/>
          </a:xfrm>
        </p:spPr>
      </p:sp>
      <p:sp>
        <p:nvSpPr>
          <p:cNvPr id="1293315" name="Rectangle 3"/>
          <p:cNvSpPr>
            <a:spLocks noGrp="1" noChangeArrowheads="1"/>
          </p:cNvSpPr>
          <p:nvPr>
            <p:ph type="body" idx="1"/>
          </p:nvPr>
        </p:nvSpPr>
        <p:spPr>
          <a:xfrm>
            <a:off x="231775" y="4500563"/>
            <a:ext cx="6511925" cy="4392612"/>
          </a:xfrm>
        </p:spPr>
        <p:txBody>
          <a:bodyPr lIns="91413" tIns="45707" rIns="91413" bIns="45707"/>
          <a:lstStyle/>
          <a:p>
            <a:pPr marL="228600" indent="-228600">
              <a:lnSpc>
                <a:spcPct val="95000"/>
              </a:lnSpc>
            </a:pPr>
            <a:r>
              <a:rPr lang="en-US"/>
              <a:t>This chart displays labor force participation rates for the working-age population by sex and legal status.</a:t>
            </a:r>
          </a:p>
          <a:p>
            <a:pPr marL="228600" indent="-228600">
              <a:lnSpc>
                <a:spcPct val="95000"/>
              </a:lnSpc>
            </a:pPr>
            <a:r>
              <a:rPr lang="en-US"/>
              <a:t>Labor force participation differs substantially by sex and across the groups defined by immigration status.  Among men ages 18</a:t>
            </a:r>
            <a:r>
              <a:rPr lang="en-US">
                <a:cs typeface="Times New Roman" pitchFamily="18" charset="0"/>
              </a:rPr>
              <a:t>–64, natives are the least likely to be in the civilian noninstitutional labor force (83%) followed by legal immigrants (86%) and then by the group most likely to be working—the unauthorized (94%).  There appear to be a number of factors associated with these differences.  One of the simplest is age.  Within this age range for workers, those who are older (e.g., 45–64) are more likely to be retired or disabled and so, not in the labor force.  Very few unauthorized fall in this age range, so overall, they are simply more likely to be working.</a:t>
            </a:r>
          </a:p>
          <a:p>
            <a:pPr marL="228600" indent="-228600">
              <a:lnSpc>
                <a:spcPct val="95000"/>
              </a:lnSpc>
            </a:pPr>
            <a:r>
              <a:rPr lang="en-US">
                <a:cs typeface="Times New Roman" pitchFamily="18" charset="0"/>
              </a:rPr>
              <a:t>In addition to disability and retirement, the other principal reason for men not being in the labor force is that they are attending college.  Again, very few unauthorized attend college so their labor force participation is higher.  Finally, if unauthorized persons do become disabled or retire, they are much more likely than others to leave the country and, thus, not appear in the U.S. labor force.</a:t>
            </a:r>
          </a:p>
          <a:p>
            <a:pPr marL="228600" indent="-228600">
              <a:lnSpc>
                <a:spcPct val="95000"/>
              </a:lnSpc>
            </a:pPr>
            <a:r>
              <a:rPr lang="en-US">
                <a:cs typeface="Times New Roman" pitchFamily="18" charset="0"/>
              </a:rPr>
              <a:t>Participation patterns among women are just the opposite—with unauthorized being the lowest and natives being the highest.  The principal reason women do not participate in the labor force is the presence of young children in their family.  Secondarily, unmarried women are more likely than married women to participate in the workforce.  Immigrant women are more likely to be married than native women; they are also considerably more likely than natives to have children.  Among unauthorized migrant women, this pattern is even stronger because more of them are from high fertility areas. </a:t>
            </a:r>
          </a:p>
          <a:p>
            <a:pPr marL="228600" indent="-228600">
              <a:lnSpc>
                <a:spcPct val="90000"/>
              </a:lnSpc>
              <a:spcBef>
                <a:spcPct val="15000"/>
              </a:spcBef>
            </a:pPr>
            <a:r>
              <a:rPr lang="en-US" sz="1000"/>
              <a:t>Source:  Based on Pew Hispanic Center from March 2005 CPS with legal status assigned.  The CPS does not include direct information on unauthorized status or any legal status, other than naturalization.  Status assignments use methods of Passel and Clark 1998 and Passel, Van Hook, and Bean 2004, 2005.</a:t>
            </a: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a:spLocks noGrp="1" noChangeArrowheads="1"/>
          </p:cNvSpPr>
          <p:nvPr>
            <p:ph type="sldNum" sz="quarter" idx="5"/>
          </p:nvPr>
        </p:nvSpPr>
        <p:spPr>
          <a:ln/>
        </p:spPr>
        <p:txBody>
          <a:bodyPr/>
          <a:lstStyle/>
          <a:p>
            <a:r>
              <a:rPr lang="en-US"/>
              <a:t>Page </a:t>
            </a:r>
            <a:fld id="{2CF8AC76-CC97-4D91-A9C5-D1F45719F2CE}" type="slidenum">
              <a:rPr lang="en-US"/>
              <a:pPr/>
              <a:t>35</a:t>
            </a:fld>
            <a:endParaRPr lang="en-US"/>
          </a:p>
        </p:txBody>
      </p:sp>
      <p:sp>
        <p:nvSpPr>
          <p:cNvPr id="1295362" name="Rectangle 2"/>
          <p:cNvSpPr>
            <a:spLocks noChangeArrowheads="1" noTextEdit="1"/>
          </p:cNvSpPr>
          <p:nvPr>
            <p:ph type="sldImg"/>
          </p:nvPr>
        </p:nvSpPr>
        <p:spPr>
          <a:xfrm>
            <a:off x="738188" y="250825"/>
            <a:ext cx="5467350" cy="4100513"/>
          </a:xfrm>
        </p:spPr>
      </p:sp>
      <p:sp>
        <p:nvSpPr>
          <p:cNvPr id="1295363" name="Rectangle 3"/>
          <p:cNvSpPr>
            <a:spLocks noGrp="1" noChangeArrowheads="1"/>
          </p:cNvSpPr>
          <p:nvPr>
            <p:ph type="body" idx="1"/>
          </p:nvPr>
        </p:nvSpPr>
        <p:spPr>
          <a:xfrm>
            <a:off x="231775" y="4500563"/>
            <a:ext cx="6511925" cy="4392612"/>
          </a:xfrm>
        </p:spPr>
        <p:txBody>
          <a:bodyPr lIns="91413" tIns="45707" rIns="91413" bIns="45707"/>
          <a:lstStyle/>
          <a:p>
            <a:pPr marL="228600" indent="-228600">
              <a:lnSpc>
                <a:spcPct val="95000"/>
              </a:lnSpc>
            </a:pPr>
            <a:r>
              <a:rPr lang="en-US"/>
              <a:t>This chart displays labor force participation rates for the working-age population by sex and legal status.</a:t>
            </a:r>
          </a:p>
          <a:p>
            <a:pPr marL="228600" indent="-228600">
              <a:lnSpc>
                <a:spcPct val="95000"/>
              </a:lnSpc>
            </a:pPr>
            <a:r>
              <a:rPr lang="en-US"/>
              <a:t>Labor force participation differs substantially by sex and across the groups defined by immigration status.  Among men ages 18</a:t>
            </a:r>
            <a:r>
              <a:rPr lang="en-US">
                <a:cs typeface="Times New Roman" pitchFamily="18" charset="0"/>
              </a:rPr>
              <a:t>–64, natives are the least likely to be in the civilian noninstitutional labor force (83%) followed by legal immigrants (86%) and then by the group most likely to be working—the unauthorized (94%).  There appear to be a number of factors associated with these differences.  One of the simplest is age.  Within this age range for workers, those who are older (e.g., 45–64) are more likely to be retired or disabled and so, not in the labor force.  Very few unauthorized fall in this age range, so overall, they are simply more likely to be working.</a:t>
            </a:r>
          </a:p>
          <a:p>
            <a:pPr marL="228600" indent="-228600">
              <a:lnSpc>
                <a:spcPct val="95000"/>
              </a:lnSpc>
            </a:pPr>
            <a:r>
              <a:rPr lang="en-US">
                <a:cs typeface="Times New Roman" pitchFamily="18" charset="0"/>
              </a:rPr>
              <a:t>In addition to disability and retirement, the other principal reason for men not being in the labor force is that they are attending college.  Again, very few unauthorized attend college so their labor force participation is higher.  Finally, if unauthorized persons do become disabled or retire, they are much more likely than others to leave the country and, thus, not appear in the U.S. labor force.</a:t>
            </a:r>
          </a:p>
          <a:p>
            <a:pPr marL="228600" indent="-228600">
              <a:lnSpc>
                <a:spcPct val="95000"/>
              </a:lnSpc>
            </a:pPr>
            <a:r>
              <a:rPr lang="en-US">
                <a:cs typeface="Times New Roman" pitchFamily="18" charset="0"/>
              </a:rPr>
              <a:t>Participation patterns among women are just the opposite—with unauthorized being the lowest and natives being the highest.  The principal reason women do not participate in the labor force is the presence of young children in their family.  Secondarily, unmarried women are more likely than married women to participate in the workforce.  Immigrant women are more likely to be married than native women; they are also considerably more likely than natives to have children.  Among unauthorized migrant women, this pattern is even stronger because more of them are from high fertility areas. </a:t>
            </a:r>
          </a:p>
          <a:p>
            <a:pPr marL="228600" indent="-228600">
              <a:lnSpc>
                <a:spcPct val="90000"/>
              </a:lnSpc>
              <a:spcBef>
                <a:spcPct val="15000"/>
              </a:spcBef>
            </a:pPr>
            <a:r>
              <a:rPr lang="en-US" sz="1000"/>
              <a:t>Source:  Based on Pew Hispanic Center from March 2005 CPS with legal status assigned.  The CPS does not include direct information on unauthorized status or any legal status, other than naturalization.  Status assignments use methods of Passel and Clark 1998 and Passel, Van Hook, and Bean 2004, 2005.</a:t>
            </a: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a:spLocks noGrp="1" noChangeArrowheads="1"/>
          </p:cNvSpPr>
          <p:nvPr>
            <p:ph type="sldNum" sz="quarter" idx="5"/>
          </p:nvPr>
        </p:nvSpPr>
        <p:spPr>
          <a:ln/>
        </p:spPr>
        <p:txBody>
          <a:bodyPr/>
          <a:lstStyle/>
          <a:p>
            <a:r>
              <a:rPr lang="en-US"/>
              <a:t>Page </a:t>
            </a:r>
            <a:fld id="{7A8EB195-4157-4A32-96D5-171DA154CC05}" type="slidenum">
              <a:rPr lang="en-US"/>
              <a:pPr/>
              <a:t>36</a:t>
            </a:fld>
            <a:endParaRPr lang="en-US"/>
          </a:p>
        </p:txBody>
      </p:sp>
      <p:sp>
        <p:nvSpPr>
          <p:cNvPr id="1297410" name="Rectangle 2"/>
          <p:cNvSpPr>
            <a:spLocks noChangeArrowheads="1" noTextEdit="1"/>
          </p:cNvSpPr>
          <p:nvPr>
            <p:ph type="sldImg"/>
          </p:nvPr>
        </p:nvSpPr>
        <p:spPr/>
      </p:sp>
      <p:sp>
        <p:nvSpPr>
          <p:cNvPr id="1297411" name="Rectangle 3"/>
          <p:cNvSpPr>
            <a:spLocks noGrp="1" noChangeArrowheads="1"/>
          </p:cNvSpPr>
          <p:nvPr>
            <p:ph type="body" idx="1"/>
          </p:nvPr>
        </p:nvSpPr>
        <p:spPr>
          <a:xfrm>
            <a:off x="225425" y="4502150"/>
            <a:ext cx="6523038" cy="4394200"/>
          </a:xfrm>
        </p:spPr>
        <p:txBody>
          <a:bodyPr/>
          <a:lstStyle/>
          <a:p>
            <a:pPr>
              <a:lnSpc>
                <a:spcPct val="95000"/>
              </a:lnSpc>
            </a:pPr>
            <a:r>
              <a:rPr lang="en-US"/>
              <a:t>This chart offers a bit more detail on legal status and duration of residence than the previous chart while depicting the low end of the educational spectrum (i.e. less than a high school education) and the high end (B.A. or greater) for all immigrants by legal status.  </a:t>
            </a:r>
          </a:p>
          <a:p>
            <a:pPr>
              <a:lnSpc>
                <a:spcPct val="95000"/>
              </a:lnSpc>
            </a:pPr>
            <a:r>
              <a:rPr lang="en-US"/>
              <a:t>Some have characterized the educational distribution of immigrants as an “hourglass” because immigrants tend to be over-represented at both extremes relative to natives; with natives, the concentration is in the middle, hence the characterization of native education distribution as a “diamond.”  However, as this chart highlights, the high proportion with low levels of education found among immigrants is due principally to unauthorized migrants and older cohorts of legal immigrants.  The larger proportion with college degrees can be traced to naturalized citizens and recent legal immigrants.  In fact, by 2004, all groups of legal immigrants in the country for less than 10 years are more likely to have a college degree than natives, notwithstanding the continued over-representation of legal immigrants at low levels of education.</a:t>
            </a:r>
          </a:p>
          <a:p>
            <a:pPr>
              <a:lnSpc>
                <a:spcPct val="95000"/>
              </a:lnSpc>
            </a:pPr>
            <a:r>
              <a:rPr lang="en-US"/>
              <a:t>This chart illustrates, too, the upgrading of education among recent legal immigrants in contrast to longer-term residents.  It also illustrates some of the selectivity in the naturalization process.  Among legal immigrants in the country 10 years or more, a much higher proportion of those who have naturalized have college degrees than among those who have not. </a:t>
            </a:r>
          </a:p>
          <a:p>
            <a:endParaRPr lang="en-US"/>
          </a:p>
          <a:p>
            <a:pPr>
              <a:lnSpc>
                <a:spcPct val="95000"/>
              </a:lnSpc>
              <a:spcBef>
                <a:spcPct val="35000"/>
              </a:spcBef>
            </a:pPr>
            <a:r>
              <a:rPr lang="en-US" sz="1000"/>
              <a:t>Source:  Based on Urban Institute data from March 2004 CPS with legal status assigned.  The CPS does not include direct information on unauthorized status or any legal status, other than naturalization.  Status assignments use methods of Passel and Clark 1998 and Passel, Van Hook, and Bean 2004, 2005.  See also notes on pages 17, 18, and 21.</a:t>
            </a: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a:spLocks noGrp="1" noChangeArrowheads="1"/>
          </p:cNvSpPr>
          <p:nvPr>
            <p:ph type="sldNum" sz="quarter" idx="5"/>
          </p:nvPr>
        </p:nvSpPr>
        <p:spPr>
          <a:ln/>
        </p:spPr>
        <p:txBody>
          <a:bodyPr/>
          <a:lstStyle/>
          <a:p>
            <a:r>
              <a:rPr lang="en-US"/>
              <a:t>Page </a:t>
            </a:r>
            <a:fld id="{D19DBA27-5F17-4B1A-872E-D07197600666}" type="slidenum">
              <a:rPr lang="en-US"/>
              <a:pPr/>
              <a:t>37</a:t>
            </a:fld>
            <a:endParaRPr lang="en-US"/>
          </a:p>
        </p:txBody>
      </p:sp>
      <p:sp>
        <p:nvSpPr>
          <p:cNvPr id="1299458" name="Rectangle 2"/>
          <p:cNvSpPr>
            <a:spLocks noChangeArrowheads="1" noTextEdit="1"/>
          </p:cNvSpPr>
          <p:nvPr>
            <p:ph type="sldImg"/>
          </p:nvPr>
        </p:nvSpPr>
        <p:spPr/>
      </p:sp>
      <p:sp>
        <p:nvSpPr>
          <p:cNvPr id="1299459" name="Rectangle 3"/>
          <p:cNvSpPr>
            <a:spLocks noGrp="1" noChangeArrowheads="1"/>
          </p:cNvSpPr>
          <p:nvPr>
            <p:ph type="body" idx="1"/>
          </p:nvPr>
        </p:nvSpPr>
        <p:spPr>
          <a:xfrm>
            <a:off x="225425" y="4502150"/>
            <a:ext cx="6523038" cy="4394200"/>
          </a:xfrm>
        </p:spPr>
        <p:txBody>
          <a:bodyPr/>
          <a:lstStyle/>
          <a:p>
            <a:pPr>
              <a:lnSpc>
                <a:spcPct val="95000"/>
              </a:lnSpc>
            </a:pPr>
            <a:r>
              <a:rPr lang="en-US"/>
              <a:t>This chart offers a bit more detail on legal status and duration of residence than the previous chart while depicting the low end of the educational spectrum (i.e. less than a high school education) and the high end (B.A. or greater) for all immigrants by legal status.  </a:t>
            </a:r>
          </a:p>
          <a:p>
            <a:pPr>
              <a:lnSpc>
                <a:spcPct val="95000"/>
              </a:lnSpc>
            </a:pPr>
            <a:r>
              <a:rPr lang="en-US"/>
              <a:t>Some have characterized the educational distribution of immigrants as an “hourglass” because immigrants tend to be over-represented at both extremes relative to natives; with natives, the concentration is in the middle, hence the characterization of native education distribution as a “diamond.”  However, as this chart highlights, the high proportion with low levels of education found among immigrants is due principally to unauthorized migrants and older cohorts of legal immigrants.  The larger proportion with college degrees can be traced to naturalized citizens and recent legal immigrants.  In fact, by 2004, all groups of legal immigrants in the country for less than 10 years are more likely to have a college degree than natives, notwithstanding the continued over-representation of legal immigrants at low levels of education.</a:t>
            </a:r>
          </a:p>
          <a:p>
            <a:pPr>
              <a:lnSpc>
                <a:spcPct val="95000"/>
              </a:lnSpc>
            </a:pPr>
            <a:r>
              <a:rPr lang="en-US"/>
              <a:t>This chart illustrates, too, the upgrading of education among recent legal immigrants in contrast to longer-term residents.  It also illustrates some of the selectivity in the naturalization process.  Among legal immigrants in the country 10 years or more, a much higher proportion of those who have naturalized have college degrees than among those who have not. </a:t>
            </a:r>
          </a:p>
          <a:p>
            <a:endParaRPr lang="en-US"/>
          </a:p>
          <a:p>
            <a:pPr>
              <a:lnSpc>
                <a:spcPct val="95000"/>
              </a:lnSpc>
              <a:spcBef>
                <a:spcPct val="35000"/>
              </a:spcBef>
            </a:pPr>
            <a:r>
              <a:rPr lang="en-US" sz="1000"/>
              <a:t>Source:  Based on Urban Institute data from March 2004 CPS with legal status assigned.  The CPS does not include direct information on unauthorized status or any legal status, other than naturalization.  Status assignments use methods of Passel and Clark 1998 and Passel, Van Hook, and Bean 2004, 2005.  See also notes on pages 17, 18, and 21.</a:t>
            </a: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a:spLocks noGrp="1" noChangeArrowheads="1"/>
          </p:cNvSpPr>
          <p:nvPr>
            <p:ph type="sldNum" sz="quarter" idx="5"/>
          </p:nvPr>
        </p:nvSpPr>
        <p:spPr>
          <a:ln/>
        </p:spPr>
        <p:txBody>
          <a:bodyPr/>
          <a:lstStyle/>
          <a:p>
            <a:r>
              <a:rPr lang="en-US"/>
              <a:t>Page </a:t>
            </a:r>
            <a:fld id="{5F9578B1-6F93-408B-A906-A4D006A3CC7C}" type="slidenum">
              <a:rPr lang="en-US"/>
              <a:pPr/>
              <a:t>38</a:t>
            </a:fld>
            <a:endParaRPr lang="en-US"/>
          </a:p>
        </p:txBody>
      </p:sp>
      <p:sp>
        <p:nvSpPr>
          <p:cNvPr id="1301506" name="Rectangle 2"/>
          <p:cNvSpPr>
            <a:spLocks noChangeArrowheads="1" noTextEdit="1"/>
          </p:cNvSpPr>
          <p:nvPr>
            <p:ph type="sldImg"/>
          </p:nvPr>
        </p:nvSpPr>
        <p:spPr/>
      </p:sp>
      <p:sp>
        <p:nvSpPr>
          <p:cNvPr id="1301507" name="Rectangle 3"/>
          <p:cNvSpPr>
            <a:spLocks noGrp="1" noChangeArrowheads="1"/>
          </p:cNvSpPr>
          <p:nvPr>
            <p:ph type="body" idx="1"/>
          </p:nvPr>
        </p:nvSpPr>
        <p:spPr>
          <a:xfrm>
            <a:off x="225425" y="4502150"/>
            <a:ext cx="6523038" cy="4394200"/>
          </a:xfrm>
        </p:spPr>
        <p:txBody>
          <a:bodyPr/>
          <a:lstStyle/>
          <a:p>
            <a:pPr>
              <a:lnSpc>
                <a:spcPct val="95000"/>
              </a:lnSpc>
            </a:pPr>
            <a:r>
              <a:rPr lang="en-US"/>
              <a:t>This chart offers a bit more detail on legal status and duration of residence than the previous chart while depicting the low end of the educational spectrum (i.e. less than a high school education) and the high end (B.A. or greater) for all immigrants by legal status.  </a:t>
            </a:r>
          </a:p>
          <a:p>
            <a:pPr>
              <a:lnSpc>
                <a:spcPct val="95000"/>
              </a:lnSpc>
            </a:pPr>
            <a:r>
              <a:rPr lang="en-US"/>
              <a:t>Some have characterized the educational distribution of immigrants as an “hourglass” because immigrants tend to be over-represented at both extremes relative to natives; with natives, the concentration is in the middle, hence the characterization of native education distribution as a “diamond.”  However, as this chart highlights, the high proportion with low levels of education found among immigrants is due principally to unauthorized migrants and older cohorts of legal immigrants.  The larger proportion with college degrees can be traced to naturalized citizens and recent legal immigrants.  In fact, by 2004, all groups of legal immigrants in the country for less than 10 years are more likely to have a college degree than natives, notwithstanding the continued over-representation of legal immigrants at low levels of education.</a:t>
            </a:r>
          </a:p>
          <a:p>
            <a:pPr>
              <a:lnSpc>
                <a:spcPct val="95000"/>
              </a:lnSpc>
            </a:pPr>
            <a:r>
              <a:rPr lang="en-US"/>
              <a:t>This chart illustrates, too, the upgrading of education among recent legal immigrants in contrast to longer-term residents.  It also illustrates some of the selectivity in the naturalization process.  Among legal immigrants in the country 10 years or more, a much higher proportion of those who have naturalized have college degrees than among those who have not. </a:t>
            </a:r>
          </a:p>
          <a:p>
            <a:endParaRPr lang="en-US"/>
          </a:p>
          <a:p>
            <a:pPr>
              <a:lnSpc>
                <a:spcPct val="95000"/>
              </a:lnSpc>
              <a:spcBef>
                <a:spcPct val="35000"/>
              </a:spcBef>
            </a:pPr>
            <a:r>
              <a:rPr lang="en-US" sz="1000"/>
              <a:t>Source:  Based on Urban Institute data from March 2004 CPS with legal status assigned.  The CPS does not include direct information on unauthorized status or any legal status, other than naturalization.  Status assignments use methods of Passel and Clark 1998 and Passel, Van Hook, and Bean 2004, 2005.  See also notes on pages 17, 18, and 21.</a:t>
            </a: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ectangle 9"/>
          <p:cNvSpPr>
            <a:spLocks noGrp="1" noChangeArrowheads="1"/>
          </p:cNvSpPr>
          <p:nvPr>
            <p:ph type="sldNum" sz="quarter" idx="5"/>
          </p:nvPr>
        </p:nvSpPr>
        <p:spPr>
          <a:ln/>
        </p:spPr>
        <p:txBody>
          <a:bodyPr/>
          <a:lstStyle/>
          <a:p>
            <a:r>
              <a:rPr lang="en-US"/>
              <a:t>Page </a:t>
            </a:r>
            <a:fld id="{6DEE9E39-04E0-451A-8BC8-4DFC02971179}" type="slidenum">
              <a:rPr lang="en-US"/>
              <a:pPr/>
              <a:t>39</a:t>
            </a:fld>
            <a:endParaRPr lang="en-US"/>
          </a:p>
        </p:txBody>
      </p:sp>
      <p:sp>
        <p:nvSpPr>
          <p:cNvPr id="1278978" name="Rectangle 2"/>
          <p:cNvSpPr>
            <a:spLocks noChangeArrowheads="1"/>
          </p:cNvSpPr>
          <p:nvPr/>
        </p:nvSpPr>
        <p:spPr bwMode="auto">
          <a:xfrm>
            <a:off x="3956050" y="0"/>
            <a:ext cx="3024188" cy="461963"/>
          </a:xfrm>
          <a:prstGeom prst="rect">
            <a:avLst/>
          </a:prstGeom>
          <a:noFill/>
          <a:ln w="12700">
            <a:noFill/>
            <a:miter lim="800000"/>
            <a:headEnd/>
            <a:tailEnd/>
          </a:ln>
          <a:effectLst/>
        </p:spPr>
        <p:txBody>
          <a:bodyPr wrap="none" anchor="ctr"/>
          <a:lstStyle/>
          <a:p>
            <a:endParaRPr lang="en-US"/>
          </a:p>
        </p:txBody>
      </p:sp>
      <p:sp>
        <p:nvSpPr>
          <p:cNvPr id="1278979" name="Rectangle 3"/>
          <p:cNvSpPr>
            <a:spLocks noChangeArrowheads="1"/>
          </p:cNvSpPr>
          <p:nvPr/>
        </p:nvSpPr>
        <p:spPr bwMode="auto">
          <a:xfrm>
            <a:off x="3956050" y="8763000"/>
            <a:ext cx="3024188" cy="460375"/>
          </a:xfrm>
          <a:prstGeom prst="rect">
            <a:avLst/>
          </a:prstGeom>
          <a:noFill/>
          <a:ln w="12700">
            <a:noFill/>
            <a:miter lim="800000"/>
            <a:headEnd/>
            <a:tailEnd/>
          </a:ln>
          <a:effectLst/>
        </p:spPr>
        <p:txBody>
          <a:bodyPr lIns="19318" tIns="0" rIns="19318" bIns="0" anchor="b"/>
          <a:lstStyle/>
          <a:p>
            <a:pPr algn="r" defTabSz="928688"/>
            <a:r>
              <a:rPr lang="en-US" sz="1000" i="1">
                <a:solidFill>
                  <a:schemeClr val="tx1"/>
                </a:solidFill>
                <a:latin typeface="Times New Roman" pitchFamily="18" charset="0"/>
              </a:rPr>
              <a:t>17</a:t>
            </a:r>
          </a:p>
        </p:txBody>
      </p:sp>
      <p:sp>
        <p:nvSpPr>
          <p:cNvPr id="1278980" name="Rectangle 4"/>
          <p:cNvSpPr>
            <a:spLocks noChangeArrowheads="1"/>
          </p:cNvSpPr>
          <p:nvPr/>
        </p:nvSpPr>
        <p:spPr bwMode="auto">
          <a:xfrm>
            <a:off x="0" y="8763000"/>
            <a:ext cx="3024188" cy="460375"/>
          </a:xfrm>
          <a:prstGeom prst="rect">
            <a:avLst/>
          </a:prstGeom>
          <a:noFill/>
          <a:ln w="12700">
            <a:noFill/>
            <a:miter lim="800000"/>
            <a:headEnd/>
            <a:tailEnd/>
          </a:ln>
          <a:effectLst/>
        </p:spPr>
        <p:txBody>
          <a:bodyPr wrap="none" anchor="ctr"/>
          <a:lstStyle/>
          <a:p>
            <a:endParaRPr lang="en-US"/>
          </a:p>
        </p:txBody>
      </p:sp>
      <p:sp>
        <p:nvSpPr>
          <p:cNvPr id="1278981" name="Rectangle 5"/>
          <p:cNvSpPr>
            <a:spLocks noChangeArrowheads="1"/>
          </p:cNvSpPr>
          <p:nvPr/>
        </p:nvSpPr>
        <p:spPr bwMode="auto">
          <a:xfrm>
            <a:off x="0" y="0"/>
            <a:ext cx="3024188" cy="461963"/>
          </a:xfrm>
          <a:prstGeom prst="rect">
            <a:avLst/>
          </a:prstGeom>
          <a:noFill/>
          <a:ln w="12700">
            <a:noFill/>
            <a:miter lim="800000"/>
            <a:headEnd/>
            <a:tailEnd/>
          </a:ln>
          <a:effectLst/>
        </p:spPr>
        <p:txBody>
          <a:bodyPr wrap="none" anchor="ctr"/>
          <a:lstStyle/>
          <a:p>
            <a:endParaRPr lang="en-US"/>
          </a:p>
        </p:txBody>
      </p:sp>
      <p:sp>
        <p:nvSpPr>
          <p:cNvPr id="1278982" name="Rectangle 6"/>
          <p:cNvSpPr>
            <a:spLocks noChangeArrowheads="1"/>
          </p:cNvSpPr>
          <p:nvPr/>
        </p:nvSpPr>
        <p:spPr bwMode="auto">
          <a:xfrm>
            <a:off x="3956050" y="0"/>
            <a:ext cx="3024188" cy="460375"/>
          </a:xfrm>
          <a:prstGeom prst="rect">
            <a:avLst/>
          </a:prstGeom>
          <a:noFill/>
          <a:ln w="12700">
            <a:noFill/>
            <a:miter lim="800000"/>
            <a:headEnd/>
            <a:tailEnd/>
          </a:ln>
          <a:effectLst/>
        </p:spPr>
        <p:txBody>
          <a:bodyPr wrap="none" anchor="ctr"/>
          <a:lstStyle/>
          <a:p>
            <a:endParaRPr lang="en-US"/>
          </a:p>
        </p:txBody>
      </p:sp>
      <p:sp>
        <p:nvSpPr>
          <p:cNvPr id="1278983" name="Rectangle 7"/>
          <p:cNvSpPr>
            <a:spLocks noChangeArrowheads="1"/>
          </p:cNvSpPr>
          <p:nvPr/>
        </p:nvSpPr>
        <p:spPr bwMode="auto">
          <a:xfrm>
            <a:off x="3956050" y="8761413"/>
            <a:ext cx="3024188" cy="461962"/>
          </a:xfrm>
          <a:prstGeom prst="rect">
            <a:avLst/>
          </a:prstGeom>
          <a:noFill/>
          <a:ln w="12700">
            <a:noFill/>
            <a:miter lim="800000"/>
            <a:headEnd/>
            <a:tailEnd/>
          </a:ln>
          <a:effectLst/>
        </p:spPr>
        <p:txBody>
          <a:bodyPr lIns="19318" tIns="0" rIns="19318" bIns="0" anchor="b"/>
          <a:lstStyle/>
          <a:p>
            <a:pPr algn="r" defTabSz="928688"/>
            <a:r>
              <a:rPr lang="en-US" sz="1000" i="1">
                <a:solidFill>
                  <a:schemeClr val="tx1"/>
                </a:solidFill>
                <a:latin typeface="Times New Roman" pitchFamily="18" charset="0"/>
              </a:rPr>
              <a:t>9</a:t>
            </a:r>
          </a:p>
        </p:txBody>
      </p:sp>
      <p:sp>
        <p:nvSpPr>
          <p:cNvPr id="1278984" name="Rectangle 8"/>
          <p:cNvSpPr>
            <a:spLocks noChangeArrowheads="1"/>
          </p:cNvSpPr>
          <p:nvPr/>
        </p:nvSpPr>
        <p:spPr bwMode="auto">
          <a:xfrm>
            <a:off x="0" y="8761413"/>
            <a:ext cx="3024188" cy="461962"/>
          </a:xfrm>
          <a:prstGeom prst="rect">
            <a:avLst/>
          </a:prstGeom>
          <a:noFill/>
          <a:ln w="12700">
            <a:noFill/>
            <a:miter lim="800000"/>
            <a:headEnd/>
            <a:tailEnd/>
          </a:ln>
          <a:effectLst/>
        </p:spPr>
        <p:txBody>
          <a:bodyPr wrap="none" anchor="ctr"/>
          <a:lstStyle/>
          <a:p>
            <a:endParaRPr lang="en-US"/>
          </a:p>
        </p:txBody>
      </p:sp>
      <p:sp>
        <p:nvSpPr>
          <p:cNvPr id="1278985" name="Rectangle 9"/>
          <p:cNvSpPr>
            <a:spLocks noChangeArrowheads="1"/>
          </p:cNvSpPr>
          <p:nvPr/>
        </p:nvSpPr>
        <p:spPr bwMode="auto">
          <a:xfrm>
            <a:off x="0" y="0"/>
            <a:ext cx="3024188" cy="460375"/>
          </a:xfrm>
          <a:prstGeom prst="rect">
            <a:avLst/>
          </a:prstGeom>
          <a:noFill/>
          <a:ln w="12700">
            <a:noFill/>
            <a:miter lim="800000"/>
            <a:headEnd/>
            <a:tailEnd/>
          </a:ln>
          <a:effectLst/>
        </p:spPr>
        <p:txBody>
          <a:bodyPr wrap="none" anchor="ctr"/>
          <a:lstStyle/>
          <a:p>
            <a:endParaRPr lang="en-US"/>
          </a:p>
        </p:txBody>
      </p:sp>
      <p:sp>
        <p:nvSpPr>
          <p:cNvPr id="1278986" name="Rectangle 10"/>
          <p:cNvSpPr>
            <a:spLocks noChangeArrowheads="1"/>
          </p:cNvSpPr>
          <p:nvPr/>
        </p:nvSpPr>
        <p:spPr bwMode="auto">
          <a:xfrm>
            <a:off x="3956050" y="0"/>
            <a:ext cx="3024188" cy="460375"/>
          </a:xfrm>
          <a:prstGeom prst="rect">
            <a:avLst/>
          </a:prstGeom>
          <a:noFill/>
          <a:ln w="12700">
            <a:noFill/>
            <a:miter lim="800000"/>
            <a:headEnd/>
            <a:tailEnd/>
          </a:ln>
          <a:effectLst/>
        </p:spPr>
        <p:txBody>
          <a:bodyPr wrap="none" anchor="ctr"/>
          <a:lstStyle/>
          <a:p>
            <a:endParaRPr lang="en-US"/>
          </a:p>
        </p:txBody>
      </p:sp>
      <p:sp>
        <p:nvSpPr>
          <p:cNvPr id="1278987" name="Rectangle 11"/>
          <p:cNvSpPr>
            <a:spLocks noChangeArrowheads="1"/>
          </p:cNvSpPr>
          <p:nvPr/>
        </p:nvSpPr>
        <p:spPr bwMode="auto">
          <a:xfrm>
            <a:off x="3956050" y="8761413"/>
            <a:ext cx="3024188" cy="461962"/>
          </a:xfrm>
          <a:prstGeom prst="rect">
            <a:avLst/>
          </a:prstGeom>
          <a:noFill/>
          <a:ln w="12700">
            <a:noFill/>
            <a:miter lim="800000"/>
            <a:headEnd/>
            <a:tailEnd/>
          </a:ln>
          <a:effectLst/>
        </p:spPr>
        <p:txBody>
          <a:bodyPr lIns="19318" tIns="0" rIns="19318" bIns="0" anchor="b"/>
          <a:lstStyle/>
          <a:p>
            <a:pPr algn="r" defTabSz="928688"/>
            <a:r>
              <a:rPr lang="en-US" sz="1000" i="1">
                <a:solidFill>
                  <a:schemeClr val="tx1"/>
                </a:solidFill>
                <a:latin typeface="Times New Roman" pitchFamily="18" charset="0"/>
              </a:rPr>
              <a:t>9</a:t>
            </a:r>
          </a:p>
        </p:txBody>
      </p:sp>
      <p:sp>
        <p:nvSpPr>
          <p:cNvPr id="1278988" name="Rectangle 12"/>
          <p:cNvSpPr>
            <a:spLocks noChangeArrowheads="1"/>
          </p:cNvSpPr>
          <p:nvPr/>
        </p:nvSpPr>
        <p:spPr bwMode="auto">
          <a:xfrm>
            <a:off x="0" y="8761413"/>
            <a:ext cx="3024188" cy="461962"/>
          </a:xfrm>
          <a:prstGeom prst="rect">
            <a:avLst/>
          </a:prstGeom>
          <a:noFill/>
          <a:ln w="12700">
            <a:noFill/>
            <a:miter lim="800000"/>
            <a:headEnd/>
            <a:tailEnd/>
          </a:ln>
          <a:effectLst/>
        </p:spPr>
        <p:txBody>
          <a:bodyPr wrap="none" anchor="ctr"/>
          <a:lstStyle/>
          <a:p>
            <a:endParaRPr lang="en-US"/>
          </a:p>
        </p:txBody>
      </p:sp>
      <p:sp>
        <p:nvSpPr>
          <p:cNvPr id="1278989" name="Rectangle 13"/>
          <p:cNvSpPr>
            <a:spLocks noChangeArrowheads="1"/>
          </p:cNvSpPr>
          <p:nvPr/>
        </p:nvSpPr>
        <p:spPr bwMode="auto">
          <a:xfrm>
            <a:off x="0" y="0"/>
            <a:ext cx="3024188" cy="460375"/>
          </a:xfrm>
          <a:prstGeom prst="rect">
            <a:avLst/>
          </a:prstGeom>
          <a:noFill/>
          <a:ln w="12700">
            <a:noFill/>
            <a:miter lim="800000"/>
            <a:headEnd/>
            <a:tailEnd/>
          </a:ln>
          <a:effectLst/>
        </p:spPr>
        <p:txBody>
          <a:bodyPr wrap="none" anchor="ctr"/>
          <a:lstStyle/>
          <a:p>
            <a:endParaRPr lang="en-US"/>
          </a:p>
        </p:txBody>
      </p:sp>
      <p:sp>
        <p:nvSpPr>
          <p:cNvPr id="1278990" name="Rectangle 14"/>
          <p:cNvSpPr>
            <a:spLocks noChangeArrowheads="1"/>
          </p:cNvSpPr>
          <p:nvPr/>
        </p:nvSpPr>
        <p:spPr bwMode="auto">
          <a:xfrm>
            <a:off x="3956050" y="0"/>
            <a:ext cx="3024188" cy="460375"/>
          </a:xfrm>
          <a:prstGeom prst="rect">
            <a:avLst/>
          </a:prstGeom>
          <a:noFill/>
          <a:ln w="12700">
            <a:noFill/>
            <a:miter lim="800000"/>
            <a:headEnd/>
            <a:tailEnd/>
          </a:ln>
          <a:effectLst/>
        </p:spPr>
        <p:txBody>
          <a:bodyPr wrap="none" anchor="ctr"/>
          <a:lstStyle/>
          <a:p>
            <a:endParaRPr lang="en-US"/>
          </a:p>
        </p:txBody>
      </p:sp>
      <p:sp>
        <p:nvSpPr>
          <p:cNvPr id="1278991" name="Rectangle 15"/>
          <p:cNvSpPr>
            <a:spLocks noChangeArrowheads="1"/>
          </p:cNvSpPr>
          <p:nvPr/>
        </p:nvSpPr>
        <p:spPr bwMode="auto">
          <a:xfrm>
            <a:off x="3956050" y="8761413"/>
            <a:ext cx="3024188" cy="461962"/>
          </a:xfrm>
          <a:prstGeom prst="rect">
            <a:avLst/>
          </a:prstGeom>
          <a:noFill/>
          <a:ln w="12700">
            <a:noFill/>
            <a:miter lim="800000"/>
            <a:headEnd/>
            <a:tailEnd/>
          </a:ln>
          <a:effectLst/>
        </p:spPr>
        <p:txBody>
          <a:bodyPr lIns="19318" tIns="0" rIns="19318" bIns="0" anchor="b"/>
          <a:lstStyle/>
          <a:p>
            <a:pPr algn="r" defTabSz="928688"/>
            <a:r>
              <a:rPr lang="en-US" sz="1000" i="1">
                <a:solidFill>
                  <a:schemeClr val="tx1"/>
                </a:solidFill>
                <a:latin typeface="Times New Roman" pitchFamily="18" charset="0"/>
              </a:rPr>
              <a:t>28</a:t>
            </a:r>
          </a:p>
        </p:txBody>
      </p:sp>
      <p:sp>
        <p:nvSpPr>
          <p:cNvPr id="1278992" name="Rectangle 16"/>
          <p:cNvSpPr>
            <a:spLocks noChangeArrowheads="1"/>
          </p:cNvSpPr>
          <p:nvPr/>
        </p:nvSpPr>
        <p:spPr bwMode="auto">
          <a:xfrm>
            <a:off x="0" y="8761413"/>
            <a:ext cx="3024188" cy="461962"/>
          </a:xfrm>
          <a:prstGeom prst="rect">
            <a:avLst/>
          </a:prstGeom>
          <a:noFill/>
          <a:ln w="12700">
            <a:noFill/>
            <a:miter lim="800000"/>
            <a:headEnd/>
            <a:tailEnd/>
          </a:ln>
          <a:effectLst/>
        </p:spPr>
        <p:txBody>
          <a:bodyPr wrap="none" anchor="ctr"/>
          <a:lstStyle/>
          <a:p>
            <a:endParaRPr lang="en-US"/>
          </a:p>
        </p:txBody>
      </p:sp>
      <p:sp>
        <p:nvSpPr>
          <p:cNvPr id="1278993" name="Rectangle 17"/>
          <p:cNvSpPr>
            <a:spLocks noChangeArrowheads="1"/>
          </p:cNvSpPr>
          <p:nvPr/>
        </p:nvSpPr>
        <p:spPr bwMode="auto">
          <a:xfrm>
            <a:off x="0" y="0"/>
            <a:ext cx="3024188" cy="460375"/>
          </a:xfrm>
          <a:prstGeom prst="rect">
            <a:avLst/>
          </a:prstGeom>
          <a:noFill/>
          <a:ln w="12700">
            <a:noFill/>
            <a:miter lim="800000"/>
            <a:headEnd/>
            <a:tailEnd/>
          </a:ln>
          <a:effectLst/>
        </p:spPr>
        <p:txBody>
          <a:bodyPr wrap="none" anchor="ctr"/>
          <a:lstStyle/>
          <a:p>
            <a:endParaRPr lang="en-US"/>
          </a:p>
        </p:txBody>
      </p:sp>
      <p:sp>
        <p:nvSpPr>
          <p:cNvPr id="1278994" name="Rectangle 18"/>
          <p:cNvSpPr>
            <a:spLocks noChangeArrowheads="1"/>
          </p:cNvSpPr>
          <p:nvPr/>
        </p:nvSpPr>
        <p:spPr bwMode="auto">
          <a:xfrm>
            <a:off x="3956050" y="0"/>
            <a:ext cx="3024188" cy="460375"/>
          </a:xfrm>
          <a:prstGeom prst="rect">
            <a:avLst/>
          </a:prstGeom>
          <a:noFill/>
          <a:ln w="12700">
            <a:noFill/>
            <a:miter lim="800000"/>
            <a:headEnd/>
            <a:tailEnd/>
          </a:ln>
          <a:effectLst/>
        </p:spPr>
        <p:txBody>
          <a:bodyPr wrap="none" anchor="ctr"/>
          <a:lstStyle/>
          <a:p>
            <a:endParaRPr lang="en-US"/>
          </a:p>
        </p:txBody>
      </p:sp>
      <p:sp>
        <p:nvSpPr>
          <p:cNvPr id="1278995" name="Rectangle 19"/>
          <p:cNvSpPr>
            <a:spLocks noChangeArrowheads="1"/>
          </p:cNvSpPr>
          <p:nvPr/>
        </p:nvSpPr>
        <p:spPr bwMode="auto">
          <a:xfrm>
            <a:off x="3956050" y="8761413"/>
            <a:ext cx="3024188" cy="461962"/>
          </a:xfrm>
          <a:prstGeom prst="rect">
            <a:avLst/>
          </a:prstGeom>
          <a:noFill/>
          <a:ln w="12700">
            <a:noFill/>
            <a:miter lim="800000"/>
            <a:headEnd/>
            <a:tailEnd/>
          </a:ln>
          <a:effectLst/>
        </p:spPr>
        <p:txBody>
          <a:bodyPr lIns="19318" tIns="0" rIns="19318" bIns="0" anchor="b"/>
          <a:lstStyle/>
          <a:p>
            <a:pPr algn="r" defTabSz="928688"/>
            <a:r>
              <a:rPr lang="en-US" sz="1000" i="1">
                <a:solidFill>
                  <a:schemeClr val="tx1"/>
                </a:solidFill>
                <a:latin typeface="Times New Roman" pitchFamily="18" charset="0"/>
              </a:rPr>
              <a:t>28</a:t>
            </a:r>
          </a:p>
        </p:txBody>
      </p:sp>
      <p:sp>
        <p:nvSpPr>
          <p:cNvPr id="1278996" name="Rectangle 20"/>
          <p:cNvSpPr>
            <a:spLocks noChangeArrowheads="1"/>
          </p:cNvSpPr>
          <p:nvPr/>
        </p:nvSpPr>
        <p:spPr bwMode="auto">
          <a:xfrm>
            <a:off x="0" y="8761413"/>
            <a:ext cx="3024188" cy="461962"/>
          </a:xfrm>
          <a:prstGeom prst="rect">
            <a:avLst/>
          </a:prstGeom>
          <a:noFill/>
          <a:ln w="12700">
            <a:noFill/>
            <a:miter lim="800000"/>
            <a:headEnd/>
            <a:tailEnd/>
          </a:ln>
          <a:effectLst/>
        </p:spPr>
        <p:txBody>
          <a:bodyPr wrap="none" anchor="ctr"/>
          <a:lstStyle/>
          <a:p>
            <a:endParaRPr lang="en-US"/>
          </a:p>
        </p:txBody>
      </p:sp>
      <p:sp>
        <p:nvSpPr>
          <p:cNvPr id="1278997" name="Rectangle 21"/>
          <p:cNvSpPr>
            <a:spLocks noChangeArrowheads="1"/>
          </p:cNvSpPr>
          <p:nvPr/>
        </p:nvSpPr>
        <p:spPr bwMode="auto">
          <a:xfrm>
            <a:off x="0" y="0"/>
            <a:ext cx="3024188" cy="460375"/>
          </a:xfrm>
          <a:prstGeom prst="rect">
            <a:avLst/>
          </a:prstGeom>
          <a:noFill/>
          <a:ln w="12700">
            <a:noFill/>
            <a:miter lim="800000"/>
            <a:headEnd/>
            <a:tailEnd/>
          </a:ln>
          <a:effectLst/>
        </p:spPr>
        <p:txBody>
          <a:bodyPr wrap="none" anchor="ctr"/>
          <a:lstStyle/>
          <a:p>
            <a:endParaRPr lang="en-US"/>
          </a:p>
        </p:txBody>
      </p:sp>
      <p:sp>
        <p:nvSpPr>
          <p:cNvPr id="1278998" name="Rectangle 22"/>
          <p:cNvSpPr>
            <a:spLocks noChangeArrowheads="1"/>
          </p:cNvSpPr>
          <p:nvPr/>
        </p:nvSpPr>
        <p:spPr bwMode="auto">
          <a:xfrm>
            <a:off x="3956050" y="0"/>
            <a:ext cx="3024188" cy="460375"/>
          </a:xfrm>
          <a:prstGeom prst="rect">
            <a:avLst/>
          </a:prstGeom>
          <a:noFill/>
          <a:ln w="12700">
            <a:noFill/>
            <a:miter lim="800000"/>
            <a:headEnd/>
            <a:tailEnd/>
          </a:ln>
          <a:effectLst/>
        </p:spPr>
        <p:txBody>
          <a:bodyPr wrap="none" anchor="ctr"/>
          <a:lstStyle/>
          <a:p>
            <a:endParaRPr lang="en-US"/>
          </a:p>
        </p:txBody>
      </p:sp>
      <p:sp>
        <p:nvSpPr>
          <p:cNvPr id="1278999" name="Rectangle 23"/>
          <p:cNvSpPr>
            <a:spLocks noChangeArrowheads="1"/>
          </p:cNvSpPr>
          <p:nvPr/>
        </p:nvSpPr>
        <p:spPr bwMode="auto">
          <a:xfrm>
            <a:off x="3956050" y="8761413"/>
            <a:ext cx="3024188" cy="461962"/>
          </a:xfrm>
          <a:prstGeom prst="rect">
            <a:avLst/>
          </a:prstGeom>
          <a:noFill/>
          <a:ln w="12700">
            <a:noFill/>
            <a:miter lim="800000"/>
            <a:headEnd/>
            <a:tailEnd/>
          </a:ln>
          <a:effectLst/>
        </p:spPr>
        <p:txBody>
          <a:bodyPr lIns="19318" tIns="0" rIns="19318" bIns="0" anchor="b"/>
          <a:lstStyle/>
          <a:p>
            <a:pPr algn="r" defTabSz="928688"/>
            <a:r>
              <a:rPr lang="en-US" sz="1000" i="1">
                <a:solidFill>
                  <a:schemeClr val="tx1"/>
                </a:solidFill>
                <a:latin typeface="Times New Roman" pitchFamily="18" charset="0"/>
              </a:rPr>
              <a:t>28</a:t>
            </a:r>
          </a:p>
        </p:txBody>
      </p:sp>
      <p:sp>
        <p:nvSpPr>
          <p:cNvPr id="1279000" name="Rectangle 24"/>
          <p:cNvSpPr>
            <a:spLocks noChangeArrowheads="1"/>
          </p:cNvSpPr>
          <p:nvPr/>
        </p:nvSpPr>
        <p:spPr bwMode="auto">
          <a:xfrm>
            <a:off x="0" y="8761413"/>
            <a:ext cx="3024188" cy="461962"/>
          </a:xfrm>
          <a:prstGeom prst="rect">
            <a:avLst/>
          </a:prstGeom>
          <a:noFill/>
          <a:ln w="12700">
            <a:noFill/>
            <a:miter lim="800000"/>
            <a:headEnd/>
            <a:tailEnd/>
          </a:ln>
          <a:effectLst/>
        </p:spPr>
        <p:txBody>
          <a:bodyPr wrap="none" anchor="ctr"/>
          <a:lstStyle/>
          <a:p>
            <a:endParaRPr lang="en-US"/>
          </a:p>
        </p:txBody>
      </p:sp>
      <p:sp>
        <p:nvSpPr>
          <p:cNvPr id="1279001" name="Rectangle 25"/>
          <p:cNvSpPr>
            <a:spLocks noChangeArrowheads="1"/>
          </p:cNvSpPr>
          <p:nvPr/>
        </p:nvSpPr>
        <p:spPr bwMode="auto">
          <a:xfrm>
            <a:off x="0" y="0"/>
            <a:ext cx="3024188" cy="460375"/>
          </a:xfrm>
          <a:prstGeom prst="rect">
            <a:avLst/>
          </a:prstGeom>
          <a:noFill/>
          <a:ln w="12700">
            <a:noFill/>
            <a:miter lim="800000"/>
            <a:headEnd/>
            <a:tailEnd/>
          </a:ln>
          <a:effectLst/>
        </p:spPr>
        <p:txBody>
          <a:bodyPr wrap="none" anchor="ctr"/>
          <a:lstStyle/>
          <a:p>
            <a:endParaRPr lang="en-US"/>
          </a:p>
        </p:txBody>
      </p:sp>
      <p:sp>
        <p:nvSpPr>
          <p:cNvPr id="1279002" name="Rectangle 26"/>
          <p:cNvSpPr>
            <a:spLocks noGrp="1" noChangeArrowheads="1"/>
          </p:cNvSpPr>
          <p:nvPr>
            <p:ph type="body" idx="1"/>
          </p:nvPr>
        </p:nvSpPr>
        <p:spPr>
          <a:xfrm>
            <a:off x="931863" y="4378325"/>
            <a:ext cx="5116512" cy="4151313"/>
          </a:xfrm>
          <a:ln/>
        </p:spPr>
        <p:txBody>
          <a:bodyPr lIns="91760" tIns="45074" rIns="91760" bIns="45074"/>
          <a:lstStyle/>
          <a:p>
            <a:endParaRPr lang="en-US"/>
          </a:p>
        </p:txBody>
      </p:sp>
      <p:sp>
        <p:nvSpPr>
          <p:cNvPr id="1279003" name="Rectangle 27"/>
          <p:cNvSpPr>
            <a:spLocks noChangeArrowheads="1" noTextEdit="1"/>
          </p:cNvSpPr>
          <p:nvPr>
            <p:ph type="sldImg"/>
          </p:nvPr>
        </p:nvSpPr>
        <p:spPr>
          <a:xfrm>
            <a:off x="1114425" y="619125"/>
            <a:ext cx="4749800" cy="3562350"/>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a:spLocks noGrp="1" noChangeArrowheads="1"/>
          </p:cNvSpPr>
          <p:nvPr>
            <p:ph type="sldNum" sz="quarter" idx="5"/>
          </p:nvPr>
        </p:nvSpPr>
        <p:spPr>
          <a:ln/>
        </p:spPr>
        <p:txBody>
          <a:bodyPr/>
          <a:lstStyle/>
          <a:p>
            <a:r>
              <a:rPr lang="en-US"/>
              <a:t>Page </a:t>
            </a:r>
            <a:fld id="{8D020AAF-D45C-4A1D-B554-26913C660CD2}" type="slidenum">
              <a:rPr lang="en-US"/>
              <a:pPr/>
              <a:t>4</a:t>
            </a:fld>
            <a:endParaRPr lang="en-US"/>
          </a:p>
        </p:txBody>
      </p:sp>
      <p:sp>
        <p:nvSpPr>
          <p:cNvPr id="1360898" name="Rectangle 2"/>
          <p:cNvSpPr>
            <a:spLocks noChangeArrowheads="1" noTextEdit="1"/>
          </p:cNvSpPr>
          <p:nvPr>
            <p:ph type="sldImg"/>
          </p:nvPr>
        </p:nvSpPr>
        <p:spPr>
          <a:xfrm>
            <a:off x="735013" y="254000"/>
            <a:ext cx="5473700" cy="4105275"/>
          </a:xfrm>
        </p:spPr>
      </p:sp>
      <p:sp>
        <p:nvSpPr>
          <p:cNvPr id="1360899" name="Rectangle 3"/>
          <p:cNvSpPr>
            <a:spLocks noGrp="1" noChangeArrowheads="1"/>
          </p:cNvSpPr>
          <p:nvPr>
            <p:ph type="body" idx="1"/>
          </p:nvPr>
        </p:nvSpPr>
        <p:spPr>
          <a:xfrm>
            <a:off x="227013" y="4530725"/>
            <a:ext cx="6523037" cy="4397375"/>
          </a:xfrm>
        </p:spPr>
        <p:txBody>
          <a:bodyPr/>
          <a:lstStyle/>
          <a:p>
            <a:pPr>
              <a:buFontTx/>
              <a:buNone/>
            </a:pPr>
            <a:r>
              <a:rPr lang="en-US"/>
              <a:t>In this presentation, we highlight three major aspects of recent trends in immigration: </a:t>
            </a:r>
          </a:p>
          <a:p>
            <a:pPr>
              <a:buFontTx/>
              <a:buNone/>
            </a:pPr>
            <a:r>
              <a:rPr lang="en-US"/>
              <a:t>	(1) high sustained flows;</a:t>
            </a:r>
          </a:p>
          <a:p>
            <a:pPr>
              <a:buFontTx/>
              <a:buNone/>
            </a:pPr>
            <a:r>
              <a:rPr lang="en-US"/>
              <a:t>	(2) an increase in unauthorized immigration; and</a:t>
            </a:r>
          </a:p>
          <a:p>
            <a:pPr>
              <a:buFontTx/>
              <a:buNone/>
            </a:pPr>
            <a:r>
              <a:rPr lang="en-US"/>
              <a:t>	(3) growing geographic dispersal.</a:t>
            </a:r>
          </a:p>
          <a:p>
            <a:pPr>
              <a:buFontTx/>
              <a:buNone/>
            </a:pPr>
            <a:r>
              <a:rPr lang="en-US"/>
              <a:t>  </a:t>
            </a:r>
          </a:p>
          <a:p>
            <a:pPr>
              <a:buFontTx/>
              <a:buNone/>
            </a:pPr>
            <a:r>
              <a:rPr lang="en-US"/>
              <a:t>We start with  the large scale of recent flows to the U.S. </a:t>
            </a:r>
          </a:p>
          <a:p>
            <a:r>
              <a:rPr lang="en-US"/>
              <a:t>During the 1990s, more than 14</a:t>
            </a:r>
            <a:r>
              <a:rPr lang="en-US">
                <a:cs typeface="Times New Roman" pitchFamily="18" charset="0"/>
              </a:rPr>
              <a:t>–16</a:t>
            </a:r>
            <a:r>
              <a:rPr lang="en-US"/>
              <a:t> million new immigrants entered the United States according to our estimates (based in part on Census 2000);  this figure exceeds flows in any decade in the nation’s history;</a:t>
            </a:r>
          </a:p>
          <a:p>
            <a:r>
              <a:rPr lang="en-US"/>
              <a:t>Given the overall levels of legal immigration  (about 800,000</a:t>
            </a:r>
            <a:r>
              <a:rPr lang="en-US">
                <a:cs typeface="Times New Roman" pitchFamily="18" charset="0"/>
              </a:rPr>
              <a:t>–1,000,000</a:t>
            </a:r>
            <a:r>
              <a:rPr lang="en-US"/>
              <a:t> per year), it is likely that the net in-flow of unauthorized immigrants averaged about 500,000 per year over the decade; the annual number of unauthorized entries was much higher; </a:t>
            </a:r>
          </a:p>
          <a:p>
            <a:r>
              <a:rPr lang="en-US"/>
              <a:t>Barring a major change in the nation’s legal immigration policy or a sustained deterioration in the economy we project the entry of at least 15 million immigrants between 2000 and 2010.</a:t>
            </a:r>
          </a:p>
          <a:p>
            <a:endParaRPr lang="en-US"/>
          </a:p>
          <a:p>
            <a:pPr>
              <a:buFontTx/>
              <a:buNone/>
            </a:pPr>
            <a:r>
              <a:rPr lang="en-US" sz="1000"/>
              <a:t>Sources:  </a:t>
            </a:r>
            <a:r>
              <a:rPr lang="en-US" sz="1000" i="1"/>
              <a:t>Statistical Yearbooks</a:t>
            </a:r>
            <a:r>
              <a:rPr lang="en-US" sz="1000"/>
              <a:t> of the INS and Office of Immigration Statistics (DHS) and Pew Hispanic  estimates and projections.</a:t>
            </a: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a:spLocks noGrp="1" noChangeArrowheads="1"/>
          </p:cNvSpPr>
          <p:nvPr>
            <p:ph type="sldNum" sz="quarter" idx="5"/>
          </p:nvPr>
        </p:nvSpPr>
        <p:spPr>
          <a:ln/>
        </p:spPr>
        <p:txBody>
          <a:bodyPr/>
          <a:lstStyle/>
          <a:p>
            <a:r>
              <a:rPr lang="en-US"/>
              <a:t>Page </a:t>
            </a:r>
            <a:fld id="{05252D3A-4055-45EC-8E8F-F73F5DD8A596}" type="slidenum">
              <a:rPr lang="en-US"/>
              <a:pPr/>
              <a:t>40</a:t>
            </a:fld>
            <a:endParaRPr lang="en-US"/>
          </a:p>
        </p:txBody>
      </p:sp>
      <p:sp>
        <p:nvSpPr>
          <p:cNvPr id="1305602" name="Rectangle 2"/>
          <p:cNvSpPr>
            <a:spLocks noChangeArrowheads="1" noTextEdit="1"/>
          </p:cNvSpPr>
          <p:nvPr>
            <p:ph type="sldImg"/>
          </p:nvPr>
        </p:nvSpPr>
        <p:spPr>
          <a:xfrm>
            <a:off x="1158875" y="688975"/>
            <a:ext cx="4545013" cy="3408363"/>
          </a:xfrm>
          <a:ln w="12700" cap="flat">
            <a:solidFill>
              <a:srgbClr val="000000"/>
            </a:solidFill>
          </a:ln>
        </p:spPr>
      </p:sp>
      <p:sp>
        <p:nvSpPr>
          <p:cNvPr id="1305603" name="Rectangle 3"/>
          <p:cNvSpPr>
            <a:spLocks noGrp="1" noChangeArrowheads="1"/>
          </p:cNvSpPr>
          <p:nvPr>
            <p:ph type="body" idx="1"/>
          </p:nvPr>
        </p:nvSpPr>
        <p:spPr>
          <a:xfrm>
            <a:off x="930275" y="4384675"/>
            <a:ext cx="5119688" cy="4146550"/>
          </a:xfrm>
          <a:ln/>
        </p:spPr>
        <p:txBody>
          <a:bodyPr lIns="93538" tIns="45978" rIns="93538" bIns="45978"/>
          <a:lstStyle/>
          <a:p>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a:spLocks noGrp="1" noChangeArrowheads="1"/>
          </p:cNvSpPr>
          <p:nvPr>
            <p:ph type="sldNum" sz="quarter" idx="5"/>
          </p:nvPr>
        </p:nvSpPr>
        <p:spPr>
          <a:ln/>
        </p:spPr>
        <p:txBody>
          <a:bodyPr/>
          <a:lstStyle/>
          <a:p>
            <a:r>
              <a:rPr lang="en-US"/>
              <a:t>Page </a:t>
            </a:r>
            <a:fld id="{C7BD3C50-F750-439E-B09C-14E4AA81E659}" type="slidenum">
              <a:rPr lang="en-US"/>
              <a:pPr/>
              <a:t>41</a:t>
            </a:fld>
            <a:endParaRPr lang="en-US"/>
          </a:p>
        </p:txBody>
      </p:sp>
      <p:sp>
        <p:nvSpPr>
          <p:cNvPr id="1346562" name="Rectangle 2"/>
          <p:cNvSpPr>
            <a:spLocks noChangeArrowheads="1" noTextEdit="1"/>
          </p:cNvSpPr>
          <p:nvPr>
            <p:ph type="sldImg"/>
          </p:nvPr>
        </p:nvSpPr>
        <p:spPr>
          <a:xfrm>
            <a:off x="1158875" y="688975"/>
            <a:ext cx="4545013" cy="3408363"/>
          </a:xfrm>
          <a:ln w="12700" cap="flat">
            <a:solidFill>
              <a:srgbClr val="000000"/>
            </a:solidFill>
          </a:ln>
        </p:spPr>
      </p:sp>
      <p:sp>
        <p:nvSpPr>
          <p:cNvPr id="1346563" name="Rectangle 3"/>
          <p:cNvSpPr>
            <a:spLocks noGrp="1" noChangeArrowheads="1"/>
          </p:cNvSpPr>
          <p:nvPr>
            <p:ph type="body" idx="1"/>
          </p:nvPr>
        </p:nvSpPr>
        <p:spPr>
          <a:xfrm>
            <a:off x="930275" y="4384675"/>
            <a:ext cx="5119688" cy="4146550"/>
          </a:xfrm>
          <a:ln/>
        </p:spPr>
        <p:txBody>
          <a:bodyPr lIns="93538" tIns="45978" rIns="93538" bIns="45978"/>
          <a:lstStyle/>
          <a:p>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9"/>
          <p:cNvSpPr>
            <a:spLocks noGrp="1" noChangeArrowheads="1"/>
          </p:cNvSpPr>
          <p:nvPr>
            <p:ph type="sldNum" sz="quarter" idx="5"/>
          </p:nvPr>
        </p:nvSpPr>
        <p:spPr>
          <a:ln/>
        </p:spPr>
        <p:txBody>
          <a:bodyPr/>
          <a:lstStyle/>
          <a:p>
            <a:r>
              <a:rPr lang="en-US"/>
              <a:t>Page </a:t>
            </a:r>
            <a:fld id="{20E41B90-6348-45A0-BFA8-424BD9F84874}" type="slidenum">
              <a:rPr lang="en-US"/>
              <a:pPr/>
              <a:t>42</a:t>
            </a:fld>
            <a:endParaRPr lang="en-US"/>
          </a:p>
        </p:txBody>
      </p:sp>
      <p:sp>
        <p:nvSpPr>
          <p:cNvPr id="1258498" name="Rectangle 2"/>
          <p:cNvSpPr>
            <a:spLocks noChangeArrowheads="1"/>
          </p:cNvSpPr>
          <p:nvPr/>
        </p:nvSpPr>
        <p:spPr bwMode="auto">
          <a:xfrm>
            <a:off x="3956050" y="0"/>
            <a:ext cx="3024188" cy="465138"/>
          </a:xfrm>
          <a:prstGeom prst="rect">
            <a:avLst/>
          </a:prstGeom>
          <a:noFill/>
          <a:ln w="9525">
            <a:noFill/>
            <a:miter lim="800000"/>
            <a:headEnd/>
            <a:tailEnd/>
          </a:ln>
          <a:effectLst/>
        </p:spPr>
        <p:txBody>
          <a:bodyPr wrap="none" anchor="ctr"/>
          <a:lstStyle/>
          <a:p>
            <a:endParaRPr lang="en-US"/>
          </a:p>
        </p:txBody>
      </p:sp>
      <p:sp>
        <p:nvSpPr>
          <p:cNvPr id="1258499" name="Rectangle 3"/>
          <p:cNvSpPr>
            <a:spLocks noChangeArrowheads="1"/>
          </p:cNvSpPr>
          <p:nvPr/>
        </p:nvSpPr>
        <p:spPr bwMode="auto">
          <a:xfrm>
            <a:off x="3956050" y="8758238"/>
            <a:ext cx="3024188" cy="465137"/>
          </a:xfrm>
          <a:prstGeom prst="rect">
            <a:avLst/>
          </a:prstGeom>
          <a:noFill/>
          <a:ln w="9525">
            <a:noFill/>
            <a:miter lim="800000"/>
            <a:headEnd/>
            <a:tailEnd/>
          </a:ln>
          <a:effectLst/>
        </p:spPr>
        <p:txBody>
          <a:bodyPr lIns="19081" tIns="0" rIns="19081" bIns="0" anchor="b"/>
          <a:lstStyle/>
          <a:p>
            <a:pPr algn="r" defTabSz="935038"/>
            <a:endParaRPr lang="en-US" sz="1100" i="1">
              <a:solidFill>
                <a:schemeClr val="tx1"/>
              </a:solidFill>
              <a:latin typeface="Times New Roman" pitchFamily="18" charset="0"/>
            </a:endParaRPr>
          </a:p>
        </p:txBody>
      </p:sp>
      <p:sp>
        <p:nvSpPr>
          <p:cNvPr id="1258500" name="Rectangle 4"/>
          <p:cNvSpPr>
            <a:spLocks noChangeArrowheads="1"/>
          </p:cNvSpPr>
          <p:nvPr/>
        </p:nvSpPr>
        <p:spPr bwMode="auto">
          <a:xfrm>
            <a:off x="0" y="8758238"/>
            <a:ext cx="3024188" cy="465137"/>
          </a:xfrm>
          <a:prstGeom prst="rect">
            <a:avLst/>
          </a:prstGeom>
          <a:noFill/>
          <a:ln w="9525">
            <a:noFill/>
            <a:miter lim="800000"/>
            <a:headEnd/>
            <a:tailEnd/>
          </a:ln>
          <a:effectLst/>
        </p:spPr>
        <p:txBody>
          <a:bodyPr wrap="none" anchor="ctr"/>
          <a:lstStyle/>
          <a:p>
            <a:endParaRPr lang="en-US"/>
          </a:p>
        </p:txBody>
      </p:sp>
      <p:sp>
        <p:nvSpPr>
          <p:cNvPr id="1258501" name="Rectangle 5"/>
          <p:cNvSpPr>
            <a:spLocks noChangeArrowheads="1"/>
          </p:cNvSpPr>
          <p:nvPr/>
        </p:nvSpPr>
        <p:spPr bwMode="auto">
          <a:xfrm>
            <a:off x="0" y="0"/>
            <a:ext cx="3024188" cy="465138"/>
          </a:xfrm>
          <a:prstGeom prst="rect">
            <a:avLst/>
          </a:prstGeom>
          <a:noFill/>
          <a:ln w="9525">
            <a:noFill/>
            <a:miter lim="800000"/>
            <a:headEnd/>
            <a:tailEnd/>
          </a:ln>
          <a:effectLst/>
        </p:spPr>
        <p:txBody>
          <a:bodyPr wrap="none" anchor="ctr"/>
          <a:lstStyle/>
          <a:p>
            <a:endParaRPr lang="en-US"/>
          </a:p>
        </p:txBody>
      </p:sp>
      <p:sp>
        <p:nvSpPr>
          <p:cNvPr id="1258502" name="Rectangle 6"/>
          <p:cNvSpPr>
            <a:spLocks noChangeArrowheads="1"/>
          </p:cNvSpPr>
          <p:nvPr/>
        </p:nvSpPr>
        <p:spPr bwMode="auto">
          <a:xfrm>
            <a:off x="3956050" y="0"/>
            <a:ext cx="3024188" cy="465138"/>
          </a:xfrm>
          <a:prstGeom prst="rect">
            <a:avLst/>
          </a:prstGeom>
          <a:noFill/>
          <a:ln w="9525">
            <a:noFill/>
            <a:miter lim="800000"/>
            <a:headEnd/>
            <a:tailEnd/>
          </a:ln>
          <a:effectLst/>
        </p:spPr>
        <p:txBody>
          <a:bodyPr wrap="none" anchor="ctr"/>
          <a:lstStyle/>
          <a:p>
            <a:endParaRPr lang="en-US"/>
          </a:p>
        </p:txBody>
      </p:sp>
      <p:sp>
        <p:nvSpPr>
          <p:cNvPr id="1258503" name="Rectangle 7"/>
          <p:cNvSpPr>
            <a:spLocks noChangeArrowheads="1"/>
          </p:cNvSpPr>
          <p:nvPr/>
        </p:nvSpPr>
        <p:spPr bwMode="auto">
          <a:xfrm>
            <a:off x="0" y="8758238"/>
            <a:ext cx="3024188" cy="465137"/>
          </a:xfrm>
          <a:prstGeom prst="rect">
            <a:avLst/>
          </a:prstGeom>
          <a:noFill/>
          <a:ln w="9525">
            <a:noFill/>
            <a:miter lim="800000"/>
            <a:headEnd/>
            <a:tailEnd/>
          </a:ln>
          <a:effectLst/>
        </p:spPr>
        <p:txBody>
          <a:bodyPr wrap="none" anchor="ctr"/>
          <a:lstStyle/>
          <a:p>
            <a:endParaRPr lang="en-US"/>
          </a:p>
        </p:txBody>
      </p:sp>
      <p:sp>
        <p:nvSpPr>
          <p:cNvPr id="1258504" name="Rectangle 8"/>
          <p:cNvSpPr>
            <a:spLocks noChangeArrowheads="1"/>
          </p:cNvSpPr>
          <p:nvPr/>
        </p:nvSpPr>
        <p:spPr bwMode="auto">
          <a:xfrm>
            <a:off x="0" y="0"/>
            <a:ext cx="3024188" cy="465138"/>
          </a:xfrm>
          <a:prstGeom prst="rect">
            <a:avLst/>
          </a:prstGeom>
          <a:noFill/>
          <a:ln w="9525">
            <a:noFill/>
            <a:miter lim="800000"/>
            <a:headEnd/>
            <a:tailEnd/>
          </a:ln>
          <a:effectLst/>
        </p:spPr>
        <p:txBody>
          <a:bodyPr wrap="none" anchor="ctr"/>
          <a:lstStyle/>
          <a:p>
            <a:endParaRPr lang="en-US"/>
          </a:p>
        </p:txBody>
      </p:sp>
      <p:sp>
        <p:nvSpPr>
          <p:cNvPr id="1258505" name="Rectangle 9"/>
          <p:cNvSpPr>
            <a:spLocks noGrp="1" noChangeArrowheads="1"/>
          </p:cNvSpPr>
          <p:nvPr>
            <p:ph type="body" idx="1"/>
          </p:nvPr>
        </p:nvSpPr>
        <p:spPr>
          <a:xfrm>
            <a:off x="457200" y="4535488"/>
            <a:ext cx="6024563" cy="4079875"/>
          </a:xfrm>
          <a:noFill/>
          <a:ln/>
        </p:spPr>
        <p:txBody>
          <a:bodyPr lIns="93813" tIns="46111" rIns="93813" bIns="46111"/>
          <a:lstStyle/>
          <a:p>
            <a:pPr>
              <a:buFontTx/>
              <a:buNone/>
            </a:pPr>
            <a:r>
              <a:rPr lang="en-US"/>
              <a:t>The “elderly dependency ratio,” defined here as the ratio of persons aged 65 and over to the population aged 18-64 quite starkly reflects the demographic history of the U.S. population.</a:t>
            </a:r>
          </a:p>
          <a:p>
            <a:r>
              <a:rPr lang="en-US"/>
              <a:t>After gradually increasing from 16 elderly per 100 persons of working age during the 1950s, 1960s, and 1970s to roughly 20 per 100 by 1990, the elderly dependency ratio remains roughly constant through 2010.  </a:t>
            </a:r>
          </a:p>
          <a:p>
            <a:r>
              <a:rPr lang="en-US"/>
              <a:t>Then, the ratio increases extremely rapidly between 2010 and 2030, again as a result of the aging of the baby boom, before beginning to level off after 2030.  </a:t>
            </a:r>
          </a:p>
          <a:p>
            <a:r>
              <a:rPr lang="en-US"/>
              <a:t>This chart illustrates clearly the “window” available to address issues regarding Social Security financing before demographic pressures set in.</a:t>
            </a:r>
          </a:p>
          <a:p>
            <a:endParaRPr lang="en-US"/>
          </a:p>
          <a:p>
            <a:pPr>
              <a:buFontTx/>
              <a:buNone/>
            </a:pPr>
            <a:r>
              <a:rPr lang="en-US" sz="1100"/>
              <a:t>Source:  Pew Hispanic Center projections (Passel, forthcoming 2007) and historical census data.</a:t>
            </a:r>
          </a:p>
          <a:p>
            <a:endParaRPr lang="en-US"/>
          </a:p>
        </p:txBody>
      </p:sp>
      <p:sp>
        <p:nvSpPr>
          <p:cNvPr id="1258506" name="Rectangle 10"/>
          <p:cNvSpPr>
            <a:spLocks noChangeArrowheads="1" noTextEdit="1"/>
          </p:cNvSpPr>
          <p:nvPr>
            <p:ph type="sldImg"/>
          </p:nvPr>
        </p:nvSpPr>
        <p:spPr>
          <a:xfrm>
            <a:off x="738188" y="255588"/>
            <a:ext cx="5472112" cy="4103687"/>
          </a:xfrm>
          <a:ln/>
        </p:spPr>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9"/>
          <p:cNvSpPr>
            <a:spLocks noGrp="1" noChangeArrowheads="1"/>
          </p:cNvSpPr>
          <p:nvPr>
            <p:ph type="sldNum" sz="quarter" idx="5"/>
          </p:nvPr>
        </p:nvSpPr>
        <p:spPr>
          <a:ln/>
        </p:spPr>
        <p:txBody>
          <a:bodyPr/>
          <a:lstStyle/>
          <a:p>
            <a:r>
              <a:rPr lang="en-US"/>
              <a:t>Page </a:t>
            </a:r>
            <a:fld id="{F9D1E9D2-EEEA-4284-B680-C3BED35C815E}" type="slidenum">
              <a:rPr lang="en-US"/>
              <a:pPr/>
              <a:t>43</a:t>
            </a:fld>
            <a:endParaRPr lang="en-US"/>
          </a:p>
        </p:txBody>
      </p:sp>
      <p:sp>
        <p:nvSpPr>
          <p:cNvPr id="1260546" name="Rectangle 2"/>
          <p:cNvSpPr>
            <a:spLocks noChangeArrowheads="1"/>
          </p:cNvSpPr>
          <p:nvPr/>
        </p:nvSpPr>
        <p:spPr bwMode="auto">
          <a:xfrm>
            <a:off x="3956050" y="0"/>
            <a:ext cx="3024188" cy="465138"/>
          </a:xfrm>
          <a:prstGeom prst="rect">
            <a:avLst/>
          </a:prstGeom>
          <a:noFill/>
          <a:ln w="9525">
            <a:noFill/>
            <a:miter lim="800000"/>
            <a:headEnd/>
            <a:tailEnd/>
          </a:ln>
          <a:effectLst/>
        </p:spPr>
        <p:txBody>
          <a:bodyPr wrap="none" anchor="ctr"/>
          <a:lstStyle/>
          <a:p>
            <a:endParaRPr lang="en-US"/>
          </a:p>
        </p:txBody>
      </p:sp>
      <p:sp>
        <p:nvSpPr>
          <p:cNvPr id="1260547" name="Rectangle 3"/>
          <p:cNvSpPr>
            <a:spLocks noChangeArrowheads="1"/>
          </p:cNvSpPr>
          <p:nvPr/>
        </p:nvSpPr>
        <p:spPr bwMode="auto">
          <a:xfrm>
            <a:off x="3956050" y="8758238"/>
            <a:ext cx="3024188" cy="465137"/>
          </a:xfrm>
          <a:prstGeom prst="rect">
            <a:avLst/>
          </a:prstGeom>
          <a:noFill/>
          <a:ln w="9525">
            <a:noFill/>
            <a:miter lim="800000"/>
            <a:headEnd/>
            <a:tailEnd/>
          </a:ln>
          <a:effectLst/>
        </p:spPr>
        <p:txBody>
          <a:bodyPr lIns="19081" tIns="0" rIns="19081" bIns="0" anchor="b"/>
          <a:lstStyle/>
          <a:p>
            <a:pPr algn="r" defTabSz="935038"/>
            <a:endParaRPr lang="en-US" sz="1100" i="1">
              <a:solidFill>
                <a:schemeClr val="tx1"/>
              </a:solidFill>
              <a:latin typeface="Times New Roman" pitchFamily="18" charset="0"/>
            </a:endParaRPr>
          </a:p>
          <a:p>
            <a:pPr algn="r" defTabSz="935038"/>
            <a:endParaRPr lang="en-US" sz="1100" i="1">
              <a:solidFill>
                <a:schemeClr val="tx1"/>
              </a:solidFill>
              <a:latin typeface="Times New Roman" pitchFamily="18" charset="0"/>
            </a:endParaRPr>
          </a:p>
        </p:txBody>
      </p:sp>
      <p:sp>
        <p:nvSpPr>
          <p:cNvPr id="1260548" name="Rectangle 4"/>
          <p:cNvSpPr>
            <a:spLocks noChangeArrowheads="1"/>
          </p:cNvSpPr>
          <p:nvPr/>
        </p:nvSpPr>
        <p:spPr bwMode="auto">
          <a:xfrm>
            <a:off x="0" y="8758238"/>
            <a:ext cx="3024188" cy="465137"/>
          </a:xfrm>
          <a:prstGeom prst="rect">
            <a:avLst/>
          </a:prstGeom>
          <a:noFill/>
          <a:ln w="9525">
            <a:noFill/>
            <a:miter lim="800000"/>
            <a:headEnd/>
            <a:tailEnd/>
          </a:ln>
          <a:effectLst/>
        </p:spPr>
        <p:txBody>
          <a:bodyPr wrap="none" anchor="ctr"/>
          <a:lstStyle/>
          <a:p>
            <a:endParaRPr lang="en-US"/>
          </a:p>
        </p:txBody>
      </p:sp>
      <p:sp>
        <p:nvSpPr>
          <p:cNvPr id="1260549" name="Rectangle 5"/>
          <p:cNvSpPr>
            <a:spLocks noChangeArrowheads="1"/>
          </p:cNvSpPr>
          <p:nvPr/>
        </p:nvSpPr>
        <p:spPr bwMode="auto">
          <a:xfrm>
            <a:off x="0" y="0"/>
            <a:ext cx="3024188" cy="465138"/>
          </a:xfrm>
          <a:prstGeom prst="rect">
            <a:avLst/>
          </a:prstGeom>
          <a:noFill/>
          <a:ln w="9525">
            <a:noFill/>
            <a:miter lim="800000"/>
            <a:headEnd/>
            <a:tailEnd/>
          </a:ln>
          <a:effectLst/>
        </p:spPr>
        <p:txBody>
          <a:bodyPr wrap="none" anchor="ctr"/>
          <a:lstStyle/>
          <a:p>
            <a:endParaRPr lang="en-US"/>
          </a:p>
        </p:txBody>
      </p:sp>
      <p:sp>
        <p:nvSpPr>
          <p:cNvPr id="1260550" name="Rectangle 6"/>
          <p:cNvSpPr>
            <a:spLocks noChangeArrowheads="1"/>
          </p:cNvSpPr>
          <p:nvPr/>
        </p:nvSpPr>
        <p:spPr bwMode="auto">
          <a:xfrm>
            <a:off x="3956050" y="0"/>
            <a:ext cx="3024188" cy="465138"/>
          </a:xfrm>
          <a:prstGeom prst="rect">
            <a:avLst/>
          </a:prstGeom>
          <a:noFill/>
          <a:ln w="9525">
            <a:noFill/>
            <a:miter lim="800000"/>
            <a:headEnd/>
            <a:tailEnd/>
          </a:ln>
          <a:effectLst/>
        </p:spPr>
        <p:txBody>
          <a:bodyPr wrap="none" anchor="ctr"/>
          <a:lstStyle/>
          <a:p>
            <a:endParaRPr lang="en-US"/>
          </a:p>
        </p:txBody>
      </p:sp>
      <p:sp>
        <p:nvSpPr>
          <p:cNvPr id="1260551" name="Rectangle 7"/>
          <p:cNvSpPr>
            <a:spLocks noChangeArrowheads="1"/>
          </p:cNvSpPr>
          <p:nvPr/>
        </p:nvSpPr>
        <p:spPr bwMode="auto">
          <a:xfrm>
            <a:off x="3956050" y="8758238"/>
            <a:ext cx="3024188" cy="465137"/>
          </a:xfrm>
          <a:prstGeom prst="rect">
            <a:avLst/>
          </a:prstGeom>
          <a:noFill/>
          <a:ln w="9525">
            <a:noFill/>
            <a:miter lim="800000"/>
            <a:headEnd/>
            <a:tailEnd/>
          </a:ln>
          <a:effectLst/>
        </p:spPr>
        <p:txBody>
          <a:bodyPr lIns="19081" tIns="0" rIns="19081" bIns="0" anchor="b"/>
          <a:lstStyle/>
          <a:p>
            <a:pPr algn="r" defTabSz="935038"/>
            <a:endParaRPr lang="en-US" sz="1100" i="1">
              <a:solidFill>
                <a:schemeClr val="tx1"/>
              </a:solidFill>
              <a:latin typeface="Times New Roman" pitchFamily="18" charset="0"/>
            </a:endParaRPr>
          </a:p>
        </p:txBody>
      </p:sp>
      <p:sp>
        <p:nvSpPr>
          <p:cNvPr id="1260552" name="Rectangle 8"/>
          <p:cNvSpPr>
            <a:spLocks noChangeArrowheads="1"/>
          </p:cNvSpPr>
          <p:nvPr/>
        </p:nvSpPr>
        <p:spPr bwMode="auto">
          <a:xfrm>
            <a:off x="0" y="8758238"/>
            <a:ext cx="3024188" cy="465137"/>
          </a:xfrm>
          <a:prstGeom prst="rect">
            <a:avLst/>
          </a:prstGeom>
          <a:noFill/>
          <a:ln w="9525">
            <a:noFill/>
            <a:miter lim="800000"/>
            <a:headEnd/>
            <a:tailEnd/>
          </a:ln>
          <a:effectLst/>
        </p:spPr>
        <p:txBody>
          <a:bodyPr wrap="none" anchor="ctr"/>
          <a:lstStyle/>
          <a:p>
            <a:endParaRPr lang="en-US"/>
          </a:p>
        </p:txBody>
      </p:sp>
      <p:sp>
        <p:nvSpPr>
          <p:cNvPr id="1260553" name="Rectangle 9"/>
          <p:cNvSpPr>
            <a:spLocks noChangeArrowheads="1"/>
          </p:cNvSpPr>
          <p:nvPr/>
        </p:nvSpPr>
        <p:spPr bwMode="auto">
          <a:xfrm>
            <a:off x="0" y="0"/>
            <a:ext cx="3024188" cy="465138"/>
          </a:xfrm>
          <a:prstGeom prst="rect">
            <a:avLst/>
          </a:prstGeom>
          <a:noFill/>
          <a:ln w="9525">
            <a:noFill/>
            <a:miter lim="800000"/>
            <a:headEnd/>
            <a:tailEnd/>
          </a:ln>
          <a:effectLst/>
        </p:spPr>
        <p:txBody>
          <a:bodyPr wrap="none" anchor="ctr"/>
          <a:lstStyle/>
          <a:p>
            <a:endParaRPr lang="en-US"/>
          </a:p>
        </p:txBody>
      </p:sp>
      <p:sp>
        <p:nvSpPr>
          <p:cNvPr id="1260554" name="Rectangle 10"/>
          <p:cNvSpPr>
            <a:spLocks noGrp="1" noChangeArrowheads="1"/>
          </p:cNvSpPr>
          <p:nvPr>
            <p:ph type="body" idx="1"/>
          </p:nvPr>
        </p:nvSpPr>
        <p:spPr>
          <a:xfrm>
            <a:off x="457200" y="4535488"/>
            <a:ext cx="6024563" cy="4079875"/>
          </a:xfrm>
          <a:noFill/>
          <a:ln/>
        </p:spPr>
        <p:txBody>
          <a:bodyPr lIns="93813" tIns="46111" rIns="93813" bIns="46111"/>
          <a:lstStyle/>
          <a:p>
            <a:pPr>
              <a:buFontTx/>
              <a:buNone/>
            </a:pPr>
            <a:r>
              <a:rPr lang="en-US"/>
              <a:t>The ratio of workers per dependent (elderly or child) is inversely related to the previous chart.  This measure reflects how many workers are available to pay taxes to support children or the elderly.</a:t>
            </a:r>
          </a:p>
          <a:p>
            <a:r>
              <a:rPr lang="en-US"/>
              <a:t>The ratio of workers per elderly dependent actually increases slightly from its value in 2000 because of the relatively small depression era birth cohorts (who turn 65 before 2005).  </a:t>
            </a:r>
          </a:p>
          <a:p>
            <a:r>
              <a:rPr lang="en-US"/>
              <a:t>The precipitous drop from about 4.2 workers per person age 65 or over in 2005 to less than 2.6 in 2030 is the coming “crisis” in Social Security which remains to be addressed.  </a:t>
            </a:r>
          </a:p>
          <a:p>
            <a:r>
              <a:rPr lang="en-US"/>
              <a:t>The dotted line shows the worker-elderly ratio for the case with no post-2005 immigration.  This scenario illustrates that more than 1.5 million immigrants per year have a substantial impact as the “no immigration” scenario shows a much larger drop to 2.2 workers per elderly in 2030 and 1.9 in 2050.</a:t>
            </a:r>
          </a:p>
          <a:p>
            <a:r>
              <a:rPr lang="en-US"/>
              <a:t>However, the “crisis” is not averted as the ratio will still be much, much below current levels.  This chart also illustrates the futility of treating immigration as a “solution” to the crisis since more than 6 million immigrants per year would be necessary to bring the worker-elderly ration to its 2010 value.</a:t>
            </a:r>
          </a:p>
          <a:p>
            <a:r>
              <a:rPr lang="en-US"/>
              <a:t>For comparison, the youth-worker dependency ratio is shown.</a:t>
            </a:r>
          </a:p>
          <a:p>
            <a:endParaRPr lang="en-US" sz="1100"/>
          </a:p>
          <a:p>
            <a:pPr>
              <a:buFontTx/>
              <a:buNone/>
            </a:pPr>
            <a:r>
              <a:rPr lang="en-US" sz="1100"/>
              <a:t>Source:  Pew Hispanic Center projections (Passel, forthcoming 2007).</a:t>
            </a:r>
            <a:endParaRPr lang="en-US"/>
          </a:p>
          <a:p>
            <a:endParaRPr lang="en-US"/>
          </a:p>
        </p:txBody>
      </p:sp>
      <p:sp>
        <p:nvSpPr>
          <p:cNvPr id="1260555" name="Rectangle 11"/>
          <p:cNvSpPr>
            <a:spLocks noChangeArrowheads="1" noTextEdit="1"/>
          </p:cNvSpPr>
          <p:nvPr>
            <p:ph type="sldImg"/>
          </p:nvPr>
        </p:nvSpPr>
        <p:spPr>
          <a:xfrm>
            <a:off x="738188" y="255588"/>
            <a:ext cx="5467350" cy="4100512"/>
          </a:xfrm>
          <a:ln/>
        </p:spPr>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9"/>
          <p:cNvSpPr>
            <a:spLocks noGrp="1" noChangeArrowheads="1"/>
          </p:cNvSpPr>
          <p:nvPr>
            <p:ph type="sldNum" sz="quarter" idx="5"/>
          </p:nvPr>
        </p:nvSpPr>
        <p:spPr>
          <a:ln/>
        </p:spPr>
        <p:txBody>
          <a:bodyPr/>
          <a:lstStyle/>
          <a:p>
            <a:r>
              <a:rPr lang="en-US"/>
              <a:t>Page </a:t>
            </a:r>
            <a:fld id="{0C0D2F9A-6337-4AB0-9FF9-958DC6474E10}" type="slidenum">
              <a:rPr lang="en-US"/>
              <a:pPr/>
              <a:t>44</a:t>
            </a:fld>
            <a:endParaRPr lang="en-US"/>
          </a:p>
        </p:txBody>
      </p:sp>
      <p:sp>
        <p:nvSpPr>
          <p:cNvPr id="1262594" name="Rectangle 2"/>
          <p:cNvSpPr>
            <a:spLocks noChangeArrowheads="1"/>
          </p:cNvSpPr>
          <p:nvPr/>
        </p:nvSpPr>
        <p:spPr bwMode="auto">
          <a:xfrm>
            <a:off x="3956050" y="0"/>
            <a:ext cx="3024188" cy="465138"/>
          </a:xfrm>
          <a:prstGeom prst="rect">
            <a:avLst/>
          </a:prstGeom>
          <a:noFill/>
          <a:ln w="9525">
            <a:noFill/>
            <a:miter lim="800000"/>
            <a:headEnd/>
            <a:tailEnd/>
          </a:ln>
          <a:effectLst/>
        </p:spPr>
        <p:txBody>
          <a:bodyPr wrap="none" anchor="ctr"/>
          <a:lstStyle/>
          <a:p>
            <a:endParaRPr lang="en-US"/>
          </a:p>
        </p:txBody>
      </p:sp>
      <p:sp>
        <p:nvSpPr>
          <p:cNvPr id="1262595" name="Rectangle 3"/>
          <p:cNvSpPr>
            <a:spLocks noChangeArrowheads="1"/>
          </p:cNvSpPr>
          <p:nvPr/>
        </p:nvSpPr>
        <p:spPr bwMode="auto">
          <a:xfrm>
            <a:off x="3956050" y="8758238"/>
            <a:ext cx="3024188" cy="465137"/>
          </a:xfrm>
          <a:prstGeom prst="rect">
            <a:avLst/>
          </a:prstGeom>
          <a:noFill/>
          <a:ln w="9525">
            <a:noFill/>
            <a:miter lim="800000"/>
            <a:headEnd/>
            <a:tailEnd/>
          </a:ln>
          <a:effectLst/>
        </p:spPr>
        <p:txBody>
          <a:bodyPr lIns="19081" tIns="0" rIns="19081" bIns="0" anchor="b"/>
          <a:lstStyle/>
          <a:p>
            <a:pPr algn="r" defTabSz="935038"/>
            <a:endParaRPr lang="en-US" sz="1100" i="1">
              <a:solidFill>
                <a:schemeClr val="tx1"/>
              </a:solidFill>
              <a:latin typeface="Times New Roman" pitchFamily="18" charset="0"/>
            </a:endParaRPr>
          </a:p>
          <a:p>
            <a:pPr algn="r" defTabSz="935038"/>
            <a:endParaRPr lang="en-US" sz="1100" i="1">
              <a:solidFill>
                <a:schemeClr val="tx1"/>
              </a:solidFill>
              <a:latin typeface="Times New Roman" pitchFamily="18" charset="0"/>
            </a:endParaRPr>
          </a:p>
        </p:txBody>
      </p:sp>
      <p:sp>
        <p:nvSpPr>
          <p:cNvPr id="1262596" name="Rectangle 4"/>
          <p:cNvSpPr>
            <a:spLocks noChangeArrowheads="1"/>
          </p:cNvSpPr>
          <p:nvPr/>
        </p:nvSpPr>
        <p:spPr bwMode="auto">
          <a:xfrm>
            <a:off x="0" y="8758238"/>
            <a:ext cx="3024188" cy="465137"/>
          </a:xfrm>
          <a:prstGeom prst="rect">
            <a:avLst/>
          </a:prstGeom>
          <a:noFill/>
          <a:ln w="9525">
            <a:noFill/>
            <a:miter lim="800000"/>
            <a:headEnd/>
            <a:tailEnd/>
          </a:ln>
          <a:effectLst/>
        </p:spPr>
        <p:txBody>
          <a:bodyPr wrap="none" anchor="ctr"/>
          <a:lstStyle/>
          <a:p>
            <a:endParaRPr lang="en-US"/>
          </a:p>
        </p:txBody>
      </p:sp>
      <p:sp>
        <p:nvSpPr>
          <p:cNvPr id="1262597" name="Rectangle 5"/>
          <p:cNvSpPr>
            <a:spLocks noChangeArrowheads="1"/>
          </p:cNvSpPr>
          <p:nvPr/>
        </p:nvSpPr>
        <p:spPr bwMode="auto">
          <a:xfrm>
            <a:off x="0" y="0"/>
            <a:ext cx="3024188" cy="465138"/>
          </a:xfrm>
          <a:prstGeom prst="rect">
            <a:avLst/>
          </a:prstGeom>
          <a:noFill/>
          <a:ln w="9525">
            <a:noFill/>
            <a:miter lim="800000"/>
            <a:headEnd/>
            <a:tailEnd/>
          </a:ln>
          <a:effectLst/>
        </p:spPr>
        <p:txBody>
          <a:bodyPr wrap="none" anchor="ctr"/>
          <a:lstStyle/>
          <a:p>
            <a:endParaRPr lang="en-US"/>
          </a:p>
        </p:txBody>
      </p:sp>
      <p:sp>
        <p:nvSpPr>
          <p:cNvPr id="1262598" name="Rectangle 6"/>
          <p:cNvSpPr>
            <a:spLocks noChangeArrowheads="1"/>
          </p:cNvSpPr>
          <p:nvPr/>
        </p:nvSpPr>
        <p:spPr bwMode="auto">
          <a:xfrm>
            <a:off x="3956050" y="0"/>
            <a:ext cx="3024188" cy="465138"/>
          </a:xfrm>
          <a:prstGeom prst="rect">
            <a:avLst/>
          </a:prstGeom>
          <a:noFill/>
          <a:ln w="9525">
            <a:noFill/>
            <a:miter lim="800000"/>
            <a:headEnd/>
            <a:tailEnd/>
          </a:ln>
          <a:effectLst/>
        </p:spPr>
        <p:txBody>
          <a:bodyPr wrap="none" anchor="ctr"/>
          <a:lstStyle/>
          <a:p>
            <a:endParaRPr lang="en-US"/>
          </a:p>
        </p:txBody>
      </p:sp>
      <p:sp>
        <p:nvSpPr>
          <p:cNvPr id="1262599" name="Rectangle 7"/>
          <p:cNvSpPr>
            <a:spLocks noChangeArrowheads="1"/>
          </p:cNvSpPr>
          <p:nvPr/>
        </p:nvSpPr>
        <p:spPr bwMode="auto">
          <a:xfrm>
            <a:off x="3956050" y="8758238"/>
            <a:ext cx="3024188" cy="465137"/>
          </a:xfrm>
          <a:prstGeom prst="rect">
            <a:avLst/>
          </a:prstGeom>
          <a:noFill/>
          <a:ln w="9525">
            <a:noFill/>
            <a:miter lim="800000"/>
            <a:headEnd/>
            <a:tailEnd/>
          </a:ln>
          <a:effectLst/>
        </p:spPr>
        <p:txBody>
          <a:bodyPr lIns="19081" tIns="0" rIns="19081" bIns="0" anchor="b"/>
          <a:lstStyle/>
          <a:p>
            <a:pPr algn="r" defTabSz="935038"/>
            <a:endParaRPr lang="en-US" sz="1100" i="1">
              <a:solidFill>
                <a:schemeClr val="tx1"/>
              </a:solidFill>
              <a:latin typeface="Times New Roman" pitchFamily="18" charset="0"/>
            </a:endParaRPr>
          </a:p>
        </p:txBody>
      </p:sp>
      <p:sp>
        <p:nvSpPr>
          <p:cNvPr id="1262600" name="Rectangle 8"/>
          <p:cNvSpPr>
            <a:spLocks noChangeArrowheads="1"/>
          </p:cNvSpPr>
          <p:nvPr/>
        </p:nvSpPr>
        <p:spPr bwMode="auto">
          <a:xfrm>
            <a:off x="0" y="8758238"/>
            <a:ext cx="3024188" cy="465137"/>
          </a:xfrm>
          <a:prstGeom prst="rect">
            <a:avLst/>
          </a:prstGeom>
          <a:noFill/>
          <a:ln w="9525">
            <a:noFill/>
            <a:miter lim="800000"/>
            <a:headEnd/>
            <a:tailEnd/>
          </a:ln>
          <a:effectLst/>
        </p:spPr>
        <p:txBody>
          <a:bodyPr wrap="none" anchor="ctr"/>
          <a:lstStyle/>
          <a:p>
            <a:endParaRPr lang="en-US"/>
          </a:p>
        </p:txBody>
      </p:sp>
      <p:sp>
        <p:nvSpPr>
          <p:cNvPr id="1262601" name="Rectangle 9"/>
          <p:cNvSpPr>
            <a:spLocks noChangeArrowheads="1"/>
          </p:cNvSpPr>
          <p:nvPr/>
        </p:nvSpPr>
        <p:spPr bwMode="auto">
          <a:xfrm>
            <a:off x="0" y="0"/>
            <a:ext cx="3024188" cy="465138"/>
          </a:xfrm>
          <a:prstGeom prst="rect">
            <a:avLst/>
          </a:prstGeom>
          <a:noFill/>
          <a:ln w="9525">
            <a:noFill/>
            <a:miter lim="800000"/>
            <a:headEnd/>
            <a:tailEnd/>
          </a:ln>
          <a:effectLst/>
        </p:spPr>
        <p:txBody>
          <a:bodyPr wrap="none" anchor="ctr"/>
          <a:lstStyle/>
          <a:p>
            <a:endParaRPr lang="en-US"/>
          </a:p>
        </p:txBody>
      </p:sp>
      <p:sp>
        <p:nvSpPr>
          <p:cNvPr id="1262602" name="Rectangle 10"/>
          <p:cNvSpPr>
            <a:spLocks noGrp="1" noChangeArrowheads="1"/>
          </p:cNvSpPr>
          <p:nvPr>
            <p:ph type="body" idx="1"/>
          </p:nvPr>
        </p:nvSpPr>
        <p:spPr>
          <a:xfrm>
            <a:off x="457200" y="4535488"/>
            <a:ext cx="6024563" cy="4079875"/>
          </a:xfrm>
          <a:noFill/>
          <a:ln/>
        </p:spPr>
        <p:txBody>
          <a:bodyPr lIns="93813" tIns="46111" rIns="93813" bIns="46111"/>
          <a:lstStyle/>
          <a:p>
            <a:pPr>
              <a:buFontTx/>
              <a:buNone/>
            </a:pPr>
            <a:r>
              <a:rPr lang="en-US"/>
              <a:t>The ratio of workers per dependent (elderly or child) is inversely related to the previous chart.  This measure reflects how many workers are available to pay taxes to support children or the elderly.</a:t>
            </a:r>
          </a:p>
          <a:p>
            <a:r>
              <a:rPr lang="en-US"/>
              <a:t>The ratio of workers per elderly dependent actually increases slightly from its value in 2000 because of the relatively small depression era birth cohorts (who turn 65 before 2005).  </a:t>
            </a:r>
          </a:p>
          <a:p>
            <a:r>
              <a:rPr lang="en-US"/>
              <a:t>The precipitous drop from about 4.2 workers per person age 65 or over in 2005 to less than 2.6 in 2030 is the coming “crisis” in Social Security which remains to be addressed.  </a:t>
            </a:r>
          </a:p>
          <a:p>
            <a:r>
              <a:rPr lang="en-US"/>
              <a:t>The dotted line shows the worker-elderly ratio for the case with no post-2005 immigration.  This scenario illustrates that more than 1.5 million immigrants per year have a substantial impact as the “no immigration” scenario shows a much larger drop to 2.2 workers per elderly in 2030 and 1.9 in 2050.</a:t>
            </a:r>
          </a:p>
          <a:p>
            <a:r>
              <a:rPr lang="en-US"/>
              <a:t>However, the “crisis” is not averted as the ratio will still be much, much below current levels.  This chart also illustrates the futility of treating immigration as a “solution” to the crisis since more than 6 million immigrants per year would be necessary to bring the worker-elderly ration to its 2010 value.</a:t>
            </a:r>
          </a:p>
          <a:p>
            <a:r>
              <a:rPr lang="en-US"/>
              <a:t>For comparison, the youth-worker dependency ratio is shown.</a:t>
            </a:r>
          </a:p>
          <a:p>
            <a:endParaRPr lang="en-US" sz="1100"/>
          </a:p>
          <a:p>
            <a:pPr>
              <a:buFontTx/>
              <a:buNone/>
            </a:pPr>
            <a:r>
              <a:rPr lang="en-US" sz="1100"/>
              <a:t>Source:  Pew Hispanic Center projections (Passel, forthcoming 2007).</a:t>
            </a:r>
            <a:endParaRPr lang="en-US"/>
          </a:p>
          <a:p>
            <a:endParaRPr lang="en-US"/>
          </a:p>
        </p:txBody>
      </p:sp>
      <p:sp>
        <p:nvSpPr>
          <p:cNvPr id="1262603" name="Rectangle 11"/>
          <p:cNvSpPr>
            <a:spLocks noChangeArrowheads="1" noTextEdit="1"/>
          </p:cNvSpPr>
          <p:nvPr>
            <p:ph type="sldImg"/>
          </p:nvPr>
        </p:nvSpPr>
        <p:spPr>
          <a:xfrm>
            <a:off x="738188" y="255588"/>
            <a:ext cx="5467350" cy="4100512"/>
          </a:xfrm>
          <a:ln/>
        </p:spPr>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9"/>
          <p:cNvSpPr>
            <a:spLocks noGrp="1" noChangeArrowheads="1"/>
          </p:cNvSpPr>
          <p:nvPr>
            <p:ph type="sldNum" sz="quarter" idx="5"/>
          </p:nvPr>
        </p:nvSpPr>
        <p:spPr>
          <a:ln/>
        </p:spPr>
        <p:txBody>
          <a:bodyPr/>
          <a:lstStyle/>
          <a:p>
            <a:r>
              <a:rPr lang="en-US"/>
              <a:t>Page </a:t>
            </a:r>
            <a:fld id="{65E40B3F-865E-4AEC-ABC6-D611D5389CAF}" type="slidenum">
              <a:rPr lang="en-US"/>
              <a:pPr/>
              <a:t>45</a:t>
            </a:fld>
            <a:endParaRPr lang="en-US"/>
          </a:p>
        </p:txBody>
      </p:sp>
      <p:sp>
        <p:nvSpPr>
          <p:cNvPr id="1350658" name="Rectangle 2"/>
          <p:cNvSpPr>
            <a:spLocks noChangeArrowheads="1"/>
          </p:cNvSpPr>
          <p:nvPr/>
        </p:nvSpPr>
        <p:spPr bwMode="auto">
          <a:xfrm>
            <a:off x="3956050" y="0"/>
            <a:ext cx="3024188" cy="465138"/>
          </a:xfrm>
          <a:prstGeom prst="rect">
            <a:avLst/>
          </a:prstGeom>
          <a:noFill/>
          <a:ln w="9525">
            <a:noFill/>
            <a:miter lim="800000"/>
            <a:headEnd/>
            <a:tailEnd/>
          </a:ln>
          <a:effectLst/>
        </p:spPr>
        <p:txBody>
          <a:bodyPr wrap="none" anchor="ctr"/>
          <a:lstStyle/>
          <a:p>
            <a:endParaRPr lang="en-US"/>
          </a:p>
        </p:txBody>
      </p:sp>
      <p:sp>
        <p:nvSpPr>
          <p:cNvPr id="1350659" name="Rectangle 3"/>
          <p:cNvSpPr>
            <a:spLocks noChangeArrowheads="1"/>
          </p:cNvSpPr>
          <p:nvPr/>
        </p:nvSpPr>
        <p:spPr bwMode="auto">
          <a:xfrm>
            <a:off x="3956050" y="8758238"/>
            <a:ext cx="3024188" cy="465137"/>
          </a:xfrm>
          <a:prstGeom prst="rect">
            <a:avLst/>
          </a:prstGeom>
          <a:noFill/>
          <a:ln w="9525">
            <a:noFill/>
            <a:miter lim="800000"/>
            <a:headEnd/>
            <a:tailEnd/>
          </a:ln>
          <a:effectLst/>
        </p:spPr>
        <p:txBody>
          <a:bodyPr lIns="19081" tIns="0" rIns="19081" bIns="0" anchor="b"/>
          <a:lstStyle/>
          <a:p>
            <a:pPr algn="r" defTabSz="935038"/>
            <a:endParaRPr lang="en-US" sz="1100" i="1">
              <a:solidFill>
                <a:schemeClr val="tx1"/>
              </a:solidFill>
              <a:latin typeface="Times New Roman" pitchFamily="18" charset="0"/>
            </a:endParaRPr>
          </a:p>
          <a:p>
            <a:pPr algn="r" defTabSz="935038"/>
            <a:endParaRPr lang="en-US" sz="1100" i="1">
              <a:solidFill>
                <a:schemeClr val="tx1"/>
              </a:solidFill>
              <a:latin typeface="Times New Roman" pitchFamily="18" charset="0"/>
            </a:endParaRPr>
          </a:p>
        </p:txBody>
      </p:sp>
      <p:sp>
        <p:nvSpPr>
          <p:cNvPr id="1350660" name="Rectangle 4"/>
          <p:cNvSpPr>
            <a:spLocks noChangeArrowheads="1"/>
          </p:cNvSpPr>
          <p:nvPr/>
        </p:nvSpPr>
        <p:spPr bwMode="auto">
          <a:xfrm>
            <a:off x="0" y="8758238"/>
            <a:ext cx="3024188" cy="465137"/>
          </a:xfrm>
          <a:prstGeom prst="rect">
            <a:avLst/>
          </a:prstGeom>
          <a:noFill/>
          <a:ln w="9525">
            <a:noFill/>
            <a:miter lim="800000"/>
            <a:headEnd/>
            <a:tailEnd/>
          </a:ln>
          <a:effectLst/>
        </p:spPr>
        <p:txBody>
          <a:bodyPr wrap="none" anchor="ctr"/>
          <a:lstStyle/>
          <a:p>
            <a:endParaRPr lang="en-US"/>
          </a:p>
        </p:txBody>
      </p:sp>
      <p:sp>
        <p:nvSpPr>
          <p:cNvPr id="1350661" name="Rectangle 5"/>
          <p:cNvSpPr>
            <a:spLocks noChangeArrowheads="1"/>
          </p:cNvSpPr>
          <p:nvPr/>
        </p:nvSpPr>
        <p:spPr bwMode="auto">
          <a:xfrm>
            <a:off x="0" y="0"/>
            <a:ext cx="3024188" cy="465138"/>
          </a:xfrm>
          <a:prstGeom prst="rect">
            <a:avLst/>
          </a:prstGeom>
          <a:noFill/>
          <a:ln w="9525">
            <a:noFill/>
            <a:miter lim="800000"/>
            <a:headEnd/>
            <a:tailEnd/>
          </a:ln>
          <a:effectLst/>
        </p:spPr>
        <p:txBody>
          <a:bodyPr wrap="none" anchor="ctr"/>
          <a:lstStyle/>
          <a:p>
            <a:endParaRPr lang="en-US"/>
          </a:p>
        </p:txBody>
      </p:sp>
      <p:sp>
        <p:nvSpPr>
          <p:cNvPr id="1350662" name="Rectangle 6"/>
          <p:cNvSpPr>
            <a:spLocks noChangeArrowheads="1"/>
          </p:cNvSpPr>
          <p:nvPr/>
        </p:nvSpPr>
        <p:spPr bwMode="auto">
          <a:xfrm>
            <a:off x="3956050" y="0"/>
            <a:ext cx="3024188" cy="465138"/>
          </a:xfrm>
          <a:prstGeom prst="rect">
            <a:avLst/>
          </a:prstGeom>
          <a:noFill/>
          <a:ln w="9525">
            <a:noFill/>
            <a:miter lim="800000"/>
            <a:headEnd/>
            <a:tailEnd/>
          </a:ln>
          <a:effectLst/>
        </p:spPr>
        <p:txBody>
          <a:bodyPr wrap="none" anchor="ctr"/>
          <a:lstStyle/>
          <a:p>
            <a:endParaRPr lang="en-US"/>
          </a:p>
        </p:txBody>
      </p:sp>
      <p:sp>
        <p:nvSpPr>
          <p:cNvPr id="1350663" name="Rectangle 7"/>
          <p:cNvSpPr>
            <a:spLocks noChangeArrowheads="1"/>
          </p:cNvSpPr>
          <p:nvPr/>
        </p:nvSpPr>
        <p:spPr bwMode="auto">
          <a:xfrm>
            <a:off x="3956050" y="8758238"/>
            <a:ext cx="3024188" cy="465137"/>
          </a:xfrm>
          <a:prstGeom prst="rect">
            <a:avLst/>
          </a:prstGeom>
          <a:noFill/>
          <a:ln w="9525">
            <a:noFill/>
            <a:miter lim="800000"/>
            <a:headEnd/>
            <a:tailEnd/>
          </a:ln>
          <a:effectLst/>
        </p:spPr>
        <p:txBody>
          <a:bodyPr lIns="19081" tIns="0" rIns="19081" bIns="0" anchor="b"/>
          <a:lstStyle/>
          <a:p>
            <a:pPr algn="r" defTabSz="935038"/>
            <a:endParaRPr lang="en-US" sz="1100" i="1">
              <a:solidFill>
                <a:schemeClr val="tx1"/>
              </a:solidFill>
              <a:latin typeface="Times New Roman" pitchFamily="18" charset="0"/>
            </a:endParaRPr>
          </a:p>
        </p:txBody>
      </p:sp>
      <p:sp>
        <p:nvSpPr>
          <p:cNvPr id="1350664" name="Rectangle 8"/>
          <p:cNvSpPr>
            <a:spLocks noChangeArrowheads="1"/>
          </p:cNvSpPr>
          <p:nvPr/>
        </p:nvSpPr>
        <p:spPr bwMode="auto">
          <a:xfrm>
            <a:off x="0" y="8758238"/>
            <a:ext cx="3024188" cy="465137"/>
          </a:xfrm>
          <a:prstGeom prst="rect">
            <a:avLst/>
          </a:prstGeom>
          <a:noFill/>
          <a:ln w="9525">
            <a:noFill/>
            <a:miter lim="800000"/>
            <a:headEnd/>
            <a:tailEnd/>
          </a:ln>
          <a:effectLst/>
        </p:spPr>
        <p:txBody>
          <a:bodyPr wrap="none" anchor="ctr"/>
          <a:lstStyle/>
          <a:p>
            <a:endParaRPr lang="en-US"/>
          </a:p>
        </p:txBody>
      </p:sp>
      <p:sp>
        <p:nvSpPr>
          <p:cNvPr id="1350665" name="Rectangle 9"/>
          <p:cNvSpPr>
            <a:spLocks noChangeArrowheads="1"/>
          </p:cNvSpPr>
          <p:nvPr/>
        </p:nvSpPr>
        <p:spPr bwMode="auto">
          <a:xfrm>
            <a:off x="0" y="0"/>
            <a:ext cx="3024188" cy="465138"/>
          </a:xfrm>
          <a:prstGeom prst="rect">
            <a:avLst/>
          </a:prstGeom>
          <a:noFill/>
          <a:ln w="9525">
            <a:noFill/>
            <a:miter lim="800000"/>
            <a:headEnd/>
            <a:tailEnd/>
          </a:ln>
          <a:effectLst/>
        </p:spPr>
        <p:txBody>
          <a:bodyPr wrap="none" anchor="ctr"/>
          <a:lstStyle/>
          <a:p>
            <a:endParaRPr lang="en-US"/>
          </a:p>
        </p:txBody>
      </p:sp>
      <p:sp>
        <p:nvSpPr>
          <p:cNvPr id="1350666" name="Rectangle 10"/>
          <p:cNvSpPr>
            <a:spLocks noGrp="1" noChangeArrowheads="1"/>
          </p:cNvSpPr>
          <p:nvPr>
            <p:ph type="body" idx="1"/>
          </p:nvPr>
        </p:nvSpPr>
        <p:spPr>
          <a:xfrm>
            <a:off x="457200" y="4535488"/>
            <a:ext cx="6024563" cy="4079875"/>
          </a:xfrm>
          <a:noFill/>
          <a:ln/>
        </p:spPr>
        <p:txBody>
          <a:bodyPr lIns="93813" tIns="46111" rIns="93813" bIns="46111"/>
          <a:lstStyle/>
          <a:p>
            <a:pPr>
              <a:buFontTx/>
              <a:buNone/>
            </a:pPr>
            <a:r>
              <a:rPr lang="en-US"/>
              <a:t>The ratio of workers per dependent (elderly or child) is inversely related to the previous chart.  This measure reflects how many workers are available to pay taxes to support children or the elderly.</a:t>
            </a:r>
          </a:p>
          <a:p>
            <a:r>
              <a:rPr lang="en-US"/>
              <a:t>The ratio of workers per elderly dependent actually increases slightly from its value in 2000 because of the relatively small depression era birth cohorts (who turn 65 before 2005).  </a:t>
            </a:r>
          </a:p>
          <a:p>
            <a:r>
              <a:rPr lang="en-US"/>
              <a:t>The precipitous drop from about 4.2 workers per person age 65 or over in 2005 to less than 2.6 in 2030 is the coming “crisis” in Social Security which remains to be addressed.  </a:t>
            </a:r>
          </a:p>
          <a:p>
            <a:r>
              <a:rPr lang="en-US"/>
              <a:t>The dotted line shows the worker-elderly ratio for the case with no post-2005 immigration.  This scenario illustrates that more than 1.5 million immigrants per year have a substantial impact as the “no immigration” scenario shows a much larger drop to 2.2 workers per elderly in 2030 and 1.9 in 2050.</a:t>
            </a:r>
          </a:p>
          <a:p>
            <a:r>
              <a:rPr lang="en-US"/>
              <a:t>However, the “crisis” is not averted as the ratio will still be much, much below current levels.  This chart also illustrates the futility of treating immigration as a “solution” to the crisis since more than 6 million immigrants per year would be necessary to bring the worker-elderly ration to its 2010 value.</a:t>
            </a:r>
          </a:p>
          <a:p>
            <a:r>
              <a:rPr lang="en-US"/>
              <a:t>For comparison, the youth-worker dependency ratio is shown.</a:t>
            </a:r>
          </a:p>
          <a:p>
            <a:endParaRPr lang="en-US" sz="1100"/>
          </a:p>
          <a:p>
            <a:pPr>
              <a:buFontTx/>
              <a:buNone/>
            </a:pPr>
            <a:r>
              <a:rPr lang="en-US" sz="1100"/>
              <a:t>Source:  Pew Hispanic Center projections (Passel, forthcoming 2007).</a:t>
            </a:r>
            <a:endParaRPr lang="en-US"/>
          </a:p>
          <a:p>
            <a:endParaRPr lang="en-US"/>
          </a:p>
        </p:txBody>
      </p:sp>
      <p:sp>
        <p:nvSpPr>
          <p:cNvPr id="1350667" name="Rectangle 11"/>
          <p:cNvSpPr>
            <a:spLocks noChangeArrowheads="1" noTextEdit="1"/>
          </p:cNvSpPr>
          <p:nvPr>
            <p:ph type="sldImg"/>
          </p:nvPr>
        </p:nvSpPr>
        <p:spPr>
          <a:xfrm>
            <a:off x="738188" y="255588"/>
            <a:ext cx="5467350" cy="4100512"/>
          </a:xfrm>
          <a:ln/>
        </p:spPr>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a:spLocks noGrp="1" noChangeArrowheads="1"/>
          </p:cNvSpPr>
          <p:nvPr>
            <p:ph type="sldNum" sz="quarter" idx="5"/>
          </p:nvPr>
        </p:nvSpPr>
        <p:spPr>
          <a:ln/>
        </p:spPr>
        <p:txBody>
          <a:bodyPr/>
          <a:lstStyle/>
          <a:p>
            <a:r>
              <a:rPr lang="en-US"/>
              <a:t>Page </a:t>
            </a:r>
            <a:fld id="{DF622D38-34FB-4D94-8EE0-E407DF90E6AC}" type="slidenum">
              <a:rPr lang="en-US"/>
              <a:pPr/>
              <a:t>46</a:t>
            </a:fld>
            <a:endParaRPr lang="en-US"/>
          </a:p>
        </p:txBody>
      </p:sp>
      <p:sp>
        <p:nvSpPr>
          <p:cNvPr id="1328130" name="Rectangle 2"/>
          <p:cNvSpPr>
            <a:spLocks noChangeArrowheads="1" noTextEdit="1"/>
          </p:cNvSpPr>
          <p:nvPr>
            <p:ph type="sldImg"/>
          </p:nvPr>
        </p:nvSpPr>
        <p:spPr>
          <a:xfrm>
            <a:off x="735013" y="254000"/>
            <a:ext cx="5473700" cy="4105275"/>
          </a:xfrm>
        </p:spPr>
      </p:sp>
      <p:sp>
        <p:nvSpPr>
          <p:cNvPr id="1328131" name="Rectangle 3"/>
          <p:cNvSpPr>
            <a:spLocks noGrp="1" noChangeArrowheads="1"/>
          </p:cNvSpPr>
          <p:nvPr>
            <p:ph type="body" idx="1"/>
          </p:nvPr>
        </p:nvSpPr>
        <p:spPr>
          <a:xfrm>
            <a:off x="223838" y="4530725"/>
            <a:ext cx="6526212" cy="4395788"/>
          </a:xfrm>
        </p:spPr>
        <p:txBody>
          <a:bodyPr/>
          <a:lstStyle/>
          <a:p>
            <a:endParaRPr 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9"/>
          <p:cNvSpPr>
            <a:spLocks noGrp="1" noChangeArrowheads="1"/>
          </p:cNvSpPr>
          <p:nvPr>
            <p:ph type="sldNum" sz="quarter" idx="5"/>
          </p:nvPr>
        </p:nvSpPr>
        <p:spPr>
          <a:ln/>
        </p:spPr>
        <p:txBody>
          <a:bodyPr/>
          <a:lstStyle/>
          <a:p>
            <a:r>
              <a:rPr lang="en-US"/>
              <a:t>Page </a:t>
            </a:r>
            <a:fld id="{D79876FE-0C6B-4BA7-82F3-780FF8644D7E}" type="slidenum">
              <a:rPr lang="en-US"/>
              <a:pPr/>
              <a:t>47</a:t>
            </a:fld>
            <a:endParaRPr lang="en-US"/>
          </a:p>
        </p:txBody>
      </p:sp>
      <p:sp>
        <p:nvSpPr>
          <p:cNvPr id="882690" name="Rectangle 2"/>
          <p:cNvSpPr>
            <a:spLocks noChangeArrowheads="1"/>
          </p:cNvSpPr>
          <p:nvPr/>
        </p:nvSpPr>
        <p:spPr bwMode="auto">
          <a:xfrm>
            <a:off x="3954463" y="0"/>
            <a:ext cx="3025775" cy="463550"/>
          </a:xfrm>
          <a:prstGeom prst="rect">
            <a:avLst/>
          </a:prstGeom>
          <a:noFill/>
          <a:ln w="9525">
            <a:noFill/>
            <a:miter lim="800000"/>
            <a:headEnd/>
            <a:tailEnd/>
          </a:ln>
          <a:effectLst/>
        </p:spPr>
        <p:txBody>
          <a:bodyPr wrap="none" anchor="ctr"/>
          <a:lstStyle/>
          <a:p>
            <a:endParaRPr lang="en-US"/>
          </a:p>
        </p:txBody>
      </p:sp>
      <p:sp>
        <p:nvSpPr>
          <p:cNvPr id="882691" name="Rectangle 3"/>
          <p:cNvSpPr>
            <a:spLocks noChangeArrowheads="1"/>
          </p:cNvSpPr>
          <p:nvPr/>
        </p:nvSpPr>
        <p:spPr bwMode="auto">
          <a:xfrm>
            <a:off x="3954463" y="8759825"/>
            <a:ext cx="3025775" cy="463550"/>
          </a:xfrm>
          <a:prstGeom prst="rect">
            <a:avLst/>
          </a:prstGeom>
          <a:noFill/>
          <a:ln w="9525">
            <a:noFill/>
            <a:miter lim="800000"/>
            <a:headEnd/>
            <a:tailEnd/>
          </a:ln>
          <a:effectLst/>
        </p:spPr>
        <p:txBody>
          <a:bodyPr lIns="19082" tIns="0" rIns="19082" bIns="0" anchor="b"/>
          <a:lstStyle/>
          <a:p>
            <a:pPr algn="r" defTabSz="931863"/>
            <a:r>
              <a:rPr lang="en-US" sz="1000" i="1">
                <a:solidFill>
                  <a:schemeClr val="tx1"/>
                </a:solidFill>
                <a:latin typeface="Times New Roman" pitchFamily="18" charset="0"/>
              </a:rPr>
              <a:t>37</a:t>
            </a:r>
          </a:p>
        </p:txBody>
      </p:sp>
      <p:sp>
        <p:nvSpPr>
          <p:cNvPr id="882692" name="Rectangle 4"/>
          <p:cNvSpPr>
            <a:spLocks noChangeArrowheads="1"/>
          </p:cNvSpPr>
          <p:nvPr/>
        </p:nvSpPr>
        <p:spPr bwMode="auto">
          <a:xfrm>
            <a:off x="0" y="8759825"/>
            <a:ext cx="3025775" cy="463550"/>
          </a:xfrm>
          <a:prstGeom prst="rect">
            <a:avLst/>
          </a:prstGeom>
          <a:noFill/>
          <a:ln w="9525">
            <a:noFill/>
            <a:miter lim="800000"/>
            <a:headEnd/>
            <a:tailEnd/>
          </a:ln>
          <a:effectLst/>
        </p:spPr>
        <p:txBody>
          <a:bodyPr wrap="none" anchor="ctr"/>
          <a:lstStyle/>
          <a:p>
            <a:endParaRPr lang="en-US"/>
          </a:p>
        </p:txBody>
      </p:sp>
      <p:sp>
        <p:nvSpPr>
          <p:cNvPr id="882693" name="Rectangle 5"/>
          <p:cNvSpPr>
            <a:spLocks noChangeArrowheads="1"/>
          </p:cNvSpPr>
          <p:nvPr/>
        </p:nvSpPr>
        <p:spPr bwMode="auto">
          <a:xfrm>
            <a:off x="0" y="0"/>
            <a:ext cx="3025775" cy="463550"/>
          </a:xfrm>
          <a:prstGeom prst="rect">
            <a:avLst/>
          </a:prstGeom>
          <a:noFill/>
          <a:ln w="9525">
            <a:noFill/>
            <a:miter lim="800000"/>
            <a:headEnd/>
            <a:tailEnd/>
          </a:ln>
          <a:effectLst/>
        </p:spPr>
        <p:txBody>
          <a:bodyPr wrap="none" anchor="ctr"/>
          <a:lstStyle/>
          <a:p>
            <a:endParaRPr lang="en-US"/>
          </a:p>
        </p:txBody>
      </p:sp>
      <p:sp>
        <p:nvSpPr>
          <p:cNvPr id="882694" name="Rectangle 6"/>
          <p:cNvSpPr>
            <a:spLocks noChangeArrowheads="1"/>
          </p:cNvSpPr>
          <p:nvPr/>
        </p:nvSpPr>
        <p:spPr bwMode="auto">
          <a:xfrm>
            <a:off x="3954463" y="0"/>
            <a:ext cx="3025775" cy="463550"/>
          </a:xfrm>
          <a:prstGeom prst="rect">
            <a:avLst/>
          </a:prstGeom>
          <a:noFill/>
          <a:ln w="9525">
            <a:noFill/>
            <a:miter lim="800000"/>
            <a:headEnd/>
            <a:tailEnd/>
          </a:ln>
          <a:effectLst/>
        </p:spPr>
        <p:txBody>
          <a:bodyPr wrap="none" anchor="ctr"/>
          <a:lstStyle/>
          <a:p>
            <a:endParaRPr lang="en-US"/>
          </a:p>
        </p:txBody>
      </p:sp>
      <p:sp>
        <p:nvSpPr>
          <p:cNvPr id="882695" name="Rectangle 7"/>
          <p:cNvSpPr>
            <a:spLocks noChangeArrowheads="1"/>
          </p:cNvSpPr>
          <p:nvPr/>
        </p:nvSpPr>
        <p:spPr bwMode="auto">
          <a:xfrm>
            <a:off x="3954463" y="8759825"/>
            <a:ext cx="3025775" cy="463550"/>
          </a:xfrm>
          <a:prstGeom prst="rect">
            <a:avLst/>
          </a:prstGeom>
          <a:noFill/>
          <a:ln w="9525">
            <a:noFill/>
            <a:miter lim="800000"/>
            <a:headEnd/>
            <a:tailEnd/>
          </a:ln>
          <a:effectLst/>
        </p:spPr>
        <p:txBody>
          <a:bodyPr lIns="19082" tIns="0" rIns="19082" bIns="0" anchor="b"/>
          <a:lstStyle/>
          <a:p>
            <a:pPr algn="r" defTabSz="931863"/>
            <a:r>
              <a:rPr lang="en-US" sz="1000" i="1">
                <a:solidFill>
                  <a:schemeClr val="tx1"/>
                </a:solidFill>
                <a:latin typeface="Times New Roman" pitchFamily="18" charset="0"/>
              </a:rPr>
              <a:t>37</a:t>
            </a:r>
          </a:p>
        </p:txBody>
      </p:sp>
      <p:sp>
        <p:nvSpPr>
          <p:cNvPr id="882696" name="Rectangle 8"/>
          <p:cNvSpPr>
            <a:spLocks noChangeArrowheads="1"/>
          </p:cNvSpPr>
          <p:nvPr/>
        </p:nvSpPr>
        <p:spPr bwMode="auto">
          <a:xfrm>
            <a:off x="0" y="8759825"/>
            <a:ext cx="3025775" cy="463550"/>
          </a:xfrm>
          <a:prstGeom prst="rect">
            <a:avLst/>
          </a:prstGeom>
          <a:noFill/>
          <a:ln w="9525">
            <a:noFill/>
            <a:miter lim="800000"/>
            <a:headEnd/>
            <a:tailEnd/>
          </a:ln>
          <a:effectLst/>
        </p:spPr>
        <p:txBody>
          <a:bodyPr wrap="none" anchor="ctr"/>
          <a:lstStyle/>
          <a:p>
            <a:endParaRPr lang="en-US"/>
          </a:p>
        </p:txBody>
      </p:sp>
      <p:sp>
        <p:nvSpPr>
          <p:cNvPr id="882697" name="Rectangle 9"/>
          <p:cNvSpPr>
            <a:spLocks noChangeArrowheads="1"/>
          </p:cNvSpPr>
          <p:nvPr/>
        </p:nvSpPr>
        <p:spPr bwMode="auto">
          <a:xfrm>
            <a:off x="0" y="0"/>
            <a:ext cx="3025775" cy="463550"/>
          </a:xfrm>
          <a:prstGeom prst="rect">
            <a:avLst/>
          </a:prstGeom>
          <a:noFill/>
          <a:ln w="9525">
            <a:noFill/>
            <a:miter lim="800000"/>
            <a:headEnd/>
            <a:tailEnd/>
          </a:ln>
          <a:effectLst/>
        </p:spPr>
        <p:txBody>
          <a:bodyPr wrap="none" anchor="ctr"/>
          <a:lstStyle/>
          <a:p>
            <a:endParaRPr lang="en-US"/>
          </a:p>
        </p:txBody>
      </p:sp>
      <p:sp>
        <p:nvSpPr>
          <p:cNvPr id="882698" name="Rectangle 10"/>
          <p:cNvSpPr>
            <a:spLocks noChangeArrowheads="1" noTextEdit="1"/>
          </p:cNvSpPr>
          <p:nvPr>
            <p:ph type="sldImg"/>
          </p:nvPr>
        </p:nvSpPr>
        <p:spPr>
          <a:xfrm>
            <a:off x="735013" y="254000"/>
            <a:ext cx="5473700" cy="4105275"/>
          </a:xfrm>
        </p:spPr>
      </p:sp>
      <p:sp>
        <p:nvSpPr>
          <p:cNvPr id="882699" name="Rectangle 11"/>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a:spLocks noGrp="1" noChangeArrowheads="1"/>
          </p:cNvSpPr>
          <p:nvPr>
            <p:ph type="sldNum" sz="quarter" idx="5"/>
          </p:nvPr>
        </p:nvSpPr>
        <p:spPr>
          <a:ln/>
        </p:spPr>
        <p:txBody>
          <a:bodyPr/>
          <a:lstStyle/>
          <a:p>
            <a:r>
              <a:rPr lang="en-US"/>
              <a:t>Page </a:t>
            </a:r>
            <a:fld id="{DB79105B-ACCD-419B-817E-9BAF84BD6D66}" type="slidenum">
              <a:rPr lang="en-US"/>
              <a:pPr/>
              <a:t>5</a:t>
            </a:fld>
            <a:endParaRPr lang="en-US"/>
          </a:p>
        </p:txBody>
      </p:sp>
      <p:sp>
        <p:nvSpPr>
          <p:cNvPr id="1362946" name="Rectangle 2"/>
          <p:cNvSpPr>
            <a:spLocks noChangeArrowheads="1" noTextEdit="1"/>
          </p:cNvSpPr>
          <p:nvPr>
            <p:ph type="sldImg"/>
          </p:nvPr>
        </p:nvSpPr>
        <p:spPr>
          <a:xfrm>
            <a:off x="735013" y="254000"/>
            <a:ext cx="5473700" cy="4105275"/>
          </a:xfrm>
        </p:spPr>
      </p:sp>
      <p:sp>
        <p:nvSpPr>
          <p:cNvPr id="1362947" name="Rectangle 3"/>
          <p:cNvSpPr>
            <a:spLocks noGrp="1" noChangeArrowheads="1"/>
          </p:cNvSpPr>
          <p:nvPr>
            <p:ph type="body" idx="1"/>
          </p:nvPr>
        </p:nvSpPr>
        <p:spPr>
          <a:xfrm>
            <a:off x="227013" y="4530725"/>
            <a:ext cx="6523037" cy="4397375"/>
          </a:xfrm>
        </p:spPr>
        <p:txBody>
          <a:bodyPr/>
          <a:lstStyle/>
          <a:p>
            <a:pPr>
              <a:buFontTx/>
              <a:buNone/>
            </a:pPr>
            <a:r>
              <a:rPr lang="en-US"/>
              <a:t>A previous chart tracked the in-flows of legal immigrants by decade.  This chart displays the “stock” of immigrants or the foreign-born population as measured by the March 2006 Current Population Survey (with a correction for those missed by the survey).  </a:t>
            </a:r>
          </a:p>
          <a:p>
            <a:r>
              <a:rPr lang="en-US"/>
              <a:t>These data show an estimated foreign-born population of 36.4 million.  Mexico alone accounts for 11.6 million persons or 32 percent of the immigrants living in the U.S.  This degree of concentration is not unprecedented as over 30 percent of the foreign-born population in the mid- and late-19th century came from Ireland or Germany.  (Some decades had more than 30 percent of each or more than 40 percent of the larger.)</a:t>
            </a:r>
          </a:p>
          <a:p>
            <a:r>
              <a:rPr lang="en-US"/>
              <a:t>The other two principal sources are:  Asia</a:t>
            </a:r>
            <a:r>
              <a:rPr lang="en-US">
                <a:cs typeface="Times New Roman" pitchFamily="18" charset="0"/>
              </a:rPr>
              <a:t>—</a:t>
            </a:r>
            <a:r>
              <a:rPr lang="en-US"/>
              <a:t>9.4 million or 26 percent of the total; and the rest of Latin America (everything south of the U.S. other than Mexico)</a:t>
            </a:r>
            <a:r>
              <a:rPr lang="en-US">
                <a:cs typeface="Times New Roman" pitchFamily="18" charset="0"/>
              </a:rPr>
              <a:t>—</a:t>
            </a:r>
            <a:r>
              <a:rPr lang="en-US"/>
              <a:t>8.4 million or 23 percent.  The traditional source regions of Europe and Canada have dropped to 5.4 million or only 15 percent of the total, a share that seems to be steadily decreasing.</a:t>
            </a:r>
          </a:p>
          <a:p>
            <a:endParaRPr lang="en-US"/>
          </a:p>
          <a:p>
            <a:pPr>
              <a:buFontTx/>
              <a:buNone/>
            </a:pPr>
            <a:r>
              <a:rPr lang="en-US" sz="1000"/>
              <a:t>Source:  Based on Pew Hispanic Center  tabulations of the March 2005 CPS.  In these data, most persons reporting with country of birth “unknown” have been assigned to regions of birth based on responses to other CPS questions or relationships within households and families.   Data adjusted for omissions of immigrants from the CPS.  (Based on Passel 2005.)</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a:spLocks noGrp="1" noChangeArrowheads="1"/>
          </p:cNvSpPr>
          <p:nvPr>
            <p:ph type="sldNum" sz="quarter" idx="5"/>
          </p:nvPr>
        </p:nvSpPr>
        <p:spPr>
          <a:ln/>
        </p:spPr>
        <p:txBody>
          <a:bodyPr/>
          <a:lstStyle/>
          <a:p>
            <a:r>
              <a:rPr lang="en-US"/>
              <a:t>Page </a:t>
            </a:r>
            <a:fld id="{381341E9-0939-4842-AA09-6F7B64CF3306}" type="slidenum">
              <a:rPr lang="en-US"/>
              <a:pPr/>
              <a:t>6</a:t>
            </a:fld>
            <a:endParaRPr lang="en-US"/>
          </a:p>
        </p:txBody>
      </p:sp>
      <p:sp>
        <p:nvSpPr>
          <p:cNvPr id="1289218" name="Rectangle 2"/>
          <p:cNvSpPr>
            <a:spLocks noChangeArrowheads="1" noTextEdit="1"/>
          </p:cNvSpPr>
          <p:nvPr>
            <p:ph type="sldImg"/>
          </p:nvPr>
        </p:nvSpPr>
        <p:spPr/>
      </p:sp>
      <p:sp>
        <p:nvSpPr>
          <p:cNvPr id="1289219" name="Rectangle 3"/>
          <p:cNvSpPr>
            <a:spLocks noGrp="1" noChangeArrowheads="1"/>
          </p:cNvSpPr>
          <p:nvPr>
            <p:ph type="body" idx="1"/>
          </p:nvPr>
        </p:nvSpPr>
        <p:spPr/>
        <p:txBody>
          <a:bodyPr/>
          <a:lstStyle/>
          <a:p>
            <a:r>
              <a:rPr lang="en-US"/>
              <a:t>This chart depicts the “stock” of immigrants in the U.S. or the foreign-born population from 1850 through 2004 with a projection to 2010..  </a:t>
            </a:r>
          </a:p>
          <a:p>
            <a:r>
              <a:rPr lang="en-US"/>
              <a:t>The foreign-born population at 31.1 million was at an all-time high in Census 2000 and has increased further to more than 34 million in 2004.  (The chart suggests a very rapid  increase in the late 1990s, but the true growth trajectory is probably smoother with the rapid change at the end of the decade representing significant improvements in in measurement between the Current Population Survey and Census 2000.)</a:t>
            </a:r>
          </a:p>
          <a:p>
            <a:r>
              <a:rPr lang="en-US"/>
              <a:t>The sustained rapid growth and high levels of immigration, shown in the previous chart, have led to the foreign-born population more than tripling in only 30 years, shown in this chart. </a:t>
            </a:r>
          </a:p>
          <a:p>
            <a:r>
              <a:rPr lang="en-US"/>
              <a:t>The percentage of the total population that is foreign-born  is about 12 percent in 2004 -- more  than double the 4.7 percent in 1970.  That said, the 1970 levels are probably the lowest in the history of the country (certainly the lowest since we have data).  </a:t>
            </a:r>
          </a:p>
          <a:p>
            <a:r>
              <a:rPr lang="en-US"/>
              <a:t>Looking ahead a decade,  we project that the the foreign -born population will rise to more than 40 million, representing more than 13 percent of the total population -- a level that remains below the historical peak of almost 15 percent at the time of the last great wave of immigration.</a:t>
            </a:r>
          </a:p>
          <a:p>
            <a:endParaRPr lang="en-US"/>
          </a:p>
          <a:p>
            <a:r>
              <a:rPr lang="en-US" sz="1100"/>
              <a:t>Source:  Decennial censuses for 1850-2000; Current Population Surveys (CPS) for 1990-99 and 2000-04; Urban Institute and Pew Hispanic Center projections (2004) for 2010.</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a:spLocks noGrp="1" noChangeArrowheads="1"/>
          </p:cNvSpPr>
          <p:nvPr>
            <p:ph type="sldNum" sz="quarter" idx="5"/>
          </p:nvPr>
        </p:nvSpPr>
        <p:spPr>
          <a:ln/>
        </p:spPr>
        <p:txBody>
          <a:bodyPr/>
          <a:lstStyle/>
          <a:p>
            <a:r>
              <a:rPr lang="en-US"/>
              <a:t>Page </a:t>
            </a:r>
            <a:fld id="{36385559-CA6F-4217-AA11-DDC7C2AF08FB}" type="slidenum">
              <a:rPr lang="en-US"/>
              <a:pPr/>
              <a:t>7</a:t>
            </a:fld>
            <a:endParaRPr lang="en-US"/>
          </a:p>
        </p:txBody>
      </p:sp>
      <p:sp>
        <p:nvSpPr>
          <p:cNvPr id="1367042" name="Rectangle 2"/>
          <p:cNvSpPr>
            <a:spLocks noChangeArrowheads="1" noTextEdit="1"/>
          </p:cNvSpPr>
          <p:nvPr>
            <p:ph type="sldImg"/>
          </p:nvPr>
        </p:nvSpPr>
        <p:spPr/>
      </p:sp>
      <p:sp>
        <p:nvSpPr>
          <p:cNvPr id="1367043" name="Rectangle 3"/>
          <p:cNvSpPr>
            <a:spLocks noGrp="1" noChangeArrowheads="1"/>
          </p:cNvSpPr>
          <p:nvPr>
            <p:ph type="body" idx="1"/>
          </p:nvPr>
        </p:nvSpPr>
        <p:spPr/>
        <p:txBody>
          <a:bodyPr/>
          <a:lstStyle/>
          <a:p>
            <a:r>
              <a:rPr lang="en-US"/>
              <a:t>This chart depicts the “stock” of immigrants in the U.S. or the foreign-born population from 1850 through 2004 with a projection to 2010..  </a:t>
            </a:r>
          </a:p>
          <a:p>
            <a:r>
              <a:rPr lang="en-US"/>
              <a:t>The foreign-born population at 31.1 million was at an all-time high in Census 2000 and has increased further to more than 34 million in 2004.  (The chart suggests a very rapid  increase in the late 1990s, but the true growth trajectory is probably smoother with the rapid change at the end of the decade representing significant improvements in in measurement between the Current Population Survey and Census 2000.)</a:t>
            </a:r>
          </a:p>
          <a:p>
            <a:r>
              <a:rPr lang="en-US"/>
              <a:t>The sustained rapid growth and high levels of immigration, shown in the previous chart, have led to the foreign-born population more than tripling in only 30 years, shown in this chart. </a:t>
            </a:r>
          </a:p>
          <a:p>
            <a:r>
              <a:rPr lang="en-US"/>
              <a:t>The percentage of the total population that is foreign-born  is about 12 percent in 2004 -- more  than double the 4.7 percent in 1970.  That said, the 1970 levels are probably the lowest in the history of the country (certainly the lowest since we have data).  </a:t>
            </a:r>
          </a:p>
          <a:p>
            <a:r>
              <a:rPr lang="en-US"/>
              <a:t>Looking ahead a decade,  we project that the the foreign -born population will rise to more than 40 million, representing more than 13 percent of the total population -- a level that remains below the historical peak of almost 15 percent at the time of the last great wave of immigration.</a:t>
            </a:r>
          </a:p>
          <a:p>
            <a:endParaRPr lang="en-US"/>
          </a:p>
          <a:p>
            <a:r>
              <a:rPr lang="en-US" sz="1100"/>
              <a:t>Source:  Decennial censuses for 1850-2000; Current Population Surveys (CPS) for 1990-99 and 2000-04; Urban Institute and Pew Hispanic Center projections (2004) for 2010.</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9"/>
          <p:cNvSpPr>
            <a:spLocks noGrp="1" noChangeArrowheads="1"/>
          </p:cNvSpPr>
          <p:nvPr>
            <p:ph type="sldNum" sz="quarter" idx="5"/>
          </p:nvPr>
        </p:nvSpPr>
        <p:spPr>
          <a:ln/>
        </p:spPr>
        <p:txBody>
          <a:bodyPr/>
          <a:lstStyle/>
          <a:p>
            <a:r>
              <a:rPr lang="en-US"/>
              <a:t>Page </a:t>
            </a:r>
            <a:fld id="{E1613281-C4A0-434E-8E3E-FCE2B552D7CA}" type="slidenum">
              <a:rPr lang="en-US"/>
              <a:pPr/>
              <a:t>8</a:t>
            </a:fld>
            <a:endParaRPr lang="en-US"/>
          </a:p>
        </p:txBody>
      </p:sp>
      <p:sp>
        <p:nvSpPr>
          <p:cNvPr id="892930" name="Rectangle 2"/>
          <p:cNvSpPr>
            <a:spLocks noChangeArrowheads="1"/>
          </p:cNvSpPr>
          <p:nvPr/>
        </p:nvSpPr>
        <p:spPr bwMode="auto">
          <a:xfrm>
            <a:off x="3954463" y="0"/>
            <a:ext cx="3025775" cy="461963"/>
          </a:xfrm>
          <a:prstGeom prst="rect">
            <a:avLst/>
          </a:prstGeom>
          <a:noFill/>
          <a:ln w="9525">
            <a:noFill/>
            <a:miter lim="800000"/>
            <a:headEnd/>
            <a:tailEnd/>
          </a:ln>
          <a:effectLst/>
        </p:spPr>
        <p:txBody>
          <a:bodyPr wrap="none" anchor="ctr"/>
          <a:lstStyle/>
          <a:p>
            <a:endParaRPr lang="en-US"/>
          </a:p>
        </p:txBody>
      </p:sp>
      <p:sp>
        <p:nvSpPr>
          <p:cNvPr id="892931" name="Rectangle 3"/>
          <p:cNvSpPr>
            <a:spLocks noChangeArrowheads="1"/>
          </p:cNvSpPr>
          <p:nvPr/>
        </p:nvSpPr>
        <p:spPr bwMode="auto">
          <a:xfrm>
            <a:off x="3954463" y="8761413"/>
            <a:ext cx="3025775" cy="461962"/>
          </a:xfrm>
          <a:prstGeom prst="rect">
            <a:avLst/>
          </a:prstGeom>
          <a:noFill/>
          <a:ln w="9525">
            <a:noFill/>
            <a:miter lim="800000"/>
            <a:headEnd/>
            <a:tailEnd/>
          </a:ln>
          <a:effectLst/>
        </p:spPr>
        <p:txBody>
          <a:bodyPr lIns="19013" tIns="0" rIns="19013" bIns="0" anchor="b"/>
          <a:lstStyle/>
          <a:p>
            <a:pPr algn="r" defTabSz="928688"/>
            <a:r>
              <a:rPr lang="en-US" sz="1000" i="1">
                <a:solidFill>
                  <a:schemeClr val="tx1"/>
                </a:solidFill>
                <a:latin typeface="Times New Roman" pitchFamily="18" charset="0"/>
              </a:rPr>
              <a:t>2</a:t>
            </a:r>
          </a:p>
        </p:txBody>
      </p:sp>
      <p:sp>
        <p:nvSpPr>
          <p:cNvPr id="892932" name="Rectangle 4"/>
          <p:cNvSpPr>
            <a:spLocks noChangeArrowheads="1"/>
          </p:cNvSpPr>
          <p:nvPr/>
        </p:nvSpPr>
        <p:spPr bwMode="auto">
          <a:xfrm>
            <a:off x="0" y="8761413"/>
            <a:ext cx="3025775" cy="461962"/>
          </a:xfrm>
          <a:prstGeom prst="rect">
            <a:avLst/>
          </a:prstGeom>
          <a:noFill/>
          <a:ln w="9525">
            <a:noFill/>
            <a:miter lim="800000"/>
            <a:headEnd/>
            <a:tailEnd/>
          </a:ln>
          <a:effectLst/>
        </p:spPr>
        <p:txBody>
          <a:bodyPr wrap="none" anchor="ctr"/>
          <a:lstStyle/>
          <a:p>
            <a:endParaRPr lang="en-US"/>
          </a:p>
        </p:txBody>
      </p:sp>
      <p:sp>
        <p:nvSpPr>
          <p:cNvPr id="892933" name="Rectangle 5"/>
          <p:cNvSpPr>
            <a:spLocks noChangeArrowheads="1"/>
          </p:cNvSpPr>
          <p:nvPr/>
        </p:nvSpPr>
        <p:spPr bwMode="auto">
          <a:xfrm>
            <a:off x="0" y="0"/>
            <a:ext cx="3025775" cy="461963"/>
          </a:xfrm>
          <a:prstGeom prst="rect">
            <a:avLst/>
          </a:prstGeom>
          <a:noFill/>
          <a:ln w="9525">
            <a:noFill/>
            <a:miter lim="800000"/>
            <a:headEnd/>
            <a:tailEnd/>
          </a:ln>
          <a:effectLst/>
        </p:spPr>
        <p:txBody>
          <a:bodyPr wrap="none" anchor="ctr"/>
          <a:lstStyle/>
          <a:p>
            <a:endParaRPr lang="en-US"/>
          </a:p>
        </p:txBody>
      </p:sp>
      <p:sp>
        <p:nvSpPr>
          <p:cNvPr id="892934" name="Rectangle 6"/>
          <p:cNvSpPr>
            <a:spLocks noChangeArrowheads="1"/>
          </p:cNvSpPr>
          <p:nvPr/>
        </p:nvSpPr>
        <p:spPr bwMode="auto">
          <a:xfrm>
            <a:off x="3954463" y="0"/>
            <a:ext cx="3025775" cy="461963"/>
          </a:xfrm>
          <a:prstGeom prst="rect">
            <a:avLst/>
          </a:prstGeom>
          <a:noFill/>
          <a:ln w="9525">
            <a:noFill/>
            <a:miter lim="800000"/>
            <a:headEnd/>
            <a:tailEnd/>
          </a:ln>
          <a:effectLst/>
        </p:spPr>
        <p:txBody>
          <a:bodyPr wrap="none" anchor="ctr"/>
          <a:lstStyle/>
          <a:p>
            <a:endParaRPr lang="en-US"/>
          </a:p>
        </p:txBody>
      </p:sp>
      <p:sp>
        <p:nvSpPr>
          <p:cNvPr id="892935" name="Rectangle 7"/>
          <p:cNvSpPr>
            <a:spLocks noChangeArrowheads="1"/>
          </p:cNvSpPr>
          <p:nvPr/>
        </p:nvSpPr>
        <p:spPr bwMode="auto">
          <a:xfrm>
            <a:off x="3954463" y="8761413"/>
            <a:ext cx="3025775" cy="461962"/>
          </a:xfrm>
          <a:prstGeom prst="rect">
            <a:avLst/>
          </a:prstGeom>
          <a:noFill/>
          <a:ln w="9525">
            <a:noFill/>
            <a:miter lim="800000"/>
            <a:headEnd/>
            <a:tailEnd/>
          </a:ln>
          <a:effectLst/>
        </p:spPr>
        <p:txBody>
          <a:bodyPr lIns="19013" tIns="0" rIns="19013" bIns="0" anchor="b"/>
          <a:lstStyle/>
          <a:p>
            <a:pPr algn="r" defTabSz="928688"/>
            <a:r>
              <a:rPr lang="en-US" sz="1000" i="1">
                <a:solidFill>
                  <a:schemeClr val="tx1"/>
                </a:solidFill>
                <a:latin typeface="Times New Roman" pitchFamily="18" charset="0"/>
              </a:rPr>
              <a:t>2</a:t>
            </a:r>
          </a:p>
        </p:txBody>
      </p:sp>
      <p:sp>
        <p:nvSpPr>
          <p:cNvPr id="892936" name="Rectangle 8"/>
          <p:cNvSpPr>
            <a:spLocks noChangeArrowheads="1"/>
          </p:cNvSpPr>
          <p:nvPr/>
        </p:nvSpPr>
        <p:spPr bwMode="auto">
          <a:xfrm>
            <a:off x="0" y="8761413"/>
            <a:ext cx="3025775" cy="461962"/>
          </a:xfrm>
          <a:prstGeom prst="rect">
            <a:avLst/>
          </a:prstGeom>
          <a:noFill/>
          <a:ln w="9525">
            <a:noFill/>
            <a:miter lim="800000"/>
            <a:headEnd/>
            <a:tailEnd/>
          </a:ln>
          <a:effectLst/>
        </p:spPr>
        <p:txBody>
          <a:bodyPr wrap="none" anchor="ctr"/>
          <a:lstStyle/>
          <a:p>
            <a:endParaRPr lang="en-US"/>
          </a:p>
        </p:txBody>
      </p:sp>
      <p:sp>
        <p:nvSpPr>
          <p:cNvPr id="892937" name="Rectangle 9"/>
          <p:cNvSpPr>
            <a:spLocks noChangeArrowheads="1"/>
          </p:cNvSpPr>
          <p:nvPr/>
        </p:nvSpPr>
        <p:spPr bwMode="auto">
          <a:xfrm>
            <a:off x="0" y="0"/>
            <a:ext cx="3025775" cy="461963"/>
          </a:xfrm>
          <a:prstGeom prst="rect">
            <a:avLst/>
          </a:prstGeom>
          <a:noFill/>
          <a:ln w="9525">
            <a:noFill/>
            <a:miter lim="800000"/>
            <a:headEnd/>
            <a:tailEnd/>
          </a:ln>
          <a:effectLst/>
        </p:spPr>
        <p:txBody>
          <a:bodyPr wrap="none" anchor="ctr"/>
          <a:lstStyle/>
          <a:p>
            <a:endParaRPr lang="en-US"/>
          </a:p>
        </p:txBody>
      </p:sp>
      <p:sp>
        <p:nvSpPr>
          <p:cNvPr id="892938" name="Rectangle 10"/>
          <p:cNvSpPr>
            <a:spLocks noGrp="1" noChangeArrowheads="1"/>
          </p:cNvSpPr>
          <p:nvPr>
            <p:ph type="body" idx="1"/>
          </p:nvPr>
        </p:nvSpPr>
        <p:spPr>
          <a:xfrm>
            <a:off x="455613" y="4535488"/>
            <a:ext cx="6027737" cy="4081462"/>
          </a:xfrm>
          <a:ln/>
        </p:spPr>
        <p:txBody>
          <a:bodyPr lIns="93477" tIns="45947" rIns="93477" bIns="45947"/>
          <a:lstStyle/>
          <a:p>
            <a:endParaRPr lang="en-US"/>
          </a:p>
        </p:txBody>
      </p:sp>
      <p:sp>
        <p:nvSpPr>
          <p:cNvPr id="892939" name="Rectangle 11"/>
          <p:cNvSpPr>
            <a:spLocks noChangeArrowheads="1" noTextEdit="1"/>
          </p:cNvSpPr>
          <p:nvPr>
            <p:ph type="sldImg"/>
          </p:nvPr>
        </p:nvSpPr>
        <p:spPr>
          <a:xfrm>
            <a:off x="733425" y="250825"/>
            <a:ext cx="5464175" cy="4098925"/>
          </a:xfrm>
          <a:ln w="12700" cap="flat">
            <a:solidFill>
              <a:schemeClr val="tx1"/>
            </a:solidFill>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a:spLocks noGrp="1" noChangeArrowheads="1"/>
          </p:cNvSpPr>
          <p:nvPr>
            <p:ph type="sldNum" sz="quarter" idx="5"/>
          </p:nvPr>
        </p:nvSpPr>
        <p:spPr>
          <a:ln/>
        </p:spPr>
        <p:txBody>
          <a:bodyPr/>
          <a:lstStyle/>
          <a:p>
            <a:r>
              <a:rPr lang="en-US"/>
              <a:t>Page </a:t>
            </a:r>
            <a:fld id="{5DB3F97E-98A1-4EF3-8205-F11C0A591FA0}" type="slidenum">
              <a:rPr lang="en-US"/>
              <a:pPr/>
              <a:t>9</a:t>
            </a:fld>
            <a:endParaRPr lang="en-US"/>
          </a:p>
        </p:txBody>
      </p:sp>
      <p:sp>
        <p:nvSpPr>
          <p:cNvPr id="1123330" name="Rectangle 2"/>
          <p:cNvSpPr>
            <a:spLocks noChangeArrowheads="1" noTextEdit="1"/>
          </p:cNvSpPr>
          <p:nvPr>
            <p:ph type="sldImg"/>
          </p:nvPr>
        </p:nvSpPr>
        <p:spPr/>
      </p:sp>
      <p:sp>
        <p:nvSpPr>
          <p:cNvPr id="1123331" name="Rectangle 3"/>
          <p:cNvSpPr>
            <a:spLocks noGrp="1" noChangeArrowheads="1"/>
          </p:cNvSpPr>
          <p:nvPr>
            <p:ph type="body" idx="1"/>
          </p:nvPr>
        </p:nvSpPr>
        <p:spPr>
          <a:xfrm>
            <a:off x="227013" y="4530725"/>
            <a:ext cx="6521450" cy="4395788"/>
          </a:xfrm>
        </p:spPr>
        <p:txBody>
          <a:bodyPr/>
          <a:lstStyle/>
          <a:p>
            <a:r>
              <a:rPr lang="en-US"/>
              <a:t>In this presentation, we highlight three major aspects of recent trends in immigration: </a:t>
            </a:r>
          </a:p>
          <a:p>
            <a:r>
              <a:rPr lang="en-US"/>
              <a:t>	(1) high sustained flows;</a:t>
            </a:r>
          </a:p>
          <a:p>
            <a:r>
              <a:rPr lang="en-US"/>
              <a:t>	(2) growing geographic dispersal; and</a:t>
            </a:r>
          </a:p>
          <a:p>
            <a:r>
              <a:rPr lang="en-US"/>
              <a:t>	(3) an increase in undocumented immigration.</a:t>
            </a:r>
          </a:p>
          <a:p>
            <a:r>
              <a:rPr lang="en-US"/>
              <a:t>  </a:t>
            </a:r>
          </a:p>
          <a:p>
            <a:r>
              <a:rPr lang="en-US"/>
              <a:t>We start with  the large scale of recent flows to the U.S. </a:t>
            </a:r>
          </a:p>
          <a:p>
            <a:r>
              <a:rPr lang="en-US"/>
              <a:t>During the 1990s, more than 14 million immigrants entered the United States according to our estimates (based on Census 2000);  this figure exceeds flows in any decade in the nation’s history;</a:t>
            </a:r>
          </a:p>
          <a:p>
            <a:r>
              <a:rPr lang="en-US"/>
              <a:t>Given the overall levels of legal immigration  (about 800,000 or so per year), it is likely that the net in-flow of undocumented immigrants averaged about 500,000 per year over the decade; the annual undocumented entries were much higher; </a:t>
            </a:r>
          </a:p>
          <a:p>
            <a:r>
              <a:rPr lang="en-US"/>
              <a:t>Barring a major change in the nation’s legal immigration policy or a sustained deterioration in the economy we project the entry of another 14 million immigrants between 2000 and 2010.</a:t>
            </a:r>
          </a:p>
          <a:p>
            <a:endParaRPr lang="en-US"/>
          </a:p>
          <a:p>
            <a:endParaRPr lang="en-US"/>
          </a:p>
          <a:p>
            <a:r>
              <a:rPr lang="en-US"/>
              <a:t>Sources:  Statistical Yearbooks of the INS and Urban Institute estimates and projections.</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80E81EB-5B5C-4B1A-B232-9093C188EFE1}"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4199656-F00A-4BAD-B5F1-931B20698769}"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362700" y="609600"/>
            <a:ext cx="17907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90600" y="609600"/>
            <a:ext cx="52197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3447B8B-BED1-44AA-9C12-BC82DF67F080}"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990600" y="609600"/>
            <a:ext cx="7162800" cy="14605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990600" y="2298700"/>
            <a:ext cx="7162800" cy="3797300"/>
          </a:xfrm>
        </p:spPr>
        <p:txBody>
          <a:bodyPr/>
          <a:lstStyle/>
          <a:p>
            <a:endParaRPr lang="en-US"/>
          </a:p>
        </p:txBody>
      </p:sp>
      <p:sp>
        <p:nvSpPr>
          <p:cNvPr id="4" name="Date Placeholder 3"/>
          <p:cNvSpPr>
            <a:spLocks noGrp="1"/>
          </p:cNvSpPr>
          <p:nvPr>
            <p:ph type="dt" sz="half" idx="10"/>
          </p:nvPr>
        </p:nvSpPr>
        <p:spPr>
          <a:xfrm>
            <a:off x="685800" y="6248400"/>
            <a:ext cx="1905000" cy="457200"/>
          </a:xfrm>
        </p:spPr>
        <p:txBody>
          <a:bodyPr/>
          <a:lstStyle>
            <a:lvl1pPr>
              <a:defRPr/>
            </a:lvl1pPr>
          </a:lstStyle>
          <a:p>
            <a:endParaRPr lang="en-US"/>
          </a:p>
        </p:txBody>
      </p:sp>
      <p:sp>
        <p:nvSpPr>
          <p:cNvPr id="5" name="Footer Placeholder 4"/>
          <p:cNvSpPr>
            <a:spLocks noGrp="1"/>
          </p:cNvSpPr>
          <p:nvPr>
            <p:ph type="ftr" sz="quarter" idx="11"/>
          </p:nvPr>
        </p:nvSpPr>
        <p:spPr>
          <a:xfrm>
            <a:off x="3124200" y="6248400"/>
            <a:ext cx="2895600" cy="457200"/>
          </a:xfrm>
        </p:spPr>
        <p:txBody>
          <a:bodyPr/>
          <a:lstStyle>
            <a:lvl1pPr>
              <a:defRPr/>
            </a:lvl1pPr>
          </a:lstStyle>
          <a:p>
            <a:endParaRPr lang="en-US"/>
          </a:p>
        </p:txBody>
      </p:sp>
      <p:sp>
        <p:nvSpPr>
          <p:cNvPr id="6" name="Slide Number Placeholder 5"/>
          <p:cNvSpPr>
            <a:spLocks noGrp="1"/>
          </p:cNvSpPr>
          <p:nvPr>
            <p:ph type="sldNum" sz="quarter" idx="12"/>
          </p:nvPr>
        </p:nvSpPr>
        <p:spPr>
          <a:xfrm>
            <a:off x="6553200" y="6248400"/>
            <a:ext cx="1905000" cy="457200"/>
          </a:xfrm>
        </p:spPr>
        <p:txBody>
          <a:bodyPr/>
          <a:lstStyle>
            <a:lvl1pPr>
              <a:defRPr/>
            </a:lvl1pPr>
          </a:lstStyle>
          <a:p>
            <a:fld id="{FCFD7984-6DEA-44FF-A816-6CDD4385B0BB}"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25BD4A5-9487-4023-BAE6-2AA3ECD77A57}"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95E38EB-1435-4BAE-AECE-499DCBE64E95}"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90600" y="2298700"/>
            <a:ext cx="3505200" cy="37973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298700"/>
            <a:ext cx="3505200" cy="37973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60D6616-F569-429B-95C7-FE5EE0A8A54C}"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70CE518C-024C-4BAD-B323-95FE15317424}"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5E0B87BE-0B4D-40ED-BAA8-91E8CCA24070}"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FA49791F-AF64-4D00-8BF6-CC564EB523F0}"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1D07746-DA36-425E-8CF0-EA51C744ABFB}"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D085E5EE-385D-4DF2-BAAC-0E1B12805323}"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defRPr>
                <a:solidFill>
                  <a:schemeClr val="tx1"/>
                </a:solidFill>
                <a:latin typeface="Times New Roman" pitchFamily="18" charset="0"/>
              </a:defRPr>
            </a:lvl1pPr>
          </a:lstStyle>
          <a:p>
            <a:endParaRPr lang="en-US"/>
          </a:p>
        </p:txBody>
      </p:sp>
      <p:sp>
        <p:nvSpPr>
          <p:cNvPr id="1027" name="Rectangle 3"/>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ctr">
              <a:defRPr>
                <a:solidFill>
                  <a:schemeClr val="tx1"/>
                </a:solidFill>
                <a:latin typeface="Times New Roman" pitchFamily="18" charset="0"/>
              </a:defRPr>
            </a:lvl1pPr>
          </a:lstStyle>
          <a:p>
            <a:endParaRPr lang="en-US"/>
          </a:p>
        </p:txBody>
      </p:sp>
      <p:sp>
        <p:nvSpPr>
          <p:cNvPr id="1028" name="Rectangle 4"/>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a:defRPr>
                <a:solidFill>
                  <a:schemeClr val="tx1"/>
                </a:solidFill>
                <a:latin typeface="Times New Roman" pitchFamily="18" charset="0"/>
              </a:defRPr>
            </a:lvl1pPr>
          </a:lstStyle>
          <a:p>
            <a:fld id="{B3347126-AFF2-4060-A3EF-06680B949A29}" type="slidenum">
              <a:rPr lang="en-US"/>
              <a:pPr/>
              <a:t>‹#›</a:t>
            </a:fld>
            <a:endParaRPr lang="en-US"/>
          </a:p>
        </p:txBody>
      </p:sp>
      <p:sp>
        <p:nvSpPr>
          <p:cNvPr id="1029" name="Rectangle 5"/>
          <p:cNvSpPr>
            <a:spLocks noGrp="1" noChangeArrowheads="1"/>
          </p:cNvSpPr>
          <p:nvPr>
            <p:ph type="title"/>
          </p:nvPr>
        </p:nvSpPr>
        <p:spPr bwMode="auto">
          <a:xfrm>
            <a:off x="990600" y="609600"/>
            <a:ext cx="7162800" cy="14605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30" name="Rectangle 6"/>
          <p:cNvSpPr>
            <a:spLocks noGrp="1" noChangeArrowheads="1"/>
          </p:cNvSpPr>
          <p:nvPr>
            <p:ph type="body" idx="1"/>
          </p:nvPr>
        </p:nvSpPr>
        <p:spPr bwMode="auto">
          <a:xfrm>
            <a:off x="990600" y="2298700"/>
            <a:ext cx="7162800" cy="37973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grpSp>
        <p:nvGrpSpPr>
          <p:cNvPr id="1047" name="Group 23"/>
          <p:cNvGrpSpPr>
            <a:grpSpLocks noChangeAspect="1"/>
          </p:cNvGrpSpPr>
          <p:nvPr/>
        </p:nvGrpSpPr>
        <p:grpSpPr bwMode="auto">
          <a:xfrm>
            <a:off x="7938" y="6330950"/>
            <a:ext cx="812800" cy="501650"/>
            <a:chOff x="1152" y="240"/>
            <a:chExt cx="1380" cy="854"/>
          </a:xfrm>
        </p:grpSpPr>
        <p:grpSp>
          <p:nvGrpSpPr>
            <p:cNvPr id="1048" name="Group 24"/>
            <p:cNvGrpSpPr>
              <a:grpSpLocks noChangeAspect="1"/>
            </p:cNvGrpSpPr>
            <p:nvPr/>
          </p:nvGrpSpPr>
          <p:grpSpPr bwMode="auto">
            <a:xfrm>
              <a:off x="1152" y="473"/>
              <a:ext cx="1380" cy="621"/>
              <a:chOff x="1026" y="1104"/>
              <a:chExt cx="3701" cy="1668"/>
            </a:xfrm>
          </p:grpSpPr>
          <p:grpSp>
            <p:nvGrpSpPr>
              <p:cNvPr id="1049" name="Group 25"/>
              <p:cNvGrpSpPr>
                <a:grpSpLocks noChangeAspect="1"/>
              </p:cNvGrpSpPr>
              <p:nvPr/>
            </p:nvGrpSpPr>
            <p:grpSpPr bwMode="auto">
              <a:xfrm>
                <a:off x="1026" y="1540"/>
                <a:ext cx="3654" cy="947"/>
                <a:chOff x="1026" y="1540"/>
                <a:chExt cx="3654" cy="947"/>
              </a:xfrm>
            </p:grpSpPr>
            <p:grpSp>
              <p:nvGrpSpPr>
                <p:cNvPr id="1050" name="Group 26"/>
                <p:cNvGrpSpPr>
                  <a:grpSpLocks noChangeAspect="1"/>
                </p:cNvGrpSpPr>
                <p:nvPr/>
              </p:nvGrpSpPr>
              <p:grpSpPr bwMode="auto">
                <a:xfrm>
                  <a:off x="1026" y="1540"/>
                  <a:ext cx="610" cy="722"/>
                  <a:chOff x="1026" y="1540"/>
                  <a:chExt cx="610" cy="722"/>
                </a:xfrm>
              </p:grpSpPr>
              <p:sp>
                <p:nvSpPr>
                  <p:cNvPr id="1051" name="Freeform 27"/>
                  <p:cNvSpPr>
                    <a:spLocks noChangeAspect="1"/>
                  </p:cNvSpPr>
                  <p:nvPr/>
                </p:nvSpPr>
                <p:spPr bwMode="auto">
                  <a:xfrm>
                    <a:off x="1026" y="1540"/>
                    <a:ext cx="610" cy="722"/>
                  </a:xfrm>
                  <a:custGeom>
                    <a:avLst/>
                    <a:gdLst/>
                    <a:ahLst/>
                    <a:cxnLst>
                      <a:cxn ang="0">
                        <a:pos x="509" y="722"/>
                      </a:cxn>
                      <a:cxn ang="0">
                        <a:pos x="509" y="367"/>
                      </a:cxn>
                      <a:cxn ang="0">
                        <a:pos x="296" y="367"/>
                      </a:cxn>
                      <a:cxn ang="0">
                        <a:pos x="272" y="367"/>
                      </a:cxn>
                      <a:cxn ang="0">
                        <a:pos x="249" y="379"/>
                      </a:cxn>
                      <a:cxn ang="0">
                        <a:pos x="231" y="391"/>
                      </a:cxn>
                      <a:cxn ang="0">
                        <a:pos x="213" y="409"/>
                      </a:cxn>
                      <a:cxn ang="0">
                        <a:pos x="207" y="432"/>
                      </a:cxn>
                      <a:cxn ang="0">
                        <a:pos x="201" y="456"/>
                      </a:cxn>
                      <a:cxn ang="0">
                        <a:pos x="201" y="669"/>
                      </a:cxn>
                      <a:cxn ang="0">
                        <a:pos x="201" y="693"/>
                      </a:cxn>
                      <a:cxn ang="0">
                        <a:pos x="189" y="711"/>
                      </a:cxn>
                      <a:cxn ang="0">
                        <a:pos x="172" y="722"/>
                      </a:cxn>
                      <a:cxn ang="0">
                        <a:pos x="154" y="722"/>
                      </a:cxn>
                      <a:cxn ang="0">
                        <a:pos x="130" y="722"/>
                      </a:cxn>
                      <a:cxn ang="0">
                        <a:pos x="118" y="711"/>
                      </a:cxn>
                      <a:cxn ang="0">
                        <a:pos x="106" y="693"/>
                      </a:cxn>
                      <a:cxn ang="0">
                        <a:pos x="100" y="669"/>
                      </a:cxn>
                      <a:cxn ang="0">
                        <a:pos x="100" y="148"/>
                      </a:cxn>
                      <a:cxn ang="0">
                        <a:pos x="100" y="89"/>
                      </a:cxn>
                      <a:cxn ang="0">
                        <a:pos x="89" y="47"/>
                      </a:cxn>
                      <a:cxn ang="0">
                        <a:pos x="59" y="24"/>
                      </a:cxn>
                      <a:cxn ang="0">
                        <a:pos x="12" y="18"/>
                      </a:cxn>
                      <a:cxn ang="0">
                        <a:pos x="0" y="18"/>
                      </a:cxn>
                      <a:cxn ang="0">
                        <a:pos x="0" y="0"/>
                      </a:cxn>
                      <a:cxn ang="0">
                        <a:pos x="201" y="0"/>
                      </a:cxn>
                      <a:cxn ang="0">
                        <a:pos x="201" y="326"/>
                      </a:cxn>
                      <a:cxn ang="0">
                        <a:pos x="414" y="326"/>
                      </a:cxn>
                      <a:cxn ang="0">
                        <a:pos x="462" y="314"/>
                      </a:cxn>
                      <a:cxn ang="0">
                        <a:pos x="497" y="284"/>
                      </a:cxn>
                      <a:cxn ang="0">
                        <a:pos x="509" y="237"/>
                      </a:cxn>
                      <a:cxn ang="0">
                        <a:pos x="509" y="0"/>
                      </a:cxn>
                      <a:cxn ang="0">
                        <a:pos x="610" y="0"/>
                      </a:cxn>
                      <a:cxn ang="0">
                        <a:pos x="610" y="722"/>
                      </a:cxn>
                      <a:cxn ang="0">
                        <a:pos x="509" y="722"/>
                      </a:cxn>
                    </a:cxnLst>
                    <a:rect l="0" t="0" r="r" b="b"/>
                    <a:pathLst>
                      <a:path w="610" h="722">
                        <a:moveTo>
                          <a:pt x="509" y="722"/>
                        </a:moveTo>
                        <a:lnTo>
                          <a:pt x="509" y="367"/>
                        </a:lnTo>
                        <a:lnTo>
                          <a:pt x="296" y="367"/>
                        </a:lnTo>
                        <a:lnTo>
                          <a:pt x="272" y="367"/>
                        </a:lnTo>
                        <a:lnTo>
                          <a:pt x="249" y="379"/>
                        </a:lnTo>
                        <a:lnTo>
                          <a:pt x="231" y="391"/>
                        </a:lnTo>
                        <a:lnTo>
                          <a:pt x="213" y="409"/>
                        </a:lnTo>
                        <a:lnTo>
                          <a:pt x="207" y="432"/>
                        </a:lnTo>
                        <a:lnTo>
                          <a:pt x="201" y="456"/>
                        </a:lnTo>
                        <a:lnTo>
                          <a:pt x="201" y="669"/>
                        </a:lnTo>
                        <a:lnTo>
                          <a:pt x="201" y="693"/>
                        </a:lnTo>
                        <a:lnTo>
                          <a:pt x="189" y="711"/>
                        </a:lnTo>
                        <a:lnTo>
                          <a:pt x="172" y="722"/>
                        </a:lnTo>
                        <a:lnTo>
                          <a:pt x="154" y="722"/>
                        </a:lnTo>
                        <a:lnTo>
                          <a:pt x="130" y="722"/>
                        </a:lnTo>
                        <a:lnTo>
                          <a:pt x="118" y="711"/>
                        </a:lnTo>
                        <a:lnTo>
                          <a:pt x="106" y="693"/>
                        </a:lnTo>
                        <a:lnTo>
                          <a:pt x="100" y="669"/>
                        </a:lnTo>
                        <a:lnTo>
                          <a:pt x="100" y="148"/>
                        </a:lnTo>
                        <a:lnTo>
                          <a:pt x="100" y="89"/>
                        </a:lnTo>
                        <a:lnTo>
                          <a:pt x="89" y="47"/>
                        </a:lnTo>
                        <a:lnTo>
                          <a:pt x="59" y="24"/>
                        </a:lnTo>
                        <a:lnTo>
                          <a:pt x="12" y="18"/>
                        </a:lnTo>
                        <a:lnTo>
                          <a:pt x="0" y="18"/>
                        </a:lnTo>
                        <a:lnTo>
                          <a:pt x="0" y="0"/>
                        </a:lnTo>
                        <a:lnTo>
                          <a:pt x="201" y="0"/>
                        </a:lnTo>
                        <a:lnTo>
                          <a:pt x="201" y="326"/>
                        </a:lnTo>
                        <a:lnTo>
                          <a:pt x="414" y="326"/>
                        </a:lnTo>
                        <a:lnTo>
                          <a:pt x="462" y="314"/>
                        </a:lnTo>
                        <a:lnTo>
                          <a:pt x="497" y="284"/>
                        </a:lnTo>
                        <a:lnTo>
                          <a:pt x="509" y="237"/>
                        </a:lnTo>
                        <a:lnTo>
                          <a:pt x="509" y="0"/>
                        </a:lnTo>
                        <a:lnTo>
                          <a:pt x="610" y="0"/>
                        </a:lnTo>
                        <a:lnTo>
                          <a:pt x="610" y="722"/>
                        </a:lnTo>
                        <a:lnTo>
                          <a:pt x="509" y="722"/>
                        </a:lnTo>
                        <a:close/>
                      </a:path>
                    </a:pathLst>
                  </a:custGeom>
                  <a:solidFill>
                    <a:srgbClr val="3131B2"/>
                  </a:solidFill>
                  <a:ln w="0">
                    <a:solidFill>
                      <a:srgbClr val="3131B2"/>
                    </a:solidFill>
                    <a:prstDash val="solid"/>
                    <a:round/>
                    <a:headEnd/>
                    <a:tailEnd/>
                  </a:ln>
                </p:spPr>
                <p:txBody>
                  <a:bodyPr/>
                  <a:lstStyle/>
                  <a:p>
                    <a:endParaRPr lang="en-US"/>
                  </a:p>
                </p:txBody>
              </p:sp>
              <p:sp>
                <p:nvSpPr>
                  <p:cNvPr id="1052" name="Freeform 28"/>
                  <p:cNvSpPr>
                    <a:spLocks noChangeAspect="1"/>
                  </p:cNvSpPr>
                  <p:nvPr/>
                </p:nvSpPr>
                <p:spPr bwMode="auto">
                  <a:xfrm>
                    <a:off x="1026" y="1540"/>
                    <a:ext cx="610" cy="722"/>
                  </a:xfrm>
                  <a:custGeom>
                    <a:avLst/>
                    <a:gdLst/>
                    <a:ahLst/>
                    <a:cxnLst>
                      <a:cxn ang="0">
                        <a:pos x="509" y="722"/>
                      </a:cxn>
                      <a:cxn ang="0">
                        <a:pos x="509" y="367"/>
                      </a:cxn>
                      <a:cxn ang="0">
                        <a:pos x="296" y="367"/>
                      </a:cxn>
                      <a:cxn ang="0">
                        <a:pos x="272" y="367"/>
                      </a:cxn>
                      <a:cxn ang="0">
                        <a:pos x="249" y="379"/>
                      </a:cxn>
                      <a:cxn ang="0">
                        <a:pos x="231" y="391"/>
                      </a:cxn>
                      <a:cxn ang="0">
                        <a:pos x="213" y="409"/>
                      </a:cxn>
                      <a:cxn ang="0">
                        <a:pos x="207" y="432"/>
                      </a:cxn>
                      <a:cxn ang="0">
                        <a:pos x="201" y="456"/>
                      </a:cxn>
                      <a:cxn ang="0">
                        <a:pos x="201" y="669"/>
                      </a:cxn>
                      <a:cxn ang="0">
                        <a:pos x="201" y="693"/>
                      </a:cxn>
                      <a:cxn ang="0">
                        <a:pos x="189" y="711"/>
                      </a:cxn>
                      <a:cxn ang="0">
                        <a:pos x="172" y="722"/>
                      </a:cxn>
                      <a:cxn ang="0">
                        <a:pos x="154" y="722"/>
                      </a:cxn>
                      <a:cxn ang="0">
                        <a:pos x="130" y="722"/>
                      </a:cxn>
                      <a:cxn ang="0">
                        <a:pos x="118" y="711"/>
                      </a:cxn>
                      <a:cxn ang="0">
                        <a:pos x="106" y="693"/>
                      </a:cxn>
                      <a:cxn ang="0">
                        <a:pos x="100" y="669"/>
                      </a:cxn>
                      <a:cxn ang="0">
                        <a:pos x="100" y="148"/>
                      </a:cxn>
                      <a:cxn ang="0">
                        <a:pos x="100" y="89"/>
                      </a:cxn>
                      <a:cxn ang="0">
                        <a:pos x="89" y="47"/>
                      </a:cxn>
                      <a:cxn ang="0">
                        <a:pos x="59" y="24"/>
                      </a:cxn>
                      <a:cxn ang="0">
                        <a:pos x="12" y="18"/>
                      </a:cxn>
                      <a:cxn ang="0">
                        <a:pos x="0" y="18"/>
                      </a:cxn>
                      <a:cxn ang="0">
                        <a:pos x="0" y="0"/>
                      </a:cxn>
                      <a:cxn ang="0">
                        <a:pos x="201" y="0"/>
                      </a:cxn>
                      <a:cxn ang="0">
                        <a:pos x="201" y="326"/>
                      </a:cxn>
                      <a:cxn ang="0">
                        <a:pos x="414" y="326"/>
                      </a:cxn>
                      <a:cxn ang="0">
                        <a:pos x="462" y="314"/>
                      </a:cxn>
                      <a:cxn ang="0">
                        <a:pos x="497" y="284"/>
                      </a:cxn>
                      <a:cxn ang="0">
                        <a:pos x="509" y="237"/>
                      </a:cxn>
                      <a:cxn ang="0">
                        <a:pos x="509" y="0"/>
                      </a:cxn>
                      <a:cxn ang="0">
                        <a:pos x="610" y="0"/>
                      </a:cxn>
                      <a:cxn ang="0">
                        <a:pos x="610" y="722"/>
                      </a:cxn>
                      <a:cxn ang="0">
                        <a:pos x="509" y="722"/>
                      </a:cxn>
                    </a:cxnLst>
                    <a:rect l="0" t="0" r="r" b="b"/>
                    <a:pathLst>
                      <a:path w="610" h="722">
                        <a:moveTo>
                          <a:pt x="509" y="722"/>
                        </a:moveTo>
                        <a:lnTo>
                          <a:pt x="509" y="367"/>
                        </a:lnTo>
                        <a:lnTo>
                          <a:pt x="296" y="367"/>
                        </a:lnTo>
                        <a:lnTo>
                          <a:pt x="272" y="367"/>
                        </a:lnTo>
                        <a:lnTo>
                          <a:pt x="249" y="379"/>
                        </a:lnTo>
                        <a:lnTo>
                          <a:pt x="231" y="391"/>
                        </a:lnTo>
                        <a:lnTo>
                          <a:pt x="213" y="409"/>
                        </a:lnTo>
                        <a:lnTo>
                          <a:pt x="207" y="432"/>
                        </a:lnTo>
                        <a:lnTo>
                          <a:pt x="201" y="456"/>
                        </a:lnTo>
                        <a:lnTo>
                          <a:pt x="201" y="669"/>
                        </a:lnTo>
                        <a:lnTo>
                          <a:pt x="201" y="693"/>
                        </a:lnTo>
                        <a:lnTo>
                          <a:pt x="189" y="711"/>
                        </a:lnTo>
                        <a:lnTo>
                          <a:pt x="172" y="722"/>
                        </a:lnTo>
                        <a:lnTo>
                          <a:pt x="154" y="722"/>
                        </a:lnTo>
                        <a:lnTo>
                          <a:pt x="130" y="722"/>
                        </a:lnTo>
                        <a:lnTo>
                          <a:pt x="118" y="711"/>
                        </a:lnTo>
                        <a:lnTo>
                          <a:pt x="106" y="693"/>
                        </a:lnTo>
                        <a:lnTo>
                          <a:pt x="100" y="669"/>
                        </a:lnTo>
                        <a:lnTo>
                          <a:pt x="100" y="148"/>
                        </a:lnTo>
                        <a:lnTo>
                          <a:pt x="100" y="89"/>
                        </a:lnTo>
                        <a:lnTo>
                          <a:pt x="89" y="47"/>
                        </a:lnTo>
                        <a:lnTo>
                          <a:pt x="59" y="24"/>
                        </a:lnTo>
                        <a:lnTo>
                          <a:pt x="12" y="18"/>
                        </a:lnTo>
                        <a:lnTo>
                          <a:pt x="0" y="18"/>
                        </a:lnTo>
                        <a:lnTo>
                          <a:pt x="0" y="0"/>
                        </a:lnTo>
                        <a:lnTo>
                          <a:pt x="201" y="0"/>
                        </a:lnTo>
                        <a:lnTo>
                          <a:pt x="201" y="326"/>
                        </a:lnTo>
                        <a:lnTo>
                          <a:pt x="414" y="326"/>
                        </a:lnTo>
                        <a:lnTo>
                          <a:pt x="462" y="314"/>
                        </a:lnTo>
                        <a:lnTo>
                          <a:pt x="497" y="284"/>
                        </a:lnTo>
                        <a:lnTo>
                          <a:pt x="509" y="237"/>
                        </a:lnTo>
                        <a:lnTo>
                          <a:pt x="509" y="0"/>
                        </a:lnTo>
                        <a:lnTo>
                          <a:pt x="610" y="0"/>
                        </a:lnTo>
                        <a:lnTo>
                          <a:pt x="610" y="722"/>
                        </a:lnTo>
                        <a:lnTo>
                          <a:pt x="509" y="722"/>
                        </a:lnTo>
                      </a:path>
                    </a:pathLst>
                  </a:custGeom>
                  <a:noFill/>
                  <a:ln w="9525">
                    <a:solidFill>
                      <a:srgbClr val="3131B2"/>
                    </a:solidFill>
                    <a:prstDash val="solid"/>
                    <a:round/>
                    <a:headEnd/>
                    <a:tailEnd/>
                  </a:ln>
                </p:spPr>
                <p:txBody>
                  <a:bodyPr/>
                  <a:lstStyle/>
                  <a:p>
                    <a:endParaRPr lang="en-US"/>
                  </a:p>
                </p:txBody>
              </p:sp>
            </p:grpSp>
            <p:grpSp>
              <p:nvGrpSpPr>
                <p:cNvPr id="1053" name="Group 29"/>
                <p:cNvGrpSpPr>
                  <a:grpSpLocks noChangeAspect="1"/>
                </p:cNvGrpSpPr>
                <p:nvPr/>
              </p:nvGrpSpPr>
              <p:grpSpPr bwMode="auto">
                <a:xfrm>
                  <a:off x="1725" y="1771"/>
                  <a:ext cx="266" cy="491"/>
                  <a:chOff x="1725" y="1771"/>
                  <a:chExt cx="266" cy="491"/>
                </a:xfrm>
              </p:grpSpPr>
              <p:sp>
                <p:nvSpPr>
                  <p:cNvPr id="1054" name="Freeform 30"/>
                  <p:cNvSpPr>
                    <a:spLocks noChangeAspect="1"/>
                  </p:cNvSpPr>
                  <p:nvPr/>
                </p:nvSpPr>
                <p:spPr bwMode="auto">
                  <a:xfrm>
                    <a:off x="1725" y="1771"/>
                    <a:ext cx="266" cy="491"/>
                  </a:xfrm>
                  <a:custGeom>
                    <a:avLst/>
                    <a:gdLst/>
                    <a:ahLst/>
                    <a:cxnLst>
                      <a:cxn ang="0">
                        <a:pos x="160" y="491"/>
                      </a:cxn>
                      <a:cxn ang="0">
                        <a:pos x="136" y="491"/>
                      </a:cxn>
                      <a:cxn ang="0">
                        <a:pos x="112" y="480"/>
                      </a:cxn>
                      <a:cxn ang="0">
                        <a:pos x="100" y="462"/>
                      </a:cxn>
                      <a:cxn ang="0">
                        <a:pos x="88" y="444"/>
                      </a:cxn>
                      <a:cxn ang="0">
                        <a:pos x="88" y="414"/>
                      </a:cxn>
                      <a:cxn ang="0">
                        <a:pos x="88" y="130"/>
                      </a:cxn>
                      <a:cxn ang="0">
                        <a:pos x="83" y="77"/>
                      </a:cxn>
                      <a:cxn ang="0">
                        <a:pos x="71" y="41"/>
                      </a:cxn>
                      <a:cxn ang="0">
                        <a:pos x="47" y="24"/>
                      </a:cxn>
                      <a:cxn ang="0">
                        <a:pos x="6" y="18"/>
                      </a:cxn>
                      <a:cxn ang="0">
                        <a:pos x="0" y="18"/>
                      </a:cxn>
                      <a:cxn ang="0">
                        <a:pos x="0" y="0"/>
                      </a:cxn>
                      <a:cxn ang="0">
                        <a:pos x="183" y="0"/>
                      </a:cxn>
                      <a:cxn ang="0">
                        <a:pos x="183" y="385"/>
                      </a:cxn>
                      <a:cxn ang="0">
                        <a:pos x="183" y="432"/>
                      </a:cxn>
                      <a:cxn ang="0">
                        <a:pos x="195" y="462"/>
                      </a:cxn>
                      <a:cxn ang="0">
                        <a:pos x="219" y="480"/>
                      </a:cxn>
                      <a:cxn ang="0">
                        <a:pos x="260" y="486"/>
                      </a:cxn>
                      <a:cxn ang="0">
                        <a:pos x="266" y="486"/>
                      </a:cxn>
                      <a:cxn ang="0">
                        <a:pos x="266" y="491"/>
                      </a:cxn>
                      <a:cxn ang="0">
                        <a:pos x="160" y="491"/>
                      </a:cxn>
                    </a:cxnLst>
                    <a:rect l="0" t="0" r="r" b="b"/>
                    <a:pathLst>
                      <a:path w="266" h="491">
                        <a:moveTo>
                          <a:pt x="160" y="491"/>
                        </a:moveTo>
                        <a:lnTo>
                          <a:pt x="136" y="491"/>
                        </a:lnTo>
                        <a:lnTo>
                          <a:pt x="112" y="480"/>
                        </a:lnTo>
                        <a:lnTo>
                          <a:pt x="100" y="462"/>
                        </a:lnTo>
                        <a:lnTo>
                          <a:pt x="88" y="444"/>
                        </a:lnTo>
                        <a:lnTo>
                          <a:pt x="88" y="414"/>
                        </a:lnTo>
                        <a:lnTo>
                          <a:pt x="88" y="130"/>
                        </a:lnTo>
                        <a:lnTo>
                          <a:pt x="83" y="77"/>
                        </a:lnTo>
                        <a:lnTo>
                          <a:pt x="71" y="41"/>
                        </a:lnTo>
                        <a:lnTo>
                          <a:pt x="47" y="24"/>
                        </a:lnTo>
                        <a:lnTo>
                          <a:pt x="6" y="18"/>
                        </a:lnTo>
                        <a:lnTo>
                          <a:pt x="0" y="18"/>
                        </a:lnTo>
                        <a:lnTo>
                          <a:pt x="0" y="0"/>
                        </a:lnTo>
                        <a:lnTo>
                          <a:pt x="183" y="0"/>
                        </a:lnTo>
                        <a:lnTo>
                          <a:pt x="183" y="385"/>
                        </a:lnTo>
                        <a:lnTo>
                          <a:pt x="183" y="432"/>
                        </a:lnTo>
                        <a:lnTo>
                          <a:pt x="195" y="462"/>
                        </a:lnTo>
                        <a:lnTo>
                          <a:pt x="219" y="480"/>
                        </a:lnTo>
                        <a:lnTo>
                          <a:pt x="260" y="486"/>
                        </a:lnTo>
                        <a:lnTo>
                          <a:pt x="266" y="486"/>
                        </a:lnTo>
                        <a:lnTo>
                          <a:pt x="266" y="491"/>
                        </a:lnTo>
                        <a:lnTo>
                          <a:pt x="160" y="491"/>
                        </a:lnTo>
                        <a:close/>
                      </a:path>
                    </a:pathLst>
                  </a:custGeom>
                  <a:solidFill>
                    <a:srgbClr val="3131B2"/>
                  </a:solidFill>
                  <a:ln w="0">
                    <a:solidFill>
                      <a:srgbClr val="3131B2"/>
                    </a:solidFill>
                    <a:prstDash val="solid"/>
                    <a:round/>
                    <a:headEnd/>
                    <a:tailEnd/>
                  </a:ln>
                </p:spPr>
                <p:txBody>
                  <a:bodyPr/>
                  <a:lstStyle/>
                  <a:p>
                    <a:endParaRPr lang="en-US"/>
                  </a:p>
                </p:txBody>
              </p:sp>
              <p:sp>
                <p:nvSpPr>
                  <p:cNvPr id="1055" name="Freeform 31"/>
                  <p:cNvSpPr>
                    <a:spLocks noChangeAspect="1"/>
                  </p:cNvSpPr>
                  <p:nvPr/>
                </p:nvSpPr>
                <p:spPr bwMode="auto">
                  <a:xfrm>
                    <a:off x="1725" y="1771"/>
                    <a:ext cx="266" cy="491"/>
                  </a:xfrm>
                  <a:custGeom>
                    <a:avLst/>
                    <a:gdLst/>
                    <a:ahLst/>
                    <a:cxnLst>
                      <a:cxn ang="0">
                        <a:pos x="160" y="491"/>
                      </a:cxn>
                      <a:cxn ang="0">
                        <a:pos x="136" y="491"/>
                      </a:cxn>
                      <a:cxn ang="0">
                        <a:pos x="112" y="480"/>
                      </a:cxn>
                      <a:cxn ang="0">
                        <a:pos x="100" y="462"/>
                      </a:cxn>
                      <a:cxn ang="0">
                        <a:pos x="88" y="444"/>
                      </a:cxn>
                      <a:cxn ang="0">
                        <a:pos x="88" y="414"/>
                      </a:cxn>
                      <a:cxn ang="0">
                        <a:pos x="88" y="130"/>
                      </a:cxn>
                      <a:cxn ang="0">
                        <a:pos x="83" y="77"/>
                      </a:cxn>
                      <a:cxn ang="0">
                        <a:pos x="71" y="41"/>
                      </a:cxn>
                      <a:cxn ang="0">
                        <a:pos x="47" y="24"/>
                      </a:cxn>
                      <a:cxn ang="0">
                        <a:pos x="6" y="18"/>
                      </a:cxn>
                      <a:cxn ang="0">
                        <a:pos x="0" y="18"/>
                      </a:cxn>
                      <a:cxn ang="0">
                        <a:pos x="0" y="0"/>
                      </a:cxn>
                      <a:cxn ang="0">
                        <a:pos x="183" y="0"/>
                      </a:cxn>
                      <a:cxn ang="0">
                        <a:pos x="183" y="385"/>
                      </a:cxn>
                      <a:cxn ang="0">
                        <a:pos x="183" y="432"/>
                      </a:cxn>
                      <a:cxn ang="0">
                        <a:pos x="195" y="462"/>
                      </a:cxn>
                      <a:cxn ang="0">
                        <a:pos x="219" y="480"/>
                      </a:cxn>
                      <a:cxn ang="0">
                        <a:pos x="260" y="486"/>
                      </a:cxn>
                      <a:cxn ang="0">
                        <a:pos x="266" y="486"/>
                      </a:cxn>
                      <a:cxn ang="0">
                        <a:pos x="266" y="491"/>
                      </a:cxn>
                      <a:cxn ang="0">
                        <a:pos x="160" y="491"/>
                      </a:cxn>
                    </a:cxnLst>
                    <a:rect l="0" t="0" r="r" b="b"/>
                    <a:pathLst>
                      <a:path w="266" h="491">
                        <a:moveTo>
                          <a:pt x="160" y="491"/>
                        </a:moveTo>
                        <a:lnTo>
                          <a:pt x="136" y="491"/>
                        </a:lnTo>
                        <a:lnTo>
                          <a:pt x="112" y="480"/>
                        </a:lnTo>
                        <a:lnTo>
                          <a:pt x="100" y="462"/>
                        </a:lnTo>
                        <a:lnTo>
                          <a:pt x="88" y="444"/>
                        </a:lnTo>
                        <a:lnTo>
                          <a:pt x="88" y="414"/>
                        </a:lnTo>
                        <a:lnTo>
                          <a:pt x="88" y="130"/>
                        </a:lnTo>
                        <a:lnTo>
                          <a:pt x="83" y="77"/>
                        </a:lnTo>
                        <a:lnTo>
                          <a:pt x="71" y="41"/>
                        </a:lnTo>
                        <a:lnTo>
                          <a:pt x="47" y="24"/>
                        </a:lnTo>
                        <a:lnTo>
                          <a:pt x="6" y="18"/>
                        </a:lnTo>
                        <a:lnTo>
                          <a:pt x="0" y="18"/>
                        </a:lnTo>
                        <a:lnTo>
                          <a:pt x="0" y="0"/>
                        </a:lnTo>
                        <a:lnTo>
                          <a:pt x="183" y="0"/>
                        </a:lnTo>
                        <a:lnTo>
                          <a:pt x="183" y="385"/>
                        </a:lnTo>
                        <a:lnTo>
                          <a:pt x="183" y="432"/>
                        </a:lnTo>
                        <a:lnTo>
                          <a:pt x="195" y="462"/>
                        </a:lnTo>
                        <a:lnTo>
                          <a:pt x="219" y="480"/>
                        </a:lnTo>
                        <a:lnTo>
                          <a:pt x="260" y="486"/>
                        </a:lnTo>
                        <a:lnTo>
                          <a:pt x="266" y="486"/>
                        </a:lnTo>
                        <a:lnTo>
                          <a:pt x="266" y="491"/>
                        </a:lnTo>
                        <a:lnTo>
                          <a:pt x="160" y="491"/>
                        </a:lnTo>
                      </a:path>
                    </a:pathLst>
                  </a:custGeom>
                  <a:noFill/>
                  <a:ln w="9525">
                    <a:solidFill>
                      <a:srgbClr val="3131B2"/>
                    </a:solidFill>
                    <a:prstDash val="solid"/>
                    <a:round/>
                    <a:headEnd/>
                    <a:tailEnd/>
                  </a:ln>
                </p:spPr>
                <p:txBody>
                  <a:bodyPr/>
                  <a:lstStyle/>
                  <a:p>
                    <a:endParaRPr lang="en-US"/>
                  </a:p>
                </p:txBody>
              </p:sp>
            </p:grpSp>
            <p:grpSp>
              <p:nvGrpSpPr>
                <p:cNvPr id="1056" name="Group 32"/>
                <p:cNvGrpSpPr>
                  <a:grpSpLocks noChangeAspect="1"/>
                </p:cNvGrpSpPr>
                <p:nvPr/>
              </p:nvGrpSpPr>
              <p:grpSpPr bwMode="auto">
                <a:xfrm>
                  <a:off x="2033" y="1759"/>
                  <a:ext cx="319" cy="515"/>
                  <a:chOff x="2033" y="1759"/>
                  <a:chExt cx="319" cy="515"/>
                </a:xfrm>
              </p:grpSpPr>
              <p:sp>
                <p:nvSpPr>
                  <p:cNvPr id="1057" name="Freeform 33"/>
                  <p:cNvSpPr>
                    <a:spLocks noChangeAspect="1"/>
                  </p:cNvSpPr>
                  <p:nvPr/>
                </p:nvSpPr>
                <p:spPr bwMode="auto">
                  <a:xfrm>
                    <a:off x="2033" y="1759"/>
                    <a:ext cx="319" cy="515"/>
                  </a:xfrm>
                  <a:custGeom>
                    <a:avLst/>
                    <a:gdLst/>
                    <a:ahLst/>
                    <a:cxnLst>
                      <a:cxn ang="0">
                        <a:pos x="177" y="30"/>
                      </a:cxn>
                      <a:cxn ang="0">
                        <a:pos x="148" y="30"/>
                      </a:cxn>
                      <a:cxn ang="0">
                        <a:pos x="124" y="42"/>
                      </a:cxn>
                      <a:cxn ang="0">
                        <a:pos x="106" y="53"/>
                      </a:cxn>
                      <a:cxn ang="0">
                        <a:pos x="94" y="65"/>
                      </a:cxn>
                      <a:cxn ang="0">
                        <a:pos x="83" y="89"/>
                      </a:cxn>
                      <a:cxn ang="0">
                        <a:pos x="83" y="113"/>
                      </a:cxn>
                      <a:cxn ang="0">
                        <a:pos x="94" y="142"/>
                      </a:cxn>
                      <a:cxn ang="0">
                        <a:pos x="124" y="172"/>
                      </a:cxn>
                      <a:cxn ang="0">
                        <a:pos x="171" y="207"/>
                      </a:cxn>
                      <a:cxn ang="0">
                        <a:pos x="231" y="243"/>
                      </a:cxn>
                      <a:cxn ang="0">
                        <a:pos x="278" y="278"/>
                      </a:cxn>
                      <a:cxn ang="0">
                        <a:pos x="308" y="320"/>
                      </a:cxn>
                      <a:cxn ang="0">
                        <a:pos x="319" y="373"/>
                      </a:cxn>
                      <a:cxn ang="0">
                        <a:pos x="308" y="432"/>
                      </a:cxn>
                      <a:cxn ang="0">
                        <a:pos x="278" y="474"/>
                      </a:cxn>
                      <a:cxn ang="0">
                        <a:pos x="225" y="503"/>
                      </a:cxn>
                      <a:cxn ang="0">
                        <a:pos x="148" y="515"/>
                      </a:cxn>
                      <a:cxn ang="0">
                        <a:pos x="94" y="509"/>
                      </a:cxn>
                      <a:cxn ang="0">
                        <a:pos x="47" y="492"/>
                      </a:cxn>
                      <a:cxn ang="0">
                        <a:pos x="17" y="474"/>
                      </a:cxn>
                      <a:cxn ang="0">
                        <a:pos x="6" y="456"/>
                      </a:cxn>
                      <a:cxn ang="0">
                        <a:pos x="6" y="444"/>
                      </a:cxn>
                      <a:cxn ang="0">
                        <a:pos x="17" y="438"/>
                      </a:cxn>
                      <a:cxn ang="0">
                        <a:pos x="23" y="444"/>
                      </a:cxn>
                      <a:cxn ang="0">
                        <a:pos x="29" y="444"/>
                      </a:cxn>
                      <a:cxn ang="0">
                        <a:pos x="83" y="474"/>
                      </a:cxn>
                      <a:cxn ang="0">
                        <a:pos x="142" y="486"/>
                      </a:cxn>
                      <a:cxn ang="0">
                        <a:pos x="195" y="474"/>
                      </a:cxn>
                      <a:cxn ang="0">
                        <a:pos x="231" y="450"/>
                      </a:cxn>
                      <a:cxn ang="0">
                        <a:pos x="242" y="409"/>
                      </a:cxn>
                      <a:cxn ang="0">
                        <a:pos x="231" y="367"/>
                      </a:cxn>
                      <a:cxn ang="0">
                        <a:pos x="201" y="338"/>
                      </a:cxn>
                      <a:cxn ang="0">
                        <a:pos x="154" y="308"/>
                      </a:cxn>
                      <a:cxn ang="0">
                        <a:pos x="100" y="273"/>
                      </a:cxn>
                      <a:cxn ang="0">
                        <a:pos x="41" y="237"/>
                      </a:cxn>
                      <a:cxn ang="0">
                        <a:pos x="11" y="196"/>
                      </a:cxn>
                      <a:cxn ang="0">
                        <a:pos x="0" y="148"/>
                      </a:cxn>
                      <a:cxn ang="0">
                        <a:pos x="11" y="89"/>
                      </a:cxn>
                      <a:cxn ang="0">
                        <a:pos x="47" y="42"/>
                      </a:cxn>
                      <a:cxn ang="0">
                        <a:pos x="100" y="12"/>
                      </a:cxn>
                      <a:cxn ang="0">
                        <a:pos x="165" y="0"/>
                      </a:cxn>
                      <a:cxn ang="0">
                        <a:pos x="225" y="6"/>
                      </a:cxn>
                      <a:cxn ang="0">
                        <a:pos x="290" y="24"/>
                      </a:cxn>
                      <a:cxn ang="0">
                        <a:pos x="290" y="107"/>
                      </a:cxn>
                      <a:cxn ang="0">
                        <a:pos x="278" y="107"/>
                      </a:cxn>
                      <a:cxn ang="0">
                        <a:pos x="260" y="65"/>
                      </a:cxn>
                      <a:cxn ang="0">
                        <a:pos x="225" y="36"/>
                      </a:cxn>
                      <a:cxn ang="0">
                        <a:pos x="177" y="30"/>
                      </a:cxn>
                    </a:cxnLst>
                    <a:rect l="0" t="0" r="r" b="b"/>
                    <a:pathLst>
                      <a:path w="319" h="515">
                        <a:moveTo>
                          <a:pt x="177" y="30"/>
                        </a:moveTo>
                        <a:lnTo>
                          <a:pt x="148" y="30"/>
                        </a:lnTo>
                        <a:lnTo>
                          <a:pt x="124" y="42"/>
                        </a:lnTo>
                        <a:lnTo>
                          <a:pt x="106" y="53"/>
                        </a:lnTo>
                        <a:lnTo>
                          <a:pt x="94" y="65"/>
                        </a:lnTo>
                        <a:lnTo>
                          <a:pt x="83" y="89"/>
                        </a:lnTo>
                        <a:lnTo>
                          <a:pt x="83" y="113"/>
                        </a:lnTo>
                        <a:lnTo>
                          <a:pt x="94" y="142"/>
                        </a:lnTo>
                        <a:lnTo>
                          <a:pt x="124" y="172"/>
                        </a:lnTo>
                        <a:lnTo>
                          <a:pt x="171" y="207"/>
                        </a:lnTo>
                        <a:lnTo>
                          <a:pt x="231" y="243"/>
                        </a:lnTo>
                        <a:lnTo>
                          <a:pt x="278" y="278"/>
                        </a:lnTo>
                        <a:lnTo>
                          <a:pt x="308" y="320"/>
                        </a:lnTo>
                        <a:lnTo>
                          <a:pt x="319" y="373"/>
                        </a:lnTo>
                        <a:lnTo>
                          <a:pt x="308" y="432"/>
                        </a:lnTo>
                        <a:lnTo>
                          <a:pt x="278" y="474"/>
                        </a:lnTo>
                        <a:lnTo>
                          <a:pt x="225" y="503"/>
                        </a:lnTo>
                        <a:lnTo>
                          <a:pt x="148" y="515"/>
                        </a:lnTo>
                        <a:lnTo>
                          <a:pt x="94" y="509"/>
                        </a:lnTo>
                        <a:lnTo>
                          <a:pt x="47" y="492"/>
                        </a:lnTo>
                        <a:lnTo>
                          <a:pt x="17" y="474"/>
                        </a:lnTo>
                        <a:lnTo>
                          <a:pt x="6" y="456"/>
                        </a:lnTo>
                        <a:lnTo>
                          <a:pt x="6" y="444"/>
                        </a:lnTo>
                        <a:lnTo>
                          <a:pt x="17" y="438"/>
                        </a:lnTo>
                        <a:lnTo>
                          <a:pt x="23" y="444"/>
                        </a:lnTo>
                        <a:lnTo>
                          <a:pt x="29" y="444"/>
                        </a:lnTo>
                        <a:lnTo>
                          <a:pt x="83" y="474"/>
                        </a:lnTo>
                        <a:lnTo>
                          <a:pt x="142" y="486"/>
                        </a:lnTo>
                        <a:lnTo>
                          <a:pt x="195" y="474"/>
                        </a:lnTo>
                        <a:lnTo>
                          <a:pt x="231" y="450"/>
                        </a:lnTo>
                        <a:lnTo>
                          <a:pt x="242" y="409"/>
                        </a:lnTo>
                        <a:lnTo>
                          <a:pt x="231" y="367"/>
                        </a:lnTo>
                        <a:lnTo>
                          <a:pt x="201" y="338"/>
                        </a:lnTo>
                        <a:lnTo>
                          <a:pt x="154" y="308"/>
                        </a:lnTo>
                        <a:lnTo>
                          <a:pt x="100" y="273"/>
                        </a:lnTo>
                        <a:lnTo>
                          <a:pt x="41" y="237"/>
                        </a:lnTo>
                        <a:lnTo>
                          <a:pt x="11" y="196"/>
                        </a:lnTo>
                        <a:lnTo>
                          <a:pt x="0" y="148"/>
                        </a:lnTo>
                        <a:lnTo>
                          <a:pt x="11" y="89"/>
                        </a:lnTo>
                        <a:lnTo>
                          <a:pt x="47" y="42"/>
                        </a:lnTo>
                        <a:lnTo>
                          <a:pt x="100" y="12"/>
                        </a:lnTo>
                        <a:lnTo>
                          <a:pt x="165" y="0"/>
                        </a:lnTo>
                        <a:lnTo>
                          <a:pt x="225" y="6"/>
                        </a:lnTo>
                        <a:lnTo>
                          <a:pt x="290" y="24"/>
                        </a:lnTo>
                        <a:lnTo>
                          <a:pt x="290" y="107"/>
                        </a:lnTo>
                        <a:lnTo>
                          <a:pt x="278" y="107"/>
                        </a:lnTo>
                        <a:lnTo>
                          <a:pt x="260" y="65"/>
                        </a:lnTo>
                        <a:lnTo>
                          <a:pt x="225" y="36"/>
                        </a:lnTo>
                        <a:lnTo>
                          <a:pt x="177" y="30"/>
                        </a:lnTo>
                        <a:close/>
                      </a:path>
                    </a:pathLst>
                  </a:custGeom>
                  <a:solidFill>
                    <a:srgbClr val="3131B2"/>
                  </a:solidFill>
                  <a:ln w="0">
                    <a:solidFill>
                      <a:srgbClr val="3131B2"/>
                    </a:solidFill>
                    <a:prstDash val="solid"/>
                    <a:round/>
                    <a:headEnd/>
                    <a:tailEnd/>
                  </a:ln>
                </p:spPr>
                <p:txBody>
                  <a:bodyPr/>
                  <a:lstStyle/>
                  <a:p>
                    <a:endParaRPr lang="en-US"/>
                  </a:p>
                </p:txBody>
              </p:sp>
              <p:sp>
                <p:nvSpPr>
                  <p:cNvPr id="1058" name="Freeform 34"/>
                  <p:cNvSpPr>
                    <a:spLocks noChangeAspect="1"/>
                  </p:cNvSpPr>
                  <p:nvPr/>
                </p:nvSpPr>
                <p:spPr bwMode="auto">
                  <a:xfrm>
                    <a:off x="2033" y="1759"/>
                    <a:ext cx="319" cy="515"/>
                  </a:xfrm>
                  <a:custGeom>
                    <a:avLst/>
                    <a:gdLst/>
                    <a:ahLst/>
                    <a:cxnLst>
                      <a:cxn ang="0">
                        <a:pos x="177" y="30"/>
                      </a:cxn>
                      <a:cxn ang="0">
                        <a:pos x="148" y="30"/>
                      </a:cxn>
                      <a:cxn ang="0">
                        <a:pos x="124" y="42"/>
                      </a:cxn>
                      <a:cxn ang="0">
                        <a:pos x="106" y="53"/>
                      </a:cxn>
                      <a:cxn ang="0">
                        <a:pos x="94" y="65"/>
                      </a:cxn>
                      <a:cxn ang="0">
                        <a:pos x="83" y="89"/>
                      </a:cxn>
                      <a:cxn ang="0">
                        <a:pos x="83" y="113"/>
                      </a:cxn>
                      <a:cxn ang="0">
                        <a:pos x="94" y="142"/>
                      </a:cxn>
                      <a:cxn ang="0">
                        <a:pos x="124" y="172"/>
                      </a:cxn>
                      <a:cxn ang="0">
                        <a:pos x="171" y="207"/>
                      </a:cxn>
                      <a:cxn ang="0">
                        <a:pos x="231" y="243"/>
                      </a:cxn>
                      <a:cxn ang="0">
                        <a:pos x="278" y="278"/>
                      </a:cxn>
                      <a:cxn ang="0">
                        <a:pos x="308" y="320"/>
                      </a:cxn>
                      <a:cxn ang="0">
                        <a:pos x="319" y="373"/>
                      </a:cxn>
                      <a:cxn ang="0">
                        <a:pos x="308" y="432"/>
                      </a:cxn>
                      <a:cxn ang="0">
                        <a:pos x="278" y="474"/>
                      </a:cxn>
                      <a:cxn ang="0">
                        <a:pos x="225" y="503"/>
                      </a:cxn>
                      <a:cxn ang="0">
                        <a:pos x="148" y="515"/>
                      </a:cxn>
                      <a:cxn ang="0">
                        <a:pos x="94" y="509"/>
                      </a:cxn>
                      <a:cxn ang="0">
                        <a:pos x="47" y="492"/>
                      </a:cxn>
                      <a:cxn ang="0">
                        <a:pos x="17" y="474"/>
                      </a:cxn>
                      <a:cxn ang="0">
                        <a:pos x="6" y="456"/>
                      </a:cxn>
                      <a:cxn ang="0">
                        <a:pos x="6" y="444"/>
                      </a:cxn>
                      <a:cxn ang="0">
                        <a:pos x="17" y="438"/>
                      </a:cxn>
                      <a:cxn ang="0">
                        <a:pos x="23" y="444"/>
                      </a:cxn>
                      <a:cxn ang="0">
                        <a:pos x="29" y="444"/>
                      </a:cxn>
                      <a:cxn ang="0">
                        <a:pos x="83" y="474"/>
                      </a:cxn>
                      <a:cxn ang="0">
                        <a:pos x="142" y="486"/>
                      </a:cxn>
                      <a:cxn ang="0">
                        <a:pos x="195" y="474"/>
                      </a:cxn>
                      <a:cxn ang="0">
                        <a:pos x="231" y="450"/>
                      </a:cxn>
                      <a:cxn ang="0">
                        <a:pos x="242" y="409"/>
                      </a:cxn>
                      <a:cxn ang="0">
                        <a:pos x="231" y="367"/>
                      </a:cxn>
                      <a:cxn ang="0">
                        <a:pos x="201" y="338"/>
                      </a:cxn>
                      <a:cxn ang="0">
                        <a:pos x="154" y="308"/>
                      </a:cxn>
                      <a:cxn ang="0">
                        <a:pos x="100" y="273"/>
                      </a:cxn>
                      <a:cxn ang="0">
                        <a:pos x="41" y="237"/>
                      </a:cxn>
                      <a:cxn ang="0">
                        <a:pos x="11" y="196"/>
                      </a:cxn>
                      <a:cxn ang="0">
                        <a:pos x="0" y="148"/>
                      </a:cxn>
                      <a:cxn ang="0">
                        <a:pos x="11" y="89"/>
                      </a:cxn>
                      <a:cxn ang="0">
                        <a:pos x="47" y="42"/>
                      </a:cxn>
                      <a:cxn ang="0">
                        <a:pos x="100" y="12"/>
                      </a:cxn>
                      <a:cxn ang="0">
                        <a:pos x="165" y="0"/>
                      </a:cxn>
                      <a:cxn ang="0">
                        <a:pos x="225" y="6"/>
                      </a:cxn>
                      <a:cxn ang="0">
                        <a:pos x="290" y="24"/>
                      </a:cxn>
                      <a:cxn ang="0">
                        <a:pos x="290" y="107"/>
                      </a:cxn>
                      <a:cxn ang="0">
                        <a:pos x="278" y="107"/>
                      </a:cxn>
                      <a:cxn ang="0">
                        <a:pos x="260" y="65"/>
                      </a:cxn>
                      <a:cxn ang="0">
                        <a:pos x="225" y="36"/>
                      </a:cxn>
                      <a:cxn ang="0">
                        <a:pos x="177" y="30"/>
                      </a:cxn>
                    </a:cxnLst>
                    <a:rect l="0" t="0" r="r" b="b"/>
                    <a:pathLst>
                      <a:path w="319" h="515">
                        <a:moveTo>
                          <a:pt x="177" y="30"/>
                        </a:moveTo>
                        <a:lnTo>
                          <a:pt x="148" y="30"/>
                        </a:lnTo>
                        <a:lnTo>
                          <a:pt x="124" y="42"/>
                        </a:lnTo>
                        <a:lnTo>
                          <a:pt x="106" y="53"/>
                        </a:lnTo>
                        <a:lnTo>
                          <a:pt x="94" y="65"/>
                        </a:lnTo>
                        <a:lnTo>
                          <a:pt x="83" y="89"/>
                        </a:lnTo>
                        <a:lnTo>
                          <a:pt x="83" y="113"/>
                        </a:lnTo>
                        <a:lnTo>
                          <a:pt x="94" y="142"/>
                        </a:lnTo>
                        <a:lnTo>
                          <a:pt x="124" y="172"/>
                        </a:lnTo>
                        <a:lnTo>
                          <a:pt x="171" y="207"/>
                        </a:lnTo>
                        <a:lnTo>
                          <a:pt x="231" y="243"/>
                        </a:lnTo>
                        <a:lnTo>
                          <a:pt x="278" y="278"/>
                        </a:lnTo>
                        <a:lnTo>
                          <a:pt x="308" y="320"/>
                        </a:lnTo>
                        <a:lnTo>
                          <a:pt x="319" y="373"/>
                        </a:lnTo>
                        <a:lnTo>
                          <a:pt x="308" y="432"/>
                        </a:lnTo>
                        <a:lnTo>
                          <a:pt x="278" y="474"/>
                        </a:lnTo>
                        <a:lnTo>
                          <a:pt x="225" y="503"/>
                        </a:lnTo>
                        <a:lnTo>
                          <a:pt x="148" y="515"/>
                        </a:lnTo>
                        <a:lnTo>
                          <a:pt x="94" y="509"/>
                        </a:lnTo>
                        <a:lnTo>
                          <a:pt x="47" y="492"/>
                        </a:lnTo>
                        <a:lnTo>
                          <a:pt x="17" y="474"/>
                        </a:lnTo>
                        <a:lnTo>
                          <a:pt x="6" y="456"/>
                        </a:lnTo>
                        <a:lnTo>
                          <a:pt x="6" y="444"/>
                        </a:lnTo>
                        <a:lnTo>
                          <a:pt x="17" y="438"/>
                        </a:lnTo>
                        <a:lnTo>
                          <a:pt x="23" y="444"/>
                        </a:lnTo>
                        <a:lnTo>
                          <a:pt x="29" y="444"/>
                        </a:lnTo>
                        <a:lnTo>
                          <a:pt x="83" y="474"/>
                        </a:lnTo>
                        <a:lnTo>
                          <a:pt x="142" y="486"/>
                        </a:lnTo>
                        <a:lnTo>
                          <a:pt x="195" y="474"/>
                        </a:lnTo>
                        <a:lnTo>
                          <a:pt x="231" y="450"/>
                        </a:lnTo>
                        <a:lnTo>
                          <a:pt x="242" y="409"/>
                        </a:lnTo>
                        <a:lnTo>
                          <a:pt x="231" y="367"/>
                        </a:lnTo>
                        <a:lnTo>
                          <a:pt x="201" y="338"/>
                        </a:lnTo>
                        <a:lnTo>
                          <a:pt x="154" y="308"/>
                        </a:lnTo>
                        <a:lnTo>
                          <a:pt x="100" y="273"/>
                        </a:lnTo>
                        <a:lnTo>
                          <a:pt x="41" y="237"/>
                        </a:lnTo>
                        <a:lnTo>
                          <a:pt x="11" y="196"/>
                        </a:lnTo>
                        <a:lnTo>
                          <a:pt x="0" y="148"/>
                        </a:lnTo>
                        <a:lnTo>
                          <a:pt x="11" y="89"/>
                        </a:lnTo>
                        <a:lnTo>
                          <a:pt x="47" y="42"/>
                        </a:lnTo>
                        <a:lnTo>
                          <a:pt x="100" y="12"/>
                        </a:lnTo>
                        <a:lnTo>
                          <a:pt x="165" y="0"/>
                        </a:lnTo>
                        <a:lnTo>
                          <a:pt x="225" y="6"/>
                        </a:lnTo>
                        <a:lnTo>
                          <a:pt x="290" y="24"/>
                        </a:lnTo>
                        <a:lnTo>
                          <a:pt x="290" y="107"/>
                        </a:lnTo>
                        <a:lnTo>
                          <a:pt x="278" y="107"/>
                        </a:lnTo>
                        <a:lnTo>
                          <a:pt x="260" y="65"/>
                        </a:lnTo>
                        <a:lnTo>
                          <a:pt x="225" y="36"/>
                        </a:lnTo>
                        <a:lnTo>
                          <a:pt x="177" y="30"/>
                        </a:lnTo>
                      </a:path>
                    </a:pathLst>
                  </a:custGeom>
                  <a:noFill/>
                  <a:ln w="9525">
                    <a:solidFill>
                      <a:srgbClr val="3131B2"/>
                    </a:solidFill>
                    <a:prstDash val="solid"/>
                    <a:round/>
                    <a:headEnd/>
                    <a:tailEnd/>
                  </a:ln>
                </p:spPr>
                <p:txBody>
                  <a:bodyPr/>
                  <a:lstStyle/>
                  <a:p>
                    <a:endParaRPr lang="en-US"/>
                  </a:p>
                </p:txBody>
              </p:sp>
            </p:grpSp>
            <p:grpSp>
              <p:nvGrpSpPr>
                <p:cNvPr id="1059" name="Group 35"/>
                <p:cNvGrpSpPr>
                  <a:grpSpLocks noChangeAspect="1"/>
                </p:cNvGrpSpPr>
                <p:nvPr/>
              </p:nvGrpSpPr>
              <p:grpSpPr bwMode="auto">
                <a:xfrm>
                  <a:off x="2441" y="1759"/>
                  <a:ext cx="427" cy="728"/>
                  <a:chOff x="2441" y="1759"/>
                  <a:chExt cx="427" cy="728"/>
                </a:xfrm>
              </p:grpSpPr>
              <p:sp>
                <p:nvSpPr>
                  <p:cNvPr id="1060" name="Freeform 36"/>
                  <p:cNvSpPr>
                    <a:spLocks noChangeAspect="1" noEditPoints="1"/>
                  </p:cNvSpPr>
                  <p:nvPr/>
                </p:nvSpPr>
                <p:spPr bwMode="auto">
                  <a:xfrm>
                    <a:off x="2441" y="1759"/>
                    <a:ext cx="427" cy="728"/>
                  </a:xfrm>
                  <a:custGeom>
                    <a:avLst/>
                    <a:gdLst/>
                    <a:ahLst/>
                    <a:cxnLst>
                      <a:cxn ang="0">
                        <a:pos x="24" y="95"/>
                      </a:cxn>
                      <a:cxn ang="0">
                        <a:pos x="54" y="95"/>
                      </a:cxn>
                      <a:cxn ang="0">
                        <a:pos x="77" y="89"/>
                      </a:cxn>
                      <a:cxn ang="0">
                        <a:pos x="107" y="71"/>
                      </a:cxn>
                      <a:cxn ang="0">
                        <a:pos x="131" y="53"/>
                      </a:cxn>
                      <a:cxn ang="0">
                        <a:pos x="160" y="30"/>
                      </a:cxn>
                      <a:cxn ang="0">
                        <a:pos x="202" y="12"/>
                      </a:cxn>
                      <a:cxn ang="0">
                        <a:pos x="249" y="0"/>
                      </a:cxn>
                      <a:cxn ang="0">
                        <a:pos x="308" y="12"/>
                      </a:cxn>
                      <a:cxn ang="0">
                        <a:pos x="356" y="47"/>
                      </a:cxn>
                      <a:cxn ang="0">
                        <a:pos x="391" y="95"/>
                      </a:cxn>
                      <a:cxn ang="0">
                        <a:pos x="415" y="166"/>
                      </a:cxn>
                      <a:cxn ang="0">
                        <a:pos x="427" y="255"/>
                      </a:cxn>
                      <a:cxn ang="0">
                        <a:pos x="415" y="349"/>
                      </a:cxn>
                      <a:cxn ang="0">
                        <a:pos x="391" y="421"/>
                      </a:cxn>
                      <a:cxn ang="0">
                        <a:pos x="356" y="474"/>
                      </a:cxn>
                      <a:cxn ang="0">
                        <a:pos x="302" y="503"/>
                      </a:cxn>
                      <a:cxn ang="0">
                        <a:pos x="237" y="515"/>
                      </a:cxn>
                      <a:cxn ang="0">
                        <a:pos x="178" y="503"/>
                      </a:cxn>
                      <a:cxn ang="0">
                        <a:pos x="131" y="474"/>
                      </a:cxn>
                      <a:cxn ang="0">
                        <a:pos x="95" y="421"/>
                      </a:cxn>
                      <a:cxn ang="0">
                        <a:pos x="95" y="681"/>
                      </a:cxn>
                      <a:cxn ang="0">
                        <a:pos x="89" y="699"/>
                      </a:cxn>
                      <a:cxn ang="0">
                        <a:pos x="77" y="717"/>
                      </a:cxn>
                      <a:cxn ang="0">
                        <a:pos x="65" y="723"/>
                      </a:cxn>
                      <a:cxn ang="0">
                        <a:pos x="42" y="728"/>
                      </a:cxn>
                      <a:cxn ang="0">
                        <a:pos x="24" y="723"/>
                      </a:cxn>
                      <a:cxn ang="0">
                        <a:pos x="12" y="717"/>
                      </a:cxn>
                      <a:cxn ang="0">
                        <a:pos x="6" y="705"/>
                      </a:cxn>
                      <a:cxn ang="0">
                        <a:pos x="0" y="687"/>
                      </a:cxn>
                      <a:cxn ang="0">
                        <a:pos x="0" y="95"/>
                      </a:cxn>
                      <a:cxn ang="0">
                        <a:pos x="12" y="95"/>
                      </a:cxn>
                      <a:cxn ang="0">
                        <a:pos x="24" y="95"/>
                      </a:cxn>
                      <a:cxn ang="0">
                        <a:pos x="208" y="468"/>
                      </a:cxn>
                      <a:cxn ang="0">
                        <a:pos x="261" y="456"/>
                      </a:cxn>
                      <a:cxn ang="0">
                        <a:pos x="302" y="415"/>
                      </a:cxn>
                      <a:cxn ang="0">
                        <a:pos x="326" y="349"/>
                      </a:cxn>
                      <a:cxn ang="0">
                        <a:pos x="332" y="255"/>
                      </a:cxn>
                      <a:cxn ang="0">
                        <a:pos x="326" y="160"/>
                      </a:cxn>
                      <a:cxn ang="0">
                        <a:pos x="302" y="95"/>
                      </a:cxn>
                      <a:cxn ang="0">
                        <a:pos x="267" y="59"/>
                      </a:cxn>
                      <a:cxn ang="0">
                        <a:pos x="208" y="42"/>
                      </a:cxn>
                      <a:cxn ang="0">
                        <a:pos x="160" y="59"/>
                      </a:cxn>
                      <a:cxn ang="0">
                        <a:pos x="125" y="101"/>
                      </a:cxn>
                      <a:cxn ang="0">
                        <a:pos x="95" y="166"/>
                      </a:cxn>
                      <a:cxn ang="0">
                        <a:pos x="95" y="296"/>
                      </a:cxn>
                      <a:cxn ang="0">
                        <a:pos x="101" y="367"/>
                      </a:cxn>
                      <a:cxn ang="0">
                        <a:pos x="125" y="426"/>
                      </a:cxn>
                      <a:cxn ang="0">
                        <a:pos x="160" y="462"/>
                      </a:cxn>
                      <a:cxn ang="0">
                        <a:pos x="208" y="468"/>
                      </a:cxn>
                    </a:cxnLst>
                    <a:rect l="0" t="0" r="r" b="b"/>
                    <a:pathLst>
                      <a:path w="427" h="728">
                        <a:moveTo>
                          <a:pt x="24" y="95"/>
                        </a:moveTo>
                        <a:lnTo>
                          <a:pt x="54" y="95"/>
                        </a:lnTo>
                        <a:lnTo>
                          <a:pt x="77" y="89"/>
                        </a:lnTo>
                        <a:lnTo>
                          <a:pt x="107" y="71"/>
                        </a:lnTo>
                        <a:lnTo>
                          <a:pt x="131" y="53"/>
                        </a:lnTo>
                        <a:lnTo>
                          <a:pt x="160" y="30"/>
                        </a:lnTo>
                        <a:lnTo>
                          <a:pt x="202" y="12"/>
                        </a:lnTo>
                        <a:lnTo>
                          <a:pt x="249" y="0"/>
                        </a:lnTo>
                        <a:lnTo>
                          <a:pt x="308" y="12"/>
                        </a:lnTo>
                        <a:lnTo>
                          <a:pt x="356" y="47"/>
                        </a:lnTo>
                        <a:lnTo>
                          <a:pt x="391" y="95"/>
                        </a:lnTo>
                        <a:lnTo>
                          <a:pt x="415" y="166"/>
                        </a:lnTo>
                        <a:lnTo>
                          <a:pt x="427" y="255"/>
                        </a:lnTo>
                        <a:lnTo>
                          <a:pt x="415" y="349"/>
                        </a:lnTo>
                        <a:lnTo>
                          <a:pt x="391" y="421"/>
                        </a:lnTo>
                        <a:lnTo>
                          <a:pt x="356" y="474"/>
                        </a:lnTo>
                        <a:lnTo>
                          <a:pt x="302" y="503"/>
                        </a:lnTo>
                        <a:lnTo>
                          <a:pt x="237" y="515"/>
                        </a:lnTo>
                        <a:lnTo>
                          <a:pt x="178" y="503"/>
                        </a:lnTo>
                        <a:lnTo>
                          <a:pt x="131" y="474"/>
                        </a:lnTo>
                        <a:lnTo>
                          <a:pt x="95" y="421"/>
                        </a:lnTo>
                        <a:lnTo>
                          <a:pt x="95" y="681"/>
                        </a:lnTo>
                        <a:lnTo>
                          <a:pt x="89" y="699"/>
                        </a:lnTo>
                        <a:lnTo>
                          <a:pt x="77" y="717"/>
                        </a:lnTo>
                        <a:lnTo>
                          <a:pt x="65" y="723"/>
                        </a:lnTo>
                        <a:lnTo>
                          <a:pt x="42" y="728"/>
                        </a:lnTo>
                        <a:lnTo>
                          <a:pt x="24" y="723"/>
                        </a:lnTo>
                        <a:lnTo>
                          <a:pt x="12" y="717"/>
                        </a:lnTo>
                        <a:lnTo>
                          <a:pt x="6" y="705"/>
                        </a:lnTo>
                        <a:lnTo>
                          <a:pt x="0" y="687"/>
                        </a:lnTo>
                        <a:lnTo>
                          <a:pt x="0" y="95"/>
                        </a:lnTo>
                        <a:lnTo>
                          <a:pt x="12" y="95"/>
                        </a:lnTo>
                        <a:lnTo>
                          <a:pt x="24" y="95"/>
                        </a:lnTo>
                        <a:close/>
                        <a:moveTo>
                          <a:pt x="208" y="468"/>
                        </a:moveTo>
                        <a:lnTo>
                          <a:pt x="261" y="456"/>
                        </a:lnTo>
                        <a:lnTo>
                          <a:pt x="302" y="415"/>
                        </a:lnTo>
                        <a:lnTo>
                          <a:pt x="326" y="349"/>
                        </a:lnTo>
                        <a:lnTo>
                          <a:pt x="332" y="255"/>
                        </a:lnTo>
                        <a:lnTo>
                          <a:pt x="326" y="160"/>
                        </a:lnTo>
                        <a:lnTo>
                          <a:pt x="302" y="95"/>
                        </a:lnTo>
                        <a:lnTo>
                          <a:pt x="267" y="59"/>
                        </a:lnTo>
                        <a:lnTo>
                          <a:pt x="208" y="42"/>
                        </a:lnTo>
                        <a:lnTo>
                          <a:pt x="160" y="59"/>
                        </a:lnTo>
                        <a:lnTo>
                          <a:pt x="125" y="101"/>
                        </a:lnTo>
                        <a:lnTo>
                          <a:pt x="95" y="166"/>
                        </a:lnTo>
                        <a:lnTo>
                          <a:pt x="95" y="296"/>
                        </a:lnTo>
                        <a:lnTo>
                          <a:pt x="101" y="367"/>
                        </a:lnTo>
                        <a:lnTo>
                          <a:pt x="125" y="426"/>
                        </a:lnTo>
                        <a:lnTo>
                          <a:pt x="160" y="462"/>
                        </a:lnTo>
                        <a:lnTo>
                          <a:pt x="208" y="468"/>
                        </a:lnTo>
                        <a:close/>
                      </a:path>
                    </a:pathLst>
                  </a:custGeom>
                  <a:solidFill>
                    <a:srgbClr val="3131B2"/>
                  </a:solidFill>
                  <a:ln w="0">
                    <a:solidFill>
                      <a:srgbClr val="3131B2"/>
                    </a:solidFill>
                    <a:prstDash val="solid"/>
                    <a:round/>
                    <a:headEnd/>
                    <a:tailEnd/>
                  </a:ln>
                </p:spPr>
                <p:txBody>
                  <a:bodyPr/>
                  <a:lstStyle/>
                  <a:p>
                    <a:endParaRPr lang="en-US"/>
                  </a:p>
                </p:txBody>
              </p:sp>
              <p:sp>
                <p:nvSpPr>
                  <p:cNvPr id="1061" name="Freeform 37"/>
                  <p:cNvSpPr>
                    <a:spLocks noChangeAspect="1"/>
                  </p:cNvSpPr>
                  <p:nvPr/>
                </p:nvSpPr>
                <p:spPr bwMode="auto">
                  <a:xfrm>
                    <a:off x="2441" y="1759"/>
                    <a:ext cx="427" cy="728"/>
                  </a:xfrm>
                  <a:custGeom>
                    <a:avLst/>
                    <a:gdLst/>
                    <a:ahLst/>
                    <a:cxnLst>
                      <a:cxn ang="0">
                        <a:pos x="24" y="95"/>
                      </a:cxn>
                      <a:cxn ang="0">
                        <a:pos x="54" y="95"/>
                      </a:cxn>
                      <a:cxn ang="0">
                        <a:pos x="77" y="89"/>
                      </a:cxn>
                      <a:cxn ang="0">
                        <a:pos x="107" y="71"/>
                      </a:cxn>
                      <a:cxn ang="0">
                        <a:pos x="131" y="53"/>
                      </a:cxn>
                      <a:cxn ang="0">
                        <a:pos x="160" y="30"/>
                      </a:cxn>
                      <a:cxn ang="0">
                        <a:pos x="202" y="12"/>
                      </a:cxn>
                      <a:cxn ang="0">
                        <a:pos x="249" y="0"/>
                      </a:cxn>
                      <a:cxn ang="0">
                        <a:pos x="308" y="12"/>
                      </a:cxn>
                      <a:cxn ang="0">
                        <a:pos x="356" y="47"/>
                      </a:cxn>
                      <a:cxn ang="0">
                        <a:pos x="391" y="95"/>
                      </a:cxn>
                      <a:cxn ang="0">
                        <a:pos x="415" y="166"/>
                      </a:cxn>
                      <a:cxn ang="0">
                        <a:pos x="427" y="255"/>
                      </a:cxn>
                      <a:cxn ang="0">
                        <a:pos x="415" y="349"/>
                      </a:cxn>
                      <a:cxn ang="0">
                        <a:pos x="391" y="421"/>
                      </a:cxn>
                      <a:cxn ang="0">
                        <a:pos x="356" y="474"/>
                      </a:cxn>
                      <a:cxn ang="0">
                        <a:pos x="302" y="503"/>
                      </a:cxn>
                      <a:cxn ang="0">
                        <a:pos x="237" y="515"/>
                      </a:cxn>
                      <a:cxn ang="0">
                        <a:pos x="178" y="503"/>
                      </a:cxn>
                      <a:cxn ang="0">
                        <a:pos x="131" y="474"/>
                      </a:cxn>
                      <a:cxn ang="0">
                        <a:pos x="95" y="421"/>
                      </a:cxn>
                      <a:cxn ang="0">
                        <a:pos x="95" y="681"/>
                      </a:cxn>
                      <a:cxn ang="0">
                        <a:pos x="89" y="699"/>
                      </a:cxn>
                      <a:cxn ang="0">
                        <a:pos x="77" y="717"/>
                      </a:cxn>
                      <a:cxn ang="0">
                        <a:pos x="65" y="723"/>
                      </a:cxn>
                      <a:cxn ang="0">
                        <a:pos x="42" y="728"/>
                      </a:cxn>
                      <a:cxn ang="0">
                        <a:pos x="24" y="723"/>
                      </a:cxn>
                      <a:cxn ang="0">
                        <a:pos x="12" y="717"/>
                      </a:cxn>
                      <a:cxn ang="0">
                        <a:pos x="6" y="705"/>
                      </a:cxn>
                      <a:cxn ang="0">
                        <a:pos x="0" y="687"/>
                      </a:cxn>
                      <a:cxn ang="0">
                        <a:pos x="0" y="95"/>
                      </a:cxn>
                      <a:cxn ang="0">
                        <a:pos x="12" y="95"/>
                      </a:cxn>
                      <a:cxn ang="0">
                        <a:pos x="24" y="95"/>
                      </a:cxn>
                    </a:cxnLst>
                    <a:rect l="0" t="0" r="r" b="b"/>
                    <a:pathLst>
                      <a:path w="427" h="728">
                        <a:moveTo>
                          <a:pt x="24" y="95"/>
                        </a:moveTo>
                        <a:lnTo>
                          <a:pt x="54" y="95"/>
                        </a:lnTo>
                        <a:lnTo>
                          <a:pt x="77" y="89"/>
                        </a:lnTo>
                        <a:lnTo>
                          <a:pt x="107" y="71"/>
                        </a:lnTo>
                        <a:lnTo>
                          <a:pt x="131" y="53"/>
                        </a:lnTo>
                        <a:lnTo>
                          <a:pt x="160" y="30"/>
                        </a:lnTo>
                        <a:lnTo>
                          <a:pt x="202" y="12"/>
                        </a:lnTo>
                        <a:lnTo>
                          <a:pt x="249" y="0"/>
                        </a:lnTo>
                        <a:lnTo>
                          <a:pt x="308" y="12"/>
                        </a:lnTo>
                        <a:lnTo>
                          <a:pt x="356" y="47"/>
                        </a:lnTo>
                        <a:lnTo>
                          <a:pt x="391" y="95"/>
                        </a:lnTo>
                        <a:lnTo>
                          <a:pt x="415" y="166"/>
                        </a:lnTo>
                        <a:lnTo>
                          <a:pt x="427" y="255"/>
                        </a:lnTo>
                        <a:lnTo>
                          <a:pt x="415" y="349"/>
                        </a:lnTo>
                        <a:lnTo>
                          <a:pt x="391" y="421"/>
                        </a:lnTo>
                        <a:lnTo>
                          <a:pt x="356" y="474"/>
                        </a:lnTo>
                        <a:lnTo>
                          <a:pt x="302" y="503"/>
                        </a:lnTo>
                        <a:lnTo>
                          <a:pt x="237" y="515"/>
                        </a:lnTo>
                        <a:lnTo>
                          <a:pt x="178" y="503"/>
                        </a:lnTo>
                        <a:lnTo>
                          <a:pt x="131" y="474"/>
                        </a:lnTo>
                        <a:lnTo>
                          <a:pt x="95" y="421"/>
                        </a:lnTo>
                        <a:lnTo>
                          <a:pt x="95" y="681"/>
                        </a:lnTo>
                        <a:lnTo>
                          <a:pt x="89" y="699"/>
                        </a:lnTo>
                        <a:lnTo>
                          <a:pt x="77" y="717"/>
                        </a:lnTo>
                        <a:lnTo>
                          <a:pt x="65" y="723"/>
                        </a:lnTo>
                        <a:lnTo>
                          <a:pt x="42" y="728"/>
                        </a:lnTo>
                        <a:lnTo>
                          <a:pt x="24" y="723"/>
                        </a:lnTo>
                        <a:lnTo>
                          <a:pt x="12" y="717"/>
                        </a:lnTo>
                        <a:lnTo>
                          <a:pt x="6" y="705"/>
                        </a:lnTo>
                        <a:lnTo>
                          <a:pt x="0" y="687"/>
                        </a:lnTo>
                        <a:lnTo>
                          <a:pt x="0" y="95"/>
                        </a:lnTo>
                        <a:lnTo>
                          <a:pt x="12" y="95"/>
                        </a:lnTo>
                        <a:lnTo>
                          <a:pt x="24" y="95"/>
                        </a:lnTo>
                      </a:path>
                    </a:pathLst>
                  </a:custGeom>
                  <a:noFill/>
                  <a:ln w="9525">
                    <a:solidFill>
                      <a:srgbClr val="3131B2"/>
                    </a:solidFill>
                    <a:prstDash val="solid"/>
                    <a:round/>
                    <a:headEnd/>
                    <a:tailEnd/>
                  </a:ln>
                </p:spPr>
                <p:txBody>
                  <a:bodyPr/>
                  <a:lstStyle/>
                  <a:p>
                    <a:endParaRPr lang="en-US"/>
                  </a:p>
                </p:txBody>
              </p:sp>
              <p:sp>
                <p:nvSpPr>
                  <p:cNvPr id="1062" name="Freeform 38"/>
                  <p:cNvSpPr>
                    <a:spLocks noChangeAspect="1"/>
                  </p:cNvSpPr>
                  <p:nvPr/>
                </p:nvSpPr>
                <p:spPr bwMode="auto">
                  <a:xfrm>
                    <a:off x="2536" y="1801"/>
                    <a:ext cx="237" cy="426"/>
                  </a:xfrm>
                  <a:custGeom>
                    <a:avLst/>
                    <a:gdLst/>
                    <a:ahLst/>
                    <a:cxnLst>
                      <a:cxn ang="0">
                        <a:pos x="113" y="426"/>
                      </a:cxn>
                      <a:cxn ang="0">
                        <a:pos x="166" y="414"/>
                      </a:cxn>
                      <a:cxn ang="0">
                        <a:pos x="207" y="373"/>
                      </a:cxn>
                      <a:cxn ang="0">
                        <a:pos x="231" y="307"/>
                      </a:cxn>
                      <a:cxn ang="0">
                        <a:pos x="237" y="213"/>
                      </a:cxn>
                      <a:cxn ang="0">
                        <a:pos x="231" y="118"/>
                      </a:cxn>
                      <a:cxn ang="0">
                        <a:pos x="207" y="53"/>
                      </a:cxn>
                      <a:cxn ang="0">
                        <a:pos x="172" y="17"/>
                      </a:cxn>
                      <a:cxn ang="0">
                        <a:pos x="113" y="0"/>
                      </a:cxn>
                      <a:cxn ang="0">
                        <a:pos x="65" y="17"/>
                      </a:cxn>
                      <a:cxn ang="0">
                        <a:pos x="30" y="59"/>
                      </a:cxn>
                      <a:cxn ang="0">
                        <a:pos x="0" y="124"/>
                      </a:cxn>
                      <a:cxn ang="0">
                        <a:pos x="0" y="254"/>
                      </a:cxn>
                      <a:cxn ang="0">
                        <a:pos x="6" y="325"/>
                      </a:cxn>
                      <a:cxn ang="0">
                        <a:pos x="30" y="384"/>
                      </a:cxn>
                      <a:cxn ang="0">
                        <a:pos x="65" y="420"/>
                      </a:cxn>
                      <a:cxn ang="0">
                        <a:pos x="113" y="426"/>
                      </a:cxn>
                    </a:cxnLst>
                    <a:rect l="0" t="0" r="r" b="b"/>
                    <a:pathLst>
                      <a:path w="237" h="426">
                        <a:moveTo>
                          <a:pt x="113" y="426"/>
                        </a:moveTo>
                        <a:lnTo>
                          <a:pt x="166" y="414"/>
                        </a:lnTo>
                        <a:lnTo>
                          <a:pt x="207" y="373"/>
                        </a:lnTo>
                        <a:lnTo>
                          <a:pt x="231" y="307"/>
                        </a:lnTo>
                        <a:lnTo>
                          <a:pt x="237" y="213"/>
                        </a:lnTo>
                        <a:lnTo>
                          <a:pt x="231" y="118"/>
                        </a:lnTo>
                        <a:lnTo>
                          <a:pt x="207" y="53"/>
                        </a:lnTo>
                        <a:lnTo>
                          <a:pt x="172" y="17"/>
                        </a:lnTo>
                        <a:lnTo>
                          <a:pt x="113" y="0"/>
                        </a:lnTo>
                        <a:lnTo>
                          <a:pt x="65" y="17"/>
                        </a:lnTo>
                        <a:lnTo>
                          <a:pt x="30" y="59"/>
                        </a:lnTo>
                        <a:lnTo>
                          <a:pt x="0" y="124"/>
                        </a:lnTo>
                        <a:lnTo>
                          <a:pt x="0" y="254"/>
                        </a:lnTo>
                        <a:lnTo>
                          <a:pt x="6" y="325"/>
                        </a:lnTo>
                        <a:lnTo>
                          <a:pt x="30" y="384"/>
                        </a:lnTo>
                        <a:lnTo>
                          <a:pt x="65" y="420"/>
                        </a:lnTo>
                        <a:lnTo>
                          <a:pt x="113" y="426"/>
                        </a:lnTo>
                      </a:path>
                    </a:pathLst>
                  </a:custGeom>
                  <a:noFill/>
                  <a:ln w="9525">
                    <a:solidFill>
                      <a:srgbClr val="3131B2"/>
                    </a:solidFill>
                    <a:prstDash val="solid"/>
                    <a:round/>
                    <a:headEnd/>
                    <a:tailEnd/>
                  </a:ln>
                </p:spPr>
                <p:txBody>
                  <a:bodyPr/>
                  <a:lstStyle/>
                  <a:p>
                    <a:endParaRPr lang="en-US"/>
                  </a:p>
                </p:txBody>
              </p:sp>
            </p:grpSp>
            <p:grpSp>
              <p:nvGrpSpPr>
                <p:cNvPr id="1063" name="Group 39"/>
                <p:cNvGrpSpPr>
                  <a:grpSpLocks noChangeAspect="1"/>
                </p:cNvGrpSpPr>
                <p:nvPr/>
              </p:nvGrpSpPr>
              <p:grpSpPr bwMode="auto">
                <a:xfrm>
                  <a:off x="2939" y="1759"/>
                  <a:ext cx="379" cy="515"/>
                  <a:chOff x="2939" y="1759"/>
                  <a:chExt cx="379" cy="515"/>
                </a:xfrm>
              </p:grpSpPr>
              <p:sp>
                <p:nvSpPr>
                  <p:cNvPr id="1064" name="Freeform 40"/>
                  <p:cNvSpPr>
                    <a:spLocks noChangeAspect="1" noEditPoints="1"/>
                  </p:cNvSpPr>
                  <p:nvPr/>
                </p:nvSpPr>
                <p:spPr bwMode="auto">
                  <a:xfrm>
                    <a:off x="2939" y="1759"/>
                    <a:ext cx="379" cy="515"/>
                  </a:xfrm>
                  <a:custGeom>
                    <a:avLst/>
                    <a:gdLst/>
                    <a:ahLst/>
                    <a:cxnLst>
                      <a:cxn ang="0">
                        <a:pos x="325" y="444"/>
                      </a:cxn>
                      <a:cxn ang="0">
                        <a:pos x="302" y="444"/>
                      </a:cxn>
                      <a:cxn ang="0">
                        <a:pos x="272" y="456"/>
                      </a:cxn>
                      <a:cxn ang="0">
                        <a:pos x="248" y="468"/>
                      </a:cxn>
                      <a:cxn ang="0">
                        <a:pos x="225" y="492"/>
                      </a:cxn>
                      <a:cxn ang="0">
                        <a:pos x="189" y="509"/>
                      </a:cxn>
                      <a:cxn ang="0">
                        <a:pos x="142" y="515"/>
                      </a:cxn>
                      <a:cxn ang="0">
                        <a:pos x="83" y="509"/>
                      </a:cxn>
                      <a:cxn ang="0">
                        <a:pos x="41" y="480"/>
                      </a:cxn>
                      <a:cxn ang="0">
                        <a:pos x="12" y="444"/>
                      </a:cxn>
                      <a:cxn ang="0">
                        <a:pos x="0" y="403"/>
                      </a:cxn>
                      <a:cxn ang="0">
                        <a:pos x="12" y="349"/>
                      </a:cxn>
                      <a:cxn ang="0">
                        <a:pos x="47" y="308"/>
                      </a:cxn>
                      <a:cxn ang="0">
                        <a:pos x="106" y="273"/>
                      </a:cxn>
                      <a:cxn ang="0">
                        <a:pos x="183" y="255"/>
                      </a:cxn>
                      <a:cxn ang="0">
                        <a:pos x="290" y="243"/>
                      </a:cxn>
                      <a:cxn ang="0">
                        <a:pos x="290" y="178"/>
                      </a:cxn>
                      <a:cxn ang="0">
                        <a:pos x="284" y="107"/>
                      </a:cxn>
                      <a:cxn ang="0">
                        <a:pos x="272" y="59"/>
                      </a:cxn>
                      <a:cxn ang="0">
                        <a:pos x="248" y="30"/>
                      </a:cxn>
                      <a:cxn ang="0">
                        <a:pos x="213" y="24"/>
                      </a:cxn>
                      <a:cxn ang="0">
                        <a:pos x="189" y="24"/>
                      </a:cxn>
                      <a:cxn ang="0">
                        <a:pos x="171" y="36"/>
                      </a:cxn>
                      <a:cxn ang="0">
                        <a:pos x="154" y="53"/>
                      </a:cxn>
                      <a:cxn ang="0">
                        <a:pos x="142" y="77"/>
                      </a:cxn>
                      <a:cxn ang="0">
                        <a:pos x="142" y="101"/>
                      </a:cxn>
                      <a:cxn ang="0">
                        <a:pos x="142" y="107"/>
                      </a:cxn>
                      <a:cxn ang="0">
                        <a:pos x="136" y="124"/>
                      </a:cxn>
                      <a:cxn ang="0">
                        <a:pos x="130" y="142"/>
                      </a:cxn>
                      <a:cxn ang="0">
                        <a:pos x="124" y="154"/>
                      </a:cxn>
                      <a:cxn ang="0">
                        <a:pos x="106" y="166"/>
                      </a:cxn>
                      <a:cxn ang="0">
                        <a:pos x="89" y="166"/>
                      </a:cxn>
                      <a:cxn ang="0">
                        <a:pos x="29" y="107"/>
                      </a:cxn>
                      <a:cxn ang="0">
                        <a:pos x="47" y="65"/>
                      </a:cxn>
                      <a:cxn ang="0">
                        <a:pos x="83" y="30"/>
                      </a:cxn>
                      <a:cxn ang="0">
                        <a:pos x="136" y="12"/>
                      </a:cxn>
                      <a:cxn ang="0">
                        <a:pos x="207" y="0"/>
                      </a:cxn>
                      <a:cxn ang="0">
                        <a:pos x="272" y="6"/>
                      </a:cxn>
                      <a:cxn ang="0">
                        <a:pos x="320" y="30"/>
                      </a:cxn>
                      <a:cxn ang="0">
                        <a:pos x="355" y="65"/>
                      </a:cxn>
                      <a:cxn ang="0">
                        <a:pos x="373" y="113"/>
                      </a:cxn>
                      <a:cxn ang="0">
                        <a:pos x="379" y="184"/>
                      </a:cxn>
                      <a:cxn ang="0">
                        <a:pos x="379" y="444"/>
                      </a:cxn>
                      <a:cxn ang="0">
                        <a:pos x="325" y="444"/>
                      </a:cxn>
                      <a:cxn ang="0">
                        <a:pos x="290" y="267"/>
                      </a:cxn>
                      <a:cxn ang="0">
                        <a:pos x="207" y="273"/>
                      </a:cxn>
                      <a:cxn ang="0">
                        <a:pos x="148" y="296"/>
                      </a:cxn>
                      <a:cxn ang="0">
                        <a:pos x="118" y="332"/>
                      </a:cxn>
                      <a:cxn ang="0">
                        <a:pos x="106" y="385"/>
                      </a:cxn>
                      <a:cxn ang="0">
                        <a:pos x="106" y="409"/>
                      </a:cxn>
                      <a:cxn ang="0">
                        <a:pos x="112" y="432"/>
                      </a:cxn>
                      <a:cxn ang="0">
                        <a:pos x="124" y="450"/>
                      </a:cxn>
                      <a:cxn ang="0">
                        <a:pos x="142" y="462"/>
                      </a:cxn>
                      <a:cxn ang="0">
                        <a:pos x="160" y="474"/>
                      </a:cxn>
                      <a:cxn ang="0">
                        <a:pos x="177" y="474"/>
                      </a:cxn>
                      <a:cxn ang="0">
                        <a:pos x="219" y="468"/>
                      </a:cxn>
                      <a:cxn ang="0">
                        <a:pos x="260" y="438"/>
                      </a:cxn>
                      <a:cxn ang="0">
                        <a:pos x="290" y="397"/>
                      </a:cxn>
                      <a:cxn ang="0">
                        <a:pos x="290" y="267"/>
                      </a:cxn>
                    </a:cxnLst>
                    <a:rect l="0" t="0" r="r" b="b"/>
                    <a:pathLst>
                      <a:path w="379" h="515">
                        <a:moveTo>
                          <a:pt x="325" y="444"/>
                        </a:moveTo>
                        <a:lnTo>
                          <a:pt x="302" y="444"/>
                        </a:lnTo>
                        <a:lnTo>
                          <a:pt x="272" y="456"/>
                        </a:lnTo>
                        <a:lnTo>
                          <a:pt x="248" y="468"/>
                        </a:lnTo>
                        <a:lnTo>
                          <a:pt x="225" y="492"/>
                        </a:lnTo>
                        <a:lnTo>
                          <a:pt x="189" y="509"/>
                        </a:lnTo>
                        <a:lnTo>
                          <a:pt x="142" y="515"/>
                        </a:lnTo>
                        <a:lnTo>
                          <a:pt x="83" y="509"/>
                        </a:lnTo>
                        <a:lnTo>
                          <a:pt x="41" y="480"/>
                        </a:lnTo>
                        <a:lnTo>
                          <a:pt x="12" y="444"/>
                        </a:lnTo>
                        <a:lnTo>
                          <a:pt x="0" y="403"/>
                        </a:lnTo>
                        <a:lnTo>
                          <a:pt x="12" y="349"/>
                        </a:lnTo>
                        <a:lnTo>
                          <a:pt x="47" y="308"/>
                        </a:lnTo>
                        <a:lnTo>
                          <a:pt x="106" y="273"/>
                        </a:lnTo>
                        <a:lnTo>
                          <a:pt x="183" y="255"/>
                        </a:lnTo>
                        <a:lnTo>
                          <a:pt x="290" y="243"/>
                        </a:lnTo>
                        <a:lnTo>
                          <a:pt x="290" y="178"/>
                        </a:lnTo>
                        <a:lnTo>
                          <a:pt x="284" y="107"/>
                        </a:lnTo>
                        <a:lnTo>
                          <a:pt x="272" y="59"/>
                        </a:lnTo>
                        <a:lnTo>
                          <a:pt x="248" y="30"/>
                        </a:lnTo>
                        <a:lnTo>
                          <a:pt x="213" y="24"/>
                        </a:lnTo>
                        <a:lnTo>
                          <a:pt x="189" y="24"/>
                        </a:lnTo>
                        <a:lnTo>
                          <a:pt x="171" y="36"/>
                        </a:lnTo>
                        <a:lnTo>
                          <a:pt x="154" y="53"/>
                        </a:lnTo>
                        <a:lnTo>
                          <a:pt x="142" y="77"/>
                        </a:lnTo>
                        <a:lnTo>
                          <a:pt x="142" y="101"/>
                        </a:lnTo>
                        <a:lnTo>
                          <a:pt x="142" y="107"/>
                        </a:lnTo>
                        <a:lnTo>
                          <a:pt x="136" y="124"/>
                        </a:lnTo>
                        <a:lnTo>
                          <a:pt x="130" y="142"/>
                        </a:lnTo>
                        <a:lnTo>
                          <a:pt x="124" y="154"/>
                        </a:lnTo>
                        <a:lnTo>
                          <a:pt x="106" y="166"/>
                        </a:lnTo>
                        <a:lnTo>
                          <a:pt x="89" y="166"/>
                        </a:lnTo>
                        <a:lnTo>
                          <a:pt x="29" y="107"/>
                        </a:lnTo>
                        <a:lnTo>
                          <a:pt x="47" y="65"/>
                        </a:lnTo>
                        <a:lnTo>
                          <a:pt x="83" y="30"/>
                        </a:lnTo>
                        <a:lnTo>
                          <a:pt x="136" y="12"/>
                        </a:lnTo>
                        <a:lnTo>
                          <a:pt x="207" y="0"/>
                        </a:lnTo>
                        <a:lnTo>
                          <a:pt x="272" y="6"/>
                        </a:lnTo>
                        <a:lnTo>
                          <a:pt x="320" y="30"/>
                        </a:lnTo>
                        <a:lnTo>
                          <a:pt x="355" y="65"/>
                        </a:lnTo>
                        <a:lnTo>
                          <a:pt x="373" y="113"/>
                        </a:lnTo>
                        <a:lnTo>
                          <a:pt x="379" y="184"/>
                        </a:lnTo>
                        <a:lnTo>
                          <a:pt x="379" y="444"/>
                        </a:lnTo>
                        <a:lnTo>
                          <a:pt x="325" y="444"/>
                        </a:lnTo>
                        <a:close/>
                        <a:moveTo>
                          <a:pt x="290" y="267"/>
                        </a:moveTo>
                        <a:lnTo>
                          <a:pt x="207" y="273"/>
                        </a:lnTo>
                        <a:lnTo>
                          <a:pt x="148" y="296"/>
                        </a:lnTo>
                        <a:lnTo>
                          <a:pt x="118" y="332"/>
                        </a:lnTo>
                        <a:lnTo>
                          <a:pt x="106" y="385"/>
                        </a:lnTo>
                        <a:lnTo>
                          <a:pt x="106" y="409"/>
                        </a:lnTo>
                        <a:lnTo>
                          <a:pt x="112" y="432"/>
                        </a:lnTo>
                        <a:lnTo>
                          <a:pt x="124" y="450"/>
                        </a:lnTo>
                        <a:lnTo>
                          <a:pt x="142" y="462"/>
                        </a:lnTo>
                        <a:lnTo>
                          <a:pt x="160" y="474"/>
                        </a:lnTo>
                        <a:lnTo>
                          <a:pt x="177" y="474"/>
                        </a:lnTo>
                        <a:lnTo>
                          <a:pt x="219" y="468"/>
                        </a:lnTo>
                        <a:lnTo>
                          <a:pt x="260" y="438"/>
                        </a:lnTo>
                        <a:lnTo>
                          <a:pt x="290" y="397"/>
                        </a:lnTo>
                        <a:lnTo>
                          <a:pt x="290" y="267"/>
                        </a:lnTo>
                        <a:close/>
                      </a:path>
                    </a:pathLst>
                  </a:custGeom>
                  <a:solidFill>
                    <a:srgbClr val="3131B2"/>
                  </a:solidFill>
                  <a:ln w="0">
                    <a:solidFill>
                      <a:srgbClr val="3131B2"/>
                    </a:solidFill>
                    <a:prstDash val="solid"/>
                    <a:round/>
                    <a:headEnd/>
                    <a:tailEnd/>
                  </a:ln>
                </p:spPr>
                <p:txBody>
                  <a:bodyPr/>
                  <a:lstStyle/>
                  <a:p>
                    <a:endParaRPr lang="en-US"/>
                  </a:p>
                </p:txBody>
              </p:sp>
              <p:sp>
                <p:nvSpPr>
                  <p:cNvPr id="1065" name="Freeform 41"/>
                  <p:cNvSpPr>
                    <a:spLocks noChangeAspect="1"/>
                  </p:cNvSpPr>
                  <p:nvPr/>
                </p:nvSpPr>
                <p:spPr bwMode="auto">
                  <a:xfrm>
                    <a:off x="2939" y="1759"/>
                    <a:ext cx="379" cy="515"/>
                  </a:xfrm>
                  <a:custGeom>
                    <a:avLst/>
                    <a:gdLst/>
                    <a:ahLst/>
                    <a:cxnLst>
                      <a:cxn ang="0">
                        <a:pos x="325" y="444"/>
                      </a:cxn>
                      <a:cxn ang="0">
                        <a:pos x="302" y="444"/>
                      </a:cxn>
                      <a:cxn ang="0">
                        <a:pos x="272" y="456"/>
                      </a:cxn>
                      <a:cxn ang="0">
                        <a:pos x="248" y="468"/>
                      </a:cxn>
                      <a:cxn ang="0">
                        <a:pos x="225" y="492"/>
                      </a:cxn>
                      <a:cxn ang="0">
                        <a:pos x="189" y="509"/>
                      </a:cxn>
                      <a:cxn ang="0">
                        <a:pos x="142" y="515"/>
                      </a:cxn>
                      <a:cxn ang="0">
                        <a:pos x="83" y="509"/>
                      </a:cxn>
                      <a:cxn ang="0">
                        <a:pos x="41" y="480"/>
                      </a:cxn>
                      <a:cxn ang="0">
                        <a:pos x="12" y="444"/>
                      </a:cxn>
                      <a:cxn ang="0">
                        <a:pos x="0" y="403"/>
                      </a:cxn>
                      <a:cxn ang="0">
                        <a:pos x="12" y="349"/>
                      </a:cxn>
                      <a:cxn ang="0">
                        <a:pos x="47" y="308"/>
                      </a:cxn>
                      <a:cxn ang="0">
                        <a:pos x="106" y="273"/>
                      </a:cxn>
                      <a:cxn ang="0">
                        <a:pos x="183" y="255"/>
                      </a:cxn>
                      <a:cxn ang="0">
                        <a:pos x="290" y="243"/>
                      </a:cxn>
                      <a:cxn ang="0">
                        <a:pos x="290" y="178"/>
                      </a:cxn>
                      <a:cxn ang="0">
                        <a:pos x="284" y="107"/>
                      </a:cxn>
                      <a:cxn ang="0">
                        <a:pos x="272" y="59"/>
                      </a:cxn>
                      <a:cxn ang="0">
                        <a:pos x="248" y="30"/>
                      </a:cxn>
                      <a:cxn ang="0">
                        <a:pos x="213" y="24"/>
                      </a:cxn>
                      <a:cxn ang="0">
                        <a:pos x="189" y="24"/>
                      </a:cxn>
                      <a:cxn ang="0">
                        <a:pos x="171" y="36"/>
                      </a:cxn>
                      <a:cxn ang="0">
                        <a:pos x="154" y="53"/>
                      </a:cxn>
                      <a:cxn ang="0">
                        <a:pos x="142" y="77"/>
                      </a:cxn>
                      <a:cxn ang="0">
                        <a:pos x="142" y="101"/>
                      </a:cxn>
                      <a:cxn ang="0">
                        <a:pos x="142" y="107"/>
                      </a:cxn>
                      <a:cxn ang="0">
                        <a:pos x="136" y="124"/>
                      </a:cxn>
                      <a:cxn ang="0">
                        <a:pos x="130" y="142"/>
                      </a:cxn>
                      <a:cxn ang="0">
                        <a:pos x="124" y="154"/>
                      </a:cxn>
                      <a:cxn ang="0">
                        <a:pos x="106" y="166"/>
                      </a:cxn>
                      <a:cxn ang="0">
                        <a:pos x="89" y="166"/>
                      </a:cxn>
                      <a:cxn ang="0">
                        <a:pos x="29" y="107"/>
                      </a:cxn>
                      <a:cxn ang="0">
                        <a:pos x="47" y="65"/>
                      </a:cxn>
                      <a:cxn ang="0">
                        <a:pos x="83" y="30"/>
                      </a:cxn>
                      <a:cxn ang="0">
                        <a:pos x="136" y="12"/>
                      </a:cxn>
                      <a:cxn ang="0">
                        <a:pos x="207" y="0"/>
                      </a:cxn>
                      <a:cxn ang="0">
                        <a:pos x="272" y="6"/>
                      </a:cxn>
                      <a:cxn ang="0">
                        <a:pos x="320" y="30"/>
                      </a:cxn>
                      <a:cxn ang="0">
                        <a:pos x="355" y="65"/>
                      </a:cxn>
                      <a:cxn ang="0">
                        <a:pos x="373" y="113"/>
                      </a:cxn>
                      <a:cxn ang="0">
                        <a:pos x="379" y="184"/>
                      </a:cxn>
                      <a:cxn ang="0">
                        <a:pos x="379" y="444"/>
                      </a:cxn>
                      <a:cxn ang="0">
                        <a:pos x="325" y="444"/>
                      </a:cxn>
                    </a:cxnLst>
                    <a:rect l="0" t="0" r="r" b="b"/>
                    <a:pathLst>
                      <a:path w="379" h="515">
                        <a:moveTo>
                          <a:pt x="325" y="444"/>
                        </a:moveTo>
                        <a:lnTo>
                          <a:pt x="302" y="444"/>
                        </a:lnTo>
                        <a:lnTo>
                          <a:pt x="272" y="456"/>
                        </a:lnTo>
                        <a:lnTo>
                          <a:pt x="248" y="468"/>
                        </a:lnTo>
                        <a:lnTo>
                          <a:pt x="225" y="492"/>
                        </a:lnTo>
                        <a:lnTo>
                          <a:pt x="189" y="509"/>
                        </a:lnTo>
                        <a:lnTo>
                          <a:pt x="142" y="515"/>
                        </a:lnTo>
                        <a:lnTo>
                          <a:pt x="83" y="509"/>
                        </a:lnTo>
                        <a:lnTo>
                          <a:pt x="41" y="480"/>
                        </a:lnTo>
                        <a:lnTo>
                          <a:pt x="12" y="444"/>
                        </a:lnTo>
                        <a:lnTo>
                          <a:pt x="0" y="403"/>
                        </a:lnTo>
                        <a:lnTo>
                          <a:pt x="12" y="349"/>
                        </a:lnTo>
                        <a:lnTo>
                          <a:pt x="47" y="308"/>
                        </a:lnTo>
                        <a:lnTo>
                          <a:pt x="106" y="273"/>
                        </a:lnTo>
                        <a:lnTo>
                          <a:pt x="183" y="255"/>
                        </a:lnTo>
                        <a:lnTo>
                          <a:pt x="290" y="243"/>
                        </a:lnTo>
                        <a:lnTo>
                          <a:pt x="290" y="178"/>
                        </a:lnTo>
                        <a:lnTo>
                          <a:pt x="284" y="107"/>
                        </a:lnTo>
                        <a:lnTo>
                          <a:pt x="272" y="59"/>
                        </a:lnTo>
                        <a:lnTo>
                          <a:pt x="248" y="30"/>
                        </a:lnTo>
                        <a:lnTo>
                          <a:pt x="213" y="24"/>
                        </a:lnTo>
                        <a:lnTo>
                          <a:pt x="189" y="24"/>
                        </a:lnTo>
                        <a:lnTo>
                          <a:pt x="171" y="36"/>
                        </a:lnTo>
                        <a:lnTo>
                          <a:pt x="154" y="53"/>
                        </a:lnTo>
                        <a:lnTo>
                          <a:pt x="142" y="77"/>
                        </a:lnTo>
                        <a:lnTo>
                          <a:pt x="142" y="101"/>
                        </a:lnTo>
                        <a:lnTo>
                          <a:pt x="142" y="107"/>
                        </a:lnTo>
                        <a:lnTo>
                          <a:pt x="136" y="124"/>
                        </a:lnTo>
                        <a:lnTo>
                          <a:pt x="130" y="142"/>
                        </a:lnTo>
                        <a:lnTo>
                          <a:pt x="124" y="154"/>
                        </a:lnTo>
                        <a:lnTo>
                          <a:pt x="106" y="166"/>
                        </a:lnTo>
                        <a:lnTo>
                          <a:pt x="89" y="166"/>
                        </a:lnTo>
                        <a:lnTo>
                          <a:pt x="29" y="107"/>
                        </a:lnTo>
                        <a:lnTo>
                          <a:pt x="47" y="65"/>
                        </a:lnTo>
                        <a:lnTo>
                          <a:pt x="83" y="30"/>
                        </a:lnTo>
                        <a:lnTo>
                          <a:pt x="136" y="12"/>
                        </a:lnTo>
                        <a:lnTo>
                          <a:pt x="207" y="0"/>
                        </a:lnTo>
                        <a:lnTo>
                          <a:pt x="272" y="6"/>
                        </a:lnTo>
                        <a:lnTo>
                          <a:pt x="320" y="30"/>
                        </a:lnTo>
                        <a:lnTo>
                          <a:pt x="355" y="65"/>
                        </a:lnTo>
                        <a:lnTo>
                          <a:pt x="373" y="113"/>
                        </a:lnTo>
                        <a:lnTo>
                          <a:pt x="379" y="184"/>
                        </a:lnTo>
                        <a:lnTo>
                          <a:pt x="379" y="444"/>
                        </a:lnTo>
                        <a:lnTo>
                          <a:pt x="325" y="444"/>
                        </a:lnTo>
                      </a:path>
                    </a:pathLst>
                  </a:custGeom>
                  <a:noFill/>
                  <a:ln w="9525">
                    <a:solidFill>
                      <a:srgbClr val="3131B2"/>
                    </a:solidFill>
                    <a:prstDash val="solid"/>
                    <a:round/>
                    <a:headEnd/>
                    <a:tailEnd/>
                  </a:ln>
                </p:spPr>
                <p:txBody>
                  <a:bodyPr/>
                  <a:lstStyle/>
                  <a:p>
                    <a:endParaRPr lang="en-US"/>
                  </a:p>
                </p:txBody>
              </p:sp>
              <p:sp>
                <p:nvSpPr>
                  <p:cNvPr id="1066" name="Freeform 42"/>
                  <p:cNvSpPr>
                    <a:spLocks noChangeAspect="1"/>
                  </p:cNvSpPr>
                  <p:nvPr/>
                </p:nvSpPr>
                <p:spPr bwMode="auto">
                  <a:xfrm>
                    <a:off x="3045" y="2026"/>
                    <a:ext cx="184" cy="207"/>
                  </a:xfrm>
                  <a:custGeom>
                    <a:avLst/>
                    <a:gdLst/>
                    <a:ahLst/>
                    <a:cxnLst>
                      <a:cxn ang="0">
                        <a:pos x="184" y="0"/>
                      </a:cxn>
                      <a:cxn ang="0">
                        <a:pos x="101" y="6"/>
                      </a:cxn>
                      <a:cxn ang="0">
                        <a:pos x="42" y="29"/>
                      </a:cxn>
                      <a:cxn ang="0">
                        <a:pos x="12" y="65"/>
                      </a:cxn>
                      <a:cxn ang="0">
                        <a:pos x="0" y="118"/>
                      </a:cxn>
                      <a:cxn ang="0">
                        <a:pos x="0" y="142"/>
                      </a:cxn>
                      <a:cxn ang="0">
                        <a:pos x="6" y="165"/>
                      </a:cxn>
                      <a:cxn ang="0">
                        <a:pos x="18" y="183"/>
                      </a:cxn>
                      <a:cxn ang="0">
                        <a:pos x="36" y="195"/>
                      </a:cxn>
                      <a:cxn ang="0">
                        <a:pos x="54" y="207"/>
                      </a:cxn>
                      <a:cxn ang="0">
                        <a:pos x="71" y="207"/>
                      </a:cxn>
                      <a:cxn ang="0">
                        <a:pos x="113" y="201"/>
                      </a:cxn>
                      <a:cxn ang="0">
                        <a:pos x="154" y="171"/>
                      </a:cxn>
                      <a:cxn ang="0">
                        <a:pos x="184" y="130"/>
                      </a:cxn>
                      <a:cxn ang="0">
                        <a:pos x="184" y="0"/>
                      </a:cxn>
                    </a:cxnLst>
                    <a:rect l="0" t="0" r="r" b="b"/>
                    <a:pathLst>
                      <a:path w="184" h="207">
                        <a:moveTo>
                          <a:pt x="184" y="0"/>
                        </a:moveTo>
                        <a:lnTo>
                          <a:pt x="101" y="6"/>
                        </a:lnTo>
                        <a:lnTo>
                          <a:pt x="42" y="29"/>
                        </a:lnTo>
                        <a:lnTo>
                          <a:pt x="12" y="65"/>
                        </a:lnTo>
                        <a:lnTo>
                          <a:pt x="0" y="118"/>
                        </a:lnTo>
                        <a:lnTo>
                          <a:pt x="0" y="142"/>
                        </a:lnTo>
                        <a:lnTo>
                          <a:pt x="6" y="165"/>
                        </a:lnTo>
                        <a:lnTo>
                          <a:pt x="18" y="183"/>
                        </a:lnTo>
                        <a:lnTo>
                          <a:pt x="36" y="195"/>
                        </a:lnTo>
                        <a:lnTo>
                          <a:pt x="54" y="207"/>
                        </a:lnTo>
                        <a:lnTo>
                          <a:pt x="71" y="207"/>
                        </a:lnTo>
                        <a:lnTo>
                          <a:pt x="113" y="201"/>
                        </a:lnTo>
                        <a:lnTo>
                          <a:pt x="154" y="171"/>
                        </a:lnTo>
                        <a:lnTo>
                          <a:pt x="184" y="130"/>
                        </a:lnTo>
                        <a:lnTo>
                          <a:pt x="184" y="0"/>
                        </a:lnTo>
                      </a:path>
                    </a:pathLst>
                  </a:custGeom>
                  <a:noFill/>
                  <a:ln w="9525">
                    <a:solidFill>
                      <a:srgbClr val="3131B2"/>
                    </a:solidFill>
                    <a:prstDash val="solid"/>
                    <a:round/>
                    <a:headEnd/>
                    <a:tailEnd/>
                  </a:ln>
                </p:spPr>
                <p:txBody>
                  <a:bodyPr/>
                  <a:lstStyle/>
                  <a:p>
                    <a:endParaRPr lang="en-US"/>
                  </a:p>
                </p:txBody>
              </p:sp>
            </p:grpSp>
            <p:grpSp>
              <p:nvGrpSpPr>
                <p:cNvPr id="1067" name="Group 43"/>
                <p:cNvGrpSpPr>
                  <a:grpSpLocks noChangeAspect="1"/>
                </p:cNvGrpSpPr>
                <p:nvPr/>
              </p:nvGrpSpPr>
              <p:grpSpPr bwMode="auto">
                <a:xfrm>
                  <a:off x="3401" y="1759"/>
                  <a:ext cx="562" cy="503"/>
                  <a:chOff x="3401" y="1759"/>
                  <a:chExt cx="562" cy="503"/>
                </a:xfrm>
              </p:grpSpPr>
              <p:sp>
                <p:nvSpPr>
                  <p:cNvPr id="1068" name="Freeform 44"/>
                  <p:cNvSpPr>
                    <a:spLocks noChangeAspect="1"/>
                  </p:cNvSpPr>
                  <p:nvPr/>
                </p:nvSpPr>
                <p:spPr bwMode="auto">
                  <a:xfrm>
                    <a:off x="3401" y="1759"/>
                    <a:ext cx="562" cy="503"/>
                  </a:xfrm>
                  <a:custGeom>
                    <a:avLst/>
                    <a:gdLst/>
                    <a:ahLst/>
                    <a:cxnLst>
                      <a:cxn ang="0">
                        <a:pos x="562" y="503"/>
                      </a:cxn>
                      <a:cxn ang="0">
                        <a:pos x="462" y="503"/>
                      </a:cxn>
                      <a:cxn ang="0">
                        <a:pos x="438" y="503"/>
                      </a:cxn>
                      <a:cxn ang="0">
                        <a:pos x="420" y="498"/>
                      </a:cxn>
                      <a:cxn ang="0">
                        <a:pos x="408" y="486"/>
                      </a:cxn>
                      <a:cxn ang="0">
                        <a:pos x="396" y="468"/>
                      </a:cxn>
                      <a:cxn ang="0">
                        <a:pos x="391" y="450"/>
                      </a:cxn>
                      <a:cxn ang="0">
                        <a:pos x="391" y="426"/>
                      </a:cxn>
                      <a:cxn ang="0">
                        <a:pos x="391" y="231"/>
                      </a:cxn>
                      <a:cxn ang="0">
                        <a:pos x="385" y="154"/>
                      </a:cxn>
                      <a:cxn ang="0">
                        <a:pos x="379" y="101"/>
                      </a:cxn>
                      <a:cxn ang="0">
                        <a:pos x="355" y="71"/>
                      </a:cxn>
                      <a:cxn ang="0">
                        <a:pos x="314" y="59"/>
                      </a:cxn>
                      <a:cxn ang="0">
                        <a:pos x="290" y="65"/>
                      </a:cxn>
                      <a:cxn ang="0">
                        <a:pos x="266" y="77"/>
                      </a:cxn>
                      <a:cxn ang="0">
                        <a:pos x="242" y="101"/>
                      </a:cxn>
                      <a:cxn ang="0">
                        <a:pos x="207" y="154"/>
                      </a:cxn>
                      <a:cxn ang="0">
                        <a:pos x="183" y="201"/>
                      </a:cxn>
                      <a:cxn ang="0">
                        <a:pos x="177" y="249"/>
                      </a:cxn>
                      <a:cxn ang="0">
                        <a:pos x="177" y="503"/>
                      </a:cxn>
                      <a:cxn ang="0">
                        <a:pos x="83" y="503"/>
                      </a:cxn>
                      <a:cxn ang="0">
                        <a:pos x="83" y="142"/>
                      </a:cxn>
                      <a:cxn ang="0">
                        <a:pos x="71" y="83"/>
                      </a:cxn>
                      <a:cxn ang="0">
                        <a:pos x="47" y="42"/>
                      </a:cxn>
                      <a:cxn ang="0">
                        <a:pos x="0" y="30"/>
                      </a:cxn>
                      <a:cxn ang="0">
                        <a:pos x="0" y="12"/>
                      </a:cxn>
                      <a:cxn ang="0">
                        <a:pos x="177" y="12"/>
                      </a:cxn>
                      <a:cxn ang="0">
                        <a:pos x="177" y="142"/>
                      </a:cxn>
                      <a:cxn ang="0">
                        <a:pos x="189" y="142"/>
                      </a:cxn>
                      <a:cxn ang="0">
                        <a:pos x="237" y="65"/>
                      </a:cxn>
                      <a:cxn ang="0">
                        <a:pos x="296" y="18"/>
                      </a:cxn>
                      <a:cxn ang="0">
                        <a:pos x="367" y="0"/>
                      </a:cxn>
                      <a:cxn ang="0">
                        <a:pos x="420" y="12"/>
                      </a:cxn>
                      <a:cxn ang="0">
                        <a:pos x="456" y="36"/>
                      </a:cxn>
                      <a:cxn ang="0">
                        <a:pos x="473" y="83"/>
                      </a:cxn>
                      <a:cxn ang="0">
                        <a:pos x="485" y="142"/>
                      </a:cxn>
                      <a:cxn ang="0">
                        <a:pos x="485" y="403"/>
                      </a:cxn>
                      <a:cxn ang="0">
                        <a:pos x="485" y="432"/>
                      </a:cxn>
                      <a:cxn ang="0">
                        <a:pos x="491" y="456"/>
                      </a:cxn>
                      <a:cxn ang="0">
                        <a:pos x="497" y="474"/>
                      </a:cxn>
                      <a:cxn ang="0">
                        <a:pos x="515" y="486"/>
                      </a:cxn>
                      <a:cxn ang="0">
                        <a:pos x="533" y="492"/>
                      </a:cxn>
                      <a:cxn ang="0">
                        <a:pos x="556" y="492"/>
                      </a:cxn>
                      <a:cxn ang="0">
                        <a:pos x="562" y="492"/>
                      </a:cxn>
                      <a:cxn ang="0">
                        <a:pos x="562" y="503"/>
                      </a:cxn>
                    </a:cxnLst>
                    <a:rect l="0" t="0" r="r" b="b"/>
                    <a:pathLst>
                      <a:path w="562" h="503">
                        <a:moveTo>
                          <a:pt x="562" y="503"/>
                        </a:moveTo>
                        <a:lnTo>
                          <a:pt x="462" y="503"/>
                        </a:lnTo>
                        <a:lnTo>
                          <a:pt x="438" y="503"/>
                        </a:lnTo>
                        <a:lnTo>
                          <a:pt x="420" y="498"/>
                        </a:lnTo>
                        <a:lnTo>
                          <a:pt x="408" y="486"/>
                        </a:lnTo>
                        <a:lnTo>
                          <a:pt x="396" y="468"/>
                        </a:lnTo>
                        <a:lnTo>
                          <a:pt x="391" y="450"/>
                        </a:lnTo>
                        <a:lnTo>
                          <a:pt x="391" y="426"/>
                        </a:lnTo>
                        <a:lnTo>
                          <a:pt x="391" y="231"/>
                        </a:lnTo>
                        <a:lnTo>
                          <a:pt x="385" y="154"/>
                        </a:lnTo>
                        <a:lnTo>
                          <a:pt x="379" y="101"/>
                        </a:lnTo>
                        <a:lnTo>
                          <a:pt x="355" y="71"/>
                        </a:lnTo>
                        <a:lnTo>
                          <a:pt x="314" y="59"/>
                        </a:lnTo>
                        <a:lnTo>
                          <a:pt x="290" y="65"/>
                        </a:lnTo>
                        <a:lnTo>
                          <a:pt x="266" y="77"/>
                        </a:lnTo>
                        <a:lnTo>
                          <a:pt x="242" y="101"/>
                        </a:lnTo>
                        <a:lnTo>
                          <a:pt x="207" y="154"/>
                        </a:lnTo>
                        <a:lnTo>
                          <a:pt x="183" y="201"/>
                        </a:lnTo>
                        <a:lnTo>
                          <a:pt x="177" y="249"/>
                        </a:lnTo>
                        <a:lnTo>
                          <a:pt x="177" y="503"/>
                        </a:lnTo>
                        <a:lnTo>
                          <a:pt x="83" y="503"/>
                        </a:lnTo>
                        <a:lnTo>
                          <a:pt x="83" y="142"/>
                        </a:lnTo>
                        <a:lnTo>
                          <a:pt x="71" y="83"/>
                        </a:lnTo>
                        <a:lnTo>
                          <a:pt x="47" y="42"/>
                        </a:lnTo>
                        <a:lnTo>
                          <a:pt x="0" y="30"/>
                        </a:lnTo>
                        <a:lnTo>
                          <a:pt x="0" y="12"/>
                        </a:lnTo>
                        <a:lnTo>
                          <a:pt x="177" y="12"/>
                        </a:lnTo>
                        <a:lnTo>
                          <a:pt x="177" y="142"/>
                        </a:lnTo>
                        <a:lnTo>
                          <a:pt x="189" y="142"/>
                        </a:lnTo>
                        <a:lnTo>
                          <a:pt x="237" y="65"/>
                        </a:lnTo>
                        <a:lnTo>
                          <a:pt x="296" y="18"/>
                        </a:lnTo>
                        <a:lnTo>
                          <a:pt x="367" y="0"/>
                        </a:lnTo>
                        <a:lnTo>
                          <a:pt x="420" y="12"/>
                        </a:lnTo>
                        <a:lnTo>
                          <a:pt x="456" y="36"/>
                        </a:lnTo>
                        <a:lnTo>
                          <a:pt x="473" y="83"/>
                        </a:lnTo>
                        <a:lnTo>
                          <a:pt x="485" y="142"/>
                        </a:lnTo>
                        <a:lnTo>
                          <a:pt x="485" y="403"/>
                        </a:lnTo>
                        <a:lnTo>
                          <a:pt x="485" y="432"/>
                        </a:lnTo>
                        <a:lnTo>
                          <a:pt x="491" y="456"/>
                        </a:lnTo>
                        <a:lnTo>
                          <a:pt x="497" y="474"/>
                        </a:lnTo>
                        <a:lnTo>
                          <a:pt x="515" y="486"/>
                        </a:lnTo>
                        <a:lnTo>
                          <a:pt x="533" y="492"/>
                        </a:lnTo>
                        <a:lnTo>
                          <a:pt x="556" y="492"/>
                        </a:lnTo>
                        <a:lnTo>
                          <a:pt x="562" y="492"/>
                        </a:lnTo>
                        <a:lnTo>
                          <a:pt x="562" y="503"/>
                        </a:lnTo>
                        <a:close/>
                      </a:path>
                    </a:pathLst>
                  </a:custGeom>
                  <a:solidFill>
                    <a:srgbClr val="3131B2"/>
                  </a:solidFill>
                  <a:ln w="0">
                    <a:solidFill>
                      <a:srgbClr val="3131B2"/>
                    </a:solidFill>
                    <a:prstDash val="solid"/>
                    <a:round/>
                    <a:headEnd/>
                    <a:tailEnd/>
                  </a:ln>
                </p:spPr>
                <p:txBody>
                  <a:bodyPr/>
                  <a:lstStyle/>
                  <a:p>
                    <a:endParaRPr lang="en-US"/>
                  </a:p>
                </p:txBody>
              </p:sp>
              <p:sp>
                <p:nvSpPr>
                  <p:cNvPr id="1069" name="Freeform 45"/>
                  <p:cNvSpPr>
                    <a:spLocks noChangeAspect="1"/>
                  </p:cNvSpPr>
                  <p:nvPr/>
                </p:nvSpPr>
                <p:spPr bwMode="auto">
                  <a:xfrm>
                    <a:off x="3401" y="1759"/>
                    <a:ext cx="562" cy="503"/>
                  </a:xfrm>
                  <a:custGeom>
                    <a:avLst/>
                    <a:gdLst/>
                    <a:ahLst/>
                    <a:cxnLst>
                      <a:cxn ang="0">
                        <a:pos x="562" y="503"/>
                      </a:cxn>
                      <a:cxn ang="0">
                        <a:pos x="462" y="503"/>
                      </a:cxn>
                      <a:cxn ang="0">
                        <a:pos x="438" y="503"/>
                      </a:cxn>
                      <a:cxn ang="0">
                        <a:pos x="420" y="498"/>
                      </a:cxn>
                      <a:cxn ang="0">
                        <a:pos x="408" y="486"/>
                      </a:cxn>
                      <a:cxn ang="0">
                        <a:pos x="396" y="468"/>
                      </a:cxn>
                      <a:cxn ang="0">
                        <a:pos x="391" y="450"/>
                      </a:cxn>
                      <a:cxn ang="0">
                        <a:pos x="391" y="426"/>
                      </a:cxn>
                      <a:cxn ang="0">
                        <a:pos x="391" y="231"/>
                      </a:cxn>
                      <a:cxn ang="0">
                        <a:pos x="385" y="154"/>
                      </a:cxn>
                      <a:cxn ang="0">
                        <a:pos x="379" y="101"/>
                      </a:cxn>
                      <a:cxn ang="0">
                        <a:pos x="355" y="71"/>
                      </a:cxn>
                      <a:cxn ang="0">
                        <a:pos x="314" y="59"/>
                      </a:cxn>
                      <a:cxn ang="0">
                        <a:pos x="290" y="65"/>
                      </a:cxn>
                      <a:cxn ang="0">
                        <a:pos x="266" y="77"/>
                      </a:cxn>
                      <a:cxn ang="0">
                        <a:pos x="242" y="101"/>
                      </a:cxn>
                      <a:cxn ang="0">
                        <a:pos x="207" y="154"/>
                      </a:cxn>
                      <a:cxn ang="0">
                        <a:pos x="183" y="201"/>
                      </a:cxn>
                      <a:cxn ang="0">
                        <a:pos x="177" y="249"/>
                      </a:cxn>
                      <a:cxn ang="0">
                        <a:pos x="177" y="503"/>
                      </a:cxn>
                      <a:cxn ang="0">
                        <a:pos x="83" y="503"/>
                      </a:cxn>
                      <a:cxn ang="0">
                        <a:pos x="83" y="142"/>
                      </a:cxn>
                      <a:cxn ang="0">
                        <a:pos x="71" y="83"/>
                      </a:cxn>
                      <a:cxn ang="0">
                        <a:pos x="47" y="42"/>
                      </a:cxn>
                      <a:cxn ang="0">
                        <a:pos x="0" y="30"/>
                      </a:cxn>
                      <a:cxn ang="0">
                        <a:pos x="0" y="12"/>
                      </a:cxn>
                      <a:cxn ang="0">
                        <a:pos x="177" y="12"/>
                      </a:cxn>
                      <a:cxn ang="0">
                        <a:pos x="177" y="142"/>
                      </a:cxn>
                      <a:cxn ang="0">
                        <a:pos x="189" y="142"/>
                      </a:cxn>
                      <a:cxn ang="0">
                        <a:pos x="237" y="65"/>
                      </a:cxn>
                      <a:cxn ang="0">
                        <a:pos x="296" y="18"/>
                      </a:cxn>
                      <a:cxn ang="0">
                        <a:pos x="367" y="0"/>
                      </a:cxn>
                      <a:cxn ang="0">
                        <a:pos x="420" y="12"/>
                      </a:cxn>
                      <a:cxn ang="0">
                        <a:pos x="456" y="36"/>
                      </a:cxn>
                      <a:cxn ang="0">
                        <a:pos x="473" y="83"/>
                      </a:cxn>
                      <a:cxn ang="0">
                        <a:pos x="485" y="142"/>
                      </a:cxn>
                      <a:cxn ang="0">
                        <a:pos x="485" y="403"/>
                      </a:cxn>
                      <a:cxn ang="0">
                        <a:pos x="485" y="432"/>
                      </a:cxn>
                      <a:cxn ang="0">
                        <a:pos x="491" y="456"/>
                      </a:cxn>
                      <a:cxn ang="0">
                        <a:pos x="497" y="474"/>
                      </a:cxn>
                      <a:cxn ang="0">
                        <a:pos x="515" y="486"/>
                      </a:cxn>
                      <a:cxn ang="0">
                        <a:pos x="533" y="492"/>
                      </a:cxn>
                      <a:cxn ang="0">
                        <a:pos x="556" y="492"/>
                      </a:cxn>
                      <a:cxn ang="0">
                        <a:pos x="562" y="492"/>
                      </a:cxn>
                      <a:cxn ang="0">
                        <a:pos x="562" y="503"/>
                      </a:cxn>
                    </a:cxnLst>
                    <a:rect l="0" t="0" r="r" b="b"/>
                    <a:pathLst>
                      <a:path w="562" h="503">
                        <a:moveTo>
                          <a:pt x="562" y="503"/>
                        </a:moveTo>
                        <a:lnTo>
                          <a:pt x="462" y="503"/>
                        </a:lnTo>
                        <a:lnTo>
                          <a:pt x="438" y="503"/>
                        </a:lnTo>
                        <a:lnTo>
                          <a:pt x="420" y="498"/>
                        </a:lnTo>
                        <a:lnTo>
                          <a:pt x="408" y="486"/>
                        </a:lnTo>
                        <a:lnTo>
                          <a:pt x="396" y="468"/>
                        </a:lnTo>
                        <a:lnTo>
                          <a:pt x="391" y="450"/>
                        </a:lnTo>
                        <a:lnTo>
                          <a:pt x="391" y="426"/>
                        </a:lnTo>
                        <a:lnTo>
                          <a:pt x="391" y="231"/>
                        </a:lnTo>
                        <a:lnTo>
                          <a:pt x="385" y="154"/>
                        </a:lnTo>
                        <a:lnTo>
                          <a:pt x="379" y="101"/>
                        </a:lnTo>
                        <a:lnTo>
                          <a:pt x="355" y="71"/>
                        </a:lnTo>
                        <a:lnTo>
                          <a:pt x="314" y="59"/>
                        </a:lnTo>
                        <a:lnTo>
                          <a:pt x="290" y="65"/>
                        </a:lnTo>
                        <a:lnTo>
                          <a:pt x="266" y="77"/>
                        </a:lnTo>
                        <a:lnTo>
                          <a:pt x="242" y="101"/>
                        </a:lnTo>
                        <a:lnTo>
                          <a:pt x="207" y="154"/>
                        </a:lnTo>
                        <a:lnTo>
                          <a:pt x="183" y="201"/>
                        </a:lnTo>
                        <a:lnTo>
                          <a:pt x="177" y="249"/>
                        </a:lnTo>
                        <a:lnTo>
                          <a:pt x="177" y="503"/>
                        </a:lnTo>
                        <a:lnTo>
                          <a:pt x="83" y="503"/>
                        </a:lnTo>
                        <a:lnTo>
                          <a:pt x="83" y="142"/>
                        </a:lnTo>
                        <a:lnTo>
                          <a:pt x="71" y="83"/>
                        </a:lnTo>
                        <a:lnTo>
                          <a:pt x="47" y="42"/>
                        </a:lnTo>
                        <a:lnTo>
                          <a:pt x="0" y="30"/>
                        </a:lnTo>
                        <a:lnTo>
                          <a:pt x="0" y="12"/>
                        </a:lnTo>
                        <a:lnTo>
                          <a:pt x="177" y="12"/>
                        </a:lnTo>
                        <a:lnTo>
                          <a:pt x="177" y="142"/>
                        </a:lnTo>
                        <a:lnTo>
                          <a:pt x="189" y="142"/>
                        </a:lnTo>
                        <a:lnTo>
                          <a:pt x="237" y="65"/>
                        </a:lnTo>
                        <a:lnTo>
                          <a:pt x="296" y="18"/>
                        </a:lnTo>
                        <a:lnTo>
                          <a:pt x="367" y="0"/>
                        </a:lnTo>
                        <a:lnTo>
                          <a:pt x="420" y="12"/>
                        </a:lnTo>
                        <a:lnTo>
                          <a:pt x="456" y="36"/>
                        </a:lnTo>
                        <a:lnTo>
                          <a:pt x="473" y="83"/>
                        </a:lnTo>
                        <a:lnTo>
                          <a:pt x="485" y="142"/>
                        </a:lnTo>
                        <a:lnTo>
                          <a:pt x="485" y="403"/>
                        </a:lnTo>
                        <a:lnTo>
                          <a:pt x="485" y="432"/>
                        </a:lnTo>
                        <a:lnTo>
                          <a:pt x="491" y="456"/>
                        </a:lnTo>
                        <a:lnTo>
                          <a:pt x="497" y="474"/>
                        </a:lnTo>
                        <a:lnTo>
                          <a:pt x="515" y="486"/>
                        </a:lnTo>
                        <a:lnTo>
                          <a:pt x="533" y="492"/>
                        </a:lnTo>
                        <a:lnTo>
                          <a:pt x="556" y="492"/>
                        </a:lnTo>
                        <a:lnTo>
                          <a:pt x="562" y="492"/>
                        </a:lnTo>
                        <a:lnTo>
                          <a:pt x="562" y="503"/>
                        </a:lnTo>
                      </a:path>
                    </a:pathLst>
                  </a:custGeom>
                  <a:noFill/>
                  <a:ln w="9525">
                    <a:solidFill>
                      <a:srgbClr val="3131B2"/>
                    </a:solidFill>
                    <a:prstDash val="solid"/>
                    <a:round/>
                    <a:headEnd/>
                    <a:tailEnd/>
                  </a:ln>
                </p:spPr>
                <p:txBody>
                  <a:bodyPr/>
                  <a:lstStyle/>
                  <a:p>
                    <a:endParaRPr lang="en-US"/>
                  </a:p>
                </p:txBody>
              </p:sp>
            </p:grpSp>
            <p:grpSp>
              <p:nvGrpSpPr>
                <p:cNvPr id="1070" name="Group 46"/>
                <p:cNvGrpSpPr>
                  <a:grpSpLocks noChangeAspect="1"/>
                </p:cNvGrpSpPr>
                <p:nvPr/>
              </p:nvGrpSpPr>
              <p:grpSpPr bwMode="auto">
                <a:xfrm>
                  <a:off x="3975" y="1771"/>
                  <a:ext cx="267" cy="491"/>
                  <a:chOff x="3975" y="1771"/>
                  <a:chExt cx="267" cy="491"/>
                </a:xfrm>
              </p:grpSpPr>
              <p:sp>
                <p:nvSpPr>
                  <p:cNvPr id="1071" name="Freeform 47"/>
                  <p:cNvSpPr>
                    <a:spLocks noChangeAspect="1"/>
                  </p:cNvSpPr>
                  <p:nvPr/>
                </p:nvSpPr>
                <p:spPr bwMode="auto">
                  <a:xfrm>
                    <a:off x="3975" y="1771"/>
                    <a:ext cx="267" cy="491"/>
                  </a:xfrm>
                  <a:custGeom>
                    <a:avLst/>
                    <a:gdLst/>
                    <a:ahLst/>
                    <a:cxnLst>
                      <a:cxn ang="0">
                        <a:pos x="160" y="491"/>
                      </a:cxn>
                      <a:cxn ang="0">
                        <a:pos x="136" y="491"/>
                      </a:cxn>
                      <a:cxn ang="0">
                        <a:pos x="113" y="480"/>
                      </a:cxn>
                      <a:cxn ang="0">
                        <a:pos x="101" y="462"/>
                      </a:cxn>
                      <a:cxn ang="0">
                        <a:pos x="89" y="444"/>
                      </a:cxn>
                      <a:cxn ang="0">
                        <a:pos x="89" y="414"/>
                      </a:cxn>
                      <a:cxn ang="0">
                        <a:pos x="89" y="130"/>
                      </a:cxn>
                      <a:cxn ang="0">
                        <a:pos x="83" y="77"/>
                      </a:cxn>
                      <a:cxn ang="0">
                        <a:pos x="71" y="41"/>
                      </a:cxn>
                      <a:cxn ang="0">
                        <a:pos x="48" y="24"/>
                      </a:cxn>
                      <a:cxn ang="0">
                        <a:pos x="12" y="18"/>
                      </a:cxn>
                      <a:cxn ang="0">
                        <a:pos x="0" y="18"/>
                      </a:cxn>
                      <a:cxn ang="0">
                        <a:pos x="0" y="0"/>
                      </a:cxn>
                      <a:cxn ang="0">
                        <a:pos x="184" y="0"/>
                      </a:cxn>
                      <a:cxn ang="0">
                        <a:pos x="184" y="385"/>
                      </a:cxn>
                      <a:cxn ang="0">
                        <a:pos x="184" y="432"/>
                      </a:cxn>
                      <a:cxn ang="0">
                        <a:pos x="196" y="462"/>
                      </a:cxn>
                      <a:cxn ang="0">
                        <a:pos x="225" y="480"/>
                      </a:cxn>
                      <a:cxn ang="0">
                        <a:pos x="261" y="486"/>
                      </a:cxn>
                      <a:cxn ang="0">
                        <a:pos x="267" y="486"/>
                      </a:cxn>
                      <a:cxn ang="0">
                        <a:pos x="267" y="491"/>
                      </a:cxn>
                      <a:cxn ang="0">
                        <a:pos x="160" y="491"/>
                      </a:cxn>
                    </a:cxnLst>
                    <a:rect l="0" t="0" r="r" b="b"/>
                    <a:pathLst>
                      <a:path w="267" h="491">
                        <a:moveTo>
                          <a:pt x="160" y="491"/>
                        </a:moveTo>
                        <a:lnTo>
                          <a:pt x="136" y="491"/>
                        </a:lnTo>
                        <a:lnTo>
                          <a:pt x="113" y="480"/>
                        </a:lnTo>
                        <a:lnTo>
                          <a:pt x="101" y="462"/>
                        </a:lnTo>
                        <a:lnTo>
                          <a:pt x="89" y="444"/>
                        </a:lnTo>
                        <a:lnTo>
                          <a:pt x="89" y="414"/>
                        </a:lnTo>
                        <a:lnTo>
                          <a:pt x="89" y="130"/>
                        </a:lnTo>
                        <a:lnTo>
                          <a:pt x="83" y="77"/>
                        </a:lnTo>
                        <a:lnTo>
                          <a:pt x="71" y="41"/>
                        </a:lnTo>
                        <a:lnTo>
                          <a:pt x="48" y="24"/>
                        </a:lnTo>
                        <a:lnTo>
                          <a:pt x="12" y="18"/>
                        </a:lnTo>
                        <a:lnTo>
                          <a:pt x="0" y="18"/>
                        </a:lnTo>
                        <a:lnTo>
                          <a:pt x="0" y="0"/>
                        </a:lnTo>
                        <a:lnTo>
                          <a:pt x="184" y="0"/>
                        </a:lnTo>
                        <a:lnTo>
                          <a:pt x="184" y="385"/>
                        </a:lnTo>
                        <a:lnTo>
                          <a:pt x="184" y="432"/>
                        </a:lnTo>
                        <a:lnTo>
                          <a:pt x="196" y="462"/>
                        </a:lnTo>
                        <a:lnTo>
                          <a:pt x="225" y="480"/>
                        </a:lnTo>
                        <a:lnTo>
                          <a:pt x="261" y="486"/>
                        </a:lnTo>
                        <a:lnTo>
                          <a:pt x="267" y="486"/>
                        </a:lnTo>
                        <a:lnTo>
                          <a:pt x="267" y="491"/>
                        </a:lnTo>
                        <a:lnTo>
                          <a:pt x="160" y="491"/>
                        </a:lnTo>
                        <a:close/>
                      </a:path>
                    </a:pathLst>
                  </a:custGeom>
                  <a:solidFill>
                    <a:srgbClr val="3131B2"/>
                  </a:solidFill>
                  <a:ln w="0">
                    <a:solidFill>
                      <a:srgbClr val="3131B2"/>
                    </a:solidFill>
                    <a:prstDash val="solid"/>
                    <a:round/>
                    <a:headEnd/>
                    <a:tailEnd/>
                  </a:ln>
                </p:spPr>
                <p:txBody>
                  <a:bodyPr/>
                  <a:lstStyle/>
                  <a:p>
                    <a:endParaRPr lang="en-US"/>
                  </a:p>
                </p:txBody>
              </p:sp>
              <p:sp>
                <p:nvSpPr>
                  <p:cNvPr id="1072" name="Freeform 48"/>
                  <p:cNvSpPr>
                    <a:spLocks noChangeAspect="1"/>
                  </p:cNvSpPr>
                  <p:nvPr/>
                </p:nvSpPr>
                <p:spPr bwMode="auto">
                  <a:xfrm>
                    <a:off x="3975" y="1771"/>
                    <a:ext cx="267" cy="491"/>
                  </a:xfrm>
                  <a:custGeom>
                    <a:avLst/>
                    <a:gdLst/>
                    <a:ahLst/>
                    <a:cxnLst>
                      <a:cxn ang="0">
                        <a:pos x="160" y="491"/>
                      </a:cxn>
                      <a:cxn ang="0">
                        <a:pos x="136" y="491"/>
                      </a:cxn>
                      <a:cxn ang="0">
                        <a:pos x="113" y="480"/>
                      </a:cxn>
                      <a:cxn ang="0">
                        <a:pos x="101" y="462"/>
                      </a:cxn>
                      <a:cxn ang="0">
                        <a:pos x="89" y="444"/>
                      </a:cxn>
                      <a:cxn ang="0">
                        <a:pos x="89" y="414"/>
                      </a:cxn>
                      <a:cxn ang="0">
                        <a:pos x="89" y="130"/>
                      </a:cxn>
                      <a:cxn ang="0">
                        <a:pos x="83" y="77"/>
                      </a:cxn>
                      <a:cxn ang="0">
                        <a:pos x="71" y="41"/>
                      </a:cxn>
                      <a:cxn ang="0">
                        <a:pos x="48" y="24"/>
                      </a:cxn>
                      <a:cxn ang="0">
                        <a:pos x="12" y="18"/>
                      </a:cxn>
                      <a:cxn ang="0">
                        <a:pos x="0" y="18"/>
                      </a:cxn>
                      <a:cxn ang="0">
                        <a:pos x="0" y="0"/>
                      </a:cxn>
                      <a:cxn ang="0">
                        <a:pos x="184" y="0"/>
                      </a:cxn>
                      <a:cxn ang="0">
                        <a:pos x="184" y="385"/>
                      </a:cxn>
                      <a:cxn ang="0">
                        <a:pos x="184" y="432"/>
                      </a:cxn>
                      <a:cxn ang="0">
                        <a:pos x="196" y="462"/>
                      </a:cxn>
                      <a:cxn ang="0">
                        <a:pos x="225" y="480"/>
                      </a:cxn>
                      <a:cxn ang="0">
                        <a:pos x="261" y="486"/>
                      </a:cxn>
                      <a:cxn ang="0">
                        <a:pos x="267" y="486"/>
                      </a:cxn>
                      <a:cxn ang="0">
                        <a:pos x="267" y="491"/>
                      </a:cxn>
                      <a:cxn ang="0">
                        <a:pos x="160" y="491"/>
                      </a:cxn>
                    </a:cxnLst>
                    <a:rect l="0" t="0" r="r" b="b"/>
                    <a:pathLst>
                      <a:path w="267" h="491">
                        <a:moveTo>
                          <a:pt x="160" y="491"/>
                        </a:moveTo>
                        <a:lnTo>
                          <a:pt x="136" y="491"/>
                        </a:lnTo>
                        <a:lnTo>
                          <a:pt x="113" y="480"/>
                        </a:lnTo>
                        <a:lnTo>
                          <a:pt x="101" y="462"/>
                        </a:lnTo>
                        <a:lnTo>
                          <a:pt x="89" y="444"/>
                        </a:lnTo>
                        <a:lnTo>
                          <a:pt x="89" y="414"/>
                        </a:lnTo>
                        <a:lnTo>
                          <a:pt x="89" y="130"/>
                        </a:lnTo>
                        <a:lnTo>
                          <a:pt x="83" y="77"/>
                        </a:lnTo>
                        <a:lnTo>
                          <a:pt x="71" y="41"/>
                        </a:lnTo>
                        <a:lnTo>
                          <a:pt x="48" y="24"/>
                        </a:lnTo>
                        <a:lnTo>
                          <a:pt x="12" y="18"/>
                        </a:lnTo>
                        <a:lnTo>
                          <a:pt x="0" y="18"/>
                        </a:lnTo>
                        <a:lnTo>
                          <a:pt x="0" y="0"/>
                        </a:lnTo>
                        <a:lnTo>
                          <a:pt x="184" y="0"/>
                        </a:lnTo>
                        <a:lnTo>
                          <a:pt x="184" y="385"/>
                        </a:lnTo>
                        <a:lnTo>
                          <a:pt x="184" y="432"/>
                        </a:lnTo>
                        <a:lnTo>
                          <a:pt x="196" y="462"/>
                        </a:lnTo>
                        <a:lnTo>
                          <a:pt x="225" y="480"/>
                        </a:lnTo>
                        <a:lnTo>
                          <a:pt x="261" y="486"/>
                        </a:lnTo>
                        <a:lnTo>
                          <a:pt x="267" y="486"/>
                        </a:lnTo>
                        <a:lnTo>
                          <a:pt x="267" y="491"/>
                        </a:lnTo>
                        <a:lnTo>
                          <a:pt x="160" y="491"/>
                        </a:lnTo>
                      </a:path>
                    </a:pathLst>
                  </a:custGeom>
                  <a:noFill/>
                  <a:ln w="9525">
                    <a:solidFill>
                      <a:srgbClr val="3131B2"/>
                    </a:solidFill>
                    <a:prstDash val="solid"/>
                    <a:round/>
                    <a:headEnd/>
                    <a:tailEnd/>
                  </a:ln>
                </p:spPr>
                <p:txBody>
                  <a:bodyPr/>
                  <a:lstStyle/>
                  <a:p>
                    <a:endParaRPr lang="en-US"/>
                  </a:p>
                </p:txBody>
              </p:sp>
            </p:grpSp>
            <p:grpSp>
              <p:nvGrpSpPr>
                <p:cNvPr id="1073" name="Group 49"/>
                <p:cNvGrpSpPr>
                  <a:grpSpLocks noChangeAspect="1"/>
                </p:cNvGrpSpPr>
                <p:nvPr/>
              </p:nvGrpSpPr>
              <p:grpSpPr bwMode="auto">
                <a:xfrm>
                  <a:off x="4301" y="1759"/>
                  <a:ext cx="379" cy="515"/>
                  <a:chOff x="4301" y="1759"/>
                  <a:chExt cx="379" cy="515"/>
                </a:xfrm>
              </p:grpSpPr>
              <p:sp>
                <p:nvSpPr>
                  <p:cNvPr id="1074" name="Freeform 50"/>
                  <p:cNvSpPr>
                    <a:spLocks noChangeAspect="1"/>
                  </p:cNvSpPr>
                  <p:nvPr/>
                </p:nvSpPr>
                <p:spPr bwMode="auto">
                  <a:xfrm>
                    <a:off x="4301" y="1759"/>
                    <a:ext cx="379" cy="515"/>
                  </a:xfrm>
                  <a:custGeom>
                    <a:avLst/>
                    <a:gdLst/>
                    <a:ahLst/>
                    <a:cxnLst>
                      <a:cxn ang="0">
                        <a:pos x="320" y="172"/>
                      </a:cxn>
                      <a:cxn ang="0">
                        <a:pos x="302" y="166"/>
                      </a:cxn>
                      <a:cxn ang="0">
                        <a:pos x="284" y="160"/>
                      </a:cxn>
                      <a:cxn ang="0">
                        <a:pos x="278" y="142"/>
                      </a:cxn>
                      <a:cxn ang="0">
                        <a:pos x="266" y="119"/>
                      </a:cxn>
                      <a:cxn ang="0">
                        <a:pos x="266" y="89"/>
                      </a:cxn>
                      <a:cxn ang="0">
                        <a:pos x="266" y="71"/>
                      </a:cxn>
                      <a:cxn ang="0">
                        <a:pos x="255" y="53"/>
                      </a:cxn>
                      <a:cxn ang="0">
                        <a:pos x="237" y="36"/>
                      </a:cxn>
                      <a:cxn ang="0">
                        <a:pos x="219" y="24"/>
                      </a:cxn>
                      <a:cxn ang="0">
                        <a:pos x="195" y="24"/>
                      </a:cxn>
                      <a:cxn ang="0">
                        <a:pos x="154" y="36"/>
                      </a:cxn>
                      <a:cxn ang="0">
                        <a:pos x="124" y="71"/>
                      </a:cxn>
                      <a:cxn ang="0">
                        <a:pos x="106" y="136"/>
                      </a:cxn>
                      <a:cxn ang="0">
                        <a:pos x="95" y="225"/>
                      </a:cxn>
                      <a:cxn ang="0">
                        <a:pos x="106" y="314"/>
                      </a:cxn>
                      <a:cxn ang="0">
                        <a:pos x="136" y="391"/>
                      </a:cxn>
                      <a:cxn ang="0">
                        <a:pos x="178" y="444"/>
                      </a:cxn>
                      <a:cxn ang="0">
                        <a:pos x="237" y="474"/>
                      </a:cxn>
                      <a:cxn ang="0">
                        <a:pos x="314" y="486"/>
                      </a:cxn>
                      <a:cxn ang="0">
                        <a:pos x="332" y="486"/>
                      </a:cxn>
                      <a:cxn ang="0">
                        <a:pos x="349" y="480"/>
                      </a:cxn>
                      <a:cxn ang="0">
                        <a:pos x="361" y="480"/>
                      </a:cxn>
                      <a:cxn ang="0">
                        <a:pos x="373" y="474"/>
                      </a:cxn>
                      <a:cxn ang="0">
                        <a:pos x="379" y="480"/>
                      </a:cxn>
                      <a:cxn ang="0">
                        <a:pos x="379" y="486"/>
                      </a:cxn>
                      <a:cxn ang="0">
                        <a:pos x="379" y="486"/>
                      </a:cxn>
                      <a:cxn ang="0">
                        <a:pos x="379" y="486"/>
                      </a:cxn>
                      <a:cxn ang="0">
                        <a:pos x="367" y="503"/>
                      </a:cxn>
                      <a:cxn ang="0">
                        <a:pos x="320" y="515"/>
                      </a:cxn>
                      <a:cxn ang="0">
                        <a:pos x="249" y="515"/>
                      </a:cxn>
                      <a:cxn ang="0">
                        <a:pos x="166" y="503"/>
                      </a:cxn>
                      <a:cxn ang="0">
                        <a:pos x="95" y="468"/>
                      </a:cxn>
                      <a:cxn ang="0">
                        <a:pos x="41" y="415"/>
                      </a:cxn>
                      <a:cxn ang="0">
                        <a:pos x="12" y="338"/>
                      </a:cxn>
                      <a:cxn ang="0">
                        <a:pos x="0" y="243"/>
                      </a:cxn>
                      <a:cxn ang="0">
                        <a:pos x="12" y="160"/>
                      </a:cxn>
                      <a:cxn ang="0">
                        <a:pos x="35" y="95"/>
                      </a:cxn>
                      <a:cxn ang="0">
                        <a:pos x="77" y="42"/>
                      </a:cxn>
                      <a:cxn ang="0">
                        <a:pos x="136" y="12"/>
                      </a:cxn>
                      <a:cxn ang="0">
                        <a:pos x="207" y="0"/>
                      </a:cxn>
                      <a:cxn ang="0">
                        <a:pos x="266" y="12"/>
                      </a:cxn>
                      <a:cxn ang="0">
                        <a:pos x="320" y="36"/>
                      </a:cxn>
                      <a:cxn ang="0">
                        <a:pos x="361" y="71"/>
                      </a:cxn>
                      <a:cxn ang="0">
                        <a:pos x="379" y="113"/>
                      </a:cxn>
                      <a:cxn ang="0">
                        <a:pos x="320" y="172"/>
                      </a:cxn>
                    </a:cxnLst>
                    <a:rect l="0" t="0" r="r" b="b"/>
                    <a:pathLst>
                      <a:path w="379" h="515">
                        <a:moveTo>
                          <a:pt x="320" y="172"/>
                        </a:moveTo>
                        <a:lnTo>
                          <a:pt x="302" y="166"/>
                        </a:lnTo>
                        <a:lnTo>
                          <a:pt x="284" y="160"/>
                        </a:lnTo>
                        <a:lnTo>
                          <a:pt x="278" y="142"/>
                        </a:lnTo>
                        <a:lnTo>
                          <a:pt x="266" y="119"/>
                        </a:lnTo>
                        <a:lnTo>
                          <a:pt x="266" y="89"/>
                        </a:lnTo>
                        <a:lnTo>
                          <a:pt x="266" y="71"/>
                        </a:lnTo>
                        <a:lnTo>
                          <a:pt x="255" y="53"/>
                        </a:lnTo>
                        <a:lnTo>
                          <a:pt x="237" y="36"/>
                        </a:lnTo>
                        <a:lnTo>
                          <a:pt x="219" y="24"/>
                        </a:lnTo>
                        <a:lnTo>
                          <a:pt x="195" y="24"/>
                        </a:lnTo>
                        <a:lnTo>
                          <a:pt x="154" y="36"/>
                        </a:lnTo>
                        <a:lnTo>
                          <a:pt x="124" y="71"/>
                        </a:lnTo>
                        <a:lnTo>
                          <a:pt x="106" y="136"/>
                        </a:lnTo>
                        <a:lnTo>
                          <a:pt x="95" y="225"/>
                        </a:lnTo>
                        <a:lnTo>
                          <a:pt x="106" y="314"/>
                        </a:lnTo>
                        <a:lnTo>
                          <a:pt x="136" y="391"/>
                        </a:lnTo>
                        <a:lnTo>
                          <a:pt x="178" y="444"/>
                        </a:lnTo>
                        <a:lnTo>
                          <a:pt x="237" y="474"/>
                        </a:lnTo>
                        <a:lnTo>
                          <a:pt x="314" y="486"/>
                        </a:lnTo>
                        <a:lnTo>
                          <a:pt x="332" y="486"/>
                        </a:lnTo>
                        <a:lnTo>
                          <a:pt x="349" y="480"/>
                        </a:lnTo>
                        <a:lnTo>
                          <a:pt x="361" y="480"/>
                        </a:lnTo>
                        <a:lnTo>
                          <a:pt x="373" y="474"/>
                        </a:lnTo>
                        <a:lnTo>
                          <a:pt x="379" y="480"/>
                        </a:lnTo>
                        <a:lnTo>
                          <a:pt x="379" y="486"/>
                        </a:lnTo>
                        <a:lnTo>
                          <a:pt x="379" y="486"/>
                        </a:lnTo>
                        <a:lnTo>
                          <a:pt x="379" y="486"/>
                        </a:lnTo>
                        <a:lnTo>
                          <a:pt x="367" y="503"/>
                        </a:lnTo>
                        <a:lnTo>
                          <a:pt x="320" y="515"/>
                        </a:lnTo>
                        <a:lnTo>
                          <a:pt x="249" y="515"/>
                        </a:lnTo>
                        <a:lnTo>
                          <a:pt x="166" y="503"/>
                        </a:lnTo>
                        <a:lnTo>
                          <a:pt x="95" y="468"/>
                        </a:lnTo>
                        <a:lnTo>
                          <a:pt x="41" y="415"/>
                        </a:lnTo>
                        <a:lnTo>
                          <a:pt x="12" y="338"/>
                        </a:lnTo>
                        <a:lnTo>
                          <a:pt x="0" y="243"/>
                        </a:lnTo>
                        <a:lnTo>
                          <a:pt x="12" y="160"/>
                        </a:lnTo>
                        <a:lnTo>
                          <a:pt x="35" y="95"/>
                        </a:lnTo>
                        <a:lnTo>
                          <a:pt x="77" y="42"/>
                        </a:lnTo>
                        <a:lnTo>
                          <a:pt x="136" y="12"/>
                        </a:lnTo>
                        <a:lnTo>
                          <a:pt x="207" y="0"/>
                        </a:lnTo>
                        <a:lnTo>
                          <a:pt x="266" y="12"/>
                        </a:lnTo>
                        <a:lnTo>
                          <a:pt x="320" y="36"/>
                        </a:lnTo>
                        <a:lnTo>
                          <a:pt x="361" y="71"/>
                        </a:lnTo>
                        <a:lnTo>
                          <a:pt x="379" y="113"/>
                        </a:lnTo>
                        <a:lnTo>
                          <a:pt x="320" y="172"/>
                        </a:lnTo>
                        <a:close/>
                      </a:path>
                    </a:pathLst>
                  </a:custGeom>
                  <a:solidFill>
                    <a:srgbClr val="3131B2"/>
                  </a:solidFill>
                  <a:ln w="0">
                    <a:solidFill>
                      <a:srgbClr val="3131B2"/>
                    </a:solidFill>
                    <a:prstDash val="solid"/>
                    <a:round/>
                    <a:headEnd/>
                    <a:tailEnd/>
                  </a:ln>
                </p:spPr>
                <p:txBody>
                  <a:bodyPr/>
                  <a:lstStyle/>
                  <a:p>
                    <a:endParaRPr lang="en-US"/>
                  </a:p>
                </p:txBody>
              </p:sp>
              <p:sp>
                <p:nvSpPr>
                  <p:cNvPr id="1075" name="Freeform 51"/>
                  <p:cNvSpPr>
                    <a:spLocks noChangeAspect="1"/>
                  </p:cNvSpPr>
                  <p:nvPr/>
                </p:nvSpPr>
                <p:spPr bwMode="auto">
                  <a:xfrm>
                    <a:off x="4301" y="1759"/>
                    <a:ext cx="379" cy="515"/>
                  </a:xfrm>
                  <a:custGeom>
                    <a:avLst/>
                    <a:gdLst/>
                    <a:ahLst/>
                    <a:cxnLst>
                      <a:cxn ang="0">
                        <a:pos x="320" y="172"/>
                      </a:cxn>
                      <a:cxn ang="0">
                        <a:pos x="302" y="166"/>
                      </a:cxn>
                      <a:cxn ang="0">
                        <a:pos x="284" y="160"/>
                      </a:cxn>
                      <a:cxn ang="0">
                        <a:pos x="278" y="142"/>
                      </a:cxn>
                      <a:cxn ang="0">
                        <a:pos x="266" y="119"/>
                      </a:cxn>
                      <a:cxn ang="0">
                        <a:pos x="266" y="89"/>
                      </a:cxn>
                      <a:cxn ang="0">
                        <a:pos x="266" y="71"/>
                      </a:cxn>
                      <a:cxn ang="0">
                        <a:pos x="255" y="53"/>
                      </a:cxn>
                      <a:cxn ang="0">
                        <a:pos x="237" y="36"/>
                      </a:cxn>
                      <a:cxn ang="0">
                        <a:pos x="219" y="24"/>
                      </a:cxn>
                      <a:cxn ang="0">
                        <a:pos x="195" y="24"/>
                      </a:cxn>
                      <a:cxn ang="0">
                        <a:pos x="154" y="36"/>
                      </a:cxn>
                      <a:cxn ang="0">
                        <a:pos x="124" y="71"/>
                      </a:cxn>
                      <a:cxn ang="0">
                        <a:pos x="106" y="136"/>
                      </a:cxn>
                      <a:cxn ang="0">
                        <a:pos x="95" y="225"/>
                      </a:cxn>
                      <a:cxn ang="0">
                        <a:pos x="106" y="314"/>
                      </a:cxn>
                      <a:cxn ang="0">
                        <a:pos x="136" y="391"/>
                      </a:cxn>
                      <a:cxn ang="0">
                        <a:pos x="178" y="444"/>
                      </a:cxn>
                      <a:cxn ang="0">
                        <a:pos x="237" y="474"/>
                      </a:cxn>
                      <a:cxn ang="0">
                        <a:pos x="314" y="486"/>
                      </a:cxn>
                      <a:cxn ang="0">
                        <a:pos x="332" y="486"/>
                      </a:cxn>
                      <a:cxn ang="0">
                        <a:pos x="349" y="480"/>
                      </a:cxn>
                      <a:cxn ang="0">
                        <a:pos x="361" y="480"/>
                      </a:cxn>
                      <a:cxn ang="0">
                        <a:pos x="373" y="474"/>
                      </a:cxn>
                      <a:cxn ang="0">
                        <a:pos x="379" y="480"/>
                      </a:cxn>
                      <a:cxn ang="0">
                        <a:pos x="379" y="486"/>
                      </a:cxn>
                      <a:cxn ang="0">
                        <a:pos x="379" y="486"/>
                      </a:cxn>
                      <a:cxn ang="0">
                        <a:pos x="379" y="486"/>
                      </a:cxn>
                      <a:cxn ang="0">
                        <a:pos x="367" y="503"/>
                      </a:cxn>
                      <a:cxn ang="0">
                        <a:pos x="320" y="515"/>
                      </a:cxn>
                      <a:cxn ang="0">
                        <a:pos x="249" y="515"/>
                      </a:cxn>
                      <a:cxn ang="0">
                        <a:pos x="166" y="503"/>
                      </a:cxn>
                      <a:cxn ang="0">
                        <a:pos x="95" y="468"/>
                      </a:cxn>
                      <a:cxn ang="0">
                        <a:pos x="41" y="415"/>
                      </a:cxn>
                      <a:cxn ang="0">
                        <a:pos x="12" y="338"/>
                      </a:cxn>
                      <a:cxn ang="0">
                        <a:pos x="0" y="243"/>
                      </a:cxn>
                      <a:cxn ang="0">
                        <a:pos x="12" y="160"/>
                      </a:cxn>
                      <a:cxn ang="0">
                        <a:pos x="35" y="95"/>
                      </a:cxn>
                      <a:cxn ang="0">
                        <a:pos x="77" y="42"/>
                      </a:cxn>
                      <a:cxn ang="0">
                        <a:pos x="136" y="12"/>
                      </a:cxn>
                      <a:cxn ang="0">
                        <a:pos x="207" y="0"/>
                      </a:cxn>
                      <a:cxn ang="0">
                        <a:pos x="266" y="12"/>
                      </a:cxn>
                      <a:cxn ang="0">
                        <a:pos x="320" y="36"/>
                      </a:cxn>
                      <a:cxn ang="0">
                        <a:pos x="361" y="71"/>
                      </a:cxn>
                      <a:cxn ang="0">
                        <a:pos x="379" y="113"/>
                      </a:cxn>
                      <a:cxn ang="0">
                        <a:pos x="320" y="172"/>
                      </a:cxn>
                    </a:cxnLst>
                    <a:rect l="0" t="0" r="r" b="b"/>
                    <a:pathLst>
                      <a:path w="379" h="515">
                        <a:moveTo>
                          <a:pt x="320" y="172"/>
                        </a:moveTo>
                        <a:lnTo>
                          <a:pt x="302" y="166"/>
                        </a:lnTo>
                        <a:lnTo>
                          <a:pt x="284" y="160"/>
                        </a:lnTo>
                        <a:lnTo>
                          <a:pt x="278" y="142"/>
                        </a:lnTo>
                        <a:lnTo>
                          <a:pt x="266" y="119"/>
                        </a:lnTo>
                        <a:lnTo>
                          <a:pt x="266" y="89"/>
                        </a:lnTo>
                        <a:lnTo>
                          <a:pt x="266" y="71"/>
                        </a:lnTo>
                        <a:lnTo>
                          <a:pt x="255" y="53"/>
                        </a:lnTo>
                        <a:lnTo>
                          <a:pt x="237" y="36"/>
                        </a:lnTo>
                        <a:lnTo>
                          <a:pt x="219" y="24"/>
                        </a:lnTo>
                        <a:lnTo>
                          <a:pt x="195" y="24"/>
                        </a:lnTo>
                        <a:lnTo>
                          <a:pt x="154" y="36"/>
                        </a:lnTo>
                        <a:lnTo>
                          <a:pt x="124" y="71"/>
                        </a:lnTo>
                        <a:lnTo>
                          <a:pt x="106" y="136"/>
                        </a:lnTo>
                        <a:lnTo>
                          <a:pt x="95" y="225"/>
                        </a:lnTo>
                        <a:lnTo>
                          <a:pt x="106" y="314"/>
                        </a:lnTo>
                        <a:lnTo>
                          <a:pt x="136" y="391"/>
                        </a:lnTo>
                        <a:lnTo>
                          <a:pt x="178" y="444"/>
                        </a:lnTo>
                        <a:lnTo>
                          <a:pt x="237" y="474"/>
                        </a:lnTo>
                        <a:lnTo>
                          <a:pt x="314" y="486"/>
                        </a:lnTo>
                        <a:lnTo>
                          <a:pt x="332" y="486"/>
                        </a:lnTo>
                        <a:lnTo>
                          <a:pt x="349" y="480"/>
                        </a:lnTo>
                        <a:lnTo>
                          <a:pt x="361" y="480"/>
                        </a:lnTo>
                        <a:lnTo>
                          <a:pt x="373" y="474"/>
                        </a:lnTo>
                        <a:lnTo>
                          <a:pt x="379" y="480"/>
                        </a:lnTo>
                        <a:lnTo>
                          <a:pt x="379" y="486"/>
                        </a:lnTo>
                        <a:lnTo>
                          <a:pt x="379" y="486"/>
                        </a:lnTo>
                        <a:lnTo>
                          <a:pt x="379" y="486"/>
                        </a:lnTo>
                        <a:lnTo>
                          <a:pt x="367" y="503"/>
                        </a:lnTo>
                        <a:lnTo>
                          <a:pt x="320" y="515"/>
                        </a:lnTo>
                        <a:lnTo>
                          <a:pt x="249" y="515"/>
                        </a:lnTo>
                        <a:lnTo>
                          <a:pt x="166" y="503"/>
                        </a:lnTo>
                        <a:lnTo>
                          <a:pt x="95" y="468"/>
                        </a:lnTo>
                        <a:lnTo>
                          <a:pt x="41" y="415"/>
                        </a:lnTo>
                        <a:lnTo>
                          <a:pt x="12" y="338"/>
                        </a:lnTo>
                        <a:lnTo>
                          <a:pt x="0" y="243"/>
                        </a:lnTo>
                        <a:lnTo>
                          <a:pt x="12" y="160"/>
                        </a:lnTo>
                        <a:lnTo>
                          <a:pt x="35" y="95"/>
                        </a:lnTo>
                        <a:lnTo>
                          <a:pt x="77" y="42"/>
                        </a:lnTo>
                        <a:lnTo>
                          <a:pt x="136" y="12"/>
                        </a:lnTo>
                        <a:lnTo>
                          <a:pt x="207" y="0"/>
                        </a:lnTo>
                        <a:lnTo>
                          <a:pt x="266" y="12"/>
                        </a:lnTo>
                        <a:lnTo>
                          <a:pt x="320" y="36"/>
                        </a:lnTo>
                        <a:lnTo>
                          <a:pt x="361" y="71"/>
                        </a:lnTo>
                        <a:lnTo>
                          <a:pt x="379" y="113"/>
                        </a:lnTo>
                        <a:lnTo>
                          <a:pt x="320" y="172"/>
                        </a:lnTo>
                      </a:path>
                    </a:pathLst>
                  </a:custGeom>
                  <a:noFill/>
                  <a:ln w="9525">
                    <a:solidFill>
                      <a:srgbClr val="3131B2"/>
                    </a:solidFill>
                    <a:prstDash val="solid"/>
                    <a:round/>
                    <a:headEnd/>
                    <a:tailEnd/>
                  </a:ln>
                </p:spPr>
                <p:txBody>
                  <a:bodyPr/>
                  <a:lstStyle/>
                  <a:p>
                    <a:endParaRPr lang="en-US"/>
                  </a:p>
                </p:txBody>
              </p:sp>
            </p:grpSp>
          </p:grpSp>
          <p:grpSp>
            <p:nvGrpSpPr>
              <p:cNvPr id="1076" name="Group 52"/>
              <p:cNvGrpSpPr>
                <a:grpSpLocks noChangeAspect="1"/>
              </p:cNvGrpSpPr>
              <p:nvPr/>
            </p:nvGrpSpPr>
            <p:grpSpPr bwMode="auto">
              <a:xfrm>
                <a:off x="3164" y="2322"/>
                <a:ext cx="1563" cy="450"/>
                <a:chOff x="3164" y="2322"/>
                <a:chExt cx="1563" cy="450"/>
              </a:xfrm>
            </p:grpSpPr>
            <p:grpSp>
              <p:nvGrpSpPr>
                <p:cNvPr id="1077" name="Group 53"/>
                <p:cNvGrpSpPr>
                  <a:grpSpLocks noChangeAspect="1"/>
                </p:cNvGrpSpPr>
                <p:nvPr/>
              </p:nvGrpSpPr>
              <p:grpSpPr bwMode="auto">
                <a:xfrm>
                  <a:off x="3164" y="2322"/>
                  <a:ext cx="290" cy="450"/>
                  <a:chOff x="3164" y="2322"/>
                  <a:chExt cx="290" cy="450"/>
                </a:xfrm>
              </p:grpSpPr>
              <p:sp>
                <p:nvSpPr>
                  <p:cNvPr id="1078" name="Freeform 54"/>
                  <p:cNvSpPr>
                    <a:spLocks noChangeAspect="1"/>
                  </p:cNvSpPr>
                  <p:nvPr/>
                </p:nvSpPr>
                <p:spPr bwMode="auto">
                  <a:xfrm>
                    <a:off x="3164" y="2322"/>
                    <a:ext cx="290" cy="450"/>
                  </a:xfrm>
                  <a:custGeom>
                    <a:avLst/>
                    <a:gdLst/>
                    <a:ahLst/>
                    <a:cxnLst>
                      <a:cxn ang="0">
                        <a:pos x="290" y="408"/>
                      </a:cxn>
                      <a:cxn ang="0">
                        <a:pos x="290" y="414"/>
                      </a:cxn>
                      <a:cxn ang="0">
                        <a:pos x="290" y="420"/>
                      </a:cxn>
                      <a:cxn ang="0">
                        <a:pos x="243" y="438"/>
                      </a:cxn>
                      <a:cxn ang="0">
                        <a:pos x="183" y="450"/>
                      </a:cxn>
                      <a:cxn ang="0">
                        <a:pos x="112" y="438"/>
                      </a:cxn>
                      <a:cxn ang="0">
                        <a:pos x="59" y="414"/>
                      </a:cxn>
                      <a:cxn ang="0">
                        <a:pos x="23" y="367"/>
                      </a:cxn>
                      <a:cxn ang="0">
                        <a:pos x="6" y="302"/>
                      </a:cxn>
                      <a:cxn ang="0">
                        <a:pos x="0" y="219"/>
                      </a:cxn>
                      <a:cxn ang="0">
                        <a:pos x="6" y="136"/>
                      </a:cxn>
                      <a:cxn ang="0">
                        <a:pos x="23" y="77"/>
                      </a:cxn>
                      <a:cxn ang="0">
                        <a:pos x="59" y="35"/>
                      </a:cxn>
                      <a:cxn ang="0">
                        <a:pos x="106" y="12"/>
                      </a:cxn>
                      <a:cxn ang="0">
                        <a:pos x="177" y="0"/>
                      </a:cxn>
                      <a:cxn ang="0">
                        <a:pos x="225" y="6"/>
                      </a:cxn>
                      <a:cxn ang="0">
                        <a:pos x="272" y="17"/>
                      </a:cxn>
                      <a:cxn ang="0">
                        <a:pos x="272" y="88"/>
                      </a:cxn>
                      <a:cxn ang="0">
                        <a:pos x="266" y="88"/>
                      </a:cxn>
                      <a:cxn ang="0">
                        <a:pos x="254" y="53"/>
                      </a:cxn>
                      <a:cxn ang="0">
                        <a:pos x="219" y="29"/>
                      </a:cxn>
                      <a:cxn ang="0">
                        <a:pos x="166" y="23"/>
                      </a:cxn>
                      <a:cxn ang="0">
                        <a:pos x="118" y="35"/>
                      </a:cxn>
                      <a:cxn ang="0">
                        <a:pos x="83" y="71"/>
                      </a:cxn>
                      <a:cxn ang="0">
                        <a:pos x="65" y="130"/>
                      </a:cxn>
                      <a:cxn ang="0">
                        <a:pos x="59" y="219"/>
                      </a:cxn>
                      <a:cxn ang="0">
                        <a:pos x="65" y="308"/>
                      </a:cxn>
                      <a:cxn ang="0">
                        <a:pos x="89" y="373"/>
                      </a:cxn>
                      <a:cxn ang="0">
                        <a:pos x="130" y="414"/>
                      </a:cxn>
                      <a:cxn ang="0">
                        <a:pos x="183" y="426"/>
                      </a:cxn>
                      <a:cxn ang="0">
                        <a:pos x="219" y="426"/>
                      </a:cxn>
                      <a:cxn ang="0">
                        <a:pos x="254" y="414"/>
                      </a:cxn>
                      <a:cxn ang="0">
                        <a:pos x="266" y="408"/>
                      </a:cxn>
                      <a:cxn ang="0">
                        <a:pos x="278" y="402"/>
                      </a:cxn>
                      <a:cxn ang="0">
                        <a:pos x="284" y="402"/>
                      </a:cxn>
                      <a:cxn ang="0">
                        <a:pos x="284" y="402"/>
                      </a:cxn>
                      <a:cxn ang="0">
                        <a:pos x="290" y="402"/>
                      </a:cxn>
                      <a:cxn ang="0">
                        <a:pos x="290" y="408"/>
                      </a:cxn>
                      <a:cxn ang="0">
                        <a:pos x="290" y="408"/>
                      </a:cxn>
                    </a:cxnLst>
                    <a:rect l="0" t="0" r="r" b="b"/>
                    <a:pathLst>
                      <a:path w="290" h="450">
                        <a:moveTo>
                          <a:pt x="290" y="408"/>
                        </a:moveTo>
                        <a:lnTo>
                          <a:pt x="290" y="414"/>
                        </a:lnTo>
                        <a:lnTo>
                          <a:pt x="290" y="420"/>
                        </a:lnTo>
                        <a:lnTo>
                          <a:pt x="243" y="438"/>
                        </a:lnTo>
                        <a:lnTo>
                          <a:pt x="183" y="450"/>
                        </a:lnTo>
                        <a:lnTo>
                          <a:pt x="112" y="438"/>
                        </a:lnTo>
                        <a:lnTo>
                          <a:pt x="59" y="414"/>
                        </a:lnTo>
                        <a:lnTo>
                          <a:pt x="23" y="367"/>
                        </a:lnTo>
                        <a:lnTo>
                          <a:pt x="6" y="302"/>
                        </a:lnTo>
                        <a:lnTo>
                          <a:pt x="0" y="219"/>
                        </a:lnTo>
                        <a:lnTo>
                          <a:pt x="6" y="136"/>
                        </a:lnTo>
                        <a:lnTo>
                          <a:pt x="23" y="77"/>
                        </a:lnTo>
                        <a:lnTo>
                          <a:pt x="59" y="35"/>
                        </a:lnTo>
                        <a:lnTo>
                          <a:pt x="106" y="12"/>
                        </a:lnTo>
                        <a:lnTo>
                          <a:pt x="177" y="0"/>
                        </a:lnTo>
                        <a:lnTo>
                          <a:pt x="225" y="6"/>
                        </a:lnTo>
                        <a:lnTo>
                          <a:pt x="272" y="17"/>
                        </a:lnTo>
                        <a:lnTo>
                          <a:pt x="272" y="88"/>
                        </a:lnTo>
                        <a:lnTo>
                          <a:pt x="266" y="88"/>
                        </a:lnTo>
                        <a:lnTo>
                          <a:pt x="254" y="53"/>
                        </a:lnTo>
                        <a:lnTo>
                          <a:pt x="219" y="29"/>
                        </a:lnTo>
                        <a:lnTo>
                          <a:pt x="166" y="23"/>
                        </a:lnTo>
                        <a:lnTo>
                          <a:pt x="118" y="35"/>
                        </a:lnTo>
                        <a:lnTo>
                          <a:pt x="83" y="71"/>
                        </a:lnTo>
                        <a:lnTo>
                          <a:pt x="65" y="130"/>
                        </a:lnTo>
                        <a:lnTo>
                          <a:pt x="59" y="219"/>
                        </a:lnTo>
                        <a:lnTo>
                          <a:pt x="65" y="308"/>
                        </a:lnTo>
                        <a:lnTo>
                          <a:pt x="89" y="373"/>
                        </a:lnTo>
                        <a:lnTo>
                          <a:pt x="130" y="414"/>
                        </a:lnTo>
                        <a:lnTo>
                          <a:pt x="183" y="426"/>
                        </a:lnTo>
                        <a:lnTo>
                          <a:pt x="219" y="426"/>
                        </a:lnTo>
                        <a:lnTo>
                          <a:pt x="254" y="414"/>
                        </a:lnTo>
                        <a:lnTo>
                          <a:pt x="266" y="408"/>
                        </a:lnTo>
                        <a:lnTo>
                          <a:pt x="278" y="402"/>
                        </a:lnTo>
                        <a:lnTo>
                          <a:pt x="284" y="402"/>
                        </a:lnTo>
                        <a:lnTo>
                          <a:pt x="284" y="402"/>
                        </a:lnTo>
                        <a:lnTo>
                          <a:pt x="290" y="402"/>
                        </a:lnTo>
                        <a:lnTo>
                          <a:pt x="290" y="408"/>
                        </a:lnTo>
                        <a:lnTo>
                          <a:pt x="290" y="408"/>
                        </a:lnTo>
                        <a:close/>
                      </a:path>
                    </a:pathLst>
                  </a:custGeom>
                  <a:solidFill>
                    <a:srgbClr val="3131B2"/>
                  </a:solidFill>
                  <a:ln w="0">
                    <a:solidFill>
                      <a:srgbClr val="3131B2"/>
                    </a:solidFill>
                    <a:prstDash val="solid"/>
                    <a:round/>
                    <a:headEnd/>
                    <a:tailEnd/>
                  </a:ln>
                </p:spPr>
                <p:txBody>
                  <a:bodyPr/>
                  <a:lstStyle/>
                  <a:p>
                    <a:endParaRPr lang="en-US"/>
                  </a:p>
                </p:txBody>
              </p:sp>
              <p:sp>
                <p:nvSpPr>
                  <p:cNvPr id="1079" name="Freeform 55"/>
                  <p:cNvSpPr>
                    <a:spLocks noChangeAspect="1"/>
                  </p:cNvSpPr>
                  <p:nvPr/>
                </p:nvSpPr>
                <p:spPr bwMode="auto">
                  <a:xfrm>
                    <a:off x="3164" y="2322"/>
                    <a:ext cx="290" cy="450"/>
                  </a:xfrm>
                  <a:custGeom>
                    <a:avLst/>
                    <a:gdLst/>
                    <a:ahLst/>
                    <a:cxnLst>
                      <a:cxn ang="0">
                        <a:pos x="290" y="408"/>
                      </a:cxn>
                      <a:cxn ang="0">
                        <a:pos x="290" y="414"/>
                      </a:cxn>
                      <a:cxn ang="0">
                        <a:pos x="290" y="420"/>
                      </a:cxn>
                      <a:cxn ang="0">
                        <a:pos x="243" y="438"/>
                      </a:cxn>
                      <a:cxn ang="0">
                        <a:pos x="183" y="450"/>
                      </a:cxn>
                      <a:cxn ang="0">
                        <a:pos x="112" y="438"/>
                      </a:cxn>
                      <a:cxn ang="0">
                        <a:pos x="59" y="414"/>
                      </a:cxn>
                      <a:cxn ang="0">
                        <a:pos x="23" y="367"/>
                      </a:cxn>
                      <a:cxn ang="0">
                        <a:pos x="6" y="302"/>
                      </a:cxn>
                      <a:cxn ang="0">
                        <a:pos x="0" y="219"/>
                      </a:cxn>
                      <a:cxn ang="0">
                        <a:pos x="6" y="136"/>
                      </a:cxn>
                      <a:cxn ang="0">
                        <a:pos x="23" y="77"/>
                      </a:cxn>
                      <a:cxn ang="0">
                        <a:pos x="59" y="35"/>
                      </a:cxn>
                      <a:cxn ang="0">
                        <a:pos x="106" y="12"/>
                      </a:cxn>
                      <a:cxn ang="0">
                        <a:pos x="177" y="0"/>
                      </a:cxn>
                      <a:cxn ang="0">
                        <a:pos x="225" y="6"/>
                      </a:cxn>
                      <a:cxn ang="0">
                        <a:pos x="272" y="17"/>
                      </a:cxn>
                      <a:cxn ang="0">
                        <a:pos x="272" y="88"/>
                      </a:cxn>
                      <a:cxn ang="0">
                        <a:pos x="266" y="88"/>
                      </a:cxn>
                      <a:cxn ang="0">
                        <a:pos x="254" y="53"/>
                      </a:cxn>
                      <a:cxn ang="0">
                        <a:pos x="219" y="29"/>
                      </a:cxn>
                      <a:cxn ang="0">
                        <a:pos x="166" y="23"/>
                      </a:cxn>
                      <a:cxn ang="0">
                        <a:pos x="118" y="35"/>
                      </a:cxn>
                      <a:cxn ang="0">
                        <a:pos x="83" y="71"/>
                      </a:cxn>
                      <a:cxn ang="0">
                        <a:pos x="65" y="130"/>
                      </a:cxn>
                      <a:cxn ang="0">
                        <a:pos x="59" y="219"/>
                      </a:cxn>
                      <a:cxn ang="0">
                        <a:pos x="65" y="308"/>
                      </a:cxn>
                      <a:cxn ang="0">
                        <a:pos x="89" y="373"/>
                      </a:cxn>
                      <a:cxn ang="0">
                        <a:pos x="130" y="414"/>
                      </a:cxn>
                      <a:cxn ang="0">
                        <a:pos x="183" y="426"/>
                      </a:cxn>
                      <a:cxn ang="0">
                        <a:pos x="219" y="426"/>
                      </a:cxn>
                      <a:cxn ang="0">
                        <a:pos x="254" y="414"/>
                      </a:cxn>
                      <a:cxn ang="0">
                        <a:pos x="266" y="408"/>
                      </a:cxn>
                      <a:cxn ang="0">
                        <a:pos x="278" y="402"/>
                      </a:cxn>
                      <a:cxn ang="0">
                        <a:pos x="284" y="402"/>
                      </a:cxn>
                      <a:cxn ang="0">
                        <a:pos x="284" y="402"/>
                      </a:cxn>
                      <a:cxn ang="0">
                        <a:pos x="290" y="402"/>
                      </a:cxn>
                      <a:cxn ang="0">
                        <a:pos x="290" y="408"/>
                      </a:cxn>
                      <a:cxn ang="0">
                        <a:pos x="290" y="408"/>
                      </a:cxn>
                    </a:cxnLst>
                    <a:rect l="0" t="0" r="r" b="b"/>
                    <a:pathLst>
                      <a:path w="290" h="450">
                        <a:moveTo>
                          <a:pt x="290" y="408"/>
                        </a:moveTo>
                        <a:lnTo>
                          <a:pt x="290" y="414"/>
                        </a:lnTo>
                        <a:lnTo>
                          <a:pt x="290" y="420"/>
                        </a:lnTo>
                        <a:lnTo>
                          <a:pt x="243" y="438"/>
                        </a:lnTo>
                        <a:lnTo>
                          <a:pt x="183" y="450"/>
                        </a:lnTo>
                        <a:lnTo>
                          <a:pt x="112" y="438"/>
                        </a:lnTo>
                        <a:lnTo>
                          <a:pt x="59" y="414"/>
                        </a:lnTo>
                        <a:lnTo>
                          <a:pt x="23" y="367"/>
                        </a:lnTo>
                        <a:lnTo>
                          <a:pt x="6" y="302"/>
                        </a:lnTo>
                        <a:lnTo>
                          <a:pt x="0" y="219"/>
                        </a:lnTo>
                        <a:lnTo>
                          <a:pt x="6" y="136"/>
                        </a:lnTo>
                        <a:lnTo>
                          <a:pt x="23" y="77"/>
                        </a:lnTo>
                        <a:lnTo>
                          <a:pt x="59" y="35"/>
                        </a:lnTo>
                        <a:lnTo>
                          <a:pt x="106" y="12"/>
                        </a:lnTo>
                        <a:lnTo>
                          <a:pt x="177" y="0"/>
                        </a:lnTo>
                        <a:lnTo>
                          <a:pt x="225" y="6"/>
                        </a:lnTo>
                        <a:lnTo>
                          <a:pt x="272" y="17"/>
                        </a:lnTo>
                        <a:lnTo>
                          <a:pt x="272" y="88"/>
                        </a:lnTo>
                        <a:lnTo>
                          <a:pt x="266" y="88"/>
                        </a:lnTo>
                        <a:lnTo>
                          <a:pt x="254" y="53"/>
                        </a:lnTo>
                        <a:lnTo>
                          <a:pt x="219" y="29"/>
                        </a:lnTo>
                        <a:lnTo>
                          <a:pt x="166" y="23"/>
                        </a:lnTo>
                        <a:lnTo>
                          <a:pt x="118" y="35"/>
                        </a:lnTo>
                        <a:lnTo>
                          <a:pt x="83" y="71"/>
                        </a:lnTo>
                        <a:lnTo>
                          <a:pt x="65" y="130"/>
                        </a:lnTo>
                        <a:lnTo>
                          <a:pt x="59" y="219"/>
                        </a:lnTo>
                        <a:lnTo>
                          <a:pt x="65" y="308"/>
                        </a:lnTo>
                        <a:lnTo>
                          <a:pt x="89" y="373"/>
                        </a:lnTo>
                        <a:lnTo>
                          <a:pt x="130" y="414"/>
                        </a:lnTo>
                        <a:lnTo>
                          <a:pt x="183" y="426"/>
                        </a:lnTo>
                        <a:lnTo>
                          <a:pt x="219" y="426"/>
                        </a:lnTo>
                        <a:lnTo>
                          <a:pt x="254" y="414"/>
                        </a:lnTo>
                        <a:lnTo>
                          <a:pt x="266" y="408"/>
                        </a:lnTo>
                        <a:lnTo>
                          <a:pt x="278" y="402"/>
                        </a:lnTo>
                        <a:lnTo>
                          <a:pt x="284" y="402"/>
                        </a:lnTo>
                        <a:lnTo>
                          <a:pt x="284" y="402"/>
                        </a:lnTo>
                        <a:lnTo>
                          <a:pt x="290" y="402"/>
                        </a:lnTo>
                        <a:lnTo>
                          <a:pt x="290" y="408"/>
                        </a:lnTo>
                        <a:lnTo>
                          <a:pt x="290" y="408"/>
                        </a:lnTo>
                      </a:path>
                    </a:pathLst>
                  </a:custGeom>
                  <a:noFill/>
                  <a:ln w="9525">
                    <a:solidFill>
                      <a:srgbClr val="3131B2"/>
                    </a:solidFill>
                    <a:prstDash val="solid"/>
                    <a:round/>
                    <a:headEnd/>
                    <a:tailEnd/>
                  </a:ln>
                </p:spPr>
                <p:txBody>
                  <a:bodyPr/>
                  <a:lstStyle/>
                  <a:p>
                    <a:endParaRPr lang="en-US"/>
                  </a:p>
                </p:txBody>
              </p:sp>
            </p:grpSp>
            <p:grpSp>
              <p:nvGrpSpPr>
                <p:cNvPr id="1080" name="Group 56"/>
                <p:cNvGrpSpPr>
                  <a:grpSpLocks noChangeAspect="1"/>
                </p:cNvGrpSpPr>
                <p:nvPr/>
              </p:nvGrpSpPr>
              <p:grpSpPr bwMode="auto">
                <a:xfrm>
                  <a:off x="3460" y="2464"/>
                  <a:ext cx="237" cy="308"/>
                  <a:chOff x="3460" y="2464"/>
                  <a:chExt cx="237" cy="308"/>
                </a:xfrm>
              </p:grpSpPr>
              <p:sp>
                <p:nvSpPr>
                  <p:cNvPr id="1081" name="Freeform 57"/>
                  <p:cNvSpPr>
                    <a:spLocks noChangeAspect="1" noEditPoints="1"/>
                  </p:cNvSpPr>
                  <p:nvPr/>
                </p:nvSpPr>
                <p:spPr bwMode="auto">
                  <a:xfrm>
                    <a:off x="3460" y="2464"/>
                    <a:ext cx="237" cy="308"/>
                  </a:xfrm>
                  <a:custGeom>
                    <a:avLst/>
                    <a:gdLst/>
                    <a:ahLst/>
                    <a:cxnLst>
                      <a:cxn ang="0">
                        <a:pos x="148" y="308"/>
                      </a:cxn>
                      <a:cxn ang="0">
                        <a:pos x="89" y="296"/>
                      </a:cxn>
                      <a:cxn ang="0">
                        <a:pos x="41" y="266"/>
                      </a:cxn>
                      <a:cxn ang="0">
                        <a:pos x="12" y="213"/>
                      </a:cxn>
                      <a:cxn ang="0">
                        <a:pos x="0" y="148"/>
                      </a:cxn>
                      <a:cxn ang="0">
                        <a:pos x="12" y="83"/>
                      </a:cxn>
                      <a:cxn ang="0">
                        <a:pos x="35" y="35"/>
                      </a:cxn>
                      <a:cxn ang="0">
                        <a:pos x="71" y="6"/>
                      </a:cxn>
                      <a:cxn ang="0">
                        <a:pos x="130" y="0"/>
                      </a:cxn>
                      <a:cxn ang="0">
                        <a:pos x="183" y="12"/>
                      </a:cxn>
                      <a:cxn ang="0">
                        <a:pos x="219" y="41"/>
                      </a:cxn>
                      <a:cxn ang="0">
                        <a:pos x="237" y="83"/>
                      </a:cxn>
                      <a:cxn ang="0">
                        <a:pos x="231" y="95"/>
                      </a:cxn>
                      <a:cxn ang="0">
                        <a:pos x="225" y="106"/>
                      </a:cxn>
                      <a:cxn ang="0">
                        <a:pos x="213" y="112"/>
                      </a:cxn>
                      <a:cxn ang="0">
                        <a:pos x="195" y="118"/>
                      </a:cxn>
                      <a:cxn ang="0">
                        <a:pos x="95" y="118"/>
                      </a:cxn>
                      <a:cxn ang="0">
                        <a:pos x="77" y="118"/>
                      </a:cxn>
                      <a:cxn ang="0">
                        <a:pos x="65" y="124"/>
                      </a:cxn>
                      <a:cxn ang="0">
                        <a:pos x="59" y="136"/>
                      </a:cxn>
                      <a:cxn ang="0">
                        <a:pos x="59" y="154"/>
                      </a:cxn>
                      <a:cxn ang="0">
                        <a:pos x="65" y="172"/>
                      </a:cxn>
                      <a:cxn ang="0">
                        <a:pos x="65" y="195"/>
                      </a:cxn>
                      <a:cxn ang="0">
                        <a:pos x="77" y="219"/>
                      </a:cxn>
                      <a:cxn ang="0">
                        <a:pos x="83" y="237"/>
                      </a:cxn>
                      <a:cxn ang="0">
                        <a:pos x="101" y="260"/>
                      </a:cxn>
                      <a:cxn ang="0">
                        <a:pos x="124" y="278"/>
                      </a:cxn>
                      <a:cxn ang="0">
                        <a:pos x="148" y="284"/>
                      </a:cxn>
                      <a:cxn ang="0">
                        <a:pos x="178" y="290"/>
                      </a:cxn>
                      <a:cxn ang="0">
                        <a:pos x="189" y="290"/>
                      </a:cxn>
                      <a:cxn ang="0">
                        <a:pos x="207" y="284"/>
                      </a:cxn>
                      <a:cxn ang="0">
                        <a:pos x="225" y="278"/>
                      </a:cxn>
                      <a:cxn ang="0">
                        <a:pos x="225" y="278"/>
                      </a:cxn>
                      <a:cxn ang="0">
                        <a:pos x="231" y="278"/>
                      </a:cxn>
                      <a:cxn ang="0">
                        <a:pos x="231" y="278"/>
                      </a:cxn>
                      <a:cxn ang="0">
                        <a:pos x="237" y="284"/>
                      </a:cxn>
                      <a:cxn ang="0">
                        <a:pos x="237" y="284"/>
                      </a:cxn>
                      <a:cxn ang="0">
                        <a:pos x="231" y="290"/>
                      </a:cxn>
                      <a:cxn ang="0">
                        <a:pos x="231" y="290"/>
                      </a:cxn>
                      <a:cxn ang="0">
                        <a:pos x="189" y="302"/>
                      </a:cxn>
                      <a:cxn ang="0">
                        <a:pos x="148" y="308"/>
                      </a:cxn>
                      <a:cxn ang="0">
                        <a:pos x="142" y="100"/>
                      </a:cxn>
                      <a:cxn ang="0">
                        <a:pos x="160" y="100"/>
                      </a:cxn>
                      <a:cxn ang="0">
                        <a:pos x="172" y="95"/>
                      </a:cxn>
                      <a:cxn ang="0">
                        <a:pos x="183" y="89"/>
                      </a:cxn>
                      <a:cxn ang="0">
                        <a:pos x="183" y="77"/>
                      </a:cxn>
                      <a:cxn ang="0">
                        <a:pos x="183" y="59"/>
                      </a:cxn>
                      <a:cxn ang="0">
                        <a:pos x="172" y="41"/>
                      </a:cxn>
                      <a:cxn ang="0">
                        <a:pos x="160" y="23"/>
                      </a:cxn>
                      <a:cxn ang="0">
                        <a:pos x="142" y="18"/>
                      </a:cxn>
                      <a:cxn ang="0">
                        <a:pos x="124" y="12"/>
                      </a:cxn>
                      <a:cxn ang="0">
                        <a:pos x="107" y="18"/>
                      </a:cxn>
                      <a:cxn ang="0">
                        <a:pos x="89" y="23"/>
                      </a:cxn>
                      <a:cxn ang="0">
                        <a:pos x="77" y="41"/>
                      </a:cxn>
                      <a:cxn ang="0">
                        <a:pos x="65" y="71"/>
                      </a:cxn>
                      <a:cxn ang="0">
                        <a:pos x="59" y="100"/>
                      </a:cxn>
                      <a:cxn ang="0">
                        <a:pos x="118" y="100"/>
                      </a:cxn>
                      <a:cxn ang="0">
                        <a:pos x="142" y="100"/>
                      </a:cxn>
                    </a:cxnLst>
                    <a:rect l="0" t="0" r="r" b="b"/>
                    <a:pathLst>
                      <a:path w="237" h="308">
                        <a:moveTo>
                          <a:pt x="148" y="308"/>
                        </a:moveTo>
                        <a:lnTo>
                          <a:pt x="89" y="296"/>
                        </a:lnTo>
                        <a:lnTo>
                          <a:pt x="41" y="266"/>
                        </a:lnTo>
                        <a:lnTo>
                          <a:pt x="12" y="213"/>
                        </a:lnTo>
                        <a:lnTo>
                          <a:pt x="0" y="148"/>
                        </a:lnTo>
                        <a:lnTo>
                          <a:pt x="12" y="83"/>
                        </a:lnTo>
                        <a:lnTo>
                          <a:pt x="35" y="35"/>
                        </a:lnTo>
                        <a:lnTo>
                          <a:pt x="71" y="6"/>
                        </a:lnTo>
                        <a:lnTo>
                          <a:pt x="130" y="0"/>
                        </a:lnTo>
                        <a:lnTo>
                          <a:pt x="183" y="12"/>
                        </a:lnTo>
                        <a:lnTo>
                          <a:pt x="219" y="41"/>
                        </a:lnTo>
                        <a:lnTo>
                          <a:pt x="237" y="83"/>
                        </a:lnTo>
                        <a:lnTo>
                          <a:pt x="231" y="95"/>
                        </a:lnTo>
                        <a:lnTo>
                          <a:pt x="225" y="106"/>
                        </a:lnTo>
                        <a:lnTo>
                          <a:pt x="213" y="112"/>
                        </a:lnTo>
                        <a:lnTo>
                          <a:pt x="195" y="118"/>
                        </a:lnTo>
                        <a:lnTo>
                          <a:pt x="95" y="118"/>
                        </a:lnTo>
                        <a:lnTo>
                          <a:pt x="77" y="118"/>
                        </a:lnTo>
                        <a:lnTo>
                          <a:pt x="65" y="124"/>
                        </a:lnTo>
                        <a:lnTo>
                          <a:pt x="59" y="136"/>
                        </a:lnTo>
                        <a:lnTo>
                          <a:pt x="59" y="154"/>
                        </a:lnTo>
                        <a:lnTo>
                          <a:pt x="65" y="172"/>
                        </a:lnTo>
                        <a:lnTo>
                          <a:pt x="65" y="195"/>
                        </a:lnTo>
                        <a:lnTo>
                          <a:pt x="77" y="219"/>
                        </a:lnTo>
                        <a:lnTo>
                          <a:pt x="83" y="237"/>
                        </a:lnTo>
                        <a:lnTo>
                          <a:pt x="101" y="260"/>
                        </a:lnTo>
                        <a:lnTo>
                          <a:pt x="124" y="278"/>
                        </a:lnTo>
                        <a:lnTo>
                          <a:pt x="148" y="284"/>
                        </a:lnTo>
                        <a:lnTo>
                          <a:pt x="178" y="290"/>
                        </a:lnTo>
                        <a:lnTo>
                          <a:pt x="189" y="290"/>
                        </a:lnTo>
                        <a:lnTo>
                          <a:pt x="207" y="284"/>
                        </a:lnTo>
                        <a:lnTo>
                          <a:pt x="225" y="278"/>
                        </a:lnTo>
                        <a:lnTo>
                          <a:pt x="225" y="278"/>
                        </a:lnTo>
                        <a:lnTo>
                          <a:pt x="231" y="278"/>
                        </a:lnTo>
                        <a:lnTo>
                          <a:pt x="231" y="278"/>
                        </a:lnTo>
                        <a:lnTo>
                          <a:pt x="237" y="284"/>
                        </a:lnTo>
                        <a:lnTo>
                          <a:pt x="237" y="284"/>
                        </a:lnTo>
                        <a:lnTo>
                          <a:pt x="231" y="290"/>
                        </a:lnTo>
                        <a:lnTo>
                          <a:pt x="231" y="290"/>
                        </a:lnTo>
                        <a:lnTo>
                          <a:pt x="189" y="302"/>
                        </a:lnTo>
                        <a:lnTo>
                          <a:pt x="148" y="308"/>
                        </a:lnTo>
                        <a:close/>
                        <a:moveTo>
                          <a:pt x="142" y="100"/>
                        </a:moveTo>
                        <a:lnTo>
                          <a:pt x="160" y="100"/>
                        </a:lnTo>
                        <a:lnTo>
                          <a:pt x="172" y="95"/>
                        </a:lnTo>
                        <a:lnTo>
                          <a:pt x="183" y="89"/>
                        </a:lnTo>
                        <a:lnTo>
                          <a:pt x="183" y="77"/>
                        </a:lnTo>
                        <a:lnTo>
                          <a:pt x="183" y="59"/>
                        </a:lnTo>
                        <a:lnTo>
                          <a:pt x="172" y="41"/>
                        </a:lnTo>
                        <a:lnTo>
                          <a:pt x="160" y="23"/>
                        </a:lnTo>
                        <a:lnTo>
                          <a:pt x="142" y="18"/>
                        </a:lnTo>
                        <a:lnTo>
                          <a:pt x="124" y="12"/>
                        </a:lnTo>
                        <a:lnTo>
                          <a:pt x="107" y="18"/>
                        </a:lnTo>
                        <a:lnTo>
                          <a:pt x="89" y="23"/>
                        </a:lnTo>
                        <a:lnTo>
                          <a:pt x="77" y="41"/>
                        </a:lnTo>
                        <a:lnTo>
                          <a:pt x="65" y="71"/>
                        </a:lnTo>
                        <a:lnTo>
                          <a:pt x="59" y="100"/>
                        </a:lnTo>
                        <a:lnTo>
                          <a:pt x="118" y="100"/>
                        </a:lnTo>
                        <a:lnTo>
                          <a:pt x="142" y="100"/>
                        </a:lnTo>
                        <a:close/>
                      </a:path>
                    </a:pathLst>
                  </a:custGeom>
                  <a:solidFill>
                    <a:srgbClr val="3131B2"/>
                  </a:solidFill>
                  <a:ln w="0">
                    <a:solidFill>
                      <a:srgbClr val="3131B2"/>
                    </a:solidFill>
                    <a:prstDash val="solid"/>
                    <a:round/>
                    <a:headEnd/>
                    <a:tailEnd/>
                  </a:ln>
                </p:spPr>
                <p:txBody>
                  <a:bodyPr/>
                  <a:lstStyle/>
                  <a:p>
                    <a:endParaRPr lang="en-US"/>
                  </a:p>
                </p:txBody>
              </p:sp>
              <p:sp>
                <p:nvSpPr>
                  <p:cNvPr id="1082" name="Freeform 58"/>
                  <p:cNvSpPr>
                    <a:spLocks noChangeAspect="1"/>
                  </p:cNvSpPr>
                  <p:nvPr/>
                </p:nvSpPr>
                <p:spPr bwMode="auto">
                  <a:xfrm>
                    <a:off x="3460" y="2464"/>
                    <a:ext cx="237" cy="308"/>
                  </a:xfrm>
                  <a:custGeom>
                    <a:avLst/>
                    <a:gdLst/>
                    <a:ahLst/>
                    <a:cxnLst>
                      <a:cxn ang="0">
                        <a:pos x="148" y="308"/>
                      </a:cxn>
                      <a:cxn ang="0">
                        <a:pos x="89" y="296"/>
                      </a:cxn>
                      <a:cxn ang="0">
                        <a:pos x="41" y="266"/>
                      </a:cxn>
                      <a:cxn ang="0">
                        <a:pos x="12" y="213"/>
                      </a:cxn>
                      <a:cxn ang="0">
                        <a:pos x="0" y="148"/>
                      </a:cxn>
                      <a:cxn ang="0">
                        <a:pos x="12" y="83"/>
                      </a:cxn>
                      <a:cxn ang="0">
                        <a:pos x="35" y="35"/>
                      </a:cxn>
                      <a:cxn ang="0">
                        <a:pos x="71" y="6"/>
                      </a:cxn>
                      <a:cxn ang="0">
                        <a:pos x="130" y="0"/>
                      </a:cxn>
                      <a:cxn ang="0">
                        <a:pos x="183" y="12"/>
                      </a:cxn>
                      <a:cxn ang="0">
                        <a:pos x="219" y="41"/>
                      </a:cxn>
                      <a:cxn ang="0">
                        <a:pos x="237" y="83"/>
                      </a:cxn>
                      <a:cxn ang="0">
                        <a:pos x="231" y="95"/>
                      </a:cxn>
                      <a:cxn ang="0">
                        <a:pos x="225" y="106"/>
                      </a:cxn>
                      <a:cxn ang="0">
                        <a:pos x="213" y="112"/>
                      </a:cxn>
                      <a:cxn ang="0">
                        <a:pos x="195" y="118"/>
                      </a:cxn>
                      <a:cxn ang="0">
                        <a:pos x="95" y="118"/>
                      </a:cxn>
                      <a:cxn ang="0">
                        <a:pos x="77" y="118"/>
                      </a:cxn>
                      <a:cxn ang="0">
                        <a:pos x="65" y="124"/>
                      </a:cxn>
                      <a:cxn ang="0">
                        <a:pos x="59" y="136"/>
                      </a:cxn>
                      <a:cxn ang="0">
                        <a:pos x="59" y="154"/>
                      </a:cxn>
                      <a:cxn ang="0">
                        <a:pos x="65" y="172"/>
                      </a:cxn>
                      <a:cxn ang="0">
                        <a:pos x="65" y="195"/>
                      </a:cxn>
                      <a:cxn ang="0">
                        <a:pos x="77" y="219"/>
                      </a:cxn>
                      <a:cxn ang="0">
                        <a:pos x="83" y="237"/>
                      </a:cxn>
                      <a:cxn ang="0">
                        <a:pos x="101" y="260"/>
                      </a:cxn>
                      <a:cxn ang="0">
                        <a:pos x="124" y="278"/>
                      </a:cxn>
                      <a:cxn ang="0">
                        <a:pos x="148" y="284"/>
                      </a:cxn>
                      <a:cxn ang="0">
                        <a:pos x="178" y="290"/>
                      </a:cxn>
                      <a:cxn ang="0">
                        <a:pos x="189" y="290"/>
                      </a:cxn>
                      <a:cxn ang="0">
                        <a:pos x="207" y="284"/>
                      </a:cxn>
                      <a:cxn ang="0">
                        <a:pos x="225" y="278"/>
                      </a:cxn>
                      <a:cxn ang="0">
                        <a:pos x="225" y="278"/>
                      </a:cxn>
                      <a:cxn ang="0">
                        <a:pos x="231" y="278"/>
                      </a:cxn>
                      <a:cxn ang="0">
                        <a:pos x="231" y="278"/>
                      </a:cxn>
                      <a:cxn ang="0">
                        <a:pos x="237" y="284"/>
                      </a:cxn>
                      <a:cxn ang="0">
                        <a:pos x="237" y="284"/>
                      </a:cxn>
                      <a:cxn ang="0">
                        <a:pos x="231" y="290"/>
                      </a:cxn>
                      <a:cxn ang="0">
                        <a:pos x="231" y="290"/>
                      </a:cxn>
                      <a:cxn ang="0">
                        <a:pos x="189" y="302"/>
                      </a:cxn>
                      <a:cxn ang="0">
                        <a:pos x="148" y="308"/>
                      </a:cxn>
                    </a:cxnLst>
                    <a:rect l="0" t="0" r="r" b="b"/>
                    <a:pathLst>
                      <a:path w="237" h="308">
                        <a:moveTo>
                          <a:pt x="148" y="308"/>
                        </a:moveTo>
                        <a:lnTo>
                          <a:pt x="89" y="296"/>
                        </a:lnTo>
                        <a:lnTo>
                          <a:pt x="41" y="266"/>
                        </a:lnTo>
                        <a:lnTo>
                          <a:pt x="12" y="213"/>
                        </a:lnTo>
                        <a:lnTo>
                          <a:pt x="0" y="148"/>
                        </a:lnTo>
                        <a:lnTo>
                          <a:pt x="12" y="83"/>
                        </a:lnTo>
                        <a:lnTo>
                          <a:pt x="35" y="35"/>
                        </a:lnTo>
                        <a:lnTo>
                          <a:pt x="71" y="6"/>
                        </a:lnTo>
                        <a:lnTo>
                          <a:pt x="130" y="0"/>
                        </a:lnTo>
                        <a:lnTo>
                          <a:pt x="183" y="12"/>
                        </a:lnTo>
                        <a:lnTo>
                          <a:pt x="219" y="41"/>
                        </a:lnTo>
                        <a:lnTo>
                          <a:pt x="237" y="83"/>
                        </a:lnTo>
                        <a:lnTo>
                          <a:pt x="231" y="95"/>
                        </a:lnTo>
                        <a:lnTo>
                          <a:pt x="225" y="106"/>
                        </a:lnTo>
                        <a:lnTo>
                          <a:pt x="213" y="112"/>
                        </a:lnTo>
                        <a:lnTo>
                          <a:pt x="195" y="118"/>
                        </a:lnTo>
                        <a:lnTo>
                          <a:pt x="95" y="118"/>
                        </a:lnTo>
                        <a:lnTo>
                          <a:pt x="77" y="118"/>
                        </a:lnTo>
                        <a:lnTo>
                          <a:pt x="65" y="124"/>
                        </a:lnTo>
                        <a:lnTo>
                          <a:pt x="59" y="136"/>
                        </a:lnTo>
                        <a:lnTo>
                          <a:pt x="59" y="154"/>
                        </a:lnTo>
                        <a:lnTo>
                          <a:pt x="65" y="172"/>
                        </a:lnTo>
                        <a:lnTo>
                          <a:pt x="65" y="195"/>
                        </a:lnTo>
                        <a:lnTo>
                          <a:pt x="77" y="219"/>
                        </a:lnTo>
                        <a:lnTo>
                          <a:pt x="83" y="237"/>
                        </a:lnTo>
                        <a:lnTo>
                          <a:pt x="101" y="260"/>
                        </a:lnTo>
                        <a:lnTo>
                          <a:pt x="124" y="278"/>
                        </a:lnTo>
                        <a:lnTo>
                          <a:pt x="148" y="284"/>
                        </a:lnTo>
                        <a:lnTo>
                          <a:pt x="178" y="290"/>
                        </a:lnTo>
                        <a:lnTo>
                          <a:pt x="189" y="290"/>
                        </a:lnTo>
                        <a:lnTo>
                          <a:pt x="207" y="284"/>
                        </a:lnTo>
                        <a:lnTo>
                          <a:pt x="225" y="278"/>
                        </a:lnTo>
                        <a:lnTo>
                          <a:pt x="225" y="278"/>
                        </a:lnTo>
                        <a:lnTo>
                          <a:pt x="231" y="278"/>
                        </a:lnTo>
                        <a:lnTo>
                          <a:pt x="231" y="278"/>
                        </a:lnTo>
                        <a:lnTo>
                          <a:pt x="237" y="284"/>
                        </a:lnTo>
                        <a:lnTo>
                          <a:pt x="237" y="284"/>
                        </a:lnTo>
                        <a:lnTo>
                          <a:pt x="231" y="290"/>
                        </a:lnTo>
                        <a:lnTo>
                          <a:pt x="231" y="290"/>
                        </a:lnTo>
                        <a:lnTo>
                          <a:pt x="189" y="302"/>
                        </a:lnTo>
                        <a:lnTo>
                          <a:pt x="148" y="308"/>
                        </a:lnTo>
                      </a:path>
                    </a:pathLst>
                  </a:custGeom>
                  <a:noFill/>
                  <a:ln w="9525">
                    <a:solidFill>
                      <a:srgbClr val="3131B2"/>
                    </a:solidFill>
                    <a:prstDash val="solid"/>
                    <a:round/>
                    <a:headEnd/>
                    <a:tailEnd/>
                  </a:ln>
                </p:spPr>
                <p:txBody>
                  <a:bodyPr/>
                  <a:lstStyle/>
                  <a:p>
                    <a:endParaRPr lang="en-US"/>
                  </a:p>
                </p:txBody>
              </p:sp>
              <p:sp>
                <p:nvSpPr>
                  <p:cNvPr id="1083" name="Freeform 59"/>
                  <p:cNvSpPr>
                    <a:spLocks noChangeAspect="1"/>
                  </p:cNvSpPr>
                  <p:nvPr/>
                </p:nvSpPr>
                <p:spPr bwMode="auto">
                  <a:xfrm>
                    <a:off x="3519" y="2476"/>
                    <a:ext cx="124" cy="88"/>
                  </a:xfrm>
                  <a:custGeom>
                    <a:avLst/>
                    <a:gdLst/>
                    <a:ahLst/>
                    <a:cxnLst>
                      <a:cxn ang="0">
                        <a:pos x="83" y="88"/>
                      </a:cxn>
                      <a:cxn ang="0">
                        <a:pos x="101" y="88"/>
                      </a:cxn>
                      <a:cxn ang="0">
                        <a:pos x="113" y="83"/>
                      </a:cxn>
                      <a:cxn ang="0">
                        <a:pos x="124" y="77"/>
                      </a:cxn>
                      <a:cxn ang="0">
                        <a:pos x="124" y="65"/>
                      </a:cxn>
                      <a:cxn ang="0">
                        <a:pos x="124" y="47"/>
                      </a:cxn>
                      <a:cxn ang="0">
                        <a:pos x="113" y="29"/>
                      </a:cxn>
                      <a:cxn ang="0">
                        <a:pos x="101" y="11"/>
                      </a:cxn>
                      <a:cxn ang="0">
                        <a:pos x="83" y="6"/>
                      </a:cxn>
                      <a:cxn ang="0">
                        <a:pos x="65" y="0"/>
                      </a:cxn>
                      <a:cxn ang="0">
                        <a:pos x="48" y="6"/>
                      </a:cxn>
                      <a:cxn ang="0">
                        <a:pos x="30" y="11"/>
                      </a:cxn>
                      <a:cxn ang="0">
                        <a:pos x="18" y="29"/>
                      </a:cxn>
                      <a:cxn ang="0">
                        <a:pos x="6" y="59"/>
                      </a:cxn>
                      <a:cxn ang="0">
                        <a:pos x="0" y="88"/>
                      </a:cxn>
                      <a:cxn ang="0">
                        <a:pos x="59" y="88"/>
                      </a:cxn>
                      <a:cxn ang="0">
                        <a:pos x="83" y="88"/>
                      </a:cxn>
                    </a:cxnLst>
                    <a:rect l="0" t="0" r="r" b="b"/>
                    <a:pathLst>
                      <a:path w="124" h="88">
                        <a:moveTo>
                          <a:pt x="83" y="88"/>
                        </a:moveTo>
                        <a:lnTo>
                          <a:pt x="101" y="88"/>
                        </a:lnTo>
                        <a:lnTo>
                          <a:pt x="113" y="83"/>
                        </a:lnTo>
                        <a:lnTo>
                          <a:pt x="124" y="77"/>
                        </a:lnTo>
                        <a:lnTo>
                          <a:pt x="124" y="65"/>
                        </a:lnTo>
                        <a:lnTo>
                          <a:pt x="124" y="47"/>
                        </a:lnTo>
                        <a:lnTo>
                          <a:pt x="113" y="29"/>
                        </a:lnTo>
                        <a:lnTo>
                          <a:pt x="101" y="11"/>
                        </a:lnTo>
                        <a:lnTo>
                          <a:pt x="83" y="6"/>
                        </a:lnTo>
                        <a:lnTo>
                          <a:pt x="65" y="0"/>
                        </a:lnTo>
                        <a:lnTo>
                          <a:pt x="48" y="6"/>
                        </a:lnTo>
                        <a:lnTo>
                          <a:pt x="30" y="11"/>
                        </a:lnTo>
                        <a:lnTo>
                          <a:pt x="18" y="29"/>
                        </a:lnTo>
                        <a:lnTo>
                          <a:pt x="6" y="59"/>
                        </a:lnTo>
                        <a:lnTo>
                          <a:pt x="0" y="88"/>
                        </a:lnTo>
                        <a:lnTo>
                          <a:pt x="59" y="88"/>
                        </a:lnTo>
                        <a:lnTo>
                          <a:pt x="83" y="88"/>
                        </a:lnTo>
                      </a:path>
                    </a:pathLst>
                  </a:custGeom>
                  <a:noFill/>
                  <a:ln w="9525">
                    <a:solidFill>
                      <a:srgbClr val="3131B2"/>
                    </a:solidFill>
                    <a:prstDash val="solid"/>
                    <a:round/>
                    <a:headEnd/>
                    <a:tailEnd/>
                  </a:ln>
                </p:spPr>
                <p:txBody>
                  <a:bodyPr/>
                  <a:lstStyle/>
                  <a:p>
                    <a:endParaRPr lang="en-US"/>
                  </a:p>
                </p:txBody>
              </p:sp>
            </p:grpSp>
            <p:grpSp>
              <p:nvGrpSpPr>
                <p:cNvPr id="1084" name="Group 60"/>
                <p:cNvGrpSpPr>
                  <a:grpSpLocks noChangeAspect="1"/>
                </p:cNvGrpSpPr>
                <p:nvPr/>
              </p:nvGrpSpPr>
              <p:grpSpPr bwMode="auto">
                <a:xfrm>
                  <a:off x="3726" y="2464"/>
                  <a:ext cx="320" cy="302"/>
                  <a:chOff x="3726" y="2464"/>
                  <a:chExt cx="320" cy="302"/>
                </a:xfrm>
              </p:grpSpPr>
              <p:sp>
                <p:nvSpPr>
                  <p:cNvPr id="1085" name="Freeform 61"/>
                  <p:cNvSpPr>
                    <a:spLocks noChangeAspect="1"/>
                  </p:cNvSpPr>
                  <p:nvPr/>
                </p:nvSpPr>
                <p:spPr bwMode="auto">
                  <a:xfrm>
                    <a:off x="3726" y="2464"/>
                    <a:ext cx="320" cy="302"/>
                  </a:xfrm>
                  <a:custGeom>
                    <a:avLst/>
                    <a:gdLst/>
                    <a:ahLst/>
                    <a:cxnLst>
                      <a:cxn ang="0">
                        <a:pos x="320" y="302"/>
                      </a:cxn>
                      <a:cxn ang="0">
                        <a:pos x="267" y="302"/>
                      </a:cxn>
                      <a:cxn ang="0">
                        <a:pos x="249" y="296"/>
                      </a:cxn>
                      <a:cxn ang="0">
                        <a:pos x="231" y="290"/>
                      </a:cxn>
                      <a:cxn ang="0">
                        <a:pos x="225" y="272"/>
                      </a:cxn>
                      <a:cxn ang="0">
                        <a:pos x="225" y="254"/>
                      </a:cxn>
                      <a:cxn ang="0">
                        <a:pos x="225" y="136"/>
                      </a:cxn>
                      <a:cxn ang="0">
                        <a:pos x="220" y="77"/>
                      </a:cxn>
                      <a:cxn ang="0">
                        <a:pos x="208" y="41"/>
                      </a:cxn>
                      <a:cxn ang="0">
                        <a:pos x="178" y="35"/>
                      </a:cxn>
                      <a:cxn ang="0">
                        <a:pos x="166" y="35"/>
                      </a:cxn>
                      <a:cxn ang="0">
                        <a:pos x="154" y="41"/>
                      </a:cxn>
                      <a:cxn ang="0">
                        <a:pos x="137" y="59"/>
                      </a:cxn>
                      <a:cxn ang="0">
                        <a:pos x="125" y="83"/>
                      </a:cxn>
                      <a:cxn ang="0">
                        <a:pos x="113" y="106"/>
                      </a:cxn>
                      <a:cxn ang="0">
                        <a:pos x="101" y="124"/>
                      </a:cxn>
                      <a:cxn ang="0">
                        <a:pos x="101" y="148"/>
                      </a:cxn>
                      <a:cxn ang="0">
                        <a:pos x="101" y="302"/>
                      </a:cxn>
                      <a:cxn ang="0">
                        <a:pos x="48" y="302"/>
                      </a:cxn>
                      <a:cxn ang="0">
                        <a:pos x="48" y="83"/>
                      </a:cxn>
                      <a:cxn ang="0">
                        <a:pos x="48" y="59"/>
                      </a:cxn>
                      <a:cxn ang="0">
                        <a:pos x="42" y="41"/>
                      </a:cxn>
                      <a:cxn ang="0">
                        <a:pos x="30" y="29"/>
                      </a:cxn>
                      <a:cxn ang="0">
                        <a:pos x="18" y="18"/>
                      </a:cxn>
                      <a:cxn ang="0">
                        <a:pos x="0" y="12"/>
                      </a:cxn>
                      <a:cxn ang="0">
                        <a:pos x="0" y="6"/>
                      </a:cxn>
                      <a:cxn ang="0">
                        <a:pos x="101" y="6"/>
                      </a:cxn>
                      <a:cxn ang="0">
                        <a:pos x="101" y="83"/>
                      </a:cxn>
                      <a:cxn ang="0">
                        <a:pos x="107" y="83"/>
                      </a:cxn>
                      <a:cxn ang="0">
                        <a:pos x="137" y="35"/>
                      </a:cxn>
                      <a:cxn ang="0">
                        <a:pos x="172" y="6"/>
                      </a:cxn>
                      <a:cxn ang="0">
                        <a:pos x="214" y="0"/>
                      </a:cxn>
                      <a:cxn ang="0">
                        <a:pos x="231" y="0"/>
                      </a:cxn>
                      <a:cxn ang="0">
                        <a:pos x="249" y="6"/>
                      </a:cxn>
                      <a:cxn ang="0">
                        <a:pos x="261" y="18"/>
                      </a:cxn>
                      <a:cxn ang="0">
                        <a:pos x="267" y="35"/>
                      </a:cxn>
                      <a:cxn ang="0">
                        <a:pos x="273" y="59"/>
                      </a:cxn>
                      <a:cxn ang="0">
                        <a:pos x="279" y="83"/>
                      </a:cxn>
                      <a:cxn ang="0">
                        <a:pos x="279" y="237"/>
                      </a:cxn>
                      <a:cxn ang="0">
                        <a:pos x="279" y="260"/>
                      </a:cxn>
                      <a:cxn ang="0">
                        <a:pos x="285" y="278"/>
                      </a:cxn>
                      <a:cxn ang="0">
                        <a:pos x="291" y="284"/>
                      </a:cxn>
                      <a:cxn ang="0">
                        <a:pos x="302" y="290"/>
                      </a:cxn>
                      <a:cxn ang="0">
                        <a:pos x="320" y="296"/>
                      </a:cxn>
                      <a:cxn ang="0">
                        <a:pos x="320" y="296"/>
                      </a:cxn>
                      <a:cxn ang="0">
                        <a:pos x="320" y="302"/>
                      </a:cxn>
                    </a:cxnLst>
                    <a:rect l="0" t="0" r="r" b="b"/>
                    <a:pathLst>
                      <a:path w="320" h="302">
                        <a:moveTo>
                          <a:pt x="320" y="302"/>
                        </a:moveTo>
                        <a:lnTo>
                          <a:pt x="267" y="302"/>
                        </a:lnTo>
                        <a:lnTo>
                          <a:pt x="249" y="296"/>
                        </a:lnTo>
                        <a:lnTo>
                          <a:pt x="231" y="290"/>
                        </a:lnTo>
                        <a:lnTo>
                          <a:pt x="225" y="272"/>
                        </a:lnTo>
                        <a:lnTo>
                          <a:pt x="225" y="254"/>
                        </a:lnTo>
                        <a:lnTo>
                          <a:pt x="225" y="136"/>
                        </a:lnTo>
                        <a:lnTo>
                          <a:pt x="220" y="77"/>
                        </a:lnTo>
                        <a:lnTo>
                          <a:pt x="208" y="41"/>
                        </a:lnTo>
                        <a:lnTo>
                          <a:pt x="178" y="35"/>
                        </a:lnTo>
                        <a:lnTo>
                          <a:pt x="166" y="35"/>
                        </a:lnTo>
                        <a:lnTo>
                          <a:pt x="154" y="41"/>
                        </a:lnTo>
                        <a:lnTo>
                          <a:pt x="137" y="59"/>
                        </a:lnTo>
                        <a:lnTo>
                          <a:pt x="125" y="83"/>
                        </a:lnTo>
                        <a:lnTo>
                          <a:pt x="113" y="106"/>
                        </a:lnTo>
                        <a:lnTo>
                          <a:pt x="101" y="124"/>
                        </a:lnTo>
                        <a:lnTo>
                          <a:pt x="101" y="148"/>
                        </a:lnTo>
                        <a:lnTo>
                          <a:pt x="101" y="302"/>
                        </a:lnTo>
                        <a:lnTo>
                          <a:pt x="48" y="302"/>
                        </a:lnTo>
                        <a:lnTo>
                          <a:pt x="48" y="83"/>
                        </a:lnTo>
                        <a:lnTo>
                          <a:pt x="48" y="59"/>
                        </a:lnTo>
                        <a:lnTo>
                          <a:pt x="42" y="41"/>
                        </a:lnTo>
                        <a:lnTo>
                          <a:pt x="30" y="29"/>
                        </a:lnTo>
                        <a:lnTo>
                          <a:pt x="18" y="18"/>
                        </a:lnTo>
                        <a:lnTo>
                          <a:pt x="0" y="12"/>
                        </a:lnTo>
                        <a:lnTo>
                          <a:pt x="0" y="6"/>
                        </a:lnTo>
                        <a:lnTo>
                          <a:pt x="101" y="6"/>
                        </a:lnTo>
                        <a:lnTo>
                          <a:pt x="101" y="83"/>
                        </a:lnTo>
                        <a:lnTo>
                          <a:pt x="107" y="83"/>
                        </a:lnTo>
                        <a:lnTo>
                          <a:pt x="137" y="35"/>
                        </a:lnTo>
                        <a:lnTo>
                          <a:pt x="172" y="6"/>
                        </a:lnTo>
                        <a:lnTo>
                          <a:pt x="214" y="0"/>
                        </a:lnTo>
                        <a:lnTo>
                          <a:pt x="231" y="0"/>
                        </a:lnTo>
                        <a:lnTo>
                          <a:pt x="249" y="6"/>
                        </a:lnTo>
                        <a:lnTo>
                          <a:pt x="261" y="18"/>
                        </a:lnTo>
                        <a:lnTo>
                          <a:pt x="267" y="35"/>
                        </a:lnTo>
                        <a:lnTo>
                          <a:pt x="273" y="59"/>
                        </a:lnTo>
                        <a:lnTo>
                          <a:pt x="279" y="83"/>
                        </a:lnTo>
                        <a:lnTo>
                          <a:pt x="279" y="237"/>
                        </a:lnTo>
                        <a:lnTo>
                          <a:pt x="279" y="260"/>
                        </a:lnTo>
                        <a:lnTo>
                          <a:pt x="285" y="278"/>
                        </a:lnTo>
                        <a:lnTo>
                          <a:pt x="291" y="284"/>
                        </a:lnTo>
                        <a:lnTo>
                          <a:pt x="302" y="290"/>
                        </a:lnTo>
                        <a:lnTo>
                          <a:pt x="320" y="296"/>
                        </a:lnTo>
                        <a:lnTo>
                          <a:pt x="320" y="296"/>
                        </a:lnTo>
                        <a:lnTo>
                          <a:pt x="320" y="302"/>
                        </a:lnTo>
                        <a:close/>
                      </a:path>
                    </a:pathLst>
                  </a:custGeom>
                  <a:solidFill>
                    <a:srgbClr val="3131B2"/>
                  </a:solidFill>
                  <a:ln w="0">
                    <a:solidFill>
                      <a:srgbClr val="3131B2"/>
                    </a:solidFill>
                    <a:prstDash val="solid"/>
                    <a:round/>
                    <a:headEnd/>
                    <a:tailEnd/>
                  </a:ln>
                </p:spPr>
                <p:txBody>
                  <a:bodyPr/>
                  <a:lstStyle/>
                  <a:p>
                    <a:endParaRPr lang="en-US"/>
                  </a:p>
                </p:txBody>
              </p:sp>
              <p:sp>
                <p:nvSpPr>
                  <p:cNvPr id="1086" name="Freeform 62"/>
                  <p:cNvSpPr>
                    <a:spLocks noChangeAspect="1"/>
                  </p:cNvSpPr>
                  <p:nvPr/>
                </p:nvSpPr>
                <p:spPr bwMode="auto">
                  <a:xfrm>
                    <a:off x="3726" y="2464"/>
                    <a:ext cx="320" cy="302"/>
                  </a:xfrm>
                  <a:custGeom>
                    <a:avLst/>
                    <a:gdLst/>
                    <a:ahLst/>
                    <a:cxnLst>
                      <a:cxn ang="0">
                        <a:pos x="320" y="302"/>
                      </a:cxn>
                      <a:cxn ang="0">
                        <a:pos x="267" y="302"/>
                      </a:cxn>
                      <a:cxn ang="0">
                        <a:pos x="249" y="296"/>
                      </a:cxn>
                      <a:cxn ang="0">
                        <a:pos x="231" y="290"/>
                      </a:cxn>
                      <a:cxn ang="0">
                        <a:pos x="225" y="272"/>
                      </a:cxn>
                      <a:cxn ang="0">
                        <a:pos x="225" y="254"/>
                      </a:cxn>
                      <a:cxn ang="0">
                        <a:pos x="225" y="136"/>
                      </a:cxn>
                      <a:cxn ang="0">
                        <a:pos x="220" y="77"/>
                      </a:cxn>
                      <a:cxn ang="0">
                        <a:pos x="208" y="41"/>
                      </a:cxn>
                      <a:cxn ang="0">
                        <a:pos x="178" y="35"/>
                      </a:cxn>
                      <a:cxn ang="0">
                        <a:pos x="166" y="35"/>
                      </a:cxn>
                      <a:cxn ang="0">
                        <a:pos x="154" y="41"/>
                      </a:cxn>
                      <a:cxn ang="0">
                        <a:pos x="137" y="59"/>
                      </a:cxn>
                      <a:cxn ang="0">
                        <a:pos x="125" y="83"/>
                      </a:cxn>
                      <a:cxn ang="0">
                        <a:pos x="113" y="106"/>
                      </a:cxn>
                      <a:cxn ang="0">
                        <a:pos x="101" y="124"/>
                      </a:cxn>
                      <a:cxn ang="0">
                        <a:pos x="101" y="148"/>
                      </a:cxn>
                      <a:cxn ang="0">
                        <a:pos x="101" y="302"/>
                      </a:cxn>
                      <a:cxn ang="0">
                        <a:pos x="48" y="302"/>
                      </a:cxn>
                      <a:cxn ang="0">
                        <a:pos x="48" y="83"/>
                      </a:cxn>
                      <a:cxn ang="0">
                        <a:pos x="48" y="59"/>
                      </a:cxn>
                      <a:cxn ang="0">
                        <a:pos x="42" y="41"/>
                      </a:cxn>
                      <a:cxn ang="0">
                        <a:pos x="30" y="29"/>
                      </a:cxn>
                      <a:cxn ang="0">
                        <a:pos x="18" y="18"/>
                      </a:cxn>
                      <a:cxn ang="0">
                        <a:pos x="0" y="12"/>
                      </a:cxn>
                      <a:cxn ang="0">
                        <a:pos x="0" y="6"/>
                      </a:cxn>
                      <a:cxn ang="0">
                        <a:pos x="101" y="6"/>
                      </a:cxn>
                      <a:cxn ang="0">
                        <a:pos x="101" y="83"/>
                      </a:cxn>
                      <a:cxn ang="0">
                        <a:pos x="107" y="83"/>
                      </a:cxn>
                      <a:cxn ang="0">
                        <a:pos x="137" y="35"/>
                      </a:cxn>
                      <a:cxn ang="0">
                        <a:pos x="172" y="6"/>
                      </a:cxn>
                      <a:cxn ang="0">
                        <a:pos x="214" y="0"/>
                      </a:cxn>
                      <a:cxn ang="0">
                        <a:pos x="231" y="0"/>
                      </a:cxn>
                      <a:cxn ang="0">
                        <a:pos x="249" y="6"/>
                      </a:cxn>
                      <a:cxn ang="0">
                        <a:pos x="261" y="18"/>
                      </a:cxn>
                      <a:cxn ang="0">
                        <a:pos x="267" y="35"/>
                      </a:cxn>
                      <a:cxn ang="0">
                        <a:pos x="273" y="59"/>
                      </a:cxn>
                      <a:cxn ang="0">
                        <a:pos x="279" y="83"/>
                      </a:cxn>
                      <a:cxn ang="0">
                        <a:pos x="279" y="237"/>
                      </a:cxn>
                      <a:cxn ang="0">
                        <a:pos x="279" y="260"/>
                      </a:cxn>
                      <a:cxn ang="0">
                        <a:pos x="285" y="278"/>
                      </a:cxn>
                      <a:cxn ang="0">
                        <a:pos x="291" y="284"/>
                      </a:cxn>
                      <a:cxn ang="0">
                        <a:pos x="302" y="290"/>
                      </a:cxn>
                      <a:cxn ang="0">
                        <a:pos x="320" y="296"/>
                      </a:cxn>
                      <a:cxn ang="0">
                        <a:pos x="320" y="296"/>
                      </a:cxn>
                      <a:cxn ang="0">
                        <a:pos x="320" y="302"/>
                      </a:cxn>
                    </a:cxnLst>
                    <a:rect l="0" t="0" r="r" b="b"/>
                    <a:pathLst>
                      <a:path w="320" h="302">
                        <a:moveTo>
                          <a:pt x="320" y="302"/>
                        </a:moveTo>
                        <a:lnTo>
                          <a:pt x="267" y="302"/>
                        </a:lnTo>
                        <a:lnTo>
                          <a:pt x="249" y="296"/>
                        </a:lnTo>
                        <a:lnTo>
                          <a:pt x="231" y="290"/>
                        </a:lnTo>
                        <a:lnTo>
                          <a:pt x="225" y="272"/>
                        </a:lnTo>
                        <a:lnTo>
                          <a:pt x="225" y="254"/>
                        </a:lnTo>
                        <a:lnTo>
                          <a:pt x="225" y="136"/>
                        </a:lnTo>
                        <a:lnTo>
                          <a:pt x="220" y="77"/>
                        </a:lnTo>
                        <a:lnTo>
                          <a:pt x="208" y="41"/>
                        </a:lnTo>
                        <a:lnTo>
                          <a:pt x="178" y="35"/>
                        </a:lnTo>
                        <a:lnTo>
                          <a:pt x="166" y="35"/>
                        </a:lnTo>
                        <a:lnTo>
                          <a:pt x="154" y="41"/>
                        </a:lnTo>
                        <a:lnTo>
                          <a:pt x="137" y="59"/>
                        </a:lnTo>
                        <a:lnTo>
                          <a:pt x="125" y="83"/>
                        </a:lnTo>
                        <a:lnTo>
                          <a:pt x="113" y="106"/>
                        </a:lnTo>
                        <a:lnTo>
                          <a:pt x="101" y="124"/>
                        </a:lnTo>
                        <a:lnTo>
                          <a:pt x="101" y="148"/>
                        </a:lnTo>
                        <a:lnTo>
                          <a:pt x="101" y="302"/>
                        </a:lnTo>
                        <a:lnTo>
                          <a:pt x="48" y="302"/>
                        </a:lnTo>
                        <a:lnTo>
                          <a:pt x="48" y="83"/>
                        </a:lnTo>
                        <a:lnTo>
                          <a:pt x="48" y="59"/>
                        </a:lnTo>
                        <a:lnTo>
                          <a:pt x="42" y="41"/>
                        </a:lnTo>
                        <a:lnTo>
                          <a:pt x="30" y="29"/>
                        </a:lnTo>
                        <a:lnTo>
                          <a:pt x="18" y="18"/>
                        </a:lnTo>
                        <a:lnTo>
                          <a:pt x="0" y="12"/>
                        </a:lnTo>
                        <a:lnTo>
                          <a:pt x="0" y="6"/>
                        </a:lnTo>
                        <a:lnTo>
                          <a:pt x="101" y="6"/>
                        </a:lnTo>
                        <a:lnTo>
                          <a:pt x="101" y="83"/>
                        </a:lnTo>
                        <a:lnTo>
                          <a:pt x="107" y="83"/>
                        </a:lnTo>
                        <a:lnTo>
                          <a:pt x="137" y="35"/>
                        </a:lnTo>
                        <a:lnTo>
                          <a:pt x="172" y="6"/>
                        </a:lnTo>
                        <a:lnTo>
                          <a:pt x="214" y="0"/>
                        </a:lnTo>
                        <a:lnTo>
                          <a:pt x="231" y="0"/>
                        </a:lnTo>
                        <a:lnTo>
                          <a:pt x="249" y="6"/>
                        </a:lnTo>
                        <a:lnTo>
                          <a:pt x="261" y="18"/>
                        </a:lnTo>
                        <a:lnTo>
                          <a:pt x="267" y="35"/>
                        </a:lnTo>
                        <a:lnTo>
                          <a:pt x="273" y="59"/>
                        </a:lnTo>
                        <a:lnTo>
                          <a:pt x="279" y="83"/>
                        </a:lnTo>
                        <a:lnTo>
                          <a:pt x="279" y="237"/>
                        </a:lnTo>
                        <a:lnTo>
                          <a:pt x="279" y="260"/>
                        </a:lnTo>
                        <a:lnTo>
                          <a:pt x="285" y="278"/>
                        </a:lnTo>
                        <a:lnTo>
                          <a:pt x="291" y="284"/>
                        </a:lnTo>
                        <a:lnTo>
                          <a:pt x="302" y="290"/>
                        </a:lnTo>
                        <a:lnTo>
                          <a:pt x="320" y="296"/>
                        </a:lnTo>
                        <a:lnTo>
                          <a:pt x="320" y="296"/>
                        </a:lnTo>
                        <a:lnTo>
                          <a:pt x="320" y="302"/>
                        </a:lnTo>
                      </a:path>
                    </a:pathLst>
                  </a:custGeom>
                  <a:noFill/>
                  <a:ln w="9525">
                    <a:solidFill>
                      <a:srgbClr val="3131B2"/>
                    </a:solidFill>
                    <a:prstDash val="solid"/>
                    <a:round/>
                    <a:headEnd/>
                    <a:tailEnd/>
                  </a:ln>
                </p:spPr>
                <p:txBody>
                  <a:bodyPr/>
                  <a:lstStyle/>
                  <a:p>
                    <a:endParaRPr lang="en-US"/>
                  </a:p>
                </p:txBody>
              </p:sp>
            </p:grpSp>
            <p:grpSp>
              <p:nvGrpSpPr>
                <p:cNvPr id="1087" name="Group 63"/>
                <p:cNvGrpSpPr>
                  <a:grpSpLocks noChangeAspect="1"/>
                </p:cNvGrpSpPr>
                <p:nvPr/>
              </p:nvGrpSpPr>
              <p:grpSpPr bwMode="auto">
                <a:xfrm>
                  <a:off x="4058" y="2334"/>
                  <a:ext cx="184" cy="432"/>
                  <a:chOff x="4058" y="2334"/>
                  <a:chExt cx="184" cy="432"/>
                </a:xfrm>
              </p:grpSpPr>
              <p:sp>
                <p:nvSpPr>
                  <p:cNvPr id="1088" name="Freeform 64"/>
                  <p:cNvSpPr>
                    <a:spLocks noChangeAspect="1"/>
                  </p:cNvSpPr>
                  <p:nvPr/>
                </p:nvSpPr>
                <p:spPr bwMode="auto">
                  <a:xfrm>
                    <a:off x="4058" y="2334"/>
                    <a:ext cx="184" cy="432"/>
                  </a:xfrm>
                  <a:custGeom>
                    <a:avLst/>
                    <a:gdLst/>
                    <a:ahLst/>
                    <a:cxnLst>
                      <a:cxn ang="0">
                        <a:pos x="107" y="159"/>
                      </a:cxn>
                      <a:cxn ang="0">
                        <a:pos x="107" y="367"/>
                      </a:cxn>
                      <a:cxn ang="0">
                        <a:pos x="107" y="384"/>
                      </a:cxn>
                      <a:cxn ang="0">
                        <a:pos x="107" y="402"/>
                      </a:cxn>
                      <a:cxn ang="0">
                        <a:pos x="113" y="414"/>
                      </a:cxn>
                      <a:cxn ang="0">
                        <a:pos x="119" y="420"/>
                      </a:cxn>
                      <a:cxn ang="0">
                        <a:pos x="130" y="426"/>
                      </a:cxn>
                      <a:cxn ang="0">
                        <a:pos x="154" y="426"/>
                      </a:cxn>
                      <a:cxn ang="0">
                        <a:pos x="154" y="426"/>
                      </a:cxn>
                      <a:cxn ang="0">
                        <a:pos x="154" y="432"/>
                      </a:cxn>
                      <a:cxn ang="0">
                        <a:pos x="89" y="432"/>
                      </a:cxn>
                      <a:cxn ang="0">
                        <a:pos x="77" y="426"/>
                      </a:cxn>
                      <a:cxn ang="0">
                        <a:pos x="65" y="420"/>
                      </a:cxn>
                      <a:cxn ang="0">
                        <a:pos x="59" y="408"/>
                      </a:cxn>
                      <a:cxn ang="0">
                        <a:pos x="53" y="390"/>
                      </a:cxn>
                      <a:cxn ang="0">
                        <a:pos x="53" y="367"/>
                      </a:cxn>
                      <a:cxn ang="0">
                        <a:pos x="53" y="159"/>
                      </a:cxn>
                      <a:cxn ang="0">
                        <a:pos x="6" y="159"/>
                      </a:cxn>
                      <a:cxn ang="0">
                        <a:pos x="0" y="153"/>
                      </a:cxn>
                      <a:cxn ang="0">
                        <a:pos x="0" y="148"/>
                      </a:cxn>
                      <a:cxn ang="0">
                        <a:pos x="0" y="142"/>
                      </a:cxn>
                      <a:cxn ang="0">
                        <a:pos x="6" y="142"/>
                      </a:cxn>
                      <a:cxn ang="0">
                        <a:pos x="42" y="130"/>
                      </a:cxn>
                      <a:cxn ang="0">
                        <a:pos x="65" y="106"/>
                      </a:cxn>
                      <a:cxn ang="0">
                        <a:pos x="83" y="59"/>
                      </a:cxn>
                      <a:cxn ang="0">
                        <a:pos x="83" y="0"/>
                      </a:cxn>
                      <a:cxn ang="0">
                        <a:pos x="107" y="0"/>
                      </a:cxn>
                      <a:cxn ang="0">
                        <a:pos x="107" y="142"/>
                      </a:cxn>
                      <a:cxn ang="0">
                        <a:pos x="184" y="142"/>
                      </a:cxn>
                      <a:cxn ang="0">
                        <a:pos x="184" y="159"/>
                      </a:cxn>
                      <a:cxn ang="0">
                        <a:pos x="107" y="159"/>
                      </a:cxn>
                    </a:cxnLst>
                    <a:rect l="0" t="0" r="r" b="b"/>
                    <a:pathLst>
                      <a:path w="184" h="432">
                        <a:moveTo>
                          <a:pt x="107" y="159"/>
                        </a:moveTo>
                        <a:lnTo>
                          <a:pt x="107" y="367"/>
                        </a:lnTo>
                        <a:lnTo>
                          <a:pt x="107" y="384"/>
                        </a:lnTo>
                        <a:lnTo>
                          <a:pt x="107" y="402"/>
                        </a:lnTo>
                        <a:lnTo>
                          <a:pt x="113" y="414"/>
                        </a:lnTo>
                        <a:lnTo>
                          <a:pt x="119" y="420"/>
                        </a:lnTo>
                        <a:lnTo>
                          <a:pt x="130" y="426"/>
                        </a:lnTo>
                        <a:lnTo>
                          <a:pt x="154" y="426"/>
                        </a:lnTo>
                        <a:lnTo>
                          <a:pt x="154" y="426"/>
                        </a:lnTo>
                        <a:lnTo>
                          <a:pt x="154" y="432"/>
                        </a:lnTo>
                        <a:lnTo>
                          <a:pt x="89" y="432"/>
                        </a:lnTo>
                        <a:lnTo>
                          <a:pt x="77" y="426"/>
                        </a:lnTo>
                        <a:lnTo>
                          <a:pt x="65" y="420"/>
                        </a:lnTo>
                        <a:lnTo>
                          <a:pt x="59" y="408"/>
                        </a:lnTo>
                        <a:lnTo>
                          <a:pt x="53" y="390"/>
                        </a:lnTo>
                        <a:lnTo>
                          <a:pt x="53" y="367"/>
                        </a:lnTo>
                        <a:lnTo>
                          <a:pt x="53" y="159"/>
                        </a:lnTo>
                        <a:lnTo>
                          <a:pt x="6" y="159"/>
                        </a:lnTo>
                        <a:lnTo>
                          <a:pt x="0" y="153"/>
                        </a:lnTo>
                        <a:lnTo>
                          <a:pt x="0" y="148"/>
                        </a:lnTo>
                        <a:lnTo>
                          <a:pt x="0" y="142"/>
                        </a:lnTo>
                        <a:lnTo>
                          <a:pt x="6" y="142"/>
                        </a:lnTo>
                        <a:lnTo>
                          <a:pt x="42" y="130"/>
                        </a:lnTo>
                        <a:lnTo>
                          <a:pt x="65" y="106"/>
                        </a:lnTo>
                        <a:lnTo>
                          <a:pt x="83" y="59"/>
                        </a:lnTo>
                        <a:lnTo>
                          <a:pt x="83" y="0"/>
                        </a:lnTo>
                        <a:lnTo>
                          <a:pt x="107" y="0"/>
                        </a:lnTo>
                        <a:lnTo>
                          <a:pt x="107" y="142"/>
                        </a:lnTo>
                        <a:lnTo>
                          <a:pt x="184" y="142"/>
                        </a:lnTo>
                        <a:lnTo>
                          <a:pt x="184" y="159"/>
                        </a:lnTo>
                        <a:lnTo>
                          <a:pt x="107" y="159"/>
                        </a:lnTo>
                        <a:close/>
                      </a:path>
                    </a:pathLst>
                  </a:custGeom>
                  <a:solidFill>
                    <a:srgbClr val="3131B2"/>
                  </a:solidFill>
                  <a:ln w="0">
                    <a:solidFill>
                      <a:srgbClr val="3131B2"/>
                    </a:solidFill>
                    <a:prstDash val="solid"/>
                    <a:round/>
                    <a:headEnd/>
                    <a:tailEnd/>
                  </a:ln>
                </p:spPr>
                <p:txBody>
                  <a:bodyPr/>
                  <a:lstStyle/>
                  <a:p>
                    <a:endParaRPr lang="en-US"/>
                  </a:p>
                </p:txBody>
              </p:sp>
              <p:sp>
                <p:nvSpPr>
                  <p:cNvPr id="1089" name="Freeform 65"/>
                  <p:cNvSpPr>
                    <a:spLocks noChangeAspect="1"/>
                  </p:cNvSpPr>
                  <p:nvPr/>
                </p:nvSpPr>
                <p:spPr bwMode="auto">
                  <a:xfrm>
                    <a:off x="4058" y="2334"/>
                    <a:ext cx="184" cy="432"/>
                  </a:xfrm>
                  <a:custGeom>
                    <a:avLst/>
                    <a:gdLst/>
                    <a:ahLst/>
                    <a:cxnLst>
                      <a:cxn ang="0">
                        <a:pos x="107" y="159"/>
                      </a:cxn>
                      <a:cxn ang="0">
                        <a:pos x="107" y="367"/>
                      </a:cxn>
                      <a:cxn ang="0">
                        <a:pos x="107" y="384"/>
                      </a:cxn>
                      <a:cxn ang="0">
                        <a:pos x="107" y="402"/>
                      </a:cxn>
                      <a:cxn ang="0">
                        <a:pos x="113" y="414"/>
                      </a:cxn>
                      <a:cxn ang="0">
                        <a:pos x="119" y="420"/>
                      </a:cxn>
                      <a:cxn ang="0">
                        <a:pos x="130" y="426"/>
                      </a:cxn>
                      <a:cxn ang="0">
                        <a:pos x="154" y="426"/>
                      </a:cxn>
                      <a:cxn ang="0">
                        <a:pos x="154" y="426"/>
                      </a:cxn>
                      <a:cxn ang="0">
                        <a:pos x="154" y="432"/>
                      </a:cxn>
                      <a:cxn ang="0">
                        <a:pos x="89" y="432"/>
                      </a:cxn>
                      <a:cxn ang="0">
                        <a:pos x="77" y="426"/>
                      </a:cxn>
                      <a:cxn ang="0">
                        <a:pos x="65" y="420"/>
                      </a:cxn>
                      <a:cxn ang="0">
                        <a:pos x="59" y="408"/>
                      </a:cxn>
                      <a:cxn ang="0">
                        <a:pos x="53" y="390"/>
                      </a:cxn>
                      <a:cxn ang="0">
                        <a:pos x="53" y="367"/>
                      </a:cxn>
                      <a:cxn ang="0">
                        <a:pos x="53" y="159"/>
                      </a:cxn>
                      <a:cxn ang="0">
                        <a:pos x="6" y="159"/>
                      </a:cxn>
                      <a:cxn ang="0">
                        <a:pos x="0" y="153"/>
                      </a:cxn>
                      <a:cxn ang="0">
                        <a:pos x="0" y="148"/>
                      </a:cxn>
                      <a:cxn ang="0">
                        <a:pos x="0" y="142"/>
                      </a:cxn>
                      <a:cxn ang="0">
                        <a:pos x="6" y="142"/>
                      </a:cxn>
                      <a:cxn ang="0">
                        <a:pos x="42" y="130"/>
                      </a:cxn>
                      <a:cxn ang="0">
                        <a:pos x="65" y="106"/>
                      </a:cxn>
                      <a:cxn ang="0">
                        <a:pos x="83" y="59"/>
                      </a:cxn>
                      <a:cxn ang="0">
                        <a:pos x="83" y="0"/>
                      </a:cxn>
                      <a:cxn ang="0">
                        <a:pos x="107" y="0"/>
                      </a:cxn>
                      <a:cxn ang="0">
                        <a:pos x="107" y="142"/>
                      </a:cxn>
                      <a:cxn ang="0">
                        <a:pos x="184" y="142"/>
                      </a:cxn>
                      <a:cxn ang="0">
                        <a:pos x="184" y="159"/>
                      </a:cxn>
                      <a:cxn ang="0">
                        <a:pos x="107" y="159"/>
                      </a:cxn>
                    </a:cxnLst>
                    <a:rect l="0" t="0" r="r" b="b"/>
                    <a:pathLst>
                      <a:path w="184" h="432">
                        <a:moveTo>
                          <a:pt x="107" y="159"/>
                        </a:moveTo>
                        <a:lnTo>
                          <a:pt x="107" y="367"/>
                        </a:lnTo>
                        <a:lnTo>
                          <a:pt x="107" y="384"/>
                        </a:lnTo>
                        <a:lnTo>
                          <a:pt x="107" y="402"/>
                        </a:lnTo>
                        <a:lnTo>
                          <a:pt x="113" y="414"/>
                        </a:lnTo>
                        <a:lnTo>
                          <a:pt x="119" y="420"/>
                        </a:lnTo>
                        <a:lnTo>
                          <a:pt x="130" y="426"/>
                        </a:lnTo>
                        <a:lnTo>
                          <a:pt x="154" y="426"/>
                        </a:lnTo>
                        <a:lnTo>
                          <a:pt x="154" y="426"/>
                        </a:lnTo>
                        <a:lnTo>
                          <a:pt x="154" y="432"/>
                        </a:lnTo>
                        <a:lnTo>
                          <a:pt x="89" y="432"/>
                        </a:lnTo>
                        <a:lnTo>
                          <a:pt x="77" y="426"/>
                        </a:lnTo>
                        <a:lnTo>
                          <a:pt x="65" y="420"/>
                        </a:lnTo>
                        <a:lnTo>
                          <a:pt x="59" y="408"/>
                        </a:lnTo>
                        <a:lnTo>
                          <a:pt x="53" y="390"/>
                        </a:lnTo>
                        <a:lnTo>
                          <a:pt x="53" y="367"/>
                        </a:lnTo>
                        <a:lnTo>
                          <a:pt x="53" y="159"/>
                        </a:lnTo>
                        <a:lnTo>
                          <a:pt x="6" y="159"/>
                        </a:lnTo>
                        <a:lnTo>
                          <a:pt x="0" y="153"/>
                        </a:lnTo>
                        <a:lnTo>
                          <a:pt x="0" y="148"/>
                        </a:lnTo>
                        <a:lnTo>
                          <a:pt x="0" y="142"/>
                        </a:lnTo>
                        <a:lnTo>
                          <a:pt x="6" y="142"/>
                        </a:lnTo>
                        <a:lnTo>
                          <a:pt x="42" y="130"/>
                        </a:lnTo>
                        <a:lnTo>
                          <a:pt x="65" y="106"/>
                        </a:lnTo>
                        <a:lnTo>
                          <a:pt x="83" y="59"/>
                        </a:lnTo>
                        <a:lnTo>
                          <a:pt x="83" y="0"/>
                        </a:lnTo>
                        <a:lnTo>
                          <a:pt x="107" y="0"/>
                        </a:lnTo>
                        <a:lnTo>
                          <a:pt x="107" y="142"/>
                        </a:lnTo>
                        <a:lnTo>
                          <a:pt x="184" y="142"/>
                        </a:lnTo>
                        <a:lnTo>
                          <a:pt x="184" y="159"/>
                        </a:lnTo>
                        <a:lnTo>
                          <a:pt x="107" y="159"/>
                        </a:lnTo>
                      </a:path>
                    </a:pathLst>
                  </a:custGeom>
                  <a:noFill/>
                  <a:ln w="9525">
                    <a:solidFill>
                      <a:srgbClr val="3131B2"/>
                    </a:solidFill>
                    <a:prstDash val="solid"/>
                    <a:round/>
                    <a:headEnd/>
                    <a:tailEnd/>
                  </a:ln>
                </p:spPr>
                <p:txBody>
                  <a:bodyPr/>
                  <a:lstStyle/>
                  <a:p>
                    <a:endParaRPr lang="en-US"/>
                  </a:p>
                </p:txBody>
              </p:sp>
            </p:grpSp>
            <p:grpSp>
              <p:nvGrpSpPr>
                <p:cNvPr id="1090" name="Group 66"/>
                <p:cNvGrpSpPr>
                  <a:grpSpLocks noChangeAspect="1"/>
                </p:cNvGrpSpPr>
                <p:nvPr/>
              </p:nvGrpSpPr>
              <p:grpSpPr bwMode="auto">
                <a:xfrm>
                  <a:off x="4265" y="2464"/>
                  <a:ext cx="231" cy="308"/>
                  <a:chOff x="4265" y="2464"/>
                  <a:chExt cx="231" cy="308"/>
                </a:xfrm>
              </p:grpSpPr>
              <p:sp>
                <p:nvSpPr>
                  <p:cNvPr id="1091" name="Freeform 67"/>
                  <p:cNvSpPr>
                    <a:spLocks noChangeAspect="1" noEditPoints="1"/>
                  </p:cNvSpPr>
                  <p:nvPr/>
                </p:nvSpPr>
                <p:spPr bwMode="auto">
                  <a:xfrm>
                    <a:off x="4265" y="2464"/>
                    <a:ext cx="231" cy="308"/>
                  </a:xfrm>
                  <a:custGeom>
                    <a:avLst/>
                    <a:gdLst/>
                    <a:ahLst/>
                    <a:cxnLst>
                      <a:cxn ang="0">
                        <a:pos x="148" y="308"/>
                      </a:cxn>
                      <a:cxn ang="0">
                        <a:pos x="83" y="296"/>
                      </a:cxn>
                      <a:cxn ang="0">
                        <a:pos x="36" y="266"/>
                      </a:cxn>
                      <a:cxn ang="0">
                        <a:pos x="6" y="213"/>
                      </a:cxn>
                      <a:cxn ang="0">
                        <a:pos x="0" y="148"/>
                      </a:cxn>
                      <a:cxn ang="0">
                        <a:pos x="6" y="83"/>
                      </a:cxn>
                      <a:cxn ang="0">
                        <a:pos x="30" y="35"/>
                      </a:cxn>
                      <a:cxn ang="0">
                        <a:pos x="71" y="6"/>
                      </a:cxn>
                      <a:cxn ang="0">
                        <a:pos x="125" y="0"/>
                      </a:cxn>
                      <a:cxn ang="0">
                        <a:pos x="184" y="12"/>
                      </a:cxn>
                      <a:cxn ang="0">
                        <a:pos x="219" y="41"/>
                      </a:cxn>
                      <a:cxn ang="0">
                        <a:pos x="231" y="83"/>
                      </a:cxn>
                      <a:cxn ang="0">
                        <a:pos x="231" y="95"/>
                      </a:cxn>
                      <a:cxn ang="0">
                        <a:pos x="219" y="106"/>
                      </a:cxn>
                      <a:cxn ang="0">
                        <a:pos x="208" y="112"/>
                      </a:cxn>
                      <a:cxn ang="0">
                        <a:pos x="190" y="118"/>
                      </a:cxn>
                      <a:cxn ang="0">
                        <a:pos x="89" y="118"/>
                      </a:cxn>
                      <a:cxn ang="0">
                        <a:pos x="77" y="118"/>
                      </a:cxn>
                      <a:cxn ang="0">
                        <a:pos x="66" y="124"/>
                      </a:cxn>
                      <a:cxn ang="0">
                        <a:pos x="60" y="136"/>
                      </a:cxn>
                      <a:cxn ang="0">
                        <a:pos x="60" y="154"/>
                      </a:cxn>
                      <a:cxn ang="0">
                        <a:pos x="60" y="172"/>
                      </a:cxn>
                      <a:cxn ang="0">
                        <a:pos x="66" y="195"/>
                      </a:cxn>
                      <a:cxn ang="0">
                        <a:pos x="71" y="219"/>
                      </a:cxn>
                      <a:cxn ang="0">
                        <a:pos x="83" y="237"/>
                      </a:cxn>
                      <a:cxn ang="0">
                        <a:pos x="101" y="260"/>
                      </a:cxn>
                      <a:cxn ang="0">
                        <a:pos x="119" y="278"/>
                      </a:cxn>
                      <a:cxn ang="0">
                        <a:pos x="142" y="284"/>
                      </a:cxn>
                      <a:cxn ang="0">
                        <a:pos x="172" y="290"/>
                      </a:cxn>
                      <a:cxn ang="0">
                        <a:pos x="190" y="290"/>
                      </a:cxn>
                      <a:cxn ang="0">
                        <a:pos x="202" y="284"/>
                      </a:cxn>
                      <a:cxn ang="0">
                        <a:pos x="219" y="278"/>
                      </a:cxn>
                      <a:cxn ang="0">
                        <a:pos x="225" y="278"/>
                      </a:cxn>
                      <a:cxn ang="0">
                        <a:pos x="225" y="278"/>
                      </a:cxn>
                      <a:cxn ang="0">
                        <a:pos x="231" y="278"/>
                      </a:cxn>
                      <a:cxn ang="0">
                        <a:pos x="231" y="284"/>
                      </a:cxn>
                      <a:cxn ang="0">
                        <a:pos x="231" y="284"/>
                      </a:cxn>
                      <a:cxn ang="0">
                        <a:pos x="231" y="290"/>
                      </a:cxn>
                      <a:cxn ang="0">
                        <a:pos x="225" y="290"/>
                      </a:cxn>
                      <a:cxn ang="0">
                        <a:pos x="184" y="302"/>
                      </a:cxn>
                      <a:cxn ang="0">
                        <a:pos x="148" y="308"/>
                      </a:cxn>
                      <a:cxn ang="0">
                        <a:pos x="142" y="100"/>
                      </a:cxn>
                      <a:cxn ang="0">
                        <a:pos x="160" y="100"/>
                      </a:cxn>
                      <a:cxn ang="0">
                        <a:pos x="172" y="95"/>
                      </a:cxn>
                      <a:cxn ang="0">
                        <a:pos x="178" y="89"/>
                      </a:cxn>
                      <a:cxn ang="0">
                        <a:pos x="178" y="77"/>
                      </a:cxn>
                      <a:cxn ang="0">
                        <a:pos x="178" y="59"/>
                      </a:cxn>
                      <a:cxn ang="0">
                        <a:pos x="172" y="41"/>
                      </a:cxn>
                      <a:cxn ang="0">
                        <a:pos x="154" y="23"/>
                      </a:cxn>
                      <a:cxn ang="0">
                        <a:pos x="142" y="18"/>
                      </a:cxn>
                      <a:cxn ang="0">
                        <a:pos x="125" y="12"/>
                      </a:cxn>
                      <a:cxn ang="0">
                        <a:pos x="101" y="18"/>
                      </a:cxn>
                      <a:cxn ang="0">
                        <a:pos x="83" y="23"/>
                      </a:cxn>
                      <a:cxn ang="0">
                        <a:pos x="71" y="41"/>
                      </a:cxn>
                      <a:cxn ang="0">
                        <a:pos x="66" y="71"/>
                      </a:cxn>
                      <a:cxn ang="0">
                        <a:pos x="60" y="100"/>
                      </a:cxn>
                      <a:cxn ang="0">
                        <a:pos x="119" y="100"/>
                      </a:cxn>
                      <a:cxn ang="0">
                        <a:pos x="142" y="100"/>
                      </a:cxn>
                    </a:cxnLst>
                    <a:rect l="0" t="0" r="r" b="b"/>
                    <a:pathLst>
                      <a:path w="231" h="308">
                        <a:moveTo>
                          <a:pt x="148" y="308"/>
                        </a:moveTo>
                        <a:lnTo>
                          <a:pt x="83" y="296"/>
                        </a:lnTo>
                        <a:lnTo>
                          <a:pt x="36" y="266"/>
                        </a:lnTo>
                        <a:lnTo>
                          <a:pt x="6" y="213"/>
                        </a:lnTo>
                        <a:lnTo>
                          <a:pt x="0" y="148"/>
                        </a:lnTo>
                        <a:lnTo>
                          <a:pt x="6" y="83"/>
                        </a:lnTo>
                        <a:lnTo>
                          <a:pt x="30" y="35"/>
                        </a:lnTo>
                        <a:lnTo>
                          <a:pt x="71" y="6"/>
                        </a:lnTo>
                        <a:lnTo>
                          <a:pt x="125" y="0"/>
                        </a:lnTo>
                        <a:lnTo>
                          <a:pt x="184" y="12"/>
                        </a:lnTo>
                        <a:lnTo>
                          <a:pt x="219" y="41"/>
                        </a:lnTo>
                        <a:lnTo>
                          <a:pt x="231" y="83"/>
                        </a:lnTo>
                        <a:lnTo>
                          <a:pt x="231" y="95"/>
                        </a:lnTo>
                        <a:lnTo>
                          <a:pt x="219" y="106"/>
                        </a:lnTo>
                        <a:lnTo>
                          <a:pt x="208" y="112"/>
                        </a:lnTo>
                        <a:lnTo>
                          <a:pt x="190" y="118"/>
                        </a:lnTo>
                        <a:lnTo>
                          <a:pt x="89" y="118"/>
                        </a:lnTo>
                        <a:lnTo>
                          <a:pt x="77" y="118"/>
                        </a:lnTo>
                        <a:lnTo>
                          <a:pt x="66" y="124"/>
                        </a:lnTo>
                        <a:lnTo>
                          <a:pt x="60" y="136"/>
                        </a:lnTo>
                        <a:lnTo>
                          <a:pt x="60" y="154"/>
                        </a:lnTo>
                        <a:lnTo>
                          <a:pt x="60" y="172"/>
                        </a:lnTo>
                        <a:lnTo>
                          <a:pt x="66" y="195"/>
                        </a:lnTo>
                        <a:lnTo>
                          <a:pt x="71" y="219"/>
                        </a:lnTo>
                        <a:lnTo>
                          <a:pt x="83" y="237"/>
                        </a:lnTo>
                        <a:lnTo>
                          <a:pt x="101" y="260"/>
                        </a:lnTo>
                        <a:lnTo>
                          <a:pt x="119" y="278"/>
                        </a:lnTo>
                        <a:lnTo>
                          <a:pt x="142" y="284"/>
                        </a:lnTo>
                        <a:lnTo>
                          <a:pt x="172" y="290"/>
                        </a:lnTo>
                        <a:lnTo>
                          <a:pt x="190" y="290"/>
                        </a:lnTo>
                        <a:lnTo>
                          <a:pt x="202" y="284"/>
                        </a:lnTo>
                        <a:lnTo>
                          <a:pt x="219" y="278"/>
                        </a:lnTo>
                        <a:lnTo>
                          <a:pt x="225" y="278"/>
                        </a:lnTo>
                        <a:lnTo>
                          <a:pt x="225" y="278"/>
                        </a:lnTo>
                        <a:lnTo>
                          <a:pt x="231" y="278"/>
                        </a:lnTo>
                        <a:lnTo>
                          <a:pt x="231" y="284"/>
                        </a:lnTo>
                        <a:lnTo>
                          <a:pt x="231" y="284"/>
                        </a:lnTo>
                        <a:lnTo>
                          <a:pt x="231" y="290"/>
                        </a:lnTo>
                        <a:lnTo>
                          <a:pt x="225" y="290"/>
                        </a:lnTo>
                        <a:lnTo>
                          <a:pt x="184" y="302"/>
                        </a:lnTo>
                        <a:lnTo>
                          <a:pt x="148" y="308"/>
                        </a:lnTo>
                        <a:close/>
                        <a:moveTo>
                          <a:pt x="142" y="100"/>
                        </a:moveTo>
                        <a:lnTo>
                          <a:pt x="160" y="100"/>
                        </a:lnTo>
                        <a:lnTo>
                          <a:pt x="172" y="95"/>
                        </a:lnTo>
                        <a:lnTo>
                          <a:pt x="178" y="89"/>
                        </a:lnTo>
                        <a:lnTo>
                          <a:pt x="178" y="77"/>
                        </a:lnTo>
                        <a:lnTo>
                          <a:pt x="178" y="59"/>
                        </a:lnTo>
                        <a:lnTo>
                          <a:pt x="172" y="41"/>
                        </a:lnTo>
                        <a:lnTo>
                          <a:pt x="154" y="23"/>
                        </a:lnTo>
                        <a:lnTo>
                          <a:pt x="142" y="18"/>
                        </a:lnTo>
                        <a:lnTo>
                          <a:pt x="125" y="12"/>
                        </a:lnTo>
                        <a:lnTo>
                          <a:pt x="101" y="18"/>
                        </a:lnTo>
                        <a:lnTo>
                          <a:pt x="83" y="23"/>
                        </a:lnTo>
                        <a:lnTo>
                          <a:pt x="71" y="41"/>
                        </a:lnTo>
                        <a:lnTo>
                          <a:pt x="66" y="71"/>
                        </a:lnTo>
                        <a:lnTo>
                          <a:pt x="60" y="100"/>
                        </a:lnTo>
                        <a:lnTo>
                          <a:pt x="119" y="100"/>
                        </a:lnTo>
                        <a:lnTo>
                          <a:pt x="142" y="100"/>
                        </a:lnTo>
                        <a:close/>
                      </a:path>
                    </a:pathLst>
                  </a:custGeom>
                  <a:solidFill>
                    <a:srgbClr val="3131B2"/>
                  </a:solidFill>
                  <a:ln w="0">
                    <a:solidFill>
                      <a:srgbClr val="3131B2"/>
                    </a:solidFill>
                    <a:prstDash val="solid"/>
                    <a:round/>
                    <a:headEnd/>
                    <a:tailEnd/>
                  </a:ln>
                </p:spPr>
                <p:txBody>
                  <a:bodyPr/>
                  <a:lstStyle/>
                  <a:p>
                    <a:endParaRPr lang="en-US"/>
                  </a:p>
                </p:txBody>
              </p:sp>
              <p:sp>
                <p:nvSpPr>
                  <p:cNvPr id="1092" name="Freeform 68"/>
                  <p:cNvSpPr>
                    <a:spLocks noChangeAspect="1"/>
                  </p:cNvSpPr>
                  <p:nvPr/>
                </p:nvSpPr>
                <p:spPr bwMode="auto">
                  <a:xfrm>
                    <a:off x="4265" y="2464"/>
                    <a:ext cx="231" cy="308"/>
                  </a:xfrm>
                  <a:custGeom>
                    <a:avLst/>
                    <a:gdLst/>
                    <a:ahLst/>
                    <a:cxnLst>
                      <a:cxn ang="0">
                        <a:pos x="148" y="308"/>
                      </a:cxn>
                      <a:cxn ang="0">
                        <a:pos x="83" y="296"/>
                      </a:cxn>
                      <a:cxn ang="0">
                        <a:pos x="36" y="266"/>
                      </a:cxn>
                      <a:cxn ang="0">
                        <a:pos x="6" y="213"/>
                      </a:cxn>
                      <a:cxn ang="0">
                        <a:pos x="0" y="148"/>
                      </a:cxn>
                      <a:cxn ang="0">
                        <a:pos x="6" y="83"/>
                      </a:cxn>
                      <a:cxn ang="0">
                        <a:pos x="30" y="35"/>
                      </a:cxn>
                      <a:cxn ang="0">
                        <a:pos x="71" y="6"/>
                      </a:cxn>
                      <a:cxn ang="0">
                        <a:pos x="125" y="0"/>
                      </a:cxn>
                      <a:cxn ang="0">
                        <a:pos x="184" y="12"/>
                      </a:cxn>
                      <a:cxn ang="0">
                        <a:pos x="219" y="41"/>
                      </a:cxn>
                      <a:cxn ang="0">
                        <a:pos x="231" y="83"/>
                      </a:cxn>
                      <a:cxn ang="0">
                        <a:pos x="231" y="95"/>
                      </a:cxn>
                      <a:cxn ang="0">
                        <a:pos x="219" y="106"/>
                      </a:cxn>
                      <a:cxn ang="0">
                        <a:pos x="208" y="112"/>
                      </a:cxn>
                      <a:cxn ang="0">
                        <a:pos x="190" y="118"/>
                      </a:cxn>
                      <a:cxn ang="0">
                        <a:pos x="89" y="118"/>
                      </a:cxn>
                      <a:cxn ang="0">
                        <a:pos x="77" y="118"/>
                      </a:cxn>
                      <a:cxn ang="0">
                        <a:pos x="66" y="124"/>
                      </a:cxn>
                      <a:cxn ang="0">
                        <a:pos x="60" y="136"/>
                      </a:cxn>
                      <a:cxn ang="0">
                        <a:pos x="60" y="154"/>
                      </a:cxn>
                      <a:cxn ang="0">
                        <a:pos x="60" y="172"/>
                      </a:cxn>
                      <a:cxn ang="0">
                        <a:pos x="66" y="195"/>
                      </a:cxn>
                      <a:cxn ang="0">
                        <a:pos x="71" y="219"/>
                      </a:cxn>
                      <a:cxn ang="0">
                        <a:pos x="83" y="237"/>
                      </a:cxn>
                      <a:cxn ang="0">
                        <a:pos x="101" y="260"/>
                      </a:cxn>
                      <a:cxn ang="0">
                        <a:pos x="119" y="278"/>
                      </a:cxn>
                      <a:cxn ang="0">
                        <a:pos x="142" y="284"/>
                      </a:cxn>
                      <a:cxn ang="0">
                        <a:pos x="172" y="290"/>
                      </a:cxn>
                      <a:cxn ang="0">
                        <a:pos x="190" y="290"/>
                      </a:cxn>
                      <a:cxn ang="0">
                        <a:pos x="202" y="284"/>
                      </a:cxn>
                      <a:cxn ang="0">
                        <a:pos x="219" y="278"/>
                      </a:cxn>
                      <a:cxn ang="0">
                        <a:pos x="225" y="278"/>
                      </a:cxn>
                      <a:cxn ang="0">
                        <a:pos x="225" y="278"/>
                      </a:cxn>
                      <a:cxn ang="0">
                        <a:pos x="231" y="278"/>
                      </a:cxn>
                      <a:cxn ang="0">
                        <a:pos x="231" y="284"/>
                      </a:cxn>
                      <a:cxn ang="0">
                        <a:pos x="231" y="284"/>
                      </a:cxn>
                      <a:cxn ang="0">
                        <a:pos x="231" y="290"/>
                      </a:cxn>
                      <a:cxn ang="0">
                        <a:pos x="225" y="290"/>
                      </a:cxn>
                      <a:cxn ang="0">
                        <a:pos x="184" y="302"/>
                      </a:cxn>
                      <a:cxn ang="0">
                        <a:pos x="148" y="308"/>
                      </a:cxn>
                    </a:cxnLst>
                    <a:rect l="0" t="0" r="r" b="b"/>
                    <a:pathLst>
                      <a:path w="231" h="308">
                        <a:moveTo>
                          <a:pt x="148" y="308"/>
                        </a:moveTo>
                        <a:lnTo>
                          <a:pt x="83" y="296"/>
                        </a:lnTo>
                        <a:lnTo>
                          <a:pt x="36" y="266"/>
                        </a:lnTo>
                        <a:lnTo>
                          <a:pt x="6" y="213"/>
                        </a:lnTo>
                        <a:lnTo>
                          <a:pt x="0" y="148"/>
                        </a:lnTo>
                        <a:lnTo>
                          <a:pt x="6" y="83"/>
                        </a:lnTo>
                        <a:lnTo>
                          <a:pt x="30" y="35"/>
                        </a:lnTo>
                        <a:lnTo>
                          <a:pt x="71" y="6"/>
                        </a:lnTo>
                        <a:lnTo>
                          <a:pt x="125" y="0"/>
                        </a:lnTo>
                        <a:lnTo>
                          <a:pt x="184" y="12"/>
                        </a:lnTo>
                        <a:lnTo>
                          <a:pt x="219" y="41"/>
                        </a:lnTo>
                        <a:lnTo>
                          <a:pt x="231" y="83"/>
                        </a:lnTo>
                        <a:lnTo>
                          <a:pt x="231" y="95"/>
                        </a:lnTo>
                        <a:lnTo>
                          <a:pt x="219" y="106"/>
                        </a:lnTo>
                        <a:lnTo>
                          <a:pt x="208" y="112"/>
                        </a:lnTo>
                        <a:lnTo>
                          <a:pt x="190" y="118"/>
                        </a:lnTo>
                        <a:lnTo>
                          <a:pt x="89" y="118"/>
                        </a:lnTo>
                        <a:lnTo>
                          <a:pt x="77" y="118"/>
                        </a:lnTo>
                        <a:lnTo>
                          <a:pt x="66" y="124"/>
                        </a:lnTo>
                        <a:lnTo>
                          <a:pt x="60" y="136"/>
                        </a:lnTo>
                        <a:lnTo>
                          <a:pt x="60" y="154"/>
                        </a:lnTo>
                        <a:lnTo>
                          <a:pt x="60" y="172"/>
                        </a:lnTo>
                        <a:lnTo>
                          <a:pt x="66" y="195"/>
                        </a:lnTo>
                        <a:lnTo>
                          <a:pt x="71" y="219"/>
                        </a:lnTo>
                        <a:lnTo>
                          <a:pt x="83" y="237"/>
                        </a:lnTo>
                        <a:lnTo>
                          <a:pt x="101" y="260"/>
                        </a:lnTo>
                        <a:lnTo>
                          <a:pt x="119" y="278"/>
                        </a:lnTo>
                        <a:lnTo>
                          <a:pt x="142" y="284"/>
                        </a:lnTo>
                        <a:lnTo>
                          <a:pt x="172" y="290"/>
                        </a:lnTo>
                        <a:lnTo>
                          <a:pt x="190" y="290"/>
                        </a:lnTo>
                        <a:lnTo>
                          <a:pt x="202" y="284"/>
                        </a:lnTo>
                        <a:lnTo>
                          <a:pt x="219" y="278"/>
                        </a:lnTo>
                        <a:lnTo>
                          <a:pt x="225" y="278"/>
                        </a:lnTo>
                        <a:lnTo>
                          <a:pt x="225" y="278"/>
                        </a:lnTo>
                        <a:lnTo>
                          <a:pt x="231" y="278"/>
                        </a:lnTo>
                        <a:lnTo>
                          <a:pt x="231" y="284"/>
                        </a:lnTo>
                        <a:lnTo>
                          <a:pt x="231" y="284"/>
                        </a:lnTo>
                        <a:lnTo>
                          <a:pt x="231" y="290"/>
                        </a:lnTo>
                        <a:lnTo>
                          <a:pt x="225" y="290"/>
                        </a:lnTo>
                        <a:lnTo>
                          <a:pt x="184" y="302"/>
                        </a:lnTo>
                        <a:lnTo>
                          <a:pt x="148" y="308"/>
                        </a:lnTo>
                      </a:path>
                    </a:pathLst>
                  </a:custGeom>
                  <a:noFill/>
                  <a:ln w="9525">
                    <a:solidFill>
                      <a:srgbClr val="3131B2"/>
                    </a:solidFill>
                    <a:prstDash val="solid"/>
                    <a:round/>
                    <a:headEnd/>
                    <a:tailEnd/>
                  </a:ln>
                </p:spPr>
                <p:txBody>
                  <a:bodyPr/>
                  <a:lstStyle/>
                  <a:p>
                    <a:endParaRPr lang="en-US"/>
                  </a:p>
                </p:txBody>
              </p:sp>
              <p:sp>
                <p:nvSpPr>
                  <p:cNvPr id="1093" name="Freeform 69"/>
                  <p:cNvSpPr>
                    <a:spLocks noChangeAspect="1"/>
                  </p:cNvSpPr>
                  <p:nvPr/>
                </p:nvSpPr>
                <p:spPr bwMode="auto">
                  <a:xfrm>
                    <a:off x="4325" y="2476"/>
                    <a:ext cx="118" cy="88"/>
                  </a:xfrm>
                  <a:custGeom>
                    <a:avLst/>
                    <a:gdLst/>
                    <a:ahLst/>
                    <a:cxnLst>
                      <a:cxn ang="0">
                        <a:pos x="82" y="88"/>
                      </a:cxn>
                      <a:cxn ang="0">
                        <a:pos x="100" y="88"/>
                      </a:cxn>
                      <a:cxn ang="0">
                        <a:pos x="112" y="83"/>
                      </a:cxn>
                      <a:cxn ang="0">
                        <a:pos x="118" y="77"/>
                      </a:cxn>
                      <a:cxn ang="0">
                        <a:pos x="118" y="65"/>
                      </a:cxn>
                      <a:cxn ang="0">
                        <a:pos x="118" y="47"/>
                      </a:cxn>
                      <a:cxn ang="0">
                        <a:pos x="112" y="29"/>
                      </a:cxn>
                      <a:cxn ang="0">
                        <a:pos x="94" y="11"/>
                      </a:cxn>
                      <a:cxn ang="0">
                        <a:pos x="82" y="6"/>
                      </a:cxn>
                      <a:cxn ang="0">
                        <a:pos x="65" y="0"/>
                      </a:cxn>
                      <a:cxn ang="0">
                        <a:pos x="41" y="6"/>
                      </a:cxn>
                      <a:cxn ang="0">
                        <a:pos x="23" y="11"/>
                      </a:cxn>
                      <a:cxn ang="0">
                        <a:pos x="11" y="29"/>
                      </a:cxn>
                      <a:cxn ang="0">
                        <a:pos x="6" y="59"/>
                      </a:cxn>
                      <a:cxn ang="0">
                        <a:pos x="0" y="88"/>
                      </a:cxn>
                      <a:cxn ang="0">
                        <a:pos x="59" y="88"/>
                      </a:cxn>
                      <a:cxn ang="0">
                        <a:pos x="82" y="88"/>
                      </a:cxn>
                    </a:cxnLst>
                    <a:rect l="0" t="0" r="r" b="b"/>
                    <a:pathLst>
                      <a:path w="118" h="88">
                        <a:moveTo>
                          <a:pt x="82" y="88"/>
                        </a:moveTo>
                        <a:lnTo>
                          <a:pt x="100" y="88"/>
                        </a:lnTo>
                        <a:lnTo>
                          <a:pt x="112" y="83"/>
                        </a:lnTo>
                        <a:lnTo>
                          <a:pt x="118" y="77"/>
                        </a:lnTo>
                        <a:lnTo>
                          <a:pt x="118" y="65"/>
                        </a:lnTo>
                        <a:lnTo>
                          <a:pt x="118" y="47"/>
                        </a:lnTo>
                        <a:lnTo>
                          <a:pt x="112" y="29"/>
                        </a:lnTo>
                        <a:lnTo>
                          <a:pt x="94" y="11"/>
                        </a:lnTo>
                        <a:lnTo>
                          <a:pt x="82" y="6"/>
                        </a:lnTo>
                        <a:lnTo>
                          <a:pt x="65" y="0"/>
                        </a:lnTo>
                        <a:lnTo>
                          <a:pt x="41" y="6"/>
                        </a:lnTo>
                        <a:lnTo>
                          <a:pt x="23" y="11"/>
                        </a:lnTo>
                        <a:lnTo>
                          <a:pt x="11" y="29"/>
                        </a:lnTo>
                        <a:lnTo>
                          <a:pt x="6" y="59"/>
                        </a:lnTo>
                        <a:lnTo>
                          <a:pt x="0" y="88"/>
                        </a:lnTo>
                        <a:lnTo>
                          <a:pt x="59" y="88"/>
                        </a:lnTo>
                        <a:lnTo>
                          <a:pt x="82" y="88"/>
                        </a:lnTo>
                      </a:path>
                    </a:pathLst>
                  </a:custGeom>
                  <a:noFill/>
                  <a:ln w="9525">
                    <a:solidFill>
                      <a:srgbClr val="3131B2"/>
                    </a:solidFill>
                    <a:prstDash val="solid"/>
                    <a:round/>
                    <a:headEnd/>
                    <a:tailEnd/>
                  </a:ln>
                </p:spPr>
                <p:txBody>
                  <a:bodyPr/>
                  <a:lstStyle/>
                  <a:p>
                    <a:endParaRPr lang="en-US"/>
                  </a:p>
                </p:txBody>
              </p:sp>
            </p:grpSp>
            <p:grpSp>
              <p:nvGrpSpPr>
                <p:cNvPr id="1094" name="Group 70"/>
                <p:cNvGrpSpPr>
                  <a:grpSpLocks noChangeAspect="1"/>
                </p:cNvGrpSpPr>
                <p:nvPr/>
              </p:nvGrpSpPr>
              <p:grpSpPr bwMode="auto">
                <a:xfrm>
                  <a:off x="4550" y="2464"/>
                  <a:ext cx="177" cy="302"/>
                  <a:chOff x="4550" y="2464"/>
                  <a:chExt cx="177" cy="302"/>
                </a:xfrm>
              </p:grpSpPr>
              <p:sp>
                <p:nvSpPr>
                  <p:cNvPr id="1095" name="Freeform 71"/>
                  <p:cNvSpPr>
                    <a:spLocks noChangeAspect="1"/>
                  </p:cNvSpPr>
                  <p:nvPr/>
                </p:nvSpPr>
                <p:spPr bwMode="auto">
                  <a:xfrm>
                    <a:off x="4550" y="2464"/>
                    <a:ext cx="177" cy="302"/>
                  </a:xfrm>
                  <a:custGeom>
                    <a:avLst/>
                    <a:gdLst/>
                    <a:ahLst/>
                    <a:cxnLst>
                      <a:cxn ang="0">
                        <a:pos x="148" y="59"/>
                      </a:cxn>
                      <a:cxn ang="0">
                        <a:pos x="148" y="59"/>
                      </a:cxn>
                      <a:cxn ang="0">
                        <a:pos x="136" y="59"/>
                      </a:cxn>
                      <a:cxn ang="0">
                        <a:pos x="130" y="53"/>
                      </a:cxn>
                      <a:cxn ang="0">
                        <a:pos x="118" y="47"/>
                      </a:cxn>
                      <a:cxn ang="0">
                        <a:pos x="106" y="41"/>
                      </a:cxn>
                      <a:cxn ang="0">
                        <a:pos x="83" y="59"/>
                      </a:cxn>
                      <a:cxn ang="0">
                        <a:pos x="65" y="100"/>
                      </a:cxn>
                      <a:cxn ang="0">
                        <a:pos x="53" y="160"/>
                      </a:cxn>
                      <a:cxn ang="0">
                        <a:pos x="53" y="302"/>
                      </a:cxn>
                      <a:cxn ang="0">
                        <a:pos x="41" y="302"/>
                      </a:cxn>
                      <a:cxn ang="0">
                        <a:pos x="23" y="296"/>
                      </a:cxn>
                      <a:cxn ang="0">
                        <a:pos x="11" y="290"/>
                      </a:cxn>
                      <a:cxn ang="0">
                        <a:pos x="6" y="272"/>
                      </a:cxn>
                      <a:cxn ang="0">
                        <a:pos x="0" y="249"/>
                      </a:cxn>
                      <a:cxn ang="0">
                        <a:pos x="0" y="6"/>
                      </a:cxn>
                      <a:cxn ang="0">
                        <a:pos x="53" y="6"/>
                      </a:cxn>
                      <a:cxn ang="0">
                        <a:pos x="53" y="83"/>
                      </a:cxn>
                      <a:cxn ang="0">
                        <a:pos x="59" y="83"/>
                      </a:cxn>
                      <a:cxn ang="0">
                        <a:pos x="71" y="53"/>
                      </a:cxn>
                      <a:cxn ang="0">
                        <a:pos x="88" y="29"/>
                      </a:cxn>
                      <a:cxn ang="0">
                        <a:pos x="100" y="12"/>
                      </a:cxn>
                      <a:cxn ang="0">
                        <a:pos x="118" y="0"/>
                      </a:cxn>
                      <a:cxn ang="0">
                        <a:pos x="136" y="0"/>
                      </a:cxn>
                      <a:cxn ang="0">
                        <a:pos x="154" y="0"/>
                      </a:cxn>
                      <a:cxn ang="0">
                        <a:pos x="165" y="6"/>
                      </a:cxn>
                      <a:cxn ang="0">
                        <a:pos x="171" y="18"/>
                      </a:cxn>
                      <a:cxn ang="0">
                        <a:pos x="177" y="29"/>
                      </a:cxn>
                      <a:cxn ang="0">
                        <a:pos x="148" y="59"/>
                      </a:cxn>
                    </a:cxnLst>
                    <a:rect l="0" t="0" r="r" b="b"/>
                    <a:pathLst>
                      <a:path w="177" h="302">
                        <a:moveTo>
                          <a:pt x="148" y="59"/>
                        </a:moveTo>
                        <a:lnTo>
                          <a:pt x="148" y="59"/>
                        </a:lnTo>
                        <a:lnTo>
                          <a:pt x="136" y="59"/>
                        </a:lnTo>
                        <a:lnTo>
                          <a:pt x="130" y="53"/>
                        </a:lnTo>
                        <a:lnTo>
                          <a:pt x="118" y="47"/>
                        </a:lnTo>
                        <a:lnTo>
                          <a:pt x="106" y="41"/>
                        </a:lnTo>
                        <a:lnTo>
                          <a:pt x="83" y="59"/>
                        </a:lnTo>
                        <a:lnTo>
                          <a:pt x="65" y="100"/>
                        </a:lnTo>
                        <a:lnTo>
                          <a:pt x="53" y="160"/>
                        </a:lnTo>
                        <a:lnTo>
                          <a:pt x="53" y="302"/>
                        </a:lnTo>
                        <a:lnTo>
                          <a:pt x="41" y="302"/>
                        </a:lnTo>
                        <a:lnTo>
                          <a:pt x="23" y="296"/>
                        </a:lnTo>
                        <a:lnTo>
                          <a:pt x="11" y="290"/>
                        </a:lnTo>
                        <a:lnTo>
                          <a:pt x="6" y="272"/>
                        </a:lnTo>
                        <a:lnTo>
                          <a:pt x="0" y="249"/>
                        </a:lnTo>
                        <a:lnTo>
                          <a:pt x="0" y="6"/>
                        </a:lnTo>
                        <a:lnTo>
                          <a:pt x="53" y="6"/>
                        </a:lnTo>
                        <a:lnTo>
                          <a:pt x="53" y="83"/>
                        </a:lnTo>
                        <a:lnTo>
                          <a:pt x="59" y="83"/>
                        </a:lnTo>
                        <a:lnTo>
                          <a:pt x="71" y="53"/>
                        </a:lnTo>
                        <a:lnTo>
                          <a:pt x="88" y="29"/>
                        </a:lnTo>
                        <a:lnTo>
                          <a:pt x="100" y="12"/>
                        </a:lnTo>
                        <a:lnTo>
                          <a:pt x="118" y="0"/>
                        </a:lnTo>
                        <a:lnTo>
                          <a:pt x="136" y="0"/>
                        </a:lnTo>
                        <a:lnTo>
                          <a:pt x="154" y="0"/>
                        </a:lnTo>
                        <a:lnTo>
                          <a:pt x="165" y="6"/>
                        </a:lnTo>
                        <a:lnTo>
                          <a:pt x="171" y="18"/>
                        </a:lnTo>
                        <a:lnTo>
                          <a:pt x="177" y="29"/>
                        </a:lnTo>
                        <a:lnTo>
                          <a:pt x="148" y="59"/>
                        </a:lnTo>
                        <a:close/>
                      </a:path>
                    </a:pathLst>
                  </a:custGeom>
                  <a:solidFill>
                    <a:srgbClr val="3131B2"/>
                  </a:solidFill>
                  <a:ln w="0">
                    <a:solidFill>
                      <a:srgbClr val="3131B2"/>
                    </a:solidFill>
                    <a:prstDash val="solid"/>
                    <a:round/>
                    <a:headEnd/>
                    <a:tailEnd/>
                  </a:ln>
                </p:spPr>
                <p:txBody>
                  <a:bodyPr/>
                  <a:lstStyle/>
                  <a:p>
                    <a:endParaRPr lang="en-US"/>
                  </a:p>
                </p:txBody>
              </p:sp>
              <p:sp>
                <p:nvSpPr>
                  <p:cNvPr id="1096" name="Freeform 72"/>
                  <p:cNvSpPr>
                    <a:spLocks noChangeAspect="1"/>
                  </p:cNvSpPr>
                  <p:nvPr/>
                </p:nvSpPr>
                <p:spPr bwMode="auto">
                  <a:xfrm>
                    <a:off x="4550" y="2464"/>
                    <a:ext cx="177" cy="302"/>
                  </a:xfrm>
                  <a:custGeom>
                    <a:avLst/>
                    <a:gdLst/>
                    <a:ahLst/>
                    <a:cxnLst>
                      <a:cxn ang="0">
                        <a:pos x="148" y="59"/>
                      </a:cxn>
                      <a:cxn ang="0">
                        <a:pos x="148" y="59"/>
                      </a:cxn>
                      <a:cxn ang="0">
                        <a:pos x="136" y="59"/>
                      </a:cxn>
                      <a:cxn ang="0">
                        <a:pos x="130" y="53"/>
                      </a:cxn>
                      <a:cxn ang="0">
                        <a:pos x="118" y="47"/>
                      </a:cxn>
                      <a:cxn ang="0">
                        <a:pos x="106" y="41"/>
                      </a:cxn>
                      <a:cxn ang="0">
                        <a:pos x="83" y="59"/>
                      </a:cxn>
                      <a:cxn ang="0">
                        <a:pos x="65" y="100"/>
                      </a:cxn>
                      <a:cxn ang="0">
                        <a:pos x="53" y="160"/>
                      </a:cxn>
                      <a:cxn ang="0">
                        <a:pos x="53" y="302"/>
                      </a:cxn>
                      <a:cxn ang="0">
                        <a:pos x="41" y="302"/>
                      </a:cxn>
                      <a:cxn ang="0">
                        <a:pos x="23" y="296"/>
                      </a:cxn>
                      <a:cxn ang="0">
                        <a:pos x="11" y="290"/>
                      </a:cxn>
                      <a:cxn ang="0">
                        <a:pos x="6" y="272"/>
                      </a:cxn>
                      <a:cxn ang="0">
                        <a:pos x="0" y="249"/>
                      </a:cxn>
                      <a:cxn ang="0">
                        <a:pos x="0" y="6"/>
                      </a:cxn>
                      <a:cxn ang="0">
                        <a:pos x="53" y="6"/>
                      </a:cxn>
                      <a:cxn ang="0">
                        <a:pos x="53" y="83"/>
                      </a:cxn>
                      <a:cxn ang="0">
                        <a:pos x="59" y="83"/>
                      </a:cxn>
                      <a:cxn ang="0">
                        <a:pos x="71" y="53"/>
                      </a:cxn>
                      <a:cxn ang="0">
                        <a:pos x="88" y="29"/>
                      </a:cxn>
                      <a:cxn ang="0">
                        <a:pos x="100" y="12"/>
                      </a:cxn>
                      <a:cxn ang="0">
                        <a:pos x="118" y="0"/>
                      </a:cxn>
                      <a:cxn ang="0">
                        <a:pos x="136" y="0"/>
                      </a:cxn>
                      <a:cxn ang="0">
                        <a:pos x="154" y="0"/>
                      </a:cxn>
                      <a:cxn ang="0">
                        <a:pos x="165" y="6"/>
                      </a:cxn>
                      <a:cxn ang="0">
                        <a:pos x="171" y="18"/>
                      </a:cxn>
                      <a:cxn ang="0">
                        <a:pos x="177" y="29"/>
                      </a:cxn>
                      <a:cxn ang="0">
                        <a:pos x="148" y="59"/>
                      </a:cxn>
                    </a:cxnLst>
                    <a:rect l="0" t="0" r="r" b="b"/>
                    <a:pathLst>
                      <a:path w="177" h="302">
                        <a:moveTo>
                          <a:pt x="148" y="59"/>
                        </a:moveTo>
                        <a:lnTo>
                          <a:pt x="148" y="59"/>
                        </a:lnTo>
                        <a:lnTo>
                          <a:pt x="136" y="59"/>
                        </a:lnTo>
                        <a:lnTo>
                          <a:pt x="130" y="53"/>
                        </a:lnTo>
                        <a:lnTo>
                          <a:pt x="118" y="47"/>
                        </a:lnTo>
                        <a:lnTo>
                          <a:pt x="106" y="41"/>
                        </a:lnTo>
                        <a:lnTo>
                          <a:pt x="83" y="59"/>
                        </a:lnTo>
                        <a:lnTo>
                          <a:pt x="65" y="100"/>
                        </a:lnTo>
                        <a:lnTo>
                          <a:pt x="53" y="160"/>
                        </a:lnTo>
                        <a:lnTo>
                          <a:pt x="53" y="302"/>
                        </a:lnTo>
                        <a:lnTo>
                          <a:pt x="41" y="302"/>
                        </a:lnTo>
                        <a:lnTo>
                          <a:pt x="23" y="296"/>
                        </a:lnTo>
                        <a:lnTo>
                          <a:pt x="11" y="290"/>
                        </a:lnTo>
                        <a:lnTo>
                          <a:pt x="6" y="272"/>
                        </a:lnTo>
                        <a:lnTo>
                          <a:pt x="0" y="249"/>
                        </a:lnTo>
                        <a:lnTo>
                          <a:pt x="0" y="6"/>
                        </a:lnTo>
                        <a:lnTo>
                          <a:pt x="53" y="6"/>
                        </a:lnTo>
                        <a:lnTo>
                          <a:pt x="53" y="83"/>
                        </a:lnTo>
                        <a:lnTo>
                          <a:pt x="59" y="83"/>
                        </a:lnTo>
                        <a:lnTo>
                          <a:pt x="71" y="53"/>
                        </a:lnTo>
                        <a:lnTo>
                          <a:pt x="88" y="29"/>
                        </a:lnTo>
                        <a:lnTo>
                          <a:pt x="100" y="12"/>
                        </a:lnTo>
                        <a:lnTo>
                          <a:pt x="118" y="0"/>
                        </a:lnTo>
                        <a:lnTo>
                          <a:pt x="136" y="0"/>
                        </a:lnTo>
                        <a:lnTo>
                          <a:pt x="154" y="0"/>
                        </a:lnTo>
                        <a:lnTo>
                          <a:pt x="165" y="6"/>
                        </a:lnTo>
                        <a:lnTo>
                          <a:pt x="171" y="18"/>
                        </a:lnTo>
                        <a:lnTo>
                          <a:pt x="177" y="29"/>
                        </a:lnTo>
                        <a:lnTo>
                          <a:pt x="148" y="59"/>
                        </a:lnTo>
                      </a:path>
                    </a:pathLst>
                  </a:custGeom>
                  <a:noFill/>
                  <a:ln w="9525">
                    <a:solidFill>
                      <a:srgbClr val="3131B2"/>
                    </a:solidFill>
                    <a:prstDash val="solid"/>
                    <a:round/>
                    <a:headEnd/>
                    <a:tailEnd/>
                  </a:ln>
                </p:spPr>
                <p:txBody>
                  <a:bodyPr/>
                  <a:lstStyle/>
                  <a:p>
                    <a:endParaRPr lang="en-US"/>
                  </a:p>
                </p:txBody>
              </p:sp>
            </p:grpSp>
          </p:grpSp>
          <p:grpSp>
            <p:nvGrpSpPr>
              <p:cNvPr id="1097" name="Group 73"/>
              <p:cNvGrpSpPr>
                <a:grpSpLocks noChangeAspect="1"/>
              </p:cNvGrpSpPr>
              <p:nvPr/>
            </p:nvGrpSpPr>
            <p:grpSpPr bwMode="auto">
              <a:xfrm>
                <a:off x="1344" y="1104"/>
                <a:ext cx="1007" cy="444"/>
                <a:chOff x="1328" y="1108"/>
                <a:chExt cx="1007" cy="444"/>
              </a:xfrm>
            </p:grpSpPr>
            <p:grpSp>
              <p:nvGrpSpPr>
                <p:cNvPr id="1098" name="Group 74"/>
                <p:cNvGrpSpPr>
                  <a:grpSpLocks noChangeAspect="1"/>
                </p:cNvGrpSpPr>
                <p:nvPr/>
              </p:nvGrpSpPr>
              <p:grpSpPr bwMode="auto">
                <a:xfrm>
                  <a:off x="1328" y="1108"/>
                  <a:ext cx="320" cy="432"/>
                  <a:chOff x="1328" y="1108"/>
                  <a:chExt cx="320" cy="432"/>
                </a:xfrm>
              </p:grpSpPr>
              <p:sp>
                <p:nvSpPr>
                  <p:cNvPr id="1099" name="Freeform 75"/>
                  <p:cNvSpPr>
                    <a:spLocks noChangeAspect="1" noEditPoints="1"/>
                  </p:cNvSpPr>
                  <p:nvPr/>
                </p:nvSpPr>
                <p:spPr bwMode="auto">
                  <a:xfrm>
                    <a:off x="1328" y="1108"/>
                    <a:ext cx="320" cy="432"/>
                  </a:xfrm>
                  <a:custGeom>
                    <a:avLst/>
                    <a:gdLst/>
                    <a:ahLst/>
                    <a:cxnLst>
                      <a:cxn ang="0">
                        <a:pos x="320" y="118"/>
                      </a:cxn>
                      <a:cxn ang="0">
                        <a:pos x="308" y="171"/>
                      </a:cxn>
                      <a:cxn ang="0">
                        <a:pos x="290" y="207"/>
                      </a:cxn>
                      <a:cxn ang="0">
                        <a:pos x="249" y="231"/>
                      </a:cxn>
                      <a:cxn ang="0">
                        <a:pos x="201" y="237"/>
                      </a:cxn>
                      <a:cxn ang="0">
                        <a:pos x="183" y="237"/>
                      </a:cxn>
                      <a:cxn ang="0">
                        <a:pos x="160" y="237"/>
                      </a:cxn>
                      <a:cxn ang="0">
                        <a:pos x="148" y="237"/>
                      </a:cxn>
                      <a:cxn ang="0">
                        <a:pos x="136" y="242"/>
                      </a:cxn>
                      <a:cxn ang="0">
                        <a:pos x="124" y="248"/>
                      </a:cxn>
                      <a:cxn ang="0">
                        <a:pos x="124" y="266"/>
                      </a:cxn>
                      <a:cxn ang="0">
                        <a:pos x="118" y="284"/>
                      </a:cxn>
                      <a:cxn ang="0">
                        <a:pos x="118" y="432"/>
                      </a:cxn>
                      <a:cxn ang="0">
                        <a:pos x="100" y="432"/>
                      </a:cxn>
                      <a:cxn ang="0">
                        <a:pos x="89" y="432"/>
                      </a:cxn>
                      <a:cxn ang="0">
                        <a:pos x="71" y="426"/>
                      </a:cxn>
                      <a:cxn ang="0">
                        <a:pos x="65" y="414"/>
                      </a:cxn>
                      <a:cxn ang="0">
                        <a:pos x="59" y="396"/>
                      </a:cxn>
                      <a:cxn ang="0">
                        <a:pos x="59" y="83"/>
                      </a:cxn>
                      <a:cxn ang="0">
                        <a:pos x="59" y="59"/>
                      </a:cxn>
                      <a:cxn ang="0">
                        <a:pos x="53" y="41"/>
                      </a:cxn>
                      <a:cxn ang="0">
                        <a:pos x="47" y="29"/>
                      </a:cxn>
                      <a:cxn ang="0">
                        <a:pos x="41" y="17"/>
                      </a:cxn>
                      <a:cxn ang="0">
                        <a:pos x="24" y="12"/>
                      </a:cxn>
                      <a:cxn ang="0">
                        <a:pos x="6" y="12"/>
                      </a:cxn>
                      <a:cxn ang="0">
                        <a:pos x="0" y="12"/>
                      </a:cxn>
                      <a:cxn ang="0">
                        <a:pos x="0" y="0"/>
                      </a:cxn>
                      <a:cxn ang="0">
                        <a:pos x="195" y="0"/>
                      </a:cxn>
                      <a:cxn ang="0">
                        <a:pos x="243" y="12"/>
                      </a:cxn>
                      <a:cxn ang="0">
                        <a:pos x="284" y="35"/>
                      </a:cxn>
                      <a:cxn ang="0">
                        <a:pos x="308" y="71"/>
                      </a:cxn>
                      <a:cxn ang="0">
                        <a:pos x="320" y="118"/>
                      </a:cxn>
                      <a:cxn ang="0">
                        <a:pos x="160" y="219"/>
                      </a:cxn>
                      <a:cxn ang="0">
                        <a:pos x="219" y="207"/>
                      </a:cxn>
                      <a:cxn ang="0">
                        <a:pos x="254" y="177"/>
                      </a:cxn>
                      <a:cxn ang="0">
                        <a:pos x="266" y="124"/>
                      </a:cxn>
                      <a:cxn ang="0">
                        <a:pos x="254" y="65"/>
                      </a:cxn>
                      <a:cxn ang="0">
                        <a:pos x="219" y="35"/>
                      </a:cxn>
                      <a:cxn ang="0">
                        <a:pos x="160" y="23"/>
                      </a:cxn>
                      <a:cxn ang="0">
                        <a:pos x="118" y="23"/>
                      </a:cxn>
                      <a:cxn ang="0">
                        <a:pos x="118" y="171"/>
                      </a:cxn>
                      <a:cxn ang="0">
                        <a:pos x="118" y="189"/>
                      </a:cxn>
                      <a:cxn ang="0">
                        <a:pos x="124" y="201"/>
                      </a:cxn>
                      <a:cxn ang="0">
                        <a:pos x="130" y="213"/>
                      </a:cxn>
                      <a:cxn ang="0">
                        <a:pos x="142" y="213"/>
                      </a:cxn>
                      <a:cxn ang="0">
                        <a:pos x="160" y="219"/>
                      </a:cxn>
                    </a:cxnLst>
                    <a:rect l="0" t="0" r="r" b="b"/>
                    <a:pathLst>
                      <a:path w="320" h="432">
                        <a:moveTo>
                          <a:pt x="320" y="118"/>
                        </a:moveTo>
                        <a:lnTo>
                          <a:pt x="308" y="171"/>
                        </a:lnTo>
                        <a:lnTo>
                          <a:pt x="290" y="207"/>
                        </a:lnTo>
                        <a:lnTo>
                          <a:pt x="249" y="231"/>
                        </a:lnTo>
                        <a:lnTo>
                          <a:pt x="201" y="237"/>
                        </a:lnTo>
                        <a:lnTo>
                          <a:pt x="183" y="237"/>
                        </a:lnTo>
                        <a:lnTo>
                          <a:pt x="160" y="237"/>
                        </a:lnTo>
                        <a:lnTo>
                          <a:pt x="148" y="237"/>
                        </a:lnTo>
                        <a:lnTo>
                          <a:pt x="136" y="242"/>
                        </a:lnTo>
                        <a:lnTo>
                          <a:pt x="124" y="248"/>
                        </a:lnTo>
                        <a:lnTo>
                          <a:pt x="124" y="266"/>
                        </a:lnTo>
                        <a:lnTo>
                          <a:pt x="118" y="284"/>
                        </a:lnTo>
                        <a:lnTo>
                          <a:pt x="118" y="432"/>
                        </a:lnTo>
                        <a:lnTo>
                          <a:pt x="100" y="432"/>
                        </a:lnTo>
                        <a:lnTo>
                          <a:pt x="89" y="432"/>
                        </a:lnTo>
                        <a:lnTo>
                          <a:pt x="71" y="426"/>
                        </a:lnTo>
                        <a:lnTo>
                          <a:pt x="65" y="414"/>
                        </a:lnTo>
                        <a:lnTo>
                          <a:pt x="59" y="396"/>
                        </a:lnTo>
                        <a:lnTo>
                          <a:pt x="59" y="83"/>
                        </a:lnTo>
                        <a:lnTo>
                          <a:pt x="59" y="59"/>
                        </a:lnTo>
                        <a:lnTo>
                          <a:pt x="53" y="41"/>
                        </a:lnTo>
                        <a:lnTo>
                          <a:pt x="47" y="29"/>
                        </a:lnTo>
                        <a:lnTo>
                          <a:pt x="41" y="17"/>
                        </a:lnTo>
                        <a:lnTo>
                          <a:pt x="24" y="12"/>
                        </a:lnTo>
                        <a:lnTo>
                          <a:pt x="6" y="12"/>
                        </a:lnTo>
                        <a:lnTo>
                          <a:pt x="0" y="12"/>
                        </a:lnTo>
                        <a:lnTo>
                          <a:pt x="0" y="0"/>
                        </a:lnTo>
                        <a:lnTo>
                          <a:pt x="195" y="0"/>
                        </a:lnTo>
                        <a:lnTo>
                          <a:pt x="243" y="12"/>
                        </a:lnTo>
                        <a:lnTo>
                          <a:pt x="284" y="35"/>
                        </a:lnTo>
                        <a:lnTo>
                          <a:pt x="308" y="71"/>
                        </a:lnTo>
                        <a:lnTo>
                          <a:pt x="320" y="118"/>
                        </a:lnTo>
                        <a:close/>
                        <a:moveTo>
                          <a:pt x="160" y="219"/>
                        </a:moveTo>
                        <a:lnTo>
                          <a:pt x="219" y="207"/>
                        </a:lnTo>
                        <a:lnTo>
                          <a:pt x="254" y="177"/>
                        </a:lnTo>
                        <a:lnTo>
                          <a:pt x="266" y="124"/>
                        </a:lnTo>
                        <a:lnTo>
                          <a:pt x="254" y="65"/>
                        </a:lnTo>
                        <a:lnTo>
                          <a:pt x="219" y="35"/>
                        </a:lnTo>
                        <a:lnTo>
                          <a:pt x="160" y="23"/>
                        </a:lnTo>
                        <a:lnTo>
                          <a:pt x="118" y="23"/>
                        </a:lnTo>
                        <a:lnTo>
                          <a:pt x="118" y="171"/>
                        </a:lnTo>
                        <a:lnTo>
                          <a:pt x="118" y="189"/>
                        </a:lnTo>
                        <a:lnTo>
                          <a:pt x="124" y="201"/>
                        </a:lnTo>
                        <a:lnTo>
                          <a:pt x="130" y="213"/>
                        </a:lnTo>
                        <a:lnTo>
                          <a:pt x="142" y="213"/>
                        </a:lnTo>
                        <a:lnTo>
                          <a:pt x="160" y="219"/>
                        </a:lnTo>
                        <a:close/>
                      </a:path>
                    </a:pathLst>
                  </a:custGeom>
                  <a:solidFill>
                    <a:srgbClr val="3131B2"/>
                  </a:solidFill>
                  <a:ln w="0">
                    <a:solidFill>
                      <a:srgbClr val="3131B2"/>
                    </a:solidFill>
                    <a:prstDash val="solid"/>
                    <a:round/>
                    <a:headEnd/>
                    <a:tailEnd/>
                  </a:ln>
                </p:spPr>
                <p:txBody>
                  <a:bodyPr/>
                  <a:lstStyle/>
                  <a:p>
                    <a:endParaRPr lang="en-US"/>
                  </a:p>
                </p:txBody>
              </p:sp>
              <p:sp>
                <p:nvSpPr>
                  <p:cNvPr id="1100" name="Freeform 76"/>
                  <p:cNvSpPr>
                    <a:spLocks noChangeAspect="1"/>
                  </p:cNvSpPr>
                  <p:nvPr/>
                </p:nvSpPr>
                <p:spPr bwMode="auto">
                  <a:xfrm>
                    <a:off x="1328" y="1108"/>
                    <a:ext cx="320" cy="432"/>
                  </a:xfrm>
                  <a:custGeom>
                    <a:avLst/>
                    <a:gdLst/>
                    <a:ahLst/>
                    <a:cxnLst>
                      <a:cxn ang="0">
                        <a:pos x="320" y="118"/>
                      </a:cxn>
                      <a:cxn ang="0">
                        <a:pos x="308" y="171"/>
                      </a:cxn>
                      <a:cxn ang="0">
                        <a:pos x="290" y="207"/>
                      </a:cxn>
                      <a:cxn ang="0">
                        <a:pos x="249" y="231"/>
                      </a:cxn>
                      <a:cxn ang="0">
                        <a:pos x="201" y="237"/>
                      </a:cxn>
                      <a:cxn ang="0">
                        <a:pos x="183" y="237"/>
                      </a:cxn>
                      <a:cxn ang="0">
                        <a:pos x="160" y="237"/>
                      </a:cxn>
                      <a:cxn ang="0">
                        <a:pos x="148" y="237"/>
                      </a:cxn>
                      <a:cxn ang="0">
                        <a:pos x="136" y="242"/>
                      </a:cxn>
                      <a:cxn ang="0">
                        <a:pos x="124" y="248"/>
                      </a:cxn>
                      <a:cxn ang="0">
                        <a:pos x="124" y="266"/>
                      </a:cxn>
                      <a:cxn ang="0">
                        <a:pos x="118" y="284"/>
                      </a:cxn>
                      <a:cxn ang="0">
                        <a:pos x="118" y="432"/>
                      </a:cxn>
                      <a:cxn ang="0">
                        <a:pos x="100" y="432"/>
                      </a:cxn>
                      <a:cxn ang="0">
                        <a:pos x="89" y="432"/>
                      </a:cxn>
                      <a:cxn ang="0">
                        <a:pos x="71" y="426"/>
                      </a:cxn>
                      <a:cxn ang="0">
                        <a:pos x="65" y="414"/>
                      </a:cxn>
                      <a:cxn ang="0">
                        <a:pos x="59" y="396"/>
                      </a:cxn>
                      <a:cxn ang="0">
                        <a:pos x="59" y="83"/>
                      </a:cxn>
                      <a:cxn ang="0">
                        <a:pos x="59" y="59"/>
                      </a:cxn>
                      <a:cxn ang="0">
                        <a:pos x="53" y="41"/>
                      </a:cxn>
                      <a:cxn ang="0">
                        <a:pos x="47" y="29"/>
                      </a:cxn>
                      <a:cxn ang="0">
                        <a:pos x="41" y="17"/>
                      </a:cxn>
                      <a:cxn ang="0">
                        <a:pos x="24" y="12"/>
                      </a:cxn>
                      <a:cxn ang="0">
                        <a:pos x="6" y="12"/>
                      </a:cxn>
                      <a:cxn ang="0">
                        <a:pos x="0" y="12"/>
                      </a:cxn>
                      <a:cxn ang="0">
                        <a:pos x="0" y="0"/>
                      </a:cxn>
                      <a:cxn ang="0">
                        <a:pos x="195" y="0"/>
                      </a:cxn>
                      <a:cxn ang="0">
                        <a:pos x="243" y="12"/>
                      </a:cxn>
                      <a:cxn ang="0">
                        <a:pos x="284" y="35"/>
                      </a:cxn>
                      <a:cxn ang="0">
                        <a:pos x="308" y="71"/>
                      </a:cxn>
                      <a:cxn ang="0">
                        <a:pos x="320" y="118"/>
                      </a:cxn>
                    </a:cxnLst>
                    <a:rect l="0" t="0" r="r" b="b"/>
                    <a:pathLst>
                      <a:path w="320" h="432">
                        <a:moveTo>
                          <a:pt x="320" y="118"/>
                        </a:moveTo>
                        <a:lnTo>
                          <a:pt x="308" y="171"/>
                        </a:lnTo>
                        <a:lnTo>
                          <a:pt x="290" y="207"/>
                        </a:lnTo>
                        <a:lnTo>
                          <a:pt x="249" y="231"/>
                        </a:lnTo>
                        <a:lnTo>
                          <a:pt x="201" y="237"/>
                        </a:lnTo>
                        <a:lnTo>
                          <a:pt x="183" y="237"/>
                        </a:lnTo>
                        <a:lnTo>
                          <a:pt x="160" y="237"/>
                        </a:lnTo>
                        <a:lnTo>
                          <a:pt x="148" y="237"/>
                        </a:lnTo>
                        <a:lnTo>
                          <a:pt x="136" y="242"/>
                        </a:lnTo>
                        <a:lnTo>
                          <a:pt x="124" y="248"/>
                        </a:lnTo>
                        <a:lnTo>
                          <a:pt x="124" y="266"/>
                        </a:lnTo>
                        <a:lnTo>
                          <a:pt x="118" y="284"/>
                        </a:lnTo>
                        <a:lnTo>
                          <a:pt x="118" y="432"/>
                        </a:lnTo>
                        <a:lnTo>
                          <a:pt x="100" y="432"/>
                        </a:lnTo>
                        <a:lnTo>
                          <a:pt x="89" y="432"/>
                        </a:lnTo>
                        <a:lnTo>
                          <a:pt x="71" y="426"/>
                        </a:lnTo>
                        <a:lnTo>
                          <a:pt x="65" y="414"/>
                        </a:lnTo>
                        <a:lnTo>
                          <a:pt x="59" y="396"/>
                        </a:lnTo>
                        <a:lnTo>
                          <a:pt x="59" y="83"/>
                        </a:lnTo>
                        <a:lnTo>
                          <a:pt x="59" y="59"/>
                        </a:lnTo>
                        <a:lnTo>
                          <a:pt x="53" y="41"/>
                        </a:lnTo>
                        <a:lnTo>
                          <a:pt x="47" y="29"/>
                        </a:lnTo>
                        <a:lnTo>
                          <a:pt x="41" y="17"/>
                        </a:lnTo>
                        <a:lnTo>
                          <a:pt x="24" y="12"/>
                        </a:lnTo>
                        <a:lnTo>
                          <a:pt x="6" y="12"/>
                        </a:lnTo>
                        <a:lnTo>
                          <a:pt x="0" y="12"/>
                        </a:lnTo>
                        <a:lnTo>
                          <a:pt x="0" y="0"/>
                        </a:lnTo>
                        <a:lnTo>
                          <a:pt x="195" y="0"/>
                        </a:lnTo>
                        <a:lnTo>
                          <a:pt x="243" y="12"/>
                        </a:lnTo>
                        <a:lnTo>
                          <a:pt x="284" y="35"/>
                        </a:lnTo>
                        <a:lnTo>
                          <a:pt x="308" y="71"/>
                        </a:lnTo>
                        <a:lnTo>
                          <a:pt x="320" y="118"/>
                        </a:lnTo>
                      </a:path>
                    </a:pathLst>
                  </a:custGeom>
                  <a:noFill/>
                  <a:ln w="9525">
                    <a:solidFill>
                      <a:srgbClr val="3131B2"/>
                    </a:solidFill>
                    <a:prstDash val="solid"/>
                    <a:round/>
                    <a:headEnd/>
                    <a:tailEnd/>
                  </a:ln>
                </p:spPr>
                <p:txBody>
                  <a:bodyPr/>
                  <a:lstStyle/>
                  <a:p>
                    <a:endParaRPr lang="en-US"/>
                  </a:p>
                </p:txBody>
              </p:sp>
              <p:sp>
                <p:nvSpPr>
                  <p:cNvPr id="1101" name="Freeform 77"/>
                  <p:cNvSpPr>
                    <a:spLocks noChangeAspect="1"/>
                  </p:cNvSpPr>
                  <p:nvPr/>
                </p:nvSpPr>
                <p:spPr bwMode="auto">
                  <a:xfrm>
                    <a:off x="1446" y="1131"/>
                    <a:ext cx="148" cy="196"/>
                  </a:xfrm>
                  <a:custGeom>
                    <a:avLst/>
                    <a:gdLst/>
                    <a:ahLst/>
                    <a:cxnLst>
                      <a:cxn ang="0">
                        <a:pos x="42" y="196"/>
                      </a:cxn>
                      <a:cxn ang="0">
                        <a:pos x="101" y="184"/>
                      </a:cxn>
                      <a:cxn ang="0">
                        <a:pos x="136" y="154"/>
                      </a:cxn>
                      <a:cxn ang="0">
                        <a:pos x="148" y="101"/>
                      </a:cxn>
                      <a:cxn ang="0">
                        <a:pos x="136" y="42"/>
                      </a:cxn>
                      <a:cxn ang="0">
                        <a:pos x="101" y="12"/>
                      </a:cxn>
                      <a:cxn ang="0">
                        <a:pos x="42" y="0"/>
                      </a:cxn>
                      <a:cxn ang="0">
                        <a:pos x="0" y="0"/>
                      </a:cxn>
                      <a:cxn ang="0">
                        <a:pos x="0" y="148"/>
                      </a:cxn>
                      <a:cxn ang="0">
                        <a:pos x="0" y="166"/>
                      </a:cxn>
                      <a:cxn ang="0">
                        <a:pos x="6" y="178"/>
                      </a:cxn>
                      <a:cxn ang="0">
                        <a:pos x="12" y="190"/>
                      </a:cxn>
                      <a:cxn ang="0">
                        <a:pos x="24" y="190"/>
                      </a:cxn>
                      <a:cxn ang="0">
                        <a:pos x="42" y="196"/>
                      </a:cxn>
                    </a:cxnLst>
                    <a:rect l="0" t="0" r="r" b="b"/>
                    <a:pathLst>
                      <a:path w="148" h="196">
                        <a:moveTo>
                          <a:pt x="42" y="196"/>
                        </a:moveTo>
                        <a:lnTo>
                          <a:pt x="101" y="184"/>
                        </a:lnTo>
                        <a:lnTo>
                          <a:pt x="136" y="154"/>
                        </a:lnTo>
                        <a:lnTo>
                          <a:pt x="148" y="101"/>
                        </a:lnTo>
                        <a:lnTo>
                          <a:pt x="136" y="42"/>
                        </a:lnTo>
                        <a:lnTo>
                          <a:pt x="101" y="12"/>
                        </a:lnTo>
                        <a:lnTo>
                          <a:pt x="42" y="0"/>
                        </a:lnTo>
                        <a:lnTo>
                          <a:pt x="0" y="0"/>
                        </a:lnTo>
                        <a:lnTo>
                          <a:pt x="0" y="148"/>
                        </a:lnTo>
                        <a:lnTo>
                          <a:pt x="0" y="166"/>
                        </a:lnTo>
                        <a:lnTo>
                          <a:pt x="6" y="178"/>
                        </a:lnTo>
                        <a:lnTo>
                          <a:pt x="12" y="190"/>
                        </a:lnTo>
                        <a:lnTo>
                          <a:pt x="24" y="190"/>
                        </a:lnTo>
                        <a:lnTo>
                          <a:pt x="42" y="196"/>
                        </a:lnTo>
                      </a:path>
                    </a:pathLst>
                  </a:custGeom>
                  <a:noFill/>
                  <a:ln w="9525">
                    <a:solidFill>
                      <a:srgbClr val="3131B2"/>
                    </a:solidFill>
                    <a:prstDash val="solid"/>
                    <a:round/>
                    <a:headEnd/>
                    <a:tailEnd/>
                  </a:ln>
                </p:spPr>
                <p:txBody>
                  <a:bodyPr/>
                  <a:lstStyle/>
                  <a:p>
                    <a:endParaRPr lang="en-US"/>
                  </a:p>
                </p:txBody>
              </p:sp>
            </p:grpSp>
            <p:grpSp>
              <p:nvGrpSpPr>
                <p:cNvPr id="1102" name="Group 78"/>
                <p:cNvGrpSpPr>
                  <a:grpSpLocks noChangeAspect="1"/>
                </p:cNvGrpSpPr>
                <p:nvPr/>
              </p:nvGrpSpPr>
              <p:grpSpPr bwMode="auto">
                <a:xfrm>
                  <a:off x="1665" y="1244"/>
                  <a:ext cx="249" cy="308"/>
                  <a:chOff x="1665" y="1244"/>
                  <a:chExt cx="249" cy="308"/>
                </a:xfrm>
              </p:grpSpPr>
              <p:sp>
                <p:nvSpPr>
                  <p:cNvPr id="1103" name="Freeform 79"/>
                  <p:cNvSpPr>
                    <a:spLocks noChangeAspect="1" noEditPoints="1"/>
                  </p:cNvSpPr>
                  <p:nvPr/>
                </p:nvSpPr>
                <p:spPr bwMode="auto">
                  <a:xfrm>
                    <a:off x="1665" y="1244"/>
                    <a:ext cx="249" cy="308"/>
                  </a:xfrm>
                  <a:custGeom>
                    <a:avLst/>
                    <a:gdLst/>
                    <a:ahLst/>
                    <a:cxnLst>
                      <a:cxn ang="0">
                        <a:pos x="154" y="308"/>
                      </a:cxn>
                      <a:cxn ang="0">
                        <a:pos x="89" y="296"/>
                      </a:cxn>
                      <a:cxn ang="0">
                        <a:pos x="42" y="260"/>
                      </a:cxn>
                      <a:cxn ang="0">
                        <a:pos x="12" y="213"/>
                      </a:cxn>
                      <a:cxn ang="0">
                        <a:pos x="0" y="148"/>
                      </a:cxn>
                      <a:cxn ang="0">
                        <a:pos x="12" y="83"/>
                      </a:cxn>
                      <a:cxn ang="0">
                        <a:pos x="36" y="35"/>
                      </a:cxn>
                      <a:cxn ang="0">
                        <a:pos x="77" y="6"/>
                      </a:cxn>
                      <a:cxn ang="0">
                        <a:pos x="137" y="0"/>
                      </a:cxn>
                      <a:cxn ang="0">
                        <a:pos x="196" y="12"/>
                      </a:cxn>
                      <a:cxn ang="0">
                        <a:pos x="231" y="41"/>
                      </a:cxn>
                      <a:cxn ang="0">
                        <a:pos x="249" y="83"/>
                      </a:cxn>
                      <a:cxn ang="0">
                        <a:pos x="243" y="95"/>
                      </a:cxn>
                      <a:cxn ang="0">
                        <a:pos x="237" y="106"/>
                      </a:cxn>
                      <a:cxn ang="0">
                        <a:pos x="225" y="112"/>
                      </a:cxn>
                      <a:cxn ang="0">
                        <a:pos x="208" y="112"/>
                      </a:cxn>
                      <a:cxn ang="0">
                        <a:pos x="95" y="112"/>
                      </a:cxn>
                      <a:cxn ang="0">
                        <a:pos x="83" y="118"/>
                      </a:cxn>
                      <a:cxn ang="0">
                        <a:pos x="71" y="124"/>
                      </a:cxn>
                      <a:cxn ang="0">
                        <a:pos x="66" y="136"/>
                      </a:cxn>
                      <a:cxn ang="0">
                        <a:pos x="66" y="148"/>
                      </a:cxn>
                      <a:cxn ang="0">
                        <a:pos x="66" y="172"/>
                      </a:cxn>
                      <a:cxn ang="0">
                        <a:pos x="71" y="195"/>
                      </a:cxn>
                      <a:cxn ang="0">
                        <a:pos x="77" y="213"/>
                      </a:cxn>
                      <a:cxn ang="0">
                        <a:pos x="89" y="237"/>
                      </a:cxn>
                      <a:cxn ang="0">
                        <a:pos x="131" y="272"/>
                      </a:cxn>
                      <a:cxn ang="0">
                        <a:pos x="184" y="284"/>
                      </a:cxn>
                      <a:cxn ang="0">
                        <a:pos x="202" y="284"/>
                      </a:cxn>
                      <a:cxn ang="0">
                        <a:pos x="220" y="284"/>
                      </a:cxn>
                      <a:cxn ang="0">
                        <a:pos x="237" y="278"/>
                      </a:cxn>
                      <a:cxn ang="0">
                        <a:pos x="237" y="278"/>
                      </a:cxn>
                      <a:cxn ang="0">
                        <a:pos x="237" y="278"/>
                      </a:cxn>
                      <a:cxn ang="0">
                        <a:pos x="243" y="278"/>
                      </a:cxn>
                      <a:cxn ang="0">
                        <a:pos x="243" y="278"/>
                      </a:cxn>
                      <a:cxn ang="0">
                        <a:pos x="243" y="284"/>
                      </a:cxn>
                      <a:cxn ang="0">
                        <a:pos x="243" y="284"/>
                      </a:cxn>
                      <a:cxn ang="0">
                        <a:pos x="243" y="290"/>
                      </a:cxn>
                      <a:cxn ang="0">
                        <a:pos x="202" y="302"/>
                      </a:cxn>
                      <a:cxn ang="0">
                        <a:pos x="154" y="308"/>
                      </a:cxn>
                      <a:cxn ang="0">
                        <a:pos x="154" y="101"/>
                      </a:cxn>
                      <a:cxn ang="0">
                        <a:pos x="172" y="101"/>
                      </a:cxn>
                      <a:cxn ang="0">
                        <a:pos x="184" y="95"/>
                      </a:cxn>
                      <a:cxn ang="0">
                        <a:pos x="190" y="89"/>
                      </a:cxn>
                      <a:cxn ang="0">
                        <a:pos x="190" y="77"/>
                      </a:cxn>
                      <a:cxn ang="0">
                        <a:pos x="190" y="53"/>
                      </a:cxn>
                      <a:cxn ang="0">
                        <a:pos x="184" y="35"/>
                      </a:cxn>
                      <a:cxn ang="0">
                        <a:pos x="166" y="24"/>
                      </a:cxn>
                      <a:cxn ang="0">
                        <a:pos x="154" y="12"/>
                      </a:cxn>
                      <a:cxn ang="0">
                        <a:pos x="131" y="12"/>
                      </a:cxn>
                      <a:cxn ang="0">
                        <a:pos x="113" y="12"/>
                      </a:cxn>
                      <a:cxn ang="0">
                        <a:pos x="95" y="24"/>
                      </a:cxn>
                      <a:cxn ang="0">
                        <a:pos x="77" y="41"/>
                      </a:cxn>
                      <a:cxn ang="0">
                        <a:pos x="71" y="65"/>
                      </a:cxn>
                      <a:cxn ang="0">
                        <a:pos x="66" y="101"/>
                      </a:cxn>
                      <a:cxn ang="0">
                        <a:pos x="125" y="101"/>
                      </a:cxn>
                      <a:cxn ang="0">
                        <a:pos x="154" y="101"/>
                      </a:cxn>
                    </a:cxnLst>
                    <a:rect l="0" t="0" r="r" b="b"/>
                    <a:pathLst>
                      <a:path w="249" h="308">
                        <a:moveTo>
                          <a:pt x="154" y="308"/>
                        </a:moveTo>
                        <a:lnTo>
                          <a:pt x="89" y="296"/>
                        </a:lnTo>
                        <a:lnTo>
                          <a:pt x="42" y="260"/>
                        </a:lnTo>
                        <a:lnTo>
                          <a:pt x="12" y="213"/>
                        </a:lnTo>
                        <a:lnTo>
                          <a:pt x="0" y="148"/>
                        </a:lnTo>
                        <a:lnTo>
                          <a:pt x="12" y="83"/>
                        </a:lnTo>
                        <a:lnTo>
                          <a:pt x="36" y="35"/>
                        </a:lnTo>
                        <a:lnTo>
                          <a:pt x="77" y="6"/>
                        </a:lnTo>
                        <a:lnTo>
                          <a:pt x="137" y="0"/>
                        </a:lnTo>
                        <a:lnTo>
                          <a:pt x="196" y="12"/>
                        </a:lnTo>
                        <a:lnTo>
                          <a:pt x="231" y="41"/>
                        </a:lnTo>
                        <a:lnTo>
                          <a:pt x="249" y="83"/>
                        </a:lnTo>
                        <a:lnTo>
                          <a:pt x="243" y="95"/>
                        </a:lnTo>
                        <a:lnTo>
                          <a:pt x="237" y="106"/>
                        </a:lnTo>
                        <a:lnTo>
                          <a:pt x="225" y="112"/>
                        </a:lnTo>
                        <a:lnTo>
                          <a:pt x="208" y="112"/>
                        </a:lnTo>
                        <a:lnTo>
                          <a:pt x="95" y="112"/>
                        </a:lnTo>
                        <a:lnTo>
                          <a:pt x="83" y="118"/>
                        </a:lnTo>
                        <a:lnTo>
                          <a:pt x="71" y="124"/>
                        </a:lnTo>
                        <a:lnTo>
                          <a:pt x="66" y="136"/>
                        </a:lnTo>
                        <a:lnTo>
                          <a:pt x="66" y="148"/>
                        </a:lnTo>
                        <a:lnTo>
                          <a:pt x="66" y="172"/>
                        </a:lnTo>
                        <a:lnTo>
                          <a:pt x="71" y="195"/>
                        </a:lnTo>
                        <a:lnTo>
                          <a:pt x="77" y="213"/>
                        </a:lnTo>
                        <a:lnTo>
                          <a:pt x="89" y="237"/>
                        </a:lnTo>
                        <a:lnTo>
                          <a:pt x="131" y="272"/>
                        </a:lnTo>
                        <a:lnTo>
                          <a:pt x="184" y="284"/>
                        </a:lnTo>
                        <a:lnTo>
                          <a:pt x="202" y="284"/>
                        </a:lnTo>
                        <a:lnTo>
                          <a:pt x="220" y="284"/>
                        </a:lnTo>
                        <a:lnTo>
                          <a:pt x="237" y="278"/>
                        </a:lnTo>
                        <a:lnTo>
                          <a:pt x="237" y="278"/>
                        </a:lnTo>
                        <a:lnTo>
                          <a:pt x="237" y="278"/>
                        </a:lnTo>
                        <a:lnTo>
                          <a:pt x="243" y="278"/>
                        </a:lnTo>
                        <a:lnTo>
                          <a:pt x="243" y="278"/>
                        </a:lnTo>
                        <a:lnTo>
                          <a:pt x="243" y="284"/>
                        </a:lnTo>
                        <a:lnTo>
                          <a:pt x="243" y="284"/>
                        </a:lnTo>
                        <a:lnTo>
                          <a:pt x="243" y="290"/>
                        </a:lnTo>
                        <a:lnTo>
                          <a:pt x="202" y="302"/>
                        </a:lnTo>
                        <a:lnTo>
                          <a:pt x="154" y="308"/>
                        </a:lnTo>
                        <a:close/>
                        <a:moveTo>
                          <a:pt x="154" y="101"/>
                        </a:moveTo>
                        <a:lnTo>
                          <a:pt x="172" y="101"/>
                        </a:lnTo>
                        <a:lnTo>
                          <a:pt x="184" y="95"/>
                        </a:lnTo>
                        <a:lnTo>
                          <a:pt x="190" y="89"/>
                        </a:lnTo>
                        <a:lnTo>
                          <a:pt x="190" y="77"/>
                        </a:lnTo>
                        <a:lnTo>
                          <a:pt x="190" y="53"/>
                        </a:lnTo>
                        <a:lnTo>
                          <a:pt x="184" y="35"/>
                        </a:lnTo>
                        <a:lnTo>
                          <a:pt x="166" y="24"/>
                        </a:lnTo>
                        <a:lnTo>
                          <a:pt x="154" y="12"/>
                        </a:lnTo>
                        <a:lnTo>
                          <a:pt x="131" y="12"/>
                        </a:lnTo>
                        <a:lnTo>
                          <a:pt x="113" y="12"/>
                        </a:lnTo>
                        <a:lnTo>
                          <a:pt x="95" y="24"/>
                        </a:lnTo>
                        <a:lnTo>
                          <a:pt x="77" y="41"/>
                        </a:lnTo>
                        <a:lnTo>
                          <a:pt x="71" y="65"/>
                        </a:lnTo>
                        <a:lnTo>
                          <a:pt x="66" y="101"/>
                        </a:lnTo>
                        <a:lnTo>
                          <a:pt x="125" y="101"/>
                        </a:lnTo>
                        <a:lnTo>
                          <a:pt x="154" y="101"/>
                        </a:lnTo>
                        <a:close/>
                      </a:path>
                    </a:pathLst>
                  </a:custGeom>
                  <a:solidFill>
                    <a:srgbClr val="3131B2"/>
                  </a:solidFill>
                  <a:ln w="0">
                    <a:solidFill>
                      <a:srgbClr val="3131B2"/>
                    </a:solidFill>
                    <a:prstDash val="solid"/>
                    <a:round/>
                    <a:headEnd/>
                    <a:tailEnd/>
                  </a:ln>
                </p:spPr>
                <p:txBody>
                  <a:bodyPr/>
                  <a:lstStyle/>
                  <a:p>
                    <a:endParaRPr lang="en-US"/>
                  </a:p>
                </p:txBody>
              </p:sp>
              <p:sp>
                <p:nvSpPr>
                  <p:cNvPr id="1104" name="Freeform 80"/>
                  <p:cNvSpPr>
                    <a:spLocks noChangeAspect="1"/>
                  </p:cNvSpPr>
                  <p:nvPr/>
                </p:nvSpPr>
                <p:spPr bwMode="auto">
                  <a:xfrm>
                    <a:off x="1665" y="1244"/>
                    <a:ext cx="249" cy="308"/>
                  </a:xfrm>
                  <a:custGeom>
                    <a:avLst/>
                    <a:gdLst/>
                    <a:ahLst/>
                    <a:cxnLst>
                      <a:cxn ang="0">
                        <a:pos x="154" y="308"/>
                      </a:cxn>
                      <a:cxn ang="0">
                        <a:pos x="89" y="296"/>
                      </a:cxn>
                      <a:cxn ang="0">
                        <a:pos x="42" y="260"/>
                      </a:cxn>
                      <a:cxn ang="0">
                        <a:pos x="12" y="213"/>
                      </a:cxn>
                      <a:cxn ang="0">
                        <a:pos x="0" y="148"/>
                      </a:cxn>
                      <a:cxn ang="0">
                        <a:pos x="12" y="83"/>
                      </a:cxn>
                      <a:cxn ang="0">
                        <a:pos x="36" y="35"/>
                      </a:cxn>
                      <a:cxn ang="0">
                        <a:pos x="77" y="6"/>
                      </a:cxn>
                      <a:cxn ang="0">
                        <a:pos x="137" y="0"/>
                      </a:cxn>
                      <a:cxn ang="0">
                        <a:pos x="196" y="12"/>
                      </a:cxn>
                      <a:cxn ang="0">
                        <a:pos x="231" y="41"/>
                      </a:cxn>
                      <a:cxn ang="0">
                        <a:pos x="249" y="83"/>
                      </a:cxn>
                      <a:cxn ang="0">
                        <a:pos x="243" y="95"/>
                      </a:cxn>
                      <a:cxn ang="0">
                        <a:pos x="237" y="106"/>
                      </a:cxn>
                      <a:cxn ang="0">
                        <a:pos x="225" y="112"/>
                      </a:cxn>
                      <a:cxn ang="0">
                        <a:pos x="208" y="112"/>
                      </a:cxn>
                      <a:cxn ang="0">
                        <a:pos x="95" y="112"/>
                      </a:cxn>
                      <a:cxn ang="0">
                        <a:pos x="83" y="118"/>
                      </a:cxn>
                      <a:cxn ang="0">
                        <a:pos x="71" y="124"/>
                      </a:cxn>
                      <a:cxn ang="0">
                        <a:pos x="66" y="136"/>
                      </a:cxn>
                      <a:cxn ang="0">
                        <a:pos x="66" y="148"/>
                      </a:cxn>
                      <a:cxn ang="0">
                        <a:pos x="66" y="172"/>
                      </a:cxn>
                      <a:cxn ang="0">
                        <a:pos x="71" y="195"/>
                      </a:cxn>
                      <a:cxn ang="0">
                        <a:pos x="77" y="213"/>
                      </a:cxn>
                      <a:cxn ang="0">
                        <a:pos x="89" y="237"/>
                      </a:cxn>
                      <a:cxn ang="0">
                        <a:pos x="131" y="272"/>
                      </a:cxn>
                      <a:cxn ang="0">
                        <a:pos x="184" y="284"/>
                      </a:cxn>
                      <a:cxn ang="0">
                        <a:pos x="202" y="284"/>
                      </a:cxn>
                      <a:cxn ang="0">
                        <a:pos x="220" y="284"/>
                      </a:cxn>
                      <a:cxn ang="0">
                        <a:pos x="237" y="278"/>
                      </a:cxn>
                      <a:cxn ang="0">
                        <a:pos x="237" y="278"/>
                      </a:cxn>
                      <a:cxn ang="0">
                        <a:pos x="237" y="278"/>
                      </a:cxn>
                      <a:cxn ang="0">
                        <a:pos x="243" y="278"/>
                      </a:cxn>
                      <a:cxn ang="0">
                        <a:pos x="243" y="278"/>
                      </a:cxn>
                      <a:cxn ang="0">
                        <a:pos x="243" y="284"/>
                      </a:cxn>
                      <a:cxn ang="0">
                        <a:pos x="243" y="284"/>
                      </a:cxn>
                      <a:cxn ang="0">
                        <a:pos x="243" y="290"/>
                      </a:cxn>
                      <a:cxn ang="0">
                        <a:pos x="202" y="302"/>
                      </a:cxn>
                      <a:cxn ang="0">
                        <a:pos x="154" y="308"/>
                      </a:cxn>
                    </a:cxnLst>
                    <a:rect l="0" t="0" r="r" b="b"/>
                    <a:pathLst>
                      <a:path w="249" h="308">
                        <a:moveTo>
                          <a:pt x="154" y="308"/>
                        </a:moveTo>
                        <a:lnTo>
                          <a:pt x="89" y="296"/>
                        </a:lnTo>
                        <a:lnTo>
                          <a:pt x="42" y="260"/>
                        </a:lnTo>
                        <a:lnTo>
                          <a:pt x="12" y="213"/>
                        </a:lnTo>
                        <a:lnTo>
                          <a:pt x="0" y="148"/>
                        </a:lnTo>
                        <a:lnTo>
                          <a:pt x="12" y="83"/>
                        </a:lnTo>
                        <a:lnTo>
                          <a:pt x="36" y="35"/>
                        </a:lnTo>
                        <a:lnTo>
                          <a:pt x="77" y="6"/>
                        </a:lnTo>
                        <a:lnTo>
                          <a:pt x="137" y="0"/>
                        </a:lnTo>
                        <a:lnTo>
                          <a:pt x="196" y="12"/>
                        </a:lnTo>
                        <a:lnTo>
                          <a:pt x="231" y="41"/>
                        </a:lnTo>
                        <a:lnTo>
                          <a:pt x="249" y="83"/>
                        </a:lnTo>
                        <a:lnTo>
                          <a:pt x="243" y="95"/>
                        </a:lnTo>
                        <a:lnTo>
                          <a:pt x="237" y="106"/>
                        </a:lnTo>
                        <a:lnTo>
                          <a:pt x="225" y="112"/>
                        </a:lnTo>
                        <a:lnTo>
                          <a:pt x="208" y="112"/>
                        </a:lnTo>
                        <a:lnTo>
                          <a:pt x="95" y="112"/>
                        </a:lnTo>
                        <a:lnTo>
                          <a:pt x="83" y="118"/>
                        </a:lnTo>
                        <a:lnTo>
                          <a:pt x="71" y="124"/>
                        </a:lnTo>
                        <a:lnTo>
                          <a:pt x="66" y="136"/>
                        </a:lnTo>
                        <a:lnTo>
                          <a:pt x="66" y="148"/>
                        </a:lnTo>
                        <a:lnTo>
                          <a:pt x="66" y="172"/>
                        </a:lnTo>
                        <a:lnTo>
                          <a:pt x="71" y="195"/>
                        </a:lnTo>
                        <a:lnTo>
                          <a:pt x="77" y="213"/>
                        </a:lnTo>
                        <a:lnTo>
                          <a:pt x="89" y="237"/>
                        </a:lnTo>
                        <a:lnTo>
                          <a:pt x="131" y="272"/>
                        </a:lnTo>
                        <a:lnTo>
                          <a:pt x="184" y="284"/>
                        </a:lnTo>
                        <a:lnTo>
                          <a:pt x="202" y="284"/>
                        </a:lnTo>
                        <a:lnTo>
                          <a:pt x="220" y="284"/>
                        </a:lnTo>
                        <a:lnTo>
                          <a:pt x="237" y="278"/>
                        </a:lnTo>
                        <a:lnTo>
                          <a:pt x="237" y="278"/>
                        </a:lnTo>
                        <a:lnTo>
                          <a:pt x="237" y="278"/>
                        </a:lnTo>
                        <a:lnTo>
                          <a:pt x="243" y="278"/>
                        </a:lnTo>
                        <a:lnTo>
                          <a:pt x="243" y="278"/>
                        </a:lnTo>
                        <a:lnTo>
                          <a:pt x="243" y="284"/>
                        </a:lnTo>
                        <a:lnTo>
                          <a:pt x="243" y="284"/>
                        </a:lnTo>
                        <a:lnTo>
                          <a:pt x="243" y="290"/>
                        </a:lnTo>
                        <a:lnTo>
                          <a:pt x="202" y="302"/>
                        </a:lnTo>
                        <a:lnTo>
                          <a:pt x="154" y="308"/>
                        </a:lnTo>
                      </a:path>
                    </a:pathLst>
                  </a:custGeom>
                  <a:noFill/>
                  <a:ln w="9525">
                    <a:solidFill>
                      <a:srgbClr val="3131B2"/>
                    </a:solidFill>
                    <a:prstDash val="solid"/>
                    <a:round/>
                    <a:headEnd/>
                    <a:tailEnd/>
                  </a:ln>
                </p:spPr>
                <p:txBody>
                  <a:bodyPr/>
                  <a:lstStyle/>
                  <a:p>
                    <a:endParaRPr lang="en-US"/>
                  </a:p>
                </p:txBody>
              </p:sp>
              <p:sp>
                <p:nvSpPr>
                  <p:cNvPr id="1105" name="Freeform 81"/>
                  <p:cNvSpPr>
                    <a:spLocks noChangeAspect="1"/>
                  </p:cNvSpPr>
                  <p:nvPr/>
                </p:nvSpPr>
                <p:spPr bwMode="auto">
                  <a:xfrm>
                    <a:off x="1731" y="1256"/>
                    <a:ext cx="124" cy="89"/>
                  </a:xfrm>
                  <a:custGeom>
                    <a:avLst/>
                    <a:gdLst/>
                    <a:ahLst/>
                    <a:cxnLst>
                      <a:cxn ang="0">
                        <a:pos x="88" y="89"/>
                      </a:cxn>
                      <a:cxn ang="0">
                        <a:pos x="106" y="89"/>
                      </a:cxn>
                      <a:cxn ang="0">
                        <a:pos x="118" y="83"/>
                      </a:cxn>
                      <a:cxn ang="0">
                        <a:pos x="124" y="77"/>
                      </a:cxn>
                      <a:cxn ang="0">
                        <a:pos x="124" y="65"/>
                      </a:cxn>
                      <a:cxn ang="0">
                        <a:pos x="124" y="41"/>
                      </a:cxn>
                      <a:cxn ang="0">
                        <a:pos x="118" y="23"/>
                      </a:cxn>
                      <a:cxn ang="0">
                        <a:pos x="100" y="12"/>
                      </a:cxn>
                      <a:cxn ang="0">
                        <a:pos x="88" y="0"/>
                      </a:cxn>
                      <a:cxn ang="0">
                        <a:pos x="65" y="0"/>
                      </a:cxn>
                      <a:cxn ang="0">
                        <a:pos x="47" y="0"/>
                      </a:cxn>
                      <a:cxn ang="0">
                        <a:pos x="29" y="12"/>
                      </a:cxn>
                      <a:cxn ang="0">
                        <a:pos x="11" y="29"/>
                      </a:cxn>
                      <a:cxn ang="0">
                        <a:pos x="5" y="53"/>
                      </a:cxn>
                      <a:cxn ang="0">
                        <a:pos x="0" y="89"/>
                      </a:cxn>
                      <a:cxn ang="0">
                        <a:pos x="59" y="89"/>
                      </a:cxn>
                      <a:cxn ang="0">
                        <a:pos x="88" y="89"/>
                      </a:cxn>
                    </a:cxnLst>
                    <a:rect l="0" t="0" r="r" b="b"/>
                    <a:pathLst>
                      <a:path w="124" h="89">
                        <a:moveTo>
                          <a:pt x="88" y="89"/>
                        </a:moveTo>
                        <a:lnTo>
                          <a:pt x="106" y="89"/>
                        </a:lnTo>
                        <a:lnTo>
                          <a:pt x="118" y="83"/>
                        </a:lnTo>
                        <a:lnTo>
                          <a:pt x="124" y="77"/>
                        </a:lnTo>
                        <a:lnTo>
                          <a:pt x="124" y="65"/>
                        </a:lnTo>
                        <a:lnTo>
                          <a:pt x="124" y="41"/>
                        </a:lnTo>
                        <a:lnTo>
                          <a:pt x="118" y="23"/>
                        </a:lnTo>
                        <a:lnTo>
                          <a:pt x="100" y="12"/>
                        </a:lnTo>
                        <a:lnTo>
                          <a:pt x="88" y="0"/>
                        </a:lnTo>
                        <a:lnTo>
                          <a:pt x="65" y="0"/>
                        </a:lnTo>
                        <a:lnTo>
                          <a:pt x="47" y="0"/>
                        </a:lnTo>
                        <a:lnTo>
                          <a:pt x="29" y="12"/>
                        </a:lnTo>
                        <a:lnTo>
                          <a:pt x="11" y="29"/>
                        </a:lnTo>
                        <a:lnTo>
                          <a:pt x="5" y="53"/>
                        </a:lnTo>
                        <a:lnTo>
                          <a:pt x="0" y="89"/>
                        </a:lnTo>
                        <a:lnTo>
                          <a:pt x="59" y="89"/>
                        </a:lnTo>
                        <a:lnTo>
                          <a:pt x="88" y="89"/>
                        </a:lnTo>
                      </a:path>
                    </a:pathLst>
                  </a:custGeom>
                  <a:noFill/>
                  <a:ln w="9525">
                    <a:solidFill>
                      <a:srgbClr val="3131B2"/>
                    </a:solidFill>
                    <a:prstDash val="solid"/>
                    <a:round/>
                    <a:headEnd/>
                    <a:tailEnd/>
                  </a:ln>
                </p:spPr>
                <p:txBody>
                  <a:bodyPr/>
                  <a:lstStyle/>
                  <a:p>
                    <a:endParaRPr lang="en-US"/>
                  </a:p>
                </p:txBody>
              </p:sp>
            </p:grpSp>
            <p:grpSp>
              <p:nvGrpSpPr>
                <p:cNvPr id="1106" name="Group 82"/>
                <p:cNvGrpSpPr>
                  <a:grpSpLocks noChangeAspect="1"/>
                </p:cNvGrpSpPr>
                <p:nvPr/>
              </p:nvGrpSpPr>
              <p:grpSpPr bwMode="auto">
                <a:xfrm>
                  <a:off x="1932" y="1238"/>
                  <a:ext cx="403" cy="314"/>
                  <a:chOff x="1932" y="1238"/>
                  <a:chExt cx="403" cy="314"/>
                </a:xfrm>
              </p:grpSpPr>
              <p:sp>
                <p:nvSpPr>
                  <p:cNvPr id="1107" name="Freeform 83"/>
                  <p:cNvSpPr>
                    <a:spLocks noChangeAspect="1"/>
                  </p:cNvSpPr>
                  <p:nvPr/>
                </p:nvSpPr>
                <p:spPr bwMode="auto">
                  <a:xfrm>
                    <a:off x="1932" y="1238"/>
                    <a:ext cx="403" cy="314"/>
                  </a:xfrm>
                  <a:custGeom>
                    <a:avLst/>
                    <a:gdLst/>
                    <a:ahLst/>
                    <a:cxnLst>
                      <a:cxn ang="0">
                        <a:pos x="343" y="284"/>
                      </a:cxn>
                      <a:cxn ang="0">
                        <a:pos x="337" y="302"/>
                      </a:cxn>
                      <a:cxn ang="0">
                        <a:pos x="332" y="308"/>
                      </a:cxn>
                      <a:cxn ang="0">
                        <a:pos x="320" y="314"/>
                      </a:cxn>
                      <a:cxn ang="0">
                        <a:pos x="308" y="308"/>
                      </a:cxn>
                      <a:cxn ang="0">
                        <a:pos x="302" y="302"/>
                      </a:cxn>
                      <a:cxn ang="0">
                        <a:pos x="296" y="284"/>
                      </a:cxn>
                      <a:cxn ang="0">
                        <a:pos x="225" y="89"/>
                      </a:cxn>
                      <a:cxn ang="0">
                        <a:pos x="219" y="89"/>
                      </a:cxn>
                      <a:cxn ang="0">
                        <a:pos x="154" y="302"/>
                      </a:cxn>
                      <a:cxn ang="0">
                        <a:pos x="112" y="302"/>
                      </a:cxn>
                      <a:cxn ang="0">
                        <a:pos x="53" y="71"/>
                      </a:cxn>
                      <a:cxn ang="0">
                        <a:pos x="53" y="59"/>
                      </a:cxn>
                      <a:cxn ang="0">
                        <a:pos x="47" y="47"/>
                      </a:cxn>
                      <a:cxn ang="0">
                        <a:pos x="41" y="36"/>
                      </a:cxn>
                      <a:cxn ang="0">
                        <a:pos x="30" y="24"/>
                      </a:cxn>
                      <a:cxn ang="0">
                        <a:pos x="18" y="24"/>
                      </a:cxn>
                      <a:cxn ang="0">
                        <a:pos x="0" y="18"/>
                      </a:cxn>
                      <a:cxn ang="0">
                        <a:pos x="0" y="12"/>
                      </a:cxn>
                      <a:cxn ang="0">
                        <a:pos x="89" y="12"/>
                      </a:cxn>
                      <a:cxn ang="0">
                        <a:pos x="148" y="237"/>
                      </a:cxn>
                      <a:cxn ang="0">
                        <a:pos x="154" y="237"/>
                      </a:cxn>
                      <a:cxn ang="0">
                        <a:pos x="225" y="12"/>
                      </a:cxn>
                      <a:cxn ang="0">
                        <a:pos x="231" y="6"/>
                      </a:cxn>
                      <a:cxn ang="0">
                        <a:pos x="237" y="0"/>
                      </a:cxn>
                      <a:cxn ang="0">
                        <a:pos x="243" y="6"/>
                      </a:cxn>
                      <a:cxn ang="0">
                        <a:pos x="249" y="12"/>
                      </a:cxn>
                      <a:cxn ang="0">
                        <a:pos x="326" y="237"/>
                      </a:cxn>
                      <a:cxn ang="0">
                        <a:pos x="332" y="237"/>
                      </a:cxn>
                      <a:cxn ang="0">
                        <a:pos x="385" y="12"/>
                      </a:cxn>
                      <a:cxn ang="0">
                        <a:pos x="385" y="6"/>
                      </a:cxn>
                      <a:cxn ang="0">
                        <a:pos x="391" y="0"/>
                      </a:cxn>
                      <a:cxn ang="0">
                        <a:pos x="397" y="6"/>
                      </a:cxn>
                      <a:cxn ang="0">
                        <a:pos x="403" y="6"/>
                      </a:cxn>
                      <a:cxn ang="0">
                        <a:pos x="403" y="12"/>
                      </a:cxn>
                      <a:cxn ang="0">
                        <a:pos x="403" y="18"/>
                      </a:cxn>
                      <a:cxn ang="0">
                        <a:pos x="343" y="284"/>
                      </a:cxn>
                    </a:cxnLst>
                    <a:rect l="0" t="0" r="r" b="b"/>
                    <a:pathLst>
                      <a:path w="403" h="314">
                        <a:moveTo>
                          <a:pt x="343" y="284"/>
                        </a:moveTo>
                        <a:lnTo>
                          <a:pt x="337" y="302"/>
                        </a:lnTo>
                        <a:lnTo>
                          <a:pt x="332" y="308"/>
                        </a:lnTo>
                        <a:lnTo>
                          <a:pt x="320" y="314"/>
                        </a:lnTo>
                        <a:lnTo>
                          <a:pt x="308" y="308"/>
                        </a:lnTo>
                        <a:lnTo>
                          <a:pt x="302" y="302"/>
                        </a:lnTo>
                        <a:lnTo>
                          <a:pt x="296" y="284"/>
                        </a:lnTo>
                        <a:lnTo>
                          <a:pt x="225" y="89"/>
                        </a:lnTo>
                        <a:lnTo>
                          <a:pt x="219" y="89"/>
                        </a:lnTo>
                        <a:lnTo>
                          <a:pt x="154" y="302"/>
                        </a:lnTo>
                        <a:lnTo>
                          <a:pt x="112" y="302"/>
                        </a:lnTo>
                        <a:lnTo>
                          <a:pt x="53" y="71"/>
                        </a:lnTo>
                        <a:lnTo>
                          <a:pt x="53" y="59"/>
                        </a:lnTo>
                        <a:lnTo>
                          <a:pt x="47" y="47"/>
                        </a:lnTo>
                        <a:lnTo>
                          <a:pt x="41" y="36"/>
                        </a:lnTo>
                        <a:lnTo>
                          <a:pt x="30" y="24"/>
                        </a:lnTo>
                        <a:lnTo>
                          <a:pt x="18" y="24"/>
                        </a:lnTo>
                        <a:lnTo>
                          <a:pt x="0" y="18"/>
                        </a:lnTo>
                        <a:lnTo>
                          <a:pt x="0" y="12"/>
                        </a:lnTo>
                        <a:lnTo>
                          <a:pt x="89" y="12"/>
                        </a:lnTo>
                        <a:lnTo>
                          <a:pt x="148" y="237"/>
                        </a:lnTo>
                        <a:lnTo>
                          <a:pt x="154" y="237"/>
                        </a:lnTo>
                        <a:lnTo>
                          <a:pt x="225" y="12"/>
                        </a:lnTo>
                        <a:lnTo>
                          <a:pt x="231" y="6"/>
                        </a:lnTo>
                        <a:lnTo>
                          <a:pt x="237" y="0"/>
                        </a:lnTo>
                        <a:lnTo>
                          <a:pt x="243" y="6"/>
                        </a:lnTo>
                        <a:lnTo>
                          <a:pt x="249" y="12"/>
                        </a:lnTo>
                        <a:lnTo>
                          <a:pt x="326" y="237"/>
                        </a:lnTo>
                        <a:lnTo>
                          <a:pt x="332" y="237"/>
                        </a:lnTo>
                        <a:lnTo>
                          <a:pt x="385" y="12"/>
                        </a:lnTo>
                        <a:lnTo>
                          <a:pt x="385" y="6"/>
                        </a:lnTo>
                        <a:lnTo>
                          <a:pt x="391" y="0"/>
                        </a:lnTo>
                        <a:lnTo>
                          <a:pt x="397" y="6"/>
                        </a:lnTo>
                        <a:lnTo>
                          <a:pt x="403" y="6"/>
                        </a:lnTo>
                        <a:lnTo>
                          <a:pt x="403" y="12"/>
                        </a:lnTo>
                        <a:lnTo>
                          <a:pt x="403" y="18"/>
                        </a:lnTo>
                        <a:lnTo>
                          <a:pt x="343" y="284"/>
                        </a:lnTo>
                        <a:close/>
                      </a:path>
                    </a:pathLst>
                  </a:custGeom>
                  <a:solidFill>
                    <a:srgbClr val="3131B2"/>
                  </a:solidFill>
                  <a:ln w="0">
                    <a:solidFill>
                      <a:srgbClr val="3131B2"/>
                    </a:solidFill>
                    <a:prstDash val="solid"/>
                    <a:round/>
                    <a:headEnd/>
                    <a:tailEnd/>
                  </a:ln>
                </p:spPr>
                <p:txBody>
                  <a:bodyPr/>
                  <a:lstStyle/>
                  <a:p>
                    <a:endParaRPr lang="en-US"/>
                  </a:p>
                </p:txBody>
              </p:sp>
              <p:sp>
                <p:nvSpPr>
                  <p:cNvPr id="1108" name="Freeform 84"/>
                  <p:cNvSpPr>
                    <a:spLocks noChangeAspect="1"/>
                  </p:cNvSpPr>
                  <p:nvPr/>
                </p:nvSpPr>
                <p:spPr bwMode="auto">
                  <a:xfrm>
                    <a:off x="1932" y="1238"/>
                    <a:ext cx="403" cy="314"/>
                  </a:xfrm>
                  <a:custGeom>
                    <a:avLst/>
                    <a:gdLst/>
                    <a:ahLst/>
                    <a:cxnLst>
                      <a:cxn ang="0">
                        <a:pos x="343" y="284"/>
                      </a:cxn>
                      <a:cxn ang="0">
                        <a:pos x="337" y="302"/>
                      </a:cxn>
                      <a:cxn ang="0">
                        <a:pos x="332" y="308"/>
                      </a:cxn>
                      <a:cxn ang="0">
                        <a:pos x="320" y="314"/>
                      </a:cxn>
                      <a:cxn ang="0">
                        <a:pos x="308" y="308"/>
                      </a:cxn>
                      <a:cxn ang="0">
                        <a:pos x="302" y="302"/>
                      </a:cxn>
                      <a:cxn ang="0">
                        <a:pos x="296" y="284"/>
                      </a:cxn>
                      <a:cxn ang="0">
                        <a:pos x="225" y="89"/>
                      </a:cxn>
                      <a:cxn ang="0">
                        <a:pos x="219" y="89"/>
                      </a:cxn>
                      <a:cxn ang="0">
                        <a:pos x="154" y="302"/>
                      </a:cxn>
                      <a:cxn ang="0">
                        <a:pos x="112" y="302"/>
                      </a:cxn>
                      <a:cxn ang="0">
                        <a:pos x="53" y="71"/>
                      </a:cxn>
                      <a:cxn ang="0">
                        <a:pos x="53" y="59"/>
                      </a:cxn>
                      <a:cxn ang="0">
                        <a:pos x="47" y="47"/>
                      </a:cxn>
                      <a:cxn ang="0">
                        <a:pos x="41" y="36"/>
                      </a:cxn>
                      <a:cxn ang="0">
                        <a:pos x="30" y="24"/>
                      </a:cxn>
                      <a:cxn ang="0">
                        <a:pos x="18" y="24"/>
                      </a:cxn>
                      <a:cxn ang="0">
                        <a:pos x="0" y="18"/>
                      </a:cxn>
                      <a:cxn ang="0">
                        <a:pos x="0" y="12"/>
                      </a:cxn>
                      <a:cxn ang="0">
                        <a:pos x="89" y="12"/>
                      </a:cxn>
                      <a:cxn ang="0">
                        <a:pos x="148" y="237"/>
                      </a:cxn>
                      <a:cxn ang="0">
                        <a:pos x="154" y="237"/>
                      </a:cxn>
                      <a:cxn ang="0">
                        <a:pos x="225" y="12"/>
                      </a:cxn>
                      <a:cxn ang="0">
                        <a:pos x="231" y="6"/>
                      </a:cxn>
                      <a:cxn ang="0">
                        <a:pos x="237" y="0"/>
                      </a:cxn>
                      <a:cxn ang="0">
                        <a:pos x="243" y="6"/>
                      </a:cxn>
                      <a:cxn ang="0">
                        <a:pos x="249" y="12"/>
                      </a:cxn>
                      <a:cxn ang="0">
                        <a:pos x="326" y="237"/>
                      </a:cxn>
                      <a:cxn ang="0">
                        <a:pos x="332" y="237"/>
                      </a:cxn>
                      <a:cxn ang="0">
                        <a:pos x="385" y="12"/>
                      </a:cxn>
                      <a:cxn ang="0">
                        <a:pos x="385" y="6"/>
                      </a:cxn>
                      <a:cxn ang="0">
                        <a:pos x="391" y="0"/>
                      </a:cxn>
                      <a:cxn ang="0">
                        <a:pos x="397" y="6"/>
                      </a:cxn>
                      <a:cxn ang="0">
                        <a:pos x="403" y="6"/>
                      </a:cxn>
                      <a:cxn ang="0">
                        <a:pos x="403" y="12"/>
                      </a:cxn>
                      <a:cxn ang="0">
                        <a:pos x="403" y="18"/>
                      </a:cxn>
                      <a:cxn ang="0">
                        <a:pos x="343" y="284"/>
                      </a:cxn>
                    </a:cxnLst>
                    <a:rect l="0" t="0" r="r" b="b"/>
                    <a:pathLst>
                      <a:path w="403" h="314">
                        <a:moveTo>
                          <a:pt x="343" y="284"/>
                        </a:moveTo>
                        <a:lnTo>
                          <a:pt x="337" y="302"/>
                        </a:lnTo>
                        <a:lnTo>
                          <a:pt x="332" y="308"/>
                        </a:lnTo>
                        <a:lnTo>
                          <a:pt x="320" y="314"/>
                        </a:lnTo>
                        <a:lnTo>
                          <a:pt x="308" y="308"/>
                        </a:lnTo>
                        <a:lnTo>
                          <a:pt x="302" y="302"/>
                        </a:lnTo>
                        <a:lnTo>
                          <a:pt x="296" y="284"/>
                        </a:lnTo>
                        <a:lnTo>
                          <a:pt x="225" y="89"/>
                        </a:lnTo>
                        <a:lnTo>
                          <a:pt x="219" y="89"/>
                        </a:lnTo>
                        <a:lnTo>
                          <a:pt x="154" y="302"/>
                        </a:lnTo>
                        <a:lnTo>
                          <a:pt x="112" y="302"/>
                        </a:lnTo>
                        <a:lnTo>
                          <a:pt x="53" y="71"/>
                        </a:lnTo>
                        <a:lnTo>
                          <a:pt x="53" y="59"/>
                        </a:lnTo>
                        <a:lnTo>
                          <a:pt x="47" y="47"/>
                        </a:lnTo>
                        <a:lnTo>
                          <a:pt x="41" y="36"/>
                        </a:lnTo>
                        <a:lnTo>
                          <a:pt x="30" y="24"/>
                        </a:lnTo>
                        <a:lnTo>
                          <a:pt x="18" y="24"/>
                        </a:lnTo>
                        <a:lnTo>
                          <a:pt x="0" y="18"/>
                        </a:lnTo>
                        <a:lnTo>
                          <a:pt x="0" y="12"/>
                        </a:lnTo>
                        <a:lnTo>
                          <a:pt x="89" y="12"/>
                        </a:lnTo>
                        <a:lnTo>
                          <a:pt x="148" y="237"/>
                        </a:lnTo>
                        <a:lnTo>
                          <a:pt x="154" y="237"/>
                        </a:lnTo>
                        <a:lnTo>
                          <a:pt x="225" y="12"/>
                        </a:lnTo>
                        <a:lnTo>
                          <a:pt x="231" y="6"/>
                        </a:lnTo>
                        <a:lnTo>
                          <a:pt x="237" y="0"/>
                        </a:lnTo>
                        <a:lnTo>
                          <a:pt x="243" y="6"/>
                        </a:lnTo>
                        <a:lnTo>
                          <a:pt x="249" y="12"/>
                        </a:lnTo>
                        <a:lnTo>
                          <a:pt x="326" y="237"/>
                        </a:lnTo>
                        <a:lnTo>
                          <a:pt x="332" y="237"/>
                        </a:lnTo>
                        <a:lnTo>
                          <a:pt x="385" y="12"/>
                        </a:lnTo>
                        <a:lnTo>
                          <a:pt x="385" y="6"/>
                        </a:lnTo>
                        <a:lnTo>
                          <a:pt x="391" y="0"/>
                        </a:lnTo>
                        <a:lnTo>
                          <a:pt x="397" y="6"/>
                        </a:lnTo>
                        <a:lnTo>
                          <a:pt x="403" y="6"/>
                        </a:lnTo>
                        <a:lnTo>
                          <a:pt x="403" y="12"/>
                        </a:lnTo>
                        <a:lnTo>
                          <a:pt x="403" y="18"/>
                        </a:lnTo>
                        <a:lnTo>
                          <a:pt x="343" y="284"/>
                        </a:lnTo>
                      </a:path>
                    </a:pathLst>
                  </a:custGeom>
                  <a:noFill/>
                  <a:ln w="9525">
                    <a:solidFill>
                      <a:srgbClr val="3131B2"/>
                    </a:solidFill>
                    <a:prstDash val="solid"/>
                    <a:round/>
                    <a:headEnd/>
                    <a:tailEnd/>
                  </a:ln>
                </p:spPr>
                <p:txBody>
                  <a:bodyPr/>
                  <a:lstStyle/>
                  <a:p>
                    <a:endParaRPr lang="en-US"/>
                  </a:p>
                </p:txBody>
              </p:sp>
            </p:grpSp>
          </p:grpSp>
        </p:grpSp>
        <p:grpSp>
          <p:nvGrpSpPr>
            <p:cNvPr id="1109" name="Group 85"/>
            <p:cNvGrpSpPr>
              <a:grpSpLocks noChangeAspect="1"/>
            </p:cNvGrpSpPr>
            <p:nvPr/>
          </p:nvGrpSpPr>
          <p:grpSpPr bwMode="auto">
            <a:xfrm>
              <a:off x="1686" y="240"/>
              <a:ext cx="766" cy="431"/>
              <a:chOff x="2459" y="480"/>
              <a:chExt cx="2055" cy="1155"/>
            </a:xfrm>
          </p:grpSpPr>
          <p:sp>
            <p:nvSpPr>
              <p:cNvPr id="1110" name="Freeform 86"/>
              <p:cNvSpPr>
                <a:spLocks noChangeAspect="1"/>
              </p:cNvSpPr>
              <p:nvPr/>
            </p:nvSpPr>
            <p:spPr bwMode="auto">
              <a:xfrm>
                <a:off x="2459" y="1481"/>
                <a:ext cx="569" cy="154"/>
              </a:xfrm>
              <a:custGeom>
                <a:avLst/>
                <a:gdLst/>
                <a:ahLst/>
                <a:cxnLst>
                  <a:cxn ang="0">
                    <a:pos x="569" y="118"/>
                  </a:cxn>
                  <a:cxn ang="0">
                    <a:pos x="557" y="124"/>
                  </a:cxn>
                  <a:cxn ang="0">
                    <a:pos x="521" y="130"/>
                  </a:cxn>
                  <a:cxn ang="0">
                    <a:pos x="480" y="142"/>
                  </a:cxn>
                  <a:cxn ang="0">
                    <a:pos x="432" y="154"/>
                  </a:cxn>
                  <a:cxn ang="0">
                    <a:pos x="397" y="154"/>
                  </a:cxn>
                  <a:cxn ang="0">
                    <a:pos x="361" y="136"/>
                  </a:cxn>
                  <a:cxn ang="0">
                    <a:pos x="308" y="106"/>
                  </a:cxn>
                  <a:cxn ang="0">
                    <a:pos x="255" y="77"/>
                  </a:cxn>
                  <a:cxn ang="0">
                    <a:pos x="207" y="53"/>
                  </a:cxn>
                  <a:cxn ang="0">
                    <a:pos x="142" y="41"/>
                  </a:cxn>
                  <a:cxn ang="0">
                    <a:pos x="83" y="41"/>
                  </a:cxn>
                  <a:cxn ang="0">
                    <a:pos x="18" y="53"/>
                  </a:cxn>
                  <a:cxn ang="0">
                    <a:pos x="6" y="59"/>
                  </a:cxn>
                  <a:cxn ang="0">
                    <a:pos x="0" y="65"/>
                  </a:cxn>
                  <a:cxn ang="0">
                    <a:pos x="0" y="65"/>
                  </a:cxn>
                  <a:cxn ang="0">
                    <a:pos x="0" y="59"/>
                  </a:cxn>
                  <a:cxn ang="0">
                    <a:pos x="6" y="59"/>
                  </a:cxn>
                  <a:cxn ang="0">
                    <a:pos x="18" y="53"/>
                  </a:cxn>
                  <a:cxn ang="0">
                    <a:pos x="24" y="47"/>
                  </a:cxn>
                  <a:cxn ang="0">
                    <a:pos x="36" y="41"/>
                  </a:cxn>
                  <a:cxn ang="0">
                    <a:pos x="47" y="35"/>
                  </a:cxn>
                  <a:cxn ang="0">
                    <a:pos x="59" y="29"/>
                  </a:cxn>
                  <a:cxn ang="0">
                    <a:pos x="95" y="12"/>
                  </a:cxn>
                  <a:cxn ang="0">
                    <a:pos x="136" y="0"/>
                  </a:cxn>
                  <a:cxn ang="0">
                    <a:pos x="184" y="0"/>
                  </a:cxn>
                  <a:cxn ang="0">
                    <a:pos x="243" y="6"/>
                  </a:cxn>
                  <a:cxn ang="0">
                    <a:pos x="314" y="18"/>
                  </a:cxn>
                  <a:cxn ang="0">
                    <a:pos x="379" y="29"/>
                  </a:cxn>
                  <a:cxn ang="0">
                    <a:pos x="432" y="41"/>
                  </a:cxn>
                  <a:cxn ang="0">
                    <a:pos x="486" y="47"/>
                  </a:cxn>
                  <a:cxn ang="0">
                    <a:pos x="527" y="47"/>
                  </a:cxn>
                  <a:cxn ang="0">
                    <a:pos x="557" y="35"/>
                  </a:cxn>
                  <a:cxn ang="0">
                    <a:pos x="569" y="118"/>
                  </a:cxn>
                </a:cxnLst>
                <a:rect l="0" t="0" r="r" b="b"/>
                <a:pathLst>
                  <a:path w="569" h="154">
                    <a:moveTo>
                      <a:pt x="569" y="118"/>
                    </a:moveTo>
                    <a:lnTo>
                      <a:pt x="557" y="124"/>
                    </a:lnTo>
                    <a:lnTo>
                      <a:pt x="521" y="130"/>
                    </a:lnTo>
                    <a:lnTo>
                      <a:pt x="480" y="142"/>
                    </a:lnTo>
                    <a:lnTo>
                      <a:pt x="432" y="154"/>
                    </a:lnTo>
                    <a:lnTo>
                      <a:pt x="397" y="154"/>
                    </a:lnTo>
                    <a:lnTo>
                      <a:pt x="361" y="136"/>
                    </a:lnTo>
                    <a:lnTo>
                      <a:pt x="308" y="106"/>
                    </a:lnTo>
                    <a:lnTo>
                      <a:pt x="255" y="77"/>
                    </a:lnTo>
                    <a:lnTo>
                      <a:pt x="207" y="53"/>
                    </a:lnTo>
                    <a:lnTo>
                      <a:pt x="142" y="41"/>
                    </a:lnTo>
                    <a:lnTo>
                      <a:pt x="83" y="41"/>
                    </a:lnTo>
                    <a:lnTo>
                      <a:pt x="18" y="53"/>
                    </a:lnTo>
                    <a:lnTo>
                      <a:pt x="6" y="59"/>
                    </a:lnTo>
                    <a:lnTo>
                      <a:pt x="0" y="65"/>
                    </a:lnTo>
                    <a:lnTo>
                      <a:pt x="0" y="65"/>
                    </a:lnTo>
                    <a:lnTo>
                      <a:pt x="0" y="59"/>
                    </a:lnTo>
                    <a:lnTo>
                      <a:pt x="6" y="59"/>
                    </a:lnTo>
                    <a:lnTo>
                      <a:pt x="18" y="53"/>
                    </a:lnTo>
                    <a:lnTo>
                      <a:pt x="24" y="47"/>
                    </a:lnTo>
                    <a:lnTo>
                      <a:pt x="36" y="41"/>
                    </a:lnTo>
                    <a:lnTo>
                      <a:pt x="47" y="35"/>
                    </a:lnTo>
                    <a:lnTo>
                      <a:pt x="59" y="29"/>
                    </a:lnTo>
                    <a:lnTo>
                      <a:pt x="95" y="12"/>
                    </a:lnTo>
                    <a:lnTo>
                      <a:pt x="136" y="0"/>
                    </a:lnTo>
                    <a:lnTo>
                      <a:pt x="184" y="0"/>
                    </a:lnTo>
                    <a:lnTo>
                      <a:pt x="243" y="6"/>
                    </a:lnTo>
                    <a:lnTo>
                      <a:pt x="314" y="18"/>
                    </a:lnTo>
                    <a:lnTo>
                      <a:pt x="379" y="29"/>
                    </a:lnTo>
                    <a:lnTo>
                      <a:pt x="432" y="41"/>
                    </a:lnTo>
                    <a:lnTo>
                      <a:pt x="486" y="47"/>
                    </a:lnTo>
                    <a:lnTo>
                      <a:pt x="527" y="47"/>
                    </a:lnTo>
                    <a:lnTo>
                      <a:pt x="557" y="35"/>
                    </a:lnTo>
                    <a:lnTo>
                      <a:pt x="569" y="118"/>
                    </a:lnTo>
                    <a:close/>
                  </a:path>
                </a:pathLst>
              </a:custGeom>
              <a:solidFill>
                <a:srgbClr val="AB7852"/>
              </a:solidFill>
              <a:ln w="0">
                <a:solidFill>
                  <a:srgbClr val="AB7852"/>
                </a:solidFill>
                <a:prstDash val="solid"/>
                <a:round/>
                <a:headEnd/>
                <a:tailEnd/>
              </a:ln>
            </p:spPr>
            <p:txBody>
              <a:bodyPr/>
              <a:lstStyle/>
              <a:p>
                <a:endParaRPr lang="en-US"/>
              </a:p>
            </p:txBody>
          </p:sp>
          <p:sp>
            <p:nvSpPr>
              <p:cNvPr id="1111" name="Freeform 87"/>
              <p:cNvSpPr>
                <a:spLocks noChangeAspect="1"/>
              </p:cNvSpPr>
              <p:nvPr/>
            </p:nvSpPr>
            <p:spPr bwMode="auto">
              <a:xfrm>
                <a:off x="2536" y="1481"/>
                <a:ext cx="409" cy="154"/>
              </a:xfrm>
              <a:custGeom>
                <a:avLst/>
                <a:gdLst/>
                <a:ahLst/>
                <a:cxnLst>
                  <a:cxn ang="0">
                    <a:pos x="409" y="77"/>
                  </a:cxn>
                  <a:cxn ang="0">
                    <a:pos x="397" y="142"/>
                  </a:cxn>
                  <a:cxn ang="0">
                    <a:pos x="355" y="154"/>
                  </a:cxn>
                  <a:cxn ang="0">
                    <a:pos x="320" y="154"/>
                  </a:cxn>
                  <a:cxn ang="0">
                    <a:pos x="284" y="136"/>
                  </a:cxn>
                  <a:cxn ang="0">
                    <a:pos x="231" y="106"/>
                  </a:cxn>
                  <a:cxn ang="0">
                    <a:pos x="178" y="77"/>
                  </a:cxn>
                  <a:cxn ang="0">
                    <a:pos x="130" y="53"/>
                  </a:cxn>
                  <a:cxn ang="0">
                    <a:pos x="65" y="41"/>
                  </a:cxn>
                  <a:cxn ang="0">
                    <a:pos x="6" y="41"/>
                  </a:cxn>
                  <a:cxn ang="0">
                    <a:pos x="0" y="41"/>
                  </a:cxn>
                  <a:cxn ang="0">
                    <a:pos x="0" y="18"/>
                  </a:cxn>
                  <a:cxn ang="0">
                    <a:pos x="18" y="12"/>
                  </a:cxn>
                  <a:cxn ang="0">
                    <a:pos x="59" y="0"/>
                  </a:cxn>
                  <a:cxn ang="0">
                    <a:pos x="107" y="0"/>
                  </a:cxn>
                  <a:cxn ang="0">
                    <a:pos x="166" y="6"/>
                  </a:cxn>
                  <a:cxn ang="0">
                    <a:pos x="237" y="18"/>
                  </a:cxn>
                  <a:cxn ang="0">
                    <a:pos x="302" y="29"/>
                  </a:cxn>
                  <a:cxn ang="0">
                    <a:pos x="355" y="41"/>
                  </a:cxn>
                  <a:cxn ang="0">
                    <a:pos x="403" y="47"/>
                  </a:cxn>
                  <a:cxn ang="0">
                    <a:pos x="409" y="77"/>
                  </a:cxn>
                  <a:cxn ang="0">
                    <a:pos x="409" y="77"/>
                  </a:cxn>
                </a:cxnLst>
                <a:rect l="0" t="0" r="r" b="b"/>
                <a:pathLst>
                  <a:path w="409" h="154">
                    <a:moveTo>
                      <a:pt x="409" y="77"/>
                    </a:moveTo>
                    <a:lnTo>
                      <a:pt x="397" y="142"/>
                    </a:lnTo>
                    <a:lnTo>
                      <a:pt x="355" y="154"/>
                    </a:lnTo>
                    <a:lnTo>
                      <a:pt x="320" y="154"/>
                    </a:lnTo>
                    <a:lnTo>
                      <a:pt x="284" y="136"/>
                    </a:lnTo>
                    <a:lnTo>
                      <a:pt x="231" y="106"/>
                    </a:lnTo>
                    <a:lnTo>
                      <a:pt x="178" y="77"/>
                    </a:lnTo>
                    <a:lnTo>
                      <a:pt x="130" y="53"/>
                    </a:lnTo>
                    <a:lnTo>
                      <a:pt x="65" y="41"/>
                    </a:lnTo>
                    <a:lnTo>
                      <a:pt x="6" y="41"/>
                    </a:lnTo>
                    <a:lnTo>
                      <a:pt x="0" y="41"/>
                    </a:lnTo>
                    <a:lnTo>
                      <a:pt x="0" y="18"/>
                    </a:lnTo>
                    <a:lnTo>
                      <a:pt x="18" y="12"/>
                    </a:lnTo>
                    <a:lnTo>
                      <a:pt x="59" y="0"/>
                    </a:lnTo>
                    <a:lnTo>
                      <a:pt x="107" y="0"/>
                    </a:lnTo>
                    <a:lnTo>
                      <a:pt x="166" y="6"/>
                    </a:lnTo>
                    <a:lnTo>
                      <a:pt x="237" y="18"/>
                    </a:lnTo>
                    <a:lnTo>
                      <a:pt x="302" y="29"/>
                    </a:lnTo>
                    <a:lnTo>
                      <a:pt x="355" y="41"/>
                    </a:lnTo>
                    <a:lnTo>
                      <a:pt x="403" y="47"/>
                    </a:lnTo>
                    <a:lnTo>
                      <a:pt x="409" y="77"/>
                    </a:lnTo>
                    <a:lnTo>
                      <a:pt x="409" y="77"/>
                    </a:lnTo>
                    <a:close/>
                  </a:path>
                </a:pathLst>
              </a:custGeom>
              <a:solidFill>
                <a:srgbClr val="AB7852"/>
              </a:solidFill>
              <a:ln w="0">
                <a:solidFill>
                  <a:srgbClr val="AB7852"/>
                </a:solidFill>
                <a:prstDash val="solid"/>
                <a:round/>
                <a:headEnd/>
                <a:tailEnd/>
              </a:ln>
            </p:spPr>
            <p:txBody>
              <a:bodyPr/>
              <a:lstStyle/>
              <a:p>
                <a:endParaRPr lang="en-US"/>
              </a:p>
            </p:txBody>
          </p:sp>
          <p:sp>
            <p:nvSpPr>
              <p:cNvPr id="1112" name="Freeform 88"/>
              <p:cNvSpPr>
                <a:spLocks noChangeAspect="1"/>
              </p:cNvSpPr>
              <p:nvPr/>
            </p:nvSpPr>
            <p:spPr bwMode="auto">
              <a:xfrm>
                <a:off x="2589" y="1481"/>
                <a:ext cx="302" cy="154"/>
              </a:xfrm>
              <a:custGeom>
                <a:avLst/>
                <a:gdLst/>
                <a:ahLst/>
                <a:cxnLst>
                  <a:cxn ang="0">
                    <a:pos x="302" y="77"/>
                  </a:cxn>
                  <a:cxn ang="0">
                    <a:pos x="296" y="142"/>
                  </a:cxn>
                  <a:cxn ang="0">
                    <a:pos x="285" y="154"/>
                  </a:cxn>
                  <a:cxn ang="0">
                    <a:pos x="267" y="154"/>
                  </a:cxn>
                  <a:cxn ang="0">
                    <a:pos x="231" y="136"/>
                  </a:cxn>
                  <a:cxn ang="0">
                    <a:pos x="178" y="106"/>
                  </a:cxn>
                  <a:cxn ang="0">
                    <a:pos x="125" y="77"/>
                  </a:cxn>
                  <a:cxn ang="0">
                    <a:pos x="77" y="53"/>
                  </a:cxn>
                  <a:cxn ang="0">
                    <a:pos x="12" y="41"/>
                  </a:cxn>
                  <a:cxn ang="0">
                    <a:pos x="0" y="41"/>
                  </a:cxn>
                  <a:cxn ang="0">
                    <a:pos x="0" y="29"/>
                  </a:cxn>
                  <a:cxn ang="0">
                    <a:pos x="18" y="0"/>
                  </a:cxn>
                  <a:cxn ang="0">
                    <a:pos x="54" y="0"/>
                  </a:cxn>
                  <a:cxn ang="0">
                    <a:pos x="113" y="6"/>
                  </a:cxn>
                  <a:cxn ang="0">
                    <a:pos x="184" y="18"/>
                  </a:cxn>
                  <a:cxn ang="0">
                    <a:pos x="249" y="29"/>
                  </a:cxn>
                  <a:cxn ang="0">
                    <a:pos x="296" y="41"/>
                  </a:cxn>
                  <a:cxn ang="0">
                    <a:pos x="302" y="77"/>
                  </a:cxn>
                  <a:cxn ang="0">
                    <a:pos x="302" y="77"/>
                  </a:cxn>
                </a:cxnLst>
                <a:rect l="0" t="0" r="r" b="b"/>
                <a:pathLst>
                  <a:path w="302" h="154">
                    <a:moveTo>
                      <a:pt x="302" y="77"/>
                    </a:moveTo>
                    <a:lnTo>
                      <a:pt x="296" y="142"/>
                    </a:lnTo>
                    <a:lnTo>
                      <a:pt x="285" y="154"/>
                    </a:lnTo>
                    <a:lnTo>
                      <a:pt x="267" y="154"/>
                    </a:lnTo>
                    <a:lnTo>
                      <a:pt x="231" y="136"/>
                    </a:lnTo>
                    <a:lnTo>
                      <a:pt x="178" y="106"/>
                    </a:lnTo>
                    <a:lnTo>
                      <a:pt x="125" y="77"/>
                    </a:lnTo>
                    <a:lnTo>
                      <a:pt x="77" y="53"/>
                    </a:lnTo>
                    <a:lnTo>
                      <a:pt x="12" y="41"/>
                    </a:lnTo>
                    <a:lnTo>
                      <a:pt x="0" y="41"/>
                    </a:lnTo>
                    <a:lnTo>
                      <a:pt x="0" y="29"/>
                    </a:lnTo>
                    <a:lnTo>
                      <a:pt x="18" y="0"/>
                    </a:lnTo>
                    <a:lnTo>
                      <a:pt x="54" y="0"/>
                    </a:lnTo>
                    <a:lnTo>
                      <a:pt x="113" y="6"/>
                    </a:lnTo>
                    <a:lnTo>
                      <a:pt x="184" y="18"/>
                    </a:lnTo>
                    <a:lnTo>
                      <a:pt x="249" y="29"/>
                    </a:lnTo>
                    <a:lnTo>
                      <a:pt x="296" y="41"/>
                    </a:lnTo>
                    <a:lnTo>
                      <a:pt x="302" y="77"/>
                    </a:lnTo>
                    <a:lnTo>
                      <a:pt x="302" y="77"/>
                    </a:lnTo>
                    <a:close/>
                  </a:path>
                </a:pathLst>
              </a:custGeom>
              <a:solidFill>
                <a:srgbClr val="B38563"/>
              </a:solidFill>
              <a:ln w="0">
                <a:solidFill>
                  <a:srgbClr val="B38563"/>
                </a:solidFill>
                <a:prstDash val="solid"/>
                <a:round/>
                <a:headEnd/>
                <a:tailEnd/>
              </a:ln>
            </p:spPr>
            <p:txBody>
              <a:bodyPr/>
              <a:lstStyle/>
              <a:p>
                <a:endParaRPr lang="en-US"/>
              </a:p>
            </p:txBody>
          </p:sp>
          <p:sp>
            <p:nvSpPr>
              <p:cNvPr id="1113" name="Freeform 89"/>
              <p:cNvSpPr>
                <a:spLocks noChangeAspect="1"/>
              </p:cNvSpPr>
              <p:nvPr/>
            </p:nvSpPr>
            <p:spPr bwMode="auto">
              <a:xfrm>
                <a:off x="2643" y="1481"/>
                <a:ext cx="195" cy="142"/>
              </a:xfrm>
              <a:custGeom>
                <a:avLst/>
                <a:gdLst/>
                <a:ahLst/>
                <a:cxnLst>
                  <a:cxn ang="0">
                    <a:pos x="195" y="83"/>
                  </a:cxn>
                  <a:cxn ang="0">
                    <a:pos x="183" y="136"/>
                  </a:cxn>
                  <a:cxn ang="0">
                    <a:pos x="183" y="142"/>
                  </a:cxn>
                  <a:cxn ang="0">
                    <a:pos x="177" y="136"/>
                  </a:cxn>
                  <a:cxn ang="0">
                    <a:pos x="124" y="106"/>
                  </a:cxn>
                  <a:cxn ang="0">
                    <a:pos x="71" y="77"/>
                  </a:cxn>
                  <a:cxn ang="0">
                    <a:pos x="23" y="53"/>
                  </a:cxn>
                  <a:cxn ang="0">
                    <a:pos x="0" y="47"/>
                  </a:cxn>
                  <a:cxn ang="0">
                    <a:pos x="0" y="35"/>
                  </a:cxn>
                  <a:cxn ang="0">
                    <a:pos x="35" y="0"/>
                  </a:cxn>
                  <a:cxn ang="0">
                    <a:pos x="59" y="6"/>
                  </a:cxn>
                  <a:cxn ang="0">
                    <a:pos x="130" y="18"/>
                  </a:cxn>
                  <a:cxn ang="0">
                    <a:pos x="177" y="23"/>
                  </a:cxn>
                  <a:cxn ang="0">
                    <a:pos x="183" y="29"/>
                  </a:cxn>
                  <a:cxn ang="0">
                    <a:pos x="195" y="83"/>
                  </a:cxn>
                  <a:cxn ang="0">
                    <a:pos x="195" y="83"/>
                  </a:cxn>
                </a:cxnLst>
                <a:rect l="0" t="0" r="r" b="b"/>
                <a:pathLst>
                  <a:path w="195" h="142">
                    <a:moveTo>
                      <a:pt x="195" y="83"/>
                    </a:moveTo>
                    <a:lnTo>
                      <a:pt x="183" y="136"/>
                    </a:lnTo>
                    <a:lnTo>
                      <a:pt x="183" y="142"/>
                    </a:lnTo>
                    <a:lnTo>
                      <a:pt x="177" y="136"/>
                    </a:lnTo>
                    <a:lnTo>
                      <a:pt x="124" y="106"/>
                    </a:lnTo>
                    <a:lnTo>
                      <a:pt x="71" y="77"/>
                    </a:lnTo>
                    <a:lnTo>
                      <a:pt x="23" y="53"/>
                    </a:lnTo>
                    <a:lnTo>
                      <a:pt x="0" y="47"/>
                    </a:lnTo>
                    <a:lnTo>
                      <a:pt x="0" y="35"/>
                    </a:lnTo>
                    <a:lnTo>
                      <a:pt x="35" y="0"/>
                    </a:lnTo>
                    <a:lnTo>
                      <a:pt x="59" y="6"/>
                    </a:lnTo>
                    <a:lnTo>
                      <a:pt x="130" y="18"/>
                    </a:lnTo>
                    <a:lnTo>
                      <a:pt x="177" y="23"/>
                    </a:lnTo>
                    <a:lnTo>
                      <a:pt x="183" y="29"/>
                    </a:lnTo>
                    <a:lnTo>
                      <a:pt x="195" y="83"/>
                    </a:lnTo>
                    <a:lnTo>
                      <a:pt x="195" y="83"/>
                    </a:lnTo>
                    <a:close/>
                  </a:path>
                </a:pathLst>
              </a:custGeom>
              <a:solidFill>
                <a:srgbClr val="C8A68D"/>
              </a:solidFill>
              <a:ln w="0">
                <a:solidFill>
                  <a:srgbClr val="C8A68D"/>
                </a:solidFill>
                <a:prstDash val="solid"/>
                <a:round/>
                <a:headEnd/>
                <a:tailEnd/>
              </a:ln>
            </p:spPr>
            <p:txBody>
              <a:bodyPr/>
              <a:lstStyle/>
              <a:p>
                <a:endParaRPr lang="en-US"/>
              </a:p>
            </p:txBody>
          </p:sp>
          <p:sp>
            <p:nvSpPr>
              <p:cNvPr id="1114" name="Freeform 90"/>
              <p:cNvSpPr>
                <a:spLocks noChangeAspect="1"/>
              </p:cNvSpPr>
              <p:nvPr/>
            </p:nvSpPr>
            <p:spPr bwMode="auto">
              <a:xfrm>
                <a:off x="2690" y="1516"/>
                <a:ext cx="101" cy="77"/>
              </a:xfrm>
              <a:custGeom>
                <a:avLst/>
                <a:gdLst/>
                <a:ahLst/>
                <a:cxnLst>
                  <a:cxn ang="0">
                    <a:pos x="101" y="48"/>
                  </a:cxn>
                  <a:cxn ang="0">
                    <a:pos x="95" y="71"/>
                  </a:cxn>
                  <a:cxn ang="0">
                    <a:pos x="89" y="77"/>
                  </a:cxn>
                  <a:cxn ang="0">
                    <a:pos x="77" y="71"/>
                  </a:cxn>
                  <a:cxn ang="0">
                    <a:pos x="24" y="42"/>
                  </a:cxn>
                  <a:cxn ang="0">
                    <a:pos x="0" y="30"/>
                  </a:cxn>
                  <a:cxn ang="0">
                    <a:pos x="6" y="18"/>
                  </a:cxn>
                  <a:cxn ang="0">
                    <a:pos x="24" y="6"/>
                  </a:cxn>
                  <a:cxn ang="0">
                    <a:pos x="41" y="0"/>
                  </a:cxn>
                  <a:cxn ang="0">
                    <a:pos x="65" y="0"/>
                  </a:cxn>
                  <a:cxn ang="0">
                    <a:pos x="83" y="12"/>
                  </a:cxn>
                  <a:cxn ang="0">
                    <a:pos x="95" y="30"/>
                  </a:cxn>
                  <a:cxn ang="0">
                    <a:pos x="101" y="48"/>
                  </a:cxn>
                  <a:cxn ang="0">
                    <a:pos x="101" y="48"/>
                  </a:cxn>
                </a:cxnLst>
                <a:rect l="0" t="0" r="r" b="b"/>
                <a:pathLst>
                  <a:path w="101" h="77">
                    <a:moveTo>
                      <a:pt x="101" y="48"/>
                    </a:moveTo>
                    <a:lnTo>
                      <a:pt x="95" y="71"/>
                    </a:lnTo>
                    <a:lnTo>
                      <a:pt x="89" y="77"/>
                    </a:lnTo>
                    <a:lnTo>
                      <a:pt x="77" y="71"/>
                    </a:lnTo>
                    <a:lnTo>
                      <a:pt x="24" y="42"/>
                    </a:lnTo>
                    <a:lnTo>
                      <a:pt x="0" y="30"/>
                    </a:lnTo>
                    <a:lnTo>
                      <a:pt x="6" y="18"/>
                    </a:lnTo>
                    <a:lnTo>
                      <a:pt x="24" y="6"/>
                    </a:lnTo>
                    <a:lnTo>
                      <a:pt x="41" y="0"/>
                    </a:lnTo>
                    <a:lnTo>
                      <a:pt x="65" y="0"/>
                    </a:lnTo>
                    <a:lnTo>
                      <a:pt x="83" y="12"/>
                    </a:lnTo>
                    <a:lnTo>
                      <a:pt x="95" y="30"/>
                    </a:lnTo>
                    <a:lnTo>
                      <a:pt x="101" y="48"/>
                    </a:lnTo>
                    <a:lnTo>
                      <a:pt x="101" y="48"/>
                    </a:lnTo>
                    <a:close/>
                  </a:path>
                </a:pathLst>
              </a:custGeom>
              <a:solidFill>
                <a:srgbClr val="E7D9CE"/>
              </a:solidFill>
              <a:ln w="0">
                <a:solidFill>
                  <a:srgbClr val="E7D9CE"/>
                </a:solidFill>
                <a:prstDash val="solid"/>
                <a:round/>
                <a:headEnd/>
                <a:tailEnd/>
              </a:ln>
            </p:spPr>
            <p:txBody>
              <a:bodyPr/>
              <a:lstStyle/>
              <a:p>
                <a:endParaRPr lang="en-US"/>
              </a:p>
            </p:txBody>
          </p:sp>
          <p:sp>
            <p:nvSpPr>
              <p:cNvPr id="1115" name="Freeform 91"/>
              <p:cNvSpPr>
                <a:spLocks noChangeAspect="1"/>
              </p:cNvSpPr>
              <p:nvPr/>
            </p:nvSpPr>
            <p:spPr bwMode="auto">
              <a:xfrm>
                <a:off x="3395" y="480"/>
                <a:ext cx="148" cy="574"/>
              </a:xfrm>
              <a:custGeom>
                <a:avLst/>
                <a:gdLst/>
                <a:ahLst/>
                <a:cxnLst>
                  <a:cxn ang="0">
                    <a:pos x="47" y="574"/>
                  </a:cxn>
                  <a:cxn ang="0">
                    <a:pos x="41" y="563"/>
                  </a:cxn>
                  <a:cxn ang="0">
                    <a:pos x="29" y="527"/>
                  </a:cxn>
                  <a:cxn ang="0">
                    <a:pos x="18" y="486"/>
                  </a:cxn>
                  <a:cxn ang="0">
                    <a:pos x="6" y="444"/>
                  </a:cxn>
                  <a:cxn ang="0">
                    <a:pos x="0" y="409"/>
                  </a:cxn>
                  <a:cxn ang="0">
                    <a:pos x="18" y="367"/>
                  </a:cxn>
                  <a:cxn ang="0">
                    <a:pos x="47" y="314"/>
                  </a:cxn>
                  <a:cxn ang="0">
                    <a:pos x="71" y="261"/>
                  </a:cxn>
                  <a:cxn ang="0">
                    <a:pos x="95" y="207"/>
                  </a:cxn>
                  <a:cxn ang="0">
                    <a:pos x="100" y="148"/>
                  </a:cxn>
                  <a:cxn ang="0">
                    <a:pos x="95" y="83"/>
                  </a:cxn>
                  <a:cxn ang="0">
                    <a:pos x="83" y="24"/>
                  </a:cxn>
                  <a:cxn ang="0">
                    <a:pos x="77" y="12"/>
                  </a:cxn>
                  <a:cxn ang="0">
                    <a:pos x="71" y="6"/>
                  </a:cxn>
                  <a:cxn ang="0">
                    <a:pos x="71" y="0"/>
                  </a:cxn>
                  <a:cxn ang="0">
                    <a:pos x="77" y="6"/>
                  </a:cxn>
                  <a:cxn ang="0">
                    <a:pos x="77" y="12"/>
                  </a:cxn>
                  <a:cxn ang="0">
                    <a:pos x="83" y="18"/>
                  </a:cxn>
                  <a:cxn ang="0">
                    <a:pos x="89" y="30"/>
                  </a:cxn>
                  <a:cxn ang="0">
                    <a:pos x="95" y="41"/>
                  </a:cxn>
                  <a:cxn ang="0">
                    <a:pos x="100" y="53"/>
                  </a:cxn>
                  <a:cxn ang="0">
                    <a:pos x="106" y="59"/>
                  </a:cxn>
                  <a:cxn ang="0">
                    <a:pos x="124" y="95"/>
                  </a:cxn>
                  <a:cxn ang="0">
                    <a:pos x="142" y="136"/>
                  </a:cxn>
                  <a:cxn ang="0">
                    <a:pos x="148" y="184"/>
                  </a:cxn>
                  <a:cxn ang="0">
                    <a:pos x="142" y="243"/>
                  </a:cxn>
                  <a:cxn ang="0">
                    <a:pos x="136" y="314"/>
                  </a:cxn>
                  <a:cxn ang="0">
                    <a:pos x="124" y="385"/>
                  </a:cxn>
                  <a:cxn ang="0">
                    <a:pos x="118" y="432"/>
                  </a:cxn>
                  <a:cxn ang="0">
                    <a:pos x="112" y="486"/>
                  </a:cxn>
                  <a:cxn ang="0">
                    <a:pos x="118" y="533"/>
                  </a:cxn>
                  <a:cxn ang="0">
                    <a:pos x="130" y="557"/>
                  </a:cxn>
                  <a:cxn ang="0">
                    <a:pos x="47" y="574"/>
                  </a:cxn>
                </a:cxnLst>
                <a:rect l="0" t="0" r="r" b="b"/>
                <a:pathLst>
                  <a:path w="148" h="574">
                    <a:moveTo>
                      <a:pt x="47" y="574"/>
                    </a:moveTo>
                    <a:lnTo>
                      <a:pt x="41" y="563"/>
                    </a:lnTo>
                    <a:lnTo>
                      <a:pt x="29" y="527"/>
                    </a:lnTo>
                    <a:lnTo>
                      <a:pt x="18" y="486"/>
                    </a:lnTo>
                    <a:lnTo>
                      <a:pt x="6" y="444"/>
                    </a:lnTo>
                    <a:lnTo>
                      <a:pt x="0" y="409"/>
                    </a:lnTo>
                    <a:lnTo>
                      <a:pt x="18" y="367"/>
                    </a:lnTo>
                    <a:lnTo>
                      <a:pt x="47" y="314"/>
                    </a:lnTo>
                    <a:lnTo>
                      <a:pt x="71" y="261"/>
                    </a:lnTo>
                    <a:lnTo>
                      <a:pt x="95" y="207"/>
                    </a:lnTo>
                    <a:lnTo>
                      <a:pt x="100" y="148"/>
                    </a:lnTo>
                    <a:lnTo>
                      <a:pt x="95" y="83"/>
                    </a:lnTo>
                    <a:lnTo>
                      <a:pt x="83" y="24"/>
                    </a:lnTo>
                    <a:lnTo>
                      <a:pt x="77" y="12"/>
                    </a:lnTo>
                    <a:lnTo>
                      <a:pt x="71" y="6"/>
                    </a:lnTo>
                    <a:lnTo>
                      <a:pt x="71" y="0"/>
                    </a:lnTo>
                    <a:lnTo>
                      <a:pt x="77" y="6"/>
                    </a:lnTo>
                    <a:lnTo>
                      <a:pt x="77" y="12"/>
                    </a:lnTo>
                    <a:lnTo>
                      <a:pt x="83" y="18"/>
                    </a:lnTo>
                    <a:lnTo>
                      <a:pt x="89" y="30"/>
                    </a:lnTo>
                    <a:lnTo>
                      <a:pt x="95" y="41"/>
                    </a:lnTo>
                    <a:lnTo>
                      <a:pt x="100" y="53"/>
                    </a:lnTo>
                    <a:lnTo>
                      <a:pt x="106" y="59"/>
                    </a:lnTo>
                    <a:lnTo>
                      <a:pt x="124" y="95"/>
                    </a:lnTo>
                    <a:lnTo>
                      <a:pt x="142" y="136"/>
                    </a:lnTo>
                    <a:lnTo>
                      <a:pt x="148" y="184"/>
                    </a:lnTo>
                    <a:lnTo>
                      <a:pt x="142" y="243"/>
                    </a:lnTo>
                    <a:lnTo>
                      <a:pt x="136" y="314"/>
                    </a:lnTo>
                    <a:lnTo>
                      <a:pt x="124" y="385"/>
                    </a:lnTo>
                    <a:lnTo>
                      <a:pt x="118" y="432"/>
                    </a:lnTo>
                    <a:lnTo>
                      <a:pt x="112" y="486"/>
                    </a:lnTo>
                    <a:lnTo>
                      <a:pt x="118" y="533"/>
                    </a:lnTo>
                    <a:lnTo>
                      <a:pt x="130" y="557"/>
                    </a:lnTo>
                    <a:lnTo>
                      <a:pt x="47" y="574"/>
                    </a:lnTo>
                    <a:close/>
                  </a:path>
                </a:pathLst>
              </a:custGeom>
              <a:solidFill>
                <a:srgbClr val="AB7852"/>
              </a:solidFill>
              <a:ln w="0">
                <a:solidFill>
                  <a:srgbClr val="AB7852"/>
                </a:solidFill>
                <a:prstDash val="solid"/>
                <a:round/>
                <a:headEnd/>
                <a:tailEnd/>
              </a:ln>
            </p:spPr>
            <p:txBody>
              <a:bodyPr/>
              <a:lstStyle/>
              <a:p>
                <a:endParaRPr lang="en-US"/>
              </a:p>
            </p:txBody>
          </p:sp>
          <p:sp>
            <p:nvSpPr>
              <p:cNvPr id="1116" name="Freeform 92"/>
              <p:cNvSpPr>
                <a:spLocks noChangeAspect="1"/>
              </p:cNvSpPr>
              <p:nvPr/>
            </p:nvSpPr>
            <p:spPr bwMode="auto">
              <a:xfrm>
                <a:off x="3395" y="575"/>
                <a:ext cx="148" cy="414"/>
              </a:xfrm>
              <a:custGeom>
                <a:avLst/>
                <a:gdLst/>
                <a:ahLst/>
                <a:cxnLst>
                  <a:cxn ang="0">
                    <a:pos x="112" y="402"/>
                  </a:cxn>
                  <a:cxn ang="0">
                    <a:pos x="77" y="414"/>
                  </a:cxn>
                  <a:cxn ang="0">
                    <a:pos x="18" y="402"/>
                  </a:cxn>
                  <a:cxn ang="0">
                    <a:pos x="18" y="391"/>
                  </a:cxn>
                  <a:cxn ang="0">
                    <a:pos x="6" y="349"/>
                  </a:cxn>
                  <a:cxn ang="0">
                    <a:pos x="0" y="314"/>
                  </a:cxn>
                  <a:cxn ang="0">
                    <a:pos x="18" y="272"/>
                  </a:cxn>
                  <a:cxn ang="0">
                    <a:pos x="47" y="219"/>
                  </a:cxn>
                  <a:cxn ang="0">
                    <a:pos x="71" y="166"/>
                  </a:cxn>
                  <a:cxn ang="0">
                    <a:pos x="95" y="112"/>
                  </a:cxn>
                  <a:cxn ang="0">
                    <a:pos x="100" y="53"/>
                  </a:cxn>
                  <a:cxn ang="0">
                    <a:pos x="100" y="0"/>
                  </a:cxn>
                  <a:cxn ang="0">
                    <a:pos x="130" y="6"/>
                  </a:cxn>
                  <a:cxn ang="0">
                    <a:pos x="142" y="41"/>
                  </a:cxn>
                  <a:cxn ang="0">
                    <a:pos x="148" y="89"/>
                  </a:cxn>
                  <a:cxn ang="0">
                    <a:pos x="142" y="148"/>
                  </a:cxn>
                  <a:cxn ang="0">
                    <a:pos x="136" y="219"/>
                  </a:cxn>
                  <a:cxn ang="0">
                    <a:pos x="124" y="290"/>
                  </a:cxn>
                  <a:cxn ang="0">
                    <a:pos x="118" y="337"/>
                  </a:cxn>
                  <a:cxn ang="0">
                    <a:pos x="112" y="391"/>
                  </a:cxn>
                  <a:cxn ang="0">
                    <a:pos x="112" y="402"/>
                  </a:cxn>
                  <a:cxn ang="0">
                    <a:pos x="112" y="402"/>
                  </a:cxn>
                </a:cxnLst>
                <a:rect l="0" t="0" r="r" b="b"/>
                <a:pathLst>
                  <a:path w="148" h="414">
                    <a:moveTo>
                      <a:pt x="112" y="402"/>
                    </a:moveTo>
                    <a:lnTo>
                      <a:pt x="77" y="414"/>
                    </a:lnTo>
                    <a:lnTo>
                      <a:pt x="18" y="402"/>
                    </a:lnTo>
                    <a:lnTo>
                      <a:pt x="18" y="391"/>
                    </a:lnTo>
                    <a:lnTo>
                      <a:pt x="6" y="349"/>
                    </a:lnTo>
                    <a:lnTo>
                      <a:pt x="0" y="314"/>
                    </a:lnTo>
                    <a:lnTo>
                      <a:pt x="18" y="272"/>
                    </a:lnTo>
                    <a:lnTo>
                      <a:pt x="47" y="219"/>
                    </a:lnTo>
                    <a:lnTo>
                      <a:pt x="71" y="166"/>
                    </a:lnTo>
                    <a:lnTo>
                      <a:pt x="95" y="112"/>
                    </a:lnTo>
                    <a:lnTo>
                      <a:pt x="100" y="53"/>
                    </a:lnTo>
                    <a:lnTo>
                      <a:pt x="100" y="0"/>
                    </a:lnTo>
                    <a:lnTo>
                      <a:pt x="130" y="6"/>
                    </a:lnTo>
                    <a:lnTo>
                      <a:pt x="142" y="41"/>
                    </a:lnTo>
                    <a:lnTo>
                      <a:pt x="148" y="89"/>
                    </a:lnTo>
                    <a:lnTo>
                      <a:pt x="142" y="148"/>
                    </a:lnTo>
                    <a:lnTo>
                      <a:pt x="136" y="219"/>
                    </a:lnTo>
                    <a:lnTo>
                      <a:pt x="124" y="290"/>
                    </a:lnTo>
                    <a:lnTo>
                      <a:pt x="118" y="337"/>
                    </a:lnTo>
                    <a:lnTo>
                      <a:pt x="112" y="391"/>
                    </a:lnTo>
                    <a:lnTo>
                      <a:pt x="112" y="402"/>
                    </a:lnTo>
                    <a:lnTo>
                      <a:pt x="112" y="402"/>
                    </a:lnTo>
                    <a:close/>
                  </a:path>
                </a:pathLst>
              </a:custGeom>
              <a:solidFill>
                <a:srgbClr val="AB7852"/>
              </a:solidFill>
              <a:ln w="0">
                <a:solidFill>
                  <a:srgbClr val="AB7852"/>
                </a:solidFill>
                <a:prstDash val="solid"/>
                <a:round/>
                <a:headEnd/>
                <a:tailEnd/>
              </a:ln>
            </p:spPr>
            <p:txBody>
              <a:bodyPr/>
              <a:lstStyle/>
              <a:p>
                <a:endParaRPr lang="en-US"/>
              </a:p>
            </p:txBody>
          </p:sp>
          <p:sp>
            <p:nvSpPr>
              <p:cNvPr id="1117" name="Freeform 93"/>
              <p:cNvSpPr>
                <a:spLocks noChangeAspect="1"/>
              </p:cNvSpPr>
              <p:nvPr/>
            </p:nvSpPr>
            <p:spPr bwMode="auto">
              <a:xfrm>
                <a:off x="3395" y="628"/>
                <a:ext cx="148" cy="308"/>
              </a:xfrm>
              <a:custGeom>
                <a:avLst/>
                <a:gdLst/>
                <a:ahLst/>
                <a:cxnLst>
                  <a:cxn ang="0">
                    <a:pos x="118" y="296"/>
                  </a:cxn>
                  <a:cxn ang="0">
                    <a:pos x="77" y="308"/>
                  </a:cxn>
                  <a:cxn ang="0">
                    <a:pos x="12" y="296"/>
                  </a:cxn>
                  <a:cxn ang="0">
                    <a:pos x="6" y="290"/>
                  </a:cxn>
                  <a:cxn ang="0">
                    <a:pos x="0" y="261"/>
                  </a:cxn>
                  <a:cxn ang="0">
                    <a:pos x="18" y="219"/>
                  </a:cxn>
                  <a:cxn ang="0">
                    <a:pos x="47" y="166"/>
                  </a:cxn>
                  <a:cxn ang="0">
                    <a:pos x="71" y="113"/>
                  </a:cxn>
                  <a:cxn ang="0">
                    <a:pos x="95" y="59"/>
                  </a:cxn>
                  <a:cxn ang="0">
                    <a:pos x="100" y="0"/>
                  </a:cxn>
                  <a:cxn ang="0">
                    <a:pos x="124" y="6"/>
                  </a:cxn>
                  <a:cxn ang="0">
                    <a:pos x="148" y="18"/>
                  </a:cxn>
                  <a:cxn ang="0">
                    <a:pos x="148" y="36"/>
                  </a:cxn>
                  <a:cxn ang="0">
                    <a:pos x="142" y="95"/>
                  </a:cxn>
                  <a:cxn ang="0">
                    <a:pos x="136" y="166"/>
                  </a:cxn>
                  <a:cxn ang="0">
                    <a:pos x="124" y="237"/>
                  </a:cxn>
                  <a:cxn ang="0">
                    <a:pos x="118" y="284"/>
                  </a:cxn>
                  <a:cxn ang="0">
                    <a:pos x="118" y="296"/>
                  </a:cxn>
                  <a:cxn ang="0">
                    <a:pos x="118" y="296"/>
                  </a:cxn>
                </a:cxnLst>
                <a:rect l="0" t="0" r="r" b="b"/>
                <a:pathLst>
                  <a:path w="148" h="308">
                    <a:moveTo>
                      <a:pt x="118" y="296"/>
                    </a:moveTo>
                    <a:lnTo>
                      <a:pt x="77" y="308"/>
                    </a:lnTo>
                    <a:lnTo>
                      <a:pt x="12" y="296"/>
                    </a:lnTo>
                    <a:lnTo>
                      <a:pt x="6" y="290"/>
                    </a:lnTo>
                    <a:lnTo>
                      <a:pt x="0" y="261"/>
                    </a:lnTo>
                    <a:lnTo>
                      <a:pt x="18" y="219"/>
                    </a:lnTo>
                    <a:lnTo>
                      <a:pt x="47" y="166"/>
                    </a:lnTo>
                    <a:lnTo>
                      <a:pt x="71" y="113"/>
                    </a:lnTo>
                    <a:lnTo>
                      <a:pt x="95" y="59"/>
                    </a:lnTo>
                    <a:lnTo>
                      <a:pt x="100" y="0"/>
                    </a:lnTo>
                    <a:lnTo>
                      <a:pt x="124" y="6"/>
                    </a:lnTo>
                    <a:lnTo>
                      <a:pt x="148" y="18"/>
                    </a:lnTo>
                    <a:lnTo>
                      <a:pt x="148" y="36"/>
                    </a:lnTo>
                    <a:lnTo>
                      <a:pt x="142" y="95"/>
                    </a:lnTo>
                    <a:lnTo>
                      <a:pt x="136" y="166"/>
                    </a:lnTo>
                    <a:lnTo>
                      <a:pt x="124" y="237"/>
                    </a:lnTo>
                    <a:lnTo>
                      <a:pt x="118" y="284"/>
                    </a:lnTo>
                    <a:lnTo>
                      <a:pt x="118" y="296"/>
                    </a:lnTo>
                    <a:lnTo>
                      <a:pt x="118" y="296"/>
                    </a:lnTo>
                    <a:close/>
                  </a:path>
                </a:pathLst>
              </a:custGeom>
              <a:solidFill>
                <a:srgbClr val="B38563"/>
              </a:solidFill>
              <a:ln w="0">
                <a:solidFill>
                  <a:srgbClr val="B38563"/>
                </a:solidFill>
                <a:prstDash val="solid"/>
                <a:round/>
                <a:headEnd/>
                <a:tailEnd/>
              </a:ln>
            </p:spPr>
            <p:txBody>
              <a:bodyPr/>
              <a:lstStyle/>
              <a:p>
                <a:endParaRPr lang="en-US"/>
              </a:p>
            </p:txBody>
          </p:sp>
          <p:sp>
            <p:nvSpPr>
              <p:cNvPr id="1118" name="Freeform 94"/>
              <p:cNvSpPr>
                <a:spLocks noChangeAspect="1"/>
              </p:cNvSpPr>
              <p:nvPr/>
            </p:nvSpPr>
            <p:spPr bwMode="auto">
              <a:xfrm>
                <a:off x="3407" y="681"/>
                <a:ext cx="136" cy="202"/>
              </a:xfrm>
              <a:custGeom>
                <a:avLst/>
                <a:gdLst/>
                <a:ahLst/>
                <a:cxnLst>
                  <a:cxn ang="0">
                    <a:pos x="112" y="184"/>
                  </a:cxn>
                  <a:cxn ang="0">
                    <a:pos x="59" y="202"/>
                  </a:cxn>
                  <a:cxn ang="0">
                    <a:pos x="6" y="190"/>
                  </a:cxn>
                  <a:cxn ang="0">
                    <a:pos x="0" y="184"/>
                  </a:cxn>
                  <a:cxn ang="0">
                    <a:pos x="6" y="166"/>
                  </a:cxn>
                  <a:cxn ang="0">
                    <a:pos x="35" y="113"/>
                  </a:cxn>
                  <a:cxn ang="0">
                    <a:pos x="59" y="60"/>
                  </a:cxn>
                  <a:cxn ang="0">
                    <a:pos x="83" y="6"/>
                  </a:cxn>
                  <a:cxn ang="0">
                    <a:pos x="83" y="0"/>
                  </a:cxn>
                  <a:cxn ang="0">
                    <a:pos x="106" y="6"/>
                  </a:cxn>
                  <a:cxn ang="0">
                    <a:pos x="136" y="30"/>
                  </a:cxn>
                  <a:cxn ang="0">
                    <a:pos x="130" y="42"/>
                  </a:cxn>
                  <a:cxn ang="0">
                    <a:pos x="124" y="113"/>
                  </a:cxn>
                  <a:cxn ang="0">
                    <a:pos x="112" y="184"/>
                  </a:cxn>
                  <a:cxn ang="0">
                    <a:pos x="112" y="184"/>
                  </a:cxn>
                  <a:cxn ang="0">
                    <a:pos x="112" y="184"/>
                  </a:cxn>
                </a:cxnLst>
                <a:rect l="0" t="0" r="r" b="b"/>
                <a:pathLst>
                  <a:path w="136" h="202">
                    <a:moveTo>
                      <a:pt x="112" y="184"/>
                    </a:moveTo>
                    <a:lnTo>
                      <a:pt x="59" y="202"/>
                    </a:lnTo>
                    <a:lnTo>
                      <a:pt x="6" y="190"/>
                    </a:lnTo>
                    <a:lnTo>
                      <a:pt x="0" y="184"/>
                    </a:lnTo>
                    <a:lnTo>
                      <a:pt x="6" y="166"/>
                    </a:lnTo>
                    <a:lnTo>
                      <a:pt x="35" y="113"/>
                    </a:lnTo>
                    <a:lnTo>
                      <a:pt x="59" y="60"/>
                    </a:lnTo>
                    <a:lnTo>
                      <a:pt x="83" y="6"/>
                    </a:lnTo>
                    <a:lnTo>
                      <a:pt x="83" y="0"/>
                    </a:lnTo>
                    <a:lnTo>
                      <a:pt x="106" y="6"/>
                    </a:lnTo>
                    <a:lnTo>
                      <a:pt x="136" y="30"/>
                    </a:lnTo>
                    <a:lnTo>
                      <a:pt x="130" y="42"/>
                    </a:lnTo>
                    <a:lnTo>
                      <a:pt x="124" y="113"/>
                    </a:lnTo>
                    <a:lnTo>
                      <a:pt x="112" y="184"/>
                    </a:lnTo>
                    <a:lnTo>
                      <a:pt x="112" y="184"/>
                    </a:lnTo>
                    <a:lnTo>
                      <a:pt x="112" y="184"/>
                    </a:lnTo>
                    <a:close/>
                  </a:path>
                </a:pathLst>
              </a:custGeom>
              <a:solidFill>
                <a:srgbClr val="C8A68D"/>
              </a:solidFill>
              <a:ln w="0">
                <a:solidFill>
                  <a:srgbClr val="C8A68D"/>
                </a:solidFill>
                <a:prstDash val="solid"/>
                <a:round/>
                <a:headEnd/>
                <a:tailEnd/>
              </a:ln>
            </p:spPr>
            <p:txBody>
              <a:bodyPr/>
              <a:lstStyle/>
              <a:p>
                <a:endParaRPr lang="en-US"/>
              </a:p>
            </p:txBody>
          </p:sp>
          <p:sp>
            <p:nvSpPr>
              <p:cNvPr id="1119" name="Freeform 95"/>
              <p:cNvSpPr>
                <a:spLocks noChangeAspect="1"/>
              </p:cNvSpPr>
              <p:nvPr/>
            </p:nvSpPr>
            <p:spPr bwMode="auto">
              <a:xfrm>
                <a:off x="3430" y="729"/>
                <a:ext cx="83" cy="100"/>
              </a:xfrm>
              <a:custGeom>
                <a:avLst/>
                <a:gdLst/>
                <a:ahLst/>
                <a:cxnLst>
                  <a:cxn ang="0">
                    <a:pos x="83" y="47"/>
                  </a:cxn>
                  <a:cxn ang="0">
                    <a:pos x="83" y="71"/>
                  </a:cxn>
                  <a:cxn ang="0">
                    <a:pos x="71" y="83"/>
                  </a:cxn>
                  <a:cxn ang="0">
                    <a:pos x="54" y="94"/>
                  </a:cxn>
                  <a:cxn ang="0">
                    <a:pos x="36" y="100"/>
                  </a:cxn>
                  <a:cxn ang="0">
                    <a:pos x="18" y="100"/>
                  </a:cxn>
                  <a:cxn ang="0">
                    <a:pos x="0" y="89"/>
                  </a:cxn>
                  <a:cxn ang="0">
                    <a:pos x="0" y="89"/>
                  </a:cxn>
                  <a:cxn ang="0">
                    <a:pos x="12" y="65"/>
                  </a:cxn>
                  <a:cxn ang="0">
                    <a:pos x="36" y="12"/>
                  </a:cxn>
                  <a:cxn ang="0">
                    <a:pos x="42" y="0"/>
                  </a:cxn>
                  <a:cxn ang="0">
                    <a:pos x="54" y="0"/>
                  </a:cxn>
                  <a:cxn ang="0">
                    <a:pos x="71" y="12"/>
                  </a:cxn>
                  <a:cxn ang="0">
                    <a:pos x="83" y="29"/>
                  </a:cxn>
                  <a:cxn ang="0">
                    <a:pos x="83" y="47"/>
                  </a:cxn>
                  <a:cxn ang="0">
                    <a:pos x="83" y="47"/>
                  </a:cxn>
                </a:cxnLst>
                <a:rect l="0" t="0" r="r" b="b"/>
                <a:pathLst>
                  <a:path w="83" h="100">
                    <a:moveTo>
                      <a:pt x="83" y="47"/>
                    </a:moveTo>
                    <a:lnTo>
                      <a:pt x="83" y="71"/>
                    </a:lnTo>
                    <a:lnTo>
                      <a:pt x="71" y="83"/>
                    </a:lnTo>
                    <a:lnTo>
                      <a:pt x="54" y="94"/>
                    </a:lnTo>
                    <a:lnTo>
                      <a:pt x="36" y="100"/>
                    </a:lnTo>
                    <a:lnTo>
                      <a:pt x="18" y="100"/>
                    </a:lnTo>
                    <a:lnTo>
                      <a:pt x="0" y="89"/>
                    </a:lnTo>
                    <a:lnTo>
                      <a:pt x="0" y="89"/>
                    </a:lnTo>
                    <a:lnTo>
                      <a:pt x="12" y="65"/>
                    </a:lnTo>
                    <a:lnTo>
                      <a:pt x="36" y="12"/>
                    </a:lnTo>
                    <a:lnTo>
                      <a:pt x="42" y="0"/>
                    </a:lnTo>
                    <a:lnTo>
                      <a:pt x="54" y="0"/>
                    </a:lnTo>
                    <a:lnTo>
                      <a:pt x="71" y="12"/>
                    </a:lnTo>
                    <a:lnTo>
                      <a:pt x="83" y="29"/>
                    </a:lnTo>
                    <a:lnTo>
                      <a:pt x="83" y="47"/>
                    </a:lnTo>
                    <a:lnTo>
                      <a:pt x="83" y="47"/>
                    </a:lnTo>
                    <a:close/>
                  </a:path>
                </a:pathLst>
              </a:custGeom>
              <a:solidFill>
                <a:srgbClr val="E7D9CE"/>
              </a:solidFill>
              <a:ln w="0">
                <a:solidFill>
                  <a:srgbClr val="E7D9CE"/>
                </a:solidFill>
                <a:prstDash val="solid"/>
                <a:round/>
                <a:headEnd/>
                <a:tailEnd/>
              </a:ln>
            </p:spPr>
            <p:txBody>
              <a:bodyPr/>
              <a:lstStyle/>
              <a:p>
                <a:endParaRPr lang="en-US"/>
              </a:p>
            </p:txBody>
          </p:sp>
          <p:sp>
            <p:nvSpPr>
              <p:cNvPr id="1120" name="Freeform 96"/>
              <p:cNvSpPr>
                <a:spLocks noChangeAspect="1"/>
              </p:cNvSpPr>
              <p:nvPr/>
            </p:nvSpPr>
            <p:spPr bwMode="auto">
              <a:xfrm>
                <a:off x="3590" y="551"/>
                <a:ext cx="255" cy="533"/>
              </a:xfrm>
              <a:custGeom>
                <a:avLst/>
                <a:gdLst/>
                <a:ahLst/>
                <a:cxnLst>
                  <a:cxn ang="0">
                    <a:pos x="0" y="521"/>
                  </a:cxn>
                  <a:cxn ang="0">
                    <a:pos x="0" y="509"/>
                  </a:cxn>
                  <a:cxn ang="0">
                    <a:pos x="0" y="474"/>
                  </a:cxn>
                  <a:cxn ang="0">
                    <a:pos x="6" y="426"/>
                  </a:cxn>
                  <a:cxn ang="0">
                    <a:pos x="12" y="379"/>
                  </a:cxn>
                  <a:cxn ang="0">
                    <a:pos x="24" y="349"/>
                  </a:cxn>
                  <a:cxn ang="0">
                    <a:pos x="53" y="314"/>
                  </a:cxn>
                  <a:cxn ang="0">
                    <a:pos x="95" y="278"/>
                  </a:cxn>
                  <a:cxn ang="0">
                    <a:pos x="142" y="237"/>
                  </a:cxn>
                  <a:cxn ang="0">
                    <a:pos x="178" y="195"/>
                  </a:cxn>
                  <a:cxn ang="0">
                    <a:pos x="207" y="142"/>
                  </a:cxn>
                  <a:cxn ang="0">
                    <a:pos x="231" y="83"/>
                  </a:cxn>
                  <a:cxn ang="0">
                    <a:pos x="237" y="24"/>
                  </a:cxn>
                  <a:cxn ang="0">
                    <a:pos x="237" y="6"/>
                  </a:cxn>
                  <a:cxn ang="0">
                    <a:pos x="237" y="0"/>
                  </a:cxn>
                  <a:cxn ang="0">
                    <a:pos x="237" y="0"/>
                  </a:cxn>
                  <a:cxn ang="0">
                    <a:pos x="237" y="0"/>
                  </a:cxn>
                  <a:cxn ang="0">
                    <a:pos x="237" y="12"/>
                  </a:cxn>
                  <a:cxn ang="0">
                    <a:pos x="243" y="24"/>
                  </a:cxn>
                  <a:cxn ang="0">
                    <a:pos x="243" y="36"/>
                  </a:cxn>
                  <a:cxn ang="0">
                    <a:pos x="243" y="53"/>
                  </a:cxn>
                  <a:cxn ang="0">
                    <a:pos x="249" y="65"/>
                  </a:cxn>
                  <a:cxn ang="0">
                    <a:pos x="255" y="124"/>
                  </a:cxn>
                  <a:cxn ang="0">
                    <a:pos x="237" y="195"/>
                  </a:cxn>
                  <a:cxn ang="0">
                    <a:pos x="213" y="249"/>
                  </a:cxn>
                  <a:cxn ang="0">
                    <a:pos x="178" y="314"/>
                  </a:cxn>
                  <a:cxn ang="0">
                    <a:pos x="142" y="373"/>
                  </a:cxn>
                  <a:cxn ang="0">
                    <a:pos x="119" y="415"/>
                  </a:cxn>
                  <a:cxn ang="0">
                    <a:pos x="95" y="462"/>
                  </a:cxn>
                  <a:cxn ang="0">
                    <a:pos x="83" y="503"/>
                  </a:cxn>
                  <a:cxn ang="0">
                    <a:pos x="83" y="533"/>
                  </a:cxn>
                  <a:cxn ang="0">
                    <a:pos x="0" y="521"/>
                  </a:cxn>
                </a:cxnLst>
                <a:rect l="0" t="0" r="r" b="b"/>
                <a:pathLst>
                  <a:path w="255" h="533">
                    <a:moveTo>
                      <a:pt x="0" y="521"/>
                    </a:moveTo>
                    <a:lnTo>
                      <a:pt x="0" y="509"/>
                    </a:lnTo>
                    <a:lnTo>
                      <a:pt x="0" y="474"/>
                    </a:lnTo>
                    <a:lnTo>
                      <a:pt x="6" y="426"/>
                    </a:lnTo>
                    <a:lnTo>
                      <a:pt x="12" y="379"/>
                    </a:lnTo>
                    <a:lnTo>
                      <a:pt x="24" y="349"/>
                    </a:lnTo>
                    <a:lnTo>
                      <a:pt x="53" y="314"/>
                    </a:lnTo>
                    <a:lnTo>
                      <a:pt x="95" y="278"/>
                    </a:lnTo>
                    <a:lnTo>
                      <a:pt x="142" y="237"/>
                    </a:lnTo>
                    <a:lnTo>
                      <a:pt x="178" y="195"/>
                    </a:lnTo>
                    <a:lnTo>
                      <a:pt x="207" y="142"/>
                    </a:lnTo>
                    <a:lnTo>
                      <a:pt x="231" y="83"/>
                    </a:lnTo>
                    <a:lnTo>
                      <a:pt x="237" y="24"/>
                    </a:lnTo>
                    <a:lnTo>
                      <a:pt x="237" y="6"/>
                    </a:lnTo>
                    <a:lnTo>
                      <a:pt x="237" y="0"/>
                    </a:lnTo>
                    <a:lnTo>
                      <a:pt x="237" y="0"/>
                    </a:lnTo>
                    <a:lnTo>
                      <a:pt x="237" y="0"/>
                    </a:lnTo>
                    <a:lnTo>
                      <a:pt x="237" y="12"/>
                    </a:lnTo>
                    <a:lnTo>
                      <a:pt x="243" y="24"/>
                    </a:lnTo>
                    <a:lnTo>
                      <a:pt x="243" y="36"/>
                    </a:lnTo>
                    <a:lnTo>
                      <a:pt x="243" y="53"/>
                    </a:lnTo>
                    <a:lnTo>
                      <a:pt x="249" y="65"/>
                    </a:lnTo>
                    <a:lnTo>
                      <a:pt x="255" y="124"/>
                    </a:lnTo>
                    <a:lnTo>
                      <a:pt x="237" y="195"/>
                    </a:lnTo>
                    <a:lnTo>
                      <a:pt x="213" y="249"/>
                    </a:lnTo>
                    <a:lnTo>
                      <a:pt x="178" y="314"/>
                    </a:lnTo>
                    <a:lnTo>
                      <a:pt x="142" y="373"/>
                    </a:lnTo>
                    <a:lnTo>
                      <a:pt x="119" y="415"/>
                    </a:lnTo>
                    <a:lnTo>
                      <a:pt x="95" y="462"/>
                    </a:lnTo>
                    <a:lnTo>
                      <a:pt x="83" y="503"/>
                    </a:lnTo>
                    <a:lnTo>
                      <a:pt x="83" y="533"/>
                    </a:lnTo>
                    <a:lnTo>
                      <a:pt x="0" y="521"/>
                    </a:lnTo>
                    <a:close/>
                  </a:path>
                </a:pathLst>
              </a:custGeom>
              <a:solidFill>
                <a:srgbClr val="AB7852"/>
              </a:solidFill>
              <a:ln w="0">
                <a:solidFill>
                  <a:srgbClr val="AB7852"/>
                </a:solidFill>
                <a:prstDash val="solid"/>
                <a:round/>
                <a:headEnd/>
                <a:tailEnd/>
              </a:ln>
            </p:spPr>
            <p:txBody>
              <a:bodyPr/>
              <a:lstStyle/>
              <a:p>
                <a:endParaRPr lang="en-US"/>
              </a:p>
            </p:txBody>
          </p:sp>
          <p:sp>
            <p:nvSpPr>
              <p:cNvPr id="1121" name="Freeform 97"/>
              <p:cNvSpPr>
                <a:spLocks noChangeAspect="1"/>
              </p:cNvSpPr>
              <p:nvPr/>
            </p:nvSpPr>
            <p:spPr bwMode="auto">
              <a:xfrm>
                <a:off x="3596" y="652"/>
                <a:ext cx="249" cy="379"/>
              </a:xfrm>
              <a:custGeom>
                <a:avLst/>
                <a:gdLst/>
                <a:ahLst/>
                <a:cxnLst>
                  <a:cxn ang="0">
                    <a:pos x="83" y="379"/>
                  </a:cxn>
                  <a:cxn ang="0">
                    <a:pos x="42" y="373"/>
                  </a:cxn>
                  <a:cxn ang="0">
                    <a:pos x="0" y="349"/>
                  </a:cxn>
                  <a:cxn ang="0">
                    <a:pos x="0" y="325"/>
                  </a:cxn>
                  <a:cxn ang="0">
                    <a:pos x="6" y="278"/>
                  </a:cxn>
                  <a:cxn ang="0">
                    <a:pos x="18" y="248"/>
                  </a:cxn>
                  <a:cxn ang="0">
                    <a:pos x="47" y="213"/>
                  </a:cxn>
                  <a:cxn ang="0">
                    <a:pos x="89" y="177"/>
                  </a:cxn>
                  <a:cxn ang="0">
                    <a:pos x="136" y="136"/>
                  </a:cxn>
                  <a:cxn ang="0">
                    <a:pos x="172" y="94"/>
                  </a:cxn>
                  <a:cxn ang="0">
                    <a:pos x="201" y="41"/>
                  </a:cxn>
                  <a:cxn ang="0">
                    <a:pos x="219" y="0"/>
                  </a:cxn>
                  <a:cxn ang="0">
                    <a:pos x="243" y="17"/>
                  </a:cxn>
                  <a:cxn ang="0">
                    <a:pos x="249" y="23"/>
                  </a:cxn>
                  <a:cxn ang="0">
                    <a:pos x="231" y="94"/>
                  </a:cxn>
                  <a:cxn ang="0">
                    <a:pos x="207" y="148"/>
                  </a:cxn>
                  <a:cxn ang="0">
                    <a:pos x="172" y="213"/>
                  </a:cxn>
                  <a:cxn ang="0">
                    <a:pos x="136" y="272"/>
                  </a:cxn>
                  <a:cxn ang="0">
                    <a:pos x="113" y="314"/>
                  </a:cxn>
                  <a:cxn ang="0">
                    <a:pos x="89" y="361"/>
                  </a:cxn>
                  <a:cxn ang="0">
                    <a:pos x="83" y="379"/>
                  </a:cxn>
                  <a:cxn ang="0">
                    <a:pos x="83" y="379"/>
                  </a:cxn>
                </a:cxnLst>
                <a:rect l="0" t="0" r="r" b="b"/>
                <a:pathLst>
                  <a:path w="249" h="379">
                    <a:moveTo>
                      <a:pt x="83" y="379"/>
                    </a:moveTo>
                    <a:lnTo>
                      <a:pt x="42" y="373"/>
                    </a:lnTo>
                    <a:lnTo>
                      <a:pt x="0" y="349"/>
                    </a:lnTo>
                    <a:lnTo>
                      <a:pt x="0" y="325"/>
                    </a:lnTo>
                    <a:lnTo>
                      <a:pt x="6" y="278"/>
                    </a:lnTo>
                    <a:lnTo>
                      <a:pt x="18" y="248"/>
                    </a:lnTo>
                    <a:lnTo>
                      <a:pt x="47" y="213"/>
                    </a:lnTo>
                    <a:lnTo>
                      <a:pt x="89" y="177"/>
                    </a:lnTo>
                    <a:lnTo>
                      <a:pt x="136" y="136"/>
                    </a:lnTo>
                    <a:lnTo>
                      <a:pt x="172" y="94"/>
                    </a:lnTo>
                    <a:lnTo>
                      <a:pt x="201" y="41"/>
                    </a:lnTo>
                    <a:lnTo>
                      <a:pt x="219" y="0"/>
                    </a:lnTo>
                    <a:lnTo>
                      <a:pt x="243" y="17"/>
                    </a:lnTo>
                    <a:lnTo>
                      <a:pt x="249" y="23"/>
                    </a:lnTo>
                    <a:lnTo>
                      <a:pt x="231" y="94"/>
                    </a:lnTo>
                    <a:lnTo>
                      <a:pt x="207" y="148"/>
                    </a:lnTo>
                    <a:lnTo>
                      <a:pt x="172" y="213"/>
                    </a:lnTo>
                    <a:lnTo>
                      <a:pt x="136" y="272"/>
                    </a:lnTo>
                    <a:lnTo>
                      <a:pt x="113" y="314"/>
                    </a:lnTo>
                    <a:lnTo>
                      <a:pt x="89" y="361"/>
                    </a:lnTo>
                    <a:lnTo>
                      <a:pt x="83" y="379"/>
                    </a:lnTo>
                    <a:lnTo>
                      <a:pt x="83" y="379"/>
                    </a:lnTo>
                    <a:close/>
                  </a:path>
                </a:pathLst>
              </a:custGeom>
              <a:solidFill>
                <a:srgbClr val="AB7852"/>
              </a:solidFill>
              <a:ln w="0">
                <a:solidFill>
                  <a:srgbClr val="AB7852"/>
                </a:solidFill>
                <a:prstDash val="solid"/>
                <a:round/>
                <a:headEnd/>
                <a:tailEnd/>
              </a:ln>
            </p:spPr>
            <p:txBody>
              <a:bodyPr/>
              <a:lstStyle/>
              <a:p>
                <a:endParaRPr lang="en-US"/>
              </a:p>
            </p:txBody>
          </p:sp>
          <p:sp>
            <p:nvSpPr>
              <p:cNvPr id="1122" name="Freeform 98"/>
              <p:cNvSpPr>
                <a:spLocks noChangeAspect="1"/>
              </p:cNvSpPr>
              <p:nvPr/>
            </p:nvSpPr>
            <p:spPr bwMode="auto">
              <a:xfrm>
                <a:off x="3602" y="699"/>
                <a:ext cx="231" cy="284"/>
              </a:xfrm>
              <a:custGeom>
                <a:avLst/>
                <a:gdLst/>
                <a:ahLst/>
                <a:cxnLst>
                  <a:cxn ang="0">
                    <a:pos x="101" y="284"/>
                  </a:cxn>
                  <a:cxn ang="0">
                    <a:pos x="53" y="278"/>
                  </a:cxn>
                  <a:cxn ang="0">
                    <a:pos x="0" y="249"/>
                  </a:cxn>
                  <a:cxn ang="0">
                    <a:pos x="0" y="243"/>
                  </a:cxn>
                  <a:cxn ang="0">
                    <a:pos x="0" y="231"/>
                  </a:cxn>
                  <a:cxn ang="0">
                    <a:pos x="12" y="201"/>
                  </a:cxn>
                  <a:cxn ang="0">
                    <a:pos x="41" y="166"/>
                  </a:cxn>
                  <a:cxn ang="0">
                    <a:pos x="83" y="130"/>
                  </a:cxn>
                  <a:cxn ang="0">
                    <a:pos x="130" y="89"/>
                  </a:cxn>
                  <a:cxn ang="0">
                    <a:pos x="166" y="47"/>
                  </a:cxn>
                  <a:cxn ang="0">
                    <a:pos x="190" y="0"/>
                  </a:cxn>
                  <a:cxn ang="0">
                    <a:pos x="213" y="12"/>
                  </a:cxn>
                  <a:cxn ang="0">
                    <a:pos x="231" y="36"/>
                  </a:cxn>
                  <a:cxn ang="0">
                    <a:pos x="225" y="47"/>
                  </a:cxn>
                  <a:cxn ang="0">
                    <a:pos x="201" y="101"/>
                  </a:cxn>
                  <a:cxn ang="0">
                    <a:pos x="166" y="166"/>
                  </a:cxn>
                  <a:cxn ang="0">
                    <a:pos x="130" y="225"/>
                  </a:cxn>
                  <a:cxn ang="0">
                    <a:pos x="107" y="267"/>
                  </a:cxn>
                  <a:cxn ang="0">
                    <a:pos x="101" y="284"/>
                  </a:cxn>
                  <a:cxn ang="0">
                    <a:pos x="101" y="284"/>
                  </a:cxn>
                </a:cxnLst>
                <a:rect l="0" t="0" r="r" b="b"/>
                <a:pathLst>
                  <a:path w="231" h="284">
                    <a:moveTo>
                      <a:pt x="101" y="284"/>
                    </a:moveTo>
                    <a:lnTo>
                      <a:pt x="53" y="278"/>
                    </a:lnTo>
                    <a:lnTo>
                      <a:pt x="0" y="249"/>
                    </a:lnTo>
                    <a:lnTo>
                      <a:pt x="0" y="243"/>
                    </a:lnTo>
                    <a:lnTo>
                      <a:pt x="0" y="231"/>
                    </a:lnTo>
                    <a:lnTo>
                      <a:pt x="12" y="201"/>
                    </a:lnTo>
                    <a:lnTo>
                      <a:pt x="41" y="166"/>
                    </a:lnTo>
                    <a:lnTo>
                      <a:pt x="83" y="130"/>
                    </a:lnTo>
                    <a:lnTo>
                      <a:pt x="130" y="89"/>
                    </a:lnTo>
                    <a:lnTo>
                      <a:pt x="166" y="47"/>
                    </a:lnTo>
                    <a:lnTo>
                      <a:pt x="190" y="0"/>
                    </a:lnTo>
                    <a:lnTo>
                      <a:pt x="213" y="12"/>
                    </a:lnTo>
                    <a:lnTo>
                      <a:pt x="231" y="36"/>
                    </a:lnTo>
                    <a:lnTo>
                      <a:pt x="225" y="47"/>
                    </a:lnTo>
                    <a:lnTo>
                      <a:pt x="201" y="101"/>
                    </a:lnTo>
                    <a:lnTo>
                      <a:pt x="166" y="166"/>
                    </a:lnTo>
                    <a:lnTo>
                      <a:pt x="130" y="225"/>
                    </a:lnTo>
                    <a:lnTo>
                      <a:pt x="107" y="267"/>
                    </a:lnTo>
                    <a:lnTo>
                      <a:pt x="101" y="284"/>
                    </a:lnTo>
                    <a:lnTo>
                      <a:pt x="101" y="284"/>
                    </a:lnTo>
                    <a:close/>
                  </a:path>
                </a:pathLst>
              </a:custGeom>
              <a:solidFill>
                <a:srgbClr val="B38563"/>
              </a:solidFill>
              <a:ln w="0">
                <a:solidFill>
                  <a:srgbClr val="B38563"/>
                </a:solidFill>
                <a:prstDash val="solid"/>
                <a:round/>
                <a:headEnd/>
                <a:tailEnd/>
              </a:ln>
            </p:spPr>
            <p:txBody>
              <a:bodyPr/>
              <a:lstStyle/>
              <a:p>
                <a:endParaRPr lang="en-US"/>
              </a:p>
            </p:txBody>
          </p:sp>
          <p:sp>
            <p:nvSpPr>
              <p:cNvPr id="1123" name="Freeform 99"/>
              <p:cNvSpPr>
                <a:spLocks noChangeAspect="1"/>
              </p:cNvSpPr>
              <p:nvPr/>
            </p:nvSpPr>
            <p:spPr bwMode="auto">
              <a:xfrm>
                <a:off x="3620" y="746"/>
                <a:ext cx="183" cy="190"/>
              </a:xfrm>
              <a:custGeom>
                <a:avLst/>
                <a:gdLst/>
                <a:ahLst/>
                <a:cxnLst>
                  <a:cxn ang="0">
                    <a:pos x="112" y="184"/>
                  </a:cxn>
                  <a:cxn ang="0">
                    <a:pos x="95" y="190"/>
                  </a:cxn>
                  <a:cxn ang="0">
                    <a:pos x="41" y="178"/>
                  </a:cxn>
                  <a:cxn ang="0">
                    <a:pos x="0" y="143"/>
                  </a:cxn>
                  <a:cxn ang="0">
                    <a:pos x="23" y="119"/>
                  </a:cxn>
                  <a:cxn ang="0">
                    <a:pos x="65" y="83"/>
                  </a:cxn>
                  <a:cxn ang="0">
                    <a:pos x="112" y="42"/>
                  </a:cxn>
                  <a:cxn ang="0">
                    <a:pos x="148" y="0"/>
                  </a:cxn>
                  <a:cxn ang="0">
                    <a:pos x="148" y="0"/>
                  </a:cxn>
                  <a:cxn ang="0">
                    <a:pos x="177" y="24"/>
                  </a:cxn>
                  <a:cxn ang="0">
                    <a:pos x="183" y="54"/>
                  </a:cxn>
                  <a:cxn ang="0">
                    <a:pos x="183" y="54"/>
                  </a:cxn>
                  <a:cxn ang="0">
                    <a:pos x="148" y="119"/>
                  </a:cxn>
                  <a:cxn ang="0">
                    <a:pos x="112" y="178"/>
                  </a:cxn>
                  <a:cxn ang="0">
                    <a:pos x="112" y="184"/>
                  </a:cxn>
                  <a:cxn ang="0">
                    <a:pos x="112" y="184"/>
                  </a:cxn>
                </a:cxnLst>
                <a:rect l="0" t="0" r="r" b="b"/>
                <a:pathLst>
                  <a:path w="183" h="190">
                    <a:moveTo>
                      <a:pt x="112" y="184"/>
                    </a:moveTo>
                    <a:lnTo>
                      <a:pt x="95" y="190"/>
                    </a:lnTo>
                    <a:lnTo>
                      <a:pt x="41" y="178"/>
                    </a:lnTo>
                    <a:lnTo>
                      <a:pt x="0" y="143"/>
                    </a:lnTo>
                    <a:lnTo>
                      <a:pt x="23" y="119"/>
                    </a:lnTo>
                    <a:lnTo>
                      <a:pt x="65" y="83"/>
                    </a:lnTo>
                    <a:lnTo>
                      <a:pt x="112" y="42"/>
                    </a:lnTo>
                    <a:lnTo>
                      <a:pt x="148" y="0"/>
                    </a:lnTo>
                    <a:lnTo>
                      <a:pt x="148" y="0"/>
                    </a:lnTo>
                    <a:lnTo>
                      <a:pt x="177" y="24"/>
                    </a:lnTo>
                    <a:lnTo>
                      <a:pt x="183" y="54"/>
                    </a:lnTo>
                    <a:lnTo>
                      <a:pt x="183" y="54"/>
                    </a:lnTo>
                    <a:lnTo>
                      <a:pt x="148" y="119"/>
                    </a:lnTo>
                    <a:lnTo>
                      <a:pt x="112" y="178"/>
                    </a:lnTo>
                    <a:lnTo>
                      <a:pt x="112" y="184"/>
                    </a:lnTo>
                    <a:lnTo>
                      <a:pt x="112" y="184"/>
                    </a:lnTo>
                    <a:close/>
                  </a:path>
                </a:pathLst>
              </a:custGeom>
              <a:solidFill>
                <a:srgbClr val="C8A68D"/>
              </a:solidFill>
              <a:ln w="0">
                <a:solidFill>
                  <a:srgbClr val="C8A68D"/>
                </a:solidFill>
                <a:prstDash val="solid"/>
                <a:round/>
                <a:headEnd/>
                <a:tailEnd/>
              </a:ln>
            </p:spPr>
            <p:txBody>
              <a:bodyPr/>
              <a:lstStyle/>
              <a:p>
                <a:endParaRPr lang="en-US"/>
              </a:p>
            </p:txBody>
          </p:sp>
          <p:sp>
            <p:nvSpPr>
              <p:cNvPr id="1124" name="Freeform 100"/>
              <p:cNvSpPr>
                <a:spLocks noChangeAspect="1"/>
              </p:cNvSpPr>
              <p:nvPr/>
            </p:nvSpPr>
            <p:spPr bwMode="auto">
              <a:xfrm>
                <a:off x="3661" y="788"/>
                <a:ext cx="101" cy="95"/>
              </a:xfrm>
              <a:custGeom>
                <a:avLst/>
                <a:gdLst/>
                <a:ahLst/>
                <a:cxnLst>
                  <a:cxn ang="0">
                    <a:pos x="101" y="41"/>
                  </a:cxn>
                  <a:cxn ang="0">
                    <a:pos x="95" y="59"/>
                  </a:cxn>
                  <a:cxn ang="0">
                    <a:pos x="89" y="77"/>
                  </a:cxn>
                  <a:cxn ang="0">
                    <a:pos x="71" y="89"/>
                  </a:cxn>
                  <a:cxn ang="0">
                    <a:pos x="48" y="95"/>
                  </a:cxn>
                  <a:cxn ang="0">
                    <a:pos x="30" y="89"/>
                  </a:cxn>
                  <a:cxn ang="0">
                    <a:pos x="12" y="83"/>
                  </a:cxn>
                  <a:cxn ang="0">
                    <a:pos x="0" y="65"/>
                  </a:cxn>
                  <a:cxn ang="0">
                    <a:pos x="0" y="59"/>
                  </a:cxn>
                  <a:cxn ang="0">
                    <a:pos x="24" y="41"/>
                  </a:cxn>
                  <a:cxn ang="0">
                    <a:pos x="71" y="0"/>
                  </a:cxn>
                  <a:cxn ang="0">
                    <a:pos x="71" y="0"/>
                  </a:cxn>
                  <a:cxn ang="0">
                    <a:pos x="83" y="0"/>
                  </a:cxn>
                  <a:cxn ang="0">
                    <a:pos x="95" y="18"/>
                  </a:cxn>
                  <a:cxn ang="0">
                    <a:pos x="101" y="41"/>
                  </a:cxn>
                  <a:cxn ang="0">
                    <a:pos x="101" y="41"/>
                  </a:cxn>
                </a:cxnLst>
                <a:rect l="0" t="0" r="r" b="b"/>
                <a:pathLst>
                  <a:path w="101" h="95">
                    <a:moveTo>
                      <a:pt x="101" y="41"/>
                    </a:moveTo>
                    <a:lnTo>
                      <a:pt x="95" y="59"/>
                    </a:lnTo>
                    <a:lnTo>
                      <a:pt x="89" y="77"/>
                    </a:lnTo>
                    <a:lnTo>
                      <a:pt x="71" y="89"/>
                    </a:lnTo>
                    <a:lnTo>
                      <a:pt x="48" y="95"/>
                    </a:lnTo>
                    <a:lnTo>
                      <a:pt x="30" y="89"/>
                    </a:lnTo>
                    <a:lnTo>
                      <a:pt x="12" y="83"/>
                    </a:lnTo>
                    <a:lnTo>
                      <a:pt x="0" y="65"/>
                    </a:lnTo>
                    <a:lnTo>
                      <a:pt x="0" y="59"/>
                    </a:lnTo>
                    <a:lnTo>
                      <a:pt x="24" y="41"/>
                    </a:lnTo>
                    <a:lnTo>
                      <a:pt x="71" y="0"/>
                    </a:lnTo>
                    <a:lnTo>
                      <a:pt x="71" y="0"/>
                    </a:lnTo>
                    <a:lnTo>
                      <a:pt x="83" y="0"/>
                    </a:lnTo>
                    <a:lnTo>
                      <a:pt x="95" y="18"/>
                    </a:lnTo>
                    <a:lnTo>
                      <a:pt x="101" y="41"/>
                    </a:lnTo>
                    <a:lnTo>
                      <a:pt x="101" y="41"/>
                    </a:lnTo>
                    <a:close/>
                  </a:path>
                </a:pathLst>
              </a:custGeom>
              <a:solidFill>
                <a:srgbClr val="E7D9CE"/>
              </a:solidFill>
              <a:ln w="0">
                <a:solidFill>
                  <a:srgbClr val="E7D9CE"/>
                </a:solidFill>
                <a:prstDash val="solid"/>
                <a:round/>
                <a:headEnd/>
                <a:tailEnd/>
              </a:ln>
            </p:spPr>
            <p:txBody>
              <a:bodyPr/>
              <a:lstStyle/>
              <a:p>
                <a:endParaRPr lang="en-US"/>
              </a:p>
            </p:txBody>
          </p:sp>
          <p:sp>
            <p:nvSpPr>
              <p:cNvPr id="1125" name="Freeform 101"/>
              <p:cNvSpPr>
                <a:spLocks noChangeAspect="1"/>
              </p:cNvSpPr>
              <p:nvPr/>
            </p:nvSpPr>
            <p:spPr bwMode="auto">
              <a:xfrm>
                <a:off x="3715" y="741"/>
                <a:ext cx="408" cy="444"/>
              </a:xfrm>
              <a:custGeom>
                <a:avLst/>
                <a:gdLst/>
                <a:ahLst/>
                <a:cxnLst>
                  <a:cxn ang="0">
                    <a:pos x="0" y="402"/>
                  </a:cxn>
                  <a:cxn ang="0">
                    <a:pos x="5" y="390"/>
                  </a:cxn>
                  <a:cxn ang="0">
                    <a:pos x="23" y="355"/>
                  </a:cxn>
                  <a:cxn ang="0">
                    <a:pos x="41" y="313"/>
                  </a:cxn>
                  <a:cxn ang="0">
                    <a:pos x="65" y="278"/>
                  </a:cxn>
                  <a:cxn ang="0">
                    <a:pos x="82" y="248"/>
                  </a:cxn>
                  <a:cxn ang="0">
                    <a:pos x="124" y="231"/>
                  </a:cxn>
                  <a:cxn ang="0">
                    <a:pos x="177" y="207"/>
                  </a:cxn>
                  <a:cxn ang="0">
                    <a:pos x="236" y="189"/>
                  </a:cxn>
                  <a:cxn ang="0">
                    <a:pos x="284" y="165"/>
                  </a:cxn>
                  <a:cxn ang="0">
                    <a:pos x="331" y="124"/>
                  </a:cxn>
                  <a:cxn ang="0">
                    <a:pos x="373" y="77"/>
                  </a:cxn>
                  <a:cxn ang="0">
                    <a:pos x="402" y="17"/>
                  </a:cxn>
                  <a:cxn ang="0">
                    <a:pos x="402" y="5"/>
                  </a:cxn>
                  <a:cxn ang="0">
                    <a:pos x="408" y="0"/>
                  </a:cxn>
                  <a:cxn ang="0">
                    <a:pos x="408" y="0"/>
                  </a:cxn>
                  <a:cxn ang="0">
                    <a:pos x="408" y="0"/>
                  </a:cxn>
                  <a:cxn ang="0">
                    <a:pos x="408" y="5"/>
                  </a:cxn>
                  <a:cxn ang="0">
                    <a:pos x="408" y="17"/>
                  </a:cxn>
                  <a:cxn ang="0">
                    <a:pos x="402" y="29"/>
                  </a:cxn>
                  <a:cxn ang="0">
                    <a:pos x="402" y="41"/>
                  </a:cxn>
                  <a:cxn ang="0">
                    <a:pos x="396" y="53"/>
                  </a:cxn>
                  <a:cxn ang="0">
                    <a:pos x="396" y="65"/>
                  </a:cxn>
                  <a:cxn ang="0">
                    <a:pos x="379" y="124"/>
                  </a:cxn>
                  <a:cxn ang="0">
                    <a:pos x="343" y="183"/>
                  </a:cxn>
                  <a:cxn ang="0">
                    <a:pos x="296" y="225"/>
                  </a:cxn>
                  <a:cxn ang="0">
                    <a:pos x="242" y="272"/>
                  </a:cxn>
                  <a:cxn ang="0">
                    <a:pos x="189" y="313"/>
                  </a:cxn>
                  <a:cxn ang="0">
                    <a:pos x="148" y="349"/>
                  </a:cxn>
                  <a:cxn ang="0">
                    <a:pos x="112" y="384"/>
                  </a:cxn>
                  <a:cxn ang="0">
                    <a:pos x="82" y="420"/>
                  </a:cxn>
                  <a:cxn ang="0">
                    <a:pos x="71" y="444"/>
                  </a:cxn>
                  <a:cxn ang="0">
                    <a:pos x="0" y="402"/>
                  </a:cxn>
                </a:cxnLst>
                <a:rect l="0" t="0" r="r" b="b"/>
                <a:pathLst>
                  <a:path w="408" h="444">
                    <a:moveTo>
                      <a:pt x="0" y="402"/>
                    </a:moveTo>
                    <a:lnTo>
                      <a:pt x="5" y="390"/>
                    </a:lnTo>
                    <a:lnTo>
                      <a:pt x="23" y="355"/>
                    </a:lnTo>
                    <a:lnTo>
                      <a:pt x="41" y="313"/>
                    </a:lnTo>
                    <a:lnTo>
                      <a:pt x="65" y="278"/>
                    </a:lnTo>
                    <a:lnTo>
                      <a:pt x="82" y="248"/>
                    </a:lnTo>
                    <a:lnTo>
                      <a:pt x="124" y="231"/>
                    </a:lnTo>
                    <a:lnTo>
                      <a:pt x="177" y="207"/>
                    </a:lnTo>
                    <a:lnTo>
                      <a:pt x="236" y="189"/>
                    </a:lnTo>
                    <a:lnTo>
                      <a:pt x="284" y="165"/>
                    </a:lnTo>
                    <a:lnTo>
                      <a:pt x="331" y="124"/>
                    </a:lnTo>
                    <a:lnTo>
                      <a:pt x="373" y="77"/>
                    </a:lnTo>
                    <a:lnTo>
                      <a:pt x="402" y="17"/>
                    </a:lnTo>
                    <a:lnTo>
                      <a:pt x="402" y="5"/>
                    </a:lnTo>
                    <a:lnTo>
                      <a:pt x="408" y="0"/>
                    </a:lnTo>
                    <a:lnTo>
                      <a:pt x="408" y="0"/>
                    </a:lnTo>
                    <a:lnTo>
                      <a:pt x="408" y="0"/>
                    </a:lnTo>
                    <a:lnTo>
                      <a:pt x="408" y="5"/>
                    </a:lnTo>
                    <a:lnTo>
                      <a:pt x="408" y="17"/>
                    </a:lnTo>
                    <a:lnTo>
                      <a:pt x="402" y="29"/>
                    </a:lnTo>
                    <a:lnTo>
                      <a:pt x="402" y="41"/>
                    </a:lnTo>
                    <a:lnTo>
                      <a:pt x="396" y="53"/>
                    </a:lnTo>
                    <a:lnTo>
                      <a:pt x="396" y="65"/>
                    </a:lnTo>
                    <a:lnTo>
                      <a:pt x="379" y="124"/>
                    </a:lnTo>
                    <a:lnTo>
                      <a:pt x="343" y="183"/>
                    </a:lnTo>
                    <a:lnTo>
                      <a:pt x="296" y="225"/>
                    </a:lnTo>
                    <a:lnTo>
                      <a:pt x="242" y="272"/>
                    </a:lnTo>
                    <a:lnTo>
                      <a:pt x="189" y="313"/>
                    </a:lnTo>
                    <a:lnTo>
                      <a:pt x="148" y="349"/>
                    </a:lnTo>
                    <a:lnTo>
                      <a:pt x="112" y="384"/>
                    </a:lnTo>
                    <a:lnTo>
                      <a:pt x="82" y="420"/>
                    </a:lnTo>
                    <a:lnTo>
                      <a:pt x="71" y="444"/>
                    </a:lnTo>
                    <a:lnTo>
                      <a:pt x="0" y="402"/>
                    </a:lnTo>
                    <a:close/>
                  </a:path>
                </a:pathLst>
              </a:custGeom>
              <a:solidFill>
                <a:srgbClr val="AB7852"/>
              </a:solidFill>
              <a:ln w="0">
                <a:solidFill>
                  <a:srgbClr val="AB7852"/>
                </a:solidFill>
                <a:prstDash val="solid"/>
                <a:round/>
                <a:headEnd/>
                <a:tailEnd/>
              </a:ln>
            </p:spPr>
            <p:txBody>
              <a:bodyPr/>
              <a:lstStyle/>
              <a:p>
                <a:endParaRPr lang="en-US"/>
              </a:p>
            </p:txBody>
          </p:sp>
          <p:sp>
            <p:nvSpPr>
              <p:cNvPr id="1126" name="Freeform 102"/>
              <p:cNvSpPr>
                <a:spLocks noChangeAspect="1"/>
              </p:cNvSpPr>
              <p:nvPr/>
            </p:nvSpPr>
            <p:spPr bwMode="auto">
              <a:xfrm>
                <a:off x="3738" y="835"/>
                <a:ext cx="356" cy="320"/>
              </a:xfrm>
              <a:custGeom>
                <a:avLst/>
                <a:gdLst/>
                <a:ahLst/>
                <a:cxnLst>
                  <a:cxn ang="0">
                    <a:pos x="65" y="320"/>
                  </a:cxn>
                  <a:cxn ang="0">
                    <a:pos x="36" y="296"/>
                  </a:cxn>
                  <a:cxn ang="0">
                    <a:pos x="0" y="255"/>
                  </a:cxn>
                  <a:cxn ang="0">
                    <a:pos x="18" y="219"/>
                  </a:cxn>
                  <a:cxn ang="0">
                    <a:pos x="42" y="184"/>
                  </a:cxn>
                  <a:cxn ang="0">
                    <a:pos x="59" y="154"/>
                  </a:cxn>
                  <a:cxn ang="0">
                    <a:pos x="101" y="137"/>
                  </a:cxn>
                  <a:cxn ang="0">
                    <a:pos x="154" y="113"/>
                  </a:cxn>
                  <a:cxn ang="0">
                    <a:pos x="213" y="95"/>
                  </a:cxn>
                  <a:cxn ang="0">
                    <a:pos x="261" y="71"/>
                  </a:cxn>
                  <a:cxn ang="0">
                    <a:pos x="308" y="30"/>
                  </a:cxn>
                  <a:cxn ang="0">
                    <a:pos x="332" y="0"/>
                  </a:cxn>
                  <a:cxn ang="0">
                    <a:pos x="356" y="30"/>
                  </a:cxn>
                  <a:cxn ang="0">
                    <a:pos x="356" y="30"/>
                  </a:cxn>
                  <a:cxn ang="0">
                    <a:pos x="320" y="89"/>
                  </a:cxn>
                  <a:cxn ang="0">
                    <a:pos x="273" y="131"/>
                  </a:cxn>
                  <a:cxn ang="0">
                    <a:pos x="219" y="178"/>
                  </a:cxn>
                  <a:cxn ang="0">
                    <a:pos x="166" y="219"/>
                  </a:cxn>
                  <a:cxn ang="0">
                    <a:pos x="125" y="255"/>
                  </a:cxn>
                  <a:cxn ang="0">
                    <a:pos x="89" y="290"/>
                  </a:cxn>
                  <a:cxn ang="0">
                    <a:pos x="65" y="320"/>
                  </a:cxn>
                  <a:cxn ang="0">
                    <a:pos x="65" y="320"/>
                  </a:cxn>
                </a:cxnLst>
                <a:rect l="0" t="0" r="r" b="b"/>
                <a:pathLst>
                  <a:path w="356" h="320">
                    <a:moveTo>
                      <a:pt x="65" y="320"/>
                    </a:moveTo>
                    <a:lnTo>
                      <a:pt x="36" y="296"/>
                    </a:lnTo>
                    <a:lnTo>
                      <a:pt x="0" y="255"/>
                    </a:lnTo>
                    <a:lnTo>
                      <a:pt x="18" y="219"/>
                    </a:lnTo>
                    <a:lnTo>
                      <a:pt x="42" y="184"/>
                    </a:lnTo>
                    <a:lnTo>
                      <a:pt x="59" y="154"/>
                    </a:lnTo>
                    <a:lnTo>
                      <a:pt x="101" y="137"/>
                    </a:lnTo>
                    <a:lnTo>
                      <a:pt x="154" y="113"/>
                    </a:lnTo>
                    <a:lnTo>
                      <a:pt x="213" y="95"/>
                    </a:lnTo>
                    <a:lnTo>
                      <a:pt x="261" y="71"/>
                    </a:lnTo>
                    <a:lnTo>
                      <a:pt x="308" y="30"/>
                    </a:lnTo>
                    <a:lnTo>
                      <a:pt x="332" y="0"/>
                    </a:lnTo>
                    <a:lnTo>
                      <a:pt x="356" y="30"/>
                    </a:lnTo>
                    <a:lnTo>
                      <a:pt x="356" y="30"/>
                    </a:lnTo>
                    <a:lnTo>
                      <a:pt x="320" y="89"/>
                    </a:lnTo>
                    <a:lnTo>
                      <a:pt x="273" y="131"/>
                    </a:lnTo>
                    <a:lnTo>
                      <a:pt x="219" y="178"/>
                    </a:lnTo>
                    <a:lnTo>
                      <a:pt x="166" y="219"/>
                    </a:lnTo>
                    <a:lnTo>
                      <a:pt x="125" y="255"/>
                    </a:lnTo>
                    <a:lnTo>
                      <a:pt x="89" y="290"/>
                    </a:lnTo>
                    <a:lnTo>
                      <a:pt x="65" y="320"/>
                    </a:lnTo>
                    <a:lnTo>
                      <a:pt x="65" y="320"/>
                    </a:lnTo>
                    <a:close/>
                  </a:path>
                </a:pathLst>
              </a:custGeom>
              <a:solidFill>
                <a:srgbClr val="AB7852"/>
              </a:solidFill>
              <a:ln w="0">
                <a:solidFill>
                  <a:srgbClr val="AB7852"/>
                </a:solidFill>
                <a:prstDash val="solid"/>
                <a:round/>
                <a:headEnd/>
                <a:tailEnd/>
              </a:ln>
            </p:spPr>
            <p:txBody>
              <a:bodyPr/>
              <a:lstStyle/>
              <a:p>
                <a:endParaRPr lang="en-US"/>
              </a:p>
            </p:txBody>
          </p:sp>
          <p:sp>
            <p:nvSpPr>
              <p:cNvPr id="1127" name="Freeform 103"/>
              <p:cNvSpPr>
                <a:spLocks noChangeAspect="1"/>
              </p:cNvSpPr>
              <p:nvPr/>
            </p:nvSpPr>
            <p:spPr bwMode="auto">
              <a:xfrm>
                <a:off x="3762" y="865"/>
                <a:ext cx="308" cy="255"/>
              </a:xfrm>
              <a:custGeom>
                <a:avLst/>
                <a:gdLst/>
                <a:ahLst/>
                <a:cxnLst>
                  <a:cxn ang="0">
                    <a:pos x="71" y="255"/>
                  </a:cxn>
                  <a:cxn ang="0">
                    <a:pos x="35" y="237"/>
                  </a:cxn>
                  <a:cxn ang="0">
                    <a:pos x="0" y="183"/>
                  </a:cxn>
                  <a:cxn ang="0">
                    <a:pos x="0" y="183"/>
                  </a:cxn>
                  <a:cxn ang="0">
                    <a:pos x="18" y="154"/>
                  </a:cxn>
                  <a:cxn ang="0">
                    <a:pos x="35" y="124"/>
                  </a:cxn>
                  <a:cxn ang="0">
                    <a:pos x="77" y="107"/>
                  </a:cxn>
                  <a:cxn ang="0">
                    <a:pos x="130" y="83"/>
                  </a:cxn>
                  <a:cxn ang="0">
                    <a:pos x="189" y="65"/>
                  </a:cxn>
                  <a:cxn ang="0">
                    <a:pos x="237" y="41"/>
                  </a:cxn>
                  <a:cxn ang="0">
                    <a:pos x="284" y="0"/>
                  </a:cxn>
                  <a:cxn ang="0">
                    <a:pos x="308" y="35"/>
                  </a:cxn>
                  <a:cxn ang="0">
                    <a:pos x="308" y="35"/>
                  </a:cxn>
                  <a:cxn ang="0">
                    <a:pos x="296" y="59"/>
                  </a:cxn>
                  <a:cxn ang="0">
                    <a:pos x="249" y="101"/>
                  </a:cxn>
                  <a:cxn ang="0">
                    <a:pos x="195" y="148"/>
                  </a:cxn>
                  <a:cxn ang="0">
                    <a:pos x="142" y="189"/>
                  </a:cxn>
                  <a:cxn ang="0">
                    <a:pos x="101" y="225"/>
                  </a:cxn>
                  <a:cxn ang="0">
                    <a:pos x="71" y="255"/>
                  </a:cxn>
                  <a:cxn ang="0">
                    <a:pos x="71" y="255"/>
                  </a:cxn>
                </a:cxnLst>
                <a:rect l="0" t="0" r="r" b="b"/>
                <a:pathLst>
                  <a:path w="308" h="255">
                    <a:moveTo>
                      <a:pt x="71" y="255"/>
                    </a:moveTo>
                    <a:lnTo>
                      <a:pt x="35" y="237"/>
                    </a:lnTo>
                    <a:lnTo>
                      <a:pt x="0" y="183"/>
                    </a:lnTo>
                    <a:lnTo>
                      <a:pt x="0" y="183"/>
                    </a:lnTo>
                    <a:lnTo>
                      <a:pt x="18" y="154"/>
                    </a:lnTo>
                    <a:lnTo>
                      <a:pt x="35" y="124"/>
                    </a:lnTo>
                    <a:lnTo>
                      <a:pt x="77" y="107"/>
                    </a:lnTo>
                    <a:lnTo>
                      <a:pt x="130" y="83"/>
                    </a:lnTo>
                    <a:lnTo>
                      <a:pt x="189" y="65"/>
                    </a:lnTo>
                    <a:lnTo>
                      <a:pt x="237" y="41"/>
                    </a:lnTo>
                    <a:lnTo>
                      <a:pt x="284" y="0"/>
                    </a:lnTo>
                    <a:lnTo>
                      <a:pt x="308" y="35"/>
                    </a:lnTo>
                    <a:lnTo>
                      <a:pt x="308" y="35"/>
                    </a:lnTo>
                    <a:lnTo>
                      <a:pt x="296" y="59"/>
                    </a:lnTo>
                    <a:lnTo>
                      <a:pt x="249" y="101"/>
                    </a:lnTo>
                    <a:lnTo>
                      <a:pt x="195" y="148"/>
                    </a:lnTo>
                    <a:lnTo>
                      <a:pt x="142" y="189"/>
                    </a:lnTo>
                    <a:lnTo>
                      <a:pt x="101" y="225"/>
                    </a:lnTo>
                    <a:lnTo>
                      <a:pt x="71" y="255"/>
                    </a:lnTo>
                    <a:lnTo>
                      <a:pt x="71" y="255"/>
                    </a:lnTo>
                    <a:close/>
                  </a:path>
                </a:pathLst>
              </a:custGeom>
              <a:solidFill>
                <a:srgbClr val="AF7F5B"/>
              </a:solidFill>
              <a:ln w="0">
                <a:solidFill>
                  <a:srgbClr val="AF7F5B"/>
                </a:solidFill>
                <a:prstDash val="solid"/>
                <a:round/>
                <a:headEnd/>
                <a:tailEnd/>
              </a:ln>
            </p:spPr>
            <p:txBody>
              <a:bodyPr/>
              <a:lstStyle/>
              <a:p>
                <a:endParaRPr lang="en-US"/>
              </a:p>
            </p:txBody>
          </p:sp>
          <p:sp>
            <p:nvSpPr>
              <p:cNvPr id="1128" name="Freeform 104"/>
              <p:cNvSpPr>
                <a:spLocks noChangeAspect="1"/>
              </p:cNvSpPr>
              <p:nvPr/>
            </p:nvSpPr>
            <p:spPr bwMode="auto">
              <a:xfrm>
                <a:off x="3792" y="895"/>
                <a:ext cx="242" cy="195"/>
              </a:xfrm>
              <a:custGeom>
                <a:avLst/>
                <a:gdLst/>
                <a:ahLst/>
                <a:cxnLst>
                  <a:cxn ang="0">
                    <a:pos x="71" y="195"/>
                  </a:cxn>
                  <a:cxn ang="0">
                    <a:pos x="35" y="177"/>
                  </a:cxn>
                  <a:cxn ang="0">
                    <a:pos x="5" y="136"/>
                  </a:cxn>
                  <a:cxn ang="0">
                    <a:pos x="0" y="106"/>
                  </a:cxn>
                  <a:cxn ang="0">
                    <a:pos x="5" y="94"/>
                  </a:cxn>
                  <a:cxn ang="0">
                    <a:pos x="47" y="77"/>
                  </a:cxn>
                  <a:cxn ang="0">
                    <a:pos x="100" y="53"/>
                  </a:cxn>
                  <a:cxn ang="0">
                    <a:pos x="159" y="35"/>
                  </a:cxn>
                  <a:cxn ang="0">
                    <a:pos x="207" y="11"/>
                  </a:cxn>
                  <a:cxn ang="0">
                    <a:pos x="219" y="0"/>
                  </a:cxn>
                  <a:cxn ang="0">
                    <a:pos x="236" y="23"/>
                  </a:cxn>
                  <a:cxn ang="0">
                    <a:pos x="242" y="47"/>
                  </a:cxn>
                  <a:cxn ang="0">
                    <a:pos x="219" y="71"/>
                  </a:cxn>
                  <a:cxn ang="0">
                    <a:pos x="165" y="118"/>
                  </a:cxn>
                  <a:cxn ang="0">
                    <a:pos x="112" y="159"/>
                  </a:cxn>
                  <a:cxn ang="0">
                    <a:pos x="71" y="195"/>
                  </a:cxn>
                  <a:cxn ang="0">
                    <a:pos x="71" y="195"/>
                  </a:cxn>
                  <a:cxn ang="0">
                    <a:pos x="71" y="195"/>
                  </a:cxn>
                </a:cxnLst>
                <a:rect l="0" t="0" r="r" b="b"/>
                <a:pathLst>
                  <a:path w="242" h="195">
                    <a:moveTo>
                      <a:pt x="71" y="195"/>
                    </a:moveTo>
                    <a:lnTo>
                      <a:pt x="35" y="177"/>
                    </a:lnTo>
                    <a:lnTo>
                      <a:pt x="5" y="136"/>
                    </a:lnTo>
                    <a:lnTo>
                      <a:pt x="0" y="106"/>
                    </a:lnTo>
                    <a:lnTo>
                      <a:pt x="5" y="94"/>
                    </a:lnTo>
                    <a:lnTo>
                      <a:pt x="47" y="77"/>
                    </a:lnTo>
                    <a:lnTo>
                      <a:pt x="100" y="53"/>
                    </a:lnTo>
                    <a:lnTo>
                      <a:pt x="159" y="35"/>
                    </a:lnTo>
                    <a:lnTo>
                      <a:pt x="207" y="11"/>
                    </a:lnTo>
                    <a:lnTo>
                      <a:pt x="219" y="0"/>
                    </a:lnTo>
                    <a:lnTo>
                      <a:pt x="236" y="23"/>
                    </a:lnTo>
                    <a:lnTo>
                      <a:pt x="242" y="47"/>
                    </a:lnTo>
                    <a:lnTo>
                      <a:pt x="219" y="71"/>
                    </a:lnTo>
                    <a:lnTo>
                      <a:pt x="165" y="118"/>
                    </a:lnTo>
                    <a:lnTo>
                      <a:pt x="112" y="159"/>
                    </a:lnTo>
                    <a:lnTo>
                      <a:pt x="71" y="195"/>
                    </a:lnTo>
                    <a:lnTo>
                      <a:pt x="71" y="195"/>
                    </a:lnTo>
                    <a:lnTo>
                      <a:pt x="71" y="195"/>
                    </a:lnTo>
                    <a:close/>
                  </a:path>
                </a:pathLst>
              </a:custGeom>
              <a:solidFill>
                <a:srgbClr val="BC9475"/>
              </a:solidFill>
              <a:ln w="0">
                <a:solidFill>
                  <a:srgbClr val="BC9475"/>
                </a:solidFill>
                <a:prstDash val="solid"/>
                <a:round/>
                <a:headEnd/>
                <a:tailEnd/>
              </a:ln>
            </p:spPr>
            <p:txBody>
              <a:bodyPr/>
              <a:lstStyle/>
              <a:p>
                <a:endParaRPr lang="en-US"/>
              </a:p>
            </p:txBody>
          </p:sp>
          <p:sp>
            <p:nvSpPr>
              <p:cNvPr id="1129" name="Freeform 105"/>
              <p:cNvSpPr>
                <a:spLocks noChangeAspect="1"/>
              </p:cNvSpPr>
              <p:nvPr/>
            </p:nvSpPr>
            <p:spPr bwMode="auto">
              <a:xfrm>
                <a:off x="3827" y="918"/>
                <a:ext cx="172" cy="142"/>
              </a:xfrm>
              <a:custGeom>
                <a:avLst/>
                <a:gdLst/>
                <a:ahLst/>
                <a:cxnLst>
                  <a:cxn ang="0">
                    <a:pos x="172" y="54"/>
                  </a:cxn>
                  <a:cxn ang="0">
                    <a:pos x="172" y="59"/>
                  </a:cxn>
                  <a:cxn ang="0">
                    <a:pos x="130" y="95"/>
                  </a:cxn>
                  <a:cxn ang="0">
                    <a:pos x="77" y="136"/>
                  </a:cxn>
                  <a:cxn ang="0">
                    <a:pos x="77" y="142"/>
                  </a:cxn>
                  <a:cxn ang="0">
                    <a:pos x="65" y="136"/>
                  </a:cxn>
                  <a:cxn ang="0">
                    <a:pos x="42" y="130"/>
                  </a:cxn>
                  <a:cxn ang="0">
                    <a:pos x="24" y="113"/>
                  </a:cxn>
                  <a:cxn ang="0">
                    <a:pos x="6" y="89"/>
                  </a:cxn>
                  <a:cxn ang="0">
                    <a:pos x="0" y="59"/>
                  </a:cxn>
                  <a:cxn ang="0">
                    <a:pos x="6" y="54"/>
                  </a:cxn>
                  <a:cxn ang="0">
                    <a:pos x="12" y="54"/>
                  </a:cxn>
                  <a:cxn ang="0">
                    <a:pos x="65" y="30"/>
                  </a:cxn>
                  <a:cxn ang="0">
                    <a:pos x="124" y="12"/>
                  </a:cxn>
                  <a:cxn ang="0">
                    <a:pos x="148" y="0"/>
                  </a:cxn>
                  <a:cxn ang="0">
                    <a:pos x="154" y="0"/>
                  </a:cxn>
                  <a:cxn ang="0">
                    <a:pos x="166" y="24"/>
                  </a:cxn>
                  <a:cxn ang="0">
                    <a:pos x="172" y="54"/>
                  </a:cxn>
                  <a:cxn ang="0">
                    <a:pos x="172" y="54"/>
                  </a:cxn>
                </a:cxnLst>
                <a:rect l="0" t="0" r="r" b="b"/>
                <a:pathLst>
                  <a:path w="172" h="142">
                    <a:moveTo>
                      <a:pt x="172" y="54"/>
                    </a:moveTo>
                    <a:lnTo>
                      <a:pt x="172" y="59"/>
                    </a:lnTo>
                    <a:lnTo>
                      <a:pt x="130" y="95"/>
                    </a:lnTo>
                    <a:lnTo>
                      <a:pt x="77" y="136"/>
                    </a:lnTo>
                    <a:lnTo>
                      <a:pt x="77" y="142"/>
                    </a:lnTo>
                    <a:lnTo>
                      <a:pt x="65" y="136"/>
                    </a:lnTo>
                    <a:lnTo>
                      <a:pt x="42" y="130"/>
                    </a:lnTo>
                    <a:lnTo>
                      <a:pt x="24" y="113"/>
                    </a:lnTo>
                    <a:lnTo>
                      <a:pt x="6" y="89"/>
                    </a:lnTo>
                    <a:lnTo>
                      <a:pt x="0" y="59"/>
                    </a:lnTo>
                    <a:lnTo>
                      <a:pt x="6" y="54"/>
                    </a:lnTo>
                    <a:lnTo>
                      <a:pt x="12" y="54"/>
                    </a:lnTo>
                    <a:lnTo>
                      <a:pt x="65" y="30"/>
                    </a:lnTo>
                    <a:lnTo>
                      <a:pt x="124" y="12"/>
                    </a:lnTo>
                    <a:lnTo>
                      <a:pt x="148" y="0"/>
                    </a:lnTo>
                    <a:lnTo>
                      <a:pt x="154" y="0"/>
                    </a:lnTo>
                    <a:lnTo>
                      <a:pt x="166" y="24"/>
                    </a:lnTo>
                    <a:lnTo>
                      <a:pt x="172" y="54"/>
                    </a:lnTo>
                    <a:lnTo>
                      <a:pt x="172" y="54"/>
                    </a:lnTo>
                    <a:close/>
                  </a:path>
                </a:pathLst>
              </a:custGeom>
              <a:solidFill>
                <a:srgbClr val="CFB29C"/>
              </a:solidFill>
              <a:ln w="0">
                <a:solidFill>
                  <a:srgbClr val="CFB29C"/>
                </a:solidFill>
                <a:prstDash val="solid"/>
                <a:round/>
                <a:headEnd/>
                <a:tailEnd/>
              </a:ln>
            </p:spPr>
            <p:txBody>
              <a:bodyPr/>
              <a:lstStyle/>
              <a:p>
                <a:endParaRPr lang="en-US"/>
              </a:p>
            </p:txBody>
          </p:sp>
          <p:sp>
            <p:nvSpPr>
              <p:cNvPr id="1130" name="Freeform 106"/>
              <p:cNvSpPr>
                <a:spLocks noChangeAspect="1"/>
              </p:cNvSpPr>
              <p:nvPr/>
            </p:nvSpPr>
            <p:spPr bwMode="auto">
              <a:xfrm>
                <a:off x="3874" y="936"/>
                <a:ext cx="83" cy="83"/>
              </a:xfrm>
              <a:custGeom>
                <a:avLst/>
                <a:gdLst/>
                <a:ahLst/>
                <a:cxnLst>
                  <a:cxn ang="0">
                    <a:pos x="83" y="36"/>
                  </a:cxn>
                  <a:cxn ang="0">
                    <a:pos x="83" y="53"/>
                  </a:cxn>
                  <a:cxn ang="0">
                    <a:pos x="72" y="65"/>
                  </a:cxn>
                  <a:cxn ang="0">
                    <a:pos x="60" y="77"/>
                  </a:cxn>
                  <a:cxn ang="0">
                    <a:pos x="42" y="83"/>
                  </a:cxn>
                  <a:cxn ang="0">
                    <a:pos x="24" y="77"/>
                  </a:cxn>
                  <a:cxn ang="0">
                    <a:pos x="12" y="71"/>
                  </a:cxn>
                  <a:cxn ang="0">
                    <a:pos x="0" y="59"/>
                  </a:cxn>
                  <a:cxn ang="0">
                    <a:pos x="0" y="41"/>
                  </a:cxn>
                  <a:cxn ang="0">
                    <a:pos x="0" y="24"/>
                  </a:cxn>
                  <a:cxn ang="0">
                    <a:pos x="6" y="18"/>
                  </a:cxn>
                  <a:cxn ang="0">
                    <a:pos x="18" y="12"/>
                  </a:cxn>
                  <a:cxn ang="0">
                    <a:pos x="60" y="0"/>
                  </a:cxn>
                  <a:cxn ang="0">
                    <a:pos x="72" y="6"/>
                  </a:cxn>
                  <a:cxn ang="0">
                    <a:pos x="77" y="18"/>
                  </a:cxn>
                  <a:cxn ang="0">
                    <a:pos x="83" y="36"/>
                  </a:cxn>
                  <a:cxn ang="0">
                    <a:pos x="83" y="36"/>
                  </a:cxn>
                </a:cxnLst>
                <a:rect l="0" t="0" r="r" b="b"/>
                <a:pathLst>
                  <a:path w="83" h="83">
                    <a:moveTo>
                      <a:pt x="83" y="36"/>
                    </a:moveTo>
                    <a:lnTo>
                      <a:pt x="83" y="53"/>
                    </a:lnTo>
                    <a:lnTo>
                      <a:pt x="72" y="65"/>
                    </a:lnTo>
                    <a:lnTo>
                      <a:pt x="60" y="77"/>
                    </a:lnTo>
                    <a:lnTo>
                      <a:pt x="42" y="83"/>
                    </a:lnTo>
                    <a:lnTo>
                      <a:pt x="24" y="77"/>
                    </a:lnTo>
                    <a:lnTo>
                      <a:pt x="12" y="71"/>
                    </a:lnTo>
                    <a:lnTo>
                      <a:pt x="0" y="59"/>
                    </a:lnTo>
                    <a:lnTo>
                      <a:pt x="0" y="41"/>
                    </a:lnTo>
                    <a:lnTo>
                      <a:pt x="0" y="24"/>
                    </a:lnTo>
                    <a:lnTo>
                      <a:pt x="6" y="18"/>
                    </a:lnTo>
                    <a:lnTo>
                      <a:pt x="18" y="12"/>
                    </a:lnTo>
                    <a:lnTo>
                      <a:pt x="60" y="0"/>
                    </a:lnTo>
                    <a:lnTo>
                      <a:pt x="72" y="6"/>
                    </a:lnTo>
                    <a:lnTo>
                      <a:pt x="77" y="18"/>
                    </a:lnTo>
                    <a:lnTo>
                      <a:pt x="83" y="36"/>
                    </a:lnTo>
                    <a:lnTo>
                      <a:pt x="83" y="36"/>
                    </a:lnTo>
                    <a:close/>
                  </a:path>
                </a:pathLst>
              </a:custGeom>
              <a:solidFill>
                <a:srgbClr val="E7D9CE"/>
              </a:solidFill>
              <a:ln w="0">
                <a:solidFill>
                  <a:srgbClr val="E7D9CE"/>
                </a:solidFill>
                <a:prstDash val="solid"/>
                <a:round/>
                <a:headEnd/>
                <a:tailEnd/>
              </a:ln>
            </p:spPr>
            <p:txBody>
              <a:bodyPr/>
              <a:lstStyle/>
              <a:p>
                <a:endParaRPr lang="en-US"/>
              </a:p>
            </p:txBody>
          </p:sp>
          <p:sp>
            <p:nvSpPr>
              <p:cNvPr id="1131" name="Freeform 107"/>
              <p:cNvSpPr>
                <a:spLocks noChangeAspect="1"/>
              </p:cNvSpPr>
              <p:nvPr/>
            </p:nvSpPr>
            <p:spPr bwMode="auto">
              <a:xfrm>
                <a:off x="3827" y="948"/>
                <a:ext cx="492" cy="361"/>
              </a:xfrm>
              <a:custGeom>
                <a:avLst/>
                <a:gdLst/>
                <a:ahLst/>
                <a:cxnLst>
                  <a:cxn ang="0">
                    <a:pos x="0" y="302"/>
                  </a:cxn>
                  <a:cxn ang="0">
                    <a:pos x="6" y="290"/>
                  </a:cxn>
                  <a:cxn ang="0">
                    <a:pos x="30" y="260"/>
                  </a:cxn>
                  <a:cxn ang="0">
                    <a:pos x="59" y="225"/>
                  </a:cxn>
                  <a:cxn ang="0">
                    <a:pos x="89" y="189"/>
                  </a:cxn>
                  <a:cxn ang="0">
                    <a:pos x="113" y="172"/>
                  </a:cxn>
                  <a:cxn ang="0">
                    <a:pos x="154" y="160"/>
                  </a:cxn>
                  <a:cxn ang="0">
                    <a:pos x="213" y="154"/>
                  </a:cxn>
                  <a:cxn ang="0">
                    <a:pos x="278" y="148"/>
                  </a:cxn>
                  <a:cxn ang="0">
                    <a:pos x="332" y="130"/>
                  </a:cxn>
                  <a:cxn ang="0">
                    <a:pos x="385" y="106"/>
                  </a:cxn>
                  <a:cxn ang="0">
                    <a:pos x="438" y="65"/>
                  </a:cxn>
                  <a:cxn ang="0">
                    <a:pos x="474" y="18"/>
                  </a:cxn>
                  <a:cxn ang="0">
                    <a:pos x="486" y="6"/>
                  </a:cxn>
                  <a:cxn ang="0">
                    <a:pos x="486" y="0"/>
                  </a:cxn>
                  <a:cxn ang="0">
                    <a:pos x="492" y="0"/>
                  </a:cxn>
                  <a:cxn ang="0">
                    <a:pos x="492" y="6"/>
                  </a:cxn>
                  <a:cxn ang="0">
                    <a:pos x="486" y="12"/>
                  </a:cxn>
                  <a:cxn ang="0">
                    <a:pos x="480" y="18"/>
                  </a:cxn>
                  <a:cxn ang="0">
                    <a:pos x="474" y="29"/>
                  </a:cxn>
                  <a:cxn ang="0">
                    <a:pos x="474" y="41"/>
                  </a:cxn>
                  <a:cxn ang="0">
                    <a:pos x="468" y="53"/>
                  </a:cxn>
                  <a:cxn ang="0">
                    <a:pos x="462" y="65"/>
                  </a:cxn>
                  <a:cxn ang="0">
                    <a:pos x="444" y="100"/>
                  </a:cxn>
                  <a:cxn ang="0">
                    <a:pos x="415" y="136"/>
                  </a:cxn>
                  <a:cxn ang="0">
                    <a:pos x="379" y="166"/>
                  </a:cxn>
                  <a:cxn ang="0">
                    <a:pos x="332" y="195"/>
                  </a:cxn>
                  <a:cxn ang="0">
                    <a:pos x="267" y="231"/>
                  </a:cxn>
                  <a:cxn ang="0">
                    <a:pos x="201" y="260"/>
                  </a:cxn>
                  <a:cxn ang="0">
                    <a:pos x="154" y="278"/>
                  </a:cxn>
                  <a:cxn ang="0">
                    <a:pos x="113" y="308"/>
                  </a:cxn>
                  <a:cxn ang="0">
                    <a:pos x="77" y="331"/>
                  </a:cxn>
                  <a:cxn ang="0">
                    <a:pos x="59" y="361"/>
                  </a:cxn>
                  <a:cxn ang="0">
                    <a:pos x="0" y="302"/>
                  </a:cxn>
                </a:cxnLst>
                <a:rect l="0" t="0" r="r" b="b"/>
                <a:pathLst>
                  <a:path w="492" h="361">
                    <a:moveTo>
                      <a:pt x="0" y="302"/>
                    </a:moveTo>
                    <a:lnTo>
                      <a:pt x="6" y="290"/>
                    </a:lnTo>
                    <a:lnTo>
                      <a:pt x="30" y="260"/>
                    </a:lnTo>
                    <a:lnTo>
                      <a:pt x="59" y="225"/>
                    </a:lnTo>
                    <a:lnTo>
                      <a:pt x="89" y="189"/>
                    </a:lnTo>
                    <a:lnTo>
                      <a:pt x="113" y="172"/>
                    </a:lnTo>
                    <a:lnTo>
                      <a:pt x="154" y="160"/>
                    </a:lnTo>
                    <a:lnTo>
                      <a:pt x="213" y="154"/>
                    </a:lnTo>
                    <a:lnTo>
                      <a:pt x="278" y="148"/>
                    </a:lnTo>
                    <a:lnTo>
                      <a:pt x="332" y="130"/>
                    </a:lnTo>
                    <a:lnTo>
                      <a:pt x="385" y="106"/>
                    </a:lnTo>
                    <a:lnTo>
                      <a:pt x="438" y="65"/>
                    </a:lnTo>
                    <a:lnTo>
                      <a:pt x="474" y="18"/>
                    </a:lnTo>
                    <a:lnTo>
                      <a:pt x="486" y="6"/>
                    </a:lnTo>
                    <a:lnTo>
                      <a:pt x="486" y="0"/>
                    </a:lnTo>
                    <a:lnTo>
                      <a:pt x="492" y="0"/>
                    </a:lnTo>
                    <a:lnTo>
                      <a:pt x="492" y="6"/>
                    </a:lnTo>
                    <a:lnTo>
                      <a:pt x="486" y="12"/>
                    </a:lnTo>
                    <a:lnTo>
                      <a:pt x="480" y="18"/>
                    </a:lnTo>
                    <a:lnTo>
                      <a:pt x="474" y="29"/>
                    </a:lnTo>
                    <a:lnTo>
                      <a:pt x="474" y="41"/>
                    </a:lnTo>
                    <a:lnTo>
                      <a:pt x="468" y="53"/>
                    </a:lnTo>
                    <a:lnTo>
                      <a:pt x="462" y="65"/>
                    </a:lnTo>
                    <a:lnTo>
                      <a:pt x="444" y="100"/>
                    </a:lnTo>
                    <a:lnTo>
                      <a:pt x="415" y="136"/>
                    </a:lnTo>
                    <a:lnTo>
                      <a:pt x="379" y="166"/>
                    </a:lnTo>
                    <a:lnTo>
                      <a:pt x="332" y="195"/>
                    </a:lnTo>
                    <a:lnTo>
                      <a:pt x="267" y="231"/>
                    </a:lnTo>
                    <a:lnTo>
                      <a:pt x="201" y="260"/>
                    </a:lnTo>
                    <a:lnTo>
                      <a:pt x="154" y="278"/>
                    </a:lnTo>
                    <a:lnTo>
                      <a:pt x="113" y="308"/>
                    </a:lnTo>
                    <a:lnTo>
                      <a:pt x="77" y="331"/>
                    </a:lnTo>
                    <a:lnTo>
                      <a:pt x="59" y="361"/>
                    </a:lnTo>
                    <a:lnTo>
                      <a:pt x="0" y="302"/>
                    </a:lnTo>
                    <a:close/>
                  </a:path>
                </a:pathLst>
              </a:custGeom>
              <a:solidFill>
                <a:srgbClr val="AB7852"/>
              </a:solidFill>
              <a:ln w="0">
                <a:solidFill>
                  <a:srgbClr val="AB7852"/>
                </a:solidFill>
                <a:prstDash val="solid"/>
                <a:round/>
                <a:headEnd/>
                <a:tailEnd/>
              </a:ln>
            </p:spPr>
            <p:txBody>
              <a:bodyPr/>
              <a:lstStyle/>
              <a:p>
                <a:endParaRPr lang="en-US"/>
              </a:p>
            </p:txBody>
          </p:sp>
          <p:sp>
            <p:nvSpPr>
              <p:cNvPr id="1132" name="Freeform 108"/>
              <p:cNvSpPr>
                <a:spLocks noChangeAspect="1"/>
              </p:cNvSpPr>
              <p:nvPr/>
            </p:nvSpPr>
            <p:spPr bwMode="auto">
              <a:xfrm>
                <a:off x="3863" y="1031"/>
                <a:ext cx="396" cy="248"/>
              </a:xfrm>
              <a:custGeom>
                <a:avLst/>
                <a:gdLst/>
                <a:ahLst/>
                <a:cxnLst>
                  <a:cxn ang="0">
                    <a:pos x="47" y="248"/>
                  </a:cxn>
                  <a:cxn ang="0">
                    <a:pos x="11" y="201"/>
                  </a:cxn>
                  <a:cxn ang="0">
                    <a:pos x="0" y="166"/>
                  </a:cxn>
                  <a:cxn ang="0">
                    <a:pos x="23" y="142"/>
                  </a:cxn>
                  <a:cxn ang="0">
                    <a:pos x="53" y="106"/>
                  </a:cxn>
                  <a:cxn ang="0">
                    <a:pos x="77" y="89"/>
                  </a:cxn>
                  <a:cxn ang="0">
                    <a:pos x="118" y="77"/>
                  </a:cxn>
                  <a:cxn ang="0">
                    <a:pos x="177" y="71"/>
                  </a:cxn>
                  <a:cxn ang="0">
                    <a:pos x="242" y="65"/>
                  </a:cxn>
                  <a:cxn ang="0">
                    <a:pos x="296" y="47"/>
                  </a:cxn>
                  <a:cxn ang="0">
                    <a:pos x="349" y="23"/>
                  </a:cxn>
                  <a:cxn ang="0">
                    <a:pos x="385" y="0"/>
                  </a:cxn>
                  <a:cxn ang="0">
                    <a:pos x="396" y="17"/>
                  </a:cxn>
                  <a:cxn ang="0">
                    <a:pos x="396" y="23"/>
                  </a:cxn>
                  <a:cxn ang="0">
                    <a:pos x="379" y="53"/>
                  </a:cxn>
                  <a:cxn ang="0">
                    <a:pos x="343" y="83"/>
                  </a:cxn>
                  <a:cxn ang="0">
                    <a:pos x="296" y="112"/>
                  </a:cxn>
                  <a:cxn ang="0">
                    <a:pos x="231" y="148"/>
                  </a:cxn>
                  <a:cxn ang="0">
                    <a:pos x="165" y="177"/>
                  </a:cxn>
                  <a:cxn ang="0">
                    <a:pos x="118" y="195"/>
                  </a:cxn>
                  <a:cxn ang="0">
                    <a:pos x="77" y="225"/>
                  </a:cxn>
                  <a:cxn ang="0">
                    <a:pos x="47" y="248"/>
                  </a:cxn>
                  <a:cxn ang="0">
                    <a:pos x="47" y="248"/>
                  </a:cxn>
                </a:cxnLst>
                <a:rect l="0" t="0" r="r" b="b"/>
                <a:pathLst>
                  <a:path w="396" h="248">
                    <a:moveTo>
                      <a:pt x="47" y="248"/>
                    </a:moveTo>
                    <a:lnTo>
                      <a:pt x="11" y="201"/>
                    </a:lnTo>
                    <a:lnTo>
                      <a:pt x="0" y="166"/>
                    </a:lnTo>
                    <a:lnTo>
                      <a:pt x="23" y="142"/>
                    </a:lnTo>
                    <a:lnTo>
                      <a:pt x="53" y="106"/>
                    </a:lnTo>
                    <a:lnTo>
                      <a:pt x="77" y="89"/>
                    </a:lnTo>
                    <a:lnTo>
                      <a:pt x="118" y="77"/>
                    </a:lnTo>
                    <a:lnTo>
                      <a:pt x="177" y="71"/>
                    </a:lnTo>
                    <a:lnTo>
                      <a:pt x="242" y="65"/>
                    </a:lnTo>
                    <a:lnTo>
                      <a:pt x="296" y="47"/>
                    </a:lnTo>
                    <a:lnTo>
                      <a:pt x="349" y="23"/>
                    </a:lnTo>
                    <a:lnTo>
                      <a:pt x="385" y="0"/>
                    </a:lnTo>
                    <a:lnTo>
                      <a:pt x="396" y="17"/>
                    </a:lnTo>
                    <a:lnTo>
                      <a:pt x="396" y="23"/>
                    </a:lnTo>
                    <a:lnTo>
                      <a:pt x="379" y="53"/>
                    </a:lnTo>
                    <a:lnTo>
                      <a:pt x="343" y="83"/>
                    </a:lnTo>
                    <a:lnTo>
                      <a:pt x="296" y="112"/>
                    </a:lnTo>
                    <a:lnTo>
                      <a:pt x="231" y="148"/>
                    </a:lnTo>
                    <a:lnTo>
                      <a:pt x="165" y="177"/>
                    </a:lnTo>
                    <a:lnTo>
                      <a:pt x="118" y="195"/>
                    </a:lnTo>
                    <a:lnTo>
                      <a:pt x="77" y="225"/>
                    </a:lnTo>
                    <a:lnTo>
                      <a:pt x="47" y="248"/>
                    </a:lnTo>
                    <a:lnTo>
                      <a:pt x="47" y="248"/>
                    </a:lnTo>
                    <a:close/>
                  </a:path>
                </a:pathLst>
              </a:custGeom>
              <a:solidFill>
                <a:srgbClr val="AB7852"/>
              </a:solidFill>
              <a:ln w="0">
                <a:solidFill>
                  <a:srgbClr val="AB7852"/>
                </a:solidFill>
                <a:prstDash val="solid"/>
                <a:round/>
                <a:headEnd/>
                <a:tailEnd/>
              </a:ln>
            </p:spPr>
            <p:txBody>
              <a:bodyPr/>
              <a:lstStyle/>
              <a:p>
                <a:endParaRPr lang="en-US"/>
              </a:p>
            </p:txBody>
          </p:sp>
          <p:sp>
            <p:nvSpPr>
              <p:cNvPr id="1133" name="Freeform 109"/>
              <p:cNvSpPr>
                <a:spLocks noChangeAspect="1"/>
              </p:cNvSpPr>
              <p:nvPr/>
            </p:nvSpPr>
            <p:spPr bwMode="auto">
              <a:xfrm>
                <a:off x="3898" y="1054"/>
                <a:ext cx="332" cy="196"/>
              </a:xfrm>
              <a:custGeom>
                <a:avLst/>
                <a:gdLst/>
                <a:ahLst/>
                <a:cxnLst>
                  <a:cxn ang="0">
                    <a:pos x="42" y="196"/>
                  </a:cxn>
                  <a:cxn ang="0">
                    <a:pos x="12" y="160"/>
                  </a:cxn>
                  <a:cxn ang="0">
                    <a:pos x="0" y="101"/>
                  </a:cxn>
                  <a:cxn ang="0">
                    <a:pos x="18" y="83"/>
                  </a:cxn>
                  <a:cxn ang="0">
                    <a:pos x="42" y="66"/>
                  </a:cxn>
                  <a:cxn ang="0">
                    <a:pos x="83" y="54"/>
                  </a:cxn>
                  <a:cxn ang="0">
                    <a:pos x="142" y="48"/>
                  </a:cxn>
                  <a:cxn ang="0">
                    <a:pos x="207" y="42"/>
                  </a:cxn>
                  <a:cxn ang="0">
                    <a:pos x="261" y="24"/>
                  </a:cxn>
                  <a:cxn ang="0">
                    <a:pos x="314" y="0"/>
                  </a:cxn>
                  <a:cxn ang="0">
                    <a:pos x="314" y="0"/>
                  </a:cxn>
                  <a:cxn ang="0">
                    <a:pos x="326" y="12"/>
                  </a:cxn>
                  <a:cxn ang="0">
                    <a:pos x="332" y="42"/>
                  </a:cxn>
                  <a:cxn ang="0">
                    <a:pos x="308" y="60"/>
                  </a:cxn>
                  <a:cxn ang="0">
                    <a:pos x="261" y="89"/>
                  </a:cxn>
                  <a:cxn ang="0">
                    <a:pos x="196" y="125"/>
                  </a:cxn>
                  <a:cxn ang="0">
                    <a:pos x="130" y="154"/>
                  </a:cxn>
                  <a:cxn ang="0">
                    <a:pos x="83" y="172"/>
                  </a:cxn>
                  <a:cxn ang="0">
                    <a:pos x="42" y="196"/>
                  </a:cxn>
                  <a:cxn ang="0">
                    <a:pos x="42" y="196"/>
                  </a:cxn>
                </a:cxnLst>
                <a:rect l="0" t="0" r="r" b="b"/>
                <a:pathLst>
                  <a:path w="332" h="196">
                    <a:moveTo>
                      <a:pt x="42" y="196"/>
                    </a:moveTo>
                    <a:lnTo>
                      <a:pt x="12" y="160"/>
                    </a:lnTo>
                    <a:lnTo>
                      <a:pt x="0" y="101"/>
                    </a:lnTo>
                    <a:lnTo>
                      <a:pt x="18" y="83"/>
                    </a:lnTo>
                    <a:lnTo>
                      <a:pt x="42" y="66"/>
                    </a:lnTo>
                    <a:lnTo>
                      <a:pt x="83" y="54"/>
                    </a:lnTo>
                    <a:lnTo>
                      <a:pt x="142" y="48"/>
                    </a:lnTo>
                    <a:lnTo>
                      <a:pt x="207" y="42"/>
                    </a:lnTo>
                    <a:lnTo>
                      <a:pt x="261" y="24"/>
                    </a:lnTo>
                    <a:lnTo>
                      <a:pt x="314" y="0"/>
                    </a:lnTo>
                    <a:lnTo>
                      <a:pt x="314" y="0"/>
                    </a:lnTo>
                    <a:lnTo>
                      <a:pt x="326" y="12"/>
                    </a:lnTo>
                    <a:lnTo>
                      <a:pt x="332" y="42"/>
                    </a:lnTo>
                    <a:lnTo>
                      <a:pt x="308" y="60"/>
                    </a:lnTo>
                    <a:lnTo>
                      <a:pt x="261" y="89"/>
                    </a:lnTo>
                    <a:lnTo>
                      <a:pt x="196" y="125"/>
                    </a:lnTo>
                    <a:lnTo>
                      <a:pt x="130" y="154"/>
                    </a:lnTo>
                    <a:lnTo>
                      <a:pt x="83" y="172"/>
                    </a:lnTo>
                    <a:lnTo>
                      <a:pt x="42" y="196"/>
                    </a:lnTo>
                    <a:lnTo>
                      <a:pt x="42" y="196"/>
                    </a:lnTo>
                    <a:close/>
                  </a:path>
                </a:pathLst>
              </a:custGeom>
              <a:solidFill>
                <a:srgbClr val="AF7F5B"/>
              </a:solidFill>
              <a:ln w="0">
                <a:solidFill>
                  <a:srgbClr val="AF7F5B"/>
                </a:solidFill>
                <a:prstDash val="solid"/>
                <a:round/>
                <a:headEnd/>
                <a:tailEnd/>
              </a:ln>
            </p:spPr>
            <p:txBody>
              <a:bodyPr/>
              <a:lstStyle/>
              <a:p>
                <a:endParaRPr lang="en-US"/>
              </a:p>
            </p:txBody>
          </p:sp>
          <p:sp>
            <p:nvSpPr>
              <p:cNvPr id="1134" name="Freeform 110"/>
              <p:cNvSpPr>
                <a:spLocks noChangeAspect="1"/>
              </p:cNvSpPr>
              <p:nvPr/>
            </p:nvSpPr>
            <p:spPr bwMode="auto">
              <a:xfrm>
                <a:off x="3940" y="1072"/>
                <a:ext cx="254" cy="160"/>
              </a:xfrm>
              <a:custGeom>
                <a:avLst/>
                <a:gdLst/>
                <a:ahLst/>
                <a:cxnLst>
                  <a:cxn ang="0">
                    <a:pos x="35" y="160"/>
                  </a:cxn>
                  <a:cxn ang="0">
                    <a:pos x="11" y="125"/>
                  </a:cxn>
                  <a:cxn ang="0">
                    <a:pos x="0" y="71"/>
                  </a:cxn>
                  <a:cxn ang="0">
                    <a:pos x="6" y="48"/>
                  </a:cxn>
                  <a:cxn ang="0">
                    <a:pos x="41" y="36"/>
                  </a:cxn>
                  <a:cxn ang="0">
                    <a:pos x="100" y="30"/>
                  </a:cxn>
                  <a:cxn ang="0">
                    <a:pos x="165" y="24"/>
                  </a:cxn>
                  <a:cxn ang="0">
                    <a:pos x="219" y="6"/>
                  </a:cxn>
                  <a:cxn ang="0">
                    <a:pos x="237" y="0"/>
                  </a:cxn>
                  <a:cxn ang="0">
                    <a:pos x="242" y="12"/>
                  </a:cxn>
                  <a:cxn ang="0">
                    <a:pos x="254" y="48"/>
                  </a:cxn>
                  <a:cxn ang="0">
                    <a:pos x="219" y="71"/>
                  </a:cxn>
                  <a:cxn ang="0">
                    <a:pos x="154" y="107"/>
                  </a:cxn>
                  <a:cxn ang="0">
                    <a:pos x="88" y="136"/>
                  </a:cxn>
                  <a:cxn ang="0">
                    <a:pos x="41" y="154"/>
                  </a:cxn>
                  <a:cxn ang="0">
                    <a:pos x="35" y="160"/>
                  </a:cxn>
                  <a:cxn ang="0">
                    <a:pos x="35" y="160"/>
                  </a:cxn>
                </a:cxnLst>
                <a:rect l="0" t="0" r="r" b="b"/>
                <a:pathLst>
                  <a:path w="254" h="160">
                    <a:moveTo>
                      <a:pt x="35" y="160"/>
                    </a:moveTo>
                    <a:lnTo>
                      <a:pt x="11" y="125"/>
                    </a:lnTo>
                    <a:lnTo>
                      <a:pt x="0" y="71"/>
                    </a:lnTo>
                    <a:lnTo>
                      <a:pt x="6" y="48"/>
                    </a:lnTo>
                    <a:lnTo>
                      <a:pt x="41" y="36"/>
                    </a:lnTo>
                    <a:lnTo>
                      <a:pt x="100" y="30"/>
                    </a:lnTo>
                    <a:lnTo>
                      <a:pt x="165" y="24"/>
                    </a:lnTo>
                    <a:lnTo>
                      <a:pt x="219" y="6"/>
                    </a:lnTo>
                    <a:lnTo>
                      <a:pt x="237" y="0"/>
                    </a:lnTo>
                    <a:lnTo>
                      <a:pt x="242" y="12"/>
                    </a:lnTo>
                    <a:lnTo>
                      <a:pt x="254" y="48"/>
                    </a:lnTo>
                    <a:lnTo>
                      <a:pt x="219" y="71"/>
                    </a:lnTo>
                    <a:lnTo>
                      <a:pt x="154" y="107"/>
                    </a:lnTo>
                    <a:lnTo>
                      <a:pt x="88" y="136"/>
                    </a:lnTo>
                    <a:lnTo>
                      <a:pt x="41" y="154"/>
                    </a:lnTo>
                    <a:lnTo>
                      <a:pt x="35" y="160"/>
                    </a:lnTo>
                    <a:lnTo>
                      <a:pt x="35" y="160"/>
                    </a:lnTo>
                    <a:close/>
                  </a:path>
                </a:pathLst>
              </a:custGeom>
              <a:solidFill>
                <a:srgbClr val="BC9475"/>
              </a:solidFill>
              <a:ln w="0">
                <a:solidFill>
                  <a:srgbClr val="BC9475"/>
                </a:solidFill>
                <a:prstDash val="solid"/>
                <a:round/>
                <a:headEnd/>
                <a:tailEnd/>
              </a:ln>
            </p:spPr>
            <p:txBody>
              <a:bodyPr/>
              <a:lstStyle/>
              <a:p>
                <a:endParaRPr lang="en-US"/>
              </a:p>
            </p:txBody>
          </p:sp>
          <p:sp>
            <p:nvSpPr>
              <p:cNvPr id="1135" name="Freeform 111"/>
              <p:cNvSpPr>
                <a:spLocks noChangeAspect="1"/>
              </p:cNvSpPr>
              <p:nvPr/>
            </p:nvSpPr>
            <p:spPr bwMode="auto">
              <a:xfrm>
                <a:off x="3981" y="1084"/>
                <a:ext cx="172" cy="124"/>
              </a:xfrm>
              <a:custGeom>
                <a:avLst/>
                <a:gdLst/>
                <a:ahLst/>
                <a:cxnLst>
                  <a:cxn ang="0">
                    <a:pos x="172" y="53"/>
                  </a:cxn>
                  <a:cxn ang="0">
                    <a:pos x="172" y="65"/>
                  </a:cxn>
                  <a:cxn ang="0">
                    <a:pos x="113" y="95"/>
                  </a:cxn>
                  <a:cxn ang="0">
                    <a:pos x="47" y="124"/>
                  </a:cxn>
                  <a:cxn ang="0">
                    <a:pos x="42" y="124"/>
                  </a:cxn>
                  <a:cxn ang="0">
                    <a:pos x="36" y="124"/>
                  </a:cxn>
                  <a:cxn ang="0">
                    <a:pos x="18" y="107"/>
                  </a:cxn>
                  <a:cxn ang="0">
                    <a:pos x="6" y="89"/>
                  </a:cxn>
                  <a:cxn ang="0">
                    <a:pos x="0" y="59"/>
                  </a:cxn>
                  <a:cxn ang="0">
                    <a:pos x="6" y="30"/>
                  </a:cxn>
                  <a:cxn ang="0">
                    <a:pos x="6" y="24"/>
                  </a:cxn>
                  <a:cxn ang="0">
                    <a:pos x="59" y="18"/>
                  </a:cxn>
                  <a:cxn ang="0">
                    <a:pos x="124" y="12"/>
                  </a:cxn>
                  <a:cxn ang="0">
                    <a:pos x="154" y="0"/>
                  </a:cxn>
                  <a:cxn ang="0">
                    <a:pos x="166" y="24"/>
                  </a:cxn>
                  <a:cxn ang="0">
                    <a:pos x="172" y="53"/>
                  </a:cxn>
                  <a:cxn ang="0">
                    <a:pos x="172" y="53"/>
                  </a:cxn>
                </a:cxnLst>
                <a:rect l="0" t="0" r="r" b="b"/>
                <a:pathLst>
                  <a:path w="172" h="124">
                    <a:moveTo>
                      <a:pt x="172" y="53"/>
                    </a:moveTo>
                    <a:lnTo>
                      <a:pt x="172" y="65"/>
                    </a:lnTo>
                    <a:lnTo>
                      <a:pt x="113" y="95"/>
                    </a:lnTo>
                    <a:lnTo>
                      <a:pt x="47" y="124"/>
                    </a:lnTo>
                    <a:lnTo>
                      <a:pt x="42" y="124"/>
                    </a:lnTo>
                    <a:lnTo>
                      <a:pt x="36" y="124"/>
                    </a:lnTo>
                    <a:lnTo>
                      <a:pt x="18" y="107"/>
                    </a:lnTo>
                    <a:lnTo>
                      <a:pt x="6" y="89"/>
                    </a:lnTo>
                    <a:lnTo>
                      <a:pt x="0" y="59"/>
                    </a:lnTo>
                    <a:lnTo>
                      <a:pt x="6" y="30"/>
                    </a:lnTo>
                    <a:lnTo>
                      <a:pt x="6" y="24"/>
                    </a:lnTo>
                    <a:lnTo>
                      <a:pt x="59" y="18"/>
                    </a:lnTo>
                    <a:lnTo>
                      <a:pt x="124" y="12"/>
                    </a:lnTo>
                    <a:lnTo>
                      <a:pt x="154" y="0"/>
                    </a:lnTo>
                    <a:lnTo>
                      <a:pt x="166" y="24"/>
                    </a:lnTo>
                    <a:lnTo>
                      <a:pt x="172" y="53"/>
                    </a:lnTo>
                    <a:lnTo>
                      <a:pt x="172" y="53"/>
                    </a:lnTo>
                    <a:close/>
                  </a:path>
                </a:pathLst>
              </a:custGeom>
              <a:solidFill>
                <a:srgbClr val="CFB29C"/>
              </a:solidFill>
              <a:ln w="0">
                <a:solidFill>
                  <a:srgbClr val="CFB29C"/>
                </a:solidFill>
                <a:prstDash val="solid"/>
                <a:round/>
                <a:headEnd/>
                <a:tailEnd/>
              </a:ln>
            </p:spPr>
            <p:txBody>
              <a:bodyPr/>
              <a:lstStyle/>
              <a:p>
                <a:endParaRPr lang="en-US"/>
              </a:p>
            </p:txBody>
          </p:sp>
          <p:sp>
            <p:nvSpPr>
              <p:cNvPr id="1136" name="Freeform 112"/>
              <p:cNvSpPr>
                <a:spLocks noChangeAspect="1"/>
              </p:cNvSpPr>
              <p:nvPr/>
            </p:nvSpPr>
            <p:spPr bwMode="auto">
              <a:xfrm>
                <a:off x="4023" y="1096"/>
                <a:ext cx="88" cy="89"/>
              </a:xfrm>
              <a:custGeom>
                <a:avLst/>
                <a:gdLst/>
                <a:ahLst/>
                <a:cxnLst>
                  <a:cxn ang="0">
                    <a:pos x="88" y="41"/>
                  </a:cxn>
                  <a:cxn ang="0">
                    <a:pos x="82" y="59"/>
                  </a:cxn>
                  <a:cxn ang="0">
                    <a:pos x="77" y="71"/>
                  </a:cxn>
                  <a:cxn ang="0">
                    <a:pos x="65" y="83"/>
                  </a:cxn>
                  <a:cxn ang="0">
                    <a:pos x="47" y="89"/>
                  </a:cxn>
                  <a:cxn ang="0">
                    <a:pos x="29" y="83"/>
                  </a:cxn>
                  <a:cxn ang="0">
                    <a:pos x="17" y="77"/>
                  </a:cxn>
                  <a:cxn ang="0">
                    <a:pos x="5" y="59"/>
                  </a:cxn>
                  <a:cxn ang="0">
                    <a:pos x="0" y="47"/>
                  </a:cxn>
                  <a:cxn ang="0">
                    <a:pos x="5" y="29"/>
                  </a:cxn>
                  <a:cxn ang="0">
                    <a:pos x="11" y="12"/>
                  </a:cxn>
                  <a:cxn ang="0">
                    <a:pos x="23" y="6"/>
                  </a:cxn>
                  <a:cxn ang="0">
                    <a:pos x="29" y="6"/>
                  </a:cxn>
                  <a:cxn ang="0">
                    <a:pos x="47" y="0"/>
                  </a:cxn>
                  <a:cxn ang="0">
                    <a:pos x="59" y="6"/>
                  </a:cxn>
                  <a:cxn ang="0">
                    <a:pos x="71" y="12"/>
                  </a:cxn>
                  <a:cxn ang="0">
                    <a:pos x="82" y="24"/>
                  </a:cxn>
                  <a:cxn ang="0">
                    <a:pos x="88" y="41"/>
                  </a:cxn>
                  <a:cxn ang="0">
                    <a:pos x="88" y="41"/>
                  </a:cxn>
                </a:cxnLst>
                <a:rect l="0" t="0" r="r" b="b"/>
                <a:pathLst>
                  <a:path w="88" h="89">
                    <a:moveTo>
                      <a:pt x="88" y="41"/>
                    </a:moveTo>
                    <a:lnTo>
                      <a:pt x="82" y="59"/>
                    </a:lnTo>
                    <a:lnTo>
                      <a:pt x="77" y="71"/>
                    </a:lnTo>
                    <a:lnTo>
                      <a:pt x="65" y="83"/>
                    </a:lnTo>
                    <a:lnTo>
                      <a:pt x="47" y="89"/>
                    </a:lnTo>
                    <a:lnTo>
                      <a:pt x="29" y="83"/>
                    </a:lnTo>
                    <a:lnTo>
                      <a:pt x="17" y="77"/>
                    </a:lnTo>
                    <a:lnTo>
                      <a:pt x="5" y="59"/>
                    </a:lnTo>
                    <a:lnTo>
                      <a:pt x="0" y="47"/>
                    </a:lnTo>
                    <a:lnTo>
                      <a:pt x="5" y="29"/>
                    </a:lnTo>
                    <a:lnTo>
                      <a:pt x="11" y="12"/>
                    </a:lnTo>
                    <a:lnTo>
                      <a:pt x="23" y="6"/>
                    </a:lnTo>
                    <a:lnTo>
                      <a:pt x="29" y="6"/>
                    </a:lnTo>
                    <a:lnTo>
                      <a:pt x="47" y="0"/>
                    </a:lnTo>
                    <a:lnTo>
                      <a:pt x="59" y="6"/>
                    </a:lnTo>
                    <a:lnTo>
                      <a:pt x="71" y="12"/>
                    </a:lnTo>
                    <a:lnTo>
                      <a:pt x="82" y="24"/>
                    </a:lnTo>
                    <a:lnTo>
                      <a:pt x="88" y="41"/>
                    </a:lnTo>
                    <a:lnTo>
                      <a:pt x="88" y="41"/>
                    </a:lnTo>
                    <a:close/>
                  </a:path>
                </a:pathLst>
              </a:custGeom>
              <a:solidFill>
                <a:srgbClr val="E7D9CE"/>
              </a:solidFill>
              <a:ln w="0">
                <a:solidFill>
                  <a:srgbClr val="E7D9CE"/>
                </a:solidFill>
                <a:prstDash val="solid"/>
                <a:round/>
                <a:headEnd/>
                <a:tailEnd/>
              </a:ln>
            </p:spPr>
            <p:txBody>
              <a:bodyPr/>
              <a:lstStyle/>
              <a:p>
                <a:endParaRPr lang="en-US"/>
              </a:p>
            </p:txBody>
          </p:sp>
          <p:sp>
            <p:nvSpPr>
              <p:cNvPr id="1137" name="Freeform 113"/>
              <p:cNvSpPr>
                <a:spLocks noChangeAspect="1"/>
              </p:cNvSpPr>
              <p:nvPr/>
            </p:nvSpPr>
            <p:spPr bwMode="auto">
              <a:xfrm>
                <a:off x="2512" y="1244"/>
                <a:ext cx="551" cy="213"/>
              </a:xfrm>
              <a:custGeom>
                <a:avLst/>
                <a:gdLst/>
                <a:ahLst/>
                <a:cxnLst>
                  <a:cxn ang="0">
                    <a:pos x="545" y="207"/>
                  </a:cxn>
                  <a:cxn ang="0">
                    <a:pos x="533" y="207"/>
                  </a:cxn>
                  <a:cxn ang="0">
                    <a:pos x="498" y="207"/>
                  </a:cxn>
                  <a:cxn ang="0">
                    <a:pos x="450" y="213"/>
                  </a:cxn>
                  <a:cxn ang="0">
                    <a:pos x="403" y="207"/>
                  </a:cxn>
                  <a:cxn ang="0">
                    <a:pos x="373" y="201"/>
                  </a:cxn>
                  <a:cxn ang="0">
                    <a:pos x="338" y="178"/>
                  </a:cxn>
                  <a:cxn ang="0">
                    <a:pos x="291" y="136"/>
                  </a:cxn>
                  <a:cxn ang="0">
                    <a:pos x="249" y="95"/>
                  </a:cxn>
                  <a:cxn ang="0">
                    <a:pos x="202" y="65"/>
                  </a:cxn>
                  <a:cxn ang="0">
                    <a:pos x="148" y="41"/>
                  </a:cxn>
                  <a:cxn ang="0">
                    <a:pos x="83" y="24"/>
                  </a:cxn>
                  <a:cxn ang="0">
                    <a:pos x="24" y="24"/>
                  </a:cxn>
                  <a:cxn ang="0">
                    <a:pos x="6" y="30"/>
                  </a:cxn>
                  <a:cxn ang="0">
                    <a:pos x="0" y="30"/>
                  </a:cxn>
                  <a:cxn ang="0">
                    <a:pos x="0" y="30"/>
                  </a:cxn>
                  <a:cxn ang="0">
                    <a:pos x="6" y="24"/>
                  </a:cxn>
                  <a:cxn ang="0">
                    <a:pos x="12" y="24"/>
                  </a:cxn>
                  <a:cxn ang="0">
                    <a:pos x="24" y="18"/>
                  </a:cxn>
                  <a:cxn ang="0">
                    <a:pos x="42" y="18"/>
                  </a:cxn>
                  <a:cxn ang="0">
                    <a:pos x="54" y="12"/>
                  </a:cxn>
                  <a:cxn ang="0">
                    <a:pos x="65" y="6"/>
                  </a:cxn>
                  <a:cxn ang="0">
                    <a:pos x="125" y="0"/>
                  </a:cxn>
                  <a:cxn ang="0">
                    <a:pos x="196" y="6"/>
                  </a:cxn>
                  <a:cxn ang="0">
                    <a:pos x="255" y="24"/>
                  </a:cxn>
                  <a:cxn ang="0">
                    <a:pos x="320" y="47"/>
                  </a:cxn>
                  <a:cxn ang="0">
                    <a:pos x="379" y="77"/>
                  </a:cxn>
                  <a:cxn ang="0">
                    <a:pos x="427" y="101"/>
                  </a:cxn>
                  <a:cxn ang="0">
                    <a:pos x="480" y="118"/>
                  </a:cxn>
                  <a:cxn ang="0">
                    <a:pos x="521" y="124"/>
                  </a:cxn>
                  <a:cxn ang="0">
                    <a:pos x="551" y="124"/>
                  </a:cxn>
                  <a:cxn ang="0">
                    <a:pos x="545" y="207"/>
                  </a:cxn>
                </a:cxnLst>
                <a:rect l="0" t="0" r="r" b="b"/>
                <a:pathLst>
                  <a:path w="551" h="213">
                    <a:moveTo>
                      <a:pt x="545" y="207"/>
                    </a:moveTo>
                    <a:lnTo>
                      <a:pt x="533" y="207"/>
                    </a:lnTo>
                    <a:lnTo>
                      <a:pt x="498" y="207"/>
                    </a:lnTo>
                    <a:lnTo>
                      <a:pt x="450" y="213"/>
                    </a:lnTo>
                    <a:lnTo>
                      <a:pt x="403" y="207"/>
                    </a:lnTo>
                    <a:lnTo>
                      <a:pt x="373" y="201"/>
                    </a:lnTo>
                    <a:lnTo>
                      <a:pt x="338" y="178"/>
                    </a:lnTo>
                    <a:lnTo>
                      <a:pt x="291" y="136"/>
                    </a:lnTo>
                    <a:lnTo>
                      <a:pt x="249" y="95"/>
                    </a:lnTo>
                    <a:lnTo>
                      <a:pt x="202" y="65"/>
                    </a:lnTo>
                    <a:lnTo>
                      <a:pt x="148" y="41"/>
                    </a:lnTo>
                    <a:lnTo>
                      <a:pt x="83" y="24"/>
                    </a:lnTo>
                    <a:lnTo>
                      <a:pt x="24" y="24"/>
                    </a:lnTo>
                    <a:lnTo>
                      <a:pt x="6" y="30"/>
                    </a:lnTo>
                    <a:lnTo>
                      <a:pt x="0" y="30"/>
                    </a:lnTo>
                    <a:lnTo>
                      <a:pt x="0" y="30"/>
                    </a:lnTo>
                    <a:lnTo>
                      <a:pt x="6" y="24"/>
                    </a:lnTo>
                    <a:lnTo>
                      <a:pt x="12" y="24"/>
                    </a:lnTo>
                    <a:lnTo>
                      <a:pt x="24" y="18"/>
                    </a:lnTo>
                    <a:lnTo>
                      <a:pt x="42" y="18"/>
                    </a:lnTo>
                    <a:lnTo>
                      <a:pt x="54" y="12"/>
                    </a:lnTo>
                    <a:lnTo>
                      <a:pt x="65" y="6"/>
                    </a:lnTo>
                    <a:lnTo>
                      <a:pt x="125" y="0"/>
                    </a:lnTo>
                    <a:lnTo>
                      <a:pt x="196" y="6"/>
                    </a:lnTo>
                    <a:lnTo>
                      <a:pt x="255" y="24"/>
                    </a:lnTo>
                    <a:lnTo>
                      <a:pt x="320" y="47"/>
                    </a:lnTo>
                    <a:lnTo>
                      <a:pt x="379" y="77"/>
                    </a:lnTo>
                    <a:lnTo>
                      <a:pt x="427" y="101"/>
                    </a:lnTo>
                    <a:lnTo>
                      <a:pt x="480" y="118"/>
                    </a:lnTo>
                    <a:lnTo>
                      <a:pt x="521" y="124"/>
                    </a:lnTo>
                    <a:lnTo>
                      <a:pt x="551" y="124"/>
                    </a:lnTo>
                    <a:lnTo>
                      <a:pt x="545" y="207"/>
                    </a:lnTo>
                    <a:close/>
                  </a:path>
                </a:pathLst>
              </a:custGeom>
              <a:solidFill>
                <a:srgbClr val="AB7852"/>
              </a:solidFill>
              <a:ln w="0">
                <a:solidFill>
                  <a:srgbClr val="AB7852"/>
                </a:solidFill>
                <a:prstDash val="solid"/>
                <a:round/>
                <a:headEnd/>
                <a:tailEnd/>
              </a:ln>
            </p:spPr>
            <p:txBody>
              <a:bodyPr/>
              <a:lstStyle/>
              <a:p>
                <a:endParaRPr lang="en-US"/>
              </a:p>
            </p:txBody>
          </p:sp>
          <p:sp>
            <p:nvSpPr>
              <p:cNvPr id="1138" name="Freeform 114"/>
              <p:cNvSpPr>
                <a:spLocks noChangeAspect="1"/>
              </p:cNvSpPr>
              <p:nvPr/>
            </p:nvSpPr>
            <p:spPr bwMode="auto">
              <a:xfrm>
                <a:off x="2595" y="1244"/>
                <a:ext cx="397" cy="213"/>
              </a:xfrm>
              <a:custGeom>
                <a:avLst/>
                <a:gdLst/>
                <a:ahLst/>
                <a:cxnLst>
                  <a:cxn ang="0">
                    <a:pos x="397" y="118"/>
                  </a:cxn>
                  <a:cxn ang="0">
                    <a:pos x="385" y="189"/>
                  </a:cxn>
                  <a:cxn ang="0">
                    <a:pos x="367" y="213"/>
                  </a:cxn>
                  <a:cxn ang="0">
                    <a:pos x="367" y="213"/>
                  </a:cxn>
                  <a:cxn ang="0">
                    <a:pos x="320" y="207"/>
                  </a:cxn>
                  <a:cxn ang="0">
                    <a:pos x="290" y="201"/>
                  </a:cxn>
                  <a:cxn ang="0">
                    <a:pos x="255" y="178"/>
                  </a:cxn>
                  <a:cxn ang="0">
                    <a:pos x="208" y="136"/>
                  </a:cxn>
                  <a:cxn ang="0">
                    <a:pos x="166" y="95"/>
                  </a:cxn>
                  <a:cxn ang="0">
                    <a:pos x="119" y="65"/>
                  </a:cxn>
                  <a:cxn ang="0">
                    <a:pos x="65" y="41"/>
                  </a:cxn>
                  <a:cxn ang="0">
                    <a:pos x="0" y="24"/>
                  </a:cxn>
                  <a:cxn ang="0">
                    <a:pos x="18" y="0"/>
                  </a:cxn>
                  <a:cxn ang="0">
                    <a:pos x="42" y="0"/>
                  </a:cxn>
                  <a:cxn ang="0">
                    <a:pos x="113" y="6"/>
                  </a:cxn>
                  <a:cxn ang="0">
                    <a:pos x="172" y="24"/>
                  </a:cxn>
                  <a:cxn ang="0">
                    <a:pos x="237" y="47"/>
                  </a:cxn>
                  <a:cxn ang="0">
                    <a:pos x="296" y="77"/>
                  </a:cxn>
                  <a:cxn ang="0">
                    <a:pos x="344" y="101"/>
                  </a:cxn>
                  <a:cxn ang="0">
                    <a:pos x="397" y="118"/>
                  </a:cxn>
                  <a:cxn ang="0">
                    <a:pos x="397" y="118"/>
                  </a:cxn>
                </a:cxnLst>
                <a:rect l="0" t="0" r="r" b="b"/>
                <a:pathLst>
                  <a:path w="397" h="213">
                    <a:moveTo>
                      <a:pt x="397" y="118"/>
                    </a:moveTo>
                    <a:lnTo>
                      <a:pt x="385" y="189"/>
                    </a:lnTo>
                    <a:lnTo>
                      <a:pt x="367" y="213"/>
                    </a:lnTo>
                    <a:lnTo>
                      <a:pt x="367" y="213"/>
                    </a:lnTo>
                    <a:lnTo>
                      <a:pt x="320" y="207"/>
                    </a:lnTo>
                    <a:lnTo>
                      <a:pt x="290" y="201"/>
                    </a:lnTo>
                    <a:lnTo>
                      <a:pt x="255" y="178"/>
                    </a:lnTo>
                    <a:lnTo>
                      <a:pt x="208" y="136"/>
                    </a:lnTo>
                    <a:lnTo>
                      <a:pt x="166" y="95"/>
                    </a:lnTo>
                    <a:lnTo>
                      <a:pt x="119" y="65"/>
                    </a:lnTo>
                    <a:lnTo>
                      <a:pt x="65" y="41"/>
                    </a:lnTo>
                    <a:lnTo>
                      <a:pt x="0" y="24"/>
                    </a:lnTo>
                    <a:lnTo>
                      <a:pt x="18" y="0"/>
                    </a:lnTo>
                    <a:lnTo>
                      <a:pt x="42" y="0"/>
                    </a:lnTo>
                    <a:lnTo>
                      <a:pt x="113" y="6"/>
                    </a:lnTo>
                    <a:lnTo>
                      <a:pt x="172" y="24"/>
                    </a:lnTo>
                    <a:lnTo>
                      <a:pt x="237" y="47"/>
                    </a:lnTo>
                    <a:lnTo>
                      <a:pt x="296" y="77"/>
                    </a:lnTo>
                    <a:lnTo>
                      <a:pt x="344" y="101"/>
                    </a:lnTo>
                    <a:lnTo>
                      <a:pt x="397" y="118"/>
                    </a:lnTo>
                    <a:lnTo>
                      <a:pt x="397" y="118"/>
                    </a:lnTo>
                    <a:close/>
                  </a:path>
                </a:pathLst>
              </a:custGeom>
              <a:solidFill>
                <a:srgbClr val="AB7852"/>
              </a:solidFill>
              <a:ln w="0">
                <a:solidFill>
                  <a:srgbClr val="AB7852"/>
                </a:solidFill>
                <a:prstDash val="solid"/>
                <a:round/>
                <a:headEnd/>
                <a:tailEnd/>
              </a:ln>
            </p:spPr>
            <p:txBody>
              <a:bodyPr/>
              <a:lstStyle/>
              <a:p>
                <a:endParaRPr lang="en-US"/>
              </a:p>
            </p:txBody>
          </p:sp>
          <p:sp>
            <p:nvSpPr>
              <p:cNvPr id="1139" name="Freeform 115"/>
              <p:cNvSpPr>
                <a:spLocks noChangeAspect="1"/>
              </p:cNvSpPr>
              <p:nvPr/>
            </p:nvSpPr>
            <p:spPr bwMode="auto">
              <a:xfrm>
                <a:off x="2649" y="1244"/>
                <a:ext cx="290" cy="207"/>
              </a:xfrm>
              <a:custGeom>
                <a:avLst/>
                <a:gdLst/>
                <a:ahLst/>
                <a:cxnLst>
                  <a:cxn ang="0">
                    <a:pos x="290" y="106"/>
                  </a:cxn>
                  <a:cxn ang="0">
                    <a:pos x="284" y="172"/>
                  </a:cxn>
                  <a:cxn ang="0">
                    <a:pos x="260" y="207"/>
                  </a:cxn>
                  <a:cxn ang="0">
                    <a:pos x="236" y="201"/>
                  </a:cxn>
                  <a:cxn ang="0">
                    <a:pos x="201" y="178"/>
                  </a:cxn>
                  <a:cxn ang="0">
                    <a:pos x="154" y="136"/>
                  </a:cxn>
                  <a:cxn ang="0">
                    <a:pos x="112" y="95"/>
                  </a:cxn>
                  <a:cxn ang="0">
                    <a:pos x="65" y="65"/>
                  </a:cxn>
                  <a:cxn ang="0">
                    <a:pos x="11" y="41"/>
                  </a:cxn>
                  <a:cxn ang="0">
                    <a:pos x="0" y="35"/>
                  </a:cxn>
                  <a:cxn ang="0">
                    <a:pos x="17" y="12"/>
                  </a:cxn>
                  <a:cxn ang="0">
                    <a:pos x="29" y="0"/>
                  </a:cxn>
                  <a:cxn ang="0">
                    <a:pos x="59" y="6"/>
                  </a:cxn>
                  <a:cxn ang="0">
                    <a:pos x="118" y="24"/>
                  </a:cxn>
                  <a:cxn ang="0">
                    <a:pos x="183" y="47"/>
                  </a:cxn>
                  <a:cxn ang="0">
                    <a:pos x="242" y="77"/>
                  </a:cxn>
                  <a:cxn ang="0">
                    <a:pos x="290" y="101"/>
                  </a:cxn>
                  <a:cxn ang="0">
                    <a:pos x="290" y="106"/>
                  </a:cxn>
                  <a:cxn ang="0">
                    <a:pos x="290" y="106"/>
                  </a:cxn>
                </a:cxnLst>
                <a:rect l="0" t="0" r="r" b="b"/>
                <a:pathLst>
                  <a:path w="290" h="207">
                    <a:moveTo>
                      <a:pt x="290" y="106"/>
                    </a:moveTo>
                    <a:lnTo>
                      <a:pt x="284" y="172"/>
                    </a:lnTo>
                    <a:lnTo>
                      <a:pt x="260" y="207"/>
                    </a:lnTo>
                    <a:lnTo>
                      <a:pt x="236" y="201"/>
                    </a:lnTo>
                    <a:lnTo>
                      <a:pt x="201" y="178"/>
                    </a:lnTo>
                    <a:lnTo>
                      <a:pt x="154" y="136"/>
                    </a:lnTo>
                    <a:lnTo>
                      <a:pt x="112" y="95"/>
                    </a:lnTo>
                    <a:lnTo>
                      <a:pt x="65" y="65"/>
                    </a:lnTo>
                    <a:lnTo>
                      <a:pt x="11" y="41"/>
                    </a:lnTo>
                    <a:lnTo>
                      <a:pt x="0" y="35"/>
                    </a:lnTo>
                    <a:lnTo>
                      <a:pt x="17" y="12"/>
                    </a:lnTo>
                    <a:lnTo>
                      <a:pt x="29" y="0"/>
                    </a:lnTo>
                    <a:lnTo>
                      <a:pt x="59" y="6"/>
                    </a:lnTo>
                    <a:lnTo>
                      <a:pt x="118" y="24"/>
                    </a:lnTo>
                    <a:lnTo>
                      <a:pt x="183" y="47"/>
                    </a:lnTo>
                    <a:lnTo>
                      <a:pt x="242" y="77"/>
                    </a:lnTo>
                    <a:lnTo>
                      <a:pt x="290" y="101"/>
                    </a:lnTo>
                    <a:lnTo>
                      <a:pt x="290" y="106"/>
                    </a:lnTo>
                    <a:lnTo>
                      <a:pt x="290" y="106"/>
                    </a:lnTo>
                    <a:close/>
                  </a:path>
                </a:pathLst>
              </a:custGeom>
              <a:solidFill>
                <a:srgbClr val="B38563"/>
              </a:solidFill>
              <a:ln w="0">
                <a:solidFill>
                  <a:srgbClr val="B38563"/>
                </a:solidFill>
                <a:prstDash val="solid"/>
                <a:round/>
                <a:headEnd/>
                <a:tailEnd/>
              </a:ln>
            </p:spPr>
            <p:txBody>
              <a:bodyPr/>
              <a:lstStyle/>
              <a:p>
                <a:endParaRPr lang="en-US"/>
              </a:p>
            </p:txBody>
          </p:sp>
          <p:sp>
            <p:nvSpPr>
              <p:cNvPr id="1140" name="Freeform 116"/>
              <p:cNvSpPr>
                <a:spLocks noChangeAspect="1"/>
              </p:cNvSpPr>
              <p:nvPr/>
            </p:nvSpPr>
            <p:spPr bwMode="auto">
              <a:xfrm>
                <a:off x="2702" y="1262"/>
                <a:ext cx="183" cy="165"/>
              </a:xfrm>
              <a:custGeom>
                <a:avLst/>
                <a:gdLst/>
                <a:ahLst/>
                <a:cxnLst>
                  <a:cxn ang="0">
                    <a:pos x="183" y="94"/>
                  </a:cxn>
                  <a:cxn ang="0">
                    <a:pos x="172" y="148"/>
                  </a:cxn>
                  <a:cxn ang="0">
                    <a:pos x="154" y="165"/>
                  </a:cxn>
                  <a:cxn ang="0">
                    <a:pos x="148" y="160"/>
                  </a:cxn>
                  <a:cxn ang="0">
                    <a:pos x="101" y="118"/>
                  </a:cxn>
                  <a:cxn ang="0">
                    <a:pos x="59" y="77"/>
                  </a:cxn>
                  <a:cxn ang="0">
                    <a:pos x="12" y="47"/>
                  </a:cxn>
                  <a:cxn ang="0">
                    <a:pos x="0" y="41"/>
                  </a:cxn>
                  <a:cxn ang="0">
                    <a:pos x="24" y="12"/>
                  </a:cxn>
                  <a:cxn ang="0">
                    <a:pos x="53" y="0"/>
                  </a:cxn>
                  <a:cxn ang="0">
                    <a:pos x="65" y="6"/>
                  </a:cxn>
                  <a:cxn ang="0">
                    <a:pos x="130" y="29"/>
                  </a:cxn>
                  <a:cxn ang="0">
                    <a:pos x="172" y="53"/>
                  </a:cxn>
                  <a:cxn ang="0">
                    <a:pos x="183" y="94"/>
                  </a:cxn>
                  <a:cxn ang="0">
                    <a:pos x="183" y="94"/>
                  </a:cxn>
                </a:cxnLst>
                <a:rect l="0" t="0" r="r" b="b"/>
                <a:pathLst>
                  <a:path w="183" h="165">
                    <a:moveTo>
                      <a:pt x="183" y="94"/>
                    </a:moveTo>
                    <a:lnTo>
                      <a:pt x="172" y="148"/>
                    </a:lnTo>
                    <a:lnTo>
                      <a:pt x="154" y="165"/>
                    </a:lnTo>
                    <a:lnTo>
                      <a:pt x="148" y="160"/>
                    </a:lnTo>
                    <a:lnTo>
                      <a:pt x="101" y="118"/>
                    </a:lnTo>
                    <a:lnTo>
                      <a:pt x="59" y="77"/>
                    </a:lnTo>
                    <a:lnTo>
                      <a:pt x="12" y="47"/>
                    </a:lnTo>
                    <a:lnTo>
                      <a:pt x="0" y="41"/>
                    </a:lnTo>
                    <a:lnTo>
                      <a:pt x="24" y="12"/>
                    </a:lnTo>
                    <a:lnTo>
                      <a:pt x="53" y="0"/>
                    </a:lnTo>
                    <a:lnTo>
                      <a:pt x="65" y="6"/>
                    </a:lnTo>
                    <a:lnTo>
                      <a:pt x="130" y="29"/>
                    </a:lnTo>
                    <a:lnTo>
                      <a:pt x="172" y="53"/>
                    </a:lnTo>
                    <a:lnTo>
                      <a:pt x="183" y="94"/>
                    </a:lnTo>
                    <a:lnTo>
                      <a:pt x="183" y="94"/>
                    </a:lnTo>
                    <a:close/>
                  </a:path>
                </a:pathLst>
              </a:custGeom>
              <a:solidFill>
                <a:srgbClr val="C8A68D"/>
              </a:solidFill>
              <a:ln w="0">
                <a:solidFill>
                  <a:srgbClr val="C8A68D"/>
                </a:solidFill>
                <a:prstDash val="solid"/>
                <a:round/>
                <a:headEnd/>
                <a:tailEnd/>
              </a:ln>
            </p:spPr>
            <p:txBody>
              <a:bodyPr/>
              <a:lstStyle/>
              <a:p>
                <a:endParaRPr lang="en-US"/>
              </a:p>
            </p:txBody>
          </p:sp>
          <p:sp>
            <p:nvSpPr>
              <p:cNvPr id="1141" name="Freeform 117"/>
              <p:cNvSpPr>
                <a:spLocks noChangeAspect="1"/>
              </p:cNvSpPr>
              <p:nvPr/>
            </p:nvSpPr>
            <p:spPr bwMode="auto">
              <a:xfrm>
                <a:off x="2743" y="1309"/>
                <a:ext cx="95" cy="89"/>
              </a:xfrm>
              <a:custGeom>
                <a:avLst/>
                <a:gdLst/>
                <a:ahLst/>
                <a:cxnLst>
                  <a:cxn ang="0">
                    <a:pos x="95" y="47"/>
                  </a:cxn>
                  <a:cxn ang="0">
                    <a:pos x="89" y="71"/>
                  </a:cxn>
                  <a:cxn ang="0">
                    <a:pos x="77" y="83"/>
                  </a:cxn>
                  <a:cxn ang="0">
                    <a:pos x="77" y="89"/>
                  </a:cxn>
                  <a:cxn ang="0">
                    <a:pos x="60" y="71"/>
                  </a:cxn>
                  <a:cxn ang="0">
                    <a:pos x="18" y="30"/>
                  </a:cxn>
                  <a:cxn ang="0">
                    <a:pos x="0" y="18"/>
                  </a:cxn>
                  <a:cxn ang="0">
                    <a:pos x="0" y="18"/>
                  </a:cxn>
                  <a:cxn ang="0">
                    <a:pos x="18" y="6"/>
                  </a:cxn>
                  <a:cxn ang="0">
                    <a:pos x="36" y="0"/>
                  </a:cxn>
                  <a:cxn ang="0">
                    <a:pos x="60" y="0"/>
                  </a:cxn>
                  <a:cxn ang="0">
                    <a:pos x="77" y="12"/>
                  </a:cxn>
                  <a:cxn ang="0">
                    <a:pos x="89" y="30"/>
                  </a:cxn>
                  <a:cxn ang="0">
                    <a:pos x="95" y="47"/>
                  </a:cxn>
                  <a:cxn ang="0">
                    <a:pos x="95" y="47"/>
                  </a:cxn>
                </a:cxnLst>
                <a:rect l="0" t="0" r="r" b="b"/>
                <a:pathLst>
                  <a:path w="95" h="89">
                    <a:moveTo>
                      <a:pt x="95" y="47"/>
                    </a:moveTo>
                    <a:lnTo>
                      <a:pt x="89" y="71"/>
                    </a:lnTo>
                    <a:lnTo>
                      <a:pt x="77" y="83"/>
                    </a:lnTo>
                    <a:lnTo>
                      <a:pt x="77" y="89"/>
                    </a:lnTo>
                    <a:lnTo>
                      <a:pt x="60" y="71"/>
                    </a:lnTo>
                    <a:lnTo>
                      <a:pt x="18" y="30"/>
                    </a:lnTo>
                    <a:lnTo>
                      <a:pt x="0" y="18"/>
                    </a:lnTo>
                    <a:lnTo>
                      <a:pt x="0" y="18"/>
                    </a:lnTo>
                    <a:lnTo>
                      <a:pt x="18" y="6"/>
                    </a:lnTo>
                    <a:lnTo>
                      <a:pt x="36" y="0"/>
                    </a:lnTo>
                    <a:lnTo>
                      <a:pt x="60" y="0"/>
                    </a:lnTo>
                    <a:lnTo>
                      <a:pt x="77" y="12"/>
                    </a:lnTo>
                    <a:lnTo>
                      <a:pt x="89" y="30"/>
                    </a:lnTo>
                    <a:lnTo>
                      <a:pt x="95" y="47"/>
                    </a:lnTo>
                    <a:lnTo>
                      <a:pt x="95" y="47"/>
                    </a:lnTo>
                    <a:close/>
                  </a:path>
                </a:pathLst>
              </a:custGeom>
              <a:solidFill>
                <a:srgbClr val="E7D9CE"/>
              </a:solidFill>
              <a:ln w="0">
                <a:solidFill>
                  <a:srgbClr val="E7D9CE"/>
                </a:solidFill>
                <a:prstDash val="solid"/>
                <a:round/>
                <a:headEnd/>
                <a:tailEnd/>
              </a:ln>
            </p:spPr>
            <p:txBody>
              <a:bodyPr/>
              <a:lstStyle/>
              <a:p>
                <a:endParaRPr lang="en-US"/>
              </a:p>
            </p:txBody>
          </p:sp>
          <p:sp>
            <p:nvSpPr>
              <p:cNvPr id="1142" name="Freeform 118"/>
              <p:cNvSpPr>
                <a:spLocks noChangeAspect="1"/>
              </p:cNvSpPr>
              <p:nvPr/>
            </p:nvSpPr>
            <p:spPr bwMode="auto">
              <a:xfrm>
                <a:off x="2666" y="966"/>
                <a:ext cx="480" cy="355"/>
              </a:xfrm>
              <a:custGeom>
                <a:avLst/>
                <a:gdLst/>
                <a:ahLst/>
                <a:cxnLst>
                  <a:cxn ang="0">
                    <a:pos x="450" y="355"/>
                  </a:cxn>
                  <a:cxn ang="0">
                    <a:pos x="433" y="355"/>
                  </a:cxn>
                  <a:cxn ang="0">
                    <a:pos x="403" y="343"/>
                  </a:cxn>
                  <a:cxn ang="0">
                    <a:pos x="356" y="331"/>
                  </a:cxn>
                  <a:cxn ang="0">
                    <a:pos x="314" y="313"/>
                  </a:cxn>
                  <a:cxn ang="0">
                    <a:pos x="285" y="296"/>
                  </a:cxn>
                  <a:cxn ang="0">
                    <a:pos x="261" y="260"/>
                  </a:cxn>
                  <a:cxn ang="0">
                    <a:pos x="237" y="207"/>
                  </a:cxn>
                  <a:cxn ang="0">
                    <a:pos x="208" y="148"/>
                  </a:cxn>
                  <a:cxn ang="0">
                    <a:pos x="178" y="106"/>
                  </a:cxn>
                  <a:cxn ang="0">
                    <a:pos x="107" y="41"/>
                  </a:cxn>
                  <a:cxn ang="0">
                    <a:pos x="24" y="6"/>
                  </a:cxn>
                  <a:cxn ang="0">
                    <a:pos x="6" y="0"/>
                  </a:cxn>
                  <a:cxn ang="0">
                    <a:pos x="0" y="0"/>
                  </a:cxn>
                  <a:cxn ang="0">
                    <a:pos x="0" y="0"/>
                  </a:cxn>
                  <a:cxn ang="0">
                    <a:pos x="6" y="0"/>
                  </a:cxn>
                  <a:cxn ang="0">
                    <a:pos x="12" y="0"/>
                  </a:cxn>
                  <a:cxn ang="0">
                    <a:pos x="30" y="0"/>
                  </a:cxn>
                  <a:cxn ang="0">
                    <a:pos x="42" y="0"/>
                  </a:cxn>
                  <a:cxn ang="0">
                    <a:pos x="54" y="6"/>
                  </a:cxn>
                  <a:cxn ang="0">
                    <a:pos x="65" y="6"/>
                  </a:cxn>
                  <a:cxn ang="0">
                    <a:pos x="125" y="17"/>
                  </a:cxn>
                  <a:cxn ang="0">
                    <a:pos x="190" y="47"/>
                  </a:cxn>
                  <a:cxn ang="0">
                    <a:pos x="237" y="82"/>
                  </a:cxn>
                  <a:cxn ang="0">
                    <a:pos x="290" y="130"/>
                  </a:cxn>
                  <a:cxn ang="0">
                    <a:pos x="338" y="183"/>
                  </a:cxn>
                  <a:cxn ang="0">
                    <a:pos x="373" y="219"/>
                  </a:cxn>
                  <a:cxn ang="0">
                    <a:pos x="415" y="254"/>
                  </a:cxn>
                  <a:cxn ang="0">
                    <a:pos x="450" y="278"/>
                  </a:cxn>
                  <a:cxn ang="0">
                    <a:pos x="480" y="284"/>
                  </a:cxn>
                  <a:cxn ang="0">
                    <a:pos x="450" y="355"/>
                  </a:cxn>
                </a:cxnLst>
                <a:rect l="0" t="0" r="r" b="b"/>
                <a:pathLst>
                  <a:path w="480" h="355">
                    <a:moveTo>
                      <a:pt x="450" y="355"/>
                    </a:moveTo>
                    <a:lnTo>
                      <a:pt x="433" y="355"/>
                    </a:lnTo>
                    <a:lnTo>
                      <a:pt x="403" y="343"/>
                    </a:lnTo>
                    <a:lnTo>
                      <a:pt x="356" y="331"/>
                    </a:lnTo>
                    <a:lnTo>
                      <a:pt x="314" y="313"/>
                    </a:lnTo>
                    <a:lnTo>
                      <a:pt x="285" y="296"/>
                    </a:lnTo>
                    <a:lnTo>
                      <a:pt x="261" y="260"/>
                    </a:lnTo>
                    <a:lnTo>
                      <a:pt x="237" y="207"/>
                    </a:lnTo>
                    <a:lnTo>
                      <a:pt x="208" y="148"/>
                    </a:lnTo>
                    <a:lnTo>
                      <a:pt x="178" y="106"/>
                    </a:lnTo>
                    <a:lnTo>
                      <a:pt x="107" y="41"/>
                    </a:lnTo>
                    <a:lnTo>
                      <a:pt x="24" y="6"/>
                    </a:lnTo>
                    <a:lnTo>
                      <a:pt x="6" y="0"/>
                    </a:lnTo>
                    <a:lnTo>
                      <a:pt x="0" y="0"/>
                    </a:lnTo>
                    <a:lnTo>
                      <a:pt x="0" y="0"/>
                    </a:lnTo>
                    <a:lnTo>
                      <a:pt x="6" y="0"/>
                    </a:lnTo>
                    <a:lnTo>
                      <a:pt x="12" y="0"/>
                    </a:lnTo>
                    <a:lnTo>
                      <a:pt x="30" y="0"/>
                    </a:lnTo>
                    <a:lnTo>
                      <a:pt x="42" y="0"/>
                    </a:lnTo>
                    <a:lnTo>
                      <a:pt x="54" y="6"/>
                    </a:lnTo>
                    <a:lnTo>
                      <a:pt x="65" y="6"/>
                    </a:lnTo>
                    <a:lnTo>
                      <a:pt x="125" y="17"/>
                    </a:lnTo>
                    <a:lnTo>
                      <a:pt x="190" y="47"/>
                    </a:lnTo>
                    <a:lnTo>
                      <a:pt x="237" y="82"/>
                    </a:lnTo>
                    <a:lnTo>
                      <a:pt x="290" y="130"/>
                    </a:lnTo>
                    <a:lnTo>
                      <a:pt x="338" y="183"/>
                    </a:lnTo>
                    <a:lnTo>
                      <a:pt x="373" y="219"/>
                    </a:lnTo>
                    <a:lnTo>
                      <a:pt x="415" y="254"/>
                    </a:lnTo>
                    <a:lnTo>
                      <a:pt x="450" y="278"/>
                    </a:lnTo>
                    <a:lnTo>
                      <a:pt x="480" y="284"/>
                    </a:lnTo>
                    <a:lnTo>
                      <a:pt x="450" y="355"/>
                    </a:lnTo>
                    <a:close/>
                  </a:path>
                </a:pathLst>
              </a:custGeom>
              <a:solidFill>
                <a:srgbClr val="AB7852"/>
              </a:solidFill>
              <a:ln w="0">
                <a:solidFill>
                  <a:srgbClr val="AB7852"/>
                </a:solidFill>
                <a:prstDash val="solid"/>
                <a:round/>
                <a:headEnd/>
                <a:tailEnd/>
              </a:ln>
            </p:spPr>
            <p:txBody>
              <a:bodyPr/>
              <a:lstStyle/>
              <a:p>
                <a:endParaRPr lang="en-US"/>
              </a:p>
            </p:txBody>
          </p:sp>
          <p:sp>
            <p:nvSpPr>
              <p:cNvPr id="1143" name="Freeform 119"/>
              <p:cNvSpPr>
                <a:spLocks noChangeAspect="1"/>
              </p:cNvSpPr>
              <p:nvPr/>
            </p:nvSpPr>
            <p:spPr bwMode="auto">
              <a:xfrm>
                <a:off x="2755" y="977"/>
                <a:ext cx="344" cy="326"/>
              </a:xfrm>
              <a:custGeom>
                <a:avLst/>
                <a:gdLst/>
                <a:ahLst/>
                <a:cxnLst>
                  <a:cxn ang="0">
                    <a:pos x="344" y="255"/>
                  </a:cxn>
                  <a:cxn ang="0">
                    <a:pos x="302" y="320"/>
                  </a:cxn>
                  <a:cxn ang="0">
                    <a:pos x="296" y="326"/>
                  </a:cxn>
                  <a:cxn ang="0">
                    <a:pos x="267" y="320"/>
                  </a:cxn>
                  <a:cxn ang="0">
                    <a:pos x="225" y="302"/>
                  </a:cxn>
                  <a:cxn ang="0">
                    <a:pos x="196" y="285"/>
                  </a:cxn>
                  <a:cxn ang="0">
                    <a:pos x="172" y="249"/>
                  </a:cxn>
                  <a:cxn ang="0">
                    <a:pos x="148" y="196"/>
                  </a:cxn>
                  <a:cxn ang="0">
                    <a:pos x="119" y="137"/>
                  </a:cxn>
                  <a:cxn ang="0">
                    <a:pos x="89" y="95"/>
                  </a:cxn>
                  <a:cxn ang="0">
                    <a:pos x="18" y="30"/>
                  </a:cxn>
                  <a:cxn ang="0">
                    <a:pos x="0" y="24"/>
                  </a:cxn>
                  <a:cxn ang="0">
                    <a:pos x="30" y="0"/>
                  </a:cxn>
                  <a:cxn ang="0">
                    <a:pos x="36" y="6"/>
                  </a:cxn>
                  <a:cxn ang="0">
                    <a:pos x="101" y="36"/>
                  </a:cxn>
                  <a:cxn ang="0">
                    <a:pos x="148" y="71"/>
                  </a:cxn>
                  <a:cxn ang="0">
                    <a:pos x="201" y="119"/>
                  </a:cxn>
                  <a:cxn ang="0">
                    <a:pos x="249" y="172"/>
                  </a:cxn>
                  <a:cxn ang="0">
                    <a:pos x="284" y="208"/>
                  </a:cxn>
                  <a:cxn ang="0">
                    <a:pos x="326" y="243"/>
                  </a:cxn>
                  <a:cxn ang="0">
                    <a:pos x="344" y="255"/>
                  </a:cxn>
                  <a:cxn ang="0">
                    <a:pos x="344" y="255"/>
                  </a:cxn>
                </a:cxnLst>
                <a:rect l="0" t="0" r="r" b="b"/>
                <a:pathLst>
                  <a:path w="344" h="326">
                    <a:moveTo>
                      <a:pt x="344" y="255"/>
                    </a:moveTo>
                    <a:lnTo>
                      <a:pt x="302" y="320"/>
                    </a:lnTo>
                    <a:lnTo>
                      <a:pt x="296" y="326"/>
                    </a:lnTo>
                    <a:lnTo>
                      <a:pt x="267" y="320"/>
                    </a:lnTo>
                    <a:lnTo>
                      <a:pt x="225" y="302"/>
                    </a:lnTo>
                    <a:lnTo>
                      <a:pt x="196" y="285"/>
                    </a:lnTo>
                    <a:lnTo>
                      <a:pt x="172" y="249"/>
                    </a:lnTo>
                    <a:lnTo>
                      <a:pt x="148" y="196"/>
                    </a:lnTo>
                    <a:lnTo>
                      <a:pt x="119" y="137"/>
                    </a:lnTo>
                    <a:lnTo>
                      <a:pt x="89" y="95"/>
                    </a:lnTo>
                    <a:lnTo>
                      <a:pt x="18" y="30"/>
                    </a:lnTo>
                    <a:lnTo>
                      <a:pt x="0" y="24"/>
                    </a:lnTo>
                    <a:lnTo>
                      <a:pt x="30" y="0"/>
                    </a:lnTo>
                    <a:lnTo>
                      <a:pt x="36" y="6"/>
                    </a:lnTo>
                    <a:lnTo>
                      <a:pt x="101" y="36"/>
                    </a:lnTo>
                    <a:lnTo>
                      <a:pt x="148" y="71"/>
                    </a:lnTo>
                    <a:lnTo>
                      <a:pt x="201" y="119"/>
                    </a:lnTo>
                    <a:lnTo>
                      <a:pt x="249" y="172"/>
                    </a:lnTo>
                    <a:lnTo>
                      <a:pt x="284" y="208"/>
                    </a:lnTo>
                    <a:lnTo>
                      <a:pt x="326" y="243"/>
                    </a:lnTo>
                    <a:lnTo>
                      <a:pt x="344" y="255"/>
                    </a:lnTo>
                    <a:lnTo>
                      <a:pt x="344" y="255"/>
                    </a:lnTo>
                    <a:close/>
                  </a:path>
                </a:pathLst>
              </a:custGeom>
              <a:solidFill>
                <a:srgbClr val="AB7852"/>
              </a:solidFill>
              <a:ln w="0">
                <a:solidFill>
                  <a:srgbClr val="AB7852"/>
                </a:solidFill>
                <a:prstDash val="solid"/>
                <a:round/>
                <a:headEnd/>
                <a:tailEnd/>
              </a:ln>
            </p:spPr>
            <p:txBody>
              <a:bodyPr/>
              <a:lstStyle/>
              <a:p>
                <a:endParaRPr lang="en-US"/>
              </a:p>
            </p:txBody>
          </p:sp>
          <p:sp>
            <p:nvSpPr>
              <p:cNvPr id="1144" name="Freeform 120"/>
              <p:cNvSpPr>
                <a:spLocks noChangeAspect="1"/>
              </p:cNvSpPr>
              <p:nvPr/>
            </p:nvSpPr>
            <p:spPr bwMode="auto">
              <a:xfrm>
                <a:off x="2791" y="1001"/>
                <a:ext cx="272" cy="284"/>
              </a:xfrm>
              <a:custGeom>
                <a:avLst/>
                <a:gdLst/>
                <a:ahLst/>
                <a:cxnLst>
                  <a:cxn ang="0">
                    <a:pos x="272" y="201"/>
                  </a:cxn>
                  <a:cxn ang="0">
                    <a:pos x="272" y="213"/>
                  </a:cxn>
                  <a:cxn ang="0">
                    <a:pos x="237" y="267"/>
                  </a:cxn>
                  <a:cxn ang="0">
                    <a:pos x="213" y="284"/>
                  </a:cxn>
                  <a:cxn ang="0">
                    <a:pos x="189" y="278"/>
                  </a:cxn>
                  <a:cxn ang="0">
                    <a:pos x="160" y="261"/>
                  </a:cxn>
                  <a:cxn ang="0">
                    <a:pos x="136" y="225"/>
                  </a:cxn>
                  <a:cxn ang="0">
                    <a:pos x="112" y="172"/>
                  </a:cxn>
                  <a:cxn ang="0">
                    <a:pos x="83" y="113"/>
                  </a:cxn>
                  <a:cxn ang="0">
                    <a:pos x="53" y="71"/>
                  </a:cxn>
                  <a:cxn ang="0">
                    <a:pos x="0" y="24"/>
                  </a:cxn>
                  <a:cxn ang="0">
                    <a:pos x="35" y="0"/>
                  </a:cxn>
                  <a:cxn ang="0">
                    <a:pos x="41" y="0"/>
                  </a:cxn>
                  <a:cxn ang="0">
                    <a:pos x="65" y="12"/>
                  </a:cxn>
                  <a:cxn ang="0">
                    <a:pos x="112" y="47"/>
                  </a:cxn>
                  <a:cxn ang="0">
                    <a:pos x="165" y="95"/>
                  </a:cxn>
                  <a:cxn ang="0">
                    <a:pos x="213" y="148"/>
                  </a:cxn>
                  <a:cxn ang="0">
                    <a:pos x="248" y="184"/>
                  </a:cxn>
                  <a:cxn ang="0">
                    <a:pos x="272" y="201"/>
                  </a:cxn>
                  <a:cxn ang="0">
                    <a:pos x="272" y="201"/>
                  </a:cxn>
                </a:cxnLst>
                <a:rect l="0" t="0" r="r" b="b"/>
                <a:pathLst>
                  <a:path w="272" h="284">
                    <a:moveTo>
                      <a:pt x="272" y="201"/>
                    </a:moveTo>
                    <a:lnTo>
                      <a:pt x="272" y="213"/>
                    </a:lnTo>
                    <a:lnTo>
                      <a:pt x="237" y="267"/>
                    </a:lnTo>
                    <a:lnTo>
                      <a:pt x="213" y="284"/>
                    </a:lnTo>
                    <a:lnTo>
                      <a:pt x="189" y="278"/>
                    </a:lnTo>
                    <a:lnTo>
                      <a:pt x="160" y="261"/>
                    </a:lnTo>
                    <a:lnTo>
                      <a:pt x="136" y="225"/>
                    </a:lnTo>
                    <a:lnTo>
                      <a:pt x="112" y="172"/>
                    </a:lnTo>
                    <a:lnTo>
                      <a:pt x="83" y="113"/>
                    </a:lnTo>
                    <a:lnTo>
                      <a:pt x="53" y="71"/>
                    </a:lnTo>
                    <a:lnTo>
                      <a:pt x="0" y="24"/>
                    </a:lnTo>
                    <a:lnTo>
                      <a:pt x="35" y="0"/>
                    </a:lnTo>
                    <a:lnTo>
                      <a:pt x="41" y="0"/>
                    </a:lnTo>
                    <a:lnTo>
                      <a:pt x="65" y="12"/>
                    </a:lnTo>
                    <a:lnTo>
                      <a:pt x="112" y="47"/>
                    </a:lnTo>
                    <a:lnTo>
                      <a:pt x="165" y="95"/>
                    </a:lnTo>
                    <a:lnTo>
                      <a:pt x="213" y="148"/>
                    </a:lnTo>
                    <a:lnTo>
                      <a:pt x="248" y="184"/>
                    </a:lnTo>
                    <a:lnTo>
                      <a:pt x="272" y="201"/>
                    </a:lnTo>
                    <a:lnTo>
                      <a:pt x="272" y="201"/>
                    </a:lnTo>
                    <a:close/>
                  </a:path>
                </a:pathLst>
              </a:custGeom>
              <a:solidFill>
                <a:srgbClr val="AF7F5B"/>
              </a:solidFill>
              <a:ln w="0">
                <a:solidFill>
                  <a:srgbClr val="AF7F5B"/>
                </a:solidFill>
                <a:prstDash val="solid"/>
                <a:round/>
                <a:headEnd/>
                <a:tailEnd/>
              </a:ln>
            </p:spPr>
            <p:txBody>
              <a:bodyPr/>
              <a:lstStyle/>
              <a:p>
                <a:endParaRPr lang="en-US"/>
              </a:p>
            </p:txBody>
          </p:sp>
          <p:sp>
            <p:nvSpPr>
              <p:cNvPr id="1145" name="Freeform 121"/>
              <p:cNvSpPr>
                <a:spLocks noChangeAspect="1"/>
              </p:cNvSpPr>
              <p:nvPr/>
            </p:nvSpPr>
            <p:spPr bwMode="auto">
              <a:xfrm>
                <a:off x="2826" y="1031"/>
                <a:ext cx="202" cy="237"/>
              </a:xfrm>
              <a:custGeom>
                <a:avLst/>
                <a:gdLst/>
                <a:ahLst/>
                <a:cxnLst>
                  <a:cxn ang="0">
                    <a:pos x="202" y="136"/>
                  </a:cxn>
                  <a:cxn ang="0">
                    <a:pos x="196" y="166"/>
                  </a:cxn>
                  <a:cxn ang="0">
                    <a:pos x="172" y="207"/>
                  </a:cxn>
                  <a:cxn ang="0">
                    <a:pos x="136" y="237"/>
                  </a:cxn>
                  <a:cxn ang="0">
                    <a:pos x="125" y="231"/>
                  </a:cxn>
                  <a:cxn ang="0">
                    <a:pos x="101" y="195"/>
                  </a:cxn>
                  <a:cxn ang="0">
                    <a:pos x="77" y="142"/>
                  </a:cxn>
                  <a:cxn ang="0">
                    <a:pos x="48" y="83"/>
                  </a:cxn>
                  <a:cxn ang="0">
                    <a:pos x="18" y="41"/>
                  </a:cxn>
                  <a:cxn ang="0">
                    <a:pos x="0" y="23"/>
                  </a:cxn>
                  <a:cxn ang="0">
                    <a:pos x="18" y="6"/>
                  </a:cxn>
                  <a:cxn ang="0">
                    <a:pos x="54" y="0"/>
                  </a:cxn>
                  <a:cxn ang="0">
                    <a:pos x="77" y="17"/>
                  </a:cxn>
                  <a:cxn ang="0">
                    <a:pos x="130" y="65"/>
                  </a:cxn>
                  <a:cxn ang="0">
                    <a:pos x="178" y="118"/>
                  </a:cxn>
                  <a:cxn ang="0">
                    <a:pos x="202" y="136"/>
                  </a:cxn>
                  <a:cxn ang="0">
                    <a:pos x="202" y="136"/>
                  </a:cxn>
                </a:cxnLst>
                <a:rect l="0" t="0" r="r" b="b"/>
                <a:pathLst>
                  <a:path w="202" h="237">
                    <a:moveTo>
                      <a:pt x="202" y="136"/>
                    </a:moveTo>
                    <a:lnTo>
                      <a:pt x="196" y="166"/>
                    </a:lnTo>
                    <a:lnTo>
                      <a:pt x="172" y="207"/>
                    </a:lnTo>
                    <a:lnTo>
                      <a:pt x="136" y="237"/>
                    </a:lnTo>
                    <a:lnTo>
                      <a:pt x="125" y="231"/>
                    </a:lnTo>
                    <a:lnTo>
                      <a:pt x="101" y="195"/>
                    </a:lnTo>
                    <a:lnTo>
                      <a:pt x="77" y="142"/>
                    </a:lnTo>
                    <a:lnTo>
                      <a:pt x="48" y="83"/>
                    </a:lnTo>
                    <a:lnTo>
                      <a:pt x="18" y="41"/>
                    </a:lnTo>
                    <a:lnTo>
                      <a:pt x="0" y="23"/>
                    </a:lnTo>
                    <a:lnTo>
                      <a:pt x="18" y="6"/>
                    </a:lnTo>
                    <a:lnTo>
                      <a:pt x="54" y="0"/>
                    </a:lnTo>
                    <a:lnTo>
                      <a:pt x="77" y="17"/>
                    </a:lnTo>
                    <a:lnTo>
                      <a:pt x="130" y="65"/>
                    </a:lnTo>
                    <a:lnTo>
                      <a:pt x="178" y="118"/>
                    </a:lnTo>
                    <a:lnTo>
                      <a:pt x="202" y="136"/>
                    </a:lnTo>
                    <a:lnTo>
                      <a:pt x="202" y="136"/>
                    </a:lnTo>
                    <a:close/>
                  </a:path>
                </a:pathLst>
              </a:custGeom>
              <a:solidFill>
                <a:srgbClr val="BC9475"/>
              </a:solidFill>
              <a:ln w="0">
                <a:solidFill>
                  <a:srgbClr val="BC9475"/>
                </a:solidFill>
                <a:prstDash val="solid"/>
                <a:round/>
                <a:headEnd/>
                <a:tailEnd/>
              </a:ln>
            </p:spPr>
            <p:txBody>
              <a:bodyPr/>
              <a:lstStyle/>
              <a:p>
                <a:endParaRPr lang="en-US"/>
              </a:p>
            </p:txBody>
          </p:sp>
          <p:sp>
            <p:nvSpPr>
              <p:cNvPr id="1146" name="Freeform 122"/>
              <p:cNvSpPr>
                <a:spLocks noChangeAspect="1"/>
              </p:cNvSpPr>
              <p:nvPr/>
            </p:nvSpPr>
            <p:spPr bwMode="auto">
              <a:xfrm>
                <a:off x="2856" y="1066"/>
                <a:ext cx="130" cy="166"/>
              </a:xfrm>
              <a:custGeom>
                <a:avLst/>
                <a:gdLst/>
                <a:ahLst/>
                <a:cxnLst>
                  <a:cxn ang="0">
                    <a:pos x="130" y="83"/>
                  </a:cxn>
                  <a:cxn ang="0">
                    <a:pos x="130" y="113"/>
                  </a:cxn>
                  <a:cxn ang="0">
                    <a:pos x="118" y="136"/>
                  </a:cxn>
                  <a:cxn ang="0">
                    <a:pos x="100" y="154"/>
                  </a:cxn>
                  <a:cxn ang="0">
                    <a:pos x="77" y="166"/>
                  </a:cxn>
                  <a:cxn ang="0">
                    <a:pos x="71" y="160"/>
                  </a:cxn>
                  <a:cxn ang="0">
                    <a:pos x="47" y="107"/>
                  </a:cxn>
                  <a:cxn ang="0">
                    <a:pos x="18" y="48"/>
                  </a:cxn>
                  <a:cxn ang="0">
                    <a:pos x="0" y="18"/>
                  </a:cxn>
                  <a:cxn ang="0">
                    <a:pos x="18" y="6"/>
                  </a:cxn>
                  <a:cxn ang="0">
                    <a:pos x="41" y="0"/>
                  </a:cxn>
                  <a:cxn ang="0">
                    <a:pos x="71" y="6"/>
                  </a:cxn>
                  <a:cxn ang="0">
                    <a:pos x="77" y="6"/>
                  </a:cxn>
                  <a:cxn ang="0">
                    <a:pos x="100" y="30"/>
                  </a:cxn>
                  <a:cxn ang="0">
                    <a:pos x="124" y="59"/>
                  </a:cxn>
                  <a:cxn ang="0">
                    <a:pos x="130" y="83"/>
                  </a:cxn>
                  <a:cxn ang="0">
                    <a:pos x="130" y="83"/>
                  </a:cxn>
                </a:cxnLst>
                <a:rect l="0" t="0" r="r" b="b"/>
                <a:pathLst>
                  <a:path w="130" h="166">
                    <a:moveTo>
                      <a:pt x="130" y="83"/>
                    </a:moveTo>
                    <a:lnTo>
                      <a:pt x="130" y="113"/>
                    </a:lnTo>
                    <a:lnTo>
                      <a:pt x="118" y="136"/>
                    </a:lnTo>
                    <a:lnTo>
                      <a:pt x="100" y="154"/>
                    </a:lnTo>
                    <a:lnTo>
                      <a:pt x="77" y="166"/>
                    </a:lnTo>
                    <a:lnTo>
                      <a:pt x="71" y="160"/>
                    </a:lnTo>
                    <a:lnTo>
                      <a:pt x="47" y="107"/>
                    </a:lnTo>
                    <a:lnTo>
                      <a:pt x="18" y="48"/>
                    </a:lnTo>
                    <a:lnTo>
                      <a:pt x="0" y="18"/>
                    </a:lnTo>
                    <a:lnTo>
                      <a:pt x="18" y="6"/>
                    </a:lnTo>
                    <a:lnTo>
                      <a:pt x="41" y="0"/>
                    </a:lnTo>
                    <a:lnTo>
                      <a:pt x="71" y="6"/>
                    </a:lnTo>
                    <a:lnTo>
                      <a:pt x="77" y="6"/>
                    </a:lnTo>
                    <a:lnTo>
                      <a:pt x="100" y="30"/>
                    </a:lnTo>
                    <a:lnTo>
                      <a:pt x="124" y="59"/>
                    </a:lnTo>
                    <a:lnTo>
                      <a:pt x="130" y="83"/>
                    </a:lnTo>
                    <a:lnTo>
                      <a:pt x="130" y="83"/>
                    </a:lnTo>
                    <a:close/>
                  </a:path>
                </a:pathLst>
              </a:custGeom>
              <a:solidFill>
                <a:srgbClr val="CFB29C"/>
              </a:solidFill>
              <a:ln w="0">
                <a:solidFill>
                  <a:srgbClr val="CFB29C"/>
                </a:solidFill>
                <a:prstDash val="solid"/>
                <a:round/>
                <a:headEnd/>
                <a:tailEnd/>
              </a:ln>
            </p:spPr>
            <p:txBody>
              <a:bodyPr/>
              <a:lstStyle/>
              <a:p>
                <a:endParaRPr lang="en-US"/>
              </a:p>
            </p:txBody>
          </p:sp>
          <p:sp>
            <p:nvSpPr>
              <p:cNvPr id="1147" name="Freeform 123"/>
              <p:cNvSpPr>
                <a:spLocks noChangeAspect="1"/>
              </p:cNvSpPr>
              <p:nvPr/>
            </p:nvSpPr>
            <p:spPr bwMode="auto">
              <a:xfrm>
                <a:off x="2874" y="1114"/>
                <a:ext cx="71" cy="83"/>
              </a:xfrm>
              <a:custGeom>
                <a:avLst/>
                <a:gdLst/>
                <a:ahLst/>
                <a:cxnLst>
                  <a:cxn ang="0">
                    <a:pos x="71" y="35"/>
                  </a:cxn>
                  <a:cxn ang="0">
                    <a:pos x="71" y="53"/>
                  </a:cxn>
                  <a:cxn ang="0">
                    <a:pos x="59" y="71"/>
                  </a:cxn>
                  <a:cxn ang="0">
                    <a:pos x="47" y="77"/>
                  </a:cxn>
                  <a:cxn ang="0">
                    <a:pos x="41" y="83"/>
                  </a:cxn>
                  <a:cxn ang="0">
                    <a:pos x="29" y="59"/>
                  </a:cxn>
                  <a:cxn ang="0">
                    <a:pos x="0" y="6"/>
                  </a:cxn>
                  <a:cxn ang="0">
                    <a:pos x="11" y="0"/>
                  </a:cxn>
                  <a:cxn ang="0">
                    <a:pos x="23" y="0"/>
                  </a:cxn>
                  <a:cxn ang="0">
                    <a:pos x="41" y="0"/>
                  </a:cxn>
                  <a:cxn ang="0">
                    <a:pos x="59" y="11"/>
                  </a:cxn>
                  <a:cxn ang="0">
                    <a:pos x="65" y="23"/>
                  </a:cxn>
                  <a:cxn ang="0">
                    <a:pos x="71" y="35"/>
                  </a:cxn>
                  <a:cxn ang="0">
                    <a:pos x="71" y="35"/>
                  </a:cxn>
                </a:cxnLst>
                <a:rect l="0" t="0" r="r" b="b"/>
                <a:pathLst>
                  <a:path w="71" h="83">
                    <a:moveTo>
                      <a:pt x="71" y="35"/>
                    </a:moveTo>
                    <a:lnTo>
                      <a:pt x="71" y="53"/>
                    </a:lnTo>
                    <a:lnTo>
                      <a:pt x="59" y="71"/>
                    </a:lnTo>
                    <a:lnTo>
                      <a:pt x="47" y="77"/>
                    </a:lnTo>
                    <a:lnTo>
                      <a:pt x="41" y="83"/>
                    </a:lnTo>
                    <a:lnTo>
                      <a:pt x="29" y="59"/>
                    </a:lnTo>
                    <a:lnTo>
                      <a:pt x="0" y="6"/>
                    </a:lnTo>
                    <a:lnTo>
                      <a:pt x="11" y="0"/>
                    </a:lnTo>
                    <a:lnTo>
                      <a:pt x="23" y="0"/>
                    </a:lnTo>
                    <a:lnTo>
                      <a:pt x="41" y="0"/>
                    </a:lnTo>
                    <a:lnTo>
                      <a:pt x="59" y="11"/>
                    </a:lnTo>
                    <a:lnTo>
                      <a:pt x="65" y="23"/>
                    </a:lnTo>
                    <a:lnTo>
                      <a:pt x="71" y="35"/>
                    </a:lnTo>
                    <a:lnTo>
                      <a:pt x="71" y="35"/>
                    </a:lnTo>
                    <a:close/>
                  </a:path>
                </a:pathLst>
              </a:custGeom>
              <a:solidFill>
                <a:srgbClr val="E7D9CE"/>
              </a:solidFill>
              <a:ln w="0">
                <a:solidFill>
                  <a:srgbClr val="E7D9CE"/>
                </a:solidFill>
                <a:prstDash val="solid"/>
                <a:round/>
                <a:headEnd/>
                <a:tailEnd/>
              </a:ln>
            </p:spPr>
            <p:txBody>
              <a:bodyPr/>
              <a:lstStyle/>
              <a:p>
                <a:endParaRPr lang="en-US"/>
              </a:p>
            </p:txBody>
          </p:sp>
          <p:sp>
            <p:nvSpPr>
              <p:cNvPr id="1148" name="Freeform 124"/>
              <p:cNvSpPr>
                <a:spLocks noChangeAspect="1"/>
              </p:cNvSpPr>
              <p:nvPr/>
            </p:nvSpPr>
            <p:spPr bwMode="auto">
              <a:xfrm>
                <a:off x="2903" y="687"/>
                <a:ext cx="338" cy="504"/>
              </a:xfrm>
              <a:custGeom>
                <a:avLst/>
                <a:gdLst/>
                <a:ahLst/>
                <a:cxnLst>
                  <a:cxn ang="0">
                    <a:pos x="284" y="504"/>
                  </a:cxn>
                  <a:cxn ang="0">
                    <a:pos x="273" y="492"/>
                  </a:cxn>
                  <a:cxn ang="0">
                    <a:pos x="243" y="474"/>
                  </a:cxn>
                  <a:cxn ang="0">
                    <a:pos x="207" y="444"/>
                  </a:cxn>
                  <a:cxn ang="0">
                    <a:pos x="172" y="409"/>
                  </a:cxn>
                  <a:cxn ang="0">
                    <a:pos x="154" y="385"/>
                  </a:cxn>
                  <a:cxn ang="0">
                    <a:pos x="142" y="338"/>
                  </a:cxn>
                  <a:cxn ang="0">
                    <a:pos x="142" y="279"/>
                  </a:cxn>
                  <a:cxn ang="0">
                    <a:pos x="136" y="219"/>
                  </a:cxn>
                  <a:cxn ang="0">
                    <a:pos x="125" y="166"/>
                  </a:cxn>
                  <a:cxn ang="0">
                    <a:pos x="101" y="113"/>
                  </a:cxn>
                  <a:cxn ang="0">
                    <a:pos x="59" y="59"/>
                  </a:cxn>
                  <a:cxn ang="0">
                    <a:pos x="18" y="18"/>
                  </a:cxn>
                  <a:cxn ang="0">
                    <a:pos x="6" y="6"/>
                  </a:cxn>
                  <a:cxn ang="0">
                    <a:pos x="0" y="6"/>
                  </a:cxn>
                  <a:cxn ang="0">
                    <a:pos x="0" y="0"/>
                  </a:cxn>
                  <a:cxn ang="0">
                    <a:pos x="0" y="6"/>
                  </a:cxn>
                  <a:cxn ang="0">
                    <a:pos x="6" y="6"/>
                  </a:cxn>
                  <a:cxn ang="0">
                    <a:pos x="18" y="12"/>
                  </a:cxn>
                  <a:cxn ang="0">
                    <a:pos x="24" y="18"/>
                  </a:cxn>
                  <a:cxn ang="0">
                    <a:pos x="36" y="24"/>
                  </a:cxn>
                  <a:cxn ang="0">
                    <a:pos x="48" y="30"/>
                  </a:cxn>
                  <a:cxn ang="0">
                    <a:pos x="59" y="36"/>
                  </a:cxn>
                  <a:cxn ang="0">
                    <a:pos x="95" y="54"/>
                  </a:cxn>
                  <a:cxn ang="0">
                    <a:pos x="125" y="77"/>
                  </a:cxn>
                  <a:cxn ang="0">
                    <a:pos x="160" y="119"/>
                  </a:cxn>
                  <a:cxn ang="0">
                    <a:pos x="190" y="172"/>
                  </a:cxn>
                  <a:cxn ang="0">
                    <a:pos x="219" y="231"/>
                  </a:cxn>
                  <a:cxn ang="0">
                    <a:pos x="243" y="296"/>
                  </a:cxn>
                  <a:cxn ang="0">
                    <a:pos x="267" y="344"/>
                  </a:cxn>
                  <a:cxn ang="0">
                    <a:pos x="290" y="391"/>
                  </a:cxn>
                  <a:cxn ang="0">
                    <a:pos x="314" y="427"/>
                  </a:cxn>
                  <a:cxn ang="0">
                    <a:pos x="338" y="444"/>
                  </a:cxn>
                  <a:cxn ang="0">
                    <a:pos x="284" y="504"/>
                  </a:cxn>
                </a:cxnLst>
                <a:rect l="0" t="0" r="r" b="b"/>
                <a:pathLst>
                  <a:path w="338" h="504">
                    <a:moveTo>
                      <a:pt x="284" y="504"/>
                    </a:moveTo>
                    <a:lnTo>
                      <a:pt x="273" y="492"/>
                    </a:lnTo>
                    <a:lnTo>
                      <a:pt x="243" y="474"/>
                    </a:lnTo>
                    <a:lnTo>
                      <a:pt x="207" y="444"/>
                    </a:lnTo>
                    <a:lnTo>
                      <a:pt x="172" y="409"/>
                    </a:lnTo>
                    <a:lnTo>
                      <a:pt x="154" y="385"/>
                    </a:lnTo>
                    <a:lnTo>
                      <a:pt x="142" y="338"/>
                    </a:lnTo>
                    <a:lnTo>
                      <a:pt x="142" y="279"/>
                    </a:lnTo>
                    <a:lnTo>
                      <a:pt x="136" y="219"/>
                    </a:lnTo>
                    <a:lnTo>
                      <a:pt x="125" y="166"/>
                    </a:lnTo>
                    <a:lnTo>
                      <a:pt x="101" y="113"/>
                    </a:lnTo>
                    <a:lnTo>
                      <a:pt x="59" y="59"/>
                    </a:lnTo>
                    <a:lnTo>
                      <a:pt x="18" y="18"/>
                    </a:lnTo>
                    <a:lnTo>
                      <a:pt x="6" y="6"/>
                    </a:lnTo>
                    <a:lnTo>
                      <a:pt x="0" y="6"/>
                    </a:lnTo>
                    <a:lnTo>
                      <a:pt x="0" y="0"/>
                    </a:lnTo>
                    <a:lnTo>
                      <a:pt x="0" y="6"/>
                    </a:lnTo>
                    <a:lnTo>
                      <a:pt x="6" y="6"/>
                    </a:lnTo>
                    <a:lnTo>
                      <a:pt x="18" y="12"/>
                    </a:lnTo>
                    <a:lnTo>
                      <a:pt x="24" y="18"/>
                    </a:lnTo>
                    <a:lnTo>
                      <a:pt x="36" y="24"/>
                    </a:lnTo>
                    <a:lnTo>
                      <a:pt x="48" y="30"/>
                    </a:lnTo>
                    <a:lnTo>
                      <a:pt x="59" y="36"/>
                    </a:lnTo>
                    <a:lnTo>
                      <a:pt x="95" y="54"/>
                    </a:lnTo>
                    <a:lnTo>
                      <a:pt x="125" y="77"/>
                    </a:lnTo>
                    <a:lnTo>
                      <a:pt x="160" y="119"/>
                    </a:lnTo>
                    <a:lnTo>
                      <a:pt x="190" y="172"/>
                    </a:lnTo>
                    <a:lnTo>
                      <a:pt x="219" y="231"/>
                    </a:lnTo>
                    <a:lnTo>
                      <a:pt x="243" y="296"/>
                    </a:lnTo>
                    <a:lnTo>
                      <a:pt x="267" y="344"/>
                    </a:lnTo>
                    <a:lnTo>
                      <a:pt x="290" y="391"/>
                    </a:lnTo>
                    <a:lnTo>
                      <a:pt x="314" y="427"/>
                    </a:lnTo>
                    <a:lnTo>
                      <a:pt x="338" y="444"/>
                    </a:lnTo>
                    <a:lnTo>
                      <a:pt x="284" y="504"/>
                    </a:lnTo>
                    <a:close/>
                  </a:path>
                </a:pathLst>
              </a:custGeom>
              <a:solidFill>
                <a:srgbClr val="AB7852"/>
              </a:solidFill>
              <a:ln w="0">
                <a:solidFill>
                  <a:srgbClr val="AB7852"/>
                </a:solidFill>
                <a:prstDash val="solid"/>
                <a:round/>
                <a:headEnd/>
                <a:tailEnd/>
              </a:ln>
            </p:spPr>
            <p:txBody>
              <a:bodyPr/>
              <a:lstStyle/>
              <a:p>
                <a:endParaRPr lang="en-US"/>
              </a:p>
            </p:txBody>
          </p:sp>
          <p:sp>
            <p:nvSpPr>
              <p:cNvPr id="1149" name="Freeform 125"/>
              <p:cNvSpPr>
                <a:spLocks noChangeAspect="1"/>
              </p:cNvSpPr>
              <p:nvPr/>
            </p:nvSpPr>
            <p:spPr bwMode="auto">
              <a:xfrm>
                <a:off x="2974" y="746"/>
                <a:ext cx="237" cy="403"/>
              </a:xfrm>
              <a:custGeom>
                <a:avLst/>
                <a:gdLst/>
                <a:ahLst/>
                <a:cxnLst>
                  <a:cxn ang="0">
                    <a:pos x="237" y="356"/>
                  </a:cxn>
                  <a:cxn ang="0">
                    <a:pos x="184" y="397"/>
                  </a:cxn>
                  <a:cxn ang="0">
                    <a:pos x="160" y="403"/>
                  </a:cxn>
                  <a:cxn ang="0">
                    <a:pos x="136" y="385"/>
                  </a:cxn>
                  <a:cxn ang="0">
                    <a:pos x="101" y="350"/>
                  </a:cxn>
                  <a:cxn ang="0">
                    <a:pos x="83" y="326"/>
                  </a:cxn>
                  <a:cxn ang="0">
                    <a:pos x="71" y="279"/>
                  </a:cxn>
                  <a:cxn ang="0">
                    <a:pos x="71" y="220"/>
                  </a:cxn>
                  <a:cxn ang="0">
                    <a:pos x="65" y="160"/>
                  </a:cxn>
                  <a:cxn ang="0">
                    <a:pos x="54" y="107"/>
                  </a:cxn>
                  <a:cxn ang="0">
                    <a:pos x="30" y="54"/>
                  </a:cxn>
                  <a:cxn ang="0">
                    <a:pos x="0" y="12"/>
                  </a:cxn>
                  <a:cxn ang="0">
                    <a:pos x="0" y="12"/>
                  </a:cxn>
                  <a:cxn ang="0">
                    <a:pos x="30" y="0"/>
                  </a:cxn>
                  <a:cxn ang="0">
                    <a:pos x="54" y="18"/>
                  </a:cxn>
                  <a:cxn ang="0">
                    <a:pos x="89" y="60"/>
                  </a:cxn>
                  <a:cxn ang="0">
                    <a:pos x="119" y="113"/>
                  </a:cxn>
                  <a:cxn ang="0">
                    <a:pos x="148" y="172"/>
                  </a:cxn>
                  <a:cxn ang="0">
                    <a:pos x="172" y="237"/>
                  </a:cxn>
                  <a:cxn ang="0">
                    <a:pos x="196" y="285"/>
                  </a:cxn>
                  <a:cxn ang="0">
                    <a:pos x="219" y="332"/>
                  </a:cxn>
                  <a:cxn ang="0">
                    <a:pos x="237" y="356"/>
                  </a:cxn>
                  <a:cxn ang="0">
                    <a:pos x="237" y="356"/>
                  </a:cxn>
                </a:cxnLst>
                <a:rect l="0" t="0" r="r" b="b"/>
                <a:pathLst>
                  <a:path w="237" h="403">
                    <a:moveTo>
                      <a:pt x="237" y="356"/>
                    </a:moveTo>
                    <a:lnTo>
                      <a:pt x="184" y="397"/>
                    </a:lnTo>
                    <a:lnTo>
                      <a:pt x="160" y="403"/>
                    </a:lnTo>
                    <a:lnTo>
                      <a:pt x="136" y="385"/>
                    </a:lnTo>
                    <a:lnTo>
                      <a:pt x="101" y="350"/>
                    </a:lnTo>
                    <a:lnTo>
                      <a:pt x="83" y="326"/>
                    </a:lnTo>
                    <a:lnTo>
                      <a:pt x="71" y="279"/>
                    </a:lnTo>
                    <a:lnTo>
                      <a:pt x="71" y="220"/>
                    </a:lnTo>
                    <a:lnTo>
                      <a:pt x="65" y="160"/>
                    </a:lnTo>
                    <a:lnTo>
                      <a:pt x="54" y="107"/>
                    </a:lnTo>
                    <a:lnTo>
                      <a:pt x="30" y="54"/>
                    </a:lnTo>
                    <a:lnTo>
                      <a:pt x="0" y="12"/>
                    </a:lnTo>
                    <a:lnTo>
                      <a:pt x="0" y="12"/>
                    </a:lnTo>
                    <a:lnTo>
                      <a:pt x="30" y="0"/>
                    </a:lnTo>
                    <a:lnTo>
                      <a:pt x="54" y="18"/>
                    </a:lnTo>
                    <a:lnTo>
                      <a:pt x="89" y="60"/>
                    </a:lnTo>
                    <a:lnTo>
                      <a:pt x="119" y="113"/>
                    </a:lnTo>
                    <a:lnTo>
                      <a:pt x="148" y="172"/>
                    </a:lnTo>
                    <a:lnTo>
                      <a:pt x="172" y="237"/>
                    </a:lnTo>
                    <a:lnTo>
                      <a:pt x="196" y="285"/>
                    </a:lnTo>
                    <a:lnTo>
                      <a:pt x="219" y="332"/>
                    </a:lnTo>
                    <a:lnTo>
                      <a:pt x="237" y="356"/>
                    </a:lnTo>
                    <a:lnTo>
                      <a:pt x="237" y="356"/>
                    </a:lnTo>
                    <a:close/>
                  </a:path>
                </a:pathLst>
              </a:custGeom>
              <a:solidFill>
                <a:srgbClr val="AB7852"/>
              </a:solidFill>
              <a:ln w="0">
                <a:solidFill>
                  <a:srgbClr val="AB7852"/>
                </a:solidFill>
                <a:prstDash val="solid"/>
                <a:round/>
                <a:headEnd/>
                <a:tailEnd/>
              </a:ln>
            </p:spPr>
            <p:txBody>
              <a:bodyPr/>
              <a:lstStyle/>
              <a:p>
                <a:endParaRPr lang="en-US"/>
              </a:p>
            </p:txBody>
          </p:sp>
          <p:sp>
            <p:nvSpPr>
              <p:cNvPr id="1150" name="Freeform 126"/>
              <p:cNvSpPr>
                <a:spLocks noChangeAspect="1"/>
              </p:cNvSpPr>
              <p:nvPr/>
            </p:nvSpPr>
            <p:spPr bwMode="auto">
              <a:xfrm>
                <a:off x="2998" y="782"/>
                <a:ext cx="189" cy="332"/>
              </a:xfrm>
              <a:custGeom>
                <a:avLst/>
                <a:gdLst/>
                <a:ahLst/>
                <a:cxnLst>
                  <a:cxn ang="0">
                    <a:pos x="189" y="284"/>
                  </a:cxn>
                  <a:cxn ang="0">
                    <a:pos x="142" y="320"/>
                  </a:cxn>
                  <a:cxn ang="0">
                    <a:pos x="95" y="332"/>
                  </a:cxn>
                  <a:cxn ang="0">
                    <a:pos x="77" y="314"/>
                  </a:cxn>
                  <a:cxn ang="0">
                    <a:pos x="59" y="290"/>
                  </a:cxn>
                  <a:cxn ang="0">
                    <a:pos x="47" y="243"/>
                  </a:cxn>
                  <a:cxn ang="0">
                    <a:pos x="47" y="184"/>
                  </a:cxn>
                  <a:cxn ang="0">
                    <a:pos x="41" y="124"/>
                  </a:cxn>
                  <a:cxn ang="0">
                    <a:pos x="30" y="71"/>
                  </a:cxn>
                  <a:cxn ang="0">
                    <a:pos x="6" y="18"/>
                  </a:cxn>
                  <a:cxn ang="0">
                    <a:pos x="0" y="12"/>
                  </a:cxn>
                  <a:cxn ang="0">
                    <a:pos x="47" y="0"/>
                  </a:cxn>
                  <a:cxn ang="0">
                    <a:pos x="65" y="24"/>
                  </a:cxn>
                  <a:cxn ang="0">
                    <a:pos x="95" y="77"/>
                  </a:cxn>
                  <a:cxn ang="0">
                    <a:pos x="124" y="136"/>
                  </a:cxn>
                  <a:cxn ang="0">
                    <a:pos x="148" y="201"/>
                  </a:cxn>
                  <a:cxn ang="0">
                    <a:pos x="172" y="249"/>
                  </a:cxn>
                  <a:cxn ang="0">
                    <a:pos x="189" y="284"/>
                  </a:cxn>
                  <a:cxn ang="0">
                    <a:pos x="189" y="284"/>
                  </a:cxn>
                </a:cxnLst>
                <a:rect l="0" t="0" r="r" b="b"/>
                <a:pathLst>
                  <a:path w="189" h="332">
                    <a:moveTo>
                      <a:pt x="189" y="284"/>
                    </a:moveTo>
                    <a:lnTo>
                      <a:pt x="142" y="320"/>
                    </a:lnTo>
                    <a:lnTo>
                      <a:pt x="95" y="332"/>
                    </a:lnTo>
                    <a:lnTo>
                      <a:pt x="77" y="314"/>
                    </a:lnTo>
                    <a:lnTo>
                      <a:pt x="59" y="290"/>
                    </a:lnTo>
                    <a:lnTo>
                      <a:pt x="47" y="243"/>
                    </a:lnTo>
                    <a:lnTo>
                      <a:pt x="47" y="184"/>
                    </a:lnTo>
                    <a:lnTo>
                      <a:pt x="41" y="124"/>
                    </a:lnTo>
                    <a:lnTo>
                      <a:pt x="30" y="71"/>
                    </a:lnTo>
                    <a:lnTo>
                      <a:pt x="6" y="18"/>
                    </a:lnTo>
                    <a:lnTo>
                      <a:pt x="0" y="12"/>
                    </a:lnTo>
                    <a:lnTo>
                      <a:pt x="47" y="0"/>
                    </a:lnTo>
                    <a:lnTo>
                      <a:pt x="65" y="24"/>
                    </a:lnTo>
                    <a:lnTo>
                      <a:pt x="95" y="77"/>
                    </a:lnTo>
                    <a:lnTo>
                      <a:pt x="124" y="136"/>
                    </a:lnTo>
                    <a:lnTo>
                      <a:pt x="148" y="201"/>
                    </a:lnTo>
                    <a:lnTo>
                      <a:pt x="172" y="249"/>
                    </a:lnTo>
                    <a:lnTo>
                      <a:pt x="189" y="284"/>
                    </a:lnTo>
                    <a:lnTo>
                      <a:pt x="189" y="284"/>
                    </a:lnTo>
                    <a:close/>
                  </a:path>
                </a:pathLst>
              </a:custGeom>
              <a:solidFill>
                <a:srgbClr val="AF7F5B"/>
              </a:solidFill>
              <a:ln w="0">
                <a:solidFill>
                  <a:srgbClr val="AF7F5B"/>
                </a:solidFill>
                <a:prstDash val="solid"/>
                <a:round/>
                <a:headEnd/>
                <a:tailEnd/>
              </a:ln>
            </p:spPr>
            <p:txBody>
              <a:bodyPr/>
              <a:lstStyle/>
              <a:p>
                <a:endParaRPr lang="en-US"/>
              </a:p>
            </p:txBody>
          </p:sp>
          <p:sp>
            <p:nvSpPr>
              <p:cNvPr id="1151" name="Freeform 127"/>
              <p:cNvSpPr>
                <a:spLocks noChangeAspect="1"/>
              </p:cNvSpPr>
              <p:nvPr/>
            </p:nvSpPr>
            <p:spPr bwMode="auto">
              <a:xfrm>
                <a:off x="3016" y="818"/>
                <a:ext cx="154" cy="260"/>
              </a:xfrm>
              <a:custGeom>
                <a:avLst/>
                <a:gdLst/>
                <a:ahLst/>
                <a:cxnLst>
                  <a:cxn ang="0">
                    <a:pos x="154" y="207"/>
                  </a:cxn>
                  <a:cxn ang="0">
                    <a:pos x="148" y="219"/>
                  </a:cxn>
                  <a:cxn ang="0">
                    <a:pos x="106" y="248"/>
                  </a:cxn>
                  <a:cxn ang="0">
                    <a:pos x="59" y="260"/>
                  </a:cxn>
                  <a:cxn ang="0">
                    <a:pos x="47" y="254"/>
                  </a:cxn>
                  <a:cxn ang="0">
                    <a:pos x="41" y="254"/>
                  </a:cxn>
                  <a:cxn ang="0">
                    <a:pos x="29" y="207"/>
                  </a:cxn>
                  <a:cxn ang="0">
                    <a:pos x="29" y="148"/>
                  </a:cxn>
                  <a:cxn ang="0">
                    <a:pos x="23" y="88"/>
                  </a:cxn>
                  <a:cxn ang="0">
                    <a:pos x="12" y="35"/>
                  </a:cxn>
                  <a:cxn ang="0">
                    <a:pos x="0" y="11"/>
                  </a:cxn>
                  <a:cxn ang="0">
                    <a:pos x="47" y="0"/>
                  </a:cxn>
                  <a:cxn ang="0">
                    <a:pos x="53" y="5"/>
                  </a:cxn>
                  <a:cxn ang="0">
                    <a:pos x="77" y="41"/>
                  </a:cxn>
                  <a:cxn ang="0">
                    <a:pos x="106" y="100"/>
                  </a:cxn>
                  <a:cxn ang="0">
                    <a:pos x="130" y="165"/>
                  </a:cxn>
                  <a:cxn ang="0">
                    <a:pos x="154" y="207"/>
                  </a:cxn>
                  <a:cxn ang="0">
                    <a:pos x="154" y="207"/>
                  </a:cxn>
                </a:cxnLst>
                <a:rect l="0" t="0" r="r" b="b"/>
                <a:pathLst>
                  <a:path w="154" h="260">
                    <a:moveTo>
                      <a:pt x="154" y="207"/>
                    </a:moveTo>
                    <a:lnTo>
                      <a:pt x="148" y="219"/>
                    </a:lnTo>
                    <a:lnTo>
                      <a:pt x="106" y="248"/>
                    </a:lnTo>
                    <a:lnTo>
                      <a:pt x="59" y="260"/>
                    </a:lnTo>
                    <a:lnTo>
                      <a:pt x="47" y="254"/>
                    </a:lnTo>
                    <a:lnTo>
                      <a:pt x="41" y="254"/>
                    </a:lnTo>
                    <a:lnTo>
                      <a:pt x="29" y="207"/>
                    </a:lnTo>
                    <a:lnTo>
                      <a:pt x="29" y="148"/>
                    </a:lnTo>
                    <a:lnTo>
                      <a:pt x="23" y="88"/>
                    </a:lnTo>
                    <a:lnTo>
                      <a:pt x="12" y="35"/>
                    </a:lnTo>
                    <a:lnTo>
                      <a:pt x="0" y="11"/>
                    </a:lnTo>
                    <a:lnTo>
                      <a:pt x="47" y="0"/>
                    </a:lnTo>
                    <a:lnTo>
                      <a:pt x="53" y="5"/>
                    </a:lnTo>
                    <a:lnTo>
                      <a:pt x="77" y="41"/>
                    </a:lnTo>
                    <a:lnTo>
                      <a:pt x="106" y="100"/>
                    </a:lnTo>
                    <a:lnTo>
                      <a:pt x="130" y="165"/>
                    </a:lnTo>
                    <a:lnTo>
                      <a:pt x="154" y="207"/>
                    </a:lnTo>
                    <a:lnTo>
                      <a:pt x="154" y="207"/>
                    </a:lnTo>
                    <a:close/>
                  </a:path>
                </a:pathLst>
              </a:custGeom>
              <a:solidFill>
                <a:srgbClr val="BC9475"/>
              </a:solidFill>
              <a:ln w="0">
                <a:solidFill>
                  <a:srgbClr val="BC9475"/>
                </a:solidFill>
                <a:prstDash val="solid"/>
                <a:round/>
                <a:headEnd/>
                <a:tailEnd/>
              </a:ln>
            </p:spPr>
            <p:txBody>
              <a:bodyPr/>
              <a:lstStyle/>
              <a:p>
                <a:endParaRPr lang="en-US"/>
              </a:p>
            </p:txBody>
          </p:sp>
          <p:sp>
            <p:nvSpPr>
              <p:cNvPr id="1152" name="Freeform 128"/>
              <p:cNvSpPr>
                <a:spLocks noChangeAspect="1"/>
              </p:cNvSpPr>
              <p:nvPr/>
            </p:nvSpPr>
            <p:spPr bwMode="auto">
              <a:xfrm>
                <a:off x="3033" y="865"/>
                <a:ext cx="113" cy="172"/>
              </a:xfrm>
              <a:custGeom>
                <a:avLst/>
                <a:gdLst/>
                <a:ahLst/>
                <a:cxnLst>
                  <a:cxn ang="0">
                    <a:pos x="113" y="112"/>
                  </a:cxn>
                  <a:cxn ang="0">
                    <a:pos x="107" y="130"/>
                  </a:cxn>
                  <a:cxn ang="0">
                    <a:pos x="89" y="148"/>
                  </a:cxn>
                  <a:cxn ang="0">
                    <a:pos x="66" y="166"/>
                  </a:cxn>
                  <a:cxn ang="0">
                    <a:pos x="36" y="172"/>
                  </a:cxn>
                  <a:cxn ang="0">
                    <a:pos x="18" y="166"/>
                  </a:cxn>
                  <a:cxn ang="0">
                    <a:pos x="12" y="160"/>
                  </a:cxn>
                  <a:cxn ang="0">
                    <a:pos x="12" y="101"/>
                  </a:cxn>
                  <a:cxn ang="0">
                    <a:pos x="6" y="41"/>
                  </a:cxn>
                  <a:cxn ang="0">
                    <a:pos x="0" y="6"/>
                  </a:cxn>
                  <a:cxn ang="0">
                    <a:pos x="0" y="6"/>
                  </a:cxn>
                  <a:cxn ang="0">
                    <a:pos x="30" y="0"/>
                  </a:cxn>
                  <a:cxn ang="0">
                    <a:pos x="60" y="0"/>
                  </a:cxn>
                  <a:cxn ang="0">
                    <a:pos x="66" y="6"/>
                  </a:cxn>
                  <a:cxn ang="0">
                    <a:pos x="89" y="53"/>
                  </a:cxn>
                  <a:cxn ang="0">
                    <a:pos x="113" y="112"/>
                  </a:cxn>
                  <a:cxn ang="0">
                    <a:pos x="113" y="112"/>
                  </a:cxn>
                </a:cxnLst>
                <a:rect l="0" t="0" r="r" b="b"/>
                <a:pathLst>
                  <a:path w="113" h="172">
                    <a:moveTo>
                      <a:pt x="113" y="112"/>
                    </a:moveTo>
                    <a:lnTo>
                      <a:pt x="107" y="130"/>
                    </a:lnTo>
                    <a:lnTo>
                      <a:pt x="89" y="148"/>
                    </a:lnTo>
                    <a:lnTo>
                      <a:pt x="66" y="166"/>
                    </a:lnTo>
                    <a:lnTo>
                      <a:pt x="36" y="172"/>
                    </a:lnTo>
                    <a:lnTo>
                      <a:pt x="18" y="166"/>
                    </a:lnTo>
                    <a:lnTo>
                      <a:pt x="12" y="160"/>
                    </a:lnTo>
                    <a:lnTo>
                      <a:pt x="12" y="101"/>
                    </a:lnTo>
                    <a:lnTo>
                      <a:pt x="6" y="41"/>
                    </a:lnTo>
                    <a:lnTo>
                      <a:pt x="0" y="6"/>
                    </a:lnTo>
                    <a:lnTo>
                      <a:pt x="0" y="6"/>
                    </a:lnTo>
                    <a:lnTo>
                      <a:pt x="30" y="0"/>
                    </a:lnTo>
                    <a:lnTo>
                      <a:pt x="60" y="0"/>
                    </a:lnTo>
                    <a:lnTo>
                      <a:pt x="66" y="6"/>
                    </a:lnTo>
                    <a:lnTo>
                      <a:pt x="89" y="53"/>
                    </a:lnTo>
                    <a:lnTo>
                      <a:pt x="113" y="112"/>
                    </a:lnTo>
                    <a:lnTo>
                      <a:pt x="113" y="112"/>
                    </a:lnTo>
                    <a:close/>
                  </a:path>
                </a:pathLst>
              </a:custGeom>
              <a:solidFill>
                <a:srgbClr val="CFB29C"/>
              </a:solidFill>
              <a:ln w="0">
                <a:solidFill>
                  <a:srgbClr val="CFB29C"/>
                </a:solidFill>
                <a:prstDash val="solid"/>
                <a:round/>
                <a:headEnd/>
                <a:tailEnd/>
              </a:ln>
            </p:spPr>
            <p:txBody>
              <a:bodyPr/>
              <a:lstStyle/>
              <a:p>
                <a:endParaRPr lang="en-US"/>
              </a:p>
            </p:txBody>
          </p:sp>
          <p:sp>
            <p:nvSpPr>
              <p:cNvPr id="1153" name="Freeform 129"/>
              <p:cNvSpPr>
                <a:spLocks noChangeAspect="1"/>
              </p:cNvSpPr>
              <p:nvPr/>
            </p:nvSpPr>
            <p:spPr bwMode="auto">
              <a:xfrm>
                <a:off x="3039" y="906"/>
                <a:ext cx="71" cy="83"/>
              </a:xfrm>
              <a:custGeom>
                <a:avLst/>
                <a:gdLst/>
                <a:ahLst/>
                <a:cxnLst>
                  <a:cxn ang="0">
                    <a:pos x="71" y="42"/>
                  </a:cxn>
                  <a:cxn ang="0">
                    <a:pos x="66" y="60"/>
                  </a:cxn>
                  <a:cxn ang="0">
                    <a:pos x="60" y="71"/>
                  </a:cxn>
                  <a:cxn ang="0">
                    <a:pos x="48" y="83"/>
                  </a:cxn>
                  <a:cxn ang="0">
                    <a:pos x="30" y="83"/>
                  </a:cxn>
                  <a:cxn ang="0">
                    <a:pos x="12" y="83"/>
                  </a:cxn>
                  <a:cxn ang="0">
                    <a:pos x="6" y="77"/>
                  </a:cxn>
                  <a:cxn ang="0">
                    <a:pos x="6" y="60"/>
                  </a:cxn>
                  <a:cxn ang="0">
                    <a:pos x="0" y="12"/>
                  </a:cxn>
                  <a:cxn ang="0">
                    <a:pos x="12" y="6"/>
                  </a:cxn>
                  <a:cxn ang="0">
                    <a:pos x="24" y="0"/>
                  </a:cxn>
                  <a:cxn ang="0">
                    <a:pos x="42" y="0"/>
                  </a:cxn>
                  <a:cxn ang="0">
                    <a:pos x="60" y="12"/>
                  </a:cxn>
                  <a:cxn ang="0">
                    <a:pos x="66" y="24"/>
                  </a:cxn>
                  <a:cxn ang="0">
                    <a:pos x="71" y="42"/>
                  </a:cxn>
                  <a:cxn ang="0">
                    <a:pos x="71" y="42"/>
                  </a:cxn>
                </a:cxnLst>
                <a:rect l="0" t="0" r="r" b="b"/>
                <a:pathLst>
                  <a:path w="71" h="83">
                    <a:moveTo>
                      <a:pt x="71" y="42"/>
                    </a:moveTo>
                    <a:lnTo>
                      <a:pt x="66" y="60"/>
                    </a:lnTo>
                    <a:lnTo>
                      <a:pt x="60" y="71"/>
                    </a:lnTo>
                    <a:lnTo>
                      <a:pt x="48" y="83"/>
                    </a:lnTo>
                    <a:lnTo>
                      <a:pt x="30" y="83"/>
                    </a:lnTo>
                    <a:lnTo>
                      <a:pt x="12" y="83"/>
                    </a:lnTo>
                    <a:lnTo>
                      <a:pt x="6" y="77"/>
                    </a:lnTo>
                    <a:lnTo>
                      <a:pt x="6" y="60"/>
                    </a:lnTo>
                    <a:lnTo>
                      <a:pt x="0" y="12"/>
                    </a:lnTo>
                    <a:lnTo>
                      <a:pt x="12" y="6"/>
                    </a:lnTo>
                    <a:lnTo>
                      <a:pt x="24" y="0"/>
                    </a:lnTo>
                    <a:lnTo>
                      <a:pt x="42" y="0"/>
                    </a:lnTo>
                    <a:lnTo>
                      <a:pt x="60" y="12"/>
                    </a:lnTo>
                    <a:lnTo>
                      <a:pt x="66" y="24"/>
                    </a:lnTo>
                    <a:lnTo>
                      <a:pt x="71" y="42"/>
                    </a:lnTo>
                    <a:lnTo>
                      <a:pt x="71" y="42"/>
                    </a:lnTo>
                    <a:close/>
                  </a:path>
                </a:pathLst>
              </a:custGeom>
              <a:solidFill>
                <a:srgbClr val="E7D9CE"/>
              </a:solidFill>
              <a:ln w="0">
                <a:solidFill>
                  <a:srgbClr val="E7D9CE"/>
                </a:solidFill>
                <a:prstDash val="solid"/>
                <a:round/>
                <a:headEnd/>
                <a:tailEnd/>
              </a:ln>
            </p:spPr>
            <p:txBody>
              <a:bodyPr/>
              <a:lstStyle/>
              <a:p>
                <a:endParaRPr lang="en-US"/>
              </a:p>
            </p:txBody>
          </p:sp>
          <p:sp>
            <p:nvSpPr>
              <p:cNvPr id="1154" name="Freeform 130"/>
              <p:cNvSpPr>
                <a:spLocks noChangeAspect="1"/>
              </p:cNvSpPr>
              <p:nvPr/>
            </p:nvSpPr>
            <p:spPr bwMode="auto">
              <a:xfrm>
                <a:off x="3193" y="551"/>
                <a:ext cx="178" cy="569"/>
              </a:xfrm>
              <a:custGeom>
                <a:avLst/>
                <a:gdLst/>
                <a:ahLst/>
                <a:cxnLst>
                  <a:cxn ang="0">
                    <a:pos x="101" y="569"/>
                  </a:cxn>
                  <a:cxn ang="0">
                    <a:pos x="95" y="557"/>
                  </a:cxn>
                  <a:cxn ang="0">
                    <a:pos x="77" y="527"/>
                  </a:cxn>
                  <a:cxn ang="0">
                    <a:pos x="54" y="486"/>
                  </a:cxn>
                  <a:cxn ang="0">
                    <a:pos x="30" y="444"/>
                  </a:cxn>
                  <a:cxn ang="0">
                    <a:pos x="24" y="409"/>
                  </a:cxn>
                  <a:cxn ang="0">
                    <a:pos x="30" y="367"/>
                  </a:cxn>
                  <a:cxn ang="0">
                    <a:pos x="42" y="308"/>
                  </a:cxn>
                  <a:cxn ang="0">
                    <a:pos x="60" y="249"/>
                  </a:cxn>
                  <a:cxn ang="0">
                    <a:pos x="66" y="195"/>
                  </a:cxn>
                  <a:cxn ang="0">
                    <a:pos x="60" y="136"/>
                  </a:cxn>
                  <a:cxn ang="0">
                    <a:pos x="42" y="77"/>
                  </a:cxn>
                  <a:cxn ang="0">
                    <a:pos x="12" y="18"/>
                  </a:cxn>
                  <a:cxn ang="0">
                    <a:pos x="6" y="6"/>
                  </a:cxn>
                  <a:cxn ang="0">
                    <a:pos x="0" y="0"/>
                  </a:cxn>
                  <a:cxn ang="0">
                    <a:pos x="0" y="0"/>
                  </a:cxn>
                  <a:cxn ang="0">
                    <a:pos x="6" y="0"/>
                  </a:cxn>
                  <a:cxn ang="0">
                    <a:pos x="6" y="6"/>
                  </a:cxn>
                  <a:cxn ang="0">
                    <a:pos x="18" y="12"/>
                  </a:cxn>
                  <a:cxn ang="0">
                    <a:pos x="24" y="24"/>
                  </a:cxn>
                  <a:cxn ang="0">
                    <a:pos x="30" y="30"/>
                  </a:cxn>
                  <a:cxn ang="0">
                    <a:pos x="42" y="42"/>
                  </a:cxn>
                  <a:cxn ang="0">
                    <a:pos x="48" y="47"/>
                  </a:cxn>
                  <a:cxn ang="0">
                    <a:pos x="71" y="77"/>
                  </a:cxn>
                  <a:cxn ang="0">
                    <a:pos x="95" y="113"/>
                  </a:cxn>
                  <a:cxn ang="0">
                    <a:pos x="113" y="160"/>
                  </a:cxn>
                  <a:cxn ang="0">
                    <a:pos x="125" y="219"/>
                  </a:cxn>
                  <a:cxn ang="0">
                    <a:pos x="131" y="290"/>
                  </a:cxn>
                  <a:cxn ang="0">
                    <a:pos x="137" y="361"/>
                  </a:cxn>
                  <a:cxn ang="0">
                    <a:pos x="143" y="415"/>
                  </a:cxn>
                  <a:cxn ang="0">
                    <a:pos x="148" y="462"/>
                  </a:cxn>
                  <a:cxn ang="0">
                    <a:pos x="160" y="509"/>
                  </a:cxn>
                  <a:cxn ang="0">
                    <a:pos x="178" y="533"/>
                  </a:cxn>
                  <a:cxn ang="0">
                    <a:pos x="101" y="569"/>
                  </a:cxn>
                </a:cxnLst>
                <a:rect l="0" t="0" r="r" b="b"/>
                <a:pathLst>
                  <a:path w="178" h="569">
                    <a:moveTo>
                      <a:pt x="101" y="569"/>
                    </a:moveTo>
                    <a:lnTo>
                      <a:pt x="95" y="557"/>
                    </a:lnTo>
                    <a:lnTo>
                      <a:pt x="77" y="527"/>
                    </a:lnTo>
                    <a:lnTo>
                      <a:pt x="54" y="486"/>
                    </a:lnTo>
                    <a:lnTo>
                      <a:pt x="30" y="444"/>
                    </a:lnTo>
                    <a:lnTo>
                      <a:pt x="24" y="409"/>
                    </a:lnTo>
                    <a:lnTo>
                      <a:pt x="30" y="367"/>
                    </a:lnTo>
                    <a:lnTo>
                      <a:pt x="42" y="308"/>
                    </a:lnTo>
                    <a:lnTo>
                      <a:pt x="60" y="249"/>
                    </a:lnTo>
                    <a:lnTo>
                      <a:pt x="66" y="195"/>
                    </a:lnTo>
                    <a:lnTo>
                      <a:pt x="60" y="136"/>
                    </a:lnTo>
                    <a:lnTo>
                      <a:pt x="42" y="77"/>
                    </a:lnTo>
                    <a:lnTo>
                      <a:pt x="12" y="18"/>
                    </a:lnTo>
                    <a:lnTo>
                      <a:pt x="6" y="6"/>
                    </a:lnTo>
                    <a:lnTo>
                      <a:pt x="0" y="0"/>
                    </a:lnTo>
                    <a:lnTo>
                      <a:pt x="0" y="0"/>
                    </a:lnTo>
                    <a:lnTo>
                      <a:pt x="6" y="0"/>
                    </a:lnTo>
                    <a:lnTo>
                      <a:pt x="6" y="6"/>
                    </a:lnTo>
                    <a:lnTo>
                      <a:pt x="18" y="12"/>
                    </a:lnTo>
                    <a:lnTo>
                      <a:pt x="24" y="24"/>
                    </a:lnTo>
                    <a:lnTo>
                      <a:pt x="30" y="30"/>
                    </a:lnTo>
                    <a:lnTo>
                      <a:pt x="42" y="42"/>
                    </a:lnTo>
                    <a:lnTo>
                      <a:pt x="48" y="47"/>
                    </a:lnTo>
                    <a:lnTo>
                      <a:pt x="71" y="77"/>
                    </a:lnTo>
                    <a:lnTo>
                      <a:pt x="95" y="113"/>
                    </a:lnTo>
                    <a:lnTo>
                      <a:pt x="113" y="160"/>
                    </a:lnTo>
                    <a:lnTo>
                      <a:pt x="125" y="219"/>
                    </a:lnTo>
                    <a:lnTo>
                      <a:pt x="131" y="290"/>
                    </a:lnTo>
                    <a:lnTo>
                      <a:pt x="137" y="361"/>
                    </a:lnTo>
                    <a:lnTo>
                      <a:pt x="143" y="415"/>
                    </a:lnTo>
                    <a:lnTo>
                      <a:pt x="148" y="462"/>
                    </a:lnTo>
                    <a:lnTo>
                      <a:pt x="160" y="509"/>
                    </a:lnTo>
                    <a:lnTo>
                      <a:pt x="178" y="533"/>
                    </a:lnTo>
                    <a:lnTo>
                      <a:pt x="101" y="569"/>
                    </a:lnTo>
                    <a:close/>
                  </a:path>
                </a:pathLst>
              </a:custGeom>
              <a:solidFill>
                <a:srgbClr val="AB7852"/>
              </a:solidFill>
              <a:ln w="0">
                <a:solidFill>
                  <a:srgbClr val="AB7852"/>
                </a:solidFill>
                <a:prstDash val="solid"/>
                <a:round/>
                <a:headEnd/>
                <a:tailEnd/>
              </a:ln>
            </p:spPr>
            <p:txBody>
              <a:bodyPr/>
              <a:lstStyle/>
              <a:p>
                <a:endParaRPr lang="en-US"/>
              </a:p>
            </p:txBody>
          </p:sp>
          <p:sp>
            <p:nvSpPr>
              <p:cNvPr id="1155" name="Freeform 131"/>
              <p:cNvSpPr>
                <a:spLocks noChangeAspect="1"/>
              </p:cNvSpPr>
              <p:nvPr/>
            </p:nvSpPr>
            <p:spPr bwMode="auto">
              <a:xfrm>
                <a:off x="3217" y="640"/>
                <a:ext cx="130" cy="414"/>
              </a:xfrm>
              <a:custGeom>
                <a:avLst/>
                <a:gdLst/>
                <a:ahLst/>
                <a:cxnLst>
                  <a:cxn ang="0">
                    <a:pos x="130" y="397"/>
                  </a:cxn>
                  <a:cxn ang="0">
                    <a:pos x="71" y="414"/>
                  </a:cxn>
                  <a:cxn ang="0">
                    <a:pos x="36" y="408"/>
                  </a:cxn>
                  <a:cxn ang="0">
                    <a:pos x="30" y="397"/>
                  </a:cxn>
                  <a:cxn ang="0">
                    <a:pos x="6" y="355"/>
                  </a:cxn>
                  <a:cxn ang="0">
                    <a:pos x="0" y="320"/>
                  </a:cxn>
                  <a:cxn ang="0">
                    <a:pos x="6" y="278"/>
                  </a:cxn>
                  <a:cxn ang="0">
                    <a:pos x="18" y="219"/>
                  </a:cxn>
                  <a:cxn ang="0">
                    <a:pos x="36" y="160"/>
                  </a:cxn>
                  <a:cxn ang="0">
                    <a:pos x="42" y="106"/>
                  </a:cxn>
                  <a:cxn ang="0">
                    <a:pos x="36" y="47"/>
                  </a:cxn>
                  <a:cxn ang="0">
                    <a:pos x="24" y="6"/>
                  </a:cxn>
                  <a:cxn ang="0">
                    <a:pos x="53" y="0"/>
                  </a:cxn>
                  <a:cxn ang="0">
                    <a:pos x="59" y="0"/>
                  </a:cxn>
                  <a:cxn ang="0">
                    <a:pos x="71" y="24"/>
                  </a:cxn>
                  <a:cxn ang="0">
                    <a:pos x="89" y="71"/>
                  </a:cxn>
                  <a:cxn ang="0">
                    <a:pos x="101" y="130"/>
                  </a:cxn>
                  <a:cxn ang="0">
                    <a:pos x="107" y="201"/>
                  </a:cxn>
                  <a:cxn ang="0">
                    <a:pos x="113" y="272"/>
                  </a:cxn>
                  <a:cxn ang="0">
                    <a:pos x="119" y="326"/>
                  </a:cxn>
                  <a:cxn ang="0">
                    <a:pos x="124" y="373"/>
                  </a:cxn>
                  <a:cxn ang="0">
                    <a:pos x="130" y="397"/>
                  </a:cxn>
                  <a:cxn ang="0">
                    <a:pos x="130" y="397"/>
                  </a:cxn>
                </a:cxnLst>
                <a:rect l="0" t="0" r="r" b="b"/>
                <a:pathLst>
                  <a:path w="130" h="414">
                    <a:moveTo>
                      <a:pt x="130" y="397"/>
                    </a:moveTo>
                    <a:lnTo>
                      <a:pt x="71" y="414"/>
                    </a:lnTo>
                    <a:lnTo>
                      <a:pt x="36" y="408"/>
                    </a:lnTo>
                    <a:lnTo>
                      <a:pt x="30" y="397"/>
                    </a:lnTo>
                    <a:lnTo>
                      <a:pt x="6" y="355"/>
                    </a:lnTo>
                    <a:lnTo>
                      <a:pt x="0" y="320"/>
                    </a:lnTo>
                    <a:lnTo>
                      <a:pt x="6" y="278"/>
                    </a:lnTo>
                    <a:lnTo>
                      <a:pt x="18" y="219"/>
                    </a:lnTo>
                    <a:lnTo>
                      <a:pt x="36" y="160"/>
                    </a:lnTo>
                    <a:lnTo>
                      <a:pt x="42" y="106"/>
                    </a:lnTo>
                    <a:lnTo>
                      <a:pt x="36" y="47"/>
                    </a:lnTo>
                    <a:lnTo>
                      <a:pt x="24" y="6"/>
                    </a:lnTo>
                    <a:lnTo>
                      <a:pt x="53" y="0"/>
                    </a:lnTo>
                    <a:lnTo>
                      <a:pt x="59" y="0"/>
                    </a:lnTo>
                    <a:lnTo>
                      <a:pt x="71" y="24"/>
                    </a:lnTo>
                    <a:lnTo>
                      <a:pt x="89" y="71"/>
                    </a:lnTo>
                    <a:lnTo>
                      <a:pt x="101" y="130"/>
                    </a:lnTo>
                    <a:lnTo>
                      <a:pt x="107" y="201"/>
                    </a:lnTo>
                    <a:lnTo>
                      <a:pt x="113" y="272"/>
                    </a:lnTo>
                    <a:lnTo>
                      <a:pt x="119" y="326"/>
                    </a:lnTo>
                    <a:lnTo>
                      <a:pt x="124" y="373"/>
                    </a:lnTo>
                    <a:lnTo>
                      <a:pt x="130" y="397"/>
                    </a:lnTo>
                    <a:lnTo>
                      <a:pt x="130" y="397"/>
                    </a:lnTo>
                    <a:close/>
                  </a:path>
                </a:pathLst>
              </a:custGeom>
              <a:solidFill>
                <a:srgbClr val="AB7852"/>
              </a:solidFill>
              <a:ln w="0">
                <a:solidFill>
                  <a:srgbClr val="AB7852"/>
                </a:solidFill>
                <a:prstDash val="solid"/>
                <a:round/>
                <a:headEnd/>
                <a:tailEnd/>
              </a:ln>
            </p:spPr>
            <p:txBody>
              <a:bodyPr/>
              <a:lstStyle/>
              <a:p>
                <a:endParaRPr lang="en-US"/>
              </a:p>
            </p:txBody>
          </p:sp>
          <p:sp>
            <p:nvSpPr>
              <p:cNvPr id="1156" name="Freeform 132"/>
              <p:cNvSpPr>
                <a:spLocks noChangeAspect="1"/>
              </p:cNvSpPr>
              <p:nvPr/>
            </p:nvSpPr>
            <p:spPr bwMode="auto">
              <a:xfrm>
                <a:off x="3217" y="693"/>
                <a:ext cx="119" cy="308"/>
              </a:xfrm>
              <a:custGeom>
                <a:avLst/>
                <a:gdLst/>
                <a:ahLst/>
                <a:cxnLst>
                  <a:cxn ang="0">
                    <a:pos x="119" y="296"/>
                  </a:cxn>
                  <a:cxn ang="0">
                    <a:pos x="65" y="308"/>
                  </a:cxn>
                  <a:cxn ang="0">
                    <a:pos x="6" y="296"/>
                  </a:cxn>
                  <a:cxn ang="0">
                    <a:pos x="6" y="296"/>
                  </a:cxn>
                  <a:cxn ang="0">
                    <a:pos x="0" y="267"/>
                  </a:cxn>
                  <a:cxn ang="0">
                    <a:pos x="6" y="225"/>
                  </a:cxn>
                  <a:cxn ang="0">
                    <a:pos x="18" y="166"/>
                  </a:cxn>
                  <a:cxn ang="0">
                    <a:pos x="36" y="107"/>
                  </a:cxn>
                  <a:cxn ang="0">
                    <a:pos x="42" y="53"/>
                  </a:cxn>
                  <a:cxn ang="0">
                    <a:pos x="36" y="0"/>
                  </a:cxn>
                  <a:cxn ang="0">
                    <a:pos x="53" y="0"/>
                  </a:cxn>
                  <a:cxn ang="0">
                    <a:pos x="83" y="6"/>
                  </a:cxn>
                  <a:cxn ang="0">
                    <a:pos x="89" y="18"/>
                  </a:cxn>
                  <a:cxn ang="0">
                    <a:pos x="101" y="77"/>
                  </a:cxn>
                  <a:cxn ang="0">
                    <a:pos x="107" y="148"/>
                  </a:cxn>
                  <a:cxn ang="0">
                    <a:pos x="113" y="219"/>
                  </a:cxn>
                  <a:cxn ang="0">
                    <a:pos x="119" y="273"/>
                  </a:cxn>
                  <a:cxn ang="0">
                    <a:pos x="119" y="296"/>
                  </a:cxn>
                  <a:cxn ang="0">
                    <a:pos x="119" y="296"/>
                  </a:cxn>
                </a:cxnLst>
                <a:rect l="0" t="0" r="r" b="b"/>
                <a:pathLst>
                  <a:path w="119" h="308">
                    <a:moveTo>
                      <a:pt x="119" y="296"/>
                    </a:moveTo>
                    <a:lnTo>
                      <a:pt x="65" y="308"/>
                    </a:lnTo>
                    <a:lnTo>
                      <a:pt x="6" y="296"/>
                    </a:lnTo>
                    <a:lnTo>
                      <a:pt x="6" y="296"/>
                    </a:lnTo>
                    <a:lnTo>
                      <a:pt x="0" y="267"/>
                    </a:lnTo>
                    <a:lnTo>
                      <a:pt x="6" y="225"/>
                    </a:lnTo>
                    <a:lnTo>
                      <a:pt x="18" y="166"/>
                    </a:lnTo>
                    <a:lnTo>
                      <a:pt x="36" y="107"/>
                    </a:lnTo>
                    <a:lnTo>
                      <a:pt x="42" y="53"/>
                    </a:lnTo>
                    <a:lnTo>
                      <a:pt x="36" y="0"/>
                    </a:lnTo>
                    <a:lnTo>
                      <a:pt x="53" y="0"/>
                    </a:lnTo>
                    <a:lnTo>
                      <a:pt x="83" y="6"/>
                    </a:lnTo>
                    <a:lnTo>
                      <a:pt x="89" y="18"/>
                    </a:lnTo>
                    <a:lnTo>
                      <a:pt x="101" y="77"/>
                    </a:lnTo>
                    <a:lnTo>
                      <a:pt x="107" y="148"/>
                    </a:lnTo>
                    <a:lnTo>
                      <a:pt x="113" y="219"/>
                    </a:lnTo>
                    <a:lnTo>
                      <a:pt x="119" y="273"/>
                    </a:lnTo>
                    <a:lnTo>
                      <a:pt x="119" y="296"/>
                    </a:lnTo>
                    <a:lnTo>
                      <a:pt x="119" y="296"/>
                    </a:lnTo>
                    <a:close/>
                  </a:path>
                </a:pathLst>
              </a:custGeom>
              <a:solidFill>
                <a:srgbClr val="B38563"/>
              </a:solidFill>
              <a:ln w="0">
                <a:solidFill>
                  <a:srgbClr val="B38563"/>
                </a:solidFill>
                <a:prstDash val="solid"/>
                <a:round/>
                <a:headEnd/>
                <a:tailEnd/>
              </a:ln>
            </p:spPr>
            <p:txBody>
              <a:bodyPr/>
              <a:lstStyle/>
              <a:p>
                <a:endParaRPr lang="en-US"/>
              </a:p>
            </p:txBody>
          </p:sp>
          <p:sp>
            <p:nvSpPr>
              <p:cNvPr id="1157" name="Freeform 133"/>
              <p:cNvSpPr>
                <a:spLocks noChangeAspect="1"/>
              </p:cNvSpPr>
              <p:nvPr/>
            </p:nvSpPr>
            <p:spPr bwMode="auto">
              <a:xfrm>
                <a:off x="3217" y="741"/>
                <a:ext cx="113" cy="207"/>
              </a:xfrm>
              <a:custGeom>
                <a:avLst/>
                <a:gdLst/>
                <a:ahLst/>
                <a:cxnLst>
                  <a:cxn ang="0">
                    <a:pos x="113" y="195"/>
                  </a:cxn>
                  <a:cxn ang="0">
                    <a:pos x="65" y="207"/>
                  </a:cxn>
                  <a:cxn ang="0">
                    <a:pos x="12" y="195"/>
                  </a:cxn>
                  <a:cxn ang="0">
                    <a:pos x="0" y="189"/>
                  </a:cxn>
                  <a:cxn ang="0">
                    <a:pos x="6" y="177"/>
                  </a:cxn>
                  <a:cxn ang="0">
                    <a:pos x="18" y="118"/>
                  </a:cxn>
                  <a:cxn ang="0">
                    <a:pos x="36" y="59"/>
                  </a:cxn>
                  <a:cxn ang="0">
                    <a:pos x="42" y="5"/>
                  </a:cxn>
                  <a:cxn ang="0">
                    <a:pos x="42" y="5"/>
                  </a:cxn>
                  <a:cxn ang="0">
                    <a:pos x="53" y="0"/>
                  </a:cxn>
                  <a:cxn ang="0">
                    <a:pos x="95" y="11"/>
                  </a:cxn>
                  <a:cxn ang="0">
                    <a:pos x="101" y="29"/>
                  </a:cxn>
                  <a:cxn ang="0">
                    <a:pos x="107" y="100"/>
                  </a:cxn>
                  <a:cxn ang="0">
                    <a:pos x="113" y="171"/>
                  </a:cxn>
                  <a:cxn ang="0">
                    <a:pos x="113" y="195"/>
                  </a:cxn>
                  <a:cxn ang="0">
                    <a:pos x="113" y="195"/>
                  </a:cxn>
                </a:cxnLst>
                <a:rect l="0" t="0" r="r" b="b"/>
                <a:pathLst>
                  <a:path w="113" h="207">
                    <a:moveTo>
                      <a:pt x="113" y="195"/>
                    </a:moveTo>
                    <a:lnTo>
                      <a:pt x="65" y="207"/>
                    </a:lnTo>
                    <a:lnTo>
                      <a:pt x="12" y="195"/>
                    </a:lnTo>
                    <a:lnTo>
                      <a:pt x="0" y="189"/>
                    </a:lnTo>
                    <a:lnTo>
                      <a:pt x="6" y="177"/>
                    </a:lnTo>
                    <a:lnTo>
                      <a:pt x="18" y="118"/>
                    </a:lnTo>
                    <a:lnTo>
                      <a:pt x="36" y="59"/>
                    </a:lnTo>
                    <a:lnTo>
                      <a:pt x="42" y="5"/>
                    </a:lnTo>
                    <a:lnTo>
                      <a:pt x="42" y="5"/>
                    </a:lnTo>
                    <a:lnTo>
                      <a:pt x="53" y="0"/>
                    </a:lnTo>
                    <a:lnTo>
                      <a:pt x="95" y="11"/>
                    </a:lnTo>
                    <a:lnTo>
                      <a:pt x="101" y="29"/>
                    </a:lnTo>
                    <a:lnTo>
                      <a:pt x="107" y="100"/>
                    </a:lnTo>
                    <a:lnTo>
                      <a:pt x="113" y="171"/>
                    </a:lnTo>
                    <a:lnTo>
                      <a:pt x="113" y="195"/>
                    </a:lnTo>
                    <a:lnTo>
                      <a:pt x="113" y="195"/>
                    </a:lnTo>
                    <a:close/>
                  </a:path>
                </a:pathLst>
              </a:custGeom>
              <a:solidFill>
                <a:srgbClr val="C8A68D"/>
              </a:solidFill>
              <a:ln w="0">
                <a:solidFill>
                  <a:srgbClr val="C8A68D"/>
                </a:solidFill>
                <a:prstDash val="solid"/>
                <a:round/>
                <a:headEnd/>
                <a:tailEnd/>
              </a:ln>
            </p:spPr>
            <p:txBody>
              <a:bodyPr/>
              <a:lstStyle/>
              <a:p>
                <a:endParaRPr lang="en-US"/>
              </a:p>
            </p:txBody>
          </p:sp>
          <p:sp>
            <p:nvSpPr>
              <p:cNvPr id="1158" name="Freeform 134"/>
              <p:cNvSpPr>
                <a:spLocks noChangeAspect="1"/>
              </p:cNvSpPr>
              <p:nvPr/>
            </p:nvSpPr>
            <p:spPr bwMode="auto">
              <a:xfrm>
                <a:off x="3235" y="794"/>
                <a:ext cx="89" cy="106"/>
              </a:xfrm>
              <a:custGeom>
                <a:avLst/>
                <a:gdLst/>
                <a:ahLst/>
                <a:cxnLst>
                  <a:cxn ang="0">
                    <a:pos x="89" y="65"/>
                  </a:cxn>
                  <a:cxn ang="0">
                    <a:pos x="89" y="71"/>
                  </a:cxn>
                  <a:cxn ang="0">
                    <a:pos x="83" y="89"/>
                  </a:cxn>
                  <a:cxn ang="0">
                    <a:pos x="65" y="101"/>
                  </a:cxn>
                  <a:cxn ang="0">
                    <a:pos x="47" y="106"/>
                  </a:cxn>
                  <a:cxn ang="0">
                    <a:pos x="24" y="101"/>
                  </a:cxn>
                  <a:cxn ang="0">
                    <a:pos x="6" y="89"/>
                  </a:cxn>
                  <a:cxn ang="0">
                    <a:pos x="0" y="77"/>
                  </a:cxn>
                  <a:cxn ang="0">
                    <a:pos x="0" y="65"/>
                  </a:cxn>
                  <a:cxn ang="0">
                    <a:pos x="18" y="12"/>
                  </a:cxn>
                  <a:cxn ang="0">
                    <a:pos x="18" y="6"/>
                  </a:cxn>
                  <a:cxn ang="0">
                    <a:pos x="41" y="0"/>
                  </a:cxn>
                  <a:cxn ang="0">
                    <a:pos x="59" y="6"/>
                  </a:cxn>
                  <a:cxn ang="0">
                    <a:pos x="77" y="12"/>
                  </a:cxn>
                  <a:cxn ang="0">
                    <a:pos x="89" y="29"/>
                  </a:cxn>
                  <a:cxn ang="0">
                    <a:pos x="89" y="47"/>
                  </a:cxn>
                  <a:cxn ang="0">
                    <a:pos x="89" y="65"/>
                  </a:cxn>
                  <a:cxn ang="0">
                    <a:pos x="89" y="65"/>
                  </a:cxn>
                </a:cxnLst>
                <a:rect l="0" t="0" r="r" b="b"/>
                <a:pathLst>
                  <a:path w="89" h="106">
                    <a:moveTo>
                      <a:pt x="89" y="65"/>
                    </a:moveTo>
                    <a:lnTo>
                      <a:pt x="89" y="71"/>
                    </a:lnTo>
                    <a:lnTo>
                      <a:pt x="83" y="89"/>
                    </a:lnTo>
                    <a:lnTo>
                      <a:pt x="65" y="101"/>
                    </a:lnTo>
                    <a:lnTo>
                      <a:pt x="47" y="106"/>
                    </a:lnTo>
                    <a:lnTo>
                      <a:pt x="24" y="101"/>
                    </a:lnTo>
                    <a:lnTo>
                      <a:pt x="6" y="89"/>
                    </a:lnTo>
                    <a:lnTo>
                      <a:pt x="0" y="77"/>
                    </a:lnTo>
                    <a:lnTo>
                      <a:pt x="0" y="65"/>
                    </a:lnTo>
                    <a:lnTo>
                      <a:pt x="18" y="12"/>
                    </a:lnTo>
                    <a:lnTo>
                      <a:pt x="18" y="6"/>
                    </a:lnTo>
                    <a:lnTo>
                      <a:pt x="41" y="0"/>
                    </a:lnTo>
                    <a:lnTo>
                      <a:pt x="59" y="6"/>
                    </a:lnTo>
                    <a:lnTo>
                      <a:pt x="77" y="12"/>
                    </a:lnTo>
                    <a:lnTo>
                      <a:pt x="89" y="29"/>
                    </a:lnTo>
                    <a:lnTo>
                      <a:pt x="89" y="47"/>
                    </a:lnTo>
                    <a:lnTo>
                      <a:pt x="89" y="65"/>
                    </a:lnTo>
                    <a:lnTo>
                      <a:pt x="89" y="65"/>
                    </a:lnTo>
                    <a:close/>
                  </a:path>
                </a:pathLst>
              </a:custGeom>
              <a:solidFill>
                <a:srgbClr val="E7D9CE"/>
              </a:solidFill>
              <a:ln w="0">
                <a:solidFill>
                  <a:srgbClr val="E7D9CE"/>
                </a:solidFill>
                <a:prstDash val="solid"/>
                <a:round/>
                <a:headEnd/>
                <a:tailEnd/>
              </a:ln>
            </p:spPr>
            <p:txBody>
              <a:bodyPr/>
              <a:lstStyle/>
              <a:p>
                <a:endParaRPr lang="en-US"/>
              </a:p>
            </p:txBody>
          </p:sp>
          <p:sp>
            <p:nvSpPr>
              <p:cNvPr id="1159" name="Freeform 135"/>
              <p:cNvSpPr>
                <a:spLocks noChangeAspect="1"/>
              </p:cNvSpPr>
              <p:nvPr/>
            </p:nvSpPr>
            <p:spPr bwMode="auto">
              <a:xfrm>
                <a:off x="3904" y="1262"/>
                <a:ext cx="569" cy="171"/>
              </a:xfrm>
              <a:custGeom>
                <a:avLst/>
                <a:gdLst/>
                <a:ahLst/>
                <a:cxnLst>
                  <a:cxn ang="0">
                    <a:pos x="0" y="94"/>
                  </a:cxn>
                  <a:cxn ang="0">
                    <a:pos x="12" y="88"/>
                  </a:cxn>
                  <a:cxn ang="0">
                    <a:pos x="42" y="65"/>
                  </a:cxn>
                  <a:cxn ang="0">
                    <a:pos x="83" y="47"/>
                  </a:cxn>
                  <a:cxn ang="0">
                    <a:pos x="119" y="23"/>
                  </a:cxn>
                  <a:cxn ang="0">
                    <a:pos x="154" y="17"/>
                  </a:cxn>
                  <a:cxn ang="0">
                    <a:pos x="196" y="23"/>
                  </a:cxn>
                  <a:cxn ang="0">
                    <a:pos x="255" y="35"/>
                  </a:cxn>
                  <a:cxn ang="0">
                    <a:pos x="314" y="53"/>
                  </a:cxn>
                  <a:cxn ang="0">
                    <a:pos x="367" y="65"/>
                  </a:cxn>
                  <a:cxn ang="0">
                    <a:pos x="427" y="59"/>
                  </a:cxn>
                  <a:cxn ang="0">
                    <a:pos x="492" y="41"/>
                  </a:cxn>
                  <a:cxn ang="0">
                    <a:pos x="545" y="12"/>
                  </a:cxn>
                  <a:cxn ang="0">
                    <a:pos x="557" y="6"/>
                  </a:cxn>
                  <a:cxn ang="0">
                    <a:pos x="563" y="0"/>
                  </a:cxn>
                  <a:cxn ang="0">
                    <a:pos x="569" y="0"/>
                  </a:cxn>
                  <a:cxn ang="0">
                    <a:pos x="563" y="6"/>
                  </a:cxn>
                  <a:cxn ang="0">
                    <a:pos x="557" y="6"/>
                  </a:cxn>
                  <a:cxn ang="0">
                    <a:pos x="551" y="17"/>
                  </a:cxn>
                  <a:cxn ang="0">
                    <a:pos x="545" y="23"/>
                  </a:cxn>
                  <a:cxn ang="0">
                    <a:pos x="533" y="29"/>
                  </a:cxn>
                  <a:cxn ang="0">
                    <a:pos x="521" y="41"/>
                  </a:cxn>
                  <a:cxn ang="0">
                    <a:pos x="515" y="47"/>
                  </a:cxn>
                  <a:cxn ang="0">
                    <a:pos x="486" y="71"/>
                  </a:cxn>
                  <a:cxn ang="0">
                    <a:pos x="450" y="94"/>
                  </a:cxn>
                  <a:cxn ang="0">
                    <a:pos x="403" y="112"/>
                  </a:cxn>
                  <a:cxn ang="0">
                    <a:pos x="344" y="124"/>
                  </a:cxn>
                  <a:cxn ang="0">
                    <a:pos x="273" y="130"/>
                  </a:cxn>
                  <a:cxn ang="0">
                    <a:pos x="201" y="130"/>
                  </a:cxn>
                  <a:cxn ang="0">
                    <a:pos x="148" y="136"/>
                  </a:cxn>
                  <a:cxn ang="0">
                    <a:pos x="101" y="142"/>
                  </a:cxn>
                  <a:cxn ang="0">
                    <a:pos x="59" y="154"/>
                  </a:cxn>
                  <a:cxn ang="0">
                    <a:pos x="30" y="171"/>
                  </a:cxn>
                  <a:cxn ang="0">
                    <a:pos x="0" y="94"/>
                  </a:cxn>
                </a:cxnLst>
                <a:rect l="0" t="0" r="r" b="b"/>
                <a:pathLst>
                  <a:path w="569" h="171">
                    <a:moveTo>
                      <a:pt x="0" y="94"/>
                    </a:moveTo>
                    <a:lnTo>
                      <a:pt x="12" y="88"/>
                    </a:lnTo>
                    <a:lnTo>
                      <a:pt x="42" y="65"/>
                    </a:lnTo>
                    <a:lnTo>
                      <a:pt x="83" y="47"/>
                    </a:lnTo>
                    <a:lnTo>
                      <a:pt x="119" y="23"/>
                    </a:lnTo>
                    <a:lnTo>
                      <a:pt x="154" y="17"/>
                    </a:lnTo>
                    <a:lnTo>
                      <a:pt x="196" y="23"/>
                    </a:lnTo>
                    <a:lnTo>
                      <a:pt x="255" y="35"/>
                    </a:lnTo>
                    <a:lnTo>
                      <a:pt x="314" y="53"/>
                    </a:lnTo>
                    <a:lnTo>
                      <a:pt x="367" y="65"/>
                    </a:lnTo>
                    <a:lnTo>
                      <a:pt x="427" y="59"/>
                    </a:lnTo>
                    <a:lnTo>
                      <a:pt x="492" y="41"/>
                    </a:lnTo>
                    <a:lnTo>
                      <a:pt x="545" y="12"/>
                    </a:lnTo>
                    <a:lnTo>
                      <a:pt x="557" y="6"/>
                    </a:lnTo>
                    <a:lnTo>
                      <a:pt x="563" y="0"/>
                    </a:lnTo>
                    <a:lnTo>
                      <a:pt x="569" y="0"/>
                    </a:lnTo>
                    <a:lnTo>
                      <a:pt x="563" y="6"/>
                    </a:lnTo>
                    <a:lnTo>
                      <a:pt x="557" y="6"/>
                    </a:lnTo>
                    <a:lnTo>
                      <a:pt x="551" y="17"/>
                    </a:lnTo>
                    <a:lnTo>
                      <a:pt x="545" y="23"/>
                    </a:lnTo>
                    <a:lnTo>
                      <a:pt x="533" y="29"/>
                    </a:lnTo>
                    <a:lnTo>
                      <a:pt x="521" y="41"/>
                    </a:lnTo>
                    <a:lnTo>
                      <a:pt x="515" y="47"/>
                    </a:lnTo>
                    <a:lnTo>
                      <a:pt x="486" y="71"/>
                    </a:lnTo>
                    <a:lnTo>
                      <a:pt x="450" y="94"/>
                    </a:lnTo>
                    <a:lnTo>
                      <a:pt x="403" y="112"/>
                    </a:lnTo>
                    <a:lnTo>
                      <a:pt x="344" y="124"/>
                    </a:lnTo>
                    <a:lnTo>
                      <a:pt x="273" y="130"/>
                    </a:lnTo>
                    <a:lnTo>
                      <a:pt x="201" y="130"/>
                    </a:lnTo>
                    <a:lnTo>
                      <a:pt x="148" y="136"/>
                    </a:lnTo>
                    <a:lnTo>
                      <a:pt x="101" y="142"/>
                    </a:lnTo>
                    <a:lnTo>
                      <a:pt x="59" y="154"/>
                    </a:lnTo>
                    <a:lnTo>
                      <a:pt x="30" y="171"/>
                    </a:lnTo>
                    <a:lnTo>
                      <a:pt x="0" y="94"/>
                    </a:lnTo>
                    <a:close/>
                  </a:path>
                </a:pathLst>
              </a:custGeom>
              <a:solidFill>
                <a:srgbClr val="AB7852"/>
              </a:solidFill>
              <a:ln w="0">
                <a:solidFill>
                  <a:srgbClr val="AB7852"/>
                </a:solidFill>
                <a:prstDash val="solid"/>
                <a:round/>
                <a:headEnd/>
                <a:tailEnd/>
              </a:ln>
            </p:spPr>
            <p:txBody>
              <a:bodyPr/>
              <a:lstStyle/>
              <a:p>
                <a:endParaRPr lang="en-US"/>
              </a:p>
            </p:txBody>
          </p:sp>
          <p:sp>
            <p:nvSpPr>
              <p:cNvPr id="1160" name="Freeform 136"/>
              <p:cNvSpPr>
                <a:spLocks noChangeAspect="1"/>
              </p:cNvSpPr>
              <p:nvPr/>
            </p:nvSpPr>
            <p:spPr bwMode="auto">
              <a:xfrm>
                <a:off x="3969" y="1279"/>
                <a:ext cx="415" cy="131"/>
              </a:xfrm>
              <a:custGeom>
                <a:avLst/>
                <a:gdLst/>
                <a:ahLst/>
                <a:cxnLst>
                  <a:cxn ang="0">
                    <a:pos x="12" y="131"/>
                  </a:cxn>
                  <a:cxn ang="0">
                    <a:pos x="0" y="89"/>
                  </a:cxn>
                  <a:cxn ang="0">
                    <a:pos x="12" y="30"/>
                  </a:cxn>
                  <a:cxn ang="0">
                    <a:pos x="18" y="30"/>
                  </a:cxn>
                  <a:cxn ang="0">
                    <a:pos x="54" y="6"/>
                  </a:cxn>
                  <a:cxn ang="0">
                    <a:pos x="89" y="0"/>
                  </a:cxn>
                  <a:cxn ang="0">
                    <a:pos x="131" y="6"/>
                  </a:cxn>
                  <a:cxn ang="0">
                    <a:pos x="190" y="18"/>
                  </a:cxn>
                  <a:cxn ang="0">
                    <a:pos x="249" y="36"/>
                  </a:cxn>
                  <a:cxn ang="0">
                    <a:pos x="302" y="48"/>
                  </a:cxn>
                  <a:cxn ang="0">
                    <a:pos x="362" y="42"/>
                  </a:cxn>
                  <a:cxn ang="0">
                    <a:pos x="403" y="30"/>
                  </a:cxn>
                  <a:cxn ang="0">
                    <a:pos x="415" y="60"/>
                  </a:cxn>
                  <a:cxn ang="0">
                    <a:pos x="385" y="77"/>
                  </a:cxn>
                  <a:cxn ang="0">
                    <a:pos x="338" y="95"/>
                  </a:cxn>
                  <a:cxn ang="0">
                    <a:pos x="279" y="107"/>
                  </a:cxn>
                  <a:cxn ang="0">
                    <a:pos x="208" y="113"/>
                  </a:cxn>
                  <a:cxn ang="0">
                    <a:pos x="136" y="113"/>
                  </a:cxn>
                  <a:cxn ang="0">
                    <a:pos x="83" y="119"/>
                  </a:cxn>
                  <a:cxn ang="0">
                    <a:pos x="36" y="125"/>
                  </a:cxn>
                  <a:cxn ang="0">
                    <a:pos x="12" y="131"/>
                  </a:cxn>
                  <a:cxn ang="0">
                    <a:pos x="12" y="131"/>
                  </a:cxn>
                </a:cxnLst>
                <a:rect l="0" t="0" r="r" b="b"/>
                <a:pathLst>
                  <a:path w="415" h="131">
                    <a:moveTo>
                      <a:pt x="12" y="131"/>
                    </a:moveTo>
                    <a:lnTo>
                      <a:pt x="0" y="89"/>
                    </a:lnTo>
                    <a:lnTo>
                      <a:pt x="12" y="30"/>
                    </a:lnTo>
                    <a:lnTo>
                      <a:pt x="18" y="30"/>
                    </a:lnTo>
                    <a:lnTo>
                      <a:pt x="54" y="6"/>
                    </a:lnTo>
                    <a:lnTo>
                      <a:pt x="89" y="0"/>
                    </a:lnTo>
                    <a:lnTo>
                      <a:pt x="131" y="6"/>
                    </a:lnTo>
                    <a:lnTo>
                      <a:pt x="190" y="18"/>
                    </a:lnTo>
                    <a:lnTo>
                      <a:pt x="249" y="36"/>
                    </a:lnTo>
                    <a:lnTo>
                      <a:pt x="302" y="48"/>
                    </a:lnTo>
                    <a:lnTo>
                      <a:pt x="362" y="42"/>
                    </a:lnTo>
                    <a:lnTo>
                      <a:pt x="403" y="30"/>
                    </a:lnTo>
                    <a:lnTo>
                      <a:pt x="415" y="60"/>
                    </a:lnTo>
                    <a:lnTo>
                      <a:pt x="385" y="77"/>
                    </a:lnTo>
                    <a:lnTo>
                      <a:pt x="338" y="95"/>
                    </a:lnTo>
                    <a:lnTo>
                      <a:pt x="279" y="107"/>
                    </a:lnTo>
                    <a:lnTo>
                      <a:pt x="208" y="113"/>
                    </a:lnTo>
                    <a:lnTo>
                      <a:pt x="136" y="113"/>
                    </a:lnTo>
                    <a:lnTo>
                      <a:pt x="83" y="119"/>
                    </a:lnTo>
                    <a:lnTo>
                      <a:pt x="36" y="125"/>
                    </a:lnTo>
                    <a:lnTo>
                      <a:pt x="12" y="131"/>
                    </a:lnTo>
                    <a:lnTo>
                      <a:pt x="12" y="131"/>
                    </a:lnTo>
                    <a:close/>
                  </a:path>
                </a:pathLst>
              </a:custGeom>
              <a:solidFill>
                <a:srgbClr val="AB7852"/>
              </a:solidFill>
              <a:ln w="0">
                <a:solidFill>
                  <a:srgbClr val="AB7852"/>
                </a:solidFill>
                <a:prstDash val="solid"/>
                <a:round/>
                <a:headEnd/>
                <a:tailEnd/>
              </a:ln>
            </p:spPr>
            <p:txBody>
              <a:bodyPr/>
              <a:lstStyle/>
              <a:p>
                <a:endParaRPr lang="en-US"/>
              </a:p>
            </p:txBody>
          </p:sp>
          <p:sp>
            <p:nvSpPr>
              <p:cNvPr id="1161" name="Freeform 137"/>
              <p:cNvSpPr>
                <a:spLocks noChangeAspect="1"/>
              </p:cNvSpPr>
              <p:nvPr/>
            </p:nvSpPr>
            <p:spPr bwMode="auto">
              <a:xfrm>
                <a:off x="4023" y="1279"/>
                <a:ext cx="308" cy="119"/>
              </a:xfrm>
              <a:custGeom>
                <a:avLst/>
                <a:gdLst/>
                <a:ahLst/>
                <a:cxnLst>
                  <a:cxn ang="0">
                    <a:pos x="308" y="71"/>
                  </a:cxn>
                  <a:cxn ang="0">
                    <a:pos x="308" y="89"/>
                  </a:cxn>
                  <a:cxn ang="0">
                    <a:pos x="284" y="95"/>
                  </a:cxn>
                  <a:cxn ang="0">
                    <a:pos x="225" y="107"/>
                  </a:cxn>
                  <a:cxn ang="0">
                    <a:pos x="154" y="113"/>
                  </a:cxn>
                  <a:cxn ang="0">
                    <a:pos x="82" y="113"/>
                  </a:cxn>
                  <a:cxn ang="0">
                    <a:pos x="29" y="119"/>
                  </a:cxn>
                  <a:cxn ang="0">
                    <a:pos x="11" y="119"/>
                  </a:cxn>
                  <a:cxn ang="0">
                    <a:pos x="0" y="83"/>
                  </a:cxn>
                  <a:cxn ang="0">
                    <a:pos x="11" y="24"/>
                  </a:cxn>
                  <a:cxn ang="0">
                    <a:pos x="23" y="0"/>
                  </a:cxn>
                  <a:cxn ang="0">
                    <a:pos x="35" y="0"/>
                  </a:cxn>
                  <a:cxn ang="0">
                    <a:pos x="77" y="6"/>
                  </a:cxn>
                  <a:cxn ang="0">
                    <a:pos x="136" y="18"/>
                  </a:cxn>
                  <a:cxn ang="0">
                    <a:pos x="195" y="36"/>
                  </a:cxn>
                  <a:cxn ang="0">
                    <a:pos x="248" y="48"/>
                  </a:cxn>
                  <a:cxn ang="0">
                    <a:pos x="302" y="42"/>
                  </a:cxn>
                  <a:cxn ang="0">
                    <a:pos x="308" y="71"/>
                  </a:cxn>
                  <a:cxn ang="0">
                    <a:pos x="308" y="71"/>
                  </a:cxn>
                </a:cxnLst>
                <a:rect l="0" t="0" r="r" b="b"/>
                <a:pathLst>
                  <a:path w="308" h="119">
                    <a:moveTo>
                      <a:pt x="308" y="71"/>
                    </a:moveTo>
                    <a:lnTo>
                      <a:pt x="308" y="89"/>
                    </a:lnTo>
                    <a:lnTo>
                      <a:pt x="284" y="95"/>
                    </a:lnTo>
                    <a:lnTo>
                      <a:pt x="225" y="107"/>
                    </a:lnTo>
                    <a:lnTo>
                      <a:pt x="154" y="113"/>
                    </a:lnTo>
                    <a:lnTo>
                      <a:pt x="82" y="113"/>
                    </a:lnTo>
                    <a:lnTo>
                      <a:pt x="29" y="119"/>
                    </a:lnTo>
                    <a:lnTo>
                      <a:pt x="11" y="119"/>
                    </a:lnTo>
                    <a:lnTo>
                      <a:pt x="0" y="83"/>
                    </a:lnTo>
                    <a:lnTo>
                      <a:pt x="11" y="24"/>
                    </a:lnTo>
                    <a:lnTo>
                      <a:pt x="23" y="0"/>
                    </a:lnTo>
                    <a:lnTo>
                      <a:pt x="35" y="0"/>
                    </a:lnTo>
                    <a:lnTo>
                      <a:pt x="77" y="6"/>
                    </a:lnTo>
                    <a:lnTo>
                      <a:pt x="136" y="18"/>
                    </a:lnTo>
                    <a:lnTo>
                      <a:pt x="195" y="36"/>
                    </a:lnTo>
                    <a:lnTo>
                      <a:pt x="248" y="48"/>
                    </a:lnTo>
                    <a:lnTo>
                      <a:pt x="302" y="42"/>
                    </a:lnTo>
                    <a:lnTo>
                      <a:pt x="308" y="71"/>
                    </a:lnTo>
                    <a:lnTo>
                      <a:pt x="308" y="71"/>
                    </a:lnTo>
                    <a:close/>
                  </a:path>
                </a:pathLst>
              </a:custGeom>
              <a:solidFill>
                <a:srgbClr val="B38563"/>
              </a:solidFill>
              <a:ln w="0">
                <a:solidFill>
                  <a:srgbClr val="B38563"/>
                </a:solidFill>
                <a:prstDash val="solid"/>
                <a:round/>
                <a:headEnd/>
                <a:tailEnd/>
              </a:ln>
            </p:spPr>
            <p:txBody>
              <a:bodyPr/>
              <a:lstStyle/>
              <a:p>
                <a:endParaRPr lang="en-US"/>
              </a:p>
            </p:txBody>
          </p:sp>
          <p:sp>
            <p:nvSpPr>
              <p:cNvPr id="1162" name="Freeform 138"/>
              <p:cNvSpPr>
                <a:spLocks noChangeAspect="1"/>
              </p:cNvSpPr>
              <p:nvPr/>
            </p:nvSpPr>
            <p:spPr bwMode="auto">
              <a:xfrm>
                <a:off x="4076" y="1285"/>
                <a:ext cx="207" cy="107"/>
              </a:xfrm>
              <a:custGeom>
                <a:avLst/>
                <a:gdLst/>
                <a:ahLst/>
                <a:cxnLst>
                  <a:cxn ang="0">
                    <a:pos x="207" y="65"/>
                  </a:cxn>
                  <a:cxn ang="0">
                    <a:pos x="201" y="95"/>
                  </a:cxn>
                  <a:cxn ang="0">
                    <a:pos x="172" y="101"/>
                  </a:cxn>
                  <a:cxn ang="0">
                    <a:pos x="101" y="107"/>
                  </a:cxn>
                  <a:cxn ang="0">
                    <a:pos x="29" y="107"/>
                  </a:cxn>
                  <a:cxn ang="0">
                    <a:pos x="12" y="107"/>
                  </a:cxn>
                  <a:cxn ang="0">
                    <a:pos x="0" y="77"/>
                  </a:cxn>
                  <a:cxn ang="0">
                    <a:pos x="12" y="24"/>
                  </a:cxn>
                  <a:cxn ang="0">
                    <a:pos x="29" y="0"/>
                  </a:cxn>
                  <a:cxn ang="0">
                    <a:pos x="83" y="12"/>
                  </a:cxn>
                  <a:cxn ang="0">
                    <a:pos x="142" y="30"/>
                  </a:cxn>
                  <a:cxn ang="0">
                    <a:pos x="195" y="42"/>
                  </a:cxn>
                  <a:cxn ang="0">
                    <a:pos x="195" y="42"/>
                  </a:cxn>
                  <a:cxn ang="0">
                    <a:pos x="207" y="65"/>
                  </a:cxn>
                  <a:cxn ang="0">
                    <a:pos x="207" y="65"/>
                  </a:cxn>
                </a:cxnLst>
                <a:rect l="0" t="0" r="r" b="b"/>
                <a:pathLst>
                  <a:path w="207" h="107">
                    <a:moveTo>
                      <a:pt x="207" y="65"/>
                    </a:moveTo>
                    <a:lnTo>
                      <a:pt x="201" y="95"/>
                    </a:lnTo>
                    <a:lnTo>
                      <a:pt x="172" y="101"/>
                    </a:lnTo>
                    <a:lnTo>
                      <a:pt x="101" y="107"/>
                    </a:lnTo>
                    <a:lnTo>
                      <a:pt x="29" y="107"/>
                    </a:lnTo>
                    <a:lnTo>
                      <a:pt x="12" y="107"/>
                    </a:lnTo>
                    <a:lnTo>
                      <a:pt x="0" y="77"/>
                    </a:lnTo>
                    <a:lnTo>
                      <a:pt x="12" y="24"/>
                    </a:lnTo>
                    <a:lnTo>
                      <a:pt x="29" y="0"/>
                    </a:lnTo>
                    <a:lnTo>
                      <a:pt x="83" y="12"/>
                    </a:lnTo>
                    <a:lnTo>
                      <a:pt x="142" y="30"/>
                    </a:lnTo>
                    <a:lnTo>
                      <a:pt x="195" y="42"/>
                    </a:lnTo>
                    <a:lnTo>
                      <a:pt x="195" y="42"/>
                    </a:lnTo>
                    <a:lnTo>
                      <a:pt x="207" y="65"/>
                    </a:lnTo>
                    <a:lnTo>
                      <a:pt x="207" y="65"/>
                    </a:lnTo>
                    <a:close/>
                  </a:path>
                </a:pathLst>
              </a:custGeom>
              <a:solidFill>
                <a:srgbClr val="C8A68D"/>
              </a:solidFill>
              <a:ln w="0">
                <a:solidFill>
                  <a:srgbClr val="C8A68D"/>
                </a:solidFill>
                <a:prstDash val="solid"/>
                <a:round/>
                <a:headEnd/>
                <a:tailEnd/>
              </a:ln>
            </p:spPr>
            <p:txBody>
              <a:bodyPr/>
              <a:lstStyle/>
              <a:p>
                <a:endParaRPr lang="en-US"/>
              </a:p>
            </p:txBody>
          </p:sp>
          <p:sp>
            <p:nvSpPr>
              <p:cNvPr id="1163" name="Freeform 139"/>
              <p:cNvSpPr>
                <a:spLocks noChangeAspect="1"/>
              </p:cNvSpPr>
              <p:nvPr/>
            </p:nvSpPr>
            <p:spPr bwMode="auto">
              <a:xfrm>
                <a:off x="4129" y="1303"/>
                <a:ext cx="101" cy="89"/>
              </a:xfrm>
              <a:custGeom>
                <a:avLst/>
                <a:gdLst/>
                <a:ahLst/>
                <a:cxnLst>
                  <a:cxn ang="0">
                    <a:pos x="101" y="47"/>
                  </a:cxn>
                  <a:cxn ang="0">
                    <a:pos x="95" y="71"/>
                  </a:cxn>
                  <a:cxn ang="0">
                    <a:pos x="89" y="83"/>
                  </a:cxn>
                  <a:cxn ang="0">
                    <a:pos x="48" y="89"/>
                  </a:cxn>
                  <a:cxn ang="0">
                    <a:pos x="12" y="89"/>
                  </a:cxn>
                  <a:cxn ang="0">
                    <a:pos x="0" y="77"/>
                  </a:cxn>
                  <a:cxn ang="0">
                    <a:pos x="0" y="53"/>
                  </a:cxn>
                  <a:cxn ang="0">
                    <a:pos x="0" y="36"/>
                  </a:cxn>
                  <a:cxn ang="0">
                    <a:pos x="12" y="18"/>
                  </a:cxn>
                  <a:cxn ang="0">
                    <a:pos x="24" y="6"/>
                  </a:cxn>
                  <a:cxn ang="0">
                    <a:pos x="48" y="0"/>
                  </a:cxn>
                  <a:cxn ang="0">
                    <a:pos x="77" y="12"/>
                  </a:cxn>
                  <a:cxn ang="0">
                    <a:pos x="83" y="12"/>
                  </a:cxn>
                  <a:cxn ang="0">
                    <a:pos x="95" y="30"/>
                  </a:cxn>
                  <a:cxn ang="0">
                    <a:pos x="101" y="47"/>
                  </a:cxn>
                  <a:cxn ang="0">
                    <a:pos x="101" y="47"/>
                  </a:cxn>
                </a:cxnLst>
                <a:rect l="0" t="0" r="r" b="b"/>
                <a:pathLst>
                  <a:path w="101" h="89">
                    <a:moveTo>
                      <a:pt x="101" y="47"/>
                    </a:moveTo>
                    <a:lnTo>
                      <a:pt x="95" y="71"/>
                    </a:lnTo>
                    <a:lnTo>
                      <a:pt x="89" y="83"/>
                    </a:lnTo>
                    <a:lnTo>
                      <a:pt x="48" y="89"/>
                    </a:lnTo>
                    <a:lnTo>
                      <a:pt x="12" y="89"/>
                    </a:lnTo>
                    <a:lnTo>
                      <a:pt x="0" y="77"/>
                    </a:lnTo>
                    <a:lnTo>
                      <a:pt x="0" y="53"/>
                    </a:lnTo>
                    <a:lnTo>
                      <a:pt x="0" y="36"/>
                    </a:lnTo>
                    <a:lnTo>
                      <a:pt x="12" y="18"/>
                    </a:lnTo>
                    <a:lnTo>
                      <a:pt x="24" y="6"/>
                    </a:lnTo>
                    <a:lnTo>
                      <a:pt x="48" y="0"/>
                    </a:lnTo>
                    <a:lnTo>
                      <a:pt x="77" y="12"/>
                    </a:lnTo>
                    <a:lnTo>
                      <a:pt x="83" y="12"/>
                    </a:lnTo>
                    <a:lnTo>
                      <a:pt x="95" y="30"/>
                    </a:lnTo>
                    <a:lnTo>
                      <a:pt x="101" y="47"/>
                    </a:lnTo>
                    <a:lnTo>
                      <a:pt x="101" y="47"/>
                    </a:lnTo>
                    <a:close/>
                  </a:path>
                </a:pathLst>
              </a:custGeom>
              <a:solidFill>
                <a:srgbClr val="E7D9CE"/>
              </a:solidFill>
              <a:ln w="0">
                <a:solidFill>
                  <a:srgbClr val="E7D9CE"/>
                </a:solidFill>
                <a:prstDash val="solid"/>
                <a:round/>
                <a:headEnd/>
                <a:tailEnd/>
              </a:ln>
            </p:spPr>
            <p:txBody>
              <a:bodyPr/>
              <a:lstStyle/>
              <a:p>
                <a:endParaRPr lang="en-US"/>
              </a:p>
            </p:txBody>
          </p:sp>
          <p:sp>
            <p:nvSpPr>
              <p:cNvPr id="1164" name="Freeform 140"/>
              <p:cNvSpPr>
                <a:spLocks noChangeAspect="1"/>
              </p:cNvSpPr>
              <p:nvPr/>
            </p:nvSpPr>
            <p:spPr bwMode="auto">
              <a:xfrm>
                <a:off x="3963" y="1457"/>
                <a:ext cx="551" cy="154"/>
              </a:xfrm>
              <a:custGeom>
                <a:avLst/>
                <a:gdLst/>
                <a:ahLst/>
                <a:cxnLst>
                  <a:cxn ang="0">
                    <a:pos x="0" y="30"/>
                  </a:cxn>
                  <a:cxn ang="0">
                    <a:pos x="12" y="24"/>
                  </a:cxn>
                  <a:cxn ang="0">
                    <a:pos x="42" y="18"/>
                  </a:cxn>
                  <a:cxn ang="0">
                    <a:pos x="77" y="6"/>
                  </a:cxn>
                  <a:cxn ang="0">
                    <a:pos x="113" y="0"/>
                  </a:cxn>
                  <a:cxn ang="0">
                    <a:pos x="148" y="0"/>
                  </a:cxn>
                  <a:cxn ang="0">
                    <a:pos x="190" y="18"/>
                  </a:cxn>
                  <a:cxn ang="0">
                    <a:pos x="237" y="47"/>
                  </a:cxn>
                  <a:cxn ang="0">
                    <a:pos x="291" y="77"/>
                  </a:cxn>
                  <a:cxn ang="0">
                    <a:pos x="344" y="101"/>
                  </a:cxn>
                  <a:cxn ang="0">
                    <a:pos x="403" y="113"/>
                  </a:cxn>
                  <a:cxn ang="0">
                    <a:pos x="468" y="113"/>
                  </a:cxn>
                  <a:cxn ang="0">
                    <a:pos x="527" y="95"/>
                  </a:cxn>
                  <a:cxn ang="0">
                    <a:pos x="539" y="95"/>
                  </a:cxn>
                  <a:cxn ang="0">
                    <a:pos x="545" y="89"/>
                  </a:cxn>
                  <a:cxn ang="0">
                    <a:pos x="551" y="89"/>
                  </a:cxn>
                  <a:cxn ang="0">
                    <a:pos x="545" y="95"/>
                  </a:cxn>
                  <a:cxn ang="0">
                    <a:pos x="539" y="95"/>
                  </a:cxn>
                  <a:cxn ang="0">
                    <a:pos x="533" y="101"/>
                  </a:cxn>
                  <a:cxn ang="0">
                    <a:pos x="521" y="107"/>
                  </a:cxn>
                  <a:cxn ang="0">
                    <a:pos x="510" y="113"/>
                  </a:cxn>
                  <a:cxn ang="0">
                    <a:pos x="498" y="119"/>
                  </a:cxn>
                  <a:cxn ang="0">
                    <a:pos x="486" y="124"/>
                  </a:cxn>
                  <a:cxn ang="0">
                    <a:pos x="450" y="142"/>
                  </a:cxn>
                  <a:cxn ang="0">
                    <a:pos x="409" y="154"/>
                  </a:cxn>
                  <a:cxn ang="0">
                    <a:pos x="362" y="154"/>
                  </a:cxn>
                  <a:cxn ang="0">
                    <a:pos x="302" y="148"/>
                  </a:cxn>
                  <a:cxn ang="0">
                    <a:pos x="231" y="136"/>
                  </a:cxn>
                  <a:cxn ang="0">
                    <a:pos x="166" y="124"/>
                  </a:cxn>
                  <a:cxn ang="0">
                    <a:pos x="119" y="113"/>
                  </a:cxn>
                  <a:cxn ang="0">
                    <a:pos x="71" y="101"/>
                  </a:cxn>
                  <a:cxn ang="0">
                    <a:pos x="36" y="95"/>
                  </a:cxn>
                  <a:cxn ang="0">
                    <a:pos x="12" y="101"/>
                  </a:cxn>
                  <a:cxn ang="0">
                    <a:pos x="0" y="30"/>
                  </a:cxn>
                </a:cxnLst>
                <a:rect l="0" t="0" r="r" b="b"/>
                <a:pathLst>
                  <a:path w="551" h="154">
                    <a:moveTo>
                      <a:pt x="0" y="30"/>
                    </a:moveTo>
                    <a:lnTo>
                      <a:pt x="12" y="24"/>
                    </a:lnTo>
                    <a:lnTo>
                      <a:pt x="42" y="18"/>
                    </a:lnTo>
                    <a:lnTo>
                      <a:pt x="77" y="6"/>
                    </a:lnTo>
                    <a:lnTo>
                      <a:pt x="113" y="0"/>
                    </a:lnTo>
                    <a:lnTo>
                      <a:pt x="148" y="0"/>
                    </a:lnTo>
                    <a:lnTo>
                      <a:pt x="190" y="18"/>
                    </a:lnTo>
                    <a:lnTo>
                      <a:pt x="237" y="47"/>
                    </a:lnTo>
                    <a:lnTo>
                      <a:pt x="291" y="77"/>
                    </a:lnTo>
                    <a:lnTo>
                      <a:pt x="344" y="101"/>
                    </a:lnTo>
                    <a:lnTo>
                      <a:pt x="403" y="113"/>
                    </a:lnTo>
                    <a:lnTo>
                      <a:pt x="468" y="113"/>
                    </a:lnTo>
                    <a:lnTo>
                      <a:pt x="527" y="95"/>
                    </a:lnTo>
                    <a:lnTo>
                      <a:pt x="539" y="95"/>
                    </a:lnTo>
                    <a:lnTo>
                      <a:pt x="545" y="89"/>
                    </a:lnTo>
                    <a:lnTo>
                      <a:pt x="551" y="89"/>
                    </a:lnTo>
                    <a:lnTo>
                      <a:pt x="545" y="95"/>
                    </a:lnTo>
                    <a:lnTo>
                      <a:pt x="539" y="95"/>
                    </a:lnTo>
                    <a:lnTo>
                      <a:pt x="533" y="101"/>
                    </a:lnTo>
                    <a:lnTo>
                      <a:pt x="521" y="107"/>
                    </a:lnTo>
                    <a:lnTo>
                      <a:pt x="510" y="113"/>
                    </a:lnTo>
                    <a:lnTo>
                      <a:pt x="498" y="119"/>
                    </a:lnTo>
                    <a:lnTo>
                      <a:pt x="486" y="124"/>
                    </a:lnTo>
                    <a:lnTo>
                      <a:pt x="450" y="142"/>
                    </a:lnTo>
                    <a:lnTo>
                      <a:pt x="409" y="154"/>
                    </a:lnTo>
                    <a:lnTo>
                      <a:pt x="362" y="154"/>
                    </a:lnTo>
                    <a:lnTo>
                      <a:pt x="302" y="148"/>
                    </a:lnTo>
                    <a:lnTo>
                      <a:pt x="231" y="136"/>
                    </a:lnTo>
                    <a:lnTo>
                      <a:pt x="166" y="124"/>
                    </a:lnTo>
                    <a:lnTo>
                      <a:pt x="119" y="113"/>
                    </a:lnTo>
                    <a:lnTo>
                      <a:pt x="71" y="101"/>
                    </a:lnTo>
                    <a:lnTo>
                      <a:pt x="36" y="95"/>
                    </a:lnTo>
                    <a:lnTo>
                      <a:pt x="12" y="101"/>
                    </a:lnTo>
                    <a:lnTo>
                      <a:pt x="0" y="30"/>
                    </a:lnTo>
                    <a:close/>
                  </a:path>
                </a:pathLst>
              </a:custGeom>
              <a:solidFill>
                <a:srgbClr val="AB7852"/>
              </a:solidFill>
              <a:ln w="0">
                <a:solidFill>
                  <a:srgbClr val="AB7852"/>
                </a:solidFill>
                <a:prstDash val="solid"/>
                <a:round/>
                <a:headEnd/>
                <a:tailEnd/>
              </a:ln>
            </p:spPr>
            <p:txBody>
              <a:bodyPr/>
              <a:lstStyle/>
              <a:p>
                <a:endParaRPr lang="en-US"/>
              </a:p>
            </p:txBody>
          </p:sp>
          <p:sp>
            <p:nvSpPr>
              <p:cNvPr id="1165" name="Freeform 141"/>
              <p:cNvSpPr>
                <a:spLocks noChangeAspect="1"/>
              </p:cNvSpPr>
              <p:nvPr/>
            </p:nvSpPr>
            <p:spPr bwMode="auto">
              <a:xfrm>
                <a:off x="4034" y="1457"/>
                <a:ext cx="397" cy="154"/>
              </a:xfrm>
              <a:custGeom>
                <a:avLst/>
                <a:gdLst/>
                <a:ahLst/>
                <a:cxnLst>
                  <a:cxn ang="0">
                    <a:pos x="397" y="113"/>
                  </a:cxn>
                  <a:cxn ang="0">
                    <a:pos x="391" y="136"/>
                  </a:cxn>
                  <a:cxn ang="0">
                    <a:pos x="379" y="142"/>
                  </a:cxn>
                  <a:cxn ang="0">
                    <a:pos x="338" y="154"/>
                  </a:cxn>
                  <a:cxn ang="0">
                    <a:pos x="291" y="154"/>
                  </a:cxn>
                  <a:cxn ang="0">
                    <a:pos x="231" y="148"/>
                  </a:cxn>
                  <a:cxn ang="0">
                    <a:pos x="160" y="136"/>
                  </a:cxn>
                  <a:cxn ang="0">
                    <a:pos x="95" y="124"/>
                  </a:cxn>
                  <a:cxn ang="0">
                    <a:pos x="48" y="113"/>
                  </a:cxn>
                  <a:cxn ang="0">
                    <a:pos x="0" y="101"/>
                  </a:cxn>
                  <a:cxn ang="0">
                    <a:pos x="0" y="101"/>
                  </a:cxn>
                  <a:cxn ang="0">
                    <a:pos x="0" y="95"/>
                  </a:cxn>
                  <a:cxn ang="0">
                    <a:pos x="12" y="18"/>
                  </a:cxn>
                  <a:cxn ang="0">
                    <a:pos x="18" y="6"/>
                  </a:cxn>
                  <a:cxn ang="0">
                    <a:pos x="42" y="0"/>
                  </a:cxn>
                  <a:cxn ang="0">
                    <a:pos x="77" y="0"/>
                  </a:cxn>
                  <a:cxn ang="0">
                    <a:pos x="119" y="18"/>
                  </a:cxn>
                  <a:cxn ang="0">
                    <a:pos x="166" y="47"/>
                  </a:cxn>
                  <a:cxn ang="0">
                    <a:pos x="220" y="77"/>
                  </a:cxn>
                  <a:cxn ang="0">
                    <a:pos x="273" y="101"/>
                  </a:cxn>
                  <a:cxn ang="0">
                    <a:pos x="332" y="113"/>
                  </a:cxn>
                  <a:cxn ang="0">
                    <a:pos x="397" y="113"/>
                  </a:cxn>
                  <a:cxn ang="0">
                    <a:pos x="397" y="113"/>
                  </a:cxn>
                </a:cxnLst>
                <a:rect l="0" t="0" r="r" b="b"/>
                <a:pathLst>
                  <a:path w="397" h="154">
                    <a:moveTo>
                      <a:pt x="397" y="113"/>
                    </a:moveTo>
                    <a:lnTo>
                      <a:pt x="391" y="136"/>
                    </a:lnTo>
                    <a:lnTo>
                      <a:pt x="379" y="142"/>
                    </a:lnTo>
                    <a:lnTo>
                      <a:pt x="338" y="154"/>
                    </a:lnTo>
                    <a:lnTo>
                      <a:pt x="291" y="154"/>
                    </a:lnTo>
                    <a:lnTo>
                      <a:pt x="231" y="148"/>
                    </a:lnTo>
                    <a:lnTo>
                      <a:pt x="160" y="136"/>
                    </a:lnTo>
                    <a:lnTo>
                      <a:pt x="95" y="124"/>
                    </a:lnTo>
                    <a:lnTo>
                      <a:pt x="48" y="113"/>
                    </a:lnTo>
                    <a:lnTo>
                      <a:pt x="0" y="101"/>
                    </a:lnTo>
                    <a:lnTo>
                      <a:pt x="0" y="101"/>
                    </a:lnTo>
                    <a:lnTo>
                      <a:pt x="0" y="95"/>
                    </a:lnTo>
                    <a:lnTo>
                      <a:pt x="12" y="18"/>
                    </a:lnTo>
                    <a:lnTo>
                      <a:pt x="18" y="6"/>
                    </a:lnTo>
                    <a:lnTo>
                      <a:pt x="42" y="0"/>
                    </a:lnTo>
                    <a:lnTo>
                      <a:pt x="77" y="0"/>
                    </a:lnTo>
                    <a:lnTo>
                      <a:pt x="119" y="18"/>
                    </a:lnTo>
                    <a:lnTo>
                      <a:pt x="166" y="47"/>
                    </a:lnTo>
                    <a:lnTo>
                      <a:pt x="220" y="77"/>
                    </a:lnTo>
                    <a:lnTo>
                      <a:pt x="273" y="101"/>
                    </a:lnTo>
                    <a:lnTo>
                      <a:pt x="332" y="113"/>
                    </a:lnTo>
                    <a:lnTo>
                      <a:pt x="397" y="113"/>
                    </a:lnTo>
                    <a:lnTo>
                      <a:pt x="397" y="113"/>
                    </a:lnTo>
                    <a:close/>
                  </a:path>
                </a:pathLst>
              </a:custGeom>
              <a:solidFill>
                <a:srgbClr val="AB7852"/>
              </a:solidFill>
              <a:ln w="0">
                <a:solidFill>
                  <a:srgbClr val="AB7852"/>
                </a:solidFill>
                <a:prstDash val="solid"/>
                <a:round/>
                <a:headEnd/>
                <a:tailEnd/>
              </a:ln>
            </p:spPr>
            <p:txBody>
              <a:bodyPr/>
              <a:lstStyle/>
              <a:p>
                <a:endParaRPr lang="en-US"/>
              </a:p>
            </p:txBody>
          </p:sp>
          <p:sp>
            <p:nvSpPr>
              <p:cNvPr id="1166" name="Freeform 142"/>
              <p:cNvSpPr>
                <a:spLocks noChangeAspect="1"/>
              </p:cNvSpPr>
              <p:nvPr/>
            </p:nvSpPr>
            <p:spPr bwMode="auto">
              <a:xfrm>
                <a:off x="4082" y="1457"/>
                <a:ext cx="296" cy="154"/>
              </a:xfrm>
              <a:custGeom>
                <a:avLst/>
                <a:gdLst/>
                <a:ahLst/>
                <a:cxnLst>
                  <a:cxn ang="0">
                    <a:pos x="296" y="113"/>
                  </a:cxn>
                  <a:cxn ang="0">
                    <a:pos x="290" y="142"/>
                  </a:cxn>
                  <a:cxn ang="0">
                    <a:pos x="284" y="154"/>
                  </a:cxn>
                  <a:cxn ang="0">
                    <a:pos x="243" y="154"/>
                  </a:cxn>
                  <a:cxn ang="0">
                    <a:pos x="183" y="148"/>
                  </a:cxn>
                  <a:cxn ang="0">
                    <a:pos x="112" y="136"/>
                  </a:cxn>
                  <a:cxn ang="0">
                    <a:pos x="47" y="124"/>
                  </a:cxn>
                  <a:cxn ang="0">
                    <a:pos x="6" y="113"/>
                  </a:cxn>
                  <a:cxn ang="0">
                    <a:pos x="0" y="95"/>
                  </a:cxn>
                  <a:cxn ang="0">
                    <a:pos x="12" y="36"/>
                  </a:cxn>
                  <a:cxn ang="0">
                    <a:pos x="29" y="0"/>
                  </a:cxn>
                  <a:cxn ang="0">
                    <a:pos x="71" y="18"/>
                  </a:cxn>
                  <a:cxn ang="0">
                    <a:pos x="118" y="47"/>
                  </a:cxn>
                  <a:cxn ang="0">
                    <a:pos x="172" y="77"/>
                  </a:cxn>
                  <a:cxn ang="0">
                    <a:pos x="225" y="101"/>
                  </a:cxn>
                  <a:cxn ang="0">
                    <a:pos x="284" y="113"/>
                  </a:cxn>
                  <a:cxn ang="0">
                    <a:pos x="296" y="113"/>
                  </a:cxn>
                  <a:cxn ang="0">
                    <a:pos x="296" y="113"/>
                  </a:cxn>
                </a:cxnLst>
                <a:rect l="0" t="0" r="r" b="b"/>
                <a:pathLst>
                  <a:path w="296" h="154">
                    <a:moveTo>
                      <a:pt x="296" y="113"/>
                    </a:moveTo>
                    <a:lnTo>
                      <a:pt x="290" y="142"/>
                    </a:lnTo>
                    <a:lnTo>
                      <a:pt x="284" y="154"/>
                    </a:lnTo>
                    <a:lnTo>
                      <a:pt x="243" y="154"/>
                    </a:lnTo>
                    <a:lnTo>
                      <a:pt x="183" y="148"/>
                    </a:lnTo>
                    <a:lnTo>
                      <a:pt x="112" y="136"/>
                    </a:lnTo>
                    <a:lnTo>
                      <a:pt x="47" y="124"/>
                    </a:lnTo>
                    <a:lnTo>
                      <a:pt x="6" y="113"/>
                    </a:lnTo>
                    <a:lnTo>
                      <a:pt x="0" y="95"/>
                    </a:lnTo>
                    <a:lnTo>
                      <a:pt x="12" y="36"/>
                    </a:lnTo>
                    <a:lnTo>
                      <a:pt x="29" y="0"/>
                    </a:lnTo>
                    <a:lnTo>
                      <a:pt x="71" y="18"/>
                    </a:lnTo>
                    <a:lnTo>
                      <a:pt x="118" y="47"/>
                    </a:lnTo>
                    <a:lnTo>
                      <a:pt x="172" y="77"/>
                    </a:lnTo>
                    <a:lnTo>
                      <a:pt x="225" y="101"/>
                    </a:lnTo>
                    <a:lnTo>
                      <a:pt x="284" y="113"/>
                    </a:lnTo>
                    <a:lnTo>
                      <a:pt x="296" y="113"/>
                    </a:lnTo>
                    <a:lnTo>
                      <a:pt x="296" y="113"/>
                    </a:lnTo>
                    <a:close/>
                  </a:path>
                </a:pathLst>
              </a:custGeom>
              <a:solidFill>
                <a:srgbClr val="B38563"/>
              </a:solidFill>
              <a:ln w="0">
                <a:solidFill>
                  <a:srgbClr val="B38563"/>
                </a:solidFill>
                <a:prstDash val="solid"/>
                <a:round/>
                <a:headEnd/>
                <a:tailEnd/>
              </a:ln>
            </p:spPr>
            <p:txBody>
              <a:bodyPr/>
              <a:lstStyle/>
              <a:p>
                <a:endParaRPr lang="en-US"/>
              </a:p>
            </p:txBody>
          </p:sp>
          <p:sp>
            <p:nvSpPr>
              <p:cNvPr id="1167" name="Freeform 143"/>
              <p:cNvSpPr>
                <a:spLocks noChangeAspect="1"/>
              </p:cNvSpPr>
              <p:nvPr/>
            </p:nvSpPr>
            <p:spPr bwMode="auto">
              <a:xfrm>
                <a:off x="4135" y="1481"/>
                <a:ext cx="196" cy="130"/>
              </a:xfrm>
              <a:custGeom>
                <a:avLst/>
                <a:gdLst/>
                <a:ahLst/>
                <a:cxnLst>
                  <a:cxn ang="0">
                    <a:pos x="196" y="83"/>
                  </a:cxn>
                  <a:cxn ang="0">
                    <a:pos x="190" y="112"/>
                  </a:cxn>
                  <a:cxn ang="0">
                    <a:pos x="166" y="130"/>
                  </a:cxn>
                  <a:cxn ang="0">
                    <a:pos x="130" y="124"/>
                  </a:cxn>
                  <a:cxn ang="0">
                    <a:pos x="59" y="112"/>
                  </a:cxn>
                  <a:cxn ang="0">
                    <a:pos x="6" y="100"/>
                  </a:cxn>
                  <a:cxn ang="0">
                    <a:pos x="0" y="71"/>
                  </a:cxn>
                  <a:cxn ang="0">
                    <a:pos x="6" y="18"/>
                  </a:cxn>
                  <a:cxn ang="0">
                    <a:pos x="24" y="0"/>
                  </a:cxn>
                  <a:cxn ang="0">
                    <a:pos x="65" y="23"/>
                  </a:cxn>
                  <a:cxn ang="0">
                    <a:pos x="119" y="53"/>
                  </a:cxn>
                  <a:cxn ang="0">
                    <a:pos x="172" y="77"/>
                  </a:cxn>
                  <a:cxn ang="0">
                    <a:pos x="196" y="83"/>
                  </a:cxn>
                  <a:cxn ang="0">
                    <a:pos x="196" y="83"/>
                  </a:cxn>
                </a:cxnLst>
                <a:rect l="0" t="0" r="r" b="b"/>
                <a:pathLst>
                  <a:path w="196" h="130">
                    <a:moveTo>
                      <a:pt x="196" y="83"/>
                    </a:moveTo>
                    <a:lnTo>
                      <a:pt x="190" y="112"/>
                    </a:lnTo>
                    <a:lnTo>
                      <a:pt x="166" y="130"/>
                    </a:lnTo>
                    <a:lnTo>
                      <a:pt x="130" y="124"/>
                    </a:lnTo>
                    <a:lnTo>
                      <a:pt x="59" y="112"/>
                    </a:lnTo>
                    <a:lnTo>
                      <a:pt x="6" y="100"/>
                    </a:lnTo>
                    <a:lnTo>
                      <a:pt x="0" y="71"/>
                    </a:lnTo>
                    <a:lnTo>
                      <a:pt x="6" y="18"/>
                    </a:lnTo>
                    <a:lnTo>
                      <a:pt x="24" y="0"/>
                    </a:lnTo>
                    <a:lnTo>
                      <a:pt x="65" y="23"/>
                    </a:lnTo>
                    <a:lnTo>
                      <a:pt x="119" y="53"/>
                    </a:lnTo>
                    <a:lnTo>
                      <a:pt x="172" y="77"/>
                    </a:lnTo>
                    <a:lnTo>
                      <a:pt x="196" y="83"/>
                    </a:lnTo>
                    <a:lnTo>
                      <a:pt x="196" y="83"/>
                    </a:lnTo>
                    <a:close/>
                  </a:path>
                </a:pathLst>
              </a:custGeom>
              <a:solidFill>
                <a:srgbClr val="C8A68D"/>
              </a:solidFill>
              <a:ln w="0">
                <a:solidFill>
                  <a:srgbClr val="C8A68D"/>
                </a:solidFill>
                <a:prstDash val="solid"/>
                <a:round/>
                <a:headEnd/>
                <a:tailEnd/>
              </a:ln>
            </p:spPr>
            <p:txBody>
              <a:bodyPr/>
              <a:lstStyle/>
              <a:p>
                <a:endParaRPr lang="en-US"/>
              </a:p>
            </p:txBody>
          </p:sp>
          <p:sp>
            <p:nvSpPr>
              <p:cNvPr id="1168" name="Freeform 144"/>
              <p:cNvSpPr>
                <a:spLocks noChangeAspect="1"/>
              </p:cNvSpPr>
              <p:nvPr/>
            </p:nvSpPr>
            <p:spPr bwMode="auto">
              <a:xfrm>
                <a:off x="4182" y="1504"/>
                <a:ext cx="101" cy="89"/>
              </a:xfrm>
              <a:custGeom>
                <a:avLst/>
                <a:gdLst/>
                <a:ahLst/>
                <a:cxnLst>
                  <a:cxn ang="0">
                    <a:pos x="101" y="42"/>
                  </a:cxn>
                  <a:cxn ang="0">
                    <a:pos x="95" y="60"/>
                  </a:cxn>
                  <a:cxn ang="0">
                    <a:pos x="89" y="72"/>
                  </a:cxn>
                  <a:cxn ang="0">
                    <a:pos x="72" y="83"/>
                  </a:cxn>
                  <a:cxn ang="0">
                    <a:pos x="54" y="89"/>
                  </a:cxn>
                  <a:cxn ang="0">
                    <a:pos x="36" y="89"/>
                  </a:cxn>
                  <a:cxn ang="0">
                    <a:pos x="18" y="77"/>
                  </a:cxn>
                  <a:cxn ang="0">
                    <a:pos x="6" y="60"/>
                  </a:cxn>
                  <a:cxn ang="0">
                    <a:pos x="0" y="42"/>
                  </a:cxn>
                  <a:cxn ang="0">
                    <a:pos x="6" y="24"/>
                  </a:cxn>
                  <a:cxn ang="0">
                    <a:pos x="12" y="6"/>
                  </a:cxn>
                  <a:cxn ang="0">
                    <a:pos x="18" y="0"/>
                  </a:cxn>
                  <a:cxn ang="0">
                    <a:pos x="72" y="30"/>
                  </a:cxn>
                  <a:cxn ang="0">
                    <a:pos x="101" y="42"/>
                  </a:cxn>
                  <a:cxn ang="0">
                    <a:pos x="101" y="42"/>
                  </a:cxn>
                </a:cxnLst>
                <a:rect l="0" t="0" r="r" b="b"/>
                <a:pathLst>
                  <a:path w="101" h="89">
                    <a:moveTo>
                      <a:pt x="101" y="42"/>
                    </a:moveTo>
                    <a:lnTo>
                      <a:pt x="95" y="60"/>
                    </a:lnTo>
                    <a:lnTo>
                      <a:pt x="89" y="72"/>
                    </a:lnTo>
                    <a:lnTo>
                      <a:pt x="72" y="83"/>
                    </a:lnTo>
                    <a:lnTo>
                      <a:pt x="54" y="89"/>
                    </a:lnTo>
                    <a:lnTo>
                      <a:pt x="36" y="89"/>
                    </a:lnTo>
                    <a:lnTo>
                      <a:pt x="18" y="77"/>
                    </a:lnTo>
                    <a:lnTo>
                      <a:pt x="6" y="60"/>
                    </a:lnTo>
                    <a:lnTo>
                      <a:pt x="0" y="42"/>
                    </a:lnTo>
                    <a:lnTo>
                      <a:pt x="6" y="24"/>
                    </a:lnTo>
                    <a:lnTo>
                      <a:pt x="12" y="6"/>
                    </a:lnTo>
                    <a:lnTo>
                      <a:pt x="18" y="0"/>
                    </a:lnTo>
                    <a:lnTo>
                      <a:pt x="72" y="30"/>
                    </a:lnTo>
                    <a:lnTo>
                      <a:pt x="101" y="42"/>
                    </a:lnTo>
                    <a:lnTo>
                      <a:pt x="101" y="42"/>
                    </a:lnTo>
                    <a:close/>
                  </a:path>
                </a:pathLst>
              </a:custGeom>
              <a:solidFill>
                <a:srgbClr val="E7D9CE"/>
              </a:solidFill>
              <a:ln w="0">
                <a:solidFill>
                  <a:srgbClr val="E7D9CE"/>
                </a:solidFill>
                <a:prstDash val="solid"/>
                <a:round/>
                <a:headEnd/>
                <a:tailEnd/>
              </a:ln>
            </p:spPr>
            <p:txBody>
              <a:bodyPr/>
              <a:lstStyle/>
              <a:p>
                <a:endParaRPr lang="en-US"/>
              </a:p>
            </p:txBody>
          </p:sp>
          <p:sp>
            <p:nvSpPr>
              <p:cNvPr id="1169" name="Freeform 145"/>
              <p:cNvSpPr>
                <a:spLocks noChangeAspect="1"/>
              </p:cNvSpPr>
              <p:nvPr/>
            </p:nvSpPr>
            <p:spPr bwMode="auto">
              <a:xfrm>
                <a:off x="3099" y="1125"/>
                <a:ext cx="675" cy="415"/>
              </a:xfrm>
              <a:custGeom>
                <a:avLst/>
                <a:gdLst/>
                <a:ahLst/>
                <a:cxnLst>
                  <a:cxn ang="0">
                    <a:pos x="462" y="48"/>
                  </a:cxn>
                  <a:cxn ang="0">
                    <a:pos x="539" y="60"/>
                  </a:cxn>
                  <a:cxn ang="0">
                    <a:pos x="610" y="89"/>
                  </a:cxn>
                  <a:cxn ang="0">
                    <a:pos x="675" y="125"/>
                  </a:cxn>
                  <a:cxn ang="0">
                    <a:pos x="598" y="60"/>
                  </a:cxn>
                  <a:cxn ang="0">
                    <a:pos x="515" y="18"/>
                  </a:cxn>
                  <a:cxn ang="0">
                    <a:pos x="414" y="0"/>
                  </a:cxn>
                  <a:cxn ang="0">
                    <a:pos x="308" y="12"/>
                  </a:cxn>
                  <a:cxn ang="0">
                    <a:pos x="213" y="54"/>
                  </a:cxn>
                  <a:cxn ang="0">
                    <a:pos x="130" y="113"/>
                  </a:cxn>
                  <a:cxn ang="0">
                    <a:pos x="65" y="202"/>
                  </a:cxn>
                  <a:cxn ang="0">
                    <a:pos x="23" y="302"/>
                  </a:cxn>
                  <a:cxn ang="0">
                    <a:pos x="0" y="415"/>
                  </a:cxn>
                  <a:cxn ang="0">
                    <a:pos x="41" y="308"/>
                  </a:cxn>
                  <a:cxn ang="0">
                    <a:pos x="100" y="220"/>
                  </a:cxn>
                  <a:cxn ang="0">
                    <a:pos x="171" y="143"/>
                  </a:cxn>
                  <a:cxn ang="0">
                    <a:pos x="254" y="89"/>
                  </a:cxn>
                  <a:cxn ang="0">
                    <a:pos x="355" y="54"/>
                  </a:cxn>
                  <a:cxn ang="0">
                    <a:pos x="462" y="48"/>
                  </a:cxn>
                </a:cxnLst>
                <a:rect l="0" t="0" r="r" b="b"/>
                <a:pathLst>
                  <a:path w="675" h="415">
                    <a:moveTo>
                      <a:pt x="462" y="48"/>
                    </a:moveTo>
                    <a:lnTo>
                      <a:pt x="539" y="60"/>
                    </a:lnTo>
                    <a:lnTo>
                      <a:pt x="610" y="89"/>
                    </a:lnTo>
                    <a:lnTo>
                      <a:pt x="675" y="125"/>
                    </a:lnTo>
                    <a:lnTo>
                      <a:pt x="598" y="60"/>
                    </a:lnTo>
                    <a:lnTo>
                      <a:pt x="515" y="18"/>
                    </a:lnTo>
                    <a:lnTo>
                      <a:pt x="414" y="0"/>
                    </a:lnTo>
                    <a:lnTo>
                      <a:pt x="308" y="12"/>
                    </a:lnTo>
                    <a:lnTo>
                      <a:pt x="213" y="54"/>
                    </a:lnTo>
                    <a:lnTo>
                      <a:pt x="130" y="113"/>
                    </a:lnTo>
                    <a:lnTo>
                      <a:pt x="65" y="202"/>
                    </a:lnTo>
                    <a:lnTo>
                      <a:pt x="23" y="302"/>
                    </a:lnTo>
                    <a:lnTo>
                      <a:pt x="0" y="415"/>
                    </a:lnTo>
                    <a:lnTo>
                      <a:pt x="41" y="308"/>
                    </a:lnTo>
                    <a:lnTo>
                      <a:pt x="100" y="220"/>
                    </a:lnTo>
                    <a:lnTo>
                      <a:pt x="171" y="143"/>
                    </a:lnTo>
                    <a:lnTo>
                      <a:pt x="254" y="89"/>
                    </a:lnTo>
                    <a:lnTo>
                      <a:pt x="355" y="54"/>
                    </a:lnTo>
                    <a:lnTo>
                      <a:pt x="462" y="48"/>
                    </a:lnTo>
                    <a:close/>
                  </a:path>
                </a:pathLst>
              </a:custGeom>
              <a:solidFill>
                <a:srgbClr val="D5BBA8"/>
              </a:solidFill>
              <a:ln w="0">
                <a:solidFill>
                  <a:srgbClr val="D5BBA8"/>
                </a:solidFill>
                <a:prstDash val="solid"/>
                <a:round/>
                <a:headEnd/>
                <a:tailEnd/>
              </a:ln>
            </p:spPr>
            <p:txBody>
              <a:bodyPr/>
              <a:lstStyle/>
              <a:p>
                <a:endParaRPr lang="en-US"/>
              </a:p>
            </p:txBody>
          </p:sp>
        </p:grpSp>
      </p:gr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lnSpc>
          <a:spcPct val="87000"/>
        </a:lnSpc>
        <a:spcBef>
          <a:spcPct val="30000"/>
        </a:spcBef>
        <a:spcAft>
          <a:spcPct val="0"/>
        </a:spcAft>
        <a:defRPr sz="3200">
          <a:solidFill>
            <a:schemeClr val="tx2"/>
          </a:solidFill>
          <a:latin typeface="+mj-lt"/>
          <a:ea typeface="+mj-ea"/>
          <a:cs typeface="+mj-cs"/>
        </a:defRPr>
      </a:lvl1pPr>
      <a:lvl2pPr algn="ctr" rtl="0" eaLnBrk="0" fontAlgn="base" hangingPunct="0">
        <a:lnSpc>
          <a:spcPct val="87000"/>
        </a:lnSpc>
        <a:spcBef>
          <a:spcPct val="30000"/>
        </a:spcBef>
        <a:spcAft>
          <a:spcPct val="0"/>
        </a:spcAft>
        <a:defRPr sz="3200">
          <a:solidFill>
            <a:schemeClr val="tx2"/>
          </a:solidFill>
          <a:latin typeface="Arial" pitchFamily="34" charset="0"/>
        </a:defRPr>
      </a:lvl2pPr>
      <a:lvl3pPr algn="ctr" rtl="0" eaLnBrk="0" fontAlgn="base" hangingPunct="0">
        <a:lnSpc>
          <a:spcPct val="87000"/>
        </a:lnSpc>
        <a:spcBef>
          <a:spcPct val="30000"/>
        </a:spcBef>
        <a:spcAft>
          <a:spcPct val="0"/>
        </a:spcAft>
        <a:defRPr sz="3200">
          <a:solidFill>
            <a:schemeClr val="tx2"/>
          </a:solidFill>
          <a:latin typeface="Arial" pitchFamily="34" charset="0"/>
        </a:defRPr>
      </a:lvl3pPr>
      <a:lvl4pPr algn="ctr" rtl="0" eaLnBrk="0" fontAlgn="base" hangingPunct="0">
        <a:lnSpc>
          <a:spcPct val="87000"/>
        </a:lnSpc>
        <a:spcBef>
          <a:spcPct val="30000"/>
        </a:spcBef>
        <a:spcAft>
          <a:spcPct val="0"/>
        </a:spcAft>
        <a:defRPr sz="3200">
          <a:solidFill>
            <a:schemeClr val="tx2"/>
          </a:solidFill>
          <a:latin typeface="Arial" pitchFamily="34" charset="0"/>
        </a:defRPr>
      </a:lvl4pPr>
      <a:lvl5pPr algn="ctr" rtl="0" eaLnBrk="0" fontAlgn="base" hangingPunct="0">
        <a:lnSpc>
          <a:spcPct val="87000"/>
        </a:lnSpc>
        <a:spcBef>
          <a:spcPct val="30000"/>
        </a:spcBef>
        <a:spcAft>
          <a:spcPct val="0"/>
        </a:spcAft>
        <a:defRPr sz="3200">
          <a:solidFill>
            <a:schemeClr val="tx2"/>
          </a:solidFill>
          <a:latin typeface="Arial" pitchFamily="34" charset="0"/>
        </a:defRPr>
      </a:lvl5pPr>
      <a:lvl6pPr marL="457200" algn="ctr" rtl="0" eaLnBrk="0" fontAlgn="base" hangingPunct="0">
        <a:lnSpc>
          <a:spcPct val="87000"/>
        </a:lnSpc>
        <a:spcBef>
          <a:spcPct val="30000"/>
        </a:spcBef>
        <a:spcAft>
          <a:spcPct val="0"/>
        </a:spcAft>
        <a:defRPr sz="3200">
          <a:solidFill>
            <a:schemeClr val="tx2"/>
          </a:solidFill>
          <a:latin typeface="Arial" pitchFamily="34" charset="0"/>
        </a:defRPr>
      </a:lvl6pPr>
      <a:lvl7pPr marL="914400" algn="ctr" rtl="0" eaLnBrk="0" fontAlgn="base" hangingPunct="0">
        <a:lnSpc>
          <a:spcPct val="87000"/>
        </a:lnSpc>
        <a:spcBef>
          <a:spcPct val="30000"/>
        </a:spcBef>
        <a:spcAft>
          <a:spcPct val="0"/>
        </a:spcAft>
        <a:defRPr sz="3200">
          <a:solidFill>
            <a:schemeClr val="tx2"/>
          </a:solidFill>
          <a:latin typeface="Arial" pitchFamily="34" charset="0"/>
        </a:defRPr>
      </a:lvl7pPr>
      <a:lvl8pPr marL="1371600" algn="ctr" rtl="0" eaLnBrk="0" fontAlgn="base" hangingPunct="0">
        <a:lnSpc>
          <a:spcPct val="87000"/>
        </a:lnSpc>
        <a:spcBef>
          <a:spcPct val="30000"/>
        </a:spcBef>
        <a:spcAft>
          <a:spcPct val="0"/>
        </a:spcAft>
        <a:defRPr sz="3200">
          <a:solidFill>
            <a:schemeClr val="tx2"/>
          </a:solidFill>
          <a:latin typeface="Arial" pitchFamily="34" charset="0"/>
        </a:defRPr>
      </a:lvl8pPr>
      <a:lvl9pPr marL="1828800" algn="ctr" rtl="0" eaLnBrk="0" fontAlgn="base" hangingPunct="0">
        <a:lnSpc>
          <a:spcPct val="87000"/>
        </a:lnSpc>
        <a:spcBef>
          <a:spcPct val="30000"/>
        </a:spcBef>
        <a:spcAft>
          <a:spcPct val="0"/>
        </a:spcAft>
        <a:defRPr sz="3200">
          <a:solidFill>
            <a:schemeClr val="tx2"/>
          </a:solidFill>
          <a:latin typeface="Arial" pitchFamily="34" charset="0"/>
        </a:defRPr>
      </a:lvl9pPr>
    </p:titleStyle>
    <p:bodyStyle>
      <a:lvl1pPr algn="ctr" rtl="0" eaLnBrk="0" fontAlgn="base" hangingPunct="0">
        <a:lnSpc>
          <a:spcPct val="87000"/>
        </a:lnSpc>
        <a:spcBef>
          <a:spcPct val="30000"/>
        </a:spcBef>
        <a:spcAft>
          <a:spcPct val="0"/>
        </a:spcAft>
        <a:defRPr sz="6500" b="1">
          <a:solidFill>
            <a:schemeClr val="tx1"/>
          </a:solidFill>
          <a:latin typeface="+mn-lt"/>
          <a:ea typeface="+mn-ea"/>
          <a:cs typeface="+mn-cs"/>
        </a:defRPr>
      </a:lvl1pPr>
      <a:lvl2pPr marL="742950" indent="-285750" algn="l" rtl="0" eaLnBrk="0" fontAlgn="base" hangingPunct="0">
        <a:spcBef>
          <a:spcPct val="20000"/>
        </a:spcBef>
        <a:spcAft>
          <a:spcPct val="0"/>
        </a:spcAft>
        <a:defRPr sz="2800">
          <a:solidFill>
            <a:schemeClr val="tx1"/>
          </a:solidFill>
          <a:latin typeface="Times New Roman" pitchFamily="18" charset="0"/>
        </a:defRPr>
      </a:lvl2pPr>
      <a:lvl3pPr marL="1143000" indent="-228600" algn="l" rtl="0" eaLnBrk="0" fontAlgn="base" hangingPunct="0">
        <a:spcBef>
          <a:spcPct val="20000"/>
        </a:spcBef>
        <a:spcAft>
          <a:spcPct val="0"/>
        </a:spcAft>
        <a:defRPr sz="2400">
          <a:solidFill>
            <a:schemeClr val="tx1"/>
          </a:solidFill>
          <a:latin typeface="Times New Roman" pitchFamily="18" charset="0"/>
        </a:defRPr>
      </a:lvl3pPr>
      <a:lvl4pPr marL="1600200" indent="-228600" algn="l" rtl="0" eaLnBrk="0" fontAlgn="base" hangingPunct="0">
        <a:spcBef>
          <a:spcPct val="20000"/>
        </a:spcBef>
        <a:spcAft>
          <a:spcPct val="0"/>
        </a:spcAft>
        <a:defRPr sz="2000">
          <a:solidFill>
            <a:schemeClr val="tx1"/>
          </a:solidFill>
          <a:latin typeface="Times New Roman" pitchFamily="18" charset="0"/>
        </a:defRPr>
      </a:lvl4pPr>
      <a:lvl5pPr marL="2057400" indent="-228600" algn="l" rtl="0" eaLnBrk="0" fontAlgn="base" hangingPunct="0">
        <a:spcBef>
          <a:spcPct val="20000"/>
        </a:spcBef>
        <a:spcAft>
          <a:spcPct val="0"/>
        </a:spcAft>
        <a:defRPr sz="2000">
          <a:solidFill>
            <a:schemeClr val="tx1"/>
          </a:solidFill>
          <a:latin typeface="Times New Roman" pitchFamily="18" charset="0"/>
        </a:defRPr>
      </a:lvl5pPr>
      <a:lvl6pPr marL="2514600" indent="-228600" algn="l" rtl="0" eaLnBrk="0" fontAlgn="base" hangingPunct="0">
        <a:spcBef>
          <a:spcPct val="20000"/>
        </a:spcBef>
        <a:spcAft>
          <a:spcPct val="0"/>
        </a:spcAft>
        <a:defRPr sz="2000">
          <a:solidFill>
            <a:schemeClr val="tx1"/>
          </a:solidFill>
          <a:latin typeface="Times New Roman" pitchFamily="18" charset="0"/>
        </a:defRPr>
      </a:lvl6pPr>
      <a:lvl7pPr marL="2971800" indent="-228600" algn="l" rtl="0" eaLnBrk="0" fontAlgn="base" hangingPunct="0">
        <a:spcBef>
          <a:spcPct val="20000"/>
        </a:spcBef>
        <a:spcAft>
          <a:spcPct val="0"/>
        </a:spcAft>
        <a:defRPr sz="2000">
          <a:solidFill>
            <a:schemeClr val="tx1"/>
          </a:solidFill>
          <a:latin typeface="Times New Roman" pitchFamily="18" charset="0"/>
        </a:defRPr>
      </a:lvl7pPr>
      <a:lvl8pPr marL="3429000" indent="-228600" algn="l" rtl="0" eaLnBrk="0" fontAlgn="base" hangingPunct="0">
        <a:spcBef>
          <a:spcPct val="20000"/>
        </a:spcBef>
        <a:spcAft>
          <a:spcPct val="0"/>
        </a:spcAft>
        <a:defRPr sz="2000">
          <a:solidFill>
            <a:schemeClr val="tx1"/>
          </a:solidFill>
          <a:latin typeface="Times New Roman" pitchFamily="18" charset="0"/>
        </a:defRPr>
      </a:lvl8pPr>
      <a:lvl9pPr marL="3886200" indent="-228600" algn="l" rtl="0" eaLnBrk="0" fontAlgn="base" hangingPunct="0">
        <a:spcBef>
          <a:spcPct val="20000"/>
        </a:spcBef>
        <a:spcAft>
          <a:spcPct val="0"/>
        </a:spcAft>
        <a:defRPr sz="2000">
          <a:solidFill>
            <a:schemeClr val="tx1"/>
          </a:solidFill>
          <a:latin typeface="Times New Roman" pitchFamily="18"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vmlDrawing" Target="../drawings/vmlDrawing7.vml"/><Relationship Id="rId4" Type="http://schemas.openxmlformats.org/officeDocument/2006/relationships/oleObject" Target="../embeddings/oleObject7.bin"/></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vmlDrawing" Target="../drawings/vmlDrawing8.vml"/><Relationship Id="rId4" Type="http://schemas.openxmlformats.org/officeDocument/2006/relationships/oleObject" Target="../embeddings/oleObject8.bin"/></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vmlDrawing" Target="../drawings/vmlDrawing9.vml"/><Relationship Id="rId4" Type="http://schemas.openxmlformats.org/officeDocument/2006/relationships/oleObject" Target="../embeddings/oleObject9.bin"/></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vmlDrawing" Target="../drawings/vmlDrawing10.vml"/><Relationship Id="rId4" Type="http://schemas.openxmlformats.org/officeDocument/2006/relationships/oleObject" Target="../embeddings/oleObject10.bin"/></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vmlDrawing" Target="../drawings/vmlDrawing11.vml"/><Relationship Id="rId4" Type="http://schemas.openxmlformats.org/officeDocument/2006/relationships/oleObject" Target="../embeddings/oleObject11.bin"/></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vmlDrawing" Target="../drawings/vmlDrawing12.vml"/><Relationship Id="rId4" Type="http://schemas.openxmlformats.org/officeDocument/2006/relationships/oleObject" Target="../embeddings/oleObject12.bin"/></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vmlDrawing" Target="../drawings/vmlDrawing13.vml"/><Relationship Id="rId4" Type="http://schemas.openxmlformats.org/officeDocument/2006/relationships/oleObject" Target="../embeddings/oleObject13.bin"/></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vmlDrawing" Target="../drawings/vmlDrawing14.vml"/><Relationship Id="rId4" Type="http://schemas.openxmlformats.org/officeDocument/2006/relationships/oleObject" Target="../embeddings/oleObject14.bin"/></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vmlDrawing" Target="../drawings/vmlDrawing15.vml"/><Relationship Id="rId4" Type="http://schemas.openxmlformats.org/officeDocument/2006/relationships/oleObject" Target="../embeddings/oleObject15.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2.xml"/><Relationship Id="rId1" Type="http://schemas.openxmlformats.org/officeDocument/2006/relationships/vmlDrawing" Target="../drawings/vmlDrawing16.vml"/><Relationship Id="rId4" Type="http://schemas.openxmlformats.org/officeDocument/2006/relationships/oleObject" Target="../embeddings/oleObject16.bin"/></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2.xml"/><Relationship Id="rId1" Type="http://schemas.openxmlformats.org/officeDocument/2006/relationships/vmlDrawing" Target="../drawings/vmlDrawing17.vml"/><Relationship Id="rId4" Type="http://schemas.openxmlformats.org/officeDocument/2006/relationships/oleObject" Target="../embeddings/oleObject17.bin"/></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2.xml"/><Relationship Id="rId1" Type="http://schemas.openxmlformats.org/officeDocument/2006/relationships/vmlDrawing" Target="../drawings/vmlDrawing18.vml"/><Relationship Id="rId4" Type="http://schemas.openxmlformats.org/officeDocument/2006/relationships/oleObject" Target="../embeddings/oleObject18.bin"/></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2.xml"/><Relationship Id="rId1" Type="http://schemas.openxmlformats.org/officeDocument/2006/relationships/vmlDrawing" Target="../drawings/vmlDrawing19.vml"/><Relationship Id="rId4" Type="http://schemas.openxmlformats.org/officeDocument/2006/relationships/oleObject" Target="../embeddings/oleObject19.bin"/></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2.xml"/><Relationship Id="rId1" Type="http://schemas.openxmlformats.org/officeDocument/2006/relationships/vmlDrawing" Target="../drawings/vmlDrawing20.vml"/><Relationship Id="rId4" Type="http://schemas.openxmlformats.org/officeDocument/2006/relationships/oleObject" Target="../embeddings/oleObject20.bin"/></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2.xml"/><Relationship Id="rId1" Type="http://schemas.openxmlformats.org/officeDocument/2006/relationships/vmlDrawing" Target="../drawings/vmlDrawing21.vml"/><Relationship Id="rId4" Type="http://schemas.openxmlformats.org/officeDocument/2006/relationships/oleObject" Target="../embeddings/oleObject21.bin"/></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2.xml"/><Relationship Id="rId1" Type="http://schemas.openxmlformats.org/officeDocument/2006/relationships/vmlDrawing" Target="../drawings/vmlDrawing22.vml"/><Relationship Id="rId4" Type="http://schemas.openxmlformats.org/officeDocument/2006/relationships/oleObject" Target="../embeddings/oleObject22.bin"/></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2.xml"/><Relationship Id="rId1" Type="http://schemas.openxmlformats.org/officeDocument/2006/relationships/vmlDrawing" Target="../drawings/vmlDrawing23.vml"/><Relationship Id="rId4" Type="http://schemas.openxmlformats.org/officeDocument/2006/relationships/oleObject" Target="../embeddings/oleObject23.bin"/></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2.xml"/><Relationship Id="rId1" Type="http://schemas.openxmlformats.org/officeDocument/2006/relationships/vmlDrawing" Target="../drawings/vmlDrawing24.vml"/><Relationship Id="rId4" Type="http://schemas.openxmlformats.org/officeDocument/2006/relationships/oleObject" Target="../embeddings/oleObject24.bin"/></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2.xml"/><Relationship Id="rId1" Type="http://schemas.openxmlformats.org/officeDocument/2006/relationships/vmlDrawing" Target="../drawings/vmlDrawing25.vml"/><Relationship Id="rId4" Type="http://schemas.openxmlformats.org/officeDocument/2006/relationships/oleObject" Target="../embeddings/oleObject25.bin"/></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30.xml"/><Relationship Id="rId2" Type="http://schemas.openxmlformats.org/officeDocument/2006/relationships/slideLayout" Target="../slideLayouts/slideLayout2.xml"/><Relationship Id="rId1" Type="http://schemas.openxmlformats.org/officeDocument/2006/relationships/vmlDrawing" Target="../drawings/vmlDrawing26.vml"/><Relationship Id="rId5" Type="http://schemas.openxmlformats.org/officeDocument/2006/relationships/oleObject" Target="../embeddings/oleObject27.bin"/><Relationship Id="rId4" Type="http://schemas.openxmlformats.org/officeDocument/2006/relationships/oleObject" Target="../embeddings/oleObject26.bin"/></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31.xml"/><Relationship Id="rId2" Type="http://schemas.openxmlformats.org/officeDocument/2006/relationships/slideLayout" Target="../slideLayouts/slideLayout2.xml"/><Relationship Id="rId1" Type="http://schemas.openxmlformats.org/officeDocument/2006/relationships/vmlDrawing" Target="../drawings/vmlDrawing27.vml"/><Relationship Id="rId5" Type="http://schemas.openxmlformats.org/officeDocument/2006/relationships/oleObject" Target="../embeddings/oleObject29.bin"/><Relationship Id="rId4" Type="http://schemas.openxmlformats.org/officeDocument/2006/relationships/oleObject" Target="../embeddings/oleObject28.bin"/></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32.xml"/><Relationship Id="rId2" Type="http://schemas.openxmlformats.org/officeDocument/2006/relationships/slideLayout" Target="../slideLayouts/slideLayout12.xml"/><Relationship Id="rId1" Type="http://schemas.openxmlformats.org/officeDocument/2006/relationships/vmlDrawing" Target="../drawings/vmlDrawing28.vml"/><Relationship Id="rId5" Type="http://schemas.openxmlformats.org/officeDocument/2006/relationships/oleObject" Target="../embeddings/oleObject31.bin"/><Relationship Id="rId4" Type="http://schemas.openxmlformats.org/officeDocument/2006/relationships/oleObject" Target="../embeddings/oleObject30.bin"/></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33.xml"/><Relationship Id="rId2" Type="http://schemas.openxmlformats.org/officeDocument/2006/relationships/slideLayout" Target="../slideLayouts/slideLayout2.xml"/><Relationship Id="rId1" Type="http://schemas.openxmlformats.org/officeDocument/2006/relationships/vmlDrawing" Target="../drawings/vmlDrawing29.vml"/><Relationship Id="rId5" Type="http://schemas.openxmlformats.org/officeDocument/2006/relationships/oleObject" Target="../embeddings/oleObject33.bin"/><Relationship Id="rId4" Type="http://schemas.openxmlformats.org/officeDocument/2006/relationships/oleObject" Target="../embeddings/oleObject32.bin"/></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34.xml"/><Relationship Id="rId2" Type="http://schemas.openxmlformats.org/officeDocument/2006/relationships/slideLayout" Target="../slideLayouts/slideLayout7.xml"/><Relationship Id="rId1" Type="http://schemas.openxmlformats.org/officeDocument/2006/relationships/vmlDrawing" Target="../drawings/vmlDrawing30.vml"/><Relationship Id="rId4" Type="http://schemas.openxmlformats.org/officeDocument/2006/relationships/oleObject" Target="../embeddings/oleObject34.bin"/></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35.xml"/><Relationship Id="rId2" Type="http://schemas.openxmlformats.org/officeDocument/2006/relationships/slideLayout" Target="../slideLayouts/slideLayout7.xml"/><Relationship Id="rId1" Type="http://schemas.openxmlformats.org/officeDocument/2006/relationships/vmlDrawing" Target="../drawings/vmlDrawing31.vml"/><Relationship Id="rId4" Type="http://schemas.openxmlformats.org/officeDocument/2006/relationships/oleObject" Target="../embeddings/oleObject35.bin"/></Relationships>
</file>

<file path=ppt/slides/_rels/slide36.xml.rels><?xml version="1.0" encoding="UTF-8" standalone="yes"?>
<Relationships xmlns="http://schemas.openxmlformats.org/package/2006/relationships"><Relationship Id="rId3" Type="http://schemas.openxmlformats.org/officeDocument/2006/relationships/notesSlide" Target="../notesSlides/notesSlide36.xml"/><Relationship Id="rId2" Type="http://schemas.openxmlformats.org/officeDocument/2006/relationships/slideLayout" Target="../slideLayouts/slideLayout7.xml"/><Relationship Id="rId1" Type="http://schemas.openxmlformats.org/officeDocument/2006/relationships/vmlDrawing" Target="../drawings/vmlDrawing32.vml"/><Relationship Id="rId4" Type="http://schemas.openxmlformats.org/officeDocument/2006/relationships/oleObject" Target="../embeddings/oleObject36.bin"/></Relationships>
</file>

<file path=ppt/slides/_rels/slide37.xml.rels><?xml version="1.0" encoding="UTF-8" standalone="yes"?>
<Relationships xmlns="http://schemas.openxmlformats.org/package/2006/relationships"><Relationship Id="rId3" Type="http://schemas.openxmlformats.org/officeDocument/2006/relationships/notesSlide" Target="../notesSlides/notesSlide37.xml"/><Relationship Id="rId2" Type="http://schemas.openxmlformats.org/officeDocument/2006/relationships/slideLayout" Target="../slideLayouts/slideLayout7.xml"/><Relationship Id="rId1" Type="http://schemas.openxmlformats.org/officeDocument/2006/relationships/vmlDrawing" Target="../drawings/vmlDrawing33.vml"/><Relationship Id="rId4" Type="http://schemas.openxmlformats.org/officeDocument/2006/relationships/oleObject" Target="../embeddings/oleObject37.bin"/></Relationships>
</file>

<file path=ppt/slides/_rels/slide38.xml.rels><?xml version="1.0" encoding="UTF-8" standalone="yes"?>
<Relationships xmlns="http://schemas.openxmlformats.org/package/2006/relationships"><Relationship Id="rId3" Type="http://schemas.openxmlformats.org/officeDocument/2006/relationships/notesSlide" Target="../notesSlides/notesSlide38.xml"/><Relationship Id="rId2" Type="http://schemas.openxmlformats.org/officeDocument/2006/relationships/slideLayout" Target="../slideLayouts/slideLayout7.xml"/><Relationship Id="rId1" Type="http://schemas.openxmlformats.org/officeDocument/2006/relationships/vmlDrawing" Target="../drawings/vmlDrawing34.vml"/><Relationship Id="rId4" Type="http://schemas.openxmlformats.org/officeDocument/2006/relationships/oleObject" Target="../embeddings/oleObject38.bin"/></Relationships>
</file>

<file path=ppt/slides/_rels/slide39.xml.rels><?xml version="1.0" encoding="UTF-8" standalone="yes"?>
<Relationships xmlns="http://schemas.openxmlformats.org/package/2006/relationships"><Relationship Id="rId3" Type="http://schemas.openxmlformats.org/officeDocument/2006/relationships/notesSlide" Target="../notesSlides/notesSlide39.xml"/><Relationship Id="rId2" Type="http://schemas.openxmlformats.org/officeDocument/2006/relationships/slideLayout" Target="../slideLayouts/slideLayout2.xml"/><Relationship Id="rId1" Type="http://schemas.openxmlformats.org/officeDocument/2006/relationships/vmlDrawing" Target="../drawings/vmlDrawing35.vml"/><Relationship Id="rId4" Type="http://schemas.openxmlformats.org/officeDocument/2006/relationships/oleObject" Target="../embeddings/oleObject39.bin"/></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oleObject" Target="../embeddings/oleObject2.bin"/></Relationships>
</file>

<file path=ppt/slides/_rels/slide40.xml.rels><?xml version="1.0" encoding="UTF-8" standalone="yes"?>
<Relationships xmlns="http://schemas.openxmlformats.org/package/2006/relationships"><Relationship Id="rId3" Type="http://schemas.openxmlformats.org/officeDocument/2006/relationships/notesSlide" Target="../notesSlides/notesSlide40.xml"/><Relationship Id="rId2" Type="http://schemas.openxmlformats.org/officeDocument/2006/relationships/slideLayout" Target="../slideLayouts/slideLayout7.xml"/><Relationship Id="rId1" Type="http://schemas.openxmlformats.org/officeDocument/2006/relationships/vmlDrawing" Target="../drawings/vmlDrawing36.vml"/><Relationship Id="rId4" Type="http://schemas.openxmlformats.org/officeDocument/2006/relationships/oleObject" Target="../embeddings/oleObject40.bin"/></Relationships>
</file>

<file path=ppt/slides/_rels/slide41.xml.rels><?xml version="1.0" encoding="UTF-8" standalone="yes"?>
<Relationships xmlns="http://schemas.openxmlformats.org/package/2006/relationships"><Relationship Id="rId3" Type="http://schemas.openxmlformats.org/officeDocument/2006/relationships/notesSlide" Target="../notesSlides/notesSlide41.xml"/><Relationship Id="rId2" Type="http://schemas.openxmlformats.org/officeDocument/2006/relationships/slideLayout" Target="../slideLayouts/slideLayout7.xml"/><Relationship Id="rId1" Type="http://schemas.openxmlformats.org/officeDocument/2006/relationships/vmlDrawing" Target="../drawings/vmlDrawing37.vml"/><Relationship Id="rId4" Type="http://schemas.openxmlformats.org/officeDocument/2006/relationships/oleObject" Target="../embeddings/oleObject41.bin"/></Relationships>
</file>

<file path=ppt/slides/_rels/slide42.xml.rels><?xml version="1.0" encoding="UTF-8" standalone="yes"?>
<Relationships xmlns="http://schemas.openxmlformats.org/package/2006/relationships"><Relationship Id="rId3" Type="http://schemas.openxmlformats.org/officeDocument/2006/relationships/notesSlide" Target="../notesSlides/notesSlide42.xml"/><Relationship Id="rId2" Type="http://schemas.openxmlformats.org/officeDocument/2006/relationships/slideLayout" Target="../slideLayouts/slideLayout2.xml"/><Relationship Id="rId1" Type="http://schemas.openxmlformats.org/officeDocument/2006/relationships/vmlDrawing" Target="../drawings/vmlDrawing38.vml"/><Relationship Id="rId4" Type="http://schemas.openxmlformats.org/officeDocument/2006/relationships/oleObject" Target="../embeddings/oleObject42.bin"/></Relationships>
</file>

<file path=ppt/slides/_rels/slide43.xml.rels><?xml version="1.0" encoding="UTF-8" standalone="yes"?>
<Relationships xmlns="http://schemas.openxmlformats.org/package/2006/relationships"><Relationship Id="rId3" Type="http://schemas.openxmlformats.org/officeDocument/2006/relationships/notesSlide" Target="../notesSlides/notesSlide43.xml"/><Relationship Id="rId2" Type="http://schemas.openxmlformats.org/officeDocument/2006/relationships/slideLayout" Target="../slideLayouts/slideLayout2.xml"/><Relationship Id="rId1" Type="http://schemas.openxmlformats.org/officeDocument/2006/relationships/vmlDrawing" Target="../drawings/vmlDrawing39.vml"/><Relationship Id="rId4" Type="http://schemas.openxmlformats.org/officeDocument/2006/relationships/oleObject" Target="../embeddings/oleObject43.bin"/></Relationships>
</file>

<file path=ppt/slides/_rels/slide44.xml.rels><?xml version="1.0" encoding="UTF-8" standalone="yes"?>
<Relationships xmlns="http://schemas.openxmlformats.org/package/2006/relationships"><Relationship Id="rId3" Type="http://schemas.openxmlformats.org/officeDocument/2006/relationships/notesSlide" Target="../notesSlides/notesSlide44.xml"/><Relationship Id="rId2" Type="http://schemas.openxmlformats.org/officeDocument/2006/relationships/slideLayout" Target="../slideLayouts/slideLayout2.xml"/><Relationship Id="rId1" Type="http://schemas.openxmlformats.org/officeDocument/2006/relationships/vmlDrawing" Target="../drawings/vmlDrawing40.vml"/><Relationship Id="rId4" Type="http://schemas.openxmlformats.org/officeDocument/2006/relationships/oleObject" Target="../embeddings/oleObject44.bin"/></Relationships>
</file>

<file path=ppt/slides/_rels/slide45.xml.rels><?xml version="1.0" encoding="UTF-8" standalone="yes"?>
<Relationships xmlns="http://schemas.openxmlformats.org/package/2006/relationships"><Relationship Id="rId3" Type="http://schemas.openxmlformats.org/officeDocument/2006/relationships/notesSlide" Target="../notesSlides/notesSlide45.xml"/><Relationship Id="rId2" Type="http://schemas.openxmlformats.org/officeDocument/2006/relationships/slideLayout" Target="../slideLayouts/slideLayout2.xml"/><Relationship Id="rId1" Type="http://schemas.openxmlformats.org/officeDocument/2006/relationships/vmlDrawing" Target="../drawings/vmlDrawing41.vml"/><Relationship Id="rId4" Type="http://schemas.openxmlformats.org/officeDocument/2006/relationships/oleObject" Target="../embeddings/oleObject45.bin"/></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oleObject" Target="../embeddings/oleObject3.bin"/></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oleObject" Target="../embeddings/oleObject4.bin"/></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oleObject" Target="../embeddings/oleObject5.bin"/></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2.xml"/><Relationship Id="rId1" Type="http://schemas.openxmlformats.org/officeDocument/2006/relationships/vmlDrawing" Target="../drawings/vmlDrawing6.vml"/><Relationship Id="rId4" Type="http://schemas.openxmlformats.org/officeDocument/2006/relationships/oleObject" Target="../embeddings/oleObject6.bin"/></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58402" name="Rectangle 2"/>
          <p:cNvSpPr>
            <a:spLocks noChangeArrowheads="1"/>
          </p:cNvSpPr>
          <p:nvPr/>
        </p:nvSpPr>
        <p:spPr bwMode="auto">
          <a:xfrm>
            <a:off x="685800" y="6248400"/>
            <a:ext cx="1905000" cy="457200"/>
          </a:xfrm>
          <a:prstGeom prst="rect">
            <a:avLst/>
          </a:prstGeom>
          <a:noFill/>
          <a:ln w="9525">
            <a:noFill/>
            <a:miter lim="800000"/>
            <a:headEnd/>
            <a:tailEnd/>
          </a:ln>
          <a:effectLst/>
        </p:spPr>
        <p:txBody>
          <a:bodyPr wrap="none" anchor="ctr"/>
          <a:lstStyle/>
          <a:p>
            <a:endParaRPr lang="en-US"/>
          </a:p>
        </p:txBody>
      </p:sp>
      <p:sp>
        <p:nvSpPr>
          <p:cNvPr id="358403" name="Rectangle 3"/>
          <p:cNvSpPr>
            <a:spLocks noChangeArrowheads="1"/>
          </p:cNvSpPr>
          <p:nvPr/>
        </p:nvSpPr>
        <p:spPr bwMode="auto">
          <a:xfrm>
            <a:off x="3124200" y="6248400"/>
            <a:ext cx="2895600" cy="457200"/>
          </a:xfrm>
          <a:prstGeom prst="rect">
            <a:avLst/>
          </a:prstGeom>
          <a:noFill/>
          <a:ln w="9525">
            <a:noFill/>
            <a:miter lim="800000"/>
            <a:headEnd/>
            <a:tailEnd/>
          </a:ln>
          <a:effectLst/>
        </p:spPr>
        <p:txBody>
          <a:bodyPr wrap="none" anchor="ctr"/>
          <a:lstStyle/>
          <a:p>
            <a:endParaRPr lang="en-US"/>
          </a:p>
        </p:txBody>
      </p:sp>
      <p:sp>
        <p:nvSpPr>
          <p:cNvPr id="358404" name="Rectangle 4"/>
          <p:cNvSpPr>
            <a:spLocks noChangeArrowheads="1"/>
          </p:cNvSpPr>
          <p:nvPr/>
        </p:nvSpPr>
        <p:spPr bwMode="auto">
          <a:xfrm>
            <a:off x="685800" y="6248400"/>
            <a:ext cx="1905000" cy="457200"/>
          </a:xfrm>
          <a:prstGeom prst="rect">
            <a:avLst/>
          </a:prstGeom>
          <a:noFill/>
          <a:ln w="9525">
            <a:noFill/>
            <a:miter lim="800000"/>
            <a:headEnd/>
            <a:tailEnd/>
          </a:ln>
          <a:effectLst/>
        </p:spPr>
        <p:txBody>
          <a:bodyPr wrap="none" anchor="ctr"/>
          <a:lstStyle/>
          <a:p>
            <a:endParaRPr lang="en-US"/>
          </a:p>
        </p:txBody>
      </p:sp>
      <p:sp>
        <p:nvSpPr>
          <p:cNvPr id="358405" name="Rectangle 5"/>
          <p:cNvSpPr>
            <a:spLocks noChangeArrowheads="1"/>
          </p:cNvSpPr>
          <p:nvPr/>
        </p:nvSpPr>
        <p:spPr bwMode="auto">
          <a:xfrm>
            <a:off x="3124200" y="6248400"/>
            <a:ext cx="2895600" cy="457200"/>
          </a:xfrm>
          <a:prstGeom prst="rect">
            <a:avLst/>
          </a:prstGeom>
          <a:noFill/>
          <a:ln w="9525">
            <a:noFill/>
            <a:miter lim="800000"/>
            <a:headEnd/>
            <a:tailEnd/>
          </a:ln>
          <a:effectLst/>
        </p:spPr>
        <p:txBody>
          <a:bodyPr wrap="none" anchor="ctr"/>
          <a:lstStyle/>
          <a:p>
            <a:endParaRPr lang="en-US"/>
          </a:p>
        </p:txBody>
      </p:sp>
      <p:sp>
        <p:nvSpPr>
          <p:cNvPr id="358406" name="Rectangle 6"/>
          <p:cNvSpPr>
            <a:spLocks noGrp="1" noChangeArrowheads="1"/>
          </p:cNvSpPr>
          <p:nvPr>
            <p:ph type="title"/>
          </p:nvPr>
        </p:nvSpPr>
        <p:spPr>
          <a:xfrm>
            <a:off x="1243013" y="0"/>
            <a:ext cx="6654800" cy="819150"/>
          </a:xfrm>
          <a:noFill/>
          <a:ln/>
        </p:spPr>
        <p:txBody>
          <a:bodyPr wrap="none" anchor="t">
            <a:spAutoFit/>
          </a:bodyPr>
          <a:lstStyle/>
          <a:p>
            <a:pPr>
              <a:lnSpc>
                <a:spcPct val="85000"/>
              </a:lnSpc>
              <a:spcBef>
                <a:spcPct val="0"/>
              </a:spcBef>
            </a:pPr>
            <a:r>
              <a:rPr lang="en-US" sz="2800">
                <a:solidFill>
                  <a:schemeClr val="bg2"/>
                </a:solidFill>
              </a:rPr>
              <a:t>Jeffrey S. Passel</a:t>
            </a:r>
            <a:br>
              <a:rPr lang="en-US" sz="2800">
                <a:solidFill>
                  <a:schemeClr val="bg2"/>
                </a:solidFill>
              </a:rPr>
            </a:br>
            <a:r>
              <a:rPr lang="en-US" sz="2800">
                <a:solidFill>
                  <a:schemeClr val="bg2"/>
                </a:solidFill>
              </a:rPr>
              <a:t>Pew Hispanic Center </a:t>
            </a:r>
            <a:r>
              <a:rPr lang="en-US" sz="2800">
                <a:solidFill>
                  <a:schemeClr val="bg2"/>
                </a:solidFill>
                <a:cs typeface="Arial" pitchFamily="34" charset="0"/>
              </a:rPr>
              <a:t>— Washington, DC</a:t>
            </a:r>
          </a:p>
        </p:txBody>
      </p:sp>
      <p:sp>
        <p:nvSpPr>
          <p:cNvPr id="358407" name="Rectangle 7"/>
          <p:cNvSpPr>
            <a:spLocks noGrp="1" noChangeArrowheads="1"/>
          </p:cNvSpPr>
          <p:nvPr>
            <p:ph type="body" idx="1"/>
          </p:nvPr>
        </p:nvSpPr>
        <p:spPr>
          <a:xfrm>
            <a:off x="0" y="898525"/>
            <a:ext cx="9140825" cy="2382838"/>
          </a:xfrm>
          <a:noFill/>
          <a:ln/>
          <a:effectLst>
            <a:outerShdw dist="53882" dir="2700000" algn="ctr" rotWithShape="0">
              <a:schemeClr val="tx1"/>
            </a:outerShdw>
          </a:effectLst>
        </p:spPr>
        <p:txBody>
          <a:bodyPr wrap="none" lIns="0" rIns="0" anchorCtr="1"/>
          <a:lstStyle/>
          <a:p>
            <a:pPr defTabSz="930275">
              <a:lnSpc>
                <a:spcPct val="85000"/>
              </a:lnSpc>
              <a:spcBef>
                <a:spcPct val="0"/>
              </a:spcBef>
            </a:pPr>
            <a:r>
              <a:rPr lang="en-US" sz="6000" i="1">
                <a:solidFill>
                  <a:schemeClr val="hlink"/>
                </a:solidFill>
              </a:rPr>
              <a:t>Demographic &amp; Labor</a:t>
            </a:r>
          </a:p>
          <a:p>
            <a:pPr defTabSz="930275">
              <a:lnSpc>
                <a:spcPct val="85000"/>
              </a:lnSpc>
              <a:spcBef>
                <a:spcPct val="0"/>
              </a:spcBef>
            </a:pPr>
            <a:r>
              <a:rPr lang="en-US" sz="6000" i="1">
                <a:solidFill>
                  <a:schemeClr val="hlink"/>
                </a:solidFill>
              </a:rPr>
              <a:t>Trends in the U.S.:</a:t>
            </a:r>
            <a:endParaRPr lang="en-US" sz="6000" i="1">
              <a:solidFill>
                <a:schemeClr val="hlink"/>
              </a:solidFill>
              <a:cs typeface="Arial" pitchFamily="34" charset="0"/>
            </a:endParaRPr>
          </a:p>
          <a:p>
            <a:pPr defTabSz="930275">
              <a:lnSpc>
                <a:spcPct val="85000"/>
              </a:lnSpc>
              <a:spcBef>
                <a:spcPct val="0"/>
              </a:spcBef>
            </a:pPr>
            <a:r>
              <a:rPr lang="en-US" sz="6000" i="1">
                <a:solidFill>
                  <a:schemeClr val="hlink"/>
                </a:solidFill>
              </a:rPr>
              <a:t>2005-2050</a:t>
            </a:r>
          </a:p>
        </p:txBody>
      </p:sp>
      <p:sp>
        <p:nvSpPr>
          <p:cNvPr id="358408" name="Rectangle 8"/>
          <p:cNvSpPr>
            <a:spLocks noChangeArrowheads="1"/>
          </p:cNvSpPr>
          <p:nvPr/>
        </p:nvSpPr>
        <p:spPr bwMode="auto">
          <a:xfrm>
            <a:off x="328613" y="5845175"/>
            <a:ext cx="8523287" cy="985838"/>
          </a:xfrm>
          <a:prstGeom prst="rect">
            <a:avLst/>
          </a:prstGeom>
          <a:noFill/>
          <a:ln w="9525">
            <a:noFill/>
            <a:miter lim="800000"/>
            <a:headEnd/>
            <a:tailEnd/>
          </a:ln>
          <a:effectLst/>
        </p:spPr>
        <p:txBody>
          <a:bodyPr wrap="none" lIns="92075" tIns="0" rIns="92075" bIns="0">
            <a:spAutoFit/>
          </a:bodyPr>
          <a:lstStyle/>
          <a:p>
            <a:pPr algn="ctr">
              <a:lnSpc>
                <a:spcPct val="90000"/>
              </a:lnSpc>
            </a:pPr>
            <a:r>
              <a:rPr lang="en-US" sz="2400" i="1"/>
              <a:t>Demographic Trends, Immigration Policy and Remittances</a:t>
            </a:r>
          </a:p>
          <a:p>
            <a:pPr algn="ctr">
              <a:lnSpc>
                <a:spcPct val="90000"/>
              </a:lnSpc>
            </a:pPr>
            <a:r>
              <a:rPr lang="en-US" sz="2400"/>
              <a:t>Migration Policy Institute &amp; Inter-American Development Bank</a:t>
            </a:r>
          </a:p>
          <a:p>
            <a:pPr algn="ctr">
              <a:lnSpc>
                <a:spcPct val="90000"/>
              </a:lnSpc>
            </a:pPr>
            <a:r>
              <a:rPr lang="en-US" sz="2400"/>
              <a:t>Washington, DC </a:t>
            </a:r>
            <a:r>
              <a:rPr lang="en-US" sz="2400">
                <a:cs typeface="Arial" pitchFamily="34" charset="0"/>
              </a:rPr>
              <a:t>— 16 </a:t>
            </a:r>
            <a:r>
              <a:rPr lang="en-US" sz="2400"/>
              <a:t>May 2007</a:t>
            </a:r>
          </a:p>
        </p:txBody>
      </p:sp>
      <p:grpSp>
        <p:nvGrpSpPr>
          <p:cNvPr id="358409" name="Group 9"/>
          <p:cNvGrpSpPr>
            <a:grpSpLocks noChangeAspect="1"/>
          </p:cNvGrpSpPr>
          <p:nvPr/>
        </p:nvGrpSpPr>
        <p:grpSpPr bwMode="auto">
          <a:xfrm>
            <a:off x="3322638" y="3562350"/>
            <a:ext cx="2495550" cy="2101850"/>
            <a:chOff x="1041" y="336"/>
            <a:chExt cx="3807" cy="3205"/>
          </a:xfrm>
        </p:grpSpPr>
        <p:grpSp>
          <p:nvGrpSpPr>
            <p:cNvPr id="358410" name="Group 10"/>
            <p:cNvGrpSpPr>
              <a:grpSpLocks noChangeAspect="1"/>
            </p:cNvGrpSpPr>
            <p:nvPr/>
          </p:nvGrpSpPr>
          <p:grpSpPr bwMode="auto">
            <a:xfrm>
              <a:off x="1091" y="396"/>
              <a:ext cx="3707" cy="3085"/>
              <a:chOff x="1026" y="480"/>
              <a:chExt cx="3707" cy="3085"/>
            </a:xfrm>
          </p:grpSpPr>
          <p:grpSp>
            <p:nvGrpSpPr>
              <p:cNvPr id="358411" name="Group 11"/>
              <p:cNvGrpSpPr>
                <a:grpSpLocks noChangeAspect="1"/>
              </p:cNvGrpSpPr>
              <p:nvPr/>
            </p:nvGrpSpPr>
            <p:grpSpPr bwMode="auto">
              <a:xfrm>
                <a:off x="1742" y="3299"/>
                <a:ext cx="2991" cy="266"/>
                <a:chOff x="1742" y="3299"/>
                <a:chExt cx="2991" cy="266"/>
              </a:xfrm>
            </p:grpSpPr>
            <p:sp>
              <p:nvSpPr>
                <p:cNvPr id="358412" name="Freeform 12"/>
                <p:cNvSpPr>
                  <a:spLocks noChangeAspect="1" noEditPoints="1"/>
                </p:cNvSpPr>
                <p:nvPr/>
              </p:nvSpPr>
              <p:spPr bwMode="auto">
                <a:xfrm>
                  <a:off x="1742" y="3382"/>
                  <a:ext cx="119" cy="118"/>
                </a:xfrm>
                <a:custGeom>
                  <a:avLst/>
                  <a:gdLst/>
                  <a:ahLst/>
                  <a:cxnLst>
                    <a:cxn ang="0">
                      <a:pos x="83" y="112"/>
                    </a:cxn>
                    <a:cxn ang="0">
                      <a:pos x="71" y="100"/>
                    </a:cxn>
                    <a:cxn ang="0">
                      <a:pos x="48" y="118"/>
                    </a:cxn>
                    <a:cxn ang="0">
                      <a:pos x="18" y="118"/>
                    </a:cxn>
                    <a:cxn ang="0">
                      <a:pos x="0" y="100"/>
                    </a:cxn>
                    <a:cxn ang="0">
                      <a:pos x="0" y="77"/>
                    </a:cxn>
                    <a:cxn ang="0">
                      <a:pos x="24" y="59"/>
                    </a:cxn>
                    <a:cxn ang="0">
                      <a:pos x="66" y="53"/>
                    </a:cxn>
                    <a:cxn ang="0">
                      <a:pos x="71" y="53"/>
                    </a:cxn>
                    <a:cxn ang="0">
                      <a:pos x="66" y="12"/>
                    </a:cxn>
                    <a:cxn ang="0">
                      <a:pos x="48" y="0"/>
                    </a:cxn>
                    <a:cxn ang="0">
                      <a:pos x="24" y="12"/>
                    </a:cxn>
                    <a:cxn ang="0">
                      <a:pos x="24" y="17"/>
                    </a:cxn>
                    <a:cxn ang="0">
                      <a:pos x="30" y="29"/>
                    </a:cxn>
                    <a:cxn ang="0">
                      <a:pos x="24" y="41"/>
                    </a:cxn>
                    <a:cxn ang="0">
                      <a:pos x="12" y="41"/>
                    </a:cxn>
                    <a:cxn ang="0">
                      <a:pos x="6" y="29"/>
                    </a:cxn>
                    <a:cxn ang="0">
                      <a:pos x="18" y="6"/>
                    </a:cxn>
                    <a:cxn ang="0">
                      <a:pos x="48" y="0"/>
                    </a:cxn>
                    <a:cxn ang="0">
                      <a:pos x="77" y="6"/>
                    </a:cxn>
                    <a:cxn ang="0">
                      <a:pos x="89" y="23"/>
                    </a:cxn>
                    <a:cxn ang="0">
                      <a:pos x="89" y="94"/>
                    </a:cxn>
                    <a:cxn ang="0">
                      <a:pos x="95" y="106"/>
                    </a:cxn>
                    <a:cxn ang="0">
                      <a:pos x="107" y="106"/>
                    </a:cxn>
                    <a:cxn ang="0">
                      <a:pos x="119" y="100"/>
                    </a:cxn>
                    <a:cxn ang="0">
                      <a:pos x="95" y="118"/>
                    </a:cxn>
                    <a:cxn ang="0">
                      <a:pos x="66" y="53"/>
                    </a:cxn>
                    <a:cxn ang="0">
                      <a:pos x="42" y="59"/>
                    </a:cxn>
                    <a:cxn ang="0">
                      <a:pos x="24" y="71"/>
                    </a:cxn>
                    <a:cxn ang="0">
                      <a:pos x="24" y="100"/>
                    </a:cxn>
                    <a:cxn ang="0">
                      <a:pos x="42" y="112"/>
                    </a:cxn>
                    <a:cxn ang="0">
                      <a:pos x="60" y="100"/>
                    </a:cxn>
                    <a:cxn ang="0">
                      <a:pos x="71" y="53"/>
                    </a:cxn>
                  </a:cxnLst>
                  <a:rect l="0" t="0" r="r" b="b"/>
                  <a:pathLst>
                    <a:path w="119" h="118">
                      <a:moveTo>
                        <a:pt x="95" y="118"/>
                      </a:moveTo>
                      <a:lnTo>
                        <a:pt x="83" y="112"/>
                      </a:lnTo>
                      <a:lnTo>
                        <a:pt x="77" y="106"/>
                      </a:lnTo>
                      <a:lnTo>
                        <a:pt x="71" y="100"/>
                      </a:lnTo>
                      <a:lnTo>
                        <a:pt x="60" y="106"/>
                      </a:lnTo>
                      <a:lnTo>
                        <a:pt x="48" y="118"/>
                      </a:lnTo>
                      <a:lnTo>
                        <a:pt x="30" y="118"/>
                      </a:lnTo>
                      <a:lnTo>
                        <a:pt x="18" y="118"/>
                      </a:lnTo>
                      <a:lnTo>
                        <a:pt x="6" y="112"/>
                      </a:lnTo>
                      <a:lnTo>
                        <a:pt x="0" y="100"/>
                      </a:lnTo>
                      <a:lnTo>
                        <a:pt x="0" y="88"/>
                      </a:lnTo>
                      <a:lnTo>
                        <a:pt x="0" y="77"/>
                      </a:lnTo>
                      <a:lnTo>
                        <a:pt x="6" y="65"/>
                      </a:lnTo>
                      <a:lnTo>
                        <a:pt x="24" y="59"/>
                      </a:lnTo>
                      <a:lnTo>
                        <a:pt x="42" y="53"/>
                      </a:lnTo>
                      <a:lnTo>
                        <a:pt x="66" y="53"/>
                      </a:lnTo>
                      <a:lnTo>
                        <a:pt x="71" y="53"/>
                      </a:lnTo>
                      <a:lnTo>
                        <a:pt x="71" y="53"/>
                      </a:lnTo>
                      <a:lnTo>
                        <a:pt x="71" y="23"/>
                      </a:lnTo>
                      <a:lnTo>
                        <a:pt x="66" y="12"/>
                      </a:lnTo>
                      <a:lnTo>
                        <a:pt x="60" y="6"/>
                      </a:lnTo>
                      <a:lnTo>
                        <a:pt x="48" y="0"/>
                      </a:lnTo>
                      <a:lnTo>
                        <a:pt x="36" y="6"/>
                      </a:lnTo>
                      <a:lnTo>
                        <a:pt x="24" y="12"/>
                      </a:lnTo>
                      <a:lnTo>
                        <a:pt x="24" y="17"/>
                      </a:lnTo>
                      <a:lnTo>
                        <a:pt x="24" y="17"/>
                      </a:lnTo>
                      <a:lnTo>
                        <a:pt x="30" y="23"/>
                      </a:lnTo>
                      <a:lnTo>
                        <a:pt x="30" y="29"/>
                      </a:lnTo>
                      <a:lnTo>
                        <a:pt x="30" y="35"/>
                      </a:lnTo>
                      <a:lnTo>
                        <a:pt x="24" y="41"/>
                      </a:lnTo>
                      <a:lnTo>
                        <a:pt x="18" y="41"/>
                      </a:lnTo>
                      <a:lnTo>
                        <a:pt x="12" y="41"/>
                      </a:lnTo>
                      <a:lnTo>
                        <a:pt x="6" y="35"/>
                      </a:lnTo>
                      <a:lnTo>
                        <a:pt x="6" y="29"/>
                      </a:lnTo>
                      <a:lnTo>
                        <a:pt x="6" y="17"/>
                      </a:lnTo>
                      <a:lnTo>
                        <a:pt x="18" y="6"/>
                      </a:lnTo>
                      <a:lnTo>
                        <a:pt x="30" y="0"/>
                      </a:lnTo>
                      <a:lnTo>
                        <a:pt x="48" y="0"/>
                      </a:lnTo>
                      <a:lnTo>
                        <a:pt x="66" y="0"/>
                      </a:lnTo>
                      <a:lnTo>
                        <a:pt x="77" y="6"/>
                      </a:lnTo>
                      <a:lnTo>
                        <a:pt x="89" y="17"/>
                      </a:lnTo>
                      <a:lnTo>
                        <a:pt x="89" y="23"/>
                      </a:lnTo>
                      <a:lnTo>
                        <a:pt x="89" y="35"/>
                      </a:lnTo>
                      <a:lnTo>
                        <a:pt x="89" y="94"/>
                      </a:lnTo>
                      <a:lnTo>
                        <a:pt x="95" y="100"/>
                      </a:lnTo>
                      <a:lnTo>
                        <a:pt x="95" y="106"/>
                      </a:lnTo>
                      <a:lnTo>
                        <a:pt x="101" y="112"/>
                      </a:lnTo>
                      <a:lnTo>
                        <a:pt x="107" y="106"/>
                      </a:lnTo>
                      <a:lnTo>
                        <a:pt x="113" y="100"/>
                      </a:lnTo>
                      <a:lnTo>
                        <a:pt x="119" y="100"/>
                      </a:lnTo>
                      <a:lnTo>
                        <a:pt x="107" y="112"/>
                      </a:lnTo>
                      <a:lnTo>
                        <a:pt x="95" y="118"/>
                      </a:lnTo>
                      <a:close/>
                      <a:moveTo>
                        <a:pt x="71" y="53"/>
                      </a:moveTo>
                      <a:lnTo>
                        <a:pt x="66" y="53"/>
                      </a:lnTo>
                      <a:lnTo>
                        <a:pt x="60" y="53"/>
                      </a:lnTo>
                      <a:lnTo>
                        <a:pt x="42" y="59"/>
                      </a:lnTo>
                      <a:lnTo>
                        <a:pt x="30" y="65"/>
                      </a:lnTo>
                      <a:lnTo>
                        <a:pt x="24" y="71"/>
                      </a:lnTo>
                      <a:lnTo>
                        <a:pt x="24" y="88"/>
                      </a:lnTo>
                      <a:lnTo>
                        <a:pt x="24" y="100"/>
                      </a:lnTo>
                      <a:lnTo>
                        <a:pt x="30" y="106"/>
                      </a:lnTo>
                      <a:lnTo>
                        <a:pt x="42" y="112"/>
                      </a:lnTo>
                      <a:lnTo>
                        <a:pt x="54" y="106"/>
                      </a:lnTo>
                      <a:lnTo>
                        <a:pt x="60" y="100"/>
                      </a:lnTo>
                      <a:lnTo>
                        <a:pt x="71" y="94"/>
                      </a:lnTo>
                      <a:lnTo>
                        <a:pt x="71" y="53"/>
                      </a:lnTo>
                      <a:close/>
                    </a:path>
                  </a:pathLst>
                </a:custGeom>
                <a:solidFill>
                  <a:srgbClr val="000000"/>
                </a:solidFill>
                <a:ln w="0">
                  <a:solidFill>
                    <a:srgbClr val="000000"/>
                  </a:solidFill>
                  <a:prstDash val="solid"/>
                  <a:round/>
                  <a:headEnd/>
                  <a:tailEnd/>
                </a:ln>
              </p:spPr>
              <p:txBody>
                <a:bodyPr/>
                <a:lstStyle/>
                <a:p>
                  <a:endParaRPr lang="en-US"/>
                </a:p>
              </p:txBody>
            </p:sp>
            <p:sp>
              <p:nvSpPr>
                <p:cNvPr id="358413" name="Freeform 13"/>
                <p:cNvSpPr>
                  <a:spLocks noChangeAspect="1" noEditPoints="1"/>
                </p:cNvSpPr>
                <p:nvPr/>
              </p:nvSpPr>
              <p:spPr bwMode="auto">
                <a:xfrm>
                  <a:off x="4017" y="3382"/>
                  <a:ext cx="130" cy="183"/>
                </a:xfrm>
                <a:custGeom>
                  <a:avLst/>
                  <a:gdLst/>
                  <a:ahLst/>
                  <a:cxnLst>
                    <a:cxn ang="0">
                      <a:pos x="53" y="177"/>
                    </a:cxn>
                    <a:cxn ang="0">
                      <a:pos x="53" y="183"/>
                    </a:cxn>
                    <a:cxn ang="0">
                      <a:pos x="0" y="183"/>
                    </a:cxn>
                    <a:cxn ang="0">
                      <a:pos x="0" y="177"/>
                    </a:cxn>
                    <a:cxn ang="0">
                      <a:pos x="11" y="177"/>
                    </a:cxn>
                    <a:cxn ang="0">
                      <a:pos x="11" y="6"/>
                    </a:cxn>
                    <a:cxn ang="0">
                      <a:pos x="0" y="6"/>
                    </a:cxn>
                    <a:cxn ang="0">
                      <a:pos x="0" y="0"/>
                    </a:cxn>
                    <a:cxn ang="0">
                      <a:pos x="11" y="0"/>
                    </a:cxn>
                    <a:cxn ang="0">
                      <a:pos x="29" y="0"/>
                    </a:cxn>
                    <a:cxn ang="0">
                      <a:pos x="35" y="0"/>
                    </a:cxn>
                    <a:cxn ang="0">
                      <a:pos x="35" y="23"/>
                    </a:cxn>
                    <a:cxn ang="0">
                      <a:pos x="47" y="12"/>
                    </a:cxn>
                    <a:cxn ang="0">
                      <a:pos x="59" y="0"/>
                    </a:cxn>
                    <a:cxn ang="0">
                      <a:pos x="77" y="0"/>
                    </a:cxn>
                    <a:cxn ang="0">
                      <a:pos x="88" y="0"/>
                    </a:cxn>
                    <a:cxn ang="0">
                      <a:pos x="106" y="12"/>
                    </a:cxn>
                    <a:cxn ang="0">
                      <a:pos x="118" y="23"/>
                    </a:cxn>
                    <a:cxn ang="0">
                      <a:pos x="124" y="35"/>
                    </a:cxn>
                    <a:cxn ang="0">
                      <a:pos x="130" y="59"/>
                    </a:cxn>
                    <a:cxn ang="0">
                      <a:pos x="124" y="77"/>
                    </a:cxn>
                    <a:cxn ang="0">
                      <a:pos x="118" y="94"/>
                    </a:cxn>
                    <a:cxn ang="0">
                      <a:pos x="106" y="106"/>
                    </a:cxn>
                    <a:cxn ang="0">
                      <a:pos x="88" y="112"/>
                    </a:cxn>
                    <a:cxn ang="0">
                      <a:pos x="71" y="118"/>
                    </a:cxn>
                    <a:cxn ang="0">
                      <a:pos x="59" y="112"/>
                    </a:cxn>
                    <a:cxn ang="0">
                      <a:pos x="47" y="106"/>
                    </a:cxn>
                    <a:cxn ang="0">
                      <a:pos x="35" y="94"/>
                    </a:cxn>
                    <a:cxn ang="0">
                      <a:pos x="35" y="177"/>
                    </a:cxn>
                    <a:cxn ang="0">
                      <a:pos x="53" y="177"/>
                    </a:cxn>
                    <a:cxn ang="0">
                      <a:pos x="35" y="83"/>
                    </a:cxn>
                    <a:cxn ang="0">
                      <a:pos x="47" y="100"/>
                    </a:cxn>
                    <a:cxn ang="0">
                      <a:pos x="59" y="112"/>
                    </a:cxn>
                    <a:cxn ang="0">
                      <a:pos x="77" y="112"/>
                    </a:cxn>
                    <a:cxn ang="0">
                      <a:pos x="88" y="112"/>
                    </a:cxn>
                    <a:cxn ang="0">
                      <a:pos x="94" y="106"/>
                    </a:cxn>
                    <a:cxn ang="0">
                      <a:pos x="100" y="88"/>
                    </a:cxn>
                    <a:cxn ang="0">
                      <a:pos x="100" y="71"/>
                    </a:cxn>
                    <a:cxn ang="0">
                      <a:pos x="100" y="41"/>
                    </a:cxn>
                    <a:cxn ang="0">
                      <a:pos x="100" y="23"/>
                    </a:cxn>
                    <a:cxn ang="0">
                      <a:pos x="94" y="12"/>
                    </a:cxn>
                    <a:cxn ang="0">
                      <a:pos x="88" y="6"/>
                    </a:cxn>
                    <a:cxn ang="0">
                      <a:pos x="77" y="0"/>
                    </a:cxn>
                    <a:cxn ang="0">
                      <a:pos x="59" y="6"/>
                    </a:cxn>
                    <a:cxn ang="0">
                      <a:pos x="47" y="17"/>
                    </a:cxn>
                    <a:cxn ang="0">
                      <a:pos x="35" y="35"/>
                    </a:cxn>
                    <a:cxn ang="0">
                      <a:pos x="35" y="83"/>
                    </a:cxn>
                  </a:cxnLst>
                  <a:rect l="0" t="0" r="r" b="b"/>
                  <a:pathLst>
                    <a:path w="130" h="183">
                      <a:moveTo>
                        <a:pt x="53" y="177"/>
                      </a:moveTo>
                      <a:lnTo>
                        <a:pt x="53" y="183"/>
                      </a:lnTo>
                      <a:lnTo>
                        <a:pt x="0" y="183"/>
                      </a:lnTo>
                      <a:lnTo>
                        <a:pt x="0" y="177"/>
                      </a:lnTo>
                      <a:lnTo>
                        <a:pt x="11" y="177"/>
                      </a:lnTo>
                      <a:lnTo>
                        <a:pt x="11" y="6"/>
                      </a:lnTo>
                      <a:lnTo>
                        <a:pt x="0" y="6"/>
                      </a:lnTo>
                      <a:lnTo>
                        <a:pt x="0" y="0"/>
                      </a:lnTo>
                      <a:lnTo>
                        <a:pt x="11" y="0"/>
                      </a:lnTo>
                      <a:lnTo>
                        <a:pt x="29" y="0"/>
                      </a:lnTo>
                      <a:lnTo>
                        <a:pt x="35" y="0"/>
                      </a:lnTo>
                      <a:lnTo>
                        <a:pt x="35" y="23"/>
                      </a:lnTo>
                      <a:lnTo>
                        <a:pt x="47" y="12"/>
                      </a:lnTo>
                      <a:lnTo>
                        <a:pt x="59" y="0"/>
                      </a:lnTo>
                      <a:lnTo>
                        <a:pt x="77" y="0"/>
                      </a:lnTo>
                      <a:lnTo>
                        <a:pt x="88" y="0"/>
                      </a:lnTo>
                      <a:lnTo>
                        <a:pt x="106" y="12"/>
                      </a:lnTo>
                      <a:lnTo>
                        <a:pt x="118" y="23"/>
                      </a:lnTo>
                      <a:lnTo>
                        <a:pt x="124" y="35"/>
                      </a:lnTo>
                      <a:lnTo>
                        <a:pt x="130" y="59"/>
                      </a:lnTo>
                      <a:lnTo>
                        <a:pt x="124" y="77"/>
                      </a:lnTo>
                      <a:lnTo>
                        <a:pt x="118" y="94"/>
                      </a:lnTo>
                      <a:lnTo>
                        <a:pt x="106" y="106"/>
                      </a:lnTo>
                      <a:lnTo>
                        <a:pt x="88" y="112"/>
                      </a:lnTo>
                      <a:lnTo>
                        <a:pt x="71" y="118"/>
                      </a:lnTo>
                      <a:lnTo>
                        <a:pt x="59" y="112"/>
                      </a:lnTo>
                      <a:lnTo>
                        <a:pt x="47" y="106"/>
                      </a:lnTo>
                      <a:lnTo>
                        <a:pt x="35" y="94"/>
                      </a:lnTo>
                      <a:lnTo>
                        <a:pt x="35" y="177"/>
                      </a:lnTo>
                      <a:lnTo>
                        <a:pt x="53" y="177"/>
                      </a:lnTo>
                      <a:close/>
                      <a:moveTo>
                        <a:pt x="35" y="83"/>
                      </a:moveTo>
                      <a:lnTo>
                        <a:pt x="47" y="100"/>
                      </a:lnTo>
                      <a:lnTo>
                        <a:pt x="59" y="112"/>
                      </a:lnTo>
                      <a:lnTo>
                        <a:pt x="77" y="112"/>
                      </a:lnTo>
                      <a:lnTo>
                        <a:pt x="88" y="112"/>
                      </a:lnTo>
                      <a:lnTo>
                        <a:pt x="94" y="106"/>
                      </a:lnTo>
                      <a:lnTo>
                        <a:pt x="100" y="88"/>
                      </a:lnTo>
                      <a:lnTo>
                        <a:pt x="100" y="71"/>
                      </a:lnTo>
                      <a:lnTo>
                        <a:pt x="100" y="41"/>
                      </a:lnTo>
                      <a:lnTo>
                        <a:pt x="100" y="23"/>
                      </a:lnTo>
                      <a:lnTo>
                        <a:pt x="94" y="12"/>
                      </a:lnTo>
                      <a:lnTo>
                        <a:pt x="88" y="6"/>
                      </a:lnTo>
                      <a:lnTo>
                        <a:pt x="77" y="0"/>
                      </a:lnTo>
                      <a:lnTo>
                        <a:pt x="59" y="6"/>
                      </a:lnTo>
                      <a:lnTo>
                        <a:pt x="47" y="17"/>
                      </a:lnTo>
                      <a:lnTo>
                        <a:pt x="35" y="35"/>
                      </a:lnTo>
                      <a:lnTo>
                        <a:pt x="35" y="83"/>
                      </a:lnTo>
                      <a:close/>
                    </a:path>
                  </a:pathLst>
                </a:custGeom>
                <a:solidFill>
                  <a:srgbClr val="000000"/>
                </a:solidFill>
                <a:ln w="0">
                  <a:solidFill>
                    <a:srgbClr val="000000"/>
                  </a:solidFill>
                  <a:prstDash val="solid"/>
                  <a:round/>
                  <a:headEnd/>
                  <a:tailEnd/>
                </a:ln>
              </p:spPr>
              <p:txBody>
                <a:bodyPr/>
                <a:lstStyle/>
                <a:p>
                  <a:endParaRPr lang="en-US"/>
                </a:p>
              </p:txBody>
            </p:sp>
            <p:sp>
              <p:nvSpPr>
                <p:cNvPr id="358414" name="Freeform 14"/>
                <p:cNvSpPr>
                  <a:spLocks noChangeAspect="1"/>
                </p:cNvSpPr>
                <p:nvPr/>
              </p:nvSpPr>
              <p:spPr bwMode="auto">
                <a:xfrm>
                  <a:off x="4159" y="3382"/>
                  <a:ext cx="89" cy="112"/>
                </a:xfrm>
                <a:custGeom>
                  <a:avLst/>
                  <a:gdLst/>
                  <a:ahLst/>
                  <a:cxnLst>
                    <a:cxn ang="0">
                      <a:pos x="0" y="112"/>
                    </a:cxn>
                    <a:cxn ang="0">
                      <a:pos x="12" y="112"/>
                    </a:cxn>
                    <a:cxn ang="0">
                      <a:pos x="12" y="6"/>
                    </a:cxn>
                    <a:cxn ang="0">
                      <a:pos x="0" y="6"/>
                    </a:cxn>
                    <a:cxn ang="0">
                      <a:pos x="0" y="0"/>
                    </a:cxn>
                    <a:cxn ang="0">
                      <a:pos x="12" y="0"/>
                    </a:cxn>
                    <a:cxn ang="0">
                      <a:pos x="29" y="0"/>
                    </a:cxn>
                    <a:cxn ang="0">
                      <a:pos x="35" y="0"/>
                    </a:cxn>
                    <a:cxn ang="0">
                      <a:pos x="35" y="29"/>
                    </a:cxn>
                    <a:cxn ang="0">
                      <a:pos x="47" y="12"/>
                    </a:cxn>
                    <a:cxn ang="0">
                      <a:pos x="59" y="0"/>
                    </a:cxn>
                    <a:cxn ang="0">
                      <a:pos x="71" y="0"/>
                    </a:cxn>
                    <a:cxn ang="0">
                      <a:pos x="77" y="0"/>
                    </a:cxn>
                    <a:cxn ang="0">
                      <a:pos x="83" y="6"/>
                    </a:cxn>
                    <a:cxn ang="0">
                      <a:pos x="89" y="12"/>
                    </a:cxn>
                    <a:cxn ang="0">
                      <a:pos x="89" y="17"/>
                    </a:cxn>
                    <a:cxn ang="0">
                      <a:pos x="83" y="23"/>
                    </a:cxn>
                    <a:cxn ang="0">
                      <a:pos x="77" y="23"/>
                    </a:cxn>
                    <a:cxn ang="0">
                      <a:pos x="65" y="23"/>
                    </a:cxn>
                    <a:cxn ang="0">
                      <a:pos x="65" y="12"/>
                    </a:cxn>
                    <a:cxn ang="0">
                      <a:pos x="65" y="12"/>
                    </a:cxn>
                    <a:cxn ang="0">
                      <a:pos x="71" y="6"/>
                    </a:cxn>
                    <a:cxn ang="0">
                      <a:pos x="65" y="0"/>
                    </a:cxn>
                    <a:cxn ang="0">
                      <a:pos x="65" y="0"/>
                    </a:cxn>
                    <a:cxn ang="0">
                      <a:pos x="59" y="6"/>
                    </a:cxn>
                    <a:cxn ang="0">
                      <a:pos x="47" y="12"/>
                    </a:cxn>
                    <a:cxn ang="0">
                      <a:pos x="41" y="23"/>
                    </a:cxn>
                    <a:cxn ang="0">
                      <a:pos x="35" y="41"/>
                    </a:cxn>
                    <a:cxn ang="0">
                      <a:pos x="35" y="112"/>
                    </a:cxn>
                    <a:cxn ang="0">
                      <a:pos x="53" y="112"/>
                    </a:cxn>
                    <a:cxn ang="0">
                      <a:pos x="53" y="112"/>
                    </a:cxn>
                    <a:cxn ang="0">
                      <a:pos x="0" y="112"/>
                    </a:cxn>
                    <a:cxn ang="0">
                      <a:pos x="0" y="112"/>
                    </a:cxn>
                  </a:cxnLst>
                  <a:rect l="0" t="0" r="r" b="b"/>
                  <a:pathLst>
                    <a:path w="89" h="112">
                      <a:moveTo>
                        <a:pt x="0" y="112"/>
                      </a:moveTo>
                      <a:lnTo>
                        <a:pt x="12" y="112"/>
                      </a:lnTo>
                      <a:lnTo>
                        <a:pt x="12" y="6"/>
                      </a:lnTo>
                      <a:lnTo>
                        <a:pt x="0" y="6"/>
                      </a:lnTo>
                      <a:lnTo>
                        <a:pt x="0" y="0"/>
                      </a:lnTo>
                      <a:lnTo>
                        <a:pt x="12" y="0"/>
                      </a:lnTo>
                      <a:lnTo>
                        <a:pt x="29" y="0"/>
                      </a:lnTo>
                      <a:lnTo>
                        <a:pt x="35" y="0"/>
                      </a:lnTo>
                      <a:lnTo>
                        <a:pt x="35" y="29"/>
                      </a:lnTo>
                      <a:lnTo>
                        <a:pt x="47" y="12"/>
                      </a:lnTo>
                      <a:lnTo>
                        <a:pt x="59" y="0"/>
                      </a:lnTo>
                      <a:lnTo>
                        <a:pt x="71" y="0"/>
                      </a:lnTo>
                      <a:lnTo>
                        <a:pt x="77" y="0"/>
                      </a:lnTo>
                      <a:lnTo>
                        <a:pt x="83" y="6"/>
                      </a:lnTo>
                      <a:lnTo>
                        <a:pt x="89" y="12"/>
                      </a:lnTo>
                      <a:lnTo>
                        <a:pt x="89" y="17"/>
                      </a:lnTo>
                      <a:lnTo>
                        <a:pt x="83" y="23"/>
                      </a:lnTo>
                      <a:lnTo>
                        <a:pt x="77" y="23"/>
                      </a:lnTo>
                      <a:lnTo>
                        <a:pt x="65" y="23"/>
                      </a:lnTo>
                      <a:lnTo>
                        <a:pt x="65" y="12"/>
                      </a:lnTo>
                      <a:lnTo>
                        <a:pt x="65" y="12"/>
                      </a:lnTo>
                      <a:lnTo>
                        <a:pt x="71" y="6"/>
                      </a:lnTo>
                      <a:lnTo>
                        <a:pt x="65" y="0"/>
                      </a:lnTo>
                      <a:lnTo>
                        <a:pt x="65" y="0"/>
                      </a:lnTo>
                      <a:lnTo>
                        <a:pt x="59" y="6"/>
                      </a:lnTo>
                      <a:lnTo>
                        <a:pt x="47" y="12"/>
                      </a:lnTo>
                      <a:lnTo>
                        <a:pt x="41" y="23"/>
                      </a:lnTo>
                      <a:lnTo>
                        <a:pt x="35" y="41"/>
                      </a:lnTo>
                      <a:lnTo>
                        <a:pt x="35" y="112"/>
                      </a:lnTo>
                      <a:lnTo>
                        <a:pt x="53" y="112"/>
                      </a:lnTo>
                      <a:lnTo>
                        <a:pt x="53" y="112"/>
                      </a:lnTo>
                      <a:lnTo>
                        <a:pt x="0" y="112"/>
                      </a:lnTo>
                      <a:lnTo>
                        <a:pt x="0" y="112"/>
                      </a:lnTo>
                      <a:close/>
                    </a:path>
                  </a:pathLst>
                </a:custGeom>
                <a:solidFill>
                  <a:srgbClr val="000000"/>
                </a:solidFill>
                <a:ln w="0">
                  <a:solidFill>
                    <a:srgbClr val="000000"/>
                  </a:solidFill>
                  <a:prstDash val="solid"/>
                  <a:round/>
                  <a:headEnd/>
                  <a:tailEnd/>
                </a:ln>
              </p:spPr>
              <p:txBody>
                <a:bodyPr/>
                <a:lstStyle/>
                <a:p>
                  <a:endParaRPr lang="en-US"/>
                </a:p>
              </p:txBody>
            </p:sp>
            <p:sp>
              <p:nvSpPr>
                <p:cNvPr id="358415" name="Freeform 15"/>
                <p:cNvSpPr>
                  <a:spLocks noChangeAspect="1" noEditPoints="1"/>
                </p:cNvSpPr>
                <p:nvPr/>
              </p:nvSpPr>
              <p:spPr bwMode="auto">
                <a:xfrm>
                  <a:off x="4248" y="3382"/>
                  <a:ext cx="112" cy="118"/>
                </a:xfrm>
                <a:custGeom>
                  <a:avLst/>
                  <a:gdLst/>
                  <a:ahLst/>
                  <a:cxnLst>
                    <a:cxn ang="0">
                      <a:pos x="17" y="17"/>
                    </a:cxn>
                    <a:cxn ang="0">
                      <a:pos x="35" y="0"/>
                    </a:cxn>
                    <a:cxn ang="0">
                      <a:pos x="59" y="0"/>
                    </a:cxn>
                    <a:cxn ang="0">
                      <a:pos x="77" y="0"/>
                    </a:cxn>
                    <a:cxn ang="0">
                      <a:pos x="94" y="17"/>
                    </a:cxn>
                    <a:cxn ang="0">
                      <a:pos x="106" y="35"/>
                    </a:cxn>
                    <a:cxn ang="0">
                      <a:pos x="112" y="59"/>
                    </a:cxn>
                    <a:cxn ang="0">
                      <a:pos x="112" y="71"/>
                    </a:cxn>
                    <a:cxn ang="0">
                      <a:pos x="106" y="88"/>
                    </a:cxn>
                    <a:cxn ang="0">
                      <a:pos x="94" y="100"/>
                    </a:cxn>
                    <a:cxn ang="0">
                      <a:pos x="83" y="112"/>
                    </a:cxn>
                    <a:cxn ang="0">
                      <a:pos x="71" y="118"/>
                    </a:cxn>
                    <a:cxn ang="0">
                      <a:pos x="59" y="118"/>
                    </a:cxn>
                    <a:cxn ang="0">
                      <a:pos x="41" y="118"/>
                    </a:cxn>
                    <a:cxn ang="0">
                      <a:pos x="29" y="112"/>
                    </a:cxn>
                    <a:cxn ang="0">
                      <a:pos x="17" y="100"/>
                    </a:cxn>
                    <a:cxn ang="0">
                      <a:pos x="11" y="88"/>
                    </a:cxn>
                    <a:cxn ang="0">
                      <a:pos x="6" y="71"/>
                    </a:cxn>
                    <a:cxn ang="0">
                      <a:pos x="0" y="59"/>
                    </a:cxn>
                    <a:cxn ang="0">
                      <a:pos x="6" y="41"/>
                    </a:cxn>
                    <a:cxn ang="0">
                      <a:pos x="11" y="29"/>
                    </a:cxn>
                    <a:cxn ang="0">
                      <a:pos x="17" y="17"/>
                    </a:cxn>
                    <a:cxn ang="0">
                      <a:pos x="59" y="112"/>
                    </a:cxn>
                    <a:cxn ang="0">
                      <a:pos x="71" y="112"/>
                    </a:cxn>
                    <a:cxn ang="0">
                      <a:pos x="77" y="106"/>
                    </a:cxn>
                    <a:cxn ang="0">
                      <a:pos x="83" y="94"/>
                    </a:cxn>
                    <a:cxn ang="0">
                      <a:pos x="88" y="77"/>
                    </a:cxn>
                    <a:cxn ang="0">
                      <a:pos x="88" y="41"/>
                    </a:cxn>
                    <a:cxn ang="0">
                      <a:pos x="83" y="23"/>
                    </a:cxn>
                    <a:cxn ang="0">
                      <a:pos x="77" y="12"/>
                    </a:cxn>
                    <a:cxn ang="0">
                      <a:pos x="71" y="6"/>
                    </a:cxn>
                    <a:cxn ang="0">
                      <a:pos x="59" y="0"/>
                    </a:cxn>
                    <a:cxn ang="0">
                      <a:pos x="41" y="6"/>
                    </a:cxn>
                    <a:cxn ang="0">
                      <a:pos x="35" y="12"/>
                    </a:cxn>
                    <a:cxn ang="0">
                      <a:pos x="29" y="23"/>
                    </a:cxn>
                    <a:cxn ang="0">
                      <a:pos x="29" y="41"/>
                    </a:cxn>
                    <a:cxn ang="0">
                      <a:pos x="29" y="77"/>
                    </a:cxn>
                    <a:cxn ang="0">
                      <a:pos x="29" y="94"/>
                    </a:cxn>
                    <a:cxn ang="0">
                      <a:pos x="35" y="106"/>
                    </a:cxn>
                    <a:cxn ang="0">
                      <a:pos x="41" y="112"/>
                    </a:cxn>
                    <a:cxn ang="0">
                      <a:pos x="59" y="112"/>
                    </a:cxn>
                  </a:cxnLst>
                  <a:rect l="0" t="0" r="r" b="b"/>
                  <a:pathLst>
                    <a:path w="112" h="118">
                      <a:moveTo>
                        <a:pt x="17" y="17"/>
                      </a:moveTo>
                      <a:lnTo>
                        <a:pt x="35" y="0"/>
                      </a:lnTo>
                      <a:lnTo>
                        <a:pt x="59" y="0"/>
                      </a:lnTo>
                      <a:lnTo>
                        <a:pt x="77" y="0"/>
                      </a:lnTo>
                      <a:lnTo>
                        <a:pt x="94" y="17"/>
                      </a:lnTo>
                      <a:lnTo>
                        <a:pt x="106" y="35"/>
                      </a:lnTo>
                      <a:lnTo>
                        <a:pt x="112" y="59"/>
                      </a:lnTo>
                      <a:lnTo>
                        <a:pt x="112" y="71"/>
                      </a:lnTo>
                      <a:lnTo>
                        <a:pt x="106" y="88"/>
                      </a:lnTo>
                      <a:lnTo>
                        <a:pt x="94" y="100"/>
                      </a:lnTo>
                      <a:lnTo>
                        <a:pt x="83" y="112"/>
                      </a:lnTo>
                      <a:lnTo>
                        <a:pt x="71" y="118"/>
                      </a:lnTo>
                      <a:lnTo>
                        <a:pt x="59" y="118"/>
                      </a:lnTo>
                      <a:lnTo>
                        <a:pt x="41" y="118"/>
                      </a:lnTo>
                      <a:lnTo>
                        <a:pt x="29" y="112"/>
                      </a:lnTo>
                      <a:lnTo>
                        <a:pt x="17" y="100"/>
                      </a:lnTo>
                      <a:lnTo>
                        <a:pt x="11" y="88"/>
                      </a:lnTo>
                      <a:lnTo>
                        <a:pt x="6" y="71"/>
                      </a:lnTo>
                      <a:lnTo>
                        <a:pt x="0" y="59"/>
                      </a:lnTo>
                      <a:lnTo>
                        <a:pt x="6" y="41"/>
                      </a:lnTo>
                      <a:lnTo>
                        <a:pt x="11" y="29"/>
                      </a:lnTo>
                      <a:lnTo>
                        <a:pt x="17" y="17"/>
                      </a:lnTo>
                      <a:close/>
                      <a:moveTo>
                        <a:pt x="59" y="112"/>
                      </a:moveTo>
                      <a:lnTo>
                        <a:pt x="71" y="112"/>
                      </a:lnTo>
                      <a:lnTo>
                        <a:pt x="77" y="106"/>
                      </a:lnTo>
                      <a:lnTo>
                        <a:pt x="83" y="94"/>
                      </a:lnTo>
                      <a:lnTo>
                        <a:pt x="88" y="77"/>
                      </a:lnTo>
                      <a:lnTo>
                        <a:pt x="88" y="41"/>
                      </a:lnTo>
                      <a:lnTo>
                        <a:pt x="83" y="23"/>
                      </a:lnTo>
                      <a:lnTo>
                        <a:pt x="77" y="12"/>
                      </a:lnTo>
                      <a:lnTo>
                        <a:pt x="71" y="6"/>
                      </a:lnTo>
                      <a:lnTo>
                        <a:pt x="59" y="0"/>
                      </a:lnTo>
                      <a:lnTo>
                        <a:pt x="41" y="6"/>
                      </a:lnTo>
                      <a:lnTo>
                        <a:pt x="35" y="12"/>
                      </a:lnTo>
                      <a:lnTo>
                        <a:pt x="29" y="23"/>
                      </a:lnTo>
                      <a:lnTo>
                        <a:pt x="29" y="41"/>
                      </a:lnTo>
                      <a:lnTo>
                        <a:pt x="29" y="77"/>
                      </a:lnTo>
                      <a:lnTo>
                        <a:pt x="29" y="94"/>
                      </a:lnTo>
                      <a:lnTo>
                        <a:pt x="35" y="106"/>
                      </a:lnTo>
                      <a:lnTo>
                        <a:pt x="41" y="112"/>
                      </a:lnTo>
                      <a:lnTo>
                        <a:pt x="59" y="112"/>
                      </a:lnTo>
                      <a:close/>
                    </a:path>
                  </a:pathLst>
                </a:custGeom>
                <a:solidFill>
                  <a:srgbClr val="000000"/>
                </a:solidFill>
                <a:ln w="0">
                  <a:solidFill>
                    <a:srgbClr val="000000"/>
                  </a:solidFill>
                  <a:prstDash val="solid"/>
                  <a:round/>
                  <a:headEnd/>
                  <a:tailEnd/>
                </a:ln>
              </p:spPr>
              <p:txBody>
                <a:bodyPr/>
                <a:lstStyle/>
                <a:p>
                  <a:endParaRPr lang="en-US"/>
                </a:p>
              </p:txBody>
            </p:sp>
            <p:sp>
              <p:nvSpPr>
                <p:cNvPr id="358416" name="Freeform 16"/>
                <p:cNvSpPr>
                  <a:spLocks noChangeAspect="1" noEditPoints="1"/>
                </p:cNvSpPr>
                <p:nvPr/>
              </p:nvSpPr>
              <p:spPr bwMode="auto">
                <a:xfrm>
                  <a:off x="4348" y="3305"/>
                  <a:ext cx="65" cy="260"/>
                </a:xfrm>
                <a:custGeom>
                  <a:avLst/>
                  <a:gdLst/>
                  <a:ahLst/>
                  <a:cxnLst>
                    <a:cxn ang="0">
                      <a:pos x="24" y="83"/>
                    </a:cxn>
                    <a:cxn ang="0">
                      <a:pos x="24" y="77"/>
                    </a:cxn>
                    <a:cxn ang="0">
                      <a:pos x="36" y="77"/>
                    </a:cxn>
                    <a:cxn ang="0">
                      <a:pos x="54" y="77"/>
                    </a:cxn>
                    <a:cxn ang="0">
                      <a:pos x="65" y="77"/>
                    </a:cxn>
                    <a:cxn ang="0">
                      <a:pos x="65" y="195"/>
                    </a:cxn>
                    <a:cxn ang="0">
                      <a:pos x="59" y="219"/>
                    </a:cxn>
                    <a:cxn ang="0">
                      <a:pos x="54" y="237"/>
                    </a:cxn>
                    <a:cxn ang="0">
                      <a:pos x="48" y="248"/>
                    </a:cxn>
                    <a:cxn ang="0">
                      <a:pos x="36" y="260"/>
                    </a:cxn>
                    <a:cxn ang="0">
                      <a:pos x="24" y="260"/>
                    </a:cxn>
                    <a:cxn ang="0">
                      <a:pos x="12" y="260"/>
                    </a:cxn>
                    <a:cxn ang="0">
                      <a:pos x="0" y="248"/>
                    </a:cxn>
                    <a:cxn ang="0">
                      <a:pos x="0" y="237"/>
                    </a:cxn>
                    <a:cxn ang="0">
                      <a:pos x="0" y="231"/>
                    </a:cxn>
                    <a:cxn ang="0">
                      <a:pos x="6" y="225"/>
                    </a:cxn>
                    <a:cxn ang="0">
                      <a:pos x="12" y="225"/>
                    </a:cxn>
                    <a:cxn ang="0">
                      <a:pos x="18" y="231"/>
                    </a:cxn>
                    <a:cxn ang="0">
                      <a:pos x="24" y="237"/>
                    </a:cxn>
                    <a:cxn ang="0">
                      <a:pos x="18" y="242"/>
                    </a:cxn>
                    <a:cxn ang="0">
                      <a:pos x="18" y="242"/>
                    </a:cxn>
                    <a:cxn ang="0">
                      <a:pos x="12" y="248"/>
                    </a:cxn>
                    <a:cxn ang="0">
                      <a:pos x="6" y="248"/>
                    </a:cxn>
                    <a:cxn ang="0">
                      <a:pos x="12" y="254"/>
                    </a:cxn>
                    <a:cxn ang="0">
                      <a:pos x="24" y="260"/>
                    </a:cxn>
                    <a:cxn ang="0">
                      <a:pos x="30" y="254"/>
                    </a:cxn>
                    <a:cxn ang="0">
                      <a:pos x="36" y="248"/>
                    </a:cxn>
                    <a:cxn ang="0">
                      <a:pos x="36" y="231"/>
                    </a:cxn>
                    <a:cxn ang="0">
                      <a:pos x="42" y="213"/>
                    </a:cxn>
                    <a:cxn ang="0">
                      <a:pos x="42" y="83"/>
                    </a:cxn>
                    <a:cxn ang="0">
                      <a:pos x="24" y="83"/>
                    </a:cxn>
                    <a:cxn ang="0">
                      <a:pos x="54" y="0"/>
                    </a:cxn>
                    <a:cxn ang="0">
                      <a:pos x="59" y="0"/>
                    </a:cxn>
                    <a:cxn ang="0">
                      <a:pos x="65" y="12"/>
                    </a:cxn>
                    <a:cxn ang="0">
                      <a:pos x="59" y="17"/>
                    </a:cxn>
                    <a:cxn ang="0">
                      <a:pos x="54" y="23"/>
                    </a:cxn>
                    <a:cxn ang="0">
                      <a:pos x="42" y="17"/>
                    </a:cxn>
                    <a:cxn ang="0">
                      <a:pos x="36" y="12"/>
                    </a:cxn>
                    <a:cxn ang="0">
                      <a:pos x="42" y="0"/>
                    </a:cxn>
                    <a:cxn ang="0">
                      <a:pos x="54" y="0"/>
                    </a:cxn>
                  </a:cxnLst>
                  <a:rect l="0" t="0" r="r" b="b"/>
                  <a:pathLst>
                    <a:path w="65" h="260">
                      <a:moveTo>
                        <a:pt x="24" y="83"/>
                      </a:moveTo>
                      <a:lnTo>
                        <a:pt x="24" y="77"/>
                      </a:lnTo>
                      <a:lnTo>
                        <a:pt x="36" y="77"/>
                      </a:lnTo>
                      <a:lnTo>
                        <a:pt x="54" y="77"/>
                      </a:lnTo>
                      <a:lnTo>
                        <a:pt x="65" y="77"/>
                      </a:lnTo>
                      <a:lnTo>
                        <a:pt x="65" y="195"/>
                      </a:lnTo>
                      <a:lnTo>
                        <a:pt x="59" y="219"/>
                      </a:lnTo>
                      <a:lnTo>
                        <a:pt x="54" y="237"/>
                      </a:lnTo>
                      <a:lnTo>
                        <a:pt x="48" y="248"/>
                      </a:lnTo>
                      <a:lnTo>
                        <a:pt x="36" y="260"/>
                      </a:lnTo>
                      <a:lnTo>
                        <a:pt x="24" y="260"/>
                      </a:lnTo>
                      <a:lnTo>
                        <a:pt x="12" y="260"/>
                      </a:lnTo>
                      <a:lnTo>
                        <a:pt x="0" y="248"/>
                      </a:lnTo>
                      <a:lnTo>
                        <a:pt x="0" y="237"/>
                      </a:lnTo>
                      <a:lnTo>
                        <a:pt x="0" y="231"/>
                      </a:lnTo>
                      <a:lnTo>
                        <a:pt x="6" y="225"/>
                      </a:lnTo>
                      <a:lnTo>
                        <a:pt x="12" y="225"/>
                      </a:lnTo>
                      <a:lnTo>
                        <a:pt x="18" y="231"/>
                      </a:lnTo>
                      <a:lnTo>
                        <a:pt x="24" y="237"/>
                      </a:lnTo>
                      <a:lnTo>
                        <a:pt x="18" y="242"/>
                      </a:lnTo>
                      <a:lnTo>
                        <a:pt x="18" y="242"/>
                      </a:lnTo>
                      <a:lnTo>
                        <a:pt x="12" y="248"/>
                      </a:lnTo>
                      <a:lnTo>
                        <a:pt x="6" y="248"/>
                      </a:lnTo>
                      <a:lnTo>
                        <a:pt x="12" y="254"/>
                      </a:lnTo>
                      <a:lnTo>
                        <a:pt x="24" y="260"/>
                      </a:lnTo>
                      <a:lnTo>
                        <a:pt x="30" y="254"/>
                      </a:lnTo>
                      <a:lnTo>
                        <a:pt x="36" y="248"/>
                      </a:lnTo>
                      <a:lnTo>
                        <a:pt x="36" y="231"/>
                      </a:lnTo>
                      <a:lnTo>
                        <a:pt x="42" y="213"/>
                      </a:lnTo>
                      <a:lnTo>
                        <a:pt x="42" y="83"/>
                      </a:lnTo>
                      <a:lnTo>
                        <a:pt x="24" y="83"/>
                      </a:lnTo>
                      <a:close/>
                      <a:moveTo>
                        <a:pt x="54" y="0"/>
                      </a:moveTo>
                      <a:lnTo>
                        <a:pt x="59" y="0"/>
                      </a:lnTo>
                      <a:lnTo>
                        <a:pt x="65" y="12"/>
                      </a:lnTo>
                      <a:lnTo>
                        <a:pt x="59" y="17"/>
                      </a:lnTo>
                      <a:lnTo>
                        <a:pt x="54" y="23"/>
                      </a:lnTo>
                      <a:lnTo>
                        <a:pt x="42" y="17"/>
                      </a:lnTo>
                      <a:lnTo>
                        <a:pt x="36" y="12"/>
                      </a:lnTo>
                      <a:lnTo>
                        <a:pt x="42" y="0"/>
                      </a:lnTo>
                      <a:lnTo>
                        <a:pt x="54" y="0"/>
                      </a:lnTo>
                      <a:close/>
                    </a:path>
                  </a:pathLst>
                </a:custGeom>
                <a:solidFill>
                  <a:srgbClr val="000000"/>
                </a:solidFill>
                <a:ln w="0">
                  <a:solidFill>
                    <a:srgbClr val="000000"/>
                  </a:solidFill>
                  <a:prstDash val="solid"/>
                  <a:round/>
                  <a:headEnd/>
                  <a:tailEnd/>
                </a:ln>
              </p:spPr>
              <p:txBody>
                <a:bodyPr/>
                <a:lstStyle/>
                <a:p>
                  <a:endParaRPr lang="en-US"/>
                </a:p>
              </p:txBody>
            </p:sp>
            <p:sp>
              <p:nvSpPr>
                <p:cNvPr id="358417" name="Freeform 17"/>
                <p:cNvSpPr>
                  <a:spLocks noChangeAspect="1" noEditPoints="1"/>
                </p:cNvSpPr>
                <p:nvPr/>
              </p:nvSpPr>
              <p:spPr bwMode="auto">
                <a:xfrm>
                  <a:off x="4437" y="3382"/>
                  <a:ext cx="101" cy="118"/>
                </a:xfrm>
                <a:custGeom>
                  <a:avLst/>
                  <a:gdLst/>
                  <a:ahLst/>
                  <a:cxnLst>
                    <a:cxn ang="0">
                      <a:pos x="24" y="77"/>
                    </a:cxn>
                    <a:cxn ang="0">
                      <a:pos x="24" y="94"/>
                    </a:cxn>
                    <a:cxn ang="0">
                      <a:pos x="30" y="106"/>
                    </a:cxn>
                    <a:cxn ang="0">
                      <a:pos x="42" y="112"/>
                    </a:cxn>
                    <a:cxn ang="0">
                      <a:pos x="53" y="112"/>
                    </a:cxn>
                    <a:cxn ang="0">
                      <a:pos x="65" y="112"/>
                    </a:cxn>
                    <a:cxn ang="0">
                      <a:pos x="77" y="106"/>
                    </a:cxn>
                    <a:cxn ang="0">
                      <a:pos x="89" y="94"/>
                    </a:cxn>
                    <a:cxn ang="0">
                      <a:pos x="95" y="77"/>
                    </a:cxn>
                    <a:cxn ang="0">
                      <a:pos x="101" y="77"/>
                    </a:cxn>
                    <a:cxn ang="0">
                      <a:pos x="89" y="94"/>
                    </a:cxn>
                    <a:cxn ang="0">
                      <a:pos x="83" y="106"/>
                    </a:cxn>
                    <a:cxn ang="0">
                      <a:pos x="65" y="112"/>
                    </a:cxn>
                    <a:cxn ang="0">
                      <a:pos x="53" y="118"/>
                    </a:cxn>
                    <a:cxn ang="0">
                      <a:pos x="36" y="112"/>
                    </a:cxn>
                    <a:cxn ang="0">
                      <a:pos x="24" y="106"/>
                    </a:cxn>
                    <a:cxn ang="0">
                      <a:pos x="12" y="94"/>
                    </a:cxn>
                    <a:cxn ang="0">
                      <a:pos x="0" y="77"/>
                    </a:cxn>
                    <a:cxn ang="0">
                      <a:pos x="0" y="59"/>
                    </a:cxn>
                    <a:cxn ang="0">
                      <a:pos x="0" y="35"/>
                    </a:cxn>
                    <a:cxn ang="0">
                      <a:pos x="12" y="17"/>
                    </a:cxn>
                    <a:cxn ang="0">
                      <a:pos x="30" y="0"/>
                    </a:cxn>
                    <a:cxn ang="0">
                      <a:pos x="47" y="0"/>
                    </a:cxn>
                    <a:cxn ang="0">
                      <a:pos x="65" y="0"/>
                    </a:cxn>
                    <a:cxn ang="0">
                      <a:pos x="83" y="12"/>
                    </a:cxn>
                    <a:cxn ang="0">
                      <a:pos x="89" y="29"/>
                    </a:cxn>
                    <a:cxn ang="0">
                      <a:pos x="95" y="47"/>
                    </a:cxn>
                    <a:cxn ang="0">
                      <a:pos x="24" y="47"/>
                    </a:cxn>
                    <a:cxn ang="0">
                      <a:pos x="24" y="77"/>
                    </a:cxn>
                    <a:cxn ang="0">
                      <a:pos x="71" y="41"/>
                    </a:cxn>
                    <a:cxn ang="0">
                      <a:pos x="71" y="29"/>
                    </a:cxn>
                    <a:cxn ang="0">
                      <a:pos x="65" y="12"/>
                    </a:cxn>
                    <a:cxn ang="0">
                      <a:pos x="59" y="6"/>
                    </a:cxn>
                    <a:cxn ang="0">
                      <a:pos x="47" y="0"/>
                    </a:cxn>
                    <a:cxn ang="0">
                      <a:pos x="36" y="6"/>
                    </a:cxn>
                    <a:cxn ang="0">
                      <a:pos x="30" y="12"/>
                    </a:cxn>
                    <a:cxn ang="0">
                      <a:pos x="24" y="17"/>
                    </a:cxn>
                    <a:cxn ang="0">
                      <a:pos x="24" y="35"/>
                    </a:cxn>
                    <a:cxn ang="0">
                      <a:pos x="24" y="41"/>
                    </a:cxn>
                    <a:cxn ang="0">
                      <a:pos x="71" y="41"/>
                    </a:cxn>
                  </a:cxnLst>
                  <a:rect l="0" t="0" r="r" b="b"/>
                  <a:pathLst>
                    <a:path w="101" h="118">
                      <a:moveTo>
                        <a:pt x="24" y="77"/>
                      </a:moveTo>
                      <a:lnTo>
                        <a:pt x="24" y="94"/>
                      </a:lnTo>
                      <a:lnTo>
                        <a:pt x="30" y="106"/>
                      </a:lnTo>
                      <a:lnTo>
                        <a:pt x="42" y="112"/>
                      </a:lnTo>
                      <a:lnTo>
                        <a:pt x="53" y="112"/>
                      </a:lnTo>
                      <a:lnTo>
                        <a:pt x="65" y="112"/>
                      </a:lnTo>
                      <a:lnTo>
                        <a:pt x="77" y="106"/>
                      </a:lnTo>
                      <a:lnTo>
                        <a:pt x="89" y="94"/>
                      </a:lnTo>
                      <a:lnTo>
                        <a:pt x="95" y="77"/>
                      </a:lnTo>
                      <a:lnTo>
                        <a:pt x="101" y="77"/>
                      </a:lnTo>
                      <a:lnTo>
                        <a:pt x="89" y="94"/>
                      </a:lnTo>
                      <a:lnTo>
                        <a:pt x="83" y="106"/>
                      </a:lnTo>
                      <a:lnTo>
                        <a:pt x="65" y="112"/>
                      </a:lnTo>
                      <a:lnTo>
                        <a:pt x="53" y="118"/>
                      </a:lnTo>
                      <a:lnTo>
                        <a:pt x="36" y="112"/>
                      </a:lnTo>
                      <a:lnTo>
                        <a:pt x="24" y="106"/>
                      </a:lnTo>
                      <a:lnTo>
                        <a:pt x="12" y="94"/>
                      </a:lnTo>
                      <a:lnTo>
                        <a:pt x="0" y="77"/>
                      </a:lnTo>
                      <a:lnTo>
                        <a:pt x="0" y="59"/>
                      </a:lnTo>
                      <a:lnTo>
                        <a:pt x="0" y="35"/>
                      </a:lnTo>
                      <a:lnTo>
                        <a:pt x="12" y="17"/>
                      </a:lnTo>
                      <a:lnTo>
                        <a:pt x="30" y="0"/>
                      </a:lnTo>
                      <a:lnTo>
                        <a:pt x="47" y="0"/>
                      </a:lnTo>
                      <a:lnTo>
                        <a:pt x="65" y="0"/>
                      </a:lnTo>
                      <a:lnTo>
                        <a:pt x="83" y="12"/>
                      </a:lnTo>
                      <a:lnTo>
                        <a:pt x="89" y="29"/>
                      </a:lnTo>
                      <a:lnTo>
                        <a:pt x="95" y="47"/>
                      </a:lnTo>
                      <a:lnTo>
                        <a:pt x="24" y="47"/>
                      </a:lnTo>
                      <a:lnTo>
                        <a:pt x="24" y="77"/>
                      </a:lnTo>
                      <a:close/>
                      <a:moveTo>
                        <a:pt x="71" y="41"/>
                      </a:moveTo>
                      <a:lnTo>
                        <a:pt x="71" y="29"/>
                      </a:lnTo>
                      <a:lnTo>
                        <a:pt x="65" y="12"/>
                      </a:lnTo>
                      <a:lnTo>
                        <a:pt x="59" y="6"/>
                      </a:lnTo>
                      <a:lnTo>
                        <a:pt x="47" y="0"/>
                      </a:lnTo>
                      <a:lnTo>
                        <a:pt x="36" y="6"/>
                      </a:lnTo>
                      <a:lnTo>
                        <a:pt x="30" y="12"/>
                      </a:lnTo>
                      <a:lnTo>
                        <a:pt x="24" y="17"/>
                      </a:lnTo>
                      <a:lnTo>
                        <a:pt x="24" y="35"/>
                      </a:lnTo>
                      <a:lnTo>
                        <a:pt x="24" y="41"/>
                      </a:lnTo>
                      <a:lnTo>
                        <a:pt x="71" y="41"/>
                      </a:lnTo>
                      <a:close/>
                    </a:path>
                  </a:pathLst>
                </a:custGeom>
                <a:solidFill>
                  <a:srgbClr val="000000"/>
                </a:solidFill>
                <a:ln w="0">
                  <a:solidFill>
                    <a:srgbClr val="000000"/>
                  </a:solidFill>
                  <a:prstDash val="solid"/>
                  <a:round/>
                  <a:headEnd/>
                  <a:tailEnd/>
                </a:ln>
              </p:spPr>
              <p:txBody>
                <a:bodyPr/>
                <a:lstStyle/>
                <a:p>
                  <a:endParaRPr lang="en-US"/>
                </a:p>
              </p:txBody>
            </p:sp>
            <p:sp>
              <p:nvSpPr>
                <p:cNvPr id="358418" name="Freeform 18"/>
                <p:cNvSpPr>
                  <a:spLocks noChangeAspect="1"/>
                </p:cNvSpPr>
                <p:nvPr/>
              </p:nvSpPr>
              <p:spPr bwMode="auto">
                <a:xfrm>
                  <a:off x="4550" y="3382"/>
                  <a:ext cx="94" cy="118"/>
                </a:xfrm>
                <a:custGeom>
                  <a:avLst/>
                  <a:gdLst/>
                  <a:ahLst/>
                  <a:cxnLst>
                    <a:cxn ang="0">
                      <a:pos x="53" y="118"/>
                    </a:cxn>
                    <a:cxn ang="0">
                      <a:pos x="35" y="112"/>
                    </a:cxn>
                    <a:cxn ang="0">
                      <a:pos x="23" y="106"/>
                    </a:cxn>
                    <a:cxn ang="0">
                      <a:pos x="11" y="94"/>
                    </a:cxn>
                    <a:cxn ang="0">
                      <a:pos x="0" y="83"/>
                    </a:cxn>
                    <a:cxn ang="0">
                      <a:pos x="0" y="59"/>
                    </a:cxn>
                    <a:cxn ang="0">
                      <a:pos x="0" y="41"/>
                    </a:cxn>
                    <a:cxn ang="0">
                      <a:pos x="11" y="23"/>
                    </a:cxn>
                    <a:cxn ang="0">
                      <a:pos x="23" y="12"/>
                    </a:cxn>
                    <a:cxn ang="0">
                      <a:pos x="41" y="0"/>
                    </a:cxn>
                    <a:cxn ang="0">
                      <a:pos x="59" y="0"/>
                    </a:cxn>
                    <a:cxn ang="0">
                      <a:pos x="77" y="0"/>
                    </a:cxn>
                    <a:cxn ang="0">
                      <a:pos x="88" y="12"/>
                    </a:cxn>
                    <a:cxn ang="0">
                      <a:pos x="94" y="23"/>
                    </a:cxn>
                    <a:cxn ang="0">
                      <a:pos x="88" y="29"/>
                    </a:cxn>
                    <a:cxn ang="0">
                      <a:pos x="83" y="35"/>
                    </a:cxn>
                    <a:cxn ang="0">
                      <a:pos x="71" y="29"/>
                    </a:cxn>
                    <a:cxn ang="0">
                      <a:pos x="71" y="23"/>
                    </a:cxn>
                    <a:cxn ang="0">
                      <a:pos x="71" y="17"/>
                    </a:cxn>
                    <a:cxn ang="0">
                      <a:pos x="77" y="12"/>
                    </a:cxn>
                    <a:cxn ang="0">
                      <a:pos x="77" y="6"/>
                    </a:cxn>
                    <a:cxn ang="0">
                      <a:pos x="77" y="6"/>
                    </a:cxn>
                    <a:cxn ang="0">
                      <a:pos x="71" y="0"/>
                    </a:cxn>
                    <a:cxn ang="0">
                      <a:pos x="59" y="0"/>
                    </a:cxn>
                    <a:cxn ang="0">
                      <a:pos x="41" y="6"/>
                    </a:cxn>
                    <a:cxn ang="0">
                      <a:pos x="35" y="12"/>
                    </a:cxn>
                    <a:cxn ang="0">
                      <a:pos x="29" y="23"/>
                    </a:cxn>
                    <a:cxn ang="0">
                      <a:pos x="23" y="35"/>
                    </a:cxn>
                    <a:cxn ang="0">
                      <a:pos x="23" y="47"/>
                    </a:cxn>
                    <a:cxn ang="0">
                      <a:pos x="23" y="53"/>
                    </a:cxn>
                    <a:cxn ang="0">
                      <a:pos x="23" y="59"/>
                    </a:cxn>
                    <a:cxn ang="0">
                      <a:pos x="23" y="59"/>
                    </a:cxn>
                    <a:cxn ang="0">
                      <a:pos x="23" y="65"/>
                    </a:cxn>
                    <a:cxn ang="0">
                      <a:pos x="23" y="83"/>
                    </a:cxn>
                    <a:cxn ang="0">
                      <a:pos x="29" y="94"/>
                    </a:cxn>
                    <a:cxn ang="0">
                      <a:pos x="29" y="100"/>
                    </a:cxn>
                    <a:cxn ang="0">
                      <a:pos x="41" y="112"/>
                    </a:cxn>
                    <a:cxn ang="0">
                      <a:pos x="53" y="112"/>
                    </a:cxn>
                    <a:cxn ang="0">
                      <a:pos x="71" y="112"/>
                    </a:cxn>
                    <a:cxn ang="0">
                      <a:pos x="83" y="100"/>
                    </a:cxn>
                    <a:cxn ang="0">
                      <a:pos x="88" y="94"/>
                    </a:cxn>
                    <a:cxn ang="0">
                      <a:pos x="94" y="77"/>
                    </a:cxn>
                    <a:cxn ang="0">
                      <a:pos x="94" y="77"/>
                    </a:cxn>
                    <a:cxn ang="0">
                      <a:pos x="94" y="94"/>
                    </a:cxn>
                    <a:cxn ang="0">
                      <a:pos x="83" y="106"/>
                    </a:cxn>
                    <a:cxn ang="0">
                      <a:pos x="71" y="112"/>
                    </a:cxn>
                    <a:cxn ang="0">
                      <a:pos x="53" y="118"/>
                    </a:cxn>
                  </a:cxnLst>
                  <a:rect l="0" t="0" r="r" b="b"/>
                  <a:pathLst>
                    <a:path w="94" h="118">
                      <a:moveTo>
                        <a:pt x="53" y="118"/>
                      </a:moveTo>
                      <a:lnTo>
                        <a:pt x="35" y="112"/>
                      </a:lnTo>
                      <a:lnTo>
                        <a:pt x="23" y="106"/>
                      </a:lnTo>
                      <a:lnTo>
                        <a:pt x="11" y="94"/>
                      </a:lnTo>
                      <a:lnTo>
                        <a:pt x="0" y="83"/>
                      </a:lnTo>
                      <a:lnTo>
                        <a:pt x="0" y="59"/>
                      </a:lnTo>
                      <a:lnTo>
                        <a:pt x="0" y="41"/>
                      </a:lnTo>
                      <a:lnTo>
                        <a:pt x="11" y="23"/>
                      </a:lnTo>
                      <a:lnTo>
                        <a:pt x="23" y="12"/>
                      </a:lnTo>
                      <a:lnTo>
                        <a:pt x="41" y="0"/>
                      </a:lnTo>
                      <a:lnTo>
                        <a:pt x="59" y="0"/>
                      </a:lnTo>
                      <a:lnTo>
                        <a:pt x="77" y="0"/>
                      </a:lnTo>
                      <a:lnTo>
                        <a:pt x="88" y="12"/>
                      </a:lnTo>
                      <a:lnTo>
                        <a:pt x="94" y="23"/>
                      </a:lnTo>
                      <a:lnTo>
                        <a:pt x="88" y="29"/>
                      </a:lnTo>
                      <a:lnTo>
                        <a:pt x="83" y="35"/>
                      </a:lnTo>
                      <a:lnTo>
                        <a:pt x="71" y="29"/>
                      </a:lnTo>
                      <a:lnTo>
                        <a:pt x="71" y="23"/>
                      </a:lnTo>
                      <a:lnTo>
                        <a:pt x="71" y="17"/>
                      </a:lnTo>
                      <a:lnTo>
                        <a:pt x="77" y="12"/>
                      </a:lnTo>
                      <a:lnTo>
                        <a:pt x="77" y="6"/>
                      </a:lnTo>
                      <a:lnTo>
                        <a:pt x="77" y="6"/>
                      </a:lnTo>
                      <a:lnTo>
                        <a:pt x="71" y="0"/>
                      </a:lnTo>
                      <a:lnTo>
                        <a:pt x="59" y="0"/>
                      </a:lnTo>
                      <a:lnTo>
                        <a:pt x="41" y="6"/>
                      </a:lnTo>
                      <a:lnTo>
                        <a:pt x="35" y="12"/>
                      </a:lnTo>
                      <a:lnTo>
                        <a:pt x="29" y="23"/>
                      </a:lnTo>
                      <a:lnTo>
                        <a:pt x="23" y="35"/>
                      </a:lnTo>
                      <a:lnTo>
                        <a:pt x="23" y="47"/>
                      </a:lnTo>
                      <a:lnTo>
                        <a:pt x="23" y="53"/>
                      </a:lnTo>
                      <a:lnTo>
                        <a:pt x="23" y="59"/>
                      </a:lnTo>
                      <a:lnTo>
                        <a:pt x="23" y="59"/>
                      </a:lnTo>
                      <a:lnTo>
                        <a:pt x="23" y="65"/>
                      </a:lnTo>
                      <a:lnTo>
                        <a:pt x="23" y="83"/>
                      </a:lnTo>
                      <a:lnTo>
                        <a:pt x="29" y="94"/>
                      </a:lnTo>
                      <a:lnTo>
                        <a:pt x="29" y="100"/>
                      </a:lnTo>
                      <a:lnTo>
                        <a:pt x="41" y="112"/>
                      </a:lnTo>
                      <a:lnTo>
                        <a:pt x="53" y="112"/>
                      </a:lnTo>
                      <a:lnTo>
                        <a:pt x="71" y="112"/>
                      </a:lnTo>
                      <a:lnTo>
                        <a:pt x="83" y="100"/>
                      </a:lnTo>
                      <a:lnTo>
                        <a:pt x="88" y="94"/>
                      </a:lnTo>
                      <a:lnTo>
                        <a:pt x="94" y="77"/>
                      </a:lnTo>
                      <a:lnTo>
                        <a:pt x="94" y="77"/>
                      </a:lnTo>
                      <a:lnTo>
                        <a:pt x="94" y="94"/>
                      </a:lnTo>
                      <a:lnTo>
                        <a:pt x="83" y="106"/>
                      </a:lnTo>
                      <a:lnTo>
                        <a:pt x="71" y="112"/>
                      </a:lnTo>
                      <a:lnTo>
                        <a:pt x="53" y="118"/>
                      </a:lnTo>
                      <a:close/>
                    </a:path>
                  </a:pathLst>
                </a:custGeom>
                <a:solidFill>
                  <a:srgbClr val="000000"/>
                </a:solidFill>
                <a:ln w="0">
                  <a:solidFill>
                    <a:srgbClr val="000000"/>
                  </a:solidFill>
                  <a:prstDash val="solid"/>
                  <a:round/>
                  <a:headEnd/>
                  <a:tailEnd/>
                </a:ln>
              </p:spPr>
              <p:txBody>
                <a:bodyPr/>
                <a:lstStyle/>
                <a:p>
                  <a:endParaRPr lang="en-US"/>
                </a:p>
              </p:txBody>
            </p:sp>
            <p:sp>
              <p:nvSpPr>
                <p:cNvPr id="358419" name="Freeform 19"/>
                <p:cNvSpPr>
                  <a:spLocks noChangeAspect="1"/>
                </p:cNvSpPr>
                <p:nvPr/>
              </p:nvSpPr>
              <p:spPr bwMode="auto">
                <a:xfrm>
                  <a:off x="4650" y="3346"/>
                  <a:ext cx="83" cy="154"/>
                </a:xfrm>
                <a:custGeom>
                  <a:avLst/>
                  <a:gdLst/>
                  <a:ahLst/>
                  <a:cxnLst>
                    <a:cxn ang="0">
                      <a:pos x="54" y="148"/>
                    </a:cxn>
                    <a:cxn ang="0">
                      <a:pos x="65" y="148"/>
                    </a:cxn>
                    <a:cxn ang="0">
                      <a:pos x="71" y="142"/>
                    </a:cxn>
                    <a:cxn ang="0">
                      <a:pos x="77" y="130"/>
                    </a:cxn>
                    <a:cxn ang="0">
                      <a:pos x="83" y="130"/>
                    </a:cxn>
                    <a:cxn ang="0">
                      <a:pos x="77" y="142"/>
                    </a:cxn>
                    <a:cxn ang="0">
                      <a:pos x="65" y="148"/>
                    </a:cxn>
                    <a:cxn ang="0">
                      <a:pos x="54" y="154"/>
                    </a:cxn>
                    <a:cxn ang="0">
                      <a:pos x="42" y="154"/>
                    </a:cxn>
                    <a:cxn ang="0">
                      <a:pos x="30" y="142"/>
                    </a:cxn>
                    <a:cxn ang="0">
                      <a:pos x="24" y="136"/>
                    </a:cxn>
                    <a:cxn ang="0">
                      <a:pos x="24" y="124"/>
                    </a:cxn>
                    <a:cxn ang="0">
                      <a:pos x="24" y="124"/>
                    </a:cxn>
                    <a:cxn ang="0">
                      <a:pos x="24" y="119"/>
                    </a:cxn>
                    <a:cxn ang="0">
                      <a:pos x="24" y="42"/>
                    </a:cxn>
                    <a:cxn ang="0">
                      <a:pos x="0" y="42"/>
                    </a:cxn>
                    <a:cxn ang="0">
                      <a:pos x="0" y="36"/>
                    </a:cxn>
                    <a:cxn ang="0">
                      <a:pos x="18" y="36"/>
                    </a:cxn>
                    <a:cxn ang="0">
                      <a:pos x="30" y="30"/>
                    </a:cxn>
                    <a:cxn ang="0">
                      <a:pos x="36" y="18"/>
                    </a:cxn>
                    <a:cxn ang="0">
                      <a:pos x="42" y="0"/>
                    </a:cxn>
                    <a:cxn ang="0">
                      <a:pos x="42" y="0"/>
                    </a:cxn>
                    <a:cxn ang="0">
                      <a:pos x="42" y="36"/>
                    </a:cxn>
                    <a:cxn ang="0">
                      <a:pos x="77" y="36"/>
                    </a:cxn>
                    <a:cxn ang="0">
                      <a:pos x="77" y="42"/>
                    </a:cxn>
                    <a:cxn ang="0">
                      <a:pos x="42" y="42"/>
                    </a:cxn>
                    <a:cxn ang="0">
                      <a:pos x="42" y="130"/>
                    </a:cxn>
                    <a:cxn ang="0">
                      <a:pos x="48" y="142"/>
                    </a:cxn>
                    <a:cxn ang="0">
                      <a:pos x="48" y="148"/>
                    </a:cxn>
                    <a:cxn ang="0">
                      <a:pos x="54" y="148"/>
                    </a:cxn>
                  </a:cxnLst>
                  <a:rect l="0" t="0" r="r" b="b"/>
                  <a:pathLst>
                    <a:path w="83" h="154">
                      <a:moveTo>
                        <a:pt x="54" y="148"/>
                      </a:moveTo>
                      <a:lnTo>
                        <a:pt x="65" y="148"/>
                      </a:lnTo>
                      <a:lnTo>
                        <a:pt x="71" y="142"/>
                      </a:lnTo>
                      <a:lnTo>
                        <a:pt x="77" y="130"/>
                      </a:lnTo>
                      <a:lnTo>
                        <a:pt x="83" y="130"/>
                      </a:lnTo>
                      <a:lnTo>
                        <a:pt x="77" y="142"/>
                      </a:lnTo>
                      <a:lnTo>
                        <a:pt x="65" y="148"/>
                      </a:lnTo>
                      <a:lnTo>
                        <a:pt x="54" y="154"/>
                      </a:lnTo>
                      <a:lnTo>
                        <a:pt x="42" y="154"/>
                      </a:lnTo>
                      <a:lnTo>
                        <a:pt x="30" y="142"/>
                      </a:lnTo>
                      <a:lnTo>
                        <a:pt x="24" y="136"/>
                      </a:lnTo>
                      <a:lnTo>
                        <a:pt x="24" y="124"/>
                      </a:lnTo>
                      <a:lnTo>
                        <a:pt x="24" y="124"/>
                      </a:lnTo>
                      <a:lnTo>
                        <a:pt x="24" y="119"/>
                      </a:lnTo>
                      <a:lnTo>
                        <a:pt x="24" y="42"/>
                      </a:lnTo>
                      <a:lnTo>
                        <a:pt x="0" y="42"/>
                      </a:lnTo>
                      <a:lnTo>
                        <a:pt x="0" y="36"/>
                      </a:lnTo>
                      <a:lnTo>
                        <a:pt x="18" y="36"/>
                      </a:lnTo>
                      <a:lnTo>
                        <a:pt x="30" y="30"/>
                      </a:lnTo>
                      <a:lnTo>
                        <a:pt x="36" y="18"/>
                      </a:lnTo>
                      <a:lnTo>
                        <a:pt x="42" y="0"/>
                      </a:lnTo>
                      <a:lnTo>
                        <a:pt x="42" y="0"/>
                      </a:lnTo>
                      <a:lnTo>
                        <a:pt x="42" y="36"/>
                      </a:lnTo>
                      <a:lnTo>
                        <a:pt x="77" y="36"/>
                      </a:lnTo>
                      <a:lnTo>
                        <a:pt x="77" y="42"/>
                      </a:lnTo>
                      <a:lnTo>
                        <a:pt x="42" y="42"/>
                      </a:lnTo>
                      <a:lnTo>
                        <a:pt x="42" y="130"/>
                      </a:lnTo>
                      <a:lnTo>
                        <a:pt x="48" y="142"/>
                      </a:lnTo>
                      <a:lnTo>
                        <a:pt x="48" y="148"/>
                      </a:lnTo>
                      <a:lnTo>
                        <a:pt x="54" y="148"/>
                      </a:lnTo>
                      <a:close/>
                    </a:path>
                  </a:pathLst>
                </a:custGeom>
                <a:solidFill>
                  <a:srgbClr val="000000"/>
                </a:solidFill>
                <a:ln w="0">
                  <a:solidFill>
                    <a:srgbClr val="000000"/>
                  </a:solidFill>
                  <a:prstDash val="solid"/>
                  <a:round/>
                  <a:headEnd/>
                  <a:tailEnd/>
                </a:ln>
              </p:spPr>
              <p:txBody>
                <a:bodyPr/>
                <a:lstStyle/>
                <a:p>
                  <a:endParaRPr lang="en-US"/>
                </a:p>
              </p:txBody>
            </p:sp>
            <p:sp>
              <p:nvSpPr>
                <p:cNvPr id="358420" name="Freeform 20"/>
                <p:cNvSpPr>
                  <a:spLocks noChangeAspect="1" noEditPoints="1"/>
                </p:cNvSpPr>
                <p:nvPr/>
              </p:nvSpPr>
              <p:spPr bwMode="auto">
                <a:xfrm>
                  <a:off x="1920" y="3311"/>
                  <a:ext cx="142" cy="183"/>
                </a:xfrm>
                <a:custGeom>
                  <a:avLst/>
                  <a:gdLst/>
                  <a:ahLst/>
                  <a:cxnLst>
                    <a:cxn ang="0">
                      <a:pos x="0" y="183"/>
                    </a:cxn>
                    <a:cxn ang="0">
                      <a:pos x="18" y="183"/>
                    </a:cxn>
                    <a:cxn ang="0">
                      <a:pos x="18" y="0"/>
                    </a:cxn>
                    <a:cxn ang="0">
                      <a:pos x="0" y="0"/>
                    </a:cxn>
                    <a:cxn ang="0">
                      <a:pos x="0" y="0"/>
                    </a:cxn>
                    <a:cxn ang="0">
                      <a:pos x="71" y="0"/>
                    </a:cxn>
                    <a:cxn ang="0">
                      <a:pos x="95" y="0"/>
                    </a:cxn>
                    <a:cxn ang="0">
                      <a:pos x="119" y="6"/>
                    </a:cxn>
                    <a:cxn ang="0">
                      <a:pos x="130" y="17"/>
                    </a:cxn>
                    <a:cxn ang="0">
                      <a:pos x="142" y="29"/>
                    </a:cxn>
                    <a:cxn ang="0">
                      <a:pos x="142" y="47"/>
                    </a:cxn>
                    <a:cxn ang="0">
                      <a:pos x="142" y="65"/>
                    </a:cxn>
                    <a:cxn ang="0">
                      <a:pos x="130" y="83"/>
                    </a:cxn>
                    <a:cxn ang="0">
                      <a:pos x="119" y="94"/>
                    </a:cxn>
                    <a:cxn ang="0">
                      <a:pos x="101" y="100"/>
                    </a:cxn>
                    <a:cxn ang="0">
                      <a:pos x="77" y="106"/>
                    </a:cxn>
                    <a:cxn ang="0">
                      <a:pos x="65" y="100"/>
                    </a:cxn>
                    <a:cxn ang="0">
                      <a:pos x="47" y="100"/>
                    </a:cxn>
                    <a:cxn ang="0">
                      <a:pos x="47" y="183"/>
                    </a:cxn>
                    <a:cxn ang="0">
                      <a:pos x="65" y="183"/>
                    </a:cxn>
                    <a:cxn ang="0">
                      <a:pos x="65" y="183"/>
                    </a:cxn>
                    <a:cxn ang="0">
                      <a:pos x="0" y="183"/>
                    </a:cxn>
                    <a:cxn ang="0">
                      <a:pos x="0" y="183"/>
                    </a:cxn>
                    <a:cxn ang="0">
                      <a:pos x="47" y="94"/>
                    </a:cxn>
                    <a:cxn ang="0">
                      <a:pos x="59" y="100"/>
                    </a:cxn>
                    <a:cxn ang="0">
                      <a:pos x="77" y="100"/>
                    </a:cxn>
                    <a:cxn ang="0">
                      <a:pos x="89" y="94"/>
                    </a:cxn>
                    <a:cxn ang="0">
                      <a:pos x="107" y="88"/>
                    </a:cxn>
                    <a:cxn ang="0">
                      <a:pos x="113" y="71"/>
                    </a:cxn>
                    <a:cxn ang="0">
                      <a:pos x="119" y="53"/>
                    </a:cxn>
                    <a:cxn ang="0">
                      <a:pos x="113" y="35"/>
                    </a:cxn>
                    <a:cxn ang="0">
                      <a:pos x="107" y="17"/>
                    </a:cxn>
                    <a:cxn ang="0">
                      <a:pos x="95" y="11"/>
                    </a:cxn>
                    <a:cxn ang="0">
                      <a:pos x="77" y="6"/>
                    </a:cxn>
                    <a:cxn ang="0">
                      <a:pos x="53" y="0"/>
                    </a:cxn>
                    <a:cxn ang="0">
                      <a:pos x="53" y="0"/>
                    </a:cxn>
                    <a:cxn ang="0">
                      <a:pos x="47" y="0"/>
                    </a:cxn>
                    <a:cxn ang="0">
                      <a:pos x="47" y="94"/>
                    </a:cxn>
                  </a:cxnLst>
                  <a:rect l="0" t="0" r="r" b="b"/>
                  <a:pathLst>
                    <a:path w="142" h="183">
                      <a:moveTo>
                        <a:pt x="0" y="183"/>
                      </a:moveTo>
                      <a:lnTo>
                        <a:pt x="18" y="183"/>
                      </a:lnTo>
                      <a:lnTo>
                        <a:pt x="18" y="0"/>
                      </a:lnTo>
                      <a:lnTo>
                        <a:pt x="0" y="0"/>
                      </a:lnTo>
                      <a:lnTo>
                        <a:pt x="0" y="0"/>
                      </a:lnTo>
                      <a:lnTo>
                        <a:pt x="71" y="0"/>
                      </a:lnTo>
                      <a:lnTo>
                        <a:pt x="95" y="0"/>
                      </a:lnTo>
                      <a:lnTo>
                        <a:pt x="119" y="6"/>
                      </a:lnTo>
                      <a:lnTo>
                        <a:pt x="130" y="17"/>
                      </a:lnTo>
                      <a:lnTo>
                        <a:pt x="142" y="29"/>
                      </a:lnTo>
                      <a:lnTo>
                        <a:pt x="142" y="47"/>
                      </a:lnTo>
                      <a:lnTo>
                        <a:pt x="142" y="65"/>
                      </a:lnTo>
                      <a:lnTo>
                        <a:pt x="130" y="83"/>
                      </a:lnTo>
                      <a:lnTo>
                        <a:pt x="119" y="94"/>
                      </a:lnTo>
                      <a:lnTo>
                        <a:pt x="101" y="100"/>
                      </a:lnTo>
                      <a:lnTo>
                        <a:pt x="77" y="106"/>
                      </a:lnTo>
                      <a:lnTo>
                        <a:pt x="65" y="100"/>
                      </a:lnTo>
                      <a:lnTo>
                        <a:pt x="47" y="100"/>
                      </a:lnTo>
                      <a:lnTo>
                        <a:pt x="47" y="183"/>
                      </a:lnTo>
                      <a:lnTo>
                        <a:pt x="65" y="183"/>
                      </a:lnTo>
                      <a:lnTo>
                        <a:pt x="65" y="183"/>
                      </a:lnTo>
                      <a:lnTo>
                        <a:pt x="0" y="183"/>
                      </a:lnTo>
                      <a:lnTo>
                        <a:pt x="0" y="183"/>
                      </a:lnTo>
                      <a:close/>
                      <a:moveTo>
                        <a:pt x="47" y="94"/>
                      </a:moveTo>
                      <a:lnTo>
                        <a:pt x="59" y="100"/>
                      </a:lnTo>
                      <a:lnTo>
                        <a:pt x="77" y="100"/>
                      </a:lnTo>
                      <a:lnTo>
                        <a:pt x="89" y="94"/>
                      </a:lnTo>
                      <a:lnTo>
                        <a:pt x="107" y="88"/>
                      </a:lnTo>
                      <a:lnTo>
                        <a:pt x="113" y="71"/>
                      </a:lnTo>
                      <a:lnTo>
                        <a:pt x="119" y="53"/>
                      </a:lnTo>
                      <a:lnTo>
                        <a:pt x="113" y="35"/>
                      </a:lnTo>
                      <a:lnTo>
                        <a:pt x="107" y="17"/>
                      </a:lnTo>
                      <a:lnTo>
                        <a:pt x="95" y="11"/>
                      </a:lnTo>
                      <a:lnTo>
                        <a:pt x="77" y="6"/>
                      </a:lnTo>
                      <a:lnTo>
                        <a:pt x="53" y="0"/>
                      </a:lnTo>
                      <a:lnTo>
                        <a:pt x="53" y="0"/>
                      </a:lnTo>
                      <a:lnTo>
                        <a:pt x="47" y="0"/>
                      </a:lnTo>
                      <a:lnTo>
                        <a:pt x="47" y="94"/>
                      </a:lnTo>
                      <a:close/>
                    </a:path>
                  </a:pathLst>
                </a:custGeom>
                <a:solidFill>
                  <a:srgbClr val="000000"/>
                </a:solidFill>
                <a:ln w="0">
                  <a:solidFill>
                    <a:srgbClr val="000000"/>
                  </a:solidFill>
                  <a:prstDash val="solid"/>
                  <a:round/>
                  <a:headEnd/>
                  <a:tailEnd/>
                </a:ln>
              </p:spPr>
              <p:txBody>
                <a:bodyPr/>
                <a:lstStyle/>
                <a:p>
                  <a:endParaRPr lang="en-US"/>
                </a:p>
              </p:txBody>
            </p:sp>
            <p:sp>
              <p:nvSpPr>
                <p:cNvPr id="358421" name="Freeform 21"/>
                <p:cNvSpPr>
                  <a:spLocks noChangeAspect="1" noEditPoints="1"/>
                </p:cNvSpPr>
                <p:nvPr/>
              </p:nvSpPr>
              <p:spPr bwMode="auto">
                <a:xfrm>
                  <a:off x="2056" y="3382"/>
                  <a:ext cx="101" cy="118"/>
                </a:xfrm>
                <a:custGeom>
                  <a:avLst/>
                  <a:gdLst/>
                  <a:ahLst/>
                  <a:cxnLst>
                    <a:cxn ang="0">
                      <a:pos x="24" y="77"/>
                    </a:cxn>
                    <a:cxn ang="0">
                      <a:pos x="24" y="94"/>
                    </a:cxn>
                    <a:cxn ang="0">
                      <a:pos x="30" y="106"/>
                    </a:cxn>
                    <a:cxn ang="0">
                      <a:pos x="42" y="112"/>
                    </a:cxn>
                    <a:cxn ang="0">
                      <a:pos x="54" y="112"/>
                    </a:cxn>
                    <a:cxn ang="0">
                      <a:pos x="65" y="112"/>
                    </a:cxn>
                    <a:cxn ang="0">
                      <a:pos x="77" y="106"/>
                    </a:cxn>
                    <a:cxn ang="0">
                      <a:pos x="89" y="94"/>
                    </a:cxn>
                    <a:cxn ang="0">
                      <a:pos x="95" y="77"/>
                    </a:cxn>
                    <a:cxn ang="0">
                      <a:pos x="101" y="77"/>
                    </a:cxn>
                    <a:cxn ang="0">
                      <a:pos x="89" y="94"/>
                    </a:cxn>
                    <a:cxn ang="0">
                      <a:pos x="83" y="106"/>
                    </a:cxn>
                    <a:cxn ang="0">
                      <a:pos x="65" y="112"/>
                    </a:cxn>
                    <a:cxn ang="0">
                      <a:pos x="54" y="118"/>
                    </a:cxn>
                    <a:cxn ang="0">
                      <a:pos x="36" y="112"/>
                    </a:cxn>
                    <a:cxn ang="0">
                      <a:pos x="24" y="106"/>
                    </a:cxn>
                    <a:cxn ang="0">
                      <a:pos x="12" y="94"/>
                    </a:cxn>
                    <a:cxn ang="0">
                      <a:pos x="0" y="77"/>
                    </a:cxn>
                    <a:cxn ang="0">
                      <a:pos x="0" y="59"/>
                    </a:cxn>
                    <a:cxn ang="0">
                      <a:pos x="6" y="35"/>
                    </a:cxn>
                    <a:cxn ang="0">
                      <a:pos x="12" y="17"/>
                    </a:cxn>
                    <a:cxn ang="0">
                      <a:pos x="30" y="0"/>
                    </a:cxn>
                    <a:cxn ang="0">
                      <a:pos x="48" y="0"/>
                    </a:cxn>
                    <a:cxn ang="0">
                      <a:pos x="65" y="0"/>
                    </a:cxn>
                    <a:cxn ang="0">
                      <a:pos x="83" y="12"/>
                    </a:cxn>
                    <a:cxn ang="0">
                      <a:pos x="89" y="29"/>
                    </a:cxn>
                    <a:cxn ang="0">
                      <a:pos x="95" y="47"/>
                    </a:cxn>
                    <a:cxn ang="0">
                      <a:pos x="24" y="47"/>
                    </a:cxn>
                    <a:cxn ang="0">
                      <a:pos x="24" y="77"/>
                    </a:cxn>
                    <a:cxn ang="0">
                      <a:pos x="71" y="41"/>
                    </a:cxn>
                    <a:cxn ang="0">
                      <a:pos x="71" y="29"/>
                    </a:cxn>
                    <a:cxn ang="0">
                      <a:pos x="65" y="12"/>
                    </a:cxn>
                    <a:cxn ang="0">
                      <a:pos x="60" y="6"/>
                    </a:cxn>
                    <a:cxn ang="0">
                      <a:pos x="48" y="0"/>
                    </a:cxn>
                    <a:cxn ang="0">
                      <a:pos x="36" y="6"/>
                    </a:cxn>
                    <a:cxn ang="0">
                      <a:pos x="30" y="12"/>
                    </a:cxn>
                    <a:cxn ang="0">
                      <a:pos x="24" y="17"/>
                    </a:cxn>
                    <a:cxn ang="0">
                      <a:pos x="24" y="35"/>
                    </a:cxn>
                    <a:cxn ang="0">
                      <a:pos x="24" y="41"/>
                    </a:cxn>
                    <a:cxn ang="0">
                      <a:pos x="71" y="41"/>
                    </a:cxn>
                  </a:cxnLst>
                  <a:rect l="0" t="0" r="r" b="b"/>
                  <a:pathLst>
                    <a:path w="101" h="118">
                      <a:moveTo>
                        <a:pt x="24" y="77"/>
                      </a:moveTo>
                      <a:lnTo>
                        <a:pt x="24" y="94"/>
                      </a:lnTo>
                      <a:lnTo>
                        <a:pt x="30" y="106"/>
                      </a:lnTo>
                      <a:lnTo>
                        <a:pt x="42" y="112"/>
                      </a:lnTo>
                      <a:lnTo>
                        <a:pt x="54" y="112"/>
                      </a:lnTo>
                      <a:lnTo>
                        <a:pt x="65" y="112"/>
                      </a:lnTo>
                      <a:lnTo>
                        <a:pt x="77" y="106"/>
                      </a:lnTo>
                      <a:lnTo>
                        <a:pt x="89" y="94"/>
                      </a:lnTo>
                      <a:lnTo>
                        <a:pt x="95" y="77"/>
                      </a:lnTo>
                      <a:lnTo>
                        <a:pt x="101" y="77"/>
                      </a:lnTo>
                      <a:lnTo>
                        <a:pt x="89" y="94"/>
                      </a:lnTo>
                      <a:lnTo>
                        <a:pt x="83" y="106"/>
                      </a:lnTo>
                      <a:lnTo>
                        <a:pt x="65" y="112"/>
                      </a:lnTo>
                      <a:lnTo>
                        <a:pt x="54" y="118"/>
                      </a:lnTo>
                      <a:lnTo>
                        <a:pt x="36" y="112"/>
                      </a:lnTo>
                      <a:lnTo>
                        <a:pt x="24" y="106"/>
                      </a:lnTo>
                      <a:lnTo>
                        <a:pt x="12" y="94"/>
                      </a:lnTo>
                      <a:lnTo>
                        <a:pt x="0" y="77"/>
                      </a:lnTo>
                      <a:lnTo>
                        <a:pt x="0" y="59"/>
                      </a:lnTo>
                      <a:lnTo>
                        <a:pt x="6" y="35"/>
                      </a:lnTo>
                      <a:lnTo>
                        <a:pt x="12" y="17"/>
                      </a:lnTo>
                      <a:lnTo>
                        <a:pt x="30" y="0"/>
                      </a:lnTo>
                      <a:lnTo>
                        <a:pt x="48" y="0"/>
                      </a:lnTo>
                      <a:lnTo>
                        <a:pt x="65" y="0"/>
                      </a:lnTo>
                      <a:lnTo>
                        <a:pt x="83" y="12"/>
                      </a:lnTo>
                      <a:lnTo>
                        <a:pt x="89" y="29"/>
                      </a:lnTo>
                      <a:lnTo>
                        <a:pt x="95" y="47"/>
                      </a:lnTo>
                      <a:lnTo>
                        <a:pt x="24" y="47"/>
                      </a:lnTo>
                      <a:lnTo>
                        <a:pt x="24" y="77"/>
                      </a:lnTo>
                      <a:close/>
                      <a:moveTo>
                        <a:pt x="71" y="41"/>
                      </a:moveTo>
                      <a:lnTo>
                        <a:pt x="71" y="29"/>
                      </a:lnTo>
                      <a:lnTo>
                        <a:pt x="65" y="12"/>
                      </a:lnTo>
                      <a:lnTo>
                        <a:pt x="60" y="6"/>
                      </a:lnTo>
                      <a:lnTo>
                        <a:pt x="48" y="0"/>
                      </a:lnTo>
                      <a:lnTo>
                        <a:pt x="36" y="6"/>
                      </a:lnTo>
                      <a:lnTo>
                        <a:pt x="30" y="12"/>
                      </a:lnTo>
                      <a:lnTo>
                        <a:pt x="24" y="17"/>
                      </a:lnTo>
                      <a:lnTo>
                        <a:pt x="24" y="35"/>
                      </a:lnTo>
                      <a:lnTo>
                        <a:pt x="24" y="41"/>
                      </a:lnTo>
                      <a:lnTo>
                        <a:pt x="71" y="41"/>
                      </a:lnTo>
                      <a:close/>
                    </a:path>
                  </a:pathLst>
                </a:custGeom>
                <a:solidFill>
                  <a:srgbClr val="000000"/>
                </a:solidFill>
                <a:ln w="0">
                  <a:solidFill>
                    <a:srgbClr val="000000"/>
                  </a:solidFill>
                  <a:prstDash val="solid"/>
                  <a:round/>
                  <a:headEnd/>
                  <a:tailEnd/>
                </a:ln>
              </p:spPr>
              <p:txBody>
                <a:bodyPr/>
                <a:lstStyle/>
                <a:p>
                  <a:endParaRPr lang="en-US"/>
                </a:p>
              </p:txBody>
            </p:sp>
            <p:sp>
              <p:nvSpPr>
                <p:cNvPr id="358422" name="Freeform 22"/>
                <p:cNvSpPr>
                  <a:spLocks noChangeAspect="1"/>
                </p:cNvSpPr>
                <p:nvPr/>
              </p:nvSpPr>
              <p:spPr bwMode="auto">
                <a:xfrm>
                  <a:off x="2157" y="3382"/>
                  <a:ext cx="184" cy="118"/>
                </a:xfrm>
                <a:custGeom>
                  <a:avLst/>
                  <a:gdLst/>
                  <a:ahLst/>
                  <a:cxnLst>
                    <a:cxn ang="0">
                      <a:pos x="0" y="0"/>
                    </a:cxn>
                    <a:cxn ang="0">
                      <a:pos x="53" y="0"/>
                    </a:cxn>
                    <a:cxn ang="0">
                      <a:pos x="53" y="6"/>
                    </a:cxn>
                    <a:cxn ang="0">
                      <a:pos x="35" y="6"/>
                    </a:cxn>
                    <a:cxn ang="0">
                      <a:pos x="71" y="83"/>
                    </a:cxn>
                    <a:cxn ang="0">
                      <a:pos x="89" y="35"/>
                    </a:cxn>
                    <a:cxn ang="0">
                      <a:pos x="77" y="6"/>
                    </a:cxn>
                    <a:cxn ang="0">
                      <a:pos x="59" y="6"/>
                    </a:cxn>
                    <a:cxn ang="0">
                      <a:pos x="59" y="0"/>
                    </a:cxn>
                    <a:cxn ang="0">
                      <a:pos x="118" y="0"/>
                    </a:cxn>
                    <a:cxn ang="0">
                      <a:pos x="118" y="6"/>
                    </a:cxn>
                    <a:cxn ang="0">
                      <a:pos x="101" y="6"/>
                    </a:cxn>
                    <a:cxn ang="0">
                      <a:pos x="136" y="83"/>
                    </a:cxn>
                    <a:cxn ang="0">
                      <a:pos x="160" y="23"/>
                    </a:cxn>
                    <a:cxn ang="0">
                      <a:pos x="160" y="17"/>
                    </a:cxn>
                    <a:cxn ang="0">
                      <a:pos x="166" y="12"/>
                    </a:cxn>
                    <a:cxn ang="0">
                      <a:pos x="160" y="6"/>
                    </a:cxn>
                    <a:cxn ang="0">
                      <a:pos x="154" y="6"/>
                    </a:cxn>
                    <a:cxn ang="0">
                      <a:pos x="148" y="6"/>
                    </a:cxn>
                    <a:cxn ang="0">
                      <a:pos x="148" y="0"/>
                    </a:cxn>
                    <a:cxn ang="0">
                      <a:pos x="184" y="0"/>
                    </a:cxn>
                    <a:cxn ang="0">
                      <a:pos x="184" y="6"/>
                    </a:cxn>
                    <a:cxn ang="0">
                      <a:pos x="184" y="6"/>
                    </a:cxn>
                    <a:cxn ang="0">
                      <a:pos x="184" y="6"/>
                    </a:cxn>
                    <a:cxn ang="0">
                      <a:pos x="178" y="6"/>
                    </a:cxn>
                    <a:cxn ang="0">
                      <a:pos x="172" y="17"/>
                    </a:cxn>
                    <a:cxn ang="0">
                      <a:pos x="166" y="29"/>
                    </a:cxn>
                    <a:cxn ang="0">
                      <a:pos x="124" y="118"/>
                    </a:cxn>
                    <a:cxn ang="0">
                      <a:pos x="124" y="118"/>
                    </a:cxn>
                    <a:cxn ang="0">
                      <a:pos x="95" y="41"/>
                    </a:cxn>
                    <a:cxn ang="0">
                      <a:pos x="65" y="118"/>
                    </a:cxn>
                    <a:cxn ang="0">
                      <a:pos x="59" y="118"/>
                    </a:cxn>
                    <a:cxn ang="0">
                      <a:pos x="12" y="6"/>
                    </a:cxn>
                    <a:cxn ang="0">
                      <a:pos x="0" y="6"/>
                    </a:cxn>
                    <a:cxn ang="0">
                      <a:pos x="0" y="0"/>
                    </a:cxn>
                  </a:cxnLst>
                  <a:rect l="0" t="0" r="r" b="b"/>
                  <a:pathLst>
                    <a:path w="184" h="118">
                      <a:moveTo>
                        <a:pt x="0" y="0"/>
                      </a:moveTo>
                      <a:lnTo>
                        <a:pt x="53" y="0"/>
                      </a:lnTo>
                      <a:lnTo>
                        <a:pt x="53" y="6"/>
                      </a:lnTo>
                      <a:lnTo>
                        <a:pt x="35" y="6"/>
                      </a:lnTo>
                      <a:lnTo>
                        <a:pt x="71" y="83"/>
                      </a:lnTo>
                      <a:lnTo>
                        <a:pt x="89" y="35"/>
                      </a:lnTo>
                      <a:lnTo>
                        <a:pt x="77" y="6"/>
                      </a:lnTo>
                      <a:lnTo>
                        <a:pt x="59" y="6"/>
                      </a:lnTo>
                      <a:lnTo>
                        <a:pt x="59" y="0"/>
                      </a:lnTo>
                      <a:lnTo>
                        <a:pt x="118" y="0"/>
                      </a:lnTo>
                      <a:lnTo>
                        <a:pt x="118" y="6"/>
                      </a:lnTo>
                      <a:lnTo>
                        <a:pt x="101" y="6"/>
                      </a:lnTo>
                      <a:lnTo>
                        <a:pt x="136" y="83"/>
                      </a:lnTo>
                      <a:lnTo>
                        <a:pt x="160" y="23"/>
                      </a:lnTo>
                      <a:lnTo>
                        <a:pt x="160" y="17"/>
                      </a:lnTo>
                      <a:lnTo>
                        <a:pt x="166" y="12"/>
                      </a:lnTo>
                      <a:lnTo>
                        <a:pt x="160" y="6"/>
                      </a:lnTo>
                      <a:lnTo>
                        <a:pt x="154" y="6"/>
                      </a:lnTo>
                      <a:lnTo>
                        <a:pt x="148" y="6"/>
                      </a:lnTo>
                      <a:lnTo>
                        <a:pt x="148" y="0"/>
                      </a:lnTo>
                      <a:lnTo>
                        <a:pt x="184" y="0"/>
                      </a:lnTo>
                      <a:lnTo>
                        <a:pt x="184" y="6"/>
                      </a:lnTo>
                      <a:lnTo>
                        <a:pt x="184" y="6"/>
                      </a:lnTo>
                      <a:lnTo>
                        <a:pt x="184" y="6"/>
                      </a:lnTo>
                      <a:lnTo>
                        <a:pt x="178" y="6"/>
                      </a:lnTo>
                      <a:lnTo>
                        <a:pt x="172" y="17"/>
                      </a:lnTo>
                      <a:lnTo>
                        <a:pt x="166" y="29"/>
                      </a:lnTo>
                      <a:lnTo>
                        <a:pt x="124" y="118"/>
                      </a:lnTo>
                      <a:lnTo>
                        <a:pt x="124" y="118"/>
                      </a:lnTo>
                      <a:lnTo>
                        <a:pt x="95" y="41"/>
                      </a:lnTo>
                      <a:lnTo>
                        <a:pt x="65" y="118"/>
                      </a:lnTo>
                      <a:lnTo>
                        <a:pt x="59" y="118"/>
                      </a:lnTo>
                      <a:lnTo>
                        <a:pt x="12" y="6"/>
                      </a:lnTo>
                      <a:lnTo>
                        <a:pt x="0" y="6"/>
                      </a:lnTo>
                      <a:lnTo>
                        <a:pt x="0" y="0"/>
                      </a:lnTo>
                      <a:close/>
                    </a:path>
                  </a:pathLst>
                </a:custGeom>
                <a:solidFill>
                  <a:srgbClr val="000000"/>
                </a:solidFill>
                <a:ln w="0">
                  <a:solidFill>
                    <a:srgbClr val="000000"/>
                  </a:solidFill>
                  <a:prstDash val="solid"/>
                  <a:round/>
                  <a:headEnd/>
                  <a:tailEnd/>
                </a:ln>
              </p:spPr>
              <p:txBody>
                <a:bodyPr/>
                <a:lstStyle/>
                <a:p>
                  <a:endParaRPr lang="en-US"/>
                </a:p>
              </p:txBody>
            </p:sp>
            <p:sp>
              <p:nvSpPr>
                <p:cNvPr id="358423" name="Freeform 23"/>
                <p:cNvSpPr>
                  <a:spLocks noChangeAspect="1" noEditPoints="1"/>
                </p:cNvSpPr>
                <p:nvPr/>
              </p:nvSpPr>
              <p:spPr bwMode="auto">
                <a:xfrm>
                  <a:off x="2341" y="3311"/>
                  <a:ext cx="171" cy="189"/>
                </a:xfrm>
                <a:custGeom>
                  <a:avLst/>
                  <a:gdLst/>
                  <a:ahLst/>
                  <a:cxnLst>
                    <a:cxn ang="0">
                      <a:pos x="0" y="183"/>
                    </a:cxn>
                    <a:cxn ang="0">
                      <a:pos x="23" y="183"/>
                    </a:cxn>
                    <a:cxn ang="0">
                      <a:pos x="23" y="0"/>
                    </a:cxn>
                    <a:cxn ang="0">
                      <a:pos x="0" y="0"/>
                    </a:cxn>
                    <a:cxn ang="0">
                      <a:pos x="0" y="0"/>
                    </a:cxn>
                    <a:cxn ang="0">
                      <a:pos x="77" y="0"/>
                    </a:cxn>
                    <a:cxn ang="0">
                      <a:pos x="100" y="0"/>
                    </a:cxn>
                    <a:cxn ang="0">
                      <a:pos x="124" y="6"/>
                    </a:cxn>
                    <a:cxn ang="0">
                      <a:pos x="136" y="11"/>
                    </a:cxn>
                    <a:cxn ang="0">
                      <a:pos x="142" y="23"/>
                    </a:cxn>
                    <a:cxn ang="0">
                      <a:pos x="142" y="41"/>
                    </a:cxn>
                    <a:cxn ang="0">
                      <a:pos x="142" y="59"/>
                    </a:cxn>
                    <a:cxn ang="0">
                      <a:pos x="130" y="71"/>
                    </a:cxn>
                    <a:cxn ang="0">
                      <a:pos x="112" y="83"/>
                    </a:cxn>
                    <a:cxn ang="0">
                      <a:pos x="94" y="88"/>
                    </a:cxn>
                    <a:cxn ang="0">
                      <a:pos x="112" y="94"/>
                    </a:cxn>
                    <a:cxn ang="0">
                      <a:pos x="124" y="100"/>
                    </a:cxn>
                    <a:cxn ang="0">
                      <a:pos x="136" y="112"/>
                    </a:cxn>
                    <a:cxn ang="0">
                      <a:pos x="142" y="136"/>
                    </a:cxn>
                    <a:cxn ang="0">
                      <a:pos x="142" y="148"/>
                    </a:cxn>
                    <a:cxn ang="0">
                      <a:pos x="142" y="165"/>
                    </a:cxn>
                    <a:cxn ang="0">
                      <a:pos x="148" y="171"/>
                    </a:cxn>
                    <a:cxn ang="0">
                      <a:pos x="148" y="177"/>
                    </a:cxn>
                    <a:cxn ang="0">
                      <a:pos x="159" y="183"/>
                    </a:cxn>
                    <a:cxn ang="0">
                      <a:pos x="159" y="183"/>
                    </a:cxn>
                    <a:cxn ang="0">
                      <a:pos x="165" y="177"/>
                    </a:cxn>
                    <a:cxn ang="0">
                      <a:pos x="171" y="183"/>
                    </a:cxn>
                    <a:cxn ang="0">
                      <a:pos x="154" y="183"/>
                    </a:cxn>
                    <a:cxn ang="0">
                      <a:pos x="142" y="189"/>
                    </a:cxn>
                    <a:cxn ang="0">
                      <a:pos x="130" y="183"/>
                    </a:cxn>
                    <a:cxn ang="0">
                      <a:pos x="118" y="171"/>
                    </a:cxn>
                    <a:cxn ang="0">
                      <a:pos x="112" y="159"/>
                    </a:cxn>
                    <a:cxn ang="0">
                      <a:pos x="112" y="142"/>
                    </a:cxn>
                    <a:cxn ang="0">
                      <a:pos x="106" y="124"/>
                    </a:cxn>
                    <a:cxn ang="0">
                      <a:pos x="100" y="106"/>
                    </a:cxn>
                    <a:cxn ang="0">
                      <a:pos x="94" y="94"/>
                    </a:cxn>
                    <a:cxn ang="0">
                      <a:pos x="82" y="88"/>
                    </a:cxn>
                    <a:cxn ang="0">
                      <a:pos x="59" y="88"/>
                    </a:cxn>
                    <a:cxn ang="0">
                      <a:pos x="53" y="88"/>
                    </a:cxn>
                    <a:cxn ang="0">
                      <a:pos x="53" y="183"/>
                    </a:cxn>
                    <a:cxn ang="0">
                      <a:pos x="71" y="183"/>
                    </a:cxn>
                    <a:cxn ang="0">
                      <a:pos x="71" y="183"/>
                    </a:cxn>
                    <a:cxn ang="0">
                      <a:pos x="0" y="183"/>
                    </a:cxn>
                    <a:cxn ang="0">
                      <a:pos x="0" y="183"/>
                    </a:cxn>
                    <a:cxn ang="0">
                      <a:pos x="53" y="83"/>
                    </a:cxn>
                    <a:cxn ang="0">
                      <a:pos x="59" y="83"/>
                    </a:cxn>
                    <a:cxn ang="0">
                      <a:pos x="82" y="83"/>
                    </a:cxn>
                    <a:cxn ang="0">
                      <a:pos x="94" y="77"/>
                    </a:cxn>
                    <a:cxn ang="0">
                      <a:pos x="106" y="71"/>
                    </a:cxn>
                    <a:cxn ang="0">
                      <a:pos x="112" y="59"/>
                    </a:cxn>
                    <a:cxn ang="0">
                      <a:pos x="118" y="47"/>
                    </a:cxn>
                    <a:cxn ang="0">
                      <a:pos x="112" y="29"/>
                    </a:cxn>
                    <a:cxn ang="0">
                      <a:pos x="106" y="17"/>
                    </a:cxn>
                    <a:cxn ang="0">
                      <a:pos x="100" y="6"/>
                    </a:cxn>
                    <a:cxn ang="0">
                      <a:pos x="88" y="6"/>
                    </a:cxn>
                    <a:cxn ang="0">
                      <a:pos x="71" y="0"/>
                    </a:cxn>
                    <a:cxn ang="0">
                      <a:pos x="53" y="0"/>
                    </a:cxn>
                    <a:cxn ang="0">
                      <a:pos x="53" y="83"/>
                    </a:cxn>
                  </a:cxnLst>
                  <a:rect l="0" t="0" r="r" b="b"/>
                  <a:pathLst>
                    <a:path w="171" h="189">
                      <a:moveTo>
                        <a:pt x="0" y="183"/>
                      </a:moveTo>
                      <a:lnTo>
                        <a:pt x="23" y="183"/>
                      </a:lnTo>
                      <a:lnTo>
                        <a:pt x="23" y="0"/>
                      </a:lnTo>
                      <a:lnTo>
                        <a:pt x="0" y="0"/>
                      </a:lnTo>
                      <a:lnTo>
                        <a:pt x="0" y="0"/>
                      </a:lnTo>
                      <a:lnTo>
                        <a:pt x="77" y="0"/>
                      </a:lnTo>
                      <a:lnTo>
                        <a:pt x="100" y="0"/>
                      </a:lnTo>
                      <a:lnTo>
                        <a:pt x="124" y="6"/>
                      </a:lnTo>
                      <a:lnTo>
                        <a:pt x="136" y="11"/>
                      </a:lnTo>
                      <a:lnTo>
                        <a:pt x="142" y="23"/>
                      </a:lnTo>
                      <a:lnTo>
                        <a:pt x="142" y="41"/>
                      </a:lnTo>
                      <a:lnTo>
                        <a:pt x="142" y="59"/>
                      </a:lnTo>
                      <a:lnTo>
                        <a:pt x="130" y="71"/>
                      </a:lnTo>
                      <a:lnTo>
                        <a:pt x="112" y="83"/>
                      </a:lnTo>
                      <a:lnTo>
                        <a:pt x="94" y="88"/>
                      </a:lnTo>
                      <a:lnTo>
                        <a:pt x="112" y="94"/>
                      </a:lnTo>
                      <a:lnTo>
                        <a:pt x="124" y="100"/>
                      </a:lnTo>
                      <a:lnTo>
                        <a:pt x="136" y="112"/>
                      </a:lnTo>
                      <a:lnTo>
                        <a:pt x="142" y="136"/>
                      </a:lnTo>
                      <a:lnTo>
                        <a:pt x="142" y="148"/>
                      </a:lnTo>
                      <a:lnTo>
                        <a:pt x="142" y="165"/>
                      </a:lnTo>
                      <a:lnTo>
                        <a:pt x="148" y="171"/>
                      </a:lnTo>
                      <a:lnTo>
                        <a:pt x="148" y="177"/>
                      </a:lnTo>
                      <a:lnTo>
                        <a:pt x="159" y="183"/>
                      </a:lnTo>
                      <a:lnTo>
                        <a:pt x="159" y="183"/>
                      </a:lnTo>
                      <a:lnTo>
                        <a:pt x="165" y="177"/>
                      </a:lnTo>
                      <a:lnTo>
                        <a:pt x="171" y="183"/>
                      </a:lnTo>
                      <a:lnTo>
                        <a:pt x="154" y="183"/>
                      </a:lnTo>
                      <a:lnTo>
                        <a:pt x="142" y="189"/>
                      </a:lnTo>
                      <a:lnTo>
                        <a:pt x="130" y="183"/>
                      </a:lnTo>
                      <a:lnTo>
                        <a:pt x="118" y="171"/>
                      </a:lnTo>
                      <a:lnTo>
                        <a:pt x="112" y="159"/>
                      </a:lnTo>
                      <a:lnTo>
                        <a:pt x="112" y="142"/>
                      </a:lnTo>
                      <a:lnTo>
                        <a:pt x="106" y="124"/>
                      </a:lnTo>
                      <a:lnTo>
                        <a:pt x="100" y="106"/>
                      </a:lnTo>
                      <a:lnTo>
                        <a:pt x="94" y="94"/>
                      </a:lnTo>
                      <a:lnTo>
                        <a:pt x="82" y="88"/>
                      </a:lnTo>
                      <a:lnTo>
                        <a:pt x="59" y="88"/>
                      </a:lnTo>
                      <a:lnTo>
                        <a:pt x="53" y="88"/>
                      </a:lnTo>
                      <a:lnTo>
                        <a:pt x="53" y="183"/>
                      </a:lnTo>
                      <a:lnTo>
                        <a:pt x="71" y="183"/>
                      </a:lnTo>
                      <a:lnTo>
                        <a:pt x="71" y="183"/>
                      </a:lnTo>
                      <a:lnTo>
                        <a:pt x="0" y="183"/>
                      </a:lnTo>
                      <a:lnTo>
                        <a:pt x="0" y="183"/>
                      </a:lnTo>
                      <a:close/>
                      <a:moveTo>
                        <a:pt x="53" y="83"/>
                      </a:moveTo>
                      <a:lnTo>
                        <a:pt x="59" y="83"/>
                      </a:lnTo>
                      <a:lnTo>
                        <a:pt x="82" y="83"/>
                      </a:lnTo>
                      <a:lnTo>
                        <a:pt x="94" y="77"/>
                      </a:lnTo>
                      <a:lnTo>
                        <a:pt x="106" y="71"/>
                      </a:lnTo>
                      <a:lnTo>
                        <a:pt x="112" y="59"/>
                      </a:lnTo>
                      <a:lnTo>
                        <a:pt x="118" y="47"/>
                      </a:lnTo>
                      <a:lnTo>
                        <a:pt x="112" y="29"/>
                      </a:lnTo>
                      <a:lnTo>
                        <a:pt x="106" y="17"/>
                      </a:lnTo>
                      <a:lnTo>
                        <a:pt x="100" y="6"/>
                      </a:lnTo>
                      <a:lnTo>
                        <a:pt x="88" y="6"/>
                      </a:lnTo>
                      <a:lnTo>
                        <a:pt x="71" y="0"/>
                      </a:lnTo>
                      <a:lnTo>
                        <a:pt x="53" y="0"/>
                      </a:lnTo>
                      <a:lnTo>
                        <a:pt x="53" y="83"/>
                      </a:lnTo>
                      <a:close/>
                    </a:path>
                  </a:pathLst>
                </a:custGeom>
                <a:solidFill>
                  <a:srgbClr val="000000"/>
                </a:solidFill>
                <a:ln w="0">
                  <a:solidFill>
                    <a:srgbClr val="000000"/>
                  </a:solidFill>
                  <a:prstDash val="solid"/>
                  <a:round/>
                  <a:headEnd/>
                  <a:tailEnd/>
                </a:ln>
              </p:spPr>
              <p:txBody>
                <a:bodyPr/>
                <a:lstStyle/>
                <a:p>
                  <a:endParaRPr lang="en-US"/>
                </a:p>
              </p:txBody>
            </p:sp>
            <p:sp>
              <p:nvSpPr>
                <p:cNvPr id="358424" name="Freeform 24"/>
                <p:cNvSpPr>
                  <a:spLocks noChangeAspect="1" noEditPoints="1"/>
                </p:cNvSpPr>
                <p:nvPr/>
              </p:nvSpPr>
              <p:spPr bwMode="auto">
                <a:xfrm>
                  <a:off x="2512" y="3382"/>
                  <a:ext cx="95" cy="118"/>
                </a:xfrm>
                <a:custGeom>
                  <a:avLst/>
                  <a:gdLst/>
                  <a:ahLst/>
                  <a:cxnLst>
                    <a:cxn ang="0">
                      <a:pos x="24" y="77"/>
                    </a:cxn>
                    <a:cxn ang="0">
                      <a:pos x="24" y="94"/>
                    </a:cxn>
                    <a:cxn ang="0">
                      <a:pos x="30" y="106"/>
                    </a:cxn>
                    <a:cxn ang="0">
                      <a:pos x="42" y="112"/>
                    </a:cxn>
                    <a:cxn ang="0">
                      <a:pos x="54" y="112"/>
                    </a:cxn>
                    <a:cxn ang="0">
                      <a:pos x="65" y="112"/>
                    </a:cxn>
                    <a:cxn ang="0">
                      <a:pos x="77" y="106"/>
                    </a:cxn>
                    <a:cxn ang="0">
                      <a:pos x="89" y="94"/>
                    </a:cxn>
                    <a:cxn ang="0">
                      <a:pos x="95" y="77"/>
                    </a:cxn>
                    <a:cxn ang="0">
                      <a:pos x="95" y="77"/>
                    </a:cxn>
                    <a:cxn ang="0">
                      <a:pos x="89" y="94"/>
                    </a:cxn>
                    <a:cxn ang="0">
                      <a:pos x="83" y="106"/>
                    </a:cxn>
                    <a:cxn ang="0">
                      <a:pos x="65" y="112"/>
                    </a:cxn>
                    <a:cxn ang="0">
                      <a:pos x="54" y="118"/>
                    </a:cxn>
                    <a:cxn ang="0">
                      <a:pos x="36" y="112"/>
                    </a:cxn>
                    <a:cxn ang="0">
                      <a:pos x="18" y="106"/>
                    </a:cxn>
                    <a:cxn ang="0">
                      <a:pos x="12" y="94"/>
                    </a:cxn>
                    <a:cxn ang="0">
                      <a:pos x="0" y="77"/>
                    </a:cxn>
                    <a:cxn ang="0">
                      <a:pos x="0" y="59"/>
                    </a:cxn>
                    <a:cxn ang="0">
                      <a:pos x="0" y="35"/>
                    </a:cxn>
                    <a:cxn ang="0">
                      <a:pos x="12" y="17"/>
                    </a:cxn>
                    <a:cxn ang="0">
                      <a:pos x="30" y="0"/>
                    </a:cxn>
                    <a:cxn ang="0">
                      <a:pos x="48" y="0"/>
                    </a:cxn>
                    <a:cxn ang="0">
                      <a:pos x="65" y="0"/>
                    </a:cxn>
                    <a:cxn ang="0">
                      <a:pos x="83" y="12"/>
                    </a:cxn>
                    <a:cxn ang="0">
                      <a:pos x="89" y="29"/>
                    </a:cxn>
                    <a:cxn ang="0">
                      <a:pos x="95" y="47"/>
                    </a:cxn>
                    <a:cxn ang="0">
                      <a:pos x="24" y="47"/>
                    </a:cxn>
                    <a:cxn ang="0">
                      <a:pos x="24" y="77"/>
                    </a:cxn>
                    <a:cxn ang="0">
                      <a:pos x="65" y="41"/>
                    </a:cxn>
                    <a:cxn ang="0">
                      <a:pos x="65" y="29"/>
                    </a:cxn>
                    <a:cxn ang="0">
                      <a:pos x="65" y="12"/>
                    </a:cxn>
                    <a:cxn ang="0">
                      <a:pos x="60" y="6"/>
                    </a:cxn>
                    <a:cxn ang="0">
                      <a:pos x="48" y="0"/>
                    </a:cxn>
                    <a:cxn ang="0">
                      <a:pos x="36" y="6"/>
                    </a:cxn>
                    <a:cxn ang="0">
                      <a:pos x="30" y="12"/>
                    </a:cxn>
                    <a:cxn ang="0">
                      <a:pos x="24" y="17"/>
                    </a:cxn>
                    <a:cxn ang="0">
                      <a:pos x="24" y="35"/>
                    </a:cxn>
                    <a:cxn ang="0">
                      <a:pos x="24" y="41"/>
                    </a:cxn>
                    <a:cxn ang="0">
                      <a:pos x="65" y="41"/>
                    </a:cxn>
                  </a:cxnLst>
                  <a:rect l="0" t="0" r="r" b="b"/>
                  <a:pathLst>
                    <a:path w="95" h="118">
                      <a:moveTo>
                        <a:pt x="24" y="77"/>
                      </a:moveTo>
                      <a:lnTo>
                        <a:pt x="24" y="94"/>
                      </a:lnTo>
                      <a:lnTo>
                        <a:pt x="30" y="106"/>
                      </a:lnTo>
                      <a:lnTo>
                        <a:pt x="42" y="112"/>
                      </a:lnTo>
                      <a:lnTo>
                        <a:pt x="54" y="112"/>
                      </a:lnTo>
                      <a:lnTo>
                        <a:pt x="65" y="112"/>
                      </a:lnTo>
                      <a:lnTo>
                        <a:pt x="77" y="106"/>
                      </a:lnTo>
                      <a:lnTo>
                        <a:pt x="89" y="94"/>
                      </a:lnTo>
                      <a:lnTo>
                        <a:pt x="95" y="77"/>
                      </a:lnTo>
                      <a:lnTo>
                        <a:pt x="95" y="77"/>
                      </a:lnTo>
                      <a:lnTo>
                        <a:pt x="89" y="94"/>
                      </a:lnTo>
                      <a:lnTo>
                        <a:pt x="83" y="106"/>
                      </a:lnTo>
                      <a:lnTo>
                        <a:pt x="65" y="112"/>
                      </a:lnTo>
                      <a:lnTo>
                        <a:pt x="54" y="118"/>
                      </a:lnTo>
                      <a:lnTo>
                        <a:pt x="36" y="112"/>
                      </a:lnTo>
                      <a:lnTo>
                        <a:pt x="18" y="106"/>
                      </a:lnTo>
                      <a:lnTo>
                        <a:pt x="12" y="94"/>
                      </a:lnTo>
                      <a:lnTo>
                        <a:pt x="0" y="77"/>
                      </a:lnTo>
                      <a:lnTo>
                        <a:pt x="0" y="59"/>
                      </a:lnTo>
                      <a:lnTo>
                        <a:pt x="0" y="35"/>
                      </a:lnTo>
                      <a:lnTo>
                        <a:pt x="12" y="17"/>
                      </a:lnTo>
                      <a:lnTo>
                        <a:pt x="30" y="0"/>
                      </a:lnTo>
                      <a:lnTo>
                        <a:pt x="48" y="0"/>
                      </a:lnTo>
                      <a:lnTo>
                        <a:pt x="65" y="0"/>
                      </a:lnTo>
                      <a:lnTo>
                        <a:pt x="83" y="12"/>
                      </a:lnTo>
                      <a:lnTo>
                        <a:pt x="89" y="29"/>
                      </a:lnTo>
                      <a:lnTo>
                        <a:pt x="95" y="47"/>
                      </a:lnTo>
                      <a:lnTo>
                        <a:pt x="24" y="47"/>
                      </a:lnTo>
                      <a:lnTo>
                        <a:pt x="24" y="77"/>
                      </a:lnTo>
                      <a:close/>
                      <a:moveTo>
                        <a:pt x="65" y="41"/>
                      </a:moveTo>
                      <a:lnTo>
                        <a:pt x="65" y="29"/>
                      </a:lnTo>
                      <a:lnTo>
                        <a:pt x="65" y="12"/>
                      </a:lnTo>
                      <a:lnTo>
                        <a:pt x="60" y="6"/>
                      </a:lnTo>
                      <a:lnTo>
                        <a:pt x="48" y="0"/>
                      </a:lnTo>
                      <a:lnTo>
                        <a:pt x="36" y="6"/>
                      </a:lnTo>
                      <a:lnTo>
                        <a:pt x="30" y="12"/>
                      </a:lnTo>
                      <a:lnTo>
                        <a:pt x="24" y="17"/>
                      </a:lnTo>
                      <a:lnTo>
                        <a:pt x="24" y="35"/>
                      </a:lnTo>
                      <a:lnTo>
                        <a:pt x="24" y="41"/>
                      </a:lnTo>
                      <a:lnTo>
                        <a:pt x="65" y="41"/>
                      </a:lnTo>
                      <a:close/>
                    </a:path>
                  </a:pathLst>
                </a:custGeom>
                <a:solidFill>
                  <a:srgbClr val="000000"/>
                </a:solidFill>
                <a:ln w="0">
                  <a:solidFill>
                    <a:srgbClr val="000000"/>
                  </a:solidFill>
                  <a:prstDash val="solid"/>
                  <a:round/>
                  <a:headEnd/>
                  <a:tailEnd/>
                </a:ln>
              </p:spPr>
              <p:txBody>
                <a:bodyPr/>
                <a:lstStyle/>
                <a:p>
                  <a:endParaRPr lang="en-US"/>
                </a:p>
              </p:txBody>
            </p:sp>
            <p:sp>
              <p:nvSpPr>
                <p:cNvPr id="358425" name="Freeform 25"/>
                <p:cNvSpPr>
                  <a:spLocks noChangeAspect="1"/>
                </p:cNvSpPr>
                <p:nvPr/>
              </p:nvSpPr>
              <p:spPr bwMode="auto">
                <a:xfrm>
                  <a:off x="2625" y="3382"/>
                  <a:ext cx="71" cy="118"/>
                </a:xfrm>
                <a:custGeom>
                  <a:avLst/>
                  <a:gdLst/>
                  <a:ahLst/>
                  <a:cxnLst>
                    <a:cxn ang="0">
                      <a:pos x="0" y="77"/>
                    </a:cxn>
                    <a:cxn ang="0">
                      <a:pos x="0" y="77"/>
                    </a:cxn>
                    <a:cxn ang="0">
                      <a:pos x="6" y="94"/>
                    </a:cxn>
                    <a:cxn ang="0">
                      <a:pos x="12" y="106"/>
                    </a:cxn>
                    <a:cxn ang="0">
                      <a:pos x="24" y="112"/>
                    </a:cxn>
                    <a:cxn ang="0">
                      <a:pos x="35" y="112"/>
                    </a:cxn>
                    <a:cxn ang="0">
                      <a:pos x="47" y="112"/>
                    </a:cxn>
                    <a:cxn ang="0">
                      <a:pos x="59" y="100"/>
                    </a:cxn>
                    <a:cxn ang="0">
                      <a:pos x="59" y="88"/>
                    </a:cxn>
                    <a:cxn ang="0">
                      <a:pos x="59" y="77"/>
                    </a:cxn>
                    <a:cxn ang="0">
                      <a:pos x="47" y="65"/>
                    </a:cxn>
                    <a:cxn ang="0">
                      <a:pos x="35" y="65"/>
                    </a:cxn>
                    <a:cxn ang="0">
                      <a:pos x="18" y="65"/>
                    </a:cxn>
                    <a:cxn ang="0">
                      <a:pos x="6" y="59"/>
                    </a:cxn>
                    <a:cxn ang="0">
                      <a:pos x="0" y="47"/>
                    </a:cxn>
                    <a:cxn ang="0">
                      <a:pos x="0" y="35"/>
                    </a:cxn>
                    <a:cxn ang="0">
                      <a:pos x="0" y="17"/>
                    </a:cxn>
                    <a:cxn ang="0">
                      <a:pos x="6" y="6"/>
                    </a:cxn>
                    <a:cxn ang="0">
                      <a:pos x="18" y="0"/>
                    </a:cxn>
                    <a:cxn ang="0">
                      <a:pos x="29" y="0"/>
                    </a:cxn>
                    <a:cxn ang="0">
                      <a:pos x="41" y="0"/>
                    </a:cxn>
                    <a:cxn ang="0">
                      <a:pos x="53" y="6"/>
                    </a:cxn>
                    <a:cxn ang="0">
                      <a:pos x="53" y="6"/>
                    </a:cxn>
                    <a:cxn ang="0">
                      <a:pos x="59" y="6"/>
                    </a:cxn>
                    <a:cxn ang="0">
                      <a:pos x="59" y="0"/>
                    </a:cxn>
                    <a:cxn ang="0">
                      <a:pos x="59" y="0"/>
                    </a:cxn>
                    <a:cxn ang="0">
                      <a:pos x="59" y="0"/>
                    </a:cxn>
                    <a:cxn ang="0">
                      <a:pos x="65" y="0"/>
                    </a:cxn>
                    <a:cxn ang="0">
                      <a:pos x="65" y="29"/>
                    </a:cxn>
                    <a:cxn ang="0">
                      <a:pos x="59" y="29"/>
                    </a:cxn>
                    <a:cxn ang="0">
                      <a:pos x="53" y="17"/>
                    </a:cxn>
                    <a:cxn ang="0">
                      <a:pos x="41" y="6"/>
                    </a:cxn>
                    <a:cxn ang="0">
                      <a:pos x="29" y="0"/>
                    </a:cxn>
                    <a:cxn ang="0">
                      <a:pos x="18" y="6"/>
                    </a:cxn>
                    <a:cxn ang="0">
                      <a:pos x="12" y="12"/>
                    </a:cxn>
                    <a:cxn ang="0">
                      <a:pos x="6" y="23"/>
                    </a:cxn>
                    <a:cxn ang="0">
                      <a:pos x="6" y="29"/>
                    </a:cxn>
                    <a:cxn ang="0">
                      <a:pos x="12" y="35"/>
                    </a:cxn>
                    <a:cxn ang="0">
                      <a:pos x="18" y="41"/>
                    </a:cxn>
                    <a:cxn ang="0">
                      <a:pos x="29" y="41"/>
                    </a:cxn>
                    <a:cxn ang="0">
                      <a:pos x="41" y="41"/>
                    </a:cxn>
                    <a:cxn ang="0">
                      <a:pos x="59" y="47"/>
                    </a:cxn>
                    <a:cxn ang="0">
                      <a:pos x="65" y="53"/>
                    </a:cxn>
                    <a:cxn ang="0">
                      <a:pos x="71" y="65"/>
                    </a:cxn>
                    <a:cxn ang="0">
                      <a:pos x="71" y="77"/>
                    </a:cxn>
                    <a:cxn ang="0">
                      <a:pos x="71" y="94"/>
                    </a:cxn>
                    <a:cxn ang="0">
                      <a:pos x="65" y="106"/>
                    </a:cxn>
                    <a:cxn ang="0">
                      <a:pos x="53" y="112"/>
                    </a:cxn>
                    <a:cxn ang="0">
                      <a:pos x="35" y="118"/>
                    </a:cxn>
                    <a:cxn ang="0">
                      <a:pos x="24" y="118"/>
                    </a:cxn>
                    <a:cxn ang="0">
                      <a:pos x="18" y="112"/>
                    </a:cxn>
                    <a:cxn ang="0">
                      <a:pos x="12" y="106"/>
                    </a:cxn>
                    <a:cxn ang="0">
                      <a:pos x="6" y="106"/>
                    </a:cxn>
                    <a:cxn ang="0">
                      <a:pos x="0" y="106"/>
                    </a:cxn>
                    <a:cxn ang="0">
                      <a:pos x="0" y="112"/>
                    </a:cxn>
                    <a:cxn ang="0">
                      <a:pos x="0" y="112"/>
                    </a:cxn>
                    <a:cxn ang="0">
                      <a:pos x="0" y="77"/>
                    </a:cxn>
                  </a:cxnLst>
                  <a:rect l="0" t="0" r="r" b="b"/>
                  <a:pathLst>
                    <a:path w="71" h="118">
                      <a:moveTo>
                        <a:pt x="0" y="77"/>
                      </a:moveTo>
                      <a:lnTo>
                        <a:pt x="0" y="77"/>
                      </a:lnTo>
                      <a:lnTo>
                        <a:pt x="6" y="94"/>
                      </a:lnTo>
                      <a:lnTo>
                        <a:pt x="12" y="106"/>
                      </a:lnTo>
                      <a:lnTo>
                        <a:pt x="24" y="112"/>
                      </a:lnTo>
                      <a:lnTo>
                        <a:pt x="35" y="112"/>
                      </a:lnTo>
                      <a:lnTo>
                        <a:pt x="47" y="112"/>
                      </a:lnTo>
                      <a:lnTo>
                        <a:pt x="59" y="100"/>
                      </a:lnTo>
                      <a:lnTo>
                        <a:pt x="59" y="88"/>
                      </a:lnTo>
                      <a:lnTo>
                        <a:pt x="59" y="77"/>
                      </a:lnTo>
                      <a:lnTo>
                        <a:pt x="47" y="65"/>
                      </a:lnTo>
                      <a:lnTo>
                        <a:pt x="35" y="65"/>
                      </a:lnTo>
                      <a:lnTo>
                        <a:pt x="18" y="65"/>
                      </a:lnTo>
                      <a:lnTo>
                        <a:pt x="6" y="59"/>
                      </a:lnTo>
                      <a:lnTo>
                        <a:pt x="0" y="47"/>
                      </a:lnTo>
                      <a:lnTo>
                        <a:pt x="0" y="35"/>
                      </a:lnTo>
                      <a:lnTo>
                        <a:pt x="0" y="17"/>
                      </a:lnTo>
                      <a:lnTo>
                        <a:pt x="6" y="6"/>
                      </a:lnTo>
                      <a:lnTo>
                        <a:pt x="18" y="0"/>
                      </a:lnTo>
                      <a:lnTo>
                        <a:pt x="29" y="0"/>
                      </a:lnTo>
                      <a:lnTo>
                        <a:pt x="41" y="0"/>
                      </a:lnTo>
                      <a:lnTo>
                        <a:pt x="53" y="6"/>
                      </a:lnTo>
                      <a:lnTo>
                        <a:pt x="53" y="6"/>
                      </a:lnTo>
                      <a:lnTo>
                        <a:pt x="59" y="6"/>
                      </a:lnTo>
                      <a:lnTo>
                        <a:pt x="59" y="0"/>
                      </a:lnTo>
                      <a:lnTo>
                        <a:pt x="59" y="0"/>
                      </a:lnTo>
                      <a:lnTo>
                        <a:pt x="59" y="0"/>
                      </a:lnTo>
                      <a:lnTo>
                        <a:pt x="65" y="0"/>
                      </a:lnTo>
                      <a:lnTo>
                        <a:pt x="65" y="29"/>
                      </a:lnTo>
                      <a:lnTo>
                        <a:pt x="59" y="29"/>
                      </a:lnTo>
                      <a:lnTo>
                        <a:pt x="53" y="17"/>
                      </a:lnTo>
                      <a:lnTo>
                        <a:pt x="41" y="6"/>
                      </a:lnTo>
                      <a:lnTo>
                        <a:pt x="29" y="0"/>
                      </a:lnTo>
                      <a:lnTo>
                        <a:pt x="18" y="6"/>
                      </a:lnTo>
                      <a:lnTo>
                        <a:pt x="12" y="12"/>
                      </a:lnTo>
                      <a:lnTo>
                        <a:pt x="6" y="23"/>
                      </a:lnTo>
                      <a:lnTo>
                        <a:pt x="6" y="29"/>
                      </a:lnTo>
                      <a:lnTo>
                        <a:pt x="12" y="35"/>
                      </a:lnTo>
                      <a:lnTo>
                        <a:pt x="18" y="41"/>
                      </a:lnTo>
                      <a:lnTo>
                        <a:pt x="29" y="41"/>
                      </a:lnTo>
                      <a:lnTo>
                        <a:pt x="41" y="41"/>
                      </a:lnTo>
                      <a:lnTo>
                        <a:pt x="59" y="47"/>
                      </a:lnTo>
                      <a:lnTo>
                        <a:pt x="65" y="53"/>
                      </a:lnTo>
                      <a:lnTo>
                        <a:pt x="71" y="65"/>
                      </a:lnTo>
                      <a:lnTo>
                        <a:pt x="71" y="77"/>
                      </a:lnTo>
                      <a:lnTo>
                        <a:pt x="71" y="94"/>
                      </a:lnTo>
                      <a:lnTo>
                        <a:pt x="65" y="106"/>
                      </a:lnTo>
                      <a:lnTo>
                        <a:pt x="53" y="112"/>
                      </a:lnTo>
                      <a:lnTo>
                        <a:pt x="35" y="118"/>
                      </a:lnTo>
                      <a:lnTo>
                        <a:pt x="24" y="118"/>
                      </a:lnTo>
                      <a:lnTo>
                        <a:pt x="18" y="112"/>
                      </a:lnTo>
                      <a:lnTo>
                        <a:pt x="12" y="106"/>
                      </a:lnTo>
                      <a:lnTo>
                        <a:pt x="6" y="106"/>
                      </a:lnTo>
                      <a:lnTo>
                        <a:pt x="0" y="106"/>
                      </a:lnTo>
                      <a:lnTo>
                        <a:pt x="0" y="112"/>
                      </a:lnTo>
                      <a:lnTo>
                        <a:pt x="0" y="112"/>
                      </a:lnTo>
                      <a:lnTo>
                        <a:pt x="0" y="77"/>
                      </a:lnTo>
                      <a:close/>
                    </a:path>
                  </a:pathLst>
                </a:custGeom>
                <a:solidFill>
                  <a:srgbClr val="000000"/>
                </a:solidFill>
                <a:ln w="0">
                  <a:solidFill>
                    <a:srgbClr val="000000"/>
                  </a:solidFill>
                  <a:prstDash val="solid"/>
                  <a:round/>
                  <a:headEnd/>
                  <a:tailEnd/>
                </a:ln>
              </p:spPr>
              <p:txBody>
                <a:bodyPr/>
                <a:lstStyle/>
                <a:p>
                  <a:endParaRPr lang="en-US"/>
                </a:p>
              </p:txBody>
            </p:sp>
            <p:sp>
              <p:nvSpPr>
                <p:cNvPr id="358426" name="Freeform 26"/>
                <p:cNvSpPr>
                  <a:spLocks noChangeAspect="1" noEditPoints="1"/>
                </p:cNvSpPr>
                <p:nvPr/>
              </p:nvSpPr>
              <p:spPr bwMode="auto">
                <a:xfrm>
                  <a:off x="2708" y="3382"/>
                  <a:ext cx="100" cy="118"/>
                </a:xfrm>
                <a:custGeom>
                  <a:avLst/>
                  <a:gdLst/>
                  <a:ahLst/>
                  <a:cxnLst>
                    <a:cxn ang="0">
                      <a:pos x="29" y="77"/>
                    </a:cxn>
                    <a:cxn ang="0">
                      <a:pos x="29" y="94"/>
                    </a:cxn>
                    <a:cxn ang="0">
                      <a:pos x="35" y="106"/>
                    </a:cxn>
                    <a:cxn ang="0">
                      <a:pos x="41" y="112"/>
                    </a:cxn>
                    <a:cxn ang="0">
                      <a:pos x="53" y="112"/>
                    </a:cxn>
                    <a:cxn ang="0">
                      <a:pos x="71" y="112"/>
                    </a:cxn>
                    <a:cxn ang="0">
                      <a:pos x="83" y="106"/>
                    </a:cxn>
                    <a:cxn ang="0">
                      <a:pos x="89" y="94"/>
                    </a:cxn>
                    <a:cxn ang="0">
                      <a:pos x="95" y="77"/>
                    </a:cxn>
                    <a:cxn ang="0">
                      <a:pos x="100" y="77"/>
                    </a:cxn>
                    <a:cxn ang="0">
                      <a:pos x="95" y="94"/>
                    </a:cxn>
                    <a:cxn ang="0">
                      <a:pos x="83" y="106"/>
                    </a:cxn>
                    <a:cxn ang="0">
                      <a:pos x="71" y="112"/>
                    </a:cxn>
                    <a:cxn ang="0">
                      <a:pos x="53" y="118"/>
                    </a:cxn>
                    <a:cxn ang="0">
                      <a:pos x="35" y="112"/>
                    </a:cxn>
                    <a:cxn ang="0">
                      <a:pos x="23" y="106"/>
                    </a:cxn>
                    <a:cxn ang="0">
                      <a:pos x="12" y="94"/>
                    </a:cxn>
                    <a:cxn ang="0">
                      <a:pos x="6" y="77"/>
                    </a:cxn>
                    <a:cxn ang="0">
                      <a:pos x="0" y="59"/>
                    </a:cxn>
                    <a:cxn ang="0">
                      <a:pos x="6" y="35"/>
                    </a:cxn>
                    <a:cxn ang="0">
                      <a:pos x="18" y="17"/>
                    </a:cxn>
                    <a:cxn ang="0">
                      <a:pos x="29" y="0"/>
                    </a:cxn>
                    <a:cxn ang="0">
                      <a:pos x="47" y="0"/>
                    </a:cxn>
                    <a:cxn ang="0">
                      <a:pos x="65" y="0"/>
                    </a:cxn>
                    <a:cxn ang="0">
                      <a:pos x="83" y="12"/>
                    </a:cxn>
                    <a:cxn ang="0">
                      <a:pos x="95" y="29"/>
                    </a:cxn>
                    <a:cxn ang="0">
                      <a:pos x="100" y="47"/>
                    </a:cxn>
                    <a:cxn ang="0">
                      <a:pos x="29" y="47"/>
                    </a:cxn>
                    <a:cxn ang="0">
                      <a:pos x="29" y="77"/>
                    </a:cxn>
                    <a:cxn ang="0">
                      <a:pos x="71" y="41"/>
                    </a:cxn>
                    <a:cxn ang="0">
                      <a:pos x="71" y="29"/>
                    </a:cxn>
                    <a:cxn ang="0">
                      <a:pos x="71" y="12"/>
                    </a:cxn>
                    <a:cxn ang="0">
                      <a:pos x="59" y="6"/>
                    </a:cxn>
                    <a:cxn ang="0">
                      <a:pos x="47" y="0"/>
                    </a:cxn>
                    <a:cxn ang="0">
                      <a:pos x="41" y="6"/>
                    </a:cxn>
                    <a:cxn ang="0">
                      <a:pos x="29" y="12"/>
                    </a:cxn>
                    <a:cxn ang="0">
                      <a:pos x="29" y="17"/>
                    </a:cxn>
                    <a:cxn ang="0">
                      <a:pos x="29" y="35"/>
                    </a:cxn>
                    <a:cxn ang="0">
                      <a:pos x="29" y="41"/>
                    </a:cxn>
                    <a:cxn ang="0">
                      <a:pos x="71" y="41"/>
                    </a:cxn>
                  </a:cxnLst>
                  <a:rect l="0" t="0" r="r" b="b"/>
                  <a:pathLst>
                    <a:path w="100" h="118">
                      <a:moveTo>
                        <a:pt x="29" y="77"/>
                      </a:moveTo>
                      <a:lnTo>
                        <a:pt x="29" y="94"/>
                      </a:lnTo>
                      <a:lnTo>
                        <a:pt x="35" y="106"/>
                      </a:lnTo>
                      <a:lnTo>
                        <a:pt x="41" y="112"/>
                      </a:lnTo>
                      <a:lnTo>
                        <a:pt x="53" y="112"/>
                      </a:lnTo>
                      <a:lnTo>
                        <a:pt x="71" y="112"/>
                      </a:lnTo>
                      <a:lnTo>
                        <a:pt x="83" y="106"/>
                      </a:lnTo>
                      <a:lnTo>
                        <a:pt x="89" y="94"/>
                      </a:lnTo>
                      <a:lnTo>
                        <a:pt x="95" y="77"/>
                      </a:lnTo>
                      <a:lnTo>
                        <a:pt x="100" y="77"/>
                      </a:lnTo>
                      <a:lnTo>
                        <a:pt x="95" y="94"/>
                      </a:lnTo>
                      <a:lnTo>
                        <a:pt x="83" y="106"/>
                      </a:lnTo>
                      <a:lnTo>
                        <a:pt x="71" y="112"/>
                      </a:lnTo>
                      <a:lnTo>
                        <a:pt x="53" y="118"/>
                      </a:lnTo>
                      <a:lnTo>
                        <a:pt x="35" y="112"/>
                      </a:lnTo>
                      <a:lnTo>
                        <a:pt x="23" y="106"/>
                      </a:lnTo>
                      <a:lnTo>
                        <a:pt x="12" y="94"/>
                      </a:lnTo>
                      <a:lnTo>
                        <a:pt x="6" y="77"/>
                      </a:lnTo>
                      <a:lnTo>
                        <a:pt x="0" y="59"/>
                      </a:lnTo>
                      <a:lnTo>
                        <a:pt x="6" y="35"/>
                      </a:lnTo>
                      <a:lnTo>
                        <a:pt x="18" y="17"/>
                      </a:lnTo>
                      <a:lnTo>
                        <a:pt x="29" y="0"/>
                      </a:lnTo>
                      <a:lnTo>
                        <a:pt x="47" y="0"/>
                      </a:lnTo>
                      <a:lnTo>
                        <a:pt x="65" y="0"/>
                      </a:lnTo>
                      <a:lnTo>
                        <a:pt x="83" y="12"/>
                      </a:lnTo>
                      <a:lnTo>
                        <a:pt x="95" y="29"/>
                      </a:lnTo>
                      <a:lnTo>
                        <a:pt x="100" y="47"/>
                      </a:lnTo>
                      <a:lnTo>
                        <a:pt x="29" y="47"/>
                      </a:lnTo>
                      <a:lnTo>
                        <a:pt x="29" y="77"/>
                      </a:lnTo>
                      <a:close/>
                      <a:moveTo>
                        <a:pt x="71" y="41"/>
                      </a:moveTo>
                      <a:lnTo>
                        <a:pt x="71" y="29"/>
                      </a:lnTo>
                      <a:lnTo>
                        <a:pt x="71" y="12"/>
                      </a:lnTo>
                      <a:lnTo>
                        <a:pt x="59" y="6"/>
                      </a:lnTo>
                      <a:lnTo>
                        <a:pt x="47" y="0"/>
                      </a:lnTo>
                      <a:lnTo>
                        <a:pt x="41" y="6"/>
                      </a:lnTo>
                      <a:lnTo>
                        <a:pt x="29" y="12"/>
                      </a:lnTo>
                      <a:lnTo>
                        <a:pt x="29" y="17"/>
                      </a:lnTo>
                      <a:lnTo>
                        <a:pt x="29" y="35"/>
                      </a:lnTo>
                      <a:lnTo>
                        <a:pt x="29" y="41"/>
                      </a:lnTo>
                      <a:lnTo>
                        <a:pt x="71" y="41"/>
                      </a:lnTo>
                      <a:close/>
                    </a:path>
                  </a:pathLst>
                </a:custGeom>
                <a:solidFill>
                  <a:srgbClr val="000000"/>
                </a:solidFill>
                <a:ln w="0">
                  <a:solidFill>
                    <a:srgbClr val="000000"/>
                  </a:solidFill>
                  <a:prstDash val="solid"/>
                  <a:round/>
                  <a:headEnd/>
                  <a:tailEnd/>
                </a:ln>
              </p:spPr>
              <p:txBody>
                <a:bodyPr/>
                <a:lstStyle/>
                <a:p>
                  <a:endParaRPr lang="en-US"/>
                </a:p>
              </p:txBody>
            </p:sp>
            <p:sp>
              <p:nvSpPr>
                <p:cNvPr id="358427" name="Freeform 27"/>
                <p:cNvSpPr>
                  <a:spLocks noChangeAspect="1" noEditPoints="1"/>
                </p:cNvSpPr>
                <p:nvPr/>
              </p:nvSpPr>
              <p:spPr bwMode="auto">
                <a:xfrm>
                  <a:off x="2820" y="3382"/>
                  <a:ext cx="119" cy="118"/>
                </a:xfrm>
                <a:custGeom>
                  <a:avLst/>
                  <a:gdLst/>
                  <a:ahLst/>
                  <a:cxnLst>
                    <a:cxn ang="0">
                      <a:pos x="83" y="112"/>
                    </a:cxn>
                    <a:cxn ang="0">
                      <a:pos x="71" y="100"/>
                    </a:cxn>
                    <a:cxn ang="0">
                      <a:pos x="48" y="118"/>
                    </a:cxn>
                    <a:cxn ang="0">
                      <a:pos x="18" y="118"/>
                    </a:cxn>
                    <a:cxn ang="0">
                      <a:pos x="0" y="100"/>
                    </a:cxn>
                    <a:cxn ang="0">
                      <a:pos x="0" y="77"/>
                    </a:cxn>
                    <a:cxn ang="0">
                      <a:pos x="24" y="59"/>
                    </a:cxn>
                    <a:cxn ang="0">
                      <a:pos x="71" y="53"/>
                    </a:cxn>
                    <a:cxn ang="0">
                      <a:pos x="71" y="53"/>
                    </a:cxn>
                    <a:cxn ang="0">
                      <a:pos x="65" y="12"/>
                    </a:cxn>
                    <a:cxn ang="0">
                      <a:pos x="48" y="0"/>
                    </a:cxn>
                    <a:cxn ang="0">
                      <a:pos x="24" y="12"/>
                    </a:cxn>
                    <a:cxn ang="0">
                      <a:pos x="24" y="17"/>
                    </a:cxn>
                    <a:cxn ang="0">
                      <a:pos x="30" y="29"/>
                    </a:cxn>
                    <a:cxn ang="0">
                      <a:pos x="24" y="41"/>
                    </a:cxn>
                    <a:cxn ang="0">
                      <a:pos x="12" y="41"/>
                    </a:cxn>
                    <a:cxn ang="0">
                      <a:pos x="6" y="29"/>
                    </a:cxn>
                    <a:cxn ang="0">
                      <a:pos x="18" y="6"/>
                    </a:cxn>
                    <a:cxn ang="0">
                      <a:pos x="48" y="0"/>
                    </a:cxn>
                    <a:cxn ang="0">
                      <a:pos x="83" y="6"/>
                    </a:cxn>
                    <a:cxn ang="0">
                      <a:pos x="89" y="23"/>
                    </a:cxn>
                    <a:cxn ang="0">
                      <a:pos x="95" y="94"/>
                    </a:cxn>
                    <a:cxn ang="0">
                      <a:pos x="95" y="106"/>
                    </a:cxn>
                    <a:cxn ang="0">
                      <a:pos x="107" y="106"/>
                    </a:cxn>
                    <a:cxn ang="0">
                      <a:pos x="119" y="100"/>
                    </a:cxn>
                    <a:cxn ang="0">
                      <a:pos x="95" y="118"/>
                    </a:cxn>
                    <a:cxn ang="0">
                      <a:pos x="65" y="53"/>
                    </a:cxn>
                    <a:cxn ang="0">
                      <a:pos x="42" y="59"/>
                    </a:cxn>
                    <a:cxn ang="0">
                      <a:pos x="24" y="71"/>
                    </a:cxn>
                    <a:cxn ang="0">
                      <a:pos x="24" y="100"/>
                    </a:cxn>
                    <a:cxn ang="0">
                      <a:pos x="42" y="112"/>
                    </a:cxn>
                    <a:cxn ang="0">
                      <a:pos x="65" y="100"/>
                    </a:cxn>
                    <a:cxn ang="0">
                      <a:pos x="71" y="53"/>
                    </a:cxn>
                  </a:cxnLst>
                  <a:rect l="0" t="0" r="r" b="b"/>
                  <a:pathLst>
                    <a:path w="119" h="118">
                      <a:moveTo>
                        <a:pt x="95" y="118"/>
                      </a:moveTo>
                      <a:lnTo>
                        <a:pt x="83" y="112"/>
                      </a:lnTo>
                      <a:lnTo>
                        <a:pt x="77" y="106"/>
                      </a:lnTo>
                      <a:lnTo>
                        <a:pt x="71" y="100"/>
                      </a:lnTo>
                      <a:lnTo>
                        <a:pt x="60" y="106"/>
                      </a:lnTo>
                      <a:lnTo>
                        <a:pt x="48" y="118"/>
                      </a:lnTo>
                      <a:lnTo>
                        <a:pt x="30" y="118"/>
                      </a:lnTo>
                      <a:lnTo>
                        <a:pt x="18" y="118"/>
                      </a:lnTo>
                      <a:lnTo>
                        <a:pt x="6" y="112"/>
                      </a:lnTo>
                      <a:lnTo>
                        <a:pt x="0" y="100"/>
                      </a:lnTo>
                      <a:lnTo>
                        <a:pt x="0" y="88"/>
                      </a:lnTo>
                      <a:lnTo>
                        <a:pt x="0" y="77"/>
                      </a:lnTo>
                      <a:lnTo>
                        <a:pt x="12" y="65"/>
                      </a:lnTo>
                      <a:lnTo>
                        <a:pt x="24" y="59"/>
                      </a:lnTo>
                      <a:lnTo>
                        <a:pt x="42" y="53"/>
                      </a:lnTo>
                      <a:lnTo>
                        <a:pt x="71" y="53"/>
                      </a:lnTo>
                      <a:lnTo>
                        <a:pt x="71" y="53"/>
                      </a:lnTo>
                      <a:lnTo>
                        <a:pt x="71" y="53"/>
                      </a:lnTo>
                      <a:lnTo>
                        <a:pt x="71" y="23"/>
                      </a:lnTo>
                      <a:lnTo>
                        <a:pt x="65" y="12"/>
                      </a:lnTo>
                      <a:lnTo>
                        <a:pt x="60" y="6"/>
                      </a:lnTo>
                      <a:lnTo>
                        <a:pt x="48" y="0"/>
                      </a:lnTo>
                      <a:lnTo>
                        <a:pt x="36" y="6"/>
                      </a:lnTo>
                      <a:lnTo>
                        <a:pt x="24" y="12"/>
                      </a:lnTo>
                      <a:lnTo>
                        <a:pt x="24" y="17"/>
                      </a:lnTo>
                      <a:lnTo>
                        <a:pt x="24" y="17"/>
                      </a:lnTo>
                      <a:lnTo>
                        <a:pt x="30" y="23"/>
                      </a:lnTo>
                      <a:lnTo>
                        <a:pt x="30" y="29"/>
                      </a:lnTo>
                      <a:lnTo>
                        <a:pt x="30" y="35"/>
                      </a:lnTo>
                      <a:lnTo>
                        <a:pt x="24" y="41"/>
                      </a:lnTo>
                      <a:lnTo>
                        <a:pt x="18" y="41"/>
                      </a:lnTo>
                      <a:lnTo>
                        <a:pt x="12" y="41"/>
                      </a:lnTo>
                      <a:lnTo>
                        <a:pt x="6" y="35"/>
                      </a:lnTo>
                      <a:lnTo>
                        <a:pt x="6" y="29"/>
                      </a:lnTo>
                      <a:lnTo>
                        <a:pt x="12" y="17"/>
                      </a:lnTo>
                      <a:lnTo>
                        <a:pt x="18" y="6"/>
                      </a:lnTo>
                      <a:lnTo>
                        <a:pt x="30" y="0"/>
                      </a:lnTo>
                      <a:lnTo>
                        <a:pt x="48" y="0"/>
                      </a:lnTo>
                      <a:lnTo>
                        <a:pt x="65" y="0"/>
                      </a:lnTo>
                      <a:lnTo>
                        <a:pt x="83" y="6"/>
                      </a:lnTo>
                      <a:lnTo>
                        <a:pt x="89" y="17"/>
                      </a:lnTo>
                      <a:lnTo>
                        <a:pt x="89" y="23"/>
                      </a:lnTo>
                      <a:lnTo>
                        <a:pt x="95" y="35"/>
                      </a:lnTo>
                      <a:lnTo>
                        <a:pt x="95" y="94"/>
                      </a:lnTo>
                      <a:lnTo>
                        <a:pt x="95" y="100"/>
                      </a:lnTo>
                      <a:lnTo>
                        <a:pt x="95" y="106"/>
                      </a:lnTo>
                      <a:lnTo>
                        <a:pt x="101" y="112"/>
                      </a:lnTo>
                      <a:lnTo>
                        <a:pt x="107" y="106"/>
                      </a:lnTo>
                      <a:lnTo>
                        <a:pt x="113" y="100"/>
                      </a:lnTo>
                      <a:lnTo>
                        <a:pt x="119" y="100"/>
                      </a:lnTo>
                      <a:lnTo>
                        <a:pt x="107" y="112"/>
                      </a:lnTo>
                      <a:lnTo>
                        <a:pt x="95" y="118"/>
                      </a:lnTo>
                      <a:close/>
                      <a:moveTo>
                        <a:pt x="71" y="53"/>
                      </a:moveTo>
                      <a:lnTo>
                        <a:pt x="65" y="53"/>
                      </a:lnTo>
                      <a:lnTo>
                        <a:pt x="60" y="53"/>
                      </a:lnTo>
                      <a:lnTo>
                        <a:pt x="42" y="59"/>
                      </a:lnTo>
                      <a:lnTo>
                        <a:pt x="30" y="65"/>
                      </a:lnTo>
                      <a:lnTo>
                        <a:pt x="24" y="71"/>
                      </a:lnTo>
                      <a:lnTo>
                        <a:pt x="24" y="88"/>
                      </a:lnTo>
                      <a:lnTo>
                        <a:pt x="24" y="100"/>
                      </a:lnTo>
                      <a:lnTo>
                        <a:pt x="30" y="106"/>
                      </a:lnTo>
                      <a:lnTo>
                        <a:pt x="42" y="112"/>
                      </a:lnTo>
                      <a:lnTo>
                        <a:pt x="54" y="106"/>
                      </a:lnTo>
                      <a:lnTo>
                        <a:pt x="65" y="100"/>
                      </a:lnTo>
                      <a:lnTo>
                        <a:pt x="71" y="94"/>
                      </a:lnTo>
                      <a:lnTo>
                        <a:pt x="71" y="53"/>
                      </a:lnTo>
                      <a:close/>
                    </a:path>
                  </a:pathLst>
                </a:custGeom>
                <a:solidFill>
                  <a:srgbClr val="000000"/>
                </a:solidFill>
                <a:ln w="0">
                  <a:solidFill>
                    <a:srgbClr val="000000"/>
                  </a:solidFill>
                  <a:prstDash val="solid"/>
                  <a:round/>
                  <a:headEnd/>
                  <a:tailEnd/>
                </a:ln>
              </p:spPr>
              <p:txBody>
                <a:bodyPr/>
                <a:lstStyle/>
                <a:p>
                  <a:endParaRPr lang="en-US"/>
                </a:p>
              </p:txBody>
            </p:sp>
            <p:sp>
              <p:nvSpPr>
                <p:cNvPr id="358428" name="Freeform 28"/>
                <p:cNvSpPr>
                  <a:spLocks noChangeAspect="1"/>
                </p:cNvSpPr>
                <p:nvPr/>
              </p:nvSpPr>
              <p:spPr bwMode="auto">
                <a:xfrm>
                  <a:off x="2939" y="3382"/>
                  <a:ext cx="89" cy="112"/>
                </a:xfrm>
                <a:custGeom>
                  <a:avLst/>
                  <a:gdLst/>
                  <a:ahLst/>
                  <a:cxnLst>
                    <a:cxn ang="0">
                      <a:pos x="0" y="112"/>
                    </a:cxn>
                    <a:cxn ang="0">
                      <a:pos x="12" y="112"/>
                    </a:cxn>
                    <a:cxn ang="0">
                      <a:pos x="12" y="6"/>
                    </a:cxn>
                    <a:cxn ang="0">
                      <a:pos x="0" y="6"/>
                    </a:cxn>
                    <a:cxn ang="0">
                      <a:pos x="0" y="0"/>
                    </a:cxn>
                    <a:cxn ang="0">
                      <a:pos x="12" y="0"/>
                    </a:cxn>
                    <a:cxn ang="0">
                      <a:pos x="23" y="0"/>
                    </a:cxn>
                    <a:cxn ang="0">
                      <a:pos x="35" y="0"/>
                    </a:cxn>
                    <a:cxn ang="0">
                      <a:pos x="35" y="29"/>
                    </a:cxn>
                    <a:cxn ang="0">
                      <a:pos x="47" y="12"/>
                    </a:cxn>
                    <a:cxn ang="0">
                      <a:pos x="53" y="0"/>
                    </a:cxn>
                    <a:cxn ang="0">
                      <a:pos x="71" y="0"/>
                    </a:cxn>
                    <a:cxn ang="0">
                      <a:pos x="77" y="0"/>
                    </a:cxn>
                    <a:cxn ang="0">
                      <a:pos x="83" y="6"/>
                    </a:cxn>
                    <a:cxn ang="0">
                      <a:pos x="89" y="12"/>
                    </a:cxn>
                    <a:cxn ang="0">
                      <a:pos x="83" y="17"/>
                    </a:cxn>
                    <a:cxn ang="0">
                      <a:pos x="83" y="23"/>
                    </a:cxn>
                    <a:cxn ang="0">
                      <a:pos x="77" y="23"/>
                    </a:cxn>
                    <a:cxn ang="0">
                      <a:pos x="65" y="23"/>
                    </a:cxn>
                    <a:cxn ang="0">
                      <a:pos x="65" y="12"/>
                    </a:cxn>
                    <a:cxn ang="0">
                      <a:pos x="65" y="12"/>
                    </a:cxn>
                    <a:cxn ang="0">
                      <a:pos x="65" y="6"/>
                    </a:cxn>
                    <a:cxn ang="0">
                      <a:pos x="65" y="6"/>
                    </a:cxn>
                    <a:cxn ang="0">
                      <a:pos x="65" y="6"/>
                    </a:cxn>
                    <a:cxn ang="0">
                      <a:pos x="59" y="6"/>
                    </a:cxn>
                    <a:cxn ang="0">
                      <a:pos x="47" y="12"/>
                    </a:cxn>
                    <a:cxn ang="0">
                      <a:pos x="41" y="23"/>
                    </a:cxn>
                    <a:cxn ang="0">
                      <a:pos x="35" y="41"/>
                    </a:cxn>
                    <a:cxn ang="0">
                      <a:pos x="35" y="112"/>
                    </a:cxn>
                    <a:cxn ang="0">
                      <a:pos x="53" y="112"/>
                    </a:cxn>
                    <a:cxn ang="0">
                      <a:pos x="53" y="112"/>
                    </a:cxn>
                    <a:cxn ang="0">
                      <a:pos x="0" y="112"/>
                    </a:cxn>
                    <a:cxn ang="0">
                      <a:pos x="0" y="112"/>
                    </a:cxn>
                  </a:cxnLst>
                  <a:rect l="0" t="0" r="r" b="b"/>
                  <a:pathLst>
                    <a:path w="89" h="112">
                      <a:moveTo>
                        <a:pt x="0" y="112"/>
                      </a:moveTo>
                      <a:lnTo>
                        <a:pt x="12" y="112"/>
                      </a:lnTo>
                      <a:lnTo>
                        <a:pt x="12" y="6"/>
                      </a:lnTo>
                      <a:lnTo>
                        <a:pt x="0" y="6"/>
                      </a:lnTo>
                      <a:lnTo>
                        <a:pt x="0" y="0"/>
                      </a:lnTo>
                      <a:lnTo>
                        <a:pt x="12" y="0"/>
                      </a:lnTo>
                      <a:lnTo>
                        <a:pt x="23" y="0"/>
                      </a:lnTo>
                      <a:lnTo>
                        <a:pt x="35" y="0"/>
                      </a:lnTo>
                      <a:lnTo>
                        <a:pt x="35" y="29"/>
                      </a:lnTo>
                      <a:lnTo>
                        <a:pt x="47" y="12"/>
                      </a:lnTo>
                      <a:lnTo>
                        <a:pt x="53" y="0"/>
                      </a:lnTo>
                      <a:lnTo>
                        <a:pt x="71" y="0"/>
                      </a:lnTo>
                      <a:lnTo>
                        <a:pt x="77" y="0"/>
                      </a:lnTo>
                      <a:lnTo>
                        <a:pt x="83" y="6"/>
                      </a:lnTo>
                      <a:lnTo>
                        <a:pt x="89" y="12"/>
                      </a:lnTo>
                      <a:lnTo>
                        <a:pt x="83" y="17"/>
                      </a:lnTo>
                      <a:lnTo>
                        <a:pt x="83" y="23"/>
                      </a:lnTo>
                      <a:lnTo>
                        <a:pt x="77" y="23"/>
                      </a:lnTo>
                      <a:lnTo>
                        <a:pt x="65" y="23"/>
                      </a:lnTo>
                      <a:lnTo>
                        <a:pt x="65" y="12"/>
                      </a:lnTo>
                      <a:lnTo>
                        <a:pt x="65" y="12"/>
                      </a:lnTo>
                      <a:lnTo>
                        <a:pt x="65" y="6"/>
                      </a:lnTo>
                      <a:lnTo>
                        <a:pt x="65" y="6"/>
                      </a:lnTo>
                      <a:lnTo>
                        <a:pt x="65" y="6"/>
                      </a:lnTo>
                      <a:lnTo>
                        <a:pt x="59" y="6"/>
                      </a:lnTo>
                      <a:lnTo>
                        <a:pt x="47" y="12"/>
                      </a:lnTo>
                      <a:lnTo>
                        <a:pt x="41" y="23"/>
                      </a:lnTo>
                      <a:lnTo>
                        <a:pt x="35" y="41"/>
                      </a:lnTo>
                      <a:lnTo>
                        <a:pt x="35" y="112"/>
                      </a:lnTo>
                      <a:lnTo>
                        <a:pt x="53" y="112"/>
                      </a:lnTo>
                      <a:lnTo>
                        <a:pt x="53" y="112"/>
                      </a:lnTo>
                      <a:lnTo>
                        <a:pt x="0" y="112"/>
                      </a:lnTo>
                      <a:lnTo>
                        <a:pt x="0" y="112"/>
                      </a:lnTo>
                      <a:close/>
                    </a:path>
                  </a:pathLst>
                </a:custGeom>
                <a:solidFill>
                  <a:srgbClr val="000000"/>
                </a:solidFill>
                <a:ln w="0">
                  <a:solidFill>
                    <a:srgbClr val="000000"/>
                  </a:solidFill>
                  <a:prstDash val="solid"/>
                  <a:round/>
                  <a:headEnd/>
                  <a:tailEnd/>
                </a:ln>
              </p:spPr>
              <p:txBody>
                <a:bodyPr/>
                <a:lstStyle/>
                <a:p>
                  <a:endParaRPr lang="en-US"/>
                </a:p>
              </p:txBody>
            </p:sp>
            <p:sp>
              <p:nvSpPr>
                <p:cNvPr id="358429" name="Freeform 29"/>
                <p:cNvSpPr>
                  <a:spLocks noChangeAspect="1"/>
                </p:cNvSpPr>
                <p:nvPr/>
              </p:nvSpPr>
              <p:spPr bwMode="auto">
                <a:xfrm>
                  <a:off x="3028" y="3382"/>
                  <a:ext cx="94" cy="118"/>
                </a:xfrm>
                <a:custGeom>
                  <a:avLst/>
                  <a:gdLst/>
                  <a:ahLst/>
                  <a:cxnLst>
                    <a:cxn ang="0">
                      <a:pos x="53" y="118"/>
                    </a:cxn>
                    <a:cxn ang="0">
                      <a:pos x="35" y="112"/>
                    </a:cxn>
                    <a:cxn ang="0">
                      <a:pos x="23" y="106"/>
                    </a:cxn>
                    <a:cxn ang="0">
                      <a:pos x="11" y="94"/>
                    </a:cxn>
                    <a:cxn ang="0">
                      <a:pos x="0" y="83"/>
                    </a:cxn>
                    <a:cxn ang="0">
                      <a:pos x="0" y="59"/>
                    </a:cxn>
                    <a:cxn ang="0">
                      <a:pos x="0" y="41"/>
                    </a:cxn>
                    <a:cxn ang="0">
                      <a:pos x="11" y="23"/>
                    </a:cxn>
                    <a:cxn ang="0">
                      <a:pos x="23" y="12"/>
                    </a:cxn>
                    <a:cxn ang="0">
                      <a:pos x="41" y="0"/>
                    </a:cxn>
                    <a:cxn ang="0">
                      <a:pos x="59" y="0"/>
                    </a:cxn>
                    <a:cxn ang="0">
                      <a:pos x="77" y="0"/>
                    </a:cxn>
                    <a:cxn ang="0">
                      <a:pos x="88" y="12"/>
                    </a:cxn>
                    <a:cxn ang="0">
                      <a:pos x="94" y="23"/>
                    </a:cxn>
                    <a:cxn ang="0">
                      <a:pos x="88" y="29"/>
                    </a:cxn>
                    <a:cxn ang="0">
                      <a:pos x="82" y="35"/>
                    </a:cxn>
                    <a:cxn ang="0">
                      <a:pos x="71" y="35"/>
                    </a:cxn>
                    <a:cxn ang="0">
                      <a:pos x="71" y="23"/>
                    </a:cxn>
                    <a:cxn ang="0">
                      <a:pos x="71" y="17"/>
                    </a:cxn>
                    <a:cxn ang="0">
                      <a:pos x="77" y="12"/>
                    </a:cxn>
                    <a:cxn ang="0">
                      <a:pos x="77" y="12"/>
                    </a:cxn>
                    <a:cxn ang="0">
                      <a:pos x="77" y="6"/>
                    </a:cxn>
                    <a:cxn ang="0">
                      <a:pos x="71" y="0"/>
                    </a:cxn>
                    <a:cxn ang="0">
                      <a:pos x="59" y="0"/>
                    </a:cxn>
                    <a:cxn ang="0">
                      <a:pos x="41" y="6"/>
                    </a:cxn>
                    <a:cxn ang="0">
                      <a:pos x="35" y="12"/>
                    </a:cxn>
                    <a:cxn ang="0">
                      <a:pos x="29" y="23"/>
                    </a:cxn>
                    <a:cxn ang="0">
                      <a:pos x="23" y="35"/>
                    </a:cxn>
                    <a:cxn ang="0">
                      <a:pos x="23" y="47"/>
                    </a:cxn>
                    <a:cxn ang="0">
                      <a:pos x="23" y="53"/>
                    </a:cxn>
                    <a:cxn ang="0">
                      <a:pos x="23" y="59"/>
                    </a:cxn>
                    <a:cxn ang="0">
                      <a:pos x="23" y="59"/>
                    </a:cxn>
                    <a:cxn ang="0">
                      <a:pos x="23" y="65"/>
                    </a:cxn>
                    <a:cxn ang="0">
                      <a:pos x="23" y="83"/>
                    </a:cxn>
                    <a:cxn ang="0">
                      <a:pos x="29" y="94"/>
                    </a:cxn>
                    <a:cxn ang="0">
                      <a:pos x="35" y="100"/>
                    </a:cxn>
                    <a:cxn ang="0">
                      <a:pos x="41" y="112"/>
                    </a:cxn>
                    <a:cxn ang="0">
                      <a:pos x="53" y="112"/>
                    </a:cxn>
                    <a:cxn ang="0">
                      <a:pos x="71" y="112"/>
                    </a:cxn>
                    <a:cxn ang="0">
                      <a:pos x="82" y="106"/>
                    </a:cxn>
                    <a:cxn ang="0">
                      <a:pos x="88" y="94"/>
                    </a:cxn>
                    <a:cxn ang="0">
                      <a:pos x="94" y="77"/>
                    </a:cxn>
                    <a:cxn ang="0">
                      <a:pos x="94" y="77"/>
                    </a:cxn>
                    <a:cxn ang="0">
                      <a:pos x="94" y="94"/>
                    </a:cxn>
                    <a:cxn ang="0">
                      <a:pos x="82" y="106"/>
                    </a:cxn>
                    <a:cxn ang="0">
                      <a:pos x="71" y="112"/>
                    </a:cxn>
                    <a:cxn ang="0">
                      <a:pos x="53" y="118"/>
                    </a:cxn>
                  </a:cxnLst>
                  <a:rect l="0" t="0" r="r" b="b"/>
                  <a:pathLst>
                    <a:path w="94" h="118">
                      <a:moveTo>
                        <a:pt x="53" y="118"/>
                      </a:moveTo>
                      <a:lnTo>
                        <a:pt x="35" y="112"/>
                      </a:lnTo>
                      <a:lnTo>
                        <a:pt x="23" y="106"/>
                      </a:lnTo>
                      <a:lnTo>
                        <a:pt x="11" y="94"/>
                      </a:lnTo>
                      <a:lnTo>
                        <a:pt x="0" y="83"/>
                      </a:lnTo>
                      <a:lnTo>
                        <a:pt x="0" y="59"/>
                      </a:lnTo>
                      <a:lnTo>
                        <a:pt x="0" y="41"/>
                      </a:lnTo>
                      <a:lnTo>
                        <a:pt x="11" y="23"/>
                      </a:lnTo>
                      <a:lnTo>
                        <a:pt x="23" y="12"/>
                      </a:lnTo>
                      <a:lnTo>
                        <a:pt x="41" y="0"/>
                      </a:lnTo>
                      <a:lnTo>
                        <a:pt x="59" y="0"/>
                      </a:lnTo>
                      <a:lnTo>
                        <a:pt x="77" y="0"/>
                      </a:lnTo>
                      <a:lnTo>
                        <a:pt x="88" y="12"/>
                      </a:lnTo>
                      <a:lnTo>
                        <a:pt x="94" y="23"/>
                      </a:lnTo>
                      <a:lnTo>
                        <a:pt x="88" y="29"/>
                      </a:lnTo>
                      <a:lnTo>
                        <a:pt x="82" y="35"/>
                      </a:lnTo>
                      <a:lnTo>
                        <a:pt x="71" y="35"/>
                      </a:lnTo>
                      <a:lnTo>
                        <a:pt x="71" y="23"/>
                      </a:lnTo>
                      <a:lnTo>
                        <a:pt x="71" y="17"/>
                      </a:lnTo>
                      <a:lnTo>
                        <a:pt x="77" y="12"/>
                      </a:lnTo>
                      <a:lnTo>
                        <a:pt x="77" y="12"/>
                      </a:lnTo>
                      <a:lnTo>
                        <a:pt x="77" y="6"/>
                      </a:lnTo>
                      <a:lnTo>
                        <a:pt x="71" y="0"/>
                      </a:lnTo>
                      <a:lnTo>
                        <a:pt x="59" y="0"/>
                      </a:lnTo>
                      <a:lnTo>
                        <a:pt x="41" y="6"/>
                      </a:lnTo>
                      <a:lnTo>
                        <a:pt x="35" y="12"/>
                      </a:lnTo>
                      <a:lnTo>
                        <a:pt x="29" y="23"/>
                      </a:lnTo>
                      <a:lnTo>
                        <a:pt x="23" y="35"/>
                      </a:lnTo>
                      <a:lnTo>
                        <a:pt x="23" y="47"/>
                      </a:lnTo>
                      <a:lnTo>
                        <a:pt x="23" y="53"/>
                      </a:lnTo>
                      <a:lnTo>
                        <a:pt x="23" y="59"/>
                      </a:lnTo>
                      <a:lnTo>
                        <a:pt x="23" y="59"/>
                      </a:lnTo>
                      <a:lnTo>
                        <a:pt x="23" y="65"/>
                      </a:lnTo>
                      <a:lnTo>
                        <a:pt x="23" y="83"/>
                      </a:lnTo>
                      <a:lnTo>
                        <a:pt x="29" y="94"/>
                      </a:lnTo>
                      <a:lnTo>
                        <a:pt x="35" y="100"/>
                      </a:lnTo>
                      <a:lnTo>
                        <a:pt x="41" y="112"/>
                      </a:lnTo>
                      <a:lnTo>
                        <a:pt x="53" y="112"/>
                      </a:lnTo>
                      <a:lnTo>
                        <a:pt x="71" y="112"/>
                      </a:lnTo>
                      <a:lnTo>
                        <a:pt x="82" y="106"/>
                      </a:lnTo>
                      <a:lnTo>
                        <a:pt x="88" y="94"/>
                      </a:lnTo>
                      <a:lnTo>
                        <a:pt x="94" y="77"/>
                      </a:lnTo>
                      <a:lnTo>
                        <a:pt x="94" y="77"/>
                      </a:lnTo>
                      <a:lnTo>
                        <a:pt x="94" y="94"/>
                      </a:lnTo>
                      <a:lnTo>
                        <a:pt x="82" y="106"/>
                      </a:lnTo>
                      <a:lnTo>
                        <a:pt x="71" y="112"/>
                      </a:lnTo>
                      <a:lnTo>
                        <a:pt x="53" y="118"/>
                      </a:lnTo>
                      <a:close/>
                    </a:path>
                  </a:pathLst>
                </a:custGeom>
                <a:solidFill>
                  <a:srgbClr val="000000"/>
                </a:solidFill>
                <a:ln w="0">
                  <a:solidFill>
                    <a:srgbClr val="000000"/>
                  </a:solidFill>
                  <a:prstDash val="solid"/>
                  <a:round/>
                  <a:headEnd/>
                  <a:tailEnd/>
                </a:ln>
              </p:spPr>
              <p:txBody>
                <a:bodyPr/>
                <a:lstStyle/>
                <a:p>
                  <a:endParaRPr lang="en-US"/>
                </a:p>
              </p:txBody>
            </p:sp>
            <p:sp>
              <p:nvSpPr>
                <p:cNvPr id="358430" name="Freeform 30"/>
                <p:cNvSpPr>
                  <a:spLocks noChangeAspect="1"/>
                </p:cNvSpPr>
                <p:nvPr/>
              </p:nvSpPr>
              <p:spPr bwMode="auto">
                <a:xfrm>
                  <a:off x="3128" y="3299"/>
                  <a:ext cx="136" cy="195"/>
                </a:xfrm>
                <a:custGeom>
                  <a:avLst/>
                  <a:gdLst/>
                  <a:ahLst/>
                  <a:cxnLst>
                    <a:cxn ang="0">
                      <a:pos x="0" y="195"/>
                    </a:cxn>
                    <a:cxn ang="0">
                      <a:pos x="18" y="195"/>
                    </a:cxn>
                    <a:cxn ang="0">
                      <a:pos x="18" y="12"/>
                    </a:cxn>
                    <a:cxn ang="0">
                      <a:pos x="0" y="12"/>
                    </a:cxn>
                    <a:cxn ang="0">
                      <a:pos x="0" y="12"/>
                    </a:cxn>
                    <a:cxn ang="0">
                      <a:pos x="18" y="12"/>
                    </a:cxn>
                    <a:cxn ang="0">
                      <a:pos x="30" y="6"/>
                    </a:cxn>
                    <a:cxn ang="0">
                      <a:pos x="42" y="0"/>
                    </a:cxn>
                    <a:cxn ang="0">
                      <a:pos x="42" y="106"/>
                    </a:cxn>
                    <a:cxn ang="0">
                      <a:pos x="54" y="95"/>
                    </a:cxn>
                    <a:cxn ang="0">
                      <a:pos x="65" y="83"/>
                    </a:cxn>
                    <a:cxn ang="0">
                      <a:pos x="83" y="83"/>
                    </a:cxn>
                    <a:cxn ang="0">
                      <a:pos x="95" y="83"/>
                    </a:cxn>
                    <a:cxn ang="0">
                      <a:pos x="107" y="89"/>
                    </a:cxn>
                    <a:cxn ang="0">
                      <a:pos x="113" y="100"/>
                    </a:cxn>
                    <a:cxn ang="0">
                      <a:pos x="119" y="118"/>
                    </a:cxn>
                    <a:cxn ang="0">
                      <a:pos x="119" y="195"/>
                    </a:cxn>
                    <a:cxn ang="0">
                      <a:pos x="136" y="195"/>
                    </a:cxn>
                    <a:cxn ang="0">
                      <a:pos x="136" y="195"/>
                    </a:cxn>
                    <a:cxn ang="0">
                      <a:pos x="77" y="195"/>
                    </a:cxn>
                    <a:cxn ang="0">
                      <a:pos x="77" y="195"/>
                    </a:cxn>
                    <a:cxn ang="0">
                      <a:pos x="95" y="195"/>
                    </a:cxn>
                    <a:cxn ang="0">
                      <a:pos x="95" y="106"/>
                    </a:cxn>
                    <a:cxn ang="0">
                      <a:pos x="95" y="95"/>
                    </a:cxn>
                    <a:cxn ang="0">
                      <a:pos x="89" y="89"/>
                    </a:cxn>
                    <a:cxn ang="0">
                      <a:pos x="77" y="89"/>
                    </a:cxn>
                    <a:cxn ang="0">
                      <a:pos x="65" y="89"/>
                    </a:cxn>
                    <a:cxn ang="0">
                      <a:pos x="54" y="100"/>
                    </a:cxn>
                    <a:cxn ang="0">
                      <a:pos x="42" y="112"/>
                    </a:cxn>
                    <a:cxn ang="0">
                      <a:pos x="42" y="195"/>
                    </a:cxn>
                    <a:cxn ang="0">
                      <a:pos x="59" y="195"/>
                    </a:cxn>
                    <a:cxn ang="0">
                      <a:pos x="59" y="195"/>
                    </a:cxn>
                    <a:cxn ang="0">
                      <a:pos x="0" y="195"/>
                    </a:cxn>
                    <a:cxn ang="0">
                      <a:pos x="0" y="195"/>
                    </a:cxn>
                  </a:cxnLst>
                  <a:rect l="0" t="0" r="r" b="b"/>
                  <a:pathLst>
                    <a:path w="136" h="195">
                      <a:moveTo>
                        <a:pt x="0" y="195"/>
                      </a:moveTo>
                      <a:lnTo>
                        <a:pt x="18" y="195"/>
                      </a:lnTo>
                      <a:lnTo>
                        <a:pt x="18" y="12"/>
                      </a:lnTo>
                      <a:lnTo>
                        <a:pt x="0" y="12"/>
                      </a:lnTo>
                      <a:lnTo>
                        <a:pt x="0" y="12"/>
                      </a:lnTo>
                      <a:lnTo>
                        <a:pt x="18" y="12"/>
                      </a:lnTo>
                      <a:lnTo>
                        <a:pt x="30" y="6"/>
                      </a:lnTo>
                      <a:lnTo>
                        <a:pt x="42" y="0"/>
                      </a:lnTo>
                      <a:lnTo>
                        <a:pt x="42" y="106"/>
                      </a:lnTo>
                      <a:lnTo>
                        <a:pt x="54" y="95"/>
                      </a:lnTo>
                      <a:lnTo>
                        <a:pt x="65" y="83"/>
                      </a:lnTo>
                      <a:lnTo>
                        <a:pt x="83" y="83"/>
                      </a:lnTo>
                      <a:lnTo>
                        <a:pt x="95" y="83"/>
                      </a:lnTo>
                      <a:lnTo>
                        <a:pt x="107" y="89"/>
                      </a:lnTo>
                      <a:lnTo>
                        <a:pt x="113" y="100"/>
                      </a:lnTo>
                      <a:lnTo>
                        <a:pt x="119" y="118"/>
                      </a:lnTo>
                      <a:lnTo>
                        <a:pt x="119" y="195"/>
                      </a:lnTo>
                      <a:lnTo>
                        <a:pt x="136" y="195"/>
                      </a:lnTo>
                      <a:lnTo>
                        <a:pt x="136" y="195"/>
                      </a:lnTo>
                      <a:lnTo>
                        <a:pt x="77" y="195"/>
                      </a:lnTo>
                      <a:lnTo>
                        <a:pt x="77" y="195"/>
                      </a:lnTo>
                      <a:lnTo>
                        <a:pt x="95" y="195"/>
                      </a:lnTo>
                      <a:lnTo>
                        <a:pt x="95" y="106"/>
                      </a:lnTo>
                      <a:lnTo>
                        <a:pt x="95" y="95"/>
                      </a:lnTo>
                      <a:lnTo>
                        <a:pt x="89" y="89"/>
                      </a:lnTo>
                      <a:lnTo>
                        <a:pt x="77" y="89"/>
                      </a:lnTo>
                      <a:lnTo>
                        <a:pt x="65" y="89"/>
                      </a:lnTo>
                      <a:lnTo>
                        <a:pt x="54" y="100"/>
                      </a:lnTo>
                      <a:lnTo>
                        <a:pt x="42" y="112"/>
                      </a:lnTo>
                      <a:lnTo>
                        <a:pt x="42" y="195"/>
                      </a:lnTo>
                      <a:lnTo>
                        <a:pt x="59" y="195"/>
                      </a:lnTo>
                      <a:lnTo>
                        <a:pt x="59" y="195"/>
                      </a:lnTo>
                      <a:lnTo>
                        <a:pt x="0" y="195"/>
                      </a:lnTo>
                      <a:lnTo>
                        <a:pt x="0" y="195"/>
                      </a:lnTo>
                      <a:close/>
                    </a:path>
                  </a:pathLst>
                </a:custGeom>
                <a:solidFill>
                  <a:srgbClr val="000000"/>
                </a:solidFill>
                <a:ln w="0">
                  <a:solidFill>
                    <a:srgbClr val="000000"/>
                  </a:solidFill>
                  <a:prstDash val="solid"/>
                  <a:round/>
                  <a:headEnd/>
                  <a:tailEnd/>
                </a:ln>
              </p:spPr>
              <p:txBody>
                <a:bodyPr/>
                <a:lstStyle/>
                <a:p>
                  <a:endParaRPr lang="en-US"/>
                </a:p>
              </p:txBody>
            </p:sp>
            <p:sp>
              <p:nvSpPr>
                <p:cNvPr id="358431" name="Freeform 31"/>
                <p:cNvSpPr>
                  <a:spLocks noChangeAspect="1"/>
                </p:cNvSpPr>
                <p:nvPr/>
              </p:nvSpPr>
              <p:spPr bwMode="auto">
                <a:xfrm>
                  <a:off x="3270" y="3305"/>
                  <a:ext cx="148" cy="195"/>
                </a:xfrm>
                <a:custGeom>
                  <a:avLst/>
                  <a:gdLst/>
                  <a:ahLst/>
                  <a:cxnLst>
                    <a:cxn ang="0">
                      <a:pos x="148" y="124"/>
                    </a:cxn>
                    <a:cxn ang="0">
                      <a:pos x="148" y="189"/>
                    </a:cxn>
                    <a:cxn ang="0">
                      <a:pos x="143" y="189"/>
                    </a:cxn>
                    <a:cxn ang="0">
                      <a:pos x="143" y="177"/>
                    </a:cxn>
                    <a:cxn ang="0">
                      <a:pos x="137" y="171"/>
                    </a:cxn>
                    <a:cxn ang="0">
                      <a:pos x="125" y="177"/>
                    </a:cxn>
                    <a:cxn ang="0">
                      <a:pos x="119" y="183"/>
                    </a:cxn>
                    <a:cxn ang="0">
                      <a:pos x="107" y="189"/>
                    </a:cxn>
                    <a:cxn ang="0">
                      <a:pos x="95" y="195"/>
                    </a:cxn>
                    <a:cxn ang="0">
                      <a:pos x="83" y="195"/>
                    </a:cxn>
                    <a:cxn ang="0">
                      <a:pos x="60" y="189"/>
                    </a:cxn>
                    <a:cxn ang="0">
                      <a:pos x="42" y="183"/>
                    </a:cxn>
                    <a:cxn ang="0">
                      <a:pos x="24" y="165"/>
                    </a:cxn>
                    <a:cxn ang="0">
                      <a:pos x="12" y="148"/>
                    </a:cxn>
                    <a:cxn ang="0">
                      <a:pos x="0" y="124"/>
                    </a:cxn>
                    <a:cxn ang="0">
                      <a:pos x="0" y="100"/>
                    </a:cxn>
                    <a:cxn ang="0">
                      <a:pos x="0" y="71"/>
                    </a:cxn>
                    <a:cxn ang="0">
                      <a:pos x="12" y="47"/>
                    </a:cxn>
                    <a:cxn ang="0">
                      <a:pos x="24" y="29"/>
                    </a:cxn>
                    <a:cxn ang="0">
                      <a:pos x="42" y="12"/>
                    </a:cxn>
                    <a:cxn ang="0">
                      <a:pos x="60" y="6"/>
                    </a:cxn>
                    <a:cxn ang="0">
                      <a:pos x="83" y="0"/>
                    </a:cxn>
                    <a:cxn ang="0">
                      <a:pos x="101" y="0"/>
                    </a:cxn>
                    <a:cxn ang="0">
                      <a:pos x="113" y="6"/>
                    </a:cxn>
                    <a:cxn ang="0">
                      <a:pos x="125" y="12"/>
                    </a:cxn>
                    <a:cxn ang="0">
                      <a:pos x="131" y="17"/>
                    </a:cxn>
                    <a:cxn ang="0">
                      <a:pos x="137" y="17"/>
                    </a:cxn>
                    <a:cxn ang="0">
                      <a:pos x="143" y="17"/>
                    </a:cxn>
                    <a:cxn ang="0">
                      <a:pos x="143" y="6"/>
                    </a:cxn>
                    <a:cxn ang="0">
                      <a:pos x="148" y="6"/>
                    </a:cxn>
                    <a:cxn ang="0">
                      <a:pos x="148" y="65"/>
                    </a:cxn>
                    <a:cxn ang="0">
                      <a:pos x="143" y="65"/>
                    </a:cxn>
                    <a:cxn ang="0">
                      <a:pos x="137" y="41"/>
                    </a:cxn>
                    <a:cxn ang="0">
                      <a:pos x="131" y="29"/>
                    </a:cxn>
                    <a:cxn ang="0">
                      <a:pos x="119" y="12"/>
                    </a:cxn>
                    <a:cxn ang="0">
                      <a:pos x="101" y="6"/>
                    </a:cxn>
                    <a:cxn ang="0">
                      <a:pos x="83" y="6"/>
                    </a:cxn>
                    <a:cxn ang="0">
                      <a:pos x="54" y="12"/>
                    </a:cxn>
                    <a:cxn ang="0">
                      <a:pos x="36" y="47"/>
                    </a:cxn>
                    <a:cxn ang="0">
                      <a:pos x="30" y="100"/>
                    </a:cxn>
                    <a:cxn ang="0">
                      <a:pos x="36" y="130"/>
                    </a:cxn>
                    <a:cxn ang="0">
                      <a:pos x="36" y="148"/>
                    </a:cxn>
                    <a:cxn ang="0">
                      <a:pos x="42" y="165"/>
                    </a:cxn>
                    <a:cxn ang="0">
                      <a:pos x="54" y="177"/>
                    </a:cxn>
                    <a:cxn ang="0">
                      <a:pos x="66" y="189"/>
                    </a:cxn>
                    <a:cxn ang="0">
                      <a:pos x="83" y="189"/>
                    </a:cxn>
                    <a:cxn ang="0">
                      <a:pos x="101" y="189"/>
                    </a:cxn>
                    <a:cxn ang="0">
                      <a:pos x="119" y="177"/>
                    </a:cxn>
                    <a:cxn ang="0">
                      <a:pos x="131" y="160"/>
                    </a:cxn>
                    <a:cxn ang="0">
                      <a:pos x="143" y="142"/>
                    </a:cxn>
                    <a:cxn ang="0">
                      <a:pos x="143" y="124"/>
                    </a:cxn>
                    <a:cxn ang="0">
                      <a:pos x="148" y="124"/>
                    </a:cxn>
                  </a:cxnLst>
                  <a:rect l="0" t="0" r="r" b="b"/>
                  <a:pathLst>
                    <a:path w="148" h="195">
                      <a:moveTo>
                        <a:pt x="148" y="124"/>
                      </a:moveTo>
                      <a:lnTo>
                        <a:pt x="148" y="189"/>
                      </a:lnTo>
                      <a:lnTo>
                        <a:pt x="143" y="189"/>
                      </a:lnTo>
                      <a:lnTo>
                        <a:pt x="143" y="177"/>
                      </a:lnTo>
                      <a:lnTo>
                        <a:pt x="137" y="171"/>
                      </a:lnTo>
                      <a:lnTo>
                        <a:pt x="125" y="177"/>
                      </a:lnTo>
                      <a:lnTo>
                        <a:pt x="119" y="183"/>
                      </a:lnTo>
                      <a:lnTo>
                        <a:pt x="107" y="189"/>
                      </a:lnTo>
                      <a:lnTo>
                        <a:pt x="95" y="195"/>
                      </a:lnTo>
                      <a:lnTo>
                        <a:pt x="83" y="195"/>
                      </a:lnTo>
                      <a:lnTo>
                        <a:pt x="60" y="189"/>
                      </a:lnTo>
                      <a:lnTo>
                        <a:pt x="42" y="183"/>
                      </a:lnTo>
                      <a:lnTo>
                        <a:pt x="24" y="165"/>
                      </a:lnTo>
                      <a:lnTo>
                        <a:pt x="12" y="148"/>
                      </a:lnTo>
                      <a:lnTo>
                        <a:pt x="0" y="124"/>
                      </a:lnTo>
                      <a:lnTo>
                        <a:pt x="0" y="100"/>
                      </a:lnTo>
                      <a:lnTo>
                        <a:pt x="0" y="71"/>
                      </a:lnTo>
                      <a:lnTo>
                        <a:pt x="12" y="47"/>
                      </a:lnTo>
                      <a:lnTo>
                        <a:pt x="24" y="29"/>
                      </a:lnTo>
                      <a:lnTo>
                        <a:pt x="42" y="12"/>
                      </a:lnTo>
                      <a:lnTo>
                        <a:pt x="60" y="6"/>
                      </a:lnTo>
                      <a:lnTo>
                        <a:pt x="83" y="0"/>
                      </a:lnTo>
                      <a:lnTo>
                        <a:pt x="101" y="0"/>
                      </a:lnTo>
                      <a:lnTo>
                        <a:pt x="113" y="6"/>
                      </a:lnTo>
                      <a:lnTo>
                        <a:pt x="125" y="12"/>
                      </a:lnTo>
                      <a:lnTo>
                        <a:pt x="131" y="17"/>
                      </a:lnTo>
                      <a:lnTo>
                        <a:pt x="137" y="17"/>
                      </a:lnTo>
                      <a:lnTo>
                        <a:pt x="143" y="17"/>
                      </a:lnTo>
                      <a:lnTo>
                        <a:pt x="143" y="6"/>
                      </a:lnTo>
                      <a:lnTo>
                        <a:pt x="148" y="6"/>
                      </a:lnTo>
                      <a:lnTo>
                        <a:pt x="148" y="65"/>
                      </a:lnTo>
                      <a:lnTo>
                        <a:pt x="143" y="65"/>
                      </a:lnTo>
                      <a:lnTo>
                        <a:pt x="137" y="41"/>
                      </a:lnTo>
                      <a:lnTo>
                        <a:pt x="131" y="29"/>
                      </a:lnTo>
                      <a:lnTo>
                        <a:pt x="119" y="12"/>
                      </a:lnTo>
                      <a:lnTo>
                        <a:pt x="101" y="6"/>
                      </a:lnTo>
                      <a:lnTo>
                        <a:pt x="83" y="6"/>
                      </a:lnTo>
                      <a:lnTo>
                        <a:pt x="54" y="12"/>
                      </a:lnTo>
                      <a:lnTo>
                        <a:pt x="36" y="47"/>
                      </a:lnTo>
                      <a:lnTo>
                        <a:pt x="30" y="100"/>
                      </a:lnTo>
                      <a:lnTo>
                        <a:pt x="36" y="130"/>
                      </a:lnTo>
                      <a:lnTo>
                        <a:pt x="36" y="148"/>
                      </a:lnTo>
                      <a:lnTo>
                        <a:pt x="42" y="165"/>
                      </a:lnTo>
                      <a:lnTo>
                        <a:pt x="54" y="177"/>
                      </a:lnTo>
                      <a:lnTo>
                        <a:pt x="66" y="189"/>
                      </a:lnTo>
                      <a:lnTo>
                        <a:pt x="83" y="189"/>
                      </a:lnTo>
                      <a:lnTo>
                        <a:pt x="101" y="189"/>
                      </a:lnTo>
                      <a:lnTo>
                        <a:pt x="119" y="177"/>
                      </a:lnTo>
                      <a:lnTo>
                        <a:pt x="131" y="160"/>
                      </a:lnTo>
                      <a:lnTo>
                        <a:pt x="143" y="142"/>
                      </a:lnTo>
                      <a:lnTo>
                        <a:pt x="143" y="124"/>
                      </a:lnTo>
                      <a:lnTo>
                        <a:pt x="148" y="124"/>
                      </a:lnTo>
                      <a:close/>
                    </a:path>
                  </a:pathLst>
                </a:custGeom>
                <a:solidFill>
                  <a:srgbClr val="000000"/>
                </a:solidFill>
                <a:ln w="0">
                  <a:solidFill>
                    <a:srgbClr val="000000"/>
                  </a:solidFill>
                  <a:prstDash val="solid"/>
                  <a:round/>
                  <a:headEnd/>
                  <a:tailEnd/>
                </a:ln>
              </p:spPr>
              <p:txBody>
                <a:bodyPr/>
                <a:lstStyle/>
                <a:p>
                  <a:endParaRPr lang="en-US"/>
                </a:p>
              </p:txBody>
            </p:sp>
            <p:sp>
              <p:nvSpPr>
                <p:cNvPr id="358432" name="Freeform 32"/>
                <p:cNvSpPr>
                  <a:spLocks noChangeAspect="1" noEditPoints="1"/>
                </p:cNvSpPr>
                <p:nvPr/>
              </p:nvSpPr>
              <p:spPr bwMode="auto">
                <a:xfrm>
                  <a:off x="3436" y="3382"/>
                  <a:ext cx="101" cy="118"/>
                </a:xfrm>
                <a:custGeom>
                  <a:avLst/>
                  <a:gdLst/>
                  <a:ahLst/>
                  <a:cxnLst>
                    <a:cxn ang="0">
                      <a:pos x="30" y="77"/>
                    </a:cxn>
                    <a:cxn ang="0">
                      <a:pos x="30" y="94"/>
                    </a:cxn>
                    <a:cxn ang="0">
                      <a:pos x="36" y="106"/>
                    </a:cxn>
                    <a:cxn ang="0">
                      <a:pos x="42" y="112"/>
                    </a:cxn>
                    <a:cxn ang="0">
                      <a:pos x="54" y="112"/>
                    </a:cxn>
                    <a:cxn ang="0">
                      <a:pos x="71" y="112"/>
                    </a:cxn>
                    <a:cxn ang="0">
                      <a:pos x="83" y="106"/>
                    </a:cxn>
                    <a:cxn ang="0">
                      <a:pos x="89" y="94"/>
                    </a:cxn>
                    <a:cxn ang="0">
                      <a:pos x="95" y="77"/>
                    </a:cxn>
                    <a:cxn ang="0">
                      <a:pos x="101" y="77"/>
                    </a:cxn>
                    <a:cxn ang="0">
                      <a:pos x="95" y="94"/>
                    </a:cxn>
                    <a:cxn ang="0">
                      <a:pos x="83" y="106"/>
                    </a:cxn>
                    <a:cxn ang="0">
                      <a:pos x="71" y="112"/>
                    </a:cxn>
                    <a:cxn ang="0">
                      <a:pos x="54" y="118"/>
                    </a:cxn>
                    <a:cxn ang="0">
                      <a:pos x="36" y="112"/>
                    </a:cxn>
                    <a:cxn ang="0">
                      <a:pos x="24" y="106"/>
                    </a:cxn>
                    <a:cxn ang="0">
                      <a:pos x="12" y="94"/>
                    </a:cxn>
                    <a:cxn ang="0">
                      <a:pos x="6" y="77"/>
                    </a:cxn>
                    <a:cxn ang="0">
                      <a:pos x="0" y="59"/>
                    </a:cxn>
                    <a:cxn ang="0">
                      <a:pos x="6" y="35"/>
                    </a:cxn>
                    <a:cxn ang="0">
                      <a:pos x="18" y="17"/>
                    </a:cxn>
                    <a:cxn ang="0">
                      <a:pos x="30" y="0"/>
                    </a:cxn>
                    <a:cxn ang="0">
                      <a:pos x="48" y="0"/>
                    </a:cxn>
                    <a:cxn ang="0">
                      <a:pos x="65" y="0"/>
                    </a:cxn>
                    <a:cxn ang="0">
                      <a:pos x="83" y="12"/>
                    </a:cxn>
                    <a:cxn ang="0">
                      <a:pos x="95" y="29"/>
                    </a:cxn>
                    <a:cxn ang="0">
                      <a:pos x="101" y="47"/>
                    </a:cxn>
                    <a:cxn ang="0">
                      <a:pos x="30" y="47"/>
                    </a:cxn>
                    <a:cxn ang="0">
                      <a:pos x="30" y="77"/>
                    </a:cxn>
                    <a:cxn ang="0">
                      <a:pos x="71" y="41"/>
                    </a:cxn>
                    <a:cxn ang="0">
                      <a:pos x="71" y="29"/>
                    </a:cxn>
                    <a:cxn ang="0">
                      <a:pos x="65" y="12"/>
                    </a:cxn>
                    <a:cxn ang="0">
                      <a:pos x="59" y="6"/>
                    </a:cxn>
                    <a:cxn ang="0">
                      <a:pos x="48" y="0"/>
                    </a:cxn>
                    <a:cxn ang="0">
                      <a:pos x="42" y="6"/>
                    </a:cxn>
                    <a:cxn ang="0">
                      <a:pos x="30" y="12"/>
                    </a:cxn>
                    <a:cxn ang="0">
                      <a:pos x="30" y="17"/>
                    </a:cxn>
                    <a:cxn ang="0">
                      <a:pos x="30" y="35"/>
                    </a:cxn>
                    <a:cxn ang="0">
                      <a:pos x="30" y="41"/>
                    </a:cxn>
                    <a:cxn ang="0">
                      <a:pos x="71" y="41"/>
                    </a:cxn>
                  </a:cxnLst>
                  <a:rect l="0" t="0" r="r" b="b"/>
                  <a:pathLst>
                    <a:path w="101" h="118">
                      <a:moveTo>
                        <a:pt x="30" y="77"/>
                      </a:moveTo>
                      <a:lnTo>
                        <a:pt x="30" y="94"/>
                      </a:lnTo>
                      <a:lnTo>
                        <a:pt x="36" y="106"/>
                      </a:lnTo>
                      <a:lnTo>
                        <a:pt x="42" y="112"/>
                      </a:lnTo>
                      <a:lnTo>
                        <a:pt x="54" y="112"/>
                      </a:lnTo>
                      <a:lnTo>
                        <a:pt x="71" y="112"/>
                      </a:lnTo>
                      <a:lnTo>
                        <a:pt x="83" y="106"/>
                      </a:lnTo>
                      <a:lnTo>
                        <a:pt x="89" y="94"/>
                      </a:lnTo>
                      <a:lnTo>
                        <a:pt x="95" y="77"/>
                      </a:lnTo>
                      <a:lnTo>
                        <a:pt x="101" y="77"/>
                      </a:lnTo>
                      <a:lnTo>
                        <a:pt x="95" y="94"/>
                      </a:lnTo>
                      <a:lnTo>
                        <a:pt x="83" y="106"/>
                      </a:lnTo>
                      <a:lnTo>
                        <a:pt x="71" y="112"/>
                      </a:lnTo>
                      <a:lnTo>
                        <a:pt x="54" y="118"/>
                      </a:lnTo>
                      <a:lnTo>
                        <a:pt x="36" y="112"/>
                      </a:lnTo>
                      <a:lnTo>
                        <a:pt x="24" y="106"/>
                      </a:lnTo>
                      <a:lnTo>
                        <a:pt x="12" y="94"/>
                      </a:lnTo>
                      <a:lnTo>
                        <a:pt x="6" y="77"/>
                      </a:lnTo>
                      <a:lnTo>
                        <a:pt x="0" y="59"/>
                      </a:lnTo>
                      <a:lnTo>
                        <a:pt x="6" y="35"/>
                      </a:lnTo>
                      <a:lnTo>
                        <a:pt x="18" y="17"/>
                      </a:lnTo>
                      <a:lnTo>
                        <a:pt x="30" y="0"/>
                      </a:lnTo>
                      <a:lnTo>
                        <a:pt x="48" y="0"/>
                      </a:lnTo>
                      <a:lnTo>
                        <a:pt x="65" y="0"/>
                      </a:lnTo>
                      <a:lnTo>
                        <a:pt x="83" y="12"/>
                      </a:lnTo>
                      <a:lnTo>
                        <a:pt x="95" y="29"/>
                      </a:lnTo>
                      <a:lnTo>
                        <a:pt x="101" y="47"/>
                      </a:lnTo>
                      <a:lnTo>
                        <a:pt x="30" y="47"/>
                      </a:lnTo>
                      <a:lnTo>
                        <a:pt x="30" y="77"/>
                      </a:lnTo>
                      <a:close/>
                      <a:moveTo>
                        <a:pt x="71" y="41"/>
                      </a:moveTo>
                      <a:lnTo>
                        <a:pt x="71" y="29"/>
                      </a:lnTo>
                      <a:lnTo>
                        <a:pt x="65" y="12"/>
                      </a:lnTo>
                      <a:lnTo>
                        <a:pt x="59" y="6"/>
                      </a:lnTo>
                      <a:lnTo>
                        <a:pt x="48" y="0"/>
                      </a:lnTo>
                      <a:lnTo>
                        <a:pt x="42" y="6"/>
                      </a:lnTo>
                      <a:lnTo>
                        <a:pt x="30" y="12"/>
                      </a:lnTo>
                      <a:lnTo>
                        <a:pt x="30" y="17"/>
                      </a:lnTo>
                      <a:lnTo>
                        <a:pt x="30" y="35"/>
                      </a:lnTo>
                      <a:lnTo>
                        <a:pt x="30" y="41"/>
                      </a:lnTo>
                      <a:lnTo>
                        <a:pt x="71" y="41"/>
                      </a:lnTo>
                      <a:close/>
                    </a:path>
                  </a:pathLst>
                </a:custGeom>
                <a:solidFill>
                  <a:srgbClr val="000000"/>
                </a:solidFill>
                <a:ln w="0">
                  <a:solidFill>
                    <a:srgbClr val="000000"/>
                  </a:solidFill>
                  <a:prstDash val="solid"/>
                  <a:round/>
                  <a:headEnd/>
                  <a:tailEnd/>
                </a:ln>
              </p:spPr>
              <p:txBody>
                <a:bodyPr/>
                <a:lstStyle/>
                <a:p>
                  <a:endParaRPr lang="en-US"/>
                </a:p>
              </p:txBody>
            </p:sp>
            <p:sp>
              <p:nvSpPr>
                <p:cNvPr id="358433" name="Freeform 33"/>
                <p:cNvSpPr>
                  <a:spLocks noChangeAspect="1"/>
                </p:cNvSpPr>
                <p:nvPr/>
              </p:nvSpPr>
              <p:spPr bwMode="auto">
                <a:xfrm>
                  <a:off x="3543" y="3382"/>
                  <a:ext cx="130" cy="112"/>
                </a:xfrm>
                <a:custGeom>
                  <a:avLst/>
                  <a:gdLst/>
                  <a:ahLst/>
                  <a:cxnLst>
                    <a:cxn ang="0">
                      <a:pos x="0" y="112"/>
                    </a:cxn>
                    <a:cxn ang="0">
                      <a:pos x="18" y="112"/>
                    </a:cxn>
                    <a:cxn ang="0">
                      <a:pos x="18" y="6"/>
                    </a:cxn>
                    <a:cxn ang="0">
                      <a:pos x="0" y="6"/>
                    </a:cxn>
                    <a:cxn ang="0">
                      <a:pos x="0" y="0"/>
                    </a:cxn>
                    <a:cxn ang="0">
                      <a:pos x="12" y="0"/>
                    </a:cxn>
                    <a:cxn ang="0">
                      <a:pos x="29" y="0"/>
                    </a:cxn>
                    <a:cxn ang="0">
                      <a:pos x="41" y="0"/>
                    </a:cxn>
                    <a:cxn ang="0">
                      <a:pos x="41" y="23"/>
                    </a:cxn>
                    <a:cxn ang="0">
                      <a:pos x="53" y="12"/>
                    </a:cxn>
                    <a:cxn ang="0">
                      <a:pos x="65" y="0"/>
                    </a:cxn>
                    <a:cxn ang="0">
                      <a:pos x="77" y="0"/>
                    </a:cxn>
                    <a:cxn ang="0">
                      <a:pos x="95" y="0"/>
                    </a:cxn>
                    <a:cxn ang="0">
                      <a:pos x="106" y="6"/>
                    </a:cxn>
                    <a:cxn ang="0">
                      <a:pos x="112" y="17"/>
                    </a:cxn>
                    <a:cxn ang="0">
                      <a:pos x="112" y="35"/>
                    </a:cxn>
                    <a:cxn ang="0">
                      <a:pos x="112" y="112"/>
                    </a:cxn>
                    <a:cxn ang="0">
                      <a:pos x="130" y="112"/>
                    </a:cxn>
                    <a:cxn ang="0">
                      <a:pos x="130" y="112"/>
                    </a:cxn>
                    <a:cxn ang="0">
                      <a:pos x="77" y="112"/>
                    </a:cxn>
                    <a:cxn ang="0">
                      <a:pos x="77" y="112"/>
                    </a:cxn>
                    <a:cxn ang="0">
                      <a:pos x="89" y="112"/>
                    </a:cxn>
                    <a:cxn ang="0">
                      <a:pos x="89" y="23"/>
                    </a:cxn>
                    <a:cxn ang="0">
                      <a:pos x="89" y="12"/>
                    </a:cxn>
                    <a:cxn ang="0">
                      <a:pos x="83" y="6"/>
                    </a:cxn>
                    <a:cxn ang="0">
                      <a:pos x="77" y="6"/>
                    </a:cxn>
                    <a:cxn ang="0">
                      <a:pos x="65" y="6"/>
                    </a:cxn>
                    <a:cxn ang="0">
                      <a:pos x="47" y="17"/>
                    </a:cxn>
                    <a:cxn ang="0">
                      <a:pos x="41" y="29"/>
                    </a:cxn>
                    <a:cxn ang="0">
                      <a:pos x="41" y="112"/>
                    </a:cxn>
                    <a:cxn ang="0">
                      <a:pos x="53" y="112"/>
                    </a:cxn>
                    <a:cxn ang="0">
                      <a:pos x="53" y="112"/>
                    </a:cxn>
                    <a:cxn ang="0">
                      <a:pos x="0" y="112"/>
                    </a:cxn>
                    <a:cxn ang="0">
                      <a:pos x="0" y="112"/>
                    </a:cxn>
                  </a:cxnLst>
                  <a:rect l="0" t="0" r="r" b="b"/>
                  <a:pathLst>
                    <a:path w="130" h="112">
                      <a:moveTo>
                        <a:pt x="0" y="112"/>
                      </a:moveTo>
                      <a:lnTo>
                        <a:pt x="18" y="112"/>
                      </a:lnTo>
                      <a:lnTo>
                        <a:pt x="18" y="6"/>
                      </a:lnTo>
                      <a:lnTo>
                        <a:pt x="0" y="6"/>
                      </a:lnTo>
                      <a:lnTo>
                        <a:pt x="0" y="0"/>
                      </a:lnTo>
                      <a:lnTo>
                        <a:pt x="12" y="0"/>
                      </a:lnTo>
                      <a:lnTo>
                        <a:pt x="29" y="0"/>
                      </a:lnTo>
                      <a:lnTo>
                        <a:pt x="41" y="0"/>
                      </a:lnTo>
                      <a:lnTo>
                        <a:pt x="41" y="23"/>
                      </a:lnTo>
                      <a:lnTo>
                        <a:pt x="53" y="12"/>
                      </a:lnTo>
                      <a:lnTo>
                        <a:pt x="65" y="0"/>
                      </a:lnTo>
                      <a:lnTo>
                        <a:pt x="77" y="0"/>
                      </a:lnTo>
                      <a:lnTo>
                        <a:pt x="95" y="0"/>
                      </a:lnTo>
                      <a:lnTo>
                        <a:pt x="106" y="6"/>
                      </a:lnTo>
                      <a:lnTo>
                        <a:pt x="112" y="17"/>
                      </a:lnTo>
                      <a:lnTo>
                        <a:pt x="112" y="35"/>
                      </a:lnTo>
                      <a:lnTo>
                        <a:pt x="112" y="112"/>
                      </a:lnTo>
                      <a:lnTo>
                        <a:pt x="130" y="112"/>
                      </a:lnTo>
                      <a:lnTo>
                        <a:pt x="130" y="112"/>
                      </a:lnTo>
                      <a:lnTo>
                        <a:pt x="77" y="112"/>
                      </a:lnTo>
                      <a:lnTo>
                        <a:pt x="77" y="112"/>
                      </a:lnTo>
                      <a:lnTo>
                        <a:pt x="89" y="112"/>
                      </a:lnTo>
                      <a:lnTo>
                        <a:pt x="89" y="23"/>
                      </a:lnTo>
                      <a:lnTo>
                        <a:pt x="89" y="12"/>
                      </a:lnTo>
                      <a:lnTo>
                        <a:pt x="83" y="6"/>
                      </a:lnTo>
                      <a:lnTo>
                        <a:pt x="77" y="6"/>
                      </a:lnTo>
                      <a:lnTo>
                        <a:pt x="65" y="6"/>
                      </a:lnTo>
                      <a:lnTo>
                        <a:pt x="47" y="17"/>
                      </a:lnTo>
                      <a:lnTo>
                        <a:pt x="41" y="29"/>
                      </a:lnTo>
                      <a:lnTo>
                        <a:pt x="41" y="112"/>
                      </a:lnTo>
                      <a:lnTo>
                        <a:pt x="53" y="112"/>
                      </a:lnTo>
                      <a:lnTo>
                        <a:pt x="53" y="112"/>
                      </a:lnTo>
                      <a:lnTo>
                        <a:pt x="0" y="112"/>
                      </a:lnTo>
                      <a:lnTo>
                        <a:pt x="0" y="112"/>
                      </a:lnTo>
                      <a:close/>
                    </a:path>
                  </a:pathLst>
                </a:custGeom>
                <a:solidFill>
                  <a:srgbClr val="000000"/>
                </a:solidFill>
                <a:ln w="0">
                  <a:solidFill>
                    <a:srgbClr val="000000"/>
                  </a:solidFill>
                  <a:prstDash val="solid"/>
                  <a:round/>
                  <a:headEnd/>
                  <a:tailEnd/>
                </a:ln>
              </p:spPr>
              <p:txBody>
                <a:bodyPr/>
                <a:lstStyle/>
                <a:p>
                  <a:endParaRPr lang="en-US"/>
                </a:p>
              </p:txBody>
            </p:sp>
            <p:sp>
              <p:nvSpPr>
                <p:cNvPr id="358434" name="Freeform 34"/>
                <p:cNvSpPr>
                  <a:spLocks noChangeAspect="1"/>
                </p:cNvSpPr>
                <p:nvPr/>
              </p:nvSpPr>
              <p:spPr bwMode="auto">
                <a:xfrm>
                  <a:off x="3673" y="3346"/>
                  <a:ext cx="77" cy="154"/>
                </a:xfrm>
                <a:custGeom>
                  <a:avLst/>
                  <a:gdLst/>
                  <a:ahLst/>
                  <a:cxnLst>
                    <a:cxn ang="0">
                      <a:pos x="53" y="148"/>
                    </a:cxn>
                    <a:cxn ang="0">
                      <a:pos x="65" y="148"/>
                    </a:cxn>
                    <a:cxn ang="0">
                      <a:pos x="71" y="142"/>
                    </a:cxn>
                    <a:cxn ang="0">
                      <a:pos x="77" y="130"/>
                    </a:cxn>
                    <a:cxn ang="0">
                      <a:pos x="77" y="130"/>
                    </a:cxn>
                    <a:cxn ang="0">
                      <a:pos x="71" y="142"/>
                    </a:cxn>
                    <a:cxn ang="0">
                      <a:pos x="65" y="148"/>
                    </a:cxn>
                    <a:cxn ang="0">
                      <a:pos x="53" y="154"/>
                    </a:cxn>
                    <a:cxn ang="0">
                      <a:pos x="36" y="154"/>
                    </a:cxn>
                    <a:cxn ang="0">
                      <a:pos x="30" y="142"/>
                    </a:cxn>
                    <a:cxn ang="0">
                      <a:pos x="24" y="136"/>
                    </a:cxn>
                    <a:cxn ang="0">
                      <a:pos x="24" y="124"/>
                    </a:cxn>
                    <a:cxn ang="0">
                      <a:pos x="24" y="124"/>
                    </a:cxn>
                    <a:cxn ang="0">
                      <a:pos x="24" y="119"/>
                    </a:cxn>
                    <a:cxn ang="0">
                      <a:pos x="24" y="42"/>
                    </a:cxn>
                    <a:cxn ang="0">
                      <a:pos x="0" y="42"/>
                    </a:cxn>
                    <a:cxn ang="0">
                      <a:pos x="0" y="36"/>
                    </a:cxn>
                    <a:cxn ang="0">
                      <a:pos x="18" y="36"/>
                    </a:cxn>
                    <a:cxn ang="0">
                      <a:pos x="30" y="30"/>
                    </a:cxn>
                    <a:cxn ang="0">
                      <a:pos x="36" y="18"/>
                    </a:cxn>
                    <a:cxn ang="0">
                      <a:pos x="42" y="0"/>
                    </a:cxn>
                    <a:cxn ang="0">
                      <a:pos x="42" y="0"/>
                    </a:cxn>
                    <a:cxn ang="0">
                      <a:pos x="42" y="36"/>
                    </a:cxn>
                    <a:cxn ang="0">
                      <a:pos x="77" y="36"/>
                    </a:cxn>
                    <a:cxn ang="0">
                      <a:pos x="77" y="42"/>
                    </a:cxn>
                    <a:cxn ang="0">
                      <a:pos x="42" y="42"/>
                    </a:cxn>
                    <a:cxn ang="0">
                      <a:pos x="42" y="130"/>
                    </a:cxn>
                    <a:cxn ang="0">
                      <a:pos x="42" y="142"/>
                    </a:cxn>
                    <a:cxn ang="0">
                      <a:pos x="47" y="148"/>
                    </a:cxn>
                    <a:cxn ang="0">
                      <a:pos x="53" y="148"/>
                    </a:cxn>
                  </a:cxnLst>
                  <a:rect l="0" t="0" r="r" b="b"/>
                  <a:pathLst>
                    <a:path w="77" h="154">
                      <a:moveTo>
                        <a:pt x="53" y="148"/>
                      </a:moveTo>
                      <a:lnTo>
                        <a:pt x="65" y="148"/>
                      </a:lnTo>
                      <a:lnTo>
                        <a:pt x="71" y="142"/>
                      </a:lnTo>
                      <a:lnTo>
                        <a:pt x="77" y="130"/>
                      </a:lnTo>
                      <a:lnTo>
                        <a:pt x="77" y="130"/>
                      </a:lnTo>
                      <a:lnTo>
                        <a:pt x="71" y="142"/>
                      </a:lnTo>
                      <a:lnTo>
                        <a:pt x="65" y="148"/>
                      </a:lnTo>
                      <a:lnTo>
                        <a:pt x="53" y="154"/>
                      </a:lnTo>
                      <a:lnTo>
                        <a:pt x="36" y="154"/>
                      </a:lnTo>
                      <a:lnTo>
                        <a:pt x="30" y="142"/>
                      </a:lnTo>
                      <a:lnTo>
                        <a:pt x="24" y="136"/>
                      </a:lnTo>
                      <a:lnTo>
                        <a:pt x="24" y="124"/>
                      </a:lnTo>
                      <a:lnTo>
                        <a:pt x="24" y="124"/>
                      </a:lnTo>
                      <a:lnTo>
                        <a:pt x="24" y="119"/>
                      </a:lnTo>
                      <a:lnTo>
                        <a:pt x="24" y="42"/>
                      </a:lnTo>
                      <a:lnTo>
                        <a:pt x="0" y="42"/>
                      </a:lnTo>
                      <a:lnTo>
                        <a:pt x="0" y="36"/>
                      </a:lnTo>
                      <a:lnTo>
                        <a:pt x="18" y="36"/>
                      </a:lnTo>
                      <a:lnTo>
                        <a:pt x="30" y="30"/>
                      </a:lnTo>
                      <a:lnTo>
                        <a:pt x="36" y="18"/>
                      </a:lnTo>
                      <a:lnTo>
                        <a:pt x="42" y="0"/>
                      </a:lnTo>
                      <a:lnTo>
                        <a:pt x="42" y="0"/>
                      </a:lnTo>
                      <a:lnTo>
                        <a:pt x="42" y="36"/>
                      </a:lnTo>
                      <a:lnTo>
                        <a:pt x="77" y="36"/>
                      </a:lnTo>
                      <a:lnTo>
                        <a:pt x="77" y="42"/>
                      </a:lnTo>
                      <a:lnTo>
                        <a:pt x="42" y="42"/>
                      </a:lnTo>
                      <a:lnTo>
                        <a:pt x="42" y="130"/>
                      </a:lnTo>
                      <a:lnTo>
                        <a:pt x="42" y="142"/>
                      </a:lnTo>
                      <a:lnTo>
                        <a:pt x="47" y="148"/>
                      </a:lnTo>
                      <a:lnTo>
                        <a:pt x="53" y="148"/>
                      </a:lnTo>
                      <a:close/>
                    </a:path>
                  </a:pathLst>
                </a:custGeom>
                <a:solidFill>
                  <a:srgbClr val="000000"/>
                </a:solidFill>
                <a:ln w="0">
                  <a:solidFill>
                    <a:srgbClr val="000000"/>
                  </a:solidFill>
                  <a:prstDash val="solid"/>
                  <a:round/>
                  <a:headEnd/>
                  <a:tailEnd/>
                </a:ln>
              </p:spPr>
              <p:txBody>
                <a:bodyPr/>
                <a:lstStyle/>
                <a:p>
                  <a:endParaRPr lang="en-US"/>
                </a:p>
              </p:txBody>
            </p:sp>
            <p:sp>
              <p:nvSpPr>
                <p:cNvPr id="358435" name="Freeform 35"/>
                <p:cNvSpPr>
                  <a:spLocks noChangeAspect="1" noEditPoints="1"/>
                </p:cNvSpPr>
                <p:nvPr/>
              </p:nvSpPr>
              <p:spPr bwMode="auto">
                <a:xfrm>
                  <a:off x="3762" y="3382"/>
                  <a:ext cx="95" cy="118"/>
                </a:xfrm>
                <a:custGeom>
                  <a:avLst/>
                  <a:gdLst/>
                  <a:ahLst/>
                  <a:cxnLst>
                    <a:cxn ang="0">
                      <a:pos x="24" y="77"/>
                    </a:cxn>
                    <a:cxn ang="0">
                      <a:pos x="24" y="94"/>
                    </a:cxn>
                    <a:cxn ang="0">
                      <a:pos x="30" y="106"/>
                    </a:cxn>
                    <a:cxn ang="0">
                      <a:pos x="35" y="112"/>
                    </a:cxn>
                    <a:cxn ang="0">
                      <a:pos x="53" y="112"/>
                    </a:cxn>
                    <a:cxn ang="0">
                      <a:pos x="65" y="112"/>
                    </a:cxn>
                    <a:cxn ang="0">
                      <a:pos x="77" y="106"/>
                    </a:cxn>
                    <a:cxn ang="0">
                      <a:pos x="89" y="94"/>
                    </a:cxn>
                    <a:cxn ang="0">
                      <a:pos x="95" y="77"/>
                    </a:cxn>
                    <a:cxn ang="0">
                      <a:pos x="95" y="77"/>
                    </a:cxn>
                    <a:cxn ang="0">
                      <a:pos x="89" y="94"/>
                    </a:cxn>
                    <a:cxn ang="0">
                      <a:pos x="77" y="106"/>
                    </a:cxn>
                    <a:cxn ang="0">
                      <a:pos x="65" y="112"/>
                    </a:cxn>
                    <a:cxn ang="0">
                      <a:pos x="47" y="118"/>
                    </a:cxn>
                    <a:cxn ang="0">
                      <a:pos x="35" y="112"/>
                    </a:cxn>
                    <a:cxn ang="0">
                      <a:pos x="18" y="106"/>
                    </a:cxn>
                    <a:cxn ang="0">
                      <a:pos x="6" y="94"/>
                    </a:cxn>
                    <a:cxn ang="0">
                      <a:pos x="0" y="77"/>
                    </a:cxn>
                    <a:cxn ang="0">
                      <a:pos x="0" y="59"/>
                    </a:cxn>
                    <a:cxn ang="0">
                      <a:pos x="0" y="35"/>
                    </a:cxn>
                    <a:cxn ang="0">
                      <a:pos x="12" y="17"/>
                    </a:cxn>
                    <a:cxn ang="0">
                      <a:pos x="30" y="0"/>
                    </a:cxn>
                    <a:cxn ang="0">
                      <a:pos x="47" y="0"/>
                    </a:cxn>
                    <a:cxn ang="0">
                      <a:pos x="65" y="0"/>
                    </a:cxn>
                    <a:cxn ang="0">
                      <a:pos x="77" y="12"/>
                    </a:cxn>
                    <a:cxn ang="0">
                      <a:pos x="89" y="29"/>
                    </a:cxn>
                    <a:cxn ang="0">
                      <a:pos x="95" y="47"/>
                    </a:cxn>
                    <a:cxn ang="0">
                      <a:pos x="24" y="47"/>
                    </a:cxn>
                    <a:cxn ang="0">
                      <a:pos x="24" y="77"/>
                    </a:cxn>
                    <a:cxn ang="0">
                      <a:pos x="65" y="41"/>
                    </a:cxn>
                    <a:cxn ang="0">
                      <a:pos x="65" y="29"/>
                    </a:cxn>
                    <a:cxn ang="0">
                      <a:pos x="65" y="12"/>
                    </a:cxn>
                    <a:cxn ang="0">
                      <a:pos x="59" y="6"/>
                    </a:cxn>
                    <a:cxn ang="0">
                      <a:pos x="47" y="0"/>
                    </a:cxn>
                    <a:cxn ang="0">
                      <a:pos x="35" y="6"/>
                    </a:cxn>
                    <a:cxn ang="0">
                      <a:pos x="30" y="12"/>
                    </a:cxn>
                    <a:cxn ang="0">
                      <a:pos x="24" y="17"/>
                    </a:cxn>
                    <a:cxn ang="0">
                      <a:pos x="24" y="35"/>
                    </a:cxn>
                    <a:cxn ang="0">
                      <a:pos x="24" y="41"/>
                    </a:cxn>
                    <a:cxn ang="0">
                      <a:pos x="65" y="41"/>
                    </a:cxn>
                  </a:cxnLst>
                  <a:rect l="0" t="0" r="r" b="b"/>
                  <a:pathLst>
                    <a:path w="95" h="118">
                      <a:moveTo>
                        <a:pt x="24" y="77"/>
                      </a:moveTo>
                      <a:lnTo>
                        <a:pt x="24" y="94"/>
                      </a:lnTo>
                      <a:lnTo>
                        <a:pt x="30" y="106"/>
                      </a:lnTo>
                      <a:lnTo>
                        <a:pt x="35" y="112"/>
                      </a:lnTo>
                      <a:lnTo>
                        <a:pt x="53" y="112"/>
                      </a:lnTo>
                      <a:lnTo>
                        <a:pt x="65" y="112"/>
                      </a:lnTo>
                      <a:lnTo>
                        <a:pt x="77" y="106"/>
                      </a:lnTo>
                      <a:lnTo>
                        <a:pt x="89" y="94"/>
                      </a:lnTo>
                      <a:lnTo>
                        <a:pt x="95" y="77"/>
                      </a:lnTo>
                      <a:lnTo>
                        <a:pt x="95" y="77"/>
                      </a:lnTo>
                      <a:lnTo>
                        <a:pt x="89" y="94"/>
                      </a:lnTo>
                      <a:lnTo>
                        <a:pt x="77" y="106"/>
                      </a:lnTo>
                      <a:lnTo>
                        <a:pt x="65" y="112"/>
                      </a:lnTo>
                      <a:lnTo>
                        <a:pt x="47" y="118"/>
                      </a:lnTo>
                      <a:lnTo>
                        <a:pt x="35" y="112"/>
                      </a:lnTo>
                      <a:lnTo>
                        <a:pt x="18" y="106"/>
                      </a:lnTo>
                      <a:lnTo>
                        <a:pt x="6" y="94"/>
                      </a:lnTo>
                      <a:lnTo>
                        <a:pt x="0" y="77"/>
                      </a:lnTo>
                      <a:lnTo>
                        <a:pt x="0" y="59"/>
                      </a:lnTo>
                      <a:lnTo>
                        <a:pt x="0" y="35"/>
                      </a:lnTo>
                      <a:lnTo>
                        <a:pt x="12" y="17"/>
                      </a:lnTo>
                      <a:lnTo>
                        <a:pt x="30" y="0"/>
                      </a:lnTo>
                      <a:lnTo>
                        <a:pt x="47" y="0"/>
                      </a:lnTo>
                      <a:lnTo>
                        <a:pt x="65" y="0"/>
                      </a:lnTo>
                      <a:lnTo>
                        <a:pt x="77" y="12"/>
                      </a:lnTo>
                      <a:lnTo>
                        <a:pt x="89" y="29"/>
                      </a:lnTo>
                      <a:lnTo>
                        <a:pt x="95" y="47"/>
                      </a:lnTo>
                      <a:lnTo>
                        <a:pt x="24" y="47"/>
                      </a:lnTo>
                      <a:lnTo>
                        <a:pt x="24" y="77"/>
                      </a:lnTo>
                      <a:close/>
                      <a:moveTo>
                        <a:pt x="65" y="41"/>
                      </a:moveTo>
                      <a:lnTo>
                        <a:pt x="65" y="29"/>
                      </a:lnTo>
                      <a:lnTo>
                        <a:pt x="65" y="12"/>
                      </a:lnTo>
                      <a:lnTo>
                        <a:pt x="59" y="6"/>
                      </a:lnTo>
                      <a:lnTo>
                        <a:pt x="47" y="0"/>
                      </a:lnTo>
                      <a:lnTo>
                        <a:pt x="35" y="6"/>
                      </a:lnTo>
                      <a:lnTo>
                        <a:pt x="30" y="12"/>
                      </a:lnTo>
                      <a:lnTo>
                        <a:pt x="24" y="17"/>
                      </a:lnTo>
                      <a:lnTo>
                        <a:pt x="24" y="35"/>
                      </a:lnTo>
                      <a:lnTo>
                        <a:pt x="24" y="41"/>
                      </a:lnTo>
                      <a:lnTo>
                        <a:pt x="65" y="41"/>
                      </a:lnTo>
                      <a:close/>
                    </a:path>
                  </a:pathLst>
                </a:custGeom>
                <a:solidFill>
                  <a:srgbClr val="000000"/>
                </a:solidFill>
                <a:ln w="0">
                  <a:solidFill>
                    <a:srgbClr val="000000"/>
                  </a:solidFill>
                  <a:prstDash val="solid"/>
                  <a:round/>
                  <a:headEnd/>
                  <a:tailEnd/>
                </a:ln>
              </p:spPr>
              <p:txBody>
                <a:bodyPr/>
                <a:lstStyle/>
                <a:p>
                  <a:endParaRPr lang="en-US"/>
                </a:p>
              </p:txBody>
            </p:sp>
            <p:sp>
              <p:nvSpPr>
                <p:cNvPr id="358436" name="Freeform 36"/>
                <p:cNvSpPr>
                  <a:spLocks noChangeAspect="1"/>
                </p:cNvSpPr>
                <p:nvPr/>
              </p:nvSpPr>
              <p:spPr bwMode="auto">
                <a:xfrm>
                  <a:off x="3863" y="3382"/>
                  <a:ext cx="88" cy="112"/>
                </a:xfrm>
                <a:custGeom>
                  <a:avLst/>
                  <a:gdLst/>
                  <a:ahLst/>
                  <a:cxnLst>
                    <a:cxn ang="0">
                      <a:pos x="0" y="112"/>
                    </a:cxn>
                    <a:cxn ang="0">
                      <a:pos x="17" y="112"/>
                    </a:cxn>
                    <a:cxn ang="0">
                      <a:pos x="17" y="6"/>
                    </a:cxn>
                    <a:cxn ang="0">
                      <a:pos x="0" y="6"/>
                    </a:cxn>
                    <a:cxn ang="0">
                      <a:pos x="0" y="0"/>
                    </a:cxn>
                    <a:cxn ang="0">
                      <a:pos x="17" y="0"/>
                    </a:cxn>
                    <a:cxn ang="0">
                      <a:pos x="29" y="0"/>
                    </a:cxn>
                    <a:cxn ang="0">
                      <a:pos x="41" y="0"/>
                    </a:cxn>
                    <a:cxn ang="0">
                      <a:pos x="41" y="29"/>
                    </a:cxn>
                    <a:cxn ang="0">
                      <a:pos x="47" y="12"/>
                    </a:cxn>
                    <a:cxn ang="0">
                      <a:pos x="59" y="0"/>
                    </a:cxn>
                    <a:cxn ang="0">
                      <a:pos x="71" y="0"/>
                    </a:cxn>
                    <a:cxn ang="0">
                      <a:pos x="83" y="0"/>
                    </a:cxn>
                    <a:cxn ang="0">
                      <a:pos x="88" y="6"/>
                    </a:cxn>
                    <a:cxn ang="0">
                      <a:pos x="88" y="12"/>
                    </a:cxn>
                    <a:cxn ang="0">
                      <a:pos x="88" y="17"/>
                    </a:cxn>
                    <a:cxn ang="0">
                      <a:pos x="83" y="23"/>
                    </a:cxn>
                    <a:cxn ang="0">
                      <a:pos x="77" y="23"/>
                    </a:cxn>
                    <a:cxn ang="0">
                      <a:pos x="71" y="23"/>
                    </a:cxn>
                    <a:cxn ang="0">
                      <a:pos x="65" y="12"/>
                    </a:cxn>
                    <a:cxn ang="0">
                      <a:pos x="65" y="12"/>
                    </a:cxn>
                    <a:cxn ang="0">
                      <a:pos x="71" y="6"/>
                    </a:cxn>
                    <a:cxn ang="0">
                      <a:pos x="71" y="6"/>
                    </a:cxn>
                    <a:cxn ang="0">
                      <a:pos x="71" y="6"/>
                    </a:cxn>
                    <a:cxn ang="0">
                      <a:pos x="59" y="6"/>
                    </a:cxn>
                    <a:cxn ang="0">
                      <a:pos x="53" y="12"/>
                    </a:cxn>
                    <a:cxn ang="0">
                      <a:pos x="47" y="23"/>
                    </a:cxn>
                    <a:cxn ang="0">
                      <a:pos x="41" y="41"/>
                    </a:cxn>
                    <a:cxn ang="0">
                      <a:pos x="41" y="112"/>
                    </a:cxn>
                    <a:cxn ang="0">
                      <a:pos x="59" y="112"/>
                    </a:cxn>
                    <a:cxn ang="0">
                      <a:pos x="59" y="112"/>
                    </a:cxn>
                    <a:cxn ang="0">
                      <a:pos x="0" y="112"/>
                    </a:cxn>
                    <a:cxn ang="0">
                      <a:pos x="0" y="112"/>
                    </a:cxn>
                  </a:cxnLst>
                  <a:rect l="0" t="0" r="r" b="b"/>
                  <a:pathLst>
                    <a:path w="88" h="112">
                      <a:moveTo>
                        <a:pt x="0" y="112"/>
                      </a:moveTo>
                      <a:lnTo>
                        <a:pt x="17" y="112"/>
                      </a:lnTo>
                      <a:lnTo>
                        <a:pt x="17" y="6"/>
                      </a:lnTo>
                      <a:lnTo>
                        <a:pt x="0" y="6"/>
                      </a:lnTo>
                      <a:lnTo>
                        <a:pt x="0" y="0"/>
                      </a:lnTo>
                      <a:lnTo>
                        <a:pt x="17" y="0"/>
                      </a:lnTo>
                      <a:lnTo>
                        <a:pt x="29" y="0"/>
                      </a:lnTo>
                      <a:lnTo>
                        <a:pt x="41" y="0"/>
                      </a:lnTo>
                      <a:lnTo>
                        <a:pt x="41" y="29"/>
                      </a:lnTo>
                      <a:lnTo>
                        <a:pt x="47" y="12"/>
                      </a:lnTo>
                      <a:lnTo>
                        <a:pt x="59" y="0"/>
                      </a:lnTo>
                      <a:lnTo>
                        <a:pt x="71" y="0"/>
                      </a:lnTo>
                      <a:lnTo>
                        <a:pt x="83" y="0"/>
                      </a:lnTo>
                      <a:lnTo>
                        <a:pt x="88" y="6"/>
                      </a:lnTo>
                      <a:lnTo>
                        <a:pt x="88" y="12"/>
                      </a:lnTo>
                      <a:lnTo>
                        <a:pt x="88" y="17"/>
                      </a:lnTo>
                      <a:lnTo>
                        <a:pt x="83" y="23"/>
                      </a:lnTo>
                      <a:lnTo>
                        <a:pt x="77" y="23"/>
                      </a:lnTo>
                      <a:lnTo>
                        <a:pt x="71" y="23"/>
                      </a:lnTo>
                      <a:lnTo>
                        <a:pt x="65" y="12"/>
                      </a:lnTo>
                      <a:lnTo>
                        <a:pt x="65" y="12"/>
                      </a:lnTo>
                      <a:lnTo>
                        <a:pt x="71" y="6"/>
                      </a:lnTo>
                      <a:lnTo>
                        <a:pt x="71" y="6"/>
                      </a:lnTo>
                      <a:lnTo>
                        <a:pt x="71" y="6"/>
                      </a:lnTo>
                      <a:lnTo>
                        <a:pt x="59" y="6"/>
                      </a:lnTo>
                      <a:lnTo>
                        <a:pt x="53" y="12"/>
                      </a:lnTo>
                      <a:lnTo>
                        <a:pt x="47" y="23"/>
                      </a:lnTo>
                      <a:lnTo>
                        <a:pt x="41" y="41"/>
                      </a:lnTo>
                      <a:lnTo>
                        <a:pt x="41" y="112"/>
                      </a:lnTo>
                      <a:lnTo>
                        <a:pt x="59" y="112"/>
                      </a:lnTo>
                      <a:lnTo>
                        <a:pt x="59" y="112"/>
                      </a:lnTo>
                      <a:lnTo>
                        <a:pt x="0" y="112"/>
                      </a:lnTo>
                      <a:lnTo>
                        <a:pt x="0" y="112"/>
                      </a:lnTo>
                      <a:close/>
                    </a:path>
                  </a:pathLst>
                </a:custGeom>
                <a:solidFill>
                  <a:srgbClr val="000000"/>
                </a:solidFill>
                <a:ln w="0">
                  <a:solidFill>
                    <a:srgbClr val="000000"/>
                  </a:solidFill>
                  <a:prstDash val="solid"/>
                  <a:round/>
                  <a:headEnd/>
                  <a:tailEnd/>
                </a:ln>
              </p:spPr>
              <p:txBody>
                <a:bodyPr/>
                <a:lstStyle/>
                <a:p>
                  <a:endParaRPr lang="en-US"/>
                </a:p>
              </p:txBody>
            </p:sp>
          </p:grpSp>
          <p:sp>
            <p:nvSpPr>
              <p:cNvPr id="358437" name="Line 37"/>
              <p:cNvSpPr>
                <a:spLocks noChangeAspect="1" noChangeShapeType="1"/>
              </p:cNvSpPr>
              <p:nvPr/>
            </p:nvSpPr>
            <p:spPr bwMode="auto">
              <a:xfrm>
                <a:off x="1126" y="3127"/>
                <a:ext cx="3601" cy="1"/>
              </a:xfrm>
              <a:prstGeom prst="line">
                <a:avLst/>
              </a:prstGeom>
              <a:noFill/>
              <a:ln w="19050">
                <a:solidFill>
                  <a:srgbClr val="000000"/>
                </a:solidFill>
                <a:round/>
                <a:headEnd/>
                <a:tailEnd/>
              </a:ln>
            </p:spPr>
            <p:txBody>
              <a:bodyPr/>
              <a:lstStyle/>
              <a:p>
                <a:endParaRPr lang="en-US"/>
              </a:p>
            </p:txBody>
          </p:sp>
          <p:grpSp>
            <p:nvGrpSpPr>
              <p:cNvPr id="358438" name="Group 38"/>
              <p:cNvGrpSpPr>
                <a:grpSpLocks noChangeAspect="1"/>
              </p:cNvGrpSpPr>
              <p:nvPr/>
            </p:nvGrpSpPr>
            <p:grpSpPr bwMode="auto">
              <a:xfrm>
                <a:off x="1026" y="1104"/>
                <a:ext cx="3701" cy="1668"/>
                <a:chOff x="1026" y="1104"/>
                <a:chExt cx="3701" cy="1668"/>
              </a:xfrm>
            </p:grpSpPr>
            <p:grpSp>
              <p:nvGrpSpPr>
                <p:cNvPr id="358439" name="Group 39"/>
                <p:cNvGrpSpPr>
                  <a:grpSpLocks noChangeAspect="1"/>
                </p:cNvGrpSpPr>
                <p:nvPr/>
              </p:nvGrpSpPr>
              <p:grpSpPr bwMode="auto">
                <a:xfrm>
                  <a:off x="1026" y="1540"/>
                  <a:ext cx="3654" cy="947"/>
                  <a:chOff x="1026" y="1540"/>
                  <a:chExt cx="3654" cy="947"/>
                </a:xfrm>
              </p:grpSpPr>
              <p:grpSp>
                <p:nvGrpSpPr>
                  <p:cNvPr id="358440" name="Group 40"/>
                  <p:cNvGrpSpPr>
                    <a:grpSpLocks noChangeAspect="1"/>
                  </p:cNvGrpSpPr>
                  <p:nvPr/>
                </p:nvGrpSpPr>
                <p:grpSpPr bwMode="auto">
                  <a:xfrm>
                    <a:off x="1026" y="1540"/>
                    <a:ext cx="610" cy="722"/>
                    <a:chOff x="1026" y="1540"/>
                    <a:chExt cx="610" cy="722"/>
                  </a:xfrm>
                </p:grpSpPr>
                <p:sp>
                  <p:nvSpPr>
                    <p:cNvPr id="358441" name="Freeform 41"/>
                    <p:cNvSpPr>
                      <a:spLocks noChangeAspect="1"/>
                    </p:cNvSpPr>
                    <p:nvPr/>
                  </p:nvSpPr>
                  <p:spPr bwMode="auto">
                    <a:xfrm>
                      <a:off x="1026" y="1540"/>
                      <a:ext cx="610" cy="722"/>
                    </a:xfrm>
                    <a:custGeom>
                      <a:avLst/>
                      <a:gdLst/>
                      <a:ahLst/>
                      <a:cxnLst>
                        <a:cxn ang="0">
                          <a:pos x="509" y="722"/>
                        </a:cxn>
                        <a:cxn ang="0">
                          <a:pos x="509" y="367"/>
                        </a:cxn>
                        <a:cxn ang="0">
                          <a:pos x="296" y="367"/>
                        </a:cxn>
                        <a:cxn ang="0">
                          <a:pos x="272" y="367"/>
                        </a:cxn>
                        <a:cxn ang="0">
                          <a:pos x="249" y="379"/>
                        </a:cxn>
                        <a:cxn ang="0">
                          <a:pos x="231" y="391"/>
                        </a:cxn>
                        <a:cxn ang="0">
                          <a:pos x="213" y="409"/>
                        </a:cxn>
                        <a:cxn ang="0">
                          <a:pos x="207" y="432"/>
                        </a:cxn>
                        <a:cxn ang="0">
                          <a:pos x="201" y="456"/>
                        </a:cxn>
                        <a:cxn ang="0">
                          <a:pos x="201" y="669"/>
                        </a:cxn>
                        <a:cxn ang="0">
                          <a:pos x="201" y="693"/>
                        </a:cxn>
                        <a:cxn ang="0">
                          <a:pos x="189" y="711"/>
                        </a:cxn>
                        <a:cxn ang="0">
                          <a:pos x="172" y="722"/>
                        </a:cxn>
                        <a:cxn ang="0">
                          <a:pos x="154" y="722"/>
                        </a:cxn>
                        <a:cxn ang="0">
                          <a:pos x="130" y="722"/>
                        </a:cxn>
                        <a:cxn ang="0">
                          <a:pos x="118" y="711"/>
                        </a:cxn>
                        <a:cxn ang="0">
                          <a:pos x="106" y="693"/>
                        </a:cxn>
                        <a:cxn ang="0">
                          <a:pos x="100" y="669"/>
                        </a:cxn>
                        <a:cxn ang="0">
                          <a:pos x="100" y="148"/>
                        </a:cxn>
                        <a:cxn ang="0">
                          <a:pos x="100" y="89"/>
                        </a:cxn>
                        <a:cxn ang="0">
                          <a:pos x="89" y="47"/>
                        </a:cxn>
                        <a:cxn ang="0">
                          <a:pos x="59" y="24"/>
                        </a:cxn>
                        <a:cxn ang="0">
                          <a:pos x="12" y="18"/>
                        </a:cxn>
                        <a:cxn ang="0">
                          <a:pos x="0" y="18"/>
                        </a:cxn>
                        <a:cxn ang="0">
                          <a:pos x="0" y="0"/>
                        </a:cxn>
                        <a:cxn ang="0">
                          <a:pos x="201" y="0"/>
                        </a:cxn>
                        <a:cxn ang="0">
                          <a:pos x="201" y="326"/>
                        </a:cxn>
                        <a:cxn ang="0">
                          <a:pos x="414" y="326"/>
                        </a:cxn>
                        <a:cxn ang="0">
                          <a:pos x="462" y="314"/>
                        </a:cxn>
                        <a:cxn ang="0">
                          <a:pos x="497" y="284"/>
                        </a:cxn>
                        <a:cxn ang="0">
                          <a:pos x="509" y="237"/>
                        </a:cxn>
                        <a:cxn ang="0">
                          <a:pos x="509" y="0"/>
                        </a:cxn>
                        <a:cxn ang="0">
                          <a:pos x="610" y="0"/>
                        </a:cxn>
                        <a:cxn ang="0">
                          <a:pos x="610" y="722"/>
                        </a:cxn>
                        <a:cxn ang="0">
                          <a:pos x="509" y="722"/>
                        </a:cxn>
                      </a:cxnLst>
                      <a:rect l="0" t="0" r="r" b="b"/>
                      <a:pathLst>
                        <a:path w="610" h="722">
                          <a:moveTo>
                            <a:pt x="509" y="722"/>
                          </a:moveTo>
                          <a:lnTo>
                            <a:pt x="509" y="367"/>
                          </a:lnTo>
                          <a:lnTo>
                            <a:pt x="296" y="367"/>
                          </a:lnTo>
                          <a:lnTo>
                            <a:pt x="272" y="367"/>
                          </a:lnTo>
                          <a:lnTo>
                            <a:pt x="249" y="379"/>
                          </a:lnTo>
                          <a:lnTo>
                            <a:pt x="231" y="391"/>
                          </a:lnTo>
                          <a:lnTo>
                            <a:pt x="213" y="409"/>
                          </a:lnTo>
                          <a:lnTo>
                            <a:pt x="207" y="432"/>
                          </a:lnTo>
                          <a:lnTo>
                            <a:pt x="201" y="456"/>
                          </a:lnTo>
                          <a:lnTo>
                            <a:pt x="201" y="669"/>
                          </a:lnTo>
                          <a:lnTo>
                            <a:pt x="201" y="693"/>
                          </a:lnTo>
                          <a:lnTo>
                            <a:pt x="189" y="711"/>
                          </a:lnTo>
                          <a:lnTo>
                            <a:pt x="172" y="722"/>
                          </a:lnTo>
                          <a:lnTo>
                            <a:pt x="154" y="722"/>
                          </a:lnTo>
                          <a:lnTo>
                            <a:pt x="130" y="722"/>
                          </a:lnTo>
                          <a:lnTo>
                            <a:pt x="118" y="711"/>
                          </a:lnTo>
                          <a:lnTo>
                            <a:pt x="106" y="693"/>
                          </a:lnTo>
                          <a:lnTo>
                            <a:pt x="100" y="669"/>
                          </a:lnTo>
                          <a:lnTo>
                            <a:pt x="100" y="148"/>
                          </a:lnTo>
                          <a:lnTo>
                            <a:pt x="100" y="89"/>
                          </a:lnTo>
                          <a:lnTo>
                            <a:pt x="89" y="47"/>
                          </a:lnTo>
                          <a:lnTo>
                            <a:pt x="59" y="24"/>
                          </a:lnTo>
                          <a:lnTo>
                            <a:pt x="12" y="18"/>
                          </a:lnTo>
                          <a:lnTo>
                            <a:pt x="0" y="18"/>
                          </a:lnTo>
                          <a:lnTo>
                            <a:pt x="0" y="0"/>
                          </a:lnTo>
                          <a:lnTo>
                            <a:pt x="201" y="0"/>
                          </a:lnTo>
                          <a:lnTo>
                            <a:pt x="201" y="326"/>
                          </a:lnTo>
                          <a:lnTo>
                            <a:pt x="414" y="326"/>
                          </a:lnTo>
                          <a:lnTo>
                            <a:pt x="462" y="314"/>
                          </a:lnTo>
                          <a:lnTo>
                            <a:pt x="497" y="284"/>
                          </a:lnTo>
                          <a:lnTo>
                            <a:pt x="509" y="237"/>
                          </a:lnTo>
                          <a:lnTo>
                            <a:pt x="509" y="0"/>
                          </a:lnTo>
                          <a:lnTo>
                            <a:pt x="610" y="0"/>
                          </a:lnTo>
                          <a:lnTo>
                            <a:pt x="610" y="722"/>
                          </a:lnTo>
                          <a:lnTo>
                            <a:pt x="509" y="722"/>
                          </a:lnTo>
                          <a:close/>
                        </a:path>
                      </a:pathLst>
                    </a:custGeom>
                    <a:solidFill>
                      <a:srgbClr val="3131B2"/>
                    </a:solidFill>
                    <a:ln w="0">
                      <a:solidFill>
                        <a:srgbClr val="3131B2"/>
                      </a:solidFill>
                      <a:prstDash val="solid"/>
                      <a:round/>
                      <a:headEnd/>
                      <a:tailEnd/>
                    </a:ln>
                  </p:spPr>
                  <p:txBody>
                    <a:bodyPr/>
                    <a:lstStyle/>
                    <a:p>
                      <a:endParaRPr lang="en-US"/>
                    </a:p>
                  </p:txBody>
                </p:sp>
                <p:sp>
                  <p:nvSpPr>
                    <p:cNvPr id="358442" name="Freeform 42"/>
                    <p:cNvSpPr>
                      <a:spLocks noChangeAspect="1"/>
                    </p:cNvSpPr>
                    <p:nvPr/>
                  </p:nvSpPr>
                  <p:spPr bwMode="auto">
                    <a:xfrm>
                      <a:off x="1026" y="1540"/>
                      <a:ext cx="610" cy="722"/>
                    </a:xfrm>
                    <a:custGeom>
                      <a:avLst/>
                      <a:gdLst/>
                      <a:ahLst/>
                      <a:cxnLst>
                        <a:cxn ang="0">
                          <a:pos x="509" y="722"/>
                        </a:cxn>
                        <a:cxn ang="0">
                          <a:pos x="509" y="367"/>
                        </a:cxn>
                        <a:cxn ang="0">
                          <a:pos x="296" y="367"/>
                        </a:cxn>
                        <a:cxn ang="0">
                          <a:pos x="272" y="367"/>
                        </a:cxn>
                        <a:cxn ang="0">
                          <a:pos x="249" y="379"/>
                        </a:cxn>
                        <a:cxn ang="0">
                          <a:pos x="231" y="391"/>
                        </a:cxn>
                        <a:cxn ang="0">
                          <a:pos x="213" y="409"/>
                        </a:cxn>
                        <a:cxn ang="0">
                          <a:pos x="207" y="432"/>
                        </a:cxn>
                        <a:cxn ang="0">
                          <a:pos x="201" y="456"/>
                        </a:cxn>
                        <a:cxn ang="0">
                          <a:pos x="201" y="669"/>
                        </a:cxn>
                        <a:cxn ang="0">
                          <a:pos x="201" y="693"/>
                        </a:cxn>
                        <a:cxn ang="0">
                          <a:pos x="189" y="711"/>
                        </a:cxn>
                        <a:cxn ang="0">
                          <a:pos x="172" y="722"/>
                        </a:cxn>
                        <a:cxn ang="0">
                          <a:pos x="154" y="722"/>
                        </a:cxn>
                        <a:cxn ang="0">
                          <a:pos x="130" y="722"/>
                        </a:cxn>
                        <a:cxn ang="0">
                          <a:pos x="118" y="711"/>
                        </a:cxn>
                        <a:cxn ang="0">
                          <a:pos x="106" y="693"/>
                        </a:cxn>
                        <a:cxn ang="0">
                          <a:pos x="100" y="669"/>
                        </a:cxn>
                        <a:cxn ang="0">
                          <a:pos x="100" y="148"/>
                        </a:cxn>
                        <a:cxn ang="0">
                          <a:pos x="100" y="89"/>
                        </a:cxn>
                        <a:cxn ang="0">
                          <a:pos x="89" y="47"/>
                        </a:cxn>
                        <a:cxn ang="0">
                          <a:pos x="59" y="24"/>
                        </a:cxn>
                        <a:cxn ang="0">
                          <a:pos x="12" y="18"/>
                        </a:cxn>
                        <a:cxn ang="0">
                          <a:pos x="0" y="18"/>
                        </a:cxn>
                        <a:cxn ang="0">
                          <a:pos x="0" y="0"/>
                        </a:cxn>
                        <a:cxn ang="0">
                          <a:pos x="201" y="0"/>
                        </a:cxn>
                        <a:cxn ang="0">
                          <a:pos x="201" y="326"/>
                        </a:cxn>
                        <a:cxn ang="0">
                          <a:pos x="414" y="326"/>
                        </a:cxn>
                        <a:cxn ang="0">
                          <a:pos x="462" y="314"/>
                        </a:cxn>
                        <a:cxn ang="0">
                          <a:pos x="497" y="284"/>
                        </a:cxn>
                        <a:cxn ang="0">
                          <a:pos x="509" y="237"/>
                        </a:cxn>
                        <a:cxn ang="0">
                          <a:pos x="509" y="0"/>
                        </a:cxn>
                        <a:cxn ang="0">
                          <a:pos x="610" y="0"/>
                        </a:cxn>
                        <a:cxn ang="0">
                          <a:pos x="610" y="722"/>
                        </a:cxn>
                        <a:cxn ang="0">
                          <a:pos x="509" y="722"/>
                        </a:cxn>
                      </a:cxnLst>
                      <a:rect l="0" t="0" r="r" b="b"/>
                      <a:pathLst>
                        <a:path w="610" h="722">
                          <a:moveTo>
                            <a:pt x="509" y="722"/>
                          </a:moveTo>
                          <a:lnTo>
                            <a:pt x="509" y="367"/>
                          </a:lnTo>
                          <a:lnTo>
                            <a:pt x="296" y="367"/>
                          </a:lnTo>
                          <a:lnTo>
                            <a:pt x="272" y="367"/>
                          </a:lnTo>
                          <a:lnTo>
                            <a:pt x="249" y="379"/>
                          </a:lnTo>
                          <a:lnTo>
                            <a:pt x="231" y="391"/>
                          </a:lnTo>
                          <a:lnTo>
                            <a:pt x="213" y="409"/>
                          </a:lnTo>
                          <a:lnTo>
                            <a:pt x="207" y="432"/>
                          </a:lnTo>
                          <a:lnTo>
                            <a:pt x="201" y="456"/>
                          </a:lnTo>
                          <a:lnTo>
                            <a:pt x="201" y="669"/>
                          </a:lnTo>
                          <a:lnTo>
                            <a:pt x="201" y="693"/>
                          </a:lnTo>
                          <a:lnTo>
                            <a:pt x="189" y="711"/>
                          </a:lnTo>
                          <a:lnTo>
                            <a:pt x="172" y="722"/>
                          </a:lnTo>
                          <a:lnTo>
                            <a:pt x="154" y="722"/>
                          </a:lnTo>
                          <a:lnTo>
                            <a:pt x="130" y="722"/>
                          </a:lnTo>
                          <a:lnTo>
                            <a:pt x="118" y="711"/>
                          </a:lnTo>
                          <a:lnTo>
                            <a:pt x="106" y="693"/>
                          </a:lnTo>
                          <a:lnTo>
                            <a:pt x="100" y="669"/>
                          </a:lnTo>
                          <a:lnTo>
                            <a:pt x="100" y="148"/>
                          </a:lnTo>
                          <a:lnTo>
                            <a:pt x="100" y="89"/>
                          </a:lnTo>
                          <a:lnTo>
                            <a:pt x="89" y="47"/>
                          </a:lnTo>
                          <a:lnTo>
                            <a:pt x="59" y="24"/>
                          </a:lnTo>
                          <a:lnTo>
                            <a:pt x="12" y="18"/>
                          </a:lnTo>
                          <a:lnTo>
                            <a:pt x="0" y="18"/>
                          </a:lnTo>
                          <a:lnTo>
                            <a:pt x="0" y="0"/>
                          </a:lnTo>
                          <a:lnTo>
                            <a:pt x="201" y="0"/>
                          </a:lnTo>
                          <a:lnTo>
                            <a:pt x="201" y="326"/>
                          </a:lnTo>
                          <a:lnTo>
                            <a:pt x="414" y="326"/>
                          </a:lnTo>
                          <a:lnTo>
                            <a:pt x="462" y="314"/>
                          </a:lnTo>
                          <a:lnTo>
                            <a:pt x="497" y="284"/>
                          </a:lnTo>
                          <a:lnTo>
                            <a:pt x="509" y="237"/>
                          </a:lnTo>
                          <a:lnTo>
                            <a:pt x="509" y="0"/>
                          </a:lnTo>
                          <a:lnTo>
                            <a:pt x="610" y="0"/>
                          </a:lnTo>
                          <a:lnTo>
                            <a:pt x="610" y="722"/>
                          </a:lnTo>
                          <a:lnTo>
                            <a:pt x="509" y="722"/>
                          </a:lnTo>
                        </a:path>
                      </a:pathLst>
                    </a:custGeom>
                    <a:noFill/>
                    <a:ln w="9525">
                      <a:solidFill>
                        <a:srgbClr val="3131B2"/>
                      </a:solidFill>
                      <a:prstDash val="solid"/>
                      <a:round/>
                      <a:headEnd/>
                      <a:tailEnd/>
                    </a:ln>
                  </p:spPr>
                  <p:txBody>
                    <a:bodyPr/>
                    <a:lstStyle/>
                    <a:p>
                      <a:endParaRPr lang="en-US"/>
                    </a:p>
                  </p:txBody>
                </p:sp>
              </p:grpSp>
              <p:grpSp>
                <p:nvGrpSpPr>
                  <p:cNvPr id="358443" name="Group 43"/>
                  <p:cNvGrpSpPr>
                    <a:grpSpLocks noChangeAspect="1"/>
                  </p:cNvGrpSpPr>
                  <p:nvPr/>
                </p:nvGrpSpPr>
                <p:grpSpPr bwMode="auto">
                  <a:xfrm>
                    <a:off x="1725" y="1771"/>
                    <a:ext cx="266" cy="491"/>
                    <a:chOff x="1725" y="1771"/>
                    <a:chExt cx="266" cy="491"/>
                  </a:xfrm>
                </p:grpSpPr>
                <p:sp>
                  <p:nvSpPr>
                    <p:cNvPr id="358444" name="Freeform 44"/>
                    <p:cNvSpPr>
                      <a:spLocks noChangeAspect="1"/>
                    </p:cNvSpPr>
                    <p:nvPr/>
                  </p:nvSpPr>
                  <p:spPr bwMode="auto">
                    <a:xfrm>
                      <a:off x="1725" y="1771"/>
                      <a:ext cx="266" cy="491"/>
                    </a:xfrm>
                    <a:custGeom>
                      <a:avLst/>
                      <a:gdLst/>
                      <a:ahLst/>
                      <a:cxnLst>
                        <a:cxn ang="0">
                          <a:pos x="160" y="491"/>
                        </a:cxn>
                        <a:cxn ang="0">
                          <a:pos x="136" y="491"/>
                        </a:cxn>
                        <a:cxn ang="0">
                          <a:pos x="112" y="480"/>
                        </a:cxn>
                        <a:cxn ang="0">
                          <a:pos x="100" y="462"/>
                        </a:cxn>
                        <a:cxn ang="0">
                          <a:pos x="88" y="444"/>
                        </a:cxn>
                        <a:cxn ang="0">
                          <a:pos x="88" y="414"/>
                        </a:cxn>
                        <a:cxn ang="0">
                          <a:pos x="88" y="130"/>
                        </a:cxn>
                        <a:cxn ang="0">
                          <a:pos x="83" y="77"/>
                        </a:cxn>
                        <a:cxn ang="0">
                          <a:pos x="71" y="41"/>
                        </a:cxn>
                        <a:cxn ang="0">
                          <a:pos x="47" y="24"/>
                        </a:cxn>
                        <a:cxn ang="0">
                          <a:pos x="6" y="18"/>
                        </a:cxn>
                        <a:cxn ang="0">
                          <a:pos x="0" y="18"/>
                        </a:cxn>
                        <a:cxn ang="0">
                          <a:pos x="0" y="0"/>
                        </a:cxn>
                        <a:cxn ang="0">
                          <a:pos x="183" y="0"/>
                        </a:cxn>
                        <a:cxn ang="0">
                          <a:pos x="183" y="385"/>
                        </a:cxn>
                        <a:cxn ang="0">
                          <a:pos x="183" y="432"/>
                        </a:cxn>
                        <a:cxn ang="0">
                          <a:pos x="195" y="462"/>
                        </a:cxn>
                        <a:cxn ang="0">
                          <a:pos x="219" y="480"/>
                        </a:cxn>
                        <a:cxn ang="0">
                          <a:pos x="260" y="486"/>
                        </a:cxn>
                        <a:cxn ang="0">
                          <a:pos x="266" y="486"/>
                        </a:cxn>
                        <a:cxn ang="0">
                          <a:pos x="266" y="491"/>
                        </a:cxn>
                        <a:cxn ang="0">
                          <a:pos x="160" y="491"/>
                        </a:cxn>
                      </a:cxnLst>
                      <a:rect l="0" t="0" r="r" b="b"/>
                      <a:pathLst>
                        <a:path w="266" h="491">
                          <a:moveTo>
                            <a:pt x="160" y="491"/>
                          </a:moveTo>
                          <a:lnTo>
                            <a:pt x="136" y="491"/>
                          </a:lnTo>
                          <a:lnTo>
                            <a:pt x="112" y="480"/>
                          </a:lnTo>
                          <a:lnTo>
                            <a:pt x="100" y="462"/>
                          </a:lnTo>
                          <a:lnTo>
                            <a:pt x="88" y="444"/>
                          </a:lnTo>
                          <a:lnTo>
                            <a:pt x="88" y="414"/>
                          </a:lnTo>
                          <a:lnTo>
                            <a:pt x="88" y="130"/>
                          </a:lnTo>
                          <a:lnTo>
                            <a:pt x="83" y="77"/>
                          </a:lnTo>
                          <a:lnTo>
                            <a:pt x="71" y="41"/>
                          </a:lnTo>
                          <a:lnTo>
                            <a:pt x="47" y="24"/>
                          </a:lnTo>
                          <a:lnTo>
                            <a:pt x="6" y="18"/>
                          </a:lnTo>
                          <a:lnTo>
                            <a:pt x="0" y="18"/>
                          </a:lnTo>
                          <a:lnTo>
                            <a:pt x="0" y="0"/>
                          </a:lnTo>
                          <a:lnTo>
                            <a:pt x="183" y="0"/>
                          </a:lnTo>
                          <a:lnTo>
                            <a:pt x="183" y="385"/>
                          </a:lnTo>
                          <a:lnTo>
                            <a:pt x="183" y="432"/>
                          </a:lnTo>
                          <a:lnTo>
                            <a:pt x="195" y="462"/>
                          </a:lnTo>
                          <a:lnTo>
                            <a:pt x="219" y="480"/>
                          </a:lnTo>
                          <a:lnTo>
                            <a:pt x="260" y="486"/>
                          </a:lnTo>
                          <a:lnTo>
                            <a:pt x="266" y="486"/>
                          </a:lnTo>
                          <a:lnTo>
                            <a:pt x="266" y="491"/>
                          </a:lnTo>
                          <a:lnTo>
                            <a:pt x="160" y="491"/>
                          </a:lnTo>
                          <a:close/>
                        </a:path>
                      </a:pathLst>
                    </a:custGeom>
                    <a:solidFill>
                      <a:srgbClr val="3131B2"/>
                    </a:solidFill>
                    <a:ln w="0">
                      <a:solidFill>
                        <a:srgbClr val="3131B2"/>
                      </a:solidFill>
                      <a:prstDash val="solid"/>
                      <a:round/>
                      <a:headEnd/>
                      <a:tailEnd/>
                    </a:ln>
                  </p:spPr>
                  <p:txBody>
                    <a:bodyPr/>
                    <a:lstStyle/>
                    <a:p>
                      <a:endParaRPr lang="en-US"/>
                    </a:p>
                  </p:txBody>
                </p:sp>
                <p:sp>
                  <p:nvSpPr>
                    <p:cNvPr id="358445" name="Freeform 45"/>
                    <p:cNvSpPr>
                      <a:spLocks noChangeAspect="1"/>
                    </p:cNvSpPr>
                    <p:nvPr/>
                  </p:nvSpPr>
                  <p:spPr bwMode="auto">
                    <a:xfrm>
                      <a:off x="1725" y="1771"/>
                      <a:ext cx="266" cy="491"/>
                    </a:xfrm>
                    <a:custGeom>
                      <a:avLst/>
                      <a:gdLst/>
                      <a:ahLst/>
                      <a:cxnLst>
                        <a:cxn ang="0">
                          <a:pos x="160" y="491"/>
                        </a:cxn>
                        <a:cxn ang="0">
                          <a:pos x="136" y="491"/>
                        </a:cxn>
                        <a:cxn ang="0">
                          <a:pos x="112" y="480"/>
                        </a:cxn>
                        <a:cxn ang="0">
                          <a:pos x="100" y="462"/>
                        </a:cxn>
                        <a:cxn ang="0">
                          <a:pos x="88" y="444"/>
                        </a:cxn>
                        <a:cxn ang="0">
                          <a:pos x="88" y="414"/>
                        </a:cxn>
                        <a:cxn ang="0">
                          <a:pos x="88" y="130"/>
                        </a:cxn>
                        <a:cxn ang="0">
                          <a:pos x="83" y="77"/>
                        </a:cxn>
                        <a:cxn ang="0">
                          <a:pos x="71" y="41"/>
                        </a:cxn>
                        <a:cxn ang="0">
                          <a:pos x="47" y="24"/>
                        </a:cxn>
                        <a:cxn ang="0">
                          <a:pos x="6" y="18"/>
                        </a:cxn>
                        <a:cxn ang="0">
                          <a:pos x="0" y="18"/>
                        </a:cxn>
                        <a:cxn ang="0">
                          <a:pos x="0" y="0"/>
                        </a:cxn>
                        <a:cxn ang="0">
                          <a:pos x="183" y="0"/>
                        </a:cxn>
                        <a:cxn ang="0">
                          <a:pos x="183" y="385"/>
                        </a:cxn>
                        <a:cxn ang="0">
                          <a:pos x="183" y="432"/>
                        </a:cxn>
                        <a:cxn ang="0">
                          <a:pos x="195" y="462"/>
                        </a:cxn>
                        <a:cxn ang="0">
                          <a:pos x="219" y="480"/>
                        </a:cxn>
                        <a:cxn ang="0">
                          <a:pos x="260" y="486"/>
                        </a:cxn>
                        <a:cxn ang="0">
                          <a:pos x="266" y="486"/>
                        </a:cxn>
                        <a:cxn ang="0">
                          <a:pos x="266" y="491"/>
                        </a:cxn>
                        <a:cxn ang="0">
                          <a:pos x="160" y="491"/>
                        </a:cxn>
                      </a:cxnLst>
                      <a:rect l="0" t="0" r="r" b="b"/>
                      <a:pathLst>
                        <a:path w="266" h="491">
                          <a:moveTo>
                            <a:pt x="160" y="491"/>
                          </a:moveTo>
                          <a:lnTo>
                            <a:pt x="136" y="491"/>
                          </a:lnTo>
                          <a:lnTo>
                            <a:pt x="112" y="480"/>
                          </a:lnTo>
                          <a:lnTo>
                            <a:pt x="100" y="462"/>
                          </a:lnTo>
                          <a:lnTo>
                            <a:pt x="88" y="444"/>
                          </a:lnTo>
                          <a:lnTo>
                            <a:pt x="88" y="414"/>
                          </a:lnTo>
                          <a:lnTo>
                            <a:pt x="88" y="130"/>
                          </a:lnTo>
                          <a:lnTo>
                            <a:pt x="83" y="77"/>
                          </a:lnTo>
                          <a:lnTo>
                            <a:pt x="71" y="41"/>
                          </a:lnTo>
                          <a:lnTo>
                            <a:pt x="47" y="24"/>
                          </a:lnTo>
                          <a:lnTo>
                            <a:pt x="6" y="18"/>
                          </a:lnTo>
                          <a:lnTo>
                            <a:pt x="0" y="18"/>
                          </a:lnTo>
                          <a:lnTo>
                            <a:pt x="0" y="0"/>
                          </a:lnTo>
                          <a:lnTo>
                            <a:pt x="183" y="0"/>
                          </a:lnTo>
                          <a:lnTo>
                            <a:pt x="183" y="385"/>
                          </a:lnTo>
                          <a:lnTo>
                            <a:pt x="183" y="432"/>
                          </a:lnTo>
                          <a:lnTo>
                            <a:pt x="195" y="462"/>
                          </a:lnTo>
                          <a:lnTo>
                            <a:pt x="219" y="480"/>
                          </a:lnTo>
                          <a:lnTo>
                            <a:pt x="260" y="486"/>
                          </a:lnTo>
                          <a:lnTo>
                            <a:pt x="266" y="486"/>
                          </a:lnTo>
                          <a:lnTo>
                            <a:pt x="266" y="491"/>
                          </a:lnTo>
                          <a:lnTo>
                            <a:pt x="160" y="491"/>
                          </a:lnTo>
                        </a:path>
                      </a:pathLst>
                    </a:custGeom>
                    <a:noFill/>
                    <a:ln w="9525">
                      <a:solidFill>
                        <a:srgbClr val="3131B2"/>
                      </a:solidFill>
                      <a:prstDash val="solid"/>
                      <a:round/>
                      <a:headEnd/>
                      <a:tailEnd/>
                    </a:ln>
                  </p:spPr>
                  <p:txBody>
                    <a:bodyPr/>
                    <a:lstStyle/>
                    <a:p>
                      <a:endParaRPr lang="en-US"/>
                    </a:p>
                  </p:txBody>
                </p:sp>
              </p:grpSp>
              <p:grpSp>
                <p:nvGrpSpPr>
                  <p:cNvPr id="358446" name="Group 46"/>
                  <p:cNvGrpSpPr>
                    <a:grpSpLocks noChangeAspect="1"/>
                  </p:cNvGrpSpPr>
                  <p:nvPr/>
                </p:nvGrpSpPr>
                <p:grpSpPr bwMode="auto">
                  <a:xfrm>
                    <a:off x="2033" y="1759"/>
                    <a:ext cx="319" cy="515"/>
                    <a:chOff x="2033" y="1759"/>
                    <a:chExt cx="319" cy="515"/>
                  </a:xfrm>
                </p:grpSpPr>
                <p:sp>
                  <p:nvSpPr>
                    <p:cNvPr id="358447" name="Freeform 47"/>
                    <p:cNvSpPr>
                      <a:spLocks noChangeAspect="1"/>
                    </p:cNvSpPr>
                    <p:nvPr/>
                  </p:nvSpPr>
                  <p:spPr bwMode="auto">
                    <a:xfrm>
                      <a:off x="2033" y="1759"/>
                      <a:ext cx="319" cy="515"/>
                    </a:xfrm>
                    <a:custGeom>
                      <a:avLst/>
                      <a:gdLst/>
                      <a:ahLst/>
                      <a:cxnLst>
                        <a:cxn ang="0">
                          <a:pos x="177" y="30"/>
                        </a:cxn>
                        <a:cxn ang="0">
                          <a:pos x="148" y="30"/>
                        </a:cxn>
                        <a:cxn ang="0">
                          <a:pos x="124" y="42"/>
                        </a:cxn>
                        <a:cxn ang="0">
                          <a:pos x="106" y="53"/>
                        </a:cxn>
                        <a:cxn ang="0">
                          <a:pos x="94" y="65"/>
                        </a:cxn>
                        <a:cxn ang="0">
                          <a:pos x="83" y="89"/>
                        </a:cxn>
                        <a:cxn ang="0">
                          <a:pos x="83" y="113"/>
                        </a:cxn>
                        <a:cxn ang="0">
                          <a:pos x="94" y="142"/>
                        </a:cxn>
                        <a:cxn ang="0">
                          <a:pos x="124" y="172"/>
                        </a:cxn>
                        <a:cxn ang="0">
                          <a:pos x="171" y="207"/>
                        </a:cxn>
                        <a:cxn ang="0">
                          <a:pos x="231" y="243"/>
                        </a:cxn>
                        <a:cxn ang="0">
                          <a:pos x="278" y="278"/>
                        </a:cxn>
                        <a:cxn ang="0">
                          <a:pos x="308" y="320"/>
                        </a:cxn>
                        <a:cxn ang="0">
                          <a:pos x="319" y="373"/>
                        </a:cxn>
                        <a:cxn ang="0">
                          <a:pos x="308" y="432"/>
                        </a:cxn>
                        <a:cxn ang="0">
                          <a:pos x="278" y="474"/>
                        </a:cxn>
                        <a:cxn ang="0">
                          <a:pos x="225" y="503"/>
                        </a:cxn>
                        <a:cxn ang="0">
                          <a:pos x="148" y="515"/>
                        </a:cxn>
                        <a:cxn ang="0">
                          <a:pos x="94" y="509"/>
                        </a:cxn>
                        <a:cxn ang="0">
                          <a:pos x="47" y="492"/>
                        </a:cxn>
                        <a:cxn ang="0">
                          <a:pos x="17" y="474"/>
                        </a:cxn>
                        <a:cxn ang="0">
                          <a:pos x="6" y="456"/>
                        </a:cxn>
                        <a:cxn ang="0">
                          <a:pos x="6" y="444"/>
                        </a:cxn>
                        <a:cxn ang="0">
                          <a:pos x="17" y="438"/>
                        </a:cxn>
                        <a:cxn ang="0">
                          <a:pos x="23" y="444"/>
                        </a:cxn>
                        <a:cxn ang="0">
                          <a:pos x="29" y="444"/>
                        </a:cxn>
                        <a:cxn ang="0">
                          <a:pos x="83" y="474"/>
                        </a:cxn>
                        <a:cxn ang="0">
                          <a:pos x="142" y="486"/>
                        </a:cxn>
                        <a:cxn ang="0">
                          <a:pos x="195" y="474"/>
                        </a:cxn>
                        <a:cxn ang="0">
                          <a:pos x="231" y="450"/>
                        </a:cxn>
                        <a:cxn ang="0">
                          <a:pos x="242" y="409"/>
                        </a:cxn>
                        <a:cxn ang="0">
                          <a:pos x="231" y="367"/>
                        </a:cxn>
                        <a:cxn ang="0">
                          <a:pos x="201" y="338"/>
                        </a:cxn>
                        <a:cxn ang="0">
                          <a:pos x="154" y="308"/>
                        </a:cxn>
                        <a:cxn ang="0">
                          <a:pos x="100" y="273"/>
                        </a:cxn>
                        <a:cxn ang="0">
                          <a:pos x="41" y="237"/>
                        </a:cxn>
                        <a:cxn ang="0">
                          <a:pos x="11" y="196"/>
                        </a:cxn>
                        <a:cxn ang="0">
                          <a:pos x="0" y="148"/>
                        </a:cxn>
                        <a:cxn ang="0">
                          <a:pos x="11" y="89"/>
                        </a:cxn>
                        <a:cxn ang="0">
                          <a:pos x="47" y="42"/>
                        </a:cxn>
                        <a:cxn ang="0">
                          <a:pos x="100" y="12"/>
                        </a:cxn>
                        <a:cxn ang="0">
                          <a:pos x="165" y="0"/>
                        </a:cxn>
                        <a:cxn ang="0">
                          <a:pos x="225" y="6"/>
                        </a:cxn>
                        <a:cxn ang="0">
                          <a:pos x="290" y="24"/>
                        </a:cxn>
                        <a:cxn ang="0">
                          <a:pos x="290" y="107"/>
                        </a:cxn>
                        <a:cxn ang="0">
                          <a:pos x="278" y="107"/>
                        </a:cxn>
                        <a:cxn ang="0">
                          <a:pos x="260" y="65"/>
                        </a:cxn>
                        <a:cxn ang="0">
                          <a:pos x="225" y="36"/>
                        </a:cxn>
                        <a:cxn ang="0">
                          <a:pos x="177" y="30"/>
                        </a:cxn>
                      </a:cxnLst>
                      <a:rect l="0" t="0" r="r" b="b"/>
                      <a:pathLst>
                        <a:path w="319" h="515">
                          <a:moveTo>
                            <a:pt x="177" y="30"/>
                          </a:moveTo>
                          <a:lnTo>
                            <a:pt x="148" y="30"/>
                          </a:lnTo>
                          <a:lnTo>
                            <a:pt x="124" y="42"/>
                          </a:lnTo>
                          <a:lnTo>
                            <a:pt x="106" y="53"/>
                          </a:lnTo>
                          <a:lnTo>
                            <a:pt x="94" y="65"/>
                          </a:lnTo>
                          <a:lnTo>
                            <a:pt x="83" y="89"/>
                          </a:lnTo>
                          <a:lnTo>
                            <a:pt x="83" y="113"/>
                          </a:lnTo>
                          <a:lnTo>
                            <a:pt x="94" y="142"/>
                          </a:lnTo>
                          <a:lnTo>
                            <a:pt x="124" y="172"/>
                          </a:lnTo>
                          <a:lnTo>
                            <a:pt x="171" y="207"/>
                          </a:lnTo>
                          <a:lnTo>
                            <a:pt x="231" y="243"/>
                          </a:lnTo>
                          <a:lnTo>
                            <a:pt x="278" y="278"/>
                          </a:lnTo>
                          <a:lnTo>
                            <a:pt x="308" y="320"/>
                          </a:lnTo>
                          <a:lnTo>
                            <a:pt x="319" y="373"/>
                          </a:lnTo>
                          <a:lnTo>
                            <a:pt x="308" y="432"/>
                          </a:lnTo>
                          <a:lnTo>
                            <a:pt x="278" y="474"/>
                          </a:lnTo>
                          <a:lnTo>
                            <a:pt x="225" y="503"/>
                          </a:lnTo>
                          <a:lnTo>
                            <a:pt x="148" y="515"/>
                          </a:lnTo>
                          <a:lnTo>
                            <a:pt x="94" y="509"/>
                          </a:lnTo>
                          <a:lnTo>
                            <a:pt x="47" y="492"/>
                          </a:lnTo>
                          <a:lnTo>
                            <a:pt x="17" y="474"/>
                          </a:lnTo>
                          <a:lnTo>
                            <a:pt x="6" y="456"/>
                          </a:lnTo>
                          <a:lnTo>
                            <a:pt x="6" y="444"/>
                          </a:lnTo>
                          <a:lnTo>
                            <a:pt x="17" y="438"/>
                          </a:lnTo>
                          <a:lnTo>
                            <a:pt x="23" y="444"/>
                          </a:lnTo>
                          <a:lnTo>
                            <a:pt x="29" y="444"/>
                          </a:lnTo>
                          <a:lnTo>
                            <a:pt x="83" y="474"/>
                          </a:lnTo>
                          <a:lnTo>
                            <a:pt x="142" y="486"/>
                          </a:lnTo>
                          <a:lnTo>
                            <a:pt x="195" y="474"/>
                          </a:lnTo>
                          <a:lnTo>
                            <a:pt x="231" y="450"/>
                          </a:lnTo>
                          <a:lnTo>
                            <a:pt x="242" y="409"/>
                          </a:lnTo>
                          <a:lnTo>
                            <a:pt x="231" y="367"/>
                          </a:lnTo>
                          <a:lnTo>
                            <a:pt x="201" y="338"/>
                          </a:lnTo>
                          <a:lnTo>
                            <a:pt x="154" y="308"/>
                          </a:lnTo>
                          <a:lnTo>
                            <a:pt x="100" y="273"/>
                          </a:lnTo>
                          <a:lnTo>
                            <a:pt x="41" y="237"/>
                          </a:lnTo>
                          <a:lnTo>
                            <a:pt x="11" y="196"/>
                          </a:lnTo>
                          <a:lnTo>
                            <a:pt x="0" y="148"/>
                          </a:lnTo>
                          <a:lnTo>
                            <a:pt x="11" y="89"/>
                          </a:lnTo>
                          <a:lnTo>
                            <a:pt x="47" y="42"/>
                          </a:lnTo>
                          <a:lnTo>
                            <a:pt x="100" y="12"/>
                          </a:lnTo>
                          <a:lnTo>
                            <a:pt x="165" y="0"/>
                          </a:lnTo>
                          <a:lnTo>
                            <a:pt x="225" y="6"/>
                          </a:lnTo>
                          <a:lnTo>
                            <a:pt x="290" y="24"/>
                          </a:lnTo>
                          <a:lnTo>
                            <a:pt x="290" y="107"/>
                          </a:lnTo>
                          <a:lnTo>
                            <a:pt x="278" y="107"/>
                          </a:lnTo>
                          <a:lnTo>
                            <a:pt x="260" y="65"/>
                          </a:lnTo>
                          <a:lnTo>
                            <a:pt x="225" y="36"/>
                          </a:lnTo>
                          <a:lnTo>
                            <a:pt x="177" y="30"/>
                          </a:lnTo>
                          <a:close/>
                        </a:path>
                      </a:pathLst>
                    </a:custGeom>
                    <a:solidFill>
                      <a:srgbClr val="3131B2"/>
                    </a:solidFill>
                    <a:ln w="0">
                      <a:solidFill>
                        <a:srgbClr val="3131B2"/>
                      </a:solidFill>
                      <a:prstDash val="solid"/>
                      <a:round/>
                      <a:headEnd/>
                      <a:tailEnd/>
                    </a:ln>
                  </p:spPr>
                  <p:txBody>
                    <a:bodyPr/>
                    <a:lstStyle/>
                    <a:p>
                      <a:endParaRPr lang="en-US"/>
                    </a:p>
                  </p:txBody>
                </p:sp>
                <p:sp>
                  <p:nvSpPr>
                    <p:cNvPr id="358448" name="Freeform 48"/>
                    <p:cNvSpPr>
                      <a:spLocks noChangeAspect="1"/>
                    </p:cNvSpPr>
                    <p:nvPr/>
                  </p:nvSpPr>
                  <p:spPr bwMode="auto">
                    <a:xfrm>
                      <a:off x="2033" y="1759"/>
                      <a:ext cx="319" cy="515"/>
                    </a:xfrm>
                    <a:custGeom>
                      <a:avLst/>
                      <a:gdLst/>
                      <a:ahLst/>
                      <a:cxnLst>
                        <a:cxn ang="0">
                          <a:pos x="177" y="30"/>
                        </a:cxn>
                        <a:cxn ang="0">
                          <a:pos x="148" y="30"/>
                        </a:cxn>
                        <a:cxn ang="0">
                          <a:pos x="124" y="42"/>
                        </a:cxn>
                        <a:cxn ang="0">
                          <a:pos x="106" y="53"/>
                        </a:cxn>
                        <a:cxn ang="0">
                          <a:pos x="94" y="65"/>
                        </a:cxn>
                        <a:cxn ang="0">
                          <a:pos x="83" y="89"/>
                        </a:cxn>
                        <a:cxn ang="0">
                          <a:pos x="83" y="113"/>
                        </a:cxn>
                        <a:cxn ang="0">
                          <a:pos x="94" y="142"/>
                        </a:cxn>
                        <a:cxn ang="0">
                          <a:pos x="124" y="172"/>
                        </a:cxn>
                        <a:cxn ang="0">
                          <a:pos x="171" y="207"/>
                        </a:cxn>
                        <a:cxn ang="0">
                          <a:pos x="231" y="243"/>
                        </a:cxn>
                        <a:cxn ang="0">
                          <a:pos x="278" y="278"/>
                        </a:cxn>
                        <a:cxn ang="0">
                          <a:pos x="308" y="320"/>
                        </a:cxn>
                        <a:cxn ang="0">
                          <a:pos x="319" y="373"/>
                        </a:cxn>
                        <a:cxn ang="0">
                          <a:pos x="308" y="432"/>
                        </a:cxn>
                        <a:cxn ang="0">
                          <a:pos x="278" y="474"/>
                        </a:cxn>
                        <a:cxn ang="0">
                          <a:pos x="225" y="503"/>
                        </a:cxn>
                        <a:cxn ang="0">
                          <a:pos x="148" y="515"/>
                        </a:cxn>
                        <a:cxn ang="0">
                          <a:pos x="94" y="509"/>
                        </a:cxn>
                        <a:cxn ang="0">
                          <a:pos x="47" y="492"/>
                        </a:cxn>
                        <a:cxn ang="0">
                          <a:pos x="17" y="474"/>
                        </a:cxn>
                        <a:cxn ang="0">
                          <a:pos x="6" y="456"/>
                        </a:cxn>
                        <a:cxn ang="0">
                          <a:pos x="6" y="444"/>
                        </a:cxn>
                        <a:cxn ang="0">
                          <a:pos x="17" y="438"/>
                        </a:cxn>
                        <a:cxn ang="0">
                          <a:pos x="23" y="444"/>
                        </a:cxn>
                        <a:cxn ang="0">
                          <a:pos x="29" y="444"/>
                        </a:cxn>
                        <a:cxn ang="0">
                          <a:pos x="83" y="474"/>
                        </a:cxn>
                        <a:cxn ang="0">
                          <a:pos x="142" y="486"/>
                        </a:cxn>
                        <a:cxn ang="0">
                          <a:pos x="195" y="474"/>
                        </a:cxn>
                        <a:cxn ang="0">
                          <a:pos x="231" y="450"/>
                        </a:cxn>
                        <a:cxn ang="0">
                          <a:pos x="242" y="409"/>
                        </a:cxn>
                        <a:cxn ang="0">
                          <a:pos x="231" y="367"/>
                        </a:cxn>
                        <a:cxn ang="0">
                          <a:pos x="201" y="338"/>
                        </a:cxn>
                        <a:cxn ang="0">
                          <a:pos x="154" y="308"/>
                        </a:cxn>
                        <a:cxn ang="0">
                          <a:pos x="100" y="273"/>
                        </a:cxn>
                        <a:cxn ang="0">
                          <a:pos x="41" y="237"/>
                        </a:cxn>
                        <a:cxn ang="0">
                          <a:pos x="11" y="196"/>
                        </a:cxn>
                        <a:cxn ang="0">
                          <a:pos x="0" y="148"/>
                        </a:cxn>
                        <a:cxn ang="0">
                          <a:pos x="11" y="89"/>
                        </a:cxn>
                        <a:cxn ang="0">
                          <a:pos x="47" y="42"/>
                        </a:cxn>
                        <a:cxn ang="0">
                          <a:pos x="100" y="12"/>
                        </a:cxn>
                        <a:cxn ang="0">
                          <a:pos x="165" y="0"/>
                        </a:cxn>
                        <a:cxn ang="0">
                          <a:pos x="225" y="6"/>
                        </a:cxn>
                        <a:cxn ang="0">
                          <a:pos x="290" y="24"/>
                        </a:cxn>
                        <a:cxn ang="0">
                          <a:pos x="290" y="107"/>
                        </a:cxn>
                        <a:cxn ang="0">
                          <a:pos x="278" y="107"/>
                        </a:cxn>
                        <a:cxn ang="0">
                          <a:pos x="260" y="65"/>
                        </a:cxn>
                        <a:cxn ang="0">
                          <a:pos x="225" y="36"/>
                        </a:cxn>
                        <a:cxn ang="0">
                          <a:pos x="177" y="30"/>
                        </a:cxn>
                      </a:cxnLst>
                      <a:rect l="0" t="0" r="r" b="b"/>
                      <a:pathLst>
                        <a:path w="319" h="515">
                          <a:moveTo>
                            <a:pt x="177" y="30"/>
                          </a:moveTo>
                          <a:lnTo>
                            <a:pt x="148" y="30"/>
                          </a:lnTo>
                          <a:lnTo>
                            <a:pt x="124" y="42"/>
                          </a:lnTo>
                          <a:lnTo>
                            <a:pt x="106" y="53"/>
                          </a:lnTo>
                          <a:lnTo>
                            <a:pt x="94" y="65"/>
                          </a:lnTo>
                          <a:lnTo>
                            <a:pt x="83" y="89"/>
                          </a:lnTo>
                          <a:lnTo>
                            <a:pt x="83" y="113"/>
                          </a:lnTo>
                          <a:lnTo>
                            <a:pt x="94" y="142"/>
                          </a:lnTo>
                          <a:lnTo>
                            <a:pt x="124" y="172"/>
                          </a:lnTo>
                          <a:lnTo>
                            <a:pt x="171" y="207"/>
                          </a:lnTo>
                          <a:lnTo>
                            <a:pt x="231" y="243"/>
                          </a:lnTo>
                          <a:lnTo>
                            <a:pt x="278" y="278"/>
                          </a:lnTo>
                          <a:lnTo>
                            <a:pt x="308" y="320"/>
                          </a:lnTo>
                          <a:lnTo>
                            <a:pt x="319" y="373"/>
                          </a:lnTo>
                          <a:lnTo>
                            <a:pt x="308" y="432"/>
                          </a:lnTo>
                          <a:lnTo>
                            <a:pt x="278" y="474"/>
                          </a:lnTo>
                          <a:lnTo>
                            <a:pt x="225" y="503"/>
                          </a:lnTo>
                          <a:lnTo>
                            <a:pt x="148" y="515"/>
                          </a:lnTo>
                          <a:lnTo>
                            <a:pt x="94" y="509"/>
                          </a:lnTo>
                          <a:lnTo>
                            <a:pt x="47" y="492"/>
                          </a:lnTo>
                          <a:lnTo>
                            <a:pt x="17" y="474"/>
                          </a:lnTo>
                          <a:lnTo>
                            <a:pt x="6" y="456"/>
                          </a:lnTo>
                          <a:lnTo>
                            <a:pt x="6" y="444"/>
                          </a:lnTo>
                          <a:lnTo>
                            <a:pt x="17" y="438"/>
                          </a:lnTo>
                          <a:lnTo>
                            <a:pt x="23" y="444"/>
                          </a:lnTo>
                          <a:lnTo>
                            <a:pt x="29" y="444"/>
                          </a:lnTo>
                          <a:lnTo>
                            <a:pt x="83" y="474"/>
                          </a:lnTo>
                          <a:lnTo>
                            <a:pt x="142" y="486"/>
                          </a:lnTo>
                          <a:lnTo>
                            <a:pt x="195" y="474"/>
                          </a:lnTo>
                          <a:lnTo>
                            <a:pt x="231" y="450"/>
                          </a:lnTo>
                          <a:lnTo>
                            <a:pt x="242" y="409"/>
                          </a:lnTo>
                          <a:lnTo>
                            <a:pt x="231" y="367"/>
                          </a:lnTo>
                          <a:lnTo>
                            <a:pt x="201" y="338"/>
                          </a:lnTo>
                          <a:lnTo>
                            <a:pt x="154" y="308"/>
                          </a:lnTo>
                          <a:lnTo>
                            <a:pt x="100" y="273"/>
                          </a:lnTo>
                          <a:lnTo>
                            <a:pt x="41" y="237"/>
                          </a:lnTo>
                          <a:lnTo>
                            <a:pt x="11" y="196"/>
                          </a:lnTo>
                          <a:lnTo>
                            <a:pt x="0" y="148"/>
                          </a:lnTo>
                          <a:lnTo>
                            <a:pt x="11" y="89"/>
                          </a:lnTo>
                          <a:lnTo>
                            <a:pt x="47" y="42"/>
                          </a:lnTo>
                          <a:lnTo>
                            <a:pt x="100" y="12"/>
                          </a:lnTo>
                          <a:lnTo>
                            <a:pt x="165" y="0"/>
                          </a:lnTo>
                          <a:lnTo>
                            <a:pt x="225" y="6"/>
                          </a:lnTo>
                          <a:lnTo>
                            <a:pt x="290" y="24"/>
                          </a:lnTo>
                          <a:lnTo>
                            <a:pt x="290" y="107"/>
                          </a:lnTo>
                          <a:lnTo>
                            <a:pt x="278" y="107"/>
                          </a:lnTo>
                          <a:lnTo>
                            <a:pt x="260" y="65"/>
                          </a:lnTo>
                          <a:lnTo>
                            <a:pt x="225" y="36"/>
                          </a:lnTo>
                          <a:lnTo>
                            <a:pt x="177" y="30"/>
                          </a:lnTo>
                        </a:path>
                      </a:pathLst>
                    </a:custGeom>
                    <a:noFill/>
                    <a:ln w="9525">
                      <a:solidFill>
                        <a:srgbClr val="3131B2"/>
                      </a:solidFill>
                      <a:prstDash val="solid"/>
                      <a:round/>
                      <a:headEnd/>
                      <a:tailEnd/>
                    </a:ln>
                  </p:spPr>
                  <p:txBody>
                    <a:bodyPr/>
                    <a:lstStyle/>
                    <a:p>
                      <a:endParaRPr lang="en-US"/>
                    </a:p>
                  </p:txBody>
                </p:sp>
              </p:grpSp>
              <p:grpSp>
                <p:nvGrpSpPr>
                  <p:cNvPr id="358449" name="Group 49"/>
                  <p:cNvGrpSpPr>
                    <a:grpSpLocks noChangeAspect="1"/>
                  </p:cNvGrpSpPr>
                  <p:nvPr/>
                </p:nvGrpSpPr>
                <p:grpSpPr bwMode="auto">
                  <a:xfrm>
                    <a:off x="2441" y="1759"/>
                    <a:ext cx="427" cy="728"/>
                    <a:chOff x="2441" y="1759"/>
                    <a:chExt cx="427" cy="728"/>
                  </a:xfrm>
                </p:grpSpPr>
                <p:sp>
                  <p:nvSpPr>
                    <p:cNvPr id="358450" name="Freeform 50"/>
                    <p:cNvSpPr>
                      <a:spLocks noChangeAspect="1" noEditPoints="1"/>
                    </p:cNvSpPr>
                    <p:nvPr/>
                  </p:nvSpPr>
                  <p:spPr bwMode="auto">
                    <a:xfrm>
                      <a:off x="2441" y="1759"/>
                      <a:ext cx="427" cy="728"/>
                    </a:xfrm>
                    <a:custGeom>
                      <a:avLst/>
                      <a:gdLst/>
                      <a:ahLst/>
                      <a:cxnLst>
                        <a:cxn ang="0">
                          <a:pos x="24" y="95"/>
                        </a:cxn>
                        <a:cxn ang="0">
                          <a:pos x="54" y="95"/>
                        </a:cxn>
                        <a:cxn ang="0">
                          <a:pos x="77" y="89"/>
                        </a:cxn>
                        <a:cxn ang="0">
                          <a:pos x="107" y="71"/>
                        </a:cxn>
                        <a:cxn ang="0">
                          <a:pos x="131" y="53"/>
                        </a:cxn>
                        <a:cxn ang="0">
                          <a:pos x="160" y="30"/>
                        </a:cxn>
                        <a:cxn ang="0">
                          <a:pos x="202" y="12"/>
                        </a:cxn>
                        <a:cxn ang="0">
                          <a:pos x="249" y="0"/>
                        </a:cxn>
                        <a:cxn ang="0">
                          <a:pos x="308" y="12"/>
                        </a:cxn>
                        <a:cxn ang="0">
                          <a:pos x="356" y="47"/>
                        </a:cxn>
                        <a:cxn ang="0">
                          <a:pos x="391" y="95"/>
                        </a:cxn>
                        <a:cxn ang="0">
                          <a:pos x="415" y="166"/>
                        </a:cxn>
                        <a:cxn ang="0">
                          <a:pos x="427" y="255"/>
                        </a:cxn>
                        <a:cxn ang="0">
                          <a:pos x="415" y="349"/>
                        </a:cxn>
                        <a:cxn ang="0">
                          <a:pos x="391" y="421"/>
                        </a:cxn>
                        <a:cxn ang="0">
                          <a:pos x="356" y="474"/>
                        </a:cxn>
                        <a:cxn ang="0">
                          <a:pos x="302" y="503"/>
                        </a:cxn>
                        <a:cxn ang="0">
                          <a:pos x="237" y="515"/>
                        </a:cxn>
                        <a:cxn ang="0">
                          <a:pos x="178" y="503"/>
                        </a:cxn>
                        <a:cxn ang="0">
                          <a:pos x="131" y="474"/>
                        </a:cxn>
                        <a:cxn ang="0">
                          <a:pos x="95" y="421"/>
                        </a:cxn>
                        <a:cxn ang="0">
                          <a:pos x="95" y="681"/>
                        </a:cxn>
                        <a:cxn ang="0">
                          <a:pos x="89" y="699"/>
                        </a:cxn>
                        <a:cxn ang="0">
                          <a:pos x="77" y="717"/>
                        </a:cxn>
                        <a:cxn ang="0">
                          <a:pos x="65" y="723"/>
                        </a:cxn>
                        <a:cxn ang="0">
                          <a:pos x="42" y="728"/>
                        </a:cxn>
                        <a:cxn ang="0">
                          <a:pos x="24" y="723"/>
                        </a:cxn>
                        <a:cxn ang="0">
                          <a:pos x="12" y="717"/>
                        </a:cxn>
                        <a:cxn ang="0">
                          <a:pos x="6" y="705"/>
                        </a:cxn>
                        <a:cxn ang="0">
                          <a:pos x="0" y="687"/>
                        </a:cxn>
                        <a:cxn ang="0">
                          <a:pos x="0" y="95"/>
                        </a:cxn>
                        <a:cxn ang="0">
                          <a:pos x="12" y="95"/>
                        </a:cxn>
                        <a:cxn ang="0">
                          <a:pos x="24" y="95"/>
                        </a:cxn>
                        <a:cxn ang="0">
                          <a:pos x="208" y="468"/>
                        </a:cxn>
                        <a:cxn ang="0">
                          <a:pos x="261" y="456"/>
                        </a:cxn>
                        <a:cxn ang="0">
                          <a:pos x="302" y="415"/>
                        </a:cxn>
                        <a:cxn ang="0">
                          <a:pos x="326" y="349"/>
                        </a:cxn>
                        <a:cxn ang="0">
                          <a:pos x="332" y="255"/>
                        </a:cxn>
                        <a:cxn ang="0">
                          <a:pos x="326" y="160"/>
                        </a:cxn>
                        <a:cxn ang="0">
                          <a:pos x="302" y="95"/>
                        </a:cxn>
                        <a:cxn ang="0">
                          <a:pos x="267" y="59"/>
                        </a:cxn>
                        <a:cxn ang="0">
                          <a:pos x="208" y="42"/>
                        </a:cxn>
                        <a:cxn ang="0">
                          <a:pos x="160" y="59"/>
                        </a:cxn>
                        <a:cxn ang="0">
                          <a:pos x="125" y="101"/>
                        </a:cxn>
                        <a:cxn ang="0">
                          <a:pos x="95" y="166"/>
                        </a:cxn>
                        <a:cxn ang="0">
                          <a:pos x="95" y="296"/>
                        </a:cxn>
                        <a:cxn ang="0">
                          <a:pos x="101" y="367"/>
                        </a:cxn>
                        <a:cxn ang="0">
                          <a:pos x="125" y="426"/>
                        </a:cxn>
                        <a:cxn ang="0">
                          <a:pos x="160" y="462"/>
                        </a:cxn>
                        <a:cxn ang="0">
                          <a:pos x="208" y="468"/>
                        </a:cxn>
                      </a:cxnLst>
                      <a:rect l="0" t="0" r="r" b="b"/>
                      <a:pathLst>
                        <a:path w="427" h="728">
                          <a:moveTo>
                            <a:pt x="24" y="95"/>
                          </a:moveTo>
                          <a:lnTo>
                            <a:pt x="54" y="95"/>
                          </a:lnTo>
                          <a:lnTo>
                            <a:pt x="77" y="89"/>
                          </a:lnTo>
                          <a:lnTo>
                            <a:pt x="107" y="71"/>
                          </a:lnTo>
                          <a:lnTo>
                            <a:pt x="131" y="53"/>
                          </a:lnTo>
                          <a:lnTo>
                            <a:pt x="160" y="30"/>
                          </a:lnTo>
                          <a:lnTo>
                            <a:pt x="202" y="12"/>
                          </a:lnTo>
                          <a:lnTo>
                            <a:pt x="249" y="0"/>
                          </a:lnTo>
                          <a:lnTo>
                            <a:pt x="308" y="12"/>
                          </a:lnTo>
                          <a:lnTo>
                            <a:pt x="356" y="47"/>
                          </a:lnTo>
                          <a:lnTo>
                            <a:pt x="391" y="95"/>
                          </a:lnTo>
                          <a:lnTo>
                            <a:pt x="415" y="166"/>
                          </a:lnTo>
                          <a:lnTo>
                            <a:pt x="427" y="255"/>
                          </a:lnTo>
                          <a:lnTo>
                            <a:pt x="415" y="349"/>
                          </a:lnTo>
                          <a:lnTo>
                            <a:pt x="391" y="421"/>
                          </a:lnTo>
                          <a:lnTo>
                            <a:pt x="356" y="474"/>
                          </a:lnTo>
                          <a:lnTo>
                            <a:pt x="302" y="503"/>
                          </a:lnTo>
                          <a:lnTo>
                            <a:pt x="237" y="515"/>
                          </a:lnTo>
                          <a:lnTo>
                            <a:pt x="178" y="503"/>
                          </a:lnTo>
                          <a:lnTo>
                            <a:pt x="131" y="474"/>
                          </a:lnTo>
                          <a:lnTo>
                            <a:pt x="95" y="421"/>
                          </a:lnTo>
                          <a:lnTo>
                            <a:pt x="95" y="681"/>
                          </a:lnTo>
                          <a:lnTo>
                            <a:pt x="89" y="699"/>
                          </a:lnTo>
                          <a:lnTo>
                            <a:pt x="77" y="717"/>
                          </a:lnTo>
                          <a:lnTo>
                            <a:pt x="65" y="723"/>
                          </a:lnTo>
                          <a:lnTo>
                            <a:pt x="42" y="728"/>
                          </a:lnTo>
                          <a:lnTo>
                            <a:pt x="24" y="723"/>
                          </a:lnTo>
                          <a:lnTo>
                            <a:pt x="12" y="717"/>
                          </a:lnTo>
                          <a:lnTo>
                            <a:pt x="6" y="705"/>
                          </a:lnTo>
                          <a:lnTo>
                            <a:pt x="0" y="687"/>
                          </a:lnTo>
                          <a:lnTo>
                            <a:pt x="0" y="95"/>
                          </a:lnTo>
                          <a:lnTo>
                            <a:pt x="12" y="95"/>
                          </a:lnTo>
                          <a:lnTo>
                            <a:pt x="24" y="95"/>
                          </a:lnTo>
                          <a:close/>
                          <a:moveTo>
                            <a:pt x="208" y="468"/>
                          </a:moveTo>
                          <a:lnTo>
                            <a:pt x="261" y="456"/>
                          </a:lnTo>
                          <a:lnTo>
                            <a:pt x="302" y="415"/>
                          </a:lnTo>
                          <a:lnTo>
                            <a:pt x="326" y="349"/>
                          </a:lnTo>
                          <a:lnTo>
                            <a:pt x="332" y="255"/>
                          </a:lnTo>
                          <a:lnTo>
                            <a:pt x="326" y="160"/>
                          </a:lnTo>
                          <a:lnTo>
                            <a:pt x="302" y="95"/>
                          </a:lnTo>
                          <a:lnTo>
                            <a:pt x="267" y="59"/>
                          </a:lnTo>
                          <a:lnTo>
                            <a:pt x="208" y="42"/>
                          </a:lnTo>
                          <a:lnTo>
                            <a:pt x="160" y="59"/>
                          </a:lnTo>
                          <a:lnTo>
                            <a:pt x="125" y="101"/>
                          </a:lnTo>
                          <a:lnTo>
                            <a:pt x="95" y="166"/>
                          </a:lnTo>
                          <a:lnTo>
                            <a:pt x="95" y="296"/>
                          </a:lnTo>
                          <a:lnTo>
                            <a:pt x="101" y="367"/>
                          </a:lnTo>
                          <a:lnTo>
                            <a:pt x="125" y="426"/>
                          </a:lnTo>
                          <a:lnTo>
                            <a:pt x="160" y="462"/>
                          </a:lnTo>
                          <a:lnTo>
                            <a:pt x="208" y="468"/>
                          </a:lnTo>
                          <a:close/>
                        </a:path>
                      </a:pathLst>
                    </a:custGeom>
                    <a:solidFill>
                      <a:srgbClr val="3131B2"/>
                    </a:solidFill>
                    <a:ln w="0">
                      <a:solidFill>
                        <a:srgbClr val="3131B2"/>
                      </a:solidFill>
                      <a:prstDash val="solid"/>
                      <a:round/>
                      <a:headEnd/>
                      <a:tailEnd/>
                    </a:ln>
                  </p:spPr>
                  <p:txBody>
                    <a:bodyPr/>
                    <a:lstStyle/>
                    <a:p>
                      <a:endParaRPr lang="en-US"/>
                    </a:p>
                  </p:txBody>
                </p:sp>
                <p:sp>
                  <p:nvSpPr>
                    <p:cNvPr id="358451" name="Freeform 51"/>
                    <p:cNvSpPr>
                      <a:spLocks noChangeAspect="1"/>
                    </p:cNvSpPr>
                    <p:nvPr/>
                  </p:nvSpPr>
                  <p:spPr bwMode="auto">
                    <a:xfrm>
                      <a:off x="2441" y="1759"/>
                      <a:ext cx="427" cy="728"/>
                    </a:xfrm>
                    <a:custGeom>
                      <a:avLst/>
                      <a:gdLst/>
                      <a:ahLst/>
                      <a:cxnLst>
                        <a:cxn ang="0">
                          <a:pos x="24" y="95"/>
                        </a:cxn>
                        <a:cxn ang="0">
                          <a:pos x="54" y="95"/>
                        </a:cxn>
                        <a:cxn ang="0">
                          <a:pos x="77" y="89"/>
                        </a:cxn>
                        <a:cxn ang="0">
                          <a:pos x="107" y="71"/>
                        </a:cxn>
                        <a:cxn ang="0">
                          <a:pos x="131" y="53"/>
                        </a:cxn>
                        <a:cxn ang="0">
                          <a:pos x="160" y="30"/>
                        </a:cxn>
                        <a:cxn ang="0">
                          <a:pos x="202" y="12"/>
                        </a:cxn>
                        <a:cxn ang="0">
                          <a:pos x="249" y="0"/>
                        </a:cxn>
                        <a:cxn ang="0">
                          <a:pos x="308" y="12"/>
                        </a:cxn>
                        <a:cxn ang="0">
                          <a:pos x="356" y="47"/>
                        </a:cxn>
                        <a:cxn ang="0">
                          <a:pos x="391" y="95"/>
                        </a:cxn>
                        <a:cxn ang="0">
                          <a:pos x="415" y="166"/>
                        </a:cxn>
                        <a:cxn ang="0">
                          <a:pos x="427" y="255"/>
                        </a:cxn>
                        <a:cxn ang="0">
                          <a:pos x="415" y="349"/>
                        </a:cxn>
                        <a:cxn ang="0">
                          <a:pos x="391" y="421"/>
                        </a:cxn>
                        <a:cxn ang="0">
                          <a:pos x="356" y="474"/>
                        </a:cxn>
                        <a:cxn ang="0">
                          <a:pos x="302" y="503"/>
                        </a:cxn>
                        <a:cxn ang="0">
                          <a:pos x="237" y="515"/>
                        </a:cxn>
                        <a:cxn ang="0">
                          <a:pos x="178" y="503"/>
                        </a:cxn>
                        <a:cxn ang="0">
                          <a:pos x="131" y="474"/>
                        </a:cxn>
                        <a:cxn ang="0">
                          <a:pos x="95" y="421"/>
                        </a:cxn>
                        <a:cxn ang="0">
                          <a:pos x="95" y="681"/>
                        </a:cxn>
                        <a:cxn ang="0">
                          <a:pos x="89" y="699"/>
                        </a:cxn>
                        <a:cxn ang="0">
                          <a:pos x="77" y="717"/>
                        </a:cxn>
                        <a:cxn ang="0">
                          <a:pos x="65" y="723"/>
                        </a:cxn>
                        <a:cxn ang="0">
                          <a:pos x="42" y="728"/>
                        </a:cxn>
                        <a:cxn ang="0">
                          <a:pos x="24" y="723"/>
                        </a:cxn>
                        <a:cxn ang="0">
                          <a:pos x="12" y="717"/>
                        </a:cxn>
                        <a:cxn ang="0">
                          <a:pos x="6" y="705"/>
                        </a:cxn>
                        <a:cxn ang="0">
                          <a:pos x="0" y="687"/>
                        </a:cxn>
                        <a:cxn ang="0">
                          <a:pos x="0" y="95"/>
                        </a:cxn>
                        <a:cxn ang="0">
                          <a:pos x="12" y="95"/>
                        </a:cxn>
                        <a:cxn ang="0">
                          <a:pos x="24" y="95"/>
                        </a:cxn>
                      </a:cxnLst>
                      <a:rect l="0" t="0" r="r" b="b"/>
                      <a:pathLst>
                        <a:path w="427" h="728">
                          <a:moveTo>
                            <a:pt x="24" y="95"/>
                          </a:moveTo>
                          <a:lnTo>
                            <a:pt x="54" y="95"/>
                          </a:lnTo>
                          <a:lnTo>
                            <a:pt x="77" y="89"/>
                          </a:lnTo>
                          <a:lnTo>
                            <a:pt x="107" y="71"/>
                          </a:lnTo>
                          <a:lnTo>
                            <a:pt x="131" y="53"/>
                          </a:lnTo>
                          <a:lnTo>
                            <a:pt x="160" y="30"/>
                          </a:lnTo>
                          <a:lnTo>
                            <a:pt x="202" y="12"/>
                          </a:lnTo>
                          <a:lnTo>
                            <a:pt x="249" y="0"/>
                          </a:lnTo>
                          <a:lnTo>
                            <a:pt x="308" y="12"/>
                          </a:lnTo>
                          <a:lnTo>
                            <a:pt x="356" y="47"/>
                          </a:lnTo>
                          <a:lnTo>
                            <a:pt x="391" y="95"/>
                          </a:lnTo>
                          <a:lnTo>
                            <a:pt x="415" y="166"/>
                          </a:lnTo>
                          <a:lnTo>
                            <a:pt x="427" y="255"/>
                          </a:lnTo>
                          <a:lnTo>
                            <a:pt x="415" y="349"/>
                          </a:lnTo>
                          <a:lnTo>
                            <a:pt x="391" y="421"/>
                          </a:lnTo>
                          <a:lnTo>
                            <a:pt x="356" y="474"/>
                          </a:lnTo>
                          <a:lnTo>
                            <a:pt x="302" y="503"/>
                          </a:lnTo>
                          <a:lnTo>
                            <a:pt x="237" y="515"/>
                          </a:lnTo>
                          <a:lnTo>
                            <a:pt x="178" y="503"/>
                          </a:lnTo>
                          <a:lnTo>
                            <a:pt x="131" y="474"/>
                          </a:lnTo>
                          <a:lnTo>
                            <a:pt x="95" y="421"/>
                          </a:lnTo>
                          <a:lnTo>
                            <a:pt x="95" y="681"/>
                          </a:lnTo>
                          <a:lnTo>
                            <a:pt x="89" y="699"/>
                          </a:lnTo>
                          <a:lnTo>
                            <a:pt x="77" y="717"/>
                          </a:lnTo>
                          <a:lnTo>
                            <a:pt x="65" y="723"/>
                          </a:lnTo>
                          <a:lnTo>
                            <a:pt x="42" y="728"/>
                          </a:lnTo>
                          <a:lnTo>
                            <a:pt x="24" y="723"/>
                          </a:lnTo>
                          <a:lnTo>
                            <a:pt x="12" y="717"/>
                          </a:lnTo>
                          <a:lnTo>
                            <a:pt x="6" y="705"/>
                          </a:lnTo>
                          <a:lnTo>
                            <a:pt x="0" y="687"/>
                          </a:lnTo>
                          <a:lnTo>
                            <a:pt x="0" y="95"/>
                          </a:lnTo>
                          <a:lnTo>
                            <a:pt x="12" y="95"/>
                          </a:lnTo>
                          <a:lnTo>
                            <a:pt x="24" y="95"/>
                          </a:lnTo>
                        </a:path>
                      </a:pathLst>
                    </a:custGeom>
                    <a:noFill/>
                    <a:ln w="9525">
                      <a:solidFill>
                        <a:srgbClr val="3131B2"/>
                      </a:solidFill>
                      <a:prstDash val="solid"/>
                      <a:round/>
                      <a:headEnd/>
                      <a:tailEnd/>
                    </a:ln>
                  </p:spPr>
                  <p:txBody>
                    <a:bodyPr/>
                    <a:lstStyle/>
                    <a:p>
                      <a:endParaRPr lang="en-US"/>
                    </a:p>
                  </p:txBody>
                </p:sp>
                <p:sp>
                  <p:nvSpPr>
                    <p:cNvPr id="358452" name="Freeform 52"/>
                    <p:cNvSpPr>
                      <a:spLocks noChangeAspect="1"/>
                    </p:cNvSpPr>
                    <p:nvPr/>
                  </p:nvSpPr>
                  <p:spPr bwMode="auto">
                    <a:xfrm>
                      <a:off x="2536" y="1801"/>
                      <a:ext cx="237" cy="426"/>
                    </a:xfrm>
                    <a:custGeom>
                      <a:avLst/>
                      <a:gdLst/>
                      <a:ahLst/>
                      <a:cxnLst>
                        <a:cxn ang="0">
                          <a:pos x="113" y="426"/>
                        </a:cxn>
                        <a:cxn ang="0">
                          <a:pos x="166" y="414"/>
                        </a:cxn>
                        <a:cxn ang="0">
                          <a:pos x="207" y="373"/>
                        </a:cxn>
                        <a:cxn ang="0">
                          <a:pos x="231" y="307"/>
                        </a:cxn>
                        <a:cxn ang="0">
                          <a:pos x="237" y="213"/>
                        </a:cxn>
                        <a:cxn ang="0">
                          <a:pos x="231" y="118"/>
                        </a:cxn>
                        <a:cxn ang="0">
                          <a:pos x="207" y="53"/>
                        </a:cxn>
                        <a:cxn ang="0">
                          <a:pos x="172" y="17"/>
                        </a:cxn>
                        <a:cxn ang="0">
                          <a:pos x="113" y="0"/>
                        </a:cxn>
                        <a:cxn ang="0">
                          <a:pos x="65" y="17"/>
                        </a:cxn>
                        <a:cxn ang="0">
                          <a:pos x="30" y="59"/>
                        </a:cxn>
                        <a:cxn ang="0">
                          <a:pos x="0" y="124"/>
                        </a:cxn>
                        <a:cxn ang="0">
                          <a:pos x="0" y="254"/>
                        </a:cxn>
                        <a:cxn ang="0">
                          <a:pos x="6" y="325"/>
                        </a:cxn>
                        <a:cxn ang="0">
                          <a:pos x="30" y="384"/>
                        </a:cxn>
                        <a:cxn ang="0">
                          <a:pos x="65" y="420"/>
                        </a:cxn>
                        <a:cxn ang="0">
                          <a:pos x="113" y="426"/>
                        </a:cxn>
                      </a:cxnLst>
                      <a:rect l="0" t="0" r="r" b="b"/>
                      <a:pathLst>
                        <a:path w="237" h="426">
                          <a:moveTo>
                            <a:pt x="113" y="426"/>
                          </a:moveTo>
                          <a:lnTo>
                            <a:pt x="166" y="414"/>
                          </a:lnTo>
                          <a:lnTo>
                            <a:pt x="207" y="373"/>
                          </a:lnTo>
                          <a:lnTo>
                            <a:pt x="231" y="307"/>
                          </a:lnTo>
                          <a:lnTo>
                            <a:pt x="237" y="213"/>
                          </a:lnTo>
                          <a:lnTo>
                            <a:pt x="231" y="118"/>
                          </a:lnTo>
                          <a:lnTo>
                            <a:pt x="207" y="53"/>
                          </a:lnTo>
                          <a:lnTo>
                            <a:pt x="172" y="17"/>
                          </a:lnTo>
                          <a:lnTo>
                            <a:pt x="113" y="0"/>
                          </a:lnTo>
                          <a:lnTo>
                            <a:pt x="65" y="17"/>
                          </a:lnTo>
                          <a:lnTo>
                            <a:pt x="30" y="59"/>
                          </a:lnTo>
                          <a:lnTo>
                            <a:pt x="0" y="124"/>
                          </a:lnTo>
                          <a:lnTo>
                            <a:pt x="0" y="254"/>
                          </a:lnTo>
                          <a:lnTo>
                            <a:pt x="6" y="325"/>
                          </a:lnTo>
                          <a:lnTo>
                            <a:pt x="30" y="384"/>
                          </a:lnTo>
                          <a:lnTo>
                            <a:pt x="65" y="420"/>
                          </a:lnTo>
                          <a:lnTo>
                            <a:pt x="113" y="426"/>
                          </a:lnTo>
                        </a:path>
                      </a:pathLst>
                    </a:custGeom>
                    <a:noFill/>
                    <a:ln w="9525">
                      <a:solidFill>
                        <a:srgbClr val="3131B2"/>
                      </a:solidFill>
                      <a:prstDash val="solid"/>
                      <a:round/>
                      <a:headEnd/>
                      <a:tailEnd/>
                    </a:ln>
                  </p:spPr>
                  <p:txBody>
                    <a:bodyPr/>
                    <a:lstStyle/>
                    <a:p>
                      <a:endParaRPr lang="en-US"/>
                    </a:p>
                  </p:txBody>
                </p:sp>
              </p:grpSp>
              <p:grpSp>
                <p:nvGrpSpPr>
                  <p:cNvPr id="358453" name="Group 53"/>
                  <p:cNvGrpSpPr>
                    <a:grpSpLocks noChangeAspect="1"/>
                  </p:cNvGrpSpPr>
                  <p:nvPr/>
                </p:nvGrpSpPr>
                <p:grpSpPr bwMode="auto">
                  <a:xfrm>
                    <a:off x="2939" y="1759"/>
                    <a:ext cx="379" cy="515"/>
                    <a:chOff x="2939" y="1759"/>
                    <a:chExt cx="379" cy="515"/>
                  </a:xfrm>
                </p:grpSpPr>
                <p:sp>
                  <p:nvSpPr>
                    <p:cNvPr id="358454" name="Freeform 54"/>
                    <p:cNvSpPr>
                      <a:spLocks noChangeAspect="1" noEditPoints="1"/>
                    </p:cNvSpPr>
                    <p:nvPr/>
                  </p:nvSpPr>
                  <p:spPr bwMode="auto">
                    <a:xfrm>
                      <a:off x="2939" y="1759"/>
                      <a:ext cx="379" cy="515"/>
                    </a:xfrm>
                    <a:custGeom>
                      <a:avLst/>
                      <a:gdLst/>
                      <a:ahLst/>
                      <a:cxnLst>
                        <a:cxn ang="0">
                          <a:pos x="325" y="444"/>
                        </a:cxn>
                        <a:cxn ang="0">
                          <a:pos x="302" y="444"/>
                        </a:cxn>
                        <a:cxn ang="0">
                          <a:pos x="272" y="456"/>
                        </a:cxn>
                        <a:cxn ang="0">
                          <a:pos x="248" y="468"/>
                        </a:cxn>
                        <a:cxn ang="0">
                          <a:pos x="225" y="492"/>
                        </a:cxn>
                        <a:cxn ang="0">
                          <a:pos x="189" y="509"/>
                        </a:cxn>
                        <a:cxn ang="0">
                          <a:pos x="142" y="515"/>
                        </a:cxn>
                        <a:cxn ang="0">
                          <a:pos x="83" y="509"/>
                        </a:cxn>
                        <a:cxn ang="0">
                          <a:pos x="41" y="480"/>
                        </a:cxn>
                        <a:cxn ang="0">
                          <a:pos x="12" y="444"/>
                        </a:cxn>
                        <a:cxn ang="0">
                          <a:pos x="0" y="403"/>
                        </a:cxn>
                        <a:cxn ang="0">
                          <a:pos x="12" y="349"/>
                        </a:cxn>
                        <a:cxn ang="0">
                          <a:pos x="47" y="308"/>
                        </a:cxn>
                        <a:cxn ang="0">
                          <a:pos x="106" y="273"/>
                        </a:cxn>
                        <a:cxn ang="0">
                          <a:pos x="183" y="255"/>
                        </a:cxn>
                        <a:cxn ang="0">
                          <a:pos x="290" y="243"/>
                        </a:cxn>
                        <a:cxn ang="0">
                          <a:pos x="290" y="178"/>
                        </a:cxn>
                        <a:cxn ang="0">
                          <a:pos x="284" y="107"/>
                        </a:cxn>
                        <a:cxn ang="0">
                          <a:pos x="272" y="59"/>
                        </a:cxn>
                        <a:cxn ang="0">
                          <a:pos x="248" y="30"/>
                        </a:cxn>
                        <a:cxn ang="0">
                          <a:pos x="213" y="24"/>
                        </a:cxn>
                        <a:cxn ang="0">
                          <a:pos x="189" y="24"/>
                        </a:cxn>
                        <a:cxn ang="0">
                          <a:pos x="171" y="36"/>
                        </a:cxn>
                        <a:cxn ang="0">
                          <a:pos x="154" y="53"/>
                        </a:cxn>
                        <a:cxn ang="0">
                          <a:pos x="142" y="77"/>
                        </a:cxn>
                        <a:cxn ang="0">
                          <a:pos x="142" y="101"/>
                        </a:cxn>
                        <a:cxn ang="0">
                          <a:pos x="142" y="107"/>
                        </a:cxn>
                        <a:cxn ang="0">
                          <a:pos x="136" y="124"/>
                        </a:cxn>
                        <a:cxn ang="0">
                          <a:pos x="130" y="142"/>
                        </a:cxn>
                        <a:cxn ang="0">
                          <a:pos x="124" y="154"/>
                        </a:cxn>
                        <a:cxn ang="0">
                          <a:pos x="106" y="166"/>
                        </a:cxn>
                        <a:cxn ang="0">
                          <a:pos x="89" y="166"/>
                        </a:cxn>
                        <a:cxn ang="0">
                          <a:pos x="29" y="107"/>
                        </a:cxn>
                        <a:cxn ang="0">
                          <a:pos x="47" y="65"/>
                        </a:cxn>
                        <a:cxn ang="0">
                          <a:pos x="83" y="30"/>
                        </a:cxn>
                        <a:cxn ang="0">
                          <a:pos x="136" y="12"/>
                        </a:cxn>
                        <a:cxn ang="0">
                          <a:pos x="207" y="0"/>
                        </a:cxn>
                        <a:cxn ang="0">
                          <a:pos x="272" y="6"/>
                        </a:cxn>
                        <a:cxn ang="0">
                          <a:pos x="320" y="30"/>
                        </a:cxn>
                        <a:cxn ang="0">
                          <a:pos x="355" y="65"/>
                        </a:cxn>
                        <a:cxn ang="0">
                          <a:pos x="373" y="113"/>
                        </a:cxn>
                        <a:cxn ang="0">
                          <a:pos x="379" y="184"/>
                        </a:cxn>
                        <a:cxn ang="0">
                          <a:pos x="379" y="444"/>
                        </a:cxn>
                        <a:cxn ang="0">
                          <a:pos x="325" y="444"/>
                        </a:cxn>
                        <a:cxn ang="0">
                          <a:pos x="290" y="267"/>
                        </a:cxn>
                        <a:cxn ang="0">
                          <a:pos x="207" y="273"/>
                        </a:cxn>
                        <a:cxn ang="0">
                          <a:pos x="148" y="296"/>
                        </a:cxn>
                        <a:cxn ang="0">
                          <a:pos x="118" y="332"/>
                        </a:cxn>
                        <a:cxn ang="0">
                          <a:pos x="106" y="385"/>
                        </a:cxn>
                        <a:cxn ang="0">
                          <a:pos x="106" y="409"/>
                        </a:cxn>
                        <a:cxn ang="0">
                          <a:pos x="112" y="432"/>
                        </a:cxn>
                        <a:cxn ang="0">
                          <a:pos x="124" y="450"/>
                        </a:cxn>
                        <a:cxn ang="0">
                          <a:pos x="142" y="462"/>
                        </a:cxn>
                        <a:cxn ang="0">
                          <a:pos x="160" y="474"/>
                        </a:cxn>
                        <a:cxn ang="0">
                          <a:pos x="177" y="474"/>
                        </a:cxn>
                        <a:cxn ang="0">
                          <a:pos x="219" y="468"/>
                        </a:cxn>
                        <a:cxn ang="0">
                          <a:pos x="260" y="438"/>
                        </a:cxn>
                        <a:cxn ang="0">
                          <a:pos x="290" y="397"/>
                        </a:cxn>
                        <a:cxn ang="0">
                          <a:pos x="290" y="267"/>
                        </a:cxn>
                      </a:cxnLst>
                      <a:rect l="0" t="0" r="r" b="b"/>
                      <a:pathLst>
                        <a:path w="379" h="515">
                          <a:moveTo>
                            <a:pt x="325" y="444"/>
                          </a:moveTo>
                          <a:lnTo>
                            <a:pt x="302" y="444"/>
                          </a:lnTo>
                          <a:lnTo>
                            <a:pt x="272" y="456"/>
                          </a:lnTo>
                          <a:lnTo>
                            <a:pt x="248" y="468"/>
                          </a:lnTo>
                          <a:lnTo>
                            <a:pt x="225" y="492"/>
                          </a:lnTo>
                          <a:lnTo>
                            <a:pt x="189" y="509"/>
                          </a:lnTo>
                          <a:lnTo>
                            <a:pt x="142" y="515"/>
                          </a:lnTo>
                          <a:lnTo>
                            <a:pt x="83" y="509"/>
                          </a:lnTo>
                          <a:lnTo>
                            <a:pt x="41" y="480"/>
                          </a:lnTo>
                          <a:lnTo>
                            <a:pt x="12" y="444"/>
                          </a:lnTo>
                          <a:lnTo>
                            <a:pt x="0" y="403"/>
                          </a:lnTo>
                          <a:lnTo>
                            <a:pt x="12" y="349"/>
                          </a:lnTo>
                          <a:lnTo>
                            <a:pt x="47" y="308"/>
                          </a:lnTo>
                          <a:lnTo>
                            <a:pt x="106" y="273"/>
                          </a:lnTo>
                          <a:lnTo>
                            <a:pt x="183" y="255"/>
                          </a:lnTo>
                          <a:lnTo>
                            <a:pt x="290" y="243"/>
                          </a:lnTo>
                          <a:lnTo>
                            <a:pt x="290" y="178"/>
                          </a:lnTo>
                          <a:lnTo>
                            <a:pt x="284" y="107"/>
                          </a:lnTo>
                          <a:lnTo>
                            <a:pt x="272" y="59"/>
                          </a:lnTo>
                          <a:lnTo>
                            <a:pt x="248" y="30"/>
                          </a:lnTo>
                          <a:lnTo>
                            <a:pt x="213" y="24"/>
                          </a:lnTo>
                          <a:lnTo>
                            <a:pt x="189" y="24"/>
                          </a:lnTo>
                          <a:lnTo>
                            <a:pt x="171" y="36"/>
                          </a:lnTo>
                          <a:lnTo>
                            <a:pt x="154" y="53"/>
                          </a:lnTo>
                          <a:lnTo>
                            <a:pt x="142" y="77"/>
                          </a:lnTo>
                          <a:lnTo>
                            <a:pt x="142" y="101"/>
                          </a:lnTo>
                          <a:lnTo>
                            <a:pt x="142" y="107"/>
                          </a:lnTo>
                          <a:lnTo>
                            <a:pt x="136" y="124"/>
                          </a:lnTo>
                          <a:lnTo>
                            <a:pt x="130" y="142"/>
                          </a:lnTo>
                          <a:lnTo>
                            <a:pt x="124" y="154"/>
                          </a:lnTo>
                          <a:lnTo>
                            <a:pt x="106" y="166"/>
                          </a:lnTo>
                          <a:lnTo>
                            <a:pt x="89" y="166"/>
                          </a:lnTo>
                          <a:lnTo>
                            <a:pt x="29" y="107"/>
                          </a:lnTo>
                          <a:lnTo>
                            <a:pt x="47" y="65"/>
                          </a:lnTo>
                          <a:lnTo>
                            <a:pt x="83" y="30"/>
                          </a:lnTo>
                          <a:lnTo>
                            <a:pt x="136" y="12"/>
                          </a:lnTo>
                          <a:lnTo>
                            <a:pt x="207" y="0"/>
                          </a:lnTo>
                          <a:lnTo>
                            <a:pt x="272" y="6"/>
                          </a:lnTo>
                          <a:lnTo>
                            <a:pt x="320" y="30"/>
                          </a:lnTo>
                          <a:lnTo>
                            <a:pt x="355" y="65"/>
                          </a:lnTo>
                          <a:lnTo>
                            <a:pt x="373" y="113"/>
                          </a:lnTo>
                          <a:lnTo>
                            <a:pt x="379" y="184"/>
                          </a:lnTo>
                          <a:lnTo>
                            <a:pt x="379" y="444"/>
                          </a:lnTo>
                          <a:lnTo>
                            <a:pt x="325" y="444"/>
                          </a:lnTo>
                          <a:close/>
                          <a:moveTo>
                            <a:pt x="290" y="267"/>
                          </a:moveTo>
                          <a:lnTo>
                            <a:pt x="207" y="273"/>
                          </a:lnTo>
                          <a:lnTo>
                            <a:pt x="148" y="296"/>
                          </a:lnTo>
                          <a:lnTo>
                            <a:pt x="118" y="332"/>
                          </a:lnTo>
                          <a:lnTo>
                            <a:pt x="106" y="385"/>
                          </a:lnTo>
                          <a:lnTo>
                            <a:pt x="106" y="409"/>
                          </a:lnTo>
                          <a:lnTo>
                            <a:pt x="112" y="432"/>
                          </a:lnTo>
                          <a:lnTo>
                            <a:pt x="124" y="450"/>
                          </a:lnTo>
                          <a:lnTo>
                            <a:pt x="142" y="462"/>
                          </a:lnTo>
                          <a:lnTo>
                            <a:pt x="160" y="474"/>
                          </a:lnTo>
                          <a:lnTo>
                            <a:pt x="177" y="474"/>
                          </a:lnTo>
                          <a:lnTo>
                            <a:pt x="219" y="468"/>
                          </a:lnTo>
                          <a:lnTo>
                            <a:pt x="260" y="438"/>
                          </a:lnTo>
                          <a:lnTo>
                            <a:pt x="290" y="397"/>
                          </a:lnTo>
                          <a:lnTo>
                            <a:pt x="290" y="267"/>
                          </a:lnTo>
                          <a:close/>
                        </a:path>
                      </a:pathLst>
                    </a:custGeom>
                    <a:solidFill>
                      <a:srgbClr val="3131B2"/>
                    </a:solidFill>
                    <a:ln w="0">
                      <a:solidFill>
                        <a:srgbClr val="3131B2"/>
                      </a:solidFill>
                      <a:prstDash val="solid"/>
                      <a:round/>
                      <a:headEnd/>
                      <a:tailEnd/>
                    </a:ln>
                  </p:spPr>
                  <p:txBody>
                    <a:bodyPr/>
                    <a:lstStyle/>
                    <a:p>
                      <a:endParaRPr lang="en-US"/>
                    </a:p>
                  </p:txBody>
                </p:sp>
                <p:sp>
                  <p:nvSpPr>
                    <p:cNvPr id="358455" name="Freeform 55"/>
                    <p:cNvSpPr>
                      <a:spLocks noChangeAspect="1"/>
                    </p:cNvSpPr>
                    <p:nvPr/>
                  </p:nvSpPr>
                  <p:spPr bwMode="auto">
                    <a:xfrm>
                      <a:off x="2939" y="1759"/>
                      <a:ext cx="379" cy="515"/>
                    </a:xfrm>
                    <a:custGeom>
                      <a:avLst/>
                      <a:gdLst/>
                      <a:ahLst/>
                      <a:cxnLst>
                        <a:cxn ang="0">
                          <a:pos x="325" y="444"/>
                        </a:cxn>
                        <a:cxn ang="0">
                          <a:pos x="302" y="444"/>
                        </a:cxn>
                        <a:cxn ang="0">
                          <a:pos x="272" y="456"/>
                        </a:cxn>
                        <a:cxn ang="0">
                          <a:pos x="248" y="468"/>
                        </a:cxn>
                        <a:cxn ang="0">
                          <a:pos x="225" y="492"/>
                        </a:cxn>
                        <a:cxn ang="0">
                          <a:pos x="189" y="509"/>
                        </a:cxn>
                        <a:cxn ang="0">
                          <a:pos x="142" y="515"/>
                        </a:cxn>
                        <a:cxn ang="0">
                          <a:pos x="83" y="509"/>
                        </a:cxn>
                        <a:cxn ang="0">
                          <a:pos x="41" y="480"/>
                        </a:cxn>
                        <a:cxn ang="0">
                          <a:pos x="12" y="444"/>
                        </a:cxn>
                        <a:cxn ang="0">
                          <a:pos x="0" y="403"/>
                        </a:cxn>
                        <a:cxn ang="0">
                          <a:pos x="12" y="349"/>
                        </a:cxn>
                        <a:cxn ang="0">
                          <a:pos x="47" y="308"/>
                        </a:cxn>
                        <a:cxn ang="0">
                          <a:pos x="106" y="273"/>
                        </a:cxn>
                        <a:cxn ang="0">
                          <a:pos x="183" y="255"/>
                        </a:cxn>
                        <a:cxn ang="0">
                          <a:pos x="290" y="243"/>
                        </a:cxn>
                        <a:cxn ang="0">
                          <a:pos x="290" y="178"/>
                        </a:cxn>
                        <a:cxn ang="0">
                          <a:pos x="284" y="107"/>
                        </a:cxn>
                        <a:cxn ang="0">
                          <a:pos x="272" y="59"/>
                        </a:cxn>
                        <a:cxn ang="0">
                          <a:pos x="248" y="30"/>
                        </a:cxn>
                        <a:cxn ang="0">
                          <a:pos x="213" y="24"/>
                        </a:cxn>
                        <a:cxn ang="0">
                          <a:pos x="189" y="24"/>
                        </a:cxn>
                        <a:cxn ang="0">
                          <a:pos x="171" y="36"/>
                        </a:cxn>
                        <a:cxn ang="0">
                          <a:pos x="154" y="53"/>
                        </a:cxn>
                        <a:cxn ang="0">
                          <a:pos x="142" y="77"/>
                        </a:cxn>
                        <a:cxn ang="0">
                          <a:pos x="142" y="101"/>
                        </a:cxn>
                        <a:cxn ang="0">
                          <a:pos x="142" y="107"/>
                        </a:cxn>
                        <a:cxn ang="0">
                          <a:pos x="136" y="124"/>
                        </a:cxn>
                        <a:cxn ang="0">
                          <a:pos x="130" y="142"/>
                        </a:cxn>
                        <a:cxn ang="0">
                          <a:pos x="124" y="154"/>
                        </a:cxn>
                        <a:cxn ang="0">
                          <a:pos x="106" y="166"/>
                        </a:cxn>
                        <a:cxn ang="0">
                          <a:pos x="89" y="166"/>
                        </a:cxn>
                        <a:cxn ang="0">
                          <a:pos x="29" y="107"/>
                        </a:cxn>
                        <a:cxn ang="0">
                          <a:pos x="47" y="65"/>
                        </a:cxn>
                        <a:cxn ang="0">
                          <a:pos x="83" y="30"/>
                        </a:cxn>
                        <a:cxn ang="0">
                          <a:pos x="136" y="12"/>
                        </a:cxn>
                        <a:cxn ang="0">
                          <a:pos x="207" y="0"/>
                        </a:cxn>
                        <a:cxn ang="0">
                          <a:pos x="272" y="6"/>
                        </a:cxn>
                        <a:cxn ang="0">
                          <a:pos x="320" y="30"/>
                        </a:cxn>
                        <a:cxn ang="0">
                          <a:pos x="355" y="65"/>
                        </a:cxn>
                        <a:cxn ang="0">
                          <a:pos x="373" y="113"/>
                        </a:cxn>
                        <a:cxn ang="0">
                          <a:pos x="379" y="184"/>
                        </a:cxn>
                        <a:cxn ang="0">
                          <a:pos x="379" y="444"/>
                        </a:cxn>
                        <a:cxn ang="0">
                          <a:pos x="325" y="444"/>
                        </a:cxn>
                      </a:cxnLst>
                      <a:rect l="0" t="0" r="r" b="b"/>
                      <a:pathLst>
                        <a:path w="379" h="515">
                          <a:moveTo>
                            <a:pt x="325" y="444"/>
                          </a:moveTo>
                          <a:lnTo>
                            <a:pt x="302" y="444"/>
                          </a:lnTo>
                          <a:lnTo>
                            <a:pt x="272" y="456"/>
                          </a:lnTo>
                          <a:lnTo>
                            <a:pt x="248" y="468"/>
                          </a:lnTo>
                          <a:lnTo>
                            <a:pt x="225" y="492"/>
                          </a:lnTo>
                          <a:lnTo>
                            <a:pt x="189" y="509"/>
                          </a:lnTo>
                          <a:lnTo>
                            <a:pt x="142" y="515"/>
                          </a:lnTo>
                          <a:lnTo>
                            <a:pt x="83" y="509"/>
                          </a:lnTo>
                          <a:lnTo>
                            <a:pt x="41" y="480"/>
                          </a:lnTo>
                          <a:lnTo>
                            <a:pt x="12" y="444"/>
                          </a:lnTo>
                          <a:lnTo>
                            <a:pt x="0" y="403"/>
                          </a:lnTo>
                          <a:lnTo>
                            <a:pt x="12" y="349"/>
                          </a:lnTo>
                          <a:lnTo>
                            <a:pt x="47" y="308"/>
                          </a:lnTo>
                          <a:lnTo>
                            <a:pt x="106" y="273"/>
                          </a:lnTo>
                          <a:lnTo>
                            <a:pt x="183" y="255"/>
                          </a:lnTo>
                          <a:lnTo>
                            <a:pt x="290" y="243"/>
                          </a:lnTo>
                          <a:lnTo>
                            <a:pt x="290" y="178"/>
                          </a:lnTo>
                          <a:lnTo>
                            <a:pt x="284" y="107"/>
                          </a:lnTo>
                          <a:lnTo>
                            <a:pt x="272" y="59"/>
                          </a:lnTo>
                          <a:lnTo>
                            <a:pt x="248" y="30"/>
                          </a:lnTo>
                          <a:lnTo>
                            <a:pt x="213" y="24"/>
                          </a:lnTo>
                          <a:lnTo>
                            <a:pt x="189" y="24"/>
                          </a:lnTo>
                          <a:lnTo>
                            <a:pt x="171" y="36"/>
                          </a:lnTo>
                          <a:lnTo>
                            <a:pt x="154" y="53"/>
                          </a:lnTo>
                          <a:lnTo>
                            <a:pt x="142" y="77"/>
                          </a:lnTo>
                          <a:lnTo>
                            <a:pt x="142" y="101"/>
                          </a:lnTo>
                          <a:lnTo>
                            <a:pt x="142" y="107"/>
                          </a:lnTo>
                          <a:lnTo>
                            <a:pt x="136" y="124"/>
                          </a:lnTo>
                          <a:lnTo>
                            <a:pt x="130" y="142"/>
                          </a:lnTo>
                          <a:lnTo>
                            <a:pt x="124" y="154"/>
                          </a:lnTo>
                          <a:lnTo>
                            <a:pt x="106" y="166"/>
                          </a:lnTo>
                          <a:lnTo>
                            <a:pt x="89" y="166"/>
                          </a:lnTo>
                          <a:lnTo>
                            <a:pt x="29" y="107"/>
                          </a:lnTo>
                          <a:lnTo>
                            <a:pt x="47" y="65"/>
                          </a:lnTo>
                          <a:lnTo>
                            <a:pt x="83" y="30"/>
                          </a:lnTo>
                          <a:lnTo>
                            <a:pt x="136" y="12"/>
                          </a:lnTo>
                          <a:lnTo>
                            <a:pt x="207" y="0"/>
                          </a:lnTo>
                          <a:lnTo>
                            <a:pt x="272" y="6"/>
                          </a:lnTo>
                          <a:lnTo>
                            <a:pt x="320" y="30"/>
                          </a:lnTo>
                          <a:lnTo>
                            <a:pt x="355" y="65"/>
                          </a:lnTo>
                          <a:lnTo>
                            <a:pt x="373" y="113"/>
                          </a:lnTo>
                          <a:lnTo>
                            <a:pt x="379" y="184"/>
                          </a:lnTo>
                          <a:lnTo>
                            <a:pt x="379" y="444"/>
                          </a:lnTo>
                          <a:lnTo>
                            <a:pt x="325" y="444"/>
                          </a:lnTo>
                        </a:path>
                      </a:pathLst>
                    </a:custGeom>
                    <a:noFill/>
                    <a:ln w="9525">
                      <a:solidFill>
                        <a:srgbClr val="3131B2"/>
                      </a:solidFill>
                      <a:prstDash val="solid"/>
                      <a:round/>
                      <a:headEnd/>
                      <a:tailEnd/>
                    </a:ln>
                  </p:spPr>
                  <p:txBody>
                    <a:bodyPr/>
                    <a:lstStyle/>
                    <a:p>
                      <a:endParaRPr lang="en-US"/>
                    </a:p>
                  </p:txBody>
                </p:sp>
                <p:sp>
                  <p:nvSpPr>
                    <p:cNvPr id="358456" name="Freeform 56"/>
                    <p:cNvSpPr>
                      <a:spLocks noChangeAspect="1"/>
                    </p:cNvSpPr>
                    <p:nvPr/>
                  </p:nvSpPr>
                  <p:spPr bwMode="auto">
                    <a:xfrm>
                      <a:off x="3045" y="2026"/>
                      <a:ext cx="184" cy="207"/>
                    </a:xfrm>
                    <a:custGeom>
                      <a:avLst/>
                      <a:gdLst/>
                      <a:ahLst/>
                      <a:cxnLst>
                        <a:cxn ang="0">
                          <a:pos x="184" y="0"/>
                        </a:cxn>
                        <a:cxn ang="0">
                          <a:pos x="101" y="6"/>
                        </a:cxn>
                        <a:cxn ang="0">
                          <a:pos x="42" y="29"/>
                        </a:cxn>
                        <a:cxn ang="0">
                          <a:pos x="12" y="65"/>
                        </a:cxn>
                        <a:cxn ang="0">
                          <a:pos x="0" y="118"/>
                        </a:cxn>
                        <a:cxn ang="0">
                          <a:pos x="0" y="142"/>
                        </a:cxn>
                        <a:cxn ang="0">
                          <a:pos x="6" y="165"/>
                        </a:cxn>
                        <a:cxn ang="0">
                          <a:pos x="18" y="183"/>
                        </a:cxn>
                        <a:cxn ang="0">
                          <a:pos x="36" y="195"/>
                        </a:cxn>
                        <a:cxn ang="0">
                          <a:pos x="54" y="207"/>
                        </a:cxn>
                        <a:cxn ang="0">
                          <a:pos x="71" y="207"/>
                        </a:cxn>
                        <a:cxn ang="0">
                          <a:pos x="113" y="201"/>
                        </a:cxn>
                        <a:cxn ang="0">
                          <a:pos x="154" y="171"/>
                        </a:cxn>
                        <a:cxn ang="0">
                          <a:pos x="184" y="130"/>
                        </a:cxn>
                        <a:cxn ang="0">
                          <a:pos x="184" y="0"/>
                        </a:cxn>
                      </a:cxnLst>
                      <a:rect l="0" t="0" r="r" b="b"/>
                      <a:pathLst>
                        <a:path w="184" h="207">
                          <a:moveTo>
                            <a:pt x="184" y="0"/>
                          </a:moveTo>
                          <a:lnTo>
                            <a:pt x="101" y="6"/>
                          </a:lnTo>
                          <a:lnTo>
                            <a:pt x="42" y="29"/>
                          </a:lnTo>
                          <a:lnTo>
                            <a:pt x="12" y="65"/>
                          </a:lnTo>
                          <a:lnTo>
                            <a:pt x="0" y="118"/>
                          </a:lnTo>
                          <a:lnTo>
                            <a:pt x="0" y="142"/>
                          </a:lnTo>
                          <a:lnTo>
                            <a:pt x="6" y="165"/>
                          </a:lnTo>
                          <a:lnTo>
                            <a:pt x="18" y="183"/>
                          </a:lnTo>
                          <a:lnTo>
                            <a:pt x="36" y="195"/>
                          </a:lnTo>
                          <a:lnTo>
                            <a:pt x="54" y="207"/>
                          </a:lnTo>
                          <a:lnTo>
                            <a:pt x="71" y="207"/>
                          </a:lnTo>
                          <a:lnTo>
                            <a:pt x="113" y="201"/>
                          </a:lnTo>
                          <a:lnTo>
                            <a:pt x="154" y="171"/>
                          </a:lnTo>
                          <a:lnTo>
                            <a:pt x="184" y="130"/>
                          </a:lnTo>
                          <a:lnTo>
                            <a:pt x="184" y="0"/>
                          </a:lnTo>
                        </a:path>
                      </a:pathLst>
                    </a:custGeom>
                    <a:noFill/>
                    <a:ln w="9525">
                      <a:solidFill>
                        <a:srgbClr val="3131B2"/>
                      </a:solidFill>
                      <a:prstDash val="solid"/>
                      <a:round/>
                      <a:headEnd/>
                      <a:tailEnd/>
                    </a:ln>
                  </p:spPr>
                  <p:txBody>
                    <a:bodyPr/>
                    <a:lstStyle/>
                    <a:p>
                      <a:endParaRPr lang="en-US"/>
                    </a:p>
                  </p:txBody>
                </p:sp>
              </p:grpSp>
              <p:grpSp>
                <p:nvGrpSpPr>
                  <p:cNvPr id="358457" name="Group 57"/>
                  <p:cNvGrpSpPr>
                    <a:grpSpLocks noChangeAspect="1"/>
                  </p:cNvGrpSpPr>
                  <p:nvPr/>
                </p:nvGrpSpPr>
                <p:grpSpPr bwMode="auto">
                  <a:xfrm>
                    <a:off x="3401" y="1759"/>
                    <a:ext cx="562" cy="503"/>
                    <a:chOff x="3401" y="1759"/>
                    <a:chExt cx="562" cy="503"/>
                  </a:xfrm>
                </p:grpSpPr>
                <p:sp>
                  <p:nvSpPr>
                    <p:cNvPr id="358458" name="Freeform 58"/>
                    <p:cNvSpPr>
                      <a:spLocks noChangeAspect="1"/>
                    </p:cNvSpPr>
                    <p:nvPr/>
                  </p:nvSpPr>
                  <p:spPr bwMode="auto">
                    <a:xfrm>
                      <a:off x="3401" y="1759"/>
                      <a:ext cx="562" cy="503"/>
                    </a:xfrm>
                    <a:custGeom>
                      <a:avLst/>
                      <a:gdLst/>
                      <a:ahLst/>
                      <a:cxnLst>
                        <a:cxn ang="0">
                          <a:pos x="562" y="503"/>
                        </a:cxn>
                        <a:cxn ang="0">
                          <a:pos x="462" y="503"/>
                        </a:cxn>
                        <a:cxn ang="0">
                          <a:pos x="438" y="503"/>
                        </a:cxn>
                        <a:cxn ang="0">
                          <a:pos x="420" y="498"/>
                        </a:cxn>
                        <a:cxn ang="0">
                          <a:pos x="408" y="486"/>
                        </a:cxn>
                        <a:cxn ang="0">
                          <a:pos x="396" y="468"/>
                        </a:cxn>
                        <a:cxn ang="0">
                          <a:pos x="391" y="450"/>
                        </a:cxn>
                        <a:cxn ang="0">
                          <a:pos x="391" y="426"/>
                        </a:cxn>
                        <a:cxn ang="0">
                          <a:pos x="391" y="231"/>
                        </a:cxn>
                        <a:cxn ang="0">
                          <a:pos x="385" y="154"/>
                        </a:cxn>
                        <a:cxn ang="0">
                          <a:pos x="379" y="101"/>
                        </a:cxn>
                        <a:cxn ang="0">
                          <a:pos x="355" y="71"/>
                        </a:cxn>
                        <a:cxn ang="0">
                          <a:pos x="314" y="59"/>
                        </a:cxn>
                        <a:cxn ang="0">
                          <a:pos x="290" y="65"/>
                        </a:cxn>
                        <a:cxn ang="0">
                          <a:pos x="266" y="77"/>
                        </a:cxn>
                        <a:cxn ang="0">
                          <a:pos x="242" y="101"/>
                        </a:cxn>
                        <a:cxn ang="0">
                          <a:pos x="207" y="154"/>
                        </a:cxn>
                        <a:cxn ang="0">
                          <a:pos x="183" y="201"/>
                        </a:cxn>
                        <a:cxn ang="0">
                          <a:pos x="177" y="249"/>
                        </a:cxn>
                        <a:cxn ang="0">
                          <a:pos x="177" y="503"/>
                        </a:cxn>
                        <a:cxn ang="0">
                          <a:pos x="83" y="503"/>
                        </a:cxn>
                        <a:cxn ang="0">
                          <a:pos x="83" y="142"/>
                        </a:cxn>
                        <a:cxn ang="0">
                          <a:pos x="71" y="83"/>
                        </a:cxn>
                        <a:cxn ang="0">
                          <a:pos x="47" y="42"/>
                        </a:cxn>
                        <a:cxn ang="0">
                          <a:pos x="0" y="30"/>
                        </a:cxn>
                        <a:cxn ang="0">
                          <a:pos x="0" y="12"/>
                        </a:cxn>
                        <a:cxn ang="0">
                          <a:pos x="177" y="12"/>
                        </a:cxn>
                        <a:cxn ang="0">
                          <a:pos x="177" y="142"/>
                        </a:cxn>
                        <a:cxn ang="0">
                          <a:pos x="189" y="142"/>
                        </a:cxn>
                        <a:cxn ang="0">
                          <a:pos x="237" y="65"/>
                        </a:cxn>
                        <a:cxn ang="0">
                          <a:pos x="296" y="18"/>
                        </a:cxn>
                        <a:cxn ang="0">
                          <a:pos x="367" y="0"/>
                        </a:cxn>
                        <a:cxn ang="0">
                          <a:pos x="420" y="12"/>
                        </a:cxn>
                        <a:cxn ang="0">
                          <a:pos x="456" y="36"/>
                        </a:cxn>
                        <a:cxn ang="0">
                          <a:pos x="473" y="83"/>
                        </a:cxn>
                        <a:cxn ang="0">
                          <a:pos x="485" y="142"/>
                        </a:cxn>
                        <a:cxn ang="0">
                          <a:pos x="485" y="403"/>
                        </a:cxn>
                        <a:cxn ang="0">
                          <a:pos x="485" y="432"/>
                        </a:cxn>
                        <a:cxn ang="0">
                          <a:pos x="491" y="456"/>
                        </a:cxn>
                        <a:cxn ang="0">
                          <a:pos x="497" y="474"/>
                        </a:cxn>
                        <a:cxn ang="0">
                          <a:pos x="515" y="486"/>
                        </a:cxn>
                        <a:cxn ang="0">
                          <a:pos x="533" y="492"/>
                        </a:cxn>
                        <a:cxn ang="0">
                          <a:pos x="556" y="492"/>
                        </a:cxn>
                        <a:cxn ang="0">
                          <a:pos x="562" y="492"/>
                        </a:cxn>
                        <a:cxn ang="0">
                          <a:pos x="562" y="503"/>
                        </a:cxn>
                      </a:cxnLst>
                      <a:rect l="0" t="0" r="r" b="b"/>
                      <a:pathLst>
                        <a:path w="562" h="503">
                          <a:moveTo>
                            <a:pt x="562" y="503"/>
                          </a:moveTo>
                          <a:lnTo>
                            <a:pt x="462" y="503"/>
                          </a:lnTo>
                          <a:lnTo>
                            <a:pt x="438" y="503"/>
                          </a:lnTo>
                          <a:lnTo>
                            <a:pt x="420" y="498"/>
                          </a:lnTo>
                          <a:lnTo>
                            <a:pt x="408" y="486"/>
                          </a:lnTo>
                          <a:lnTo>
                            <a:pt x="396" y="468"/>
                          </a:lnTo>
                          <a:lnTo>
                            <a:pt x="391" y="450"/>
                          </a:lnTo>
                          <a:lnTo>
                            <a:pt x="391" y="426"/>
                          </a:lnTo>
                          <a:lnTo>
                            <a:pt x="391" y="231"/>
                          </a:lnTo>
                          <a:lnTo>
                            <a:pt x="385" y="154"/>
                          </a:lnTo>
                          <a:lnTo>
                            <a:pt x="379" y="101"/>
                          </a:lnTo>
                          <a:lnTo>
                            <a:pt x="355" y="71"/>
                          </a:lnTo>
                          <a:lnTo>
                            <a:pt x="314" y="59"/>
                          </a:lnTo>
                          <a:lnTo>
                            <a:pt x="290" y="65"/>
                          </a:lnTo>
                          <a:lnTo>
                            <a:pt x="266" y="77"/>
                          </a:lnTo>
                          <a:lnTo>
                            <a:pt x="242" y="101"/>
                          </a:lnTo>
                          <a:lnTo>
                            <a:pt x="207" y="154"/>
                          </a:lnTo>
                          <a:lnTo>
                            <a:pt x="183" y="201"/>
                          </a:lnTo>
                          <a:lnTo>
                            <a:pt x="177" y="249"/>
                          </a:lnTo>
                          <a:lnTo>
                            <a:pt x="177" y="503"/>
                          </a:lnTo>
                          <a:lnTo>
                            <a:pt x="83" y="503"/>
                          </a:lnTo>
                          <a:lnTo>
                            <a:pt x="83" y="142"/>
                          </a:lnTo>
                          <a:lnTo>
                            <a:pt x="71" y="83"/>
                          </a:lnTo>
                          <a:lnTo>
                            <a:pt x="47" y="42"/>
                          </a:lnTo>
                          <a:lnTo>
                            <a:pt x="0" y="30"/>
                          </a:lnTo>
                          <a:lnTo>
                            <a:pt x="0" y="12"/>
                          </a:lnTo>
                          <a:lnTo>
                            <a:pt x="177" y="12"/>
                          </a:lnTo>
                          <a:lnTo>
                            <a:pt x="177" y="142"/>
                          </a:lnTo>
                          <a:lnTo>
                            <a:pt x="189" y="142"/>
                          </a:lnTo>
                          <a:lnTo>
                            <a:pt x="237" y="65"/>
                          </a:lnTo>
                          <a:lnTo>
                            <a:pt x="296" y="18"/>
                          </a:lnTo>
                          <a:lnTo>
                            <a:pt x="367" y="0"/>
                          </a:lnTo>
                          <a:lnTo>
                            <a:pt x="420" y="12"/>
                          </a:lnTo>
                          <a:lnTo>
                            <a:pt x="456" y="36"/>
                          </a:lnTo>
                          <a:lnTo>
                            <a:pt x="473" y="83"/>
                          </a:lnTo>
                          <a:lnTo>
                            <a:pt x="485" y="142"/>
                          </a:lnTo>
                          <a:lnTo>
                            <a:pt x="485" y="403"/>
                          </a:lnTo>
                          <a:lnTo>
                            <a:pt x="485" y="432"/>
                          </a:lnTo>
                          <a:lnTo>
                            <a:pt x="491" y="456"/>
                          </a:lnTo>
                          <a:lnTo>
                            <a:pt x="497" y="474"/>
                          </a:lnTo>
                          <a:lnTo>
                            <a:pt x="515" y="486"/>
                          </a:lnTo>
                          <a:lnTo>
                            <a:pt x="533" y="492"/>
                          </a:lnTo>
                          <a:lnTo>
                            <a:pt x="556" y="492"/>
                          </a:lnTo>
                          <a:lnTo>
                            <a:pt x="562" y="492"/>
                          </a:lnTo>
                          <a:lnTo>
                            <a:pt x="562" y="503"/>
                          </a:lnTo>
                          <a:close/>
                        </a:path>
                      </a:pathLst>
                    </a:custGeom>
                    <a:solidFill>
                      <a:srgbClr val="3131B2"/>
                    </a:solidFill>
                    <a:ln w="0">
                      <a:solidFill>
                        <a:srgbClr val="3131B2"/>
                      </a:solidFill>
                      <a:prstDash val="solid"/>
                      <a:round/>
                      <a:headEnd/>
                      <a:tailEnd/>
                    </a:ln>
                  </p:spPr>
                  <p:txBody>
                    <a:bodyPr/>
                    <a:lstStyle/>
                    <a:p>
                      <a:endParaRPr lang="en-US"/>
                    </a:p>
                  </p:txBody>
                </p:sp>
                <p:sp>
                  <p:nvSpPr>
                    <p:cNvPr id="358459" name="Freeform 59"/>
                    <p:cNvSpPr>
                      <a:spLocks noChangeAspect="1"/>
                    </p:cNvSpPr>
                    <p:nvPr/>
                  </p:nvSpPr>
                  <p:spPr bwMode="auto">
                    <a:xfrm>
                      <a:off x="3401" y="1759"/>
                      <a:ext cx="562" cy="503"/>
                    </a:xfrm>
                    <a:custGeom>
                      <a:avLst/>
                      <a:gdLst/>
                      <a:ahLst/>
                      <a:cxnLst>
                        <a:cxn ang="0">
                          <a:pos x="562" y="503"/>
                        </a:cxn>
                        <a:cxn ang="0">
                          <a:pos x="462" y="503"/>
                        </a:cxn>
                        <a:cxn ang="0">
                          <a:pos x="438" y="503"/>
                        </a:cxn>
                        <a:cxn ang="0">
                          <a:pos x="420" y="498"/>
                        </a:cxn>
                        <a:cxn ang="0">
                          <a:pos x="408" y="486"/>
                        </a:cxn>
                        <a:cxn ang="0">
                          <a:pos x="396" y="468"/>
                        </a:cxn>
                        <a:cxn ang="0">
                          <a:pos x="391" y="450"/>
                        </a:cxn>
                        <a:cxn ang="0">
                          <a:pos x="391" y="426"/>
                        </a:cxn>
                        <a:cxn ang="0">
                          <a:pos x="391" y="231"/>
                        </a:cxn>
                        <a:cxn ang="0">
                          <a:pos x="385" y="154"/>
                        </a:cxn>
                        <a:cxn ang="0">
                          <a:pos x="379" y="101"/>
                        </a:cxn>
                        <a:cxn ang="0">
                          <a:pos x="355" y="71"/>
                        </a:cxn>
                        <a:cxn ang="0">
                          <a:pos x="314" y="59"/>
                        </a:cxn>
                        <a:cxn ang="0">
                          <a:pos x="290" y="65"/>
                        </a:cxn>
                        <a:cxn ang="0">
                          <a:pos x="266" y="77"/>
                        </a:cxn>
                        <a:cxn ang="0">
                          <a:pos x="242" y="101"/>
                        </a:cxn>
                        <a:cxn ang="0">
                          <a:pos x="207" y="154"/>
                        </a:cxn>
                        <a:cxn ang="0">
                          <a:pos x="183" y="201"/>
                        </a:cxn>
                        <a:cxn ang="0">
                          <a:pos x="177" y="249"/>
                        </a:cxn>
                        <a:cxn ang="0">
                          <a:pos x="177" y="503"/>
                        </a:cxn>
                        <a:cxn ang="0">
                          <a:pos x="83" y="503"/>
                        </a:cxn>
                        <a:cxn ang="0">
                          <a:pos x="83" y="142"/>
                        </a:cxn>
                        <a:cxn ang="0">
                          <a:pos x="71" y="83"/>
                        </a:cxn>
                        <a:cxn ang="0">
                          <a:pos x="47" y="42"/>
                        </a:cxn>
                        <a:cxn ang="0">
                          <a:pos x="0" y="30"/>
                        </a:cxn>
                        <a:cxn ang="0">
                          <a:pos x="0" y="12"/>
                        </a:cxn>
                        <a:cxn ang="0">
                          <a:pos x="177" y="12"/>
                        </a:cxn>
                        <a:cxn ang="0">
                          <a:pos x="177" y="142"/>
                        </a:cxn>
                        <a:cxn ang="0">
                          <a:pos x="189" y="142"/>
                        </a:cxn>
                        <a:cxn ang="0">
                          <a:pos x="237" y="65"/>
                        </a:cxn>
                        <a:cxn ang="0">
                          <a:pos x="296" y="18"/>
                        </a:cxn>
                        <a:cxn ang="0">
                          <a:pos x="367" y="0"/>
                        </a:cxn>
                        <a:cxn ang="0">
                          <a:pos x="420" y="12"/>
                        </a:cxn>
                        <a:cxn ang="0">
                          <a:pos x="456" y="36"/>
                        </a:cxn>
                        <a:cxn ang="0">
                          <a:pos x="473" y="83"/>
                        </a:cxn>
                        <a:cxn ang="0">
                          <a:pos x="485" y="142"/>
                        </a:cxn>
                        <a:cxn ang="0">
                          <a:pos x="485" y="403"/>
                        </a:cxn>
                        <a:cxn ang="0">
                          <a:pos x="485" y="432"/>
                        </a:cxn>
                        <a:cxn ang="0">
                          <a:pos x="491" y="456"/>
                        </a:cxn>
                        <a:cxn ang="0">
                          <a:pos x="497" y="474"/>
                        </a:cxn>
                        <a:cxn ang="0">
                          <a:pos x="515" y="486"/>
                        </a:cxn>
                        <a:cxn ang="0">
                          <a:pos x="533" y="492"/>
                        </a:cxn>
                        <a:cxn ang="0">
                          <a:pos x="556" y="492"/>
                        </a:cxn>
                        <a:cxn ang="0">
                          <a:pos x="562" y="492"/>
                        </a:cxn>
                        <a:cxn ang="0">
                          <a:pos x="562" y="503"/>
                        </a:cxn>
                      </a:cxnLst>
                      <a:rect l="0" t="0" r="r" b="b"/>
                      <a:pathLst>
                        <a:path w="562" h="503">
                          <a:moveTo>
                            <a:pt x="562" y="503"/>
                          </a:moveTo>
                          <a:lnTo>
                            <a:pt x="462" y="503"/>
                          </a:lnTo>
                          <a:lnTo>
                            <a:pt x="438" y="503"/>
                          </a:lnTo>
                          <a:lnTo>
                            <a:pt x="420" y="498"/>
                          </a:lnTo>
                          <a:lnTo>
                            <a:pt x="408" y="486"/>
                          </a:lnTo>
                          <a:lnTo>
                            <a:pt x="396" y="468"/>
                          </a:lnTo>
                          <a:lnTo>
                            <a:pt x="391" y="450"/>
                          </a:lnTo>
                          <a:lnTo>
                            <a:pt x="391" y="426"/>
                          </a:lnTo>
                          <a:lnTo>
                            <a:pt x="391" y="231"/>
                          </a:lnTo>
                          <a:lnTo>
                            <a:pt x="385" y="154"/>
                          </a:lnTo>
                          <a:lnTo>
                            <a:pt x="379" y="101"/>
                          </a:lnTo>
                          <a:lnTo>
                            <a:pt x="355" y="71"/>
                          </a:lnTo>
                          <a:lnTo>
                            <a:pt x="314" y="59"/>
                          </a:lnTo>
                          <a:lnTo>
                            <a:pt x="290" y="65"/>
                          </a:lnTo>
                          <a:lnTo>
                            <a:pt x="266" y="77"/>
                          </a:lnTo>
                          <a:lnTo>
                            <a:pt x="242" y="101"/>
                          </a:lnTo>
                          <a:lnTo>
                            <a:pt x="207" y="154"/>
                          </a:lnTo>
                          <a:lnTo>
                            <a:pt x="183" y="201"/>
                          </a:lnTo>
                          <a:lnTo>
                            <a:pt x="177" y="249"/>
                          </a:lnTo>
                          <a:lnTo>
                            <a:pt x="177" y="503"/>
                          </a:lnTo>
                          <a:lnTo>
                            <a:pt x="83" y="503"/>
                          </a:lnTo>
                          <a:lnTo>
                            <a:pt x="83" y="142"/>
                          </a:lnTo>
                          <a:lnTo>
                            <a:pt x="71" y="83"/>
                          </a:lnTo>
                          <a:lnTo>
                            <a:pt x="47" y="42"/>
                          </a:lnTo>
                          <a:lnTo>
                            <a:pt x="0" y="30"/>
                          </a:lnTo>
                          <a:lnTo>
                            <a:pt x="0" y="12"/>
                          </a:lnTo>
                          <a:lnTo>
                            <a:pt x="177" y="12"/>
                          </a:lnTo>
                          <a:lnTo>
                            <a:pt x="177" y="142"/>
                          </a:lnTo>
                          <a:lnTo>
                            <a:pt x="189" y="142"/>
                          </a:lnTo>
                          <a:lnTo>
                            <a:pt x="237" y="65"/>
                          </a:lnTo>
                          <a:lnTo>
                            <a:pt x="296" y="18"/>
                          </a:lnTo>
                          <a:lnTo>
                            <a:pt x="367" y="0"/>
                          </a:lnTo>
                          <a:lnTo>
                            <a:pt x="420" y="12"/>
                          </a:lnTo>
                          <a:lnTo>
                            <a:pt x="456" y="36"/>
                          </a:lnTo>
                          <a:lnTo>
                            <a:pt x="473" y="83"/>
                          </a:lnTo>
                          <a:lnTo>
                            <a:pt x="485" y="142"/>
                          </a:lnTo>
                          <a:lnTo>
                            <a:pt x="485" y="403"/>
                          </a:lnTo>
                          <a:lnTo>
                            <a:pt x="485" y="432"/>
                          </a:lnTo>
                          <a:lnTo>
                            <a:pt x="491" y="456"/>
                          </a:lnTo>
                          <a:lnTo>
                            <a:pt x="497" y="474"/>
                          </a:lnTo>
                          <a:lnTo>
                            <a:pt x="515" y="486"/>
                          </a:lnTo>
                          <a:lnTo>
                            <a:pt x="533" y="492"/>
                          </a:lnTo>
                          <a:lnTo>
                            <a:pt x="556" y="492"/>
                          </a:lnTo>
                          <a:lnTo>
                            <a:pt x="562" y="492"/>
                          </a:lnTo>
                          <a:lnTo>
                            <a:pt x="562" y="503"/>
                          </a:lnTo>
                        </a:path>
                      </a:pathLst>
                    </a:custGeom>
                    <a:noFill/>
                    <a:ln w="9525">
                      <a:solidFill>
                        <a:srgbClr val="3131B2"/>
                      </a:solidFill>
                      <a:prstDash val="solid"/>
                      <a:round/>
                      <a:headEnd/>
                      <a:tailEnd/>
                    </a:ln>
                  </p:spPr>
                  <p:txBody>
                    <a:bodyPr/>
                    <a:lstStyle/>
                    <a:p>
                      <a:endParaRPr lang="en-US"/>
                    </a:p>
                  </p:txBody>
                </p:sp>
              </p:grpSp>
              <p:grpSp>
                <p:nvGrpSpPr>
                  <p:cNvPr id="358460" name="Group 60"/>
                  <p:cNvGrpSpPr>
                    <a:grpSpLocks noChangeAspect="1"/>
                  </p:cNvGrpSpPr>
                  <p:nvPr/>
                </p:nvGrpSpPr>
                <p:grpSpPr bwMode="auto">
                  <a:xfrm>
                    <a:off x="3975" y="1771"/>
                    <a:ext cx="267" cy="491"/>
                    <a:chOff x="3975" y="1771"/>
                    <a:chExt cx="267" cy="491"/>
                  </a:xfrm>
                </p:grpSpPr>
                <p:sp>
                  <p:nvSpPr>
                    <p:cNvPr id="358461" name="Freeform 61"/>
                    <p:cNvSpPr>
                      <a:spLocks noChangeAspect="1"/>
                    </p:cNvSpPr>
                    <p:nvPr/>
                  </p:nvSpPr>
                  <p:spPr bwMode="auto">
                    <a:xfrm>
                      <a:off x="3975" y="1771"/>
                      <a:ext cx="267" cy="491"/>
                    </a:xfrm>
                    <a:custGeom>
                      <a:avLst/>
                      <a:gdLst/>
                      <a:ahLst/>
                      <a:cxnLst>
                        <a:cxn ang="0">
                          <a:pos x="160" y="491"/>
                        </a:cxn>
                        <a:cxn ang="0">
                          <a:pos x="136" y="491"/>
                        </a:cxn>
                        <a:cxn ang="0">
                          <a:pos x="113" y="480"/>
                        </a:cxn>
                        <a:cxn ang="0">
                          <a:pos x="101" y="462"/>
                        </a:cxn>
                        <a:cxn ang="0">
                          <a:pos x="89" y="444"/>
                        </a:cxn>
                        <a:cxn ang="0">
                          <a:pos x="89" y="414"/>
                        </a:cxn>
                        <a:cxn ang="0">
                          <a:pos x="89" y="130"/>
                        </a:cxn>
                        <a:cxn ang="0">
                          <a:pos x="83" y="77"/>
                        </a:cxn>
                        <a:cxn ang="0">
                          <a:pos x="71" y="41"/>
                        </a:cxn>
                        <a:cxn ang="0">
                          <a:pos x="48" y="24"/>
                        </a:cxn>
                        <a:cxn ang="0">
                          <a:pos x="12" y="18"/>
                        </a:cxn>
                        <a:cxn ang="0">
                          <a:pos x="0" y="18"/>
                        </a:cxn>
                        <a:cxn ang="0">
                          <a:pos x="0" y="0"/>
                        </a:cxn>
                        <a:cxn ang="0">
                          <a:pos x="184" y="0"/>
                        </a:cxn>
                        <a:cxn ang="0">
                          <a:pos x="184" y="385"/>
                        </a:cxn>
                        <a:cxn ang="0">
                          <a:pos x="184" y="432"/>
                        </a:cxn>
                        <a:cxn ang="0">
                          <a:pos x="196" y="462"/>
                        </a:cxn>
                        <a:cxn ang="0">
                          <a:pos x="225" y="480"/>
                        </a:cxn>
                        <a:cxn ang="0">
                          <a:pos x="261" y="486"/>
                        </a:cxn>
                        <a:cxn ang="0">
                          <a:pos x="267" y="486"/>
                        </a:cxn>
                        <a:cxn ang="0">
                          <a:pos x="267" y="491"/>
                        </a:cxn>
                        <a:cxn ang="0">
                          <a:pos x="160" y="491"/>
                        </a:cxn>
                      </a:cxnLst>
                      <a:rect l="0" t="0" r="r" b="b"/>
                      <a:pathLst>
                        <a:path w="267" h="491">
                          <a:moveTo>
                            <a:pt x="160" y="491"/>
                          </a:moveTo>
                          <a:lnTo>
                            <a:pt x="136" y="491"/>
                          </a:lnTo>
                          <a:lnTo>
                            <a:pt x="113" y="480"/>
                          </a:lnTo>
                          <a:lnTo>
                            <a:pt x="101" y="462"/>
                          </a:lnTo>
                          <a:lnTo>
                            <a:pt x="89" y="444"/>
                          </a:lnTo>
                          <a:lnTo>
                            <a:pt x="89" y="414"/>
                          </a:lnTo>
                          <a:lnTo>
                            <a:pt x="89" y="130"/>
                          </a:lnTo>
                          <a:lnTo>
                            <a:pt x="83" y="77"/>
                          </a:lnTo>
                          <a:lnTo>
                            <a:pt x="71" y="41"/>
                          </a:lnTo>
                          <a:lnTo>
                            <a:pt x="48" y="24"/>
                          </a:lnTo>
                          <a:lnTo>
                            <a:pt x="12" y="18"/>
                          </a:lnTo>
                          <a:lnTo>
                            <a:pt x="0" y="18"/>
                          </a:lnTo>
                          <a:lnTo>
                            <a:pt x="0" y="0"/>
                          </a:lnTo>
                          <a:lnTo>
                            <a:pt x="184" y="0"/>
                          </a:lnTo>
                          <a:lnTo>
                            <a:pt x="184" y="385"/>
                          </a:lnTo>
                          <a:lnTo>
                            <a:pt x="184" y="432"/>
                          </a:lnTo>
                          <a:lnTo>
                            <a:pt x="196" y="462"/>
                          </a:lnTo>
                          <a:lnTo>
                            <a:pt x="225" y="480"/>
                          </a:lnTo>
                          <a:lnTo>
                            <a:pt x="261" y="486"/>
                          </a:lnTo>
                          <a:lnTo>
                            <a:pt x="267" y="486"/>
                          </a:lnTo>
                          <a:lnTo>
                            <a:pt x="267" y="491"/>
                          </a:lnTo>
                          <a:lnTo>
                            <a:pt x="160" y="491"/>
                          </a:lnTo>
                          <a:close/>
                        </a:path>
                      </a:pathLst>
                    </a:custGeom>
                    <a:solidFill>
                      <a:srgbClr val="3131B2"/>
                    </a:solidFill>
                    <a:ln w="0">
                      <a:solidFill>
                        <a:srgbClr val="3131B2"/>
                      </a:solidFill>
                      <a:prstDash val="solid"/>
                      <a:round/>
                      <a:headEnd/>
                      <a:tailEnd/>
                    </a:ln>
                  </p:spPr>
                  <p:txBody>
                    <a:bodyPr/>
                    <a:lstStyle/>
                    <a:p>
                      <a:endParaRPr lang="en-US"/>
                    </a:p>
                  </p:txBody>
                </p:sp>
                <p:sp>
                  <p:nvSpPr>
                    <p:cNvPr id="358462" name="Freeform 62"/>
                    <p:cNvSpPr>
                      <a:spLocks noChangeAspect="1"/>
                    </p:cNvSpPr>
                    <p:nvPr/>
                  </p:nvSpPr>
                  <p:spPr bwMode="auto">
                    <a:xfrm>
                      <a:off x="3975" y="1771"/>
                      <a:ext cx="267" cy="491"/>
                    </a:xfrm>
                    <a:custGeom>
                      <a:avLst/>
                      <a:gdLst/>
                      <a:ahLst/>
                      <a:cxnLst>
                        <a:cxn ang="0">
                          <a:pos x="160" y="491"/>
                        </a:cxn>
                        <a:cxn ang="0">
                          <a:pos x="136" y="491"/>
                        </a:cxn>
                        <a:cxn ang="0">
                          <a:pos x="113" y="480"/>
                        </a:cxn>
                        <a:cxn ang="0">
                          <a:pos x="101" y="462"/>
                        </a:cxn>
                        <a:cxn ang="0">
                          <a:pos x="89" y="444"/>
                        </a:cxn>
                        <a:cxn ang="0">
                          <a:pos x="89" y="414"/>
                        </a:cxn>
                        <a:cxn ang="0">
                          <a:pos x="89" y="130"/>
                        </a:cxn>
                        <a:cxn ang="0">
                          <a:pos x="83" y="77"/>
                        </a:cxn>
                        <a:cxn ang="0">
                          <a:pos x="71" y="41"/>
                        </a:cxn>
                        <a:cxn ang="0">
                          <a:pos x="48" y="24"/>
                        </a:cxn>
                        <a:cxn ang="0">
                          <a:pos x="12" y="18"/>
                        </a:cxn>
                        <a:cxn ang="0">
                          <a:pos x="0" y="18"/>
                        </a:cxn>
                        <a:cxn ang="0">
                          <a:pos x="0" y="0"/>
                        </a:cxn>
                        <a:cxn ang="0">
                          <a:pos x="184" y="0"/>
                        </a:cxn>
                        <a:cxn ang="0">
                          <a:pos x="184" y="385"/>
                        </a:cxn>
                        <a:cxn ang="0">
                          <a:pos x="184" y="432"/>
                        </a:cxn>
                        <a:cxn ang="0">
                          <a:pos x="196" y="462"/>
                        </a:cxn>
                        <a:cxn ang="0">
                          <a:pos x="225" y="480"/>
                        </a:cxn>
                        <a:cxn ang="0">
                          <a:pos x="261" y="486"/>
                        </a:cxn>
                        <a:cxn ang="0">
                          <a:pos x="267" y="486"/>
                        </a:cxn>
                        <a:cxn ang="0">
                          <a:pos x="267" y="491"/>
                        </a:cxn>
                        <a:cxn ang="0">
                          <a:pos x="160" y="491"/>
                        </a:cxn>
                      </a:cxnLst>
                      <a:rect l="0" t="0" r="r" b="b"/>
                      <a:pathLst>
                        <a:path w="267" h="491">
                          <a:moveTo>
                            <a:pt x="160" y="491"/>
                          </a:moveTo>
                          <a:lnTo>
                            <a:pt x="136" y="491"/>
                          </a:lnTo>
                          <a:lnTo>
                            <a:pt x="113" y="480"/>
                          </a:lnTo>
                          <a:lnTo>
                            <a:pt x="101" y="462"/>
                          </a:lnTo>
                          <a:lnTo>
                            <a:pt x="89" y="444"/>
                          </a:lnTo>
                          <a:lnTo>
                            <a:pt x="89" y="414"/>
                          </a:lnTo>
                          <a:lnTo>
                            <a:pt x="89" y="130"/>
                          </a:lnTo>
                          <a:lnTo>
                            <a:pt x="83" y="77"/>
                          </a:lnTo>
                          <a:lnTo>
                            <a:pt x="71" y="41"/>
                          </a:lnTo>
                          <a:lnTo>
                            <a:pt x="48" y="24"/>
                          </a:lnTo>
                          <a:lnTo>
                            <a:pt x="12" y="18"/>
                          </a:lnTo>
                          <a:lnTo>
                            <a:pt x="0" y="18"/>
                          </a:lnTo>
                          <a:lnTo>
                            <a:pt x="0" y="0"/>
                          </a:lnTo>
                          <a:lnTo>
                            <a:pt x="184" y="0"/>
                          </a:lnTo>
                          <a:lnTo>
                            <a:pt x="184" y="385"/>
                          </a:lnTo>
                          <a:lnTo>
                            <a:pt x="184" y="432"/>
                          </a:lnTo>
                          <a:lnTo>
                            <a:pt x="196" y="462"/>
                          </a:lnTo>
                          <a:lnTo>
                            <a:pt x="225" y="480"/>
                          </a:lnTo>
                          <a:lnTo>
                            <a:pt x="261" y="486"/>
                          </a:lnTo>
                          <a:lnTo>
                            <a:pt x="267" y="486"/>
                          </a:lnTo>
                          <a:lnTo>
                            <a:pt x="267" y="491"/>
                          </a:lnTo>
                          <a:lnTo>
                            <a:pt x="160" y="491"/>
                          </a:lnTo>
                        </a:path>
                      </a:pathLst>
                    </a:custGeom>
                    <a:noFill/>
                    <a:ln w="9525">
                      <a:solidFill>
                        <a:srgbClr val="3131B2"/>
                      </a:solidFill>
                      <a:prstDash val="solid"/>
                      <a:round/>
                      <a:headEnd/>
                      <a:tailEnd/>
                    </a:ln>
                  </p:spPr>
                  <p:txBody>
                    <a:bodyPr/>
                    <a:lstStyle/>
                    <a:p>
                      <a:endParaRPr lang="en-US"/>
                    </a:p>
                  </p:txBody>
                </p:sp>
              </p:grpSp>
              <p:grpSp>
                <p:nvGrpSpPr>
                  <p:cNvPr id="358463" name="Group 63"/>
                  <p:cNvGrpSpPr>
                    <a:grpSpLocks noChangeAspect="1"/>
                  </p:cNvGrpSpPr>
                  <p:nvPr/>
                </p:nvGrpSpPr>
                <p:grpSpPr bwMode="auto">
                  <a:xfrm>
                    <a:off x="4301" y="1759"/>
                    <a:ext cx="379" cy="515"/>
                    <a:chOff x="4301" y="1759"/>
                    <a:chExt cx="379" cy="515"/>
                  </a:xfrm>
                </p:grpSpPr>
                <p:sp>
                  <p:nvSpPr>
                    <p:cNvPr id="358464" name="Freeform 64"/>
                    <p:cNvSpPr>
                      <a:spLocks noChangeAspect="1"/>
                    </p:cNvSpPr>
                    <p:nvPr/>
                  </p:nvSpPr>
                  <p:spPr bwMode="auto">
                    <a:xfrm>
                      <a:off x="4301" y="1759"/>
                      <a:ext cx="379" cy="515"/>
                    </a:xfrm>
                    <a:custGeom>
                      <a:avLst/>
                      <a:gdLst/>
                      <a:ahLst/>
                      <a:cxnLst>
                        <a:cxn ang="0">
                          <a:pos x="320" y="172"/>
                        </a:cxn>
                        <a:cxn ang="0">
                          <a:pos x="302" y="166"/>
                        </a:cxn>
                        <a:cxn ang="0">
                          <a:pos x="284" y="160"/>
                        </a:cxn>
                        <a:cxn ang="0">
                          <a:pos x="278" y="142"/>
                        </a:cxn>
                        <a:cxn ang="0">
                          <a:pos x="266" y="119"/>
                        </a:cxn>
                        <a:cxn ang="0">
                          <a:pos x="266" y="89"/>
                        </a:cxn>
                        <a:cxn ang="0">
                          <a:pos x="266" y="71"/>
                        </a:cxn>
                        <a:cxn ang="0">
                          <a:pos x="255" y="53"/>
                        </a:cxn>
                        <a:cxn ang="0">
                          <a:pos x="237" y="36"/>
                        </a:cxn>
                        <a:cxn ang="0">
                          <a:pos x="219" y="24"/>
                        </a:cxn>
                        <a:cxn ang="0">
                          <a:pos x="195" y="24"/>
                        </a:cxn>
                        <a:cxn ang="0">
                          <a:pos x="154" y="36"/>
                        </a:cxn>
                        <a:cxn ang="0">
                          <a:pos x="124" y="71"/>
                        </a:cxn>
                        <a:cxn ang="0">
                          <a:pos x="106" y="136"/>
                        </a:cxn>
                        <a:cxn ang="0">
                          <a:pos x="95" y="225"/>
                        </a:cxn>
                        <a:cxn ang="0">
                          <a:pos x="106" y="314"/>
                        </a:cxn>
                        <a:cxn ang="0">
                          <a:pos x="136" y="391"/>
                        </a:cxn>
                        <a:cxn ang="0">
                          <a:pos x="178" y="444"/>
                        </a:cxn>
                        <a:cxn ang="0">
                          <a:pos x="237" y="474"/>
                        </a:cxn>
                        <a:cxn ang="0">
                          <a:pos x="314" y="486"/>
                        </a:cxn>
                        <a:cxn ang="0">
                          <a:pos x="332" y="486"/>
                        </a:cxn>
                        <a:cxn ang="0">
                          <a:pos x="349" y="480"/>
                        </a:cxn>
                        <a:cxn ang="0">
                          <a:pos x="361" y="480"/>
                        </a:cxn>
                        <a:cxn ang="0">
                          <a:pos x="373" y="474"/>
                        </a:cxn>
                        <a:cxn ang="0">
                          <a:pos x="379" y="480"/>
                        </a:cxn>
                        <a:cxn ang="0">
                          <a:pos x="379" y="486"/>
                        </a:cxn>
                        <a:cxn ang="0">
                          <a:pos x="379" y="486"/>
                        </a:cxn>
                        <a:cxn ang="0">
                          <a:pos x="379" y="486"/>
                        </a:cxn>
                        <a:cxn ang="0">
                          <a:pos x="367" y="503"/>
                        </a:cxn>
                        <a:cxn ang="0">
                          <a:pos x="320" y="515"/>
                        </a:cxn>
                        <a:cxn ang="0">
                          <a:pos x="249" y="515"/>
                        </a:cxn>
                        <a:cxn ang="0">
                          <a:pos x="166" y="503"/>
                        </a:cxn>
                        <a:cxn ang="0">
                          <a:pos x="95" y="468"/>
                        </a:cxn>
                        <a:cxn ang="0">
                          <a:pos x="41" y="415"/>
                        </a:cxn>
                        <a:cxn ang="0">
                          <a:pos x="12" y="338"/>
                        </a:cxn>
                        <a:cxn ang="0">
                          <a:pos x="0" y="243"/>
                        </a:cxn>
                        <a:cxn ang="0">
                          <a:pos x="12" y="160"/>
                        </a:cxn>
                        <a:cxn ang="0">
                          <a:pos x="35" y="95"/>
                        </a:cxn>
                        <a:cxn ang="0">
                          <a:pos x="77" y="42"/>
                        </a:cxn>
                        <a:cxn ang="0">
                          <a:pos x="136" y="12"/>
                        </a:cxn>
                        <a:cxn ang="0">
                          <a:pos x="207" y="0"/>
                        </a:cxn>
                        <a:cxn ang="0">
                          <a:pos x="266" y="12"/>
                        </a:cxn>
                        <a:cxn ang="0">
                          <a:pos x="320" y="36"/>
                        </a:cxn>
                        <a:cxn ang="0">
                          <a:pos x="361" y="71"/>
                        </a:cxn>
                        <a:cxn ang="0">
                          <a:pos x="379" y="113"/>
                        </a:cxn>
                        <a:cxn ang="0">
                          <a:pos x="320" y="172"/>
                        </a:cxn>
                      </a:cxnLst>
                      <a:rect l="0" t="0" r="r" b="b"/>
                      <a:pathLst>
                        <a:path w="379" h="515">
                          <a:moveTo>
                            <a:pt x="320" y="172"/>
                          </a:moveTo>
                          <a:lnTo>
                            <a:pt x="302" y="166"/>
                          </a:lnTo>
                          <a:lnTo>
                            <a:pt x="284" y="160"/>
                          </a:lnTo>
                          <a:lnTo>
                            <a:pt x="278" y="142"/>
                          </a:lnTo>
                          <a:lnTo>
                            <a:pt x="266" y="119"/>
                          </a:lnTo>
                          <a:lnTo>
                            <a:pt x="266" y="89"/>
                          </a:lnTo>
                          <a:lnTo>
                            <a:pt x="266" y="71"/>
                          </a:lnTo>
                          <a:lnTo>
                            <a:pt x="255" y="53"/>
                          </a:lnTo>
                          <a:lnTo>
                            <a:pt x="237" y="36"/>
                          </a:lnTo>
                          <a:lnTo>
                            <a:pt x="219" y="24"/>
                          </a:lnTo>
                          <a:lnTo>
                            <a:pt x="195" y="24"/>
                          </a:lnTo>
                          <a:lnTo>
                            <a:pt x="154" y="36"/>
                          </a:lnTo>
                          <a:lnTo>
                            <a:pt x="124" y="71"/>
                          </a:lnTo>
                          <a:lnTo>
                            <a:pt x="106" y="136"/>
                          </a:lnTo>
                          <a:lnTo>
                            <a:pt x="95" y="225"/>
                          </a:lnTo>
                          <a:lnTo>
                            <a:pt x="106" y="314"/>
                          </a:lnTo>
                          <a:lnTo>
                            <a:pt x="136" y="391"/>
                          </a:lnTo>
                          <a:lnTo>
                            <a:pt x="178" y="444"/>
                          </a:lnTo>
                          <a:lnTo>
                            <a:pt x="237" y="474"/>
                          </a:lnTo>
                          <a:lnTo>
                            <a:pt x="314" y="486"/>
                          </a:lnTo>
                          <a:lnTo>
                            <a:pt x="332" y="486"/>
                          </a:lnTo>
                          <a:lnTo>
                            <a:pt x="349" y="480"/>
                          </a:lnTo>
                          <a:lnTo>
                            <a:pt x="361" y="480"/>
                          </a:lnTo>
                          <a:lnTo>
                            <a:pt x="373" y="474"/>
                          </a:lnTo>
                          <a:lnTo>
                            <a:pt x="379" y="480"/>
                          </a:lnTo>
                          <a:lnTo>
                            <a:pt x="379" y="486"/>
                          </a:lnTo>
                          <a:lnTo>
                            <a:pt x="379" y="486"/>
                          </a:lnTo>
                          <a:lnTo>
                            <a:pt x="379" y="486"/>
                          </a:lnTo>
                          <a:lnTo>
                            <a:pt x="367" y="503"/>
                          </a:lnTo>
                          <a:lnTo>
                            <a:pt x="320" y="515"/>
                          </a:lnTo>
                          <a:lnTo>
                            <a:pt x="249" y="515"/>
                          </a:lnTo>
                          <a:lnTo>
                            <a:pt x="166" y="503"/>
                          </a:lnTo>
                          <a:lnTo>
                            <a:pt x="95" y="468"/>
                          </a:lnTo>
                          <a:lnTo>
                            <a:pt x="41" y="415"/>
                          </a:lnTo>
                          <a:lnTo>
                            <a:pt x="12" y="338"/>
                          </a:lnTo>
                          <a:lnTo>
                            <a:pt x="0" y="243"/>
                          </a:lnTo>
                          <a:lnTo>
                            <a:pt x="12" y="160"/>
                          </a:lnTo>
                          <a:lnTo>
                            <a:pt x="35" y="95"/>
                          </a:lnTo>
                          <a:lnTo>
                            <a:pt x="77" y="42"/>
                          </a:lnTo>
                          <a:lnTo>
                            <a:pt x="136" y="12"/>
                          </a:lnTo>
                          <a:lnTo>
                            <a:pt x="207" y="0"/>
                          </a:lnTo>
                          <a:lnTo>
                            <a:pt x="266" y="12"/>
                          </a:lnTo>
                          <a:lnTo>
                            <a:pt x="320" y="36"/>
                          </a:lnTo>
                          <a:lnTo>
                            <a:pt x="361" y="71"/>
                          </a:lnTo>
                          <a:lnTo>
                            <a:pt x="379" y="113"/>
                          </a:lnTo>
                          <a:lnTo>
                            <a:pt x="320" y="172"/>
                          </a:lnTo>
                          <a:close/>
                        </a:path>
                      </a:pathLst>
                    </a:custGeom>
                    <a:solidFill>
                      <a:srgbClr val="3131B2"/>
                    </a:solidFill>
                    <a:ln w="0">
                      <a:solidFill>
                        <a:srgbClr val="3131B2"/>
                      </a:solidFill>
                      <a:prstDash val="solid"/>
                      <a:round/>
                      <a:headEnd/>
                      <a:tailEnd/>
                    </a:ln>
                  </p:spPr>
                  <p:txBody>
                    <a:bodyPr/>
                    <a:lstStyle/>
                    <a:p>
                      <a:endParaRPr lang="en-US"/>
                    </a:p>
                  </p:txBody>
                </p:sp>
                <p:sp>
                  <p:nvSpPr>
                    <p:cNvPr id="358465" name="Freeform 65"/>
                    <p:cNvSpPr>
                      <a:spLocks noChangeAspect="1"/>
                    </p:cNvSpPr>
                    <p:nvPr/>
                  </p:nvSpPr>
                  <p:spPr bwMode="auto">
                    <a:xfrm>
                      <a:off x="4301" y="1759"/>
                      <a:ext cx="379" cy="515"/>
                    </a:xfrm>
                    <a:custGeom>
                      <a:avLst/>
                      <a:gdLst/>
                      <a:ahLst/>
                      <a:cxnLst>
                        <a:cxn ang="0">
                          <a:pos x="320" y="172"/>
                        </a:cxn>
                        <a:cxn ang="0">
                          <a:pos x="302" y="166"/>
                        </a:cxn>
                        <a:cxn ang="0">
                          <a:pos x="284" y="160"/>
                        </a:cxn>
                        <a:cxn ang="0">
                          <a:pos x="278" y="142"/>
                        </a:cxn>
                        <a:cxn ang="0">
                          <a:pos x="266" y="119"/>
                        </a:cxn>
                        <a:cxn ang="0">
                          <a:pos x="266" y="89"/>
                        </a:cxn>
                        <a:cxn ang="0">
                          <a:pos x="266" y="71"/>
                        </a:cxn>
                        <a:cxn ang="0">
                          <a:pos x="255" y="53"/>
                        </a:cxn>
                        <a:cxn ang="0">
                          <a:pos x="237" y="36"/>
                        </a:cxn>
                        <a:cxn ang="0">
                          <a:pos x="219" y="24"/>
                        </a:cxn>
                        <a:cxn ang="0">
                          <a:pos x="195" y="24"/>
                        </a:cxn>
                        <a:cxn ang="0">
                          <a:pos x="154" y="36"/>
                        </a:cxn>
                        <a:cxn ang="0">
                          <a:pos x="124" y="71"/>
                        </a:cxn>
                        <a:cxn ang="0">
                          <a:pos x="106" y="136"/>
                        </a:cxn>
                        <a:cxn ang="0">
                          <a:pos x="95" y="225"/>
                        </a:cxn>
                        <a:cxn ang="0">
                          <a:pos x="106" y="314"/>
                        </a:cxn>
                        <a:cxn ang="0">
                          <a:pos x="136" y="391"/>
                        </a:cxn>
                        <a:cxn ang="0">
                          <a:pos x="178" y="444"/>
                        </a:cxn>
                        <a:cxn ang="0">
                          <a:pos x="237" y="474"/>
                        </a:cxn>
                        <a:cxn ang="0">
                          <a:pos x="314" y="486"/>
                        </a:cxn>
                        <a:cxn ang="0">
                          <a:pos x="332" y="486"/>
                        </a:cxn>
                        <a:cxn ang="0">
                          <a:pos x="349" y="480"/>
                        </a:cxn>
                        <a:cxn ang="0">
                          <a:pos x="361" y="480"/>
                        </a:cxn>
                        <a:cxn ang="0">
                          <a:pos x="373" y="474"/>
                        </a:cxn>
                        <a:cxn ang="0">
                          <a:pos x="379" y="480"/>
                        </a:cxn>
                        <a:cxn ang="0">
                          <a:pos x="379" y="486"/>
                        </a:cxn>
                        <a:cxn ang="0">
                          <a:pos x="379" y="486"/>
                        </a:cxn>
                        <a:cxn ang="0">
                          <a:pos x="379" y="486"/>
                        </a:cxn>
                        <a:cxn ang="0">
                          <a:pos x="367" y="503"/>
                        </a:cxn>
                        <a:cxn ang="0">
                          <a:pos x="320" y="515"/>
                        </a:cxn>
                        <a:cxn ang="0">
                          <a:pos x="249" y="515"/>
                        </a:cxn>
                        <a:cxn ang="0">
                          <a:pos x="166" y="503"/>
                        </a:cxn>
                        <a:cxn ang="0">
                          <a:pos x="95" y="468"/>
                        </a:cxn>
                        <a:cxn ang="0">
                          <a:pos x="41" y="415"/>
                        </a:cxn>
                        <a:cxn ang="0">
                          <a:pos x="12" y="338"/>
                        </a:cxn>
                        <a:cxn ang="0">
                          <a:pos x="0" y="243"/>
                        </a:cxn>
                        <a:cxn ang="0">
                          <a:pos x="12" y="160"/>
                        </a:cxn>
                        <a:cxn ang="0">
                          <a:pos x="35" y="95"/>
                        </a:cxn>
                        <a:cxn ang="0">
                          <a:pos x="77" y="42"/>
                        </a:cxn>
                        <a:cxn ang="0">
                          <a:pos x="136" y="12"/>
                        </a:cxn>
                        <a:cxn ang="0">
                          <a:pos x="207" y="0"/>
                        </a:cxn>
                        <a:cxn ang="0">
                          <a:pos x="266" y="12"/>
                        </a:cxn>
                        <a:cxn ang="0">
                          <a:pos x="320" y="36"/>
                        </a:cxn>
                        <a:cxn ang="0">
                          <a:pos x="361" y="71"/>
                        </a:cxn>
                        <a:cxn ang="0">
                          <a:pos x="379" y="113"/>
                        </a:cxn>
                        <a:cxn ang="0">
                          <a:pos x="320" y="172"/>
                        </a:cxn>
                      </a:cxnLst>
                      <a:rect l="0" t="0" r="r" b="b"/>
                      <a:pathLst>
                        <a:path w="379" h="515">
                          <a:moveTo>
                            <a:pt x="320" y="172"/>
                          </a:moveTo>
                          <a:lnTo>
                            <a:pt x="302" y="166"/>
                          </a:lnTo>
                          <a:lnTo>
                            <a:pt x="284" y="160"/>
                          </a:lnTo>
                          <a:lnTo>
                            <a:pt x="278" y="142"/>
                          </a:lnTo>
                          <a:lnTo>
                            <a:pt x="266" y="119"/>
                          </a:lnTo>
                          <a:lnTo>
                            <a:pt x="266" y="89"/>
                          </a:lnTo>
                          <a:lnTo>
                            <a:pt x="266" y="71"/>
                          </a:lnTo>
                          <a:lnTo>
                            <a:pt x="255" y="53"/>
                          </a:lnTo>
                          <a:lnTo>
                            <a:pt x="237" y="36"/>
                          </a:lnTo>
                          <a:lnTo>
                            <a:pt x="219" y="24"/>
                          </a:lnTo>
                          <a:lnTo>
                            <a:pt x="195" y="24"/>
                          </a:lnTo>
                          <a:lnTo>
                            <a:pt x="154" y="36"/>
                          </a:lnTo>
                          <a:lnTo>
                            <a:pt x="124" y="71"/>
                          </a:lnTo>
                          <a:lnTo>
                            <a:pt x="106" y="136"/>
                          </a:lnTo>
                          <a:lnTo>
                            <a:pt x="95" y="225"/>
                          </a:lnTo>
                          <a:lnTo>
                            <a:pt x="106" y="314"/>
                          </a:lnTo>
                          <a:lnTo>
                            <a:pt x="136" y="391"/>
                          </a:lnTo>
                          <a:lnTo>
                            <a:pt x="178" y="444"/>
                          </a:lnTo>
                          <a:lnTo>
                            <a:pt x="237" y="474"/>
                          </a:lnTo>
                          <a:lnTo>
                            <a:pt x="314" y="486"/>
                          </a:lnTo>
                          <a:lnTo>
                            <a:pt x="332" y="486"/>
                          </a:lnTo>
                          <a:lnTo>
                            <a:pt x="349" y="480"/>
                          </a:lnTo>
                          <a:lnTo>
                            <a:pt x="361" y="480"/>
                          </a:lnTo>
                          <a:lnTo>
                            <a:pt x="373" y="474"/>
                          </a:lnTo>
                          <a:lnTo>
                            <a:pt x="379" y="480"/>
                          </a:lnTo>
                          <a:lnTo>
                            <a:pt x="379" y="486"/>
                          </a:lnTo>
                          <a:lnTo>
                            <a:pt x="379" y="486"/>
                          </a:lnTo>
                          <a:lnTo>
                            <a:pt x="379" y="486"/>
                          </a:lnTo>
                          <a:lnTo>
                            <a:pt x="367" y="503"/>
                          </a:lnTo>
                          <a:lnTo>
                            <a:pt x="320" y="515"/>
                          </a:lnTo>
                          <a:lnTo>
                            <a:pt x="249" y="515"/>
                          </a:lnTo>
                          <a:lnTo>
                            <a:pt x="166" y="503"/>
                          </a:lnTo>
                          <a:lnTo>
                            <a:pt x="95" y="468"/>
                          </a:lnTo>
                          <a:lnTo>
                            <a:pt x="41" y="415"/>
                          </a:lnTo>
                          <a:lnTo>
                            <a:pt x="12" y="338"/>
                          </a:lnTo>
                          <a:lnTo>
                            <a:pt x="0" y="243"/>
                          </a:lnTo>
                          <a:lnTo>
                            <a:pt x="12" y="160"/>
                          </a:lnTo>
                          <a:lnTo>
                            <a:pt x="35" y="95"/>
                          </a:lnTo>
                          <a:lnTo>
                            <a:pt x="77" y="42"/>
                          </a:lnTo>
                          <a:lnTo>
                            <a:pt x="136" y="12"/>
                          </a:lnTo>
                          <a:lnTo>
                            <a:pt x="207" y="0"/>
                          </a:lnTo>
                          <a:lnTo>
                            <a:pt x="266" y="12"/>
                          </a:lnTo>
                          <a:lnTo>
                            <a:pt x="320" y="36"/>
                          </a:lnTo>
                          <a:lnTo>
                            <a:pt x="361" y="71"/>
                          </a:lnTo>
                          <a:lnTo>
                            <a:pt x="379" y="113"/>
                          </a:lnTo>
                          <a:lnTo>
                            <a:pt x="320" y="172"/>
                          </a:lnTo>
                        </a:path>
                      </a:pathLst>
                    </a:custGeom>
                    <a:noFill/>
                    <a:ln w="9525">
                      <a:solidFill>
                        <a:srgbClr val="3131B2"/>
                      </a:solidFill>
                      <a:prstDash val="solid"/>
                      <a:round/>
                      <a:headEnd/>
                      <a:tailEnd/>
                    </a:ln>
                  </p:spPr>
                  <p:txBody>
                    <a:bodyPr/>
                    <a:lstStyle/>
                    <a:p>
                      <a:endParaRPr lang="en-US"/>
                    </a:p>
                  </p:txBody>
                </p:sp>
              </p:grpSp>
            </p:grpSp>
            <p:grpSp>
              <p:nvGrpSpPr>
                <p:cNvPr id="358466" name="Group 66"/>
                <p:cNvGrpSpPr>
                  <a:grpSpLocks noChangeAspect="1"/>
                </p:cNvGrpSpPr>
                <p:nvPr/>
              </p:nvGrpSpPr>
              <p:grpSpPr bwMode="auto">
                <a:xfrm>
                  <a:off x="3164" y="2322"/>
                  <a:ext cx="1563" cy="450"/>
                  <a:chOff x="3164" y="2322"/>
                  <a:chExt cx="1563" cy="450"/>
                </a:xfrm>
              </p:grpSpPr>
              <p:grpSp>
                <p:nvGrpSpPr>
                  <p:cNvPr id="358467" name="Group 67"/>
                  <p:cNvGrpSpPr>
                    <a:grpSpLocks noChangeAspect="1"/>
                  </p:cNvGrpSpPr>
                  <p:nvPr/>
                </p:nvGrpSpPr>
                <p:grpSpPr bwMode="auto">
                  <a:xfrm>
                    <a:off x="3164" y="2322"/>
                    <a:ext cx="290" cy="450"/>
                    <a:chOff x="3164" y="2322"/>
                    <a:chExt cx="290" cy="450"/>
                  </a:xfrm>
                </p:grpSpPr>
                <p:sp>
                  <p:nvSpPr>
                    <p:cNvPr id="358468" name="Freeform 68"/>
                    <p:cNvSpPr>
                      <a:spLocks noChangeAspect="1"/>
                    </p:cNvSpPr>
                    <p:nvPr/>
                  </p:nvSpPr>
                  <p:spPr bwMode="auto">
                    <a:xfrm>
                      <a:off x="3164" y="2322"/>
                      <a:ext cx="290" cy="450"/>
                    </a:xfrm>
                    <a:custGeom>
                      <a:avLst/>
                      <a:gdLst/>
                      <a:ahLst/>
                      <a:cxnLst>
                        <a:cxn ang="0">
                          <a:pos x="290" y="408"/>
                        </a:cxn>
                        <a:cxn ang="0">
                          <a:pos x="290" y="414"/>
                        </a:cxn>
                        <a:cxn ang="0">
                          <a:pos x="290" y="420"/>
                        </a:cxn>
                        <a:cxn ang="0">
                          <a:pos x="243" y="438"/>
                        </a:cxn>
                        <a:cxn ang="0">
                          <a:pos x="183" y="450"/>
                        </a:cxn>
                        <a:cxn ang="0">
                          <a:pos x="112" y="438"/>
                        </a:cxn>
                        <a:cxn ang="0">
                          <a:pos x="59" y="414"/>
                        </a:cxn>
                        <a:cxn ang="0">
                          <a:pos x="23" y="367"/>
                        </a:cxn>
                        <a:cxn ang="0">
                          <a:pos x="6" y="302"/>
                        </a:cxn>
                        <a:cxn ang="0">
                          <a:pos x="0" y="219"/>
                        </a:cxn>
                        <a:cxn ang="0">
                          <a:pos x="6" y="136"/>
                        </a:cxn>
                        <a:cxn ang="0">
                          <a:pos x="23" y="77"/>
                        </a:cxn>
                        <a:cxn ang="0">
                          <a:pos x="59" y="35"/>
                        </a:cxn>
                        <a:cxn ang="0">
                          <a:pos x="106" y="12"/>
                        </a:cxn>
                        <a:cxn ang="0">
                          <a:pos x="177" y="0"/>
                        </a:cxn>
                        <a:cxn ang="0">
                          <a:pos x="225" y="6"/>
                        </a:cxn>
                        <a:cxn ang="0">
                          <a:pos x="272" y="17"/>
                        </a:cxn>
                        <a:cxn ang="0">
                          <a:pos x="272" y="88"/>
                        </a:cxn>
                        <a:cxn ang="0">
                          <a:pos x="266" y="88"/>
                        </a:cxn>
                        <a:cxn ang="0">
                          <a:pos x="254" y="53"/>
                        </a:cxn>
                        <a:cxn ang="0">
                          <a:pos x="219" y="29"/>
                        </a:cxn>
                        <a:cxn ang="0">
                          <a:pos x="166" y="23"/>
                        </a:cxn>
                        <a:cxn ang="0">
                          <a:pos x="118" y="35"/>
                        </a:cxn>
                        <a:cxn ang="0">
                          <a:pos x="83" y="71"/>
                        </a:cxn>
                        <a:cxn ang="0">
                          <a:pos x="65" y="130"/>
                        </a:cxn>
                        <a:cxn ang="0">
                          <a:pos x="59" y="219"/>
                        </a:cxn>
                        <a:cxn ang="0">
                          <a:pos x="65" y="308"/>
                        </a:cxn>
                        <a:cxn ang="0">
                          <a:pos x="89" y="373"/>
                        </a:cxn>
                        <a:cxn ang="0">
                          <a:pos x="130" y="414"/>
                        </a:cxn>
                        <a:cxn ang="0">
                          <a:pos x="183" y="426"/>
                        </a:cxn>
                        <a:cxn ang="0">
                          <a:pos x="219" y="426"/>
                        </a:cxn>
                        <a:cxn ang="0">
                          <a:pos x="254" y="414"/>
                        </a:cxn>
                        <a:cxn ang="0">
                          <a:pos x="266" y="408"/>
                        </a:cxn>
                        <a:cxn ang="0">
                          <a:pos x="278" y="402"/>
                        </a:cxn>
                        <a:cxn ang="0">
                          <a:pos x="284" y="402"/>
                        </a:cxn>
                        <a:cxn ang="0">
                          <a:pos x="284" y="402"/>
                        </a:cxn>
                        <a:cxn ang="0">
                          <a:pos x="290" y="402"/>
                        </a:cxn>
                        <a:cxn ang="0">
                          <a:pos x="290" y="408"/>
                        </a:cxn>
                        <a:cxn ang="0">
                          <a:pos x="290" y="408"/>
                        </a:cxn>
                      </a:cxnLst>
                      <a:rect l="0" t="0" r="r" b="b"/>
                      <a:pathLst>
                        <a:path w="290" h="450">
                          <a:moveTo>
                            <a:pt x="290" y="408"/>
                          </a:moveTo>
                          <a:lnTo>
                            <a:pt x="290" y="414"/>
                          </a:lnTo>
                          <a:lnTo>
                            <a:pt x="290" y="420"/>
                          </a:lnTo>
                          <a:lnTo>
                            <a:pt x="243" y="438"/>
                          </a:lnTo>
                          <a:lnTo>
                            <a:pt x="183" y="450"/>
                          </a:lnTo>
                          <a:lnTo>
                            <a:pt x="112" y="438"/>
                          </a:lnTo>
                          <a:lnTo>
                            <a:pt x="59" y="414"/>
                          </a:lnTo>
                          <a:lnTo>
                            <a:pt x="23" y="367"/>
                          </a:lnTo>
                          <a:lnTo>
                            <a:pt x="6" y="302"/>
                          </a:lnTo>
                          <a:lnTo>
                            <a:pt x="0" y="219"/>
                          </a:lnTo>
                          <a:lnTo>
                            <a:pt x="6" y="136"/>
                          </a:lnTo>
                          <a:lnTo>
                            <a:pt x="23" y="77"/>
                          </a:lnTo>
                          <a:lnTo>
                            <a:pt x="59" y="35"/>
                          </a:lnTo>
                          <a:lnTo>
                            <a:pt x="106" y="12"/>
                          </a:lnTo>
                          <a:lnTo>
                            <a:pt x="177" y="0"/>
                          </a:lnTo>
                          <a:lnTo>
                            <a:pt x="225" y="6"/>
                          </a:lnTo>
                          <a:lnTo>
                            <a:pt x="272" y="17"/>
                          </a:lnTo>
                          <a:lnTo>
                            <a:pt x="272" y="88"/>
                          </a:lnTo>
                          <a:lnTo>
                            <a:pt x="266" y="88"/>
                          </a:lnTo>
                          <a:lnTo>
                            <a:pt x="254" y="53"/>
                          </a:lnTo>
                          <a:lnTo>
                            <a:pt x="219" y="29"/>
                          </a:lnTo>
                          <a:lnTo>
                            <a:pt x="166" y="23"/>
                          </a:lnTo>
                          <a:lnTo>
                            <a:pt x="118" y="35"/>
                          </a:lnTo>
                          <a:lnTo>
                            <a:pt x="83" y="71"/>
                          </a:lnTo>
                          <a:lnTo>
                            <a:pt x="65" y="130"/>
                          </a:lnTo>
                          <a:lnTo>
                            <a:pt x="59" y="219"/>
                          </a:lnTo>
                          <a:lnTo>
                            <a:pt x="65" y="308"/>
                          </a:lnTo>
                          <a:lnTo>
                            <a:pt x="89" y="373"/>
                          </a:lnTo>
                          <a:lnTo>
                            <a:pt x="130" y="414"/>
                          </a:lnTo>
                          <a:lnTo>
                            <a:pt x="183" y="426"/>
                          </a:lnTo>
                          <a:lnTo>
                            <a:pt x="219" y="426"/>
                          </a:lnTo>
                          <a:lnTo>
                            <a:pt x="254" y="414"/>
                          </a:lnTo>
                          <a:lnTo>
                            <a:pt x="266" y="408"/>
                          </a:lnTo>
                          <a:lnTo>
                            <a:pt x="278" y="402"/>
                          </a:lnTo>
                          <a:lnTo>
                            <a:pt x="284" y="402"/>
                          </a:lnTo>
                          <a:lnTo>
                            <a:pt x="284" y="402"/>
                          </a:lnTo>
                          <a:lnTo>
                            <a:pt x="290" y="402"/>
                          </a:lnTo>
                          <a:lnTo>
                            <a:pt x="290" y="408"/>
                          </a:lnTo>
                          <a:lnTo>
                            <a:pt x="290" y="408"/>
                          </a:lnTo>
                          <a:close/>
                        </a:path>
                      </a:pathLst>
                    </a:custGeom>
                    <a:solidFill>
                      <a:srgbClr val="3131B2"/>
                    </a:solidFill>
                    <a:ln w="0">
                      <a:solidFill>
                        <a:srgbClr val="3131B2"/>
                      </a:solidFill>
                      <a:prstDash val="solid"/>
                      <a:round/>
                      <a:headEnd/>
                      <a:tailEnd/>
                    </a:ln>
                  </p:spPr>
                  <p:txBody>
                    <a:bodyPr/>
                    <a:lstStyle/>
                    <a:p>
                      <a:endParaRPr lang="en-US"/>
                    </a:p>
                  </p:txBody>
                </p:sp>
                <p:sp>
                  <p:nvSpPr>
                    <p:cNvPr id="358469" name="Freeform 69"/>
                    <p:cNvSpPr>
                      <a:spLocks noChangeAspect="1"/>
                    </p:cNvSpPr>
                    <p:nvPr/>
                  </p:nvSpPr>
                  <p:spPr bwMode="auto">
                    <a:xfrm>
                      <a:off x="3164" y="2322"/>
                      <a:ext cx="290" cy="450"/>
                    </a:xfrm>
                    <a:custGeom>
                      <a:avLst/>
                      <a:gdLst/>
                      <a:ahLst/>
                      <a:cxnLst>
                        <a:cxn ang="0">
                          <a:pos x="290" y="408"/>
                        </a:cxn>
                        <a:cxn ang="0">
                          <a:pos x="290" y="414"/>
                        </a:cxn>
                        <a:cxn ang="0">
                          <a:pos x="290" y="420"/>
                        </a:cxn>
                        <a:cxn ang="0">
                          <a:pos x="243" y="438"/>
                        </a:cxn>
                        <a:cxn ang="0">
                          <a:pos x="183" y="450"/>
                        </a:cxn>
                        <a:cxn ang="0">
                          <a:pos x="112" y="438"/>
                        </a:cxn>
                        <a:cxn ang="0">
                          <a:pos x="59" y="414"/>
                        </a:cxn>
                        <a:cxn ang="0">
                          <a:pos x="23" y="367"/>
                        </a:cxn>
                        <a:cxn ang="0">
                          <a:pos x="6" y="302"/>
                        </a:cxn>
                        <a:cxn ang="0">
                          <a:pos x="0" y="219"/>
                        </a:cxn>
                        <a:cxn ang="0">
                          <a:pos x="6" y="136"/>
                        </a:cxn>
                        <a:cxn ang="0">
                          <a:pos x="23" y="77"/>
                        </a:cxn>
                        <a:cxn ang="0">
                          <a:pos x="59" y="35"/>
                        </a:cxn>
                        <a:cxn ang="0">
                          <a:pos x="106" y="12"/>
                        </a:cxn>
                        <a:cxn ang="0">
                          <a:pos x="177" y="0"/>
                        </a:cxn>
                        <a:cxn ang="0">
                          <a:pos x="225" y="6"/>
                        </a:cxn>
                        <a:cxn ang="0">
                          <a:pos x="272" y="17"/>
                        </a:cxn>
                        <a:cxn ang="0">
                          <a:pos x="272" y="88"/>
                        </a:cxn>
                        <a:cxn ang="0">
                          <a:pos x="266" y="88"/>
                        </a:cxn>
                        <a:cxn ang="0">
                          <a:pos x="254" y="53"/>
                        </a:cxn>
                        <a:cxn ang="0">
                          <a:pos x="219" y="29"/>
                        </a:cxn>
                        <a:cxn ang="0">
                          <a:pos x="166" y="23"/>
                        </a:cxn>
                        <a:cxn ang="0">
                          <a:pos x="118" y="35"/>
                        </a:cxn>
                        <a:cxn ang="0">
                          <a:pos x="83" y="71"/>
                        </a:cxn>
                        <a:cxn ang="0">
                          <a:pos x="65" y="130"/>
                        </a:cxn>
                        <a:cxn ang="0">
                          <a:pos x="59" y="219"/>
                        </a:cxn>
                        <a:cxn ang="0">
                          <a:pos x="65" y="308"/>
                        </a:cxn>
                        <a:cxn ang="0">
                          <a:pos x="89" y="373"/>
                        </a:cxn>
                        <a:cxn ang="0">
                          <a:pos x="130" y="414"/>
                        </a:cxn>
                        <a:cxn ang="0">
                          <a:pos x="183" y="426"/>
                        </a:cxn>
                        <a:cxn ang="0">
                          <a:pos x="219" y="426"/>
                        </a:cxn>
                        <a:cxn ang="0">
                          <a:pos x="254" y="414"/>
                        </a:cxn>
                        <a:cxn ang="0">
                          <a:pos x="266" y="408"/>
                        </a:cxn>
                        <a:cxn ang="0">
                          <a:pos x="278" y="402"/>
                        </a:cxn>
                        <a:cxn ang="0">
                          <a:pos x="284" y="402"/>
                        </a:cxn>
                        <a:cxn ang="0">
                          <a:pos x="284" y="402"/>
                        </a:cxn>
                        <a:cxn ang="0">
                          <a:pos x="290" y="402"/>
                        </a:cxn>
                        <a:cxn ang="0">
                          <a:pos x="290" y="408"/>
                        </a:cxn>
                        <a:cxn ang="0">
                          <a:pos x="290" y="408"/>
                        </a:cxn>
                      </a:cxnLst>
                      <a:rect l="0" t="0" r="r" b="b"/>
                      <a:pathLst>
                        <a:path w="290" h="450">
                          <a:moveTo>
                            <a:pt x="290" y="408"/>
                          </a:moveTo>
                          <a:lnTo>
                            <a:pt x="290" y="414"/>
                          </a:lnTo>
                          <a:lnTo>
                            <a:pt x="290" y="420"/>
                          </a:lnTo>
                          <a:lnTo>
                            <a:pt x="243" y="438"/>
                          </a:lnTo>
                          <a:lnTo>
                            <a:pt x="183" y="450"/>
                          </a:lnTo>
                          <a:lnTo>
                            <a:pt x="112" y="438"/>
                          </a:lnTo>
                          <a:lnTo>
                            <a:pt x="59" y="414"/>
                          </a:lnTo>
                          <a:lnTo>
                            <a:pt x="23" y="367"/>
                          </a:lnTo>
                          <a:lnTo>
                            <a:pt x="6" y="302"/>
                          </a:lnTo>
                          <a:lnTo>
                            <a:pt x="0" y="219"/>
                          </a:lnTo>
                          <a:lnTo>
                            <a:pt x="6" y="136"/>
                          </a:lnTo>
                          <a:lnTo>
                            <a:pt x="23" y="77"/>
                          </a:lnTo>
                          <a:lnTo>
                            <a:pt x="59" y="35"/>
                          </a:lnTo>
                          <a:lnTo>
                            <a:pt x="106" y="12"/>
                          </a:lnTo>
                          <a:lnTo>
                            <a:pt x="177" y="0"/>
                          </a:lnTo>
                          <a:lnTo>
                            <a:pt x="225" y="6"/>
                          </a:lnTo>
                          <a:lnTo>
                            <a:pt x="272" y="17"/>
                          </a:lnTo>
                          <a:lnTo>
                            <a:pt x="272" y="88"/>
                          </a:lnTo>
                          <a:lnTo>
                            <a:pt x="266" y="88"/>
                          </a:lnTo>
                          <a:lnTo>
                            <a:pt x="254" y="53"/>
                          </a:lnTo>
                          <a:lnTo>
                            <a:pt x="219" y="29"/>
                          </a:lnTo>
                          <a:lnTo>
                            <a:pt x="166" y="23"/>
                          </a:lnTo>
                          <a:lnTo>
                            <a:pt x="118" y="35"/>
                          </a:lnTo>
                          <a:lnTo>
                            <a:pt x="83" y="71"/>
                          </a:lnTo>
                          <a:lnTo>
                            <a:pt x="65" y="130"/>
                          </a:lnTo>
                          <a:lnTo>
                            <a:pt x="59" y="219"/>
                          </a:lnTo>
                          <a:lnTo>
                            <a:pt x="65" y="308"/>
                          </a:lnTo>
                          <a:lnTo>
                            <a:pt x="89" y="373"/>
                          </a:lnTo>
                          <a:lnTo>
                            <a:pt x="130" y="414"/>
                          </a:lnTo>
                          <a:lnTo>
                            <a:pt x="183" y="426"/>
                          </a:lnTo>
                          <a:lnTo>
                            <a:pt x="219" y="426"/>
                          </a:lnTo>
                          <a:lnTo>
                            <a:pt x="254" y="414"/>
                          </a:lnTo>
                          <a:lnTo>
                            <a:pt x="266" y="408"/>
                          </a:lnTo>
                          <a:lnTo>
                            <a:pt x="278" y="402"/>
                          </a:lnTo>
                          <a:lnTo>
                            <a:pt x="284" y="402"/>
                          </a:lnTo>
                          <a:lnTo>
                            <a:pt x="284" y="402"/>
                          </a:lnTo>
                          <a:lnTo>
                            <a:pt x="290" y="402"/>
                          </a:lnTo>
                          <a:lnTo>
                            <a:pt x="290" y="408"/>
                          </a:lnTo>
                          <a:lnTo>
                            <a:pt x="290" y="408"/>
                          </a:lnTo>
                        </a:path>
                      </a:pathLst>
                    </a:custGeom>
                    <a:noFill/>
                    <a:ln w="9525">
                      <a:solidFill>
                        <a:srgbClr val="3131B2"/>
                      </a:solidFill>
                      <a:prstDash val="solid"/>
                      <a:round/>
                      <a:headEnd/>
                      <a:tailEnd/>
                    </a:ln>
                  </p:spPr>
                  <p:txBody>
                    <a:bodyPr/>
                    <a:lstStyle/>
                    <a:p>
                      <a:endParaRPr lang="en-US"/>
                    </a:p>
                  </p:txBody>
                </p:sp>
              </p:grpSp>
              <p:grpSp>
                <p:nvGrpSpPr>
                  <p:cNvPr id="358470" name="Group 70"/>
                  <p:cNvGrpSpPr>
                    <a:grpSpLocks noChangeAspect="1"/>
                  </p:cNvGrpSpPr>
                  <p:nvPr/>
                </p:nvGrpSpPr>
                <p:grpSpPr bwMode="auto">
                  <a:xfrm>
                    <a:off x="3460" y="2464"/>
                    <a:ext cx="237" cy="308"/>
                    <a:chOff x="3460" y="2464"/>
                    <a:chExt cx="237" cy="308"/>
                  </a:xfrm>
                </p:grpSpPr>
                <p:sp>
                  <p:nvSpPr>
                    <p:cNvPr id="358471" name="Freeform 71"/>
                    <p:cNvSpPr>
                      <a:spLocks noChangeAspect="1" noEditPoints="1"/>
                    </p:cNvSpPr>
                    <p:nvPr/>
                  </p:nvSpPr>
                  <p:spPr bwMode="auto">
                    <a:xfrm>
                      <a:off x="3460" y="2464"/>
                      <a:ext cx="237" cy="308"/>
                    </a:xfrm>
                    <a:custGeom>
                      <a:avLst/>
                      <a:gdLst/>
                      <a:ahLst/>
                      <a:cxnLst>
                        <a:cxn ang="0">
                          <a:pos x="148" y="308"/>
                        </a:cxn>
                        <a:cxn ang="0">
                          <a:pos x="89" y="296"/>
                        </a:cxn>
                        <a:cxn ang="0">
                          <a:pos x="41" y="266"/>
                        </a:cxn>
                        <a:cxn ang="0">
                          <a:pos x="12" y="213"/>
                        </a:cxn>
                        <a:cxn ang="0">
                          <a:pos x="0" y="148"/>
                        </a:cxn>
                        <a:cxn ang="0">
                          <a:pos x="12" y="83"/>
                        </a:cxn>
                        <a:cxn ang="0">
                          <a:pos x="35" y="35"/>
                        </a:cxn>
                        <a:cxn ang="0">
                          <a:pos x="71" y="6"/>
                        </a:cxn>
                        <a:cxn ang="0">
                          <a:pos x="130" y="0"/>
                        </a:cxn>
                        <a:cxn ang="0">
                          <a:pos x="183" y="12"/>
                        </a:cxn>
                        <a:cxn ang="0">
                          <a:pos x="219" y="41"/>
                        </a:cxn>
                        <a:cxn ang="0">
                          <a:pos x="237" y="83"/>
                        </a:cxn>
                        <a:cxn ang="0">
                          <a:pos x="231" y="95"/>
                        </a:cxn>
                        <a:cxn ang="0">
                          <a:pos x="225" y="106"/>
                        </a:cxn>
                        <a:cxn ang="0">
                          <a:pos x="213" y="112"/>
                        </a:cxn>
                        <a:cxn ang="0">
                          <a:pos x="195" y="118"/>
                        </a:cxn>
                        <a:cxn ang="0">
                          <a:pos x="95" y="118"/>
                        </a:cxn>
                        <a:cxn ang="0">
                          <a:pos x="77" y="118"/>
                        </a:cxn>
                        <a:cxn ang="0">
                          <a:pos x="65" y="124"/>
                        </a:cxn>
                        <a:cxn ang="0">
                          <a:pos x="59" y="136"/>
                        </a:cxn>
                        <a:cxn ang="0">
                          <a:pos x="59" y="154"/>
                        </a:cxn>
                        <a:cxn ang="0">
                          <a:pos x="65" y="172"/>
                        </a:cxn>
                        <a:cxn ang="0">
                          <a:pos x="65" y="195"/>
                        </a:cxn>
                        <a:cxn ang="0">
                          <a:pos x="77" y="219"/>
                        </a:cxn>
                        <a:cxn ang="0">
                          <a:pos x="83" y="237"/>
                        </a:cxn>
                        <a:cxn ang="0">
                          <a:pos x="101" y="260"/>
                        </a:cxn>
                        <a:cxn ang="0">
                          <a:pos x="124" y="278"/>
                        </a:cxn>
                        <a:cxn ang="0">
                          <a:pos x="148" y="284"/>
                        </a:cxn>
                        <a:cxn ang="0">
                          <a:pos x="178" y="290"/>
                        </a:cxn>
                        <a:cxn ang="0">
                          <a:pos x="189" y="290"/>
                        </a:cxn>
                        <a:cxn ang="0">
                          <a:pos x="207" y="284"/>
                        </a:cxn>
                        <a:cxn ang="0">
                          <a:pos x="225" y="278"/>
                        </a:cxn>
                        <a:cxn ang="0">
                          <a:pos x="225" y="278"/>
                        </a:cxn>
                        <a:cxn ang="0">
                          <a:pos x="231" y="278"/>
                        </a:cxn>
                        <a:cxn ang="0">
                          <a:pos x="231" y="278"/>
                        </a:cxn>
                        <a:cxn ang="0">
                          <a:pos x="237" y="284"/>
                        </a:cxn>
                        <a:cxn ang="0">
                          <a:pos x="237" y="284"/>
                        </a:cxn>
                        <a:cxn ang="0">
                          <a:pos x="231" y="290"/>
                        </a:cxn>
                        <a:cxn ang="0">
                          <a:pos x="231" y="290"/>
                        </a:cxn>
                        <a:cxn ang="0">
                          <a:pos x="189" y="302"/>
                        </a:cxn>
                        <a:cxn ang="0">
                          <a:pos x="148" y="308"/>
                        </a:cxn>
                        <a:cxn ang="0">
                          <a:pos x="142" y="100"/>
                        </a:cxn>
                        <a:cxn ang="0">
                          <a:pos x="160" y="100"/>
                        </a:cxn>
                        <a:cxn ang="0">
                          <a:pos x="172" y="95"/>
                        </a:cxn>
                        <a:cxn ang="0">
                          <a:pos x="183" y="89"/>
                        </a:cxn>
                        <a:cxn ang="0">
                          <a:pos x="183" y="77"/>
                        </a:cxn>
                        <a:cxn ang="0">
                          <a:pos x="183" y="59"/>
                        </a:cxn>
                        <a:cxn ang="0">
                          <a:pos x="172" y="41"/>
                        </a:cxn>
                        <a:cxn ang="0">
                          <a:pos x="160" y="23"/>
                        </a:cxn>
                        <a:cxn ang="0">
                          <a:pos x="142" y="18"/>
                        </a:cxn>
                        <a:cxn ang="0">
                          <a:pos x="124" y="12"/>
                        </a:cxn>
                        <a:cxn ang="0">
                          <a:pos x="107" y="18"/>
                        </a:cxn>
                        <a:cxn ang="0">
                          <a:pos x="89" y="23"/>
                        </a:cxn>
                        <a:cxn ang="0">
                          <a:pos x="77" y="41"/>
                        </a:cxn>
                        <a:cxn ang="0">
                          <a:pos x="65" y="71"/>
                        </a:cxn>
                        <a:cxn ang="0">
                          <a:pos x="59" y="100"/>
                        </a:cxn>
                        <a:cxn ang="0">
                          <a:pos x="118" y="100"/>
                        </a:cxn>
                        <a:cxn ang="0">
                          <a:pos x="142" y="100"/>
                        </a:cxn>
                      </a:cxnLst>
                      <a:rect l="0" t="0" r="r" b="b"/>
                      <a:pathLst>
                        <a:path w="237" h="308">
                          <a:moveTo>
                            <a:pt x="148" y="308"/>
                          </a:moveTo>
                          <a:lnTo>
                            <a:pt x="89" y="296"/>
                          </a:lnTo>
                          <a:lnTo>
                            <a:pt x="41" y="266"/>
                          </a:lnTo>
                          <a:lnTo>
                            <a:pt x="12" y="213"/>
                          </a:lnTo>
                          <a:lnTo>
                            <a:pt x="0" y="148"/>
                          </a:lnTo>
                          <a:lnTo>
                            <a:pt x="12" y="83"/>
                          </a:lnTo>
                          <a:lnTo>
                            <a:pt x="35" y="35"/>
                          </a:lnTo>
                          <a:lnTo>
                            <a:pt x="71" y="6"/>
                          </a:lnTo>
                          <a:lnTo>
                            <a:pt x="130" y="0"/>
                          </a:lnTo>
                          <a:lnTo>
                            <a:pt x="183" y="12"/>
                          </a:lnTo>
                          <a:lnTo>
                            <a:pt x="219" y="41"/>
                          </a:lnTo>
                          <a:lnTo>
                            <a:pt x="237" y="83"/>
                          </a:lnTo>
                          <a:lnTo>
                            <a:pt x="231" y="95"/>
                          </a:lnTo>
                          <a:lnTo>
                            <a:pt x="225" y="106"/>
                          </a:lnTo>
                          <a:lnTo>
                            <a:pt x="213" y="112"/>
                          </a:lnTo>
                          <a:lnTo>
                            <a:pt x="195" y="118"/>
                          </a:lnTo>
                          <a:lnTo>
                            <a:pt x="95" y="118"/>
                          </a:lnTo>
                          <a:lnTo>
                            <a:pt x="77" y="118"/>
                          </a:lnTo>
                          <a:lnTo>
                            <a:pt x="65" y="124"/>
                          </a:lnTo>
                          <a:lnTo>
                            <a:pt x="59" y="136"/>
                          </a:lnTo>
                          <a:lnTo>
                            <a:pt x="59" y="154"/>
                          </a:lnTo>
                          <a:lnTo>
                            <a:pt x="65" y="172"/>
                          </a:lnTo>
                          <a:lnTo>
                            <a:pt x="65" y="195"/>
                          </a:lnTo>
                          <a:lnTo>
                            <a:pt x="77" y="219"/>
                          </a:lnTo>
                          <a:lnTo>
                            <a:pt x="83" y="237"/>
                          </a:lnTo>
                          <a:lnTo>
                            <a:pt x="101" y="260"/>
                          </a:lnTo>
                          <a:lnTo>
                            <a:pt x="124" y="278"/>
                          </a:lnTo>
                          <a:lnTo>
                            <a:pt x="148" y="284"/>
                          </a:lnTo>
                          <a:lnTo>
                            <a:pt x="178" y="290"/>
                          </a:lnTo>
                          <a:lnTo>
                            <a:pt x="189" y="290"/>
                          </a:lnTo>
                          <a:lnTo>
                            <a:pt x="207" y="284"/>
                          </a:lnTo>
                          <a:lnTo>
                            <a:pt x="225" y="278"/>
                          </a:lnTo>
                          <a:lnTo>
                            <a:pt x="225" y="278"/>
                          </a:lnTo>
                          <a:lnTo>
                            <a:pt x="231" y="278"/>
                          </a:lnTo>
                          <a:lnTo>
                            <a:pt x="231" y="278"/>
                          </a:lnTo>
                          <a:lnTo>
                            <a:pt x="237" y="284"/>
                          </a:lnTo>
                          <a:lnTo>
                            <a:pt x="237" y="284"/>
                          </a:lnTo>
                          <a:lnTo>
                            <a:pt x="231" y="290"/>
                          </a:lnTo>
                          <a:lnTo>
                            <a:pt x="231" y="290"/>
                          </a:lnTo>
                          <a:lnTo>
                            <a:pt x="189" y="302"/>
                          </a:lnTo>
                          <a:lnTo>
                            <a:pt x="148" y="308"/>
                          </a:lnTo>
                          <a:close/>
                          <a:moveTo>
                            <a:pt x="142" y="100"/>
                          </a:moveTo>
                          <a:lnTo>
                            <a:pt x="160" y="100"/>
                          </a:lnTo>
                          <a:lnTo>
                            <a:pt x="172" y="95"/>
                          </a:lnTo>
                          <a:lnTo>
                            <a:pt x="183" y="89"/>
                          </a:lnTo>
                          <a:lnTo>
                            <a:pt x="183" y="77"/>
                          </a:lnTo>
                          <a:lnTo>
                            <a:pt x="183" y="59"/>
                          </a:lnTo>
                          <a:lnTo>
                            <a:pt x="172" y="41"/>
                          </a:lnTo>
                          <a:lnTo>
                            <a:pt x="160" y="23"/>
                          </a:lnTo>
                          <a:lnTo>
                            <a:pt x="142" y="18"/>
                          </a:lnTo>
                          <a:lnTo>
                            <a:pt x="124" y="12"/>
                          </a:lnTo>
                          <a:lnTo>
                            <a:pt x="107" y="18"/>
                          </a:lnTo>
                          <a:lnTo>
                            <a:pt x="89" y="23"/>
                          </a:lnTo>
                          <a:lnTo>
                            <a:pt x="77" y="41"/>
                          </a:lnTo>
                          <a:lnTo>
                            <a:pt x="65" y="71"/>
                          </a:lnTo>
                          <a:lnTo>
                            <a:pt x="59" y="100"/>
                          </a:lnTo>
                          <a:lnTo>
                            <a:pt x="118" y="100"/>
                          </a:lnTo>
                          <a:lnTo>
                            <a:pt x="142" y="100"/>
                          </a:lnTo>
                          <a:close/>
                        </a:path>
                      </a:pathLst>
                    </a:custGeom>
                    <a:solidFill>
                      <a:srgbClr val="3131B2"/>
                    </a:solidFill>
                    <a:ln w="0">
                      <a:solidFill>
                        <a:srgbClr val="3131B2"/>
                      </a:solidFill>
                      <a:prstDash val="solid"/>
                      <a:round/>
                      <a:headEnd/>
                      <a:tailEnd/>
                    </a:ln>
                  </p:spPr>
                  <p:txBody>
                    <a:bodyPr/>
                    <a:lstStyle/>
                    <a:p>
                      <a:endParaRPr lang="en-US"/>
                    </a:p>
                  </p:txBody>
                </p:sp>
                <p:sp>
                  <p:nvSpPr>
                    <p:cNvPr id="358472" name="Freeform 72"/>
                    <p:cNvSpPr>
                      <a:spLocks noChangeAspect="1"/>
                    </p:cNvSpPr>
                    <p:nvPr/>
                  </p:nvSpPr>
                  <p:spPr bwMode="auto">
                    <a:xfrm>
                      <a:off x="3460" y="2464"/>
                      <a:ext cx="237" cy="308"/>
                    </a:xfrm>
                    <a:custGeom>
                      <a:avLst/>
                      <a:gdLst/>
                      <a:ahLst/>
                      <a:cxnLst>
                        <a:cxn ang="0">
                          <a:pos x="148" y="308"/>
                        </a:cxn>
                        <a:cxn ang="0">
                          <a:pos x="89" y="296"/>
                        </a:cxn>
                        <a:cxn ang="0">
                          <a:pos x="41" y="266"/>
                        </a:cxn>
                        <a:cxn ang="0">
                          <a:pos x="12" y="213"/>
                        </a:cxn>
                        <a:cxn ang="0">
                          <a:pos x="0" y="148"/>
                        </a:cxn>
                        <a:cxn ang="0">
                          <a:pos x="12" y="83"/>
                        </a:cxn>
                        <a:cxn ang="0">
                          <a:pos x="35" y="35"/>
                        </a:cxn>
                        <a:cxn ang="0">
                          <a:pos x="71" y="6"/>
                        </a:cxn>
                        <a:cxn ang="0">
                          <a:pos x="130" y="0"/>
                        </a:cxn>
                        <a:cxn ang="0">
                          <a:pos x="183" y="12"/>
                        </a:cxn>
                        <a:cxn ang="0">
                          <a:pos x="219" y="41"/>
                        </a:cxn>
                        <a:cxn ang="0">
                          <a:pos x="237" y="83"/>
                        </a:cxn>
                        <a:cxn ang="0">
                          <a:pos x="231" y="95"/>
                        </a:cxn>
                        <a:cxn ang="0">
                          <a:pos x="225" y="106"/>
                        </a:cxn>
                        <a:cxn ang="0">
                          <a:pos x="213" y="112"/>
                        </a:cxn>
                        <a:cxn ang="0">
                          <a:pos x="195" y="118"/>
                        </a:cxn>
                        <a:cxn ang="0">
                          <a:pos x="95" y="118"/>
                        </a:cxn>
                        <a:cxn ang="0">
                          <a:pos x="77" y="118"/>
                        </a:cxn>
                        <a:cxn ang="0">
                          <a:pos x="65" y="124"/>
                        </a:cxn>
                        <a:cxn ang="0">
                          <a:pos x="59" y="136"/>
                        </a:cxn>
                        <a:cxn ang="0">
                          <a:pos x="59" y="154"/>
                        </a:cxn>
                        <a:cxn ang="0">
                          <a:pos x="65" y="172"/>
                        </a:cxn>
                        <a:cxn ang="0">
                          <a:pos x="65" y="195"/>
                        </a:cxn>
                        <a:cxn ang="0">
                          <a:pos x="77" y="219"/>
                        </a:cxn>
                        <a:cxn ang="0">
                          <a:pos x="83" y="237"/>
                        </a:cxn>
                        <a:cxn ang="0">
                          <a:pos x="101" y="260"/>
                        </a:cxn>
                        <a:cxn ang="0">
                          <a:pos x="124" y="278"/>
                        </a:cxn>
                        <a:cxn ang="0">
                          <a:pos x="148" y="284"/>
                        </a:cxn>
                        <a:cxn ang="0">
                          <a:pos x="178" y="290"/>
                        </a:cxn>
                        <a:cxn ang="0">
                          <a:pos x="189" y="290"/>
                        </a:cxn>
                        <a:cxn ang="0">
                          <a:pos x="207" y="284"/>
                        </a:cxn>
                        <a:cxn ang="0">
                          <a:pos x="225" y="278"/>
                        </a:cxn>
                        <a:cxn ang="0">
                          <a:pos x="225" y="278"/>
                        </a:cxn>
                        <a:cxn ang="0">
                          <a:pos x="231" y="278"/>
                        </a:cxn>
                        <a:cxn ang="0">
                          <a:pos x="231" y="278"/>
                        </a:cxn>
                        <a:cxn ang="0">
                          <a:pos x="237" y="284"/>
                        </a:cxn>
                        <a:cxn ang="0">
                          <a:pos x="237" y="284"/>
                        </a:cxn>
                        <a:cxn ang="0">
                          <a:pos x="231" y="290"/>
                        </a:cxn>
                        <a:cxn ang="0">
                          <a:pos x="231" y="290"/>
                        </a:cxn>
                        <a:cxn ang="0">
                          <a:pos x="189" y="302"/>
                        </a:cxn>
                        <a:cxn ang="0">
                          <a:pos x="148" y="308"/>
                        </a:cxn>
                      </a:cxnLst>
                      <a:rect l="0" t="0" r="r" b="b"/>
                      <a:pathLst>
                        <a:path w="237" h="308">
                          <a:moveTo>
                            <a:pt x="148" y="308"/>
                          </a:moveTo>
                          <a:lnTo>
                            <a:pt x="89" y="296"/>
                          </a:lnTo>
                          <a:lnTo>
                            <a:pt x="41" y="266"/>
                          </a:lnTo>
                          <a:lnTo>
                            <a:pt x="12" y="213"/>
                          </a:lnTo>
                          <a:lnTo>
                            <a:pt x="0" y="148"/>
                          </a:lnTo>
                          <a:lnTo>
                            <a:pt x="12" y="83"/>
                          </a:lnTo>
                          <a:lnTo>
                            <a:pt x="35" y="35"/>
                          </a:lnTo>
                          <a:lnTo>
                            <a:pt x="71" y="6"/>
                          </a:lnTo>
                          <a:lnTo>
                            <a:pt x="130" y="0"/>
                          </a:lnTo>
                          <a:lnTo>
                            <a:pt x="183" y="12"/>
                          </a:lnTo>
                          <a:lnTo>
                            <a:pt x="219" y="41"/>
                          </a:lnTo>
                          <a:lnTo>
                            <a:pt x="237" y="83"/>
                          </a:lnTo>
                          <a:lnTo>
                            <a:pt x="231" y="95"/>
                          </a:lnTo>
                          <a:lnTo>
                            <a:pt x="225" y="106"/>
                          </a:lnTo>
                          <a:lnTo>
                            <a:pt x="213" y="112"/>
                          </a:lnTo>
                          <a:lnTo>
                            <a:pt x="195" y="118"/>
                          </a:lnTo>
                          <a:lnTo>
                            <a:pt x="95" y="118"/>
                          </a:lnTo>
                          <a:lnTo>
                            <a:pt x="77" y="118"/>
                          </a:lnTo>
                          <a:lnTo>
                            <a:pt x="65" y="124"/>
                          </a:lnTo>
                          <a:lnTo>
                            <a:pt x="59" y="136"/>
                          </a:lnTo>
                          <a:lnTo>
                            <a:pt x="59" y="154"/>
                          </a:lnTo>
                          <a:lnTo>
                            <a:pt x="65" y="172"/>
                          </a:lnTo>
                          <a:lnTo>
                            <a:pt x="65" y="195"/>
                          </a:lnTo>
                          <a:lnTo>
                            <a:pt x="77" y="219"/>
                          </a:lnTo>
                          <a:lnTo>
                            <a:pt x="83" y="237"/>
                          </a:lnTo>
                          <a:lnTo>
                            <a:pt x="101" y="260"/>
                          </a:lnTo>
                          <a:lnTo>
                            <a:pt x="124" y="278"/>
                          </a:lnTo>
                          <a:lnTo>
                            <a:pt x="148" y="284"/>
                          </a:lnTo>
                          <a:lnTo>
                            <a:pt x="178" y="290"/>
                          </a:lnTo>
                          <a:lnTo>
                            <a:pt x="189" y="290"/>
                          </a:lnTo>
                          <a:lnTo>
                            <a:pt x="207" y="284"/>
                          </a:lnTo>
                          <a:lnTo>
                            <a:pt x="225" y="278"/>
                          </a:lnTo>
                          <a:lnTo>
                            <a:pt x="225" y="278"/>
                          </a:lnTo>
                          <a:lnTo>
                            <a:pt x="231" y="278"/>
                          </a:lnTo>
                          <a:lnTo>
                            <a:pt x="231" y="278"/>
                          </a:lnTo>
                          <a:lnTo>
                            <a:pt x="237" y="284"/>
                          </a:lnTo>
                          <a:lnTo>
                            <a:pt x="237" y="284"/>
                          </a:lnTo>
                          <a:lnTo>
                            <a:pt x="231" y="290"/>
                          </a:lnTo>
                          <a:lnTo>
                            <a:pt x="231" y="290"/>
                          </a:lnTo>
                          <a:lnTo>
                            <a:pt x="189" y="302"/>
                          </a:lnTo>
                          <a:lnTo>
                            <a:pt x="148" y="308"/>
                          </a:lnTo>
                        </a:path>
                      </a:pathLst>
                    </a:custGeom>
                    <a:noFill/>
                    <a:ln w="9525">
                      <a:solidFill>
                        <a:srgbClr val="3131B2"/>
                      </a:solidFill>
                      <a:prstDash val="solid"/>
                      <a:round/>
                      <a:headEnd/>
                      <a:tailEnd/>
                    </a:ln>
                  </p:spPr>
                  <p:txBody>
                    <a:bodyPr/>
                    <a:lstStyle/>
                    <a:p>
                      <a:endParaRPr lang="en-US"/>
                    </a:p>
                  </p:txBody>
                </p:sp>
                <p:sp>
                  <p:nvSpPr>
                    <p:cNvPr id="358473" name="Freeform 73"/>
                    <p:cNvSpPr>
                      <a:spLocks noChangeAspect="1"/>
                    </p:cNvSpPr>
                    <p:nvPr/>
                  </p:nvSpPr>
                  <p:spPr bwMode="auto">
                    <a:xfrm>
                      <a:off x="3519" y="2476"/>
                      <a:ext cx="124" cy="88"/>
                    </a:xfrm>
                    <a:custGeom>
                      <a:avLst/>
                      <a:gdLst/>
                      <a:ahLst/>
                      <a:cxnLst>
                        <a:cxn ang="0">
                          <a:pos x="83" y="88"/>
                        </a:cxn>
                        <a:cxn ang="0">
                          <a:pos x="101" y="88"/>
                        </a:cxn>
                        <a:cxn ang="0">
                          <a:pos x="113" y="83"/>
                        </a:cxn>
                        <a:cxn ang="0">
                          <a:pos x="124" y="77"/>
                        </a:cxn>
                        <a:cxn ang="0">
                          <a:pos x="124" y="65"/>
                        </a:cxn>
                        <a:cxn ang="0">
                          <a:pos x="124" y="47"/>
                        </a:cxn>
                        <a:cxn ang="0">
                          <a:pos x="113" y="29"/>
                        </a:cxn>
                        <a:cxn ang="0">
                          <a:pos x="101" y="11"/>
                        </a:cxn>
                        <a:cxn ang="0">
                          <a:pos x="83" y="6"/>
                        </a:cxn>
                        <a:cxn ang="0">
                          <a:pos x="65" y="0"/>
                        </a:cxn>
                        <a:cxn ang="0">
                          <a:pos x="48" y="6"/>
                        </a:cxn>
                        <a:cxn ang="0">
                          <a:pos x="30" y="11"/>
                        </a:cxn>
                        <a:cxn ang="0">
                          <a:pos x="18" y="29"/>
                        </a:cxn>
                        <a:cxn ang="0">
                          <a:pos x="6" y="59"/>
                        </a:cxn>
                        <a:cxn ang="0">
                          <a:pos x="0" y="88"/>
                        </a:cxn>
                        <a:cxn ang="0">
                          <a:pos x="59" y="88"/>
                        </a:cxn>
                        <a:cxn ang="0">
                          <a:pos x="83" y="88"/>
                        </a:cxn>
                      </a:cxnLst>
                      <a:rect l="0" t="0" r="r" b="b"/>
                      <a:pathLst>
                        <a:path w="124" h="88">
                          <a:moveTo>
                            <a:pt x="83" y="88"/>
                          </a:moveTo>
                          <a:lnTo>
                            <a:pt x="101" y="88"/>
                          </a:lnTo>
                          <a:lnTo>
                            <a:pt x="113" y="83"/>
                          </a:lnTo>
                          <a:lnTo>
                            <a:pt x="124" y="77"/>
                          </a:lnTo>
                          <a:lnTo>
                            <a:pt x="124" y="65"/>
                          </a:lnTo>
                          <a:lnTo>
                            <a:pt x="124" y="47"/>
                          </a:lnTo>
                          <a:lnTo>
                            <a:pt x="113" y="29"/>
                          </a:lnTo>
                          <a:lnTo>
                            <a:pt x="101" y="11"/>
                          </a:lnTo>
                          <a:lnTo>
                            <a:pt x="83" y="6"/>
                          </a:lnTo>
                          <a:lnTo>
                            <a:pt x="65" y="0"/>
                          </a:lnTo>
                          <a:lnTo>
                            <a:pt x="48" y="6"/>
                          </a:lnTo>
                          <a:lnTo>
                            <a:pt x="30" y="11"/>
                          </a:lnTo>
                          <a:lnTo>
                            <a:pt x="18" y="29"/>
                          </a:lnTo>
                          <a:lnTo>
                            <a:pt x="6" y="59"/>
                          </a:lnTo>
                          <a:lnTo>
                            <a:pt x="0" y="88"/>
                          </a:lnTo>
                          <a:lnTo>
                            <a:pt x="59" y="88"/>
                          </a:lnTo>
                          <a:lnTo>
                            <a:pt x="83" y="88"/>
                          </a:lnTo>
                        </a:path>
                      </a:pathLst>
                    </a:custGeom>
                    <a:noFill/>
                    <a:ln w="9525">
                      <a:solidFill>
                        <a:srgbClr val="3131B2"/>
                      </a:solidFill>
                      <a:prstDash val="solid"/>
                      <a:round/>
                      <a:headEnd/>
                      <a:tailEnd/>
                    </a:ln>
                  </p:spPr>
                  <p:txBody>
                    <a:bodyPr/>
                    <a:lstStyle/>
                    <a:p>
                      <a:endParaRPr lang="en-US"/>
                    </a:p>
                  </p:txBody>
                </p:sp>
              </p:grpSp>
              <p:grpSp>
                <p:nvGrpSpPr>
                  <p:cNvPr id="358474" name="Group 74"/>
                  <p:cNvGrpSpPr>
                    <a:grpSpLocks noChangeAspect="1"/>
                  </p:cNvGrpSpPr>
                  <p:nvPr/>
                </p:nvGrpSpPr>
                <p:grpSpPr bwMode="auto">
                  <a:xfrm>
                    <a:off x="3726" y="2464"/>
                    <a:ext cx="320" cy="302"/>
                    <a:chOff x="3726" y="2464"/>
                    <a:chExt cx="320" cy="302"/>
                  </a:xfrm>
                </p:grpSpPr>
                <p:sp>
                  <p:nvSpPr>
                    <p:cNvPr id="358475" name="Freeform 75"/>
                    <p:cNvSpPr>
                      <a:spLocks noChangeAspect="1"/>
                    </p:cNvSpPr>
                    <p:nvPr/>
                  </p:nvSpPr>
                  <p:spPr bwMode="auto">
                    <a:xfrm>
                      <a:off x="3726" y="2464"/>
                      <a:ext cx="320" cy="302"/>
                    </a:xfrm>
                    <a:custGeom>
                      <a:avLst/>
                      <a:gdLst/>
                      <a:ahLst/>
                      <a:cxnLst>
                        <a:cxn ang="0">
                          <a:pos x="320" y="302"/>
                        </a:cxn>
                        <a:cxn ang="0">
                          <a:pos x="267" y="302"/>
                        </a:cxn>
                        <a:cxn ang="0">
                          <a:pos x="249" y="296"/>
                        </a:cxn>
                        <a:cxn ang="0">
                          <a:pos x="231" y="290"/>
                        </a:cxn>
                        <a:cxn ang="0">
                          <a:pos x="225" y="272"/>
                        </a:cxn>
                        <a:cxn ang="0">
                          <a:pos x="225" y="254"/>
                        </a:cxn>
                        <a:cxn ang="0">
                          <a:pos x="225" y="136"/>
                        </a:cxn>
                        <a:cxn ang="0">
                          <a:pos x="220" y="77"/>
                        </a:cxn>
                        <a:cxn ang="0">
                          <a:pos x="208" y="41"/>
                        </a:cxn>
                        <a:cxn ang="0">
                          <a:pos x="178" y="35"/>
                        </a:cxn>
                        <a:cxn ang="0">
                          <a:pos x="166" y="35"/>
                        </a:cxn>
                        <a:cxn ang="0">
                          <a:pos x="154" y="41"/>
                        </a:cxn>
                        <a:cxn ang="0">
                          <a:pos x="137" y="59"/>
                        </a:cxn>
                        <a:cxn ang="0">
                          <a:pos x="125" y="83"/>
                        </a:cxn>
                        <a:cxn ang="0">
                          <a:pos x="113" y="106"/>
                        </a:cxn>
                        <a:cxn ang="0">
                          <a:pos x="101" y="124"/>
                        </a:cxn>
                        <a:cxn ang="0">
                          <a:pos x="101" y="148"/>
                        </a:cxn>
                        <a:cxn ang="0">
                          <a:pos x="101" y="302"/>
                        </a:cxn>
                        <a:cxn ang="0">
                          <a:pos x="48" y="302"/>
                        </a:cxn>
                        <a:cxn ang="0">
                          <a:pos x="48" y="83"/>
                        </a:cxn>
                        <a:cxn ang="0">
                          <a:pos x="48" y="59"/>
                        </a:cxn>
                        <a:cxn ang="0">
                          <a:pos x="42" y="41"/>
                        </a:cxn>
                        <a:cxn ang="0">
                          <a:pos x="30" y="29"/>
                        </a:cxn>
                        <a:cxn ang="0">
                          <a:pos x="18" y="18"/>
                        </a:cxn>
                        <a:cxn ang="0">
                          <a:pos x="0" y="12"/>
                        </a:cxn>
                        <a:cxn ang="0">
                          <a:pos x="0" y="6"/>
                        </a:cxn>
                        <a:cxn ang="0">
                          <a:pos x="101" y="6"/>
                        </a:cxn>
                        <a:cxn ang="0">
                          <a:pos x="101" y="83"/>
                        </a:cxn>
                        <a:cxn ang="0">
                          <a:pos x="107" y="83"/>
                        </a:cxn>
                        <a:cxn ang="0">
                          <a:pos x="137" y="35"/>
                        </a:cxn>
                        <a:cxn ang="0">
                          <a:pos x="172" y="6"/>
                        </a:cxn>
                        <a:cxn ang="0">
                          <a:pos x="214" y="0"/>
                        </a:cxn>
                        <a:cxn ang="0">
                          <a:pos x="231" y="0"/>
                        </a:cxn>
                        <a:cxn ang="0">
                          <a:pos x="249" y="6"/>
                        </a:cxn>
                        <a:cxn ang="0">
                          <a:pos x="261" y="18"/>
                        </a:cxn>
                        <a:cxn ang="0">
                          <a:pos x="267" y="35"/>
                        </a:cxn>
                        <a:cxn ang="0">
                          <a:pos x="273" y="59"/>
                        </a:cxn>
                        <a:cxn ang="0">
                          <a:pos x="279" y="83"/>
                        </a:cxn>
                        <a:cxn ang="0">
                          <a:pos x="279" y="237"/>
                        </a:cxn>
                        <a:cxn ang="0">
                          <a:pos x="279" y="260"/>
                        </a:cxn>
                        <a:cxn ang="0">
                          <a:pos x="285" y="278"/>
                        </a:cxn>
                        <a:cxn ang="0">
                          <a:pos x="291" y="284"/>
                        </a:cxn>
                        <a:cxn ang="0">
                          <a:pos x="302" y="290"/>
                        </a:cxn>
                        <a:cxn ang="0">
                          <a:pos x="320" y="296"/>
                        </a:cxn>
                        <a:cxn ang="0">
                          <a:pos x="320" y="296"/>
                        </a:cxn>
                        <a:cxn ang="0">
                          <a:pos x="320" y="302"/>
                        </a:cxn>
                      </a:cxnLst>
                      <a:rect l="0" t="0" r="r" b="b"/>
                      <a:pathLst>
                        <a:path w="320" h="302">
                          <a:moveTo>
                            <a:pt x="320" y="302"/>
                          </a:moveTo>
                          <a:lnTo>
                            <a:pt x="267" y="302"/>
                          </a:lnTo>
                          <a:lnTo>
                            <a:pt x="249" y="296"/>
                          </a:lnTo>
                          <a:lnTo>
                            <a:pt x="231" y="290"/>
                          </a:lnTo>
                          <a:lnTo>
                            <a:pt x="225" y="272"/>
                          </a:lnTo>
                          <a:lnTo>
                            <a:pt x="225" y="254"/>
                          </a:lnTo>
                          <a:lnTo>
                            <a:pt x="225" y="136"/>
                          </a:lnTo>
                          <a:lnTo>
                            <a:pt x="220" y="77"/>
                          </a:lnTo>
                          <a:lnTo>
                            <a:pt x="208" y="41"/>
                          </a:lnTo>
                          <a:lnTo>
                            <a:pt x="178" y="35"/>
                          </a:lnTo>
                          <a:lnTo>
                            <a:pt x="166" y="35"/>
                          </a:lnTo>
                          <a:lnTo>
                            <a:pt x="154" y="41"/>
                          </a:lnTo>
                          <a:lnTo>
                            <a:pt x="137" y="59"/>
                          </a:lnTo>
                          <a:lnTo>
                            <a:pt x="125" y="83"/>
                          </a:lnTo>
                          <a:lnTo>
                            <a:pt x="113" y="106"/>
                          </a:lnTo>
                          <a:lnTo>
                            <a:pt x="101" y="124"/>
                          </a:lnTo>
                          <a:lnTo>
                            <a:pt x="101" y="148"/>
                          </a:lnTo>
                          <a:lnTo>
                            <a:pt x="101" y="302"/>
                          </a:lnTo>
                          <a:lnTo>
                            <a:pt x="48" y="302"/>
                          </a:lnTo>
                          <a:lnTo>
                            <a:pt x="48" y="83"/>
                          </a:lnTo>
                          <a:lnTo>
                            <a:pt x="48" y="59"/>
                          </a:lnTo>
                          <a:lnTo>
                            <a:pt x="42" y="41"/>
                          </a:lnTo>
                          <a:lnTo>
                            <a:pt x="30" y="29"/>
                          </a:lnTo>
                          <a:lnTo>
                            <a:pt x="18" y="18"/>
                          </a:lnTo>
                          <a:lnTo>
                            <a:pt x="0" y="12"/>
                          </a:lnTo>
                          <a:lnTo>
                            <a:pt x="0" y="6"/>
                          </a:lnTo>
                          <a:lnTo>
                            <a:pt x="101" y="6"/>
                          </a:lnTo>
                          <a:lnTo>
                            <a:pt x="101" y="83"/>
                          </a:lnTo>
                          <a:lnTo>
                            <a:pt x="107" y="83"/>
                          </a:lnTo>
                          <a:lnTo>
                            <a:pt x="137" y="35"/>
                          </a:lnTo>
                          <a:lnTo>
                            <a:pt x="172" y="6"/>
                          </a:lnTo>
                          <a:lnTo>
                            <a:pt x="214" y="0"/>
                          </a:lnTo>
                          <a:lnTo>
                            <a:pt x="231" y="0"/>
                          </a:lnTo>
                          <a:lnTo>
                            <a:pt x="249" y="6"/>
                          </a:lnTo>
                          <a:lnTo>
                            <a:pt x="261" y="18"/>
                          </a:lnTo>
                          <a:lnTo>
                            <a:pt x="267" y="35"/>
                          </a:lnTo>
                          <a:lnTo>
                            <a:pt x="273" y="59"/>
                          </a:lnTo>
                          <a:lnTo>
                            <a:pt x="279" y="83"/>
                          </a:lnTo>
                          <a:lnTo>
                            <a:pt x="279" y="237"/>
                          </a:lnTo>
                          <a:lnTo>
                            <a:pt x="279" y="260"/>
                          </a:lnTo>
                          <a:lnTo>
                            <a:pt x="285" y="278"/>
                          </a:lnTo>
                          <a:lnTo>
                            <a:pt x="291" y="284"/>
                          </a:lnTo>
                          <a:lnTo>
                            <a:pt x="302" y="290"/>
                          </a:lnTo>
                          <a:lnTo>
                            <a:pt x="320" y="296"/>
                          </a:lnTo>
                          <a:lnTo>
                            <a:pt x="320" y="296"/>
                          </a:lnTo>
                          <a:lnTo>
                            <a:pt x="320" y="302"/>
                          </a:lnTo>
                          <a:close/>
                        </a:path>
                      </a:pathLst>
                    </a:custGeom>
                    <a:solidFill>
                      <a:srgbClr val="3131B2"/>
                    </a:solidFill>
                    <a:ln w="0">
                      <a:solidFill>
                        <a:srgbClr val="3131B2"/>
                      </a:solidFill>
                      <a:prstDash val="solid"/>
                      <a:round/>
                      <a:headEnd/>
                      <a:tailEnd/>
                    </a:ln>
                  </p:spPr>
                  <p:txBody>
                    <a:bodyPr/>
                    <a:lstStyle/>
                    <a:p>
                      <a:endParaRPr lang="en-US"/>
                    </a:p>
                  </p:txBody>
                </p:sp>
                <p:sp>
                  <p:nvSpPr>
                    <p:cNvPr id="358476" name="Freeform 76"/>
                    <p:cNvSpPr>
                      <a:spLocks noChangeAspect="1"/>
                    </p:cNvSpPr>
                    <p:nvPr/>
                  </p:nvSpPr>
                  <p:spPr bwMode="auto">
                    <a:xfrm>
                      <a:off x="3726" y="2464"/>
                      <a:ext cx="320" cy="302"/>
                    </a:xfrm>
                    <a:custGeom>
                      <a:avLst/>
                      <a:gdLst/>
                      <a:ahLst/>
                      <a:cxnLst>
                        <a:cxn ang="0">
                          <a:pos x="320" y="302"/>
                        </a:cxn>
                        <a:cxn ang="0">
                          <a:pos x="267" y="302"/>
                        </a:cxn>
                        <a:cxn ang="0">
                          <a:pos x="249" y="296"/>
                        </a:cxn>
                        <a:cxn ang="0">
                          <a:pos x="231" y="290"/>
                        </a:cxn>
                        <a:cxn ang="0">
                          <a:pos x="225" y="272"/>
                        </a:cxn>
                        <a:cxn ang="0">
                          <a:pos x="225" y="254"/>
                        </a:cxn>
                        <a:cxn ang="0">
                          <a:pos x="225" y="136"/>
                        </a:cxn>
                        <a:cxn ang="0">
                          <a:pos x="220" y="77"/>
                        </a:cxn>
                        <a:cxn ang="0">
                          <a:pos x="208" y="41"/>
                        </a:cxn>
                        <a:cxn ang="0">
                          <a:pos x="178" y="35"/>
                        </a:cxn>
                        <a:cxn ang="0">
                          <a:pos x="166" y="35"/>
                        </a:cxn>
                        <a:cxn ang="0">
                          <a:pos x="154" y="41"/>
                        </a:cxn>
                        <a:cxn ang="0">
                          <a:pos x="137" y="59"/>
                        </a:cxn>
                        <a:cxn ang="0">
                          <a:pos x="125" y="83"/>
                        </a:cxn>
                        <a:cxn ang="0">
                          <a:pos x="113" y="106"/>
                        </a:cxn>
                        <a:cxn ang="0">
                          <a:pos x="101" y="124"/>
                        </a:cxn>
                        <a:cxn ang="0">
                          <a:pos x="101" y="148"/>
                        </a:cxn>
                        <a:cxn ang="0">
                          <a:pos x="101" y="302"/>
                        </a:cxn>
                        <a:cxn ang="0">
                          <a:pos x="48" y="302"/>
                        </a:cxn>
                        <a:cxn ang="0">
                          <a:pos x="48" y="83"/>
                        </a:cxn>
                        <a:cxn ang="0">
                          <a:pos x="48" y="59"/>
                        </a:cxn>
                        <a:cxn ang="0">
                          <a:pos x="42" y="41"/>
                        </a:cxn>
                        <a:cxn ang="0">
                          <a:pos x="30" y="29"/>
                        </a:cxn>
                        <a:cxn ang="0">
                          <a:pos x="18" y="18"/>
                        </a:cxn>
                        <a:cxn ang="0">
                          <a:pos x="0" y="12"/>
                        </a:cxn>
                        <a:cxn ang="0">
                          <a:pos x="0" y="6"/>
                        </a:cxn>
                        <a:cxn ang="0">
                          <a:pos x="101" y="6"/>
                        </a:cxn>
                        <a:cxn ang="0">
                          <a:pos x="101" y="83"/>
                        </a:cxn>
                        <a:cxn ang="0">
                          <a:pos x="107" y="83"/>
                        </a:cxn>
                        <a:cxn ang="0">
                          <a:pos x="137" y="35"/>
                        </a:cxn>
                        <a:cxn ang="0">
                          <a:pos x="172" y="6"/>
                        </a:cxn>
                        <a:cxn ang="0">
                          <a:pos x="214" y="0"/>
                        </a:cxn>
                        <a:cxn ang="0">
                          <a:pos x="231" y="0"/>
                        </a:cxn>
                        <a:cxn ang="0">
                          <a:pos x="249" y="6"/>
                        </a:cxn>
                        <a:cxn ang="0">
                          <a:pos x="261" y="18"/>
                        </a:cxn>
                        <a:cxn ang="0">
                          <a:pos x="267" y="35"/>
                        </a:cxn>
                        <a:cxn ang="0">
                          <a:pos x="273" y="59"/>
                        </a:cxn>
                        <a:cxn ang="0">
                          <a:pos x="279" y="83"/>
                        </a:cxn>
                        <a:cxn ang="0">
                          <a:pos x="279" y="237"/>
                        </a:cxn>
                        <a:cxn ang="0">
                          <a:pos x="279" y="260"/>
                        </a:cxn>
                        <a:cxn ang="0">
                          <a:pos x="285" y="278"/>
                        </a:cxn>
                        <a:cxn ang="0">
                          <a:pos x="291" y="284"/>
                        </a:cxn>
                        <a:cxn ang="0">
                          <a:pos x="302" y="290"/>
                        </a:cxn>
                        <a:cxn ang="0">
                          <a:pos x="320" y="296"/>
                        </a:cxn>
                        <a:cxn ang="0">
                          <a:pos x="320" y="296"/>
                        </a:cxn>
                        <a:cxn ang="0">
                          <a:pos x="320" y="302"/>
                        </a:cxn>
                      </a:cxnLst>
                      <a:rect l="0" t="0" r="r" b="b"/>
                      <a:pathLst>
                        <a:path w="320" h="302">
                          <a:moveTo>
                            <a:pt x="320" y="302"/>
                          </a:moveTo>
                          <a:lnTo>
                            <a:pt x="267" y="302"/>
                          </a:lnTo>
                          <a:lnTo>
                            <a:pt x="249" y="296"/>
                          </a:lnTo>
                          <a:lnTo>
                            <a:pt x="231" y="290"/>
                          </a:lnTo>
                          <a:lnTo>
                            <a:pt x="225" y="272"/>
                          </a:lnTo>
                          <a:lnTo>
                            <a:pt x="225" y="254"/>
                          </a:lnTo>
                          <a:lnTo>
                            <a:pt x="225" y="136"/>
                          </a:lnTo>
                          <a:lnTo>
                            <a:pt x="220" y="77"/>
                          </a:lnTo>
                          <a:lnTo>
                            <a:pt x="208" y="41"/>
                          </a:lnTo>
                          <a:lnTo>
                            <a:pt x="178" y="35"/>
                          </a:lnTo>
                          <a:lnTo>
                            <a:pt x="166" y="35"/>
                          </a:lnTo>
                          <a:lnTo>
                            <a:pt x="154" y="41"/>
                          </a:lnTo>
                          <a:lnTo>
                            <a:pt x="137" y="59"/>
                          </a:lnTo>
                          <a:lnTo>
                            <a:pt x="125" y="83"/>
                          </a:lnTo>
                          <a:lnTo>
                            <a:pt x="113" y="106"/>
                          </a:lnTo>
                          <a:lnTo>
                            <a:pt x="101" y="124"/>
                          </a:lnTo>
                          <a:lnTo>
                            <a:pt x="101" y="148"/>
                          </a:lnTo>
                          <a:lnTo>
                            <a:pt x="101" y="302"/>
                          </a:lnTo>
                          <a:lnTo>
                            <a:pt x="48" y="302"/>
                          </a:lnTo>
                          <a:lnTo>
                            <a:pt x="48" y="83"/>
                          </a:lnTo>
                          <a:lnTo>
                            <a:pt x="48" y="59"/>
                          </a:lnTo>
                          <a:lnTo>
                            <a:pt x="42" y="41"/>
                          </a:lnTo>
                          <a:lnTo>
                            <a:pt x="30" y="29"/>
                          </a:lnTo>
                          <a:lnTo>
                            <a:pt x="18" y="18"/>
                          </a:lnTo>
                          <a:lnTo>
                            <a:pt x="0" y="12"/>
                          </a:lnTo>
                          <a:lnTo>
                            <a:pt x="0" y="6"/>
                          </a:lnTo>
                          <a:lnTo>
                            <a:pt x="101" y="6"/>
                          </a:lnTo>
                          <a:lnTo>
                            <a:pt x="101" y="83"/>
                          </a:lnTo>
                          <a:lnTo>
                            <a:pt x="107" y="83"/>
                          </a:lnTo>
                          <a:lnTo>
                            <a:pt x="137" y="35"/>
                          </a:lnTo>
                          <a:lnTo>
                            <a:pt x="172" y="6"/>
                          </a:lnTo>
                          <a:lnTo>
                            <a:pt x="214" y="0"/>
                          </a:lnTo>
                          <a:lnTo>
                            <a:pt x="231" y="0"/>
                          </a:lnTo>
                          <a:lnTo>
                            <a:pt x="249" y="6"/>
                          </a:lnTo>
                          <a:lnTo>
                            <a:pt x="261" y="18"/>
                          </a:lnTo>
                          <a:lnTo>
                            <a:pt x="267" y="35"/>
                          </a:lnTo>
                          <a:lnTo>
                            <a:pt x="273" y="59"/>
                          </a:lnTo>
                          <a:lnTo>
                            <a:pt x="279" y="83"/>
                          </a:lnTo>
                          <a:lnTo>
                            <a:pt x="279" y="237"/>
                          </a:lnTo>
                          <a:lnTo>
                            <a:pt x="279" y="260"/>
                          </a:lnTo>
                          <a:lnTo>
                            <a:pt x="285" y="278"/>
                          </a:lnTo>
                          <a:lnTo>
                            <a:pt x="291" y="284"/>
                          </a:lnTo>
                          <a:lnTo>
                            <a:pt x="302" y="290"/>
                          </a:lnTo>
                          <a:lnTo>
                            <a:pt x="320" y="296"/>
                          </a:lnTo>
                          <a:lnTo>
                            <a:pt x="320" y="296"/>
                          </a:lnTo>
                          <a:lnTo>
                            <a:pt x="320" y="302"/>
                          </a:lnTo>
                        </a:path>
                      </a:pathLst>
                    </a:custGeom>
                    <a:noFill/>
                    <a:ln w="9525">
                      <a:solidFill>
                        <a:srgbClr val="3131B2"/>
                      </a:solidFill>
                      <a:prstDash val="solid"/>
                      <a:round/>
                      <a:headEnd/>
                      <a:tailEnd/>
                    </a:ln>
                  </p:spPr>
                  <p:txBody>
                    <a:bodyPr/>
                    <a:lstStyle/>
                    <a:p>
                      <a:endParaRPr lang="en-US"/>
                    </a:p>
                  </p:txBody>
                </p:sp>
              </p:grpSp>
              <p:grpSp>
                <p:nvGrpSpPr>
                  <p:cNvPr id="358477" name="Group 77"/>
                  <p:cNvGrpSpPr>
                    <a:grpSpLocks noChangeAspect="1"/>
                  </p:cNvGrpSpPr>
                  <p:nvPr/>
                </p:nvGrpSpPr>
                <p:grpSpPr bwMode="auto">
                  <a:xfrm>
                    <a:off x="4058" y="2334"/>
                    <a:ext cx="184" cy="432"/>
                    <a:chOff x="4058" y="2334"/>
                    <a:chExt cx="184" cy="432"/>
                  </a:xfrm>
                </p:grpSpPr>
                <p:sp>
                  <p:nvSpPr>
                    <p:cNvPr id="358478" name="Freeform 78"/>
                    <p:cNvSpPr>
                      <a:spLocks noChangeAspect="1"/>
                    </p:cNvSpPr>
                    <p:nvPr/>
                  </p:nvSpPr>
                  <p:spPr bwMode="auto">
                    <a:xfrm>
                      <a:off x="4058" y="2334"/>
                      <a:ext cx="184" cy="432"/>
                    </a:xfrm>
                    <a:custGeom>
                      <a:avLst/>
                      <a:gdLst/>
                      <a:ahLst/>
                      <a:cxnLst>
                        <a:cxn ang="0">
                          <a:pos x="107" y="159"/>
                        </a:cxn>
                        <a:cxn ang="0">
                          <a:pos x="107" y="367"/>
                        </a:cxn>
                        <a:cxn ang="0">
                          <a:pos x="107" y="384"/>
                        </a:cxn>
                        <a:cxn ang="0">
                          <a:pos x="107" y="402"/>
                        </a:cxn>
                        <a:cxn ang="0">
                          <a:pos x="113" y="414"/>
                        </a:cxn>
                        <a:cxn ang="0">
                          <a:pos x="119" y="420"/>
                        </a:cxn>
                        <a:cxn ang="0">
                          <a:pos x="130" y="426"/>
                        </a:cxn>
                        <a:cxn ang="0">
                          <a:pos x="154" y="426"/>
                        </a:cxn>
                        <a:cxn ang="0">
                          <a:pos x="154" y="426"/>
                        </a:cxn>
                        <a:cxn ang="0">
                          <a:pos x="154" y="432"/>
                        </a:cxn>
                        <a:cxn ang="0">
                          <a:pos x="89" y="432"/>
                        </a:cxn>
                        <a:cxn ang="0">
                          <a:pos x="77" y="426"/>
                        </a:cxn>
                        <a:cxn ang="0">
                          <a:pos x="65" y="420"/>
                        </a:cxn>
                        <a:cxn ang="0">
                          <a:pos x="59" y="408"/>
                        </a:cxn>
                        <a:cxn ang="0">
                          <a:pos x="53" y="390"/>
                        </a:cxn>
                        <a:cxn ang="0">
                          <a:pos x="53" y="367"/>
                        </a:cxn>
                        <a:cxn ang="0">
                          <a:pos x="53" y="159"/>
                        </a:cxn>
                        <a:cxn ang="0">
                          <a:pos x="6" y="159"/>
                        </a:cxn>
                        <a:cxn ang="0">
                          <a:pos x="0" y="153"/>
                        </a:cxn>
                        <a:cxn ang="0">
                          <a:pos x="0" y="148"/>
                        </a:cxn>
                        <a:cxn ang="0">
                          <a:pos x="0" y="142"/>
                        </a:cxn>
                        <a:cxn ang="0">
                          <a:pos x="6" y="142"/>
                        </a:cxn>
                        <a:cxn ang="0">
                          <a:pos x="42" y="130"/>
                        </a:cxn>
                        <a:cxn ang="0">
                          <a:pos x="65" y="106"/>
                        </a:cxn>
                        <a:cxn ang="0">
                          <a:pos x="83" y="59"/>
                        </a:cxn>
                        <a:cxn ang="0">
                          <a:pos x="83" y="0"/>
                        </a:cxn>
                        <a:cxn ang="0">
                          <a:pos x="107" y="0"/>
                        </a:cxn>
                        <a:cxn ang="0">
                          <a:pos x="107" y="142"/>
                        </a:cxn>
                        <a:cxn ang="0">
                          <a:pos x="184" y="142"/>
                        </a:cxn>
                        <a:cxn ang="0">
                          <a:pos x="184" y="159"/>
                        </a:cxn>
                        <a:cxn ang="0">
                          <a:pos x="107" y="159"/>
                        </a:cxn>
                      </a:cxnLst>
                      <a:rect l="0" t="0" r="r" b="b"/>
                      <a:pathLst>
                        <a:path w="184" h="432">
                          <a:moveTo>
                            <a:pt x="107" y="159"/>
                          </a:moveTo>
                          <a:lnTo>
                            <a:pt x="107" y="367"/>
                          </a:lnTo>
                          <a:lnTo>
                            <a:pt x="107" y="384"/>
                          </a:lnTo>
                          <a:lnTo>
                            <a:pt x="107" y="402"/>
                          </a:lnTo>
                          <a:lnTo>
                            <a:pt x="113" y="414"/>
                          </a:lnTo>
                          <a:lnTo>
                            <a:pt x="119" y="420"/>
                          </a:lnTo>
                          <a:lnTo>
                            <a:pt x="130" y="426"/>
                          </a:lnTo>
                          <a:lnTo>
                            <a:pt x="154" y="426"/>
                          </a:lnTo>
                          <a:lnTo>
                            <a:pt x="154" y="426"/>
                          </a:lnTo>
                          <a:lnTo>
                            <a:pt x="154" y="432"/>
                          </a:lnTo>
                          <a:lnTo>
                            <a:pt x="89" y="432"/>
                          </a:lnTo>
                          <a:lnTo>
                            <a:pt x="77" y="426"/>
                          </a:lnTo>
                          <a:lnTo>
                            <a:pt x="65" y="420"/>
                          </a:lnTo>
                          <a:lnTo>
                            <a:pt x="59" y="408"/>
                          </a:lnTo>
                          <a:lnTo>
                            <a:pt x="53" y="390"/>
                          </a:lnTo>
                          <a:lnTo>
                            <a:pt x="53" y="367"/>
                          </a:lnTo>
                          <a:lnTo>
                            <a:pt x="53" y="159"/>
                          </a:lnTo>
                          <a:lnTo>
                            <a:pt x="6" y="159"/>
                          </a:lnTo>
                          <a:lnTo>
                            <a:pt x="0" y="153"/>
                          </a:lnTo>
                          <a:lnTo>
                            <a:pt x="0" y="148"/>
                          </a:lnTo>
                          <a:lnTo>
                            <a:pt x="0" y="142"/>
                          </a:lnTo>
                          <a:lnTo>
                            <a:pt x="6" y="142"/>
                          </a:lnTo>
                          <a:lnTo>
                            <a:pt x="42" y="130"/>
                          </a:lnTo>
                          <a:lnTo>
                            <a:pt x="65" y="106"/>
                          </a:lnTo>
                          <a:lnTo>
                            <a:pt x="83" y="59"/>
                          </a:lnTo>
                          <a:lnTo>
                            <a:pt x="83" y="0"/>
                          </a:lnTo>
                          <a:lnTo>
                            <a:pt x="107" y="0"/>
                          </a:lnTo>
                          <a:lnTo>
                            <a:pt x="107" y="142"/>
                          </a:lnTo>
                          <a:lnTo>
                            <a:pt x="184" y="142"/>
                          </a:lnTo>
                          <a:lnTo>
                            <a:pt x="184" y="159"/>
                          </a:lnTo>
                          <a:lnTo>
                            <a:pt x="107" y="159"/>
                          </a:lnTo>
                          <a:close/>
                        </a:path>
                      </a:pathLst>
                    </a:custGeom>
                    <a:solidFill>
                      <a:srgbClr val="3131B2"/>
                    </a:solidFill>
                    <a:ln w="0">
                      <a:solidFill>
                        <a:srgbClr val="3131B2"/>
                      </a:solidFill>
                      <a:prstDash val="solid"/>
                      <a:round/>
                      <a:headEnd/>
                      <a:tailEnd/>
                    </a:ln>
                  </p:spPr>
                  <p:txBody>
                    <a:bodyPr/>
                    <a:lstStyle/>
                    <a:p>
                      <a:endParaRPr lang="en-US"/>
                    </a:p>
                  </p:txBody>
                </p:sp>
                <p:sp>
                  <p:nvSpPr>
                    <p:cNvPr id="358479" name="Freeform 79"/>
                    <p:cNvSpPr>
                      <a:spLocks noChangeAspect="1"/>
                    </p:cNvSpPr>
                    <p:nvPr/>
                  </p:nvSpPr>
                  <p:spPr bwMode="auto">
                    <a:xfrm>
                      <a:off x="4058" y="2334"/>
                      <a:ext cx="184" cy="432"/>
                    </a:xfrm>
                    <a:custGeom>
                      <a:avLst/>
                      <a:gdLst/>
                      <a:ahLst/>
                      <a:cxnLst>
                        <a:cxn ang="0">
                          <a:pos x="107" y="159"/>
                        </a:cxn>
                        <a:cxn ang="0">
                          <a:pos x="107" y="367"/>
                        </a:cxn>
                        <a:cxn ang="0">
                          <a:pos x="107" y="384"/>
                        </a:cxn>
                        <a:cxn ang="0">
                          <a:pos x="107" y="402"/>
                        </a:cxn>
                        <a:cxn ang="0">
                          <a:pos x="113" y="414"/>
                        </a:cxn>
                        <a:cxn ang="0">
                          <a:pos x="119" y="420"/>
                        </a:cxn>
                        <a:cxn ang="0">
                          <a:pos x="130" y="426"/>
                        </a:cxn>
                        <a:cxn ang="0">
                          <a:pos x="154" y="426"/>
                        </a:cxn>
                        <a:cxn ang="0">
                          <a:pos x="154" y="426"/>
                        </a:cxn>
                        <a:cxn ang="0">
                          <a:pos x="154" y="432"/>
                        </a:cxn>
                        <a:cxn ang="0">
                          <a:pos x="89" y="432"/>
                        </a:cxn>
                        <a:cxn ang="0">
                          <a:pos x="77" y="426"/>
                        </a:cxn>
                        <a:cxn ang="0">
                          <a:pos x="65" y="420"/>
                        </a:cxn>
                        <a:cxn ang="0">
                          <a:pos x="59" y="408"/>
                        </a:cxn>
                        <a:cxn ang="0">
                          <a:pos x="53" y="390"/>
                        </a:cxn>
                        <a:cxn ang="0">
                          <a:pos x="53" y="367"/>
                        </a:cxn>
                        <a:cxn ang="0">
                          <a:pos x="53" y="159"/>
                        </a:cxn>
                        <a:cxn ang="0">
                          <a:pos x="6" y="159"/>
                        </a:cxn>
                        <a:cxn ang="0">
                          <a:pos x="0" y="153"/>
                        </a:cxn>
                        <a:cxn ang="0">
                          <a:pos x="0" y="148"/>
                        </a:cxn>
                        <a:cxn ang="0">
                          <a:pos x="0" y="142"/>
                        </a:cxn>
                        <a:cxn ang="0">
                          <a:pos x="6" y="142"/>
                        </a:cxn>
                        <a:cxn ang="0">
                          <a:pos x="42" y="130"/>
                        </a:cxn>
                        <a:cxn ang="0">
                          <a:pos x="65" y="106"/>
                        </a:cxn>
                        <a:cxn ang="0">
                          <a:pos x="83" y="59"/>
                        </a:cxn>
                        <a:cxn ang="0">
                          <a:pos x="83" y="0"/>
                        </a:cxn>
                        <a:cxn ang="0">
                          <a:pos x="107" y="0"/>
                        </a:cxn>
                        <a:cxn ang="0">
                          <a:pos x="107" y="142"/>
                        </a:cxn>
                        <a:cxn ang="0">
                          <a:pos x="184" y="142"/>
                        </a:cxn>
                        <a:cxn ang="0">
                          <a:pos x="184" y="159"/>
                        </a:cxn>
                        <a:cxn ang="0">
                          <a:pos x="107" y="159"/>
                        </a:cxn>
                      </a:cxnLst>
                      <a:rect l="0" t="0" r="r" b="b"/>
                      <a:pathLst>
                        <a:path w="184" h="432">
                          <a:moveTo>
                            <a:pt x="107" y="159"/>
                          </a:moveTo>
                          <a:lnTo>
                            <a:pt x="107" y="367"/>
                          </a:lnTo>
                          <a:lnTo>
                            <a:pt x="107" y="384"/>
                          </a:lnTo>
                          <a:lnTo>
                            <a:pt x="107" y="402"/>
                          </a:lnTo>
                          <a:lnTo>
                            <a:pt x="113" y="414"/>
                          </a:lnTo>
                          <a:lnTo>
                            <a:pt x="119" y="420"/>
                          </a:lnTo>
                          <a:lnTo>
                            <a:pt x="130" y="426"/>
                          </a:lnTo>
                          <a:lnTo>
                            <a:pt x="154" y="426"/>
                          </a:lnTo>
                          <a:lnTo>
                            <a:pt x="154" y="426"/>
                          </a:lnTo>
                          <a:lnTo>
                            <a:pt x="154" y="432"/>
                          </a:lnTo>
                          <a:lnTo>
                            <a:pt x="89" y="432"/>
                          </a:lnTo>
                          <a:lnTo>
                            <a:pt x="77" y="426"/>
                          </a:lnTo>
                          <a:lnTo>
                            <a:pt x="65" y="420"/>
                          </a:lnTo>
                          <a:lnTo>
                            <a:pt x="59" y="408"/>
                          </a:lnTo>
                          <a:lnTo>
                            <a:pt x="53" y="390"/>
                          </a:lnTo>
                          <a:lnTo>
                            <a:pt x="53" y="367"/>
                          </a:lnTo>
                          <a:lnTo>
                            <a:pt x="53" y="159"/>
                          </a:lnTo>
                          <a:lnTo>
                            <a:pt x="6" y="159"/>
                          </a:lnTo>
                          <a:lnTo>
                            <a:pt x="0" y="153"/>
                          </a:lnTo>
                          <a:lnTo>
                            <a:pt x="0" y="148"/>
                          </a:lnTo>
                          <a:lnTo>
                            <a:pt x="0" y="142"/>
                          </a:lnTo>
                          <a:lnTo>
                            <a:pt x="6" y="142"/>
                          </a:lnTo>
                          <a:lnTo>
                            <a:pt x="42" y="130"/>
                          </a:lnTo>
                          <a:lnTo>
                            <a:pt x="65" y="106"/>
                          </a:lnTo>
                          <a:lnTo>
                            <a:pt x="83" y="59"/>
                          </a:lnTo>
                          <a:lnTo>
                            <a:pt x="83" y="0"/>
                          </a:lnTo>
                          <a:lnTo>
                            <a:pt x="107" y="0"/>
                          </a:lnTo>
                          <a:lnTo>
                            <a:pt x="107" y="142"/>
                          </a:lnTo>
                          <a:lnTo>
                            <a:pt x="184" y="142"/>
                          </a:lnTo>
                          <a:lnTo>
                            <a:pt x="184" y="159"/>
                          </a:lnTo>
                          <a:lnTo>
                            <a:pt x="107" y="159"/>
                          </a:lnTo>
                        </a:path>
                      </a:pathLst>
                    </a:custGeom>
                    <a:noFill/>
                    <a:ln w="9525">
                      <a:solidFill>
                        <a:srgbClr val="3131B2"/>
                      </a:solidFill>
                      <a:prstDash val="solid"/>
                      <a:round/>
                      <a:headEnd/>
                      <a:tailEnd/>
                    </a:ln>
                  </p:spPr>
                  <p:txBody>
                    <a:bodyPr/>
                    <a:lstStyle/>
                    <a:p>
                      <a:endParaRPr lang="en-US"/>
                    </a:p>
                  </p:txBody>
                </p:sp>
              </p:grpSp>
              <p:grpSp>
                <p:nvGrpSpPr>
                  <p:cNvPr id="358480" name="Group 80"/>
                  <p:cNvGrpSpPr>
                    <a:grpSpLocks noChangeAspect="1"/>
                  </p:cNvGrpSpPr>
                  <p:nvPr/>
                </p:nvGrpSpPr>
                <p:grpSpPr bwMode="auto">
                  <a:xfrm>
                    <a:off x="4265" y="2464"/>
                    <a:ext cx="231" cy="308"/>
                    <a:chOff x="4265" y="2464"/>
                    <a:chExt cx="231" cy="308"/>
                  </a:xfrm>
                </p:grpSpPr>
                <p:sp>
                  <p:nvSpPr>
                    <p:cNvPr id="358481" name="Freeform 81"/>
                    <p:cNvSpPr>
                      <a:spLocks noChangeAspect="1" noEditPoints="1"/>
                    </p:cNvSpPr>
                    <p:nvPr/>
                  </p:nvSpPr>
                  <p:spPr bwMode="auto">
                    <a:xfrm>
                      <a:off x="4265" y="2464"/>
                      <a:ext cx="231" cy="308"/>
                    </a:xfrm>
                    <a:custGeom>
                      <a:avLst/>
                      <a:gdLst/>
                      <a:ahLst/>
                      <a:cxnLst>
                        <a:cxn ang="0">
                          <a:pos x="148" y="308"/>
                        </a:cxn>
                        <a:cxn ang="0">
                          <a:pos x="83" y="296"/>
                        </a:cxn>
                        <a:cxn ang="0">
                          <a:pos x="36" y="266"/>
                        </a:cxn>
                        <a:cxn ang="0">
                          <a:pos x="6" y="213"/>
                        </a:cxn>
                        <a:cxn ang="0">
                          <a:pos x="0" y="148"/>
                        </a:cxn>
                        <a:cxn ang="0">
                          <a:pos x="6" y="83"/>
                        </a:cxn>
                        <a:cxn ang="0">
                          <a:pos x="30" y="35"/>
                        </a:cxn>
                        <a:cxn ang="0">
                          <a:pos x="71" y="6"/>
                        </a:cxn>
                        <a:cxn ang="0">
                          <a:pos x="125" y="0"/>
                        </a:cxn>
                        <a:cxn ang="0">
                          <a:pos x="184" y="12"/>
                        </a:cxn>
                        <a:cxn ang="0">
                          <a:pos x="219" y="41"/>
                        </a:cxn>
                        <a:cxn ang="0">
                          <a:pos x="231" y="83"/>
                        </a:cxn>
                        <a:cxn ang="0">
                          <a:pos x="231" y="95"/>
                        </a:cxn>
                        <a:cxn ang="0">
                          <a:pos x="219" y="106"/>
                        </a:cxn>
                        <a:cxn ang="0">
                          <a:pos x="208" y="112"/>
                        </a:cxn>
                        <a:cxn ang="0">
                          <a:pos x="190" y="118"/>
                        </a:cxn>
                        <a:cxn ang="0">
                          <a:pos x="89" y="118"/>
                        </a:cxn>
                        <a:cxn ang="0">
                          <a:pos x="77" y="118"/>
                        </a:cxn>
                        <a:cxn ang="0">
                          <a:pos x="66" y="124"/>
                        </a:cxn>
                        <a:cxn ang="0">
                          <a:pos x="60" y="136"/>
                        </a:cxn>
                        <a:cxn ang="0">
                          <a:pos x="60" y="154"/>
                        </a:cxn>
                        <a:cxn ang="0">
                          <a:pos x="60" y="172"/>
                        </a:cxn>
                        <a:cxn ang="0">
                          <a:pos x="66" y="195"/>
                        </a:cxn>
                        <a:cxn ang="0">
                          <a:pos x="71" y="219"/>
                        </a:cxn>
                        <a:cxn ang="0">
                          <a:pos x="83" y="237"/>
                        </a:cxn>
                        <a:cxn ang="0">
                          <a:pos x="101" y="260"/>
                        </a:cxn>
                        <a:cxn ang="0">
                          <a:pos x="119" y="278"/>
                        </a:cxn>
                        <a:cxn ang="0">
                          <a:pos x="142" y="284"/>
                        </a:cxn>
                        <a:cxn ang="0">
                          <a:pos x="172" y="290"/>
                        </a:cxn>
                        <a:cxn ang="0">
                          <a:pos x="190" y="290"/>
                        </a:cxn>
                        <a:cxn ang="0">
                          <a:pos x="202" y="284"/>
                        </a:cxn>
                        <a:cxn ang="0">
                          <a:pos x="219" y="278"/>
                        </a:cxn>
                        <a:cxn ang="0">
                          <a:pos x="225" y="278"/>
                        </a:cxn>
                        <a:cxn ang="0">
                          <a:pos x="225" y="278"/>
                        </a:cxn>
                        <a:cxn ang="0">
                          <a:pos x="231" y="278"/>
                        </a:cxn>
                        <a:cxn ang="0">
                          <a:pos x="231" y="284"/>
                        </a:cxn>
                        <a:cxn ang="0">
                          <a:pos x="231" y="284"/>
                        </a:cxn>
                        <a:cxn ang="0">
                          <a:pos x="231" y="290"/>
                        </a:cxn>
                        <a:cxn ang="0">
                          <a:pos x="225" y="290"/>
                        </a:cxn>
                        <a:cxn ang="0">
                          <a:pos x="184" y="302"/>
                        </a:cxn>
                        <a:cxn ang="0">
                          <a:pos x="148" y="308"/>
                        </a:cxn>
                        <a:cxn ang="0">
                          <a:pos x="142" y="100"/>
                        </a:cxn>
                        <a:cxn ang="0">
                          <a:pos x="160" y="100"/>
                        </a:cxn>
                        <a:cxn ang="0">
                          <a:pos x="172" y="95"/>
                        </a:cxn>
                        <a:cxn ang="0">
                          <a:pos x="178" y="89"/>
                        </a:cxn>
                        <a:cxn ang="0">
                          <a:pos x="178" y="77"/>
                        </a:cxn>
                        <a:cxn ang="0">
                          <a:pos x="178" y="59"/>
                        </a:cxn>
                        <a:cxn ang="0">
                          <a:pos x="172" y="41"/>
                        </a:cxn>
                        <a:cxn ang="0">
                          <a:pos x="154" y="23"/>
                        </a:cxn>
                        <a:cxn ang="0">
                          <a:pos x="142" y="18"/>
                        </a:cxn>
                        <a:cxn ang="0">
                          <a:pos x="125" y="12"/>
                        </a:cxn>
                        <a:cxn ang="0">
                          <a:pos x="101" y="18"/>
                        </a:cxn>
                        <a:cxn ang="0">
                          <a:pos x="83" y="23"/>
                        </a:cxn>
                        <a:cxn ang="0">
                          <a:pos x="71" y="41"/>
                        </a:cxn>
                        <a:cxn ang="0">
                          <a:pos x="66" y="71"/>
                        </a:cxn>
                        <a:cxn ang="0">
                          <a:pos x="60" y="100"/>
                        </a:cxn>
                        <a:cxn ang="0">
                          <a:pos x="119" y="100"/>
                        </a:cxn>
                        <a:cxn ang="0">
                          <a:pos x="142" y="100"/>
                        </a:cxn>
                      </a:cxnLst>
                      <a:rect l="0" t="0" r="r" b="b"/>
                      <a:pathLst>
                        <a:path w="231" h="308">
                          <a:moveTo>
                            <a:pt x="148" y="308"/>
                          </a:moveTo>
                          <a:lnTo>
                            <a:pt x="83" y="296"/>
                          </a:lnTo>
                          <a:lnTo>
                            <a:pt x="36" y="266"/>
                          </a:lnTo>
                          <a:lnTo>
                            <a:pt x="6" y="213"/>
                          </a:lnTo>
                          <a:lnTo>
                            <a:pt x="0" y="148"/>
                          </a:lnTo>
                          <a:lnTo>
                            <a:pt x="6" y="83"/>
                          </a:lnTo>
                          <a:lnTo>
                            <a:pt x="30" y="35"/>
                          </a:lnTo>
                          <a:lnTo>
                            <a:pt x="71" y="6"/>
                          </a:lnTo>
                          <a:lnTo>
                            <a:pt x="125" y="0"/>
                          </a:lnTo>
                          <a:lnTo>
                            <a:pt x="184" y="12"/>
                          </a:lnTo>
                          <a:lnTo>
                            <a:pt x="219" y="41"/>
                          </a:lnTo>
                          <a:lnTo>
                            <a:pt x="231" y="83"/>
                          </a:lnTo>
                          <a:lnTo>
                            <a:pt x="231" y="95"/>
                          </a:lnTo>
                          <a:lnTo>
                            <a:pt x="219" y="106"/>
                          </a:lnTo>
                          <a:lnTo>
                            <a:pt x="208" y="112"/>
                          </a:lnTo>
                          <a:lnTo>
                            <a:pt x="190" y="118"/>
                          </a:lnTo>
                          <a:lnTo>
                            <a:pt x="89" y="118"/>
                          </a:lnTo>
                          <a:lnTo>
                            <a:pt x="77" y="118"/>
                          </a:lnTo>
                          <a:lnTo>
                            <a:pt x="66" y="124"/>
                          </a:lnTo>
                          <a:lnTo>
                            <a:pt x="60" y="136"/>
                          </a:lnTo>
                          <a:lnTo>
                            <a:pt x="60" y="154"/>
                          </a:lnTo>
                          <a:lnTo>
                            <a:pt x="60" y="172"/>
                          </a:lnTo>
                          <a:lnTo>
                            <a:pt x="66" y="195"/>
                          </a:lnTo>
                          <a:lnTo>
                            <a:pt x="71" y="219"/>
                          </a:lnTo>
                          <a:lnTo>
                            <a:pt x="83" y="237"/>
                          </a:lnTo>
                          <a:lnTo>
                            <a:pt x="101" y="260"/>
                          </a:lnTo>
                          <a:lnTo>
                            <a:pt x="119" y="278"/>
                          </a:lnTo>
                          <a:lnTo>
                            <a:pt x="142" y="284"/>
                          </a:lnTo>
                          <a:lnTo>
                            <a:pt x="172" y="290"/>
                          </a:lnTo>
                          <a:lnTo>
                            <a:pt x="190" y="290"/>
                          </a:lnTo>
                          <a:lnTo>
                            <a:pt x="202" y="284"/>
                          </a:lnTo>
                          <a:lnTo>
                            <a:pt x="219" y="278"/>
                          </a:lnTo>
                          <a:lnTo>
                            <a:pt x="225" y="278"/>
                          </a:lnTo>
                          <a:lnTo>
                            <a:pt x="225" y="278"/>
                          </a:lnTo>
                          <a:lnTo>
                            <a:pt x="231" y="278"/>
                          </a:lnTo>
                          <a:lnTo>
                            <a:pt x="231" y="284"/>
                          </a:lnTo>
                          <a:lnTo>
                            <a:pt x="231" y="284"/>
                          </a:lnTo>
                          <a:lnTo>
                            <a:pt x="231" y="290"/>
                          </a:lnTo>
                          <a:lnTo>
                            <a:pt x="225" y="290"/>
                          </a:lnTo>
                          <a:lnTo>
                            <a:pt x="184" y="302"/>
                          </a:lnTo>
                          <a:lnTo>
                            <a:pt x="148" y="308"/>
                          </a:lnTo>
                          <a:close/>
                          <a:moveTo>
                            <a:pt x="142" y="100"/>
                          </a:moveTo>
                          <a:lnTo>
                            <a:pt x="160" y="100"/>
                          </a:lnTo>
                          <a:lnTo>
                            <a:pt x="172" y="95"/>
                          </a:lnTo>
                          <a:lnTo>
                            <a:pt x="178" y="89"/>
                          </a:lnTo>
                          <a:lnTo>
                            <a:pt x="178" y="77"/>
                          </a:lnTo>
                          <a:lnTo>
                            <a:pt x="178" y="59"/>
                          </a:lnTo>
                          <a:lnTo>
                            <a:pt x="172" y="41"/>
                          </a:lnTo>
                          <a:lnTo>
                            <a:pt x="154" y="23"/>
                          </a:lnTo>
                          <a:lnTo>
                            <a:pt x="142" y="18"/>
                          </a:lnTo>
                          <a:lnTo>
                            <a:pt x="125" y="12"/>
                          </a:lnTo>
                          <a:lnTo>
                            <a:pt x="101" y="18"/>
                          </a:lnTo>
                          <a:lnTo>
                            <a:pt x="83" y="23"/>
                          </a:lnTo>
                          <a:lnTo>
                            <a:pt x="71" y="41"/>
                          </a:lnTo>
                          <a:lnTo>
                            <a:pt x="66" y="71"/>
                          </a:lnTo>
                          <a:lnTo>
                            <a:pt x="60" y="100"/>
                          </a:lnTo>
                          <a:lnTo>
                            <a:pt x="119" y="100"/>
                          </a:lnTo>
                          <a:lnTo>
                            <a:pt x="142" y="100"/>
                          </a:lnTo>
                          <a:close/>
                        </a:path>
                      </a:pathLst>
                    </a:custGeom>
                    <a:solidFill>
                      <a:srgbClr val="3131B2"/>
                    </a:solidFill>
                    <a:ln w="0">
                      <a:solidFill>
                        <a:srgbClr val="3131B2"/>
                      </a:solidFill>
                      <a:prstDash val="solid"/>
                      <a:round/>
                      <a:headEnd/>
                      <a:tailEnd/>
                    </a:ln>
                  </p:spPr>
                  <p:txBody>
                    <a:bodyPr/>
                    <a:lstStyle/>
                    <a:p>
                      <a:endParaRPr lang="en-US"/>
                    </a:p>
                  </p:txBody>
                </p:sp>
                <p:sp>
                  <p:nvSpPr>
                    <p:cNvPr id="358482" name="Freeform 82"/>
                    <p:cNvSpPr>
                      <a:spLocks noChangeAspect="1"/>
                    </p:cNvSpPr>
                    <p:nvPr/>
                  </p:nvSpPr>
                  <p:spPr bwMode="auto">
                    <a:xfrm>
                      <a:off x="4265" y="2464"/>
                      <a:ext cx="231" cy="308"/>
                    </a:xfrm>
                    <a:custGeom>
                      <a:avLst/>
                      <a:gdLst/>
                      <a:ahLst/>
                      <a:cxnLst>
                        <a:cxn ang="0">
                          <a:pos x="148" y="308"/>
                        </a:cxn>
                        <a:cxn ang="0">
                          <a:pos x="83" y="296"/>
                        </a:cxn>
                        <a:cxn ang="0">
                          <a:pos x="36" y="266"/>
                        </a:cxn>
                        <a:cxn ang="0">
                          <a:pos x="6" y="213"/>
                        </a:cxn>
                        <a:cxn ang="0">
                          <a:pos x="0" y="148"/>
                        </a:cxn>
                        <a:cxn ang="0">
                          <a:pos x="6" y="83"/>
                        </a:cxn>
                        <a:cxn ang="0">
                          <a:pos x="30" y="35"/>
                        </a:cxn>
                        <a:cxn ang="0">
                          <a:pos x="71" y="6"/>
                        </a:cxn>
                        <a:cxn ang="0">
                          <a:pos x="125" y="0"/>
                        </a:cxn>
                        <a:cxn ang="0">
                          <a:pos x="184" y="12"/>
                        </a:cxn>
                        <a:cxn ang="0">
                          <a:pos x="219" y="41"/>
                        </a:cxn>
                        <a:cxn ang="0">
                          <a:pos x="231" y="83"/>
                        </a:cxn>
                        <a:cxn ang="0">
                          <a:pos x="231" y="95"/>
                        </a:cxn>
                        <a:cxn ang="0">
                          <a:pos x="219" y="106"/>
                        </a:cxn>
                        <a:cxn ang="0">
                          <a:pos x="208" y="112"/>
                        </a:cxn>
                        <a:cxn ang="0">
                          <a:pos x="190" y="118"/>
                        </a:cxn>
                        <a:cxn ang="0">
                          <a:pos x="89" y="118"/>
                        </a:cxn>
                        <a:cxn ang="0">
                          <a:pos x="77" y="118"/>
                        </a:cxn>
                        <a:cxn ang="0">
                          <a:pos x="66" y="124"/>
                        </a:cxn>
                        <a:cxn ang="0">
                          <a:pos x="60" y="136"/>
                        </a:cxn>
                        <a:cxn ang="0">
                          <a:pos x="60" y="154"/>
                        </a:cxn>
                        <a:cxn ang="0">
                          <a:pos x="60" y="172"/>
                        </a:cxn>
                        <a:cxn ang="0">
                          <a:pos x="66" y="195"/>
                        </a:cxn>
                        <a:cxn ang="0">
                          <a:pos x="71" y="219"/>
                        </a:cxn>
                        <a:cxn ang="0">
                          <a:pos x="83" y="237"/>
                        </a:cxn>
                        <a:cxn ang="0">
                          <a:pos x="101" y="260"/>
                        </a:cxn>
                        <a:cxn ang="0">
                          <a:pos x="119" y="278"/>
                        </a:cxn>
                        <a:cxn ang="0">
                          <a:pos x="142" y="284"/>
                        </a:cxn>
                        <a:cxn ang="0">
                          <a:pos x="172" y="290"/>
                        </a:cxn>
                        <a:cxn ang="0">
                          <a:pos x="190" y="290"/>
                        </a:cxn>
                        <a:cxn ang="0">
                          <a:pos x="202" y="284"/>
                        </a:cxn>
                        <a:cxn ang="0">
                          <a:pos x="219" y="278"/>
                        </a:cxn>
                        <a:cxn ang="0">
                          <a:pos x="225" y="278"/>
                        </a:cxn>
                        <a:cxn ang="0">
                          <a:pos x="225" y="278"/>
                        </a:cxn>
                        <a:cxn ang="0">
                          <a:pos x="231" y="278"/>
                        </a:cxn>
                        <a:cxn ang="0">
                          <a:pos x="231" y="284"/>
                        </a:cxn>
                        <a:cxn ang="0">
                          <a:pos x="231" y="284"/>
                        </a:cxn>
                        <a:cxn ang="0">
                          <a:pos x="231" y="290"/>
                        </a:cxn>
                        <a:cxn ang="0">
                          <a:pos x="225" y="290"/>
                        </a:cxn>
                        <a:cxn ang="0">
                          <a:pos x="184" y="302"/>
                        </a:cxn>
                        <a:cxn ang="0">
                          <a:pos x="148" y="308"/>
                        </a:cxn>
                      </a:cxnLst>
                      <a:rect l="0" t="0" r="r" b="b"/>
                      <a:pathLst>
                        <a:path w="231" h="308">
                          <a:moveTo>
                            <a:pt x="148" y="308"/>
                          </a:moveTo>
                          <a:lnTo>
                            <a:pt x="83" y="296"/>
                          </a:lnTo>
                          <a:lnTo>
                            <a:pt x="36" y="266"/>
                          </a:lnTo>
                          <a:lnTo>
                            <a:pt x="6" y="213"/>
                          </a:lnTo>
                          <a:lnTo>
                            <a:pt x="0" y="148"/>
                          </a:lnTo>
                          <a:lnTo>
                            <a:pt x="6" y="83"/>
                          </a:lnTo>
                          <a:lnTo>
                            <a:pt x="30" y="35"/>
                          </a:lnTo>
                          <a:lnTo>
                            <a:pt x="71" y="6"/>
                          </a:lnTo>
                          <a:lnTo>
                            <a:pt x="125" y="0"/>
                          </a:lnTo>
                          <a:lnTo>
                            <a:pt x="184" y="12"/>
                          </a:lnTo>
                          <a:lnTo>
                            <a:pt x="219" y="41"/>
                          </a:lnTo>
                          <a:lnTo>
                            <a:pt x="231" y="83"/>
                          </a:lnTo>
                          <a:lnTo>
                            <a:pt x="231" y="95"/>
                          </a:lnTo>
                          <a:lnTo>
                            <a:pt x="219" y="106"/>
                          </a:lnTo>
                          <a:lnTo>
                            <a:pt x="208" y="112"/>
                          </a:lnTo>
                          <a:lnTo>
                            <a:pt x="190" y="118"/>
                          </a:lnTo>
                          <a:lnTo>
                            <a:pt x="89" y="118"/>
                          </a:lnTo>
                          <a:lnTo>
                            <a:pt x="77" y="118"/>
                          </a:lnTo>
                          <a:lnTo>
                            <a:pt x="66" y="124"/>
                          </a:lnTo>
                          <a:lnTo>
                            <a:pt x="60" y="136"/>
                          </a:lnTo>
                          <a:lnTo>
                            <a:pt x="60" y="154"/>
                          </a:lnTo>
                          <a:lnTo>
                            <a:pt x="60" y="172"/>
                          </a:lnTo>
                          <a:lnTo>
                            <a:pt x="66" y="195"/>
                          </a:lnTo>
                          <a:lnTo>
                            <a:pt x="71" y="219"/>
                          </a:lnTo>
                          <a:lnTo>
                            <a:pt x="83" y="237"/>
                          </a:lnTo>
                          <a:lnTo>
                            <a:pt x="101" y="260"/>
                          </a:lnTo>
                          <a:lnTo>
                            <a:pt x="119" y="278"/>
                          </a:lnTo>
                          <a:lnTo>
                            <a:pt x="142" y="284"/>
                          </a:lnTo>
                          <a:lnTo>
                            <a:pt x="172" y="290"/>
                          </a:lnTo>
                          <a:lnTo>
                            <a:pt x="190" y="290"/>
                          </a:lnTo>
                          <a:lnTo>
                            <a:pt x="202" y="284"/>
                          </a:lnTo>
                          <a:lnTo>
                            <a:pt x="219" y="278"/>
                          </a:lnTo>
                          <a:lnTo>
                            <a:pt x="225" y="278"/>
                          </a:lnTo>
                          <a:lnTo>
                            <a:pt x="225" y="278"/>
                          </a:lnTo>
                          <a:lnTo>
                            <a:pt x="231" y="278"/>
                          </a:lnTo>
                          <a:lnTo>
                            <a:pt x="231" y="284"/>
                          </a:lnTo>
                          <a:lnTo>
                            <a:pt x="231" y="284"/>
                          </a:lnTo>
                          <a:lnTo>
                            <a:pt x="231" y="290"/>
                          </a:lnTo>
                          <a:lnTo>
                            <a:pt x="225" y="290"/>
                          </a:lnTo>
                          <a:lnTo>
                            <a:pt x="184" y="302"/>
                          </a:lnTo>
                          <a:lnTo>
                            <a:pt x="148" y="308"/>
                          </a:lnTo>
                        </a:path>
                      </a:pathLst>
                    </a:custGeom>
                    <a:noFill/>
                    <a:ln w="9525">
                      <a:solidFill>
                        <a:srgbClr val="3131B2"/>
                      </a:solidFill>
                      <a:prstDash val="solid"/>
                      <a:round/>
                      <a:headEnd/>
                      <a:tailEnd/>
                    </a:ln>
                  </p:spPr>
                  <p:txBody>
                    <a:bodyPr/>
                    <a:lstStyle/>
                    <a:p>
                      <a:endParaRPr lang="en-US"/>
                    </a:p>
                  </p:txBody>
                </p:sp>
                <p:sp>
                  <p:nvSpPr>
                    <p:cNvPr id="358483" name="Freeform 83"/>
                    <p:cNvSpPr>
                      <a:spLocks noChangeAspect="1"/>
                    </p:cNvSpPr>
                    <p:nvPr/>
                  </p:nvSpPr>
                  <p:spPr bwMode="auto">
                    <a:xfrm>
                      <a:off x="4325" y="2476"/>
                      <a:ext cx="118" cy="88"/>
                    </a:xfrm>
                    <a:custGeom>
                      <a:avLst/>
                      <a:gdLst/>
                      <a:ahLst/>
                      <a:cxnLst>
                        <a:cxn ang="0">
                          <a:pos x="82" y="88"/>
                        </a:cxn>
                        <a:cxn ang="0">
                          <a:pos x="100" y="88"/>
                        </a:cxn>
                        <a:cxn ang="0">
                          <a:pos x="112" y="83"/>
                        </a:cxn>
                        <a:cxn ang="0">
                          <a:pos x="118" y="77"/>
                        </a:cxn>
                        <a:cxn ang="0">
                          <a:pos x="118" y="65"/>
                        </a:cxn>
                        <a:cxn ang="0">
                          <a:pos x="118" y="47"/>
                        </a:cxn>
                        <a:cxn ang="0">
                          <a:pos x="112" y="29"/>
                        </a:cxn>
                        <a:cxn ang="0">
                          <a:pos x="94" y="11"/>
                        </a:cxn>
                        <a:cxn ang="0">
                          <a:pos x="82" y="6"/>
                        </a:cxn>
                        <a:cxn ang="0">
                          <a:pos x="65" y="0"/>
                        </a:cxn>
                        <a:cxn ang="0">
                          <a:pos x="41" y="6"/>
                        </a:cxn>
                        <a:cxn ang="0">
                          <a:pos x="23" y="11"/>
                        </a:cxn>
                        <a:cxn ang="0">
                          <a:pos x="11" y="29"/>
                        </a:cxn>
                        <a:cxn ang="0">
                          <a:pos x="6" y="59"/>
                        </a:cxn>
                        <a:cxn ang="0">
                          <a:pos x="0" y="88"/>
                        </a:cxn>
                        <a:cxn ang="0">
                          <a:pos x="59" y="88"/>
                        </a:cxn>
                        <a:cxn ang="0">
                          <a:pos x="82" y="88"/>
                        </a:cxn>
                      </a:cxnLst>
                      <a:rect l="0" t="0" r="r" b="b"/>
                      <a:pathLst>
                        <a:path w="118" h="88">
                          <a:moveTo>
                            <a:pt x="82" y="88"/>
                          </a:moveTo>
                          <a:lnTo>
                            <a:pt x="100" y="88"/>
                          </a:lnTo>
                          <a:lnTo>
                            <a:pt x="112" y="83"/>
                          </a:lnTo>
                          <a:lnTo>
                            <a:pt x="118" y="77"/>
                          </a:lnTo>
                          <a:lnTo>
                            <a:pt x="118" y="65"/>
                          </a:lnTo>
                          <a:lnTo>
                            <a:pt x="118" y="47"/>
                          </a:lnTo>
                          <a:lnTo>
                            <a:pt x="112" y="29"/>
                          </a:lnTo>
                          <a:lnTo>
                            <a:pt x="94" y="11"/>
                          </a:lnTo>
                          <a:lnTo>
                            <a:pt x="82" y="6"/>
                          </a:lnTo>
                          <a:lnTo>
                            <a:pt x="65" y="0"/>
                          </a:lnTo>
                          <a:lnTo>
                            <a:pt x="41" y="6"/>
                          </a:lnTo>
                          <a:lnTo>
                            <a:pt x="23" y="11"/>
                          </a:lnTo>
                          <a:lnTo>
                            <a:pt x="11" y="29"/>
                          </a:lnTo>
                          <a:lnTo>
                            <a:pt x="6" y="59"/>
                          </a:lnTo>
                          <a:lnTo>
                            <a:pt x="0" y="88"/>
                          </a:lnTo>
                          <a:lnTo>
                            <a:pt x="59" y="88"/>
                          </a:lnTo>
                          <a:lnTo>
                            <a:pt x="82" y="88"/>
                          </a:lnTo>
                        </a:path>
                      </a:pathLst>
                    </a:custGeom>
                    <a:noFill/>
                    <a:ln w="9525">
                      <a:solidFill>
                        <a:srgbClr val="3131B2"/>
                      </a:solidFill>
                      <a:prstDash val="solid"/>
                      <a:round/>
                      <a:headEnd/>
                      <a:tailEnd/>
                    </a:ln>
                  </p:spPr>
                  <p:txBody>
                    <a:bodyPr/>
                    <a:lstStyle/>
                    <a:p>
                      <a:endParaRPr lang="en-US"/>
                    </a:p>
                  </p:txBody>
                </p:sp>
              </p:grpSp>
              <p:grpSp>
                <p:nvGrpSpPr>
                  <p:cNvPr id="358484" name="Group 84"/>
                  <p:cNvGrpSpPr>
                    <a:grpSpLocks noChangeAspect="1"/>
                  </p:cNvGrpSpPr>
                  <p:nvPr/>
                </p:nvGrpSpPr>
                <p:grpSpPr bwMode="auto">
                  <a:xfrm>
                    <a:off x="4550" y="2464"/>
                    <a:ext cx="177" cy="302"/>
                    <a:chOff x="4550" y="2464"/>
                    <a:chExt cx="177" cy="302"/>
                  </a:xfrm>
                </p:grpSpPr>
                <p:sp>
                  <p:nvSpPr>
                    <p:cNvPr id="358485" name="Freeform 85"/>
                    <p:cNvSpPr>
                      <a:spLocks noChangeAspect="1"/>
                    </p:cNvSpPr>
                    <p:nvPr/>
                  </p:nvSpPr>
                  <p:spPr bwMode="auto">
                    <a:xfrm>
                      <a:off x="4550" y="2464"/>
                      <a:ext cx="177" cy="302"/>
                    </a:xfrm>
                    <a:custGeom>
                      <a:avLst/>
                      <a:gdLst/>
                      <a:ahLst/>
                      <a:cxnLst>
                        <a:cxn ang="0">
                          <a:pos x="148" y="59"/>
                        </a:cxn>
                        <a:cxn ang="0">
                          <a:pos x="148" y="59"/>
                        </a:cxn>
                        <a:cxn ang="0">
                          <a:pos x="136" y="59"/>
                        </a:cxn>
                        <a:cxn ang="0">
                          <a:pos x="130" y="53"/>
                        </a:cxn>
                        <a:cxn ang="0">
                          <a:pos x="118" y="47"/>
                        </a:cxn>
                        <a:cxn ang="0">
                          <a:pos x="106" y="41"/>
                        </a:cxn>
                        <a:cxn ang="0">
                          <a:pos x="83" y="59"/>
                        </a:cxn>
                        <a:cxn ang="0">
                          <a:pos x="65" y="100"/>
                        </a:cxn>
                        <a:cxn ang="0">
                          <a:pos x="53" y="160"/>
                        </a:cxn>
                        <a:cxn ang="0">
                          <a:pos x="53" y="302"/>
                        </a:cxn>
                        <a:cxn ang="0">
                          <a:pos x="41" y="302"/>
                        </a:cxn>
                        <a:cxn ang="0">
                          <a:pos x="23" y="296"/>
                        </a:cxn>
                        <a:cxn ang="0">
                          <a:pos x="11" y="290"/>
                        </a:cxn>
                        <a:cxn ang="0">
                          <a:pos x="6" y="272"/>
                        </a:cxn>
                        <a:cxn ang="0">
                          <a:pos x="0" y="249"/>
                        </a:cxn>
                        <a:cxn ang="0">
                          <a:pos x="0" y="6"/>
                        </a:cxn>
                        <a:cxn ang="0">
                          <a:pos x="53" y="6"/>
                        </a:cxn>
                        <a:cxn ang="0">
                          <a:pos x="53" y="83"/>
                        </a:cxn>
                        <a:cxn ang="0">
                          <a:pos x="59" y="83"/>
                        </a:cxn>
                        <a:cxn ang="0">
                          <a:pos x="71" y="53"/>
                        </a:cxn>
                        <a:cxn ang="0">
                          <a:pos x="88" y="29"/>
                        </a:cxn>
                        <a:cxn ang="0">
                          <a:pos x="100" y="12"/>
                        </a:cxn>
                        <a:cxn ang="0">
                          <a:pos x="118" y="0"/>
                        </a:cxn>
                        <a:cxn ang="0">
                          <a:pos x="136" y="0"/>
                        </a:cxn>
                        <a:cxn ang="0">
                          <a:pos x="154" y="0"/>
                        </a:cxn>
                        <a:cxn ang="0">
                          <a:pos x="165" y="6"/>
                        </a:cxn>
                        <a:cxn ang="0">
                          <a:pos x="171" y="18"/>
                        </a:cxn>
                        <a:cxn ang="0">
                          <a:pos x="177" y="29"/>
                        </a:cxn>
                        <a:cxn ang="0">
                          <a:pos x="148" y="59"/>
                        </a:cxn>
                      </a:cxnLst>
                      <a:rect l="0" t="0" r="r" b="b"/>
                      <a:pathLst>
                        <a:path w="177" h="302">
                          <a:moveTo>
                            <a:pt x="148" y="59"/>
                          </a:moveTo>
                          <a:lnTo>
                            <a:pt x="148" y="59"/>
                          </a:lnTo>
                          <a:lnTo>
                            <a:pt x="136" y="59"/>
                          </a:lnTo>
                          <a:lnTo>
                            <a:pt x="130" y="53"/>
                          </a:lnTo>
                          <a:lnTo>
                            <a:pt x="118" y="47"/>
                          </a:lnTo>
                          <a:lnTo>
                            <a:pt x="106" y="41"/>
                          </a:lnTo>
                          <a:lnTo>
                            <a:pt x="83" y="59"/>
                          </a:lnTo>
                          <a:lnTo>
                            <a:pt x="65" y="100"/>
                          </a:lnTo>
                          <a:lnTo>
                            <a:pt x="53" y="160"/>
                          </a:lnTo>
                          <a:lnTo>
                            <a:pt x="53" y="302"/>
                          </a:lnTo>
                          <a:lnTo>
                            <a:pt x="41" y="302"/>
                          </a:lnTo>
                          <a:lnTo>
                            <a:pt x="23" y="296"/>
                          </a:lnTo>
                          <a:lnTo>
                            <a:pt x="11" y="290"/>
                          </a:lnTo>
                          <a:lnTo>
                            <a:pt x="6" y="272"/>
                          </a:lnTo>
                          <a:lnTo>
                            <a:pt x="0" y="249"/>
                          </a:lnTo>
                          <a:lnTo>
                            <a:pt x="0" y="6"/>
                          </a:lnTo>
                          <a:lnTo>
                            <a:pt x="53" y="6"/>
                          </a:lnTo>
                          <a:lnTo>
                            <a:pt x="53" y="83"/>
                          </a:lnTo>
                          <a:lnTo>
                            <a:pt x="59" y="83"/>
                          </a:lnTo>
                          <a:lnTo>
                            <a:pt x="71" y="53"/>
                          </a:lnTo>
                          <a:lnTo>
                            <a:pt x="88" y="29"/>
                          </a:lnTo>
                          <a:lnTo>
                            <a:pt x="100" y="12"/>
                          </a:lnTo>
                          <a:lnTo>
                            <a:pt x="118" y="0"/>
                          </a:lnTo>
                          <a:lnTo>
                            <a:pt x="136" y="0"/>
                          </a:lnTo>
                          <a:lnTo>
                            <a:pt x="154" y="0"/>
                          </a:lnTo>
                          <a:lnTo>
                            <a:pt x="165" y="6"/>
                          </a:lnTo>
                          <a:lnTo>
                            <a:pt x="171" y="18"/>
                          </a:lnTo>
                          <a:lnTo>
                            <a:pt x="177" y="29"/>
                          </a:lnTo>
                          <a:lnTo>
                            <a:pt x="148" y="59"/>
                          </a:lnTo>
                          <a:close/>
                        </a:path>
                      </a:pathLst>
                    </a:custGeom>
                    <a:solidFill>
                      <a:srgbClr val="3131B2"/>
                    </a:solidFill>
                    <a:ln w="0">
                      <a:solidFill>
                        <a:srgbClr val="3131B2"/>
                      </a:solidFill>
                      <a:prstDash val="solid"/>
                      <a:round/>
                      <a:headEnd/>
                      <a:tailEnd/>
                    </a:ln>
                  </p:spPr>
                  <p:txBody>
                    <a:bodyPr/>
                    <a:lstStyle/>
                    <a:p>
                      <a:endParaRPr lang="en-US"/>
                    </a:p>
                  </p:txBody>
                </p:sp>
                <p:sp>
                  <p:nvSpPr>
                    <p:cNvPr id="358486" name="Freeform 86"/>
                    <p:cNvSpPr>
                      <a:spLocks noChangeAspect="1"/>
                    </p:cNvSpPr>
                    <p:nvPr/>
                  </p:nvSpPr>
                  <p:spPr bwMode="auto">
                    <a:xfrm>
                      <a:off x="4550" y="2464"/>
                      <a:ext cx="177" cy="302"/>
                    </a:xfrm>
                    <a:custGeom>
                      <a:avLst/>
                      <a:gdLst/>
                      <a:ahLst/>
                      <a:cxnLst>
                        <a:cxn ang="0">
                          <a:pos x="148" y="59"/>
                        </a:cxn>
                        <a:cxn ang="0">
                          <a:pos x="148" y="59"/>
                        </a:cxn>
                        <a:cxn ang="0">
                          <a:pos x="136" y="59"/>
                        </a:cxn>
                        <a:cxn ang="0">
                          <a:pos x="130" y="53"/>
                        </a:cxn>
                        <a:cxn ang="0">
                          <a:pos x="118" y="47"/>
                        </a:cxn>
                        <a:cxn ang="0">
                          <a:pos x="106" y="41"/>
                        </a:cxn>
                        <a:cxn ang="0">
                          <a:pos x="83" y="59"/>
                        </a:cxn>
                        <a:cxn ang="0">
                          <a:pos x="65" y="100"/>
                        </a:cxn>
                        <a:cxn ang="0">
                          <a:pos x="53" y="160"/>
                        </a:cxn>
                        <a:cxn ang="0">
                          <a:pos x="53" y="302"/>
                        </a:cxn>
                        <a:cxn ang="0">
                          <a:pos x="41" y="302"/>
                        </a:cxn>
                        <a:cxn ang="0">
                          <a:pos x="23" y="296"/>
                        </a:cxn>
                        <a:cxn ang="0">
                          <a:pos x="11" y="290"/>
                        </a:cxn>
                        <a:cxn ang="0">
                          <a:pos x="6" y="272"/>
                        </a:cxn>
                        <a:cxn ang="0">
                          <a:pos x="0" y="249"/>
                        </a:cxn>
                        <a:cxn ang="0">
                          <a:pos x="0" y="6"/>
                        </a:cxn>
                        <a:cxn ang="0">
                          <a:pos x="53" y="6"/>
                        </a:cxn>
                        <a:cxn ang="0">
                          <a:pos x="53" y="83"/>
                        </a:cxn>
                        <a:cxn ang="0">
                          <a:pos x="59" y="83"/>
                        </a:cxn>
                        <a:cxn ang="0">
                          <a:pos x="71" y="53"/>
                        </a:cxn>
                        <a:cxn ang="0">
                          <a:pos x="88" y="29"/>
                        </a:cxn>
                        <a:cxn ang="0">
                          <a:pos x="100" y="12"/>
                        </a:cxn>
                        <a:cxn ang="0">
                          <a:pos x="118" y="0"/>
                        </a:cxn>
                        <a:cxn ang="0">
                          <a:pos x="136" y="0"/>
                        </a:cxn>
                        <a:cxn ang="0">
                          <a:pos x="154" y="0"/>
                        </a:cxn>
                        <a:cxn ang="0">
                          <a:pos x="165" y="6"/>
                        </a:cxn>
                        <a:cxn ang="0">
                          <a:pos x="171" y="18"/>
                        </a:cxn>
                        <a:cxn ang="0">
                          <a:pos x="177" y="29"/>
                        </a:cxn>
                        <a:cxn ang="0">
                          <a:pos x="148" y="59"/>
                        </a:cxn>
                      </a:cxnLst>
                      <a:rect l="0" t="0" r="r" b="b"/>
                      <a:pathLst>
                        <a:path w="177" h="302">
                          <a:moveTo>
                            <a:pt x="148" y="59"/>
                          </a:moveTo>
                          <a:lnTo>
                            <a:pt x="148" y="59"/>
                          </a:lnTo>
                          <a:lnTo>
                            <a:pt x="136" y="59"/>
                          </a:lnTo>
                          <a:lnTo>
                            <a:pt x="130" y="53"/>
                          </a:lnTo>
                          <a:lnTo>
                            <a:pt x="118" y="47"/>
                          </a:lnTo>
                          <a:lnTo>
                            <a:pt x="106" y="41"/>
                          </a:lnTo>
                          <a:lnTo>
                            <a:pt x="83" y="59"/>
                          </a:lnTo>
                          <a:lnTo>
                            <a:pt x="65" y="100"/>
                          </a:lnTo>
                          <a:lnTo>
                            <a:pt x="53" y="160"/>
                          </a:lnTo>
                          <a:lnTo>
                            <a:pt x="53" y="302"/>
                          </a:lnTo>
                          <a:lnTo>
                            <a:pt x="41" y="302"/>
                          </a:lnTo>
                          <a:lnTo>
                            <a:pt x="23" y="296"/>
                          </a:lnTo>
                          <a:lnTo>
                            <a:pt x="11" y="290"/>
                          </a:lnTo>
                          <a:lnTo>
                            <a:pt x="6" y="272"/>
                          </a:lnTo>
                          <a:lnTo>
                            <a:pt x="0" y="249"/>
                          </a:lnTo>
                          <a:lnTo>
                            <a:pt x="0" y="6"/>
                          </a:lnTo>
                          <a:lnTo>
                            <a:pt x="53" y="6"/>
                          </a:lnTo>
                          <a:lnTo>
                            <a:pt x="53" y="83"/>
                          </a:lnTo>
                          <a:lnTo>
                            <a:pt x="59" y="83"/>
                          </a:lnTo>
                          <a:lnTo>
                            <a:pt x="71" y="53"/>
                          </a:lnTo>
                          <a:lnTo>
                            <a:pt x="88" y="29"/>
                          </a:lnTo>
                          <a:lnTo>
                            <a:pt x="100" y="12"/>
                          </a:lnTo>
                          <a:lnTo>
                            <a:pt x="118" y="0"/>
                          </a:lnTo>
                          <a:lnTo>
                            <a:pt x="136" y="0"/>
                          </a:lnTo>
                          <a:lnTo>
                            <a:pt x="154" y="0"/>
                          </a:lnTo>
                          <a:lnTo>
                            <a:pt x="165" y="6"/>
                          </a:lnTo>
                          <a:lnTo>
                            <a:pt x="171" y="18"/>
                          </a:lnTo>
                          <a:lnTo>
                            <a:pt x="177" y="29"/>
                          </a:lnTo>
                          <a:lnTo>
                            <a:pt x="148" y="59"/>
                          </a:lnTo>
                        </a:path>
                      </a:pathLst>
                    </a:custGeom>
                    <a:noFill/>
                    <a:ln w="9525">
                      <a:solidFill>
                        <a:srgbClr val="3131B2"/>
                      </a:solidFill>
                      <a:prstDash val="solid"/>
                      <a:round/>
                      <a:headEnd/>
                      <a:tailEnd/>
                    </a:ln>
                  </p:spPr>
                  <p:txBody>
                    <a:bodyPr/>
                    <a:lstStyle/>
                    <a:p>
                      <a:endParaRPr lang="en-US"/>
                    </a:p>
                  </p:txBody>
                </p:sp>
              </p:grpSp>
            </p:grpSp>
            <p:grpSp>
              <p:nvGrpSpPr>
                <p:cNvPr id="358487" name="Group 87"/>
                <p:cNvGrpSpPr>
                  <a:grpSpLocks noChangeAspect="1"/>
                </p:cNvGrpSpPr>
                <p:nvPr/>
              </p:nvGrpSpPr>
              <p:grpSpPr bwMode="auto">
                <a:xfrm>
                  <a:off x="1344" y="1104"/>
                  <a:ext cx="1007" cy="444"/>
                  <a:chOff x="1328" y="1108"/>
                  <a:chExt cx="1007" cy="444"/>
                </a:xfrm>
              </p:grpSpPr>
              <p:grpSp>
                <p:nvGrpSpPr>
                  <p:cNvPr id="358488" name="Group 88"/>
                  <p:cNvGrpSpPr>
                    <a:grpSpLocks noChangeAspect="1"/>
                  </p:cNvGrpSpPr>
                  <p:nvPr/>
                </p:nvGrpSpPr>
                <p:grpSpPr bwMode="auto">
                  <a:xfrm>
                    <a:off x="1328" y="1108"/>
                    <a:ext cx="320" cy="432"/>
                    <a:chOff x="1328" y="1108"/>
                    <a:chExt cx="320" cy="432"/>
                  </a:xfrm>
                </p:grpSpPr>
                <p:sp>
                  <p:nvSpPr>
                    <p:cNvPr id="358489" name="Freeform 89"/>
                    <p:cNvSpPr>
                      <a:spLocks noChangeAspect="1" noEditPoints="1"/>
                    </p:cNvSpPr>
                    <p:nvPr/>
                  </p:nvSpPr>
                  <p:spPr bwMode="auto">
                    <a:xfrm>
                      <a:off x="1328" y="1108"/>
                      <a:ext cx="320" cy="432"/>
                    </a:xfrm>
                    <a:custGeom>
                      <a:avLst/>
                      <a:gdLst/>
                      <a:ahLst/>
                      <a:cxnLst>
                        <a:cxn ang="0">
                          <a:pos x="320" y="118"/>
                        </a:cxn>
                        <a:cxn ang="0">
                          <a:pos x="308" y="171"/>
                        </a:cxn>
                        <a:cxn ang="0">
                          <a:pos x="290" y="207"/>
                        </a:cxn>
                        <a:cxn ang="0">
                          <a:pos x="249" y="231"/>
                        </a:cxn>
                        <a:cxn ang="0">
                          <a:pos x="201" y="237"/>
                        </a:cxn>
                        <a:cxn ang="0">
                          <a:pos x="183" y="237"/>
                        </a:cxn>
                        <a:cxn ang="0">
                          <a:pos x="160" y="237"/>
                        </a:cxn>
                        <a:cxn ang="0">
                          <a:pos x="148" y="237"/>
                        </a:cxn>
                        <a:cxn ang="0">
                          <a:pos x="136" y="242"/>
                        </a:cxn>
                        <a:cxn ang="0">
                          <a:pos x="124" y="248"/>
                        </a:cxn>
                        <a:cxn ang="0">
                          <a:pos x="124" y="266"/>
                        </a:cxn>
                        <a:cxn ang="0">
                          <a:pos x="118" y="284"/>
                        </a:cxn>
                        <a:cxn ang="0">
                          <a:pos x="118" y="432"/>
                        </a:cxn>
                        <a:cxn ang="0">
                          <a:pos x="100" y="432"/>
                        </a:cxn>
                        <a:cxn ang="0">
                          <a:pos x="89" y="432"/>
                        </a:cxn>
                        <a:cxn ang="0">
                          <a:pos x="71" y="426"/>
                        </a:cxn>
                        <a:cxn ang="0">
                          <a:pos x="65" y="414"/>
                        </a:cxn>
                        <a:cxn ang="0">
                          <a:pos x="59" y="396"/>
                        </a:cxn>
                        <a:cxn ang="0">
                          <a:pos x="59" y="83"/>
                        </a:cxn>
                        <a:cxn ang="0">
                          <a:pos x="59" y="59"/>
                        </a:cxn>
                        <a:cxn ang="0">
                          <a:pos x="53" y="41"/>
                        </a:cxn>
                        <a:cxn ang="0">
                          <a:pos x="47" y="29"/>
                        </a:cxn>
                        <a:cxn ang="0">
                          <a:pos x="41" y="17"/>
                        </a:cxn>
                        <a:cxn ang="0">
                          <a:pos x="24" y="12"/>
                        </a:cxn>
                        <a:cxn ang="0">
                          <a:pos x="6" y="12"/>
                        </a:cxn>
                        <a:cxn ang="0">
                          <a:pos x="0" y="12"/>
                        </a:cxn>
                        <a:cxn ang="0">
                          <a:pos x="0" y="0"/>
                        </a:cxn>
                        <a:cxn ang="0">
                          <a:pos x="195" y="0"/>
                        </a:cxn>
                        <a:cxn ang="0">
                          <a:pos x="243" y="12"/>
                        </a:cxn>
                        <a:cxn ang="0">
                          <a:pos x="284" y="35"/>
                        </a:cxn>
                        <a:cxn ang="0">
                          <a:pos x="308" y="71"/>
                        </a:cxn>
                        <a:cxn ang="0">
                          <a:pos x="320" y="118"/>
                        </a:cxn>
                        <a:cxn ang="0">
                          <a:pos x="160" y="219"/>
                        </a:cxn>
                        <a:cxn ang="0">
                          <a:pos x="219" y="207"/>
                        </a:cxn>
                        <a:cxn ang="0">
                          <a:pos x="254" y="177"/>
                        </a:cxn>
                        <a:cxn ang="0">
                          <a:pos x="266" y="124"/>
                        </a:cxn>
                        <a:cxn ang="0">
                          <a:pos x="254" y="65"/>
                        </a:cxn>
                        <a:cxn ang="0">
                          <a:pos x="219" y="35"/>
                        </a:cxn>
                        <a:cxn ang="0">
                          <a:pos x="160" y="23"/>
                        </a:cxn>
                        <a:cxn ang="0">
                          <a:pos x="118" y="23"/>
                        </a:cxn>
                        <a:cxn ang="0">
                          <a:pos x="118" y="171"/>
                        </a:cxn>
                        <a:cxn ang="0">
                          <a:pos x="118" y="189"/>
                        </a:cxn>
                        <a:cxn ang="0">
                          <a:pos x="124" y="201"/>
                        </a:cxn>
                        <a:cxn ang="0">
                          <a:pos x="130" y="213"/>
                        </a:cxn>
                        <a:cxn ang="0">
                          <a:pos x="142" y="213"/>
                        </a:cxn>
                        <a:cxn ang="0">
                          <a:pos x="160" y="219"/>
                        </a:cxn>
                      </a:cxnLst>
                      <a:rect l="0" t="0" r="r" b="b"/>
                      <a:pathLst>
                        <a:path w="320" h="432">
                          <a:moveTo>
                            <a:pt x="320" y="118"/>
                          </a:moveTo>
                          <a:lnTo>
                            <a:pt x="308" y="171"/>
                          </a:lnTo>
                          <a:lnTo>
                            <a:pt x="290" y="207"/>
                          </a:lnTo>
                          <a:lnTo>
                            <a:pt x="249" y="231"/>
                          </a:lnTo>
                          <a:lnTo>
                            <a:pt x="201" y="237"/>
                          </a:lnTo>
                          <a:lnTo>
                            <a:pt x="183" y="237"/>
                          </a:lnTo>
                          <a:lnTo>
                            <a:pt x="160" y="237"/>
                          </a:lnTo>
                          <a:lnTo>
                            <a:pt x="148" y="237"/>
                          </a:lnTo>
                          <a:lnTo>
                            <a:pt x="136" y="242"/>
                          </a:lnTo>
                          <a:lnTo>
                            <a:pt x="124" y="248"/>
                          </a:lnTo>
                          <a:lnTo>
                            <a:pt x="124" y="266"/>
                          </a:lnTo>
                          <a:lnTo>
                            <a:pt x="118" y="284"/>
                          </a:lnTo>
                          <a:lnTo>
                            <a:pt x="118" y="432"/>
                          </a:lnTo>
                          <a:lnTo>
                            <a:pt x="100" y="432"/>
                          </a:lnTo>
                          <a:lnTo>
                            <a:pt x="89" y="432"/>
                          </a:lnTo>
                          <a:lnTo>
                            <a:pt x="71" y="426"/>
                          </a:lnTo>
                          <a:lnTo>
                            <a:pt x="65" y="414"/>
                          </a:lnTo>
                          <a:lnTo>
                            <a:pt x="59" y="396"/>
                          </a:lnTo>
                          <a:lnTo>
                            <a:pt x="59" y="83"/>
                          </a:lnTo>
                          <a:lnTo>
                            <a:pt x="59" y="59"/>
                          </a:lnTo>
                          <a:lnTo>
                            <a:pt x="53" y="41"/>
                          </a:lnTo>
                          <a:lnTo>
                            <a:pt x="47" y="29"/>
                          </a:lnTo>
                          <a:lnTo>
                            <a:pt x="41" y="17"/>
                          </a:lnTo>
                          <a:lnTo>
                            <a:pt x="24" y="12"/>
                          </a:lnTo>
                          <a:lnTo>
                            <a:pt x="6" y="12"/>
                          </a:lnTo>
                          <a:lnTo>
                            <a:pt x="0" y="12"/>
                          </a:lnTo>
                          <a:lnTo>
                            <a:pt x="0" y="0"/>
                          </a:lnTo>
                          <a:lnTo>
                            <a:pt x="195" y="0"/>
                          </a:lnTo>
                          <a:lnTo>
                            <a:pt x="243" y="12"/>
                          </a:lnTo>
                          <a:lnTo>
                            <a:pt x="284" y="35"/>
                          </a:lnTo>
                          <a:lnTo>
                            <a:pt x="308" y="71"/>
                          </a:lnTo>
                          <a:lnTo>
                            <a:pt x="320" y="118"/>
                          </a:lnTo>
                          <a:close/>
                          <a:moveTo>
                            <a:pt x="160" y="219"/>
                          </a:moveTo>
                          <a:lnTo>
                            <a:pt x="219" y="207"/>
                          </a:lnTo>
                          <a:lnTo>
                            <a:pt x="254" y="177"/>
                          </a:lnTo>
                          <a:lnTo>
                            <a:pt x="266" y="124"/>
                          </a:lnTo>
                          <a:lnTo>
                            <a:pt x="254" y="65"/>
                          </a:lnTo>
                          <a:lnTo>
                            <a:pt x="219" y="35"/>
                          </a:lnTo>
                          <a:lnTo>
                            <a:pt x="160" y="23"/>
                          </a:lnTo>
                          <a:lnTo>
                            <a:pt x="118" y="23"/>
                          </a:lnTo>
                          <a:lnTo>
                            <a:pt x="118" y="171"/>
                          </a:lnTo>
                          <a:lnTo>
                            <a:pt x="118" y="189"/>
                          </a:lnTo>
                          <a:lnTo>
                            <a:pt x="124" y="201"/>
                          </a:lnTo>
                          <a:lnTo>
                            <a:pt x="130" y="213"/>
                          </a:lnTo>
                          <a:lnTo>
                            <a:pt x="142" y="213"/>
                          </a:lnTo>
                          <a:lnTo>
                            <a:pt x="160" y="219"/>
                          </a:lnTo>
                          <a:close/>
                        </a:path>
                      </a:pathLst>
                    </a:custGeom>
                    <a:solidFill>
                      <a:srgbClr val="3131B2"/>
                    </a:solidFill>
                    <a:ln w="0">
                      <a:solidFill>
                        <a:srgbClr val="3131B2"/>
                      </a:solidFill>
                      <a:prstDash val="solid"/>
                      <a:round/>
                      <a:headEnd/>
                      <a:tailEnd/>
                    </a:ln>
                  </p:spPr>
                  <p:txBody>
                    <a:bodyPr/>
                    <a:lstStyle/>
                    <a:p>
                      <a:endParaRPr lang="en-US"/>
                    </a:p>
                  </p:txBody>
                </p:sp>
                <p:sp>
                  <p:nvSpPr>
                    <p:cNvPr id="358490" name="Freeform 90"/>
                    <p:cNvSpPr>
                      <a:spLocks noChangeAspect="1"/>
                    </p:cNvSpPr>
                    <p:nvPr/>
                  </p:nvSpPr>
                  <p:spPr bwMode="auto">
                    <a:xfrm>
                      <a:off x="1328" y="1108"/>
                      <a:ext cx="320" cy="432"/>
                    </a:xfrm>
                    <a:custGeom>
                      <a:avLst/>
                      <a:gdLst/>
                      <a:ahLst/>
                      <a:cxnLst>
                        <a:cxn ang="0">
                          <a:pos x="320" y="118"/>
                        </a:cxn>
                        <a:cxn ang="0">
                          <a:pos x="308" y="171"/>
                        </a:cxn>
                        <a:cxn ang="0">
                          <a:pos x="290" y="207"/>
                        </a:cxn>
                        <a:cxn ang="0">
                          <a:pos x="249" y="231"/>
                        </a:cxn>
                        <a:cxn ang="0">
                          <a:pos x="201" y="237"/>
                        </a:cxn>
                        <a:cxn ang="0">
                          <a:pos x="183" y="237"/>
                        </a:cxn>
                        <a:cxn ang="0">
                          <a:pos x="160" y="237"/>
                        </a:cxn>
                        <a:cxn ang="0">
                          <a:pos x="148" y="237"/>
                        </a:cxn>
                        <a:cxn ang="0">
                          <a:pos x="136" y="242"/>
                        </a:cxn>
                        <a:cxn ang="0">
                          <a:pos x="124" y="248"/>
                        </a:cxn>
                        <a:cxn ang="0">
                          <a:pos x="124" y="266"/>
                        </a:cxn>
                        <a:cxn ang="0">
                          <a:pos x="118" y="284"/>
                        </a:cxn>
                        <a:cxn ang="0">
                          <a:pos x="118" y="432"/>
                        </a:cxn>
                        <a:cxn ang="0">
                          <a:pos x="100" y="432"/>
                        </a:cxn>
                        <a:cxn ang="0">
                          <a:pos x="89" y="432"/>
                        </a:cxn>
                        <a:cxn ang="0">
                          <a:pos x="71" y="426"/>
                        </a:cxn>
                        <a:cxn ang="0">
                          <a:pos x="65" y="414"/>
                        </a:cxn>
                        <a:cxn ang="0">
                          <a:pos x="59" y="396"/>
                        </a:cxn>
                        <a:cxn ang="0">
                          <a:pos x="59" y="83"/>
                        </a:cxn>
                        <a:cxn ang="0">
                          <a:pos x="59" y="59"/>
                        </a:cxn>
                        <a:cxn ang="0">
                          <a:pos x="53" y="41"/>
                        </a:cxn>
                        <a:cxn ang="0">
                          <a:pos x="47" y="29"/>
                        </a:cxn>
                        <a:cxn ang="0">
                          <a:pos x="41" y="17"/>
                        </a:cxn>
                        <a:cxn ang="0">
                          <a:pos x="24" y="12"/>
                        </a:cxn>
                        <a:cxn ang="0">
                          <a:pos x="6" y="12"/>
                        </a:cxn>
                        <a:cxn ang="0">
                          <a:pos x="0" y="12"/>
                        </a:cxn>
                        <a:cxn ang="0">
                          <a:pos x="0" y="0"/>
                        </a:cxn>
                        <a:cxn ang="0">
                          <a:pos x="195" y="0"/>
                        </a:cxn>
                        <a:cxn ang="0">
                          <a:pos x="243" y="12"/>
                        </a:cxn>
                        <a:cxn ang="0">
                          <a:pos x="284" y="35"/>
                        </a:cxn>
                        <a:cxn ang="0">
                          <a:pos x="308" y="71"/>
                        </a:cxn>
                        <a:cxn ang="0">
                          <a:pos x="320" y="118"/>
                        </a:cxn>
                      </a:cxnLst>
                      <a:rect l="0" t="0" r="r" b="b"/>
                      <a:pathLst>
                        <a:path w="320" h="432">
                          <a:moveTo>
                            <a:pt x="320" y="118"/>
                          </a:moveTo>
                          <a:lnTo>
                            <a:pt x="308" y="171"/>
                          </a:lnTo>
                          <a:lnTo>
                            <a:pt x="290" y="207"/>
                          </a:lnTo>
                          <a:lnTo>
                            <a:pt x="249" y="231"/>
                          </a:lnTo>
                          <a:lnTo>
                            <a:pt x="201" y="237"/>
                          </a:lnTo>
                          <a:lnTo>
                            <a:pt x="183" y="237"/>
                          </a:lnTo>
                          <a:lnTo>
                            <a:pt x="160" y="237"/>
                          </a:lnTo>
                          <a:lnTo>
                            <a:pt x="148" y="237"/>
                          </a:lnTo>
                          <a:lnTo>
                            <a:pt x="136" y="242"/>
                          </a:lnTo>
                          <a:lnTo>
                            <a:pt x="124" y="248"/>
                          </a:lnTo>
                          <a:lnTo>
                            <a:pt x="124" y="266"/>
                          </a:lnTo>
                          <a:lnTo>
                            <a:pt x="118" y="284"/>
                          </a:lnTo>
                          <a:lnTo>
                            <a:pt x="118" y="432"/>
                          </a:lnTo>
                          <a:lnTo>
                            <a:pt x="100" y="432"/>
                          </a:lnTo>
                          <a:lnTo>
                            <a:pt x="89" y="432"/>
                          </a:lnTo>
                          <a:lnTo>
                            <a:pt x="71" y="426"/>
                          </a:lnTo>
                          <a:lnTo>
                            <a:pt x="65" y="414"/>
                          </a:lnTo>
                          <a:lnTo>
                            <a:pt x="59" y="396"/>
                          </a:lnTo>
                          <a:lnTo>
                            <a:pt x="59" y="83"/>
                          </a:lnTo>
                          <a:lnTo>
                            <a:pt x="59" y="59"/>
                          </a:lnTo>
                          <a:lnTo>
                            <a:pt x="53" y="41"/>
                          </a:lnTo>
                          <a:lnTo>
                            <a:pt x="47" y="29"/>
                          </a:lnTo>
                          <a:lnTo>
                            <a:pt x="41" y="17"/>
                          </a:lnTo>
                          <a:lnTo>
                            <a:pt x="24" y="12"/>
                          </a:lnTo>
                          <a:lnTo>
                            <a:pt x="6" y="12"/>
                          </a:lnTo>
                          <a:lnTo>
                            <a:pt x="0" y="12"/>
                          </a:lnTo>
                          <a:lnTo>
                            <a:pt x="0" y="0"/>
                          </a:lnTo>
                          <a:lnTo>
                            <a:pt x="195" y="0"/>
                          </a:lnTo>
                          <a:lnTo>
                            <a:pt x="243" y="12"/>
                          </a:lnTo>
                          <a:lnTo>
                            <a:pt x="284" y="35"/>
                          </a:lnTo>
                          <a:lnTo>
                            <a:pt x="308" y="71"/>
                          </a:lnTo>
                          <a:lnTo>
                            <a:pt x="320" y="118"/>
                          </a:lnTo>
                        </a:path>
                      </a:pathLst>
                    </a:custGeom>
                    <a:noFill/>
                    <a:ln w="9525">
                      <a:solidFill>
                        <a:srgbClr val="3131B2"/>
                      </a:solidFill>
                      <a:prstDash val="solid"/>
                      <a:round/>
                      <a:headEnd/>
                      <a:tailEnd/>
                    </a:ln>
                  </p:spPr>
                  <p:txBody>
                    <a:bodyPr/>
                    <a:lstStyle/>
                    <a:p>
                      <a:endParaRPr lang="en-US"/>
                    </a:p>
                  </p:txBody>
                </p:sp>
                <p:sp>
                  <p:nvSpPr>
                    <p:cNvPr id="358491" name="Freeform 91"/>
                    <p:cNvSpPr>
                      <a:spLocks noChangeAspect="1"/>
                    </p:cNvSpPr>
                    <p:nvPr/>
                  </p:nvSpPr>
                  <p:spPr bwMode="auto">
                    <a:xfrm>
                      <a:off x="1446" y="1131"/>
                      <a:ext cx="148" cy="196"/>
                    </a:xfrm>
                    <a:custGeom>
                      <a:avLst/>
                      <a:gdLst/>
                      <a:ahLst/>
                      <a:cxnLst>
                        <a:cxn ang="0">
                          <a:pos x="42" y="196"/>
                        </a:cxn>
                        <a:cxn ang="0">
                          <a:pos x="101" y="184"/>
                        </a:cxn>
                        <a:cxn ang="0">
                          <a:pos x="136" y="154"/>
                        </a:cxn>
                        <a:cxn ang="0">
                          <a:pos x="148" y="101"/>
                        </a:cxn>
                        <a:cxn ang="0">
                          <a:pos x="136" y="42"/>
                        </a:cxn>
                        <a:cxn ang="0">
                          <a:pos x="101" y="12"/>
                        </a:cxn>
                        <a:cxn ang="0">
                          <a:pos x="42" y="0"/>
                        </a:cxn>
                        <a:cxn ang="0">
                          <a:pos x="0" y="0"/>
                        </a:cxn>
                        <a:cxn ang="0">
                          <a:pos x="0" y="148"/>
                        </a:cxn>
                        <a:cxn ang="0">
                          <a:pos x="0" y="166"/>
                        </a:cxn>
                        <a:cxn ang="0">
                          <a:pos x="6" y="178"/>
                        </a:cxn>
                        <a:cxn ang="0">
                          <a:pos x="12" y="190"/>
                        </a:cxn>
                        <a:cxn ang="0">
                          <a:pos x="24" y="190"/>
                        </a:cxn>
                        <a:cxn ang="0">
                          <a:pos x="42" y="196"/>
                        </a:cxn>
                      </a:cxnLst>
                      <a:rect l="0" t="0" r="r" b="b"/>
                      <a:pathLst>
                        <a:path w="148" h="196">
                          <a:moveTo>
                            <a:pt x="42" y="196"/>
                          </a:moveTo>
                          <a:lnTo>
                            <a:pt x="101" y="184"/>
                          </a:lnTo>
                          <a:lnTo>
                            <a:pt x="136" y="154"/>
                          </a:lnTo>
                          <a:lnTo>
                            <a:pt x="148" y="101"/>
                          </a:lnTo>
                          <a:lnTo>
                            <a:pt x="136" y="42"/>
                          </a:lnTo>
                          <a:lnTo>
                            <a:pt x="101" y="12"/>
                          </a:lnTo>
                          <a:lnTo>
                            <a:pt x="42" y="0"/>
                          </a:lnTo>
                          <a:lnTo>
                            <a:pt x="0" y="0"/>
                          </a:lnTo>
                          <a:lnTo>
                            <a:pt x="0" y="148"/>
                          </a:lnTo>
                          <a:lnTo>
                            <a:pt x="0" y="166"/>
                          </a:lnTo>
                          <a:lnTo>
                            <a:pt x="6" y="178"/>
                          </a:lnTo>
                          <a:lnTo>
                            <a:pt x="12" y="190"/>
                          </a:lnTo>
                          <a:lnTo>
                            <a:pt x="24" y="190"/>
                          </a:lnTo>
                          <a:lnTo>
                            <a:pt x="42" y="196"/>
                          </a:lnTo>
                        </a:path>
                      </a:pathLst>
                    </a:custGeom>
                    <a:noFill/>
                    <a:ln w="9525">
                      <a:solidFill>
                        <a:srgbClr val="3131B2"/>
                      </a:solidFill>
                      <a:prstDash val="solid"/>
                      <a:round/>
                      <a:headEnd/>
                      <a:tailEnd/>
                    </a:ln>
                  </p:spPr>
                  <p:txBody>
                    <a:bodyPr/>
                    <a:lstStyle/>
                    <a:p>
                      <a:endParaRPr lang="en-US"/>
                    </a:p>
                  </p:txBody>
                </p:sp>
              </p:grpSp>
              <p:grpSp>
                <p:nvGrpSpPr>
                  <p:cNvPr id="358492" name="Group 92"/>
                  <p:cNvGrpSpPr>
                    <a:grpSpLocks noChangeAspect="1"/>
                  </p:cNvGrpSpPr>
                  <p:nvPr/>
                </p:nvGrpSpPr>
                <p:grpSpPr bwMode="auto">
                  <a:xfrm>
                    <a:off x="1665" y="1244"/>
                    <a:ext cx="249" cy="308"/>
                    <a:chOff x="1665" y="1244"/>
                    <a:chExt cx="249" cy="308"/>
                  </a:xfrm>
                </p:grpSpPr>
                <p:sp>
                  <p:nvSpPr>
                    <p:cNvPr id="358493" name="Freeform 93"/>
                    <p:cNvSpPr>
                      <a:spLocks noChangeAspect="1" noEditPoints="1"/>
                    </p:cNvSpPr>
                    <p:nvPr/>
                  </p:nvSpPr>
                  <p:spPr bwMode="auto">
                    <a:xfrm>
                      <a:off x="1665" y="1244"/>
                      <a:ext cx="249" cy="308"/>
                    </a:xfrm>
                    <a:custGeom>
                      <a:avLst/>
                      <a:gdLst/>
                      <a:ahLst/>
                      <a:cxnLst>
                        <a:cxn ang="0">
                          <a:pos x="154" y="308"/>
                        </a:cxn>
                        <a:cxn ang="0">
                          <a:pos x="89" y="296"/>
                        </a:cxn>
                        <a:cxn ang="0">
                          <a:pos x="42" y="260"/>
                        </a:cxn>
                        <a:cxn ang="0">
                          <a:pos x="12" y="213"/>
                        </a:cxn>
                        <a:cxn ang="0">
                          <a:pos x="0" y="148"/>
                        </a:cxn>
                        <a:cxn ang="0">
                          <a:pos x="12" y="83"/>
                        </a:cxn>
                        <a:cxn ang="0">
                          <a:pos x="36" y="35"/>
                        </a:cxn>
                        <a:cxn ang="0">
                          <a:pos x="77" y="6"/>
                        </a:cxn>
                        <a:cxn ang="0">
                          <a:pos x="137" y="0"/>
                        </a:cxn>
                        <a:cxn ang="0">
                          <a:pos x="196" y="12"/>
                        </a:cxn>
                        <a:cxn ang="0">
                          <a:pos x="231" y="41"/>
                        </a:cxn>
                        <a:cxn ang="0">
                          <a:pos x="249" y="83"/>
                        </a:cxn>
                        <a:cxn ang="0">
                          <a:pos x="243" y="95"/>
                        </a:cxn>
                        <a:cxn ang="0">
                          <a:pos x="237" y="106"/>
                        </a:cxn>
                        <a:cxn ang="0">
                          <a:pos x="225" y="112"/>
                        </a:cxn>
                        <a:cxn ang="0">
                          <a:pos x="208" y="112"/>
                        </a:cxn>
                        <a:cxn ang="0">
                          <a:pos x="95" y="112"/>
                        </a:cxn>
                        <a:cxn ang="0">
                          <a:pos x="83" y="118"/>
                        </a:cxn>
                        <a:cxn ang="0">
                          <a:pos x="71" y="124"/>
                        </a:cxn>
                        <a:cxn ang="0">
                          <a:pos x="66" y="136"/>
                        </a:cxn>
                        <a:cxn ang="0">
                          <a:pos x="66" y="148"/>
                        </a:cxn>
                        <a:cxn ang="0">
                          <a:pos x="66" y="172"/>
                        </a:cxn>
                        <a:cxn ang="0">
                          <a:pos x="71" y="195"/>
                        </a:cxn>
                        <a:cxn ang="0">
                          <a:pos x="77" y="213"/>
                        </a:cxn>
                        <a:cxn ang="0">
                          <a:pos x="89" y="237"/>
                        </a:cxn>
                        <a:cxn ang="0">
                          <a:pos x="131" y="272"/>
                        </a:cxn>
                        <a:cxn ang="0">
                          <a:pos x="184" y="284"/>
                        </a:cxn>
                        <a:cxn ang="0">
                          <a:pos x="202" y="284"/>
                        </a:cxn>
                        <a:cxn ang="0">
                          <a:pos x="220" y="284"/>
                        </a:cxn>
                        <a:cxn ang="0">
                          <a:pos x="237" y="278"/>
                        </a:cxn>
                        <a:cxn ang="0">
                          <a:pos x="237" y="278"/>
                        </a:cxn>
                        <a:cxn ang="0">
                          <a:pos x="237" y="278"/>
                        </a:cxn>
                        <a:cxn ang="0">
                          <a:pos x="243" y="278"/>
                        </a:cxn>
                        <a:cxn ang="0">
                          <a:pos x="243" y="278"/>
                        </a:cxn>
                        <a:cxn ang="0">
                          <a:pos x="243" y="284"/>
                        </a:cxn>
                        <a:cxn ang="0">
                          <a:pos x="243" y="284"/>
                        </a:cxn>
                        <a:cxn ang="0">
                          <a:pos x="243" y="290"/>
                        </a:cxn>
                        <a:cxn ang="0">
                          <a:pos x="202" y="302"/>
                        </a:cxn>
                        <a:cxn ang="0">
                          <a:pos x="154" y="308"/>
                        </a:cxn>
                        <a:cxn ang="0">
                          <a:pos x="154" y="101"/>
                        </a:cxn>
                        <a:cxn ang="0">
                          <a:pos x="172" y="101"/>
                        </a:cxn>
                        <a:cxn ang="0">
                          <a:pos x="184" y="95"/>
                        </a:cxn>
                        <a:cxn ang="0">
                          <a:pos x="190" y="89"/>
                        </a:cxn>
                        <a:cxn ang="0">
                          <a:pos x="190" y="77"/>
                        </a:cxn>
                        <a:cxn ang="0">
                          <a:pos x="190" y="53"/>
                        </a:cxn>
                        <a:cxn ang="0">
                          <a:pos x="184" y="35"/>
                        </a:cxn>
                        <a:cxn ang="0">
                          <a:pos x="166" y="24"/>
                        </a:cxn>
                        <a:cxn ang="0">
                          <a:pos x="154" y="12"/>
                        </a:cxn>
                        <a:cxn ang="0">
                          <a:pos x="131" y="12"/>
                        </a:cxn>
                        <a:cxn ang="0">
                          <a:pos x="113" y="12"/>
                        </a:cxn>
                        <a:cxn ang="0">
                          <a:pos x="95" y="24"/>
                        </a:cxn>
                        <a:cxn ang="0">
                          <a:pos x="77" y="41"/>
                        </a:cxn>
                        <a:cxn ang="0">
                          <a:pos x="71" y="65"/>
                        </a:cxn>
                        <a:cxn ang="0">
                          <a:pos x="66" y="101"/>
                        </a:cxn>
                        <a:cxn ang="0">
                          <a:pos x="125" y="101"/>
                        </a:cxn>
                        <a:cxn ang="0">
                          <a:pos x="154" y="101"/>
                        </a:cxn>
                      </a:cxnLst>
                      <a:rect l="0" t="0" r="r" b="b"/>
                      <a:pathLst>
                        <a:path w="249" h="308">
                          <a:moveTo>
                            <a:pt x="154" y="308"/>
                          </a:moveTo>
                          <a:lnTo>
                            <a:pt x="89" y="296"/>
                          </a:lnTo>
                          <a:lnTo>
                            <a:pt x="42" y="260"/>
                          </a:lnTo>
                          <a:lnTo>
                            <a:pt x="12" y="213"/>
                          </a:lnTo>
                          <a:lnTo>
                            <a:pt x="0" y="148"/>
                          </a:lnTo>
                          <a:lnTo>
                            <a:pt x="12" y="83"/>
                          </a:lnTo>
                          <a:lnTo>
                            <a:pt x="36" y="35"/>
                          </a:lnTo>
                          <a:lnTo>
                            <a:pt x="77" y="6"/>
                          </a:lnTo>
                          <a:lnTo>
                            <a:pt x="137" y="0"/>
                          </a:lnTo>
                          <a:lnTo>
                            <a:pt x="196" y="12"/>
                          </a:lnTo>
                          <a:lnTo>
                            <a:pt x="231" y="41"/>
                          </a:lnTo>
                          <a:lnTo>
                            <a:pt x="249" y="83"/>
                          </a:lnTo>
                          <a:lnTo>
                            <a:pt x="243" y="95"/>
                          </a:lnTo>
                          <a:lnTo>
                            <a:pt x="237" y="106"/>
                          </a:lnTo>
                          <a:lnTo>
                            <a:pt x="225" y="112"/>
                          </a:lnTo>
                          <a:lnTo>
                            <a:pt x="208" y="112"/>
                          </a:lnTo>
                          <a:lnTo>
                            <a:pt x="95" y="112"/>
                          </a:lnTo>
                          <a:lnTo>
                            <a:pt x="83" y="118"/>
                          </a:lnTo>
                          <a:lnTo>
                            <a:pt x="71" y="124"/>
                          </a:lnTo>
                          <a:lnTo>
                            <a:pt x="66" y="136"/>
                          </a:lnTo>
                          <a:lnTo>
                            <a:pt x="66" y="148"/>
                          </a:lnTo>
                          <a:lnTo>
                            <a:pt x="66" y="172"/>
                          </a:lnTo>
                          <a:lnTo>
                            <a:pt x="71" y="195"/>
                          </a:lnTo>
                          <a:lnTo>
                            <a:pt x="77" y="213"/>
                          </a:lnTo>
                          <a:lnTo>
                            <a:pt x="89" y="237"/>
                          </a:lnTo>
                          <a:lnTo>
                            <a:pt x="131" y="272"/>
                          </a:lnTo>
                          <a:lnTo>
                            <a:pt x="184" y="284"/>
                          </a:lnTo>
                          <a:lnTo>
                            <a:pt x="202" y="284"/>
                          </a:lnTo>
                          <a:lnTo>
                            <a:pt x="220" y="284"/>
                          </a:lnTo>
                          <a:lnTo>
                            <a:pt x="237" y="278"/>
                          </a:lnTo>
                          <a:lnTo>
                            <a:pt x="237" y="278"/>
                          </a:lnTo>
                          <a:lnTo>
                            <a:pt x="237" y="278"/>
                          </a:lnTo>
                          <a:lnTo>
                            <a:pt x="243" y="278"/>
                          </a:lnTo>
                          <a:lnTo>
                            <a:pt x="243" y="278"/>
                          </a:lnTo>
                          <a:lnTo>
                            <a:pt x="243" y="284"/>
                          </a:lnTo>
                          <a:lnTo>
                            <a:pt x="243" y="284"/>
                          </a:lnTo>
                          <a:lnTo>
                            <a:pt x="243" y="290"/>
                          </a:lnTo>
                          <a:lnTo>
                            <a:pt x="202" y="302"/>
                          </a:lnTo>
                          <a:lnTo>
                            <a:pt x="154" y="308"/>
                          </a:lnTo>
                          <a:close/>
                          <a:moveTo>
                            <a:pt x="154" y="101"/>
                          </a:moveTo>
                          <a:lnTo>
                            <a:pt x="172" y="101"/>
                          </a:lnTo>
                          <a:lnTo>
                            <a:pt x="184" y="95"/>
                          </a:lnTo>
                          <a:lnTo>
                            <a:pt x="190" y="89"/>
                          </a:lnTo>
                          <a:lnTo>
                            <a:pt x="190" y="77"/>
                          </a:lnTo>
                          <a:lnTo>
                            <a:pt x="190" y="53"/>
                          </a:lnTo>
                          <a:lnTo>
                            <a:pt x="184" y="35"/>
                          </a:lnTo>
                          <a:lnTo>
                            <a:pt x="166" y="24"/>
                          </a:lnTo>
                          <a:lnTo>
                            <a:pt x="154" y="12"/>
                          </a:lnTo>
                          <a:lnTo>
                            <a:pt x="131" y="12"/>
                          </a:lnTo>
                          <a:lnTo>
                            <a:pt x="113" y="12"/>
                          </a:lnTo>
                          <a:lnTo>
                            <a:pt x="95" y="24"/>
                          </a:lnTo>
                          <a:lnTo>
                            <a:pt x="77" y="41"/>
                          </a:lnTo>
                          <a:lnTo>
                            <a:pt x="71" y="65"/>
                          </a:lnTo>
                          <a:lnTo>
                            <a:pt x="66" y="101"/>
                          </a:lnTo>
                          <a:lnTo>
                            <a:pt x="125" y="101"/>
                          </a:lnTo>
                          <a:lnTo>
                            <a:pt x="154" y="101"/>
                          </a:lnTo>
                          <a:close/>
                        </a:path>
                      </a:pathLst>
                    </a:custGeom>
                    <a:solidFill>
                      <a:srgbClr val="3131B2"/>
                    </a:solidFill>
                    <a:ln w="0">
                      <a:solidFill>
                        <a:srgbClr val="3131B2"/>
                      </a:solidFill>
                      <a:prstDash val="solid"/>
                      <a:round/>
                      <a:headEnd/>
                      <a:tailEnd/>
                    </a:ln>
                  </p:spPr>
                  <p:txBody>
                    <a:bodyPr/>
                    <a:lstStyle/>
                    <a:p>
                      <a:endParaRPr lang="en-US"/>
                    </a:p>
                  </p:txBody>
                </p:sp>
                <p:sp>
                  <p:nvSpPr>
                    <p:cNvPr id="358494" name="Freeform 94"/>
                    <p:cNvSpPr>
                      <a:spLocks noChangeAspect="1"/>
                    </p:cNvSpPr>
                    <p:nvPr/>
                  </p:nvSpPr>
                  <p:spPr bwMode="auto">
                    <a:xfrm>
                      <a:off x="1665" y="1244"/>
                      <a:ext cx="249" cy="308"/>
                    </a:xfrm>
                    <a:custGeom>
                      <a:avLst/>
                      <a:gdLst/>
                      <a:ahLst/>
                      <a:cxnLst>
                        <a:cxn ang="0">
                          <a:pos x="154" y="308"/>
                        </a:cxn>
                        <a:cxn ang="0">
                          <a:pos x="89" y="296"/>
                        </a:cxn>
                        <a:cxn ang="0">
                          <a:pos x="42" y="260"/>
                        </a:cxn>
                        <a:cxn ang="0">
                          <a:pos x="12" y="213"/>
                        </a:cxn>
                        <a:cxn ang="0">
                          <a:pos x="0" y="148"/>
                        </a:cxn>
                        <a:cxn ang="0">
                          <a:pos x="12" y="83"/>
                        </a:cxn>
                        <a:cxn ang="0">
                          <a:pos x="36" y="35"/>
                        </a:cxn>
                        <a:cxn ang="0">
                          <a:pos x="77" y="6"/>
                        </a:cxn>
                        <a:cxn ang="0">
                          <a:pos x="137" y="0"/>
                        </a:cxn>
                        <a:cxn ang="0">
                          <a:pos x="196" y="12"/>
                        </a:cxn>
                        <a:cxn ang="0">
                          <a:pos x="231" y="41"/>
                        </a:cxn>
                        <a:cxn ang="0">
                          <a:pos x="249" y="83"/>
                        </a:cxn>
                        <a:cxn ang="0">
                          <a:pos x="243" y="95"/>
                        </a:cxn>
                        <a:cxn ang="0">
                          <a:pos x="237" y="106"/>
                        </a:cxn>
                        <a:cxn ang="0">
                          <a:pos x="225" y="112"/>
                        </a:cxn>
                        <a:cxn ang="0">
                          <a:pos x="208" y="112"/>
                        </a:cxn>
                        <a:cxn ang="0">
                          <a:pos x="95" y="112"/>
                        </a:cxn>
                        <a:cxn ang="0">
                          <a:pos x="83" y="118"/>
                        </a:cxn>
                        <a:cxn ang="0">
                          <a:pos x="71" y="124"/>
                        </a:cxn>
                        <a:cxn ang="0">
                          <a:pos x="66" y="136"/>
                        </a:cxn>
                        <a:cxn ang="0">
                          <a:pos x="66" y="148"/>
                        </a:cxn>
                        <a:cxn ang="0">
                          <a:pos x="66" y="172"/>
                        </a:cxn>
                        <a:cxn ang="0">
                          <a:pos x="71" y="195"/>
                        </a:cxn>
                        <a:cxn ang="0">
                          <a:pos x="77" y="213"/>
                        </a:cxn>
                        <a:cxn ang="0">
                          <a:pos x="89" y="237"/>
                        </a:cxn>
                        <a:cxn ang="0">
                          <a:pos x="131" y="272"/>
                        </a:cxn>
                        <a:cxn ang="0">
                          <a:pos x="184" y="284"/>
                        </a:cxn>
                        <a:cxn ang="0">
                          <a:pos x="202" y="284"/>
                        </a:cxn>
                        <a:cxn ang="0">
                          <a:pos x="220" y="284"/>
                        </a:cxn>
                        <a:cxn ang="0">
                          <a:pos x="237" y="278"/>
                        </a:cxn>
                        <a:cxn ang="0">
                          <a:pos x="237" y="278"/>
                        </a:cxn>
                        <a:cxn ang="0">
                          <a:pos x="237" y="278"/>
                        </a:cxn>
                        <a:cxn ang="0">
                          <a:pos x="243" y="278"/>
                        </a:cxn>
                        <a:cxn ang="0">
                          <a:pos x="243" y="278"/>
                        </a:cxn>
                        <a:cxn ang="0">
                          <a:pos x="243" y="284"/>
                        </a:cxn>
                        <a:cxn ang="0">
                          <a:pos x="243" y="284"/>
                        </a:cxn>
                        <a:cxn ang="0">
                          <a:pos x="243" y="290"/>
                        </a:cxn>
                        <a:cxn ang="0">
                          <a:pos x="202" y="302"/>
                        </a:cxn>
                        <a:cxn ang="0">
                          <a:pos x="154" y="308"/>
                        </a:cxn>
                      </a:cxnLst>
                      <a:rect l="0" t="0" r="r" b="b"/>
                      <a:pathLst>
                        <a:path w="249" h="308">
                          <a:moveTo>
                            <a:pt x="154" y="308"/>
                          </a:moveTo>
                          <a:lnTo>
                            <a:pt x="89" y="296"/>
                          </a:lnTo>
                          <a:lnTo>
                            <a:pt x="42" y="260"/>
                          </a:lnTo>
                          <a:lnTo>
                            <a:pt x="12" y="213"/>
                          </a:lnTo>
                          <a:lnTo>
                            <a:pt x="0" y="148"/>
                          </a:lnTo>
                          <a:lnTo>
                            <a:pt x="12" y="83"/>
                          </a:lnTo>
                          <a:lnTo>
                            <a:pt x="36" y="35"/>
                          </a:lnTo>
                          <a:lnTo>
                            <a:pt x="77" y="6"/>
                          </a:lnTo>
                          <a:lnTo>
                            <a:pt x="137" y="0"/>
                          </a:lnTo>
                          <a:lnTo>
                            <a:pt x="196" y="12"/>
                          </a:lnTo>
                          <a:lnTo>
                            <a:pt x="231" y="41"/>
                          </a:lnTo>
                          <a:lnTo>
                            <a:pt x="249" y="83"/>
                          </a:lnTo>
                          <a:lnTo>
                            <a:pt x="243" y="95"/>
                          </a:lnTo>
                          <a:lnTo>
                            <a:pt x="237" y="106"/>
                          </a:lnTo>
                          <a:lnTo>
                            <a:pt x="225" y="112"/>
                          </a:lnTo>
                          <a:lnTo>
                            <a:pt x="208" y="112"/>
                          </a:lnTo>
                          <a:lnTo>
                            <a:pt x="95" y="112"/>
                          </a:lnTo>
                          <a:lnTo>
                            <a:pt x="83" y="118"/>
                          </a:lnTo>
                          <a:lnTo>
                            <a:pt x="71" y="124"/>
                          </a:lnTo>
                          <a:lnTo>
                            <a:pt x="66" y="136"/>
                          </a:lnTo>
                          <a:lnTo>
                            <a:pt x="66" y="148"/>
                          </a:lnTo>
                          <a:lnTo>
                            <a:pt x="66" y="172"/>
                          </a:lnTo>
                          <a:lnTo>
                            <a:pt x="71" y="195"/>
                          </a:lnTo>
                          <a:lnTo>
                            <a:pt x="77" y="213"/>
                          </a:lnTo>
                          <a:lnTo>
                            <a:pt x="89" y="237"/>
                          </a:lnTo>
                          <a:lnTo>
                            <a:pt x="131" y="272"/>
                          </a:lnTo>
                          <a:lnTo>
                            <a:pt x="184" y="284"/>
                          </a:lnTo>
                          <a:lnTo>
                            <a:pt x="202" y="284"/>
                          </a:lnTo>
                          <a:lnTo>
                            <a:pt x="220" y="284"/>
                          </a:lnTo>
                          <a:lnTo>
                            <a:pt x="237" y="278"/>
                          </a:lnTo>
                          <a:lnTo>
                            <a:pt x="237" y="278"/>
                          </a:lnTo>
                          <a:lnTo>
                            <a:pt x="237" y="278"/>
                          </a:lnTo>
                          <a:lnTo>
                            <a:pt x="243" y="278"/>
                          </a:lnTo>
                          <a:lnTo>
                            <a:pt x="243" y="278"/>
                          </a:lnTo>
                          <a:lnTo>
                            <a:pt x="243" y="284"/>
                          </a:lnTo>
                          <a:lnTo>
                            <a:pt x="243" y="284"/>
                          </a:lnTo>
                          <a:lnTo>
                            <a:pt x="243" y="290"/>
                          </a:lnTo>
                          <a:lnTo>
                            <a:pt x="202" y="302"/>
                          </a:lnTo>
                          <a:lnTo>
                            <a:pt x="154" y="308"/>
                          </a:lnTo>
                        </a:path>
                      </a:pathLst>
                    </a:custGeom>
                    <a:noFill/>
                    <a:ln w="9525">
                      <a:solidFill>
                        <a:srgbClr val="3131B2"/>
                      </a:solidFill>
                      <a:prstDash val="solid"/>
                      <a:round/>
                      <a:headEnd/>
                      <a:tailEnd/>
                    </a:ln>
                  </p:spPr>
                  <p:txBody>
                    <a:bodyPr/>
                    <a:lstStyle/>
                    <a:p>
                      <a:endParaRPr lang="en-US"/>
                    </a:p>
                  </p:txBody>
                </p:sp>
                <p:sp>
                  <p:nvSpPr>
                    <p:cNvPr id="358495" name="Freeform 95"/>
                    <p:cNvSpPr>
                      <a:spLocks noChangeAspect="1"/>
                    </p:cNvSpPr>
                    <p:nvPr/>
                  </p:nvSpPr>
                  <p:spPr bwMode="auto">
                    <a:xfrm>
                      <a:off x="1731" y="1256"/>
                      <a:ext cx="124" cy="89"/>
                    </a:xfrm>
                    <a:custGeom>
                      <a:avLst/>
                      <a:gdLst/>
                      <a:ahLst/>
                      <a:cxnLst>
                        <a:cxn ang="0">
                          <a:pos x="88" y="89"/>
                        </a:cxn>
                        <a:cxn ang="0">
                          <a:pos x="106" y="89"/>
                        </a:cxn>
                        <a:cxn ang="0">
                          <a:pos x="118" y="83"/>
                        </a:cxn>
                        <a:cxn ang="0">
                          <a:pos x="124" y="77"/>
                        </a:cxn>
                        <a:cxn ang="0">
                          <a:pos x="124" y="65"/>
                        </a:cxn>
                        <a:cxn ang="0">
                          <a:pos x="124" y="41"/>
                        </a:cxn>
                        <a:cxn ang="0">
                          <a:pos x="118" y="23"/>
                        </a:cxn>
                        <a:cxn ang="0">
                          <a:pos x="100" y="12"/>
                        </a:cxn>
                        <a:cxn ang="0">
                          <a:pos x="88" y="0"/>
                        </a:cxn>
                        <a:cxn ang="0">
                          <a:pos x="65" y="0"/>
                        </a:cxn>
                        <a:cxn ang="0">
                          <a:pos x="47" y="0"/>
                        </a:cxn>
                        <a:cxn ang="0">
                          <a:pos x="29" y="12"/>
                        </a:cxn>
                        <a:cxn ang="0">
                          <a:pos x="11" y="29"/>
                        </a:cxn>
                        <a:cxn ang="0">
                          <a:pos x="5" y="53"/>
                        </a:cxn>
                        <a:cxn ang="0">
                          <a:pos x="0" y="89"/>
                        </a:cxn>
                        <a:cxn ang="0">
                          <a:pos x="59" y="89"/>
                        </a:cxn>
                        <a:cxn ang="0">
                          <a:pos x="88" y="89"/>
                        </a:cxn>
                      </a:cxnLst>
                      <a:rect l="0" t="0" r="r" b="b"/>
                      <a:pathLst>
                        <a:path w="124" h="89">
                          <a:moveTo>
                            <a:pt x="88" y="89"/>
                          </a:moveTo>
                          <a:lnTo>
                            <a:pt x="106" y="89"/>
                          </a:lnTo>
                          <a:lnTo>
                            <a:pt x="118" y="83"/>
                          </a:lnTo>
                          <a:lnTo>
                            <a:pt x="124" y="77"/>
                          </a:lnTo>
                          <a:lnTo>
                            <a:pt x="124" y="65"/>
                          </a:lnTo>
                          <a:lnTo>
                            <a:pt x="124" y="41"/>
                          </a:lnTo>
                          <a:lnTo>
                            <a:pt x="118" y="23"/>
                          </a:lnTo>
                          <a:lnTo>
                            <a:pt x="100" y="12"/>
                          </a:lnTo>
                          <a:lnTo>
                            <a:pt x="88" y="0"/>
                          </a:lnTo>
                          <a:lnTo>
                            <a:pt x="65" y="0"/>
                          </a:lnTo>
                          <a:lnTo>
                            <a:pt x="47" y="0"/>
                          </a:lnTo>
                          <a:lnTo>
                            <a:pt x="29" y="12"/>
                          </a:lnTo>
                          <a:lnTo>
                            <a:pt x="11" y="29"/>
                          </a:lnTo>
                          <a:lnTo>
                            <a:pt x="5" y="53"/>
                          </a:lnTo>
                          <a:lnTo>
                            <a:pt x="0" y="89"/>
                          </a:lnTo>
                          <a:lnTo>
                            <a:pt x="59" y="89"/>
                          </a:lnTo>
                          <a:lnTo>
                            <a:pt x="88" y="89"/>
                          </a:lnTo>
                        </a:path>
                      </a:pathLst>
                    </a:custGeom>
                    <a:noFill/>
                    <a:ln w="9525">
                      <a:solidFill>
                        <a:srgbClr val="3131B2"/>
                      </a:solidFill>
                      <a:prstDash val="solid"/>
                      <a:round/>
                      <a:headEnd/>
                      <a:tailEnd/>
                    </a:ln>
                  </p:spPr>
                  <p:txBody>
                    <a:bodyPr/>
                    <a:lstStyle/>
                    <a:p>
                      <a:endParaRPr lang="en-US"/>
                    </a:p>
                  </p:txBody>
                </p:sp>
              </p:grpSp>
              <p:grpSp>
                <p:nvGrpSpPr>
                  <p:cNvPr id="358496" name="Group 96"/>
                  <p:cNvGrpSpPr>
                    <a:grpSpLocks noChangeAspect="1"/>
                  </p:cNvGrpSpPr>
                  <p:nvPr/>
                </p:nvGrpSpPr>
                <p:grpSpPr bwMode="auto">
                  <a:xfrm>
                    <a:off x="1932" y="1238"/>
                    <a:ext cx="403" cy="314"/>
                    <a:chOff x="1932" y="1238"/>
                    <a:chExt cx="403" cy="314"/>
                  </a:xfrm>
                </p:grpSpPr>
                <p:sp>
                  <p:nvSpPr>
                    <p:cNvPr id="358497" name="Freeform 97"/>
                    <p:cNvSpPr>
                      <a:spLocks noChangeAspect="1"/>
                    </p:cNvSpPr>
                    <p:nvPr/>
                  </p:nvSpPr>
                  <p:spPr bwMode="auto">
                    <a:xfrm>
                      <a:off x="1932" y="1238"/>
                      <a:ext cx="403" cy="314"/>
                    </a:xfrm>
                    <a:custGeom>
                      <a:avLst/>
                      <a:gdLst/>
                      <a:ahLst/>
                      <a:cxnLst>
                        <a:cxn ang="0">
                          <a:pos x="343" y="284"/>
                        </a:cxn>
                        <a:cxn ang="0">
                          <a:pos x="337" y="302"/>
                        </a:cxn>
                        <a:cxn ang="0">
                          <a:pos x="332" y="308"/>
                        </a:cxn>
                        <a:cxn ang="0">
                          <a:pos x="320" y="314"/>
                        </a:cxn>
                        <a:cxn ang="0">
                          <a:pos x="308" y="308"/>
                        </a:cxn>
                        <a:cxn ang="0">
                          <a:pos x="302" y="302"/>
                        </a:cxn>
                        <a:cxn ang="0">
                          <a:pos x="296" y="284"/>
                        </a:cxn>
                        <a:cxn ang="0">
                          <a:pos x="225" y="89"/>
                        </a:cxn>
                        <a:cxn ang="0">
                          <a:pos x="219" y="89"/>
                        </a:cxn>
                        <a:cxn ang="0">
                          <a:pos x="154" y="302"/>
                        </a:cxn>
                        <a:cxn ang="0">
                          <a:pos x="112" y="302"/>
                        </a:cxn>
                        <a:cxn ang="0">
                          <a:pos x="53" y="71"/>
                        </a:cxn>
                        <a:cxn ang="0">
                          <a:pos x="53" y="59"/>
                        </a:cxn>
                        <a:cxn ang="0">
                          <a:pos x="47" y="47"/>
                        </a:cxn>
                        <a:cxn ang="0">
                          <a:pos x="41" y="36"/>
                        </a:cxn>
                        <a:cxn ang="0">
                          <a:pos x="30" y="24"/>
                        </a:cxn>
                        <a:cxn ang="0">
                          <a:pos x="18" y="24"/>
                        </a:cxn>
                        <a:cxn ang="0">
                          <a:pos x="0" y="18"/>
                        </a:cxn>
                        <a:cxn ang="0">
                          <a:pos x="0" y="12"/>
                        </a:cxn>
                        <a:cxn ang="0">
                          <a:pos x="89" y="12"/>
                        </a:cxn>
                        <a:cxn ang="0">
                          <a:pos x="148" y="237"/>
                        </a:cxn>
                        <a:cxn ang="0">
                          <a:pos x="154" y="237"/>
                        </a:cxn>
                        <a:cxn ang="0">
                          <a:pos x="225" y="12"/>
                        </a:cxn>
                        <a:cxn ang="0">
                          <a:pos x="231" y="6"/>
                        </a:cxn>
                        <a:cxn ang="0">
                          <a:pos x="237" y="0"/>
                        </a:cxn>
                        <a:cxn ang="0">
                          <a:pos x="243" y="6"/>
                        </a:cxn>
                        <a:cxn ang="0">
                          <a:pos x="249" y="12"/>
                        </a:cxn>
                        <a:cxn ang="0">
                          <a:pos x="326" y="237"/>
                        </a:cxn>
                        <a:cxn ang="0">
                          <a:pos x="332" y="237"/>
                        </a:cxn>
                        <a:cxn ang="0">
                          <a:pos x="385" y="12"/>
                        </a:cxn>
                        <a:cxn ang="0">
                          <a:pos x="385" y="6"/>
                        </a:cxn>
                        <a:cxn ang="0">
                          <a:pos x="391" y="0"/>
                        </a:cxn>
                        <a:cxn ang="0">
                          <a:pos x="397" y="6"/>
                        </a:cxn>
                        <a:cxn ang="0">
                          <a:pos x="403" y="6"/>
                        </a:cxn>
                        <a:cxn ang="0">
                          <a:pos x="403" y="12"/>
                        </a:cxn>
                        <a:cxn ang="0">
                          <a:pos x="403" y="18"/>
                        </a:cxn>
                        <a:cxn ang="0">
                          <a:pos x="343" y="284"/>
                        </a:cxn>
                      </a:cxnLst>
                      <a:rect l="0" t="0" r="r" b="b"/>
                      <a:pathLst>
                        <a:path w="403" h="314">
                          <a:moveTo>
                            <a:pt x="343" y="284"/>
                          </a:moveTo>
                          <a:lnTo>
                            <a:pt x="337" y="302"/>
                          </a:lnTo>
                          <a:lnTo>
                            <a:pt x="332" y="308"/>
                          </a:lnTo>
                          <a:lnTo>
                            <a:pt x="320" y="314"/>
                          </a:lnTo>
                          <a:lnTo>
                            <a:pt x="308" y="308"/>
                          </a:lnTo>
                          <a:lnTo>
                            <a:pt x="302" y="302"/>
                          </a:lnTo>
                          <a:lnTo>
                            <a:pt x="296" y="284"/>
                          </a:lnTo>
                          <a:lnTo>
                            <a:pt x="225" y="89"/>
                          </a:lnTo>
                          <a:lnTo>
                            <a:pt x="219" y="89"/>
                          </a:lnTo>
                          <a:lnTo>
                            <a:pt x="154" y="302"/>
                          </a:lnTo>
                          <a:lnTo>
                            <a:pt x="112" y="302"/>
                          </a:lnTo>
                          <a:lnTo>
                            <a:pt x="53" y="71"/>
                          </a:lnTo>
                          <a:lnTo>
                            <a:pt x="53" y="59"/>
                          </a:lnTo>
                          <a:lnTo>
                            <a:pt x="47" y="47"/>
                          </a:lnTo>
                          <a:lnTo>
                            <a:pt x="41" y="36"/>
                          </a:lnTo>
                          <a:lnTo>
                            <a:pt x="30" y="24"/>
                          </a:lnTo>
                          <a:lnTo>
                            <a:pt x="18" y="24"/>
                          </a:lnTo>
                          <a:lnTo>
                            <a:pt x="0" y="18"/>
                          </a:lnTo>
                          <a:lnTo>
                            <a:pt x="0" y="12"/>
                          </a:lnTo>
                          <a:lnTo>
                            <a:pt x="89" y="12"/>
                          </a:lnTo>
                          <a:lnTo>
                            <a:pt x="148" y="237"/>
                          </a:lnTo>
                          <a:lnTo>
                            <a:pt x="154" y="237"/>
                          </a:lnTo>
                          <a:lnTo>
                            <a:pt x="225" y="12"/>
                          </a:lnTo>
                          <a:lnTo>
                            <a:pt x="231" y="6"/>
                          </a:lnTo>
                          <a:lnTo>
                            <a:pt x="237" y="0"/>
                          </a:lnTo>
                          <a:lnTo>
                            <a:pt x="243" y="6"/>
                          </a:lnTo>
                          <a:lnTo>
                            <a:pt x="249" y="12"/>
                          </a:lnTo>
                          <a:lnTo>
                            <a:pt x="326" y="237"/>
                          </a:lnTo>
                          <a:lnTo>
                            <a:pt x="332" y="237"/>
                          </a:lnTo>
                          <a:lnTo>
                            <a:pt x="385" y="12"/>
                          </a:lnTo>
                          <a:lnTo>
                            <a:pt x="385" y="6"/>
                          </a:lnTo>
                          <a:lnTo>
                            <a:pt x="391" y="0"/>
                          </a:lnTo>
                          <a:lnTo>
                            <a:pt x="397" y="6"/>
                          </a:lnTo>
                          <a:lnTo>
                            <a:pt x="403" y="6"/>
                          </a:lnTo>
                          <a:lnTo>
                            <a:pt x="403" y="12"/>
                          </a:lnTo>
                          <a:lnTo>
                            <a:pt x="403" y="18"/>
                          </a:lnTo>
                          <a:lnTo>
                            <a:pt x="343" y="284"/>
                          </a:lnTo>
                          <a:close/>
                        </a:path>
                      </a:pathLst>
                    </a:custGeom>
                    <a:solidFill>
                      <a:srgbClr val="3131B2"/>
                    </a:solidFill>
                    <a:ln w="0">
                      <a:solidFill>
                        <a:srgbClr val="3131B2"/>
                      </a:solidFill>
                      <a:prstDash val="solid"/>
                      <a:round/>
                      <a:headEnd/>
                      <a:tailEnd/>
                    </a:ln>
                  </p:spPr>
                  <p:txBody>
                    <a:bodyPr/>
                    <a:lstStyle/>
                    <a:p>
                      <a:endParaRPr lang="en-US"/>
                    </a:p>
                  </p:txBody>
                </p:sp>
                <p:sp>
                  <p:nvSpPr>
                    <p:cNvPr id="358498" name="Freeform 98"/>
                    <p:cNvSpPr>
                      <a:spLocks noChangeAspect="1"/>
                    </p:cNvSpPr>
                    <p:nvPr/>
                  </p:nvSpPr>
                  <p:spPr bwMode="auto">
                    <a:xfrm>
                      <a:off x="1932" y="1238"/>
                      <a:ext cx="403" cy="314"/>
                    </a:xfrm>
                    <a:custGeom>
                      <a:avLst/>
                      <a:gdLst/>
                      <a:ahLst/>
                      <a:cxnLst>
                        <a:cxn ang="0">
                          <a:pos x="343" y="284"/>
                        </a:cxn>
                        <a:cxn ang="0">
                          <a:pos x="337" y="302"/>
                        </a:cxn>
                        <a:cxn ang="0">
                          <a:pos x="332" y="308"/>
                        </a:cxn>
                        <a:cxn ang="0">
                          <a:pos x="320" y="314"/>
                        </a:cxn>
                        <a:cxn ang="0">
                          <a:pos x="308" y="308"/>
                        </a:cxn>
                        <a:cxn ang="0">
                          <a:pos x="302" y="302"/>
                        </a:cxn>
                        <a:cxn ang="0">
                          <a:pos x="296" y="284"/>
                        </a:cxn>
                        <a:cxn ang="0">
                          <a:pos x="225" y="89"/>
                        </a:cxn>
                        <a:cxn ang="0">
                          <a:pos x="219" y="89"/>
                        </a:cxn>
                        <a:cxn ang="0">
                          <a:pos x="154" y="302"/>
                        </a:cxn>
                        <a:cxn ang="0">
                          <a:pos x="112" y="302"/>
                        </a:cxn>
                        <a:cxn ang="0">
                          <a:pos x="53" y="71"/>
                        </a:cxn>
                        <a:cxn ang="0">
                          <a:pos x="53" y="59"/>
                        </a:cxn>
                        <a:cxn ang="0">
                          <a:pos x="47" y="47"/>
                        </a:cxn>
                        <a:cxn ang="0">
                          <a:pos x="41" y="36"/>
                        </a:cxn>
                        <a:cxn ang="0">
                          <a:pos x="30" y="24"/>
                        </a:cxn>
                        <a:cxn ang="0">
                          <a:pos x="18" y="24"/>
                        </a:cxn>
                        <a:cxn ang="0">
                          <a:pos x="0" y="18"/>
                        </a:cxn>
                        <a:cxn ang="0">
                          <a:pos x="0" y="12"/>
                        </a:cxn>
                        <a:cxn ang="0">
                          <a:pos x="89" y="12"/>
                        </a:cxn>
                        <a:cxn ang="0">
                          <a:pos x="148" y="237"/>
                        </a:cxn>
                        <a:cxn ang="0">
                          <a:pos x="154" y="237"/>
                        </a:cxn>
                        <a:cxn ang="0">
                          <a:pos x="225" y="12"/>
                        </a:cxn>
                        <a:cxn ang="0">
                          <a:pos x="231" y="6"/>
                        </a:cxn>
                        <a:cxn ang="0">
                          <a:pos x="237" y="0"/>
                        </a:cxn>
                        <a:cxn ang="0">
                          <a:pos x="243" y="6"/>
                        </a:cxn>
                        <a:cxn ang="0">
                          <a:pos x="249" y="12"/>
                        </a:cxn>
                        <a:cxn ang="0">
                          <a:pos x="326" y="237"/>
                        </a:cxn>
                        <a:cxn ang="0">
                          <a:pos x="332" y="237"/>
                        </a:cxn>
                        <a:cxn ang="0">
                          <a:pos x="385" y="12"/>
                        </a:cxn>
                        <a:cxn ang="0">
                          <a:pos x="385" y="6"/>
                        </a:cxn>
                        <a:cxn ang="0">
                          <a:pos x="391" y="0"/>
                        </a:cxn>
                        <a:cxn ang="0">
                          <a:pos x="397" y="6"/>
                        </a:cxn>
                        <a:cxn ang="0">
                          <a:pos x="403" y="6"/>
                        </a:cxn>
                        <a:cxn ang="0">
                          <a:pos x="403" y="12"/>
                        </a:cxn>
                        <a:cxn ang="0">
                          <a:pos x="403" y="18"/>
                        </a:cxn>
                        <a:cxn ang="0">
                          <a:pos x="343" y="284"/>
                        </a:cxn>
                      </a:cxnLst>
                      <a:rect l="0" t="0" r="r" b="b"/>
                      <a:pathLst>
                        <a:path w="403" h="314">
                          <a:moveTo>
                            <a:pt x="343" y="284"/>
                          </a:moveTo>
                          <a:lnTo>
                            <a:pt x="337" y="302"/>
                          </a:lnTo>
                          <a:lnTo>
                            <a:pt x="332" y="308"/>
                          </a:lnTo>
                          <a:lnTo>
                            <a:pt x="320" y="314"/>
                          </a:lnTo>
                          <a:lnTo>
                            <a:pt x="308" y="308"/>
                          </a:lnTo>
                          <a:lnTo>
                            <a:pt x="302" y="302"/>
                          </a:lnTo>
                          <a:lnTo>
                            <a:pt x="296" y="284"/>
                          </a:lnTo>
                          <a:lnTo>
                            <a:pt x="225" y="89"/>
                          </a:lnTo>
                          <a:lnTo>
                            <a:pt x="219" y="89"/>
                          </a:lnTo>
                          <a:lnTo>
                            <a:pt x="154" y="302"/>
                          </a:lnTo>
                          <a:lnTo>
                            <a:pt x="112" y="302"/>
                          </a:lnTo>
                          <a:lnTo>
                            <a:pt x="53" y="71"/>
                          </a:lnTo>
                          <a:lnTo>
                            <a:pt x="53" y="59"/>
                          </a:lnTo>
                          <a:lnTo>
                            <a:pt x="47" y="47"/>
                          </a:lnTo>
                          <a:lnTo>
                            <a:pt x="41" y="36"/>
                          </a:lnTo>
                          <a:lnTo>
                            <a:pt x="30" y="24"/>
                          </a:lnTo>
                          <a:lnTo>
                            <a:pt x="18" y="24"/>
                          </a:lnTo>
                          <a:lnTo>
                            <a:pt x="0" y="18"/>
                          </a:lnTo>
                          <a:lnTo>
                            <a:pt x="0" y="12"/>
                          </a:lnTo>
                          <a:lnTo>
                            <a:pt x="89" y="12"/>
                          </a:lnTo>
                          <a:lnTo>
                            <a:pt x="148" y="237"/>
                          </a:lnTo>
                          <a:lnTo>
                            <a:pt x="154" y="237"/>
                          </a:lnTo>
                          <a:lnTo>
                            <a:pt x="225" y="12"/>
                          </a:lnTo>
                          <a:lnTo>
                            <a:pt x="231" y="6"/>
                          </a:lnTo>
                          <a:lnTo>
                            <a:pt x="237" y="0"/>
                          </a:lnTo>
                          <a:lnTo>
                            <a:pt x="243" y="6"/>
                          </a:lnTo>
                          <a:lnTo>
                            <a:pt x="249" y="12"/>
                          </a:lnTo>
                          <a:lnTo>
                            <a:pt x="326" y="237"/>
                          </a:lnTo>
                          <a:lnTo>
                            <a:pt x="332" y="237"/>
                          </a:lnTo>
                          <a:lnTo>
                            <a:pt x="385" y="12"/>
                          </a:lnTo>
                          <a:lnTo>
                            <a:pt x="385" y="6"/>
                          </a:lnTo>
                          <a:lnTo>
                            <a:pt x="391" y="0"/>
                          </a:lnTo>
                          <a:lnTo>
                            <a:pt x="397" y="6"/>
                          </a:lnTo>
                          <a:lnTo>
                            <a:pt x="403" y="6"/>
                          </a:lnTo>
                          <a:lnTo>
                            <a:pt x="403" y="12"/>
                          </a:lnTo>
                          <a:lnTo>
                            <a:pt x="403" y="18"/>
                          </a:lnTo>
                          <a:lnTo>
                            <a:pt x="343" y="284"/>
                          </a:lnTo>
                        </a:path>
                      </a:pathLst>
                    </a:custGeom>
                    <a:noFill/>
                    <a:ln w="9525">
                      <a:solidFill>
                        <a:srgbClr val="3131B2"/>
                      </a:solidFill>
                      <a:prstDash val="solid"/>
                      <a:round/>
                      <a:headEnd/>
                      <a:tailEnd/>
                    </a:ln>
                  </p:spPr>
                  <p:txBody>
                    <a:bodyPr/>
                    <a:lstStyle/>
                    <a:p>
                      <a:endParaRPr lang="en-US"/>
                    </a:p>
                  </p:txBody>
                </p:sp>
              </p:grpSp>
            </p:grpSp>
          </p:grpSp>
          <p:grpSp>
            <p:nvGrpSpPr>
              <p:cNvPr id="358499" name="Group 99"/>
              <p:cNvGrpSpPr>
                <a:grpSpLocks noChangeAspect="1"/>
              </p:cNvGrpSpPr>
              <p:nvPr/>
            </p:nvGrpSpPr>
            <p:grpSpPr bwMode="auto">
              <a:xfrm>
                <a:off x="2459" y="480"/>
                <a:ext cx="2055" cy="1155"/>
                <a:chOff x="2459" y="480"/>
                <a:chExt cx="2055" cy="1155"/>
              </a:xfrm>
            </p:grpSpPr>
            <p:sp>
              <p:nvSpPr>
                <p:cNvPr id="358500" name="Freeform 100"/>
                <p:cNvSpPr>
                  <a:spLocks noChangeAspect="1"/>
                </p:cNvSpPr>
                <p:nvPr/>
              </p:nvSpPr>
              <p:spPr bwMode="auto">
                <a:xfrm>
                  <a:off x="2459" y="1481"/>
                  <a:ext cx="569" cy="154"/>
                </a:xfrm>
                <a:custGeom>
                  <a:avLst/>
                  <a:gdLst/>
                  <a:ahLst/>
                  <a:cxnLst>
                    <a:cxn ang="0">
                      <a:pos x="569" y="118"/>
                    </a:cxn>
                    <a:cxn ang="0">
                      <a:pos x="557" y="124"/>
                    </a:cxn>
                    <a:cxn ang="0">
                      <a:pos x="521" y="130"/>
                    </a:cxn>
                    <a:cxn ang="0">
                      <a:pos x="480" y="142"/>
                    </a:cxn>
                    <a:cxn ang="0">
                      <a:pos x="432" y="154"/>
                    </a:cxn>
                    <a:cxn ang="0">
                      <a:pos x="397" y="154"/>
                    </a:cxn>
                    <a:cxn ang="0">
                      <a:pos x="361" y="136"/>
                    </a:cxn>
                    <a:cxn ang="0">
                      <a:pos x="308" y="106"/>
                    </a:cxn>
                    <a:cxn ang="0">
                      <a:pos x="255" y="77"/>
                    </a:cxn>
                    <a:cxn ang="0">
                      <a:pos x="207" y="53"/>
                    </a:cxn>
                    <a:cxn ang="0">
                      <a:pos x="142" y="41"/>
                    </a:cxn>
                    <a:cxn ang="0">
                      <a:pos x="83" y="41"/>
                    </a:cxn>
                    <a:cxn ang="0">
                      <a:pos x="18" y="53"/>
                    </a:cxn>
                    <a:cxn ang="0">
                      <a:pos x="6" y="59"/>
                    </a:cxn>
                    <a:cxn ang="0">
                      <a:pos x="0" y="65"/>
                    </a:cxn>
                    <a:cxn ang="0">
                      <a:pos x="0" y="65"/>
                    </a:cxn>
                    <a:cxn ang="0">
                      <a:pos x="0" y="59"/>
                    </a:cxn>
                    <a:cxn ang="0">
                      <a:pos x="6" y="59"/>
                    </a:cxn>
                    <a:cxn ang="0">
                      <a:pos x="18" y="53"/>
                    </a:cxn>
                    <a:cxn ang="0">
                      <a:pos x="24" y="47"/>
                    </a:cxn>
                    <a:cxn ang="0">
                      <a:pos x="36" y="41"/>
                    </a:cxn>
                    <a:cxn ang="0">
                      <a:pos x="47" y="35"/>
                    </a:cxn>
                    <a:cxn ang="0">
                      <a:pos x="59" y="29"/>
                    </a:cxn>
                    <a:cxn ang="0">
                      <a:pos x="95" y="12"/>
                    </a:cxn>
                    <a:cxn ang="0">
                      <a:pos x="136" y="0"/>
                    </a:cxn>
                    <a:cxn ang="0">
                      <a:pos x="184" y="0"/>
                    </a:cxn>
                    <a:cxn ang="0">
                      <a:pos x="243" y="6"/>
                    </a:cxn>
                    <a:cxn ang="0">
                      <a:pos x="314" y="18"/>
                    </a:cxn>
                    <a:cxn ang="0">
                      <a:pos x="379" y="29"/>
                    </a:cxn>
                    <a:cxn ang="0">
                      <a:pos x="432" y="41"/>
                    </a:cxn>
                    <a:cxn ang="0">
                      <a:pos x="486" y="47"/>
                    </a:cxn>
                    <a:cxn ang="0">
                      <a:pos x="527" y="47"/>
                    </a:cxn>
                    <a:cxn ang="0">
                      <a:pos x="557" y="35"/>
                    </a:cxn>
                    <a:cxn ang="0">
                      <a:pos x="569" y="118"/>
                    </a:cxn>
                  </a:cxnLst>
                  <a:rect l="0" t="0" r="r" b="b"/>
                  <a:pathLst>
                    <a:path w="569" h="154">
                      <a:moveTo>
                        <a:pt x="569" y="118"/>
                      </a:moveTo>
                      <a:lnTo>
                        <a:pt x="557" y="124"/>
                      </a:lnTo>
                      <a:lnTo>
                        <a:pt x="521" y="130"/>
                      </a:lnTo>
                      <a:lnTo>
                        <a:pt x="480" y="142"/>
                      </a:lnTo>
                      <a:lnTo>
                        <a:pt x="432" y="154"/>
                      </a:lnTo>
                      <a:lnTo>
                        <a:pt x="397" y="154"/>
                      </a:lnTo>
                      <a:lnTo>
                        <a:pt x="361" y="136"/>
                      </a:lnTo>
                      <a:lnTo>
                        <a:pt x="308" y="106"/>
                      </a:lnTo>
                      <a:lnTo>
                        <a:pt x="255" y="77"/>
                      </a:lnTo>
                      <a:lnTo>
                        <a:pt x="207" y="53"/>
                      </a:lnTo>
                      <a:lnTo>
                        <a:pt x="142" y="41"/>
                      </a:lnTo>
                      <a:lnTo>
                        <a:pt x="83" y="41"/>
                      </a:lnTo>
                      <a:lnTo>
                        <a:pt x="18" y="53"/>
                      </a:lnTo>
                      <a:lnTo>
                        <a:pt x="6" y="59"/>
                      </a:lnTo>
                      <a:lnTo>
                        <a:pt x="0" y="65"/>
                      </a:lnTo>
                      <a:lnTo>
                        <a:pt x="0" y="65"/>
                      </a:lnTo>
                      <a:lnTo>
                        <a:pt x="0" y="59"/>
                      </a:lnTo>
                      <a:lnTo>
                        <a:pt x="6" y="59"/>
                      </a:lnTo>
                      <a:lnTo>
                        <a:pt x="18" y="53"/>
                      </a:lnTo>
                      <a:lnTo>
                        <a:pt x="24" y="47"/>
                      </a:lnTo>
                      <a:lnTo>
                        <a:pt x="36" y="41"/>
                      </a:lnTo>
                      <a:lnTo>
                        <a:pt x="47" y="35"/>
                      </a:lnTo>
                      <a:lnTo>
                        <a:pt x="59" y="29"/>
                      </a:lnTo>
                      <a:lnTo>
                        <a:pt x="95" y="12"/>
                      </a:lnTo>
                      <a:lnTo>
                        <a:pt x="136" y="0"/>
                      </a:lnTo>
                      <a:lnTo>
                        <a:pt x="184" y="0"/>
                      </a:lnTo>
                      <a:lnTo>
                        <a:pt x="243" y="6"/>
                      </a:lnTo>
                      <a:lnTo>
                        <a:pt x="314" y="18"/>
                      </a:lnTo>
                      <a:lnTo>
                        <a:pt x="379" y="29"/>
                      </a:lnTo>
                      <a:lnTo>
                        <a:pt x="432" y="41"/>
                      </a:lnTo>
                      <a:lnTo>
                        <a:pt x="486" y="47"/>
                      </a:lnTo>
                      <a:lnTo>
                        <a:pt x="527" y="47"/>
                      </a:lnTo>
                      <a:lnTo>
                        <a:pt x="557" y="35"/>
                      </a:lnTo>
                      <a:lnTo>
                        <a:pt x="569" y="118"/>
                      </a:lnTo>
                      <a:close/>
                    </a:path>
                  </a:pathLst>
                </a:custGeom>
                <a:solidFill>
                  <a:srgbClr val="AB7852"/>
                </a:solidFill>
                <a:ln w="0">
                  <a:solidFill>
                    <a:srgbClr val="AB7852"/>
                  </a:solidFill>
                  <a:prstDash val="solid"/>
                  <a:round/>
                  <a:headEnd/>
                  <a:tailEnd/>
                </a:ln>
              </p:spPr>
              <p:txBody>
                <a:bodyPr/>
                <a:lstStyle/>
                <a:p>
                  <a:endParaRPr lang="en-US"/>
                </a:p>
              </p:txBody>
            </p:sp>
            <p:sp>
              <p:nvSpPr>
                <p:cNvPr id="358501" name="Freeform 101"/>
                <p:cNvSpPr>
                  <a:spLocks noChangeAspect="1"/>
                </p:cNvSpPr>
                <p:nvPr/>
              </p:nvSpPr>
              <p:spPr bwMode="auto">
                <a:xfrm>
                  <a:off x="2536" y="1481"/>
                  <a:ext cx="409" cy="154"/>
                </a:xfrm>
                <a:custGeom>
                  <a:avLst/>
                  <a:gdLst/>
                  <a:ahLst/>
                  <a:cxnLst>
                    <a:cxn ang="0">
                      <a:pos x="409" y="77"/>
                    </a:cxn>
                    <a:cxn ang="0">
                      <a:pos x="397" y="142"/>
                    </a:cxn>
                    <a:cxn ang="0">
                      <a:pos x="355" y="154"/>
                    </a:cxn>
                    <a:cxn ang="0">
                      <a:pos x="320" y="154"/>
                    </a:cxn>
                    <a:cxn ang="0">
                      <a:pos x="284" y="136"/>
                    </a:cxn>
                    <a:cxn ang="0">
                      <a:pos x="231" y="106"/>
                    </a:cxn>
                    <a:cxn ang="0">
                      <a:pos x="178" y="77"/>
                    </a:cxn>
                    <a:cxn ang="0">
                      <a:pos x="130" y="53"/>
                    </a:cxn>
                    <a:cxn ang="0">
                      <a:pos x="65" y="41"/>
                    </a:cxn>
                    <a:cxn ang="0">
                      <a:pos x="6" y="41"/>
                    </a:cxn>
                    <a:cxn ang="0">
                      <a:pos x="0" y="41"/>
                    </a:cxn>
                    <a:cxn ang="0">
                      <a:pos x="0" y="18"/>
                    </a:cxn>
                    <a:cxn ang="0">
                      <a:pos x="18" y="12"/>
                    </a:cxn>
                    <a:cxn ang="0">
                      <a:pos x="59" y="0"/>
                    </a:cxn>
                    <a:cxn ang="0">
                      <a:pos x="107" y="0"/>
                    </a:cxn>
                    <a:cxn ang="0">
                      <a:pos x="166" y="6"/>
                    </a:cxn>
                    <a:cxn ang="0">
                      <a:pos x="237" y="18"/>
                    </a:cxn>
                    <a:cxn ang="0">
                      <a:pos x="302" y="29"/>
                    </a:cxn>
                    <a:cxn ang="0">
                      <a:pos x="355" y="41"/>
                    </a:cxn>
                    <a:cxn ang="0">
                      <a:pos x="403" y="47"/>
                    </a:cxn>
                    <a:cxn ang="0">
                      <a:pos x="409" y="77"/>
                    </a:cxn>
                    <a:cxn ang="0">
                      <a:pos x="409" y="77"/>
                    </a:cxn>
                  </a:cxnLst>
                  <a:rect l="0" t="0" r="r" b="b"/>
                  <a:pathLst>
                    <a:path w="409" h="154">
                      <a:moveTo>
                        <a:pt x="409" y="77"/>
                      </a:moveTo>
                      <a:lnTo>
                        <a:pt x="397" y="142"/>
                      </a:lnTo>
                      <a:lnTo>
                        <a:pt x="355" y="154"/>
                      </a:lnTo>
                      <a:lnTo>
                        <a:pt x="320" y="154"/>
                      </a:lnTo>
                      <a:lnTo>
                        <a:pt x="284" y="136"/>
                      </a:lnTo>
                      <a:lnTo>
                        <a:pt x="231" y="106"/>
                      </a:lnTo>
                      <a:lnTo>
                        <a:pt x="178" y="77"/>
                      </a:lnTo>
                      <a:lnTo>
                        <a:pt x="130" y="53"/>
                      </a:lnTo>
                      <a:lnTo>
                        <a:pt x="65" y="41"/>
                      </a:lnTo>
                      <a:lnTo>
                        <a:pt x="6" y="41"/>
                      </a:lnTo>
                      <a:lnTo>
                        <a:pt x="0" y="41"/>
                      </a:lnTo>
                      <a:lnTo>
                        <a:pt x="0" y="18"/>
                      </a:lnTo>
                      <a:lnTo>
                        <a:pt x="18" y="12"/>
                      </a:lnTo>
                      <a:lnTo>
                        <a:pt x="59" y="0"/>
                      </a:lnTo>
                      <a:lnTo>
                        <a:pt x="107" y="0"/>
                      </a:lnTo>
                      <a:lnTo>
                        <a:pt x="166" y="6"/>
                      </a:lnTo>
                      <a:lnTo>
                        <a:pt x="237" y="18"/>
                      </a:lnTo>
                      <a:lnTo>
                        <a:pt x="302" y="29"/>
                      </a:lnTo>
                      <a:lnTo>
                        <a:pt x="355" y="41"/>
                      </a:lnTo>
                      <a:lnTo>
                        <a:pt x="403" y="47"/>
                      </a:lnTo>
                      <a:lnTo>
                        <a:pt x="409" y="77"/>
                      </a:lnTo>
                      <a:lnTo>
                        <a:pt x="409" y="77"/>
                      </a:lnTo>
                      <a:close/>
                    </a:path>
                  </a:pathLst>
                </a:custGeom>
                <a:solidFill>
                  <a:srgbClr val="AB7852"/>
                </a:solidFill>
                <a:ln w="0">
                  <a:solidFill>
                    <a:srgbClr val="AB7852"/>
                  </a:solidFill>
                  <a:prstDash val="solid"/>
                  <a:round/>
                  <a:headEnd/>
                  <a:tailEnd/>
                </a:ln>
              </p:spPr>
              <p:txBody>
                <a:bodyPr/>
                <a:lstStyle/>
                <a:p>
                  <a:endParaRPr lang="en-US"/>
                </a:p>
              </p:txBody>
            </p:sp>
            <p:sp>
              <p:nvSpPr>
                <p:cNvPr id="358502" name="Freeform 102"/>
                <p:cNvSpPr>
                  <a:spLocks noChangeAspect="1"/>
                </p:cNvSpPr>
                <p:nvPr/>
              </p:nvSpPr>
              <p:spPr bwMode="auto">
                <a:xfrm>
                  <a:off x="2589" y="1481"/>
                  <a:ext cx="302" cy="154"/>
                </a:xfrm>
                <a:custGeom>
                  <a:avLst/>
                  <a:gdLst/>
                  <a:ahLst/>
                  <a:cxnLst>
                    <a:cxn ang="0">
                      <a:pos x="302" y="77"/>
                    </a:cxn>
                    <a:cxn ang="0">
                      <a:pos x="296" y="142"/>
                    </a:cxn>
                    <a:cxn ang="0">
                      <a:pos x="285" y="154"/>
                    </a:cxn>
                    <a:cxn ang="0">
                      <a:pos x="267" y="154"/>
                    </a:cxn>
                    <a:cxn ang="0">
                      <a:pos x="231" y="136"/>
                    </a:cxn>
                    <a:cxn ang="0">
                      <a:pos x="178" y="106"/>
                    </a:cxn>
                    <a:cxn ang="0">
                      <a:pos x="125" y="77"/>
                    </a:cxn>
                    <a:cxn ang="0">
                      <a:pos x="77" y="53"/>
                    </a:cxn>
                    <a:cxn ang="0">
                      <a:pos x="12" y="41"/>
                    </a:cxn>
                    <a:cxn ang="0">
                      <a:pos x="0" y="41"/>
                    </a:cxn>
                    <a:cxn ang="0">
                      <a:pos x="0" y="29"/>
                    </a:cxn>
                    <a:cxn ang="0">
                      <a:pos x="18" y="0"/>
                    </a:cxn>
                    <a:cxn ang="0">
                      <a:pos x="54" y="0"/>
                    </a:cxn>
                    <a:cxn ang="0">
                      <a:pos x="113" y="6"/>
                    </a:cxn>
                    <a:cxn ang="0">
                      <a:pos x="184" y="18"/>
                    </a:cxn>
                    <a:cxn ang="0">
                      <a:pos x="249" y="29"/>
                    </a:cxn>
                    <a:cxn ang="0">
                      <a:pos x="296" y="41"/>
                    </a:cxn>
                    <a:cxn ang="0">
                      <a:pos x="302" y="77"/>
                    </a:cxn>
                    <a:cxn ang="0">
                      <a:pos x="302" y="77"/>
                    </a:cxn>
                  </a:cxnLst>
                  <a:rect l="0" t="0" r="r" b="b"/>
                  <a:pathLst>
                    <a:path w="302" h="154">
                      <a:moveTo>
                        <a:pt x="302" y="77"/>
                      </a:moveTo>
                      <a:lnTo>
                        <a:pt x="296" y="142"/>
                      </a:lnTo>
                      <a:lnTo>
                        <a:pt x="285" y="154"/>
                      </a:lnTo>
                      <a:lnTo>
                        <a:pt x="267" y="154"/>
                      </a:lnTo>
                      <a:lnTo>
                        <a:pt x="231" y="136"/>
                      </a:lnTo>
                      <a:lnTo>
                        <a:pt x="178" y="106"/>
                      </a:lnTo>
                      <a:lnTo>
                        <a:pt x="125" y="77"/>
                      </a:lnTo>
                      <a:lnTo>
                        <a:pt x="77" y="53"/>
                      </a:lnTo>
                      <a:lnTo>
                        <a:pt x="12" y="41"/>
                      </a:lnTo>
                      <a:lnTo>
                        <a:pt x="0" y="41"/>
                      </a:lnTo>
                      <a:lnTo>
                        <a:pt x="0" y="29"/>
                      </a:lnTo>
                      <a:lnTo>
                        <a:pt x="18" y="0"/>
                      </a:lnTo>
                      <a:lnTo>
                        <a:pt x="54" y="0"/>
                      </a:lnTo>
                      <a:lnTo>
                        <a:pt x="113" y="6"/>
                      </a:lnTo>
                      <a:lnTo>
                        <a:pt x="184" y="18"/>
                      </a:lnTo>
                      <a:lnTo>
                        <a:pt x="249" y="29"/>
                      </a:lnTo>
                      <a:lnTo>
                        <a:pt x="296" y="41"/>
                      </a:lnTo>
                      <a:lnTo>
                        <a:pt x="302" y="77"/>
                      </a:lnTo>
                      <a:lnTo>
                        <a:pt x="302" y="77"/>
                      </a:lnTo>
                      <a:close/>
                    </a:path>
                  </a:pathLst>
                </a:custGeom>
                <a:solidFill>
                  <a:srgbClr val="B38563"/>
                </a:solidFill>
                <a:ln w="0">
                  <a:solidFill>
                    <a:srgbClr val="B38563"/>
                  </a:solidFill>
                  <a:prstDash val="solid"/>
                  <a:round/>
                  <a:headEnd/>
                  <a:tailEnd/>
                </a:ln>
              </p:spPr>
              <p:txBody>
                <a:bodyPr/>
                <a:lstStyle/>
                <a:p>
                  <a:endParaRPr lang="en-US"/>
                </a:p>
              </p:txBody>
            </p:sp>
            <p:sp>
              <p:nvSpPr>
                <p:cNvPr id="358503" name="Freeform 103"/>
                <p:cNvSpPr>
                  <a:spLocks noChangeAspect="1"/>
                </p:cNvSpPr>
                <p:nvPr/>
              </p:nvSpPr>
              <p:spPr bwMode="auto">
                <a:xfrm>
                  <a:off x="2643" y="1481"/>
                  <a:ext cx="195" cy="142"/>
                </a:xfrm>
                <a:custGeom>
                  <a:avLst/>
                  <a:gdLst/>
                  <a:ahLst/>
                  <a:cxnLst>
                    <a:cxn ang="0">
                      <a:pos x="195" y="83"/>
                    </a:cxn>
                    <a:cxn ang="0">
                      <a:pos x="183" y="136"/>
                    </a:cxn>
                    <a:cxn ang="0">
                      <a:pos x="183" y="142"/>
                    </a:cxn>
                    <a:cxn ang="0">
                      <a:pos x="177" y="136"/>
                    </a:cxn>
                    <a:cxn ang="0">
                      <a:pos x="124" y="106"/>
                    </a:cxn>
                    <a:cxn ang="0">
                      <a:pos x="71" y="77"/>
                    </a:cxn>
                    <a:cxn ang="0">
                      <a:pos x="23" y="53"/>
                    </a:cxn>
                    <a:cxn ang="0">
                      <a:pos x="0" y="47"/>
                    </a:cxn>
                    <a:cxn ang="0">
                      <a:pos x="0" y="35"/>
                    </a:cxn>
                    <a:cxn ang="0">
                      <a:pos x="35" y="0"/>
                    </a:cxn>
                    <a:cxn ang="0">
                      <a:pos x="59" y="6"/>
                    </a:cxn>
                    <a:cxn ang="0">
                      <a:pos x="130" y="18"/>
                    </a:cxn>
                    <a:cxn ang="0">
                      <a:pos x="177" y="23"/>
                    </a:cxn>
                    <a:cxn ang="0">
                      <a:pos x="183" y="29"/>
                    </a:cxn>
                    <a:cxn ang="0">
                      <a:pos x="195" y="83"/>
                    </a:cxn>
                    <a:cxn ang="0">
                      <a:pos x="195" y="83"/>
                    </a:cxn>
                  </a:cxnLst>
                  <a:rect l="0" t="0" r="r" b="b"/>
                  <a:pathLst>
                    <a:path w="195" h="142">
                      <a:moveTo>
                        <a:pt x="195" y="83"/>
                      </a:moveTo>
                      <a:lnTo>
                        <a:pt x="183" y="136"/>
                      </a:lnTo>
                      <a:lnTo>
                        <a:pt x="183" y="142"/>
                      </a:lnTo>
                      <a:lnTo>
                        <a:pt x="177" y="136"/>
                      </a:lnTo>
                      <a:lnTo>
                        <a:pt x="124" y="106"/>
                      </a:lnTo>
                      <a:lnTo>
                        <a:pt x="71" y="77"/>
                      </a:lnTo>
                      <a:lnTo>
                        <a:pt x="23" y="53"/>
                      </a:lnTo>
                      <a:lnTo>
                        <a:pt x="0" y="47"/>
                      </a:lnTo>
                      <a:lnTo>
                        <a:pt x="0" y="35"/>
                      </a:lnTo>
                      <a:lnTo>
                        <a:pt x="35" y="0"/>
                      </a:lnTo>
                      <a:lnTo>
                        <a:pt x="59" y="6"/>
                      </a:lnTo>
                      <a:lnTo>
                        <a:pt x="130" y="18"/>
                      </a:lnTo>
                      <a:lnTo>
                        <a:pt x="177" y="23"/>
                      </a:lnTo>
                      <a:lnTo>
                        <a:pt x="183" y="29"/>
                      </a:lnTo>
                      <a:lnTo>
                        <a:pt x="195" y="83"/>
                      </a:lnTo>
                      <a:lnTo>
                        <a:pt x="195" y="83"/>
                      </a:lnTo>
                      <a:close/>
                    </a:path>
                  </a:pathLst>
                </a:custGeom>
                <a:solidFill>
                  <a:srgbClr val="C8A68D"/>
                </a:solidFill>
                <a:ln w="0">
                  <a:solidFill>
                    <a:srgbClr val="C8A68D"/>
                  </a:solidFill>
                  <a:prstDash val="solid"/>
                  <a:round/>
                  <a:headEnd/>
                  <a:tailEnd/>
                </a:ln>
              </p:spPr>
              <p:txBody>
                <a:bodyPr/>
                <a:lstStyle/>
                <a:p>
                  <a:endParaRPr lang="en-US"/>
                </a:p>
              </p:txBody>
            </p:sp>
            <p:sp>
              <p:nvSpPr>
                <p:cNvPr id="358504" name="Freeform 104"/>
                <p:cNvSpPr>
                  <a:spLocks noChangeAspect="1"/>
                </p:cNvSpPr>
                <p:nvPr/>
              </p:nvSpPr>
              <p:spPr bwMode="auto">
                <a:xfrm>
                  <a:off x="2690" y="1516"/>
                  <a:ext cx="101" cy="77"/>
                </a:xfrm>
                <a:custGeom>
                  <a:avLst/>
                  <a:gdLst/>
                  <a:ahLst/>
                  <a:cxnLst>
                    <a:cxn ang="0">
                      <a:pos x="101" y="48"/>
                    </a:cxn>
                    <a:cxn ang="0">
                      <a:pos x="95" y="71"/>
                    </a:cxn>
                    <a:cxn ang="0">
                      <a:pos x="89" y="77"/>
                    </a:cxn>
                    <a:cxn ang="0">
                      <a:pos x="77" y="71"/>
                    </a:cxn>
                    <a:cxn ang="0">
                      <a:pos x="24" y="42"/>
                    </a:cxn>
                    <a:cxn ang="0">
                      <a:pos x="0" y="30"/>
                    </a:cxn>
                    <a:cxn ang="0">
                      <a:pos x="6" y="18"/>
                    </a:cxn>
                    <a:cxn ang="0">
                      <a:pos x="24" y="6"/>
                    </a:cxn>
                    <a:cxn ang="0">
                      <a:pos x="41" y="0"/>
                    </a:cxn>
                    <a:cxn ang="0">
                      <a:pos x="65" y="0"/>
                    </a:cxn>
                    <a:cxn ang="0">
                      <a:pos x="83" y="12"/>
                    </a:cxn>
                    <a:cxn ang="0">
                      <a:pos x="95" y="30"/>
                    </a:cxn>
                    <a:cxn ang="0">
                      <a:pos x="101" y="48"/>
                    </a:cxn>
                    <a:cxn ang="0">
                      <a:pos x="101" y="48"/>
                    </a:cxn>
                  </a:cxnLst>
                  <a:rect l="0" t="0" r="r" b="b"/>
                  <a:pathLst>
                    <a:path w="101" h="77">
                      <a:moveTo>
                        <a:pt x="101" y="48"/>
                      </a:moveTo>
                      <a:lnTo>
                        <a:pt x="95" y="71"/>
                      </a:lnTo>
                      <a:lnTo>
                        <a:pt x="89" y="77"/>
                      </a:lnTo>
                      <a:lnTo>
                        <a:pt x="77" y="71"/>
                      </a:lnTo>
                      <a:lnTo>
                        <a:pt x="24" y="42"/>
                      </a:lnTo>
                      <a:lnTo>
                        <a:pt x="0" y="30"/>
                      </a:lnTo>
                      <a:lnTo>
                        <a:pt x="6" y="18"/>
                      </a:lnTo>
                      <a:lnTo>
                        <a:pt x="24" y="6"/>
                      </a:lnTo>
                      <a:lnTo>
                        <a:pt x="41" y="0"/>
                      </a:lnTo>
                      <a:lnTo>
                        <a:pt x="65" y="0"/>
                      </a:lnTo>
                      <a:lnTo>
                        <a:pt x="83" y="12"/>
                      </a:lnTo>
                      <a:lnTo>
                        <a:pt x="95" y="30"/>
                      </a:lnTo>
                      <a:lnTo>
                        <a:pt x="101" y="48"/>
                      </a:lnTo>
                      <a:lnTo>
                        <a:pt x="101" y="48"/>
                      </a:lnTo>
                      <a:close/>
                    </a:path>
                  </a:pathLst>
                </a:custGeom>
                <a:solidFill>
                  <a:srgbClr val="E7D9CE"/>
                </a:solidFill>
                <a:ln w="0">
                  <a:solidFill>
                    <a:srgbClr val="E7D9CE"/>
                  </a:solidFill>
                  <a:prstDash val="solid"/>
                  <a:round/>
                  <a:headEnd/>
                  <a:tailEnd/>
                </a:ln>
              </p:spPr>
              <p:txBody>
                <a:bodyPr/>
                <a:lstStyle/>
                <a:p>
                  <a:endParaRPr lang="en-US"/>
                </a:p>
              </p:txBody>
            </p:sp>
            <p:sp>
              <p:nvSpPr>
                <p:cNvPr id="358505" name="Freeform 105"/>
                <p:cNvSpPr>
                  <a:spLocks noChangeAspect="1"/>
                </p:cNvSpPr>
                <p:nvPr/>
              </p:nvSpPr>
              <p:spPr bwMode="auto">
                <a:xfrm>
                  <a:off x="3395" y="480"/>
                  <a:ext cx="148" cy="574"/>
                </a:xfrm>
                <a:custGeom>
                  <a:avLst/>
                  <a:gdLst/>
                  <a:ahLst/>
                  <a:cxnLst>
                    <a:cxn ang="0">
                      <a:pos x="47" y="574"/>
                    </a:cxn>
                    <a:cxn ang="0">
                      <a:pos x="41" y="563"/>
                    </a:cxn>
                    <a:cxn ang="0">
                      <a:pos x="29" y="527"/>
                    </a:cxn>
                    <a:cxn ang="0">
                      <a:pos x="18" y="486"/>
                    </a:cxn>
                    <a:cxn ang="0">
                      <a:pos x="6" y="444"/>
                    </a:cxn>
                    <a:cxn ang="0">
                      <a:pos x="0" y="409"/>
                    </a:cxn>
                    <a:cxn ang="0">
                      <a:pos x="18" y="367"/>
                    </a:cxn>
                    <a:cxn ang="0">
                      <a:pos x="47" y="314"/>
                    </a:cxn>
                    <a:cxn ang="0">
                      <a:pos x="71" y="261"/>
                    </a:cxn>
                    <a:cxn ang="0">
                      <a:pos x="95" y="207"/>
                    </a:cxn>
                    <a:cxn ang="0">
                      <a:pos x="100" y="148"/>
                    </a:cxn>
                    <a:cxn ang="0">
                      <a:pos x="95" y="83"/>
                    </a:cxn>
                    <a:cxn ang="0">
                      <a:pos x="83" y="24"/>
                    </a:cxn>
                    <a:cxn ang="0">
                      <a:pos x="77" y="12"/>
                    </a:cxn>
                    <a:cxn ang="0">
                      <a:pos x="71" y="6"/>
                    </a:cxn>
                    <a:cxn ang="0">
                      <a:pos x="71" y="0"/>
                    </a:cxn>
                    <a:cxn ang="0">
                      <a:pos x="77" y="6"/>
                    </a:cxn>
                    <a:cxn ang="0">
                      <a:pos x="77" y="12"/>
                    </a:cxn>
                    <a:cxn ang="0">
                      <a:pos x="83" y="18"/>
                    </a:cxn>
                    <a:cxn ang="0">
                      <a:pos x="89" y="30"/>
                    </a:cxn>
                    <a:cxn ang="0">
                      <a:pos x="95" y="41"/>
                    </a:cxn>
                    <a:cxn ang="0">
                      <a:pos x="100" y="53"/>
                    </a:cxn>
                    <a:cxn ang="0">
                      <a:pos x="106" y="59"/>
                    </a:cxn>
                    <a:cxn ang="0">
                      <a:pos x="124" y="95"/>
                    </a:cxn>
                    <a:cxn ang="0">
                      <a:pos x="142" y="136"/>
                    </a:cxn>
                    <a:cxn ang="0">
                      <a:pos x="148" y="184"/>
                    </a:cxn>
                    <a:cxn ang="0">
                      <a:pos x="142" y="243"/>
                    </a:cxn>
                    <a:cxn ang="0">
                      <a:pos x="136" y="314"/>
                    </a:cxn>
                    <a:cxn ang="0">
                      <a:pos x="124" y="385"/>
                    </a:cxn>
                    <a:cxn ang="0">
                      <a:pos x="118" y="432"/>
                    </a:cxn>
                    <a:cxn ang="0">
                      <a:pos x="112" y="486"/>
                    </a:cxn>
                    <a:cxn ang="0">
                      <a:pos x="118" y="533"/>
                    </a:cxn>
                    <a:cxn ang="0">
                      <a:pos x="130" y="557"/>
                    </a:cxn>
                    <a:cxn ang="0">
                      <a:pos x="47" y="574"/>
                    </a:cxn>
                  </a:cxnLst>
                  <a:rect l="0" t="0" r="r" b="b"/>
                  <a:pathLst>
                    <a:path w="148" h="574">
                      <a:moveTo>
                        <a:pt x="47" y="574"/>
                      </a:moveTo>
                      <a:lnTo>
                        <a:pt x="41" y="563"/>
                      </a:lnTo>
                      <a:lnTo>
                        <a:pt x="29" y="527"/>
                      </a:lnTo>
                      <a:lnTo>
                        <a:pt x="18" y="486"/>
                      </a:lnTo>
                      <a:lnTo>
                        <a:pt x="6" y="444"/>
                      </a:lnTo>
                      <a:lnTo>
                        <a:pt x="0" y="409"/>
                      </a:lnTo>
                      <a:lnTo>
                        <a:pt x="18" y="367"/>
                      </a:lnTo>
                      <a:lnTo>
                        <a:pt x="47" y="314"/>
                      </a:lnTo>
                      <a:lnTo>
                        <a:pt x="71" y="261"/>
                      </a:lnTo>
                      <a:lnTo>
                        <a:pt x="95" y="207"/>
                      </a:lnTo>
                      <a:lnTo>
                        <a:pt x="100" y="148"/>
                      </a:lnTo>
                      <a:lnTo>
                        <a:pt x="95" y="83"/>
                      </a:lnTo>
                      <a:lnTo>
                        <a:pt x="83" y="24"/>
                      </a:lnTo>
                      <a:lnTo>
                        <a:pt x="77" y="12"/>
                      </a:lnTo>
                      <a:lnTo>
                        <a:pt x="71" y="6"/>
                      </a:lnTo>
                      <a:lnTo>
                        <a:pt x="71" y="0"/>
                      </a:lnTo>
                      <a:lnTo>
                        <a:pt x="77" y="6"/>
                      </a:lnTo>
                      <a:lnTo>
                        <a:pt x="77" y="12"/>
                      </a:lnTo>
                      <a:lnTo>
                        <a:pt x="83" y="18"/>
                      </a:lnTo>
                      <a:lnTo>
                        <a:pt x="89" y="30"/>
                      </a:lnTo>
                      <a:lnTo>
                        <a:pt x="95" y="41"/>
                      </a:lnTo>
                      <a:lnTo>
                        <a:pt x="100" y="53"/>
                      </a:lnTo>
                      <a:lnTo>
                        <a:pt x="106" y="59"/>
                      </a:lnTo>
                      <a:lnTo>
                        <a:pt x="124" y="95"/>
                      </a:lnTo>
                      <a:lnTo>
                        <a:pt x="142" y="136"/>
                      </a:lnTo>
                      <a:lnTo>
                        <a:pt x="148" y="184"/>
                      </a:lnTo>
                      <a:lnTo>
                        <a:pt x="142" y="243"/>
                      </a:lnTo>
                      <a:lnTo>
                        <a:pt x="136" y="314"/>
                      </a:lnTo>
                      <a:lnTo>
                        <a:pt x="124" y="385"/>
                      </a:lnTo>
                      <a:lnTo>
                        <a:pt x="118" y="432"/>
                      </a:lnTo>
                      <a:lnTo>
                        <a:pt x="112" y="486"/>
                      </a:lnTo>
                      <a:lnTo>
                        <a:pt x="118" y="533"/>
                      </a:lnTo>
                      <a:lnTo>
                        <a:pt x="130" y="557"/>
                      </a:lnTo>
                      <a:lnTo>
                        <a:pt x="47" y="574"/>
                      </a:lnTo>
                      <a:close/>
                    </a:path>
                  </a:pathLst>
                </a:custGeom>
                <a:solidFill>
                  <a:srgbClr val="AB7852"/>
                </a:solidFill>
                <a:ln w="0">
                  <a:solidFill>
                    <a:srgbClr val="AB7852"/>
                  </a:solidFill>
                  <a:prstDash val="solid"/>
                  <a:round/>
                  <a:headEnd/>
                  <a:tailEnd/>
                </a:ln>
              </p:spPr>
              <p:txBody>
                <a:bodyPr/>
                <a:lstStyle/>
                <a:p>
                  <a:endParaRPr lang="en-US"/>
                </a:p>
              </p:txBody>
            </p:sp>
            <p:sp>
              <p:nvSpPr>
                <p:cNvPr id="358506" name="Freeform 106"/>
                <p:cNvSpPr>
                  <a:spLocks noChangeAspect="1"/>
                </p:cNvSpPr>
                <p:nvPr/>
              </p:nvSpPr>
              <p:spPr bwMode="auto">
                <a:xfrm>
                  <a:off x="3395" y="575"/>
                  <a:ext cx="148" cy="414"/>
                </a:xfrm>
                <a:custGeom>
                  <a:avLst/>
                  <a:gdLst/>
                  <a:ahLst/>
                  <a:cxnLst>
                    <a:cxn ang="0">
                      <a:pos x="112" y="402"/>
                    </a:cxn>
                    <a:cxn ang="0">
                      <a:pos x="77" y="414"/>
                    </a:cxn>
                    <a:cxn ang="0">
                      <a:pos x="18" y="402"/>
                    </a:cxn>
                    <a:cxn ang="0">
                      <a:pos x="18" y="391"/>
                    </a:cxn>
                    <a:cxn ang="0">
                      <a:pos x="6" y="349"/>
                    </a:cxn>
                    <a:cxn ang="0">
                      <a:pos x="0" y="314"/>
                    </a:cxn>
                    <a:cxn ang="0">
                      <a:pos x="18" y="272"/>
                    </a:cxn>
                    <a:cxn ang="0">
                      <a:pos x="47" y="219"/>
                    </a:cxn>
                    <a:cxn ang="0">
                      <a:pos x="71" y="166"/>
                    </a:cxn>
                    <a:cxn ang="0">
                      <a:pos x="95" y="112"/>
                    </a:cxn>
                    <a:cxn ang="0">
                      <a:pos x="100" y="53"/>
                    </a:cxn>
                    <a:cxn ang="0">
                      <a:pos x="100" y="0"/>
                    </a:cxn>
                    <a:cxn ang="0">
                      <a:pos x="130" y="6"/>
                    </a:cxn>
                    <a:cxn ang="0">
                      <a:pos x="142" y="41"/>
                    </a:cxn>
                    <a:cxn ang="0">
                      <a:pos x="148" y="89"/>
                    </a:cxn>
                    <a:cxn ang="0">
                      <a:pos x="142" y="148"/>
                    </a:cxn>
                    <a:cxn ang="0">
                      <a:pos x="136" y="219"/>
                    </a:cxn>
                    <a:cxn ang="0">
                      <a:pos x="124" y="290"/>
                    </a:cxn>
                    <a:cxn ang="0">
                      <a:pos x="118" y="337"/>
                    </a:cxn>
                    <a:cxn ang="0">
                      <a:pos x="112" y="391"/>
                    </a:cxn>
                    <a:cxn ang="0">
                      <a:pos x="112" y="402"/>
                    </a:cxn>
                    <a:cxn ang="0">
                      <a:pos x="112" y="402"/>
                    </a:cxn>
                  </a:cxnLst>
                  <a:rect l="0" t="0" r="r" b="b"/>
                  <a:pathLst>
                    <a:path w="148" h="414">
                      <a:moveTo>
                        <a:pt x="112" y="402"/>
                      </a:moveTo>
                      <a:lnTo>
                        <a:pt x="77" y="414"/>
                      </a:lnTo>
                      <a:lnTo>
                        <a:pt x="18" y="402"/>
                      </a:lnTo>
                      <a:lnTo>
                        <a:pt x="18" y="391"/>
                      </a:lnTo>
                      <a:lnTo>
                        <a:pt x="6" y="349"/>
                      </a:lnTo>
                      <a:lnTo>
                        <a:pt x="0" y="314"/>
                      </a:lnTo>
                      <a:lnTo>
                        <a:pt x="18" y="272"/>
                      </a:lnTo>
                      <a:lnTo>
                        <a:pt x="47" y="219"/>
                      </a:lnTo>
                      <a:lnTo>
                        <a:pt x="71" y="166"/>
                      </a:lnTo>
                      <a:lnTo>
                        <a:pt x="95" y="112"/>
                      </a:lnTo>
                      <a:lnTo>
                        <a:pt x="100" y="53"/>
                      </a:lnTo>
                      <a:lnTo>
                        <a:pt x="100" y="0"/>
                      </a:lnTo>
                      <a:lnTo>
                        <a:pt x="130" y="6"/>
                      </a:lnTo>
                      <a:lnTo>
                        <a:pt x="142" y="41"/>
                      </a:lnTo>
                      <a:lnTo>
                        <a:pt x="148" y="89"/>
                      </a:lnTo>
                      <a:lnTo>
                        <a:pt x="142" y="148"/>
                      </a:lnTo>
                      <a:lnTo>
                        <a:pt x="136" y="219"/>
                      </a:lnTo>
                      <a:lnTo>
                        <a:pt x="124" y="290"/>
                      </a:lnTo>
                      <a:lnTo>
                        <a:pt x="118" y="337"/>
                      </a:lnTo>
                      <a:lnTo>
                        <a:pt x="112" y="391"/>
                      </a:lnTo>
                      <a:lnTo>
                        <a:pt x="112" y="402"/>
                      </a:lnTo>
                      <a:lnTo>
                        <a:pt x="112" y="402"/>
                      </a:lnTo>
                      <a:close/>
                    </a:path>
                  </a:pathLst>
                </a:custGeom>
                <a:solidFill>
                  <a:srgbClr val="AB7852"/>
                </a:solidFill>
                <a:ln w="0">
                  <a:solidFill>
                    <a:srgbClr val="AB7852"/>
                  </a:solidFill>
                  <a:prstDash val="solid"/>
                  <a:round/>
                  <a:headEnd/>
                  <a:tailEnd/>
                </a:ln>
              </p:spPr>
              <p:txBody>
                <a:bodyPr/>
                <a:lstStyle/>
                <a:p>
                  <a:endParaRPr lang="en-US"/>
                </a:p>
              </p:txBody>
            </p:sp>
            <p:sp>
              <p:nvSpPr>
                <p:cNvPr id="358507" name="Freeform 107"/>
                <p:cNvSpPr>
                  <a:spLocks noChangeAspect="1"/>
                </p:cNvSpPr>
                <p:nvPr/>
              </p:nvSpPr>
              <p:spPr bwMode="auto">
                <a:xfrm>
                  <a:off x="3395" y="628"/>
                  <a:ext cx="148" cy="308"/>
                </a:xfrm>
                <a:custGeom>
                  <a:avLst/>
                  <a:gdLst/>
                  <a:ahLst/>
                  <a:cxnLst>
                    <a:cxn ang="0">
                      <a:pos x="118" y="296"/>
                    </a:cxn>
                    <a:cxn ang="0">
                      <a:pos x="77" y="308"/>
                    </a:cxn>
                    <a:cxn ang="0">
                      <a:pos x="12" y="296"/>
                    </a:cxn>
                    <a:cxn ang="0">
                      <a:pos x="6" y="290"/>
                    </a:cxn>
                    <a:cxn ang="0">
                      <a:pos x="0" y="261"/>
                    </a:cxn>
                    <a:cxn ang="0">
                      <a:pos x="18" y="219"/>
                    </a:cxn>
                    <a:cxn ang="0">
                      <a:pos x="47" y="166"/>
                    </a:cxn>
                    <a:cxn ang="0">
                      <a:pos x="71" y="113"/>
                    </a:cxn>
                    <a:cxn ang="0">
                      <a:pos x="95" y="59"/>
                    </a:cxn>
                    <a:cxn ang="0">
                      <a:pos x="100" y="0"/>
                    </a:cxn>
                    <a:cxn ang="0">
                      <a:pos x="124" y="6"/>
                    </a:cxn>
                    <a:cxn ang="0">
                      <a:pos x="148" y="18"/>
                    </a:cxn>
                    <a:cxn ang="0">
                      <a:pos x="148" y="36"/>
                    </a:cxn>
                    <a:cxn ang="0">
                      <a:pos x="142" y="95"/>
                    </a:cxn>
                    <a:cxn ang="0">
                      <a:pos x="136" y="166"/>
                    </a:cxn>
                    <a:cxn ang="0">
                      <a:pos x="124" y="237"/>
                    </a:cxn>
                    <a:cxn ang="0">
                      <a:pos x="118" y="284"/>
                    </a:cxn>
                    <a:cxn ang="0">
                      <a:pos x="118" y="296"/>
                    </a:cxn>
                    <a:cxn ang="0">
                      <a:pos x="118" y="296"/>
                    </a:cxn>
                  </a:cxnLst>
                  <a:rect l="0" t="0" r="r" b="b"/>
                  <a:pathLst>
                    <a:path w="148" h="308">
                      <a:moveTo>
                        <a:pt x="118" y="296"/>
                      </a:moveTo>
                      <a:lnTo>
                        <a:pt x="77" y="308"/>
                      </a:lnTo>
                      <a:lnTo>
                        <a:pt x="12" y="296"/>
                      </a:lnTo>
                      <a:lnTo>
                        <a:pt x="6" y="290"/>
                      </a:lnTo>
                      <a:lnTo>
                        <a:pt x="0" y="261"/>
                      </a:lnTo>
                      <a:lnTo>
                        <a:pt x="18" y="219"/>
                      </a:lnTo>
                      <a:lnTo>
                        <a:pt x="47" y="166"/>
                      </a:lnTo>
                      <a:lnTo>
                        <a:pt x="71" y="113"/>
                      </a:lnTo>
                      <a:lnTo>
                        <a:pt x="95" y="59"/>
                      </a:lnTo>
                      <a:lnTo>
                        <a:pt x="100" y="0"/>
                      </a:lnTo>
                      <a:lnTo>
                        <a:pt x="124" y="6"/>
                      </a:lnTo>
                      <a:lnTo>
                        <a:pt x="148" y="18"/>
                      </a:lnTo>
                      <a:lnTo>
                        <a:pt x="148" y="36"/>
                      </a:lnTo>
                      <a:lnTo>
                        <a:pt x="142" y="95"/>
                      </a:lnTo>
                      <a:lnTo>
                        <a:pt x="136" y="166"/>
                      </a:lnTo>
                      <a:lnTo>
                        <a:pt x="124" y="237"/>
                      </a:lnTo>
                      <a:lnTo>
                        <a:pt x="118" y="284"/>
                      </a:lnTo>
                      <a:lnTo>
                        <a:pt x="118" y="296"/>
                      </a:lnTo>
                      <a:lnTo>
                        <a:pt x="118" y="296"/>
                      </a:lnTo>
                      <a:close/>
                    </a:path>
                  </a:pathLst>
                </a:custGeom>
                <a:solidFill>
                  <a:srgbClr val="B38563"/>
                </a:solidFill>
                <a:ln w="0">
                  <a:solidFill>
                    <a:srgbClr val="B38563"/>
                  </a:solidFill>
                  <a:prstDash val="solid"/>
                  <a:round/>
                  <a:headEnd/>
                  <a:tailEnd/>
                </a:ln>
              </p:spPr>
              <p:txBody>
                <a:bodyPr/>
                <a:lstStyle/>
                <a:p>
                  <a:endParaRPr lang="en-US"/>
                </a:p>
              </p:txBody>
            </p:sp>
            <p:sp>
              <p:nvSpPr>
                <p:cNvPr id="358508" name="Freeform 108"/>
                <p:cNvSpPr>
                  <a:spLocks noChangeAspect="1"/>
                </p:cNvSpPr>
                <p:nvPr/>
              </p:nvSpPr>
              <p:spPr bwMode="auto">
                <a:xfrm>
                  <a:off x="3407" y="681"/>
                  <a:ext cx="136" cy="202"/>
                </a:xfrm>
                <a:custGeom>
                  <a:avLst/>
                  <a:gdLst/>
                  <a:ahLst/>
                  <a:cxnLst>
                    <a:cxn ang="0">
                      <a:pos x="112" y="184"/>
                    </a:cxn>
                    <a:cxn ang="0">
                      <a:pos x="59" y="202"/>
                    </a:cxn>
                    <a:cxn ang="0">
                      <a:pos x="6" y="190"/>
                    </a:cxn>
                    <a:cxn ang="0">
                      <a:pos x="0" y="184"/>
                    </a:cxn>
                    <a:cxn ang="0">
                      <a:pos x="6" y="166"/>
                    </a:cxn>
                    <a:cxn ang="0">
                      <a:pos x="35" y="113"/>
                    </a:cxn>
                    <a:cxn ang="0">
                      <a:pos x="59" y="60"/>
                    </a:cxn>
                    <a:cxn ang="0">
                      <a:pos x="83" y="6"/>
                    </a:cxn>
                    <a:cxn ang="0">
                      <a:pos x="83" y="0"/>
                    </a:cxn>
                    <a:cxn ang="0">
                      <a:pos x="106" y="6"/>
                    </a:cxn>
                    <a:cxn ang="0">
                      <a:pos x="136" y="30"/>
                    </a:cxn>
                    <a:cxn ang="0">
                      <a:pos x="130" y="42"/>
                    </a:cxn>
                    <a:cxn ang="0">
                      <a:pos x="124" y="113"/>
                    </a:cxn>
                    <a:cxn ang="0">
                      <a:pos x="112" y="184"/>
                    </a:cxn>
                    <a:cxn ang="0">
                      <a:pos x="112" y="184"/>
                    </a:cxn>
                    <a:cxn ang="0">
                      <a:pos x="112" y="184"/>
                    </a:cxn>
                  </a:cxnLst>
                  <a:rect l="0" t="0" r="r" b="b"/>
                  <a:pathLst>
                    <a:path w="136" h="202">
                      <a:moveTo>
                        <a:pt x="112" y="184"/>
                      </a:moveTo>
                      <a:lnTo>
                        <a:pt x="59" y="202"/>
                      </a:lnTo>
                      <a:lnTo>
                        <a:pt x="6" y="190"/>
                      </a:lnTo>
                      <a:lnTo>
                        <a:pt x="0" y="184"/>
                      </a:lnTo>
                      <a:lnTo>
                        <a:pt x="6" y="166"/>
                      </a:lnTo>
                      <a:lnTo>
                        <a:pt x="35" y="113"/>
                      </a:lnTo>
                      <a:lnTo>
                        <a:pt x="59" y="60"/>
                      </a:lnTo>
                      <a:lnTo>
                        <a:pt x="83" y="6"/>
                      </a:lnTo>
                      <a:lnTo>
                        <a:pt x="83" y="0"/>
                      </a:lnTo>
                      <a:lnTo>
                        <a:pt x="106" y="6"/>
                      </a:lnTo>
                      <a:lnTo>
                        <a:pt x="136" y="30"/>
                      </a:lnTo>
                      <a:lnTo>
                        <a:pt x="130" y="42"/>
                      </a:lnTo>
                      <a:lnTo>
                        <a:pt x="124" y="113"/>
                      </a:lnTo>
                      <a:lnTo>
                        <a:pt x="112" y="184"/>
                      </a:lnTo>
                      <a:lnTo>
                        <a:pt x="112" y="184"/>
                      </a:lnTo>
                      <a:lnTo>
                        <a:pt x="112" y="184"/>
                      </a:lnTo>
                      <a:close/>
                    </a:path>
                  </a:pathLst>
                </a:custGeom>
                <a:solidFill>
                  <a:srgbClr val="C8A68D"/>
                </a:solidFill>
                <a:ln w="0">
                  <a:solidFill>
                    <a:srgbClr val="C8A68D"/>
                  </a:solidFill>
                  <a:prstDash val="solid"/>
                  <a:round/>
                  <a:headEnd/>
                  <a:tailEnd/>
                </a:ln>
              </p:spPr>
              <p:txBody>
                <a:bodyPr/>
                <a:lstStyle/>
                <a:p>
                  <a:endParaRPr lang="en-US"/>
                </a:p>
              </p:txBody>
            </p:sp>
            <p:sp>
              <p:nvSpPr>
                <p:cNvPr id="358509" name="Freeform 109"/>
                <p:cNvSpPr>
                  <a:spLocks noChangeAspect="1"/>
                </p:cNvSpPr>
                <p:nvPr/>
              </p:nvSpPr>
              <p:spPr bwMode="auto">
                <a:xfrm>
                  <a:off x="3430" y="729"/>
                  <a:ext cx="83" cy="100"/>
                </a:xfrm>
                <a:custGeom>
                  <a:avLst/>
                  <a:gdLst/>
                  <a:ahLst/>
                  <a:cxnLst>
                    <a:cxn ang="0">
                      <a:pos x="83" y="47"/>
                    </a:cxn>
                    <a:cxn ang="0">
                      <a:pos x="83" y="71"/>
                    </a:cxn>
                    <a:cxn ang="0">
                      <a:pos x="71" y="83"/>
                    </a:cxn>
                    <a:cxn ang="0">
                      <a:pos x="54" y="94"/>
                    </a:cxn>
                    <a:cxn ang="0">
                      <a:pos x="36" y="100"/>
                    </a:cxn>
                    <a:cxn ang="0">
                      <a:pos x="18" y="100"/>
                    </a:cxn>
                    <a:cxn ang="0">
                      <a:pos x="0" y="89"/>
                    </a:cxn>
                    <a:cxn ang="0">
                      <a:pos x="0" y="89"/>
                    </a:cxn>
                    <a:cxn ang="0">
                      <a:pos x="12" y="65"/>
                    </a:cxn>
                    <a:cxn ang="0">
                      <a:pos x="36" y="12"/>
                    </a:cxn>
                    <a:cxn ang="0">
                      <a:pos x="42" y="0"/>
                    </a:cxn>
                    <a:cxn ang="0">
                      <a:pos x="54" y="0"/>
                    </a:cxn>
                    <a:cxn ang="0">
                      <a:pos x="71" y="12"/>
                    </a:cxn>
                    <a:cxn ang="0">
                      <a:pos x="83" y="29"/>
                    </a:cxn>
                    <a:cxn ang="0">
                      <a:pos x="83" y="47"/>
                    </a:cxn>
                    <a:cxn ang="0">
                      <a:pos x="83" y="47"/>
                    </a:cxn>
                  </a:cxnLst>
                  <a:rect l="0" t="0" r="r" b="b"/>
                  <a:pathLst>
                    <a:path w="83" h="100">
                      <a:moveTo>
                        <a:pt x="83" y="47"/>
                      </a:moveTo>
                      <a:lnTo>
                        <a:pt x="83" y="71"/>
                      </a:lnTo>
                      <a:lnTo>
                        <a:pt x="71" y="83"/>
                      </a:lnTo>
                      <a:lnTo>
                        <a:pt x="54" y="94"/>
                      </a:lnTo>
                      <a:lnTo>
                        <a:pt x="36" y="100"/>
                      </a:lnTo>
                      <a:lnTo>
                        <a:pt x="18" y="100"/>
                      </a:lnTo>
                      <a:lnTo>
                        <a:pt x="0" y="89"/>
                      </a:lnTo>
                      <a:lnTo>
                        <a:pt x="0" y="89"/>
                      </a:lnTo>
                      <a:lnTo>
                        <a:pt x="12" y="65"/>
                      </a:lnTo>
                      <a:lnTo>
                        <a:pt x="36" y="12"/>
                      </a:lnTo>
                      <a:lnTo>
                        <a:pt x="42" y="0"/>
                      </a:lnTo>
                      <a:lnTo>
                        <a:pt x="54" y="0"/>
                      </a:lnTo>
                      <a:lnTo>
                        <a:pt x="71" y="12"/>
                      </a:lnTo>
                      <a:lnTo>
                        <a:pt x="83" y="29"/>
                      </a:lnTo>
                      <a:lnTo>
                        <a:pt x="83" y="47"/>
                      </a:lnTo>
                      <a:lnTo>
                        <a:pt x="83" y="47"/>
                      </a:lnTo>
                      <a:close/>
                    </a:path>
                  </a:pathLst>
                </a:custGeom>
                <a:solidFill>
                  <a:srgbClr val="E7D9CE"/>
                </a:solidFill>
                <a:ln w="0">
                  <a:solidFill>
                    <a:srgbClr val="E7D9CE"/>
                  </a:solidFill>
                  <a:prstDash val="solid"/>
                  <a:round/>
                  <a:headEnd/>
                  <a:tailEnd/>
                </a:ln>
              </p:spPr>
              <p:txBody>
                <a:bodyPr/>
                <a:lstStyle/>
                <a:p>
                  <a:endParaRPr lang="en-US"/>
                </a:p>
              </p:txBody>
            </p:sp>
            <p:sp>
              <p:nvSpPr>
                <p:cNvPr id="358510" name="Freeform 110"/>
                <p:cNvSpPr>
                  <a:spLocks noChangeAspect="1"/>
                </p:cNvSpPr>
                <p:nvPr/>
              </p:nvSpPr>
              <p:spPr bwMode="auto">
                <a:xfrm>
                  <a:off x="3590" y="551"/>
                  <a:ext cx="255" cy="533"/>
                </a:xfrm>
                <a:custGeom>
                  <a:avLst/>
                  <a:gdLst/>
                  <a:ahLst/>
                  <a:cxnLst>
                    <a:cxn ang="0">
                      <a:pos x="0" y="521"/>
                    </a:cxn>
                    <a:cxn ang="0">
                      <a:pos x="0" y="509"/>
                    </a:cxn>
                    <a:cxn ang="0">
                      <a:pos x="0" y="474"/>
                    </a:cxn>
                    <a:cxn ang="0">
                      <a:pos x="6" y="426"/>
                    </a:cxn>
                    <a:cxn ang="0">
                      <a:pos x="12" y="379"/>
                    </a:cxn>
                    <a:cxn ang="0">
                      <a:pos x="24" y="349"/>
                    </a:cxn>
                    <a:cxn ang="0">
                      <a:pos x="53" y="314"/>
                    </a:cxn>
                    <a:cxn ang="0">
                      <a:pos x="95" y="278"/>
                    </a:cxn>
                    <a:cxn ang="0">
                      <a:pos x="142" y="237"/>
                    </a:cxn>
                    <a:cxn ang="0">
                      <a:pos x="178" y="195"/>
                    </a:cxn>
                    <a:cxn ang="0">
                      <a:pos x="207" y="142"/>
                    </a:cxn>
                    <a:cxn ang="0">
                      <a:pos x="231" y="83"/>
                    </a:cxn>
                    <a:cxn ang="0">
                      <a:pos x="237" y="24"/>
                    </a:cxn>
                    <a:cxn ang="0">
                      <a:pos x="237" y="6"/>
                    </a:cxn>
                    <a:cxn ang="0">
                      <a:pos x="237" y="0"/>
                    </a:cxn>
                    <a:cxn ang="0">
                      <a:pos x="237" y="0"/>
                    </a:cxn>
                    <a:cxn ang="0">
                      <a:pos x="237" y="0"/>
                    </a:cxn>
                    <a:cxn ang="0">
                      <a:pos x="237" y="12"/>
                    </a:cxn>
                    <a:cxn ang="0">
                      <a:pos x="243" y="24"/>
                    </a:cxn>
                    <a:cxn ang="0">
                      <a:pos x="243" y="36"/>
                    </a:cxn>
                    <a:cxn ang="0">
                      <a:pos x="243" y="53"/>
                    </a:cxn>
                    <a:cxn ang="0">
                      <a:pos x="249" y="65"/>
                    </a:cxn>
                    <a:cxn ang="0">
                      <a:pos x="255" y="124"/>
                    </a:cxn>
                    <a:cxn ang="0">
                      <a:pos x="237" y="195"/>
                    </a:cxn>
                    <a:cxn ang="0">
                      <a:pos x="213" y="249"/>
                    </a:cxn>
                    <a:cxn ang="0">
                      <a:pos x="178" y="314"/>
                    </a:cxn>
                    <a:cxn ang="0">
                      <a:pos x="142" y="373"/>
                    </a:cxn>
                    <a:cxn ang="0">
                      <a:pos x="119" y="415"/>
                    </a:cxn>
                    <a:cxn ang="0">
                      <a:pos x="95" y="462"/>
                    </a:cxn>
                    <a:cxn ang="0">
                      <a:pos x="83" y="503"/>
                    </a:cxn>
                    <a:cxn ang="0">
                      <a:pos x="83" y="533"/>
                    </a:cxn>
                    <a:cxn ang="0">
                      <a:pos x="0" y="521"/>
                    </a:cxn>
                  </a:cxnLst>
                  <a:rect l="0" t="0" r="r" b="b"/>
                  <a:pathLst>
                    <a:path w="255" h="533">
                      <a:moveTo>
                        <a:pt x="0" y="521"/>
                      </a:moveTo>
                      <a:lnTo>
                        <a:pt x="0" y="509"/>
                      </a:lnTo>
                      <a:lnTo>
                        <a:pt x="0" y="474"/>
                      </a:lnTo>
                      <a:lnTo>
                        <a:pt x="6" y="426"/>
                      </a:lnTo>
                      <a:lnTo>
                        <a:pt x="12" y="379"/>
                      </a:lnTo>
                      <a:lnTo>
                        <a:pt x="24" y="349"/>
                      </a:lnTo>
                      <a:lnTo>
                        <a:pt x="53" y="314"/>
                      </a:lnTo>
                      <a:lnTo>
                        <a:pt x="95" y="278"/>
                      </a:lnTo>
                      <a:lnTo>
                        <a:pt x="142" y="237"/>
                      </a:lnTo>
                      <a:lnTo>
                        <a:pt x="178" y="195"/>
                      </a:lnTo>
                      <a:lnTo>
                        <a:pt x="207" y="142"/>
                      </a:lnTo>
                      <a:lnTo>
                        <a:pt x="231" y="83"/>
                      </a:lnTo>
                      <a:lnTo>
                        <a:pt x="237" y="24"/>
                      </a:lnTo>
                      <a:lnTo>
                        <a:pt x="237" y="6"/>
                      </a:lnTo>
                      <a:lnTo>
                        <a:pt x="237" y="0"/>
                      </a:lnTo>
                      <a:lnTo>
                        <a:pt x="237" y="0"/>
                      </a:lnTo>
                      <a:lnTo>
                        <a:pt x="237" y="0"/>
                      </a:lnTo>
                      <a:lnTo>
                        <a:pt x="237" y="12"/>
                      </a:lnTo>
                      <a:lnTo>
                        <a:pt x="243" y="24"/>
                      </a:lnTo>
                      <a:lnTo>
                        <a:pt x="243" y="36"/>
                      </a:lnTo>
                      <a:lnTo>
                        <a:pt x="243" y="53"/>
                      </a:lnTo>
                      <a:lnTo>
                        <a:pt x="249" y="65"/>
                      </a:lnTo>
                      <a:lnTo>
                        <a:pt x="255" y="124"/>
                      </a:lnTo>
                      <a:lnTo>
                        <a:pt x="237" y="195"/>
                      </a:lnTo>
                      <a:lnTo>
                        <a:pt x="213" y="249"/>
                      </a:lnTo>
                      <a:lnTo>
                        <a:pt x="178" y="314"/>
                      </a:lnTo>
                      <a:lnTo>
                        <a:pt x="142" y="373"/>
                      </a:lnTo>
                      <a:lnTo>
                        <a:pt x="119" y="415"/>
                      </a:lnTo>
                      <a:lnTo>
                        <a:pt x="95" y="462"/>
                      </a:lnTo>
                      <a:lnTo>
                        <a:pt x="83" y="503"/>
                      </a:lnTo>
                      <a:lnTo>
                        <a:pt x="83" y="533"/>
                      </a:lnTo>
                      <a:lnTo>
                        <a:pt x="0" y="521"/>
                      </a:lnTo>
                      <a:close/>
                    </a:path>
                  </a:pathLst>
                </a:custGeom>
                <a:solidFill>
                  <a:srgbClr val="AB7852"/>
                </a:solidFill>
                <a:ln w="0">
                  <a:solidFill>
                    <a:srgbClr val="AB7852"/>
                  </a:solidFill>
                  <a:prstDash val="solid"/>
                  <a:round/>
                  <a:headEnd/>
                  <a:tailEnd/>
                </a:ln>
              </p:spPr>
              <p:txBody>
                <a:bodyPr/>
                <a:lstStyle/>
                <a:p>
                  <a:endParaRPr lang="en-US"/>
                </a:p>
              </p:txBody>
            </p:sp>
            <p:sp>
              <p:nvSpPr>
                <p:cNvPr id="358511" name="Freeform 111"/>
                <p:cNvSpPr>
                  <a:spLocks noChangeAspect="1"/>
                </p:cNvSpPr>
                <p:nvPr/>
              </p:nvSpPr>
              <p:spPr bwMode="auto">
                <a:xfrm>
                  <a:off x="3596" y="652"/>
                  <a:ext cx="249" cy="379"/>
                </a:xfrm>
                <a:custGeom>
                  <a:avLst/>
                  <a:gdLst/>
                  <a:ahLst/>
                  <a:cxnLst>
                    <a:cxn ang="0">
                      <a:pos x="83" y="379"/>
                    </a:cxn>
                    <a:cxn ang="0">
                      <a:pos x="42" y="373"/>
                    </a:cxn>
                    <a:cxn ang="0">
                      <a:pos x="0" y="349"/>
                    </a:cxn>
                    <a:cxn ang="0">
                      <a:pos x="0" y="325"/>
                    </a:cxn>
                    <a:cxn ang="0">
                      <a:pos x="6" y="278"/>
                    </a:cxn>
                    <a:cxn ang="0">
                      <a:pos x="18" y="248"/>
                    </a:cxn>
                    <a:cxn ang="0">
                      <a:pos x="47" y="213"/>
                    </a:cxn>
                    <a:cxn ang="0">
                      <a:pos x="89" y="177"/>
                    </a:cxn>
                    <a:cxn ang="0">
                      <a:pos x="136" y="136"/>
                    </a:cxn>
                    <a:cxn ang="0">
                      <a:pos x="172" y="94"/>
                    </a:cxn>
                    <a:cxn ang="0">
                      <a:pos x="201" y="41"/>
                    </a:cxn>
                    <a:cxn ang="0">
                      <a:pos x="219" y="0"/>
                    </a:cxn>
                    <a:cxn ang="0">
                      <a:pos x="243" y="17"/>
                    </a:cxn>
                    <a:cxn ang="0">
                      <a:pos x="249" y="23"/>
                    </a:cxn>
                    <a:cxn ang="0">
                      <a:pos x="231" y="94"/>
                    </a:cxn>
                    <a:cxn ang="0">
                      <a:pos x="207" y="148"/>
                    </a:cxn>
                    <a:cxn ang="0">
                      <a:pos x="172" y="213"/>
                    </a:cxn>
                    <a:cxn ang="0">
                      <a:pos x="136" y="272"/>
                    </a:cxn>
                    <a:cxn ang="0">
                      <a:pos x="113" y="314"/>
                    </a:cxn>
                    <a:cxn ang="0">
                      <a:pos x="89" y="361"/>
                    </a:cxn>
                    <a:cxn ang="0">
                      <a:pos x="83" y="379"/>
                    </a:cxn>
                    <a:cxn ang="0">
                      <a:pos x="83" y="379"/>
                    </a:cxn>
                  </a:cxnLst>
                  <a:rect l="0" t="0" r="r" b="b"/>
                  <a:pathLst>
                    <a:path w="249" h="379">
                      <a:moveTo>
                        <a:pt x="83" y="379"/>
                      </a:moveTo>
                      <a:lnTo>
                        <a:pt x="42" y="373"/>
                      </a:lnTo>
                      <a:lnTo>
                        <a:pt x="0" y="349"/>
                      </a:lnTo>
                      <a:lnTo>
                        <a:pt x="0" y="325"/>
                      </a:lnTo>
                      <a:lnTo>
                        <a:pt x="6" y="278"/>
                      </a:lnTo>
                      <a:lnTo>
                        <a:pt x="18" y="248"/>
                      </a:lnTo>
                      <a:lnTo>
                        <a:pt x="47" y="213"/>
                      </a:lnTo>
                      <a:lnTo>
                        <a:pt x="89" y="177"/>
                      </a:lnTo>
                      <a:lnTo>
                        <a:pt x="136" y="136"/>
                      </a:lnTo>
                      <a:lnTo>
                        <a:pt x="172" y="94"/>
                      </a:lnTo>
                      <a:lnTo>
                        <a:pt x="201" y="41"/>
                      </a:lnTo>
                      <a:lnTo>
                        <a:pt x="219" y="0"/>
                      </a:lnTo>
                      <a:lnTo>
                        <a:pt x="243" y="17"/>
                      </a:lnTo>
                      <a:lnTo>
                        <a:pt x="249" y="23"/>
                      </a:lnTo>
                      <a:lnTo>
                        <a:pt x="231" y="94"/>
                      </a:lnTo>
                      <a:lnTo>
                        <a:pt x="207" y="148"/>
                      </a:lnTo>
                      <a:lnTo>
                        <a:pt x="172" y="213"/>
                      </a:lnTo>
                      <a:lnTo>
                        <a:pt x="136" y="272"/>
                      </a:lnTo>
                      <a:lnTo>
                        <a:pt x="113" y="314"/>
                      </a:lnTo>
                      <a:lnTo>
                        <a:pt x="89" y="361"/>
                      </a:lnTo>
                      <a:lnTo>
                        <a:pt x="83" y="379"/>
                      </a:lnTo>
                      <a:lnTo>
                        <a:pt x="83" y="379"/>
                      </a:lnTo>
                      <a:close/>
                    </a:path>
                  </a:pathLst>
                </a:custGeom>
                <a:solidFill>
                  <a:srgbClr val="AB7852"/>
                </a:solidFill>
                <a:ln w="0">
                  <a:solidFill>
                    <a:srgbClr val="AB7852"/>
                  </a:solidFill>
                  <a:prstDash val="solid"/>
                  <a:round/>
                  <a:headEnd/>
                  <a:tailEnd/>
                </a:ln>
              </p:spPr>
              <p:txBody>
                <a:bodyPr/>
                <a:lstStyle/>
                <a:p>
                  <a:endParaRPr lang="en-US"/>
                </a:p>
              </p:txBody>
            </p:sp>
            <p:sp>
              <p:nvSpPr>
                <p:cNvPr id="358512" name="Freeform 112"/>
                <p:cNvSpPr>
                  <a:spLocks noChangeAspect="1"/>
                </p:cNvSpPr>
                <p:nvPr/>
              </p:nvSpPr>
              <p:spPr bwMode="auto">
                <a:xfrm>
                  <a:off x="3602" y="699"/>
                  <a:ext cx="231" cy="284"/>
                </a:xfrm>
                <a:custGeom>
                  <a:avLst/>
                  <a:gdLst/>
                  <a:ahLst/>
                  <a:cxnLst>
                    <a:cxn ang="0">
                      <a:pos x="101" y="284"/>
                    </a:cxn>
                    <a:cxn ang="0">
                      <a:pos x="53" y="278"/>
                    </a:cxn>
                    <a:cxn ang="0">
                      <a:pos x="0" y="249"/>
                    </a:cxn>
                    <a:cxn ang="0">
                      <a:pos x="0" y="243"/>
                    </a:cxn>
                    <a:cxn ang="0">
                      <a:pos x="0" y="231"/>
                    </a:cxn>
                    <a:cxn ang="0">
                      <a:pos x="12" y="201"/>
                    </a:cxn>
                    <a:cxn ang="0">
                      <a:pos x="41" y="166"/>
                    </a:cxn>
                    <a:cxn ang="0">
                      <a:pos x="83" y="130"/>
                    </a:cxn>
                    <a:cxn ang="0">
                      <a:pos x="130" y="89"/>
                    </a:cxn>
                    <a:cxn ang="0">
                      <a:pos x="166" y="47"/>
                    </a:cxn>
                    <a:cxn ang="0">
                      <a:pos x="190" y="0"/>
                    </a:cxn>
                    <a:cxn ang="0">
                      <a:pos x="213" y="12"/>
                    </a:cxn>
                    <a:cxn ang="0">
                      <a:pos x="231" y="36"/>
                    </a:cxn>
                    <a:cxn ang="0">
                      <a:pos x="225" y="47"/>
                    </a:cxn>
                    <a:cxn ang="0">
                      <a:pos x="201" y="101"/>
                    </a:cxn>
                    <a:cxn ang="0">
                      <a:pos x="166" y="166"/>
                    </a:cxn>
                    <a:cxn ang="0">
                      <a:pos x="130" y="225"/>
                    </a:cxn>
                    <a:cxn ang="0">
                      <a:pos x="107" y="267"/>
                    </a:cxn>
                    <a:cxn ang="0">
                      <a:pos x="101" y="284"/>
                    </a:cxn>
                    <a:cxn ang="0">
                      <a:pos x="101" y="284"/>
                    </a:cxn>
                  </a:cxnLst>
                  <a:rect l="0" t="0" r="r" b="b"/>
                  <a:pathLst>
                    <a:path w="231" h="284">
                      <a:moveTo>
                        <a:pt x="101" y="284"/>
                      </a:moveTo>
                      <a:lnTo>
                        <a:pt x="53" y="278"/>
                      </a:lnTo>
                      <a:lnTo>
                        <a:pt x="0" y="249"/>
                      </a:lnTo>
                      <a:lnTo>
                        <a:pt x="0" y="243"/>
                      </a:lnTo>
                      <a:lnTo>
                        <a:pt x="0" y="231"/>
                      </a:lnTo>
                      <a:lnTo>
                        <a:pt x="12" y="201"/>
                      </a:lnTo>
                      <a:lnTo>
                        <a:pt x="41" y="166"/>
                      </a:lnTo>
                      <a:lnTo>
                        <a:pt x="83" y="130"/>
                      </a:lnTo>
                      <a:lnTo>
                        <a:pt x="130" y="89"/>
                      </a:lnTo>
                      <a:lnTo>
                        <a:pt x="166" y="47"/>
                      </a:lnTo>
                      <a:lnTo>
                        <a:pt x="190" y="0"/>
                      </a:lnTo>
                      <a:lnTo>
                        <a:pt x="213" y="12"/>
                      </a:lnTo>
                      <a:lnTo>
                        <a:pt x="231" y="36"/>
                      </a:lnTo>
                      <a:lnTo>
                        <a:pt x="225" y="47"/>
                      </a:lnTo>
                      <a:lnTo>
                        <a:pt x="201" y="101"/>
                      </a:lnTo>
                      <a:lnTo>
                        <a:pt x="166" y="166"/>
                      </a:lnTo>
                      <a:lnTo>
                        <a:pt x="130" y="225"/>
                      </a:lnTo>
                      <a:lnTo>
                        <a:pt x="107" y="267"/>
                      </a:lnTo>
                      <a:lnTo>
                        <a:pt x="101" y="284"/>
                      </a:lnTo>
                      <a:lnTo>
                        <a:pt x="101" y="284"/>
                      </a:lnTo>
                      <a:close/>
                    </a:path>
                  </a:pathLst>
                </a:custGeom>
                <a:solidFill>
                  <a:srgbClr val="B38563"/>
                </a:solidFill>
                <a:ln w="0">
                  <a:solidFill>
                    <a:srgbClr val="B38563"/>
                  </a:solidFill>
                  <a:prstDash val="solid"/>
                  <a:round/>
                  <a:headEnd/>
                  <a:tailEnd/>
                </a:ln>
              </p:spPr>
              <p:txBody>
                <a:bodyPr/>
                <a:lstStyle/>
                <a:p>
                  <a:endParaRPr lang="en-US"/>
                </a:p>
              </p:txBody>
            </p:sp>
            <p:sp>
              <p:nvSpPr>
                <p:cNvPr id="358513" name="Freeform 113"/>
                <p:cNvSpPr>
                  <a:spLocks noChangeAspect="1"/>
                </p:cNvSpPr>
                <p:nvPr/>
              </p:nvSpPr>
              <p:spPr bwMode="auto">
                <a:xfrm>
                  <a:off x="3620" y="746"/>
                  <a:ext cx="183" cy="190"/>
                </a:xfrm>
                <a:custGeom>
                  <a:avLst/>
                  <a:gdLst/>
                  <a:ahLst/>
                  <a:cxnLst>
                    <a:cxn ang="0">
                      <a:pos x="112" y="184"/>
                    </a:cxn>
                    <a:cxn ang="0">
                      <a:pos x="95" y="190"/>
                    </a:cxn>
                    <a:cxn ang="0">
                      <a:pos x="41" y="178"/>
                    </a:cxn>
                    <a:cxn ang="0">
                      <a:pos x="0" y="143"/>
                    </a:cxn>
                    <a:cxn ang="0">
                      <a:pos x="23" y="119"/>
                    </a:cxn>
                    <a:cxn ang="0">
                      <a:pos x="65" y="83"/>
                    </a:cxn>
                    <a:cxn ang="0">
                      <a:pos x="112" y="42"/>
                    </a:cxn>
                    <a:cxn ang="0">
                      <a:pos x="148" y="0"/>
                    </a:cxn>
                    <a:cxn ang="0">
                      <a:pos x="148" y="0"/>
                    </a:cxn>
                    <a:cxn ang="0">
                      <a:pos x="177" y="24"/>
                    </a:cxn>
                    <a:cxn ang="0">
                      <a:pos x="183" y="54"/>
                    </a:cxn>
                    <a:cxn ang="0">
                      <a:pos x="183" y="54"/>
                    </a:cxn>
                    <a:cxn ang="0">
                      <a:pos x="148" y="119"/>
                    </a:cxn>
                    <a:cxn ang="0">
                      <a:pos x="112" y="178"/>
                    </a:cxn>
                    <a:cxn ang="0">
                      <a:pos x="112" y="184"/>
                    </a:cxn>
                    <a:cxn ang="0">
                      <a:pos x="112" y="184"/>
                    </a:cxn>
                  </a:cxnLst>
                  <a:rect l="0" t="0" r="r" b="b"/>
                  <a:pathLst>
                    <a:path w="183" h="190">
                      <a:moveTo>
                        <a:pt x="112" y="184"/>
                      </a:moveTo>
                      <a:lnTo>
                        <a:pt x="95" y="190"/>
                      </a:lnTo>
                      <a:lnTo>
                        <a:pt x="41" y="178"/>
                      </a:lnTo>
                      <a:lnTo>
                        <a:pt x="0" y="143"/>
                      </a:lnTo>
                      <a:lnTo>
                        <a:pt x="23" y="119"/>
                      </a:lnTo>
                      <a:lnTo>
                        <a:pt x="65" y="83"/>
                      </a:lnTo>
                      <a:lnTo>
                        <a:pt x="112" y="42"/>
                      </a:lnTo>
                      <a:lnTo>
                        <a:pt x="148" y="0"/>
                      </a:lnTo>
                      <a:lnTo>
                        <a:pt x="148" y="0"/>
                      </a:lnTo>
                      <a:lnTo>
                        <a:pt x="177" y="24"/>
                      </a:lnTo>
                      <a:lnTo>
                        <a:pt x="183" y="54"/>
                      </a:lnTo>
                      <a:lnTo>
                        <a:pt x="183" y="54"/>
                      </a:lnTo>
                      <a:lnTo>
                        <a:pt x="148" y="119"/>
                      </a:lnTo>
                      <a:lnTo>
                        <a:pt x="112" y="178"/>
                      </a:lnTo>
                      <a:lnTo>
                        <a:pt x="112" y="184"/>
                      </a:lnTo>
                      <a:lnTo>
                        <a:pt x="112" y="184"/>
                      </a:lnTo>
                      <a:close/>
                    </a:path>
                  </a:pathLst>
                </a:custGeom>
                <a:solidFill>
                  <a:srgbClr val="C8A68D"/>
                </a:solidFill>
                <a:ln w="0">
                  <a:solidFill>
                    <a:srgbClr val="C8A68D"/>
                  </a:solidFill>
                  <a:prstDash val="solid"/>
                  <a:round/>
                  <a:headEnd/>
                  <a:tailEnd/>
                </a:ln>
              </p:spPr>
              <p:txBody>
                <a:bodyPr/>
                <a:lstStyle/>
                <a:p>
                  <a:endParaRPr lang="en-US"/>
                </a:p>
              </p:txBody>
            </p:sp>
            <p:sp>
              <p:nvSpPr>
                <p:cNvPr id="358514" name="Freeform 114"/>
                <p:cNvSpPr>
                  <a:spLocks noChangeAspect="1"/>
                </p:cNvSpPr>
                <p:nvPr/>
              </p:nvSpPr>
              <p:spPr bwMode="auto">
                <a:xfrm>
                  <a:off x="3661" y="788"/>
                  <a:ext cx="101" cy="95"/>
                </a:xfrm>
                <a:custGeom>
                  <a:avLst/>
                  <a:gdLst/>
                  <a:ahLst/>
                  <a:cxnLst>
                    <a:cxn ang="0">
                      <a:pos x="101" y="41"/>
                    </a:cxn>
                    <a:cxn ang="0">
                      <a:pos x="95" y="59"/>
                    </a:cxn>
                    <a:cxn ang="0">
                      <a:pos x="89" y="77"/>
                    </a:cxn>
                    <a:cxn ang="0">
                      <a:pos x="71" y="89"/>
                    </a:cxn>
                    <a:cxn ang="0">
                      <a:pos x="48" y="95"/>
                    </a:cxn>
                    <a:cxn ang="0">
                      <a:pos x="30" y="89"/>
                    </a:cxn>
                    <a:cxn ang="0">
                      <a:pos x="12" y="83"/>
                    </a:cxn>
                    <a:cxn ang="0">
                      <a:pos x="0" y="65"/>
                    </a:cxn>
                    <a:cxn ang="0">
                      <a:pos x="0" y="59"/>
                    </a:cxn>
                    <a:cxn ang="0">
                      <a:pos x="24" y="41"/>
                    </a:cxn>
                    <a:cxn ang="0">
                      <a:pos x="71" y="0"/>
                    </a:cxn>
                    <a:cxn ang="0">
                      <a:pos x="71" y="0"/>
                    </a:cxn>
                    <a:cxn ang="0">
                      <a:pos x="83" y="0"/>
                    </a:cxn>
                    <a:cxn ang="0">
                      <a:pos x="95" y="18"/>
                    </a:cxn>
                    <a:cxn ang="0">
                      <a:pos x="101" y="41"/>
                    </a:cxn>
                    <a:cxn ang="0">
                      <a:pos x="101" y="41"/>
                    </a:cxn>
                  </a:cxnLst>
                  <a:rect l="0" t="0" r="r" b="b"/>
                  <a:pathLst>
                    <a:path w="101" h="95">
                      <a:moveTo>
                        <a:pt x="101" y="41"/>
                      </a:moveTo>
                      <a:lnTo>
                        <a:pt x="95" y="59"/>
                      </a:lnTo>
                      <a:lnTo>
                        <a:pt x="89" y="77"/>
                      </a:lnTo>
                      <a:lnTo>
                        <a:pt x="71" y="89"/>
                      </a:lnTo>
                      <a:lnTo>
                        <a:pt x="48" y="95"/>
                      </a:lnTo>
                      <a:lnTo>
                        <a:pt x="30" y="89"/>
                      </a:lnTo>
                      <a:lnTo>
                        <a:pt x="12" y="83"/>
                      </a:lnTo>
                      <a:lnTo>
                        <a:pt x="0" y="65"/>
                      </a:lnTo>
                      <a:lnTo>
                        <a:pt x="0" y="59"/>
                      </a:lnTo>
                      <a:lnTo>
                        <a:pt x="24" y="41"/>
                      </a:lnTo>
                      <a:lnTo>
                        <a:pt x="71" y="0"/>
                      </a:lnTo>
                      <a:lnTo>
                        <a:pt x="71" y="0"/>
                      </a:lnTo>
                      <a:lnTo>
                        <a:pt x="83" y="0"/>
                      </a:lnTo>
                      <a:lnTo>
                        <a:pt x="95" y="18"/>
                      </a:lnTo>
                      <a:lnTo>
                        <a:pt x="101" y="41"/>
                      </a:lnTo>
                      <a:lnTo>
                        <a:pt x="101" y="41"/>
                      </a:lnTo>
                      <a:close/>
                    </a:path>
                  </a:pathLst>
                </a:custGeom>
                <a:solidFill>
                  <a:srgbClr val="E7D9CE"/>
                </a:solidFill>
                <a:ln w="0">
                  <a:solidFill>
                    <a:srgbClr val="E7D9CE"/>
                  </a:solidFill>
                  <a:prstDash val="solid"/>
                  <a:round/>
                  <a:headEnd/>
                  <a:tailEnd/>
                </a:ln>
              </p:spPr>
              <p:txBody>
                <a:bodyPr/>
                <a:lstStyle/>
                <a:p>
                  <a:endParaRPr lang="en-US"/>
                </a:p>
              </p:txBody>
            </p:sp>
            <p:sp>
              <p:nvSpPr>
                <p:cNvPr id="358515" name="Freeform 115"/>
                <p:cNvSpPr>
                  <a:spLocks noChangeAspect="1"/>
                </p:cNvSpPr>
                <p:nvPr/>
              </p:nvSpPr>
              <p:spPr bwMode="auto">
                <a:xfrm>
                  <a:off x="3715" y="741"/>
                  <a:ext cx="408" cy="444"/>
                </a:xfrm>
                <a:custGeom>
                  <a:avLst/>
                  <a:gdLst/>
                  <a:ahLst/>
                  <a:cxnLst>
                    <a:cxn ang="0">
                      <a:pos x="0" y="402"/>
                    </a:cxn>
                    <a:cxn ang="0">
                      <a:pos x="5" y="390"/>
                    </a:cxn>
                    <a:cxn ang="0">
                      <a:pos x="23" y="355"/>
                    </a:cxn>
                    <a:cxn ang="0">
                      <a:pos x="41" y="313"/>
                    </a:cxn>
                    <a:cxn ang="0">
                      <a:pos x="65" y="278"/>
                    </a:cxn>
                    <a:cxn ang="0">
                      <a:pos x="82" y="248"/>
                    </a:cxn>
                    <a:cxn ang="0">
                      <a:pos x="124" y="231"/>
                    </a:cxn>
                    <a:cxn ang="0">
                      <a:pos x="177" y="207"/>
                    </a:cxn>
                    <a:cxn ang="0">
                      <a:pos x="236" y="189"/>
                    </a:cxn>
                    <a:cxn ang="0">
                      <a:pos x="284" y="165"/>
                    </a:cxn>
                    <a:cxn ang="0">
                      <a:pos x="331" y="124"/>
                    </a:cxn>
                    <a:cxn ang="0">
                      <a:pos x="373" y="77"/>
                    </a:cxn>
                    <a:cxn ang="0">
                      <a:pos x="402" y="17"/>
                    </a:cxn>
                    <a:cxn ang="0">
                      <a:pos x="402" y="5"/>
                    </a:cxn>
                    <a:cxn ang="0">
                      <a:pos x="408" y="0"/>
                    </a:cxn>
                    <a:cxn ang="0">
                      <a:pos x="408" y="0"/>
                    </a:cxn>
                    <a:cxn ang="0">
                      <a:pos x="408" y="0"/>
                    </a:cxn>
                    <a:cxn ang="0">
                      <a:pos x="408" y="5"/>
                    </a:cxn>
                    <a:cxn ang="0">
                      <a:pos x="408" y="17"/>
                    </a:cxn>
                    <a:cxn ang="0">
                      <a:pos x="402" y="29"/>
                    </a:cxn>
                    <a:cxn ang="0">
                      <a:pos x="402" y="41"/>
                    </a:cxn>
                    <a:cxn ang="0">
                      <a:pos x="396" y="53"/>
                    </a:cxn>
                    <a:cxn ang="0">
                      <a:pos x="396" y="65"/>
                    </a:cxn>
                    <a:cxn ang="0">
                      <a:pos x="379" y="124"/>
                    </a:cxn>
                    <a:cxn ang="0">
                      <a:pos x="343" y="183"/>
                    </a:cxn>
                    <a:cxn ang="0">
                      <a:pos x="296" y="225"/>
                    </a:cxn>
                    <a:cxn ang="0">
                      <a:pos x="242" y="272"/>
                    </a:cxn>
                    <a:cxn ang="0">
                      <a:pos x="189" y="313"/>
                    </a:cxn>
                    <a:cxn ang="0">
                      <a:pos x="148" y="349"/>
                    </a:cxn>
                    <a:cxn ang="0">
                      <a:pos x="112" y="384"/>
                    </a:cxn>
                    <a:cxn ang="0">
                      <a:pos x="82" y="420"/>
                    </a:cxn>
                    <a:cxn ang="0">
                      <a:pos x="71" y="444"/>
                    </a:cxn>
                    <a:cxn ang="0">
                      <a:pos x="0" y="402"/>
                    </a:cxn>
                  </a:cxnLst>
                  <a:rect l="0" t="0" r="r" b="b"/>
                  <a:pathLst>
                    <a:path w="408" h="444">
                      <a:moveTo>
                        <a:pt x="0" y="402"/>
                      </a:moveTo>
                      <a:lnTo>
                        <a:pt x="5" y="390"/>
                      </a:lnTo>
                      <a:lnTo>
                        <a:pt x="23" y="355"/>
                      </a:lnTo>
                      <a:lnTo>
                        <a:pt x="41" y="313"/>
                      </a:lnTo>
                      <a:lnTo>
                        <a:pt x="65" y="278"/>
                      </a:lnTo>
                      <a:lnTo>
                        <a:pt x="82" y="248"/>
                      </a:lnTo>
                      <a:lnTo>
                        <a:pt x="124" y="231"/>
                      </a:lnTo>
                      <a:lnTo>
                        <a:pt x="177" y="207"/>
                      </a:lnTo>
                      <a:lnTo>
                        <a:pt x="236" y="189"/>
                      </a:lnTo>
                      <a:lnTo>
                        <a:pt x="284" y="165"/>
                      </a:lnTo>
                      <a:lnTo>
                        <a:pt x="331" y="124"/>
                      </a:lnTo>
                      <a:lnTo>
                        <a:pt x="373" y="77"/>
                      </a:lnTo>
                      <a:lnTo>
                        <a:pt x="402" y="17"/>
                      </a:lnTo>
                      <a:lnTo>
                        <a:pt x="402" y="5"/>
                      </a:lnTo>
                      <a:lnTo>
                        <a:pt x="408" y="0"/>
                      </a:lnTo>
                      <a:lnTo>
                        <a:pt x="408" y="0"/>
                      </a:lnTo>
                      <a:lnTo>
                        <a:pt x="408" y="0"/>
                      </a:lnTo>
                      <a:lnTo>
                        <a:pt x="408" y="5"/>
                      </a:lnTo>
                      <a:lnTo>
                        <a:pt x="408" y="17"/>
                      </a:lnTo>
                      <a:lnTo>
                        <a:pt x="402" y="29"/>
                      </a:lnTo>
                      <a:lnTo>
                        <a:pt x="402" y="41"/>
                      </a:lnTo>
                      <a:lnTo>
                        <a:pt x="396" y="53"/>
                      </a:lnTo>
                      <a:lnTo>
                        <a:pt x="396" y="65"/>
                      </a:lnTo>
                      <a:lnTo>
                        <a:pt x="379" y="124"/>
                      </a:lnTo>
                      <a:lnTo>
                        <a:pt x="343" y="183"/>
                      </a:lnTo>
                      <a:lnTo>
                        <a:pt x="296" y="225"/>
                      </a:lnTo>
                      <a:lnTo>
                        <a:pt x="242" y="272"/>
                      </a:lnTo>
                      <a:lnTo>
                        <a:pt x="189" y="313"/>
                      </a:lnTo>
                      <a:lnTo>
                        <a:pt x="148" y="349"/>
                      </a:lnTo>
                      <a:lnTo>
                        <a:pt x="112" y="384"/>
                      </a:lnTo>
                      <a:lnTo>
                        <a:pt x="82" y="420"/>
                      </a:lnTo>
                      <a:lnTo>
                        <a:pt x="71" y="444"/>
                      </a:lnTo>
                      <a:lnTo>
                        <a:pt x="0" y="402"/>
                      </a:lnTo>
                      <a:close/>
                    </a:path>
                  </a:pathLst>
                </a:custGeom>
                <a:solidFill>
                  <a:srgbClr val="AB7852"/>
                </a:solidFill>
                <a:ln w="0">
                  <a:solidFill>
                    <a:srgbClr val="AB7852"/>
                  </a:solidFill>
                  <a:prstDash val="solid"/>
                  <a:round/>
                  <a:headEnd/>
                  <a:tailEnd/>
                </a:ln>
              </p:spPr>
              <p:txBody>
                <a:bodyPr/>
                <a:lstStyle/>
                <a:p>
                  <a:endParaRPr lang="en-US"/>
                </a:p>
              </p:txBody>
            </p:sp>
            <p:sp>
              <p:nvSpPr>
                <p:cNvPr id="358516" name="Freeform 116"/>
                <p:cNvSpPr>
                  <a:spLocks noChangeAspect="1"/>
                </p:cNvSpPr>
                <p:nvPr/>
              </p:nvSpPr>
              <p:spPr bwMode="auto">
                <a:xfrm>
                  <a:off x="3738" y="835"/>
                  <a:ext cx="356" cy="320"/>
                </a:xfrm>
                <a:custGeom>
                  <a:avLst/>
                  <a:gdLst/>
                  <a:ahLst/>
                  <a:cxnLst>
                    <a:cxn ang="0">
                      <a:pos x="65" y="320"/>
                    </a:cxn>
                    <a:cxn ang="0">
                      <a:pos x="36" y="296"/>
                    </a:cxn>
                    <a:cxn ang="0">
                      <a:pos x="0" y="255"/>
                    </a:cxn>
                    <a:cxn ang="0">
                      <a:pos x="18" y="219"/>
                    </a:cxn>
                    <a:cxn ang="0">
                      <a:pos x="42" y="184"/>
                    </a:cxn>
                    <a:cxn ang="0">
                      <a:pos x="59" y="154"/>
                    </a:cxn>
                    <a:cxn ang="0">
                      <a:pos x="101" y="137"/>
                    </a:cxn>
                    <a:cxn ang="0">
                      <a:pos x="154" y="113"/>
                    </a:cxn>
                    <a:cxn ang="0">
                      <a:pos x="213" y="95"/>
                    </a:cxn>
                    <a:cxn ang="0">
                      <a:pos x="261" y="71"/>
                    </a:cxn>
                    <a:cxn ang="0">
                      <a:pos x="308" y="30"/>
                    </a:cxn>
                    <a:cxn ang="0">
                      <a:pos x="332" y="0"/>
                    </a:cxn>
                    <a:cxn ang="0">
                      <a:pos x="356" y="30"/>
                    </a:cxn>
                    <a:cxn ang="0">
                      <a:pos x="356" y="30"/>
                    </a:cxn>
                    <a:cxn ang="0">
                      <a:pos x="320" y="89"/>
                    </a:cxn>
                    <a:cxn ang="0">
                      <a:pos x="273" y="131"/>
                    </a:cxn>
                    <a:cxn ang="0">
                      <a:pos x="219" y="178"/>
                    </a:cxn>
                    <a:cxn ang="0">
                      <a:pos x="166" y="219"/>
                    </a:cxn>
                    <a:cxn ang="0">
                      <a:pos x="125" y="255"/>
                    </a:cxn>
                    <a:cxn ang="0">
                      <a:pos x="89" y="290"/>
                    </a:cxn>
                    <a:cxn ang="0">
                      <a:pos x="65" y="320"/>
                    </a:cxn>
                    <a:cxn ang="0">
                      <a:pos x="65" y="320"/>
                    </a:cxn>
                  </a:cxnLst>
                  <a:rect l="0" t="0" r="r" b="b"/>
                  <a:pathLst>
                    <a:path w="356" h="320">
                      <a:moveTo>
                        <a:pt x="65" y="320"/>
                      </a:moveTo>
                      <a:lnTo>
                        <a:pt x="36" y="296"/>
                      </a:lnTo>
                      <a:lnTo>
                        <a:pt x="0" y="255"/>
                      </a:lnTo>
                      <a:lnTo>
                        <a:pt x="18" y="219"/>
                      </a:lnTo>
                      <a:lnTo>
                        <a:pt x="42" y="184"/>
                      </a:lnTo>
                      <a:lnTo>
                        <a:pt x="59" y="154"/>
                      </a:lnTo>
                      <a:lnTo>
                        <a:pt x="101" y="137"/>
                      </a:lnTo>
                      <a:lnTo>
                        <a:pt x="154" y="113"/>
                      </a:lnTo>
                      <a:lnTo>
                        <a:pt x="213" y="95"/>
                      </a:lnTo>
                      <a:lnTo>
                        <a:pt x="261" y="71"/>
                      </a:lnTo>
                      <a:lnTo>
                        <a:pt x="308" y="30"/>
                      </a:lnTo>
                      <a:lnTo>
                        <a:pt x="332" y="0"/>
                      </a:lnTo>
                      <a:lnTo>
                        <a:pt x="356" y="30"/>
                      </a:lnTo>
                      <a:lnTo>
                        <a:pt x="356" y="30"/>
                      </a:lnTo>
                      <a:lnTo>
                        <a:pt x="320" y="89"/>
                      </a:lnTo>
                      <a:lnTo>
                        <a:pt x="273" y="131"/>
                      </a:lnTo>
                      <a:lnTo>
                        <a:pt x="219" y="178"/>
                      </a:lnTo>
                      <a:lnTo>
                        <a:pt x="166" y="219"/>
                      </a:lnTo>
                      <a:lnTo>
                        <a:pt x="125" y="255"/>
                      </a:lnTo>
                      <a:lnTo>
                        <a:pt x="89" y="290"/>
                      </a:lnTo>
                      <a:lnTo>
                        <a:pt x="65" y="320"/>
                      </a:lnTo>
                      <a:lnTo>
                        <a:pt x="65" y="320"/>
                      </a:lnTo>
                      <a:close/>
                    </a:path>
                  </a:pathLst>
                </a:custGeom>
                <a:solidFill>
                  <a:srgbClr val="AB7852"/>
                </a:solidFill>
                <a:ln w="0">
                  <a:solidFill>
                    <a:srgbClr val="AB7852"/>
                  </a:solidFill>
                  <a:prstDash val="solid"/>
                  <a:round/>
                  <a:headEnd/>
                  <a:tailEnd/>
                </a:ln>
              </p:spPr>
              <p:txBody>
                <a:bodyPr/>
                <a:lstStyle/>
                <a:p>
                  <a:endParaRPr lang="en-US"/>
                </a:p>
              </p:txBody>
            </p:sp>
            <p:sp>
              <p:nvSpPr>
                <p:cNvPr id="358517" name="Freeform 117"/>
                <p:cNvSpPr>
                  <a:spLocks noChangeAspect="1"/>
                </p:cNvSpPr>
                <p:nvPr/>
              </p:nvSpPr>
              <p:spPr bwMode="auto">
                <a:xfrm>
                  <a:off x="3762" y="865"/>
                  <a:ext cx="308" cy="255"/>
                </a:xfrm>
                <a:custGeom>
                  <a:avLst/>
                  <a:gdLst/>
                  <a:ahLst/>
                  <a:cxnLst>
                    <a:cxn ang="0">
                      <a:pos x="71" y="255"/>
                    </a:cxn>
                    <a:cxn ang="0">
                      <a:pos x="35" y="237"/>
                    </a:cxn>
                    <a:cxn ang="0">
                      <a:pos x="0" y="183"/>
                    </a:cxn>
                    <a:cxn ang="0">
                      <a:pos x="0" y="183"/>
                    </a:cxn>
                    <a:cxn ang="0">
                      <a:pos x="18" y="154"/>
                    </a:cxn>
                    <a:cxn ang="0">
                      <a:pos x="35" y="124"/>
                    </a:cxn>
                    <a:cxn ang="0">
                      <a:pos x="77" y="107"/>
                    </a:cxn>
                    <a:cxn ang="0">
                      <a:pos x="130" y="83"/>
                    </a:cxn>
                    <a:cxn ang="0">
                      <a:pos x="189" y="65"/>
                    </a:cxn>
                    <a:cxn ang="0">
                      <a:pos x="237" y="41"/>
                    </a:cxn>
                    <a:cxn ang="0">
                      <a:pos x="284" y="0"/>
                    </a:cxn>
                    <a:cxn ang="0">
                      <a:pos x="308" y="35"/>
                    </a:cxn>
                    <a:cxn ang="0">
                      <a:pos x="308" y="35"/>
                    </a:cxn>
                    <a:cxn ang="0">
                      <a:pos x="296" y="59"/>
                    </a:cxn>
                    <a:cxn ang="0">
                      <a:pos x="249" y="101"/>
                    </a:cxn>
                    <a:cxn ang="0">
                      <a:pos x="195" y="148"/>
                    </a:cxn>
                    <a:cxn ang="0">
                      <a:pos x="142" y="189"/>
                    </a:cxn>
                    <a:cxn ang="0">
                      <a:pos x="101" y="225"/>
                    </a:cxn>
                    <a:cxn ang="0">
                      <a:pos x="71" y="255"/>
                    </a:cxn>
                    <a:cxn ang="0">
                      <a:pos x="71" y="255"/>
                    </a:cxn>
                  </a:cxnLst>
                  <a:rect l="0" t="0" r="r" b="b"/>
                  <a:pathLst>
                    <a:path w="308" h="255">
                      <a:moveTo>
                        <a:pt x="71" y="255"/>
                      </a:moveTo>
                      <a:lnTo>
                        <a:pt x="35" y="237"/>
                      </a:lnTo>
                      <a:lnTo>
                        <a:pt x="0" y="183"/>
                      </a:lnTo>
                      <a:lnTo>
                        <a:pt x="0" y="183"/>
                      </a:lnTo>
                      <a:lnTo>
                        <a:pt x="18" y="154"/>
                      </a:lnTo>
                      <a:lnTo>
                        <a:pt x="35" y="124"/>
                      </a:lnTo>
                      <a:lnTo>
                        <a:pt x="77" y="107"/>
                      </a:lnTo>
                      <a:lnTo>
                        <a:pt x="130" y="83"/>
                      </a:lnTo>
                      <a:lnTo>
                        <a:pt x="189" y="65"/>
                      </a:lnTo>
                      <a:lnTo>
                        <a:pt x="237" y="41"/>
                      </a:lnTo>
                      <a:lnTo>
                        <a:pt x="284" y="0"/>
                      </a:lnTo>
                      <a:lnTo>
                        <a:pt x="308" y="35"/>
                      </a:lnTo>
                      <a:lnTo>
                        <a:pt x="308" y="35"/>
                      </a:lnTo>
                      <a:lnTo>
                        <a:pt x="296" y="59"/>
                      </a:lnTo>
                      <a:lnTo>
                        <a:pt x="249" y="101"/>
                      </a:lnTo>
                      <a:lnTo>
                        <a:pt x="195" y="148"/>
                      </a:lnTo>
                      <a:lnTo>
                        <a:pt x="142" y="189"/>
                      </a:lnTo>
                      <a:lnTo>
                        <a:pt x="101" y="225"/>
                      </a:lnTo>
                      <a:lnTo>
                        <a:pt x="71" y="255"/>
                      </a:lnTo>
                      <a:lnTo>
                        <a:pt x="71" y="255"/>
                      </a:lnTo>
                      <a:close/>
                    </a:path>
                  </a:pathLst>
                </a:custGeom>
                <a:solidFill>
                  <a:srgbClr val="AF7F5B"/>
                </a:solidFill>
                <a:ln w="0">
                  <a:solidFill>
                    <a:srgbClr val="AF7F5B"/>
                  </a:solidFill>
                  <a:prstDash val="solid"/>
                  <a:round/>
                  <a:headEnd/>
                  <a:tailEnd/>
                </a:ln>
              </p:spPr>
              <p:txBody>
                <a:bodyPr/>
                <a:lstStyle/>
                <a:p>
                  <a:endParaRPr lang="en-US"/>
                </a:p>
              </p:txBody>
            </p:sp>
            <p:sp>
              <p:nvSpPr>
                <p:cNvPr id="358518" name="Freeform 118"/>
                <p:cNvSpPr>
                  <a:spLocks noChangeAspect="1"/>
                </p:cNvSpPr>
                <p:nvPr/>
              </p:nvSpPr>
              <p:spPr bwMode="auto">
                <a:xfrm>
                  <a:off x="3792" y="895"/>
                  <a:ext cx="242" cy="195"/>
                </a:xfrm>
                <a:custGeom>
                  <a:avLst/>
                  <a:gdLst/>
                  <a:ahLst/>
                  <a:cxnLst>
                    <a:cxn ang="0">
                      <a:pos x="71" y="195"/>
                    </a:cxn>
                    <a:cxn ang="0">
                      <a:pos x="35" y="177"/>
                    </a:cxn>
                    <a:cxn ang="0">
                      <a:pos x="5" y="136"/>
                    </a:cxn>
                    <a:cxn ang="0">
                      <a:pos x="0" y="106"/>
                    </a:cxn>
                    <a:cxn ang="0">
                      <a:pos x="5" y="94"/>
                    </a:cxn>
                    <a:cxn ang="0">
                      <a:pos x="47" y="77"/>
                    </a:cxn>
                    <a:cxn ang="0">
                      <a:pos x="100" y="53"/>
                    </a:cxn>
                    <a:cxn ang="0">
                      <a:pos x="159" y="35"/>
                    </a:cxn>
                    <a:cxn ang="0">
                      <a:pos x="207" y="11"/>
                    </a:cxn>
                    <a:cxn ang="0">
                      <a:pos x="219" y="0"/>
                    </a:cxn>
                    <a:cxn ang="0">
                      <a:pos x="236" y="23"/>
                    </a:cxn>
                    <a:cxn ang="0">
                      <a:pos x="242" y="47"/>
                    </a:cxn>
                    <a:cxn ang="0">
                      <a:pos x="219" y="71"/>
                    </a:cxn>
                    <a:cxn ang="0">
                      <a:pos x="165" y="118"/>
                    </a:cxn>
                    <a:cxn ang="0">
                      <a:pos x="112" y="159"/>
                    </a:cxn>
                    <a:cxn ang="0">
                      <a:pos x="71" y="195"/>
                    </a:cxn>
                    <a:cxn ang="0">
                      <a:pos x="71" y="195"/>
                    </a:cxn>
                    <a:cxn ang="0">
                      <a:pos x="71" y="195"/>
                    </a:cxn>
                  </a:cxnLst>
                  <a:rect l="0" t="0" r="r" b="b"/>
                  <a:pathLst>
                    <a:path w="242" h="195">
                      <a:moveTo>
                        <a:pt x="71" y="195"/>
                      </a:moveTo>
                      <a:lnTo>
                        <a:pt x="35" y="177"/>
                      </a:lnTo>
                      <a:lnTo>
                        <a:pt x="5" y="136"/>
                      </a:lnTo>
                      <a:lnTo>
                        <a:pt x="0" y="106"/>
                      </a:lnTo>
                      <a:lnTo>
                        <a:pt x="5" y="94"/>
                      </a:lnTo>
                      <a:lnTo>
                        <a:pt x="47" y="77"/>
                      </a:lnTo>
                      <a:lnTo>
                        <a:pt x="100" y="53"/>
                      </a:lnTo>
                      <a:lnTo>
                        <a:pt x="159" y="35"/>
                      </a:lnTo>
                      <a:lnTo>
                        <a:pt x="207" y="11"/>
                      </a:lnTo>
                      <a:lnTo>
                        <a:pt x="219" y="0"/>
                      </a:lnTo>
                      <a:lnTo>
                        <a:pt x="236" y="23"/>
                      </a:lnTo>
                      <a:lnTo>
                        <a:pt x="242" y="47"/>
                      </a:lnTo>
                      <a:lnTo>
                        <a:pt x="219" y="71"/>
                      </a:lnTo>
                      <a:lnTo>
                        <a:pt x="165" y="118"/>
                      </a:lnTo>
                      <a:lnTo>
                        <a:pt x="112" y="159"/>
                      </a:lnTo>
                      <a:lnTo>
                        <a:pt x="71" y="195"/>
                      </a:lnTo>
                      <a:lnTo>
                        <a:pt x="71" y="195"/>
                      </a:lnTo>
                      <a:lnTo>
                        <a:pt x="71" y="195"/>
                      </a:lnTo>
                      <a:close/>
                    </a:path>
                  </a:pathLst>
                </a:custGeom>
                <a:solidFill>
                  <a:srgbClr val="BC9475"/>
                </a:solidFill>
                <a:ln w="0">
                  <a:solidFill>
                    <a:srgbClr val="BC9475"/>
                  </a:solidFill>
                  <a:prstDash val="solid"/>
                  <a:round/>
                  <a:headEnd/>
                  <a:tailEnd/>
                </a:ln>
              </p:spPr>
              <p:txBody>
                <a:bodyPr/>
                <a:lstStyle/>
                <a:p>
                  <a:endParaRPr lang="en-US"/>
                </a:p>
              </p:txBody>
            </p:sp>
            <p:sp>
              <p:nvSpPr>
                <p:cNvPr id="358519" name="Freeform 119"/>
                <p:cNvSpPr>
                  <a:spLocks noChangeAspect="1"/>
                </p:cNvSpPr>
                <p:nvPr/>
              </p:nvSpPr>
              <p:spPr bwMode="auto">
                <a:xfrm>
                  <a:off x="3827" y="918"/>
                  <a:ext cx="172" cy="142"/>
                </a:xfrm>
                <a:custGeom>
                  <a:avLst/>
                  <a:gdLst/>
                  <a:ahLst/>
                  <a:cxnLst>
                    <a:cxn ang="0">
                      <a:pos x="172" y="54"/>
                    </a:cxn>
                    <a:cxn ang="0">
                      <a:pos x="172" y="59"/>
                    </a:cxn>
                    <a:cxn ang="0">
                      <a:pos x="130" y="95"/>
                    </a:cxn>
                    <a:cxn ang="0">
                      <a:pos x="77" y="136"/>
                    </a:cxn>
                    <a:cxn ang="0">
                      <a:pos x="77" y="142"/>
                    </a:cxn>
                    <a:cxn ang="0">
                      <a:pos x="65" y="136"/>
                    </a:cxn>
                    <a:cxn ang="0">
                      <a:pos x="42" y="130"/>
                    </a:cxn>
                    <a:cxn ang="0">
                      <a:pos x="24" y="113"/>
                    </a:cxn>
                    <a:cxn ang="0">
                      <a:pos x="6" y="89"/>
                    </a:cxn>
                    <a:cxn ang="0">
                      <a:pos x="0" y="59"/>
                    </a:cxn>
                    <a:cxn ang="0">
                      <a:pos x="6" y="54"/>
                    </a:cxn>
                    <a:cxn ang="0">
                      <a:pos x="12" y="54"/>
                    </a:cxn>
                    <a:cxn ang="0">
                      <a:pos x="65" y="30"/>
                    </a:cxn>
                    <a:cxn ang="0">
                      <a:pos x="124" y="12"/>
                    </a:cxn>
                    <a:cxn ang="0">
                      <a:pos x="148" y="0"/>
                    </a:cxn>
                    <a:cxn ang="0">
                      <a:pos x="154" y="0"/>
                    </a:cxn>
                    <a:cxn ang="0">
                      <a:pos x="166" y="24"/>
                    </a:cxn>
                    <a:cxn ang="0">
                      <a:pos x="172" y="54"/>
                    </a:cxn>
                    <a:cxn ang="0">
                      <a:pos x="172" y="54"/>
                    </a:cxn>
                  </a:cxnLst>
                  <a:rect l="0" t="0" r="r" b="b"/>
                  <a:pathLst>
                    <a:path w="172" h="142">
                      <a:moveTo>
                        <a:pt x="172" y="54"/>
                      </a:moveTo>
                      <a:lnTo>
                        <a:pt x="172" y="59"/>
                      </a:lnTo>
                      <a:lnTo>
                        <a:pt x="130" y="95"/>
                      </a:lnTo>
                      <a:lnTo>
                        <a:pt x="77" y="136"/>
                      </a:lnTo>
                      <a:lnTo>
                        <a:pt x="77" y="142"/>
                      </a:lnTo>
                      <a:lnTo>
                        <a:pt x="65" y="136"/>
                      </a:lnTo>
                      <a:lnTo>
                        <a:pt x="42" y="130"/>
                      </a:lnTo>
                      <a:lnTo>
                        <a:pt x="24" y="113"/>
                      </a:lnTo>
                      <a:lnTo>
                        <a:pt x="6" y="89"/>
                      </a:lnTo>
                      <a:lnTo>
                        <a:pt x="0" y="59"/>
                      </a:lnTo>
                      <a:lnTo>
                        <a:pt x="6" y="54"/>
                      </a:lnTo>
                      <a:lnTo>
                        <a:pt x="12" y="54"/>
                      </a:lnTo>
                      <a:lnTo>
                        <a:pt x="65" y="30"/>
                      </a:lnTo>
                      <a:lnTo>
                        <a:pt x="124" y="12"/>
                      </a:lnTo>
                      <a:lnTo>
                        <a:pt x="148" y="0"/>
                      </a:lnTo>
                      <a:lnTo>
                        <a:pt x="154" y="0"/>
                      </a:lnTo>
                      <a:lnTo>
                        <a:pt x="166" y="24"/>
                      </a:lnTo>
                      <a:lnTo>
                        <a:pt x="172" y="54"/>
                      </a:lnTo>
                      <a:lnTo>
                        <a:pt x="172" y="54"/>
                      </a:lnTo>
                      <a:close/>
                    </a:path>
                  </a:pathLst>
                </a:custGeom>
                <a:solidFill>
                  <a:srgbClr val="CFB29C"/>
                </a:solidFill>
                <a:ln w="0">
                  <a:solidFill>
                    <a:srgbClr val="CFB29C"/>
                  </a:solidFill>
                  <a:prstDash val="solid"/>
                  <a:round/>
                  <a:headEnd/>
                  <a:tailEnd/>
                </a:ln>
              </p:spPr>
              <p:txBody>
                <a:bodyPr/>
                <a:lstStyle/>
                <a:p>
                  <a:endParaRPr lang="en-US"/>
                </a:p>
              </p:txBody>
            </p:sp>
            <p:sp>
              <p:nvSpPr>
                <p:cNvPr id="358520" name="Freeform 120"/>
                <p:cNvSpPr>
                  <a:spLocks noChangeAspect="1"/>
                </p:cNvSpPr>
                <p:nvPr/>
              </p:nvSpPr>
              <p:spPr bwMode="auto">
                <a:xfrm>
                  <a:off x="3874" y="936"/>
                  <a:ext cx="83" cy="83"/>
                </a:xfrm>
                <a:custGeom>
                  <a:avLst/>
                  <a:gdLst/>
                  <a:ahLst/>
                  <a:cxnLst>
                    <a:cxn ang="0">
                      <a:pos x="83" y="36"/>
                    </a:cxn>
                    <a:cxn ang="0">
                      <a:pos x="83" y="53"/>
                    </a:cxn>
                    <a:cxn ang="0">
                      <a:pos x="72" y="65"/>
                    </a:cxn>
                    <a:cxn ang="0">
                      <a:pos x="60" y="77"/>
                    </a:cxn>
                    <a:cxn ang="0">
                      <a:pos x="42" y="83"/>
                    </a:cxn>
                    <a:cxn ang="0">
                      <a:pos x="24" y="77"/>
                    </a:cxn>
                    <a:cxn ang="0">
                      <a:pos x="12" y="71"/>
                    </a:cxn>
                    <a:cxn ang="0">
                      <a:pos x="0" y="59"/>
                    </a:cxn>
                    <a:cxn ang="0">
                      <a:pos x="0" y="41"/>
                    </a:cxn>
                    <a:cxn ang="0">
                      <a:pos x="0" y="24"/>
                    </a:cxn>
                    <a:cxn ang="0">
                      <a:pos x="6" y="18"/>
                    </a:cxn>
                    <a:cxn ang="0">
                      <a:pos x="18" y="12"/>
                    </a:cxn>
                    <a:cxn ang="0">
                      <a:pos x="60" y="0"/>
                    </a:cxn>
                    <a:cxn ang="0">
                      <a:pos x="72" y="6"/>
                    </a:cxn>
                    <a:cxn ang="0">
                      <a:pos x="77" y="18"/>
                    </a:cxn>
                    <a:cxn ang="0">
                      <a:pos x="83" y="36"/>
                    </a:cxn>
                    <a:cxn ang="0">
                      <a:pos x="83" y="36"/>
                    </a:cxn>
                  </a:cxnLst>
                  <a:rect l="0" t="0" r="r" b="b"/>
                  <a:pathLst>
                    <a:path w="83" h="83">
                      <a:moveTo>
                        <a:pt x="83" y="36"/>
                      </a:moveTo>
                      <a:lnTo>
                        <a:pt x="83" y="53"/>
                      </a:lnTo>
                      <a:lnTo>
                        <a:pt x="72" y="65"/>
                      </a:lnTo>
                      <a:lnTo>
                        <a:pt x="60" y="77"/>
                      </a:lnTo>
                      <a:lnTo>
                        <a:pt x="42" y="83"/>
                      </a:lnTo>
                      <a:lnTo>
                        <a:pt x="24" y="77"/>
                      </a:lnTo>
                      <a:lnTo>
                        <a:pt x="12" y="71"/>
                      </a:lnTo>
                      <a:lnTo>
                        <a:pt x="0" y="59"/>
                      </a:lnTo>
                      <a:lnTo>
                        <a:pt x="0" y="41"/>
                      </a:lnTo>
                      <a:lnTo>
                        <a:pt x="0" y="24"/>
                      </a:lnTo>
                      <a:lnTo>
                        <a:pt x="6" y="18"/>
                      </a:lnTo>
                      <a:lnTo>
                        <a:pt x="18" y="12"/>
                      </a:lnTo>
                      <a:lnTo>
                        <a:pt x="60" y="0"/>
                      </a:lnTo>
                      <a:lnTo>
                        <a:pt x="72" y="6"/>
                      </a:lnTo>
                      <a:lnTo>
                        <a:pt x="77" y="18"/>
                      </a:lnTo>
                      <a:lnTo>
                        <a:pt x="83" y="36"/>
                      </a:lnTo>
                      <a:lnTo>
                        <a:pt x="83" y="36"/>
                      </a:lnTo>
                      <a:close/>
                    </a:path>
                  </a:pathLst>
                </a:custGeom>
                <a:solidFill>
                  <a:srgbClr val="E7D9CE"/>
                </a:solidFill>
                <a:ln w="0">
                  <a:solidFill>
                    <a:srgbClr val="E7D9CE"/>
                  </a:solidFill>
                  <a:prstDash val="solid"/>
                  <a:round/>
                  <a:headEnd/>
                  <a:tailEnd/>
                </a:ln>
              </p:spPr>
              <p:txBody>
                <a:bodyPr/>
                <a:lstStyle/>
                <a:p>
                  <a:endParaRPr lang="en-US"/>
                </a:p>
              </p:txBody>
            </p:sp>
            <p:sp>
              <p:nvSpPr>
                <p:cNvPr id="358521" name="Freeform 121"/>
                <p:cNvSpPr>
                  <a:spLocks noChangeAspect="1"/>
                </p:cNvSpPr>
                <p:nvPr/>
              </p:nvSpPr>
              <p:spPr bwMode="auto">
                <a:xfrm>
                  <a:off x="3827" y="948"/>
                  <a:ext cx="492" cy="361"/>
                </a:xfrm>
                <a:custGeom>
                  <a:avLst/>
                  <a:gdLst/>
                  <a:ahLst/>
                  <a:cxnLst>
                    <a:cxn ang="0">
                      <a:pos x="0" y="302"/>
                    </a:cxn>
                    <a:cxn ang="0">
                      <a:pos x="6" y="290"/>
                    </a:cxn>
                    <a:cxn ang="0">
                      <a:pos x="30" y="260"/>
                    </a:cxn>
                    <a:cxn ang="0">
                      <a:pos x="59" y="225"/>
                    </a:cxn>
                    <a:cxn ang="0">
                      <a:pos x="89" y="189"/>
                    </a:cxn>
                    <a:cxn ang="0">
                      <a:pos x="113" y="172"/>
                    </a:cxn>
                    <a:cxn ang="0">
                      <a:pos x="154" y="160"/>
                    </a:cxn>
                    <a:cxn ang="0">
                      <a:pos x="213" y="154"/>
                    </a:cxn>
                    <a:cxn ang="0">
                      <a:pos x="278" y="148"/>
                    </a:cxn>
                    <a:cxn ang="0">
                      <a:pos x="332" y="130"/>
                    </a:cxn>
                    <a:cxn ang="0">
                      <a:pos x="385" y="106"/>
                    </a:cxn>
                    <a:cxn ang="0">
                      <a:pos x="438" y="65"/>
                    </a:cxn>
                    <a:cxn ang="0">
                      <a:pos x="474" y="18"/>
                    </a:cxn>
                    <a:cxn ang="0">
                      <a:pos x="486" y="6"/>
                    </a:cxn>
                    <a:cxn ang="0">
                      <a:pos x="486" y="0"/>
                    </a:cxn>
                    <a:cxn ang="0">
                      <a:pos x="492" y="0"/>
                    </a:cxn>
                    <a:cxn ang="0">
                      <a:pos x="492" y="6"/>
                    </a:cxn>
                    <a:cxn ang="0">
                      <a:pos x="486" y="12"/>
                    </a:cxn>
                    <a:cxn ang="0">
                      <a:pos x="480" y="18"/>
                    </a:cxn>
                    <a:cxn ang="0">
                      <a:pos x="474" y="29"/>
                    </a:cxn>
                    <a:cxn ang="0">
                      <a:pos x="474" y="41"/>
                    </a:cxn>
                    <a:cxn ang="0">
                      <a:pos x="468" y="53"/>
                    </a:cxn>
                    <a:cxn ang="0">
                      <a:pos x="462" y="65"/>
                    </a:cxn>
                    <a:cxn ang="0">
                      <a:pos x="444" y="100"/>
                    </a:cxn>
                    <a:cxn ang="0">
                      <a:pos x="415" y="136"/>
                    </a:cxn>
                    <a:cxn ang="0">
                      <a:pos x="379" y="166"/>
                    </a:cxn>
                    <a:cxn ang="0">
                      <a:pos x="332" y="195"/>
                    </a:cxn>
                    <a:cxn ang="0">
                      <a:pos x="267" y="231"/>
                    </a:cxn>
                    <a:cxn ang="0">
                      <a:pos x="201" y="260"/>
                    </a:cxn>
                    <a:cxn ang="0">
                      <a:pos x="154" y="278"/>
                    </a:cxn>
                    <a:cxn ang="0">
                      <a:pos x="113" y="308"/>
                    </a:cxn>
                    <a:cxn ang="0">
                      <a:pos x="77" y="331"/>
                    </a:cxn>
                    <a:cxn ang="0">
                      <a:pos x="59" y="361"/>
                    </a:cxn>
                    <a:cxn ang="0">
                      <a:pos x="0" y="302"/>
                    </a:cxn>
                  </a:cxnLst>
                  <a:rect l="0" t="0" r="r" b="b"/>
                  <a:pathLst>
                    <a:path w="492" h="361">
                      <a:moveTo>
                        <a:pt x="0" y="302"/>
                      </a:moveTo>
                      <a:lnTo>
                        <a:pt x="6" y="290"/>
                      </a:lnTo>
                      <a:lnTo>
                        <a:pt x="30" y="260"/>
                      </a:lnTo>
                      <a:lnTo>
                        <a:pt x="59" y="225"/>
                      </a:lnTo>
                      <a:lnTo>
                        <a:pt x="89" y="189"/>
                      </a:lnTo>
                      <a:lnTo>
                        <a:pt x="113" y="172"/>
                      </a:lnTo>
                      <a:lnTo>
                        <a:pt x="154" y="160"/>
                      </a:lnTo>
                      <a:lnTo>
                        <a:pt x="213" y="154"/>
                      </a:lnTo>
                      <a:lnTo>
                        <a:pt x="278" y="148"/>
                      </a:lnTo>
                      <a:lnTo>
                        <a:pt x="332" y="130"/>
                      </a:lnTo>
                      <a:lnTo>
                        <a:pt x="385" y="106"/>
                      </a:lnTo>
                      <a:lnTo>
                        <a:pt x="438" y="65"/>
                      </a:lnTo>
                      <a:lnTo>
                        <a:pt x="474" y="18"/>
                      </a:lnTo>
                      <a:lnTo>
                        <a:pt x="486" y="6"/>
                      </a:lnTo>
                      <a:lnTo>
                        <a:pt x="486" y="0"/>
                      </a:lnTo>
                      <a:lnTo>
                        <a:pt x="492" y="0"/>
                      </a:lnTo>
                      <a:lnTo>
                        <a:pt x="492" y="6"/>
                      </a:lnTo>
                      <a:lnTo>
                        <a:pt x="486" y="12"/>
                      </a:lnTo>
                      <a:lnTo>
                        <a:pt x="480" y="18"/>
                      </a:lnTo>
                      <a:lnTo>
                        <a:pt x="474" y="29"/>
                      </a:lnTo>
                      <a:lnTo>
                        <a:pt x="474" y="41"/>
                      </a:lnTo>
                      <a:lnTo>
                        <a:pt x="468" y="53"/>
                      </a:lnTo>
                      <a:lnTo>
                        <a:pt x="462" y="65"/>
                      </a:lnTo>
                      <a:lnTo>
                        <a:pt x="444" y="100"/>
                      </a:lnTo>
                      <a:lnTo>
                        <a:pt x="415" y="136"/>
                      </a:lnTo>
                      <a:lnTo>
                        <a:pt x="379" y="166"/>
                      </a:lnTo>
                      <a:lnTo>
                        <a:pt x="332" y="195"/>
                      </a:lnTo>
                      <a:lnTo>
                        <a:pt x="267" y="231"/>
                      </a:lnTo>
                      <a:lnTo>
                        <a:pt x="201" y="260"/>
                      </a:lnTo>
                      <a:lnTo>
                        <a:pt x="154" y="278"/>
                      </a:lnTo>
                      <a:lnTo>
                        <a:pt x="113" y="308"/>
                      </a:lnTo>
                      <a:lnTo>
                        <a:pt x="77" y="331"/>
                      </a:lnTo>
                      <a:lnTo>
                        <a:pt x="59" y="361"/>
                      </a:lnTo>
                      <a:lnTo>
                        <a:pt x="0" y="302"/>
                      </a:lnTo>
                      <a:close/>
                    </a:path>
                  </a:pathLst>
                </a:custGeom>
                <a:solidFill>
                  <a:srgbClr val="AB7852"/>
                </a:solidFill>
                <a:ln w="0">
                  <a:solidFill>
                    <a:srgbClr val="AB7852"/>
                  </a:solidFill>
                  <a:prstDash val="solid"/>
                  <a:round/>
                  <a:headEnd/>
                  <a:tailEnd/>
                </a:ln>
              </p:spPr>
              <p:txBody>
                <a:bodyPr/>
                <a:lstStyle/>
                <a:p>
                  <a:endParaRPr lang="en-US"/>
                </a:p>
              </p:txBody>
            </p:sp>
            <p:sp>
              <p:nvSpPr>
                <p:cNvPr id="358522" name="Freeform 122"/>
                <p:cNvSpPr>
                  <a:spLocks noChangeAspect="1"/>
                </p:cNvSpPr>
                <p:nvPr/>
              </p:nvSpPr>
              <p:spPr bwMode="auto">
                <a:xfrm>
                  <a:off x="3863" y="1031"/>
                  <a:ext cx="396" cy="248"/>
                </a:xfrm>
                <a:custGeom>
                  <a:avLst/>
                  <a:gdLst/>
                  <a:ahLst/>
                  <a:cxnLst>
                    <a:cxn ang="0">
                      <a:pos x="47" y="248"/>
                    </a:cxn>
                    <a:cxn ang="0">
                      <a:pos x="11" y="201"/>
                    </a:cxn>
                    <a:cxn ang="0">
                      <a:pos x="0" y="166"/>
                    </a:cxn>
                    <a:cxn ang="0">
                      <a:pos x="23" y="142"/>
                    </a:cxn>
                    <a:cxn ang="0">
                      <a:pos x="53" y="106"/>
                    </a:cxn>
                    <a:cxn ang="0">
                      <a:pos x="77" y="89"/>
                    </a:cxn>
                    <a:cxn ang="0">
                      <a:pos x="118" y="77"/>
                    </a:cxn>
                    <a:cxn ang="0">
                      <a:pos x="177" y="71"/>
                    </a:cxn>
                    <a:cxn ang="0">
                      <a:pos x="242" y="65"/>
                    </a:cxn>
                    <a:cxn ang="0">
                      <a:pos x="296" y="47"/>
                    </a:cxn>
                    <a:cxn ang="0">
                      <a:pos x="349" y="23"/>
                    </a:cxn>
                    <a:cxn ang="0">
                      <a:pos x="385" y="0"/>
                    </a:cxn>
                    <a:cxn ang="0">
                      <a:pos x="396" y="17"/>
                    </a:cxn>
                    <a:cxn ang="0">
                      <a:pos x="396" y="23"/>
                    </a:cxn>
                    <a:cxn ang="0">
                      <a:pos x="379" y="53"/>
                    </a:cxn>
                    <a:cxn ang="0">
                      <a:pos x="343" y="83"/>
                    </a:cxn>
                    <a:cxn ang="0">
                      <a:pos x="296" y="112"/>
                    </a:cxn>
                    <a:cxn ang="0">
                      <a:pos x="231" y="148"/>
                    </a:cxn>
                    <a:cxn ang="0">
                      <a:pos x="165" y="177"/>
                    </a:cxn>
                    <a:cxn ang="0">
                      <a:pos x="118" y="195"/>
                    </a:cxn>
                    <a:cxn ang="0">
                      <a:pos x="77" y="225"/>
                    </a:cxn>
                    <a:cxn ang="0">
                      <a:pos x="47" y="248"/>
                    </a:cxn>
                    <a:cxn ang="0">
                      <a:pos x="47" y="248"/>
                    </a:cxn>
                  </a:cxnLst>
                  <a:rect l="0" t="0" r="r" b="b"/>
                  <a:pathLst>
                    <a:path w="396" h="248">
                      <a:moveTo>
                        <a:pt x="47" y="248"/>
                      </a:moveTo>
                      <a:lnTo>
                        <a:pt x="11" y="201"/>
                      </a:lnTo>
                      <a:lnTo>
                        <a:pt x="0" y="166"/>
                      </a:lnTo>
                      <a:lnTo>
                        <a:pt x="23" y="142"/>
                      </a:lnTo>
                      <a:lnTo>
                        <a:pt x="53" y="106"/>
                      </a:lnTo>
                      <a:lnTo>
                        <a:pt x="77" y="89"/>
                      </a:lnTo>
                      <a:lnTo>
                        <a:pt x="118" y="77"/>
                      </a:lnTo>
                      <a:lnTo>
                        <a:pt x="177" y="71"/>
                      </a:lnTo>
                      <a:lnTo>
                        <a:pt x="242" y="65"/>
                      </a:lnTo>
                      <a:lnTo>
                        <a:pt x="296" y="47"/>
                      </a:lnTo>
                      <a:lnTo>
                        <a:pt x="349" y="23"/>
                      </a:lnTo>
                      <a:lnTo>
                        <a:pt x="385" y="0"/>
                      </a:lnTo>
                      <a:lnTo>
                        <a:pt x="396" y="17"/>
                      </a:lnTo>
                      <a:lnTo>
                        <a:pt x="396" y="23"/>
                      </a:lnTo>
                      <a:lnTo>
                        <a:pt x="379" y="53"/>
                      </a:lnTo>
                      <a:lnTo>
                        <a:pt x="343" y="83"/>
                      </a:lnTo>
                      <a:lnTo>
                        <a:pt x="296" y="112"/>
                      </a:lnTo>
                      <a:lnTo>
                        <a:pt x="231" y="148"/>
                      </a:lnTo>
                      <a:lnTo>
                        <a:pt x="165" y="177"/>
                      </a:lnTo>
                      <a:lnTo>
                        <a:pt x="118" y="195"/>
                      </a:lnTo>
                      <a:lnTo>
                        <a:pt x="77" y="225"/>
                      </a:lnTo>
                      <a:lnTo>
                        <a:pt x="47" y="248"/>
                      </a:lnTo>
                      <a:lnTo>
                        <a:pt x="47" y="248"/>
                      </a:lnTo>
                      <a:close/>
                    </a:path>
                  </a:pathLst>
                </a:custGeom>
                <a:solidFill>
                  <a:srgbClr val="AB7852"/>
                </a:solidFill>
                <a:ln w="0">
                  <a:solidFill>
                    <a:srgbClr val="AB7852"/>
                  </a:solidFill>
                  <a:prstDash val="solid"/>
                  <a:round/>
                  <a:headEnd/>
                  <a:tailEnd/>
                </a:ln>
              </p:spPr>
              <p:txBody>
                <a:bodyPr/>
                <a:lstStyle/>
                <a:p>
                  <a:endParaRPr lang="en-US"/>
                </a:p>
              </p:txBody>
            </p:sp>
            <p:sp>
              <p:nvSpPr>
                <p:cNvPr id="358523" name="Freeform 123"/>
                <p:cNvSpPr>
                  <a:spLocks noChangeAspect="1"/>
                </p:cNvSpPr>
                <p:nvPr/>
              </p:nvSpPr>
              <p:spPr bwMode="auto">
                <a:xfrm>
                  <a:off x="3898" y="1054"/>
                  <a:ext cx="332" cy="196"/>
                </a:xfrm>
                <a:custGeom>
                  <a:avLst/>
                  <a:gdLst/>
                  <a:ahLst/>
                  <a:cxnLst>
                    <a:cxn ang="0">
                      <a:pos x="42" y="196"/>
                    </a:cxn>
                    <a:cxn ang="0">
                      <a:pos x="12" y="160"/>
                    </a:cxn>
                    <a:cxn ang="0">
                      <a:pos x="0" y="101"/>
                    </a:cxn>
                    <a:cxn ang="0">
                      <a:pos x="18" y="83"/>
                    </a:cxn>
                    <a:cxn ang="0">
                      <a:pos x="42" y="66"/>
                    </a:cxn>
                    <a:cxn ang="0">
                      <a:pos x="83" y="54"/>
                    </a:cxn>
                    <a:cxn ang="0">
                      <a:pos x="142" y="48"/>
                    </a:cxn>
                    <a:cxn ang="0">
                      <a:pos x="207" y="42"/>
                    </a:cxn>
                    <a:cxn ang="0">
                      <a:pos x="261" y="24"/>
                    </a:cxn>
                    <a:cxn ang="0">
                      <a:pos x="314" y="0"/>
                    </a:cxn>
                    <a:cxn ang="0">
                      <a:pos x="314" y="0"/>
                    </a:cxn>
                    <a:cxn ang="0">
                      <a:pos x="326" y="12"/>
                    </a:cxn>
                    <a:cxn ang="0">
                      <a:pos x="332" y="42"/>
                    </a:cxn>
                    <a:cxn ang="0">
                      <a:pos x="308" y="60"/>
                    </a:cxn>
                    <a:cxn ang="0">
                      <a:pos x="261" y="89"/>
                    </a:cxn>
                    <a:cxn ang="0">
                      <a:pos x="196" y="125"/>
                    </a:cxn>
                    <a:cxn ang="0">
                      <a:pos x="130" y="154"/>
                    </a:cxn>
                    <a:cxn ang="0">
                      <a:pos x="83" y="172"/>
                    </a:cxn>
                    <a:cxn ang="0">
                      <a:pos x="42" y="196"/>
                    </a:cxn>
                    <a:cxn ang="0">
                      <a:pos x="42" y="196"/>
                    </a:cxn>
                  </a:cxnLst>
                  <a:rect l="0" t="0" r="r" b="b"/>
                  <a:pathLst>
                    <a:path w="332" h="196">
                      <a:moveTo>
                        <a:pt x="42" y="196"/>
                      </a:moveTo>
                      <a:lnTo>
                        <a:pt x="12" y="160"/>
                      </a:lnTo>
                      <a:lnTo>
                        <a:pt x="0" y="101"/>
                      </a:lnTo>
                      <a:lnTo>
                        <a:pt x="18" y="83"/>
                      </a:lnTo>
                      <a:lnTo>
                        <a:pt x="42" y="66"/>
                      </a:lnTo>
                      <a:lnTo>
                        <a:pt x="83" y="54"/>
                      </a:lnTo>
                      <a:lnTo>
                        <a:pt x="142" y="48"/>
                      </a:lnTo>
                      <a:lnTo>
                        <a:pt x="207" y="42"/>
                      </a:lnTo>
                      <a:lnTo>
                        <a:pt x="261" y="24"/>
                      </a:lnTo>
                      <a:lnTo>
                        <a:pt x="314" y="0"/>
                      </a:lnTo>
                      <a:lnTo>
                        <a:pt x="314" y="0"/>
                      </a:lnTo>
                      <a:lnTo>
                        <a:pt x="326" y="12"/>
                      </a:lnTo>
                      <a:lnTo>
                        <a:pt x="332" y="42"/>
                      </a:lnTo>
                      <a:lnTo>
                        <a:pt x="308" y="60"/>
                      </a:lnTo>
                      <a:lnTo>
                        <a:pt x="261" y="89"/>
                      </a:lnTo>
                      <a:lnTo>
                        <a:pt x="196" y="125"/>
                      </a:lnTo>
                      <a:lnTo>
                        <a:pt x="130" y="154"/>
                      </a:lnTo>
                      <a:lnTo>
                        <a:pt x="83" y="172"/>
                      </a:lnTo>
                      <a:lnTo>
                        <a:pt x="42" y="196"/>
                      </a:lnTo>
                      <a:lnTo>
                        <a:pt x="42" y="196"/>
                      </a:lnTo>
                      <a:close/>
                    </a:path>
                  </a:pathLst>
                </a:custGeom>
                <a:solidFill>
                  <a:srgbClr val="AF7F5B"/>
                </a:solidFill>
                <a:ln w="0">
                  <a:solidFill>
                    <a:srgbClr val="AF7F5B"/>
                  </a:solidFill>
                  <a:prstDash val="solid"/>
                  <a:round/>
                  <a:headEnd/>
                  <a:tailEnd/>
                </a:ln>
              </p:spPr>
              <p:txBody>
                <a:bodyPr/>
                <a:lstStyle/>
                <a:p>
                  <a:endParaRPr lang="en-US"/>
                </a:p>
              </p:txBody>
            </p:sp>
            <p:sp>
              <p:nvSpPr>
                <p:cNvPr id="358524" name="Freeform 124"/>
                <p:cNvSpPr>
                  <a:spLocks noChangeAspect="1"/>
                </p:cNvSpPr>
                <p:nvPr/>
              </p:nvSpPr>
              <p:spPr bwMode="auto">
                <a:xfrm>
                  <a:off x="3940" y="1072"/>
                  <a:ext cx="254" cy="160"/>
                </a:xfrm>
                <a:custGeom>
                  <a:avLst/>
                  <a:gdLst/>
                  <a:ahLst/>
                  <a:cxnLst>
                    <a:cxn ang="0">
                      <a:pos x="35" y="160"/>
                    </a:cxn>
                    <a:cxn ang="0">
                      <a:pos x="11" y="125"/>
                    </a:cxn>
                    <a:cxn ang="0">
                      <a:pos x="0" y="71"/>
                    </a:cxn>
                    <a:cxn ang="0">
                      <a:pos x="6" y="48"/>
                    </a:cxn>
                    <a:cxn ang="0">
                      <a:pos x="41" y="36"/>
                    </a:cxn>
                    <a:cxn ang="0">
                      <a:pos x="100" y="30"/>
                    </a:cxn>
                    <a:cxn ang="0">
                      <a:pos x="165" y="24"/>
                    </a:cxn>
                    <a:cxn ang="0">
                      <a:pos x="219" y="6"/>
                    </a:cxn>
                    <a:cxn ang="0">
                      <a:pos x="237" y="0"/>
                    </a:cxn>
                    <a:cxn ang="0">
                      <a:pos x="242" y="12"/>
                    </a:cxn>
                    <a:cxn ang="0">
                      <a:pos x="254" y="48"/>
                    </a:cxn>
                    <a:cxn ang="0">
                      <a:pos x="219" y="71"/>
                    </a:cxn>
                    <a:cxn ang="0">
                      <a:pos x="154" y="107"/>
                    </a:cxn>
                    <a:cxn ang="0">
                      <a:pos x="88" y="136"/>
                    </a:cxn>
                    <a:cxn ang="0">
                      <a:pos x="41" y="154"/>
                    </a:cxn>
                    <a:cxn ang="0">
                      <a:pos x="35" y="160"/>
                    </a:cxn>
                    <a:cxn ang="0">
                      <a:pos x="35" y="160"/>
                    </a:cxn>
                  </a:cxnLst>
                  <a:rect l="0" t="0" r="r" b="b"/>
                  <a:pathLst>
                    <a:path w="254" h="160">
                      <a:moveTo>
                        <a:pt x="35" y="160"/>
                      </a:moveTo>
                      <a:lnTo>
                        <a:pt x="11" y="125"/>
                      </a:lnTo>
                      <a:lnTo>
                        <a:pt x="0" y="71"/>
                      </a:lnTo>
                      <a:lnTo>
                        <a:pt x="6" y="48"/>
                      </a:lnTo>
                      <a:lnTo>
                        <a:pt x="41" y="36"/>
                      </a:lnTo>
                      <a:lnTo>
                        <a:pt x="100" y="30"/>
                      </a:lnTo>
                      <a:lnTo>
                        <a:pt x="165" y="24"/>
                      </a:lnTo>
                      <a:lnTo>
                        <a:pt x="219" y="6"/>
                      </a:lnTo>
                      <a:lnTo>
                        <a:pt x="237" y="0"/>
                      </a:lnTo>
                      <a:lnTo>
                        <a:pt x="242" y="12"/>
                      </a:lnTo>
                      <a:lnTo>
                        <a:pt x="254" y="48"/>
                      </a:lnTo>
                      <a:lnTo>
                        <a:pt x="219" y="71"/>
                      </a:lnTo>
                      <a:lnTo>
                        <a:pt x="154" y="107"/>
                      </a:lnTo>
                      <a:lnTo>
                        <a:pt x="88" y="136"/>
                      </a:lnTo>
                      <a:lnTo>
                        <a:pt x="41" y="154"/>
                      </a:lnTo>
                      <a:lnTo>
                        <a:pt x="35" y="160"/>
                      </a:lnTo>
                      <a:lnTo>
                        <a:pt x="35" y="160"/>
                      </a:lnTo>
                      <a:close/>
                    </a:path>
                  </a:pathLst>
                </a:custGeom>
                <a:solidFill>
                  <a:srgbClr val="BC9475"/>
                </a:solidFill>
                <a:ln w="0">
                  <a:solidFill>
                    <a:srgbClr val="BC9475"/>
                  </a:solidFill>
                  <a:prstDash val="solid"/>
                  <a:round/>
                  <a:headEnd/>
                  <a:tailEnd/>
                </a:ln>
              </p:spPr>
              <p:txBody>
                <a:bodyPr/>
                <a:lstStyle/>
                <a:p>
                  <a:endParaRPr lang="en-US"/>
                </a:p>
              </p:txBody>
            </p:sp>
            <p:sp>
              <p:nvSpPr>
                <p:cNvPr id="358525" name="Freeform 125"/>
                <p:cNvSpPr>
                  <a:spLocks noChangeAspect="1"/>
                </p:cNvSpPr>
                <p:nvPr/>
              </p:nvSpPr>
              <p:spPr bwMode="auto">
                <a:xfrm>
                  <a:off x="3981" y="1084"/>
                  <a:ext cx="172" cy="124"/>
                </a:xfrm>
                <a:custGeom>
                  <a:avLst/>
                  <a:gdLst/>
                  <a:ahLst/>
                  <a:cxnLst>
                    <a:cxn ang="0">
                      <a:pos x="172" y="53"/>
                    </a:cxn>
                    <a:cxn ang="0">
                      <a:pos x="172" y="65"/>
                    </a:cxn>
                    <a:cxn ang="0">
                      <a:pos x="113" y="95"/>
                    </a:cxn>
                    <a:cxn ang="0">
                      <a:pos x="47" y="124"/>
                    </a:cxn>
                    <a:cxn ang="0">
                      <a:pos x="42" y="124"/>
                    </a:cxn>
                    <a:cxn ang="0">
                      <a:pos x="36" y="124"/>
                    </a:cxn>
                    <a:cxn ang="0">
                      <a:pos x="18" y="107"/>
                    </a:cxn>
                    <a:cxn ang="0">
                      <a:pos x="6" y="89"/>
                    </a:cxn>
                    <a:cxn ang="0">
                      <a:pos x="0" y="59"/>
                    </a:cxn>
                    <a:cxn ang="0">
                      <a:pos x="6" y="30"/>
                    </a:cxn>
                    <a:cxn ang="0">
                      <a:pos x="6" y="24"/>
                    </a:cxn>
                    <a:cxn ang="0">
                      <a:pos x="59" y="18"/>
                    </a:cxn>
                    <a:cxn ang="0">
                      <a:pos x="124" y="12"/>
                    </a:cxn>
                    <a:cxn ang="0">
                      <a:pos x="154" y="0"/>
                    </a:cxn>
                    <a:cxn ang="0">
                      <a:pos x="166" y="24"/>
                    </a:cxn>
                    <a:cxn ang="0">
                      <a:pos x="172" y="53"/>
                    </a:cxn>
                    <a:cxn ang="0">
                      <a:pos x="172" y="53"/>
                    </a:cxn>
                  </a:cxnLst>
                  <a:rect l="0" t="0" r="r" b="b"/>
                  <a:pathLst>
                    <a:path w="172" h="124">
                      <a:moveTo>
                        <a:pt x="172" y="53"/>
                      </a:moveTo>
                      <a:lnTo>
                        <a:pt x="172" y="65"/>
                      </a:lnTo>
                      <a:lnTo>
                        <a:pt x="113" y="95"/>
                      </a:lnTo>
                      <a:lnTo>
                        <a:pt x="47" y="124"/>
                      </a:lnTo>
                      <a:lnTo>
                        <a:pt x="42" y="124"/>
                      </a:lnTo>
                      <a:lnTo>
                        <a:pt x="36" y="124"/>
                      </a:lnTo>
                      <a:lnTo>
                        <a:pt x="18" y="107"/>
                      </a:lnTo>
                      <a:lnTo>
                        <a:pt x="6" y="89"/>
                      </a:lnTo>
                      <a:lnTo>
                        <a:pt x="0" y="59"/>
                      </a:lnTo>
                      <a:lnTo>
                        <a:pt x="6" y="30"/>
                      </a:lnTo>
                      <a:lnTo>
                        <a:pt x="6" y="24"/>
                      </a:lnTo>
                      <a:lnTo>
                        <a:pt x="59" y="18"/>
                      </a:lnTo>
                      <a:lnTo>
                        <a:pt x="124" y="12"/>
                      </a:lnTo>
                      <a:lnTo>
                        <a:pt x="154" y="0"/>
                      </a:lnTo>
                      <a:lnTo>
                        <a:pt x="166" y="24"/>
                      </a:lnTo>
                      <a:lnTo>
                        <a:pt x="172" y="53"/>
                      </a:lnTo>
                      <a:lnTo>
                        <a:pt x="172" y="53"/>
                      </a:lnTo>
                      <a:close/>
                    </a:path>
                  </a:pathLst>
                </a:custGeom>
                <a:solidFill>
                  <a:srgbClr val="CFB29C"/>
                </a:solidFill>
                <a:ln w="0">
                  <a:solidFill>
                    <a:srgbClr val="CFB29C"/>
                  </a:solidFill>
                  <a:prstDash val="solid"/>
                  <a:round/>
                  <a:headEnd/>
                  <a:tailEnd/>
                </a:ln>
              </p:spPr>
              <p:txBody>
                <a:bodyPr/>
                <a:lstStyle/>
                <a:p>
                  <a:endParaRPr lang="en-US"/>
                </a:p>
              </p:txBody>
            </p:sp>
            <p:sp>
              <p:nvSpPr>
                <p:cNvPr id="358526" name="Freeform 126"/>
                <p:cNvSpPr>
                  <a:spLocks noChangeAspect="1"/>
                </p:cNvSpPr>
                <p:nvPr/>
              </p:nvSpPr>
              <p:spPr bwMode="auto">
                <a:xfrm>
                  <a:off x="4023" y="1096"/>
                  <a:ext cx="88" cy="89"/>
                </a:xfrm>
                <a:custGeom>
                  <a:avLst/>
                  <a:gdLst/>
                  <a:ahLst/>
                  <a:cxnLst>
                    <a:cxn ang="0">
                      <a:pos x="88" y="41"/>
                    </a:cxn>
                    <a:cxn ang="0">
                      <a:pos x="82" y="59"/>
                    </a:cxn>
                    <a:cxn ang="0">
                      <a:pos x="77" y="71"/>
                    </a:cxn>
                    <a:cxn ang="0">
                      <a:pos x="65" y="83"/>
                    </a:cxn>
                    <a:cxn ang="0">
                      <a:pos x="47" y="89"/>
                    </a:cxn>
                    <a:cxn ang="0">
                      <a:pos x="29" y="83"/>
                    </a:cxn>
                    <a:cxn ang="0">
                      <a:pos x="17" y="77"/>
                    </a:cxn>
                    <a:cxn ang="0">
                      <a:pos x="5" y="59"/>
                    </a:cxn>
                    <a:cxn ang="0">
                      <a:pos x="0" y="47"/>
                    </a:cxn>
                    <a:cxn ang="0">
                      <a:pos x="5" y="29"/>
                    </a:cxn>
                    <a:cxn ang="0">
                      <a:pos x="11" y="12"/>
                    </a:cxn>
                    <a:cxn ang="0">
                      <a:pos x="23" y="6"/>
                    </a:cxn>
                    <a:cxn ang="0">
                      <a:pos x="29" y="6"/>
                    </a:cxn>
                    <a:cxn ang="0">
                      <a:pos x="47" y="0"/>
                    </a:cxn>
                    <a:cxn ang="0">
                      <a:pos x="59" y="6"/>
                    </a:cxn>
                    <a:cxn ang="0">
                      <a:pos x="71" y="12"/>
                    </a:cxn>
                    <a:cxn ang="0">
                      <a:pos x="82" y="24"/>
                    </a:cxn>
                    <a:cxn ang="0">
                      <a:pos x="88" y="41"/>
                    </a:cxn>
                    <a:cxn ang="0">
                      <a:pos x="88" y="41"/>
                    </a:cxn>
                  </a:cxnLst>
                  <a:rect l="0" t="0" r="r" b="b"/>
                  <a:pathLst>
                    <a:path w="88" h="89">
                      <a:moveTo>
                        <a:pt x="88" y="41"/>
                      </a:moveTo>
                      <a:lnTo>
                        <a:pt x="82" y="59"/>
                      </a:lnTo>
                      <a:lnTo>
                        <a:pt x="77" y="71"/>
                      </a:lnTo>
                      <a:lnTo>
                        <a:pt x="65" y="83"/>
                      </a:lnTo>
                      <a:lnTo>
                        <a:pt x="47" y="89"/>
                      </a:lnTo>
                      <a:lnTo>
                        <a:pt x="29" y="83"/>
                      </a:lnTo>
                      <a:lnTo>
                        <a:pt x="17" y="77"/>
                      </a:lnTo>
                      <a:lnTo>
                        <a:pt x="5" y="59"/>
                      </a:lnTo>
                      <a:lnTo>
                        <a:pt x="0" y="47"/>
                      </a:lnTo>
                      <a:lnTo>
                        <a:pt x="5" y="29"/>
                      </a:lnTo>
                      <a:lnTo>
                        <a:pt x="11" y="12"/>
                      </a:lnTo>
                      <a:lnTo>
                        <a:pt x="23" y="6"/>
                      </a:lnTo>
                      <a:lnTo>
                        <a:pt x="29" y="6"/>
                      </a:lnTo>
                      <a:lnTo>
                        <a:pt x="47" y="0"/>
                      </a:lnTo>
                      <a:lnTo>
                        <a:pt x="59" y="6"/>
                      </a:lnTo>
                      <a:lnTo>
                        <a:pt x="71" y="12"/>
                      </a:lnTo>
                      <a:lnTo>
                        <a:pt x="82" y="24"/>
                      </a:lnTo>
                      <a:lnTo>
                        <a:pt x="88" y="41"/>
                      </a:lnTo>
                      <a:lnTo>
                        <a:pt x="88" y="41"/>
                      </a:lnTo>
                      <a:close/>
                    </a:path>
                  </a:pathLst>
                </a:custGeom>
                <a:solidFill>
                  <a:srgbClr val="E7D9CE"/>
                </a:solidFill>
                <a:ln w="0">
                  <a:solidFill>
                    <a:srgbClr val="E7D9CE"/>
                  </a:solidFill>
                  <a:prstDash val="solid"/>
                  <a:round/>
                  <a:headEnd/>
                  <a:tailEnd/>
                </a:ln>
              </p:spPr>
              <p:txBody>
                <a:bodyPr/>
                <a:lstStyle/>
                <a:p>
                  <a:endParaRPr lang="en-US"/>
                </a:p>
              </p:txBody>
            </p:sp>
            <p:sp>
              <p:nvSpPr>
                <p:cNvPr id="358527" name="Freeform 127"/>
                <p:cNvSpPr>
                  <a:spLocks noChangeAspect="1"/>
                </p:cNvSpPr>
                <p:nvPr/>
              </p:nvSpPr>
              <p:spPr bwMode="auto">
                <a:xfrm>
                  <a:off x="2512" y="1244"/>
                  <a:ext cx="551" cy="213"/>
                </a:xfrm>
                <a:custGeom>
                  <a:avLst/>
                  <a:gdLst/>
                  <a:ahLst/>
                  <a:cxnLst>
                    <a:cxn ang="0">
                      <a:pos x="545" y="207"/>
                    </a:cxn>
                    <a:cxn ang="0">
                      <a:pos x="533" y="207"/>
                    </a:cxn>
                    <a:cxn ang="0">
                      <a:pos x="498" y="207"/>
                    </a:cxn>
                    <a:cxn ang="0">
                      <a:pos x="450" y="213"/>
                    </a:cxn>
                    <a:cxn ang="0">
                      <a:pos x="403" y="207"/>
                    </a:cxn>
                    <a:cxn ang="0">
                      <a:pos x="373" y="201"/>
                    </a:cxn>
                    <a:cxn ang="0">
                      <a:pos x="338" y="178"/>
                    </a:cxn>
                    <a:cxn ang="0">
                      <a:pos x="291" y="136"/>
                    </a:cxn>
                    <a:cxn ang="0">
                      <a:pos x="249" y="95"/>
                    </a:cxn>
                    <a:cxn ang="0">
                      <a:pos x="202" y="65"/>
                    </a:cxn>
                    <a:cxn ang="0">
                      <a:pos x="148" y="41"/>
                    </a:cxn>
                    <a:cxn ang="0">
                      <a:pos x="83" y="24"/>
                    </a:cxn>
                    <a:cxn ang="0">
                      <a:pos x="24" y="24"/>
                    </a:cxn>
                    <a:cxn ang="0">
                      <a:pos x="6" y="30"/>
                    </a:cxn>
                    <a:cxn ang="0">
                      <a:pos x="0" y="30"/>
                    </a:cxn>
                    <a:cxn ang="0">
                      <a:pos x="0" y="30"/>
                    </a:cxn>
                    <a:cxn ang="0">
                      <a:pos x="6" y="24"/>
                    </a:cxn>
                    <a:cxn ang="0">
                      <a:pos x="12" y="24"/>
                    </a:cxn>
                    <a:cxn ang="0">
                      <a:pos x="24" y="18"/>
                    </a:cxn>
                    <a:cxn ang="0">
                      <a:pos x="42" y="18"/>
                    </a:cxn>
                    <a:cxn ang="0">
                      <a:pos x="54" y="12"/>
                    </a:cxn>
                    <a:cxn ang="0">
                      <a:pos x="65" y="6"/>
                    </a:cxn>
                    <a:cxn ang="0">
                      <a:pos x="125" y="0"/>
                    </a:cxn>
                    <a:cxn ang="0">
                      <a:pos x="196" y="6"/>
                    </a:cxn>
                    <a:cxn ang="0">
                      <a:pos x="255" y="24"/>
                    </a:cxn>
                    <a:cxn ang="0">
                      <a:pos x="320" y="47"/>
                    </a:cxn>
                    <a:cxn ang="0">
                      <a:pos x="379" y="77"/>
                    </a:cxn>
                    <a:cxn ang="0">
                      <a:pos x="427" y="101"/>
                    </a:cxn>
                    <a:cxn ang="0">
                      <a:pos x="480" y="118"/>
                    </a:cxn>
                    <a:cxn ang="0">
                      <a:pos x="521" y="124"/>
                    </a:cxn>
                    <a:cxn ang="0">
                      <a:pos x="551" y="124"/>
                    </a:cxn>
                    <a:cxn ang="0">
                      <a:pos x="545" y="207"/>
                    </a:cxn>
                  </a:cxnLst>
                  <a:rect l="0" t="0" r="r" b="b"/>
                  <a:pathLst>
                    <a:path w="551" h="213">
                      <a:moveTo>
                        <a:pt x="545" y="207"/>
                      </a:moveTo>
                      <a:lnTo>
                        <a:pt x="533" y="207"/>
                      </a:lnTo>
                      <a:lnTo>
                        <a:pt x="498" y="207"/>
                      </a:lnTo>
                      <a:lnTo>
                        <a:pt x="450" y="213"/>
                      </a:lnTo>
                      <a:lnTo>
                        <a:pt x="403" y="207"/>
                      </a:lnTo>
                      <a:lnTo>
                        <a:pt x="373" y="201"/>
                      </a:lnTo>
                      <a:lnTo>
                        <a:pt x="338" y="178"/>
                      </a:lnTo>
                      <a:lnTo>
                        <a:pt x="291" y="136"/>
                      </a:lnTo>
                      <a:lnTo>
                        <a:pt x="249" y="95"/>
                      </a:lnTo>
                      <a:lnTo>
                        <a:pt x="202" y="65"/>
                      </a:lnTo>
                      <a:lnTo>
                        <a:pt x="148" y="41"/>
                      </a:lnTo>
                      <a:lnTo>
                        <a:pt x="83" y="24"/>
                      </a:lnTo>
                      <a:lnTo>
                        <a:pt x="24" y="24"/>
                      </a:lnTo>
                      <a:lnTo>
                        <a:pt x="6" y="30"/>
                      </a:lnTo>
                      <a:lnTo>
                        <a:pt x="0" y="30"/>
                      </a:lnTo>
                      <a:lnTo>
                        <a:pt x="0" y="30"/>
                      </a:lnTo>
                      <a:lnTo>
                        <a:pt x="6" y="24"/>
                      </a:lnTo>
                      <a:lnTo>
                        <a:pt x="12" y="24"/>
                      </a:lnTo>
                      <a:lnTo>
                        <a:pt x="24" y="18"/>
                      </a:lnTo>
                      <a:lnTo>
                        <a:pt x="42" y="18"/>
                      </a:lnTo>
                      <a:lnTo>
                        <a:pt x="54" y="12"/>
                      </a:lnTo>
                      <a:lnTo>
                        <a:pt x="65" y="6"/>
                      </a:lnTo>
                      <a:lnTo>
                        <a:pt x="125" y="0"/>
                      </a:lnTo>
                      <a:lnTo>
                        <a:pt x="196" y="6"/>
                      </a:lnTo>
                      <a:lnTo>
                        <a:pt x="255" y="24"/>
                      </a:lnTo>
                      <a:lnTo>
                        <a:pt x="320" y="47"/>
                      </a:lnTo>
                      <a:lnTo>
                        <a:pt x="379" y="77"/>
                      </a:lnTo>
                      <a:lnTo>
                        <a:pt x="427" y="101"/>
                      </a:lnTo>
                      <a:lnTo>
                        <a:pt x="480" y="118"/>
                      </a:lnTo>
                      <a:lnTo>
                        <a:pt x="521" y="124"/>
                      </a:lnTo>
                      <a:lnTo>
                        <a:pt x="551" y="124"/>
                      </a:lnTo>
                      <a:lnTo>
                        <a:pt x="545" y="207"/>
                      </a:lnTo>
                      <a:close/>
                    </a:path>
                  </a:pathLst>
                </a:custGeom>
                <a:solidFill>
                  <a:srgbClr val="AB7852"/>
                </a:solidFill>
                <a:ln w="0">
                  <a:solidFill>
                    <a:srgbClr val="AB7852"/>
                  </a:solidFill>
                  <a:prstDash val="solid"/>
                  <a:round/>
                  <a:headEnd/>
                  <a:tailEnd/>
                </a:ln>
              </p:spPr>
              <p:txBody>
                <a:bodyPr/>
                <a:lstStyle/>
                <a:p>
                  <a:endParaRPr lang="en-US"/>
                </a:p>
              </p:txBody>
            </p:sp>
            <p:sp>
              <p:nvSpPr>
                <p:cNvPr id="358528" name="Freeform 128"/>
                <p:cNvSpPr>
                  <a:spLocks noChangeAspect="1"/>
                </p:cNvSpPr>
                <p:nvPr/>
              </p:nvSpPr>
              <p:spPr bwMode="auto">
                <a:xfrm>
                  <a:off x="2595" y="1244"/>
                  <a:ext cx="397" cy="213"/>
                </a:xfrm>
                <a:custGeom>
                  <a:avLst/>
                  <a:gdLst/>
                  <a:ahLst/>
                  <a:cxnLst>
                    <a:cxn ang="0">
                      <a:pos x="397" y="118"/>
                    </a:cxn>
                    <a:cxn ang="0">
                      <a:pos x="385" y="189"/>
                    </a:cxn>
                    <a:cxn ang="0">
                      <a:pos x="367" y="213"/>
                    </a:cxn>
                    <a:cxn ang="0">
                      <a:pos x="367" y="213"/>
                    </a:cxn>
                    <a:cxn ang="0">
                      <a:pos x="320" y="207"/>
                    </a:cxn>
                    <a:cxn ang="0">
                      <a:pos x="290" y="201"/>
                    </a:cxn>
                    <a:cxn ang="0">
                      <a:pos x="255" y="178"/>
                    </a:cxn>
                    <a:cxn ang="0">
                      <a:pos x="208" y="136"/>
                    </a:cxn>
                    <a:cxn ang="0">
                      <a:pos x="166" y="95"/>
                    </a:cxn>
                    <a:cxn ang="0">
                      <a:pos x="119" y="65"/>
                    </a:cxn>
                    <a:cxn ang="0">
                      <a:pos x="65" y="41"/>
                    </a:cxn>
                    <a:cxn ang="0">
                      <a:pos x="0" y="24"/>
                    </a:cxn>
                    <a:cxn ang="0">
                      <a:pos x="18" y="0"/>
                    </a:cxn>
                    <a:cxn ang="0">
                      <a:pos x="42" y="0"/>
                    </a:cxn>
                    <a:cxn ang="0">
                      <a:pos x="113" y="6"/>
                    </a:cxn>
                    <a:cxn ang="0">
                      <a:pos x="172" y="24"/>
                    </a:cxn>
                    <a:cxn ang="0">
                      <a:pos x="237" y="47"/>
                    </a:cxn>
                    <a:cxn ang="0">
                      <a:pos x="296" y="77"/>
                    </a:cxn>
                    <a:cxn ang="0">
                      <a:pos x="344" y="101"/>
                    </a:cxn>
                    <a:cxn ang="0">
                      <a:pos x="397" y="118"/>
                    </a:cxn>
                    <a:cxn ang="0">
                      <a:pos x="397" y="118"/>
                    </a:cxn>
                  </a:cxnLst>
                  <a:rect l="0" t="0" r="r" b="b"/>
                  <a:pathLst>
                    <a:path w="397" h="213">
                      <a:moveTo>
                        <a:pt x="397" y="118"/>
                      </a:moveTo>
                      <a:lnTo>
                        <a:pt x="385" y="189"/>
                      </a:lnTo>
                      <a:lnTo>
                        <a:pt x="367" y="213"/>
                      </a:lnTo>
                      <a:lnTo>
                        <a:pt x="367" y="213"/>
                      </a:lnTo>
                      <a:lnTo>
                        <a:pt x="320" y="207"/>
                      </a:lnTo>
                      <a:lnTo>
                        <a:pt x="290" y="201"/>
                      </a:lnTo>
                      <a:lnTo>
                        <a:pt x="255" y="178"/>
                      </a:lnTo>
                      <a:lnTo>
                        <a:pt x="208" y="136"/>
                      </a:lnTo>
                      <a:lnTo>
                        <a:pt x="166" y="95"/>
                      </a:lnTo>
                      <a:lnTo>
                        <a:pt x="119" y="65"/>
                      </a:lnTo>
                      <a:lnTo>
                        <a:pt x="65" y="41"/>
                      </a:lnTo>
                      <a:lnTo>
                        <a:pt x="0" y="24"/>
                      </a:lnTo>
                      <a:lnTo>
                        <a:pt x="18" y="0"/>
                      </a:lnTo>
                      <a:lnTo>
                        <a:pt x="42" y="0"/>
                      </a:lnTo>
                      <a:lnTo>
                        <a:pt x="113" y="6"/>
                      </a:lnTo>
                      <a:lnTo>
                        <a:pt x="172" y="24"/>
                      </a:lnTo>
                      <a:lnTo>
                        <a:pt x="237" y="47"/>
                      </a:lnTo>
                      <a:lnTo>
                        <a:pt x="296" y="77"/>
                      </a:lnTo>
                      <a:lnTo>
                        <a:pt x="344" y="101"/>
                      </a:lnTo>
                      <a:lnTo>
                        <a:pt x="397" y="118"/>
                      </a:lnTo>
                      <a:lnTo>
                        <a:pt x="397" y="118"/>
                      </a:lnTo>
                      <a:close/>
                    </a:path>
                  </a:pathLst>
                </a:custGeom>
                <a:solidFill>
                  <a:srgbClr val="AB7852"/>
                </a:solidFill>
                <a:ln w="0">
                  <a:solidFill>
                    <a:srgbClr val="AB7852"/>
                  </a:solidFill>
                  <a:prstDash val="solid"/>
                  <a:round/>
                  <a:headEnd/>
                  <a:tailEnd/>
                </a:ln>
              </p:spPr>
              <p:txBody>
                <a:bodyPr/>
                <a:lstStyle/>
                <a:p>
                  <a:endParaRPr lang="en-US"/>
                </a:p>
              </p:txBody>
            </p:sp>
            <p:sp>
              <p:nvSpPr>
                <p:cNvPr id="358529" name="Freeform 129"/>
                <p:cNvSpPr>
                  <a:spLocks noChangeAspect="1"/>
                </p:cNvSpPr>
                <p:nvPr/>
              </p:nvSpPr>
              <p:spPr bwMode="auto">
                <a:xfrm>
                  <a:off x="2649" y="1244"/>
                  <a:ext cx="290" cy="207"/>
                </a:xfrm>
                <a:custGeom>
                  <a:avLst/>
                  <a:gdLst/>
                  <a:ahLst/>
                  <a:cxnLst>
                    <a:cxn ang="0">
                      <a:pos x="290" y="106"/>
                    </a:cxn>
                    <a:cxn ang="0">
                      <a:pos x="284" y="172"/>
                    </a:cxn>
                    <a:cxn ang="0">
                      <a:pos x="260" y="207"/>
                    </a:cxn>
                    <a:cxn ang="0">
                      <a:pos x="236" y="201"/>
                    </a:cxn>
                    <a:cxn ang="0">
                      <a:pos x="201" y="178"/>
                    </a:cxn>
                    <a:cxn ang="0">
                      <a:pos x="154" y="136"/>
                    </a:cxn>
                    <a:cxn ang="0">
                      <a:pos x="112" y="95"/>
                    </a:cxn>
                    <a:cxn ang="0">
                      <a:pos x="65" y="65"/>
                    </a:cxn>
                    <a:cxn ang="0">
                      <a:pos x="11" y="41"/>
                    </a:cxn>
                    <a:cxn ang="0">
                      <a:pos x="0" y="35"/>
                    </a:cxn>
                    <a:cxn ang="0">
                      <a:pos x="17" y="12"/>
                    </a:cxn>
                    <a:cxn ang="0">
                      <a:pos x="29" y="0"/>
                    </a:cxn>
                    <a:cxn ang="0">
                      <a:pos x="59" y="6"/>
                    </a:cxn>
                    <a:cxn ang="0">
                      <a:pos x="118" y="24"/>
                    </a:cxn>
                    <a:cxn ang="0">
                      <a:pos x="183" y="47"/>
                    </a:cxn>
                    <a:cxn ang="0">
                      <a:pos x="242" y="77"/>
                    </a:cxn>
                    <a:cxn ang="0">
                      <a:pos x="290" y="101"/>
                    </a:cxn>
                    <a:cxn ang="0">
                      <a:pos x="290" y="106"/>
                    </a:cxn>
                    <a:cxn ang="0">
                      <a:pos x="290" y="106"/>
                    </a:cxn>
                  </a:cxnLst>
                  <a:rect l="0" t="0" r="r" b="b"/>
                  <a:pathLst>
                    <a:path w="290" h="207">
                      <a:moveTo>
                        <a:pt x="290" y="106"/>
                      </a:moveTo>
                      <a:lnTo>
                        <a:pt x="284" y="172"/>
                      </a:lnTo>
                      <a:lnTo>
                        <a:pt x="260" y="207"/>
                      </a:lnTo>
                      <a:lnTo>
                        <a:pt x="236" y="201"/>
                      </a:lnTo>
                      <a:lnTo>
                        <a:pt x="201" y="178"/>
                      </a:lnTo>
                      <a:lnTo>
                        <a:pt x="154" y="136"/>
                      </a:lnTo>
                      <a:lnTo>
                        <a:pt x="112" y="95"/>
                      </a:lnTo>
                      <a:lnTo>
                        <a:pt x="65" y="65"/>
                      </a:lnTo>
                      <a:lnTo>
                        <a:pt x="11" y="41"/>
                      </a:lnTo>
                      <a:lnTo>
                        <a:pt x="0" y="35"/>
                      </a:lnTo>
                      <a:lnTo>
                        <a:pt x="17" y="12"/>
                      </a:lnTo>
                      <a:lnTo>
                        <a:pt x="29" y="0"/>
                      </a:lnTo>
                      <a:lnTo>
                        <a:pt x="59" y="6"/>
                      </a:lnTo>
                      <a:lnTo>
                        <a:pt x="118" y="24"/>
                      </a:lnTo>
                      <a:lnTo>
                        <a:pt x="183" y="47"/>
                      </a:lnTo>
                      <a:lnTo>
                        <a:pt x="242" y="77"/>
                      </a:lnTo>
                      <a:lnTo>
                        <a:pt x="290" y="101"/>
                      </a:lnTo>
                      <a:lnTo>
                        <a:pt x="290" y="106"/>
                      </a:lnTo>
                      <a:lnTo>
                        <a:pt x="290" y="106"/>
                      </a:lnTo>
                      <a:close/>
                    </a:path>
                  </a:pathLst>
                </a:custGeom>
                <a:solidFill>
                  <a:srgbClr val="B38563"/>
                </a:solidFill>
                <a:ln w="0">
                  <a:solidFill>
                    <a:srgbClr val="B38563"/>
                  </a:solidFill>
                  <a:prstDash val="solid"/>
                  <a:round/>
                  <a:headEnd/>
                  <a:tailEnd/>
                </a:ln>
              </p:spPr>
              <p:txBody>
                <a:bodyPr/>
                <a:lstStyle/>
                <a:p>
                  <a:endParaRPr lang="en-US"/>
                </a:p>
              </p:txBody>
            </p:sp>
            <p:sp>
              <p:nvSpPr>
                <p:cNvPr id="358530" name="Freeform 130"/>
                <p:cNvSpPr>
                  <a:spLocks noChangeAspect="1"/>
                </p:cNvSpPr>
                <p:nvPr/>
              </p:nvSpPr>
              <p:spPr bwMode="auto">
                <a:xfrm>
                  <a:off x="2702" y="1262"/>
                  <a:ext cx="183" cy="165"/>
                </a:xfrm>
                <a:custGeom>
                  <a:avLst/>
                  <a:gdLst/>
                  <a:ahLst/>
                  <a:cxnLst>
                    <a:cxn ang="0">
                      <a:pos x="183" y="94"/>
                    </a:cxn>
                    <a:cxn ang="0">
                      <a:pos x="172" y="148"/>
                    </a:cxn>
                    <a:cxn ang="0">
                      <a:pos x="154" y="165"/>
                    </a:cxn>
                    <a:cxn ang="0">
                      <a:pos x="148" y="160"/>
                    </a:cxn>
                    <a:cxn ang="0">
                      <a:pos x="101" y="118"/>
                    </a:cxn>
                    <a:cxn ang="0">
                      <a:pos x="59" y="77"/>
                    </a:cxn>
                    <a:cxn ang="0">
                      <a:pos x="12" y="47"/>
                    </a:cxn>
                    <a:cxn ang="0">
                      <a:pos x="0" y="41"/>
                    </a:cxn>
                    <a:cxn ang="0">
                      <a:pos x="24" y="12"/>
                    </a:cxn>
                    <a:cxn ang="0">
                      <a:pos x="53" y="0"/>
                    </a:cxn>
                    <a:cxn ang="0">
                      <a:pos x="65" y="6"/>
                    </a:cxn>
                    <a:cxn ang="0">
                      <a:pos x="130" y="29"/>
                    </a:cxn>
                    <a:cxn ang="0">
                      <a:pos x="172" y="53"/>
                    </a:cxn>
                    <a:cxn ang="0">
                      <a:pos x="183" y="94"/>
                    </a:cxn>
                    <a:cxn ang="0">
                      <a:pos x="183" y="94"/>
                    </a:cxn>
                  </a:cxnLst>
                  <a:rect l="0" t="0" r="r" b="b"/>
                  <a:pathLst>
                    <a:path w="183" h="165">
                      <a:moveTo>
                        <a:pt x="183" y="94"/>
                      </a:moveTo>
                      <a:lnTo>
                        <a:pt x="172" y="148"/>
                      </a:lnTo>
                      <a:lnTo>
                        <a:pt x="154" y="165"/>
                      </a:lnTo>
                      <a:lnTo>
                        <a:pt x="148" y="160"/>
                      </a:lnTo>
                      <a:lnTo>
                        <a:pt x="101" y="118"/>
                      </a:lnTo>
                      <a:lnTo>
                        <a:pt x="59" y="77"/>
                      </a:lnTo>
                      <a:lnTo>
                        <a:pt x="12" y="47"/>
                      </a:lnTo>
                      <a:lnTo>
                        <a:pt x="0" y="41"/>
                      </a:lnTo>
                      <a:lnTo>
                        <a:pt x="24" y="12"/>
                      </a:lnTo>
                      <a:lnTo>
                        <a:pt x="53" y="0"/>
                      </a:lnTo>
                      <a:lnTo>
                        <a:pt x="65" y="6"/>
                      </a:lnTo>
                      <a:lnTo>
                        <a:pt x="130" y="29"/>
                      </a:lnTo>
                      <a:lnTo>
                        <a:pt x="172" y="53"/>
                      </a:lnTo>
                      <a:lnTo>
                        <a:pt x="183" y="94"/>
                      </a:lnTo>
                      <a:lnTo>
                        <a:pt x="183" y="94"/>
                      </a:lnTo>
                      <a:close/>
                    </a:path>
                  </a:pathLst>
                </a:custGeom>
                <a:solidFill>
                  <a:srgbClr val="C8A68D"/>
                </a:solidFill>
                <a:ln w="0">
                  <a:solidFill>
                    <a:srgbClr val="C8A68D"/>
                  </a:solidFill>
                  <a:prstDash val="solid"/>
                  <a:round/>
                  <a:headEnd/>
                  <a:tailEnd/>
                </a:ln>
              </p:spPr>
              <p:txBody>
                <a:bodyPr/>
                <a:lstStyle/>
                <a:p>
                  <a:endParaRPr lang="en-US"/>
                </a:p>
              </p:txBody>
            </p:sp>
            <p:sp>
              <p:nvSpPr>
                <p:cNvPr id="358531" name="Freeform 131"/>
                <p:cNvSpPr>
                  <a:spLocks noChangeAspect="1"/>
                </p:cNvSpPr>
                <p:nvPr/>
              </p:nvSpPr>
              <p:spPr bwMode="auto">
                <a:xfrm>
                  <a:off x="2743" y="1309"/>
                  <a:ext cx="95" cy="89"/>
                </a:xfrm>
                <a:custGeom>
                  <a:avLst/>
                  <a:gdLst/>
                  <a:ahLst/>
                  <a:cxnLst>
                    <a:cxn ang="0">
                      <a:pos x="95" y="47"/>
                    </a:cxn>
                    <a:cxn ang="0">
                      <a:pos x="89" y="71"/>
                    </a:cxn>
                    <a:cxn ang="0">
                      <a:pos x="77" y="83"/>
                    </a:cxn>
                    <a:cxn ang="0">
                      <a:pos x="77" y="89"/>
                    </a:cxn>
                    <a:cxn ang="0">
                      <a:pos x="60" y="71"/>
                    </a:cxn>
                    <a:cxn ang="0">
                      <a:pos x="18" y="30"/>
                    </a:cxn>
                    <a:cxn ang="0">
                      <a:pos x="0" y="18"/>
                    </a:cxn>
                    <a:cxn ang="0">
                      <a:pos x="0" y="18"/>
                    </a:cxn>
                    <a:cxn ang="0">
                      <a:pos x="18" y="6"/>
                    </a:cxn>
                    <a:cxn ang="0">
                      <a:pos x="36" y="0"/>
                    </a:cxn>
                    <a:cxn ang="0">
                      <a:pos x="60" y="0"/>
                    </a:cxn>
                    <a:cxn ang="0">
                      <a:pos x="77" y="12"/>
                    </a:cxn>
                    <a:cxn ang="0">
                      <a:pos x="89" y="30"/>
                    </a:cxn>
                    <a:cxn ang="0">
                      <a:pos x="95" y="47"/>
                    </a:cxn>
                    <a:cxn ang="0">
                      <a:pos x="95" y="47"/>
                    </a:cxn>
                  </a:cxnLst>
                  <a:rect l="0" t="0" r="r" b="b"/>
                  <a:pathLst>
                    <a:path w="95" h="89">
                      <a:moveTo>
                        <a:pt x="95" y="47"/>
                      </a:moveTo>
                      <a:lnTo>
                        <a:pt x="89" y="71"/>
                      </a:lnTo>
                      <a:lnTo>
                        <a:pt x="77" y="83"/>
                      </a:lnTo>
                      <a:lnTo>
                        <a:pt x="77" y="89"/>
                      </a:lnTo>
                      <a:lnTo>
                        <a:pt x="60" y="71"/>
                      </a:lnTo>
                      <a:lnTo>
                        <a:pt x="18" y="30"/>
                      </a:lnTo>
                      <a:lnTo>
                        <a:pt x="0" y="18"/>
                      </a:lnTo>
                      <a:lnTo>
                        <a:pt x="0" y="18"/>
                      </a:lnTo>
                      <a:lnTo>
                        <a:pt x="18" y="6"/>
                      </a:lnTo>
                      <a:lnTo>
                        <a:pt x="36" y="0"/>
                      </a:lnTo>
                      <a:lnTo>
                        <a:pt x="60" y="0"/>
                      </a:lnTo>
                      <a:lnTo>
                        <a:pt x="77" y="12"/>
                      </a:lnTo>
                      <a:lnTo>
                        <a:pt x="89" y="30"/>
                      </a:lnTo>
                      <a:lnTo>
                        <a:pt x="95" y="47"/>
                      </a:lnTo>
                      <a:lnTo>
                        <a:pt x="95" y="47"/>
                      </a:lnTo>
                      <a:close/>
                    </a:path>
                  </a:pathLst>
                </a:custGeom>
                <a:solidFill>
                  <a:srgbClr val="E7D9CE"/>
                </a:solidFill>
                <a:ln w="0">
                  <a:solidFill>
                    <a:srgbClr val="E7D9CE"/>
                  </a:solidFill>
                  <a:prstDash val="solid"/>
                  <a:round/>
                  <a:headEnd/>
                  <a:tailEnd/>
                </a:ln>
              </p:spPr>
              <p:txBody>
                <a:bodyPr/>
                <a:lstStyle/>
                <a:p>
                  <a:endParaRPr lang="en-US"/>
                </a:p>
              </p:txBody>
            </p:sp>
            <p:sp>
              <p:nvSpPr>
                <p:cNvPr id="358532" name="Freeform 132"/>
                <p:cNvSpPr>
                  <a:spLocks noChangeAspect="1"/>
                </p:cNvSpPr>
                <p:nvPr/>
              </p:nvSpPr>
              <p:spPr bwMode="auto">
                <a:xfrm>
                  <a:off x="2666" y="966"/>
                  <a:ext cx="480" cy="355"/>
                </a:xfrm>
                <a:custGeom>
                  <a:avLst/>
                  <a:gdLst/>
                  <a:ahLst/>
                  <a:cxnLst>
                    <a:cxn ang="0">
                      <a:pos x="450" y="355"/>
                    </a:cxn>
                    <a:cxn ang="0">
                      <a:pos x="433" y="355"/>
                    </a:cxn>
                    <a:cxn ang="0">
                      <a:pos x="403" y="343"/>
                    </a:cxn>
                    <a:cxn ang="0">
                      <a:pos x="356" y="331"/>
                    </a:cxn>
                    <a:cxn ang="0">
                      <a:pos x="314" y="313"/>
                    </a:cxn>
                    <a:cxn ang="0">
                      <a:pos x="285" y="296"/>
                    </a:cxn>
                    <a:cxn ang="0">
                      <a:pos x="261" y="260"/>
                    </a:cxn>
                    <a:cxn ang="0">
                      <a:pos x="237" y="207"/>
                    </a:cxn>
                    <a:cxn ang="0">
                      <a:pos x="208" y="148"/>
                    </a:cxn>
                    <a:cxn ang="0">
                      <a:pos x="178" y="106"/>
                    </a:cxn>
                    <a:cxn ang="0">
                      <a:pos x="107" y="41"/>
                    </a:cxn>
                    <a:cxn ang="0">
                      <a:pos x="24" y="6"/>
                    </a:cxn>
                    <a:cxn ang="0">
                      <a:pos x="6" y="0"/>
                    </a:cxn>
                    <a:cxn ang="0">
                      <a:pos x="0" y="0"/>
                    </a:cxn>
                    <a:cxn ang="0">
                      <a:pos x="0" y="0"/>
                    </a:cxn>
                    <a:cxn ang="0">
                      <a:pos x="6" y="0"/>
                    </a:cxn>
                    <a:cxn ang="0">
                      <a:pos x="12" y="0"/>
                    </a:cxn>
                    <a:cxn ang="0">
                      <a:pos x="30" y="0"/>
                    </a:cxn>
                    <a:cxn ang="0">
                      <a:pos x="42" y="0"/>
                    </a:cxn>
                    <a:cxn ang="0">
                      <a:pos x="54" y="6"/>
                    </a:cxn>
                    <a:cxn ang="0">
                      <a:pos x="65" y="6"/>
                    </a:cxn>
                    <a:cxn ang="0">
                      <a:pos x="125" y="17"/>
                    </a:cxn>
                    <a:cxn ang="0">
                      <a:pos x="190" y="47"/>
                    </a:cxn>
                    <a:cxn ang="0">
                      <a:pos x="237" y="82"/>
                    </a:cxn>
                    <a:cxn ang="0">
                      <a:pos x="290" y="130"/>
                    </a:cxn>
                    <a:cxn ang="0">
                      <a:pos x="338" y="183"/>
                    </a:cxn>
                    <a:cxn ang="0">
                      <a:pos x="373" y="219"/>
                    </a:cxn>
                    <a:cxn ang="0">
                      <a:pos x="415" y="254"/>
                    </a:cxn>
                    <a:cxn ang="0">
                      <a:pos x="450" y="278"/>
                    </a:cxn>
                    <a:cxn ang="0">
                      <a:pos x="480" y="284"/>
                    </a:cxn>
                    <a:cxn ang="0">
                      <a:pos x="450" y="355"/>
                    </a:cxn>
                  </a:cxnLst>
                  <a:rect l="0" t="0" r="r" b="b"/>
                  <a:pathLst>
                    <a:path w="480" h="355">
                      <a:moveTo>
                        <a:pt x="450" y="355"/>
                      </a:moveTo>
                      <a:lnTo>
                        <a:pt x="433" y="355"/>
                      </a:lnTo>
                      <a:lnTo>
                        <a:pt x="403" y="343"/>
                      </a:lnTo>
                      <a:lnTo>
                        <a:pt x="356" y="331"/>
                      </a:lnTo>
                      <a:lnTo>
                        <a:pt x="314" y="313"/>
                      </a:lnTo>
                      <a:lnTo>
                        <a:pt x="285" y="296"/>
                      </a:lnTo>
                      <a:lnTo>
                        <a:pt x="261" y="260"/>
                      </a:lnTo>
                      <a:lnTo>
                        <a:pt x="237" y="207"/>
                      </a:lnTo>
                      <a:lnTo>
                        <a:pt x="208" y="148"/>
                      </a:lnTo>
                      <a:lnTo>
                        <a:pt x="178" y="106"/>
                      </a:lnTo>
                      <a:lnTo>
                        <a:pt x="107" y="41"/>
                      </a:lnTo>
                      <a:lnTo>
                        <a:pt x="24" y="6"/>
                      </a:lnTo>
                      <a:lnTo>
                        <a:pt x="6" y="0"/>
                      </a:lnTo>
                      <a:lnTo>
                        <a:pt x="0" y="0"/>
                      </a:lnTo>
                      <a:lnTo>
                        <a:pt x="0" y="0"/>
                      </a:lnTo>
                      <a:lnTo>
                        <a:pt x="6" y="0"/>
                      </a:lnTo>
                      <a:lnTo>
                        <a:pt x="12" y="0"/>
                      </a:lnTo>
                      <a:lnTo>
                        <a:pt x="30" y="0"/>
                      </a:lnTo>
                      <a:lnTo>
                        <a:pt x="42" y="0"/>
                      </a:lnTo>
                      <a:lnTo>
                        <a:pt x="54" y="6"/>
                      </a:lnTo>
                      <a:lnTo>
                        <a:pt x="65" y="6"/>
                      </a:lnTo>
                      <a:lnTo>
                        <a:pt x="125" y="17"/>
                      </a:lnTo>
                      <a:lnTo>
                        <a:pt x="190" y="47"/>
                      </a:lnTo>
                      <a:lnTo>
                        <a:pt x="237" y="82"/>
                      </a:lnTo>
                      <a:lnTo>
                        <a:pt x="290" y="130"/>
                      </a:lnTo>
                      <a:lnTo>
                        <a:pt x="338" y="183"/>
                      </a:lnTo>
                      <a:lnTo>
                        <a:pt x="373" y="219"/>
                      </a:lnTo>
                      <a:lnTo>
                        <a:pt x="415" y="254"/>
                      </a:lnTo>
                      <a:lnTo>
                        <a:pt x="450" y="278"/>
                      </a:lnTo>
                      <a:lnTo>
                        <a:pt x="480" y="284"/>
                      </a:lnTo>
                      <a:lnTo>
                        <a:pt x="450" y="355"/>
                      </a:lnTo>
                      <a:close/>
                    </a:path>
                  </a:pathLst>
                </a:custGeom>
                <a:solidFill>
                  <a:srgbClr val="AB7852"/>
                </a:solidFill>
                <a:ln w="0">
                  <a:solidFill>
                    <a:srgbClr val="AB7852"/>
                  </a:solidFill>
                  <a:prstDash val="solid"/>
                  <a:round/>
                  <a:headEnd/>
                  <a:tailEnd/>
                </a:ln>
              </p:spPr>
              <p:txBody>
                <a:bodyPr/>
                <a:lstStyle/>
                <a:p>
                  <a:endParaRPr lang="en-US"/>
                </a:p>
              </p:txBody>
            </p:sp>
            <p:sp>
              <p:nvSpPr>
                <p:cNvPr id="358533" name="Freeform 133"/>
                <p:cNvSpPr>
                  <a:spLocks noChangeAspect="1"/>
                </p:cNvSpPr>
                <p:nvPr/>
              </p:nvSpPr>
              <p:spPr bwMode="auto">
                <a:xfrm>
                  <a:off x="2755" y="977"/>
                  <a:ext cx="344" cy="326"/>
                </a:xfrm>
                <a:custGeom>
                  <a:avLst/>
                  <a:gdLst/>
                  <a:ahLst/>
                  <a:cxnLst>
                    <a:cxn ang="0">
                      <a:pos x="344" y="255"/>
                    </a:cxn>
                    <a:cxn ang="0">
                      <a:pos x="302" y="320"/>
                    </a:cxn>
                    <a:cxn ang="0">
                      <a:pos x="296" y="326"/>
                    </a:cxn>
                    <a:cxn ang="0">
                      <a:pos x="267" y="320"/>
                    </a:cxn>
                    <a:cxn ang="0">
                      <a:pos x="225" y="302"/>
                    </a:cxn>
                    <a:cxn ang="0">
                      <a:pos x="196" y="285"/>
                    </a:cxn>
                    <a:cxn ang="0">
                      <a:pos x="172" y="249"/>
                    </a:cxn>
                    <a:cxn ang="0">
                      <a:pos x="148" y="196"/>
                    </a:cxn>
                    <a:cxn ang="0">
                      <a:pos x="119" y="137"/>
                    </a:cxn>
                    <a:cxn ang="0">
                      <a:pos x="89" y="95"/>
                    </a:cxn>
                    <a:cxn ang="0">
                      <a:pos x="18" y="30"/>
                    </a:cxn>
                    <a:cxn ang="0">
                      <a:pos x="0" y="24"/>
                    </a:cxn>
                    <a:cxn ang="0">
                      <a:pos x="30" y="0"/>
                    </a:cxn>
                    <a:cxn ang="0">
                      <a:pos x="36" y="6"/>
                    </a:cxn>
                    <a:cxn ang="0">
                      <a:pos x="101" y="36"/>
                    </a:cxn>
                    <a:cxn ang="0">
                      <a:pos x="148" y="71"/>
                    </a:cxn>
                    <a:cxn ang="0">
                      <a:pos x="201" y="119"/>
                    </a:cxn>
                    <a:cxn ang="0">
                      <a:pos x="249" y="172"/>
                    </a:cxn>
                    <a:cxn ang="0">
                      <a:pos x="284" y="208"/>
                    </a:cxn>
                    <a:cxn ang="0">
                      <a:pos x="326" y="243"/>
                    </a:cxn>
                    <a:cxn ang="0">
                      <a:pos x="344" y="255"/>
                    </a:cxn>
                    <a:cxn ang="0">
                      <a:pos x="344" y="255"/>
                    </a:cxn>
                  </a:cxnLst>
                  <a:rect l="0" t="0" r="r" b="b"/>
                  <a:pathLst>
                    <a:path w="344" h="326">
                      <a:moveTo>
                        <a:pt x="344" y="255"/>
                      </a:moveTo>
                      <a:lnTo>
                        <a:pt x="302" y="320"/>
                      </a:lnTo>
                      <a:lnTo>
                        <a:pt x="296" y="326"/>
                      </a:lnTo>
                      <a:lnTo>
                        <a:pt x="267" y="320"/>
                      </a:lnTo>
                      <a:lnTo>
                        <a:pt x="225" y="302"/>
                      </a:lnTo>
                      <a:lnTo>
                        <a:pt x="196" y="285"/>
                      </a:lnTo>
                      <a:lnTo>
                        <a:pt x="172" y="249"/>
                      </a:lnTo>
                      <a:lnTo>
                        <a:pt x="148" y="196"/>
                      </a:lnTo>
                      <a:lnTo>
                        <a:pt x="119" y="137"/>
                      </a:lnTo>
                      <a:lnTo>
                        <a:pt x="89" y="95"/>
                      </a:lnTo>
                      <a:lnTo>
                        <a:pt x="18" y="30"/>
                      </a:lnTo>
                      <a:lnTo>
                        <a:pt x="0" y="24"/>
                      </a:lnTo>
                      <a:lnTo>
                        <a:pt x="30" y="0"/>
                      </a:lnTo>
                      <a:lnTo>
                        <a:pt x="36" y="6"/>
                      </a:lnTo>
                      <a:lnTo>
                        <a:pt x="101" y="36"/>
                      </a:lnTo>
                      <a:lnTo>
                        <a:pt x="148" y="71"/>
                      </a:lnTo>
                      <a:lnTo>
                        <a:pt x="201" y="119"/>
                      </a:lnTo>
                      <a:lnTo>
                        <a:pt x="249" y="172"/>
                      </a:lnTo>
                      <a:lnTo>
                        <a:pt x="284" y="208"/>
                      </a:lnTo>
                      <a:lnTo>
                        <a:pt x="326" y="243"/>
                      </a:lnTo>
                      <a:lnTo>
                        <a:pt x="344" y="255"/>
                      </a:lnTo>
                      <a:lnTo>
                        <a:pt x="344" y="255"/>
                      </a:lnTo>
                      <a:close/>
                    </a:path>
                  </a:pathLst>
                </a:custGeom>
                <a:solidFill>
                  <a:srgbClr val="AB7852"/>
                </a:solidFill>
                <a:ln w="0">
                  <a:solidFill>
                    <a:srgbClr val="AB7852"/>
                  </a:solidFill>
                  <a:prstDash val="solid"/>
                  <a:round/>
                  <a:headEnd/>
                  <a:tailEnd/>
                </a:ln>
              </p:spPr>
              <p:txBody>
                <a:bodyPr/>
                <a:lstStyle/>
                <a:p>
                  <a:endParaRPr lang="en-US"/>
                </a:p>
              </p:txBody>
            </p:sp>
            <p:sp>
              <p:nvSpPr>
                <p:cNvPr id="358534" name="Freeform 134"/>
                <p:cNvSpPr>
                  <a:spLocks noChangeAspect="1"/>
                </p:cNvSpPr>
                <p:nvPr/>
              </p:nvSpPr>
              <p:spPr bwMode="auto">
                <a:xfrm>
                  <a:off x="2791" y="1001"/>
                  <a:ext cx="272" cy="284"/>
                </a:xfrm>
                <a:custGeom>
                  <a:avLst/>
                  <a:gdLst/>
                  <a:ahLst/>
                  <a:cxnLst>
                    <a:cxn ang="0">
                      <a:pos x="272" y="201"/>
                    </a:cxn>
                    <a:cxn ang="0">
                      <a:pos x="272" y="213"/>
                    </a:cxn>
                    <a:cxn ang="0">
                      <a:pos x="237" y="267"/>
                    </a:cxn>
                    <a:cxn ang="0">
                      <a:pos x="213" y="284"/>
                    </a:cxn>
                    <a:cxn ang="0">
                      <a:pos x="189" y="278"/>
                    </a:cxn>
                    <a:cxn ang="0">
                      <a:pos x="160" y="261"/>
                    </a:cxn>
                    <a:cxn ang="0">
                      <a:pos x="136" y="225"/>
                    </a:cxn>
                    <a:cxn ang="0">
                      <a:pos x="112" y="172"/>
                    </a:cxn>
                    <a:cxn ang="0">
                      <a:pos x="83" y="113"/>
                    </a:cxn>
                    <a:cxn ang="0">
                      <a:pos x="53" y="71"/>
                    </a:cxn>
                    <a:cxn ang="0">
                      <a:pos x="0" y="24"/>
                    </a:cxn>
                    <a:cxn ang="0">
                      <a:pos x="35" y="0"/>
                    </a:cxn>
                    <a:cxn ang="0">
                      <a:pos x="41" y="0"/>
                    </a:cxn>
                    <a:cxn ang="0">
                      <a:pos x="65" y="12"/>
                    </a:cxn>
                    <a:cxn ang="0">
                      <a:pos x="112" y="47"/>
                    </a:cxn>
                    <a:cxn ang="0">
                      <a:pos x="165" y="95"/>
                    </a:cxn>
                    <a:cxn ang="0">
                      <a:pos x="213" y="148"/>
                    </a:cxn>
                    <a:cxn ang="0">
                      <a:pos x="248" y="184"/>
                    </a:cxn>
                    <a:cxn ang="0">
                      <a:pos x="272" y="201"/>
                    </a:cxn>
                    <a:cxn ang="0">
                      <a:pos x="272" y="201"/>
                    </a:cxn>
                  </a:cxnLst>
                  <a:rect l="0" t="0" r="r" b="b"/>
                  <a:pathLst>
                    <a:path w="272" h="284">
                      <a:moveTo>
                        <a:pt x="272" y="201"/>
                      </a:moveTo>
                      <a:lnTo>
                        <a:pt x="272" y="213"/>
                      </a:lnTo>
                      <a:lnTo>
                        <a:pt x="237" y="267"/>
                      </a:lnTo>
                      <a:lnTo>
                        <a:pt x="213" y="284"/>
                      </a:lnTo>
                      <a:lnTo>
                        <a:pt x="189" y="278"/>
                      </a:lnTo>
                      <a:lnTo>
                        <a:pt x="160" y="261"/>
                      </a:lnTo>
                      <a:lnTo>
                        <a:pt x="136" y="225"/>
                      </a:lnTo>
                      <a:lnTo>
                        <a:pt x="112" y="172"/>
                      </a:lnTo>
                      <a:lnTo>
                        <a:pt x="83" y="113"/>
                      </a:lnTo>
                      <a:lnTo>
                        <a:pt x="53" y="71"/>
                      </a:lnTo>
                      <a:lnTo>
                        <a:pt x="0" y="24"/>
                      </a:lnTo>
                      <a:lnTo>
                        <a:pt x="35" y="0"/>
                      </a:lnTo>
                      <a:lnTo>
                        <a:pt x="41" y="0"/>
                      </a:lnTo>
                      <a:lnTo>
                        <a:pt x="65" y="12"/>
                      </a:lnTo>
                      <a:lnTo>
                        <a:pt x="112" y="47"/>
                      </a:lnTo>
                      <a:lnTo>
                        <a:pt x="165" y="95"/>
                      </a:lnTo>
                      <a:lnTo>
                        <a:pt x="213" y="148"/>
                      </a:lnTo>
                      <a:lnTo>
                        <a:pt x="248" y="184"/>
                      </a:lnTo>
                      <a:lnTo>
                        <a:pt x="272" y="201"/>
                      </a:lnTo>
                      <a:lnTo>
                        <a:pt x="272" y="201"/>
                      </a:lnTo>
                      <a:close/>
                    </a:path>
                  </a:pathLst>
                </a:custGeom>
                <a:solidFill>
                  <a:srgbClr val="AF7F5B"/>
                </a:solidFill>
                <a:ln w="0">
                  <a:solidFill>
                    <a:srgbClr val="AF7F5B"/>
                  </a:solidFill>
                  <a:prstDash val="solid"/>
                  <a:round/>
                  <a:headEnd/>
                  <a:tailEnd/>
                </a:ln>
              </p:spPr>
              <p:txBody>
                <a:bodyPr/>
                <a:lstStyle/>
                <a:p>
                  <a:endParaRPr lang="en-US"/>
                </a:p>
              </p:txBody>
            </p:sp>
            <p:sp>
              <p:nvSpPr>
                <p:cNvPr id="358535" name="Freeform 135"/>
                <p:cNvSpPr>
                  <a:spLocks noChangeAspect="1"/>
                </p:cNvSpPr>
                <p:nvPr/>
              </p:nvSpPr>
              <p:spPr bwMode="auto">
                <a:xfrm>
                  <a:off x="2826" y="1031"/>
                  <a:ext cx="202" cy="237"/>
                </a:xfrm>
                <a:custGeom>
                  <a:avLst/>
                  <a:gdLst/>
                  <a:ahLst/>
                  <a:cxnLst>
                    <a:cxn ang="0">
                      <a:pos x="202" y="136"/>
                    </a:cxn>
                    <a:cxn ang="0">
                      <a:pos x="196" y="166"/>
                    </a:cxn>
                    <a:cxn ang="0">
                      <a:pos x="172" y="207"/>
                    </a:cxn>
                    <a:cxn ang="0">
                      <a:pos x="136" y="237"/>
                    </a:cxn>
                    <a:cxn ang="0">
                      <a:pos x="125" y="231"/>
                    </a:cxn>
                    <a:cxn ang="0">
                      <a:pos x="101" y="195"/>
                    </a:cxn>
                    <a:cxn ang="0">
                      <a:pos x="77" y="142"/>
                    </a:cxn>
                    <a:cxn ang="0">
                      <a:pos x="48" y="83"/>
                    </a:cxn>
                    <a:cxn ang="0">
                      <a:pos x="18" y="41"/>
                    </a:cxn>
                    <a:cxn ang="0">
                      <a:pos x="0" y="23"/>
                    </a:cxn>
                    <a:cxn ang="0">
                      <a:pos x="18" y="6"/>
                    </a:cxn>
                    <a:cxn ang="0">
                      <a:pos x="54" y="0"/>
                    </a:cxn>
                    <a:cxn ang="0">
                      <a:pos x="77" y="17"/>
                    </a:cxn>
                    <a:cxn ang="0">
                      <a:pos x="130" y="65"/>
                    </a:cxn>
                    <a:cxn ang="0">
                      <a:pos x="178" y="118"/>
                    </a:cxn>
                    <a:cxn ang="0">
                      <a:pos x="202" y="136"/>
                    </a:cxn>
                    <a:cxn ang="0">
                      <a:pos x="202" y="136"/>
                    </a:cxn>
                  </a:cxnLst>
                  <a:rect l="0" t="0" r="r" b="b"/>
                  <a:pathLst>
                    <a:path w="202" h="237">
                      <a:moveTo>
                        <a:pt x="202" y="136"/>
                      </a:moveTo>
                      <a:lnTo>
                        <a:pt x="196" y="166"/>
                      </a:lnTo>
                      <a:lnTo>
                        <a:pt x="172" y="207"/>
                      </a:lnTo>
                      <a:lnTo>
                        <a:pt x="136" y="237"/>
                      </a:lnTo>
                      <a:lnTo>
                        <a:pt x="125" y="231"/>
                      </a:lnTo>
                      <a:lnTo>
                        <a:pt x="101" y="195"/>
                      </a:lnTo>
                      <a:lnTo>
                        <a:pt x="77" y="142"/>
                      </a:lnTo>
                      <a:lnTo>
                        <a:pt x="48" y="83"/>
                      </a:lnTo>
                      <a:lnTo>
                        <a:pt x="18" y="41"/>
                      </a:lnTo>
                      <a:lnTo>
                        <a:pt x="0" y="23"/>
                      </a:lnTo>
                      <a:lnTo>
                        <a:pt x="18" y="6"/>
                      </a:lnTo>
                      <a:lnTo>
                        <a:pt x="54" y="0"/>
                      </a:lnTo>
                      <a:lnTo>
                        <a:pt x="77" y="17"/>
                      </a:lnTo>
                      <a:lnTo>
                        <a:pt x="130" y="65"/>
                      </a:lnTo>
                      <a:lnTo>
                        <a:pt x="178" y="118"/>
                      </a:lnTo>
                      <a:lnTo>
                        <a:pt x="202" y="136"/>
                      </a:lnTo>
                      <a:lnTo>
                        <a:pt x="202" y="136"/>
                      </a:lnTo>
                      <a:close/>
                    </a:path>
                  </a:pathLst>
                </a:custGeom>
                <a:solidFill>
                  <a:srgbClr val="BC9475"/>
                </a:solidFill>
                <a:ln w="0">
                  <a:solidFill>
                    <a:srgbClr val="BC9475"/>
                  </a:solidFill>
                  <a:prstDash val="solid"/>
                  <a:round/>
                  <a:headEnd/>
                  <a:tailEnd/>
                </a:ln>
              </p:spPr>
              <p:txBody>
                <a:bodyPr/>
                <a:lstStyle/>
                <a:p>
                  <a:endParaRPr lang="en-US"/>
                </a:p>
              </p:txBody>
            </p:sp>
            <p:sp>
              <p:nvSpPr>
                <p:cNvPr id="358536" name="Freeform 136"/>
                <p:cNvSpPr>
                  <a:spLocks noChangeAspect="1"/>
                </p:cNvSpPr>
                <p:nvPr/>
              </p:nvSpPr>
              <p:spPr bwMode="auto">
                <a:xfrm>
                  <a:off x="2856" y="1066"/>
                  <a:ext cx="130" cy="166"/>
                </a:xfrm>
                <a:custGeom>
                  <a:avLst/>
                  <a:gdLst/>
                  <a:ahLst/>
                  <a:cxnLst>
                    <a:cxn ang="0">
                      <a:pos x="130" y="83"/>
                    </a:cxn>
                    <a:cxn ang="0">
                      <a:pos x="130" y="113"/>
                    </a:cxn>
                    <a:cxn ang="0">
                      <a:pos x="118" y="136"/>
                    </a:cxn>
                    <a:cxn ang="0">
                      <a:pos x="100" y="154"/>
                    </a:cxn>
                    <a:cxn ang="0">
                      <a:pos x="77" y="166"/>
                    </a:cxn>
                    <a:cxn ang="0">
                      <a:pos x="71" y="160"/>
                    </a:cxn>
                    <a:cxn ang="0">
                      <a:pos x="47" y="107"/>
                    </a:cxn>
                    <a:cxn ang="0">
                      <a:pos x="18" y="48"/>
                    </a:cxn>
                    <a:cxn ang="0">
                      <a:pos x="0" y="18"/>
                    </a:cxn>
                    <a:cxn ang="0">
                      <a:pos x="18" y="6"/>
                    </a:cxn>
                    <a:cxn ang="0">
                      <a:pos x="41" y="0"/>
                    </a:cxn>
                    <a:cxn ang="0">
                      <a:pos x="71" y="6"/>
                    </a:cxn>
                    <a:cxn ang="0">
                      <a:pos x="77" y="6"/>
                    </a:cxn>
                    <a:cxn ang="0">
                      <a:pos x="100" y="30"/>
                    </a:cxn>
                    <a:cxn ang="0">
                      <a:pos x="124" y="59"/>
                    </a:cxn>
                    <a:cxn ang="0">
                      <a:pos x="130" y="83"/>
                    </a:cxn>
                    <a:cxn ang="0">
                      <a:pos x="130" y="83"/>
                    </a:cxn>
                  </a:cxnLst>
                  <a:rect l="0" t="0" r="r" b="b"/>
                  <a:pathLst>
                    <a:path w="130" h="166">
                      <a:moveTo>
                        <a:pt x="130" y="83"/>
                      </a:moveTo>
                      <a:lnTo>
                        <a:pt x="130" y="113"/>
                      </a:lnTo>
                      <a:lnTo>
                        <a:pt x="118" y="136"/>
                      </a:lnTo>
                      <a:lnTo>
                        <a:pt x="100" y="154"/>
                      </a:lnTo>
                      <a:lnTo>
                        <a:pt x="77" y="166"/>
                      </a:lnTo>
                      <a:lnTo>
                        <a:pt x="71" y="160"/>
                      </a:lnTo>
                      <a:lnTo>
                        <a:pt x="47" y="107"/>
                      </a:lnTo>
                      <a:lnTo>
                        <a:pt x="18" y="48"/>
                      </a:lnTo>
                      <a:lnTo>
                        <a:pt x="0" y="18"/>
                      </a:lnTo>
                      <a:lnTo>
                        <a:pt x="18" y="6"/>
                      </a:lnTo>
                      <a:lnTo>
                        <a:pt x="41" y="0"/>
                      </a:lnTo>
                      <a:lnTo>
                        <a:pt x="71" y="6"/>
                      </a:lnTo>
                      <a:lnTo>
                        <a:pt x="77" y="6"/>
                      </a:lnTo>
                      <a:lnTo>
                        <a:pt x="100" y="30"/>
                      </a:lnTo>
                      <a:lnTo>
                        <a:pt x="124" y="59"/>
                      </a:lnTo>
                      <a:lnTo>
                        <a:pt x="130" y="83"/>
                      </a:lnTo>
                      <a:lnTo>
                        <a:pt x="130" y="83"/>
                      </a:lnTo>
                      <a:close/>
                    </a:path>
                  </a:pathLst>
                </a:custGeom>
                <a:solidFill>
                  <a:srgbClr val="CFB29C"/>
                </a:solidFill>
                <a:ln w="0">
                  <a:solidFill>
                    <a:srgbClr val="CFB29C"/>
                  </a:solidFill>
                  <a:prstDash val="solid"/>
                  <a:round/>
                  <a:headEnd/>
                  <a:tailEnd/>
                </a:ln>
              </p:spPr>
              <p:txBody>
                <a:bodyPr/>
                <a:lstStyle/>
                <a:p>
                  <a:endParaRPr lang="en-US"/>
                </a:p>
              </p:txBody>
            </p:sp>
            <p:sp>
              <p:nvSpPr>
                <p:cNvPr id="358537" name="Freeform 137"/>
                <p:cNvSpPr>
                  <a:spLocks noChangeAspect="1"/>
                </p:cNvSpPr>
                <p:nvPr/>
              </p:nvSpPr>
              <p:spPr bwMode="auto">
                <a:xfrm>
                  <a:off x="2874" y="1114"/>
                  <a:ext cx="71" cy="83"/>
                </a:xfrm>
                <a:custGeom>
                  <a:avLst/>
                  <a:gdLst/>
                  <a:ahLst/>
                  <a:cxnLst>
                    <a:cxn ang="0">
                      <a:pos x="71" y="35"/>
                    </a:cxn>
                    <a:cxn ang="0">
                      <a:pos x="71" y="53"/>
                    </a:cxn>
                    <a:cxn ang="0">
                      <a:pos x="59" y="71"/>
                    </a:cxn>
                    <a:cxn ang="0">
                      <a:pos x="47" y="77"/>
                    </a:cxn>
                    <a:cxn ang="0">
                      <a:pos x="41" y="83"/>
                    </a:cxn>
                    <a:cxn ang="0">
                      <a:pos x="29" y="59"/>
                    </a:cxn>
                    <a:cxn ang="0">
                      <a:pos x="0" y="6"/>
                    </a:cxn>
                    <a:cxn ang="0">
                      <a:pos x="11" y="0"/>
                    </a:cxn>
                    <a:cxn ang="0">
                      <a:pos x="23" y="0"/>
                    </a:cxn>
                    <a:cxn ang="0">
                      <a:pos x="41" y="0"/>
                    </a:cxn>
                    <a:cxn ang="0">
                      <a:pos x="59" y="11"/>
                    </a:cxn>
                    <a:cxn ang="0">
                      <a:pos x="65" y="23"/>
                    </a:cxn>
                    <a:cxn ang="0">
                      <a:pos x="71" y="35"/>
                    </a:cxn>
                    <a:cxn ang="0">
                      <a:pos x="71" y="35"/>
                    </a:cxn>
                  </a:cxnLst>
                  <a:rect l="0" t="0" r="r" b="b"/>
                  <a:pathLst>
                    <a:path w="71" h="83">
                      <a:moveTo>
                        <a:pt x="71" y="35"/>
                      </a:moveTo>
                      <a:lnTo>
                        <a:pt x="71" y="53"/>
                      </a:lnTo>
                      <a:lnTo>
                        <a:pt x="59" y="71"/>
                      </a:lnTo>
                      <a:lnTo>
                        <a:pt x="47" y="77"/>
                      </a:lnTo>
                      <a:lnTo>
                        <a:pt x="41" y="83"/>
                      </a:lnTo>
                      <a:lnTo>
                        <a:pt x="29" y="59"/>
                      </a:lnTo>
                      <a:lnTo>
                        <a:pt x="0" y="6"/>
                      </a:lnTo>
                      <a:lnTo>
                        <a:pt x="11" y="0"/>
                      </a:lnTo>
                      <a:lnTo>
                        <a:pt x="23" y="0"/>
                      </a:lnTo>
                      <a:lnTo>
                        <a:pt x="41" y="0"/>
                      </a:lnTo>
                      <a:lnTo>
                        <a:pt x="59" y="11"/>
                      </a:lnTo>
                      <a:lnTo>
                        <a:pt x="65" y="23"/>
                      </a:lnTo>
                      <a:lnTo>
                        <a:pt x="71" y="35"/>
                      </a:lnTo>
                      <a:lnTo>
                        <a:pt x="71" y="35"/>
                      </a:lnTo>
                      <a:close/>
                    </a:path>
                  </a:pathLst>
                </a:custGeom>
                <a:solidFill>
                  <a:srgbClr val="E7D9CE"/>
                </a:solidFill>
                <a:ln w="0">
                  <a:solidFill>
                    <a:srgbClr val="E7D9CE"/>
                  </a:solidFill>
                  <a:prstDash val="solid"/>
                  <a:round/>
                  <a:headEnd/>
                  <a:tailEnd/>
                </a:ln>
              </p:spPr>
              <p:txBody>
                <a:bodyPr/>
                <a:lstStyle/>
                <a:p>
                  <a:endParaRPr lang="en-US"/>
                </a:p>
              </p:txBody>
            </p:sp>
            <p:sp>
              <p:nvSpPr>
                <p:cNvPr id="358538" name="Freeform 138"/>
                <p:cNvSpPr>
                  <a:spLocks noChangeAspect="1"/>
                </p:cNvSpPr>
                <p:nvPr/>
              </p:nvSpPr>
              <p:spPr bwMode="auto">
                <a:xfrm>
                  <a:off x="2903" y="687"/>
                  <a:ext cx="338" cy="504"/>
                </a:xfrm>
                <a:custGeom>
                  <a:avLst/>
                  <a:gdLst/>
                  <a:ahLst/>
                  <a:cxnLst>
                    <a:cxn ang="0">
                      <a:pos x="284" y="504"/>
                    </a:cxn>
                    <a:cxn ang="0">
                      <a:pos x="273" y="492"/>
                    </a:cxn>
                    <a:cxn ang="0">
                      <a:pos x="243" y="474"/>
                    </a:cxn>
                    <a:cxn ang="0">
                      <a:pos x="207" y="444"/>
                    </a:cxn>
                    <a:cxn ang="0">
                      <a:pos x="172" y="409"/>
                    </a:cxn>
                    <a:cxn ang="0">
                      <a:pos x="154" y="385"/>
                    </a:cxn>
                    <a:cxn ang="0">
                      <a:pos x="142" y="338"/>
                    </a:cxn>
                    <a:cxn ang="0">
                      <a:pos x="142" y="279"/>
                    </a:cxn>
                    <a:cxn ang="0">
                      <a:pos x="136" y="219"/>
                    </a:cxn>
                    <a:cxn ang="0">
                      <a:pos x="125" y="166"/>
                    </a:cxn>
                    <a:cxn ang="0">
                      <a:pos x="101" y="113"/>
                    </a:cxn>
                    <a:cxn ang="0">
                      <a:pos x="59" y="59"/>
                    </a:cxn>
                    <a:cxn ang="0">
                      <a:pos x="18" y="18"/>
                    </a:cxn>
                    <a:cxn ang="0">
                      <a:pos x="6" y="6"/>
                    </a:cxn>
                    <a:cxn ang="0">
                      <a:pos x="0" y="6"/>
                    </a:cxn>
                    <a:cxn ang="0">
                      <a:pos x="0" y="0"/>
                    </a:cxn>
                    <a:cxn ang="0">
                      <a:pos x="0" y="6"/>
                    </a:cxn>
                    <a:cxn ang="0">
                      <a:pos x="6" y="6"/>
                    </a:cxn>
                    <a:cxn ang="0">
                      <a:pos x="18" y="12"/>
                    </a:cxn>
                    <a:cxn ang="0">
                      <a:pos x="24" y="18"/>
                    </a:cxn>
                    <a:cxn ang="0">
                      <a:pos x="36" y="24"/>
                    </a:cxn>
                    <a:cxn ang="0">
                      <a:pos x="48" y="30"/>
                    </a:cxn>
                    <a:cxn ang="0">
                      <a:pos x="59" y="36"/>
                    </a:cxn>
                    <a:cxn ang="0">
                      <a:pos x="95" y="54"/>
                    </a:cxn>
                    <a:cxn ang="0">
                      <a:pos x="125" y="77"/>
                    </a:cxn>
                    <a:cxn ang="0">
                      <a:pos x="160" y="119"/>
                    </a:cxn>
                    <a:cxn ang="0">
                      <a:pos x="190" y="172"/>
                    </a:cxn>
                    <a:cxn ang="0">
                      <a:pos x="219" y="231"/>
                    </a:cxn>
                    <a:cxn ang="0">
                      <a:pos x="243" y="296"/>
                    </a:cxn>
                    <a:cxn ang="0">
                      <a:pos x="267" y="344"/>
                    </a:cxn>
                    <a:cxn ang="0">
                      <a:pos x="290" y="391"/>
                    </a:cxn>
                    <a:cxn ang="0">
                      <a:pos x="314" y="427"/>
                    </a:cxn>
                    <a:cxn ang="0">
                      <a:pos x="338" y="444"/>
                    </a:cxn>
                    <a:cxn ang="0">
                      <a:pos x="284" y="504"/>
                    </a:cxn>
                  </a:cxnLst>
                  <a:rect l="0" t="0" r="r" b="b"/>
                  <a:pathLst>
                    <a:path w="338" h="504">
                      <a:moveTo>
                        <a:pt x="284" y="504"/>
                      </a:moveTo>
                      <a:lnTo>
                        <a:pt x="273" y="492"/>
                      </a:lnTo>
                      <a:lnTo>
                        <a:pt x="243" y="474"/>
                      </a:lnTo>
                      <a:lnTo>
                        <a:pt x="207" y="444"/>
                      </a:lnTo>
                      <a:lnTo>
                        <a:pt x="172" y="409"/>
                      </a:lnTo>
                      <a:lnTo>
                        <a:pt x="154" y="385"/>
                      </a:lnTo>
                      <a:lnTo>
                        <a:pt x="142" y="338"/>
                      </a:lnTo>
                      <a:lnTo>
                        <a:pt x="142" y="279"/>
                      </a:lnTo>
                      <a:lnTo>
                        <a:pt x="136" y="219"/>
                      </a:lnTo>
                      <a:lnTo>
                        <a:pt x="125" y="166"/>
                      </a:lnTo>
                      <a:lnTo>
                        <a:pt x="101" y="113"/>
                      </a:lnTo>
                      <a:lnTo>
                        <a:pt x="59" y="59"/>
                      </a:lnTo>
                      <a:lnTo>
                        <a:pt x="18" y="18"/>
                      </a:lnTo>
                      <a:lnTo>
                        <a:pt x="6" y="6"/>
                      </a:lnTo>
                      <a:lnTo>
                        <a:pt x="0" y="6"/>
                      </a:lnTo>
                      <a:lnTo>
                        <a:pt x="0" y="0"/>
                      </a:lnTo>
                      <a:lnTo>
                        <a:pt x="0" y="6"/>
                      </a:lnTo>
                      <a:lnTo>
                        <a:pt x="6" y="6"/>
                      </a:lnTo>
                      <a:lnTo>
                        <a:pt x="18" y="12"/>
                      </a:lnTo>
                      <a:lnTo>
                        <a:pt x="24" y="18"/>
                      </a:lnTo>
                      <a:lnTo>
                        <a:pt x="36" y="24"/>
                      </a:lnTo>
                      <a:lnTo>
                        <a:pt x="48" y="30"/>
                      </a:lnTo>
                      <a:lnTo>
                        <a:pt x="59" y="36"/>
                      </a:lnTo>
                      <a:lnTo>
                        <a:pt x="95" y="54"/>
                      </a:lnTo>
                      <a:lnTo>
                        <a:pt x="125" y="77"/>
                      </a:lnTo>
                      <a:lnTo>
                        <a:pt x="160" y="119"/>
                      </a:lnTo>
                      <a:lnTo>
                        <a:pt x="190" y="172"/>
                      </a:lnTo>
                      <a:lnTo>
                        <a:pt x="219" y="231"/>
                      </a:lnTo>
                      <a:lnTo>
                        <a:pt x="243" y="296"/>
                      </a:lnTo>
                      <a:lnTo>
                        <a:pt x="267" y="344"/>
                      </a:lnTo>
                      <a:lnTo>
                        <a:pt x="290" y="391"/>
                      </a:lnTo>
                      <a:lnTo>
                        <a:pt x="314" y="427"/>
                      </a:lnTo>
                      <a:lnTo>
                        <a:pt x="338" y="444"/>
                      </a:lnTo>
                      <a:lnTo>
                        <a:pt x="284" y="504"/>
                      </a:lnTo>
                      <a:close/>
                    </a:path>
                  </a:pathLst>
                </a:custGeom>
                <a:solidFill>
                  <a:srgbClr val="AB7852"/>
                </a:solidFill>
                <a:ln w="0">
                  <a:solidFill>
                    <a:srgbClr val="AB7852"/>
                  </a:solidFill>
                  <a:prstDash val="solid"/>
                  <a:round/>
                  <a:headEnd/>
                  <a:tailEnd/>
                </a:ln>
              </p:spPr>
              <p:txBody>
                <a:bodyPr/>
                <a:lstStyle/>
                <a:p>
                  <a:endParaRPr lang="en-US"/>
                </a:p>
              </p:txBody>
            </p:sp>
            <p:sp>
              <p:nvSpPr>
                <p:cNvPr id="358539" name="Freeform 139"/>
                <p:cNvSpPr>
                  <a:spLocks noChangeAspect="1"/>
                </p:cNvSpPr>
                <p:nvPr/>
              </p:nvSpPr>
              <p:spPr bwMode="auto">
                <a:xfrm>
                  <a:off x="2974" y="746"/>
                  <a:ext cx="237" cy="403"/>
                </a:xfrm>
                <a:custGeom>
                  <a:avLst/>
                  <a:gdLst/>
                  <a:ahLst/>
                  <a:cxnLst>
                    <a:cxn ang="0">
                      <a:pos x="237" y="356"/>
                    </a:cxn>
                    <a:cxn ang="0">
                      <a:pos x="184" y="397"/>
                    </a:cxn>
                    <a:cxn ang="0">
                      <a:pos x="160" y="403"/>
                    </a:cxn>
                    <a:cxn ang="0">
                      <a:pos x="136" y="385"/>
                    </a:cxn>
                    <a:cxn ang="0">
                      <a:pos x="101" y="350"/>
                    </a:cxn>
                    <a:cxn ang="0">
                      <a:pos x="83" y="326"/>
                    </a:cxn>
                    <a:cxn ang="0">
                      <a:pos x="71" y="279"/>
                    </a:cxn>
                    <a:cxn ang="0">
                      <a:pos x="71" y="220"/>
                    </a:cxn>
                    <a:cxn ang="0">
                      <a:pos x="65" y="160"/>
                    </a:cxn>
                    <a:cxn ang="0">
                      <a:pos x="54" y="107"/>
                    </a:cxn>
                    <a:cxn ang="0">
                      <a:pos x="30" y="54"/>
                    </a:cxn>
                    <a:cxn ang="0">
                      <a:pos x="0" y="12"/>
                    </a:cxn>
                    <a:cxn ang="0">
                      <a:pos x="0" y="12"/>
                    </a:cxn>
                    <a:cxn ang="0">
                      <a:pos x="30" y="0"/>
                    </a:cxn>
                    <a:cxn ang="0">
                      <a:pos x="54" y="18"/>
                    </a:cxn>
                    <a:cxn ang="0">
                      <a:pos x="89" y="60"/>
                    </a:cxn>
                    <a:cxn ang="0">
                      <a:pos x="119" y="113"/>
                    </a:cxn>
                    <a:cxn ang="0">
                      <a:pos x="148" y="172"/>
                    </a:cxn>
                    <a:cxn ang="0">
                      <a:pos x="172" y="237"/>
                    </a:cxn>
                    <a:cxn ang="0">
                      <a:pos x="196" y="285"/>
                    </a:cxn>
                    <a:cxn ang="0">
                      <a:pos x="219" y="332"/>
                    </a:cxn>
                    <a:cxn ang="0">
                      <a:pos x="237" y="356"/>
                    </a:cxn>
                    <a:cxn ang="0">
                      <a:pos x="237" y="356"/>
                    </a:cxn>
                  </a:cxnLst>
                  <a:rect l="0" t="0" r="r" b="b"/>
                  <a:pathLst>
                    <a:path w="237" h="403">
                      <a:moveTo>
                        <a:pt x="237" y="356"/>
                      </a:moveTo>
                      <a:lnTo>
                        <a:pt x="184" y="397"/>
                      </a:lnTo>
                      <a:lnTo>
                        <a:pt x="160" y="403"/>
                      </a:lnTo>
                      <a:lnTo>
                        <a:pt x="136" y="385"/>
                      </a:lnTo>
                      <a:lnTo>
                        <a:pt x="101" y="350"/>
                      </a:lnTo>
                      <a:lnTo>
                        <a:pt x="83" y="326"/>
                      </a:lnTo>
                      <a:lnTo>
                        <a:pt x="71" y="279"/>
                      </a:lnTo>
                      <a:lnTo>
                        <a:pt x="71" y="220"/>
                      </a:lnTo>
                      <a:lnTo>
                        <a:pt x="65" y="160"/>
                      </a:lnTo>
                      <a:lnTo>
                        <a:pt x="54" y="107"/>
                      </a:lnTo>
                      <a:lnTo>
                        <a:pt x="30" y="54"/>
                      </a:lnTo>
                      <a:lnTo>
                        <a:pt x="0" y="12"/>
                      </a:lnTo>
                      <a:lnTo>
                        <a:pt x="0" y="12"/>
                      </a:lnTo>
                      <a:lnTo>
                        <a:pt x="30" y="0"/>
                      </a:lnTo>
                      <a:lnTo>
                        <a:pt x="54" y="18"/>
                      </a:lnTo>
                      <a:lnTo>
                        <a:pt x="89" y="60"/>
                      </a:lnTo>
                      <a:lnTo>
                        <a:pt x="119" y="113"/>
                      </a:lnTo>
                      <a:lnTo>
                        <a:pt x="148" y="172"/>
                      </a:lnTo>
                      <a:lnTo>
                        <a:pt x="172" y="237"/>
                      </a:lnTo>
                      <a:lnTo>
                        <a:pt x="196" y="285"/>
                      </a:lnTo>
                      <a:lnTo>
                        <a:pt x="219" y="332"/>
                      </a:lnTo>
                      <a:lnTo>
                        <a:pt x="237" y="356"/>
                      </a:lnTo>
                      <a:lnTo>
                        <a:pt x="237" y="356"/>
                      </a:lnTo>
                      <a:close/>
                    </a:path>
                  </a:pathLst>
                </a:custGeom>
                <a:solidFill>
                  <a:srgbClr val="AB7852"/>
                </a:solidFill>
                <a:ln w="0">
                  <a:solidFill>
                    <a:srgbClr val="AB7852"/>
                  </a:solidFill>
                  <a:prstDash val="solid"/>
                  <a:round/>
                  <a:headEnd/>
                  <a:tailEnd/>
                </a:ln>
              </p:spPr>
              <p:txBody>
                <a:bodyPr/>
                <a:lstStyle/>
                <a:p>
                  <a:endParaRPr lang="en-US"/>
                </a:p>
              </p:txBody>
            </p:sp>
            <p:sp>
              <p:nvSpPr>
                <p:cNvPr id="358540" name="Freeform 140"/>
                <p:cNvSpPr>
                  <a:spLocks noChangeAspect="1"/>
                </p:cNvSpPr>
                <p:nvPr/>
              </p:nvSpPr>
              <p:spPr bwMode="auto">
                <a:xfrm>
                  <a:off x="2998" y="782"/>
                  <a:ext cx="189" cy="332"/>
                </a:xfrm>
                <a:custGeom>
                  <a:avLst/>
                  <a:gdLst/>
                  <a:ahLst/>
                  <a:cxnLst>
                    <a:cxn ang="0">
                      <a:pos x="189" y="284"/>
                    </a:cxn>
                    <a:cxn ang="0">
                      <a:pos x="142" y="320"/>
                    </a:cxn>
                    <a:cxn ang="0">
                      <a:pos x="95" y="332"/>
                    </a:cxn>
                    <a:cxn ang="0">
                      <a:pos x="77" y="314"/>
                    </a:cxn>
                    <a:cxn ang="0">
                      <a:pos x="59" y="290"/>
                    </a:cxn>
                    <a:cxn ang="0">
                      <a:pos x="47" y="243"/>
                    </a:cxn>
                    <a:cxn ang="0">
                      <a:pos x="47" y="184"/>
                    </a:cxn>
                    <a:cxn ang="0">
                      <a:pos x="41" y="124"/>
                    </a:cxn>
                    <a:cxn ang="0">
                      <a:pos x="30" y="71"/>
                    </a:cxn>
                    <a:cxn ang="0">
                      <a:pos x="6" y="18"/>
                    </a:cxn>
                    <a:cxn ang="0">
                      <a:pos x="0" y="12"/>
                    </a:cxn>
                    <a:cxn ang="0">
                      <a:pos x="47" y="0"/>
                    </a:cxn>
                    <a:cxn ang="0">
                      <a:pos x="65" y="24"/>
                    </a:cxn>
                    <a:cxn ang="0">
                      <a:pos x="95" y="77"/>
                    </a:cxn>
                    <a:cxn ang="0">
                      <a:pos x="124" y="136"/>
                    </a:cxn>
                    <a:cxn ang="0">
                      <a:pos x="148" y="201"/>
                    </a:cxn>
                    <a:cxn ang="0">
                      <a:pos x="172" y="249"/>
                    </a:cxn>
                    <a:cxn ang="0">
                      <a:pos x="189" y="284"/>
                    </a:cxn>
                    <a:cxn ang="0">
                      <a:pos x="189" y="284"/>
                    </a:cxn>
                  </a:cxnLst>
                  <a:rect l="0" t="0" r="r" b="b"/>
                  <a:pathLst>
                    <a:path w="189" h="332">
                      <a:moveTo>
                        <a:pt x="189" y="284"/>
                      </a:moveTo>
                      <a:lnTo>
                        <a:pt x="142" y="320"/>
                      </a:lnTo>
                      <a:lnTo>
                        <a:pt x="95" y="332"/>
                      </a:lnTo>
                      <a:lnTo>
                        <a:pt x="77" y="314"/>
                      </a:lnTo>
                      <a:lnTo>
                        <a:pt x="59" y="290"/>
                      </a:lnTo>
                      <a:lnTo>
                        <a:pt x="47" y="243"/>
                      </a:lnTo>
                      <a:lnTo>
                        <a:pt x="47" y="184"/>
                      </a:lnTo>
                      <a:lnTo>
                        <a:pt x="41" y="124"/>
                      </a:lnTo>
                      <a:lnTo>
                        <a:pt x="30" y="71"/>
                      </a:lnTo>
                      <a:lnTo>
                        <a:pt x="6" y="18"/>
                      </a:lnTo>
                      <a:lnTo>
                        <a:pt x="0" y="12"/>
                      </a:lnTo>
                      <a:lnTo>
                        <a:pt x="47" y="0"/>
                      </a:lnTo>
                      <a:lnTo>
                        <a:pt x="65" y="24"/>
                      </a:lnTo>
                      <a:lnTo>
                        <a:pt x="95" y="77"/>
                      </a:lnTo>
                      <a:lnTo>
                        <a:pt x="124" y="136"/>
                      </a:lnTo>
                      <a:lnTo>
                        <a:pt x="148" y="201"/>
                      </a:lnTo>
                      <a:lnTo>
                        <a:pt x="172" y="249"/>
                      </a:lnTo>
                      <a:lnTo>
                        <a:pt x="189" y="284"/>
                      </a:lnTo>
                      <a:lnTo>
                        <a:pt x="189" y="284"/>
                      </a:lnTo>
                      <a:close/>
                    </a:path>
                  </a:pathLst>
                </a:custGeom>
                <a:solidFill>
                  <a:srgbClr val="AF7F5B"/>
                </a:solidFill>
                <a:ln w="0">
                  <a:solidFill>
                    <a:srgbClr val="AF7F5B"/>
                  </a:solidFill>
                  <a:prstDash val="solid"/>
                  <a:round/>
                  <a:headEnd/>
                  <a:tailEnd/>
                </a:ln>
              </p:spPr>
              <p:txBody>
                <a:bodyPr/>
                <a:lstStyle/>
                <a:p>
                  <a:endParaRPr lang="en-US"/>
                </a:p>
              </p:txBody>
            </p:sp>
            <p:sp>
              <p:nvSpPr>
                <p:cNvPr id="358541" name="Freeform 141"/>
                <p:cNvSpPr>
                  <a:spLocks noChangeAspect="1"/>
                </p:cNvSpPr>
                <p:nvPr/>
              </p:nvSpPr>
              <p:spPr bwMode="auto">
                <a:xfrm>
                  <a:off x="3016" y="818"/>
                  <a:ext cx="154" cy="260"/>
                </a:xfrm>
                <a:custGeom>
                  <a:avLst/>
                  <a:gdLst/>
                  <a:ahLst/>
                  <a:cxnLst>
                    <a:cxn ang="0">
                      <a:pos x="154" y="207"/>
                    </a:cxn>
                    <a:cxn ang="0">
                      <a:pos x="148" y="219"/>
                    </a:cxn>
                    <a:cxn ang="0">
                      <a:pos x="106" y="248"/>
                    </a:cxn>
                    <a:cxn ang="0">
                      <a:pos x="59" y="260"/>
                    </a:cxn>
                    <a:cxn ang="0">
                      <a:pos x="47" y="254"/>
                    </a:cxn>
                    <a:cxn ang="0">
                      <a:pos x="41" y="254"/>
                    </a:cxn>
                    <a:cxn ang="0">
                      <a:pos x="29" y="207"/>
                    </a:cxn>
                    <a:cxn ang="0">
                      <a:pos x="29" y="148"/>
                    </a:cxn>
                    <a:cxn ang="0">
                      <a:pos x="23" y="88"/>
                    </a:cxn>
                    <a:cxn ang="0">
                      <a:pos x="12" y="35"/>
                    </a:cxn>
                    <a:cxn ang="0">
                      <a:pos x="0" y="11"/>
                    </a:cxn>
                    <a:cxn ang="0">
                      <a:pos x="47" y="0"/>
                    </a:cxn>
                    <a:cxn ang="0">
                      <a:pos x="53" y="5"/>
                    </a:cxn>
                    <a:cxn ang="0">
                      <a:pos x="77" y="41"/>
                    </a:cxn>
                    <a:cxn ang="0">
                      <a:pos x="106" y="100"/>
                    </a:cxn>
                    <a:cxn ang="0">
                      <a:pos x="130" y="165"/>
                    </a:cxn>
                    <a:cxn ang="0">
                      <a:pos x="154" y="207"/>
                    </a:cxn>
                    <a:cxn ang="0">
                      <a:pos x="154" y="207"/>
                    </a:cxn>
                  </a:cxnLst>
                  <a:rect l="0" t="0" r="r" b="b"/>
                  <a:pathLst>
                    <a:path w="154" h="260">
                      <a:moveTo>
                        <a:pt x="154" y="207"/>
                      </a:moveTo>
                      <a:lnTo>
                        <a:pt x="148" y="219"/>
                      </a:lnTo>
                      <a:lnTo>
                        <a:pt x="106" y="248"/>
                      </a:lnTo>
                      <a:lnTo>
                        <a:pt x="59" y="260"/>
                      </a:lnTo>
                      <a:lnTo>
                        <a:pt x="47" y="254"/>
                      </a:lnTo>
                      <a:lnTo>
                        <a:pt x="41" y="254"/>
                      </a:lnTo>
                      <a:lnTo>
                        <a:pt x="29" y="207"/>
                      </a:lnTo>
                      <a:lnTo>
                        <a:pt x="29" y="148"/>
                      </a:lnTo>
                      <a:lnTo>
                        <a:pt x="23" y="88"/>
                      </a:lnTo>
                      <a:lnTo>
                        <a:pt x="12" y="35"/>
                      </a:lnTo>
                      <a:lnTo>
                        <a:pt x="0" y="11"/>
                      </a:lnTo>
                      <a:lnTo>
                        <a:pt x="47" y="0"/>
                      </a:lnTo>
                      <a:lnTo>
                        <a:pt x="53" y="5"/>
                      </a:lnTo>
                      <a:lnTo>
                        <a:pt x="77" y="41"/>
                      </a:lnTo>
                      <a:lnTo>
                        <a:pt x="106" y="100"/>
                      </a:lnTo>
                      <a:lnTo>
                        <a:pt x="130" y="165"/>
                      </a:lnTo>
                      <a:lnTo>
                        <a:pt x="154" y="207"/>
                      </a:lnTo>
                      <a:lnTo>
                        <a:pt x="154" y="207"/>
                      </a:lnTo>
                      <a:close/>
                    </a:path>
                  </a:pathLst>
                </a:custGeom>
                <a:solidFill>
                  <a:srgbClr val="BC9475"/>
                </a:solidFill>
                <a:ln w="0">
                  <a:solidFill>
                    <a:srgbClr val="BC9475"/>
                  </a:solidFill>
                  <a:prstDash val="solid"/>
                  <a:round/>
                  <a:headEnd/>
                  <a:tailEnd/>
                </a:ln>
              </p:spPr>
              <p:txBody>
                <a:bodyPr/>
                <a:lstStyle/>
                <a:p>
                  <a:endParaRPr lang="en-US"/>
                </a:p>
              </p:txBody>
            </p:sp>
            <p:sp>
              <p:nvSpPr>
                <p:cNvPr id="358542" name="Freeform 142"/>
                <p:cNvSpPr>
                  <a:spLocks noChangeAspect="1"/>
                </p:cNvSpPr>
                <p:nvPr/>
              </p:nvSpPr>
              <p:spPr bwMode="auto">
                <a:xfrm>
                  <a:off x="3033" y="865"/>
                  <a:ext cx="113" cy="172"/>
                </a:xfrm>
                <a:custGeom>
                  <a:avLst/>
                  <a:gdLst/>
                  <a:ahLst/>
                  <a:cxnLst>
                    <a:cxn ang="0">
                      <a:pos x="113" y="112"/>
                    </a:cxn>
                    <a:cxn ang="0">
                      <a:pos x="107" y="130"/>
                    </a:cxn>
                    <a:cxn ang="0">
                      <a:pos x="89" y="148"/>
                    </a:cxn>
                    <a:cxn ang="0">
                      <a:pos x="66" y="166"/>
                    </a:cxn>
                    <a:cxn ang="0">
                      <a:pos x="36" y="172"/>
                    </a:cxn>
                    <a:cxn ang="0">
                      <a:pos x="18" y="166"/>
                    </a:cxn>
                    <a:cxn ang="0">
                      <a:pos x="12" y="160"/>
                    </a:cxn>
                    <a:cxn ang="0">
                      <a:pos x="12" y="101"/>
                    </a:cxn>
                    <a:cxn ang="0">
                      <a:pos x="6" y="41"/>
                    </a:cxn>
                    <a:cxn ang="0">
                      <a:pos x="0" y="6"/>
                    </a:cxn>
                    <a:cxn ang="0">
                      <a:pos x="0" y="6"/>
                    </a:cxn>
                    <a:cxn ang="0">
                      <a:pos x="30" y="0"/>
                    </a:cxn>
                    <a:cxn ang="0">
                      <a:pos x="60" y="0"/>
                    </a:cxn>
                    <a:cxn ang="0">
                      <a:pos x="66" y="6"/>
                    </a:cxn>
                    <a:cxn ang="0">
                      <a:pos x="89" y="53"/>
                    </a:cxn>
                    <a:cxn ang="0">
                      <a:pos x="113" y="112"/>
                    </a:cxn>
                    <a:cxn ang="0">
                      <a:pos x="113" y="112"/>
                    </a:cxn>
                  </a:cxnLst>
                  <a:rect l="0" t="0" r="r" b="b"/>
                  <a:pathLst>
                    <a:path w="113" h="172">
                      <a:moveTo>
                        <a:pt x="113" y="112"/>
                      </a:moveTo>
                      <a:lnTo>
                        <a:pt x="107" y="130"/>
                      </a:lnTo>
                      <a:lnTo>
                        <a:pt x="89" y="148"/>
                      </a:lnTo>
                      <a:lnTo>
                        <a:pt x="66" y="166"/>
                      </a:lnTo>
                      <a:lnTo>
                        <a:pt x="36" y="172"/>
                      </a:lnTo>
                      <a:lnTo>
                        <a:pt x="18" y="166"/>
                      </a:lnTo>
                      <a:lnTo>
                        <a:pt x="12" y="160"/>
                      </a:lnTo>
                      <a:lnTo>
                        <a:pt x="12" y="101"/>
                      </a:lnTo>
                      <a:lnTo>
                        <a:pt x="6" y="41"/>
                      </a:lnTo>
                      <a:lnTo>
                        <a:pt x="0" y="6"/>
                      </a:lnTo>
                      <a:lnTo>
                        <a:pt x="0" y="6"/>
                      </a:lnTo>
                      <a:lnTo>
                        <a:pt x="30" y="0"/>
                      </a:lnTo>
                      <a:lnTo>
                        <a:pt x="60" y="0"/>
                      </a:lnTo>
                      <a:lnTo>
                        <a:pt x="66" y="6"/>
                      </a:lnTo>
                      <a:lnTo>
                        <a:pt x="89" y="53"/>
                      </a:lnTo>
                      <a:lnTo>
                        <a:pt x="113" y="112"/>
                      </a:lnTo>
                      <a:lnTo>
                        <a:pt x="113" y="112"/>
                      </a:lnTo>
                      <a:close/>
                    </a:path>
                  </a:pathLst>
                </a:custGeom>
                <a:solidFill>
                  <a:srgbClr val="CFB29C"/>
                </a:solidFill>
                <a:ln w="0">
                  <a:solidFill>
                    <a:srgbClr val="CFB29C"/>
                  </a:solidFill>
                  <a:prstDash val="solid"/>
                  <a:round/>
                  <a:headEnd/>
                  <a:tailEnd/>
                </a:ln>
              </p:spPr>
              <p:txBody>
                <a:bodyPr/>
                <a:lstStyle/>
                <a:p>
                  <a:endParaRPr lang="en-US"/>
                </a:p>
              </p:txBody>
            </p:sp>
            <p:sp>
              <p:nvSpPr>
                <p:cNvPr id="358543" name="Freeform 143"/>
                <p:cNvSpPr>
                  <a:spLocks noChangeAspect="1"/>
                </p:cNvSpPr>
                <p:nvPr/>
              </p:nvSpPr>
              <p:spPr bwMode="auto">
                <a:xfrm>
                  <a:off x="3039" y="906"/>
                  <a:ext cx="71" cy="83"/>
                </a:xfrm>
                <a:custGeom>
                  <a:avLst/>
                  <a:gdLst/>
                  <a:ahLst/>
                  <a:cxnLst>
                    <a:cxn ang="0">
                      <a:pos x="71" y="42"/>
                    </a:cxn>
                    <a:cxn ang="0">
                      <a:pos x="66" y="60"/>
                    </a:cxn>
                    <a:cxn ang="0">
                      <a:pos x="60" y="71"/>
                    </a:cxn>
                    <a:cxn ang="0">
                      <a:pos x="48" y="83"/>
                    </a:cxn>
                    <a:cxn ang="0">
                      <a:pos x="30" y="83"/>
                    </a:cxn>
                    <a:cxn ang="0">
                      <a:pos x="12" y="83"/>
                    </a:cxn>
                    <a:cxn ang="0">
                      <a:pos x="6" y="77"/>
                    </a:cxn>
                    <a:cxn ang="0">
                      <a:pos x="6" y="60"/>
                    </a:cxn>
                    <a:cxn ang="0">
                      <a:pos x="0" y="12"/>
                    </a:cxn>
                    <a:cxn ang="0">
                      <a:pos x="12" y="6"/>
                    </a:cxn>
                    <a:cxn ang="0">
                      <a:pos x="24" y="0"/>
                    </a:cxn>
                    <a:cxn ang="0">
                      <a:pos x="42" y="0"/>
                    </a:cxn>
                    <a:cxn ang="0">
                      <a:pos x="60" y="12"/>
                    </a:cxn>
                    <a:cxn ang="0">
                      <a:pos x="66" y="24"/>
                    </a:cxn>
                    <a:cxn ang="0">
                      <a:pos x="71" y="42"/>
                    </a:cxn>
                    <a:cxn ang="0">
                      <a:pos x="71" y="42"/>
                    </a:cxn>
                  </a:cxnLst>
                  <a:rect l="0" t="0" r="r" b="b"/>
                  <a:pathLst>
                    <a:path w="71" h="83">
                      <a:moveTo>
                        <a:pt x="71" y="42"/>
                      </a:moveTo>
                      <a:lnTo>
                        <a:pt x="66" y="60"/>
                      </a:lnTo>
                      <a:lnTo>
                        <a:pt x="60" y="71"/>
                      </a:lnTo>
                      <a:lnTo>
                        <a:pt x="48" y="83"/>
                      </a:lnTo>
                      <a:lnTo>
                        <a:pt x="30" y="83"/>
                      </a:lnTo>
                      <a:lnTo>
                        <a:pt x="12" y="83"/>
                      </a:lnTo>
                      <a:lnTo>
                        <a:pt x="6" y="77"/>
                      </a:lnTo>
                      <a:lnTo>
                        <a:pt x="6" y="60"/>
                      </a:lnTo>
                      <a:lnTo>
                        <a:pt x="0" y="12"/>
                      </a:lnTo>
                      <a:lnTo>
                        <a:pt x="12" y="6"/>
                      </a:lnTo>
                      <a:lnTo>
                        <a:pt x="24" y="0"/>
                      </a:lnTo>
                      <a:lnTo>
                        <a:pt x="42" y="0"/>
                      </a:lnTo>
                      <a:lnTo>
                        <a:pt x="60" y="12"/>
                      </a:lnTo>
                      <a:lnTo>
                        <a:pt x="66" y="24"/>
                      </a:lnTo>
                      <a:lnTo>
                        <a:pt x="71" y="42"/>
                      </a:lnTo>
                      <a:lnTo>
                        <a:pt x="71" y="42"/>
                      </a:lnTo>
                      <a:close/>
                    </a:path>
                  </a:pathLst>
                </a:custGeom>
                <a:solidFill>
                  <a:srgbClr val="E7D9CE"/>
                </a:solidFill>
                <a:ln w="0">
                  <a:solidFill>
                    <a:srgbClr val="E7D9CE"/>
                  </a:solidFill>
                  <a:prstDash val="solid"/>
                  <a:round/>
                  <a:headEnd/>
                  <a:tailEnd/>
                </a:ln>
              </p:spPr>
              <p:txBody>
                <a:bodyPr/>
                <a:lstStyle/>
                <a:p>
                  <a:endParaRPr lang="en-US"/>
                </a:p>
              </p:txBody>
            </p:sp>
            <p:sp>
              <p:nvSpPr>
                <p:cNvPr id="358544" name="Freeform 144"/>
                <p:cNvSpPr>
                  <a:spLocks noChangeAspect="1"/>
                </p:cNvSpPr>
                <p:nvPr/>
              </p:nvSpPr>
              <p:spPr bwMode="auto">
                <a:xfrm>
                  <a:off x="3193" y="551"/>
                  <a:ext cx="178" cy="569"/>
                </a:xfrm>
                <a:custGeom>
                  <a:avLst/>
                  <a:gdLst/>
                  <a:ahLst/>
                  <a:cxnLst>
                    <a:cxn ang="0">
                      <a:pos x="101" y="569"/>
                    </a:cxn>
                    <a:cxn ang="0">
                      <a:pos x="95" y="557"/>
                    </a:cxn>
                    <a:cxn ang="0">
                      <a:pos x="77" y="527"/>
                    </a:cxn>
                    <a:cxn ang="0">
                      <a:pos x="54" y="486"/>
                    </a:cxn>
                    <a:cxn ang="0">
                      <a:pos x="30" y="444"/>
                    </a:cxn>
                    <a:cxn ang="0">
                      <a:pos x="24" y="409"/>
                    </a:cxn>
                    <a:cxn ang="0">
                      <a:pos x="30" y="367"/>
                    </a:cxn>
                    <a:cxn ang="0">
                      <a:pos x="42" y="308"/>
                    </a:cxn>
                    <a:cxn ang="0">
                      <a:pos x="60" y="249"/>
                    </a:cxn>
                    <a:cxn ang="0">
                      <a:pos x="66" y="195"/>
                    </a:cxn>
                    <a:cxn ang="0">
                      <a:pos x="60" y="136"/>
                    </a:cxn>
                    <a:cxn ang="0">
                      <a:pos x="42" y="77"/>
                    </a:cxn>
                    <a:cxn ang="0">
                      <a:pos x="12" y="18"/>
                    </a:cxn>
                    <a:cxn ang="0">
                      <a:pos x="6" y="6"/>
                    </a:cxn>
                    <a:cxn ang="0">
                      <a:pos x="0" y="0"/>
                    </a:cxn>
                    <a:cxn ang="0">
                      <a:pos x="0" y="0"/>
                    </a:cxn>
                    <a:cxn ang="0">
                      <a:pos x="6" y="0"/>
                    </a:cxn>
                    <a:cxn ang="0">
                      <a:pos x="6" y="6"/>
                    </a:cxn>
                    <a:cxn ang="0">
                      <a:pos x="18" y="12"/>
                    </a:cxn>
                    <a:cxn ang="0">
                      <a:pos x="24" y="24"/>
                    </a:cxn>
                    <a:cxn ang="0">
                      <a:pos x="30" y="30"/>
                    </a:cxn>
                    <a:cxn ang="0">
                      <a:pos x="42" y="42"/>
                    </a:cxn>
                    <a:cxn ang="0">
                      <a:pos x="48" y="47"/>
                    </a:cxn>
                    <a:cxn ang="0">
                      <a:pos x="71" y="77"/>
                    </a:cxn>
                    <a:cxn ang="0">
                      <a:pos x="95" y="113"/>
                    </a:cxn>
                    <a:cxn ang="0">
                      <a:pos x="113" y="160"/>
                    </a:cxn>
                    <a:cxn ang="0">
                      <a:pos x="125" y="219"/>
                    </a:cxn>
                    <a:cxn ang="0">
                      <a:pos x="131" y="290"/>
                    </a:cxn>
                    <a:cxn ang="0">
                      <a:pos x="137" y="361"/>
                    </a:cxn>
                    <a:cxn ang="0">
                      <a:pos x="143" y="415"/>
                    </a:cxn>
                    <a:cxn ang="0">
                      <a:pos x="148" y="462"/>
                    </a:cxn>
                    <a:cxn ang="0">
                      <a:pos x="160" y="509"/>
                    </a:cxn>
                    <a:cxn ang="0">
                      <a:pos x="178" y="533"/>
                    </a:cxn>
                    <a:cxn ang="0">
                      <a:pos x="101" y="569"/>
                    </a:cxn>
                  </a:cxnLst>
                  <a:rect l="0" t="0" r="r" b="b"/>
                  <a:pathLst>
                    <a:path w="178" h="569">
                      <a:moveTo>
                        <a:pt x="101" y="569"/>
                      </a:moveTo>
                      <a:lnTo>
                        <a:pt x="95" y="557"/>
                      </a:lnTo>
                      <a:lnTo>
                        <a:pt x="77" y="527"/>
                      </a:lnTo>
                      <a:lnTo>
                        <a:pt x="54" y="486"/>
                      </a:lnTo>
                      <a:lnTo>
                        <a:pt x="30" y="444"/>
                      </a:lnTo>
                      <a:lnTo>
                        <a:pt x="24" y="409"/>
                      </a:lnTo>
                      <a:lnTo>
                        <a:pt x="30" y="367"/>
                      </a:lnTo>
                      <a:lnTo>
                        <a:pt x="42" y="308"/>
                      </a:lnTo>
                      <a:lnTo>
                        <a:pt x="60" y="249"/>
                      </a:lnTo>
                      <a:lnTo>
                        <a:pt x="66" y="195"/>
                      </a:lnTo>
                      <a:lnTo>
                        <a:pt x="60" y="136"/>
                      </a:lnTo>
                      <a:lnTo>
                        <a:pt x="42" y="77"/>
                      </a:lnTo>
                      <a:lnTo>
                        <a:pt x="12" y="18"/>
                      </a:lnTo>
                      <a:lnTo>
                        <a:pt x="6" y="6"/>
                      </a:lnTo>
                      <a:lnTo>
                        <a:pt x="0" y="0"/>
                      </a:lnTo>
                      <a:lnTo>
                        <a:pt x="0" y="0"/>
                      </a:lnTo>
                      <a:lnTo>
                        <a:pt x="6" y="0"/>
                      </a:lnTo>
                      <a:lnTo>
                        <a:pt x="6" y="6"/>
                      </a:lnTo>
                      <a:lnTo>
                        <a:pt x="18" y="12"/>
                      </a:lnTo>
                      <a:lnTo>
                        <a:pt x="24" y="24"/>
                      </a:lnTo>
                      <a:lnTo>
                        <a:pt x="30" y="30"/>
                      </a:lnTo>
                      <a:lnTo>
                        <a:pt x="42" y="42"/>
                      </a:lnTo>
                      <a:lnTo>
                        <a:pt x="48" y="47"/>
                      </a:lnTo>
                      <a:lnTo>
                        <a:pt x="71" y="77"/>
                      </a:lnTo>
                      <a:lnTo>
                        <a:pt x="95" y="113"/>
                      </a:lnTo>
                      <a:lnTo>
                        <a:pt x="113" y="160"/>
                      </a:lnTo>
                      <a:lnTo>
                        <a:pt x="125" y="219"/>
                      </a:lnTo>
                      <a:lnTo>
                        <a:pt x="131" y="290"/>
                      </a:lnTo>
                      <a:lnTo>
                        <a:pt x="137" y="361"/>
                      </a:lnTo>
                      <a:lnTo>
                        <a:pt x="143" y="415"/>
                      </a:lnTo>
                      <a:lnTo>
                        <a:pt x="148" y="462"/>
                      </a:lnTo>
                      <a:lnTo>
                        <a:pt x="160" y="509"/>
                      </a:lnTo>
                      <a:lnTo>
                        <a:pt x="178" y="533"/>
                      </a:lnTo>
                      <a:lnTo>
                        <a:pt x="101" y="569"/>
                      </a:lnTo>
                      <a:close/>
                    </a:path>
                  </a:pathLst>
                </a:custGeom>
                <a:solidFill>
                  <a:srgbClr val="AB7852"/>
                </a:solidFill>
                <a:ln w="0">
                  <a:solidFill>
                    <a:srgbClr val="AB7852"/>
                  </a:solidFill>
                  <a:prstDash val="solid"/>
                  <a:round/>
                  <a:headEnd/>
                  <a:tailEnd/>
                </a:ln>
              </p:spPr>
              <p:txBody>
                <a:bodyPr/>
                <a:lstStyle/>
                <a:p>
                  <a:endParaRPr lang="en-US"/>
                </a:p>
              </p:txBody>
            </p:sp>
            <p:sp>
              <p:nvSpPr>
                <p:cNvPr id="358545" name="Freeform 145"/>
                <p:cNvSpPr>
                  <a:spLocks noChangeAspect="1"/>
                </p:cNvSpPr>
                <p:nvPr/>
              </p:nvSpPr>
              <p:spPr bwMode="auto">
                <a:xfrm>
                  <a:off x="3217" y="640"/>
                  <a:ext cx="130" cy="414"/>
                </a:xfrm>
                <a:custGeom>
                  <a:avLst/>
                  <a:gdLst/>
                  <a:ahLst/>
                  <a:cxnLst>
                    <a:cxn ang="0">
                      <a:pos x="130" y="397"/>
                    </a:cxn>
                    <a:cxn ang="0">
                      <a:pos x="71" y="414"/>
                    </a:cxn>
                    <a:cxn ang="0">
                      <a:pos x="36" y="408"/>
                    </a:cxn>
                    <a:cxn ang="0">
                      <a:pos x="30" y="397"/>
                    </a:cxn>
                    <a:cxn ang="0">
                      <a:pos x="6" y="355"/>
                    </a:cxn>
                    <a:cxn ang="0">
                      <a:pos x="0" y="320"/>
                    </a:cxn>
                    <a:cxn ang="0">
                      <a:pos x="6" y="278"/>
                    </a:cxn>
                    <a:cxn ang="0">
                      <a:pos x="18" y="219"/>
                    </a:cxn>
                    <a:cxn ang="0">
                      <a:pos x="36" y="160"/>
                    </a:cxn>
                    <a:cxn ang="0">
                      <a:pos x="42" y="106"/>
                    </a:cxn>
                    <a:cxn ang="0">
                      <a:pos x="36" y="47"/>
                    </a:cxn>
                    <a:cxn ang="0">
                      <a:pos x="24" y="6"/>
                    </a:cxn>
                    <a:cxn ang="0">
                      <a:pos x="53" y="0"/>
                    </a:cxn>
                    <a:cxn ang="0">
                      <a:pos x="59" y="0"/>
                    </a:cxn>
                    <a:cxn ang="0">
                      <a:pos x="71" y="24"/>
                    </a:cxn>
                    <a:cxn ang="0">
                      <a:pos x="89" y="71"/>
                    </a:cxn>
                    <a:cxn ang="0">
                      <a:pos x="101" y="130"/>
                    </a:cxn>
                    <a:cxn ang="0">
                      <a:pos x="107" y="201"/>
                    </a:cxn>
                    <a:cxn ang="0">
                      <a:pos x="113" y="272"/>
                    </a:cxn>
                    <a:cxn ang="0">
                      <a:pos x="119" y="326"/>
                    </a:cxn>
                    <a:cxn ang="0">
                      <a:pos x="124" y="373"/>
                    </a:cxn>
                    <a:cxn ang="0">
                      <a:pos x="130" y="397"/>
                    </a:cxn>
                    <a:cxn ang="0">
                      <a:pos x="130" y="397"/>
                    </a:cxn>
                  </a:cxnLst>
                  <a:rect l="0" t="0" r="r" b="b"/>
                  <a:pathLst>
                    <a:path w="130" h="414">
                      <a:moveTo>
                        <a:pt x="130" y="397"/>
                      </a:moveTo>
                      <a:lnTo>
                        <a:pt x="71" y="414"/>
                      </a:lnTo>
                      <a:lnTo>
                        <a:pt x="36" y="408"/>
                      </a:lnTo>
                      <a:lnTo>
                        <a:pt x="30" y="397"/>
                      </a:lnTo>
                      <a:lnTo>
                        <a:pt x="6" y="355"/>
                      </a:lnTo>
                      <a:lnTo>
                        <a:pt x="0" y="320"/>
                      </a:lnTo>
                      <a:lnTo>
                        <a:pt x="6" y="278"/>
                      </a:lnTo>
                      <a:lnTo>
                        <a:pt x="18" y="219"/>
                      </a:lnTo>
                      <a:lnTo>
                        <a:pt x="36" y="160"/>
                      </a:lnTo>
                      <a:lnTo>
                        <a:pt x="42" y="106"/>
                      </a:lnTo>
                      <a:lnTo>
                        <a:pt x="36" y="47"/>
                      </a:lnTo>
                      <a:lnTo>
                        <a:pt x="24" y="6"/>
                      </a:lnTo>
                      <a:lnTo>
                        <a:pt x="53" y="0"/>
                      </a:lnTo>
                      <a:lnTo>
                        <a:pt x="59" y="0"/>
                      </a:lnTo>
                      <a:lnTo>
                        <a:pt x="71" y="24"/>
                      </a:lnTo>
                      <a:lnTo>
                        <a:pt x="89" y="71"/>
                      </a:lnTo>
                      <a:lnTo>
                        <a:pt x="101" y="130"/>
                      </a:lnTo>
                      <a:lnTo>
                        <a:pt x="107" y="201"/>
                      </a:lnTo>
                      <a:lnTo>
                        <a:pt x="113" y="272"/>
                      </a:lnTo>
                      <a:lnTo>
                        <a:pt x="119" y="326"/>
                      </a:lnTo>
                      <a:lnTo>
                        <a:pt x="124" y="373"/>
                      </a:lnTo>
                      <a:lnTo>
                        <a:pt x="130" y="397"/>
                      </a:lnTo>
                      <a:lnTo>
                        <a:pt x="130" y="397"/>
                      </a:lnTo>
                      <a:close/>
                    </a:path>
                  </a:pathLst>
                </a:custGeom>
                <a:solidFill>
                  <a:srgbClr val="AB7852"/>
                </a:solidFill>
                <a:ln w="0">
                  <a:solidFill>
                    <a:srgbClr val="AB7852"/>
                  </a:solidFill>
                  <a:prstDash val="solid"/>
                  <a:round/>
                  <a:headEnd/>
                  <a:tailEnd/>
                </a:ln>
              </p:spPr>
              <p:txBody>
                <a:bodyPr/>
                <a:lstStyle/>
                <a:p>
                  <a:endParaRPr lang="en-US"/>
                </a:p>
              </p:txBody>
            </p:sp>
            <p:sp>
              <p:nvSpPr>
                <p:cNvPr id="358546" name="Freeform 146"/>
                <p:cNvSpPr>
                  <a:spLocks noChangeAspect="1"/>
                </p:cNvSpPr>
                <p:nvPr/>
              </p:nvSpPr>
              <p:spPr bwMode="auto">
                <a:xfrm>
                  <a:off x="3217" y="693"/>
                  <a:ext cx="119" cy="308"/>
                </a:xfrm>
                <a:custGeom>
                  <a:avLst/>
                  <a:gdLst/>
                  <a:ahLst/>
                  <a:cxnLst>
                    <a:cxn ang="0">
                      <a:pos x="119" y="296"/>
                    </a:cxn>
                    <a:cxn ang="0">
                      <a:pos x="65" y="308"/>
                    </a:cxn>
                    <a:cxn ang="0">
                      <a:pos x="6" y="296"/>
                    </a:cxn>
                    <a:cxn ang="0">
                      <a:pos x="6" y="296"/>
                    </a:cxn>
                    <a:cxn ang="0">
                      <a:pos x="0" y="267"/>
                    </a:cxn>
                    <a:cxn ang="0">
                      <a:pos x="6" y="225"/>
                    </a:cxn>
                    <a:cxn ang="0">
                      <a:pos x="18" y="166"/>
                    </a:cxn>
                    <a:cxn ang="0">
                      <a:pos x="36" y="107"/>
                    </a:cxn>
                    <a:cxn ang="0">
                      <a:pos x="42" y="53"/>
                    </a:cxn>
                    <a:cxn ang="0">
                      <a:pos x="36" y="0"/>
                    </a:cxn>
                    <a:cxn ang="0">
                      <a:pos x="53" y="0"/>
                    </a:cxn>
                    <a:cxn ang="0">
                      <a:pos x="83" y="6"/>
                    </a:cxn>
                    <a:cxn ang="0">
                      <a:pos x="89" y="18"/>
                    </a:cxn>
                    <a:cxn ang="0">
                      <a:pos x="101" y="77"/>
                    </a:cxn>
                    <a:cxn ang="0">
                      <a:pos x="107" y="148"/>
                    </a:cxn>
                    <a:cxn ang="0">
                      <a:pos x="113" y="219"/>
                    </a:cxn>
                    <a:cxn ang="0">
                      <a:pos x="119" y="273"/>
                    </a:cxn>
                    <a:cxn ang="0">
                      <a:pos x="119" y="296"/>
                    </a:cxn>
                    <a:cxn ang="0">
                      <a:pos x="119" y="296"/>
                    </a:cxn>
                  </a:cxnLst>
                  <a:rect l="0" t="0" r="r" b="b"/>
                  <a:pathLst>
                    <a:path w="119" h="308">
                      <a:moveTo>
                        <a:pt x="119" y="296"/>
                      </a:moveTo>
                      <a:lnTo>
                        <a:pt x="65" y="308"/>
                      </a:lnTo>
                      <a:lnTo>
                        <a:pt x="6" y="296"/>
                      </a:lnTo>
                      <a:lnTo>
                        <a:pt x="6" y="296"/>
                      </a:lnTo>
                      <a:lnTo>
                        <a:pt x="0" y="267"/>
                      </a:lnTo>
                      <a:lnTo>
                        <a:pt x="6" y="225"/>
                      </a:lnTo>
                      <a:lnTo>
                        <a:pt x="18" y="166"/>
                      </a:lnTo>
                      <a:lnTo>
                        <a:pt x="36" y="107"/>
                      </a:lnTo>
                      <a:lnTo>
                        <a:pt x="42" y="53"/>
                      </a:lnTo>
                      <a:lnTo>
                        <a:pt x="36" y="0"/>
                      </a:lnTo>
                      <a:lnTo>
                        <a:pt x="53" y="0"/>
                      </a:lnTo>
                      <a:lnTo>
                        <a:pt x="83" y="6"/>
                      </a:lnTo>
                      <a:lnTo>
                        <a:pt x="89" y="18"/>
                      </a:lnTo>
                      <a:lnTo>
                        <a:pt x="101" y="77"/>
                      </a:lnTo>
                      <a:lnTo>
                        <a:pt x="107" y="148"/>
                      </a:lnTo>
                      <a:lnTo>
                        <a:pt x="113" y="219"/>
                      </a:lnTo>
                      <a:lnTo>
                        <a:pt x="119" y="273"/>
                      </a:lnTo>
                      <a:lnTo>
                        <a:pt x="119" y="296"/>
                      </a:lnTo>
                      <a:lnTo>
                        <a:pt x="119" y="296"/>
                      </a:lnTo>
                      <a:close/>
                    </a:path>
                  </a:pathLst>
                </a:custGeom>
                <a:solidFill>
                  <a:srgbClr val="B38563"/>
                </a:solidFill>
                <a:ln w="0">
                  <a:solidFill>
                    <a:srgbClr val="B38563"/>
                  </a:solidFill>
                  <a:prstDash val="solid"/>
                  <a:round/>
                  <a:headEnd/>
                  <a:tailEnd/>
                </a:ln>
              </p:spPr>
              <p:txBody>
                <a:bodyPr/>
                <a:lstStyle/>
                <a:p>
                  <a:endParaRPr lang="en-US"/>
                </a:p>
              </p:txBody>
            </p:sp>
            <p:sp>
              <p:nvSpPr>
                <p:cNvPr id="358547" name="Freeform 147"/>
                <p:cNvSpPr>
                  <a:spLocks noChangeAspect="1"/>
                </p:cNvSpPr>
                <p:nvPr/>
              </p:nvSpPr>
              <p:spPr bwMode="auto">
                <a:xfrm>
                  <a:off x="3217" y="741"/>
                  <a:ext cx="113" cy="207"/>
                </a:xfrm>
                <a:custGeom>
                  <a:avLst/>
                  <a:gdLst/>
                  <a:ahLst/>
                  <a:cxnLst>
                    <a:cxn ang="0">
                      <a:pos x="113" y="195"/>
                    </a:cxn>
                    <a:cxn ang="0">
                      <a:pos x="65" y="207"/>
                    </a:cxn>
                    <a:cxn ang="0">
                      <a:pos x="12" y="195"/>
                    </a:cxn>
                    <a:cxn ang="0">
                      <a:pos x="0" y="189"/>
                    </a:cxn>
                    <a:cxn ang="0">
                      <a:pos x="6" y="177"/>
                    </a:cxn>
                    <a:cxn ang="0">
                      <a:pos x="18" y="118"/>
                    </a:cxn>
                    <a:cxn ang="0">
                      <a:pos x="36" y="59"/>
                    </a:cxn>
                    <a:cxn ang="0">
                      <a:pos x="42" y="5"/>
                    </a:cxn>
                    <a:cxn ang="0">
                      <a:pos x="42" y="5"/>
                    </a:cxn>
                    <a:cxn ang="0">
                      <a:pos x="53" y="0"/>
                    </a:cxn>
                    <a:cxn ang="0">
                      <a:pos x="95" y="11"/>
                    </a:cxn>
                    <a:cxn ang="0">
                      <a:pos x="101" y="29"/>
                    </a:cxn>
                    <a:cxn ang="0">
                      <a:pos x="107" y="100"/>
                    </a:cxn>
                    <a:cxn ang="0">
                      <a:pos x="113" y="171"/>
                    </a:cxn>
                    <a:cxn ang="0">
                      <a:pos x="113" y="195"/>
                    </a:cxn>
                    <a:cxn ang="0">
                      <a:pos x="113" y="195"/>
                    </a:cxn>
                  </a:cxnLst>
                  <a:rect l="0" t="0" r="r" b="b"/>
                  <a:pathLst>
                    <a:path w="113" h="207">
                      <a:moveTo>
                        <a:pt x="113" y="195"/>
                      </a:moveTo>
                      <a:lnTo>
                        <a:pt x="65" y="207"/>
                      </a:lnTo>
                      <a:lnTo>
                        <a:pt x="12" y="195"/>
                      </a:lnTo>
                      <a:lnTo>
                        <a:pt x="0" y="189"/>
                      </a:lnTo>
                      <a:lnTo>
                        <a:pt x="6" y="177"/>
                      </a:lnTo>
                      <a:lnTo>
                        <a:pt x="18" y="118"/>
                      </a:lnTo>
                      <a:lnTo>
                        <a:pt x="36" y="59"/>
                      </a:lnTo>
                      <a:lnTo>
                        <a:pt x="42" y="5"/>
                      </a:lnTo>
                      <a:lnTo>
                        <a:pt x="42" y="5"/>
                      </a:lnTo>
                      <a:lnTo>
                        <a:pt x="53" y="0"/>
                      </a:lnTo>
                      <a:lnTo>
                        <a:pt x="95" y="11"/>
                      </a:lnTo>
                      <a:lnTo>
                        <a:pt x="101" y="29"/>
                      </a:lnTo>
                      <a:lnTo>
                        <a:pt x="107" y="100"/>
                      </a:lnTo>
                      <a:lnTo>
                        <a:pt x="113" y="171"/>
                      </a:lnTo>
                      <a:lnTo>
                        <a:pt x="113" y="195"/>
                      </a:lnTo>
                      <a:lnTo>
                        <a:pt x="113" y="195"/>
                      </a:lnTo>
                      <a:close/>
                    </a:path>
                  </a:pathLst>
                </a:custGeom>
                <a:solidFill>
                  <a:srgbClr val="C8A68D"/>
                </a:solidFill>
                <a:ln w="0">
                  <a:solidFill>
                    <a:srgbClr val="C8A68D"/>
                  </a:solidFill>
                  <a:prstDash val="solid"/>
                  <a:round/>
                  <a:headEnd/>
                  <a:tailEnd/>
                </a:ln>
              </p:spPr>
              <p:txBody>
                <a:bodyPr/>
                <a:lstStyle/>
                <a:p>
                  <a:endParaRPr lang="en-US"/>
                </a:p>
              </p:txBody>
            </p:sp>
            <p:sp>
              <p:nvSpPr>
                <p:cNvPr id="358548" name="Freeform 148"/>
                <p:cNvSpPr>
                  <a:spLocks noChangeAspect="1"/>
                </p:cNvSpPr>
                <p:nvPr/>
              </p:nvSpPr>
              <p:spPr bwMode="auto">
                <a:xfrm>
                  <a:off x="3235" y="794"/>
                  <a:ext cx="89" cy="106"/>
                </a:xfrm>
                <a:custGeom>
                  <a:avLst/>
                  <a:gdLst/>
                  <a:ahLst/>
                  <a:cxnLst>
                    <a:cxn ang="0">
                      <a:pos x="89" y="65"/>
                    </a:cxn>
                    <a:cxn ang="0">
                      <a:pos x="89" y="71"/>
                    </a:cxn>
                    <a:cxn ang="0">
                      <a:pos x="83" y="89"/>
                    </a:cxn>
                    <a:cxn ang="0">
                      <a:pos x="65" y="101"/>
                    </a:cxn>
                    <a:cxn ang="0">
                      <a:pos x="47" y="106"/>
                    </a:cxn>
                    <a:cxn ang="0">
                      <a:pos x="24" y="101"/>
                    </a:cxn>
                    <a:cxn ang="0">
                      <a:pos x="6" y="89"/>
                    </a:cxn>
                    <a:cxn ang="0">
                      <a:pos x="0" y="77"/>
                    </a:cxn>
                    <a:cxn ang="0">
                      <a:pos x="0" y="65"/>
                    </a:cxn>
                    <a:cxn ang="0">
                      <a:pos x="18" y="12"/>
                    </a:cxn>
                    <a:cxn ang="0">
                      <a:pos x="18" y="6"/>
                    </a:cxn>
                    <a:cxn ang="0">
                      <a:pos x="41" y="0"/>
                    </a:cxn>
                    <a:cxn ang="0">
                      <a:pos x="59" y="6"/>
                    </a:cxn>
                    <a:cxn ang="0">
                      <a:pos x="77" y="12"/>
                    </a:cxn>
                    <a:cxn ang="0">
                      <a:pos x="89" y="29"/>
                    </a:cxn>
                    <a:cxn ang="0">
                      <a:pos x="89" y="47"/>
                    </a:cxn>
                    <a:cxn ang="0">
                      <a:pos x="89" y="65"/>
                    </a:cxn>
                    <a:cxn ang="0">
                      <a:pos x="89" y="65"/>
                    </a:cxn>
                  </a:cxnLst>
                  <a:rect l="0" t="0" r="r" b="b"/>
                  <a:pathLst>
                    <a:path w="89" h="106">
                      <a:moveTo>
                        <a:pt x="89" y="65"/>
                      </a:moveTo>
                      <a:lnTo>
                        <a:pt x="89" y="71"/>
                      </a:lnTo>
                      <a:lnTo>
                        <a:pt x="83" y="89"/>
                      </a:lnTo>
                      <a:lnTo>
                        <a:pt x="65" y="101"/>
                      </a:lnTo>
                      <a:lnTo>
                        <a:pt x="47" y="106"/>
                      </a:lnTo>
                      <a:lnTo>
                        <a:pt x="24" y="101"/>
                      </a:lnTo>
                      <a:lnTo>
                        <a:pt x="6" y="89"/>
                      </a:lnTo>
                      <a:lnTo>
                        <a:pt x="0" y="77"/>
                      </a:lnTo>
                      <a:lnTo>
                        <a:pt x="0" y="65"/>
                      </a:lnTo>
                      <a:lnTo>
                        <a:pt x="18" y="12"/>
                      </a:lnTo>
                      <a:lnTo>
                        <a:pt x="18" y="6"/>
                      </a:lnTo>
                      <a:lnTo>
                        <a:pt x="41" y="0"/>
                      </a:lnTo>
                      <a:lnTo>
                        <a:pt x="59" y="6"/>
                      </a:lnTo>
                      <a:lnTo>
                        <a:pt x="77" y="12"/>
                      </a:lnTo>
                      <a:lnTo>
                        <a:pt x="89" y="29"/>
                      </a:lnTo>
                      <a:lnTo>
                        <a:pt x="89" y="47"/>
                      </a:lnTo>
                      <a:lnTo>
                        <a:pt x="89" y="65"/>
                      </a:lnTo>
                      <a:lnTo>
                        <a:pt x="89" y="65"/>
                      </a:lnTo>
                      <a:close/>
                    </a:path>
                  </a:pathLst>
                </a:custGeom>
                <a:solidFill>
                  <a:srgbClr val="E7D9CE"/>
                </a:solidFill>
                <a:ln w="0">
                  <a:solidFill>
                    <a:srgbClr val="E7D9CE"/>
                  </a:solidFill>
                  <a:prstDash val="solid"/>
                  <a:round/>
                  <a:headEnd/>
                  <a:tailEnd/>
                </a:ln>
              </p:spPr>
              <p:txBody>
                <a:bodyPr/>
                <a:lstStyle/>
                <a:p>
                  <a:endParaRPr lang="en-US"/>
                </a:p>
              </p:txBody>
            </p:sp>
            <p:sp>
              <p:nvSpPr>
                <p:cNvPr id="358549" name="Freeform 149"/>
                <p:cNvSpPr>
                  <a:spLocks noChangeAspect="1"/>
                </p:cNvSpPr>
                <p:nvPr/>
              </p:nvSpPr>
              <p:spPr bwMode="auto">
                <a:xfrm>
                  <a:off x="3904" y="1262"/>
                  <a:ext cx="569" cy="171"/>
                </a:xfrm>
                <a:custGeom>
                  <a:avLst/>
                  <a:gdLst/>
                  <a:ahLst/>
                  <a:cxnLst>
                    <a:cxn ang="0">
                      <a:pos x="0" y="94"/>
                    </a:cxn>
                    <a:cxn ang="0">
                      <a:pos x="12" y="88"/>
                    </a:cxn>
                    <a:cxn ang="0">
                      <a:pos x="42" y="65"/>
                    </a:cxn>
                    <a:cxn ang="0">
                      <a:pos x="83" y="47"/>
                    </a:cxn>
                    <a:cxn ang="0">
                      <a:pos x="119" y="23"/>
                    </a:cxn>
                    <a:cxn ang="0">
                      <a:pos x="154" y="17"/>
                    </a:cxn>
                    <a:cxn ang="0">
                      <a:pos x="196" y="23"/>
                    </a:cxn>
                    <a:cxn ang="0">
                      <a:pos x="255" y="35"/>
                    </a:cxn>
                    <a:cxn ang="0">
                      <a:pos x="314" y="53"/>
                    </a:cxn>
                    <a:cxn ang="0">
                      <a:pos x="367" y="65"/>
                    </a:cxn>
                    <a:cxn ang="0">
                      <a:pos x="427" y="59"/>
                    </a:cxn>
                    <a:cxn ang="0">
                      <a:pos x="492" y="41"/>
                    </a:cxn>
                    <a:cxn ang="0">
                      <a:pos x="545" y="12"/>
                    </a:cxn>
                    <a:cxn ang="0">
                      <a:pos x="557" y="6"/>
                    </a:cxn>
                    <a:cxn ang="0">
                      <a:pos x="563" y="0"/>
                    </a:cxn>
                    <a:cxn ang="0">
                      <a:pos x="569" y="0"/>
                    </a:cxn>
                    <a:cxn ang="0">
                      <a:pos x="563" y="6"/>
                    </a:cxn>
                    <a:cxn ang="0">
                      <a:pos x="557" y="6"/>
                    </a:cxn>
                    <a:cxn ang="0">
                      <a:pos x="551" y="17"/>
                    </a:cxn>
                    <a:cxn ang="0">
                      <a:pos x="545" y="23"/>
                    </a:cxn>
                    <a:cxn ang="0">
                      <a:pos x="533" y="29"/>
                    </a:cxn>
                    <a:cxn ang="0">
                      <a:pos x="521" y="41"/>
                    </a:cxn>
                    <a:cxn ang="0">
                      <a:pos x="515" y="47"/>
                    </a:cxn>
                    <a:cxn ang="0">
                      <a:pos x="486" y="71"/>
                    </a:cxn>
                    <a:cxn ang="0">
                      <a:pos x="450" y="94"/>
                    </a:cxn>
                    <a:cxn ang="0">
                      <a:pos x="403" y="112"/>
                    </a:cxn>
                    <a:cxn ang="0">
                      <a:pos x="344" y="124"/>
                    </a:cxn>
                    <a:cxn ang="0">
                      <a:pos x="273" y="130"/>
                    </a:cxn>
                    <a:cxn ang="0">
                      <a:pos x="201" y="130"/>
                    </a:cxn>
                    <a:cxn ang="0">
                      <a:pos x="148" y="136"/>
                    </a:cxn>
                    <a:cxn ang="0">
                      <a:pos x="101" y="142"/>
                    </a:cxn>
                    <a:cxn ang="0">
                      <a:pos x="59" y="154"/>
                    </a:cxn>
                    <a:cxn ang="0">
                      <a:pos x="30" y="171"/>
                    </a:cxn>
                    <a:cxn ang="0">
                      <a:pos x="0" y="94"/>
                    </a:cxn>
                  </a:cxnLst>
                  <a:rect l="0" t="0" r="r" b="b"/>
                  <a:pathLst>
                    <a:path w="569" h="171">
                      <a:moveTo>
                        <a:pt x="0" y="94"/>
                      </a:moveTo>
                      <a:lnTo>
                        <a:pt x="12" y="88"/>
                      </a:lnTo>
                      <a:lnTo>
                        <a:pt x="42" y="65"/>
                      </a:lnTo>
                      <a:lnTo>
                        <a:pt x="83" y="47"/>
                      </a:lnTo>
                      <a:lnTo>
                        <a:pt x="119" y="23"/>
                      </a:lnTo>
                      <a:lnTo>
                        <a:pt x="154" y="17"/>
                      </a:lnTo>
                      <a:lnTo>
                        <a:pt x="196" y="23"/>
                      </a:lnTo>
                      <a:lnTo>
                        <a:pt x="255" y="35"/>
                      </a:lnTo>
                      <a:lnTo>
                        <a:pt x="314" y="53"/>
                      </a:lnTo>
                      <a:lnTo>
                        <a:pt x="367" y="65"/>
                      </a:lnTo>
                      <a:lnTo>
                        <a:pt x="427" y="59"/>
                      </a:lnTo>
                      <a:lnTo>
                        <a:pt x="492" y="41"/>
                      </a:lnTo>
                      <a:lnTo>
                        <a:pt x="545" y="12"/>
                      </a:lnTo>
                      <a:lnTo>
                        <a:pt x="557" y="6"/>
                      </a:lnTo>
                      <a:lnTo>
                        <a:pt x="563" y="0"/>
                      </a:lnTo>
                      <a:lnTo>
                        <a:pt x="569" y="0"/>
                      </a:lnTo>
                      <a:lnTo>
                        <a:pt x="563" y="6"/>
                      </a:lnTo>
                      <a:lnTo>
                        <a:pt x="557" y="6"/>
                      </a:lnTo>
                      <a:lnTo>
                        <a:pt x="551" y="17"/>
                      </a:lnTo>
                      <a:lnTo>
                        <a:pt x="545" y="23"/>
                      </a:lnTo>
                      <a:lnTo>
                        <a:pt x="533" y="29"/>
                      </a:lnTo>
                      <a:lnTo>
                        <a:pt x="521" y="41"/>
                      </a:lnTo>
                      <a:lnTo>
                        <a:pt x="515" y="47"/>
                      </a:lnTo>
                      <a:lnTo>
                        <a:pt x="486" y="71"/>
                      </a:lnTo>
                      <a:lnTo>
                        <a:pt x="450" y="94"/>
                      </a:lnTo>
                      <a:lnTo>
                        <a:pt x="403" y="112"/>
                      </a:lnTo>
                      <a:lnTo>
                        <a:pt x="344" y="124"/>
                      </a:lnTo>
                      <a:lnTo>
                        <a:pt x="273" y="130"/>
                      </a:lnTo>
                      <a:lnTo>
                        <a:pt x="201" y="130"/>
                      </a:lnTo>
                      <a:lnTo>
                        <a:pt x="148" y="136"/>
                      </a:lnTo>
                      <a:lnTo>
                        <a:pt x="101" y="142"/>
                      </a:lnTo>
                      <a:lnTo>
                        <a:pt x="59" y="154"/>
                      </a:lnTo>
                      <a:lnTo>
                        <a:pt x="30" y="171"/>
                      </a:lnTo>
                      <a:lnTo>
                        <a:pt x="0" y="94"/>
                      </a:lnTo>
                      <a:close/>
                    </a:path>
                  </a:pathLst>
                </a:custGeom>
                <a:solidFill>
                  <a:srgbClr val="AB7852"/>
                </a:solidFill>
                <a:ln w="0">
                  <a:solidFill>
                    <a:srgbClr val="AB7852"/>
                  </a:solidFill>
                  <a:prstDash val="solid"/>
                  <a:round/>
                  <a:headEnd/>
                  <a:tailEnd/>
                </a:ln>
              </p:spPr>
              <p:txBody>
                <a:bodyPr/>
                <a:lstStyle/>
                <a:p>
                  <a:endParaRPr lang="en-US"/>
                </a:p>
              </p:txBody>
            </p:sp>
            <p:sp>
              <p:nvSpPr>
                <p:cNvPr id="358550" name="Freeform 150"/>
                <p:cNvSpPr>
                  <a:spLocks noChangeAspect="1"/>
                </p:cNvSpPr>
                <p:nvPr/>
              </p:nvSpPr>
              <p:spPr bwMode="auto">
                <a:xfrm>
                  <a:off x="3969" y="1279"/>
                  <a:ext cx="415" cy="131"/>
                </a:xfrm>
                <a:custGeom>
                  <a:avLst/>
                  <a:gdLst/>
                  <a:ahLst/>
                  <a:cxnLst>
                    <a:cxn ang="0">
                      <a:pos x="12" y="131"/>
                    </a:cxn>
                    <a:cxn ang="0">
                      <a:pos x="0" y="89"/>
                    </a:cxn>
                    <a:cxn ang="0">
                      <a:pos x="12" y="30"/>
                    </a:cxn>
                    <a:cxn ang="0">
                      <a:pos x="18" y="30"/>
                    </a:cxn>
                    <a:cxn ang="0">
                      <a:pos x="54" y="6"/>
                    </a:cxn>
                    <a:cxn ang="0">
                      <a:pos x="89" y="0"/>
                    </a:cxn>
                    <a:cxn ang="0">
                      <a:pos x="131" y="6"/>
                    </a:cxn>
                    <a:cxn ang="0">
                      <a:pos x="190" y="18"/>
                    </a:cxn>
                    <a:cxn ang="0">
                      <a:pos x="249" y="36"/>
                    </a:cxn>
                    <a:cxn ang="0">
                      <a:pos x="302" y="48"/>
                    </a:cxn>
                    <a:cxn ang="0">
                      <a:pos x="362" y="42"/>
                    </a:cxn>
                    <a:cxn ang="0">
                      <a:pos x="403" y="30"/>
                    </a:cxn>
                    <a:cxn ang="0">
                      <a:pos x="415" y="60"/>
                    </a:cxn>
                    <a:cxn ang="0">
                      <a:pos x="385" y="77"/>
                    </a:cxn>
                    <a:cxn ang="0">
                      <a:pos x="338" y="95"/>
                    </a:cxn>
                    <a:cxn ang="0">
                      <a:pos x="279" y="107"/>
                    </a:cxn>
                    <a:cxn ang="0">
                      <a:pos x="208" y="113"/>
                    </a:cxn>
                    <a:cxn ang="0">
                      <a:pos x="136" y="113"/>
                    </a:cxn>
                    <a:cxn ang="0">
                      <a:pos x="83" y="119"/>
                    </a:cxn>
                    <a:cxn ang="0">
                      <a:pos x="36" y="125"/>
                    </a:cxn>
                    <a:cxn ang="0">
                      <a:pos x="12" y="131"/>
                    </a:cxn>
                    <a:cxn ang="0">
                      <a:pos x="12" y="131"/>
                    </a:cxn>
                  </a:cxnLst>
                  <a:rect l="0" t="0" r="r" b="b"/>
                  <a:pathLst>
                    <a:path w="415" h="131">
                      <a:moveTo>
                        <a:pt x="12" y="131"/>
                      </a:moveTo>
                      <a:lnTo>
                        <a:pt x="0" y="89"/>
                      </a:lnTo>
                      <a:lnTo>
                        <a:pt x="12" y="30"/>
                      </a:lnTo>
                      <a:lnTo>
                        <a:pt x="18" y="30"/>
                      </a:lnTo>
                      <a:lnTo>
                        <a:pt x="54" y="6"/>
                      </a:lnTo>
                      <a:lnTo>
                        <a:pt x="89" y="0"/>
                      </a:lnTo>
                      <a:lnTo>
                        <a:pt x="131" y="6"/>
                      </a:lnTo>
                      <a:lnTo>
                        <a:pt x="190" y="18"/>
                      </a:lnTo>
                      <a:lnTo>
                        <a:pt x="249" y="36"/>
                      </a:lnTo>
                      <a:lnTo>
                        <a:pt x="302" y="48"/>
                      </a:lnTo>
                      <a:lnTo>
                        <a:pt x="362" y="42"/>
                      </a:lnTo>
                      <a:lnTo>
                        <a:pt x="403" y="30"/>
                      </a:lnTo>
                      <a:lnTo>
                        <a:pt x="415" y="60"/>
                      </a:lnTo>
                      <a:lnTo>
                        <a:pt x="385" y="77"/>
                      </a:lnTo>
                      <a:lnTo>
                        <a:pt x="338" y="95"/>
                      </a:lnTo>
                      <a:lnTo>
                        <a:pt x="279" y="107"/>
                      </a:lnTo>
                      <a:lnTo>
                        <a:pt x="208" y="113"/>
                      </a:lnTo>
                      <a:lnTo>
                        <a:pt x="136" y="113"/>
                      </a:lnTo>
                      <a:lnTo>
                        <a:pt x="83" y="119"/>
                      </a:lnTo>
                      <a:lnTo>
                        <a:pt x="36" y="125"/>
                      </a:lnTo>
                      <a:lnTo>
                        <a:pt x="12" y="131"/>
                      </a:lnTo>
                      <a:lnTo>
                        <a:pt x="12" y="131"/>
                      </a:lnTo>
                      <a:close/>
                    </a:path>
                  </a:pathLst>
                </a:custGeom>
                <a:solidFill>
                  <a:srgbClr val="AB7852"/>
                </a:solidFill>
                <a:ln w="0">
                  <a:solidFill>
                    <a:srgbClr val="AB7852"/>
                  </a:solidFill>
                  <a:prstDash val="solid"/>
                  <a:round/>
                  <a:headEnd/>
                  <a:tailEnd/>
                </a:ln>
              </p:spPr>
              <p:txBody>
                <a:bodyPr/>
                <a:lstStyle/>
                <a:p>
                  <a:endParaRPr lang="en-US"/>
                </a:p>
              </p:txBody>
            </p:sp>
            <p:sp>
              <p:nvSpPr>
                <p:cNvPr id="358551" name="Freeform 151"/>
                <p:cNvSpPr>
                  <a:spLocks noChangeAspect="1"/>
                </p:cNvSpPr>
                <p:nvPr/>
              </p:nvSpPr>
              <p:spPr bwMode="auto">
                <a:xfrm>
                  <a:off x="4023" y="1279"/>
                  <a:ext cx="308" cy="119"/>
                </a:xfrm>
                <a:custGeom>
                  <a:avLst/>
                  <a:gdLst/>
                  <a:ahLst/>
                  <a:cxnLst>
                    <a:cxn ang="0">
                      <a:pos x="308" y="71"/>
                    </a:cxn>
                    <a:cxn ang="0">
                      <a:pos x="308" y="89"/>
                    </a:cxn>
                    <a:cxn ang="0">
                      <a:pos x="284" y="95"/>
                    </a:cxn>
                    <a:cxn ang="0">
                      <a:pos x="225" y="107"/>
                    </a:cxn>
                    <a:cxn ang="0">
                      <a:pos x="154" y="113"/>
                    </a:cxn>
                    <a:cxn ang="0">
                      <a:pos x="82" y="113"/>
                    </a:cxn>
                    <a:cxn ang="0">
                      <a:pos x="29" y="119"/>
                    </a:cxn>
                    <a:cxn ang="0">
                      <a:pos x="11" y="119"/>
                    </a:cxn>
                    <a:cxn ang="0">
                      <a:pos x="0" y="83"/>
                    </a:cxn>
                    <a:cxn ang="0">
                      <a:pos x="11" y="24"/>
                    </a:cxn>
                    <a:cxn ang="0">
                      <a:pos x="23" y="0"/>
                    </a:cxn>
                    <a:cxn ang="0">
                      <a:pos x="35" y="0"/>
                    </a:cxn>
                    <a:cxn ang="0">
                      <a:pos x="77" y="6"/>
                    </a:cxn>
                    <a:cxn ang="0">
                      <a:pos x="136" y="18"/>
                    </a:cxn>
                    <a:cxn ang="0">
                      <a:pos x="195" y="36"/>
                    </a:cxn>
                    <a:cxn ang="0">
                      <a:pos x="248" y="48"/>
                    </a:cxn>
                    <a:cxn ang="0">
                      <a:pos x="302" y="42"/>
                    </a:cxn>
                    <a:cxn ang="0">
                      <a:pos x="308" y="71"/>
                    </a:cxn>
                    <a:cxn ang="0">
                      <a:pos x="308" y="71"/>
                    </a:cxn>
                  </a:cxnLst>
                  <a:rect l="0" t="0" r="r" b="b"/>
                  <a:pathLst>
                    <a:path w="308" h="119">
                      <a:moveTo>
                        <a:pt x="308" y="71"/>
                      </a:moveTo>
                      <a:lnTo>
                        <a:pt x="308" y="89"/>
                      </a:lnTo>
                      <a:lnTo>
                        <a:pt x="284" y="95"/>
                      </a:lnTo>
                      <a:lnTo>
                        <a:pt x="225" y="107"/>
                      </a:lnTo>
                      <a:lnTo>
                        <a:pt x="154" y="113"/>
                      </a:lnTo>
                      <a:lnTo>
                        <a:pt x="82" y="113"/>
                      </a:lnTo>
                      <a:lnTo>
                        <a:pt x="29" y="119"/>
                      </a:lnTo>
                      <a:lnTo>
                        <a:pt x="11" y="119"/>
                      </a:lnTo>
                      <a:lnTo>
                        <a:pt x="0" y="83"/>
                      </a:lnTo>
                      <a:lnTo>
                        <a:pt x="11" y="24"/>
                      </a:lnTo>
                      <a:lnTo>
                        <a:pt x="23" y="0"/>
                      </a:lnTo>
                      <a:lnTo>
                        <a:pt x="35" y="0"/>
                      </a:lnTo>
                      <a:lnTo>
                        <a:pt x="77" y="6"/>
                      </a:lnTo>
                      <a:lnTo>
                        <a:pt x="136" y="18"/>
                      </a:lnTo>
                      <a:lnTo>
                        <a:pt x="195" y="36"/>
                      </a:lnTo>
                      <a:lnTo>
                        <a:pt x="248" y="48"/>
                      </a:lnTo>
                      <a:lnTo>
                        <a:pt x="302" y="42"/>
                      </a:lnTo>
                      <a:lnTo>
                        <a:pt x="308" y="71"/>
                      </a:lnTo>
                      <a:lnTo>
                        <a:pt x="308" y="71"/>
                      </a:lnTo>
                      <a:close/>
                    </a:path>
                  </a:pathLst>
                </a:custGeom>
                <a:solidFill>
                  <a:srgbClr val="B38563"/>
                </a:solidFill>
                <a:ln w="0">
                  <a:solidFill>
                    <a:srgbClr val="B38563"/>
                  </a:solidFill>
                  <a:prstDash val="solid"/>
                  <a:round/>
                  <a:headEnd/>
                  <a:tailEnd/>
                </a:ln>
              </p:spPr>
              <p:txBody>
                <a:bodyPr/>
                <a:lstStyle/>
                <a:p>
                  <a:endParaRPr lang="en-US"/>
                </a:p>
              </p:txBody>
            </p:sp>
            <p:sp>
              <p:nvSpPr>
                <p:cNvPr id="358552" name="Freeform 152"/>
                <p:cNvSpPr>
                  <a:spLocks noChangeAspect="1"/>
                </p:cNvSpPr>
                <p:nvPr/>
              </p:nvSpPr>
              <p:spPr bwMode="auto">
                <a:xfrm>
                  <a:off x="4076" y="1285"/>
                  <a:ext cx="207" cy="107"/>
                </a:xfrm>
                <a:custGeom>
                  <a:avLst/>
                  <a:gdLst/>
                  <a:ahLst/>
                  <a:cxnLst>
                    <a:cxn ang="0">
                      <a:pos x="207" y="65"/>
                    </a:cxn>
                    <a:cxn ang="0">
                      <a:pos x="201" y="95"/>
                    </a:cxn>
                    <a:cxn ang="0">
                      <a:pos x="172" y="101"/>
                    </a:cxn>
                    <a:cxn ang="0">
                      <a:pos x="101" y="107"/>
                    </a:cxn>
                    <a:cxn ang="0">
                      <a:pos x="29" y="107"/>
                    </a:cxn>
                    <a:cxn ang="0">
                      <a:pos x="12" y="107"/>
                    </a:cxn>
                    <a:cxn ang="0">
                      <a:pos x="0" y="77"/>
                    </a:cxn>
                    <a:cxn ang="0">
                      <a:pos x="12" y="24"/>
                    </a:cxn>
                    <a:cxn ang="0">
                      <a:pos x="29" y="0"/>
                    </a:cxn>
                    <a:cxn ang="0">
                      <a:pos x="83" y="12"/>
                    </a:cxn>
                    <a:cxn ang="0">
                      <a:pos x="142" y="30"/>
                    </a:cxn>
                    <a:cxn ang="0">
                      <a:pos x="195" y="42"/>
                    </a:cxn>
                    <a:cxn ang="0">
                      <a:pos x="195" y="42"/>
                    </a:cxn>
                    <a:cxn ang="0">
                      <a:pos x="207" y="65"/>
                    </a:cxn>
                    <a:cxn ang="0">
                      <a:pos x="207" y="65"/>
                    </a:cxn>
                  </a:cxnLst>
                  <a:rect l="0" t="0" r="r" b="b"/>
                  <a:pathLst>
                    <a:path w="207" h="107">
                      <a:moveTo>
                        <a:pt x="207" y="65"/>
                      </a:moveTo>
                      <a:lnTo>
                        <a:pt x="201" y="95"/>
                      </a:lnTo>
                      <a:lnTo>
                        <a:pt x="172" y="101"/>
                      </a:lnTo>
                      <a:lnTo>
                        <a:pt x="101" y="107"/>
                      </a:lnTo>
                      <a:lnTo>
                        <a:pt x="29" y="107"/>
                      </a:lnTo>
                      <a:lnTo>
                        <a:pt x="12" y="107"/>
                      </a:lnTo>
                      <a:lnTo>
                        <a:pt x="0" y="77"/>
                      </a:lnTo>
                      <a:lnTo>
                        <a:pt x="12" y="24"/>
                      </a:lnTo>
                      <a:lnTo>
                        <a:pt x="29" y="0"/>
                      </a:lnTo>
                      <a:lnTo>
                        <a:pt x="83" y="12"/>
                      </a:lnTo>
                      <a:lnTo>
                        <a:pt x="142" y="30"/>
                      </a:lnTo>
                      <a:lnTo>
                        <a:pt x="195" y="42"/>
                      </a:lnTo>
                      <a:lnTo>
                        <a:pt x="195" y="42"/>
                      </a:lnTo>
                      <a:lnTo>
                        <a:pt x="207" y="65"/>
                      </a:lnTo>
                      <a:lnTo>
                        <a:pt x="207" y="65"/>
                      </a:lnTo>
                      <a:close/>
                    </a:path>
                  </a:pathLst>
                </a:custGeom>
                <a:solidFill>
                  <a:srgbClr val="C8A68D"/>
                </a:solidFill>
                <a:ln w="0">
                  <a:solidFill>
                    <a:srgbClr val="C8A68D"/>
                  </a:solidFill>
                  <a:prstDash val="solid"/>
                  <a:round/>
                  <a:headEnd/>
                  <a:tailEnd/>
                </a:ln>
              </p:spPr>
              <p:txBody>
                <a:bodyPr/>
                <a:lstStyle/>
                <a:p>
                  <a:endParaRPr lang="en-US"/>
                </a:p>
              </p:txBody>
            </p:sp>
            <p:sp>
              <p:nvSpPr>
                <p:cNvPr id="358553" name="Freeform 153"/>
                <p:cNvSpPr>
                  <a:spLocks noChangeAspect="1"/>
                </p:cNvSpPr>
                <p:nvPr/>
              </p:nvSpPr>
              <p:spPr bwMode="auto">
                <a:xfrm>
                  <a:off x="4129" y="1303"/>
                  <a:ext cx="101" cy="89"/>
                </a:xfrm>
                <a:custGeom>
                  <a:avLst/>
                  <a:gdLst/>
                  <a:ahLst/>
                  <a:cxnLst>
                    <a:cxn ang="0">
                      <a:pos x="101" y="47"/>
                    </a:cxn>
                    <a:cxn ang="0">
                      <a:pos x="95" y="71"/>
                    </a:cxn>
                    <a:cxn ang="0">
                      <a:pos x="89" y="83"/>
                    </a:cxn>
                    <a:cxn ang="0">
                      <a:pos x="48" y="89"/>
                    </a:cxn>
                    <a:cxn ang="0">
                      <a:pos x="12" y="89"/>
                    </a:cxn>
                    <a:cxn ang="0">
                      <a:pos x="0" y="77"/>
                    </a:cxn>
                    <a:cxn ang="0">
                      <a:pos x="0" y="53"/>
                    </a:cxn>
                    <a:cxn ang="0">
                      <a:pos x="0" y="36"/>
                    </a:cxn>
                    <a:cxn ang="0">
                      <a:pos x="12" y="18"/>
                    </a:cxn>
                    <a:cxn ang="0">
                      <a:pos x="24" y="6"/>
                    </a:cxn>
                    <a:cxn ang="0">
                      <a:pos x="48" y="0"/>
                    </a:cxn>
                    <a:cxn ang="0">
                      <a:pos x="77" y="12"/>
                    </a:cxn>
                    <a:cxn ang="0">
                      <a:pos x="83" y="12"/>
                    </a:cxn>
                    <a:cxn ang="0">
                      <a:pos x="95" y="30"/>
                    </a:cxn>
                    <a:cxn ang="0">
                      <a:pos x="101" y="47"/>
                    </a:cxn>
                    <a:cxn ang="0">
                      <a:pos x="101" y="47"/>
                    </a:cxn>
                  </a:cxnLst>
                  <a:rect l="0" t="0" r="r" b="b"/>
                  <a:pathLst>
                    <a:path w="101" h="89">
                      <a:moveTo>
                        <a:pt x="101" y="47"/>
                      </a:moveTo>
                      <a:lnTo>
                        <a:pt x="95" y="71"/>
                      </a:lnTo>
                      <a:lnTo>
                        <a:pt x="89" y="83"/>
                      </a:lnTo>
                      <a:lnTo>
                        <a:pt x="48" y="89"/>
                      </a:lnTo>
                      <a:lnTo>
                        <a:pt x="12" y="89"/>
                      </a:lnTo>
                      <a:lnTo>
                        <a:pt x="0" y="77"/>
                      </a:lnTo>
                      <a:lnTo>
                        <a:pt x="0" y="53"/>
                      </a:lnTo>
                      <a:lnTo>
                        <a:pt x="0" y="36"/>
                      </a:lnTo>
                      <a:lnTo>
                        <a:pt x="12" y="18"/>
                      </a:lnTo>
                      <a:lnTo>
                        <a:pt x="24" y="6"/>
                      </a:lnTo>
                      <a:lnTo>
                        <a:pt x="48" y="0"/>
                      </a:lnTo>
                      <a:lnTo>
                        <a:pt x="77" y="12"/>
                      </a:lnTo>
                      <a:lnTo>
                        <a:pt x="83" y="12"/>
                      </a:lnTo>
                      <a:lnTo>
                        <a:pt x="95" y="30"/>
                      </a:lnTo>
                      <a:lnTo>
                        <a:pt x="101" y="47"/>
                      </a:lnTo>
                      <a:lnTo>
                        <a:pt x="101" y="47"/>
                      </a:lnTo>
                      <a:close/>
                    </a:path>
                  </a:pathLst>
                </a:custGeom>
                <a:solidFill>
                  <a:srgbClr val="E7D9CE"/>
                </a:solidFill>
                <a:ln w="0">
                  <a:solidFill>
                    <a:srgbClr val="E7D9CE"/>
                  </a:solidFill>
                  <a:prstDash val="solid"/>
                  <a:round/>
                  <a:headEnd/>
                  <a:tailEnd/>
                </a:ln>
              </p:spPr>
              <p:txBody>
                <a:bodyPr/>
                <a:lstStyle/>
                <a:p>
                  <a:endParaRPr lang="en-US"/>
                </a:p>
              </p:txBody>
            </p:sp>
            <p:sp>
              <p:nvSpPr>
                <p:cNvPr id="358554" name="Freeform 154"/>
                <p:cNvSpPr>
                  <a:spLocks noChangeAspect="1"/>
                </p:cNvSpPr>
                <p:nvPr/>
              </p:nvSpPr>
              <p:spPr bwMode="auto">
                <a:xfrm>
                  <a:off x="3963" y="1457"/>
                  <a:ext cx="551" cy="154"/>
                </a:xfrm>
                <a:custGeom>
                  <a:avLst/>
                  <a:gdLst/>
                  <a:ahLst/>
                  <a:cxnLst>
                    <a:cxn ang="0">
                      <a:pos x="0" y="30"/>
                    </a:cxn>
                    <a:cxn ang="0">
                      <a:pos x="12" y="24"/>
                    </a:cxn>
                    <a:cxn ang="0">
                      <a:pos x="42" y="18"/>
                    </a:cxn>
                    <a:cxn ang="0">
                      <a:pos x="77" y="6"/>
                    </a:cxn>
                    <a:cxn ang="0">
                      <a:pos x="113" y="0"/>
                    </a:cxn>
                    <a:cxn ang="0">
                      <a:pos x="148" y="0"/>
                    </a:cxn>
                    <a:cxn ang="0">
                      <a:pos x="190" y="18"/>
                    </a:cxn>
                    <a:cxn ang="0">
                      <a:pos x="237" y="47"/>
                    </a:cxn>
                    <a:cxn ang="0">
                      <a:pos x="291" y="77"/>
                    </a:cxn>
                    <a:cxn ang="0">
                      <a:pos x="344" y="101"/>
                    </a:cxn>
                    <a:cxn ang="0">
                      <a:pos x="403" y="113"/>
                    </a:cxn>
                    <a:cxn ang="0">
                      <a:pos x="468" y="113"/>
                    </a:cxn>
                    <a:cxn ang="0">
                      <a:pos x="527" y="95"/>
                    </a:cxn>
                    <a:cxn ang="0">
                      <a:pos x="539" y="95"/>
                    </a:cxn>
                    <a:cxn ang="0">
                      <a:pos x="545" y="89"/>
                    </a:cxn>
                    <a:cxn ang="0">
                      <a:pos x="551" y="89"/>
                    </a:cxn>
                    <a:cxn ang="0">
                      <a:pos x="545" y="95"/>
                    </a:cxn>
                    <a:cxn ang="0">
                      <a:pos x="539" y="95"/>
                    </a:cxn>
                    <a:cxn ang="0">
                      <a:pos x="533" y="101"/>
                    </a:cxn>
                    <a:cxn ang="0">
                      <a:pos x="521" y="107"/>
                    </a:cxn>
                    <a:cxn ang="0">
                      <a:pos x="510" y="113"/>
                    </a:cxn>
                    <a:cxn ang="0">
                      <a:pos x="498" y="119"/>
                    </a:cxn>
                    <a:cxn ang="0">
                      <a:pos x="486" y="124"/>
                    </a:cxn>
                    <a:cxn ang="0">
                      <a:pos x="450" y="142"/>
                    </a:cxn>
                    <a:cxn ang="0">
                      <a:pos x="409" y="154"/>
                    </a:cxn>
                    <a:cxn ang="0">
                      <a:pos x="362" y="154"/>
                    </a:cxn>
                    <a:cxn ang="0">
                      <a:pos x="302" y="148"/>
                    </a:cxn>
                    <a:cxn ang="0">
                      <a:pos x="231" y="136"/>
                    </a:cxn>
                    <a:cxn ang="0">
                      <a:pos x="166" y="124"/>
                    </a:cxn>
                    <a:cxn ang="0">
                      <a:pos x="119" y="113"/>
                    </a:cxn>
                    <a:cxn ang="0">
                      <a:pos x="71" y="101"/>
                    </a:cxn>
                    <a:cxn ang="0">
                      <a:pos x="36" y="95"/>
                    </a:cxn>
                    <a:cxn ang="0">
                      <a:pos x="12" y="101"/>
                    </a:cxn>
                    <a:cxn ang="0">
                      <a:pos x="0" y="30"/>
                    </a:cxn>
                  </a:cxnLst>
                  <a:rect l="0" t="0" r="r" b="b"/>
                  <a:pathLst>
                    <a:path w="551" h="154">
                      <a:moveTo>
                        <a:pt x="0" y="30"/>
                      </a:moveTo>
                      <a:lnTo>
                        <a:pt x="12" y="24"/>
                      </a:lnTo>
                      <a:lnTo>
                        <a:pt x="42" y="18"/>
                      </a:lnTo>
                      <a:lnTo>
                        <a:pt x="77" y="6"/>
                      </a:lnTo>
                      <a:lnTo>
                        <a:pt x="113" y="0"/>
                      </a:lnTo>
                      <a:lnTo>
                        <a:pt x="148" y="0"/>
                      </a:lnTo>
                      <a:lnTo>
                        <a:pt x="190" y="18"/>
                      </a:lnTo>
                      <a:lnTo>
                        <a:pt x="237" y="47"/>
                      </a:lnTo>
                      <a:lnTo>
                        <a:pt x="291" y="77"/>
                      </a:lnTo>
                      <a:lnTo>
                        <a:pt x="344" y="101"/>
                      </a:lnTo>
                      <a:lnTo>
                        <a:pt x="403" y="113"/>
                      </a:lnTo>
                      <a:lnTo>
                        <a:pt x="468" y="113"/>
                      </a:lnTo>
                      <a:lnTo>
                        <a:pt x="527" y="95"/>
                      </a:lnTo>
                      <a:lnTo>
                        <a:pt x="539" y="95"/>
                      </a:lnTo>
                      <a:lnTo>
                        <a:pt x="545" y="89"/>
                      </a:lnTo>
                      <a:lnTo>
                        <a:pt x="551" y="89"/>
                      </a:lnTo>
                      <a:lnTo>
                        <a:pt x="545" y="95"/>
                      </a:lnTo>
                      <a:lnTo>
                        <a:pt x="539" y="95"/>
                      </a:lnTo>
                      <a:lnTo>
                        <a:pt x="533" y="101"/>
                      </a:lnTo>
                      <a:lnTo>
                        <a:pt x="521" y="107"/>
                      </a:lnTo>
                      <a:lnTo>
                        <a:pt x="510" y="113"/>
                      </a:lnTo>
                      <a:lnTo>
                        <a:pt x="498" y="119"/>
                      </a:lnTo>
                      <a:lnTo>
                        <a:pt x="486" y="124"/>
                      </a:lnTo>
                      <a:lnTo>
                        <a:pt x="450" y="142"/>
                      </a:lnTo>
                      <a:lnTo>
                        <a:pt x="409" y="154"/>
                      </a:lnTo>
                      <a:lnTo>
                        <a:pt x="362" y="154"/>
                      </a:lnTo>
                      <a:lnTo>
                        <a:pt x="302" y="148"/>
                      </a:lnTo>
                      <a:lnTo>
                        <a:pt x="231" y="136"/>
                      </a:lnTo>
                      <a:lnTo>
                        <a:pt x="166" y="124"/>
                      </a:lnTo>
                      <a:lnTo>
                        <a:pt x="119" y="113"/>
                      </a:lnTo>
                      <a:lnTo>
                        <a:pt x="71" y="101"/>
                      </a:lnTo>
                      <a:lnTo>
                        <a:pt x="36" y="95"/>
                      </a:lnTo>
                      <a:lnTo>
                        <a:pt x="12" y="101"/>
                      </a:lnTo>
                      <a:lnTo>
                        <a:pt x="0" y="30"/>
                      </a:lnTo>
                      <a:close/>
                    </a:path>
                  </a:pathLst>
                </a:custGeom>
                <a:solidFill>
                  <a:srgbClr val="AB7852"/>
                </a:solidFill>
                <a:ln w="0">
                  <a:solidFill>
                    <a:srgbClr val="AB7852"/>
                  </a:solidFill>
                  <a:prstDash val="solid"/>
                  <a:round/>
                  <a:headEnd/>
                  <a:tailEnd/>
                </a:ln>
              </p:spPr>
              <p:txBody>
                <a:bodyPr/>
                <a:lstStyle/>
                <a:p>
                  <a:endParaRPr lang="en-US"/>
                </a:p>
              </p:txBody>
            </p:sp>
            <p:sp>
              <p:nvSpPr>
                <p:cNvPr id="358555" name="Freeform 155"/>
                <p:cNvSpPr>
                  <a:spLocks noChangeAspect="1"/>
                </p:cNvSpPr>
                <p:nvPr/>
              </p:nvSpPr>
              <p:spPr bwMode="auto">
                <a:xfrm>
                  <a:off x="4034" y="1457"/>
                  <a:ext cx="397" cy="154"/>
                </a:xfrm>
                <a:custGeom>
                  <a:avLst/>
                  <a:gdLst/>
                  <a:ahLst/>
                  <a:cxnLst>
                    <a:cxn ang="0">
                      <a:pos x="397" y="113"/>
                    </a:cxn>
                    <a:cxn ang="0">
                      <a:pos x="391" y="136"/>
                    </a:cxn>
                    <a:cxn ang="0">
                      <a:pos x="379" y="142"/>
                    </a:cxn>
                    <a:cxn ang="0">
                      <a:pos x="338" y="154"/>
                    </a:cxn>
                    <a:cxn ang="0">
                      <a:pos x="291" y="154"/>
                    </a:cxn>
                    <a:cxn ang="0">
                      <a:pos x="231" y="148"/>
                    </a:cxn>
                    <a:cxn ang="0">
                      <a:pos x="160" y="136"/>
                    </a:cxn>
                    <a:cxn ang="0">
                      <a:pos x="95" y="124"/>
                    </a:cxn>
                    <a:cxn ang="0">
                      <a:pos x="48" y="113"/>
                    </a:cxn>
                    <a:cxn ang="0">
                      <a:pos x="0" y="101"/>
                    </a:cxn>
                    <a:cxn ang="0">
                      <a:pos x="0" y="101"/>
                    </a:cxn>
                    <a:cxn ang="0">
                      <a:pos x="0" y="95"/>
                    </a:cxn>
                    <a:cxn ang="0">
                      <a:pos x="12" y="18"/>
                    </a:cxn>
                    <a:cxn ang="0">
                      <a:pos x="18" y="6"/>
                    </a:cxn>
                    <a:cxn ang="0">
                      <a:pos x="42" y="0"/>
                    </a:cxn>
                    <a:cxn ang="0">
                      <a:pos x="77" y="0"/>
                    </a:cxn>
                    <a:cxn ang="0">
                      <a:pos x="119" y="18"/>
                    </a:cxn>
                    <a:cxn ang="0">
                      <a:pos x="166" y="47"/>
                    </a:cxn>
                    <a:cxn ang="0">
                      <a:pos x="220" y="77"/>
                    </a:cxn>
                    <a:cxn ang="0">
                      <a:pos x="273" y="101"/>
                    </a:cxn>
                    <a:cxn ang="0">
                      <a:pos x="332" y="113"/>
                    </a:cxn>
                    <a:cxn ang="0">
                      <a:pos x="397" y="113"/>
                    </a:cxn>
                    <a:cxn ang="0">
                      <a:pos x="397" y="113"/>
                    </a:cxn>
                  </a:cxnLst>
                  <a:rect l="0" t="0" r="r" b="b"/>
                  <a:pathLst>
                    <a:path w="397" h="154">
                      <a:moveTo>
                        <a:pt x="397" y="113"/>
                      </a:moveTo>
                      <a:lnTo>
                        <a:pt x="391" y="136"/>
                      </a:lnTo>
                      <a:lnTo>
                        <a:pt x="379" y="142"/>
                      </a:lnTo>
                      <a:lnTo>
                        <a:pt x="338" y="154"/>
                      </a:lnTo>
                      <a:lnTo>
                        <a:pt x="291" y="154"/>
                      </a:lnTo>
                      <a:lnTo>
                        <a:pt x="231" y="148"/>
                      </a:lnTo>
                      <a:lnTo>
                        <a:pt x="160" y="136"/>
                      </a:lnTo>
                      <a:lnTo>
                        <a:pt x="95" y="124"/>
                      </a:lnTo>
                      <a:lnTo>
                        <a:pt x="48" y="113"/>
                      </a:lnTo>
                      <a:lnTo>
                        <a:pt x="0" y="101"/>
                      </a:lnTo>
                      <a:lnTo>
                        <a:pt x="0" y="101"/>
                      </a:lnTo>
                      <a:lnTo>
                        <a:pt x="0" y="95"/>
                      </a:lnTo>
                      <a:lnTo>
                        <a:pt x="12" y="18"/>
                      </a:lnTo>
                      <a:lnTo>
                        <a:pt x="18" y="6"/>
                      </a:lnTo>
                      <a:lnTo>
                        <a:pt x="42" y="0"/>
                      </a:lnTo>
                      <a:lnTo>
                        <a:pt x="77" y="0"/>
                      </a:lnTo>
                      <a:lnTo>
                        <a:pt x="119" y="18"/>
                      </a:lnTo>
                      <a:lnTo>
                        <a:pt x="166" y="47"/>
                      </a:lnTo>
                      <a:lnTo>
                        <a:pt x="220" y="77"/>
                      </a:lnTo>
                      <a:lnTo>
                        <a:pt x="273" y="101"/>
                      </a:lnTo>
                      <a:lnTo>
                        <a:pt x="332" y="113"/>
                      </a:lnTo>
                      <a:lnTo>
                        <a:pt x="397" y="113"/>
                      </a:lnTo>
                      <a:lnTo>
                        <a:pt x="397" y="113"/>
                      </a:lnTo>
                      <a:close/>
                    </a:path>
                  </a:pathLst>
                </a:custGeom>
                <a:solidFill>
                  <a:srgbClr val="AB7852"/>
                </a:solidFill>
                <a:ln w="0">
                  <a:solidFill>
                    <a:srgbClr val="AB7852"/>
                  </a:solidFill>
                  <a:prstDash val="solid"/>
                  <a:round/>
                  <a:headEnd/>
                  <a:tailEnd/>
                </a:ln>
              </p:spPr>
              <p:txBody>
                <a:bodyPr/>
                <a:lstStyle/>
                <a:p>
                  <a:endParaRPr lang="en-US"/>
                </a:p>
              </p:txBody>
            </p:sp>
            <p:sp>
              <p:nvSpPr>
                <p:cNvPr id="358556" name="Freeform 156"/>
                <p:cNvSpPr>
                  <a:spLocks noChangeAspect="1"/>
                </p:cNvSpPr>
                <p:nvPr/>
              </p:nvSpPr>
              <p:spPr bwMode="auto">
                <a:xfrm>
                  <a:off x="4082" y="1457"/>
                  <a:ext cx="296" cy="154"/>
                </a:xfrm>
                <a:custGeom>
                  <a:avLst/>
                  <a:gdLst/>
                  <a:ahLst/>
                  <a:cxnLst>
                    <a:cxn ang="0">
                      <a:pos x="296" y="113"/>
                    </a:cxn>
                    <a:cxn ang="0">
                      <a:pos x="290" y="142"/>
                    </a:cxn>
                    <a:cxn ang="0">
                      <a:pos x="284" y="154"/>
                    </a:cxn>
                    <a:cxn ang="0">
                      <a:pos x="243" y="154"/>
                    </a:cxn>
                    <a:cxn ang="0">
                      <a:pos x="183" y="148"/>
                    </a:cxn>
                    <a:cxn ang="0">
                      <a:pos x="112" y="136"/>
                    </a:cxn>
                    <a:cxn ang="0">
                      <a:pos x="47" y="124"/>
                    </a:cxn>
                    <a:cxn ang="0">
                      <a:pos x="6" y="113"/>
                    </a:cxn>
                    <a:cxn ang="0">
                      <a:pos x="0" y="95"/>
                    </a:cxn>
                    <a:cxn ang="0">
                      <a:pos x="12" y="36"/>
                    </a:cxn>
                    <a:cxn ang="0">
                      <a:pos x="29" y="0"/>
                    </a:cxn>
                    <a:cxn ang="0">
                      <a:pos x="71" y="18"/>
                    </a:cxn>
                    <a:cxn ang="0">
                      <a:pos x="118" y="47"/>
                    </a:cxn>
                    <a:cxn ang="0">
                      <a:pos x="172" y="77"/>
                    </a:cxn>
                    <a:cxn ang="0">
                      <a:pos x="225" y="101"/>
                    </a:cxn>
                    <a:cxn ang="0">
                      <a:pos x="284" y="113"/>
                    </a:cxn>
                    <a:cxn ang="0">
                      <a:pos x="296" y="113"/>
                    </a:cxn>
                    <a:cxn ang="0">
                      <a:pos x="296" y="113"/>
                    </a:cxn>
                  </a:cxnLst>
                  <a:rect l="0" t="0" r="r" b="b"/>
                  <a:pathLst>
                    <a:path w="296" h="154">
                      <a:moveTo>
                        <a:pt x="296" y="113"/>
                      </a:moveTo>
                      <a:lnTo>
                        <a:pt x="290" y="142"/>
                      </a:lnTo>
                      <a:lnTo>
                        <a:pt x="284" y="154"/>
                      </a:lnTo>
                      <a:lnTo>
                        <a:pt x="243" y="154"/>
                      </a:lnTo>
                      <a:lnTo>
                        <a:pt x="183" y="148"/>
                      </a:lnTo>
                      <a:lnTo>
                        <a:pt x="112" y="136"/>
                      </a:lnTo>
                      <a:lnTo>
                        <a:pt x="47" y="124"/>
                      </a:lnTo>
                      <a:lnTo>
                        <a:pt x="6" y="113"/>
                      </a:lnTo>
                      <a:lnTo>
                        <a:pt x="0" y="95"/>
                      </a:lnTo>
                      <a:lnTo>
                        <a:pt x="12" y="36"/>
                      </a:lnTo>
                      <a:lnTo>
                        <a:pt x="29" y="0"/>
                      </a:lnTo>
                      <a:lnTo>
                        <a:pt x="71" y="18"/>
                      </a:lnTo>
                      <a:lnTo>
                        <a:pt x="118" y="47"/>
                      </a:lnTo>
                      <a:lnTo>
                        <a:pt x="172" y="77"/>
                      </a:lnTo>
                      <a:lnTo>
                        <a:pt x="225" y="101"/>
                      </a:lnTo>
                      <a:lnTo>
                        <a:pt x="284" y="113"/>
                      </a:lnTo>
                      <a:lnTo>
                        <a:pt x="296" y="113"/>
                      </a:lnTo>
                      <a:lnTo>
                        <a:pt x="296" y="113"/>
                      </a:lnTo>
                      <a:close/>
                    </a:path>
                  </a:pathLst>
                </a:custGeom>
                <a:solidFill>
                  <a:srgbClr val="B38563"/>
                </a:solidFill>
                <a:ln w="0">
                  <a:solidFill>
                    <a:srgbClr val="B38563"/>
                  </a:solidFill>
                  <a:prstDash val="solid"/>
                  <a:round/>
                  <a:headEnd/>
                  <a:tailEnd/>
                </a:ln>
              </p:spPr>
              <p:txBody>
                <a:bodyPr/>
                <a:lstStyle/>
                <a:p>
                  <a:endParaRPr lang="en-US"/>
                </a:p>
              </p:txBody>
            </p:sp>
            <p:sp>
              <p:nvSpPr>
                <p:cNvPr id="358557" name="Freeform 157"/>
                <p:cNvSpPr>
                  <a:spLocks noChangeAspect="1"/>
                </p:cNvSpPr>
                <p:nvPr/>
              </p:nvSpPr>
              <p:spPr bwMode="auto">
                <a:xfrm>
                  <a:off x="4135" y="1481"/>
                  <a:ext cx="196" cy="130"/>
                </a:xfrm>
                <a:custGeom>
                  <a:avLst/>
                  <a:gdLst/>
                  <a:ahLst/>
                  <a:cxnLst>
                    <a:cxn ang="0">
                      <a:pos x="196" y="83"/>
                    </a:cxn>
                    <a:cxn ang="0">
                      <a:pos x="190" y="112"/>
                    </a:cxn>
                    <a:cxn ang="0">
                      <a:pos x="166" y="130"/>
                    </a:cxn>
                    <a:cxn ang="0">
                      <a:pos x="130" y="124"/>
                    </a:cxn>
                    <a:cxn ang="0">
                      <a:pos x="59" y="112"/>
                    </a:cxn>
                    <a:cxn ang="0">
                      <a:pos x="6" y="100"/>
                    </a:cxn>
                    <a:cxn ang="0">
                      <a:pos x="0" y="71"/>
                    </a:cxn>
                    <a:cxn ang="0">
                      <a:pos x="6" y="18"/>
                    </a:cxn>
                    <a:cxn ang="0">
                      <a:pos x="24" y="0"/>
                    </a:cxn>
                    <a:cxn ang="0">
                      <a:pos x="65" y="23"/>
                    </a:cxn>
                    <a:cxn ang="0">
                      <a:pos x="119" y="53"/>
                    </a:cxn>
                    <a:cxn ang="0">
                      <a:pos x="172" y="77"/>
                    </a:cxn>
                    <a:cxn ang="0">
                      <a:pos x="196" y="83"/>
                    </a:cxn>
                    <a:cxn ang="0">
                      <a:pos x="196" y="83"/>
                    </a:cxn>
                  </a:cxnLst>
                  <a:rect l="0" t="0" r="r" b="b"/>
                  <a:pathLst>
                    <a:path w="196" h="130">
                      <a:moveTo>
                        <a:pt x="196" y="83"/>
                      </a:moveTo>
                      <a:lnTo>
                        <a:pt x="190" y="112"/>
                      </a:lnTo>
                      <a:lnTo>
                        <a:pt x="166" y="130"/>
                      </a:lnTo>
                      <a:lnTo>
                        <a:pt x="130" y="124"/>
                      </a:lnTo>
                      <a:lnTo>
                        <a:pt x="59" y="112"/>
                      </a:lnTo>
                      <a:lnTo>
                        <a:pt x="6" y="100"/>
                      </a:lnTo>
                      <a:lnTo>
                        <a:pt x="0" y="71"/>
                      </a:lnTo>
                      <a:lnTo>
                        <a:pt x="6" y="18"/>
                      </a:lnTo>
                      <a:lnTo>
                        <a:pt x="24" y="0"/>
                      </a:lnTo>
                      <a:lnTo>
                        <a:pt x="65" y="23"/>
                      </a:lnTo>
                      <a:lnTo>
                        <a:pt x="119" y="53"/>
                      </a:lnTo>
                      <a:lnTo>
                        <a:pt x="172" y="77"/>
                      </a:lnTo>
                      <a:lnTo>
                        <a:pt x="196" y="83"/>
                      </a:lnTo>
                      <a:lnTo>
                        <a:pt x="196" y="83"/>
                      </a:lnTo>
                      <a:close/>
                    </a:path>
                  </a:pathLst>
                </a:custGeom>
                <a:solidFill>
                  <a:srgbClr val="C8A68D"/>
                </a:solidFill>
                <a:ln w="0">
                  <a:solidFill>
                    <a:srgbClr val="C8A68D"/>
                  </a:solidFill>
                  <a:prstDash val="solid"/>
                  <a:round/>
                  <a:headEnd/>
                  <a:tailEnd/>
                </a:ln>
              </p:spPr>
              <p:txBody>
                <a:bodyPr/>
                <a:lstStyle/>
                <a:p>
                  <a:endParaRPr lang="en-US"/>
                </a:p>
              </p:txBody>
            </p:sp>
            <p:sp>
              <p:nvSpPr>
                <p:cNvPr id="358558" name="Freeform 158"/>
                <p:cNvSpPr>
                  <a:spLocks noChangeAspect="1"/>
                </p:cNvSpPr>
                <p:nvPr/>
              </p:nvSpPr>
              <p:spPr bwMode="auto">
                <a:xfrm>
                  <a:off x="4182" y="1504"/>
                  <a:ext cx="101" cy="89"/>
                </a:xfrm>
                <a:custGeom>
                  <a:avLst/>
                  <a:gdLst/>
                  <a:ahLst/>
                  <a:cxnLst>
                    <a:cxn ang="0">
                      <a:pos x="101" y="42"/>
                    </a:cxn>
                    <a:cxn ang="0">
                      <a:pos x="95" y="60"/>
                    </a:cxn>
                    <a:cxn ang="0">
                      <a:pos x="89" y="72"/>
                    </a:cxn>
                    <a:cxn ang="0">
                      <a:pos x="72" y="83"/>
                    </a:cxn>
                    <a:cxn ang="0">
                      <a:pos x="54" y="89"/>
                    </a:cxn>
                    <a:cxn ang="0">
                      <a:pos x="36" y="89"/>
                    </a:cxn>
                    <a:cxn ang="0">
                      <a:pos x="18" y="77"/>
                    </a:cxn>
                    <a:cxn ang="0">
                      <a:pos x="6" y="60"/>
                    </a:cxn>
                    <a:cxn ang="0">
                      <a:pos x="0" y="42"/>
                    </a:cxn>
                    <a:cxn ang="0">
                      <a:pos x="6" y="24"/>
                    </a:cxn>
                    <a:cxn ang="0">
                      <a:pos x="12" y="6"/>
                    </a:cxn>
                    <a:cxn ang="0">
                      <a:pos x="18" y="0"/>
                    </a:cxn>
                    <a:cxn ang="0">
                      <a:pos x="72" y="30"/>
                    </a:cxn>
                    <a:cxn ang="0">
                      <a:pos x="101" y="42"/>
                    </a:cxn>
                    <a:cxn ang="0">
                      <a:pos x="101" y="42"/>
                    </a:cxn>
                  </a:cxnLst>
                  <a:rect l="0" t="0" r="r" b="b"/>
                  <a:pathLst>
                    <a:path w="101" h="89">
                      <a:moveTo>
                        <a:pt x="101" y="42"/>
                      </a:moveTo>
                      <a:lnTo>
                        <a:pt x="95" y="60"/>
                      </a:lnTo>
                      <a:lnTo>
                        <a:pt x="89" y="72"/>
                      </a:lnTo>
                      <a:lnTo>
                        <a:pt x="72" y="83"/>
                      </a:lnTo>
                      <a:lnTo>
                        <a:pt x="54" y="89"/>
                      </a:lnTo>
                      <a:lnTo>
                        <a:pt x="36" y="89"/>
                      </a:lnTo>
                      <a:lnTo>
                        <a:pt x="18" y="77"/>
                      </a:lnTo>
                      <a:lnTo>
                        <a:pt x="6" y="60"/>
                      </a:lnTo>
                      <a:lnTo>
                        <a:pt x="0" y="42"/>
                      </a:lnTo>
                      <a:lnTo>
                        <a:pt x="6" y="24"/>
                      </a:lnTo>
                      <a:lnTo>
                        <a:pt x="12" y="6"/>
                      </a:lnTo>
                      <a:lnTo>
                        <a:pt x="18" y="0"/>
                      </a:lnTo>
                      <a:lnTo>
                        <a:pt x="72" y="30"/>
                      </a:lnTo>
                      <a:lnTo>
                        <a:pt x="101" y="42"/>
                      </a:lnTo>
                      <a:lnTo>
                        <a:pt x="101" y="42"/>
                      </a:lnTo>
                      <a:close/>
                    </a:path>
                  </a:pathLst>
                </a:custGeom>
                <a:solidFill>
                  <a:srgbClr val="E7D9CE"/>
                </a:solidFill>
                <a:ln w="0">
                  <a:solidFill>
                    <a:srgbClr val="E7D9CE"/>
                  </a:solidFill>
                  <a:prstDash val="solid"/>
                  <a:round/>
                  <a:headEnd/>
                  <a:tailEnd/>
                </a:ln>
              </p:spPr>
              <p:txBody>
                <a:bodyPr/>
                <a:lstStyle/>
                <a:p>
                  <a:endParaRPr lang="en-US"/>
                </a:p>
              </p:txBody>
            </p:sp>
            <p:sp>
              <p:nvSpPr>
                <p:cNvPr id="358559" name="Freeform 159"/>
                <p:cNvSpPr>
                  <a:spLocks noChangeAspect="1"/>
                </p:cNvSpPr>
                <p:nvPr/>
              </p:nvSpPr>
              <p:spPr bwMode="auto">
                <a:xfrm>
                  <a:off x="3099" y="1125"/>
                  <a:ext cx="675" cy="415"/>
                </a:xfrm>
                <a:custGeom>
                  <a:avLst/>
                  <a:gdLst/>
                  <a:ahLst/>
                  <a:cxnLst>
                    <a:cxn ang="0">
                      <a:pos x="462" y="48"/>
                    </a:cxn>
                    <a:cxn ang="0">
                      <a:pos x="539" y="60"/>
                    </a:cxn>
                    <a:cxn ang="0">
                      <a:pos x="610" y="89"/>
                    </a:cxn>
                    <a:cxn ang="0">
                      <a:pos x="675" y="125"/>
                    </a:cxn>
                    <a:cxn ang="0">
                      <a:pos x="598" y="60"/>
                    </a:cxn>
                    <a:cxn ang="0">
                      <a:pos x="515" y="18"/>
                    </a:cxn>
                    <a:cxn ang="0">
                      <a:pos x="414" y="0"/>
                    </a:cxn>
                    <a:cxn ang="0">
                      <a:pos x="308" y="12"/>
                    </a:cxn>
                    <a:cxn ang="0">
                      <a:pos x="213" y="54"/>
                    </a:cxn>
                    <a:cxn ang="0">
                      <a:pos x="130" y="113"/>
                    </a:cxn>
                    <a:cxn ang="0">
                      <a:pos x="65" y="202"/>
                    </a:cxn>
                    <a:cxn ang="0">
                      <a:pos x="23" y="302"/>
                    </a:cxn>
                    <a:cxn ang="0">
                      <a:pos x="0" y="415"/>
                    </a:cxn>
                    <a:cxn ang="0">
                      <a:pos x="41" y="308"/>
                    </a:cxn>
                    <a:cxn ang="0">
                      <a:pos x="100" y="220"/>
                    </a:cxn>
                    <a:cxn ang="0">
                      <a:pos x="171" y="143"/>
                    </a:cxn>
                    <a:cxn ang="0">
                      <a:pos x="254" y="89"/>
                    </a:cxn>
                    <a:cxn ang="0">
                      <a:pos x="355" y="54"/>
                    </a:cxn>
                    <a:cxn ang="0">
                      <a:pos x="462" y="48"/>
                    </a:cxn>
                  </a:cxnLst>
                  <a:rect l="0" t="0" r="r" b="b"/>
                  <a:pathLst>
                    <a:path w="675" h="415">
                      <a:moveTo>
                        <a:pt x="462" y="48"/>
                      </a:moveTo>
                      <a:lnTo>
                        <a:pt x="539" y="60"/>
                      </a:lnTo>
                      <a:lnTo>
                        <a:pt x="610" y="89"/>
                      </a:lnTo>
                      <a:lnTo>
                        <a:pt x="675" y="125"/>
                      </a:lnTo>
                      <a:lnTo>
                        <a:pt x="598" y="60"/>
                      </a:lnTo>
                      <a:lnTo>
                        <a:pt x="515" y="18"/>
                      </a:lnTo>
                      <a:lnTo>
                        <a:pt x="414" y="0"/>
                      </a:lnTo>
                      <a:lnTo>
                        <a:pt x="308" y="12"/>
                      </a:lnTo>
                      <a:lnTo>
                        <a:pt x="213" y="54"/>
                      </a:lnTo>
                      <a:lnTo>
                        <a:pt x="130" y="113"/>
                      </a:lnTo>
                      <a:lnTo>
                        <a:pt x="65" y="202"/>
                      </a:lnTo>
                      <a:lnTo>
                        <a:pt x="23" y="302"/>
                      </a:lnTo>
                      <a:lnTo>
                        <a:pt x="0" y="415"/>
                      </a:lnTo>
                      <a:lnTo>
                        <a:pt x="41" y="308"/>
                      </a:lnTo>
                      <a:lnTo>
                        <a:pt x="100" y="220"/>
                      </a:lnTo>
                      <a:lnTo>
                        <a:pt x="171" y="143"/>
                      </a:lnTo>
                      <a:lnTo>
                        <a:pt x="254" y="89"/>
                      </a:lnTo>
                      <a:lnTo>
                        <a:pt x="355" y="54"/>
                      </a:lnTo>
                      <a:lnTo>
                        <a:pt x="462" y="48"/>
                      </a:lnTo>
                      <a:close/>
                    </a:path>
                  </a:pathLst>
                </a:custGeom>
                <a:solidFill>
                  <a:srgbClr val="D5BBA8"/>
                </a:solidFill>
                <a:ln w="0">
                  <a:solidFill>
                    <a:srgbClr val="D5BBA8"/>
                  </a:solidFill>
                  <a:prstDash val="solid"/>
                  <a:round/>
                  <a:headEnd/>
                  <a:tailEnd/>
                </a:ln>
              </p:spPr>
              <p:txBody>
                <a:bodyPr/>
                <a:lstStyle/>
                <a:p>
                  <a:endParaRPr lang="en-US"/>
                </a:p>
              </p:txBody>
            </p:sp>
          </p:grpSp>
        </p:grpSp>
        <p:sp>
          <p:nvSpPr>
            <p:cNvPr id="358560" name="Rectangle 160"/>
            <p:cNvSpPr>
              <a:spLocks noChangeAspect="1" noChangeArrowheads="1"/>
            </p:cNvSpPr>
            <p:nvPr/>
          </p:nvSpPr>
          <p:spPr bwMode="auto">
            <a:xfrm>
              <a:off x="1041" y="336"/>
              <a:ext cx="3807" cy="3205"/>
            </a:xfrm>
            <a:prstGeom prst="rect">
              <a:avLst/>
            </a:prstGeom>
            <a:noFill/>
            <a:ln w="6350" algn="ctr">
              <a:solidFill>
                <a:srgbClr val="993300"/>
              </a:solidFill>
              <a:miter lim="800000"/>
              <a:headEnd/>
              <a:tailEnd/>
            </a:ln>
            <a:effectLst/>
          </p:spPr>
          <p:txBody>
            <a:bodyPr wrap="none" anchor="ctr"/>
            <a:lstStyle/>
            <a:p>
              <a:endParaRPr lang="en-US"/>
            </a:p>
          </p:txBody>
        </p:sp>
      </p:grpSp>
    </p:spTree>
  </p:cSld>
  <p:clrMapOvr>
    <a:masterClrMapping/>
  </p:clrMapOvr>
  <p:transition spd="med">
    <p:cu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312770" name="Rectangle 2"/>
          <p:cNvSpPr>
            <a:spLocks noChangeArrowheads="1"/>
          </p:cNvSpPr>
          <p:nvPr/>
        </p:nvSpPr>
        <p:spPr bwMode="auto">
          <a:xfrm>
            <a:off x="0" y="0"/>
            <a:ext cx="9140825" cy="1406525"/>
          </a:xfrm>
          <a:prstGeom prst="rect">
            <a:avLst/>
          </a:prstGeom>
          <a:noFill/>
          <a:ln w="9525" algn="ctr">
            <a:noFill/>
            <a:miter lim="800000"/>
            <a:headEnd/>
            <a:tailEnd/>
          </a:ln>
          <a:effectLst>
            <a:outerShdw dist="53882" dir="2700000" algn="ctr" rotWithShape="0">
              <a:schemeClr val="tx1"/>
            </a:outerShdw>
          </a:effectLst>
        </p:spPr>
        <p:txBody>
          <a:bodyPr wrap="none" lIns="92066" tIns="46034" rIns="92066" bIns="46034" anchorCtr="1"/>
          <a:lstStyle/>
          <a:p>
            <a:pPr algn="ctr" defTabSz="930275">
              <a:lnSpc>
                <a:spcPct val="85000"/>
              </a:lnSpc>
            </a:pPr>
            <a:r>
              <a:rPr lang="en-US" sz="3200" b="1" i="1">
                <a:solidFill>
                  <a:schemeClr val="hlink"/>
                </a:solidFill>
              </a:rPr>
              <a:t>Immigration:</a:t>
            </a:r>
            <a:br>
              <a:rPr lang="en-US" sz="3200" b="1" i="1">
                <a:solidFill>
                  <a:schemeClr val="hlink"/>
                </a:solidFill>
              </a:rPr>
            </a:br>
            <a:r>
              <a:rPr lang="en-US" sz="4600" b="1" i="1">
                <a:solidFill>
                  <a:schemeClr val="hlink"/>
                </a:solidFill>
              </a:rPr>
              <a:t>6.9 Million Higher for 2000</a:t>
            </a:r>
            <a:r>
              <a:rPr lang="en-US" sz="4600" b="1" i="1">
                <a:solidFill>
                  <a:schemeClr val="hlink"/>
                </a:solidFill>
                <a:cs typeface="Arial" pitchFamily="34" charset="0"/>
              </a:rPr>
              <a:t>–</a:t>
            </a:r>
            <a:r>
              <a:rPr lang="en-US" sz="4600" b="1" i="1">
                <a:solidFill>
                  <a:schemeClr val="hlink"/>
                </a:solidFill>
              </a:rPr>
              <a:t>2025</a:t>
            </a:r>
          </a:p>
        </p:txBody>
      </p:sp>
      <p:graphicFrame>
        <p:nvGraphicFramePr>
          <p:cNvPr id="1312771" name="Object 3"/>
          <p:cNvGraphicFramePr>
            <a:graphicFrameLocks/>
          </p:cNvGraphicFramePr>
          <p:nvPr/>
        </p:nvGraphicFramePr>
        <p:xfrm>
          <a:off x="0" y="1028700"/>
          <a:ext cx="9163050" cy="5429250"/>
        </p:xfrm>
        <a:graphic>
          <a:graphicData uri="http://schemas.openxmlformats.org/presentationml/2006/ole">
            <p:oleObj spid="_x0000_s1312771" name="Chart" r:id="rId4" imgW="9162933" imgH="5429313" progId="MSGraph.Chart.8">
              <p:embed followColorScheme="full"/>
            </p:oleObj>
          </a:graphicData>
        </a:graphic>
      </p:graphicFrame>
      <p:sp>
        <p:nvSpPr>
          <p:cNvPr id="1312772" name="Rectangle 4"/>
          <p:cNvSpPr>
            <a:spLocks noChangeArrowheads="1"/>
          </p:cNvSpPr>
          <p:nvPr/>
        </p:nvSpPr>
        <p:spPr bwMode="auto">
          <a:xfrm>
            <a:off x="654050" y="6286500"/>
            <a:ext cx="1958975" cy="428625"/>
          </a:xfrm>
          <a:prstGeom prst="rect">
            <a:avLst/>
          </a:prstGeom>
          <a:noFill/>
          <a:ln w="9525">
            <a:noFill/>
            <a:miter lim="800000"/>
            <a:headEnd/>
            <a:tailEnd/>
          </a:ln>
          <a:effectLst/>
        </p:spPr>
        <p:txBody>
          <a:bodyPr wrap="none" anchor="ctr"/>
          <a:lstStyle/>
          <a:p>
            <a:endParaRPr lang="en-US"/>
          </a:p>
        </p:txBody>
      </p:sp>
      <p:sp>
        <p:nvSpPr>
          <p:cNvPr id="1312773" name="Rectangle 5"/>
          <p:cNvSpPr>
            <a:spLocks noChangeArrowheads="1"/>
          </p:cNvSpPr>
          <p:nvPr/>
        </p:nvSpPr>
        <p:spPr bwMode="auto">
          <a:xfrm>
            <a:off x="3121025" y="6286500"/>
            <a:ext cx="2901950" cy="428625"/>
          </a:xfrm>
          <a:prstGeom prst="rect">
            <a:avLst/>
          </a:prstGeom>
          <a:noFill/>
          <a:ln w="9525">
            <a:noFill/>
            <a:miter lim="800000"/>
            <a:headEnd/>
            <a:tailEnd/>
          </a:ln>
          <a:effectLst/>
        </p:spPr>
        <p:txBody>
          <a:bodyPr wrap="none" anchor="ctr"/>
          <a:lstStyle/>
          <a:p>
            <a:endParaRPr lang="en-US"/>
          </a:p>
        </p:txBody>
      </p:sp>
      <p:sp>
        <p:nvSpPr>
          <p:cNvPr id="1312774" name="Rectangle 6"/>
          <p:cNvSpPr>
            <a:spLocks noChangeArrowheads="1"/>
          </p:cNvSpPr>
          <p:nvPr/>
        </p:nvSpPr>
        <p:spPr bwMode="auto">
          <a:xfrm>
            <a:off x="685800" y="6248400"/>
            <a:ext cx="1905000" cy="457200"/>
          </a:xfrm>
          <a:prstGeom prst="rect">
            <a:avLst/>
          </a:prstGeom>
          <a:noFill/>
          <a:ln w="9525">
            <a:noFill/>
            <a:miter lim="800000"/>
            <a:headEnd/>
            <a:tailEnd/>
          </a:ln>
          <a:effectLst/>
        </p:spPr>
        <p:txBody>
          <a:bodyPr wrap="none" anchor="ctr"/>
          <a:lstStyle/>
          <a:p>
            <a:endParaRPr lang="en-US"/>
          </a:p>
        </p:txBody>
      </p:sp>
      <p:sp>
        <p:nvSpPr>
          <p:cNvPr id="1312775" name="Rectangle 7"/>
          <p:cNvSpPr>
            <a:spLocks noChangeArrowheads="1"/>
          </p:cNvSpPr>
          <p:nvPr/>
        </p:nvSpPr>
        <p:spPr bwMode="auto">
          <a:xfrm>
            <a:off x="3124200" y="6248400"/>
            <a:ext cx="2895600" cy="457200"/>
          </a:xfrm>
          <a:prstGeom prst="rect">
            <a:avLst/>
          </a:prstGeom>
          <a:noFill/>
          <a:ln w="9525">
            <a:noFill/>
            <a:miter lim="800000"/>
            <a:headEnd/>
            <a:tailEnd/>
          </a:ln>
          <a:effectLst/>
        </p:spPr>
        <p:txBody>
          <a:bodyPr wrap="none" anchor="ctr"/>
          <a:lstStyle/>
          <a:p>
            <a:endParaRPr lang="en-US"/>
          </a:p>
        </p:txBody>
      </p:sp>
      <p:sp>
        <p:nvSpPr>
          <p:cNvPr id="1312776" name="Rectangle 8"/>
          <p:cNvSpPr>
            <a:spLocks noChangeArrowheads="1"/>
          </p:cNvSpPr>
          <p:nvPr/>
        </p:nvSpPr>
        <p:spPr bwMode="auto">
          <a:xfrm>
            <a:off x="685800" y="6248400"/>
            <a:ext cx="1905000" cy="457200"/>
          </a:xfrm>
          <a:prstGeom prst="rect">
            <a:avLst/>
          </a:prstGeom>
          <a:noFill/>
          <a:ln w="9525">
            <a:noFill/>
            <a:miter lim="800000"/>
            <a:headEnd/>
            <a:tailEnd/>
          </a:ln>
          <a:effectLst/>
        </p:spPr>
        <p:txBody>
          <a:bodyPr wrap="none" anchor="ctr"/>
          <a:lstStyle/>
          <a:p>
            <a:endParaRPr lang="en-US"/>
          </a:p>
        </p:txBody>
      </p:sp>
      <p:sp>
        <p:nvSpPr>
          <p:cNvPr id="1312777" name="Rectangle 9"/>
          <p:cNvSpPr>
            <a:spLocks noChangeArrowheads="1"/>
          </p:cNvSpPr>
          <p:nvPr/>
        </p:nvSpPr>
        <p:spPr bwMode="auto">
          <a:xfrm>
            <a:off x="3124200" y="6248400"/>
            <a:ext cx="2895600" cy="457200"/>
          </a:xfrm>
          <a:prstGeom prst="rect">
            <a:avLst/>
          </a:prstGeom>
          <a:noFill/>
          <a:ln w="9525">
            <a:noFill/>
            <a:miter lim="800000"/>
            <a:headEnd/>
            <a:tailEnd/>
          </a:ln>
          <a:effectLst/>
        </p:spPr>
        <p:txBody>
          <a:bodyPr wrap="none" anchor="ctr"/>
          <a:lstStyle/>
          <a:p>
            <a:endParaRPr lang="en-US"/>
          </a:p>
        </p:txBody>
      </p:sp>
      <p:sp>
        <p:nvSpPr>
          <p:cNvPr id="1312778" name="Rectangle 10"/>
          <p:cNvSpPr>
            <a:spLocks noChangeArrowheads="1"/>
          </p:cNvSpPr>
          <p:nvPr/>
        </p:nvSpPr>
        <p:spPr bwMode="auto">
          <a:xfrm>
            <a:off x="685800" y="6248400"/>
            <a:ext cx="1905000" cy="457200"/>
          </a:xfrm>
          <a:prstGeom prst="rect">
            <a:avLst/>
          </a:prstGeom>
          <a:noFill/>
          <a:ln w="9525">
            <a:noFill/>
            <a:miter lim="800000"/>
            <a:headEnd/>
            <a:tailEnd/>
          </a:ln>
          <a:effectLst/>
        </p:spPr>
        <p:txBody>
          <a:bodyPr wrap="none" anchor="ctr"/>
          <a:lstStyle/>
          <a:p>
            <a:endParaRPr lang="en-US"/>
          </a:p>
        </p:txBody>
      </p:sp>
      <p:sp>
        <p:nvSpPr>
          <p:cNvPr id="1312779" name="Rectangle 11"/>
          <p:cNvSpPr>
            <a:spLocks noChangeArrowheads="1"/>
          </p:cNvSpPr>
          <p:nvPr/>
        </p:nvSpPr>
        <p:spPr bwMode="auto">
          <a:xfrm>
            <a:off x="3124200" y="6248400"/>
            <a:ext cx="2895600" cy="457200"/>
          </a:xfrm>
          <a:prstGeom prst="rect">
            <a:avLst/>
          </a:prstGeom>
          <a:noFill/>
          <a:ln w="9525">
            <a:noFill/>
            <a:miter lim="800000"/>
            <a:headEnd/>
            <a:tailEnd/>
          </a:ln>
          <a:effectLst/>
        </p:spPr>
        <p:txBody>
          <a:bodyPr wrap="none" anchor="ctr"/>
          <a:lstStyle/>
          <a:p>
            <a:endParaRPr lang="en-US"/>
          </a:p>
        </p:txBody>
      </p:sp>
      <p:sp>
        <p:nvSpPr>
          <p:cNvPr id="1312780" name="Rectangle 12"/>
          <p:cNvSpPr>
            <a:spLocks noChangeArrowheads="1"/>
          </p:cNvSpPr>
          <p:nvPr/>
        </p:nvSpPr>
        <p:spPr bwMode="auto">
          <a:xfrm>
            <a:off x="0" y="1196975"/>
            <a:ext cx="1212850" cy="330200"/>
          </a:xfrm>
          <a:prstGeom prst="rect">
            <a:avLst/>
          </a:prstGeom>
          <a:noFill/>
          <a:ln w="9525">
            <a:noFill/>
            <a:miter lim="800000"/>
            <a:headEnd/>
            <a:tailEnd/>
          </a:ln>
          <a:effectLst/>
        </p:spPr>
        <p:txBody>
          <a:bodyPr wrap="none" lIns="87305" tIns="42858" rIns="87305" bIns="42858">
            <a:spAutoFit/>
          </a:bodyPr>
          <a:lstStyle/>
          <a:p>
            <a:pPr defTabSz="844550"/>
            <a:r>
              <a:rPr lang="en-US" sz="1600">
                <a:solidFill>
                  <a:schemeClr val="tx1"/>
                </a:solidFill>
              </a:rPr>
              <a:t>(In millions)</a:t>
            </a:r>
          </a:p>
        </p:txBody>
      </p:sp>
      <p:sp>
        <p:nvSpPr>
          <p:cNvPr id="1312781" name="Freeform 13"/>
          <p:cNvSpPr>
            <a:spLocks/>
          </p:cNvSpPr>
          <p:nvPr/>
        </p:nvSpPr>
        <p:spPr bwMode="auto">
          <a:xfrm>
            <a:off x="0" y="1154113"/>
            <a:ext cx="9140825" cy="1587"/>
          </a:xfrm>
          <a:custGeom>
            <a:avLst/>
            <a:gdLst/>
            <a:ahLst/>
            <a:cxnLst>
              <a:cxn ang="0">
                <a:pos x="0" y="0"/>
              </a:cxn>
              <a:cxn ang="0">
                <a:pos x="5504" y="0"/>
              </a:cxn>
            </a:cxnLst>
            <a:rect l="0" t="0" r="r" b="b"/>
            <a:pathLst>
              <a:path w="5505" h="1">
                <a:moveTo>
                  <a:pt x="0" y="0"/>
                </a:moveTo>
                <a:lnTo>
                  <a:pt x="5504" y="0"/>
                </a:lnTo>
              </a:path>
            </a:pathLst>
          </a:custGeom>
          <a:noFill/>
          <a:ln w="12700" cap="rnd" cmpd="sng">
            <a:solidFill>
              <a:srgbClr val="00FFFF"/>
            </a:solidFill>
            <a:prstDash val="solid"/>
            <a:round/>
            <a:headEnd type="none" w="sm" len="sm"/>
            <a:tailEnd type="none" w="sm" len="sm"/>
          </a:ln>
          <a:effectLst/>
        </p:spPr>
        <p:txBody>
          <a:bodyPr/>
          <a:lstStyle/>
          <a:p>
            <a:endParaRPr lang="en-US"/>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4162" name="Rectangle 2"/>
          <p:cNvSpPr>
            <a:spLocks noGrp="1" noChangeArrowheads="1"/>
          </p:cNvSpPr>
          <p:nvPr>
            <p:ph type="title"/>
          </p:nvPr>
        </p:nvSpPr>
        <p:spPr>
          <a:xfrm>
            <a:off x="874713" y="0"/>
            <a:ext cx="7391400" cy="1285875"/>
          </a:xfrm>
          <a:noFill/>
          <a:ln/>
          <a:effectLst>
            <a:outerShdw dist="53882" dir="2700000" algn="ctr" rotWithShape="0">
              <a:schemeClr val="tx1"/>
            </a:outerShdw>
          </a:effectLst>
        </p:spPr>
        <p:txBody>
          <a:bodyPr wrap="none" anchor="t" anchorCtr="1">
            <a:spAutoFit/>
          </a:bodyPr>
          <a:lstStyle/>
          <a:p>
            <a:pPr defTabSz="930275">
              <a:lnSpc>
                <a:spcPct val="85000"/>
              </a:lnSpc>
              <a:spcBef>
                <a:spcPct val="0"/>
              </a:spcBef>
            </a:pPr>
            <a:r>
              <a:rPr lang="en-US" sz="4600" b="1" i="1">
                <a:solidFill>
                  <a:schemeClr val="hlink"/>
                </a:solidFill>
              </a:rPr>
              <a:t>Projected Role of</a:t>
            </a:r>
            <a:br>
              <a:rPr lang="en-US" sz="4600" b="1" i="1">
                <a:solidFill>
                  <a:schemeClr val="hlink"/>
                </a:solidFill>
              </a:rPr>
            </a:br>
            <a:r>
              <a:rPr lang="en-US" sz="4600" b="1" i="1">
                <a:solidFill>
                  <a:schemeClr val="hlink"/>
                </a:solidFill>
              </a:rPr>
              <a:t>Immigrants in Work Force</a:t>
            </a:r>
          </a:p>
        </p:txBody>
      </p:sp>
      <p:sp>
        <p:nvSpPr>
          <p:cNvPr id="1244163" name="Freeform 3"/>
          <p:cNvSpPr>
            <a:spLocks/>
          </p:cNvSpPr>
          <p:nvPr/>
        </p:nvSpPr>
        <p:spPr bwMode="auto">
          <a:xfrm>
            <a:off x="0" y="1403350"/>
            <a:ext cx="9140825" cy="1588"/>
          </a:xfrm>
          <a:custGeom>
            <a:avLst/>
            <a:gdLst/>
            <a:ahLst/>
            <a:cxnLst>
              <a:cxn ang="0">
                <a:pos x="0" y="0"/>
              </a:cxn>
              <a:cxn ang="0">
                <a:pos x="5673" y="0"/>
              </a:cxn>
            </a:cxnLst>
            <a:rect l="0" t="0" r="r" b="b"/>
            <a:pathLst>
              <a:path w="5674" h="1">
                <a:moveTo>
                  <a:pt x="0" y="0"/>
                </a:moveTo>
                <a:lnTo>
                  <a:pt x="5673" y="0"/>
                </a:lnTo>
              </a:path>
            </a:pathLst>
          </a:custGeom>
          <a:noFill/>
          <a:ln w="12700" cap="rnd" cmpd="sng">
            <a:solidFill>
              <a:srgbClr val="00FFFF"/>
            </a:solidFill>
            <a:prstDash val="solid"/>
            <a:round/>
            <a:headEnd type="none" w="sm" len="sm"/>
            <a:tailEnd type="none" w="sm" len="sm"/>
          </a:ln>
          <a:effectLst/>
        </p:spPr>
        <p:txBody>
          <a:bodyPr/>
          <a:lstStyle/>
          <a:p>
            <a:endParaRPr lang="en-US"/>
          </a:p>
        </p:txBody>
      </p:sp>
      <p:sp>
        <p:nvSpPr>
          <p:cNvPr id="1244164" name="Rectangle 4"/>
          <p:cNvSpPr>
            <a:spLocks noGrp="1" noChangeArrowheads="1"/>
          </p:cNvSpPr>
          <p:nvPr>
            <p:ph type="body" idx="1"/>
          </p:nvPr>
        </p:nvSpPr>
        <p:spPr>
          <a:xfrm>
            <a:off x="369888" y="1412875"/>
            <a:ext cx="8402637" cy="5335588"/>
          </a:xfrm>
          <a:noFill/>
          <a:ln/>
        </p:spPr>
        <p:txBody>
          <a:bodyPr wrap="none" lIns="90488" tIns="44450" rIns="90488" bIns="44450">
            <a:spAutoFit/>
          </a:bodyPr>
          <a:lstStyle/>
          <a:p>
            <a:pPr marL="457200" indent="-457200" algn="l">
              <a:lnSpc>
                <a:spcPct val="91000"/>
              </a:lnSpc>
              <a:buClr>
                <a:schemeClr val="tx2"/>
              </a:buClr>
              <a:buSzPct val="125000"/>
              <a:buFont typeface="Arial" pitchFamily="34" charset="0"/>
              <a:buChar char="•"/>
              <a:tabLst>
                <a:tab pos="479425" algn="r"/>
              </a:tabLst>
            </a:pPr>
            <a:r>
              <a:rPr lang="en-US" sz="4000" i="1">
                <a:solidFill>
                  <a:schemeClr val="accent1"/>
                </a:solidFill>
              </a:rPr>
              <a:t>Immigration Drives Growth</a:t>
            </a:r>
            <a:r>
              <a:rPr lang="en-US" sz="4200" b="0">
                <a:solidFill>
                  <a:schemeClr val="accent1"/>
                </a:solidFill>
              </a:rPr>
              <a:t/>
            </a:r>
            <a:br>
              <a:rPr lang="en-US" sz="4200" b="0">
                <a:solidFill>
                  <a:schemeClr val="accent1"/>
                </a:solidFill>
              </a:rPr>
            </a:br>
            <a:r>
              <a:rPr lang="en-US" sz="3600" b="0"/>
              <a:t> -- Increased “Minority” Populations</a:t>
            </a:r>
            <a:endParaRPr lang="en-US" sz="4000" i="1">
              <a:solidFill>
                <a:schemeClr val="hlink"/>
              </a:solidFill>
            </a:endParaRPr>
          </a:p>
          <a:p>
            <a:pPr marL="457200" indent="-457200" algn="l">
              <a:lnSpc>
                <a:spcPct val="91000"/>
              </a:lnSpc>
              <a:buClr>
                <a:schemeClr val="tx2"/>
              </a:buClr>
              <a:buSzPct val="125000"/>
              <a:buFont typeface="Arial" pitchFamily="34" charset="0"/>
              <a:buChar char="•"/>
              <a:tabLst>
                <a:tab pos="479425" algn="r"/>
              </a:tabLst>
            </a:pPr>
            <a:r>
              <a:rPr lang="en-US" sz="4000" i="1">
                <a:solidFill>
                  <a:schemeClr val="accent1"/>
                </a:solidFill>
              </a:rPr>
              <a:t>Education Upgrading of LF</a:t>
            </a:r>
            <a:r>
              <a:rPr lang="en-US" sz="4200" b="0">
                <a:solidFill>
                  <a:schemeClr val="accent1"/>
                </a:solidFill>
              </a:rPr>
              <a:t/>
            </a:r>
            <a:br>
              <a:rPr lang="en-US" sz="4200" b="0">
                <a:solidFill>
                  <a:schemeClr val="accent1"/>
                </a:solidFill>
              </a:rPr>
            </a:br>
            <a:r>
              <a:rPr lang="en-US" sz="3600" b="0"/>
              <a:t> -- Better Education</a:t>
            </a:r>
            <a:br>
              <a:rPr lang="en-US" sz="3600" b="0"/>
            </a:br>
            <a:r>
              <a:rPr lang="en-US" sz="3600" b="0"/>
              <a:t> -- “Aging Out” of Low Education</a:t>
            </a:r>
          </a:p>
          <a:p>
            <a:pPr marL="457200" indent="-457200" algn="l">
              <a:lnSpc>
                <a:spcPct val="91000"/>
              </a:lnSpc>
              <a:buClr>
                <a:schemeClr val="tx2"/>
              </a:buClr>
              <a:buSzPct val="125000"/>
              <a:buFont typeface="Arial" pitchFamily="34" charset="0"/>
              <a:buChar char="•"/>
              <a:tabLst>
                <a:tab pos="479425" algn="r"/>
              </a:tabLst>
            </a:pPr>
            <a:r>
              <a:rPr lang="en-US" sz="4000" i="1">
                <a:solidFill>
                  <a:schemeClr val="accent1"/>
                </a:solidFill>
              </a:rPr>
              <a:t>Aging Population, 2010-2030</a:t>
            </a:r>
          </a:p>
          <a:p>
            <a:pPr marL="457200" indent="-457200" algn="l">
              <a:lnSpc>
                <a:spcPct val="90000"/>
              </a:lnSpc>
              <a:buClr>
                <a:schemeClr val="tx2"/>
              </a:buClr>
              <a:buSzPct val="125000"/>
              <a:buFont typeface="Arial" pitchFamily="34" charset="0"/>
              <a:buChar char="•"/>
              <a:tabLst>
                <a:tab pos="479425" algn="r"/>
              </a:tabLst>
            </a:pPr>
            <a:r>
              <a:rPr lang="en-US" sz="4000" i="1">
                <a:solidFill>
                  <a:schemeClr val="accent1"/>
                </a:solidFill>
              </a:rPr>
              <a:t>Immigrants Help Social Security</a:t>
            </a:r>
            <a:r>
              <a:rPr lang="en-US" sz="4200" b="0">
                <a:solidFill>
                  <a:schemeClr val="accent1"/>
                </a:solidFill>
              </a:rPr>
              <a:t/>
            </a:r>
            <a:br>
              <a:rPr lang="en-US" sz="4200" b="0">
                <a:solidFill>
                  <a:schemeClr val="accent1"/>
                </a:solidFill>
              </a:rPr>
            </a:br>
            <a:r>
              <a:rPr lang="en-US" sz="3600" b="0"/>
              <a:t> -- Relatively Small Impact</a:t>
            </a:r>
            <a:br>
              <a:rPr lang="en-US" sz="3600" b="0"/>
            </a:br>
            <a:r>
              <a:rPr lang="en-US" sz="3600" b="0"/>
              <a:t> -- Offsets from More Children</a:t>
            </a:r>
          </a:p>
        </p:txBody>
      </p:sp>
    </p:spTree>
  </p:cSld>
  <p:clrMapOvr>
    <a:masterClrMapping/>
  </p:clrMapOvr>
  <p:transition spd="med">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244164">
                                            <p:txEl>
                                              <p:pRg st="1" end="1"/>
                                            </p:txEl>
                                          </p:spTgt>
                                        </p:tgtEl>
                                        <p:attrNameLst>
                                          <p:attrName>style.visibility</p:attrName>
                                        </p:attrNameLst>
                                      </p:cBhvr>
                                      <p:to>
                                        <p:strVal val="visible"/>
                                      </p:to>
                                    </p:set>
                                    <p:anim calcmode="lin" valueType="num">
                                      <p:cBhvr additive="base">
                                        <p:cTn id="7" dur="500" fill="hold"/>
                                        <p:tgtEl>
                                          <p:spTgt spid="1244164">
                                            <p:txEl>
                                              <p:pRg st="1" end="1"/>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244164">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244164">
                                            <p:txEl>
                                              <p:pRg st="2" end="2"/>
                                            </p:txEl>
                                          </p:spTgt>
                                        </p:tgtEl>
                                        <p:attrNameLst>
                                          <p:attrName>style.visibility</p:attrName>
                                        </p:attrNameLst>
                                      </p:cBhvr>
                                      <p:to>
                                        <p:strVal val="visible"/>
                                      </p:to>
                                    </p:set>
                                    <p:anim calcmode="lin" valueType="num">
                                      <p:cBhvr additive="base">
                                        <p:cTn id="13" dur="500" fill="hold"/>
                                        <p:tgtEl>
                                          <p:spTgt spid="1244164">
                                            <p:txEl>
                                              <p:pRg st="2" end="2"/>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244164">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244164">
                                            <p:txEl>
                                              <p:pRg st="3" end="3"/>
                                            </p:txEl>
                                          </p:spTgt>
                                        </p:tgtEl>
                                        <p:attrNameLst>
                                          <p:attrName>style.visibility</p:attrName>
                                        </p:attrNameLst>
                                      </p:cBhvr>
                                      <p:to>
                                        <p:strVal val="visible"/>
                                      </p:to>
                                    </p:set>
                                    <p:anim calcmode="lin" valueType="num">
                                      <p:cBhvr additive="base">
                                        <p:cTn id="19" dur="500" fill="hold"/>
                                        <p:tgtEl>
                                          <p:spTgt spid="1244164">
                                            <p:txEl>
                                              <p:pRg st="3" end="3"/>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244164">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44164" grpId="0" uiExpand="1"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1329154" name="Object 2"/>
          <p:cNvGraphicFramePr>
            <a:graphicFrameLocks noChangeAspect="1"/>
          </p:cNvGraphicFramePr>
          <p:nvPr/>
        </p:nvGraphicFramePr>
        <p:xfrm>
          <a:off x="0" y="985838"/>
          <a:ext cx="9140825" cy="5864225"/>
        </p:xfrm>
        <a:graphic>
          <a:graphicData uri="http://schemas.openxmlformats.org/presentationml/2006/ole">
            <p:oleObj spid="_x0000_s1329154" name="Chart" r:id="rId4" imgW="6639046" imgH="4629231" progId="MSGraph.Chart.8">
              <p:embed followColorScheme="full"/>
            </p:oleObj>
          </a:graphicData>
        </a:graphic>
      </p:graphicFrame>
      <p:sp>
        <p:nvSpPr>
          <p:cNvPr id="1329155" name="Rectangle 3"/>
          <p:cNvSpPr>
            <a:spLocks noChangeArrowheads="1"/>
          </p:cNvSpPr>
          <p:nvPr/>
        </p:nvSpPr>
        <p:spPr bwMode="auto">
          <a:xfrm>
            <a:off x="685800" y="6248400"/>
            <a:ext cx="1905000" cy="457200"/>
          </a:xfrm>
          <a:prstGeom prst="rect">
            <a:avLst/>
          </a:prstGeom>
          <a:noFill/>
          <a:ln w="9525">
            <a:noFill/>
            <a:miter lim="800000"/>
            <a:headEnd/>
            <a:tailEnd/>
          </a:ln>
          <a:effectLst/>
        </p:spPr>
        <p:txBody>
          <a:bodyPr wrap="none" anchor="ctr"/>
          <a:lstStyle/>
          <a:p>
            <a:endParaRPr lang="en-US"/>
          </a:p>
        </p:txBody>
      </p:sp>
      <p:sp>
        <p:nvSpPr>
          <p:cNvPr id="1329156" name="Rectangle 4"/>
          <p:cNvSpPr>
            <a:spLocks noChangeArrowheads="1"/>
          </p:cNvSpPr>
          <p:nvPr/>
        </p:nvSpPr>
        <p:spPr bwMode="auto">
          <a:xfrm>
            <a:off x="3124200" y="6248400"/>
            <a:ext cx="2895600" cy="457200"/>
          </a:xfrm>
          <a:prstGeom prst="rect">
            <a:avLst/>
          </a:prstGeom>
          <a:noFill/>
          <a:ln w="9525">
            <a:noFill/>
            <a:miter lim="800000"/>
            <a:headEnd/>
            <a:tailEnd/>
          </a:ln>
          <a:effectLst/>
        </p:spPr>
        <p:txBody>
          <a:bodyPr wrap="none" anchor="ctr"/>
          <a:lstStyle/>
          <a:p>
            <a:endParaRPr lang="en-US"/>
          </a:p>
        </p:txBody>
      </p:sp>
      <p:sp>
        <p:nvSpPr>
          <p:cNvPr id="1329157" name="Rectangle 5"/>
          <p:cNvSpPr>
            <a:spLocks noChangeArrowheads="1"/>
          </p:cNvSpPr>
          <p:nvPr/>
        </p:nvSpPr>
        <p:spPr bwMode="auto">
          <a:xfrm>
            <a:off x="3124200" y="6248400"/>
            <a:ext cx="2895600" cy="457200"/>
          </a:xfrm>
          <a:prstGeom prst="rect">
            <a:avLst/>
          </a:prstGeom>
          <a:noFill/>
          <a:ln w="9525">
            <a:noFill/>
            <a:miter lim="800000"/>
            <a:headEnd/>
            <a:tailEnd/>
          </a:ln>
          <a:effectLst/>
        </p:spPr>
        <p:txBody>
          <a:bodyPr wrap="none" anchor="ctr"/>
          <a:lstStyle/>
          <a:p>
            <a:endParaRPr lang="en-US"/>
          </a:p>
        </p:txBody>
      </p:sp>
      <p:sp>
        <p:nvSpPr>
          <p:cNvPr id="1329158" name="Rectangle 6"/>
          <p:cNvSpPr>
            <a:spLocks noGrp="1" noChangeArrowheads="1"/>
          </p:cNvSpPr>
          <p:nvPr>
            <p:ph type="title"/>
          </p:nvPr>
        </p:nvSpPr>
        <p:spPr>
          <a:xfrm>
            <a:off x="0" y="0"/>
            <a:ext cx="9140825" cy="1184275"/>
          </a:xfrm>
          <a:noFill/>
          <a:ln/>
          <a:effectLst>
            <a:outerShdw dist="53882" dir="2700000" algn="ctr" rotWithShape="0">
              <a:schemeClr val="tx1"/>
            </a:outerShdw>
          </a:effectLst>
        </p:spPr>
        <p:txBody>
          <a:bodyPr wrap="none" anchor="t" anchorCtr="1"/>
          <a:lstStyle/>
          <a:p>
            <a:pPr defTabSz="930275">
              <a:lnSpc>
                <a:spcPct val="85000"/>
              </a:lnSpc>
              <a:spcBef>
                <a:spcPct val="0"/>
              </a:spcBef>
            </a:pPr>
            <a:r>
              <a:rPr lang="en-US" sz="4000" b="1" i="1">
                <a:solidFill>
                  <a:schemeClr val="hlink"/>
                </a:solidFill>
              </a:rPr>
              <a:t>Immigration Drives Growth;</a:t>
            </a:r>
            <a:br>
              <a:rPr lang="en-US" sz="4000" b="1" i="1">
                <a:solidFill>
                  <a:schemeClr val="hlink"/>
                </a:solidFill>
              </a:rPr>
            </a:br>
            <a:endParaRPr lang="en-US" sz="4000" b="1" i="1">
              <a:solidFill>
                <a:schemeClr val="hlink"/>
              </a:solidFill>
            </a:endParaRPr>
          </a:p>
        </p:txBody>
      </p:sp>
      <p:sp>
        <p:nvSpPr>
          <p:cNvPr id="1329159" name="Freeform 7"/>
          <p:cNvSpPr>
            <a:spLocks/>
          </p:cNvSpPr>
          <p:nvPr/>
        </p:nvSpPr>
        <p:spPr bwMode="auto">
          <a:xfrm>
            <a:off x="0" y="1212850"/>
            <a:ext cx="9140825" cy="1588"/>
          </a:xfrm>
          <a:custGeom>
            <a:avLst/>
            <a:gdLst/>
            <a:ahLst/>
            <a:cxnLst>
              <a:cxn ang="0">
                <a:pos x="0" y="0"/>
              </a:cxn>
              <a:cxn ang="0">
                <a:pos x="5504" y="0"/>
              </a:cxn>
            </a:cxnLst>
            <a:rect l="0" t="0" r="r" b="b"/>
            <a:pathLst>
              <a:path w="5505" h="1">
                <a:moveTo>
                  <a:pt x="0" y="0"/>
                </a:moveTo>
                <a:lnTo>
                  <a:pt x="5504" y="0"/>
                </a:lnTo>
              </a:path>
            </a:pathLst>
          </a:custGeom>
          <a:noFill/>
          <a:ln w="12700" cap="rnd" cmpd="sng">
            <a:solidFill>
              <a:srgbClr val="00FFFF"/>
            </a:solidFill>
            <a:prstDash val="solid"/>
            <a:round/>
            <a:headEnd type="none" w="sm" len="sm"/>
            <a:tailEnd type="none" w="sm" len="sm"/>
          </a:ln>
          <a:effectLst/>
        </p:spPr>
        <p:txBody>
          <a:bodyPr/>
          <a:lstStyle/>
          <a:p>
            <a:endParaRPr lang="en-US"/>
          </a:p>
        </p:txBody>
      </p:sp>
      <p:sp>
        <p:nvSpPr>
          <p:cNvPr id="1329160" name="Rectangle 8"/>
          <p:cNvSpPr>
            <a:spLocks noChangeArrowheads="1"/>
          </p:cNvSpPr>
          <p:nvPr/>
        </p:nvSpPr>
        <p:spPr bwMode="auto">
          <a:xfrm>
            <a:off x="273050" y="1276350"/>
            <a:ext cx="2087563" cy="336550"/>
          </a:xfrm>
          <a:prstGeom prst="rect">
            <a:avLst/>
          </a:prstGeom>
          <a:noFill/>
          <a:ln w="9525">
            <a:noFill/>
            <a:miter lim="800000"/>
            <a:headEnd/>
            <a:tailEnd/>
          </a:ln>
          <a:effectLst/>
        </p:spPr>
        <p:txBody>
          <a:bodyPr wrap="none" lIns="92075" tIns="46038" rIns="92075" bIns="46038">
            <a:spAutoFit/>
          </a:bodyPr>
          <a:lstStyle/>
          <a:p>
            <a:pPr algn="r"/>
            <a:r>
              <a:rPr lang="en-US" sz="1600">
                <a:solidFill>
                  <a:schemeClr val="tx1"/>
                </a:solidFill>
              </a:rPr>
              <a:t>Population in millions</a:t>
            </a:r>
          </a:p>
        </p:txBody>
      </p:sp>
    </p:spTree>
  </p:cSld>
  <p:clrMapOvr>
    <a:masterClrMapping/>
  </p:clrMapOvr>
  <p:transition spd="med">
    <p:cu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1368066" name="Object 2"/>
          <p:cNvGraphicFramePr>
            <a:graphicFrameLocks noChangeAspect="1"/>
          </p:cNvGraphicFramePr>
          <p:nvPr/>
        </p:nvGraphicFramePr>
        <p:xfrm>
          <a:off x="0" y="985838"/>
          <a:ext cx="9140825" cy="5864225"/>
        </p:xfrm>
        <a:graphic>
          <a:graphicData uri="http://schemas.openxmlformats.org/presentationml/2006/ole">
            <p:oleObj spid="_x0000_s1368066" name="Chart" r:id="rId4" imgW="6639046" imgH="4629231" progId="MSGraph.Chart.8">
              <p:embed followColorScheme="full"/>
            </p:oleObj>
          </a:graphicData>
        </a:graphic>
      </p:graphicFrame>
      <p:sp>
        <p:nvSpPr>
          <p:cNvPr id="1368067" name="Rectangle 3"/>
          <p:cNvSpPr>
            <a:spLocks noChangeArrowheads="1"/>
          </p:cNvSpPr>
          <p:nvPr/>
        </p:nvSpPr>
        <p:spPr bwMode="auto">
          <a:xfrm>
            <a:off x="685800" y="6248400"/>
            <a:ext cx="1905000" cy="457200"/>
          </a:xfrm>
          <a:prstGeom prst="rect">
            <a:avLst/>
          </a:prstGeom>
          <a:noFill/>
          <a:ln w="9525">
            <a:noFill/>
            <a:miter lim="800000"/>
            <a:headEnd/>
            <a:tailEnd/>
          </a:ln>
          <a:effectLst/>
        </p:spPr>
        <p:txBody>
          <a:bodyPr wrap="none" anchor="ctr"/>
          <a:lstStyle/>
          <a:p>
            <a:endParaRPr lang="en-US"/>
          </a:p>
        </p:txBody>
      </p:sp>
      <p:sp>
        <p:nvSpPr>
          <p:cNvPr id="1368068" name="Rectangle 4"/>
          <p:cNvSpPr>
            <a:spLocks noChangeArrowheads="1"/>
          </p:cNvSpPr>
          <p:nvPr/>
        </p:nvSpPr>
        <p:spPr bwMode="auto">
          <a:xfrm>
            <a:off x="3124200" y="6248400"/>
            <a:ext cx="2895600" cy="457200"/>
          </a:xfrm>
          <a:prstGeom prst="rect">
            <a:avLst/>
          </a:prstGeom>
          <a:noFill/>
          <a:ln w="9525">
            <a:noFill/>
            <a:miter lim="800000"/>
            <a:headEnd/>
            <a:tailEnd/>
          </a:ln>
          <a:effectLst/>
        </p:spPr>
        <p:txBody>
          <a:bodyPr wrap="none" anchor="ctr"/>
          <a:lstStyle/>
          <a:p>
            <a:endParaRPr lang="en-US"/>
          </a:p>
        </p:txBody>
      </p:sp>
      <p:sp>
        <p:nvSpPr>
          <p:cNvPr id="1368069" name="Rectangle 5"/>
          <p:cNvSpPr>
            <a:spLocks noChangeArrowheads="1"/>
          </p:cNvSpPr>
          <p:nvPr/>
        </p:nvSpPr>
        <p:spPr bwMode="auto">
          <a:xfrm>
            <a:off x="3124200" y="6248400"/>
            <a:ext cx="2895600" cy="457200"/>
          </a:xfrm>
          <a:prstGeom prst="rect">
            <a:avLst/>
          </a:prstGeom>
          <a:noFill/>
          <a:ln w="9525">
            <a:noFill/>
            <a:miter lim="800000"/>
            <a:headEnd/>
            <a:tailEnd/>
          </a:ln>
          <a:effectLst/>
        </p:spPr>
        <p:txBody>
          <a:bodyPr wrap="none" anchor="ctr"/>
          <a:lstStyle/>
          <a:p>
            <a:endParaRPr lang="en-US"/>
          </a:p>
        </p:txBody>
      </p:sp>
      <p:sp>
        <p:nvSpPr>
          <p:cNvPr id="1368070" name="Rectangle 6"/>
          <p:cNvSpPr>
            <a:spLocks noGrp="1" noChangeArrowheads="1"/>
          </p:cNvSpPr>
          <p:nvPr>
            <p:ph type="title"/>
          </p:nvPr>
        </p:nvSpPr>
        <p:spPr>
          <a:xfrm>
            <a:off x="0" y="0"/>
            <a:ext cx="9140825" cy="1184275"/>
          </a:xfrm>
          <a:noFill/>
          <a:ln/>
          <a:effectLst>
            <a:outerShdw dist="53882" dir="2700000" algn="ctr" rotWithShape="0">
              <a:schemeClr val="tx1"/>
            </a:outerShdw>
          </a:effectLst>
        </p:spPr>
        <p:txBody>
          <a:bodyPr wrap="none" anchor="t" anchorCtr="1"/>
          <a:lstStyle/>
          <a:p>
            <a:pPr defTabSz="930275">
              <a:lnSpc>
                <a:spcPct val="85000"/>
              </a:lnSpc>
              <a:spcBef>
                <a:spcPct val="0"/>
              </a:spcBef>
            </a:pPr>
            <a:r>
              <a:rPr lang="en-US" sz="4000" b="1" i="1">
                <a:solidFill>
                  <a:schemeClr val="hlink"/>
                </a:solidFill>
              </a:rPr>
              <a:t>Immigration Drives Growth;</a:t>
            </a:r>
            <a:br>
              <a:rPr lang="en-US" sz="4000" b="1" i="1">
                <a:solidFill>
                  <a:schemeClr val="hlink"/>
                </a:solidFill>
              </a:rPr>
            </a:br>
            <a:endParaRPr lang="en-US" sz="4000" b="1" i="1">
              <a:solidFill>
                <a:schemeClr val="hlink"/>
              </a:solidFill>
            </a:endParaRPr>
          </a:p>
        </p:txBody>
      </p:sp>
      <p:sp>
        <p:nvSpPr>
          <p:cNvPr id="1368071" name="Freeform 7"/>
          <p:cNvSpPr>
            <a:spLocks/>
          </p:cNvSpPr>
          <p:nvPr/>
        </p:nvSpPr>
        <p:spPr bwMode="auto">
          <a:xfrm>
            <a:off x="0" y="1212850"/>
            <a:ext cx="9140825" cy="1588"/>
          </a:xfrm>
          <a:custGeom>
            <a:avLst/>
            <a:gdLst/>
            <a:ahLst/>
            <a:cxnLst>
              <a:cxn ang="0">
                <a:pos x="0" y="0"/>
              </a:cxn>
              <a:cxn ang="0">
                <a:pos x="5504" y="0"/>
              </a:cxn>
            </a:cxnLst>
            <a:rect l="0" t="0" r="r" b="b"/>
            <a:pathLst>
              <a:path w="5505" h="1">
                <a:moveTo>
                  <a:pt x="0" y="0"/>
                </a:moveTo>
                <a:lnTo>
                  <a:pt x="5504" y="0"/>
                </a:lnTo>
              </a:path>
            </a:pathLst>
          </a:custGeom>
          <a:noFill/>
          <a:ln w="12700" cap="rnd" cmpd="sng">
            <a:solidFill>
              <a:srgbClr val="00FFFF"/>
            </a:solidFill>
            <a:prstDash val="solid"/>
            <a:round/>
            <a:headEnd type="none" w="sm" len="sm"/>
            <a:tailEnd type="none" w="sm" len="sm"/>
          </a:ln>
          <a:effectLst/>
        </p:spPr>
        <p:txBody>
          <a:bodyPr/>
          <a:lstStyle/>
          <a:p>
            <a:endParaRPr lang="en-US"/>
          </a:p>
        </p:txBody>
      </p:sp>
      <p:sp>
        <p:nvSpPr>
          <p:cNvPr id="1368072" name="Rectangle 8"/>
          <p:cNvSpPr>
            <a:spLocks noChangeArrowheads="1"/>
          </p:cNvSpPr>
          <p:nvPr/>
        </p:nvSpPr>
        <p:spPr bwMode="auto">
          <a:xfrm>
            <a:off x="273050" y="1276350"/>
            <a:ext cx="2087563" cy="336550"/>
          </a:xfrm>
          <a:prstGeom prst="rect">
            <a:avLst/>
          </a:prstGeom>
          <a:noFill/>
          <a:ln w="9525">
            <a:noFill/>
            <a:miter lim="800000"/>
            <a:headEnd/>
            <a:tailEnd/>
          </a:ln>
          <a:effectLst/>
        </p:spPr>
        <p:txBody>
          <a:bodyPr wrap="none" lIns="92075" tIns="46038" rIns="92075" bIns="46038">
            <a:spAutoFit/>
          </a:bodyPr>
          <a:lstStyle/>
          <a:p>
            <a:pPr algn="r"/>
            <a:r>
              <a:rPr lang="en-US" sz="1600">
                <a:solidFill>
                  <a:schemeClr val="tx1"/>
                </a:solidFill>
              </a:rPr>
              <a:t>Population in millions</a:t>
            </a:r>
          </a:p>
        </p:txBody>
      </p:sp>
    </p:spTree>
  </p:cSld>
  <p:clrMapOvr>
    <a:masterClrMapping/>
  </p:clrMapOvr>
  <p:transition spd="med">
    <p:cu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1331202" name="Object 2"/>
          <p:cNvGraphicFramePr>
            <a:graphicFrameLocks noChangeAspect="1"/>
          </p:cNvGraphicFramePr>
          <p:nvPr/>
        </p:nvGraphicFramePr>
        <p:xfrm>
          <a:off x="0" y="985838"/>
          <a:ext cx="9140825" cy="5864225"/>
        </p:xfrm>
        <a:graphic>
          <a:graphicData uri="http://schemas.openxmlformats.org/presentationml/2006/ole">
            <p:oleObj spid="_x0000_s1331202" name="Chart" r:id="rId4" imgW="6639046" imgH="4629231" progId="MSGraph.Chart.8">
              <p:embed followColorScheme="full"/>
            </p:oleObj>
          </a:graphicData>
        </a:graphic>
      </p:graphicFrame>
      <p:sp>
        <p:nvSpPr>
          <p:cNvPr id="1331203" name="Rectangle 3"/>
          <p:cNvSpPr>
            <a:spLocks noChangeArrowheads="1"/>
          </p:cNvSpPr>
          <p:nvPr/>
        </p:nvSpPr>
        <p:spPr bwMode="auto">
          <a:xfrm>
            <a:off x="685800" y="6248400"/>
            <a:ext cx="1905000" cy="457200"/>
          </a:xfrm>
          <a:prstGeom prst="rect">
            <a:avLst/>
          </a:prstGeom>
          <a:noFill/>
          <a:ln w="9525">
            <a:noFill/>
            <a:miter lim="800000"/>
            <a:headEnd/>
            <a:tailEnd/>
          </a:ln>
          <a:effectLst/>
        </p:spPr>
        <p:txBody>
          <a:bodyPr wrap="none" anchor="ctr"/>
          <a:lstStyle/>
          <a:p>
            <a:endParaRPr lang="en-US"/>
          </a:p>
        </p:txBody>
      </p:sp>
      <p:sp>
        <p:nvSpPr>
          <p:cNvPr id="1331204" name="Rectangle 4"/>
          <p:cNvSpPr>
            <a:spLocks noChangeArrowheads="1"/>
          </p:cNvSpPr>
          <p:nvPr/>
        </p:nvSpPr>
        <p:spPr bwMode="auto">
          <a:xfrm>
            <a:off x="3124200" y="6248400"/>
            <a:ext cx="2895600" cy="457200"/>
          </a:xfrm>
          <a:prstGeom prst="rect">
            <a:avLst/>
          </a:prstGeom>
          <a:noFill/>
          <a:ln w="9525">
            <a:noFill/>
            <a:miter lim="800000"/>
            <a:headEnd/>
            <a:tailEnd/>
          </a:ln>
          <a:effectLst/>
        </p:spPr>
        <p:txBody>
          <a:bodyPr wrap="none" anchor="ctr"/>
          <a:lstStyle/>
          <a:p>
            <a:endParaRPr lang="en-US"/>
          </a:p>
        </p:txBody>
      </p:sp>
      <p:sp>
        <p:nvSpPr>
          <p:cNvPr id="1331205" name="Rectangle 5"/>
          <p:cNvSpPr>
            <a:spLocks noChangeArrowheads="1"/>
          </p:cNvSpPr>
          <p:nvPr/>
        </p:nvSpPr>
        <p:spPr bwMode="auto">
          <a:xfrm>
            <a:off x="3124200" y="6248400"/>
            <a:ext cx="2895600" cy="457200"/>
          </a:xfrm>
          <a:prstGeom prst="rect">
            <a:avLst/>
          </a:prstGeom>
          <a:noFill/>
          <a:ln w="9525">
            <a:noFill/>
            <a:miter lim="800000"/>
            <a:headEnd/>
            <a:tailEnd/>
          </a:ln>
          <a:effectLst/>
        </p:spPr>
        <p:txBody>
          <a:bodyPr wrap="none" anchor="ctr"/>
          <a:lstStyle/>
          <a:p>
            <a:endParaRPr lang="en-US"/>
          </a:p>
        </p:txBody>
      </p:sp>
      <p:sp>
        <p:nvSpPr>
          <p:cNvPr id="1331206" name="Rectangle 6"/>
          <p:cNvSpPr>
            <a:spLocks noGrp="1" noChangeArrowheads="1"/>
          </p:cNvSpPr>
          <p:nvPr>
            <p:ph type="title"/>
          </p:nvPr>
        </p:nvSpPr>
        <p:spPr>
          <a:xfrm>
            <a:off x="0" y="0"/>
            <a:ext cx="9140825" cy="1184275"/>
          </a:xfrm>
          <a:noFill/>
          <a:ln/>
          <a:effectLst>
            <a:outerShdw dist="53882" dir="2700000" algn="ctr" rotWithShape="0">
              <a:schemeClr val="tx1"/>
            </a:outerShdw>
          </a:effectLst>
        </p:spPr>
        <p:txBody>
          <a:bodyPr wrap="none" anchor="t" anchorCtr="1"/>
          <a:lstStyle/>
          <a:p>
            <a:pPr defTabSz="930275">
              <a:lnSpc>
                <a:spcPct val="85000"/>
              </a:lnSpc>
              <a:spcBef>
                <a:spcPct val="0"/>
              </a:spcBef>
            </a:pPr>
            <a:r>
              <a:rPr lang="en-US" sz="4000" b="1" i="1">
                <a:solidFill>
                  <a:schemeClr val="hlink"/>
                </a:solidFill>
              </a:rPr>
              <a:t>Immigration Drives Growth;</a:t>
            </a:r>
            <a:br>
              <a:rPr lang="en-US" sz="4000" b="1" i="1">
                <a:solidFill>
                  <a:schemeClr val="hlink"/>
                </a:solidFill>
              </a:rPr>
            </a:br>
            <a:r>
              <a:rPr lang="en-US" sz="4000" b="1" i="1">
                <a:solidFill>
                  <a:schemeClr val="hlink"/>
                </a:solidFill>
              </a:rPr>
              <a:t>65% for 2005-2025 from Immigration</a:t>
            </a:r>
          </a:p>
        </p:txBody>
      </p:sp>
      <p:sp>
        <p:nvSpPr>
          <p:cNvPr id="1331207" name="Freeform 7"/>
          <p:cNvSpPr>
            <a:spLocks/>
          </p:cNvSpPr>
          <p:nvPr/>
        </p:nvSpPr>
        <p:spPr bwMode="auto">
          <a:xfrm>
            <a:off x="0" y="1212850"/>
            <a:ext cx="9140825" cy="1588"/>
          </a:xfrm>
          <a:custGeom>
            <a:avLst/>
            <a:gdLst/>
            <a:ahLst/>
            <a:cxnLst>
              <a:cxn ang="0">
                <a:pos x="0" y="0"/>
              </a:cxn>
              <a:cxn ang="0">
                <a:pos x="5504" y="0"/>
              </a:cxn>
            </a:cxnLst>
            <a:rect l="0" t="0" r="r" b="b"/>
            <a:pathLst>
              <a:path w="5505" h="1">
                <a:moveTo>
                  <a:pt x="0" y="0"/>
                </a:moveTo>
                <a:lnTo>
                  <a:pt x="5504" y="0"/>
                </a:lnTo>
              </a:path>
            </a:pathLst>
          </a:custGeom>
          <a:noFill/>
          <a:ln w="12700" cap="rnd" cmpd="sng">
            <a:solidFill>
              <a:srgbClr val="00FFFF"/>
            </a:solidFill>
            <a:prstDash val="solid"/>
            <a:round/>
            <a:headEnd type="none" w="sm" len="sm"/>
            <a:tailEnd type="none" w="sm" len="sm"/>
          </a:ln>
          <a:effectLst/>
        </p:spPr>
        <p:txBody>
          <a:bodyPr/>
          <a:lstStyle/>
          <a:p>
            <a:endParaRPr lang="en-US"/>
          </a:p>
        </p:txBody>
      </p:sp>
      <p:sp>
        <p:nvSpPr>
          <p:cNvPr id="1331208" name="Rectangle 8"/>
          <p:cNvSpPr>
            <a:spLocks noChangeArrowheads="1"/>
          </p:cNvSpPr>
          <p:nvPr/>
        </p:nvSpPr>
        <p:spPr bwMode="auto">
          <a:xfrm>
            <a:off x="273050" y="1276350"/>
            <a:ext cx="2087563" cy="336550"/>
          </a:xfrm>
          <a:prstGeom prst="rect">
            <a:avLst/>
          </a:prstGeom>
          <a:noFill/>
          <a:ln w="9525">
            <a:noFill/>
            <a:miter lim="800000"/>
            <a:headEnd/>
            <a:tailEnd/>
          </a:ln>
          <a:effectLst/>
        </p:spPr>
        <p:txBody>
          <a:bodyPr wrap="none" lIns="92075" tIns="46038" rIns="92075" bIns="46038">
            <a:spAutoFit/>
          </a:bodyPr>
          <a:lstStyle/>
          <a:p>
            <a:pPr algn="r"/>
            <a:r>
              <a:rPr lang="en-US" sz="1600">
                <a:solidFill>
                  <a:schemeClr val="tx1"/>
                </a:solidFill>
              </a:rPr>
              <a:t>Population in millions</a:t>
            </a:r>
          </a:p>
        </p:txBody>
      </p:sp>
    </p:spTree>
  </p:cSld>
  <p:clrMapOvr>
    <a:masterClrMapping/>
  </p:clrMapOvr>
  <p:transition spd="med">
    <p:cu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1370114" name="Object 2"/>
          <p:cNvGraphicFramePr>
            <a:graphicFrameLocks noChangeAspect="1"/>
          </p:cNvGraphicFramePr>
          <p:nvPr/>
        </p:nvGraphicFramePr>
        <p:xfrm>
          <a:off x="0" y="985838"/>
          <a:ext cx="9140825" cy="5864225"/>
        </p:xfrm>
        <a:graphic>
          <a:graphicData uri="http://schemas.openxmlformats.org/presentationml/2006/ole">
            <p:oleObj spid="_x0000_s1370114" name="Chart" r:id="rId4" imgW="6639046" imgH="4629231" progId="MSGraph.Chart.8">
              <p:embed followColorScheme="full"/>
            </p:oleObj>
          </a:graphicData>
        </a:graphic>
      </p:graphicFrame>
      <p:sp>
        <p:nvSpPr>
          <p:cNvPr id="1370115" name="Rectangle 3"/>
          <p:cNvSpPr>
            <a:spLocks noChangeArrowheads="1"/>
          </p:cNvSpPr>
          <p:nvPr/>
        </p:nvSpPr>
        <p:spPr bwMode="auto">
          <a:xfrm>
            <a:off x="685800" y="6248400"/>
            <a:ext cx="1905000" cy="457200"/>
          </a:xfrm>
          <a:prstGeom prst="rect">
            <a:avLst/>
          </a:prstGeom>
          <a:noFill/>
          <a:ln w="9525">
            <a:noFill/>
            <a:miter lim="800000"/>
            <a:headEnd/>
            <a:tailEnd/>
          </a:ln>
          <a:effectLst/>
        </p:spPr>
        <p:txBody>
          <a:bodyPr wrap="none" anchor="ctr"/>
          <a:lstStyle/>
          <a:p>
            <a:endParaRPr lang="en-US"/>
          </a:p>
        </p:txBody>
      </p:sp>
      <p:sp>
        <p:nvSpPr>
          <p:cNvPr id="1370116" name="Rectangle 4"/>
          <p:cNvSpPr>
            <a:spLocks noChangeArrowheads="1"/>
          </p:cNvSpPr>
          <p:nvPr/>
        </p:nvSpPr>
        <p:spPr bwMode="auto">
          <a:xfrm>
            <a:off x="3124200" y="6248400"/>
            <a:ext cx="2895600" cy="457200"/>
          </a:xfrm>
          <a:prstGeom prst="rect">
            <a:avLst/>
          </a:prstGeom>
          <a:noFill/>
          <a:ln w="9525">
            <a:noFill/>
            <a:miter lim="800000"/>
            <a:headEnd/>
            <a:tailEnd/>
          </a:ln>
          <a:effectLst/>
        </p:spPr>
        <p:txBody>
          <a:bodyPr wrap="none" anchor="ctr"/>
          <a:lstStyle/>
          <a:p>
            <a:endParaRPr lang="en-US"/>
          </a:p>
        </p:txBody>
      </p:sp>
      <p:sp>
        <p:nvSpPr>
          <p:cNvPr id="1370117" name="Rectangle 5"/>
          <p:cNvSpPr>
            <a:spLocks noChangeArrowheads="1"/>
          </p:cNvSpPr>
          <p:nvPr/>
        </p:nvSpPr>
        <p:spPr bwMode="auto">
          <a:xfrm>
            <a:off x="3124200" y="6248400"/>
            <a:ext cx="2895600" cy="457200"/>
          </a:xfrm>
          <a:prstGeom prst="rect">
            <a:avLst/>
          </a:prstGeom>
          <a:noFill/>
          <a:ln w="9525">
            <a:noFill/>
            <a:miter lim="800000"/>
            <a:headEnd/>
            <a:tailEnd/>
          </a:ln>
          <a:effectLst/>
        </p:spPr>
        <p:txBody>
          <a:bodyPr wrap="none" anchor="ctr"/>
          <a:lstStyle/>
          <a:p>
            <a:endParaRPr lang="en-US"/>
          </a:p>
        </p:txBody>
      </p:sp>
      <p:sp>
        <p:nvSpPr>
          <p:cNvPr id="1370118" name="Rectangle 6"/>
          <p:cNvSpPr>
            <a:spLocks noGrp="1" noChangeArrowheads="1"/>
          </p:cNvSpPr>
          <p:nvPr>
            <p:ph type="title"/>
          </p:nvPr>
        </p:nvSpPr>
        <p:spPr>
          <a:xfrm>
            <a:off x="0" y="0"/>
            <a:ext cx="9140825" cy="1184275"/>
          </a:xfrm>
          <a:noFill/>
          <a:ln/>
          <a:effectLst>
            <a:outerShdw dist="53882" dir="2700000" algn="ctr" rotWithShape="0">
              <a:schemeClr val="tx1"/>
            </a:outerShdw>
          </a:effectLst>
        </p:spPr>
        <p:txBody>
          <a:bodyPr wrap="none" anchor="t" anchorCtr="1"/>
          <a:lstStyle/>
          <a:p>
            <a:pPr defTabSz="930275">
              <a:lnSpc>
                <a:spcPct val="85000"/>
              </a:lnSpc>
              <a:spcBef>
                <a:spcPct val="0"/>
              </a:spcBef>
            </a:pPr>
            <a:r>
              <a:rPr lang="en-US" sz="4000" b="1" i="1">
                <a:solidFill>
                  <a:schemeClr val="hlink"/>
                </a:solidFill>
              </a:rPr>
              <a:t>Immigration Drives Growth;</a:t>
            </a:r>
            <a:br>
              <a:rPr lang="en-US" sz="4000" b="1" i="1">
                <a:solidFill>
                  <a:schemeClr val="hlink"/>
                </a:solidFill>
              </a:rPr>
            </a:br>
            <a:r>
              <a:rPr lang="en-US" sz="4000" b="1" i="1">
                <a:solidFill>
                  <a:schemeClr val="hlink"/>
                </a:solidFill>
              </a:rPr>
              <a:t>85% for 2005-2045 from Immigration</a:t>
            </a:r>
          </a:p>
        </p:txBody>
      </p:sp>
      <p:sp>
        <p:nvSpPr>
          <p:cNvPr id="1370119" name="Freeform 7"/>
          <p:cNvSpPr>
            <a:spLocks/>
          </p:cNvSpPr>
          <p:nvPr/>
        </p:nvSpPr>
        <p:spPr bwMode="auto">
          <a:xfrm>
            <a:off x="0" y="1212850"/>
            <a:ext cx="9140825" cy="1588"/>
          </a:xfrm>
          <a:custGeom>
            <a:avLst/>
            <a:gdLst/>
            <a:ahLst/>
            <a:cxnLst>
              <a:cxn ang="0">
                <a:pos x="0" y="0"/>
              </a:cxn>
              <a:cxn ang="0">
                <a:pos x="5504" y="0"/>
              </a:cxn>
            </a:cxnLst>
            <a:rect l="0" t="0" r="r" b="b"/>
            <a:pathLst>
              <a:path w="5505" h="1">
                <a:moveTo>
                  <a:pt x="0" y="0"/>
                </a:moveTo>
                <a:lnTo>
                  <a:pt x="5504" y="0"/>
                </a:lnTo>
              </a:path>
            </a:pathLst>
          </a:custGeom>
          <a:noFill/>
          <a:ln w="12700" cap="rnd" cmpd="sng">
            <a:solidFill>
              <a:srgbClr val="00FFFF"/>
            </a:solidFill>
            <a:prstDash val="solid"/>
            <a:round/>
            <a:headEnd type="none" w="sm" len="sm"/>
            <a:tailEnd type="none" w="sm" len="sm"/>
          </a:ln>
          <a:effectLst/>
        </p:spPr>
        <p:txBody>
          <a:bodyPr/>
          <a:lstStyle/>
          <a:p>
            <a:endParaRPr lang="en-US"/>
          </a:p>
        </p:txBody>
      </p:sp>
      <p:sp>
        <p:nvSpPr>
          <p:cNvPr id="1370120" name="Rectangle 8"/>
          <p:cNvSpPr>
            <a:spLocks noChangeArrowheads="1"/>
          </p:cNvSpPr>
          <p:nvPr/>
        </p:nvSpPr>
        <p:spPr bwMode="auto">
          <a:xfrm>
            <a:off x="273050" y="1276350"/>
            <a:ext cx="2087563" cy="336550"/>
          </a:xfrm>
          <a:prstGeom prst="rect">
            <a:avLst/>
          </a:prstGeom>
          <a:noFill/>
          <a:ln w="9525">
            <a:noFill/>
            <a:miter lim="800000"/>
            <a:headEnd/>
            <a:tailEnd/>
          </a:ln>
          <a:effectLst/>
        </p:spPr>
        <p:txBody>
          <a:bodyPr wrap="none" lIns="92075" tIns="46038" rIns="92075" bIns="46038">
            <a:spAutoFit/>
          </a:bodyPr>
          <a:lstStyle/>
          <a:p>
            <a:pPr algn="r"/>
            <a:r>
              <a:rPr lang="en-US" sz="1600">
                <a:solidFill>
                  <a:schemeClr val="tx1"/>
                </a:solidFill>
              </a:rPr>
              <a:t>Population in millions</a:t>
            </a:r>
          </a:p>
        </p:txBody>
      </p:sp>
    </p:spTree>
  </p:cSld>
  <p:clrMapOvr>
    <a:masterClrMapping/>
  </p:clrMapOvr>
  <p:transition spd="med">
    <p:cu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33250" name="Rectangle 2"/>
          <p:cNvSpPr>
            <a:spLocks noGrp="1" noChangeArrowheads="1"/>
          </p:cNvSpPr>
          <p:nvPr>
            <p:ph type="title"/>
          </p:nvPr>
        </p:nvSpPr>
        <p:spPr>
          <a:xfrm>
            <a:off x="0" y="0"/>
            <a:ext cx="9140825" cy="1406525"/>
          </a:xfrm>
          <a:noFill/>
          <a:ln/>
          <a:effectLst>
            <a:outerShdw dist="53882" dir="2700000" algn="ctr" rotWithShape="0">
              <a:schemeClr val="tx1"/>
            </a:outerShdw>
          </a:effectLst>
        </p:spPr>
        <p:txBody>
          <a:bodyPr wrap="none" anchor="t" anchorCtr="1"/>
          <a:lstStyle/>
          <a:p>
            <a:pPr defTabSz="930275">
              <a:lnSpc>
                <a:spcPct val="85000"/>
              </a:lnSpc>
              <a:spcBef>
                <a:spcPct val="0"/>
              </a:spcBef>
            </a:pPr>
            <a:r>
              <a:rPr lang="en-US" sz="4000" b="1" i="1">
                <a:solidFill>
                  <a:schemeClr val="hlink"/>
                </a:solidFill>
              </a:rPr>
              <a:t>Percent Hispanic Increases </a:t>
            </a:r>
            <a:br>
              <a:rPr lang="en-US" sz="4000" b="1" i="1">
                <a:solidFill>
                  <a:schemeClr val="hlink"/>
                </a:solidFill>
              </a:rPr>
            </a:br>
            <a:r>
              <a:rPr lang="en-US" sz="4000" b="1" i="1">
                <a:solidFill>
                  <a:schemeClr val="hlink"/>
                </a:solidFill>
              </a:rPr>
              <a:t>Under All Immigration Scenarios</a:t>
            </a:r>
          </a:p>
        </p:txBody>
      </p:sp>
      <p:graphicFrame>
        <p:nvGraphicFramePr>
          <p:cNvPr id="1333251" name="Object 3"/>
          <p:cNvGraphicFramePr>
            <a:graphicFrameLocks noChangeAspect="1"/>
          </p:cNvGraphicFramePr>
          <p:nvPr/>
        </p:nvGraphicFramePr>
        <p:xfrm>
          <a:off x="0" y="985838"/>
          <a:ext cx="9140825" cy="5864225"/>
        </p:xfrm>
        <a:graphic>
          <a:graphicData uri="http://schemas.openxmlformats.org/presentationml/2006/ole">
            <p:oleObj spid="_x0000_s1333251" name="Chart" r:id="rId4" imgW="6638849" imgH="4629302" progId="MSGraph.Chart.8">
              <p:embed followColorScheme="full"/>
            </p:oleObj>
          </a:graphicData>
        </a:graphic>
      </p:graphicFrame>
      <p:sp>
        <p:nvSpPr>
          <p:cNvPr id="1333252" name="Rectangle 4"/>
          <p:cNvSpPr>
            <a:spLocks noChangeArrowheads="1"/>
          </p:cNvSpPr>
          <p:nvPr/>
        </p:nvSpPr>
        <p:spPr bwMode="auto">
          <a:xfrm>
            <a:off x="685800" y="6248400"/>
            <a:ext cx="1905000" cy="457200"/>
          </a:xfrm>
          <a:prstGeom prst="rect">
            <a:avLst/>
          </a:prstGeom>
          <a:noFill/>
          <a:ln w="9525">
            <a:noFill/>
            <a:miter lim="800000"/>
            <a:headEnd/>
            <a:tailEnd/>
          </a:ln>
          <a:effectLst/>
        </p:spPr>
        <p:txBody>
          <a:bodyPr wrap="none" anchor="ctr"/>
          <a:lstStyle/>
          <a:p>
            <a:endParaRPr lang="en-US"/>
          </a:p>
        </p:txBody>
      </p:sp>
      <p:sp>
        <p:nvSpPr>
          <p:cNvPr id="1333253" name="Rectangle 5"/>
          <p:cNvSpPr>
            <a:spLocks noChangeArrowheads="1"/>
          </p:cNvSpPr>
          <p:nvPr/>
        </p:nvSpPr>
        <p:spPr bwMode="auto">
          <a:xfrm>
            <a:off x="3124200" y="6248400"/>
            <a:ext cx="2895600" cy="457200"/>
          </a:xfrm>
          <a:prstGeom prst="rect">
            <a:avLst/>
          </a:prstGeom>
          <a:noFill/>
          <a:ln w="9525">
            <a:noFill/>
            <a:miter lim="800000"/>
            <a:headEnd/>
            <a:tailEnd/>
          </a:ln>
          <a:effectLst/>
        </p:spPr>
        <p:txBody>
          <a:bodyPr wrap="none" anchor="ctr"/>
          <a:lstStyle/>
          <a:p>
            <a:endParaRPr lang="en-US"/>
          </a:p>
        </p:txBody>
      </p:sp>
      <p:sp>
        <p:nvSpPr>
          <p:cNvPr id="1333254" name="Rectangle 6"/>
          <p:cNvSpPr>
            <a:spLocks noChangeArrowheads="1"/>
          </p:cNvSpPr>
          <p:nvPr/>
        </p:nvSpPr>
        <p:spPr bwMode="auto">
          <a:xfrm>
            <a:off x="3124200" y="6248400"/>
            <a:ext cx="2895600" cy="457200"/>
          </a:xfrm>
          <a:prstGeom prst="rect">
            <a:avLst/>
          </a:prstGeom>
          <a:noFill/>
          <a:ln w="9525">
            <a:noFill/>
            <a:miter lim="800000"/>
            <a:headEnd/>
            <a:tailEnd/>
          </a:ln>
          <a:effectLst/>
        </p:spPr>
        <p:txBody>
          <a:bodyPr wrap="none" anchor="ctr"/>
          <a:lstStyle/>
          <a:p>
            <a:endParaRPr lang="en-US"/>
          </a:p>
        </p:txBody>
      </p:sp>
      <p:sp>
        <p:nvSpPr>
          <p:cNvPr id="1333255" name="Rectangle 7"/>
          <p:cNvSpPr>
            <a:spLocks noChangeArrowheads="1"/>
          </p:cNvSpPr>
          <p:nvPr/>
        </p:nvSpPr>
        <p:spPr bwMode="auto">
          <a:xfrm>
            <a:off x="449263" y="1379538"/>
            <a:ext cx="2544762" cy="336550"/>
          </a:xfrm>
          <a:prstGeom prst="rect">
            <a:avLst/>
          </a:prstGeom>
          <a:noFill/>
          <a:ln w="9525">
            <a:noFill/>
            <a:miter lim="800000"/>
            <a:headEnd/>
            <a:tailEnd/>
          </a:ln>
          <a:effectLst/>
        </p:spPr>
        <p:txBody>
          <a:bodyPr wrap="none" lIns="92075" tIns="46038" rIns="92075" bIns="46038">
            <a:spAutoFit/>
          </a:bodyPr>
          <a:lstStyle/>
          <a:p>
            <a:r>
              <a:rPr lang="en-US" sz="1600">
                <a:solidFill>
                  <a:schemeClr val="tx1"/>
                </a:solidFill>
              </a:rPr>
              <a:t>Percent of total population</a:t>
            </a:r>
          </a:p>
        </p:txBody>
      </p:sp>
      <p:sp>
        <p:nvSpPr>
          <p:cNvPr id="1333256" name="Freeform 8"/>
          <p:cNvSpPr>
            <a:spLocks/>
          </p:cNvSpPr>
          <p:nvPr/>
        </p:nvSpPr>
        <p:spPr bwMode="auto">
          <a:xfrm>
            <a:off x="0" y="1212850"/>
            <a:ext cx="9140825" cy="1588"/>
          </a:xfrm>
          <a:custGeom>
            <a:avLst/>
            <a:gdLst/>
            <a:ahLst/>
            <a:cxnLst>
              <a:cxn ang="0">
                <a:pos x="0" y="0"/>
              </a:cxn>
              <a:cxn ang="0">
                <a:pos x="5504" y="0"/>
              </a:cxn>
            </a:cxnLst>
            <a:rect l="0" t="0" r="r" b="b"/>
            <a:pathLst>
              <a:path w="5505" h="1">
                <a:moveTo>
                  <a:pt x="0" y="0"/>
                </a:moveTo>
                <a:lnTo>
                  <a:pt x="5504" y="0"/>
                </a:lnTo>
              </a:path>
            </a:pathLst>
          </a:custGeom>
          <a:noFill/>
          <a:ln w="12700" cap="rnd" cmpd="sng">
            <a:solidFill>
              <a:srgbClr val="00FFFF"/>
            </a:solidFill>
            <a:prstDash val="solid"/>
            <a:round/>
            <a:headEnd type="none" w="sm" len="sm"/>
            <a:tailEnd type="none" w="sm" len="sm"/>
          </a:ln>
          <a:effectLst/>
        </p:spPr>
        <p:txBody>
          <a:bodyPr/>
          <a:lstStyle/>
          <a:p>
            <a:endParaRPr lang="en-US"/>
          </a:p>
        </p:txBody>
      </p:sp>
    </p:spTree>
  </p:cSld>
  <p:clrMapOvr>
    <a:masterClrMapping/>
  </p:clrMapOvr>
  <p:transition spd="med">
    <p:cu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90248" name="Object 8"/>
          <p:cNvGraphicFramePr>
            <a:graphicFrameLocks/>
          </p:cNvGraphicFramePr>
          <p:nvPr/>
        </p:nvGraphicFramePr>
        <p:xfrm>
          <a:off x="0" y="1149350"/>
          <a:ext cx="9063038" cy="5384800"/>
        </p:xfrm>
        <a:graphic>
          <a:graphicData uri="http://schemas.openxmlformats.org/presentationml/2006/ole">
            <p:oleObj spid="_x0000_s1290248" name="Chart" r:id="rId4" imgW="8867851" imgH="5400751" progId="MSGraph.Chart.8">
              <p:embed followColorScheme="full"/>
            </p:oleObj>
          </a:graphicData>
        </a:graphic>
      </p:graphicFrame>
      <p:grpSp>
        <p:nvGrpSpPr>
          <p:cNvPr id="1290270" name="Group 30"/>
          <p:cNvGrpSpPr>
            <a:grpSpLocks/>
          </p:cNvGrpSpPr>
          <p:nvPr/>
        </p:nvGrpSpPr>
        <p:grpSpPr bwMode="auto">
          <a:xfrm>
            <a:off x="5781675" y="2076450"/>
            <a:ext cx="1839913" cy="1009650"/>
            <a:chOff x="3642" y="1308"/>
            <a:chExt cx="1159" cy="636"/>
          </a:xfrm>
        </p:grpSpPr>
        <p:sp>
          <p:nvSpPr>
            <p:cNvPr id="1290267" name="Rectangle 27"/>
            <p:cNvSpPr>
              <a:spLocks noChangeArrowheads="1"/>
            </p:cNvSpPr>
            <p:nvPr/>
          </p:nvSpPr>
          <p:spPr bwMode="auto">
            <a:xfrm>
              <a:off x="3642" y="1308"/>
              <a:ext cx="1159" cy="346"/>
            </a:xfrm>
            <a:prstGeom prst="rect">
              <a:avLst/>
            </a:prstGeom>
            <a:noFill/>
            <a:ln w="9525">
              <a:noFill/>
              <a:miter lim="800000"/>
              <a:headEnd/>
              <a:tailEnd/>
            </a:ln>
            <a:effectLst/>
          </p:spPr>
          <p:txBody>
            <a:bodyPr lIns="92066" tIns="46034" rIns="92066" bIns="46034" anchor="b">
              <a:spAutoFit/>
            </a:bodyPr>
            <a:lstStyle/>
            <a:p>
              <a:pPr algn="ctr">
                <a:lnSpc>
                  <a:spcPct val="70000"/>
                </a:lnSpc>
                <a:spcBef>
                  <a:spcPct val="30000"/>
                </a:spcBef>
              </a:pPr>
              <a:r>
                <a:rPr lang="en-US" sz="2000" b="1">
                  <a:solidFill>
                    <a:schemeClr val="tx2"/>
                  </a:solidFill>
                </a:rPr>
                <a:t>55 Million</a:t>
              </a:r>
            </a:p>
            <a:p>
              <a:pPr algn="ctr">
                <a:lnSpc>
                  <a:spcPct val="70000"/>
                </a:lnSpc>
                <a:spcBef>
                  <a:spcPct val="30000"/>
                </a:spcBef>
              </a:pPr>
              <a:r>
                <a:rPr lang="en-US" sz="1600" b="1">
                  <a:solidFill>
                    <a:schemeClr val="tx2"/>
                  </a:solidFill>
                </a:rPr>
                <a:t>(2025, Pew ‘07)</a:t>
              </a:r>
            </a:p>
          </p:txBody>
        </p:sp>
        <p:sp>
          <p:nvSpPr>
            <p:cNvPr id="1290268" name="Line 28"/>
            <p:cNvSpPr>
              <a:spLocks noChangeShapeType="1"/>
            </p:cNvSpPr>
            <p:nvPr/>
          </p:nvSpPr>
          <p:spPr bwMode="auto">
            <a:xfrm>
              <a:off x="4413" y="1615"/>
              <a:ext cx="381" cy="329"/>
            </a:xfrm>
            <a:prstGeom prst="line">
              <a:avLst/>
            </a:prstGeom>
            <a:noFill/>
            <a:ln w="12700" cap="rnd">
              <a:solidFill>
                <a:srgbClr val="FF0000"/>
              </a:solidFill>
              <a:round/>
              <a:headEnd type="none" w="sm" len="sm"/>
              <a:tailEnd type="stealth" w="med" len="lg"/>
            </a:ln>
            <a:effectLst/>
          </p:spPr>
          <p:txBody>
            <a:bodyPr lIns="92066" tIns="46034" rIns="92066" bIns="46034" anchor="b">
              <a:spAutoFit/>
            </a:bodyPr>
            <a:lstStyle/>
            <a:p>
              <a:endParaRPr lang="en-US"/>
            </a:p>
          </p:txBody>
        </p:sp>
      </p:grpSp>
      <p:sp>
        <p:nvSpPr>
          <p:cNvPr id="1290242" name="Rectangle 2"/>
          <p:cNvSpPr>
            <a:spLocks noChangeArrowheads="1"/>
          </p:cNvSpPr>
          <p:nvPr/>
        </p:nvSpPr>
        <p:spPr bwMode="auto">
          <a:xfrm>
            <a:off x="280988" y="20638"/>
            <a:ext cx="8599487" cy="1127125"/>
          </a:xfrm>
          <a:prstGeom prst="rect">
            <a:avLst/>
          </a:prstGeom>
          <a:noFill/>
          <a:ln w="9525">
            <a:noFill/>
            <a:miter lim="800000"/>
            <a:headEnd/>
            <a:tailEnd/>
          </a:ln>
          <a:effectLst>
            <a:outerShdw dist="53882" dir="2700000" algn="ctr" rotWithShape="0">
              <a:schemeClr val="tx1"/>
            </a:outerShdw>
          </a:effectLst>
        </p:spPr>
        <p:txBody>
          <a:bodyPr wrap="none" lIns="92066" tIns="46034" rIns="92066" bIns="46034" anchorCtr="1">
            <a:spAutoFit/>
          </a:bodyPr>
          <a:lstStyle/>
          <a:p>
            <a:pPr algn="ctr" defTabSz="930275">
              <a:lnSpc>
                <a:spcPct val="85000"/>
              </a:lnSpc>
            </a:pPr>
            <a:r>
              <a:rPr lang="en-US" sz="4000" b="1" i="1">
                <a:solidFill>
                  <a:schemeClr val="hlink"/>
                </a:solidFill>
              </a:rPr>
              <a:t/>
            </a:r>
            <a:br>
              <a:rPr lang="en-US" sz="4000" b="1" i="1">
                <a:solidFill>
                  <a:schemeClr val="hlink"/>
                </a:solidFill>
              </a:rPr>
            </a:br>
            <a:r>
              <a:rPr lang="en-US" sz="4000" b="1" i="1">
                <a:solidFill>
                  <a:schemeClr val="hlink"/>
                </a:solidFill>
              </a:rPr>
              <a:t>Percentage Passes Historical Peak</a:t>
            </a:r>
          </a:p>
        </p:txBody>
      </p:sp>
      <p:sp>
        <p:nvSpPr>
          <p:cNvPr id="1290243" name="Rectangle 3"/>
          <p:cNvSpPr>
            <a:spLocks noGrp="1" noChangeArrowheads="1"/>
          </p:cNvSpPr>
          <p:nvPr>
            <p:ph type="title"/>
          </p:nvPr>
        </p:nvSpPr>
        <p:spPr>
          <a:xfrm>
            <a:off x="615950" y="20638"/>
            <a:ext cx="7921625" cy="1127125"/>
          </a:xfrm>
          <a:noFill/>
          <a:ln/>
          <a:effectLst>
            <a:outerShdw dist="53882" dir="2700000" algn="ctr" rotWithShape="0">
              <a:schemeClr val="tx1"/>
            </a:outerShdw>
          </a:effectLst>
        </p:spPr>
        <p:txBody>
          <a:bodyPr wrap="none" lIns="92066" tIns="46034" rIns="92066" bIns="46034" anchor="t" anchorCtr="1">
            <a:spAutoFit/>
          </a:bodyPr>
          <a:lstStyle/>
          <a:p>
            <a:pPr defTabSz="930275">
              <a:lnSpc>
                <a:spcPct val="85000"/>
              </a:lnSpc>
              <a:spcBef>
                <a:spcPct val="0"/>
              </a:spcBef>
            </a:pPr>
            <a:r>
              <a:rPr lang="en-US" sz="4000" b="1" i="1">
                <a:solidFill>
                  <a:schemeClr val="hlink"/>
                </a:solidFill>
              </a:rPr>
              <a:t>Immigrants Projected to Grow --</a:t>
            </a:r>
            <a:br>
              <a:rPr lang="en-US" sz="4000" b="1" i="1">
                <a:solidFill>
                  <a:schemeClr val="hlink"/>
                </a:solidFill>
              </a:rPr>
            </a:br>
            <a:endParaRPr lang="en-US" sz="4000" b="1" i="1">
              <a:solidFill>
                <a:schemeClr val="hlink"/>
              </a:solidFill>
            </a:endParaRPr>
          </a:p>
        </p:txBody>
      </p:sp>
      <p:sp>
        <p:nvSpPr>
          <p:cNvPr id="1290244" name="Rectangle 4"/>
          <p:cNvSpPr>
            <a:spLocks noChangeArrowheads="1"/>
          </p:cNvSpPr>
          <p:nvPr/>
        </p:nvSpPr>
        <p:spPr bwMode="auto">
          <a:xfrm>
            <a:off x="685800" y="6248400"/>
            <a:ext cx="1905000" cy="457200"/>
          </a:xfrm>
          <a:prstGeom prst="rect">
            <a:avLst/>
          </a:prstGeom>
          <a:noFill/>
          <a:ln w="9525">
            <a:noFill/>
            <a:miter lim="800000"/>
            <a:headEnd/>
            <a:tailEnd/>
          </a:ln>
          <a:effectLst/>
        </p:spPr>
        <p:txBody>
          <a:bodyPr wrap="none" anchor="ctr"/>
          <a:lstStyle/>
          <a:p>
            <a:endParaRPr lang="en-US"/>
          </a:p>
        </p:txBody>
      </p:sp>
      <p:sp>
        <p:nvSpPr>
          <p:cNvPr id="1290245" name="Rectangle 5"/>
          <p:cNvSpPr>
            <a:spLocks noChangeArrowheads="1"/>
          </p:cNvSpPr>
          <p:nvPr/>
        </p:nvSpPr>
        <p:spPr bwMode="auto">
          <a:xfrm>
            <a:off x="3124200" y="6248400"/>
            <a:ext cx="2895600" cy="457200"/>
          </a:xfrm>
          <a:prstGeom prst="rect">
            <a:avLst/>
          </a:prstGeom>
          <a:noFill/>
          <a:ln w="9525">
            <a:noFill/>
            <a:miter lim="800000"/>
            <a:headEnd/>
            <a:tailEnd/>
          </a:ln>
          <a:effectLst/>
        </p:spPr>
        <p:txBody>
          <a:bodyPr wrap="none" anchor="ctr"/>
          <a:lstStyle/>
          <a:p>
            <a:endParaRPr lang="en-US"/>
          </a:p>
        </p:txBody>
      </p:sp>
      <p:sp>
        <p:nvSpPr>
          <p:cNvPr id="1290246" name="Rectangle 6"/>
          <p:cNvSpPr>
            <a:spLocks noChangeArrowheads="1"/>
          </p:cNvSpPr>
          <p:nvPr/>
        </p:nvSpPr>
        <p:spPr bwMode="auto">
          <a:xfrm>
            <a:off x="685800" y="6248400"/>
            <a:ext cx="1905000" cy="457200"/>
          </a:xfrm>
          <a:prstGeom prst="rect">
            <a:avLst/>
          </a:prstGeom>
          <a:noFill/>
          <a:ln w="9525">
            <a:noFill/>
            <a:miter lim="800000"/>
            <a:headEnd/>
            <a:tailEnd/>
          </a:ln>
          <a:effectLst/>
        </p:spPr>
        <p:txBody>
          <a:bodyPr wrap="none" anchor="ctr"/>
          <a:lstStyle/>
          <a:p>
            <a:endParaRPr lang="en-US"/>
          </a:p>
        </p:txBody>
      </p:sp>
      <p:sp>
        <p:nvSpPr>
          <p:cNvPr id="1290247" name="Rectangle 7"/>
          <p:cNvSpPr>
            <a:spLocks noChangeArrowheads="1"/>
          </p:cNvSpPr>
          <p:nvPr/>
        </p:nvSpPr>
        <p:spPr bwMode="auto">
          <a:xfrm>
            <a:off x="3124200" y="6248400"/>
            <a:ext cx="2895600" cy="457200"/>
          </a:xfrm>
          <a:prstGeom prst="rect">
            <a:avLst/>
          </a:prstGeom>
          <a:noFill/>
          <a:ln w="9525">
            <a:noFill/>
            <a:miter lim="800000"/>
            <a:headEnd/>
            <a:tailEnd/>
          </a:ln>
          <a:effectLst/>
        </p:spPr>
        <p:txBody>
          <a:bodyPr wrap="none" anchor="ctr"/>
          <a:lstStyle/>
          <a:p>
            <a:endParaRPr lang="en-US"/>
          </a:p>
        </p:txBody>
      </p:sp>
      <p:grpSp>
        <p:nvGrpSpPr>
          <p:cNvPr id="1290249" name="Group 9"/>
          <p:cNvGrpSpPr>
            <a:grpSpLocks/>
          </p:cNvGrpSpPr>
          <p:nvPr/>
        </p:nvGrpSpPr>
        <p:grpSpPr bwMode="auto">
          <a:xfrm>
            <a:off x="2130425" y="3124200"/>
            <a:ext cx="1679575" cy="1068388"/>
            <a:chOff x="1629" y="1803"/>
            <a:chExt cx="1058" cy="673"/>
          </a:xfrm>
        </p:grpSpPr>
        <p:sp>
          <p:nvSpPr>
            <p:cNvPr id="1290250" name="Rectangle 10"/>
            <p:cNvSpPr>
              <a:spLocks noChangeArrowheads="1"/>
            </p:cNvSpPr>
            <p:nvPr/>
          </p:nvSpPr>
          <p:spPr bwMode="auto">
            <a:xfrm>
              <a:off x="1629" y="1803"/>
              <a:ext cx="1058" cy="250"/>
            </a:xfrm>
            <a:prstGeom prst="rect">
              <a:avLst/>
            </a:prstGeom>
            <a:noFill/>
            <a:ln w="9525">
              <a:noFill/>
              <a:miter lim="800000"/>
              <a:headEnd/>
              <a:tailEnd/>
            </a:ln>
            <a:effectLst/>
          </p:spPr>
          <p:txBody>
            <a:bodyPr wrap="none" lIns="92066" tIns="46034" rIns="92066" bIns="46034" anchor="b">
              <a:spAutoFit/>
            </a:bodyPr>
            <a:lstStyle/>
            <a:p>
              <a:pPr algn="ctr">
                <a:spcBef>
                  <a:spcPct val="30000"/>
                </a:spcBef>
              </a:pPr>
              <a:r>
                <a:rPr lang="en-US" sz="2000" b="1">
                  <a:solidFill>
                    <a:schemeClr val="accent1"/>
                  </a:solidFill>
                </a:rPr>
                <a:t>14.8 Percent</a:t>
              </a:r>
            </a:p>
          </p:txBody>
        </p:sp>
        <p:sp>
          <p:nvSpPr>
            <p:cNvPr id="1290251" name="Freeform 11"/>
            <p:cNvSpPr>
              <a:spLocks/>
            </p:cNvSpPr>
            <p:nvPr/>
          </p:nvSpPr>
          <p:spPr bwMode="auto">
            <a:xfrm>
              <a:off x="1821" y="2043"/>
              <a:ext cx="241" cy="433"/>
            </a:xfrm>
            <a:custGeom>
              <a:avLst/>
              <a:gdLst/>
              <a:ahLst/>
              <a:cxnLst>
                <a:cxn ang="0">
                  <a:pos x="240" y="0"/>
                </a:cxn>
                <a:cxn ang="0">
                  <a:pos x="0" y="432"/>
                </a:cxn>
              </a:cxnLst>
              <a:rect l="0" t="0" r="r" b="b"/>
              <a:pathLst>
                <a:path w="241" h="433">
                  <a:moveTo>
                    <a:pt x="240" y="0"/>
                  </a:moveTo>
                  <a:lnTo>
                    <a:pt x="0" y="432"/>
                  </a:lnTo>
                </a:path>
              </a:pathLst>
            </a:custGeom>
            <a:noFill/>
            <a:ln w="12700" cap="rnd" cmpd="sng">
              <a:solidFill>
                <a:schemeClr val="accent1"/>
              </a:solidFill>
              <a:prstDash val="solid"/>
              <a:round/>
              <a:headEnd type="none" w="sm" len="sm"/>
              <a:tailEnd type="stealth" w="med" len="lg"/>
            </a:ln>
            <a:effectLst/>
          </p:spPr>
          <p:txBody>
            <a:bodyPr wrap="none" lIns="92066" tIns="46034" rIns="92066" bIns="46034" anchor="b">
              <a:spAutoFit/>
            </a:bodyPr>
            <a:lstStyle/>
            <a:p>
              <a:endParaRPr lang="en-US"/>
            </a:p>
          </p:txBody>
        </p:sp>
      </p:grpSp>
      <p:grpSp>
        <p:nvGrpSpPr>
          <p:cNvPr id="1290252" name="Group 12"/>
          <p:cNvGrpSpPr>
            <a:grpSpLocks/>
          </p:cNvGrpSpPr>
          <p:nvPr/>
        </p:nvGrpSpPr>
        <p:grpSpPr bwMode="auto">
          <a:xfrm>
            <a:off x="3321050" y="5426075"/>
            <a:ext cx="2112963" cy="403225"/>
            <a:chOff x="2830" y="3436"/>
            <a:chExt cx="1331" cy="254"/>
          </a:xfrm>
        </p:grpSpPr>
        <p:sp>
          <p:nvSpPr>
            <p:cNvPr id="1290253" name="Freeform 13"/>
            <p:cNvSpPr>
              <a:spLocks/>
            </p:cNvSpPr>
            <p:nvPr/>
          </p:nvSpPr>
          <p:spPr bwMode="auto">
            <a:xfrm>
              <a:off x="3792" y="3436"/>
              <a:ext cx="369" cy="125"/>
            </a:xfrm>
            <a:custGeom>
              <a:avLst/>
              <a:gdLst/>
              <a:ahLst/>
              <a:cxnLst>
                <a:cxn ang="0">
                  <a:pos x="0" y="418"/>
                </a:cxn>
                <a:cxn ang="0">
                  <a:pos x="100" y="0"/>
                </a:cxn>
              </a:cxnLst>
              <a:rect l="0" t="0" r="r" b="b"/>
              <a:pathLst>
                <a:path w="101" h="419">
                  <a:moveTo>
                    <a:pt x="0" y="418"/>
                  </a:moveTo>
                  <a:lnTo>
                    <a:pt x="100" y="0"/>
                  </a:lnTo>
                </a:path>
              </a:pathLst>
            </a:custGeom>
            <a:noFill/>
            <a:ln w="12700" cap="rnd" cmpd="sng">
              <a:solidFill>
                <a:schemeClr val="accent1"/>
              </a:solidFill>
              <a:prstDash val="solid"/>
              <a:round/>
              <a:headEnd type="none" w="sm" len="sm"/>
              <a:tailEnd type="stealth" w="med" len="lg"/>
            </a:ln>
            <a:effectLst/>
          </p:spPr>
          <p:txBody>
            <a:bodyPr wrap="none" lIns="92066" tIns="46034" rIns="92066" bIns="46034" anchor="b">
              <a:spAutoFit/>
            </a:bodyPr>
            <a:lstStyle/>
            <a:p>
              <a:endParaRPr lang="en-US"/>
            </a:p>
          </p:txBody>
        </p:sp>
        <p:sp>
          <p:nvSpPr>
            <p:cNvPr id="1290254" name="Rectangle 14"/>
            <p:cNvSpPr>
              <a:spLocks noChangeArrowheads="1"/>
            </p:cNvSpPr>
            <p:nvPr/>
          </p:nvSpPr>
          <p:spPr bwMode="auto">
            <a:xfrm>
              <a:off x="2830" y="3440"/>
              <a:ext cx="969" cy="250"/>
            </a:xfrm>
            <a:prstGeom prst="rect">
              <a:avLst/>
            </a:prstGeom>
            <a:noFill/>
            <a:ln w="9525">
              <a:noFill/>
              <a:miter lim="800000"/>
              <a:headEnd/>
              <a:tailEnd/>
            </a:ln>
            <a:effectLst/>
          </p:spPr>
          <p:txBody>
            <a:bodyPr wrap="none" lIns="92066" tIns="46034" rIns="92066" bIns="46034" anchor="b">
              <a:spAutoFit/>
            </a:bodyPr>
            <a:lstStyle/>
            <a:p>
              <a:pPr algn="ctr">
                <a:spcBef>
                  <a:spcPct val="30000"/>
                </a:spcBef>
              </a:pPr>
              <a:r>
                <a:rPr lang="en-US" sz="2000" b="1">
                  <a:solidFill>
                    <a:schemeClr val="accent1"/>
                  </a:solidFill>
                </a:rPr>
                <a:t>4.7 Percent</a:t>
              </a:r>
            </a:p>
          </p:txBody>
        </p:sp>
      </p:grpSp>
      <p:sp>
        <p:nvSpPr>
          <p:cNvPr id="1290255" name="Freeform 15"/>
          <p:cNvSpPr>
            <a:spLocks/>
          </p:cNvSpPr>
          <p:nvPr/>
        </p:nvSpPr>
        <p:spPr bwMode="auto">
          <a:xfrm>
            <a:off x="0" y="1223963"/>
            <a:ext cx="9137650" cy="1587"/>
          </a:xfrm>
          <a:custGeom>
            <a:avLst/>
            <a:gdLst/>
            <a:ahLst/>
            <a:cxnLst>
              <a:cxn ang="0">
                <a:pos x="0" y="0"/>
              </a:cxn>
              <a:cxn ang="0">
                <a:pos x="5755" y="0"/>
              </a:cxn>
            </a:cxnLst>
            <a:rect l="0" t="0" r="r" b="b"/>
            <a:pathLst>
              <a:path w="5756" h="1">
                <a:moveTo>
                  <a:pt x="0" y="0"/>
                </a:moveTo>
                <a:lnTo>
                  <a:pt x="5755" y="0"/>
                </a:lnTo>
              </a:path>
            </a:pathLst>
          </a:custGeom>
          <a:noFill/>
          <a:ln w="12700" cap="rnd" cmpd="sng">
            <a:solidFill>
              <a:srgbClr val="00FFFF"/>
            </a:solidFill>
            <a:prstDash val="solid"/>
            <a:round/>
            <a:headEnd type="none" w="sm" len="sm"/>
            <a:tailEnd type="none" w="sm" len="sm"/>
          </a:ln>
          <a:effectLst/>
        </p:spPr>
        <p:txBody>
          <a:bodyPr/>
          <a:lstStyle/>
          <a:p>
            <a:endParaRPr lang="en-US"/>
          </a:p>
        </p:txBody>
      </p:sp>
      <p:grpSp>
        <p:nvGrpSpPr>
          <p:cNvPr id="1290269" name="Group 29"/>
          <p:cNvGrpSpPr>
            <a:grpSpLocks/>
          </p:cNvGrpSpPr>
          <p:nvPr/>
        </p:nvGrpSpPr>
        <p:grpSpPr bwMode="auto">
          <a:xfrm>
            <a:off x="7516813" y="4171950"/>
            <a:ext cx="1530350" cy="1112838"/>
            <a:chOff x="4735" y="2628"/>
            <a:chExt cx="964" cy="701"/>
          </a:xfrm>
        </p:grpSpPr>
        <p:sp>
          <p:nvSpPr>
            <p:cNvPr id="1290256" name="Rectangle 16"/>
            <p:cNvSpPr>
              <a:spLocks noChangeArrowheads="1"/>
            </p:cNvSpPr>
            <p:nvPr/>
          </p:nvSpPr>
          <p:spPr bwMode="auto">
            <a:xfrm>
              <a:off x="4735" y="2964"/>
              <a:ext cx="964" cy="365"/>
            </a:xfrm>
            <a:prstGeom prst="rect">
              <a:avLst/>
            </a:prstGeom>
            <a:noFill/>
            <a:ln w="9525">
              <a:noFill/>
              <a:miter lim="800000"/>
              <a:headEnd/>
              <a:tailEnd/>
            </a:ln>
            <a:effectLst/>
          </p:spPr>
          <p:txBody>
            <a:bodyPr wrap="none" lIns="92066" tIns="46034" rIns="92066" bIns="46034" anchor="b">
              <a:spAutoFit/>
            </a:bodyPr>
            <a:lstStyle/>
            <a:p>
              <a:pPr algn="ctr">
                <a:lnSpc>
                  <a:spcPct val="80000"/>
                </a:lnSpc>
                <a:spcBef>
                  <a:spcPct val="30000"/>
                </a:spcBef>
              </a:pPr>
              <a:r>
                <a:rPr lang="en-US" sz="1800" b="1">
                  <a:solidFill>
                    <a:schemeClr val="accent1"/>
                  </a:solidFill>
                </a:rPr>
                <a:t>15.3 Percent</a:t>
              </a:r>
            </a:p>
            <a:p>
              <a:pPr algn="ctr">
                <a:lnSpc>
                  <a:spcPct val="80000"/>
                </a:lnSpc>
                <a:spcBef>
                  <a:spcPct val="30000"/>
                </a:spcBef>
              </a:pPr>
              <a:r>
                <a:rPr lang="en-US" sz="1600" b="1">
                  <a:solidFill>
                    <a:schemeClr val="accent1"/>
                  </a:solidFill>
                </a:rPr>
                <a:t>(2025)</a:t>
              </a:r>
            </a:p>
          </p:txBody>
        </p:sp>
        <p:sp>
          <p:nvSpPr>
            <p:cNvPr id="1290257" name="Line 17"/>
            <p:cNvSpPr>
              <a:spLocks noChangeShapeType="1"/>
            </p:cNvSpPr>
            <p:nvPr/>
          </p:nvSpPr>
          <p:spPr bwMode="auto">
            <a:xfrm flipH="1" flipV="1">
              <a:off x="4802" y="2628"/>
              <a:ext cx="159" cy="315"/>
            </a:xfrm>
            <a:prstGeom prst="line">
              <a:avLst/>
            </a:prstGeom>
            <a:noFill/>
            <a:ln w="12700" cap="rnd">
              <a:solidFill>
                <a:schemeClr val="accent1"/>
              </a:solidFill>
              <a:round/>
              <a:headEnd type="none" w="sm" len="sm"/>
              <a:tailEnd type="stealth" w="med" len="lg"/>
            </a:ln>
            <a:effectLst/>
          </p:spPr>
          <p:txBody>
            <a:bodyPr/>
            <a:lstStyle/>
            <a:p>
              <a:endParaRPr lang="en-US"/>
            </a:p>
          </p:txBody>
        </p:sp>
      </p:grpSp>
      <p:grpSp>
        <p:nvGrpSpPr>
          <p:cNvPr id="1290258" name="Group 18"/>
          <p:cNvGrpSpPr>
            <a:grpSpLocks/>
          </p:cNvGrpSpPr>
          <p:nvPr/>
        </p:nvGrpSpPr>
        <p:grpSpPr bwMode="auto">
          <a:xfrm>
            <a:off x="6199188" y="4586288"/>
            <a:ext cx="1381125" cy="1046162"/>
            <a:chOff x="3842" y="2925"/>
            <a:chExt cx="870" cy="659"/>
          </a:xfrm>
        </p:grpSpPr>
        <p:sp>
          <p:nvSpPr>
            <p:cNvPr id="1290259" name="Rectangle 19"/>
            <p:cNvSpPr>
              <a:spLocks noChangeArrowheads="1"/>
            </p:cNvSpPr>
            <p:nvPr/>
          </p:nvSpPr>
          <p:spPr bwMode="auto">
            <a:xfrm>
              <a:off x="3842" y="3276"/>
              <a:ext cx="870" cy="308"/>
            </a:xfrm>
            <a:prstGeom prst="rect">
              <a:avLst/>
            </a:prstGeom>
            <a:noFill/>
            <a:ln w="9525">
              <a:noFill/>
              <a:miter lim="800000"/>
              <a:headEnd/>
              <a:tailEnd/>
            </a:ln>
            <a:effectLst/>
          </p:spPr>
          <p:txBody>
            <a:bodyPr wrap="none" lIns="92066" tIns="46034" rIns="92066" bIns="46034" anchor="b">
              <a:spAutoFit/>
            </a:bodyPr>
            <a:lstStyle/>
            <a:p>
              <a:pPr algn="ctr">
                <a:lnSpc>
                  <a:spcPct val="80000"/>
                </a:lnSpc>
                <a:spcBef>
                  <a:spcPct val="30000"/>
                </a:spcBef>
              </a:pPr>
              <a:r>
                <a:rPr lang="en-US" sz="1600" b="1">
                  <a:solidFill>
                    <a:schemeClr val="accent1"/>
                  </a:solidFill>
                </a:rPr>
                <a:t>12.1 Percent</a:t>
              </a:r>
            </a:p>
            <a:p>
              <a:pPr algn="ctr">
                <a:lnSpc>
                  <a:spcPct val="80000"/>
                </a:lnSpc>
                <a:spcBef>
                  <a:spcPct val="30000"/>
                </a:spcBef>
              </a:pPr>
              <a:r>
                <a:rPr lang="en-US" sz="1200" b="1">
                  <a:solidFill>
                    <a:schemeClr val="accent1"/>
                  </a:solidFill>
                </a:rPr>
                <a:t>(2005)</a:t>
              </a:r>
            </a:p>
          </p:txBody>
        </p:sp>
        <p:sp>
          <p:nvSpPr>
            <p:cNvPr id="1290260" name="Line 20"/>
            <p:cNvSpPr>
              <a:spLocks noChangeShapeType="1"/>
            </p:cNvSpPr>
            <p:nvPr/>
          </p:nvSpPr>
          <p:spPr bwMode="auto">
            <a:xfrm flipH="1" flipV="1">
              <a:off x="4205" y="2925"/>
              <a:ext cx="77" cy="360"/>
            </a:xfrm>
            <a:prstGeom prst="line">
              <a:avLst/>
            </a:prstGeom>
            <a:noFill/>
            <a:ln w="12700" cap="rnd">
              <a:solidFill>
                <a:schemeClr val="accent1"/>
              </a:solidFill>
              <a:round/>
              <a:headEnd type="none" w="sm" len="sm"/>
              <a:tailEnd type="stealth" w="med" len="lg"/>
            </a:ln>
            <a:effectLst/>
          </p:spPr>
          <p:txBody>
            <a:bodyPr/>
            <a:lstStyle/>
            <a:p>
              <a:endParaRPr lang="en-US"/>
            </a:p>
          </p:txBody>
        </p:sp>
      </p:grpSp>
      <p:grpSp>
        <p:nvGrpSpPr>
          <p:cNvPr id="1290263" name="Group 23"/>
          <p:cNvGrpSpPr>
            <a:grpSpLocks/>
          </p:cNvGrpSpPr>
          <p:nvPr/>
        </p:nvGrpSpPr>
        <p:grpSpPr bwMode="auto">
          <a:xfrm>
            <a:off x="4757738" y="3529013"/>
            <a:ext cx="2016125" cy="560387"/>
            <a:chOff x="2880" y="2125"/>
            <a:chExt cx="1270" cy="353"/>
          </a:xfrm>
        </p:grpSpPr>
        <p:sp>
          <p:nvSpPr>
            <p:cNvPr id="1290264" name="Rectangle 24"/>
            <p:cNvSpPr>
              <a:spLocks noChangeArrowheads="1"/>
            </p:cNvSpPr>
            <p:nvPr/>
          </p:nvSpPr>
          <p:spPr bwMode="auto">
            <a:xfrm>
              <a:off x="2880" y="2125"/>
              <a:ext cx="976" cy="282"/>
            </a:xfrm>
            <a:prstGeom prst="rect">
              <a:avLst/>
            </a:prstGeom>
            <a:noFill/>
            <a:ln w="9525">
              <a:noFill/>
              <a:miter lim="800000"/>
              <a:headEnd/>
              <a:tailEnd/>
            </a:ln>
            <a:effectLst/>
          </p:spPr>
          <p:txBody>
            <a:bodyPr lIns="92066" tIns="46034" rIns="92066" bIns="46034" anchor="b">
              <a:spAutoFit/>
            </a:bodyPr>
            <a:lstStyle/>
            <a:p>
              <a:pPr algn="ctr">
                <a:lnSpc>
                  <a:spcPct val="70000"/>
                </a:lnSpc>
                <a:spcBef>
                  <a:spcPct val="30000"/>
                </a:spcBef>
              </a:pPr>
              <a:r>
                <a:rPr lang="en-US" sz="1600" b="1">
                  <a:solidFill>
                    <a:schemeClr val="tx2"/>
                  </a:solidFill>
                </a:rPr>
                <a:t>36.4 Million</a:t>
              </a:r>
            </a:p>
            <a:p>
              <a:pPr algn="ctr">
                <a:lnSpc>
                  <a:spcPct val="70000"/>
                </a:lnSpc>
                <a:spcBef>
                  <a:spcPct val="30000"/>
                </a:spcBef>
              </a:pPr>
              <a:r>
                <a:rPr lang="en-US" sz="1200" b="1">
                  <a:solidFill>
                    <a:schemeClr val="tx2"/>
                  </a:solidFill>
                </a:rPr>
                <a:t>(2005 CPS)</a:t>
              </a:r>
            </a:p>
          </p:txBody>
        </p:sp>
        <p:sp>
          <p:nvSpPr>
            <p:cNvPr id="1290265" name="Line 25"/>
            <p:cNvSpPr>
              <a:spLocks noChangeShapeType="1"/>
            </p:cNvSpPr>
            <p:nvPr/>
          </p:nvSpPr>
          <p:spPr bwMode="auto">
            <a:xfrm>
              <a:off x="3732" y="2240"/>
              <a:ext cx="418" cy="238"/>
            </a:xfrm>
            <a:prstGeom prst="line">
              <a:avLst/>
            </a:prstGeom>
            <a:noFill/>
            <a:ln w="12700" cap="rnd">
              <a:solidFill>
                <a:srgbClr val="FF0000"/>
              </a:solidFill>
              <a:round/>
              <a:headEnd type="none" w="sm" len="sm"/>
              <a:tailEnd type="stealth" w="med" len="lg"/>
            </a:ln>
            <a:effectLst/>
          </p:spPr>
          <p:txBody>
            <a:bodyPr lIns="92066" tIns="46034" rIns="92066" bIns="46034" anchor="b">
              <a:spAutoFit/>
            </a:bodyPr>
            <a:lstStyle/>
            <a:p>
              <a:endParaRPr lang="en-US"/>
            </a:p>
          </p:txBody>
        </p:sp>
      </p:grpSp>
    </p:spTree>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72171" name="Object 11"/>
          <p:cNvGraphicFramePr>
            <a:graphicFrameLocks/>
          </p:cNvGraphicFramePr>
          <p:nvPr/>
        </p:nvGraphicFramePr>
        <p:xfrm>
          <a:off x="0" y="1149350"/>
          <a:ext cx="9063038" cy="5384800"/>
        </p:xfrm>
        <a:graphic>
          <a:graphicData uri="http://schemas.openxmlformats.org/presentationml/2006/ole">
            <p:oleObj spid="_x0000_s1372171" name="Chart" r:id="rId4" imgW="8867851" imgH="5400751" progId="MSGraph.Chart.8">
              <p:embed followColorScheme="full"/>
            </p:oleObj>
          </a:graphicData>
        </a:graphic>
      </p:graphicFrame>
      <p:grpSp>
        <p:nvGrpSpPr>
          <p:cNvPr id="1372162" name="Group 2"/>
          <p:cNvGrpSpPr>
            <a:grpSpLocks/>
          </p:cNvGrpSpPr>
          <p:nvPr/>
        </p:nvGrpSpPr>
        <p:grpSpPr bwMode="auto">
          <a:xfrm>
            <a:off x="5722938" y="1497013"/>
            <a:ext cx="2698750" cy="549275"/>
            <a:chOff x="3605" y="943"/>
            <a:chExt cx="1700" cy="346"/>
          </a:xfrm>
        </p:grpSpPr>
        <p:sp>
          <p:nvSpPr>
            <p:cNvPr id="1372163" name="Rectangle 3"/>
            <p:cNvSpPr>
              <a:spLocks noChangeArrowheads="1"/>
            </p:cNvSpPr>
            <p:nvPr/>
          </p:nvSpPr>
          <p:spPr bwMode="auto">
            <a:xfrm>
              <a:off x="3605" y="943"/>
              <a:ext cx="1159" cy="346"/>
            </a:xfrm>
            <a:prstGeom prst="rect">
              <a:avLst/>
            </a:prstGeom>
            <a:noFill/>
            <a:ln w="9525">
              <a:noFill/>
              <a:miter lim="800000"/>
              <a:headEnd/>
              <a:tailEnd/>
            </a:ln>
            <a:effectLst/>
          </p:spPr>
          <p:txBody>
            <a:bodyPr lIns="92066" tIns="46034" rIns="92066" bIns="46034" anchor="b">
              <a:spAutoFit/>
            </a:bodyPr>
            <a:lstStyle/>
            <a:p>
              <a:pPr algn="ctr">
                <a:lnSpc>
                  <a:spcPct val="70000"/>
                </a:lnSpc>
                <a:spcBef>
                  <a:spcPct val="30000"/>
                </a:spcBef>
              </a:pPr>
              <a:r>
                <a:rPr lang="en-US" sz="2000" b="1">
                  <a:solidFill>
                    <a:schemeClr val="tx2"/>
                  </a:solidFill>
                </a:rPr>
                <a:t>81 Million</a:t>
              </a:r>
            </a:p>
            <a:p>
              <a:pPr algn="ctr">
                <a:lnSpc>
                  <a:spcPct val="70000"/>
                </a:lnSpc>
                <a:spcBef>
                  <a:spcPct val="30000"/>
                </a:spcBef>
              </a:pPr>
              <a:r>
                <a:rPr lang="en-US" sz="1600" b="1">
                  <a:solidFill>
                    <a:schemeClr val="tx2"/>
                  </a:solidFill>
                </a:rPr>
                <a:t>(2050, Pew ‘07)</a:t>
              </a:r>
            </a:p>
          </p:txBody>
        </p:sp>
        <p:sp>
          <p:nvSpPr>
            <p:cNvPr id="1372164" name="Line 4"/>
            <p:cNvSpPr>
              <a:spLocks noChangeShapeType="1"/>
            </p:cNvSpPr>
            <p:nvPr/>
          </p:nvSpPr>
          <p:spPr bwMode="auto">
            <a:xfrm>
              <a:off x="4650" y="1094"/>
              <a:ext cx="655" cy="74"/>
            </a:xfrm>
            <a:prstGeom prst="line">
              <a:avLst/>
            </a:prstGeom>
            <a:noFill/>
            <a:ln w="12700" cap="rnd">
              <a:solidFill>
                <a:srgbClr val="FF0000"/>
              </a:solidFill>
              <a:round/>
              <a:headEnd type="none" w="sm" len="sm"/>
              <a:tailEnd type="stealth" w="med" len="lg"/>
            </a:ln>
            <a:effectLst/>
          </p:spPr>
          <p:txBody>
            <a:bodyPr lIns="92066" tIns="46034" rIns="92066" bIns="46034" anchor="b">
              <a:spAutoFit/>
            </a:bodyPr>
            <a:lstStyle/>
            <a:p>
              <a:endParaRPr lang="en-US"/>
            </a:p>
          </p:txBody>
        </p:sp>
      </p:grpSp>
      <p:sp>
        <p:nvSpPr>
          <p:cNvPr id="1372165" name="Rectangle 5"/>
          <p:cNvSpPr>
            <a:spLocks noChangeArrowheads="1"/>
          </p:cNvSpPr>
          <p:nvPr/>
        </p:nvSpPr>
        <p:spPr bwMode="auto">
          <a:xfrm>
            <a:off x="280988" y="20638"/>
            <a:ext cx="8599487" cy="1127125"/>
          </a:xfrm>
          <a:prstGeom prst="rect">
            <a:avLst/>
          </a:prstGeom>
          <a:noFill/>
          <a:ln w="9525">
            <a:noFill/>
            <a:miter lim="800000"/>
            <a:headEnd/>
            <a:tailEnd/>
          </a:ln>
          <a:effectLst>
            <a:outerShdw dist="53882" dir="2700000" algn="ctr" rotWithShape="0">
              <a:schemeClr val="tx1"/>
            </a:outerShdw>
          </a:effectLst>
        </p:spPr>
        <p:txBody>
          <a:bodyPr wrap="none" lIns="92066" tIns="46034" rIns="92066" bIns="46034" anchorCtr="1">
            <a:spAutoFit/>
          </a:bodyPr>
          <a:lstStyle/>
          <a:p>
            <a:pPr algn="ctr" defTabSz="930275">
              <a:lnSpc>
                <a:spcPct val="85000"/>
              </a:lnSpc>
            </a:pPr>
            <a:r>
              <a:rPr lang="en-US" sz="4000" b="1" i="1">
                <a:solidFill>
                  <a:schemeClr val="hlink"/>
                </a:solidFill>
              </a:rPr>
              <a:t/>
            </a:r>
            <a:br>
              <a:rPr lang="en-US" sz="4000" b="1" i="1">
                <a:solidFill>
                  <a:schemeClr val="hlink"/>
                </a:solidFill>
              </a:rPr>
            </a:br>
            <a:r>
              <a:rPr lang="en-US" sz="4000" b="1" i="1">
                <a:solidFill>
                  <a:schemeClr val="hlink"/>
                </a:solidFill>
              </a:rPr>
              <a:t>Percentage Passes Historical Peak</a:t>
            </a:r>
          </a:p>
        </p:txBody>
      </p:sp>
      <p:sp>
        <p:nvSpPr>
          <p:cNvPr id="1372166" name="Rectangle 6"/>
          <p:cNvSpPr>
            <a:spLocks noGrp="1" noChangeArrowheads="1"/>
          </p:cNvSpPr>
          <p:nvPr>
            <p:ph type="title"/>
          </p:nvPr>
        </p:nvSpPr>
        <p:spPr>
          <a:xfrm>
            <a:off x="615950" y="20638"/>
            <a:ext cx="7921625" cy="1127125"/>
          </a:xfrm>
          <a:noFill/>
          <a:ln/>
          <a:effectLst>
            <a:outerShdw dist="53882" dir="2700000" algn="ctr" rotWithShape="0">
              <a:schemeClr val="tx1"/>
            </a:outerShdw>
          </a:effectLst>
        </p:spPr>
        <p:txBody>
          <a:bodyPr wrap="none" lIns="92066" tIns="46034" rIns="92066" bIns="46034" anchor="t" anchorCtr="1">
            <a:spAutoFit/>
          </a:bodyPr>
          <a:lstStyle/>
          <a:p>
            <a:pPr defTabSz="930275">
              <a:lnSpc>
                <a:spcPct val="85000"/>
              </a:lnSpc>
              <a:spcBef>
                <a:spcPct val="0"/>
              </a:spcBef>
            </a:pPr>
            <a:r>
              <a:rPr lang="en-US" sz="4000" b="1" i="1">
                <a:solidFill>
                  <a:schemeClr val="hlink"/>
                </a:solidFill>
              </a:rPr>
              <a:t>Immigrants Projected to Grow --</a:t>
            </a:r>
            <a:br>
              <a:rPr lang="en-US" sz="4000" b="1" i="1">
                <a:solidFill>
                  <a:schemeClr val="hlink"/>
                </a:solidFill>
              </a:rPr>
            </a:br>
            <a:endParaRPr lang="en-US" sz="4000" b="1" i="1">
              <a:solidFill>
                <a:schemeClr val="hlink"/>
              </a:solidFill>
            </a:endParaRPr>
          </a:p>
        </p:txBody>
      </p:sp>
      <p:sp>
        <p:nvSpPr>
          <p:cNvPr id="1372167" name="Rectangle 7"/>
          <p:cNvSpPr>
            <a:spLocks noChangeArrowheads="1"/>
          </p:cNvSpPr>
          <p:nvPr/>
        </p:nvSpPr>
        <p:spPr bwMode="auto">
          <a:xfrm>
            <a:off x="685800" y="6248400"/>
            <a:ext cx="1905000" cy="457200"/>
          </a:xfrm>
          <a:prstGeom prst="rect">
            <a:avLst/>
          </a:prstGeom>
          <a:noFill/>
          <a:ln w="9525">
            <a:noFill/>
            <a:miter lim="800000"/>
            <a:headEnd/>
            <a:tailEnd/>
          </a:ln>
          <a:effectLst/>
        </p:spPr>
        <p:txBody>
          <a:bodyPr wrap="none" anchor="ctr"/>
          <a:lstStyle/>
          <a:p>
            <a:endParaRPr lang="en-US"/>
          </a:p>
        </p:txBody>
      </p:sp>
      <p:sp>
        <p:nvSpPr>
          <p:cNvPr id="1372168" name="Rectangle 8"/>
          <p:cNvSpPr>
            <a:spLocks noChangeArrowheads="1"/>
          </p:cNvSpPr>
          <p:nvPr/>
        </p:nvSpPr>
        <p:spPr bwMode="auto">
          <a:xfrm>
            <a:off x="3124200" y="6248400"/>
            <a:ext cx="2895600" cy="457200"/>
          </a:xfrm>
          <a:prstGeom prst="rect">
            <a:avLst/>
          </a:prstGeom>
          <a:noFill/>
          <a:ln w="9525">
            <a:noFill/>
            <a:miter lim="800000"/>
            <a:headEnd/>
            <a:tailEnd/>
          </a:ln>
          <a:effectLst/>
        </p:spPr>
        <p:txBody>
          <a:bodyPr wrap="none" anchor="ctr"/>
          <a:lstStyle/>
          <a:p>
            <a:endParaRPr lang="en-US"/>
          </a:p>
        </p:txBody>
      </p:sp>
      <p:sp>
        <p:nvSpPr>
          <p:cNvPr id="1372169" name="Rectangle 9"/>
          <p:cNvSpPr>
            <a:spLocks noChangeArrowheads="1"/>
          </p:cNvSpPr>
          <p:nvPr/>
        </p:nvSpPr>
        <p:spPr bwMode="auto">
          <a:xfrm>
            <a:off x="685800" y="6248400"/>
            <a:ext cx="1905000" cy="457200"/>
          </a:xfrm>
          <a:prstGeom prst="rect">
            <a:avLst/>
          </a:prstGeom>
          <a:noFill/>
          <a:ln w="9525">
            <a:noFill/>
            <a:miter lim="800000"/>
            <a:headEnd/>
            <a:tailEnd/>
          </a:ln>
          <a:effectLst/>
        </p:spPr>
        <p:txBody>
          <a:bodyPr wrap="none" anchor="ctr"/>
          <a:lstStyle/>
          <a:p>
            <a:endParaRPr lang="en-US"/>
          </a:p>
        </p:txBody>
      </p:sp>
      <p:sp>
        <p:nvSpPr>
          <p:cNvPr id="1372170" name="Rectangle 10"/>
          <p:cNvSpPr>
            <a:spLocks noChangeArrowheads="1"/>
          </p:cNvSpPr>
          <p:nvPr/>
        </p:nvSpPr>
        <p:spPr bwMode="auto">
          <a:xfrm>
            <a:off x="3124200" y="6248400"/>
            <a:ext cx="2895600" cy="457200"/>
          </a:xfrm>
          <a:prstGeom prst="rect">
            <a:avLst/>
          </a:prstGeom>
          <a:noFill/>
          <a:ln w="9525">
            <a:noFill/>
            <a:miter lim="800000"/>
            <a:headEnd/>
            <a:tailEnd/>
          </a:ln>
          <a:effectLst/>
        </p:spPr>
        <p:txBody>
          <a:bodyPr wrap="none" anchor="ctr"/>
          <a:lstStyle/>
          <a:p>
            <a:endParaRPr lang="en-US"/>
          </a:p>
        </p:txBody>
      </p:sp>
      <p:grpSp>
        <p:nvGrpSpPr>
          <p:cNvPr id="1372172" name="Group 12"/>
          <p:cNvGrpSpPr>
            <a:grpSpLocks/>
          </p:cNvGrpSpPr>
          <p:nvPr/>
        </p:nvGrpSpPr>
        <p:grpSpPr bwMode="auto">
          <a:xfrm>
            <a:off x="2130425" y="3124200"/>
            <a:ext cx="1679575" cy="1068388"/>
            <a:chOff x="1629" y="1803"/>
            <a:chExt cx="1058" cy="673"/>
          </a:xfrm>
        </p:grpSpPr>
        <p:sp>
          <p:nvSpPr>
            <p:cNvPr id="1372173" name="Rectangle 13"/>
            <p:cNvSpPr>
              <a:spLocks noChangeArrowheads="1"/>
            </p:cNvSpPr>
            <p:nvPr/>
          </p:nvSpPr>
          <p:spPr bwMode="auto">
            <a:xfrm>
              <a:off x="1629" y="1803"/>
              <a:ext cx="1058" cy="250"/>
            </a:xfrm>
            <a:prstGeom prst="rect">
              <a:avLst/>
            </a:prstGeom>
            <a:noFill/>
            <a:ln w="9525">
              <a:noFill/>
              <a:miter lim="800000"/>
              <a:headEnd/>
              <a:tailEnd/>
            </a:ln>
            <a:effectLst/>
          </p:spPr>
          <p:txBody>
            <a:bodyPr wrap="none" lIns="92066" tIns="46034" rIns="92066" bIns="46034" anchor="b">
              <a:spAutoFit/>
            </a:bodyPr>
            <a:lstStyle/>
            <a:p>
              <a:pPr algn="ctr">
                <a:spcBef>
                  <a:spcPct val="30000"/>
                </a:spcBef>
              </a:pPr>
              <a:r>
                <a:rPr lang="en-US" sz="2000" b="1">
                  <a:solidFill>
                    <a:schemeClr val="accent1"/>
                  </a:solidFill>
                </a:rPr>
                <a:t>14.8 Percent</a:t>
              </a:r>
            </a:p>
          </p:txBody>
        </p:sp>
        <p:sp>
          <p:nvSpPr>
            <p:cNvPr id="1372174" name="Freeform 14"/>
            <p:cNvSpPr>
              <a:spLocks/>
            </p:cNvSpPr>
            <p:nvPr/>
          </p:nvSpPr>
          <p:spPr bwMode="auto">
            <a:xfrm>
              <a:off x="1821" y="2043"/>
              <a:ext cx="241" cy="433"/>
            </a:xfrm>
            <a:custGeom>
              <a:avLst/>
              <a:gdLst/>
              <a:ahLst/>
              <a:cxnLst>
                <a:cxn ang="0">
                  <a:pos x="240" y="0"/>
                </a:cxn>
                <a:cxn ang="0">
                  <a:pos x="0" y="432"/>
                </a:cxn>
              </a:cxnLst>
              <a:rect l="0" t="0" r="r" b="b"/>
              <a:pathLst>
                <a:path w="241" h="433">
                  <a:moveTo>
                    <a:pt x="240" y="0"/>
                  </a:moveTo>
                  <a:lnTo>
                    <a:pt x="0" y="432"/>
                  </a:lnTo>
                </a:path>
              </a:pathLst>
            </a:custGeom>
            <a:noFill/>
            <a:ln w="12700" cap="rnd" cmpd="sng">
              <a:solidFill>
                <a:schemeClr val="accent1"/>
              </a:solidFill>
              <a:prstDash val="solid"/>
              <a:round/>
              <a:headEnd type="none" w="sm" len="sm"/>
              <a:tailEnd type="stealth" w="med" len="lg"/>
            </a:ln>
            <a:effectLst/>
          </p:spPr>
          <p:txBody>
            <a:bodyPr wrap="none" lIns="92066" tIns="46034" rIns="92066" bIns="46034" anchor="b">
              <a:spAutoFit/>
            </a:bodyPr>
            <a:lstStyle/>
            <a:p>
              <a:endParaRPr lang="en-US"/>
            </a:p>
          </p:txBody>
        </p:sp>
      </p:grpSp>
      <p:grpSp>
        <p:nvGrpSpPr>
          <p:cNvPr id="1372175" name="Group 15"/>
          <p:cNvGrpSpPr>
            <a:grpSpLocks/>
          </p:cNvGrpSpPr>
          <p:nvPr/>
        </p:nvGrpSpPr>
        <p:grpSpPr bwMode="auto">
          <a:xfrm>
            <a:off x="3321050" y="5426075"/>
            <a:ext cx="2112963" cy="403225"/>
            <a:chOff x="2830" y="3436"/>
            <a:chExt cx="1331" cy="254"/>
          </a:xfrm>
        </p:grpSpPr>
        <p:sp>
          <p:nvSpPr>
            <p:cNvPr id="1372176" name="Freeform 16"/>
            <p:cNvSpPr>
              <a:spLocks/>
            </p:cNvSpPr>
            <p:nvPr/>
          </p:nvSpPr>
          <p:spPr bwMode="auto">
            <a:xfrm>
              <a:off x="3792" y="3436"/>
              <a:ext cx="369" cy="125"/>
            </a:xfrm>
            <a:custGeom>
              <a:avLst/>
              <a:gdLst/>
              <a:ahLst/>
              <a:cxnLst>
                <a:cxn ang="0">
                  <a:pos x="0" y="418"/>
                </a:cxn>
                <a:cxn ang="0">
                  <a:pos x="100" y="0"/>
                </a:cxn>
              </a:cxnLst>
              <a:rect l="0" t="0" r="r" b="b"/>
              <a:pathLst>
                <a:path w="101" h="419">
                  <a:moveTo>
                    <a:pt x="0" y="418"/>
                  </a:moveTo>
                  <a:lnTo>
                    <a:pt x="100" y="0"/>
                  </a:lnTo>
                </a:path>
              </a:pathLst>
            </a:custGeom>
            <a:noFill/>
            <a:ln w="12700" cap="rnd" cmpd="sng">
              <a:solidFill>
                <a:schemeClr val="accent1"/>
              </a:solidFill>
              <a:prstDash val="solid"/>
              <a:round/>
              <a:headEnd type="none" w="sm" len="sm"/>
              <a:tailEnd type="stealth" w="med" len="lg"/>
            </a:ln>
            <a:effectLst/>
          </p:spPr>
          <p:txBody>
            <a:bodyPr wrap="none" lIns="92066" tIns="46034" rIns="92066" bIns="46034" anchor="b">
              <a:spAutoFit/>
            </a:bodyPr>
            <a:lstStyle/>
            <a:p>
              <a:endParaRPr lang="en-US"/>
            </a:p>
          </p:txBody>
        </p:sp>
        <p:sp>
          <p:nvSpPr>
            <p:cNvPr id="1372177" name="Rectangle 17"/>
            <p:cNvSpPr>
              <a:spLocks noChangeArrowheads="1"/>
            </p:cNvSpPr>
            <p:nvPr/>
          </p:nvSpPr>
          <p:spPr bwMode="auto">
            <a:xfrm>
              <a:off x="2830" y="3440"/>
              <a:ext cx="969" cy="250"/>
            </a:xfrm>
            <a:prstGeom prst="rect">
              <a:avLst/>
            </a:prstGeom>
            <a:noFill/>
            <a:ln w="9525">
              <a:noFill/>
              <a:miter lim="800000"/>
              <a:headEnd/>
              <a:tailEnd/>
            </a:ln>
            <a:effectLst/>
          </p:spPr>
          <p:txBody>
            <a:bodyPr wrap="none" lIns="92066" tIns="46034" rIns="92066" bIns="46034" anchor="b">
              <a:spAutoFit/>
            </a:bodyPr>
            <a:lstStyle/>
            <a:p>
              <a:pPr algn="ctr">
                <a:spcBef>
                  <a:spcPct val="30000"/>
                </a:spcBef>
              </a:pPr>
              <a:r>
                <a:rPr lang="en-US" sz="2000" b="1">
                  <a:solidFill>
                    <a:schemeClr val="accent1"/>
                  </a:solidFill>
                </a:rPr>
                <a:t>4.7 Percent</a:t>
              </a:r>
            </a:p>
          </p:txBody>
        </p:sp>
      </p:grpSp>
      <p:sp>
        <p:nvSpPr>
          <p:cNvPr id="1372178" name="Freeform 18"/>
          <p:cNvSpPr>
            <a:spLocks/>
          </p:cNvSpPr>
          <p:nvPr/>
        </p:nvSpPr>
        <p:spPr bwMode="auto">
          <a:xfrm>
            <a:off x="0" y="1223963"/>
            <a:ext cx="9137650" cy="1587"/>
          </a:xfrm>
          <a:custGeom>
            <a:avLst/>
            <a:gdLst/>
            <a:ahLst/>
            <a:cxnLst>
              <a:cxn ang="0">
                <a:pos x="0" y="0"/>
              </a:cxn>
              <a:cxn ang="0">
                <a:pos x="5755" y="0"/>
              </a:cxn>
            </a:cxnLst>
            <a:rect l="0" t="0" r="r" b="b"/>
            <a:pathLst>
              <a:path w="5756" h="1">
                <a:moveTo>
                  <a:pt x="0" y="0"/>
                </a:moveTo>
                <a:lnTo>
                  <a:pt x="5755" y="0"/>
                </a:lnTo>
              </a:path>
            </a:pathLst>
          </a:custGeom>
          <a:noFill/>
          <a:ln w="12700" cap="rnd" cmpd="sng">
            <a:solidFill>
              <a:srgbClr val="00FFFF"/>
            </a:solidFill>
            <a:prstDash val="solid"/>
            <a:round/>
            <a:headEnd type="none" w="sm" len="sm"/>
            <a:tailEnd type="none" w="sm" len="sm"/>
          </a:ln>
          <a:effectLst/>
        </p:spPr>
        <p:txBody>
          <a:bodyPr/>
          <a:lstStyle/>
          <a:p>
            <a:endParaRPr lang="en-US"/>
          </a:p>
        </p:txBody>
      </p:sp>
      <p:grpSp>
        <p:nvGrpSpPr>
          <p:cNvPr id="1372187" name="Group 27"/>
          <p:cNvGrpSpPr>
            <a:grpSpLocks/>
          </p:cNvGrpSpPr>
          <p:nvPr/>
        </p:nvGrpSpPr>
        <p:grpSpPr bwMode="auto">
          <a:xfrm>
            <a:off x="7502525" y="3836988"/>
            <a:ext cx="1530350" cy="1276350"/>
            <a:chOff x="4726" y="2417"/>
            <a:chExt cx="964" cy="804"/>
          </a:xfrm>
        </p:grpSpPr>
        <p:sp>
          <p:nvSpPr>
            <p:cNvPr id="1372179" name="Rectangle 19"/>
            <p:cNvSpPr>
              <a:spLocks noChangeArrowheads="1"/>
            </p:cNvSpPr>
            <p:nvPr/>
          </p:nvSpPr>
          <p:spPr bwMode="auto">
            <a:xfrm>
              <a:off x="4726" y="2856"/>
              <a:ext cx="964" cy="365"/>
            </a:xfrm>
            <a:prstGeom prst="rect">
              <a:avLst/>
            </a:prstGeom>
            <a:noFill/>
            <a:ln w="9525">
              <a:noFill/>
              <a:miter lim="800000"/>
              <a:headEnd/>
              <a:tailEnd/>
            </a:ln>
            <a:effectLst/>
          </p:spPr>
          <p:txBody>
            <a:bodyPr wrap="none" lIns="92066" tIns="46034" rIns="92066" bIns="46034" anchor="b">
              <a:spAutoFit/>
            </a:bodyPr>
            <a:lstStyle/>
            <a:p>
              <a:pPr algn="ctr">
                <a:lnSpc>
                  <a:spcPct val="80000"/>
                </a:lnSpc>
                <a:spcBef>
                  <a:spcPct val="30000"/>
                </a:spcBef>
              </a:pPr>
              <a:r>
                <a:rPr lang="en-US" sz="1800" b="1">
                  <a:solidFill>
                    <a:schemeClr val="accent1"/>
                  </a:solidFill>
                </a:rPr>
                <a:t>18.6 Percent</a:t>
              </a:r>
            </a:p>
            <a:p>
              <a:pPr algn="ctr">
                <a:lnSpc>
                  <a:spcPct val="80000"/>
                </a:lnSpc>
                <a:spcBef>
                  <a:spcPct val="30000"/>
                </a:spcBef>
              </a:pPr>
              <a:r>
                <a:rPr lang="en-US" sz="1600" b="1">
                  <a:solidFill>
                    <a:schemeClr val="accent1"/>
                  </a:solidFill>
                </a:rPr>
                <a:t>(2050)</a:t>
              </a:r>
            </a:p>
          </p:txBody>
        </p:sp>
        <p:sp>
          <p:nvSpPr>
            <p:cNvPr id="1372180" name="Line 20"/>
            <p:cNvSpPr>
              <a:spLocks noChangeShapeType="1"/>
            </p:cNvSpPr>
            <p:nvPr/>
          </p:nvSpPr>
          <p:spPr bwMode="auto">
            <a:xfrm flipV="1">
              <a:off x="5244" y="2417"/>
              <a:ext cx="115" cy="416"/>
            </a:xfrm>
            <a:prstGeom prst="line">
              <a:avLst/>
            </a:prstGeom>
            <a:noFill/>
            <a:ln w="12700" cap="rnd">
              <a:solidFill>
                <a:schemeClr val="accent1"/>
              </a:solidFill>
              <a:round/>
              <a:headEnd type="none" w="sm" len="sm"/>
              <a:tailEnd type="stealth" w="med" len="lg"/>
            </a:ln>
            <a:effectLst/>
          </p:spPr>
          <p:txBody>
            <a:bodyPr/>
            <a:lstStyle/>
            <a:p>
              <a:endParaRPr lang="en-US"/>
            </a:p>
          </p:txBody>
        </p:sp>
      </p:grpSp>
      <p:grpSp>
        <p:nvGrpSpPr>
          <p:cNvPr id="1372181" name="Group 21"/>
          <p:cNvGrpSpPr>
            <a:grpSpLocks/>
          </p:cNvGrpSpPr>
          <p:nvPr/>
        </p:nvGrpSpPr>
        <p:grpSpPr bwMode="auto">
          <a:xfrm>
            <a:off x="6199188" y="4586288"/>
            <a:ext cx="1381125" cy="1046162"/>
            <a:chOff x="3842" y="2925"/>
            <a:chExt cx="870" cy="659"/>
          </a:xfrm>
        </p:grpSpPr>
        <p:sp>
          <p:nvSpPr>
            <p:cNvPr id="1372182" name="Rectangle 22"/>
            <p:cNvSpPr>
              <a:spLocks noChangeArrowheads="1"/>
            </p:cNvSpPr>
            <p:nvPr/>
          </p:nvSpPr>
          <p:spPr bwMode="auto">
            <a:xfrm>
              <a:off x="3842" y="3276"/>
              <a:ext cx="870" cy="308"/>
            </a:xfrm>
            <a:prstGeom prst="rect">
              <a:avLst/>
            </a:prstGeom>
            <a:noFill/>
            <a:ln w="9525">
              <a:noFill/>
              <a:miter lim="800000"/>
              <a:headEnd/>
              <a:tailEnd/>
            </a:ln>
            <a:effectLst/>
          </p:spPr>
          <p:txBody>
            <a:bodyPr wrap="none" lIns="92066" tIns="46034" rIns="92066" bIns="46034" anchor="b">
              <a:spAutoFit/>
            </a:bodyPr>
            <a:lstStyle/>
            <a:p>
              <a:pPr algn="ctr">
                <a:lnSpc>
                  <a:spcPct val="80000"/>
                </a:lnSpc>
                <a:spcBef>
                  <a:spcPct val="30000"/>
                </a:spcBef>
              </a:pPr>
              <a:r>
                <a:rPr lang="en-US" sz="1600" b="1">
                  <a:solidFill>
                    <a:schemeClr val="accent1"/>
                  </a:solidFill>
                </a:rPr>
                <a:t>12.1 Percent</a:t>
              </a:r>
            </a:p>
            <a:p>
              <a:pPr algn="ctr">
                <a:lnSpc>
                  <a:spcPct val="80000"/>
                </a:lnSpc>
                <a:spcBef>
                  <a:spcPct val="30000"/>
                </a:spcBef>
              </a:pPr>
              <a:r>
                <a:rPr lang="en-US" sz="1200" b="1">
                  <a:solidFill>
                    <a:schemeClr val="accent1"/>
                  </a:solidFill>
                </a:rPr>
                <a:t>(2005)</a:t>
              </a:r>
            </a:p>
          </p:txBody>
        </p:sp>
        <p:sp>
          <p:nvSpPr>
            <p:cNvPr id="1372183" name="Line 23"/>
            <p:cNvSpPr>
              <a:spLocks noChangeShapeType="1"/>
            </p:cNvSpPr>
            <p:nvPr/>
          </p:nvSpPr>
          <p:spPr bwMode="auto">
            <a:xfrm flipH="1" flipV="1">
              <a:off x="4205" y="2925"/>
              <a:ext cx="77" cy="360"/>
            </a:xfrm>
            <a:prstGeom prst="line">
              <a:avLst/>
            </a:prstGeom>
            <a:noFill/>
            <a:ln w="12700" cap="rnd">
              <a:solidFill>
                <a:schemeClr val="accent1"/>
              </a:solidFill>
              <a:round/>
              <a:headEnd type="none" w="sm" len="sm"/>
              <a:tailEnd type="stealth" w="med" len="lg"/>
            </a:ln>
            <a:effectLst/>
          </p:spPr>
          <p:txBody>
            <a:bodyPr/>
            <a:lstStyle/>
            <a:p>
              <a:endParaRPr lang="en-US"/>
            </a:p>
          </p:txBody>
        </p:sp>
      </p:grpSp>
      <p:grpSp>
        <p:nvGrpSpPr>
          <p:cNvPr id="1372184" name="Group 24"/>
          <p:cNvGrpSpPr>
            <a:grpSpLocks/>
          </p:cNvGrpSpPr>
          <p:nvPr/>
        </p:nvGrpSpPr>
        <p:grpSpPr bwMode="auto">
          <a:xfrm>
            <a:off x="4757738" y="3529013"/>
            <a:ext cx="2016125" cy="560387"/>
            <a:chOff x="2880" y="2125"/>
            <a:chExt cx="1270" cy="353"/>
          </a:xfrm>
        </p:grpSpPr>
        <p:sp>
          <p:nvSpPr>
            <p:cNvPr id="1372185" name="Rectangle 25"/>
            <p:cNvSpPr>
              <a:spLocks noChangeArrowheads="1"/>
            </p:cNvSpPr>
            <p:nvPr/>
          </p:nvSpPr>
          <p:spPr bwMode="auto">
            <a:xfrm>
              <a:off x="2880" y="2125"/>
              <a:ext cx="976" cy="282"/>
            </a:xfrm>
            <a:prstGeom prst="rect">
              <a:avLst/>
            </a:prstGeom>
            <a:noFill/>
            <a:ln w="9525">
              <a:noFill/>
              <a:miter lim="800000"/>
              <a:headEnd/>
              <a:tailEnd/>
            </a:ln>
            <a:effectLst/>
          </p:spPr>
          <p:txBody>
            <a:bodyPr lIns="92066" tIns="46034" rIns="92066" bIns="46034" anchor="b">
              <a:spAutoFit/>
            </a:bodyPr>
            <a:lstStyle/>
            <a:p>
              <a:pPr algn="ctr">
                <a:lnSpc>
                  <a:spcPct val="70000"/>
                </a:lnSpc>
                <a:spcBef>
                  <a:spcPct val="30000"/>
                </a:spcBef>
              </a:pPr>
              <a:r>
                <a:rPr lang="en-US" sz="1600" b="1">
                  <a:solidFill>
                    <a:schemeClr val="tx2"/>
                  </a:solidFill>
                </a:rPr>
                <a:t>36.4 Million</a:t>
              </a:r>
            </a:p>
            <a:p>
              <a:pPr algn="ctr">
                <a:lnSpc>
                  <a:spcPct val="70000"/>
                </a:lnSpc>
                <a:spcBef>
                  <a:spcPct val="30000"/>
                </a:spcBef>
              </a:pPr>
              <a:r>
                <a:rPr lang="en-US" sz="1200" b="1">
                  <a:solidFill>
                    <a:schemeClr val="tx2"/>
                  </a:solidFill>
                </a:rPr>
                <a:t>(2005 CPS)</a:t>
              </a:r>
            </a:p>
          </p:txBody>
        </p:sp>
        <p:sp>
          <p:nvSpPr>
            <p:cNvPr id="1372186" name="Line 26"/>
            <p:cNvSpPr>
              <a:spLocks noChangeShapeType="1"/>
            </p:cNvSpPr>
            <p:nvPr/>
          </p:nvSpPr>
          <p:spPr bwMode="auto">
            <a:xfrm>
              <a:off x="3732" y="2240"/>
              <a:ext cx="418" cy="238"/>
            </a:xfrm>
            <a:prstGeom prst="line">
              <a:avLst/>
            </a:prstGeom>
            <a:noFill/>
            <a:ln w="12700" cap="rnd">
              <a:solidFill>
                <a:srgbClr val="FF0000"/>
              </a:solidFill>
              <a:round/>
              <a:headEnd type="none" w="sm" len="sm"/>
              <a:tailEnd type="stealth" w="med" len="lg"/>
            </a:ln>
            <a:effectLst/>
          </p:spPr>
          <p:txBody>
            <a:bodyPr lIns="92066" tIns="46034" rIns="92066" bIns="46034" anchor="b">
              <a:spAutoFit/>
            </a:bodyPr>
            <a:lstStyle/>
            <a:p>
              <a:endParaRPr lang="en-US"/>
            </a:p>
          </p:txBody>
        </p:sp>
      </p:grpSp>
    </p:spTree>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63626" name="Rectangle 10"/>
          <p:cNvSpPr>
            <a:spLocks noChangeArrowheads="1"/>
          </p:cNvSpPr>
          <p:nvPr/>
        </p:nvSpPr>
        <p:spPr bwMode="auto">
          <a:xfrm>
            <a:off x="0" y="0"/>
            <a:ext cx="9140825" cy="1066800"/>
          </a:xfrm>
          <a:prstGeom prst="rect">
            <a:avLst/>
          </a:prstGeom>
          <a:noFill/>
          <a:ln w="9525">
            <a:noFill/>
            <a:miter lim="800000"/>
            <a:headEnd/>
            <a:tailEnd/>
          </a:ln>
          <a:effectLst>
            <a:outerShdw dist="53882" dir="2700000" algn="ctr" rotWithShape="0">
              <a:schemeClr val="tx1"/>
            </a:outerShdw>
          </a:effectLst>
        </p:spPr>
        <p:txBody>
          <a:bodyPr lIns="92049" tIns="46026" rIns="92049" bIns="46026" anchorCtr="1"/>
          <a:lstStyle/>
          <a:p>
            <a:pPr algn="ctr" defTabSz="930275">
              <a:lnSpc>
                <a:spcPct val="85000"/>
              </a:lnSpc>
              <a:spcBef>
                <a:spcPct val="30000"/>
              </a:spcBef>
            </a:pPr>
            <a:r>
              <a:rPr lang="en-US" sz="4000" b="1" i="1">
                <a:solidFill>
                  <a:srgbClr val="FF0000"/>
                </a:solidFill>
              </a:rPr>
              <a:t>Labor Force Growth in Future</a:t>
            </a:r>
            <a:br>
              <a:rPr lang="en-US" sz="4000" b="1" i="1">
                <a:solidFill>
                  <a:srgbClr val="FF0000"/>
                </a:solidFill>
              </a:rPr>
            </a:br>
            <a:r>
              <a:rPr lang="en-US" sz="4000" b="1" i="1">
                <a:solidFill>
                  <a:srgbClr val="FF0000"/>
                </a:solidFill>
              </a:rPr>
              <a:t>Driven by Immigration </a:t>
            </a:r>
            <a:r>
              <a:rPr lang="en-US" sz="2800" b="1">
                <a:solidFill>
                  <a:srgbClr val="FF0000"/>
                </a:solidFill>
              </a:rPr>
              <a:t>(esp. after 2015)</a:t>
            </a:r>
          </a:p>
        </p:txBody>
      </p:sp>
      <p:graphicFrame>
        <p:nvGraphicFramePr>
          <p:cNvPr id="1263618" name="Object 2"/>
          <p:cNvGraphicFramePr>
            <a:graphicFrameLocks noChangeAspect="1"/>
          </p:cNvGraphicFramePr>
          <p:nvPr/>
        </p:nvGraphicFramePr>
        <p:xfrm>
          <a:off x="0" y="985838"/>
          <a:ext cx="9140825" cy="5864225"/>
        </p:xfrm>
        <a:graphic>
          <a:graphicData uri="http://schemas.openxmlformats.org/presentationml/2006/ole">
            <p:oleObj spid="_x0000_s1263618" name="Chart" r:id="rId4" imgW="6638849" imgH="4629302" progId="MSGraph.Chart.8">
              <p:embed followColorScheme="full"/>
            </p:oleObj>
          </a:graphicData>
        </a:graphic>
      </p:graphicFrame>
      <p:sp>
        <p:nvSpPr>
          <p:cNvPr id="1263619" name="Rectangle 3"/>
          <p:cNvSpPr>
            <a:spLocks noChangeArrowheads="1"/>
          </p:cNvSpPr>
          <p:nvPr/>
        </p:nvSpPr>
        <p:spPr bwMode="auto">
          <a:xfrm>
            <a:off x="685800" y="6248400"/>
            <a:ext cx="1905000" cy="457200"/>
          </a:xfrm>
          <a:prstGeom prst="rect">
            <a:avLst/>
          </a:prstGeom>
          <a:noFill/>
          <a:ln w="9525">
            <a:noFill/>
            <a:miter lim="800000"/>
            <a:headEnd/>
            <a:tailEnd/>
          </a:ln>
          <a:effectLst/>
        </p:spPr>
        <p:txBody>
          <a:bodyPr wrap="none" anchor="ctr"/>
          <a:lstStyle/>
          <a:p>
            <a:endParaRPr lang="en-US"/>
          </a:p>
        </p:txBody>
      </p:sp>
      <p:sp>
        <p:nvSpPr>
          <p:cNvPr id="1263620" name="Rectangle 4"/>
          <p:cNvSpPr>
            <a:spLocks noChangeArrowheads="1"/>
          </p:cNvSpPr>
          <p:nvPr/>
        </p:nvSpPr>
        <p:spPr bwMode="auto">
          <a:xfrm>
            <a:off x="3124200" y="6248400"/>
            <a:ext cx="2895600" cy="457200"/>
          </a:xfrm>
          <a:prstGeom prst="rect">
            <a:avLst/>
          </a:prstGeom>
          <a:noFill/>
          <a:ln w="9525">
            <a:noFill/>
            <a:miter lim="800000"/>
            <a:headEnd/>
            <a:tailEnd/>
          </a:ln>
          <a:effectLst/>
        </p:spPr>
        <p:txBody>
          <a:bodyPr wrap="none" anchor="ctr"/>
          <a:lstStyle/>
          <a:p>
            <a:endParaRPr lang="en-US"/>
          </a:p>
        </p:txBody>
      </p:sp>
      <p:sp>
        <p:nvSpPr>
          <p:cNvPr id="1263621" name="Rectangle 5"/>
          <p:cNvSpPr>
            <a:spLocks noChangeArrowheads="1"/>
          </p:cNvSpPr>
          <p:nvPr/>
        </p:nvSpPr>
        <p:spPr bwMode="auto">
          <a:xfrm>
            <a:off x="3124200" y="6248400"/>
            <a:ext cx="2895600" cy="457200"/>
          </a:xfrm>
          <a:prstGeom prst="rect">
            <a:avLst/>
          </a:prstGeom>
          <a:noFill/>
          <a:ln w="9525">
            <a:noFill/>
            <a:miter lim="800000"/>
            <a:headEnd/>
            <a:tailEnd/>
          </a:ln>
          <a:effectLst/>
        </p:spPr>
        <p:txBody>
          <a:bodyPr wrap="none" anchor="ctr"/>
          <a:lstStyle/>
          <a:p>
            <a:endParaRPr lang="en-US"/>
          </a:p>
        </p:txBody>
      </p:sp>
      <p:sp>
        <p:nvSpPr>
          <p:cNvPr id="1263624" name="Rectangle 8"/>
          <p:cNvSpPr>
            <a:spLocks noChangeArrowheads="1"/>
          </p:cNvSpPr>
          <p:nvPr/>
        </p:nvSpPr>
        <p:spPr bwMode="auto">
          <a:xfrm>
            <a:off x="273050" y="1330325"/>
            <a:ext cx="2406650" cy="366713"/>
          </a:xfrm>
          <a:prstGeom prst="rect">
            <a:avLst/>
          </a:prstGeom>
          <a:noFill/>
          <a:ln w="9525">
            <a:noFill/>
            <a:miter lim="800000"/>
            <a:headEnd/>
            <a:tailEnd/>
          </a:ln>
          <a:effectLst/>
        </p:spPr>
        <p:txBody>
          <a:bodyPr wrap="none" lIns="92075" tIns="46038" rIns="92075" bIns="46038">
            <a:spAutoFit/>
          </a:bodyPr>
          <a:lstStyle/>
          <a:p>
            <a:pPr algn="r"/>
            <a:r>
              <a:rPr lang="en-US" sz="1800">
                <a:solidFill>
                  <a:schemeClr val="tx1"/>
                </a:solidFill>
              </a:rPr>
              <a:t>Labor force in millions</a:t>
            </a:r>
          </a:p>
        </p:txBody>
      </p:sp>
      <p:sp>
        <p:nvSpPr>
          <p:cNvPr id="1263625" name="Freeform 9"/>
          <p:cNvSpPr>
            <a:spLocks/>
          </p:cNvSpPr>
          <p:nvPr/>
        </p:nvSpPr>
        <p:spPr bwMode="auto">
          <a:xfrm>
            <a:off x="0" y="1212850"/>
            <a:ext cx="9140825" cy="1588"/>
          </a:xfrm>
          <a:custGeom>
            <a:avLst/>
            <a:gdLst/>
            <a:ahLst/>
            <a:cxnLst>
              <a:cxn ang="0">
                <a:pos x="0" y="0"/>
              </a:cxn>
              <a:cxn ang="0">
                <a:pos x="5504" y="0"/>
              </a:cxn>
            </a:cxnLst>
            <a:rect l="0" t="0" r="r" b="b"/>
            <a:pathLst>
              <a:path w="5505" h="1">
                <a:moveTo>
                  <a:pt x="0" y="0"/>
                </a:moveTo>
                <a:lnTo>
                  <a:pt x="5504" y="0"/>
                </a:lnTo>
              </a:path>
            </a:pathLst>
          </a:custGeom>
          <a:noFill/>
          <a:ln w="12700" cap="rnd" cmpd="sng">
            <a:solidFill>
              <a:srgbClr val="00FFFF"/>
            </a:solidFill>
            <a:prstDash val="solid"/>
            <a:round/>
            <a:headEnd type="none" w="sm" len="sm"/>
            <a:tailEnd type="none" w="sm" len="sm"/>
          </a:ln>
          <a:effectLst/>
        </p:spPr>
        <p:txBody>
          <a:bodyPr/>
          <a:lstStyle/>
          <a:p>
            <a:endParaRPr lang="en-US"/>
          </a:p>
        </p:txBody>
      </p:sp>
    </p:spTree>
  </p:cSld>
  <p:clrMapOvr>
    <a:masterClrMapping/>
  </p:clrMapOvr>
  <p:transition spd="med">
    <p:cu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55778" name="Rectangle 2"/>
          <p:cNvSpPr>
            <a:spLocks noChangeArrowheads="1"/>
          </p:cNvSpPr>
          <p:nvPr/>
        </p:nvSpPr>
        <p:spPr bwMode="auto">
          <a:xfrm>
            <a:off x="685800" y="6248400"/>
            <a:ext cx="1905000" cy="457200"/>
          </a:xfrm>
          <a:prstGeom prst="rect">
            <a:avLst/>
          </a:prstGeom>
          <a:noFill/>
          <a:ln w="9525">
            <a:noFill/>
            <a:miter lim="800000"/>
            <a:headEnd/>
            <a:tailEnd/>
          </a:ln>
          <a:effectLst/>
        </p:spPr>
        <p:txBody>
          <a:bodyPr wrap="none" anchor="ctr"/>
          <a:lstStyle/>
          <a:p>
            <a:endParaRPr lang="en-US"/>
          </a:p>
        </p:txBody>
      </p:sp>
      <p:sp>
        <p:nvSpPr>
          <p:cNvPr id="1355779" name="Rectangle 3"/>
          <p:cNvSpPr>
            <a:spLocks noChangeArrowheads="1"/>
          </p:cNvSpPr>
          <p:nvPr/>
        </p:nvSpPr>
        <p:spPr bwMode="auto">
          <a:xfrm>
            <a:off x="3124200" y="6248400"/>
            <a:ext cx="2895600" cy="457200"/>
          </a:xfrm>
          <a:prstGeom prst="rect">
            <a:avLst/>
          </a:prstGeom>
          <a:noFill/>
          <a:ln w="9525">
            <a:noFill/>
            <a:miter lim="800000"/>
            <a:headEnd/>
            <a:tailEnd/>
          </a:ln>
          <a:effectLst/>
        </p:spPr>
        <p:txBody>
          <a:bodyPr wrap="none" anchor="ctr"/>
          <a:lstStyle/>
          <a:p>
            <a:endParaRPr lang="en-US"/>
          </a:p>
        </p:txBody>
      </p:sp>
      <p:sp>
        <p:nvSpPr>
          <p:cNvPr id="1355780" name="Rectangle 4"/>
          <p:cNvSpPr>
            <a:spLocks noChangeArrowheads="1"/>
          </p:cNvSpPr>
          <p:nvPr/>
        </p:nvSpPr>
        <p:spPr bwMode="auto">
          <a:xfrm>
            <a:off x="685800" y="6248400"/>
            <a:ext cx="1905000" cy="457200"/>
          </a:xfrm>
          <a:prstGeom prst="rect">
            <a:avLst/>
          </a:prstGeom>
          <a:noFill/>
          <a:ln w="9525">
            <a:noFill/>
            <a:miter lim="800000"/>
            <a:headEnd/>
            <a:tailEnd/>
          </a:ln>
          <a:effectLst/>
        </p:spPr>
        <p:txBody>
          <a:bodyPr wrap="none" anchor="ctr"/>
          <a:lstStyle/>
          <a:p>
            <a:endParaRPr lang="en-US"/>
          </a:p>
        </p:txBody>
      </p:sp>
      <p:sp>
        <p:nvSpPr>
          <p:cNvPr id="1355781" name="Rectangle 5"/>
          <p:cNvSpPr>
            <a:spLocks noChangeArrowheads="1"/>
          </p:cNvSpPr>
          <p:nvPr/>
        </p:nvSpPr>
        <p:spPr bwMode="auto">
          <a:xfrm>
            <a:off x="3124200" y="6248400"/>
            <a:ext cx="2895600" cy="457200"/>
          </a:xfrm>
          <a:prstGeom prst="rect">
            <a:avLst/>
          </a:prstGeom>
          <a:noFill/>
          <a:ln w="9525">
            <a:noFill/>
            <a:miter lim="800000"/>
            <a:headEnd/>
            <a:tailEnd/>
          </a:ln>
          <a:effectLst/>
        </p:spPr>
        <p:txBody>
          <a:bodyPr wrap="none" anchor="ctr"/>
          <a:lstStyle/>
          <a:p>
            <a:endParaRPr lang="en-US"/>
          </a:p>
        </p:txBody>
      </p:sp>
      <p:sp>
        <p:nvSpPr>
          <p:cNvPr id="1355782" name="Rectangle 6"/>
          <p:cNvSpPr>
            <a:spLocks noGrp="1" noChangeArrowheads="1"/>
          </p:cNvSpPr>
          <p:nvPr>
            <p:ph type="body" idx="1"/>
          </p:nvPr>
        </p:nvSpPr>
        <p:spPr>
          <a:xfrm>
            <a:off x="249238" y="1354138"/>
            <a:ext cx="8647112" cy="5345112"/>
          </a:xfrm>
          <a:noFill/>
          <a:ln/>
        </p:spPr>
        <p:txBody>
          <a:bodyPr wrap="none"/>
          <a:lstStyle/>
          <a:p>
            <a:pPr marL="457200" indent="-457200" algn="l" defTabSz="171450">
              <a:lnSpc>
                <a:spcPct val="85000"/>
              </a:lnSpc>
              <a:spcBef>
                <a:spcPct val="35000"/>
              </a:spcBef>
              <a:buClr>
                <a:schemeClr val="tx2"/>
              </a:buClr>
              <a:buSzPct val="125000"/>
              <a:buFont typeface="Arial" pitchFamily="34" charset="0"/>
              <a:buChar char="•"/>
              <a:tabLst>
                <a:tab pos="914400" algn="r"/>
              </a:tabLst>
            </a:pPr>
            <a:r>
              <a:rPr lang="en-US" sz="3800" i="1">
                <a:solidFill>
                  <a:schemeClr val="accent1"/>
                </a:solidFill>
              </a:rPr>
              <a:t>Large Increases, Now </a:t>
            </a:r>
            <a:r>
              <a:rPr lang="en-US" sz="3800" i="1">
                <a:solidFill>
                  <a:schemeClr val="accent1"/>
                </a:solidFill>
                <a:sym typeface="Wingdings" pitchFamily="2" charset="2"/>
              </a:rPr>
              <a:t>Stable</a:t>
            </a:r>
            <a:r>
              <a:rPr lang="en-US" sz="3800" b="0">
                <a:solidFill>
                  <a:schemeClr val="bg2"/>
                </a:solidFill>
              </a:rPr>
              <a:t/>
            </a:r>
            <a:br>
              <a:rPr lang="en-US" sz="3800" b="0">
                <a:solidFill>
                  <a:schemeClr val="bg2"/>
                </a:solidFill>
              </a:rPr>
            </a:br>
            <a:r>
              <a:rPr lang="en-US" sz="3600" b="0">
                <a:solidFill>
                  <a:schemeClr val="bg2"/>
                </a:solidFill>
              </a:rPr>
              <a:t>  -- Shift to Latin America &amp; Asia</a:t>
            </a:r>
            <a:endParaRPr lang="en-US" sz="3800" i="1">
              <a:solidFill>
                <a:schemeClr val="accent1"/>
              </a:solidFill>
            </a:endParaRPr>
          </a:p>
          <a:p>
            <a:pPr marL="457200" indent="-457200" algn="l" defTabSz="171450">
              <a:lnSpc>
                <a:spcPct val="85000"/>
              </a:lnSpc>
              <a:spcBef>
                <a:spcPct val="35000"/>
              </a:spcBef>
              <a:buClr>
                <a:schemeClr val="tx2"/>
              </a:buClr>
              <a:buSzPct val="125000"/>
              <a:buFont typeface="Arial" pitchFamily="34" charset="0"/>
              <a:buChar char="•"/>
              <a:tabLst>
                <a:tab pos="914400" algn="r"/>
              </a:tabLst>
            </a:pPr>
            <a:r>
              <a:rPr lang="en-US" sz="3800" i="1">
                <a:solidFill>
                  <a:schemeClr val="accent1"/>
                </a:solidFill>
              </a:rPr>
              <a:t>New Migrants are </a:t>
            </a:r>
            <a:r>
              <a:rPr lang="en-US" sz="3800" i="1">
                <a:solidFill>
                  <a:schemeClr val="tx2"/>
                </a:solidFill>
              </a:rPr>
              <a:t>Unauthorized</a:t>
            </a:r>
            <a:r>
              <a:rPr lang="en-US" sz="3800" b="0">
                <a:solidFill>
                  <a:schemeClr val="bg2"/>
                </a:solidFill>
              </a:rPr>
              <a:t/>
            </a:r>
            <a:br>
              <a:rPr lang="en-US" sz="3800" b="0">
                <a:solidFill>
                  <a:schemeClr val="bg2"/>
                </a:solidFill>
              </a:rPr>
            </a:br>
            <a:r>
              <a:rPr lang="en-US" sz="3600" b="0">
                <a:solidFill>
                  <a:schemeClr val="bg2"/>
                </a:solidFill>
              </a:rPr>
              <a:t>  -- More Heavily Latin American</a:t>
            </a:r>
            <a:endParaRPr lang="en-US" sz="3800" i="1">
              <a:solidFill>
                <a:schemeClr val="tx2"/>
              </a:solidFill>
            </a:endParaRPr>
          </a:p>
          <a:p>
            <a:pPr marL="457200" indent="-457200" algn="l" defTabSz="171450">
              <a:lnSpc>
                <a:spcPct val="85000"/>
              </a:lnSpc>
              <a:spcBef>
                <a:spcPct val="35000"/>
              </a:spcBef>
              <a:buClr>
                <a:schemeClr val="tx2"/>
              </a:buClr>
              <a:buSzPct val="125000"/>
              <a:buFont typeface="Arial" pitchFamily="34" charset="0"/>
              <a:buChar char="•"/>
              <a:tabLst>
                <a:tab pos="914400" algn="r"/>
              </a:tabLst>
            </a:pPr>
            <a:r>
              <a:rPr lang="en-US" sz="3800" i="1">
                <a:solidFill>
                  <a:schemeClr val="accent1"/>
                </a:solidFill>
              </a:rPr>
              <a:t>Responsive to Origin &amp;	Destination</a:t>
            </a:r>
            <a:r>
              <a:rPr lang="en-US" sz="3800" b="0">
                <a:solidFill>
                  <a:schemeClr val="bg2"/>
                </a:solidFill>
              </a:rPr>
              <a:t/>
            </a:r>
            <a:br>
              <a:rPr lang="en-US" sz="3800" b="0">
                <a:solidFill>
                  <a:schemeClr val="bg2"/>
                </a:solidFill>
              </a:rPr>
            </a:br>
            <a:r>
              <a:rPr lang="en-US" sz="3600" b="0">
                <a:solidFill>
                  <a:schemeClr val="bg2"/>
                </a:solidFill>
              </a:rPr>
              <a:t>  -- Job Availability in U.S.</a:t>
            </a:r>
            <a:br>
              <a:rPr lang="en-US" sz="3600" b="0">
                <a:solidFill>
                  <a:schemeClr val="bg2"/>
                </a:solidFill>
              </a:rPr>
            </a:br>
            <a:r>
              <a:rPr lang="en-US" sz="3600" b="0">
                <a:solidFill>
                  <a:schemeClr val="bg2"/>
                </a:solidFill>
              </a:rPr>
              <a:t>  -- Conditions in Mexico &amp; Elsewhere</a:t>
            </a:r>
          </a:p>
          <a:p>
            <a:pPr marL="457200" indent="-457200" algn="l" defTabSz="171450">
              <a:lnSpc>
                <a:spcPct val="85000"/>
              </a:lnSpc>
              <a:spcBef>
                <a:spcPct val="35000"/>
              </a:spcBef>
              <a:buClr>
                <a:schemeClr val="tx2"/>
              </a:buClr>
              <a:buSzPct val="125000"/>
              <a:buFont typeface="Arial" pitchFamily="34" charset="0"/>
              <a:buChar char="•"/>
              <a:tabLst>
                <a:tab pos="914400" algn="r"/>
              </a:tabLst>
            </a:pPr>
            <a:r>
              <a:rPr lang="en-US" sz="3800" i="1">
                <a:solidFill>
                  <a:schemeClr val="accent1"/>
                </a:solidFill>
              </a:rPr>
              <a:t>New Destinations Emerge</a:t>
            </a:r>
            <a:r>
              <a:rPr lang="en-US" sz="3800" b="0">
                <a:solidFill>
                  <a:schemeClr val="bg2"/>
                </a:solidFill>
              </a:rPr>
              <a:t/>
            </a:r>
            <a:br>
              <a:rPr lang="en-US" sz="3800" b="0">
                <a:solidFill>
                  <a:schemeClr val="bg2"/>
                </a:solidFill>
              </a:rPr>
            </a:br>
            <a:r>
              <a:rPr lang="en-US" sz="3600" b="0">
                <a:solidFill>
                  <a:schemeClr val="bg2"/>
                </a:solidFill>
              </a:rPr>
              <a:t>  -- Driven by </a:t>
            </a:r>
            <a:r>
              <a:rPr lang="en-US" sz="3600" b="0" i="1">
                <a:solidFill>
                  <a:schemeClr val="tx2"/>
                </a:solidFill>
              </a:rPr>
              <a:t>Unauthorized (Mexican)</a:t>
            </a:r>
          </a:p>
        </p:txBody>
      </p:sp>
      <p:sp>
        <p:nvSpPr>
          <p:cNvPr id="1355783" name="Rectangle 7"/>
          <p:cNvSpPr>
            <a:spLocks noGrp="1" noChangeArrowheads="1"/>
          </p:cNvSpPr>
          <p:nvPr>
            <p:ph type="title"/>
          </p:nvPr>
        </p:nvSpPr>
        <p:spPr>
          <a:xfrm>
            <a:off x="0" y="0"/>
            <a:ext cx="9144000" cy="1125538"/>
          </a:xfrm>
          <a:noFill/>
          <a:ln/>
          <a:effectLst>
            <a:outerShdw dist="45791" dir="3378596" algn="ctr" rotWithShape="0">
              <a:schemeClr val="tx1"/>
            </a:outerShdw>
          </a:effectLst>
        </p:spPr>
        <p:txBody>
          <a:bodyPr/>
          <a:lstStyle/>
          <a:p>
            <a:pPr defTabSz="930275">
              <a:lnSpc>
                <a:spcPct val="85000"/>
              </a:lnSpc>
              <a:spcBef>
                <a:spcPct val="0"/>
              </a:spcBef>
            </a:pPr>
            <a:r>
              <a:rPr lang="en-US" sz="6000" b="1" i="1">
                <a:solidFill>
                  <a:schemeClr val="hlink"/>
                </a:solidFill>
              </a:rPr>
              <a:t>Migration </a:t>
            </a:r>
            <a:r>
              <a:rPr lang="en-US" sz="6000" b="1" i="1" u="sng">
                <a:solidFill>
                  <a:schemeClr val="hlink"/>
                </a:solidFill>
              </a:rPr>
              <a:t>Flows</a:t>
            </a:r>
            <a:r>
              <a:rPr lang="en-US" sz="6000" b="1" i="1">
                <a:solidFill>
                  <a:schemeClr val="hlink"/>
                </a:solidFill>
              </a:rPr>
              <a:t> to U.S.</a:t>
            </a:r>
          </a:p>
        </p:txBody>
      </p:sp>
      <p:sp>
        <p:nvSpPr>
          <p:cNvPr id="1355784" name="Freeform 8"/>
          <p:cNvSpPr>
            <a:spLocks/>
          </p:cNvSpPr>
          <p:nvPr/>
        </p:nvSpPr>
        <p:spPr bwMode="auto">
          <a:xfrm>
            <a:off x="1588" y="1217613"/>
            <a:ext cx="9140825" cy="1587"/>
          </a:xfrm>
          <a:custGeom>
            <a:avLst/>
            <a:gdLst/>
            <a:ahLst/>
            <a:cxnLst>
              <a:cxn ang="0">
                <a:pos x="0" y="0"/>
              </a:cxn>
              <a:cxn ang="0">
                <a:pos x="5673" y="0"/>
              </a:cxn>
            </a:cxnLst>
            <a:rect l="0" t="0" r="r" b="b"/>
            <a:pathLst>
              <a:path w="5674" h="1">
                <a:moveTo>
                  <a:pt x="0" y="0"/>
                </a:moveTo>
                <a:lnTo>
                  <a:pt x="5673" y="0"/>
                </a:lnTo>
              </a:path>
            </a:pathLst>
          </a:custGeom>
          <a:noFill/>
          <a:ln w="12700" cap="rnd" cmpd="sng">
            <a:solidFill>
              <a:srgbClr val="00FFFF"/>
            </a:solidFill>
            <a:prstDash val="solid"/>
            <a:round/>
            <a:headEnd type="none" w="sm" len="sm"/>
            <a:tailEnd type="none" w="sm" len="sm"/>
          </a:ln>
          <a:effectLst/>
        </p:spPr>
        <p:txBody>
          <a:bodyP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6" fill="hold" grpId="0" nodeType="clickEffect">
                                  <p:stCondLst>
                                    <p:cond delay="0"/>
                                  </p:stCondLst>
                                  <p:childTnLst>
                                    <p:set>
                                      <p:cBhvr>
                                        <p:cTn id="6" dur="1" fill="hold">
                                          <p:stCondLst>
                                            <p:cond delay="0"/>
                                          </p:stCondLst>
                                        </p:cTn>
                                        <p:tgtEl>
                                          <p:spTgt spid="1355782">
                                            <p:txEl>
                                              <p:pRg st="1" end="1"/>
                                            </p:txEl>
                                          </p:spTgt>
                                        </p:tgtEl>
                                        <p:attrNameLst>
                                          <p:attrName>style.visibility</p:attrName>
                                        </p:attrNameLst>
                                      </p:cBhvr>
                                      <p:to>
                                        <p:strVal val="visible"/>
                                      </p:to>
                                    </p:set>
                                    <p:anim calcmode="lin" valueType="num">
                                      <p:cBhvr additive="base">
                                        <p:cTn id="7" dur="500" fill="hold"/>
                                        <p:tgtEl>
                                          <p:spTgt spid="1355782">
                                            <p:txEl>
                                              <p:pRg st="1" end="1"/>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35578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6" fill="hold" grpId="0" nodeType="clickEffect">
                                  <p:stCondLst>
                                    <p:cond delay="0"/>
                                  </p:stCondLst>
                                  <p:childTnLst>
                                    <p:set>
                                      <p:cBhvr>
                                        <p:cTn id="12" dur="1" fill="hold">
                                          <p:stCondLst>
                                            <p:cond delay="0"/>
                                          </p:stCondLst>
                                        </p:cTn>
                                        <p:tgtEl>
                                          <p:spTgt spid="1355782">
                                            <p:txEl>
                                              <p:pRg st="2" end="2"/>
                                            </p:txEl>
                                          </p:spTgt>
                                        </p:tgtEl>
                                        <p:attrNameLst>
                                          <p:attrName>style.visibility</p:attrName>
                                        </p:attrNameLst>
                                      </p:cBhvr>
                                      <p:to>
                                        <p:strVal val="visible"/>
                                      </p:to>
                                    </p:set>
                                    <p:anim calcmode="lin" valueType="num">
                                      <p:cBhvr additive="base">
                                        <p:cTn id="13" dur="500" fill="hold"/>
                                        <p:tgtEl>
                                          <p:spTgt spid="1355782">
                                            <p:txEl>
                                              <p:pRg st="2" end="2"/>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35578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6" fill="hold" grpId="0" nodeType="clickEffect">
                                  <p:stCondLst>
                                    <p:cond delay="0"/>
                                  </p:stCondLst>
                                  <p:childTnLst>
                                    <p:set>
                                      <p:cBhvr>
                                        <p:cTn id="18" dur="1" fill="hold">
                                          <p:stCondLst>
                                            <p:cond delay="0"/>
                                          </p:stCondLst>
                                        </p:cTn>
                                        <p:tgtEl>
                                          <p:spTgt spid="1355782">
                                            <p:txEl>
                                              <p:pRg st="3" end="3"/>
                                            </p:txEl>
                                          </p:spTgt>
                                        </p:tgtEl>
                                        <p:attrNameLst>
                                          <p:attrName>style.visibility</p:attrName>
                                        </p:attrNameLst>
                                      </p:cBhvr>
                                      <p:to>
                                        <p:strVal val="visible"/>
                                      </p:to>
                                    </p:set>
                                    <p:anim calcmode="lin" valueType="num">
                                      <p:cBhvr additive="base">
                                        <p:cTn id="19" dur="500" fill="hold"/>
                                        <p:tgtEl>
                                          <p:spTgt spid="1355782">
                                            <p:txEl>
                                              <p:pRg st="3" end="3"/>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355782">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55782" grpId="0" build="p"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51682" name="Rectangle 2"/>
          <p:cNvSpPr>
            <a:spLocks noChangeArrowheads="1"/>
          </p:cNvSpPr>
          <p:nvPr/>
        </p:nvSpPr>
        <p:spPr bwMode="auto">
          <a:xfrm>
            <a:off x="0" y="0"/>
            <a:ext cx="9140825" cy="1066800"/>
          </a:xfrm>
          <a:prstGeom prst="rect">
            <a:avLst/>
          </a:prstGeom>
          <a:noFill/>
          <a:ln w="9525">
            <a:noFill/>
            <a:miter lim="800000"/>
            <a:headEnd/>
            <a:tailEnd/>
          </a:ln>
          <a:effectLst>
            <a:outerShdw dist="53882" dir="2700000" algn="ctr" rotWithShape="0">
              <a:schemeClr val="tx1"/>
            </a:outerShdw>
          </a:effectLst>
        </p:spPr>
        <p:txBody>
          <a:bodyPr lIns="92049" tIns="46026" rIns="92049" bIns="46026" anchorCtr="1"/>
          <a:lstStyle/>
          <a:p>
            <a:pPr algn="ctr" defTabSz="930275">
              <a:lnSpc>
                <a:spcPct val="85000"/>
              </a:lnSpc>
              <a:spcBef>
                <a:spcPct val="30000"/>
              </a:spcBef>
            </a:pPr>
            <a:r>
              <a:rPr lang="en-US" sz="4000" b="1" i="1">
                <a:solidFill>
                  <a:srgbClr val="FF0000"/>
                </a:solidFill>
              </a:rPr>
              <a:t>Labor Force Growth in Future</a:t>
            </a:r>
            <a:br>
              <a:rPr lang="en-US" sz="4000" b="1" i="1">
                <a:solidFill>
                  <a:srgbClr val="FF0000"/>
                </a:solidFill>
              </a:rPr>
            </a:br>
            <a:r>
              <a:rPr lang="en-US" sz="4000" b="1" i="1">
                <a:solidFill>
                  <a:srgbClr val="FF0000"/>
                </a:solidFill>
              </a:rPr>
              <a:t>Driven by Immigration </a:t>
            </a:r>
            <a:r>
              <a:rPr lang="en-US" sz="2800" b="1">
                <a:solidFill>
                  <a:srgbClr val="FF0000"/>
                </a:solidFill>
              </a:rPr>
              <a:t>(esp. after 2015)</a:t>
            </a:r>
          </a:p>
        </p:txBody>
      </p:sp>
      <p:graphicFrame>
        <p:nvGraphicFramePr>
          <p:cNvPr id="1351683" name="Object 3"/>
          <p:cNvGraphicFramePr>
            <a:graphicFrameLocks noChangeAspect="1"/>
          </p:cNvGraphicFramePr>
          <p:nvPr/>
        </p:nvGraphicFramePr>
        <p:xfrm>
          <a:off x="0" y="985838"/>
          <a:ext cx="9140825" cy="5864225"/>
        </p:xfrm>
        <a:graphic>
          <a:graphicData uri="http://schemas.openxmlformats.org/presentationml/2006/ole">
            <p:oleObj spid="_x0000_s1351683" name="Chart" r:id="rId4" imgW="6638849" imgH="4629302" progId="MSGraph.Chart.8">
              <p:embed followColorScheme="full"/>
            </p:oleObj>
          </a:graphicData>
        </a:graphic>
      </p:graphicFrame>
      <p:sp>
        <p:nvSpPr>
          <p:cNvPr id="1351684" name="Rectangle 4"/>
          <p:cNvSpPr>
            <a:spLocks noChangeArrowheads="1"/>
          </p:cNvSpPr>
          <p:nvPr/>
        </p:nvSpPr>
        <p:spPr bwMode="auto">
          <a:xfrm>
            <a:off x="685800" y="6248400"/>
            <a:ext cx="1905000" cy="457200"/>
          </a:xfrm>
          <a:prstGeom prst="rect">
            <a:avLst/>
          </a:prstGeom>
          <a:noFill/>
          <a:ln w="9525">
            <a:noFill/>
            <a:miter lim="800000"/>
            <a:headEnd/>
            <a:tailEnd/>
          </a:ln>
          <a:effectLst/>
        </p:spPr>
        <p:txBody>
          <a:bodyPr wrap="none" anchor="ctr"/>
          <a:lstStyle/>
          <a:p>
            <a:endParaRPr lang="en-US"/>
          </a:p>
        </p:txBody>
      </p:sp>
      <p:sp>
        <p:nvSpPr>
          <p:cNvPr id="1351685" name="Rectangle 5"/>
          <p:cNvSpPr>
            <a:spLocks noChangeArrowheads="1"/>
          </p:cNvSpPr>
          <p:nvPr/>
        </p:nvSpPr>
        <p:spPr bwMode="auto">
          <a:xfrm>
            <a:off x="3124200" y="6248400"/>
            <a:ext cx="2895600" cy="457200"/>
          </a:xfrm>
          <a:prstGeom prst="rect">
            <a:avLst/>
          </a:prstGeom>
          <a:noFill/>
          <a:ln w="9525">
            <a:noFill/>
            <a:miter lim="800000"/>
            <a:headEnd/>
            <a:tailEnd/>
          </a:ln>
          <a:effectLst/>
        </p:spPr>
        <p:txBody>
          <a:bodyPr wrap="none" anchor="ctr"/>
          <a:lstStyle/>
          <a:p>
            <a:endParaRPr lang="en-US"/>
          </a:p>
        </p:txBody>
      </p:sp>
      <p:sp>
        <p:nvSpPr>
          <p:cNvPr id="1351686" name="Rectangle 6"/>
          <p:cNvSpPr>
            <a:spLocks noChangeArrowheads="1"/>
          </p:cNvSpPr>
          <p:nvPr/>
        </p:nvSpPr>
        <p:spPr bwMode="auto">
          <a:xfrm>
            <a:off x="3124200" y="6248400"/>
            <a:ext cx="2895600" cy="457200"/>
          </a:xfrm>
          <a:prstGeom prst="rect">
            <a:avLst/>
          </a:prstGeom>
          <a:noFill/>
          <a:ln w="9525">
            <a:noFill/>
            <a:miter lim="800000"/>
            <a:headEnd/>
            <a:tailEnd/>
          </a:ln>
          <a:effectLst/>
        </p:spPr>
        <p:txBody>
          <a:bodyPr wrap="none" anchor="ctr"/>
          <a:lstStyle/>
          <a:p>
            <a:endParaRPr lang="en-US"/>
          </a:p>
        </p:txBody>
      </p:sp>
      <p:sp>
        <p:nvSpPr>
          <p:cNvPr id="1351687" name="Rectangle 7"/>
          <p:cNvSpPr>
            <a:spLocks noChangeArrowheads="1"/>
          </p:cNvSpPr>
          <p:nvPr/>
        </p:nvSpPr>
        <p:spPr bwMode="auto">
          <a:xfrm>
            <a:off x="273050" y="1330325"/>
            <a:ext cx="2406650" cy="366713"/>
          </a:xfrm>
          <a:prstGeom prst="rect">
            <a:avLst/>
          </a:prstGeom>
          <a:noFill/>
          <a:ln w="9525">
            <a:noFill/>
            <a:miter lim="800000"/>
            <a:headEnd/>
            <a:tailEnd/>
          </a:ln>
          <a:effectLst/>
        </p:spPr>
        <p:txBody>
          <a:bodyPr wrap="none" lIns="92075" tIns="46038" rIns="92075" bIns="46038">
            <a:spAutoFit/>
          </a:bodyPr>
          <a:lstStyle/>
          <a:p>
            <a:pPr algn="r"/>
            <a:r>
              <a:rPr lang="en-US" sz="1800">
                <a:solidFill>
                  <a:schemeClr val="tx1"/>
                </a:solidFill>
              </a:rPr>
              <a:t>Labor force in millions</a:t>
            </a:r>
          </a:p>
        </p:txBody>
      </p:sp>
      <p:sp>
        <p:nvSpPr>
          <p:cNvPr id="1351688" name="Freeform 8"/>
          <p:cNvSpPr>
            <a:spLocks/>
          </p:cNvSpPr>
          <p:nvPr/>
        </p:nvSpPr>
        <p:spPr bwMode="auto">
          <a:xfrm>
            <a:off x="0" y="1212850"/>
            <a:ext cx="9140825" cy="1588"/>
          </a:xfrm>
          <a:custGeom>
            <a:avLst/>
            <a:gdLst/>
            <a:ahLst/>
            <a:cxnLst>
              <a:cxn ang="0">
                <a:pos x="0" y="0"/>
              </a:cxn>
              <a:cxn ang="0">
                <a:pos x="5504" y="0"/>
              </a:cxn>
            </a:cxnLst>
            <a:rect l="0" t="0" r="r" b="b"/>
            <a:pathLst>
              <a:path w="5505" h="1">
                <a:moveTo>
                  <a:pt x="0" y="0"/>
                </a:moveTo>
                <a:lnTo>
                  <a:pt x="5504" y="0"/>
                </a:lnTo>
              </a:path>
            </a:pathLst>
          </a:custGeom>
          <a:noFill/>
          <a:ln w="12700" cap="rnd" cmpd="sng">
            <a:solidFill>
              <a:srgbClr val="00FFFF"/>
            </a:solidFill>
            <a:prstDash val="solid"/>
            <a:round/>
            <a:headEnd type="none" w="sm" len="sm"/>
            <a:tailEnd type="none" w="sm" len="sm"/>
          </a:ln>
          <a:effectLst/>
        </p:spPr>
        <p:txBody>
          <a:bodyPr/>
          <a:lstStyle/>
          <a:p>
            <a:endParaRPr lang="en-US"/>
          </a:p>
        </p:txBody>
      </p:sp>
    </p:spTree>
  </p:cSld>
  <p:clrMapOvr>
    <a:masterClrMapping/>
  </p:clrMapOvr>
  <p:transition spd="med">
    <p:cut/>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65" name="Rectangle 5"/>
          <p:cNvSpPr>
            <a:spLocks noChangeArrowheads="1"/>
          </p:cNvSpPr>
          <p:nvPr/>
        </p:nvSpPr>
        <p:spPr bwMode="auto">
          <a:xfrm>
            <a:off x="0" y="0"/>
            <a:ext cx="9140825" cy="1066800"/>
          </a:xfrm>
          <a:prstGeom prst="rect">
            <a:avLst/>
          </a:prstGeom>
          <a:noFill/>
          <a:ln w="9525">
            <a:noFill/>
            <a:miter lim="800000"/>
            <a:headEnd/>
            <a:tailEnd/>
          </a:ln>
          <a:effectLst>
            <a:outerShdw dist="53882" dir="2700000" algn="ctr" rotWithShape="0">
              <a:schemeClr val="tx1"/>
            </a:outerShdw>
          </a:effectLst>
        </p:spPr>
        <p:txBody>
          <a:bodyPr lIns="92049" tIns="46026" rIns="92049" bIns="46026" anchorCtr="1"/>
          <a:lstStyle/>
          <a:p>
            <a:pPr algn="ctr" defTabSz="930275">
              <a:lnSpc>
                <a:spcPct val="85000"/>
              </a:lnSpc>
              <a:spcBef>
                <a:spcPct val="30000"/>
              </a:spcBef>
            </a:pPr>
            <a:r>
              <a:rPr lang="en-US" sz="4000" b="1" i="1">
                <a:solidFill>
                  <a:srgbClr val="FF0000"/>
                </a:solidFill>
              </a:rPr>
              <a:t>Minorities Increase in Labor Force</a:t>
            </a:r>
            <a:br>
              <a:rPr lang="en-US" sz="4000" b="1" i="1">
                <a:solidFill>
                  <a:srgbClr val="FF0000"/>
                </a:solidFill>
              </a:rPr>
            </a:br>
            <a:r>
              <a:rPr lang="en-US" sz="4000" b="1" i="1">
                <a:solidFill>
                  <a:srgbClr val="FF0000"/>
                </a:solidFill>
              </a:rPr>
              <a:t>Whites Still a Majority (until 2045+)</a:t>
            </a:r>
            <a:endParaRPr lang="en-US" sz="2800" b="1">
              <a:solidFill>
                <a:srgbClr val="FF0000"/>
              </a:solidFill>
            </a:endParaRPr>
          </a:p>
        </p:txBody>
      </p:sp>
      <p:graphicFrame>
        <p:nvGraphicFramePr>
          <p:cNvPr id="1269762" name="Object 2"/>
          <p:cNvGraphicFramePr>
            <a:graphicFrameLocks/>
          </p:cNvGraphicFramePr>
          <p:nvPr/>
        </p:nvGraphicFramePr>
        <p:xfrm>
          <a:off x="0" y="1095375"/>
          <a:ext cx="9140825" cy="5329238"/>
        </p:xfrm>
        <a:graphic>
          <a:graphicData uri="http://schemas.openxmlformats.org/presentationml/2006/ole">
            <p:oleObj spid="_x0000_s1269762" name="Chart" r:id="rId4" imgW="8553333" imgH="5276984" progId="MSGraph.Chart.8">
              <p:embed followColorScheme="full"/>
            </p:oleObj>
          </a:graphicData>
        </a:graphic>
      </p:graphicFrame>
      <p:sp>
        <p:nvSpPr>
          <p:cNvPr id="1269766" name="Freeform 6"/>
          <p:cNvSpPr>
            <a:spLocks/>
          </p:cNvSpPr>
          <p:nvPr/>
        </p:nvSpPr>
        <p:spPr bwMode="auto">
          <a:xfrm>
            <a:off x="0" y="1212850"/>
            <a:ext cx="9140825" cy="1588"/>
          </a:xfrm>
          <a:custGeom>
            <a:avLst/>
            <a:gdLst/>
            <a:ahLst/>
            <a:cxnLst>
              <a:cxn ang="0">
                <a:pos x="0" y="0"/>
              </a:cxn>
              <a:cxn ang="0">
                <a:pos x="5504" y="0"/>
              </a:cxn>
            </a:cxnLst>
            <a:rect l="0" t="0" r="r" b="b"/>
            <a:pathLst>
              <a:path w="5505" h="1">
                <a:moveTo>
                  <a:pt x="0" y="0"/>
                </a:moveTo>
                <a:lnTo>
                  <a:pt x="5504" y="0"/>
                </a:lnTo>
              </a:path>
            </a:pathLst>
          </a:custGeom>
          <a:noFill/>
          <a:ln w="12700" cap="rnd" cmpd="sng">
            <a:solidFill>
              <a:srgbClr val="00FFFF"/>
            </a:solidFill>
            <a:prstDash val="solid"/>
            <a:round/>
            <a:headEnd type="none" w="sm" len="sm"/>
            <a:tailEnd type="none" w="sm" len="sm"/>
          </a:ln>
          <a:effectLst/>
        </p:spPr>
        <p:txBody>
          <a:bodyPr/>
          <a:lstStyle/>
          <a:p>
            <a:endParaRPr lang="en-US"/>
          </a:p>
        </p:txBody>
      </p:sp>
    </p:spTree>
  </p:cSld>
  <p:clrMapOvr>
    <a:masterClrMapping/>
  </p:clrMapOvr>
  <p:transition spd="med">
    <p:cut/>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35298" name="Rectangle 2"/>
          <p:cNvSpPr>
            <a:spLocks noChangeArrowheads="1"/>
          </p:cNvSpPr>
          <p:nvPr/>
        </p:nvSpPr>
        <p:spPr bwMode="auto">
          <a:xfrm>
            <a:off x="0" y="0"/>
            <a:ext cx="9140825" cy="1066800"/>
          </a:xfrm>
          <a:prstGeom prst="rect">
            <a:avLst/>
          </a:prstGeom>
          <a:noFill/>
          <a:ln w="9525">
            <a:noFill/>
            <a:miter lim="800000"/>
            <a:headEnd/>
            <a:tailEnd/>
          </a:ln>
          <a:effectLst>
            <a:outerShdw dist="53882" dir="2700000" algn="ctr" rotWithShape="0">
              <a:schemeClr val="tx1"/>
            </a:outerShdw>
          </a:effectLst>
        </p:spPr>
        <p:txBody>
          <a:bodyPr lIns="92049" tIns="46026" rIns="92049" bIns="46026" anchorCtr="1"/>
          <a:lstStyle/>
          <a:p>
            <a:pPr algn="ctr" defTabSz="930275">
              <a:lnSpc>
                <a:spcPct val="85000"/>
              </a:lnSpc>
              <a:spcBef>
                <a:spcPct val="5000"/>
              </a:spcBef>
            </a:pPr>
            <a:r>
              <a:rPr lang="en-US" sz="3600" b="1" i="1">
                <a:solidFill>
                  <a:srgbClr val="FF0000"/>
                </a:solidFill>
              </a:rPr>
              <a:t>Net Change 2005-10 is Mostly Minority;</a:t>
            </a:r>
            <a:br>
              <a:rPr lang="en-US" sz="3600" b="1" i="1">
                <a:solidFill>
                  <a:srgbClr val="FF0000"/>
                </a:solidFill>
              </a:rPr>
            </a:br>
            <a:endParaRPr lang="en-US" sz="2800" b="1">
              <a:solidFill>
                <a:srgbClr val="FF0000"/>
              </a:solidFill>
            </a:endParaRPr>
          </a:p>
        </p:txBody>
      </p:sp>
      <p:graphicFrame>
        <p:nvGraphicFramePr>
          <p:cNvPr id="1335299" name="Object 3"/>
          <p:cNvGraphicFramePr>
            <a:graphicFrameLocks/>
          </p:cNvGraphicFramePr>
          <p:nvPr/>
        </p:nvGraphicFramePr>
        <p:xfrm>
          <a:off x="0" y="838200"/>
          <a:ext cx="9140825" cy="5878513"/>
        </p:xfrm>
        <a:graphic>
          <a:graphicData uri="http://schemas.openxmlformats.org/presentationml/2006/ole">
            <p:oleObj spid="_x0000_s1335299" name="Chart" r:id="rId4" imgW="8553602" imgH="5277002" progId="MSGraph.Chart.8">
              <p:embed followColorScheme="full"/>
            </p:oleObj>
          </a:graphicData>
        </a:graphic>
      </p:graphicFrame>
      <p:sp>
        <p:nvSpPr>
          <p:cNvPr id="1335300" name="Text 1"/>
          <p:cNvSpPr txBox="1">
            <a:spLocks noChangeArrowheads="1"/>
          </p:cNvSpPr>
          <p:nvPr/>
        </p:nvSpPr>
        <p:spPr bwMode="auto">
          <a:xfrm>
            <a:off x="7702550" y="1235075"/>
            <a:ext cx="1441450" cy="457200"/>
          </a:xfrm>
          <a:prstGeom prst="rect">
            <a:avLst/>
          </a:prstGeom>
          <a:noFill/>
          <a:ln w="9525">
            <a:noFill/>
            <a:miter lim="800000"/>
            <a:headEnd/>
            <a:tailEnd/>
          </a:ln>
        </p:spPr>
        <p:txBody>
          <a:bodyPr wrap="none">
            <a:spAutoFit/>
          </a:bodyPr>
          <a:lstStyle/>
          <a:p>
            <a:pPr algn="r"/>
            <a:r>
              <a:rPr lang="en-US" sz="1200">
                <a:solidFill>
                  <a:schemeClr val="tx1"/>
                </a:solidFill>
              </a:rPr>
              <a:t>Pew ’07 Projection</a:t>
            </a:r>
          </a:p>
          <a:p>
            <a:pPr algn="r"/>
            <a:r>
              <a:rPr lang="en-US" sz="1200">
                <a:solidFill>
                  <a:schemeClr val="tx1"/>
                </a:solidFill>
              </a:rPr>
              <a:t>(In millions)</a:t>
            </a:r>
          </a:p>
        </p:txBody>
      </p:sp>
      <p:sp>
        <p:nvSpPr>
          <p:cNvPr id="1335301" name="Freeform 5"/>
          <p:cNvSpPr>
            <a:spLocks/>
          </p:cNvSpPr>
          <p:nvPr/>
        </p:nvSpPr>
        <p:spPr bwMode="auto">
          <a:xfrm>
            <a:off x="0" y="1169988"/>
            <a:ext cx="9140825" cy="1587"/>
          </a:xfrm>
          <a:custGeom>
            <a:avLst/>
            <a:gdLst/>
            <a:ahLst/>
            <a:cxnLst>
              <a:cxn ang="0">
                <a:pos x="0" y="0"/>
              </a:cxn>
              <a:cxn ang="0">
                <a:pos x="5504" y="0"/>
              </a:cxn>
            </a:cxnLst>
            <a:rect l="0" t="0" r="r" b="b"/>
            <a:pathLst>
              <a:path w="5505" h="1">
                <a:moveTo>
                  <a:pt x="0" y="0"/>
                </a:moveTo>
                <a:lnTo>
                  <a:pt x="5504" y="0"/>
                </a:lnTo>
              </a:path>
            </a:pathLst>
          </a:custGeom>
          <a:noFill/>
          <a:ln w="12700" cap="rnd" cmpd="sng">
            <a:solidFill>
              <a:srgbClr val="00FFFF"/>
            </a:solidFill>
            <a:prstDash val="solid"/>
            <a:round/>
            <a:headEnd type="none" w="sm" len="sm"/>
            <a:tailEnd type="none" w="sm" len="sm"/>
          </a:ln>
          <a:effectLst/>
        </p:spPr>
        <p:txBody>
          <a:bodyPr/>
          <a:lstStyle/>
          <a:p>
            <a:endParaRPr lang="en-US"/>
          </a:p>
        </p:txBody>
      </p:sp>
    </p:spTree>
  </p:cSld>
  <p:clrMapOvr>
    <a:masterClrMapping/>
  </p:clrMapOvr>
  <p:transition spd="med">
    <p:cut/>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37346" name="Rectangle 2"/>
          <p:cNvSpPr>
            <a:spLocks noChangeArrowheads="1"/>
          </p:cNvSpPr>
          <p:nvPr/>
        </p:nvSpPr>
        <p:spPr bwMode="auto">
          <a:xfrm>
            <a:off x="0" y="0"/>
            <a:ext cx="9140825" cy="1066800"/>
          </a:xfrm>
          <a:prstGeom prst="rect">
            <a:avLst/>
          </a:prstGeom>
          <a:noFill/>
          <a:ln w="9525">
            <a:noFill/>
            <a:miter lim="800000"/>
            <a:headEnd/>
            <a:tailEnd/>
          </a:ln>
          <a:effectLst>
            <a:outerShdw dist="53882" dir="2700000" algn="ctr" rotWithShape="0">
              <a:schemeClr val="tx1"/>
            </a:outerShdw>
          </a:effectLst>
        </p:spPr>
        <p:txBody>
          <a:bodyPr lIns="92049" tIns="46026" rIns="92049" bIns="46026" anchorCtr="1"/>
          <a:lstStyle/>
          <a:p>
            <a:pPr algn="ctr" defTabSz="930275">
              <a:lnSpc>
                <a:spcPct val="85000"/>
              </a:lnSpc>
              <a:spcBef>
                <a:spcPct val="5000"/>
              </a:spcBef>
            </a:pPr>
            <a:r>
              <a:rPr lang="en-US" sz="3600" b="1" i="1">
                <a:solidFill>
                  <a:srgbClr val="FF0000"/>
                </a:solidFill>
              </a:rPr>
              <a:t>Net Change 2005-10 is Mostly Minority;</a:t>
            </a:r>
            <a:br>
              <a:rPr lang="en-US" sz="3600" b="1" i="1">
                <a:solidFill>
                  <a:srgbClr val="FF0000"/>
                </a:solidFill>
              </a:rPr>
            </a:br>
            <a:r>
              <a:rPr lang="en-US" sz="4000" b="1" i="1">
                <a:solidFill>
                  <a:srgbClr val="FF0000"/>
                </a:solidFill>
              </a:rPr>
              <a:t>But, Whites Still Most of Entrants</a:t>
            </a:r>
            <a:endParaRPr lang="en-US" sz="2800" b="1">
              <a:solidFill>
                <a:srgbClr val="FF0000"/>
              </a:solidFill>
            </a:endParaRPr>
          </a:p>
        </p:txBody>
      </p:sp>
      <p:graphicFrame>
        <p:nvGraphicFramePr>
          <p:cNvPr id="1337347" name="Object 3"/>
          <p:cNvGraphicFramePr>
            <a:graphicFrameLocks/>
          </p:cNvGraphicFramePr>
          <p:nvPr/>
        </p:nvGraphicFramePr>
        <p:xfrm>
          <a:off x="0" y="838200"/>
          <a:ext cx="9140825" cy="5878513"/>
        </p:xfrm>
        <a:graphic>
          <a:graphicData uri="http://schemas.openxmlformats.org/presentationml/2006/ole">
            <p:oleObj spid="_x0000_s1337347" name="Chart" r:id="rId4" imgW="8553602" imgH="5277002" progId="MSGraph.Chart.8">
              <p:embed followColorScheme="full"/>
            </p:oleObj>
          </a:graphicData>
        </a:graphic>
      </p:graphicFrame>
      <p:sp>
        <p:nvSpPr>
          <p:cNvPr id="1337348" name="Text 1"/>
          <p:cNvSpPr txBox="1">
            <a:spLocks noChangeArrowheads="1"/>
          </p:cNvSpPr>
          <p:nvPr/>
        </p:nvSpPr>
        <p:spPr bwMode="auto">
          <a:xfrm>
            <a:off x="7702550" y="1235075"/>
            <a:ext cx="1441450" cy="457200"/>
          </a:xfrm>
          <a:prstGeom prst="rect">
            <a:avLst/>
          </a:prstGeom>
          <a:noFill/>
          <a:ln w="9525">
            <a:noFill/>
            <a:miter lim="800000"/>
            <a:headEnd/>
            <a:tailEnd/>
          </a:ln>
        </p:spPr>
        <p:txBody>
          <a:bodyPr wrap="none">
            <a:spAutoFit/>
          </a:bodyPr>
          <a:lstStyle/>
          <a:p>
            <a:pPr algn="r"/>
            <a:r>
              <a:rPr lang="en-US" sz="1200">
                <a:solidFill>
                  <a:schemeClr val="tx1"/>
                </a:solidFill>
              </a:rPr>
              <a:t>Pew ’07 Projection</a:t>
            </a:r>
          </a:p>
          <a:p>
            <a:pPr algn="r"/>
            <a:r>
              <a:rPr lang="en-US" sz="1200">
                <a:solidFill>
                  <a:schemeClr val="tx1"/>
                </a:solidFill>
              </a:rPr>
              <a:t>(In millions)</a:t>
            </a:r>
          </a:p>
        </p:txBody>
      </p:sp>
      <p:sp>
        <p:nvSpPr>
          <p:cNvPr id="1337349" name="Freeform 5"/>
          <p:cNvSpPr>
            <a:spLocks/>
          </p:cNvSpPr>
          <p:nvPr/>
        </p:nvSpPr>
        <p:spPr bwMode="auto">
          <a:xfrm>
            <a:off x="0" y="1169988"/>
            <a:ext cx="9140825" cy="1587"/>
          </a:xfrm>
          <a:custGeom>
            <a:avLst/>
            <a:gdLst/>
            <a:ahLst/>
            <a:cxnLst>
              <a:cxn ang="0">
                <a:pos x="0" y="0"/>
              </a:cxn>
              <a:cxn ang="0">
                <a:pos x="5504" y="0"/>
              </a:cxn>
            </a:cxnLst>
            <a:rect l="0" t="0" r="r" b="b"/>
            <a:pathLst>
              <a:path w="5505" h="1">
                <a:moveTo>
                  <a:pt x="0" y="0"/>
                </a:moveTo>
                <a:lnTo>
                  <a:pt x="5504" y="0"/>
                </a:lnTo>
              </a:path>
            </a:pathLst>
          </a:custGeom>
          <a:noFill/>
          <a:ln w="12700" cap="rnd" cmpd="sng">
            <a:solidFill>
              <a:srgbClr val="00FFFF"/>
            </a:solidFill>
            <a:prstDash val="solid"/>
            <a:round/>
            <a:headEnd type="none" w="sm" len="sm"/>
            <a:tailEnd type="none" w="sm" len="sm"/>
          </a:ln>
          <a:effectLst/>
        </p:spPr>
        <p:txBody>
          <a:bodyPr/>
          <a:lstStyle/>
          <a:p>
            <a:endParaRPr lang="en-US"/>
          </a:p>
        </p:txBody>
      </p:sp>
    </p:spTree>
  </p:cSld>
  <p:clrMapOvr>
    <a:masterClrMapping/>
  </p:clrMapOvr>
  <p:transition spd="med">
    <p:cut/>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39394" name="Rectangle 2"/>
          <p:cNvSpPr>
            <a:spLocks noChangeArrowheads="1"/>
          </p:cNvSpPr>
          <p:nvPr/>
        </p:nvSpPr>
        <p:spPr bwMode="auto">
          <a:xfrm>
            <a:off x="0" y="0"/>
            <a:ext cx="9140825" cy="1066800"/>
          </a:xfrm>
          <a:prstGeom prst="rect">
            <a:avLst/>
          </a:prstGeom>
          <a:noFill/>
          <a:ln w="9525">
            <a:noFill/>
            <a:miter lim="800000"/>
            <a:headEnd/>
            <a:tailEnd/>
          </a:ln>
          <a:effectLst>
            <a:outerShdw dist="53882" dir="2700000" algn="ctr" rotWithShape="0">
              <a:schemeClr val="tx1"/>
            </a:outerShdw>
          </a:effectLst>
        </p:spPr>
        <p:txBody>
          <a:bodyPr lIns="92049" tIns="46026" rIns="92049" bIns="46026" anchorCtr="1"/>
          <a:lstStyle/>
          <a:p>
            <a:pPr algn="ctr" defTabSz="930275">
              <a:lnSpc>
                <a:spcPct val="85000"/>
              </a:lnSpc>
              <a:spcBef>
                <a:spcPct val="5000"/>
              </a:spcBef>
            </a:pPr>
            <a:r>
              <a:rPr lang="en-US" sz="3600" b="1" i="1">
                <a:solidFill>
                  <a:srgbClr val="FF0000"/>
                </a:solidFill>
              </a:rPr>
              <a:t>Net Change 2005-10 is Mostly Minority;</a:t>
            </a:r>
            <a:br>
              <a:rPr lang="en-US" sz="3600" b="1" i="1">
                <a:solidFill>
                  <a:srgbClr val="FF0000"/>
                </a:solidFill>
              </a:rPr>
            </a:br>
            <a:r>
              <a:rPr lang="en-US" sz="4000" b="1" i="1">
                <a:solidFill>
                  <a:srgbClr val="FF0000"/>
                </a:solidFill>
              </a:rPr>
              <a:t>Whites Even Higher Share of Exits</a:t>
            </a:r>
            <a:endParaRPr lang="en-US" sz="2800" b="1">
              <a:solidFill>
                <a:srgbClr val="FF0000"/>
              </a:solidFill>
            </a:endParaRPr>
          </a:p>
        </p:txBody>
      </p:sp>
      <p:graphicFrame>
        <p:nvGraphicFramePr>
          <p:cNvPr id="1339395" name="Object 3"/>
          <p:cNvGraphicFramePr>
            <a:graphicFrameLocks/>
          </p:cNvGraphicFramePr>
          <p:nvPr/>
        </p:nvGraphicFramePr>
        <p:xfrm>
          <a:off x="0" y="838200"/>
          <a:ext cx="9140825" cy="5878513"/>
        </p:xfrm>
        <a:graphic>
          <a:graphicData uri="http://schemas.openxmlformats.org/presentationml/2006/ole">
            <p:oleObj spid="_x0000_s1339395" name="Chart" r:id="rId4" imgW="8553602" imgH="5277002" progId="MSGraph.Chart.8">
              <p:embed followColorScheme="full"/>
            </p:oleObj>
          </a:graphicData>
        </a:graphic>
      </p:graphicFrame>
      <p:sp>
        <p:nvSpPr>
          <p:cNvPr id="1339396" name="Text 1"/>
          <p:cNvSpPr txBox="1">
            <a:spLocks noChangeArrowheads="1"/>
          </p:cNvSpPr>
          <p:nvPr/>
        </p:nvSpPr>
        <p:spPr bwMode="auto">
          <a:xfrm>
            <a:off x="7702550" y="1235075"/>
            <a:ext cx="1441450" cy="457200"/>
          </a:xfrm>
          <a:prstGeom prst="rect">
            <a:avLst/>
          </a:prstGeom>
          <a:noFill/>
          <a:ln w="9525">
            <a:noFill/>
            <a:miter lim="800000"/>
            <a:headEnd/>
            <a:tailEnd/>
          </a:ln>
        </p:spPr>
        <p:txBody>
          <a:bodyPr wrap="none">
            <a:spAutoFit/>
          </a:bodyPr>
          <a:lstStyle/>
          <a:p>
            <a:pPr algn="r"/>
            <a:r>
              <a:rPr lang="en-US" sz="1200">
                <a:solidFill>
                  <a:schemeClr val="tx1"/>
                </a:solidFill>
              </a:rPr>
              <a:t>Pew ’07 Projection</a:t>
            </a:r>
          </a:p>
          <a:p>
            <a:pPr algn="r"/>
            <a:r>
              <a:rPr lang="en-US" sz="1200">
                <a:solidFill>
                  <a:schemeClr val="tx1"/>
                </a:solidFill>
              </a:rPr>
              <a:t>(In millions)</a:t>
            </a:r>
          </a:p>
        </p:txBody>
      </p:sp>
      <p:sp>
        <p:nvSpPr>
          <p:cNvPr id="1339397" name="Freeform 5"/>
          <p:cNvSpPr>
            <a:spLocks/>
          </p:cNvSpPr>
          <p:nvPr/>
        </p:nvSpPr>
        <p:spPr bwMode="auto">
          <a:xfrm>
            <a:off x="0" y="1169988"/>
            <a:ext cx="9140825" cy="1587"/>
          </a:xfrm>
          <a:custGeom>
            <a:avLst/>
            <a:gdLst/>
            <a:ahLst/>
            <a:cxnLst>
              <a:cxn ang="0">
                <a:pos x="0" y="0"/>
              </a:cxn>
              <a:cxn ang="0">
                <a:pos x="5504" y="0"/>
              </a:cxn>
            </a:cxnLst>
            <a:rect l="0" t="0" r="r" b="b"/>
            <a:pathLst>
              <a:path w="5505" h="1">
                <a:moveTo>
                  <a:pt x="0" y="0"/>
                </a:moveTo>
                <a:lnTo>
                  <a:pt x="5504" y="0"/>
                </a:lnTo>
              </a:path>
            </a:pathLst>
          </a:custGeom>
          <a:noFill/>
          <a:ln w="12700" cap="rnd" cmpd="sng">
            <a:solidFill>
              <a:srgbClr val="00FFFF"/>
            </a:solidFill>
            <a:prstDash val="solid"/>
            <a:round/>
            <a:headEnd type="none" w="sm" len="sm"/>
            <a:tailEnd type="none" w="sm" len="sm"/>
          </a:ln>
          <a:effectLst/>
        </p:spPr>
        <p:txBody>
          <a:bodyPr/>
          <a:lstStyle/>
          <a:p>
            <a:endParaRPr lang="en-US"/>
          </a:p>
        </p:txBody>
      </p:sp>
    </p:spTree>
  </p:cSld>
  <p:clrMapOvr>
    <a:masterClrMapping/>
  </p:clrMapOvr>
  <p:transition spd="med">
    <p:cut/>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1273858" name="Object 2"/>
          <p:cNvGraphicFramePr>
            <a:graphicFrameLocks/>
          </p:cNvGraphicFramePr>
          <p:nvPr/>
        </p:nvGraphicFramePr>
        <p:xfrm>
          <a:off x="0" y="838200"/>
          <a:ext cx="9140825" cy="5878513"/>
        </p:xfrm>
        <a:graphic>
          <a:graphicData uri="http://schemas.openxmlformats.org/presentationml/2006/ole">
            <p:oleObj spid="_x0000_s1273858" name="Chart" r:id="rId4" imgW="8553602" imgH="5277002" progId="MSGraph.Chart.8">
              <p:embed followColorScheme="full"/>
            </p:oleObj>
          </a:graphicData>
        </a:graphic>
      </p:graphicFrame>
      <p:sp>
        <p:nvSpPr>
          <p:cNvPr id="1273866" name="Text 1"/>
          <p:cNvSpPr txBox="1">
            <a:spLocks noChangeArrowheads="1"/>
          </p:cNvSpPr>
          <p:nvPr/>
        </p:nvSpPr>
        <p:spPr bwMode="auto">
          <a:xfrm>
            <a:off x="7499350" y="1235075"/>
            <a:ext cx="1644650" cy="457200"/>
          </a:xfrm>
          <a:prstGeom prst="rect">
            <a:avLst/>
          </a:prstGeom>
          <a:noFill/>
          <a:ln w="9525">
            <a:noFill/>
            <a:miter lim="800000"/>
            <a:headEnd/>
            <a:tailEnd/>
          </a:ln>
        </p:spPr>
        <p:txBody>
          <a:bodyPr wrap="none">
            <a:spAutoFit/>
          </a:bodyPr>
          <a:lstStyle/>
          <a:p>
            <a:pPr algn="r"/>
            <a:r>
              <a:rPr lang="en-US" sz="1200">
                <a:solidFill>
                  <a:schemeClr val="tx1"/>
                </a:solidFill>
              </a:rPr>
              <a:t>UI-Pew ’03 Projection</a:t>
            </a:r>
          </a:p>
          <a:p>
            <a:pPr algn="r"/>
            <a:r>
              <a:rPr lang="en-US" sz="1200">
                <a:solidFill>
                  <a:schemeClr val="tx1"/>
                </a:solidFill>
              </a:rPr>
              <a:t>(In millions)</a:t>
            </a:r>
          </a:p>
        </p:txBody>
      </p:sp>
      <p:sp>
        <p:nvSpPr>
          <p:cNvPr id="1273862" name="Rectangle 6"/>
          <p:cNvSpPr>
            <a:spLocks noChangeArrowheads="1"/>
          </p:cNvSpPr>
          <p:nvPr/>
        </p:nvSpPr>
        <p:spPr bwMode="auto">
          <a:xfrm>
            <a:off x="0" y="0"/>
            <a:ext cx="9140825" cy="1066800"/>
          </a:xfrm>
          <a:prstGeom prst="rect">
            <a:avLst/>
          </a:prstGeom>
          <a:noFill/>
          <a:ln w="9525">
            <a:noFill/>
            <a:miter lim="800000"/>
            <a:headEnd/>
            <a:tailEnd/>
          </a:ln>
          <a:effectLst>
            <a:outerShdw dist="53882" dir="2700000" algn="ctr" rotWithShape="0">
              <a:schemeClr val="tx1"/>
            </a:outerShdw>
          </a:effectLst>
        </p:spPr>
        <p:txBody>
          <a:bodyPr lIns="92049" tIns="46026" rIns="92049" bIns="46026" anchorCtr="1"/>
          <a:lstStyle/>
          <a:p>
            <a:pPr algn="ctr" defTabSz="930275">
              <a:lnSpc>
                <a:spcPct val="85000"/>
              </a:lnSpc>
              <a:spcBef>
                <a:spcPct val="5000"/>
              </a:spcBef>
            </a:pPr>
            <a:r>
              <a:rPr lang="en-US" sz="3600" b="1" i="1">
                <a:solidFill>
                  <a:srgbClr val="FF0000"/>
                </a:solidFill>
              </a:rPr>
              <a:t>Net Change 2020-25 is More Minority;</a:t>
            </a:r>
            <a:br>
              <a:rPr lang="en-US" sz="3600" b="1" i="1">
                <a:solidFill>
                  <a:srgbClr val="FF0000"/>
                </a:solidFill>
              </a:rPr>
            </a:br>
            <a:r>
              <a:rPr lang="en-US" sz="4000" b="1" i="1">
                <a:solidFill>
                  <a:srgbClr val="FF0000"/>
                </a:solidFill>
              </a:rPr>
              <a:t>Even So, Whites Most of Entrants</a:t>
            </a:r>
            <a:endParaRPr lang="en-US" sz="2800" b="1">
              <a:solidFill>
                <a:srgbClr val="FF0000"/>
              </a:solidFill>
            </a:endParaRPr>
          </a:p>
        </p:txBody>
      </p:sp>
      <p:sp>
        <p:nvSpPr>
          <p:cNvPr id="1273864" name="Freeform 8"/>
          <p:cNvSpPr>
            <a:spLocks/>
          </p:cNvSpPr>
          <p:nvPr/>
        </p:nvSpPr>
        <p:spPr bwMode="auto">
          <a:xfrm>
            <a:off x="0" y="1169988"/>
            <a:ext cx="9140825" cy="1587"/>
          </a:xfrm>
          <a:custGeom>
            <a:avLst/>
            <a:gdLst/>
            <a:ahLst/>
            <a:cxnLst>
              <a:cxn ang="0">
                <a:pos x="0" y="0"/>
              </a:cxn>
              <a:cxn ang="0">
                <a:pos x="5504" y="0"/>
              </a:cxn>
            </a:cxnLst>
            <a:rect l="0" t="0" r="r" b="b"/>
            <a:pathLst>
              <a:path w="5505" h="1">
                <a:moveTo>
                  <a:pt x="0" y="0"/>
                </a:moveTo>
                <a:lnTo>
                  <a:pt x="5504" y="0"/>
                </a:lnTo>
              </a:path>
            </a:pathLst>
          </a:custGeom>
          <a:noFill/>
          <a:ln w="12700" cap="rnd" cmpd="sng">
            <a:solidFill>
              <a:srgbClr val="00FFFF"/>
            </a:solidFill>
            <a:prstDash val="solid"/>
            <a:round/>
            <a:headEnd type="none" w="sm" len="sm"/>
            <a:tailEnd type="none" w="sm" len="sm"/>
          </a:ln>
          <a:effectLst/>
        </p:spPr>
        <p:txBody>
          <a:bodyPr/>
          <a:lstStyle/>
          <a:p>
            <a:endParaRPr lang="en-US"/>
          </a:p>
        </p:txBody>
      </p:sp>
    </p:spTree>
  </p:cSld>
  <p:clrMapOvr>
    <a:masterClrMapping/>
  </p:clrMapOvr>
  <p:transition spd="med">
    <p:cut/>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4210" name="Rectangle 2"/>
          <p:cNvSpPr>
            <a:spLocks noChangeArrowheads="1"/>
          </p:cNvSpPr>
          <p:nvPr/>
        </p:nvSpPr>
        <p:spPr bwMode="auto">
          <a:xfrm>
            <a:off x="706438" y="6230938"/>
            <a:ext cx="1858962" cy="515937"/>
          </a:xfrm>
          <a:prstGeom prst="rect">
            <a:avLst/>
          </a:prstGeom>
          <a:noFill/>
          <a:ln w="12700">
            <a:noFill/>
            <a:miter lim="800000"/>
            <a:headEnd/>
            <a:tailEnd/>
          </a:ln>
          <a:effectLst/>
        </p:spPr>
        <p:txBody>
          <a:bodyPr wrap="none" anchor="ctr"/>
          <a:lstStyle/>
          <a:p>
            <a:endParaRPr lang="en-US"/>
          </a:p>
        </p:txBody>
      </p:sp>
      <p:sp>
        <p:nvSpPr>
          <p:cNvPr id="1374211" name="Rectangle 3"/>
          <p:cNvSpPr>
            <a:spLocks noChangeArrowheads="1"/>
          </p:cNvSpPr>
          <p:nvPr/>
        </p:nvSpPr>
        <p:spPr bwMode="auto">
          <a:xfrm>
            <a:off x="3159125" y="6230938"/>
            <a:ext cx="2825750" cy="515937"/>
          </a:xfrm>
          <a:prstGeom prst="rect">
            <a:avLst/>
          </a:prstGeom>
          <a:noFill/>
          <a:ln w="12700">
            <a:noFill/>
            <a:miter lim="800000"/>
            <a:headEnd/>
            <a:tailEnd/>
          </a:ln>
          <a:effectLst/>
        </p:spPr>
        <p:txBody>
          <a:bodyPr wrap="none" anchor="ctr"/>
          <a:lstStyle/>
          <a:p>
            <a:endParaRPr lang="en-US"/>
          </a:p>
        </p:txBody>
      </p:sp>
      <p:sp>
        <p:nvSpPr>
          <p:cNvPr id="1374212" name="Rectangle 4"/>
          <p:cNvSpPr>
            <a:spLocks noChangeArrowheads="1"/>
          </p:cNvSpPr>
          <p:nvPr/>
        </p:nvSpPr>
        <p:spPr bwMode="auto">
          <a:xfrm>
            <a:off x="706438" y="6230938"/>
            <a:ext cx="1858962" cy="515937"/>
          </a:xfrm>
          <a:prstGeom prst="rect">
            <a:avLst/>
          </a:prstGeom>
          <a:noFill/>
          <a:ln w="12700">
            <a:noFill/>
            <a:miter lim="800000"/>
            <a:headEnd/>
            <a:tailEnd/>
          </a:ln>
          <a:effectLst/>
        </p:spPr>
        <p:txBody>
          <a:bodyPr wrap="none" anchor="ctr"/>
          <a:lstStyle/>
          <a:p>
            <a:endParaRPr lang="en-US"/>
          </a:p>
        </p:txBody>
      </p:sp>
      <p:sp>
        <p:nvSpPr>
          <p:cNvPr id="1374213" name="Rectangle 5"/>
          <p:cNvSpPr>
            <a:spLocks noChangeArrowheads="1"/>
          </p:cNvSpPr>
          <p:nvPr/>
        </p:nvSpPr>
        <p:spPr bwMode="auto">
          <a:xfrm>
            <a:off x="3159125" y="6230938"/>
            <a:ext cx="2825750" cy="515937"/>
          </a:xfrm>
          <a:prstGeom prst="rect">
            <a:avLst/>
          </a:prstGeom>
          <a:noFill/>
          <a:ln w="12700">
            <a:noFill/>
            <a:miter lim="800000"/>
            <a:headEnd/>
            <a:tailEnd/>
          </a:ln>
          <a:effectLst/>
        </p:spPr>
        <p:txBody>
          <a:bodyPr wrap="none" anchor="ctr"/>
          <a:lstStyle/>
          <a:p>
            <a:endParaRPr lang="en-US"/>
          </a:p>
        </p:txBody>
      </p:sp>
      <p:sp>
        <p:nvSpPr>
          <p:cNvPr id="1374214" name="Rectangle 6"/>
          <p:cNvSpPr>
            <a:spLocks noChangeArrowheads="1"/>
          </p:cNvSpPr>
          <p:nvPr/>
        </p:nvSpPr>
        <p:spPr bwMode="auto">
          <a:xfrm>
            <a:off x="706438" y="6230938"/>
            <a:ext cx="1858962" cy="515937"/>
          </a:xfrm>
          <a:prstGeom prst="rect">
            <a:avLst/>
          </a:prstGeom>
          <a:noFill/>
          <a:ln w="12700">
            <a:noFill/>
            <a:miter lim="800000"/>
            <a:headEnd/>
            <a:tailEnd/>
          </a:ln>
          <a:effectLst/>
        </p:spPr>
        <p:txBody>
          <a:bodyPr wrap="none" anchor="ctr"/>
          <a:lstStyle/>
          <a:p>
            <a:endParaRPr lang="en-US"/>
          </a:p>
        </p:txBody>
      </p:sp>
      <p:sp>
        <p:nvSpPr>
          <p:cNvPr id="1374215" name="Rectangle 7"/>
          <p:cNvSpPr>
            <a:spLocks noChangeArrowheads="1"/>
          </p:cNvSpPr>
          <p:nvPr/>
        </p:nvSpPr>
        <p:spPr bwMode="auto">
          <a:xfrm>
            <a:off x="3159125" y="6230938"/>
            <a:ext cx="2825750" cy="515937"/>
          </a:xfrm>
          <a:prstGeom prst="rect">
            <a:avLst/>
          </a:prstGeom>
          <a:noFill/>
          <a:ln w="12700">
            <a:noFill/>
            <a:miter lim="800000"/>
            <a:headEnd/>
            <a:tailEnd/>
          </a:ln>
          <a:effectLst/>
        </p:spPr>
        <p:txBody>
          <a:bodyPr wrap="none" anchor="ctr"/>
          <a:lstStyle/>
          <a:p>
            <a:endParaRPr lang="en-US"/>
          </a:p>
        </p:txBody>
      </p:sp>
      <p:sp>
        <p:nvSpPr>
          <p:cNvPr id="1374216" name="Rectangle 8"/>
          <p:cNvSpPr>
            <a:spLocks noChangeArrowheads="1"/>
          </p:cNvSpPr>
          <p:nvPr/>
        </p:nvSpPr>
        <p:spPr bwMode="auto">
          <a:xfrm>
            <a:off x="685800" y="6248400"/>
            <a:ext cx="1905000" cy="457200"/>
          </a:xfrm>
          <a:prstGeom prst="rect">
            <a:avLst/>
          </a:prstGeom>
          <a:noFill/>
          <a:ln w="12700">
            <a:noFill/>
            <a:miter lim="800000"/>
            <a:headEnd/>
            <a:tailEnd/>
          </a:ln>
          <a:effectLst/>
        </p:spPr>
        <p:txBody>
          <a:bodyPr wrap="none" anchor="ctr"/>
          <a:lstStyle/>
          <a:p>
            <a:endParaRPr lang="en-US"/>
          </a:p>
        </p:txBody>
      </p:sp>
      <p:sp>
        <p:nvSpPr>
          <p:cNvPr id="1374217" name="Rectangle 9"/>
          <p:cNvSpPr>
            <a:spLocks noChangeArrowheads="1"/>
          </p:cNvSpPr>
          <p:nvPr/>
        </p:nvSpPr>
        <p:spPr bwMode="auto">
          <a:xfrm>
            <a:off x="3124200" y="6248400"/>
            <a:ext cx="2895600" cy="457200"/>
          </a:xfrm>
          <a:prstGeom prst="rect">
            <a:avLst/>
          </a:prstGeom>
          <a:noFill/>
          <a:ln w="12700">
            <a:noFill/>
            <a:miter lim="800000"/>
            <a:headEnd/>
            <a:tailEnd/>
          </a:ln>
          <a:effectLst/>
        </p:spPr>
        <p:txBody>
          <a:bodyPr wrap="none" anchor="ctr"/>
          <a:lstStyle/>
          <a:p>
            <a:endParaRPr lang="en-US"/>
          </a:p>
        </p:txBody>
      </p:sp>
      <p:sp>
        <p:nvSpPr>
          <p:cNvPr id="1374218" name="Rectangle 10"/>
          <p:cNvSpPr>
            <a:spLocks noGrp="1" noChangeArrowheads="1"/>
          </p:cNvSpPr>
          <p:nvPr>
            <p:ph type="title"/>
          </p:nvPr>
        </p:nvSpPr>
        <p:spPr>
          <a:xfrm>
            <a:off x="0" y="0"/>
            <a:ext cx="9140825" cy="1231900"/>
          </a:xfrm>
          <a:noFill/>
          <a:ln/>
          <a:effectLst>
            <a:outerShdw dist="45791" dir="3378596" algn="ctr" rotWithShape="0">
              <a:schemeClr val="tx1"/>
            </a:outerShdw>
          </a:effectLst>
        </p:spPr>
        <p:txBody>
          <a:bodyPr wrap="none" lIns="92064" tIns="46033" rIns="92064" bIns="46033"/>
          <a:lstStyle/>
          <a:p>
            <a:pPr defTabSz="930275">
              <a:lnSpc>
                <a:spcPct val="85000"/>
              </a:lnSpc>
              <a:spcBef>
                <a:spcPct val="0"/>
              </a:spcBef>
            </a:pPr>
            <a:r>
              <a:rPr lang="en-US" sz="4400" b="1" i="1">
                <a:solidFill>
                  <a:schemeClr val="hlink"/>
                </a:solidFill>
              </a:rPr>
              <a:t>Age 12-17:  Percent Hispanic</a:t>
            </a:r>
            <a:br>
              <a:rPr lang="en-US" sz="4400" b="1" i="1">
                <a:solidFill>
                  <a:schemeClr val="hlink"/>
                </a:solidFill>
              </a:rPr>
            </a:br>
            <a:r>
              <a:rPr lang="en-US" sz="4400" b="1" i="1">
                <a:solidFill>
                  <a:schemeClr val="hlink"/>
                </a:solidFill>
              </a:rPr>
              <a:t> Grows Rapidly </a:t>
            </a:r>
          </a:p>
        </p:txBody>
      </p:sp>
      <p:grpSp>
        <p:nvGrpSpPr>
          <p:cNvPr id="1374219" name="Group 11"/>
          <p:cNvGrpSpPr>
            <a:grpSpLocks/>
          </p:cNvGrpSpPr>
          <p:nvPr/>
        </p:nvGrpSpPr>
        <p:grpSpPr bwMode="auto">
          <a:xfrm>
            <a:off x="2200275" y="6324600"/>
            <a:ext cx="6700838" cy="266700"/>
            <a:chOff x="1386" y="4080"/>
            <a:chExt cx="4221" cy="168"/>
          </a:xfrm>
        </p:grpSpPr>
        <p:grpSp>
          <p:nvGrpSpPr>
            <p:cNvPr id="1374220" name="Group 12"/>
            <p:cNvGrpSpPr>
              <a:grpSpLocks/>
            </p:cNvGrpSpPr>
            <p:nvPr/>
          </p:nvGrpSpPr>
          <p:grpSpPr bwMode="auto">
            <a:xfrm>
              <a:off x="4895" y="4080"/>
              <a:ext cx="712" cy="168"/>
              <a:chOff x="4895" y="4080"/>
              <a:chExt cx="712" cy="168"/>
            </a:xfrm>
          </p:grpSpPr>
          <p:sp>
            <p:nvSpPr>
              <p:cNvPr id="1374221" name="Rectangle 13"/>
              <p:cNvSpPr>
                <a:spLocks noChangeArrowheads="1"/>
              </p:cNvSpPr>
              <p:nvPr/>
            </p:nvSpPr>
            <p:spPr bwMode="auto">
              <a:xfrm>
                <a:off x="4895" y="4085"/>
                <a:ext cx="258" cy="122"/>
              </a:xfrm>
              <a:prstGeom prst="rect">
                <a:avLst/>
              </a:prstGeom>
              <a:solidFill>
                <a:srgbClr val="00FFFF"/>
              </a:solidFill>
              <a:ln w="12700">
                <a:solidFill>
                  <a:schemeClr val="tx1"/>
                </a:solidFill>
                <a:miter lim="800000"/>
                <a:headEnd/>
                <a:tailEnd/>
              </a:ln>
              <a:effectLst/>
            </p:spPr>
            <p:txBody>
              <a:bodyPr wrap="none" lIns="86388" tIns="43195" rIns="86388" bIns="43195" anchor="b">
                <a:spAutoFit/>
              </a:bodyPr>
              <a:lstStyle/>
              <a:p>
                <a:endParaRPr lang="en-US"/>
              </a:p>
            </p:txBody>
          </p:sp>
          <p:sp>
            <p:nvSpPr>
              <p:cNvPr id="1374222" name="Rectangle 14"/>
              <p:cNvSpPr>
                <a:spLocks noChangeArrowheads="1"/>
              </p:cNvSpPr>
              <p:nvPr/>
            </p:nvSpPr>
            <p:spPr bwMode="auto">
              <a:xfrm>
                <a:off x="5158" y="4080"/>
                <a:ext cx="449" cy="168"/>
              </a:xfrm>
              <a:prstGeom prst="rect">
                <a:avLst/>
              </a:prstGeom>
              <a:noFill/>
              <a:ln w="12700">
                <a:noFill/>
                <a:miter lim="800000"/>
                <a:headEnd/>
                <a:tailEnd/>
              </a:ln>
              <a:effectLst/>
            </p:spPr>
            <p:txBody>
              <a:bodyPr wrap="none" lIns="86388" tIns="43195" rIns="86388" bIns="43195" anchor="b">
                <a:spAutoFit/>
              </a:bodyPr>
              <a:lstStyle/>
              <a:p>
                <a:pPr defTabSz="862013">
                  <a:lnSpc>
                    <a:spcPct val="70000"/>
                  </a:lnSpc>
                  <a:spcBef>
                    <a:spcPct val="30000"/>
                  </a:spcBef>
                </a:pPr>
                <a:r>
                  <a:rPr lang="en-US" sz="1700">
                    <a:solidFill>
                      <a:schemeClr val="tx1"/>
                    </a:solidFill>
                  </a:rPr>
                  <a:t>Asian</a:t>
                </a:r>
              </a:p>
            </p:txBody>
          </p:sp>
        </p:grpSp>
        <p:grpSp>
          <p:nvGrpSpPr>
            <p:cNvPr id="1374223" name="Group 15"/>
            <p:cNvGrpSpPr>
              <a:grpSpLocks/>
            </p:cNvGrpSpPr>
            <p:nvPr/>
          </p:nvGrpSpPr>
          <p:grpSpPr bwMode="auto">
            <a:xfrm>
              <a:off x="3884" y="4080"/>
              <a:ext cx="885" cy="168"/>
              <a:chOff x="3712" y="4080"/>
              <a:chExt cx="885" cy="168"/>
            </a:xfrm>
          </p:grpSpPr>
          <p:sp>
            <p:nvSpPr>
              <p:cNvPr id="1374224" name="Rectangle 16"/>
              <p:cNvSpPr>
                <a:spLocks noChangeArrowheads="1"/>
              </p:cNvSpPr>
              <p:nvPr/>
            </p:nvSpPr>
            <p:spPr bwMode="auto">
              <a:xfrm>
                <a:off x="3712" y="4085"/>
                <a:ext cx="259" cy="122"/>
              </a:xfrm>
              <a:prstGeom prst="rect">
                <a:avLst/>
              </a:prstGeom>
              <a:solidFill>
                <a:srgbClr val="0000FF"/>
              </a:solidFill>
              <a:ln w="12700">
                <a:solidFill>
                  <a:schemeClr val="tx1"/>
                </a:solidFill>
                <a:miter lim="800000"/>
                <a:headEnd/>
                <a:tailEnd/>
              </a:ln>
              <a:effectLst/>
            </p:spPr>
            <p:txBody>
              <a:bodyPr wrap="none" lIns="86388" tIns="43195" rIns="86388" bIns="43195" anchor="b">
                <a:spAutoFit/>
              </a:bodyPr>
              <a:lstStyle/>
              <a:p>
                <a:endParaRPr lang="en-US"/>
              </a:p>
            </p:txBody>
          </p:sp>
          <p:sp>
            <p:nvSpPr>
              <p:cNvPr id="1374225" name="Rectangle 17"/>
              <p:cNvSpPr>
                <a:spLocks noChangeArrowheads="1"/>
              </p:cNvSpPr>
              <p:nvPr/>
            </p:nvSpPr>
            <p:spPr bwMode="auto">
              <a:xfrm>
                <a:off x="3967" y="4080"/>
                <a:ext cx="630" cy="168"/>
              </a:xfrm>
              <a:prstGeom prst="rect">
                <a:avLst/>
              </a:prstGeom>
              <a:noFill/>
              <a:ln w="12700">
                <a:noFill/>
                <a:miter lim="800000"/>
                <a:headEnd/>
                <a:tailEnd/>
              </a:ln>
              <a:effectLst/>
            </p:spPr>
            <p:txBody>
              <a:bodyPr wrap="none" lIns="86388" tIns="43195" rIns="86388" bIns="43195" anchor="b">
                <a:spAutoFit/>
              </a:bodyPr>
              <a:lstStyle/>
              <a:p>
                <a:pPr defTabSz="862013">
                  <a:lnSpc>
                    <a:spcPct val="70000"/>
                  </a:lnSpc>
                  <a:spcBef>
                    <a:spcPct val="30000"/>
                  </a:spcBef>
                </a:pPr>
                <a:r>
                  <a:rPr lang="en-US" sz="1700">
                    <a:solidFill>
                      <a:schemeClr val="tx1"/>
                    </a:solidFill>
                  </a:rPr>
                  <a:t>Hispanic</a:t>
                </a:r>
              </a:p>
            </p:txBody>
          </p:sp>
        </p:grpSp>
        <p:grpSp>
          <p:nvGrpSpPr>
            <p:cNvPr id="1374226" name="Group 18"/>
            <p:cNvGrpSpPr>
              <a:grpSpLocks/>
            </p:cNvGrpSpPr>
            <p:nvPr/>
          </p:nvGrpSpPr>
          <p:grpSpPr bwMode="auto">
            <a:xfrm>
              <a:off x="3060" y="4080"/>
              <a:ext cx="699" cy="168"/>
              <a:chOff x="2745" y="4080"/>
              <a:chExt cx="699" cy="168"/>
            </a:xfrm>
          </p:grpSpPr>
          <p:sp>
            <p:nvSpPr>
              <p:cNvPr id="1374227" name="Rectangle 19"/>
              <p:cNvSpPr>
                <a:spLocks noChangeArrowheads="1"/>
              </p:cNvSpPr>
              <p:nvPr/>
            </p:nvSpPr>
            <p:spPr bwMode="auto">
              <a:xfrm>
                <a:off x="2745" y="4085"/>
                <a:ext cx="257" cy="122"/>
              </a:xfrm>
              <a:prstGeom prst="rect">
                <a:avLst/>
              </a:prstGeom>
              <a:solidFill>
                <a:srgbClr val="FF0000"/>
              </a:solidFill>
              <a:ln w="12700">
                <a:solidFill>
                  <a:schemeClr val="tx1"/>
                </a:solidFill>
                <a:miter lim="800000"/>
                <a:headEnd/>
                <a:tailEnd/>
              </a:ln>
              <a:effectLst/>
            </p:spPr>
            <p:txBody>
              <a:bodyPr wrap="none" lIns="86388" tIns="43195" rIns="86388" bIns="43195" anchor="b">
                <a:spAutoFit/>
              </a:bodyPr>
              <a:lstStyle/>
              <a:p>
                <a:endParaRPr lang="en-US"/>
              </a:p>
            </p:txBody>
          </p:sp>
          <p:sp>
            <p:nvSpPr>
              <p:cNvPr id="1374228" name="Rectangle 20"/>
              <p:cNvSpPr>
                <a:spLocks noChangeArrowheads="1"/>
              </p:cNvSpPr>
              <p:nvPr/>
            </p:nvSpPr>
            <p:spPr bwMode="auto">
              <a:xfrm>
                <a:off x="3003" y="4080"/>
                <a:ext cx="441" cy="168"/>
              </a:xfrm>
              <a:prstGeom prst="rect">
                <a:avLst/>
              </a:prstGeom>
              <a:noFill/>
              <a:ln w="12700">
                <a:noFill/>
                <a:miter lim="800000"/>
                <a:headEnd/>
                <a:tailEnd/>
              </a:ln>
              <a:effectLst/>
            </p:spPr>
            <p:txBody>
              <a:bodyPr wrap="none" lIns="86388" tIns="43195" rIns="86388" bIns="43195" anchor="b">
                <a:spAutoFit/>
              </a:bodyPr>
              <a:lstStyle/>
              <a:p>
                <a:pPr defTabSz="862013">
                  <a:lnSpc>
                    <a:spcPct val="70000"/>
                  </a:lnSpc>
                  <a:spcBef>
                    <a:spcPct val="30000"/>
                  </a:spcBef>
                </a:pPr>
                <a:r>
                  <a:rPr lang="en-US" sz="1700">
                    <a:solidFill>
                      <a:schemeClr val="tx1"/>
                    </a:solidFill>
                  </a:rPr>
                  <a:t>Black</a:t>
                </a:r>
              </a:p>
            </p:txBody>
          </p:sp>
        </p:grpSp>
        <p:grpSp>
          <p:nvGrpSpPr>
            <p:cNvPr id="1374229" name="Group 21"/>
            <p:cNvGrpSpPr>
              <a:grpSpLocks/>
            </p:cNvGrpSpPr>
            <p:nvPr/>
          </p:nvGrpSpPr>
          <p:grpSpPr bwMode="auto">
            <a:xfrm>
              <a:off x="1386" y="4080"/>
              <a:ext cx="1549" cy="168"/>
              <a:chOff x="858" y="4080"/>
              <a:chExt cx="1549" cy="168"/>
            </a:xfrm>
          </p:grpSpPr>
          <p:sp>
            <p:nvSpPr>
              <p:cNvPr id="1374230" name="Rectangle 22"/>
              <p:cNvSpPr>
                <a:spLocks noChangeArrowheads="1"/>
              </p:cNvSpPr>
              <p:nvPr/>
            </p:nvSpPr>
            <p:spPr bwMode="auto">
              <a:xfrm>
                <a:off x="858" y="4085"/>
                <a:ext cx="259" cy="122"/>
              </a:xfrm>
              <a:prstGeom prst="rect">
                <a:avLst/>
              </a:prstGeom>
              <a:solidFill>
                <a:srgbClr val="FFFF00"/>
              </a:solidFill>
              <a:ln w="12700">
                <a:solidFill>
                  <a:schemeClr val="tx1"/>
                </a:solidFill>
                <a:miter lim="800000"/>
                <a:headEnd/>
                <a:tailEnd/>
              </a:ln>
              <a:effectLst/>
            </p:spPr>
            <p:txBody>
              <a:bodyPr wrap="none" lIns="86388" tIns="43195" rIns="86388" bIns="43195" anchor="b">
                <a:spAutoFit/>
              </a:bodyPr>
              <a:lstStyle/>
              <a:p>
                <a:endParaRPr lang="en-US"/>
              </a:p>
            </p:txBody>
          </p:sp>
          <p:sp>
            <p:nvSpPr>
              <p:cNvPr id="1374231" name="Rectangle 23"/>
              <p:cNvSpPr>
                <a:spLocks noChangeArrowheads="1"/>
              </p:cNvSpPr>
              <p:nvPr/>
            </p:nvSpPr>
            <p:spPr bwMode="auto">
              <a:xfrm>
                <a:off x="1125" y="4080"/>
                <a:ext cx="1282" cy="168"/>
              </a:xfrm>
              <a:prstGeom prst="rect">
                <a:avLst/>
              </a:prstGeom>
              <a:noFill/>
              <a:ln w="12700">
                <a:noFill/>
                <a:miter lim="800000"/>
                <a:headEnd/>
                <a:tailEnd/>
              </a:ln>
              <a:effectLst/>
            </p:spPr>
            <p:txBody>
              <a:bodyPr wrap="none" lIns="86388" tIns="43195" rIns="86388" bIns="43195" anchor="b">
                <a:spAutoFit/>
              </a:bodyPr>
              <a:lstStyle/>
              <a:p>
                <a:pPr defTabSz="862013">
                  <a:lnSpc>
                    <a:spcPct val="70000"/>
                  </a:lnSpc>
                  <a:spcBef>
                    <a:spcPct val="30000"/>
                  </a:spcBef>
                </a:pPr>
                <a:r>
                  <a:rPr lang="en-US" sz="1700">
                    <a:solidFill>
                      <a:schemeClr val="tx1"/>
                    </a:solidFill>
                  </a:rPr>
                  <a:t>White, not Hispanic</a:t>
                </a:r>
              </a:p>
            </p:txBody>
          </p:sp>
        </p:grpSp>
      </p:grpSp>
      <p:sp>
        <p:nvSpPr>
          <p:cNvPr id="1374232" name="Freeform 24"/>
          <p:cNvSpPr>
            <a:spLocks/>
          </p:cNvSpPr>
          <p:nvPr/>
        </p:nvSpPr>
        <p:spPr bwMode="auto">
          <a:xfrm>
            <a:off x="0" y="1271588"/>
            <a:ext cx="9145588" cy="1587"/>
          </a:xfrm>
          <a:custGeom>
            <a:avLst/>
            <a:gdLst/>
            <a:ahLst/>
            <a:cxnLst>
              <a:cxn ang="0">
                <a:pos x="0" y="0"/>
              </a:cxn>
              <a:cxn ang="0">
                <a:pos x="5904" y="0"/>
              </a:cxn>
            </a:cxnLst>
            <a:rect l="0" t="0" r="r" b="b"/>
            <a:pathLst>
              <a:path w="5905" h="1">
                <a:moveTo>
                  <a:pt x="0" y="0"/>
                </a:moveTo>
                <a:lnTo>
                  <a:pt x="5904" y="0"/>
                </a:lnTo>
              </a:path>
            </a:pathLst>
          </a:custGeom>
          <a:noFill/>
          <a:ln w="12700" cap="rnd" cmpd="sng">
            <a:solidFill>
              <a:srgbClr val="00FFFF"/>
            </a:solidFill>
            <a:prstDash val="solid"/>
            <a:round/>
            <a:headEnd type="none" w="med" len="med"/>
            <a:tailEnd type="none" w="med" len="med"/>
          </a:ln>
          <a:effectLst/>
        </p:spPr>
        <p:txBody>
          <a:bodyPr/>
          <a:lstStyle/>
          <a:p>
            <a:endParaRPr lang="en-US"/>
          </a:p>
        </p:txBody>
      </p:sp>
      <p:graphicFrame>
        <p:nvGraphicFramePr>
          <p:cNvPr id="1374233" name="Object 25">
            <a:hlinkClick r:id="" action="ppaction://ole?verb=0"/>
          </p:cNvPr>
          <p:cNvGraphicFramePr>
            <a:graphicFrameLocks noChangeAspect="1"/>
          </p:cNvGraphicFramePr>
          <p:nvPr/>
        </p:nvGraphicFramePr>
        <p:xfrm>
          <a:off x="0" y="971550"/>
          <a:ext cx="4389438" cy="5226050"/>
        </p:xfrm>
        <a:graphic>
          <a:graphicData uri="http://schemas.openxmlformats.org/presentationml/2006/ole">
            <p:oleObj spid="_x0000_s1374233" name="Chart" r:id="rId4" imgW="4495800" imgH="5353202" progId="MSGraph.Chart.8">
              <p:embed followColorScheme="full"/>
            </p:oleObj>
          </a:graphicData>
        </a:graphic>
      </p:graphicFrame>
      <p:grpSp>
        <p:nvGrpSpPr>
          <p:cNvPr id="1374234" name="Group 26"/>
          <p:cNvGrpSpPr>
            <a:grpSpLocks/>
          </p:cNvGrpSpPr>
          <p:nvPr/>
        </p:nvGrpSpPr>
        <p:grpSpPr bwMode="auto">
          <a:xfrm>
            <a:off x="476250" y="1485900"/>
            <a:ext cx="2762250" cy="422275"/>
            <a:chOff x="300" y="912"/>
            <a:chExt cx="1740" cy="266"/>
          </a:xfrm>
        </p:grpSpPr>
        <p:sp>
          <p:nvSpPr>
            <p:cNvPr id="1374235" name="Text 1"/>
            <p:cNvSpPr txBox="1">
              <a:spLocks noChangeArrowheads="1"/>
            </p:cNvSpPr>
            <p:nvPr/>
          </p:nvSpPr>
          <p:spPr bwMode="auto">
            <a:xfrm>
              <a:off x="300" y="1044"/>
              <a:ext cx="1740" cy="134"/>
            </a:xfrm>
            <a:prstGeom prst="rect">
              <a:avLst/>
            </a:prstGeom>
            <a:noFill/>
            <a:ln w="9525">
              <a:noFill/>
              <a:miter lim="800000"/>
              <a:headEnd/>
              <a:tailEnd/>
            </a:ln>
          </p:spPr>
          <p:txBody>
            <a:bodyPr lIns="0" tIns="0" rIns="0" bIns="0">
              <a:spAutoFit/>
            </a:bodyPr>
            <a:lstStyle/>
            <a:p>
              <a:r>
                <a:rPr lang="en-US">
                  <a:solidFill>
                    <a:schemeClr val="tx2"/>
                  </a:solidFill>
                </a:rPr>
                <a:t>Percent Hispanic above bar</a:t>
              </a:r>
            </a:p>
          </p:txBody>
        </p:sp>
        <p:sp>
          <p:nvSpPr>
            <p:cNvPr id="1374236" name="Text 1"/>
            <p:cNvSpPr txBox="1">
              <a:spLocks noChangeArrowheads="1"/>
            </p:cNvSpPr>
            <p:nvPr/>
          </p:nvSpPr>
          <p:spPr bwMode="auto">
            <a:xfrm>
              <a:off x="300" y="912"/>
              <a:ext cx="1140" cy="134"/>
            </a:xfrm>
            <a:prstGeom prst="rect">
              <a:avLst/>
            </a:prstGeom>
            <a:noFill/>
            <a:ln w="9525">
              <a:noFill/>
              <a:miter lim="800000"/>
              <a:headEnd/>
              <a:tailEnd/>
            </a:ln>
          </p:spPr>
          <p:txBody>
            <a:bodyPr lIns="0" tIns="0" rIns="0" bIns="0">
              <a:spAutoFit/>
            </a:bodyPr>
            <a:lstStyle/>
            <a:p>
              <a:r>
                <a:rPr lang="en-US">
                  <a:solidFill>
                    <a:schemeClr val="tx1"/>
                  </a:solidFill>
                </a:rPr>
                <a:t>Population (millions)</a:t>
              </a:r>
            </a:p>
          </p:txBody>
        </p:sp>
      </p:grpSp>
    </p:spTree>
  </p:cSld>
  <p:clrMapOvr>
    <a:masterClrMapping/>
  </p:clrMapOvr>
  <p:transition spd="med">
    <p:cut/>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6258" name="Rectangle 2"/>
          <p:cNvSpPr>
            <a:spLocks noChangeArrowheads="1"/>
          </p:cNvSpPr>
          <p:nvPr/>
        </p:nvSpPr>
        <p:spPr bwMode="auto">
          <a:xfrm>
            <a:off x="706438" y="6230938"/>
            <a:ext cx="1858962" cy="515937"/>
          </a:xfrm>
          <a:prstGeom prst="rect">
            <a:avLst/>
          </a:prstGeom>
          <a:noFill/>
          <a:ln w="12700">
            <a:noFill/>
            <a:miter lim="800000"/>
            <a:headEnd/>
            <a:tailEnd/>
          </a:ln>
          <a:effectLst/>
        </p:spPr>
        <p:txBody>
          <a:bodyPr wrap="none" anchor="ctr"/>
          <a:lstStyle/>
          <a:p>
            <a:endParaRPr lang="en-US"/>
          </a:p>
        </p:txBody>
      </p:sp>
      <p:sp>
        <p:nvSpPr>
          <p:cNvPr id="1376259" name="Rectangle 3"/>
          <p:cNvSpPr>
            <a:spLocks noChangeArrowheads="1"/>
          </p:cNvSpPr>
          <p:nvPr/>
        </p:nvSpPr>
        <p:spPr bwMode="auto">
          <a:xfrm>
            <a:off x="3159125" y="6230938"/>
            <a:ext cx="2825750" cy="515937"/>
          </a:xfrm>
          <a:prstGeom prst="rect">
            <a:avLst/>
          </a:prstGeom>
          <a:noFill/>
          <a:ln w="12700">
            <a:noFill/>
            <a:miter lim="800000"/>
            <a:headEnd/>
            <a:tailEnd/>
          </a:ln>
          <a:effectLst/>
        </p:spPr>
        <p:txBody>
          <a:bodyPr wrap="none" anchor="ctr"/>
          <a:lstStyle/>
          <a:p>
            <a:endParaRPr lang="en-US"/>
          </a:p>
        </p:txBody>
      </p:sp>
      <p:sp>
        <p:nvSpPr>
          <p:cNvPr id="1376260" name="Rectangle 4"/>
          <p:cNvSpPr>
            <a:spLocks noChangeArrowheads="1"/>
          </p:cNvSpPr>
          <p:nvPr/>
        </p:nvSpPr>
        <p:spPr bwMode="auto">
          <a:xfrm>
            <a:off x="706438" y="6230938"/>
            <a:ext cx="1858962" cy="515937"/>
          </a:xfrm>
          <a:prstGeom prst="rect">
            <a:avLst/>
          </a:prstGeom>
          <a:noFill/>
          <a:ln w="12700">
            <a:noFill/>
            <a:miter lim="800000"/>
            <a:headEnd/>
            <a:tailEnd/>
          </a:ln>
          <a:effectLst/>
        </p:spPr>
        <p:txBody>
          <a:bodyPr wrap="none" anchor="ctr"/>
          <a:lstStyle/>
          <a:p>
            <a:endParaRPr lang="en-US"/>
          </a:p>
        </p:txBody>
      </p:sp>
      <p:sp>
        <p:nvSpPr>
          <p:cNvPr id="1376261" name="Rectangle 5"/>
          <p:cNvSpPr>
            <a:spLocks noChangeArrowheads="1"/>
          </p:cNvSpPr>
          <p:nvPr/>
        </p:nvSpPr>
        <p:spPr bwMode="auto">
          <a:xfrm>
            <a:off x="3159125" y="6230938"/>
            <a:ext cx="2825750" cy="515937"/>
          </a:xfrm>
          <a:prstGeom prst="rect">
            <a:avLst/>
          </a:prstGeom>
          <a:noFill/>
          <a:ln w="12700">
            <a:noFill/>
            <a:miter lim="800000"/>
            <a:headEnd/>
            <a:tailEnd/>
          </a:ln>
          <a:effectLst/>
        </p:spPr>
        <p:txBody>
          <a:bodyPr wrap="none" anchor="ctr"/>
          <a:lstStyle/>
          <a:p>
            <a:endParaRPr lang="en-US"/>
          </a:p>
        </p:txBody>
      </p:sp>
      <p:sp>
        <p:nvSpPr>
          <p:cNvPr id="1376262" name="Rectangle 6"/>
          <p:cNvSpPr>
            <a:spLocks noChangeArrowheads="1"/>
          </p:cNvSpPr>
          <p:nvPr/>
        </p:nvSpPr>
        <p:spPr bwMode="auto">
          <a:xfrm>
            <a:off x="706438" y="6230938"/>
            <a:ext cx="1858962" cy="515937"/>
          </a:xfrm>
          <a:prstGeom prst="rect">
            <a:avLst/>
          </a:prstGeom>
          <a:noFill/>
          <a:ln w="12700">
            <a:noFill/>
            <a:miter lim="800000"/>
            <a:headEnd/>
            <a:tailEnd/>
          </a:ln>
          <a:effectLst/>
        </p:spPr>
        <p:txBody>
          <a:bodyPr wrap="none" anchor="ctr"/>
          <a:lstStyle/>
          <a:p>
            <a:endParaRPr lang="en-US"/>
          </a:p>
        </p:txBody>
      </p:sp>
      <p:sp>
        <p:nvSpPr>
          <p:cNvPr id="1376263" name="Rectangle 7"/>
          <p:cNvSpPr>
            <a:spLocks noChangeArrowheads="1"/>
          </p:cNvSpPr>
          <p:nvPr/>
        </p:nvSpPr>
        <p:spPr bwMode="auto">
          <a:xfrm>
            <a:off x="3159125" y="6230938"/>
            <a:ext cx="2825750" cy="515937"/>
          </a:xfrm>
          <a:prstGeom prst="rect">
            <a:avLst/>
          </a:prstGeom>
          <a:noFill/>
          <a:ln w="12700">
            <a:noFill/>
            <a:miter lim="800000"/>
            <a:headEnd/>
            <a:tailEnd/>
          </a:ln>
          <a:effectLst/>
        </p:spPr>
        <p:txBody>
          <a:bodyPr wrap="none" anchor="ctr"/>
          <a:lstStyle/>
          <a:p>
            <a:endParaRPr lang="en-US"/>
          </a:p>
        </p:txBody>
      </p:sp>
      <p:sp>
        <p:nvSpPr>
          <p:cNvPr id="1376264" name="Rectangle 8"/>
          <p:cNvSpPr>
            <a:spLocks noChangeArrowheads="1"/>
          </p:cNvSpPr>
          <p:nvPr/>
        </p:nvSpPr>
        <p:spPr bwMode="auto">
          <a:xfrm>
            <a:off x="685800" y="6248400"/>
            <a:ext cx="1905000" cy="457200"/>
          </a:xfrm>
          <a:prstGeom prst="rect">
            <a:avLst/>
          </a:prstGeom>
          <a:noFill/>
          <a:ln w="12700">
            <a:noFill/>
            <a:miter lim="800000"/>
            <a:headEnd/>
            <a:tailEnd/>
          </a:ln>
          <a:effectLst/>
        </p:spPr>
        <p:txBody>
          <a:bodyPr wrap="none" anchor="ctr"/>
          <a:lstStyle/>
          <a:p>
            <a:endParaRPr lang="en-US"/>
          </a:p>
        </p:txBody>
      </p:sp>
      <p:sp>
        <p:nvSpPr>
          <p:cNvPr id="1376265" name="Rectangle 9"/>
          <p:cNvSpPr>
            <a:spLocks noChangeArrowheads="1"/>
          </p:cNvSpPr>
          <p:nvPr/>
        </p:nvSpPr>
        <p:spPr bwMode="auto">
          <a:xfrm>
            <a:off x="3124200" y="6248400"/>
            <a:ext cx="2895600" cy="457200"/>
          </a:xfrm>
          <a:prstGeom prst="rect">
            <a:avLst/>
          </a:prstGeom>
          <a:noFill/>
          <a:ln w="12700">
            <a:noFill/>
            <a:miter lim="800000"/>
            <a:headEnd/>
            <a:tailEnd/>
          </a:ln>
          <a:effectLst/>
        </p:spPr>
        <p:txBody>
          <a:bodyPr wrap="none" anchor="ctr"/>
          <a:lstStyle/>
          <a:p>
            <a:endParaRPr lang="en-US"/>
          </a:p>
        </p:txBody>
      </p:sp>
      <p:sp>
        <p:nvSpPr>
          <p:cNvPr id="1376266" name="Rectangle 10"/>
          <p:cNvSpPr>
            <a:spLocks noGrp="1" noChangeArrowheads="1"/>
          </p:cNvSpPr>
          <p:nvPr>
            <p:ph type="title"/>
          </p:nvPr>
        </p:nvSpPr>
        <p:spPr>
          <a:xfrm>
            <a:off x="0" y="0"/>
            <a:ext cx="9140825" cy="1231900"/>
          </a:xfrm>
          <a:noFill/>
          <a:ln/>
          <a:effectLst>
            <a:outerShdw dist="45791" dir="3378596" algn="ctr" rotWithShape="0">
              <a:schemeClr val="tx1"/>
            </a:outerShdw>
          </a:effectLst>
        </p:spPr>
        <p:txBody>
          <a:bodyPr wrap="none" lIns="92064" tIns="46033" rIns="92064" bIns="46033"/>
          <a:lstStyle/>
          <a:p>
            <a:pPr defTabSz="930275">
              <a:lnSpc>
                <a:spcPct val="85000"/>
              </a:lnSpc>
              <a:spcBef>
                <a:spcPct val="0"/>
              </a:spcBef>
            </a:pPr>
            <a:r>
              <a:rPr lang="en-US" sz="4400" b="1" i="1">
                <a:solidFill>
                  <a:schemeClr val="hlink"/>
                </a:solidFill>
              </a:rPr>
              <a:t>Age 12-17:  Pop. Change --</a:t>
            </a:r>
            <a:br>
              <a:rPr lang="en-US" sz="4400" b="1" i="1">
                <a:solidFill>
                  <a:schemeClr val="hlink"/>
                </a:solidFill>
              </a:rPr>
            </a:br>
            <a:r>
              <a:rPr lang="en-US" sz="4400" b="1" i="1">
                <a:solidFill>
                  <a:schemeClr val="hlink"/>
                </a:solidFill>
              </a:rPr>
              <a:t> + for some groups; - for others</a:t>
            </a:r>
          </a:p>
        </p:txBody>
      </p:sp>
      <p:grpSp>
        <p:nvGrpSpPr>
          <p:cNvPr id="1376267" name="Group 11"/>
          <p:cNvGrpSpPr>
            <a:grpSpLocks/>
          </p:cNvGrpSpPr>
          <p:nvPr/>
        </p:nvGrpSpPr>
        <p:grpSpPr bwMode="auto">
          <a:xfrm>
            <a:off x="2200275" y="6324600"/>
            <a:ext cx="6700838" cy="266700"/>
            <a:chOff x="1386" y="4080"/>
            <a:chExt cx="4221" cy="168"/>
          </a:xfrm>
        </p:grpSpPr>
        <p:grpSp>
          <p:nvGrpSpPr>
            <p:cNvPr id="1376268" name="Group 12"/>
            <p:cNvGrpSpPr>
              <a:grpSpLocks/>
            </p:cNvGrpSpPr>
            <p:nvPr/>
          </p:nvGrpSpPr>
          <p:grpSpPr bwMode="auto">
            <a:xfrm>
              <a:off x="4895" y="4080"/>
              <a:ext cx="712" cy="168"/>
              <a:chOff x="4895" y="4080"/>
              <a:chExt cx="712" cy="168"/>
            </a:xfrm>
          </p:grpSpPr>
          <p:sp>
            <p:nvSpPr>
              <p:cNvPr id="1376269" name="Rectangle 13"/>
              <p:cNvSpPr>
                <a:spLocks noChangeArrowheads="1"/>
              </p:cNvSpPr>
              <p:nvPr/>
            </p:nvSpPr>
            <p:spPr bwMode="auto">
              <a:xfrm>
                <a:off x="4895" y="4085"/>
                <a:ext cx="258" cy="122"/>
              </a:xfrm>
              <a:prstGeom prst="rect">
                <a:avLst/>
              </a:prstGeom>
              <a:solidFill>
                <a:srgbClr val="00FFFF"/>
              </a:solidFill>
              <a:ln w="12700">
                <a:solidFill>
                  <a:schemeClr val="tx1"/>
                </a:solidFill>
                <a:miter lim="800000"/>
                <a:headEnd/>
                <a:tailEnd/>
              </a:ln>
              <a:effectLst/>
            </p:spPr>
            <p:txBody>
              <a:bodyPr wrap="none" lIns="86388" tIns="43195" rIns="86388" bIns="43195" anchor="b">
                <a:spAutoFit/>
              </a:bodyPr>
              <a:lstStyle/>
              <a:p>
                <a:endParaRPr lang="en-US"/>
              </a:p>
            </p:txBody>
          </p:sp>
          <p:sp>
            <p:nvSpPr>
              <p:cNvPr id="1376270" name="Rectangle 14"/>
              <p:cNvSpPr>
                <a:spLocks noChangeArrowheads="1"/>
              </p:cNvSpPr>
              <p:nvPr/>
            </p:nvSpPr>
            <p:spPr bwMode="auto">
              <a:xfrm>
                <a:off x="5158" y="4080"/>
                <a:ext cx="449" cy="168"/>
              </a:xfrm>
              <a:prstGeom prst="rect">
                <a:avLst/>
              </a:prstGeom>
              <a:noFill/>
              <a:ln w="12700">
                <a:noFill/>
                <a:miter lim="800000"/>
                <a:headEnd/>
                <a:tailEnd/>
              </a:ln>
              <a:effectLst/>
            </p:spPr>
            <p:txBody>
              <a:bodyPr wrap="none" lIns="86388" tIns="43195" rIns="86388" bIns="43195" anchor="b">
                <a:spAutoFit/>
              </a:bodyPr>
              <a:lstStyle/>
              <a:p>
                <a:pPr defTabSz="862013">
                  <a:lnSpc>
                    <a:spcPct val="70000"/>
                  </a:lnSpc>
                  <a:spcBef>
                    <a:spcPct val="30000"/>
                  </a:spcBef>
                </a:pPr>
                <a:r>
                  <a:rPr lang="en-US" sz="1700">
                    <a:solidFill>
                      <a:schemeClr val="tx1"/>
                    </a:solidFill>
                  </a:rPr>
                  <a:t>Asian</a:t>
                </a:r>
              </a:p>
            </p:txBody>
          </p:sp>
        </p:grpSp>
        <p:grpSp>
          <p:nvGrpSpPr>
            <p:cNvPr id="1376271" name="Group 15"/>
            <p:cNvGrpSpPr>
              <a:grpSpLocks/>
            </p:cNvGrpSpPr>
            <p:nvPr/>
          </p:nvGrpSpPr>
          <p:grpSpPr bwMode="auto">
            <a:xfrm>
              <a:off x="3884" y="4080"/>
              <a:ext cx="885" cy="168"/>
              <a:chOff x="3712" y="4080"/>
              <a:chExt cx="885" cy="168"/>
            </a:xfrm>
          </p:grpSpPr>
          <p:sp>
            <p:nvSpPr>
              <p:cNvPr id="1376272" name="Rectangle 16"/>
              <p:cNvSpPr>
                <a:spLocks noChangeArrowheads="1"/>
              </p:cNvSpPr>
              <p:nvPr/>
            </p:nvSpPr>
            <p:spPr bwMode="auto">
              <a:xfrm>
                <a:off x="3712" y="4085"/>
                <a:ext cx="259" cy="122"/>
              </a:xfrm>
              <a:prstGeom prst="rect">
                <a:avLst/>
              </a:prstGeom>
              <a:solidFill>
                <a:srgbClr val="0000FF"/>
              </a:solidFill>
              <a:ln w="12700">
                <a:solidFill>
                  <a:schemeClr val="tx1"/>
                </a:solidFill>
                <a:miter lim="800000"/>
                <a:headEnd/>
                <a:tailEnd/>
              </a:ln>
              <a:effectLst/>
            </p:spPr>
            <p:txBody>
              <a:bodyPr wrap="none" lIns="86388" tIns="43195" rIns="86388" bIns="43195" anchor="b">
                <a:spAutoFit/>
              </a:bodyPr>
              <a:lstStyle/>
              <a:p>
                <a:endParaRPr lang="en-US"/>
              </a:p>
            </p:txBody>
          </p:sp>
          <p:sp>
            <p:nvSpPr>
              <p:cNvPr id="1376273" name="Rectangle 17"/>
              <p:cNvSpPr>
                <a:spLocks noChangeArrowheads="1"/>
              </p:cNvSpPr>
              <p:nvPr/>
            </p:nvSpPr>
            <p:spPr bwMode="auto">
              <a:xfrm>
                <a:off x="3967" y="4080"/>
                <a:ext cx="630" cy="168"/>
              </a:xfrm>
              <a:prstGeom prst="rect">
                <a:avLst/>
              </a:prstGeom>
              <a:noFill/>
              <a:ln w="12700">
                <a:noFill/>
                <a:miter lim="800000"/>
                <a:headEnd/>
                <a:tailEnd/>
              </a:ln>
              <a:effectLst/>
            </p:spPr>
            <p:txBody>
              <a:bodyPr wrap="none" lIns="86388" tIns="43195" rIns="86388" bIns="43195" anchor="b">
                <a:spAutoFit/>
              </a:bodyPr>
              <a:lstStyle/>
              <a:p>
                <a:pPr defTabSz="862013">
                  <a:lnSpc>
                    <a:spcPct val="70000"/>
                  </a:lnSpc>
                  <a:spcBef>
                    <a:spcPct val="30000"/>
                  </a:spcBef>
                </a:pPr>
                <a:r>
                  <a:rPr lang="en-US" sz="1700">
                    <a:solidFill>
                      <a:schemeClr val="tx1"/>
                    </a:solidFill>
                  </a:rPr>
                  <a:t>Hispanic</a:t>
                </a:r>
              </a:p>
            </p:txBody>
          </p:sp>
        </p:grpSp>
        <p:grpSp>
          <p:nvGrpSpPr>
            <p:cNvPr id="1376274" name="Group 18"/>
            <p:cNvGrpSpPr>
              <a:grpSpLocks/>
            </p:cNvGrpSpPr>
            <p:nvPr/>
          </p:nvGrpSpPr>
          <p:grpSpPr bwMode="auto">
            <a:xfrm>
              <a:off x="3060" y="4080"/>
              <a:ext cx="699" cy="168"/>
              <a:chOff x="2745" y="4080"/>
              <a:chExt cx="699" cy="168"/>
            </a:xfrm>
          </p:grpSpPr>
          <p:sp>
            <p:nvSpPr>
              <p:cNvPr id="1376275" name="Rectangle 19"/>
              <p:cNvSpPr>
                <a:spLocks noChangeArrowheads="1"/>
              </p:cNvSpPr>
              <p:nvPr/>
            </p:nvSpPr>
            <p:spPr bwMode="auto">
              <a:xfrm>
                <a:off x="2745" y="4085"/>
                <a:ext cx="257" cy="122"/>
              </a:xfrm>
              <a:prstGeom prst="rect">
                <a:avLst/>
              </a:prstGeom>
              <a:solidFill>
                <a:srgbClr val="FF0000"/>
              </a:solidFill>
              <a:ln w="12700">
                <a:solidFill>
                  <a:schemeClr val="tx1"/>
                </a:solidFill>
                <a:miter lim="800000"/>
                <a:headEnd/>
                <a:tailEnd/>
              </a:ln>
              <a:effectLst/>
            </p:spPr>
            <p:txBody>
              <a:bodyPr wrap="none" lIns="86388" tIns="43195" rIns="86388" bIns="43195" anchor="b">
                <a:spAutoFit/>
              </a:bodyPr>
              <a:lstStyle/>
              <a:p>
                <a:endParaRPr lang="en-US"/>
              </a:p>
            </p:txBody>
          </p:sp>
          <p:sp>
            <p:nvSpPr>
              <p:cNvPr id="1376276" name="Rectangle 20"/>
              <p:cNvSpPr>
                <a:spLocks noChangeArrowheads="1"/>
              </p:cNvSpPr>
              <p:nvPr/>
            </p:nvSpPr>
            <p:spPr bwMode="auto">
              <a:xfrm>
                <a:off x="3003" y="4080"/>
                <a:ext cx="441" cy="168"/>
              </a:xfrm>
              <a:prstGeom prst="rect">
                <a:avLst/>
              </a:prstGeom>
              <a:noFill/>
              <a:ln w="12700">
                <a:noFill/>
                <a:miter lim="800000"/>
                <a:headEnd/>
                <a:tailEnd/>
              </a:ln>
              <a:effectLst/>
            </p:spPr>
            <p:txBody>
              <a:bodyPr wrap="none" lIns="86388" tIns="43195" rIns="86388" bIns="43195" anchor="b">
                <a:spAutoFit/>
              </a:bodyPr>
              <a:lstStyle/>
              <a:p>
                <a:pPr defTabSz="862013">
                  <a:lnSpc>
                    <a:spcPct val="70000"/>
                  </a:lnSpc>
                  <a:spcBef>
                    <a:spcPct val="30000"/>
                  </a:spcBef>
                </a:pPr>
                <a:r>
                  <a:rPr lang="en-US" sz="1700">
                    <a:solidFill>
                      <a:schemeClr val="tx1"/>
                    </a:solidFill>
                  </a:rPr>
                  <a:t>Black</a:t>
                </a:r>
              </a:p>
            </p:txBody>
          </p:sp>
        </p:grpSp>
        <p:grpSp>
          <p:nvGrpSpPr>
            <p:cNvPr id="1376277" name="Group 21"/>
            <p:cNvGrpSpPr>
              <a:grpSpLocks/>
            </p:cNvGrpSpPr>
            <p:nvPr/>
          </p:nvGrpSpPr>
          <p:grpSpPr bwMode="auto">
            <a:xfrm>
              <a:off x="1386" y="4080"/>
              <a:ext cx="1549" cy="168"/>
              <a:chOff x="858" y="4080"/>
              <a:chExt cx="1549" cy="168"/>
            </a:xfrm>
          </p:grpSpPr>
          <p:sp>
            <p:nvSpPr>
              <p:cNvPr id="1376278" name="Rectangle 22"/>
              <p:cNvSpPr>
                <a:spLocks noChangeArrowheads="1"/>
              </p:cNvSpPr>
              <p:nvPr/>
            </p:nvSpPr>
            <p:spPr bwMode="auto">
              <a:xfrm>
                <a:off x="858" y="4085"/>
                <a:ext cx="259" cy="122"/>
              </a:xfrm>
              <a:prstGeom prst="rect">
                <a:avLst/>
              </a:prstGeom>
              <a:solidFill>
                <a:srgbClr val="FFFF00"/>
              </a:solidFill>
              <a:ln w="12700">
                <a:solidFill>
                  <a:schemeClr val="tx1"/>
                </a:solidFill>
                <a:miter lim="800000"/>
                <a:headEnd/>
                <a:tailEnd/>
              </a:ln>
              <a:effectLst/>
            </p:spPr>
            <p:txBody>
              <a:bodyPr wrap="none" lIns="86388" tIns="43195" rIns="86388" bIns="43195" anchor="b">
                <a:spAutoFit/>
              </a:bodyPr>
              <a:lstStyle/>
              <a:p>
                <a:endParaRPr lang="en-US"/>
              </a:p>
            </p:txBody>
          </p:sp>
          <p:sp>
            <p:nvSpPr>
              <p:cNvPr id="1376279" name="Rectangle 23"/>
              <p:cNvSpPr>
                <a:spLocks noChangeArrowheads="1"/>
              </p:cNvSpPr>
              <p:nvPr/>
            </p:nvSpPr>
            <p:spPr bwMode="auto">
              <a:xfrm>
                <a:off x="1125" y="4080"/>
                <a:ext cx="1282" cy="168"/>
              </a:xfrm>
              <a:prstGeom prst="rect">
                <a:avLst/>
              </a:prstGeom>
              <a:noFill/>
              <a:ln w="12700">
                <a:noFill/>
                <a:miter lim="800000"/>
                <a:headEnd/>
                <a:tailEnd/>
              </a:ln>
              <a:effectLst/>
            </p:spPr>
            <p:txBody>
              <a:bodyPr wrap="none" lIns="86388" tIns="43195" rIns="86388" bIns="43195" anchor="b">
                <a:spAutoFit/>
              </a:bodyPr>
              <a:lstStyle/>
              <a:p>
                <a:pPr defTabSz="862013">
                  <a:lnSpc>
                    <a:spcPct val="70000"/>
                  </a:lnSpc>
                  <a:spcBef>
                    <a:spcPct val="30000"/>
                  </a:spcBef>
                </a:pPr>
                <a:r>
                  <a:rPr lang="en-US" sz="1700">
                    <a:solidFill>
                      <a:schemeClr val="tx1"/>
                    </a:solidFill>
                  </a:rPr>
                  <a:t>White, not Hispanic</a:t>
                </a:r>
              </a:p>
            </p:txBody>
          </p:sp>
        </p:grpSp>
      </p:grpSp>
      <p:sp>
        <p:nvSpPr>
          <p:cNvPr id="1376280" name="Freeform 24"/>
          <p:cNvSpPr>
            <a:spLocks/>
          </p:cNvSpPr>
          <p:nvPr/>
        </p:nvSpPr>
        <p:spPr bwMode="auto">
          <a:xfrm>
            <a:off x="0" y="1271588"/>
            <a:ext cx="9145588" cy="1587"/>
          </a:xfrm>
          <a:custGeom>
            <a:avLst/>
            <a:gdLst/>
            <a:ahLst/>
            <a:cxnLst>
              <a:cxn ang="0">
                <a:pos x="0" y="0"/>
              </a:cxn>
              <a:cxn ang="0">
                <a:pos x="5904" y="0"/>
              </a:cxn>
            </a:cxnLst>
            <a:rect l="0" t="0" r="r" b="b"/>
            <a:pathLst>
              <a:path w="5905" h="1">
                <a:moveTo>
                  <a:pt x="0" y="0"/>
                </a:moveTo>
                <a:lnTo>
                  <a:pt x="5904" y="0"/>
                </a:lnTo>
              </a:path>
            </a:pathLst>
          </a:custGeom>
          <a:noFill/>
          <a:ln w="12700" cap="rnd" cmpd="sng">
            <a:solidFill>
              <a:srgbClr val="00FFFF"/>
            </a:solidFill>
            <a:prstDash val="solid"/>
            <a:round/>
            <a:headEnd type="none" w="med" len="med"/>
            <a:tailEnd type="none" w="med" len="med"/>
          </a:ln>
          <a:effectLst/>
        </p:spPr>
        <p:txBody>
          <a:bodyPr/>
          <a:lstStyle/>
          <a:p>
            <a:endParaRPr lang="en-US"/>
          </a:p>
        </p:txBody>
      </p:sp>
      <p:graphicFrame>
        <p:nvGraphicFramePr>
          <p:cNvPr id="1376281" name="Object 25">
            <a:hlinkClick r:id="" action="ppaction://ole?verb=0"/>
          </p:cNvPr>
          <p:cNvGraphicFramePr>
            <a:graphicFrameLocks noChangeAspect="1"/>
          </p:cNvGraphicFramePr>
          <p:nvPr/>
        </p:nvGraphicFramePr>
        <p:xfrm>
          <a:off x="4568825" y="969963"/>
          <a:ext cx="4387850" cy="5159375"/>
        </p:xfrm>
        <a:graphic>
          <a:graphicData uri="http://schemas.openxmlformats.org/presentationml/2006/ole">
            <p:oleObj spid="_x0000_s1376281" name="Chart" r:id="rId4" imgW="4553102" imgH="5353202" progId="MSGraph.Chart.8">
              <p:embed followColorScheme="full"/>
            </p:oleObj>
          </a:graphicData>
        </a:graphic>
      </p:graphicFrame>
      <p:grpSp>
        <p:nvGrpSpPr>
          <p:cNvPr id="1376282" name="Group 26"/>
          <p:cNvGrpSpPr>
            <a:grpSpLocks/>
          </p:cNvGrpSpPr>
          <p:nvPr/>
        </p:nvGrpSpPr>
        <p:grpSpPr bwMode="auto">
          <a:xfrm>
            <a:off x="5181600" y="1485900"/>
            <a:ext cx="2266950" cy="635000"/>
            <a:chOff x="3276" y="948"/>
            <a:chExt cx="1428" cy="400"/>
          </a:xfrm>
        </p:grpSpPr>
        <p:sp>
          <p:nvSpPr>
            <p:cNvPr id="1376283" name="Text 1"/>
            <p:cNvSpPr txBox="1">
              <a:spLocks noChangeArrowheads="1"/>
            </p:cNvSpPr>
            <p:nvPr/>
          </p:nvSpPr>
          <p:spPr bwMode="auto">
            <a:xfrm>
              <a:off x="3276" y="1080"/>
              <a:ext cx="1123" cy="268"/>
            </a:xfrm>
            <a:prstGeom prst="rect">
              <a:avLst/>
            </a:prstGeom>
            <a:noFill/>
            <a:ln w="9525">
              <a:noFill/>
              <a:miter lim="800000"/>
              <a:headEnd/>
              <a:tailEnd/>
            </a:ln>
          </p:spPr>
          <p:txBody>
            <a:bodyPr wrap="none" lIns="0" tIns="0" rIns="0" bIns="0">
              <a:spAutoFit/>
            </a:bodyPr>
            <a:lstStyle/>
            <a:p>
              <a:r>
                <a:rPr lang="en-US">
                  <a:solidFill>
                    <a:schemeClr val="tx2"/>
                  </a:solidFill>
                </a:rPr>
                <a:t>Hispanic, red (above);</a:t>
              </a:r>
              <a:r>
                <a:rPr lang="en-US">
                  <a:solidFill>
                    <a:schemeClr val="tx1"/>
                  </a:solidFill>
                </a:rPr>
                <a:t> </a:t>
              </a:r>
            </a:p>
            <a:p>
              <a:r>
                <a:rPr lang="en-US">
                  <a:solidFill>
                    <a:schemeClr val="tx1"/>
                  </a:solidFill>
                </a:rPr>
                <a:t>White-Black, below</a:t>
              </a:r>
            </a:p>
          </p:txBody>
        </p:sp>
        <p:sp>
          <p:nvSpPr>
            <p:cNvPr id="1376284" name="Text 1"/>
            <p:cNvSpPr txBox="1">
              <a:spLocks noChangeArrowheads="1"/>
            </p:cNvSpPr>
            <p:nvPr/>
          </p:nvSpPr>
          <p:spPr bwMode="auto">
            <a:xfrm>
              <a:off x="3276" y="948"/>
              <a:ext cx="1428" cy="134"/>
            </a:xfrm>
            <a:prstGeom prst="rect">
              <a:avLst/>
            </a:prstGeom>
            <a:noFill/>
            <a:ln w="9525">
              <a:noFill/>
              <a:miter lim="800000"/>
              <a:headEnd/>
              <a:tailEnd/>
            </a:ln>
          </p:spPr>
          <p:txBody>
            <a:bodyPr wrap="none" lIns="0" tIns="0" rIns="0" bIns="0">
              <a:spAutoFit/>
            </a:bodyPr>
            <a:lstStyle/>
            <a:p>
              <a:r>
                <a:rPr lang="en-US">
                  <a:solidFill>
                    <a:schemeClr val="tx1"/>
                  </a:solidFill>
                </a:rPr>
                <a:t>Population Change (millions)</a:t>
              </a:r>
            </a:p>
          </p:txBody>
        </p:sp>
      </p:grpSp>
    </p:spTree>
  </p:cSld>
  <p:clrMapOvr>
    <a:masterClrMapping/>
  </p:clrMapOvr>
  <p:transition spd="med">
    <p:cut/>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8306" name="Rectangle 2"/>
          <p:cNvSpPr>
            <a:spLocks noChangeArrowheads="1"/>
          </p:cNvSpPr>
          <p:nvPr/>
        </p:nvSpPr>
        <p:spPr bwMode="auto">
          <a:xfrm>
            <a:off x="706438" y="6230938"/>
            <a:ext cx="1858962" cy="515937"/>
          </a:xfrm>
          <a:prstGeom prst="rect">
            <a:avLst/>
          </a:prstGeom>
          <a:noFill/>
          <a:ln w="12700">
            <a:noFill/>
            <a:miter lim="800000"/>
            <a:headEnd/>
            <a:tailEnd/>
          </a:ln>
          <a:effectLst/>
        </p:spPr>
        <p:txBody>
          <a:bodyPr wrap="none" anchor="ctr"/>
          <a:lstStyle/>
          <a:p>
            <a:endParaRPr lang="en-US"/>
          </a:p>
        </p:txBody>
      </p:sp>
      <p:sp>
        <p:nvSpPr>
          <p:cNvPr id="1378307" name="Rectangle 3"/>
          <p:cNvSpPr>
            <a:spLocks noChangeArrowheads="1"/>
          </p:cNvSpPr>
          <p:nvPr/>
        </p:nvSpPr>
        <p:spPr bwMode="auto">
          <a:xfrm>
            <a:off x="3159125" y="6230938"/>
            <a:ext cx="2825750" cy="515937"/>
          </a:xfrm>
          <a:prstGeom prst="rect">
            <a:avLst/>
          </a:prstGeom>
          <a:noFill/>
          <a:ln w="12700">
            <a:noFill/>
            <a:miter lim="800000"/>
            <a:headEnd/>
            <a:tailEnd/>
          </a:ln>
          <a:effectLst/>
        </p:spPr>
        <p:txBody>
          <a:bodyPr wrap="none" anchor="ctr"/>
          <a:lstStyle/>
          <a:p>
            <a:endParaRPr lang="en-US"/>
          </a:p>
        </p:txBody>
      </p:sp>
      <p:sp>
        <p:nvSpPr>
          <p:cNvPr id="1378308" name="Rectangle 4"/>
          <p:cNvSpPr>
            <a:spLocks noChangeArrowheads="1"/>
          </p:cNvSpPr>
          <p:nvPr/>
        </p:nvSpPr>
        <p:spPr bwMode="auto">
          <a:xfrm>
            <a:off x="706438" y="6230938"/>
            <a:ext cx="1858962" cy="515937"/>
          </a:xfrm>
          <a:prstGeom prst="rect">
            <a:avLst/>
          </a:prstGeom>
          <a:noFill/>
          <a:ln w="12700">
            <a:noFill/>
            <a:miter lim="800000"/>
            <a:headEnd/>
            <a:tailEnd/>
          </a:ln>
          <a:effectLst/>
        </p:spPr>
        <p:txBody>
          <a:bodyPr wrap="none" anchor="ctr"/>
          <a:lstStyle/>
          <a:p>
            <a:endParaRPr lang="en-US"/>
          </a:p>
        </p:txBody>
      </p:sp>
      <p:sp>
        <p:nvSpPr>
          <p:cNvPr id="1378309" name="Rectangle 5"/>
          <p:cNvSpPr>
            <a:spLocks noChangeArrowheads="1"/>
          </p:cNvSpPr>
          <p:nvPr/>
        </p:nvSpPr>
        <p:spPr bwMode="auto">
          <a:xfrm>
            <a:off x="3159125" y="6230938"/>
            <a:ext cx="2825750" cy="515937"/>
          </a:xfrm>
          <a:prstGeom prst="rect">
            <a:avLst/>
          </a:prstGeom>
          <a:noFill/>
          <a:ln w="12700">
            <a:noFill/>
            <a:miter lim="800000"/>
            <a:headEnd/>
            <a:tailEnd/>
          </a:ln>
          <a:effectLst/>
        </p:spPr>
        <p:txBody>
          <a:bodyPr wrap="none" anchor="ctr"/>
          <a:lstStyle/>
          <a:p>
            <a:endParaRPr lang="en-US"/>
          </a:p>
        </p:txBody>
      </p:sp>
      <p:sp>
        <p:nvSpPr>
          <p:cNvPr id="1378310" name="Rectangle 6"/>
          <p:cNvSpPr>
            <a:spLocks noChangeArrowheads="1"/>
          </p:cNvSpPr>
          <p:nvPr/>
        </p:nvSpPr>
        <p:spPr bwMode="auto">
          <a:xfrm>
            <a:off x="706438" y="6230938"/>
            <a:ext cx="1858962" cy="515937"/>
          </a:xfrm>
          <a:prstGeom prst="rect">
            <a:avLst/>
          </a:prstGeom>
          <a:noFill/>
          <a:ln w="12700">
            <a:noFill/>
            <a:miter lim="800000"/>
            <a:headEnd/>
            <a:tailEnd/>
          </a:ln>
          <a:effectLst/>
        </p:spPr>
        <p:txBody>
          <a:bodyPr wrap="none" anchor="ctr"/>
          <a:lstStyle/>
          <a:p>
            <a:endParaRPr lang="en-US"/>
          </a:p>
        </p:txBody>
      </p:sp>
      <p:sp>
        <p:nvSpPr>
          <p:cNvPr id="1378311" name="Rectangle 7"/>
          <p:cNvSpPr>
            <a:spLocks noChangeArrowheads="1"/>
          </p:cNvSpPr>
          <p:nvPr/>
        </p:nvSpPr>
        <p:spPr bwMode="auto">
          <a:xfrm>
            <a:off x="3159125" y="6230938"/>
            <a:ext cx="2825750" cy="515937"/>
          </a:xfrm>
          <a:prstGeom prst="rect">
            <a:avLst/>
          </a:prstGeom>
          <a:noFill/>
          <a:ln w="12700">
            <a:noFill/>
            <a:miter lim="800000"/>
            <a:headEnd/>
            <a:tailEnd/>
          </a:ln>
          <a:effectLst/>
        </p:spPr>
        <p:txBody>
          <a:bodyPr wrap="none" anchor="ctr"/>
          <a:lstStyle/>
          <a:p>
            <a:endParaRPr lang="en-US"/>
          </a:p>
        </p:txBody>
      </p:sp>
      <p:sp>
        <p:nvSpPr>
          <p:cNvPr id="1378312" name="Rectangle 8"/>
          <p:cNvSpPr>
            <a:spLocks noChangeArrowheads="1"/>
          </p:cNvSpPr>
          <p:nvPr/>
        </p:nvSpPr>
        <p:spPr bwMode="auto">
          <a:xfrm>
            <a:off x="685800" y="6248400"/>
            <a:ext cx="1905000" cy="457200"/>
          </a:xfrm>
          <a:prstGeom prst="rect">
            <a:avLst/>
          </a:prstGeom>
          <a:noFill/>
          <a:ln w="12700">
            <a:noFill/>
            <a:miter lim="800000"/>
            <a:headEnd/>
            <a:tailEnd/>
          </a:ln>
          <a:effectLst/>
        </p:spPr>
        <p:txBody>
          <a:bodyPr wrap="none" anchor="ctr"/>
          <a:lstStyle/>
          <a:p>
            <a:endParaRPr lang="en-US"/>
          </a:p>
        </p:txBody>
      </p:sp>
      <p:sp>
        <p:nvSpPr>
          <p:cNvPr id="1378313" name="Rectangle 9"/>
          <p:cNvSpPr>
            <a:spLocks noChangeArrowheads="1"/>
          </p:cNvSpPr>
          <p:nvPr/>
        </p:nvSpPr>
        <p:spPr bwMode="auto">
          <a:xfrm>
            <a:off x="3124200" y="6248400"/>
            <a:ext cx="2895600" cy="457200"/>
          </a:xfrm>
          <a:prstGeom prst="rect">
            <a:avLst/>
          </a:prstGeom>
          <a:noFill/>
          <a:ln w="12700">
            <a:noFill/>
            <a:miter lim="800000"/>
            <a:headEnd/>
            <a:tailEnd/>
          </a:ln>
          <a:effectLst/>
        </p:spPr>
        <p:txBody>
          <a:bodyPr wrap="none" anchor="ctr"/>
          <a:lstStyle/>
          <a:p>
            <a:endParaRPr lang="en-US"/>
          </a:p>
        </p:txBody>
      </p:sp>
      <p:sp>
        <p:nvSpPr>
          <p:cNvPr id="1378314" name="Rectangle 10"/>
          <p:cNvSpPr>
            <a:spLocks noGrp="1" noChangeArrowheads="1"/>
          </p:cNvSpPr>
          <p:nvPr>
            <p:ph type="title"/>
          </p:nvPr>
        </p:nvSpPr>
        <p:spPr>
          <a:xfrm>
            <a:off x="0" y="0"/>
            <a:ext cx="9140825" cy="1231900"/>
          </a:xfrm>
          <a:noFill/>
          <a:ln/>
          <a:effectLst>
            <a:outerShdw dist="45791" dir="3378596" algn="ctr" rotWithShape="0">
              <a:schemeClr val="tx1"/>
            </a:outerShdw>
          </a:effectLst>
        </p:spPr>
        <p:txBody>
          <a:bodyPr wrap="none" lIns="92064" tIns="46033" rIns="92064" bIns="46033"/>
          <a:lstStyle/>
          <a:p>
            <a:pPr defTabSz="930275">
              <a:lnSpc>
                <a:spcPct val="85000"/>
              </a:lnSpc>
              <a:spcBef>
                <a:spcPct val="0"/>
              </a:spcBef>
            </a:pPr>
            <a:r>
              <a:rPr lang="en-US" sz="4400" b="1" i="1">
                <a:solidFill>
                  <a:schemeClr val="hlink"/>
                </a:solidFill>
              </a:rPr>
              <a:t>Age 12-17:  Pop. Change --</a:t>
            </a:r>
            <a:br>
              <a:rPr lang="en-US" sz="4400" b="1" i="1">
                <a:solidFill>
                  <a:schemeClr val="hlink"/>
                </a:solidFill>
              </a:rPr>
            </a:br>
            <a:r>
              <a:rPr lang="en-US" sz="4400" b="1" i="1">
                <a:solidFill>
                  <a:schemeClr val="hlink"/>
                </a:solidFill>
              </a:rPr>
              <a:t> Hispanics Grow Every Period</a:t>
            </a:r>
          </a:p>
        </p:txBody>
      </p:sp>
      <p:grpSp>
        <p:nvGrpSpPr>
          <p:cNvPr id="1378315" name="Group 11"/>
          <p:cNvGrpSpPr>
            <a:grpSpLocks/>
          </p:cNvGrpSpPr>
          <p:nvPr/>
        </p:nvGrpSpPr>
        <p:grpSpPr bwMode="auto">
          <a:xfrm>
            <a:off x="2200275" y="6324600"/>
            <a:ext cx="6700838" cy="266700"/>
            <a:chOff x="1386" y="4080"/>
            <a:chExt cx="4221" cy="168"/>
          </a:xfrm>
        </p:grpSpPr>
        <p:grpSp>
          <p:nvGrpSpPr>
            <p:cNvPr id="1378316" name="Group 12"/>
            <p:cNvGrpSpPr>
              <a:grpSpLocks/>
            </p:cNvGrpSpPr>
            <p:nvPr/>
          </p:nvGrpSpPr>
          <p:grpSpPr bwMode="auto">
            <a:xfrm>
              <a:off x="4895" y="4080"/>
              <a:ext cx="712" cy="168"/>
              <a:chOff x="4895" y="4080"/>
              <a:chExt cx="712" cy="168"/>
            </a:xfrm>
          </p:grpSpPr>
          <p:sp>
            <p:nvSpPr>
              <p:cNvPr id="1378317" name="Rectangle 13"/>
              <p:cNvSpPr>
                <a:spLocks noChangeArrowheads="1"/>
              </p:cNvSpPr>
              <p:nvPr/>
            </p:nvSpPr>
            <p:spPr bwMode="auto">
              <a:xfrm>
                <a:off x="4895" y="4085"/>
                <a:ext cx="258" cy="122"/>
              </a:xfrm>
              <a:prstGeom prst="rect">
                <a:avLst/>
              </a:prstGeom>
              <a:solidFill>
                <a:srgbClr val="00FFFF"/>
              </a:solidFill>
              <a:ln w="12700">
                <a:solidFill>
                  <a:schemeClr val="tx1"/>
                </a:solidFill>
                <a:miter lim="800000"/>
                <a:headEnd/>
                <a:tailEnd/>
              </a:ln>
              <a:effectLst/>
            </p:spPr>
            <p:txBody>
              <a:bodyPr wrap="none" lIns="86388" tIns="43195" rIns="86388" bIns="43195" anchor="b">
                <a:spAutoFit/>
              </a:bodyPr>
              <a:lstStyle/>
              <a:p>
                <a:endParaRPr lang="en-US"/>
              </a:p>
            </p:txBody>
          </p:sp>
          <p:sp>
            <p:nvSpPr>
              <p:cNvPr id="1378318" name="Rectangle 14"/>
              <p:cNvSpPr>
                <a:spLocks noChangeArrowheads="1"/>
              </p:cNvSpPr>
              <p:nvPr/>
            </p:nvSpPr>
            <p:spPr bwMode="auto">
              <a:xfrm>
                <a:off x="5158" y="4080"/>
                <a:ext cx="449" cy="168"/>
              </a:xfrm>
              <a:prstGeom prst="rect">
                <a:avLst/>
              </a:prstGeom>
              <a:noFill/>
              <a:ln w="12700">
                <a:noFill/>
                <a:miter lim="800000"/>
                <a:headEnd/>
                <a:tailEnd/>
              </a:ln>
              <a:effectLst/>
            </p:spPr>
            <p:txBody>
              <a:bodyPr wrap="none" lIns="86388" tIns="43195" rIns="86388" bIns="43195" anchor="b">
                <a:spAutoFit/>
              </a:bodyPr>
              <a:lstStyle/>
              <a:p>
                <a:pPr defTabSz="862013">
                  <a:lnSpc>
                    <a:spcPct val="70000"/>
                  </a:lnSpc>
                  <a:spcBef>
                    <a:spcPct val="30000"/>
                  </a:spcBef>
                </a:pPr>
                <a:r>
                  <a:rPr lang="en-US" sz="1700">
                    <a:solidFill>
                      <a:schemeClr val="tx1"/>
                    </a:solidFill>
                  </a:rPr>
                  <a:t>Asian</a:t>
                </a:r>
              </a:p>
            </p:txBody>
          </p:sp>
        </p:grpSp>
        <p:grpSp>
          <p:nvGrpSpPr>
            <p:cNvPr id="1378319" name="Group 15"/>
            <p:cNvGrpSpPr>
              <a:grpSpLocks/>
            </p:cNvGrpSpPr>
            <p:nvPr/>
          </p:nvGrpSpPr>
          <p:grpSpPr bwMode="auto">
            <a:xfrm>
              <a:off x="3884" y="4080"/>
              <a:ext cx="885" cy="168"/>
              <a:chOff x="3712" y="4080"/>
              <a:chExt cx="885" cy="168"/>
            </a:xfrm>
          </p:grpSpPr>
          <p:sp>
            <p:nvSpPr>
              <p:cNvPr id="1378320" name="Rectangle 16"/>
              <p:cNvSpPr>
                <a:spLocks noChangeArrowheads="1"/>
              </p:cNvSpPr>
              <p:nvPr/>
            </p:nvSpPr>
            <p:spPr bwMode="auto">
              <a:xfrm>
                <a:off x="3712" y="4085"/>
                <a:ext cx="259" cy="122"/>
              </a:xfrm>
              <a:prstGeom prst="rect">
                <a:avLst/>
              </a:prstGeom>
              <a:solidFill>
                <a:srgbClr val="0000FF"/>
              </a:solidFill>
              <a:ln w="12700">
                <a:solidFill>
                  <a:schemeClr val="tx1"/>
                </a:solidFill>
                <a:miter lim="800000"/>
                <a:headEnd/>
                <a:tailEnd/>
              </a:ln>
              <a:effectLst/>
            </p:spPr>
            <p:txBody>
              <a:bodyPr wrap="none" lIns="86388" tIns="43195" rIns="86388" bIns="43195" anchor="b">
                <a:spAutoFit/>
              </a:bodyPr>
              <a:lstStyle/>
              <a:p>
                <a:endParaRPr lang="en-US"/>
              </a:p>
            </p:txBody>
          </p:sp>
          <p:sp>
            <p:nvSpPr>
              <p:cNvPr id="1378321" name="Rectangle 17"/>
              <p:cNvSpPr>
                <a:spLocks noChangeArrowheads="1"/>
              </p:cNvSpPr>
              <p:nvPr/>
            </p:nvSpPr>
            <p:spPr bwMode="auto">
              <a:xfrm>
                <a:off x="3967" y="4080"/>
                <a:ext cx="630" cy="168"/>
              </a:xfrm>
              <a:prstGeom prst="rect">
                <a:avLst/>
              </a:prstGeom>
              <a:noFill/>
              <a:ln w="12700">
                <a:noFill/>
                <a:miter lim="800000"/>
                <a:headEnd/>
                <a:tailEnd/>
              </a:ln>
              <a:effectLst/>
            </p:spPr>
            <p:txBody>
              <a:bodyPr wrap="none" lIns="86388" tIns="43195" rIns="86388" bIns="43195" anchor="b">
                <a:spAutoFit/>
              </a:bodyPr>
              <a:lstStyle/>
              <a:p>
                <a:pPr defTabSz="862013">
                  <a:lnSpc>
                    <a:spcPct val="70000"/>
                  </a:lnSpc>
                  <a:spcBef>
                    <a:spcPct val="30000"/>
                  </a:spcBef>
                </a:pPr>
                <a:r>
                  <a:rPr lang="en-US" sz="1700">
                    <a:solidFill>
                      <a:schemeClr val="tx1"/>
                    </a:solidFill>
                  </a:rPr>
                  <a:t>Hispanic</a:t>
                </a:r>
              </a:p>
            </p:txBody>
          </p:sp>
        </p:grpSp>
        <p:grpSp>
          <p:nvGrpSpPr>
            <p:cNvPr id="1378322" name="Group 18"/>
            <p:cNvGrpSpPr>
              <a:grpSpLocks/>
            </p:cNvGrpSpPr>
            <p:nvPr/>
          </p:nvGrpSpPr>
          <p:grpSpPr bwMode="auto">
            <a:xfrm>
              <a:off x="3060" y="4080"/>
              <a:ext cx="699" cy="168"/>
              <a:chOff x="2745" y="4080"/>
              <a:chExt cx="699" cy="168"/>
            </a:xfrm>
          </p:grpSpPr>
          <p:sp>
            <p:nvSpPr>
              <p:cNvPr id="1378323" name="Rectangle 19"/>
              <p:cNvSpPr>
                <a:spLocks noChangeArrowheads="1"/>
              </p:cNvSpPr>
              <p:nvPr/>
            </p:nvSpPr>
            <p:spPr bwMode="auto">
              <a:xfrm>
                <a:off x="2745" y="4085"/>
                <a:ext cx="257" cy="122"/>
              </a:xfrm>
              <a:prstGeom prst="rect">
                <a:avLst/>
              </a:prstGeom>
              <a:solidFill>
                <a:srgbClr val="FF0000"/>
              </a:solidFill>
              <a:ln w="12700">
                <a:solidFill>
                  <a:schemeClr val="tx1"/>
                </a:solidFill>
                <a:miter lim="800000"/>
                <a:headEnd/>
                <a:tailEnd/>
              </a:ln>
              <a:effectLst/>
            </p:spPr>
            <p:txBody>
              <a:bodyPr wrap="none" lIns="86388" tIns="43195" rIns="86388" bIns="43195" anchor="b">
                <a:spAutoFit/>
              </a:bodyPr>
              <a:lstStyle/>
              <a:p>
                <a:endParaRPr lang="en-US"/>
              </a:p>
            </p:txBody>
          </p:sp>
          <p:sp>
            <p:nvSpPr>
              <p:cNvPr id="1378324" name="Rectangle 20"/>
              <p:cNvSpPr>
                <a:spLocks noChangeArrowheads="1"/>
              </p:cNvSpPr>
              <p:nvPr/>
            </p:nvSpPr>
            <p:spPr bwMode="auto">
              <a:xfrm>
                <a:off x="3003" y="4080"/>
                <a:ext cx="441" cy="168"/>
              </a:xfrm>
              <a:prstGeom prst="rect">
                <a:avLst/>
              </a:prstGeom>
              <a:noFill/>
              <a:ln w="12700">
                <a:noFill/>
                <a:miter lim="800000"/>
                <a:headEnd/>
                <a:tailEnd/>
              </a:ln>
              <a:effectLst/>
            </p:spPr>
            <p:txBody>
              <a:bodyPr wrap="none" lIns="86388" tIns="43195" rIns="86388" bIns="43195" anchor="b">
                <a:spAutoFit/>
              </a:bodyPr>
              <a:lstStyle/>
              <a:p>
                <a:pPr defTabSz="862013">
                  <a:lnSpc>
                    <a:spcPct val="70000"/>
                  </a:lnSpc>
                  <a:spcBef>
                    <a:spcPct val="30000"/>
                  </a:spcBef>
                </a:pPr>
                <a:r>
                  <a:rPr lang="en-US" sz="1700">
                    <a:solidFill>
                      <a:schemeClr val="tx1"/>
                    </a:solidFill>
                  </a:rPr>
                  <a:t>Black</a:t>
                </a:r>
              </a:p>
            </p:txBody>
          </p:sp>
        </p:grpSp>
        <p:grpSp>
          <p:nvGrpSpPr>
            <p:cNvPr id="1378325" name="Group 21"/>
            <p:cNvGrpSpPr>
              <a:grpSpLocks/>
            </p:cNvGrpSpPr>
            <p:nvPr/>
          </p:nvGrpSpPr>
          <p:grpSpPr bwMode="auto">
            <a:xfrm>
              <a:off x="1386" y="4080"/>
              <a:ext cx="1549" cy="168"/>
              <a:chOff x="858" y="4080"/>
              <a:chExt cx="1549" cy="168"/>
            </a:xfrm>
          </p:grpSpPr>
          <p:sp>
            <p:nvSpPr>
              <p:cNvPr id="1378326" name="Rectangle 22"/>
              <p:cNvSpPr>
                <a:spLocks noChangeArrowheads="1"/>
              </p:cNvSpPr>
              <p:nvPr/>
            </p:nvSpPr>
            <p:spPr bwMode="auto">
              <a:xfrm>
                <a:off x="858" y="4085"/>
                <a:ext cx="259" cy="122"/>
              </a:xfrm>
              <a:prstGeom prst="rect">
                <a:avLst/>
              </a:prstGeom>
              <a:solidFill>
                <a:srgbClr val="FFFF00"/>
              </a:solidFill>
              <a:ln w="12700">
                <a:solidFill>
                  <a:schemeClr val="tx1"/>
                </a:solidFill>
                <a:miter lim="800000"/>
                <a:headEnd/>
                <a:tailEnd/>
              </a:ln>
              <a:effectLst/>
            </p:spPr>
            <p:txBody>
              <a:bodyPr wrap="none" lIns="86388" tIns="43195" rIns="86388" bIns="43195" anchor="b">
                <a:spAutoFit/>
              </a:bodyPr>
              <a:lstStyle/>
              <a:p>
                <a:endParaRPr lang="en-US"/>
              </a:p>
            </p:txBody>
          </p:sp>
          <p:sp>
            <p:nvSpPr>
              <p:cNvPr id="1378327" name="Rectangle 23"/>
              <p:cNvSpPr>
                <a:spLocks noChangeArrowheads="1"/>
              </p:cNvSpPr>
              <p:nvPr/>
            </p:nvSpPr>
            <p:spPr bwMode="auto">
              <a:xfrm>
                <a:off x="1125" y="4080"/>
                <a:ext cx="1282" cy="168"/>
              </a:xfrm>
              <a:prstGeom prst="rect">
                <a:avLst/>
              </a:prstGeom>
              <a:noFill/>
              <a:ln w="12700">
                <a:noFill/>
                <a:miter lim="800000"/>
                <a:headEnd/>
                <a:tailEnd/>
              </a:ln>
              <a:effectLst/>
            </p:spPr>
            <p:txBody>
              <a:bodyPr wrap="none" lIns="86388" tIns="43195" rIns="86388" bIns="43195" anchor="b">
                <a:spAutoFit/>
              </a:bodyPr>
              <a:lstStyle/>
              <a:p>
                <a:pPr defTabSz="862013">
                  <a:lnSpc>
                    <a:spcPct val="70000"/>
                  </a:lnSpc>
                  <a:spcBef>
                    <a:spcPct val="30000"/>
                  </a:spcBef>
                </a:pPr>
                <a:r>
                  <a:rPr lang="en-US" sz="1700">
                    <a:solidFill>
                      <a:schemeClr val="tx1"/>
                    </a:solidFill>
                  </a:rPr>
                  <a:t>White, not Hispanic</a:t>
                </a:r>
              </a:p>
            </p:txBody>
          </p:sp>
        </p:grpSp>
      </p:grpSp>
      <p:sp>
        <p:nvSpPr>
          <p:cNvPr id="1378328" name="Freeform 24"/>
          <p:cNvSpPr>
            <a:spLocks/>
          </p:cNvSpPr>
          <p:nvPr/>
        </p:nvSpPr>
        <p:spPr bwMode="auto">
          <a:xfrm>
            <a:off x="0" y="1271588"/>
            <a:ext cx="9145588" cy="1587"/>
          </a:xfrm>
          <a:custGeom>
            <a:avLst/>
            <a:gdLst/>
            <a:ahLst/>
            <a:cxnLst>
              <a:cxn ang="0">
                <a:pos x="0" y="0"/>
              </a:cxn>
              <a:cxn ang="0">
                <a:pos x="5904" y="0"/>
              </a:cxn>
            </a:cxnLst>
            <a:rect l="0" t="0" r="r" b="b"/>
            <a:pathLst>
              <a:path w="5905" h="1">
                <a:moveTo>
                  <a:pt x="0" y="0"/>
                </a:moveTo>
                <a:lnTo>
                  <a:pt x="5904" y="0"/>
                </a:lnTo>
              </a:path>
            </a:pathLst>
          </a:custGeom>
          <a:noFill/>
          <a:ln w="12700" cap="rnd" cmpd="sng">
            <a:solidFill>
              <a:srgbClr val="00FFFF"/>
            </a:solidFill>
            <a:prstDash val="solid"/>
            <a:round/>
            <a:headEnd type="none" w="med" len="med"/>
            <a:tailEnd type="none" w="med" len="med"/>
          </a:ln>
          <a:effectLst/>
        </p:spPr>
        <p:txBody>
          <a:bodyPr/>
          <a:lstStyle/>
          <a:p>
            <a:endParaRPr lang="en-US"/>
          </a:p>
        </p:txBody>
      </p:sp>
      <p:graphicFrame>
        <p:nvGraphicFramePr>
          <p:cNvPr id="1378329" name="Object 25">
            <a:hlinkClick r:id="" action="ppaction://ole?verb=0"/>
          </p:cNvPr>
          <p:cNvGraphicFramePr>
            <a:graphicFrameLocks noChangeAspect="1"/>
          </p:cNvGraphicFramePr>
          <p:nvPr/>
        </p:nvGraphicFramePr>
        <p:xfrm>
          <a:off x="4568825" y="969963"/>
          <a:ext cx="4387850" cy="5159375"/>
        </p:xfrm>
        <a:graphic>
          <a:graphicData uri="http://schemas.openxmlformats.org/presentationml/2006/ole">
            <p:oleObj spid="_x0000_s1378329" name="Chart" r:id="rId4" imgW="4553102" imgH="5353202" progId="MSGraph.Chart.8">
              <p:embed followColorScheme="full"/>
            </p:oleObj>
          </a:graphicData>
        </a:graphic>
      </p:graphicFrame>
      <p:grpSp>
        <p:nvGrpSpPr>
          <p:cNvPr id="1378330" name="Group 26"/>
          <p:cNvGrpSpPr>
            <a:grpSpLocks/>
          </p:cNvGrpSpPr>
          <p:nvPr/>
        </p:nvGrpSpPr>
        <p:grpSpPr bwMode="auto">
          <a:xfrm>
            <a:off x="5181600" y="1485900"/>
            <a:ext cx="2266950" cy="635000"/>
            <a:chOff x="3276" y="948"/>
            <a:chExt cx="1428" cy="400"/>
          </a:xfrm>
        </p:grpSpPr>
        <p:sp>
          <p:nvSpPr>
            <p:cNvPr id="1378331" name="Text 1"/>
            <p:cNvSpPr txBox="1">
              <a:spLocks noChangeArrowheads="1"/>
            </p:cNvSpPr>
            <p:nvPr/>
          </p:nvSpPr>
          <p:spPr bwMode="auto">
            <a:xfrm>
              <a:off x="3276" y="1080"/>
              <a:ext cx="1123" cy="268"/>
            </a:xfrm>
            <a:prstGeom prst="rect">
              <a:avLst/>
            </a:prstGeom>
            <a:noFill/>
            <a:ln w="9525">
              <a:noFill/>
              <a:miter lim="800000"/>
              <a:headEnd/>
              <a:tailEnd/>
            </a:ln>
          </p:spPr>
          <p:txBody>
            <a:bodyPr wrap="none" lIns="0" tIns="0" rIns="0" bIns="0">
              <a:spAutoFit/>
            </a:bodyPr>
            <a:lstStyle/>
            <a:p>
              <a:r>
                <a:rPr lang="en-US">
                  <a:solidFill>
                    <a:schemeClr val="tx2"/>
                  </a:solidFill>
                </a:rPr>
                <a:t>Hispanic, red (above);</a:t>
              </a:r>
              <a:r>
                <a:rPr lang="en-US">
                  <a:solidFill>
                    <a:schemeClr val="tx1"/>
                  </a:solidFill>
                </a:rPr>
                <a:t> </a:t>
              </a:r>
            </a:p>
            <a:p>
              <a:r>
                <a:rPr lang="en-US">
                  <a:solidFill>
                    <a:schemeClr val="tx1"/>
                  </a:solidFill>
                </a:rPr>
                <a:t>White-Black, below</a:t>
              </a:r>
            </a:p>
          </p:txBody>
        </p:sp>
        <p:sp>
          <p:nvSpPr>
            <p:cNvPr id="1378332" name="Text 1"/>
            <p:cNvSpPr txBox="1">
              <a:spLocks noChangeArrowheads="1"/>
            </p:cNvSpPr>
            <p:nvPr/>
          </p:nvSpPr>
          <p:spPr bwMode="auto">
            <a:xfrm>
              <a:off x="3276" y="948"/>
              <a:ext cx="1428" cy="134"/>
            </a:xfrm>
            <a:prstGeom prst="rect">
              <a:avLst/>
            </a:prstGeom>
            <a:noFill/>
            <a:ln w="9525">
              <a:noFill/>
              <a:miter lim="800000"/>
              <a:headEnd/>
              <a:tailEnd/>
            </a:ln>
          </p:spPr>
          <p:txBody>
            <a:bodyPr wrap="none" lIns="0" tIns="0" rIns="0" bIns="0">
              <a:spAutoFit/>
            </a:bodyPr>
            <a:lstStyle/>
            <a:p>
              <a:r>
                <a:rPr lang="en-US">
                  <a:solidFill>
                    <a:schemeClr val="tx1"/>
                  </a:solidFill>
                </a:rPr>
                <a:t>Population Change (millions)</a:t>
              </a:r>
            </a:p>
          </p:txBody>
        </p:sp>
      </p:grpSp>
    </p:spTree>
  </p:cSld>
  <p:clrMapOvr>
    <a:masterClrMapping/>
  </p:clrMapOvr>
  <p:transition spd="med">
    <p:cut/>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0354" name="Rectangle 2"/>
          <p:cNvSpPr>
            <a:spLocks noChangeArrowheads="1"/>
          </p:cNvSpPr>
          <p:nvPr/>
        </p:nvSpPr>
        <p:spPr bwMode="auto">
          <a:xfrm>
            <a:off x="706438" y="6230938"/>
            <a:ext cx="1858962" cy="515937"/>
          </a:xfrm>
          <a:prstGeom prst="rect">
            <a:avLst/>
          </a:prstGeom>
          <a:noFill/>
          <a:ln w="12700">
            <a:noFill/>
            <a:miter lim="800000"/>
            <a:headEnd/>
            <a:tailEnd/>
          </a:ln>
          <a:effectLst/>
        </p:spPr>
        <p:txBody>
          <a:bodyPr wrap="none" anchor="ctr"/>
          <a:lstStyle/>
          <a:p>
            <a:endParaRPr lang="en-US"/>
          </a:p>
        </p:txBody>
      </p:sp>
      <p:sp>
        <p:nvSpPr>
          <p:cNvPr id="1380355" name="Rectangle 3"/>
          <p:cNvSpPr>
            <a:spLocks noChangeArrowheads="1"/>
          </p:cNvSpPr>
          <p:nvPr/>
        </p:nvSpPr>
        <p:spPr bwMode="auto">
          <a:xfrm>
            <a:off x="3159125" y="6230938"/>
            <a:ext cx="2825750" cy="515937"/>
          </a:xfrm>
          <a:prstGeom prst="rect">
            <a:avLst/>
          </a:prstGeom>
          <a:noFill/>
          <a:ln w="12700">
            <a:noFill/>
            <a:miter lim="800000"/>
            <a:headEnd/>
            <a:tailEnd/>
          </a:ln>
          <a:effectLst/>
        </p:spPr>
        <p:txBody>
          <a:bodyPr wrap="none" anchor="ctr"/>
          <a:lstStyle/>
          <a:p>
            <a:endParaRPr lang="en-US"/>
          </a:p>
        </p:txBody>
      </p:sp>
      <p:sp>
        <p:nvSpPr>
          <p:cNvPr id="1380356" name="Rectangle 4"/>
          <p:cNvSpPr>
            <a:spLocks noChangeArrowheads="1"/>
          </p:cNvSpPr>
          <p:nvPr/>
        </p:nvSpPr>
        <p:spPr bwMode="auto">
          <a:xfrm>
            <a:off x="706438" y="6230938"/>
            <a:ext cx="1858962" cy="515937"/>
          </a:xfrm>
          <a:prstGeom prst="rect">
            <a:avLst/>
          </a:prstGeom>
          <a:noFill/>
          <a:ln w="12700">
            <a:noFill/>
            <a:miter lim="800000"/>
            <a:headEnd/>
            <a:tailEnd/>
          </a:ln>
          <a:effectLst/>
        </p:spPr>
        <p:txBody>
          <a:bodyPr wrap="none" anchor="ctr"/>
          <a:lstStyle/>
          <a:p>
            <a:endParaRPr lang="en-US"/>
          </a:p>
        </p:txBody>
      </p:sp>
      <p:sp>
        <p:nvSpPr>
          <p:cNvPr id="1380357" name="Rectangle 5"/>
          <p:cNvSpPr>
            <a:spLocks noChangeArrowheads="1"/>
          </p:cNvSpPr>
          <p:nvPr/>
        </p:nvSpPr>
        <p:spPr bwMode="auto">
          <a:xfrm>
            <a:off x="3159125" y="6230938"/>
            <a:ext cx="2825750" cy="515937"/>
          </a:xfrm>
          <a:prstGeom prst="rect">
            <a:avLst/>
          </a:prstGeom>
          <a:noFill/>
          <a:ln w="12700">
            <a:noFill/>
            <a:miter lim="800000"/>
            <a:headEnd/>
            <a:tailEnd/>
          </a:ln>
          <a:effectLst/>
        </p:spPr>
        <p:txBody>
          <a:bodyPr wrap="none" anchor="ctr"/>
          <a:lstStyle/>
          <a:p>
            <a:endParaRPr lang="en-US"/>
          </a:p>
        </p:txBody>
      </p:sp>
      <p:sp>
        <p:nvSpPr>
          <p:cNvPr id="1380358" name="Rectangle 6"/>
          <p:cNvSpPr>
            <a:spLocks noChangeArrowheads="1"/>
          </p:cNvSpPr>
          <p:nvPr/>
        </p:nvSpPr>
        <p:spPr bwMode="auto">
          <a:xfrm>
            <a:off x="706438" y="6230938"/>
            <a:ext cx="1858962" cy="515937"/>
          </a:xfrm>
          <a:prstGeom prst="rect">
            <a:avLst/>
          </a:prstGeom>
          <a:noFill/>
          <a:ln w="12700">
            <a:noFill/>
            <a:miter lim="800000"/>
            <a:headEnd/>
            <a:tailEnd/>
          </a:ln>
          <a:effectLst/>
        </p:spPr>
        <p:txBody>
          <a:bodyPr wrap="none" anchor="ctr"/>
          <a:lstStyle/>
          <a:p>
            <a:endParaRPr lang="en-US"/>
          </a:p>
        </p:txBody>
      </p:sp>
      <p:sp>
        <p:nvSpPr>
          <p:cNvPr id="1380359" name="Rectangle 7"/>
          <p:cNvSpPr>
            <a:spLocks noChangeArrowheads="1"/>
          </p:cNvSpPr>
          <p:nvPr/>
        </p:nvSpPr>
        <p:spPr bwMode="auto">
          <a:xfrm>
            <a:off x="3159125" y="6230938"/>
            <a:ext cx="2825750" cy="515937"/>
          </a:xfrm>
          <a:prstGeom prst="rect">
            <a:avLst/>
          </a:prstGeom>
          <a:noFill/>
          <a:ln w="12700">
            <a:noFill/>
            <a:miter lim="800000"/>
            <a:headEnd/>
            <a:tailEnd/>
          </a:ln>
          <a:effectLst/>
        </p:spPr>
        <p:txBody>
          <a:bodyPr wrap="none" anchor="ctr"/>
          <a:lstStyle/>
          <a:p>
            <a:endParaRPr lang="en-US"/>
          </a:p>
        </p:txBody>
      </p:sp>
      <p:sp>
        <p:nvSpPr>
          <p:cNvPr id="1380360" name="Rectangle 8"/>
          <p:cNvSpPr>
            <a:spLocks noChangeArrowheads="1"/>
          </p:cNvSpPr>
          <p:nvPr/>
        </p:nvSpPr>
        <p:spPr bwMode="auto">
          <a:xfrm>
            <a:off x="685800" y="6248400"/>
            <a:ext cx="1905000" cy="457200"/>
          </a:xfrm>
          <a:prstGeom prst="rect">
            <a:avLst/>
          </a:prstGeom>
          <a:noFill/>
          <a:ln w="12700">
            <a:noFill/>
            <a:miter lim="800000"/>
            <a:headEnd/>
            <a:tailEnd/>
          </a:ln>
          <a:effectLst/>
        </p:spPr>
        <p:txBody>
          <a:bodyPr wrap="none" anchor="ctr"/>
          <a:lstStyle/>
          <a:p>
            <a:endParaRPr lang="en-US"/>
          </a:p>
        </p:txBody>
      </p:sp>
      <p:sp>
        <p:nvSpPr>
          <p:cNvPr id="1380361" name="Rectangle 9"/>
          <p:cNvSpPr>
            <a:spLocks noChangeArrowheads="1"/>
          </p:cNvSpPr>
          <p:nvPr/>
        </p:nvSpPr>
        <p:spPr bwMode="auto">
          <a:xfrm>
            <a:off x="3124200" y="6248400"/>
            <a:ext cx="2895600" cy="457200"/>
          </a:xfrm>
          <a:prstGeom prst="rect">
            <a:avLst/>
          </a:prstGeom>
          <a:noFill/>
          <a:ln w="12700">
            <a:noFill/>
            <a:miter lim="800000"/>
            <a:headEnd/>
            <a:tailEnd/>
          </a:ln>
          <a:effectLst/>
        </p:spPr>
        <p:txBody>
          <a:bodyPr wrap="none" anchor="ctr"/>
          <a:lstStyle/>
          <a:p>
            <a:endParaRPr lang="en-US"/>
          </a:p>
        </p:txBody>
      </p:sp>
      <p:sp>
        <p:nvSpPr>
          <p:cNvPr id="1380362" name="Rectangle 10"/>
          <p:cNvSpPr>
            <a:spLocks noGrp="1" noChangeArrowheads="1"/>
          </p:cNvSpPr>
          <p:nvPr>
            <p:ph type="title"/>
          </p:nvPr>
        </p:nvSpPr>
        <p:spPr>
          <a:xfrm>
            <a:off x="0" y="0"/>
            <a:ext cx="9140825" cy="1231900"/>
          </a:xfrm>
          <a:noFill/>
          <a:ln/>
          <a:effectLst>
            <a:outerShdw dist="45791" dir="3378596" algn="ctr" rotWithShape="0">
              <a:schemeClr val="tx1"/>
            </a:outerShdw>
          </a:effectLst>
        </p:spPr>
        <p:txBody>
          <a:bodyPr wrap="none" lIns="92064" tIns="46033" rIns="92064" bIns="46033"/>
          <a:lstStyle/>
          <a:p>
            <a:pPr defTabSz="930275">
              <a:lnSpc>
                <a:spcPct val="85000"/>
              </a:lnSpc>
              <a:spcBef>
                <a:spcPct val="0"/>
              </a:spcBef>
            </a:pPr>
            <a:r>
              <a:rPr lang="en-US" sz="4400" b="1" i="1">
                <a:solidFill>
                  <a:schemeClr val="hlink"/>
                </a:solidFill>
              </a:rPr>
              <a:t>Age 12-17:  Pop. Change --</a:t>
            </a:r>
            <a:br>
              <a:rPr lang="en-US" sz="4400" b="1" i="1">
                <a:solidFill>
                  <a:schemeClr val="hlink"/>
                </a:solidFill>
              </a:rPr>
            </a:br>
            <a:r>
              <a:rPr lang="en-US" sz="4400" b="1" i="1">
                <a:solidFill>
                  <a:schemeClr val="hlink"/>
                </a:solidFill>
              </a:rPr>
              <a:t> Whites Decrease, then Increase</a:t>
            </a:r>
          </a:p>
        </p:txBody>
      </p:sp>
      <p:grpSp>
        <p:nvGrpSpPr>
          <p:cNvPr id="1380363" name="Group 11"/>
          <p:cNvGrpSpPr>
            <a:grpSpLocks/>
          </p:cNvGrpSpPr>
          <p:nvPr/>
        </p:nvGrpSpPr>
        <p:grpSpPr bwMode="auto">
          <a:xfrm>
            <a:off x="2200275" y="6324600"/>
            <a:ext cx="6700838" cy="266700"/>
            <a:chOff x="1386" y="4080"/>
            <a:chExt cx="4221" cy="168"/>
          </a:xfrm>
        </p:grpSpPr>
        <p:grpSp>
          <p:nvGrpSpPr>
            <p:cNvPr id="1380364" name="Group 12"/>
            <p:cNvGrpSpPr>
              <a:grpSpLocks/>
            </p:cNvGrpSpPr>
            <p:nvPr/>
          </p:nvGrpSpPr>
          <p:grpSpPr bwMode="auto">
            <a:xfrm>
              <a:off x="4895" y="4080"/>
              <a:ext cx="712" cy="168"/>
              <a:chOff x="4895" y="4080"/>
              <a:chExt cx="712" cy="168"/>
            </a:xfrm>
          </p:grpSpPr>
          <p:sp>
            <p:nvSpPr>
              <p:cNvPr id="1380365" name="Rectangle 13"/>
              <p:cNvSpPr>
                <a:spLocks noChangeArrowheads="1"/>
              </p:cNvSpPr>
              <p:nvPr/>
            </p:nvSpPr>
            <p:spPr bwMode="auto">
              <a:xfrm>
                <a:off x="4895" y="4085"/>
                <a:ext cx="258" cy="122"/>
              </a:xfrm>
              <a:prstGeom prst="rect">
                <a:avLst/>
              </a:prstGeom>
              <a:solidFill>
                <a:srgbClr val="00FFFF"/>
              </a:solidFill>
              <a:ln w="12700">
                <a:solidFill>
                  <a:schemeClr val="tx1"/>
                </a:solidFill>
                <a:miter lim="800000"/>
                <a:headEnd/>
                <a:tailEnd/>
              </a:ln>
              <a:effectLst/>
            </p:spPr>
            <p:txBody>
              <a:bodyPr wrap="none" lIns="86388" tIns="43195" rIns="86388" bIns="43195" anchor="b">
                <a:spAutoFit/>
              </a:bodyPr>
              <a:lstStyle/>
              <a:p>
                <a:endParaRPr lang="en-US"/>
              </a:p>
            </p:txBody>
          </p:sp>
          <p:sp>
            <p:nvSpPr>
              <p:cNvPr id="1380366" name="Rectangle 14"/>
              <p:cNvSpPr>
                <a:spLocks noChangeArrowheads="1"/>
              </p:cNvSpPr>
              <p:nvPr/>
            </p:nvSpPr>
            <p:spPr bwMode="auto">
              <a:xfrm>
                <a:off x="5158" y="4080"/>
                <a:ext cx="449" cy="168"/>
              </a:xfrm>
              <a:prstGeom prst="rect">
                <a:avLst/>
              </a:prstGeom>
              <a:noFill/>
              <a:ln w="12700">
                <a:noFill/>
                <a:miter lim="800000"/>
                <a:headEnd/>
                <a:tailEnd/>
              </a:ln>
              <a:effectLst/>
            </p:spPr>
            <p:txBody>
              <a:bodyPr wrap="none" lIns="86388" tIns="43195" rIns="86388" bIns="43195" anchor="b">
                <a:spAutoFit/>
              </a:bodyPr>
              <a:lstStyle/>
              <a:p>
                <a:pPr defTabSz="862013">
                  <a:lnSpc>
                    <a:spcPct val="70000"/>
                  </a:lnSpc>
                  <a:spcBef>
                    <a:spcPct val="30000"/>
                  </a:spcBef>
                </a:pPr>
                <a:r>
                  <a:rPr lang="en-US" sz="1700">
                    <a:solidFill>
                      <a:schemeClr val="tx1"/>
                    </a:solidFill>
                  </a:rPr>
                  <a:t>Asian</a:t>
                </a:r>
              </a:p>
            </p:txBody>
          </p:sp>
        </p:grpSp>
        <p:grpSp>
          <p:nvGrpSpPr>
            <p:cNvPr id="1380367" name="Group 15"/>
            <p:cNvGrpSpPr>
              <a:grpSpLocks/>
            </p:cNvGrpSpPr>
            <p:nvPr/>
          </p:nvGrpSpPr>
          <p:grpSpPr bwMode="auto">
            <a:xfrm>
              <a:off x="3884" y="4080"/>
              <a:ext cx="885" cy="168"/>
              <a:chOff x="3712" y="4080"/>
              <a:chExt cx="885" cy="168"/>
            </a:xfrm>
          </p:grpSpPr>
          <p:sp>
            <p:nvSpPr>
              <p:cNvPr id="1380368" name="Rectangle 16"/>
              <p:cNvSpPr>
                <a:spLocks noChangeArrowheads="1"/>
              </p:cNvSpPr>
              <p:nvPr/>
            </p:nvSpPr>
            <p:spPr bwMode="auto">
              <a:xfrm>
                <a:off x="3712" y="4085"/>
                <a:ext cx="259" cy="122"/>
              </a:xfrm>
              <a:prstGeom prst="rect">
                <a:avLst/>
              </a:prstGeom>
              <a:solidFill>
                <a:srgbClr val="0000FF"/>
              </a:solidFill>
              <a:ln w="12700">
                <a:solidFill>
                  <a:schemeClr val="tx1"/>
                </a:solidFill>
                <a:miter lim="800000"/>
                <a:headEnd/>
                <a:tailEnd/>
              </a:ln>
              <a:effectLst/>
            </p:spPr>
            <p:txBody>
              <a:bodyPr wrap="none" lIns="86388" tIns="43195" rIns="86388" bIns="43195" anchor="b">
                <a:spAutoFit/>
              </a:bodyPr>
              <a:lstStyle/>
              <a:p>
                <a:endParaRPr lang="en-US"/>
              </a:p>
            </p:txBody>
          </p:sp>
          <p:sp>
            <p:nvSpPr>
              <p:cNvPr id="1380369" name="Rectangle 17"/>
              <p:cNvSpPr>
                <a:spLocks noChangeArrowheads="1"/>
              </p:cNvSpPr>
              <p:nvPr/>
            </p:nvSpPr>
            <p:spPr bwMode="auto">
              <a:xfrm>
                <a:off x="3967" y="4080"/>
                <a:ext cx="630" cy="168"/>
              </a:xfrm>
              <a:prstGeom prst="rect">
                <a:avLst/>
              </a:prstGeom>
              <a:noFill/>
              <a:ln w="12700">
                <a:noFill/>
                <a:miter lim="800000"/>
                <a:headEnd/>
                <a:tailEnd/>
              </a:ln>
              <a:effectLst/>
            </p:spPr>
            <p:txBody>
              <a:bodyPr wrap="none" lIns="86388" tIns="43195" rIns="86388" bIns="43195" anchor="b">
                <a:spAutoFit/>
              </a:bodyPr>
              <a:lstStyle/>
              <a:p>
                <a:pPr defTabSz="862013">
                  <a:lnSpc>
                    <a:spcPct val="70000"/>
                  </a:lnSpc>
                  <a:spcBef>
                    <a:spcPct val="30000"/>
                  </a:spcBef>
                </a:pPr>
                <a:r>
                  <a:rPr lang="en-US" sz="1700">
                    <a:solidFill>
                      <a:schemeClr val="tx1"/>
                    </a:solidFill>
                  </a:rPr>
                  <a:t>Hispanic</a:t>
                </a:r>
              </a:p>
            </p:txBody>
          </p:sp>
        </p:grpSp>
        <p:grpSp>
          <p:nvGrpSpPr>
            <p:cNvPr id="1380370" name="Group 18"/>
            <p:cNvGrpSpPr>
              <a:grpSpLocks/>
            </p:cNvGrpSpPr>
            <p:nvPr/>
          </p:nvGrpSpPr>
          <p:grpSpPr bwMode="auto">
            <a:xfrm>
              <a:off x="3060" y="4080"/>
              <a:ext cx="699" cy="168"/>
              <a:chOff x="2745" y="4080"/>
              <a:chExt cx="699" cy="168"/>
            </a:xfrm>
          </p:grpSpPr>
          <p:sp>
            <p:nvSpPr>
              <p:cNvPr id="1380371" name="Rectangle 19"/>
              <p:cNvSpPr>
                <a:spLocks noChangeArrowheads="1"/>
              </p:cNvSpPr>
              <p:nvPr/>
            </p:nvSpPr>
            <p:spPr bwMode="auto">
              <a:xfrm>
                <a:off x="2745" y="4085"/>
                <a:ext cx="257" cy="122"/>
              </a:xfrm>
              <a:prstGeom prst="rect">
                <a:avLst/>
              </a:prstGeom>
              <a:solidFill>
                <a:srgbClr val="FF0000"/>
              </a:solidFill>
              <a:ln w="12700">
                <a:solidFill>
                  <a:schemeClr val="tx1"/>
                </a:solidFill>
                <a:miter lim="800000"/>
                <a:headEnd/>
                <a:tailEnd/>
              </a:ln>
              <a:effectLst/>
            </p:spPr>
            <p:txBody>
              <a:bodyPr wrap="none" lIns="86388" tIns="43195" rIns="86388" bIns="43195" anchor="b">
                <a:spAutoFit/>
              </a:bodyPr>
              <a:lstStyle/>
              <a:p>
                <a:endParaRPr lang="en-US"/>
              </a:p>
            </p:txBody>
          </p:sp>
          <p:sp>
            <p:nvSpPr>
              <p:cNvPr id="1380372" name="Rectangle 20"/>
              <p:cNvSpPr>
                <a:spLocks noChangeArrowheads="1"/>
              </p:cNvSpPr>
              <p:nvPr/>
            </p:nvSpPr>
            <p:spPr bwMode="auto">
              <a:xfrm>
                <a:off x="3003" y="4080"/>
                <a:ext cx="441" cy="168"/>
              </a:xfrm>
              <a:prstGeom prst="rect">
                <a:avLst/>
              </a:prstGeom>
              <a:noFill/>
              <a:ln w="12700">
                <a:noFill/>
                <a:miter lim="800000"/>
                <a:headEnd/>
                <a:tailEnd/>
              </a:ln>
              <a:effectLst/>
            </p:spPr>
            <p:txBody>
              <a:bodyPr wrap="none" lIns="86388" tIns="43195" rIns="86388" bIns="43195" anchor="b">
                <a:spAutoFit/>
              </a:bodyPr>
              <a:lstStyle/>
              <a:p>
                <a:pPr defTabSz="862013">
                  <a:lnSpc>
                    <a:spcPct val="70000"/>
                  </a:lnSpc>
                  <a:spcBef>
                    <a:spcPct val="30000"/>
                  </a:spcBef>
                </a:pPr>
                <a:r>
                  <a:rPr lang="en-US" sz="1700">
                    <a:solidFill>
                      <a:schemeClr val="tx1"/>
                    </a:solidFill>
                  </a:rPr>
                  <a:t>Black</a:t>
                </a:r>
              </a:p>
            </p:txBody>
          </p:sp>
        </p:grpSp>
        <p:grpSp>
          <p:nvGrpSpPr>
            <p:cNvPr id="1380373" name="Group 21"/>
            <p:cNvGrpSpPr>
              <a:grpSpLocks/>
            </p:cNvGrpSpPr>
            <p:nvPr/>
          </p:nvGrpSpPr>
          <p:grpSpPr bwMode="auto">
            <a:xfrm>
              <a:off x="1386" y="4080"/>
              <a:ext cx="1549" cy="168"/>
              <a:chOff x="858" y="4080"/>
              <a:chExt cx="1549" cy="168"/>
            </a:xfrm>
          </p:grpSpPr>
          <p:sp>
            <p:nvSpPr>
              <p:cNvPr id="1380374" name="Rectangle 22"/>
              <p:cNvSpPr>
                <a:spLocks noChangeArrowheads="1"/>
              </p:cNvSpPr>
              <p:nvPr/>
            </p:nvSpPr>
            <p:spPr bwMode="auto">
              <a:xfrm>
                <a:off x="858" y="4085"/>
                <a:ext cx="259" cy="122"/>
              </a:xfrm>
              <a:prstGeom prst="rect">
                <a:avLst/>
              </a:prstGeom>
              <a:solidFill>
                <a:srgbClr val="FFFF00"/>
              </a:solidFill>
              <a:ln w="12700">
                <a:solidFill>
                  <a:schemeClr val="tx1"/>
                </a:solidFill>
                <a:miter lim="800000"/>
                <a:headEnd/>
                <a:tailEnd/>
              </a:ln>
              <a:effectLst/>
            </p:spPr>
            <p:txBody>
              <a:bodyPr wrap="none" lIns="86388" tIns="43195" rIns="86388" bIns="43195" anchor="b">
                <a:spAutoFit/>
              </a:bodyPr>
              <a:lstStyle/>
              <a:p>
                <a:endParaRPr lang="en-US"/>
              </a:p>
            </p:txBody>
          </p:sp>
          <p:sp>
            <p:nvSpPr>
              <p:cNvPr id="1380375" name="Rectangle 23"/>
              <p:cNvSpPr>
                <a:spLocks noChangeArrowheads="1"/>
              </p:cNvSpPr>
              <p:nvPr/>
            </p:nvSpPr>
            <p:spPr bwMode="auto">
              <a:xfrm>
                <a:off x="1125" y="4080"/>
                <a:ext cx="1282" cy="168"/>
              </a:xfrm>
              <a:prstGeom prst="rect">
                <a:avLst/>
              </a:prstGeom>
              <a:noFill/>
              <a:ln w="12700">
                <a:noFill/>
                <a:miter lim="800000"/>
                <a:headEnd/>
                <a:tailEnd/>
              </a:ln>
              <a:effectLst/>
            </p:spPr>
            <p:txBody>
              <a:bodyPr wrap="none" lIns="86388" tIns="43195" rIns="86388" bIns="43195" anchor="b">
                <a:spAutoFit/>
              </a:bodyPr>
              <a:lstStyle/>
              <a:p>
                <a:pPr defTabSz="862013">
                  <a:lnSpc>
                    <a:spcPct val="70000"/>
                  </a:lnSpc>
                  <a:spcBef>
                    <a:spcPct val="30000"/>
                  </a:spcBef>
                </a:pPr>
                <a:r>
                  <a:rPr lang="en-US" sz="1700">
                    <a:solidFill>
                      <a:schemeClr val="tx1"/>
                    </a:solidFill>
                  </a:rPr>
                  <a:t>White, not Hispanic</a:t>
                </a:r>
              </a:p>
            </p:txBody>
          </p:sp>
        </p:grpSp>
      </p:grpSp>
      <p:sp>
        <p:nvSpPr>
          <p:cNvPr id="1380376" name="Freeform 24"/>
          <p:cNvSpPr>
            <a:spLocks/>
          </p:cNvSpPr>
          <p:nvPr/>
        </p:nvSpPr>
        <p:spPr bwMode="auto">
          <a:xfrm>
            <a:off x="0" y="1271588"/>
            <a:ext cx="9145588" cy="1587"/>
          </a:xfrm>
          <a:custGeom>
            <a:avLst/>
            <a:gdLst/>
            <a:ahLst/>
            <a:cxnLst>
              <a:cxn ang="0">
                <a:pos x="0" y="0"/>
              </a:cxn>
              <a:cxn ang="0">
                <a:pos x="5904" y="0"/>
              </a:cxn>
            </a:cxnLst>
            <a:rect l="0" t="0" r="r" b="b"/>
            <a:pathLst>
              <a:path w="5905" h="1">
                <a:moveTo>
                  <a:pt x="0" y="0"/>
                </a:moveTo>
                <a:lnTo>
                  <a:pt x="5904" y="0"/>
                </a:lnTo>
              </a:path>
            </a:pathLst>
          </a:custGeom>
          <a:noFill/>
          <a:ln w="12700" cap="rnd" cmpd="sng">
            <a:solidFill>
              <a:srgbClr val="00FFFF"/>
            </a:solidFill>
            <a:prstDash val="solid"/>
            <a:round/>
            <a:headEnd type="none" w="med" len="med"/>
            <a:tailEnd type="none" w="med" len="med"/>
          </a:ln>
          <a:effectLst/>
        </p:spPr>
        <p:txBody>
          <a:bodyPr/>
          <a:lstStyle/>
          <a:p>
            <a:endParaRPr lang="en-US"/>
          </a:p>
        </p:txBody>
      </p:sp>
      <p:graphicFrame>
        <p:nvGraphicFramePr>
          <p:cNvPr id="1380377" name="Object 25">
            <a:hlinkClick r:id="" action="ppaction://ole?verb=0"/>
          </p:cNvPr>
          <p:cNvGraphicFramePr>
            <a:graphicFrameLocks noChangeAspect="1"/>
          </p:cNvGraphicFramePr>
          <p:nvPr/>
        </p:nvGraphicFramePr>
        <p:xfrm>
          <a:off x="4568825" y="969963"/>
          <a:ext cx="4387850" cy="5159375"/>
        </p:xfrm>
        <a:graphic>
          <a:graphicData uri="http://schemas.openxmlformats.org/presentationml/2006/ole">
            <p:oleObj spid="_x0000_s1380377" name="Chart" r:id="rId4" imgW="4553102" imgH="5353202" progId="MSGraph.Chart.8">
              <p:embed followColorScheme="full"/>
            </p:oleObj>
          </a:graphicData>
        </a:graphic>
      </p:graphicFrame>
      <p:grpSp>
        <p:nvGrpSpPr>
          <p:cNvPr id="1380378" name="Group 26"/>
          <p:cNvGrpSpPr>
            <a:grpSpLocks/>
          </p:cNvGrpSpPr>
          <p:nvPr/>
        </p:nvGrpSpPr>
        <p:grpSpPr bwMode="auto">
          <a:xfrm>
            <a:off x="5181600" y="1485900"/>
            <a:ext cx="2266950" cy="635000"/>
            <a:chOff x="3276" y="948"/>
            <a:chExt cx="1428" cy="400"/>
          </a:xfrm>
        </p:grpSpPr>
        <p:sp>
          <p:nvSpPr>
            <p:cNvPr id="1380379" name="Text 1"/>
            <p:cNvSpPr txBox="1">
              <a:spLocks noChangeArrowheads="1"/>
            </p:cNvSpPr>
            <p:nvPr/>
          </p:nvSpPr>
          <p:spPr bwMode="auto">
            <a:xfrm>
              <a:off x="3276" y="1080"/>
              <a:ext cx="1123" cy="268"/>
            </a:xfrm>
            <a:prstGeom prst="rect">
              <a:avLst/>
            </a:prstGeom>
            <a:noFill/>
            <a:ln w="9525">
              <a:noFill/>
              <a:miter lim="800000"/>
              <a:headEnd/>
              <a:tailEnd/>
            </a:ln>
          </p:spPr>
          <p:txBody>
            <a:bodyPr wrap="none" lIns="0" tIns="0" rIns="0" bIns="0">
              <a:spAutoFit/>
            </a:bodyPr>
            <a:lstStyle/>
            <a:p>
              <a:r>
                <a:rPr lang="en-US">
                  <a:solidFill>
                    <a:schemeClr val="tx2"/>
                  </a:solidFill>
                </a:rPr>
                <a:t>Hispanic, red (above);</a:t>
              </a:r>
              <a:r>
                <a:rPr lang="en-US">
                  <a:solidFill>
                    <a:schemeClr val="tx1"/>
                  </a:solidFill>
                </a:rPr>
                <a:t> </a:t>
              </a:r>
            </a:p>
            <a:p>
              <a:r>
                <a:rPr lang="en-US">
                  <a:solidFill>
                    <a:schemeClr val="tx1"/>
                  </a:solidFill>
                </a:rPr>
                <a:t>White-Black, below</a:t>
              </a:r>
            </a:p>
          </p:txBody>
        </p:sp>
        <p:sp>
          <p:nvSpPr>
            <p:cNvPr id="1380380" name="Text 1"/>
            <p:cNvSpPr txBox="1">
              <a:spLocks noChangeArrowheads="1"/>
            </p:cNvSpPr>
            <p:nvPr/>
          </p:nvSpPr>
          <p:spPr bwMode="auto">
            <a:xfrm>
              <a:off x="3276" y="948"/>
              <a:ext cx="1428" cy="134"/>
            </a:xfrm>
            <a:prstGeom prst="rect">
              <a:avLst/>
            </a:prstGeom>
            <a:noFill/>
            <a:ln w="9525">
              <a:noFill/>
              <a:miter lim="800000"/>
              <a:headEnd/>
              <a:tailEnd/>
            </a:ln>
          </p:spPr>
          <p:txBody>
            <a:bodyPr wrap="none" lIns="0" tIns="0" rIns="0" bIns="0">
              <a:spAutoFit/>
            </a:bodyPr>
            <a:lstStyle/>
            <a:p>
              <a:r>
                <a:rPr lang="en-US">
                  <a:solidFill>
                    <a:schemeClr val="tx1"/>
                  </a:solidFill>
                </a:rPr>
                <a:t>Population Change (millions)</a:t>
              </a:r>
            </a:p>
          </p:txBody>
        </p:sp>
      </p:grpSp>
    </p:spTree>
  </p:cSld>
  <p:clrMapOvr>
    <a:masterClrMapping/>
  </p:clrMapOvr>
  <p:transition spd="med">
    <p:cu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7826" name="Rectangle 2"/>
          <p:cNvSpPr>
            <a:spLocks noChangeArrowheads="1"/>
          </p:cNvSpPr>
          <p:nvPr/>
        </p:nvSpPr>
        <p:spPr bwMode="auto">
          <a:xfrm>
            <a:off x="685800" y="6248400"/>
            <a:ext cx="1905000" cy="457200"/>
          </a:xfrm>
          <a:prstGeom prst="rect">
            <a:avLst/>
          </a:prstGeom>
          <a:noFill/>
          <a:ln w="9525">
            <a:noFill/>
            <a:miter lim="800000"/>
            <a:headEnd/>
            <a:tailEnd/>
          </a:ln>
          <a:effectLst/>
        </p:spPr>
        <p:txBody>
          <a:bodyPr wrap="none" anchor="ctr"/>
          <a:lstStyle/>
          <a:p>
            <a:endParaRPr lang="en-US"/>
          </a:p>
        </p:txBody>
      </p:sp>
      <p:sp>
        <p:nvSpPr>
          <p:cNvPr id="1357827" name="Rectangle 3"/>
          <p:cNvSpPr>
            <a:spLocks noChangeArrowheads="1"/>
          </p:cNvSpPr>
          <p:nvPr/>
        </p:nvSpPr>
        <p:spPr bwMode="auto">
          <a:xfrm>
            <a:off x="3124200" y="6248400"/>
            <a:ext cx="2895600" cy="457200"/>
          </a:xfrm>
          <a:prstGeom prst="rect">
            <a:avLst/>
          </a:prstGeom>
          <a:noFill/>
          <a:ln w="9525">
            <a:noFill/>
            <a:miter lim="800000"/>
            <a:headEnd/>
            <a:tailEnd/>
          </a:ln>
          <a:effectLst/>
        </p:spPr>
        <p:txBody>
          <a:bodyPr wrap="none" anchor="ctr"/>
          <a:lstStyle/>
          <a:p>
            <a:endParaRPr lang="en-US"/>
          </a:p>
        </p:txBody>
      </p:sp>
      <p:sp>
        <p:nvSpPr>
          <p:cNvPr id="1357828" name="Rectangle 4"/>
          <p:cNvSpPr>
            <a:spLocks noChangeArrowheads="1"/>
          </p:cNvSpPr>
          <p:nvPr/>
        </p:nvSpPr>
        <p:spPr bwMode="auto">
          <a:xfrm>
            <a:off x="3124200" y="6248400"/>
            <a:ext cx="2895600" cy="457200"/>
          </a:xfrm>
          <a:prstGeom prst="rect">
            <a:avLst/>
          </a:prstGeom>
          <a:noFill/>
          <a:ln w="9525">
            <a:noFill/>
            <a:miter lim="800000"/>
            <a:headEnd/>
            <a:tailEnd/>
          </a:ln>
          <a:effectLst/>
        </p:spPr>
        <p:txBody>
          <a:bodyPr wrap="none" anchor="ctr"/>
          <a:lstStyle/>
          <a:p>
            <a:endParaRPr lang="en-US"/>
          </a:p>
        </p:txBody>
      </p:sp>
      <p:graphicFrame>
        <p:nvGraphicFramePr>
          <p:cNvPr id="1357829" name="Object 5"/>
          <p:cNvGraphicFramePr>
            <a:graphicFrameLocks/>
          </p:cNvGraphicFramePr>
          <p:nvPr/>
        </p:nvGraphicFramePr>
        <p:xfrm>
          <a:off x="0" y="1066800"/>
          <a:ext cx="9140825" cy="5749925"/>
        </p:xfrm>
        <a:graphic>
          <a:graphicData uri="http://schemas.openxmlformats.org/presentationml/2006/ole">
            <p:oleObj spid="_x0000_s1357829" name="Chart" r:id="rId4" imgW="8686800" imgH="5495849" progId="MSGraph.Chart.8">
              <p:embed followColorScheme="full"/>
            </p:oleObj>
          </a:graphicData>
        </a:graphic>
      </p:graphicFrame>
      <p:sp>
        <p:nvSpPr>
          <p:cNvPr id="1357830" name="Rectangle 6"/>
          <p:cNvSpPr>
            <a:spLocks noChangeArrowheads="1"/>
          </p:cNvSpPr>
          <p:nvPr/>
        </p:nvSpPr>
        <p:spPr bwMode="auto">
          <a:xfrm>
            <a:off x="1455738" y="2968625"/>
            <a:ext cx="1771650" cy="558800"/>
          </a:xfrm>
          <a:prstGeom prst="rect">
            <a:avLst/>
          </a:prstGeom>
          <a:noFill/>
          <a:ln w="9525">
            <a:noFill/>
            <a:miter lim="800000"/>
            <a:headEnd/>
            <a:tailEnd/>
          </a:ln>
          <a:effectLst/>
        </p:spPr>
        <p:txBody>
          <a:bodyPr wrap="none" lIns="92066" tIns="46034" rIns="92066" bIns="46034" anchor="ctr">
            <a:spAutoFit/>
          </a:bodyPr>
          <a:lstStyle/>
          <a:p>
            <a:pPr>
              <a:lnSpc>
                <a:spcPct val="85000"/>
              </a:lnSpc>
            </a:pPr>
            <a:r>
              <a:rPr lang="en-US" sz="1200"/>
              <a:t>* Additional immigrants</a:t>
            </a:r>
            <a:br>
              <a:rPr lang="en-US" sz="1200"/>
            </a:br>
            <a:r>
              <a:rPr lang="en-US" sz="1200"/>
              <a:t>  are mostly illegals and</a:t>
            </a:r>
          </a:p>
          <a:p>
            <a:pPr>
              <a:lnSpc>
                <a:spcPct val="85000"/>
              </a:lnSpc>
            </a:pPr>
            <a:r>
              <a:rPr lang="en-US" sz="1200"/>
              <a:t>  legalized aliens</a:t>
            </a:r>
          </a:p>
        </p:txBody>
      </p:sp>
      <p:sp>
        <p:nvSpPr>
          <p:cNvPr id="1357831" name="Rectangle 7"/>
          <p:cNvSpPr>
            <a:spLocks noChangeArrowheads="1"/>
          </p:cNvSpPr>
          <p:nvPr/>
        </p:nvSpPr>
        <p:spPr bwMode="auto">
          <a:xfrm>
            <a:off x="1166813" y="2133600"/>
            <a:ext cx="287337" cy="155575"/>
          </a:xfrm>
          <a:prstGeom prst="rect">
            <a:avLst/>
          </a:prstGeom>
          <a:solidFill>
            <a:srgbClr val="FFFF00"/>
          </a:solidFill>
          <a:ln w="12700">
            <a:solidFill>
              <a:schemeClr val="bg2"/>
            </a:solidFill>
            <a:miter lim="800000"/>
            <a:headEnd/>
            <a:tailEnd/>
          </a:ln>
          <a:effectLst/>
        </p:spPr>
        <p:txBody>
          <a:bodyPr wrap="none" anchor="ctr"/>
          <a:lstStyle/>
          <a:p>
            <a:endParaRPr lang="en-US"/>
          </a:p>
        </p:txBody>
      </p:sp>
      <p:sp>
        <p:nvSpPr>
          <p:cNvPr id="1357832" name="Rectangle 8"/>
          <p:cNvSpPr>
            <a:spLocks noChangeArrowheads="1"/>
          </p:cNvSpPr>
          <p:nvPr/>
        </p:nvSpPr>
        <p:spPr bwMode="auto">
          <a:xfrm>
            <a:off x="1522413" y="2074863"/>
            <a:ext cx="2032000" cy="273050"/>
          </a:xfrm>
          <a:prstGeom prst="rect">
            <a:avLst/>
          </a:prstGeom>
          <a:noFill/>
          <a:ln w="9525">
            <a:noFill/>
            <a:miter lim="800000"/>
            <a:headEnd/>
            <a:tailEnd/>
          </a:ln>
          <a:effectLst/>
        </p:spPr>
        <p:txBody>
          <a:bodyPr wrap="none" lIns="92066" tIns="46034" rIns="92066" bIns="46034" anchor="ctr">
            <a:spAutoFit/>
          </a:bodyPr>
          <a:lstStyle/>
          <a:p>
            <a:pPr>
              <a:lnSpc>
                <a:spcPct val="85000"/>
              </a:lnSpc>
              <a:spcBef>
                <a:spcPct val="30000"/>
              </a:spcBef>
            </a:pPr>
            <a:r>
              <a:rPr lang="en-US"/>
              <a:t>Europe/Canada (Legal)</a:t>
            </a:r>
          </a:p>
        </p:txBody>
      </p:sp>
      <p:sp>
        <p:nvSpPr>
          <p:cNvPr id="1357833" name="Rectangle 9"/>
          <p:cNvSpPr>
            <a:spLocks noChangeArrowheads="1"/>
          </p:cNvSpPr>
          <p:nvPr/>
        </p:nvSpPr>
        <p:spPr bwMode="auto">
          <a:xfrm>
            <a:off x="1166813" y="2757488"/>
            <a:ext cx="287337" cy="153987"/>
          </a:xfrm>
          <a:prstGeom prst="rect">
            <a:avLst/>
          </a:prstGeom>
          <a:solidFill>
            <a:srgbClr val="FF0000"/>
          </a:solidFill>
          <a:ln w="12700">
            <a:solidFill>
              <a:schemeClr val="bg2"/>
            </a:solidFill>
            <a:miter lim="800000"/>
            <a:headEnd/>
            <a:tailEnd/>
          </a:ln>
          <a:effectLst/>
        </p:spPr>
        <p:txBody>
          <a:bodyPr wrap="none" anchor="ctr"/>
          <a:lstStyle/>
          <a:p>
            <a:endParaRPr lang="en-US"/>
          </a:p>
        </p:txBody>
      </p:sp>
      <p:sp>
        <p:nvSpPr>
          <p:cNvPr id="1357834" name="Rectangle 10"/>
          <p:cNvSpPr>
            <a:spLocks noChangeArrowheads="1"/>
          </p:cNvSpPr>
          <p:nvPr/>
        </p:nvSpPr>
        <p:spPr bwMode="auto">
          <a:xfrm>
            <a:off x="1536700" y="2698750"/>
            <a:ext cx="1035050" cy="273050"/>
          </a:xfrm>
          <a:prstGeom prst="rect">
            <a:avLst/>
          </a:prstGeom>
          <a:noFill/>
          <a:ln w="9525">
            <a:noFill/>
            <a:miter lim="800000"/>
            <a:headEnd/>
            <a:tailEnd/>
          </a:ln>
          <a:effectLst/>
        </p:spPr>
        <p:txBody>
          <a:bodyPr wrap="none" lIns="92066" tIns="46034" rIns="92066" bIns="46034" anchor="ctr">
            <a:spAutoFit/>
          </a:bodyPr>
          <a:lstStyle/>
          <a:p>
            <a:pPr>
              <a:lnSpc>
                <a:spcPct val="85000"/>
              </a:lnSpc>
              <a:spcBef>
                <a:spcPct val="30000"/>
              </a:spcBef>
            </a:pPr>
            <a:r>
              <a:rPr lang="en-US"/>
              <a:t>Additional*</a:t>
            </a:r>
          </a:p>
        </p:txBody>
      </p:sp>
      <p:sp>
        <p:nvSpPr>
          <p:cNvPr id="1357835" name="Rectangle 11"/>
          <p:cNvSpPr>
            <a:spLocks noChangeArrowheads="1"/>
          </p:cNvSpPr>
          <p:nvPr/>
        </p:nvSpPr>
        <p:spPr bwMode="auto">
          <a:xfrm>
            <a:off x="1166813" y="2446338"/>
            <a:ext cx="287337" cy="153987"/>
          </a:xfrm>
          <a:prstGeom prst="rect">
            <a:avLst/>
          </a:prstGeom>
          <a:solidFill>
            <a:srgbClr val="66FFFF"/>
          </a:solidFill>
          <a:ln w="12700">
            <a:solidFill>
              <a:schemeClr val="bg2"/>
            </a:solidFill>
            <a:miter lim="800000"/>
            <a:headEnd/>
            <a:tailEnd/>
          </a:ln>
          <a:effectLst/>
        </p:spPr>
        <p:txBody>
          <a:bodyPr wrap="none" anchor="ctr"/>
          <a:lstStyle/>
          <a:p>
            <a:endParaRPr lang="en-US"/>
          </a:p>
        </p:txBody>
      </p:sp>
      <p:sp>
        <p:nvSpPr>
          <p:cNvPr id="1357836" name="Rectangle 12"/>
          <p:cNvSpPr>
            <a:spLocks noChangeArrowheads="1"/>
          </p:cNvSpPr>
          <p:nvPr/>
        </p:nvSpPr>
        <p:spPr bwMode="auto">
          <a:xfrm>
            <a:off x="1536700" y="2387600"/>
            <a:ext cx="1477963" cy="273050"/>
          </a:xfrm>
          <a:prstGeom prst="rect">
            <a:avLst/>
          </a:prstGeom>
          <a:noFill/>
          <a:ln w="9525">
            <a:noFill/>
            <a:miter lim="800000"/>
            <a:headEnd/>
            <a:tailEnd/>
          </a:ln>
          <a:effectLst/>
        </p:spPr>
        <p:txBody>
          <a:bodyPr wrap="none" lIns="92066" tIns="46034" rIns="92066" bIns="46034" anchor="ctr">
            <a:spAutoFit/>
          </a:bodyPr>
          <a:lstStyle/>
          <a:p>
            <a:pPr>
              <a:lnSpc>
                <a:spcPct val="85000"/>
              </a:lnSpc>
              <a:spcBef>
                <a:spcPct val="30000"/>
              </a:spcBef>
            </a:pPr>
            <a:r>
              <a:rPr lang="en-US"/>
              <a:t>All Other (Legal)</a:t>
            </a:r>
          </a:p>
        </p:txBody>
      </p:sp>
      <p:grpSp>
        <p:nvGrpSpPr>
          <p:cNvPr id="1357837" name="Group 13"/>
          <p:cNvGrpSpPr>
            <a:grpSpLocks/>
          </p:cNvGrpSpPr>
          <p:nvPr/>
        </p:nvGrpSpPr>
        <p:grpSpPr bwMode="auto">
          <a:xfrm>
            <a:off x="6256338" y="1360488"/>
            <a:ext cx="1641475" cy="676275"/>
            <a:chOff x="3692" y="765"/>
            <a:chExt cx="1034" cy="426"/>
          </a:xfrm>
        </p:grpSpPr>
        <p:sp>
          <p:nvSpPr>
            <p:cNvPr id="1357838" name="Text Box 14"/>
            <p:cNvSpPr txBox="1">
              <a:spLocks noChangeArrowheads="1"/>
            </p:cNvSpPr>
            <p:nvPr/>
          </p:nvSpPr>
          <p:spPr bwMode="auto">
            <a:xfrm>
              <a:off x="3692" y="765"/>
              <a:ext cx="720" cy="426"/>
            </a:xfrm>
            <a:prstGeom prst="rect">
              <a:avLst/>
            </a:prstGeom>
            <a:noFill/>
            <a:ln w="9525">
              <a:noFill/>
              <a:miter lim="800000"/>
              <a:headEnd type="none" w="sm" len="sm"/>
              <a:tailEnd type="none" w="sm" len="sm"/>
            </a:ln>
            <a:effectLst/>
          </p:spPr>
          <p:txBody>
            <a:bodyPr wrap="none">
              <a:spAutoFit/>
            </a:bodyPr>
            <a:lstStyle/>
            <a:p>
              <a:pPr algn="ctr">
                <a:lnSpc>
                  <a:spcPct val="80000"/>
                </a:lnSpc>
              </a:pPr>
              <a:r>
                <a:rPr lang="en-US" sz="2400" b="1" i="1">
                  <a:solidFill>
                    <a:schemeClr val="hlink"/>
                  </a:solidFill>
                </a:rPr>
                <a:t>14-16+</a:t>
              </a:r>
            </a:p>
            <a:p>
              <a:pPr algn="ctr">
                <a:lnSpc>
                  <a:spcPct val="80000"/>
                </a:lnSpc>
              </a:pPr>
              <a:r>
                <a:rPr lang="en-US" sz="2400" b="1" i="1">
                  <a:solidFill>
                    <a:schemeClr val="hlink"/>
                  </a:solidFill>
                </a:rPr>
                <a:t>(est.)</a:t>
              </a:r>
            </a:p>
          </p:txBody>
        </p:sp>
        <p:grpSp>
          <p:nvGrpSpPr>
            <p:cNvPr id="1357839" name="Group 15"/>
            <p:cNvGrpSpPr>
              <a:grpSpLocks/>
            </p:cNvGrpSpPr>
            <p:nvPr/>
          </p:nvGrpSpPr>
          <p:grpSpPr bwMode="auto">
            <a:xfrm>
              <a:off x="4372" y="797"/>
              <a:ext cx="354" cy="362"/>
              <a:chOff x="4372" y="805"/>
              <a:chExt cx="354" cy="506"/>
            </a:xfrm>
          </p:grpSpPr>
          <p:sp>
            <p:nvSpPr>
              <p:cNvPr id="1357840" name="Line 16"/>
              <p:cNvSpPr>
                <a:spLocks noChangeShapeType="1"/>
              </p:cNvSpPr>
              <p:nvPr/>
            </p:nvSpPr>
            <p:spPr bwMode="auto">
              <a:xfrm>
                <a:off x="4372" y="1054"/>
                <a:ext cx="354" cy="257"/>
              </a:xfrm>
              <a:prstGeom prst="line">
                <a:avLst/>
              </a:prstGeom>
              <a:noFill/>
              <a:ln w="38100">
                <a:solidFill>
                  <a:srgbClr val="FF0000"/>
                </a:solidFill>
                <a:round/>
                <a:headEnd/>
                <a:tailEnd type="triangle" w="med" len="med"/>
              </a:ln>
            </p:spPr>
            <p:txBody>
              <a:bodyPr/>
              <a:lstStyle/>
              <a:p>
                <a:endParaRPr lang="en-US"/>
              </a:p>
            </p:txBody>
          </p:sp>
          <p:sp>
            <p:nvSpPr>
              <p:cNvPr id="1357841" name="Line 17"/>
              <p:cNvSpPr>
                <a:spLocks noChangeShapeType="1"/>
              </p:cNvSpPr>
              <p:nvPr/>
            </p:nvSpPr>
            <p:spPr bwMode="auto">
              <a:xfrm flipV="1">
                <a:off x="4372" y="805"/>
                <a:ext cx="354" cy="257"/>
              </a:xfrm>
              <a:prstGeom prst="line">
                <a:avLst/>
              </a:prstGeom>
              <a:noFill/>
              <a:ln w="38100">
                <a:solidFill>
                  <a:srgbClr val="FF0000"/>
                </a:solidFill>
                <a:round/>
                <a:headEnd/>
                <a:tailEnd type="triangle" w="med" len="med"/>
              </a:ln>
            </p:spPr>
            <p:txBody>
              <a:bodyPr/>
              <a:lstStyle/>
              <a:p>
                <a:endParaRPr lang="en-US"/>
              </a:p>
            </p:txBody>
          </p:sp>
        </p:grpSp>
      </p:grpSp>
      <p:sp>
        <p:nvSpPr>
          <p:cNvPr id="1357842" name="Text Box 18"/>
          <p:cNvSpPr txBox="1">
            <a:spLocks noChangeArrowheads="1"/>
          </p:cNvSpPr>
          <p:nvPr/>
        </p:nvSpPr>
        <p:spPr bwMode="auto">
          <a:xfrm>
            <a:off x="539750" y="5688013"/>
            <a:ext cx="317500" cy="274637"/>
          </a:xfrm>
          <a:prstGeom prst="rect">
            <a:avLst/>
          </a:prstGeom>
          <a:noFill/>
          <a:ln w="12700">
            <a:noFill/>
            <a:miter lim="800000"/>
            <a:headEnd type="none" w="sm" len="sm"/>
            <a:tailEnd type="none" w="sm" len="sm"/>
          </a:ln>
          <a:effectLst/>
        </p:spPr>
        <p:txBody>
          <a:bodyPr wrap="none" lIns="0" tIns="0" rIns="0" bIns="0" anchor="b" anchorCtr="1">
            <a:spAutoFit/>
          </a:bodyPr>
          <a:lstStyle/>
          <a:p>
            <a:r>
              <a:rPr lang="en-US" sz="1800" b="1"/>
              <a:t>0.1</a:t>
            </a:r>
          </a:p>
        </p:txBody>
      </p:sp>
      <p:sp>
        <p:nvSpPr>
          <p:cNvPr id="1357843" name="Text Box 19"/>
          <p:cNvSpPr txBox="1">
            <a:spLocks noChangeArrowheads="1"/>
          </p:cNvSpPr>
          <p:nvPr/>
        </p:nvSpPr>
        <p:spPr bwMode="auto">
          <a:xfrm>
            <a:off x="2692400" y="4910138"/>
            <a:ext cx="317500" cy="274637"/>
          </a:xfrm>
          <a:prstGeom prst="rect">
            <a:avLst/>
          </a:prstGeom>
          <a:noFill/>
          <a:ln w="12700">
            <a:noFill/>
            <a:miter lim="800000"/>
            <a:headEnd type="none" w="sm" len="sm"/>
            <a:tailEnd type="none" w="sm" len="sm"/>
          </a:ln>
          <a:effectLst/>
        </p:spPr>
        <p:txBody>
          <a:bodyPr wrap="none" lIns="0" tIns="0" rIns="0" bIns="0" anchor="b" anchorCtr="1">
            <a:spAutoFit/>
          </a:bodyPr>
          <a:lstStyle/>
          <a:p>
            <a:r>
              <a:rPr lang="en-US" sz="1800" b="1"/>
              <a:t>2.8</a:t>
            </a:r>
          </a:p>
        </p:txBody>
      </p:sp>
      <p:sp>
        <p:nvSpPr>
          <p:cNvPr id="1357844" name="Text Box 20"/>
          <p:cNvSpPr txBox="1">
            <a:spLocks noChangeArrowheads="1"/>
          </p:cNvSpPr>
          <p:nvPr/>
        </p:nvSpPr>
        <p:spPr bwMode="auto">
          <a:xfrm>
            <a:off x="965200" y="5564188"/>
            <a:ext cx="317500" cy="274637"/>
          </a:xfrm>
          <a:prstGeom prst="rect">
            <a:avLst/>
          </a:prstGeom>
          <a:noFill/>
          <a:ln w="12700">
            <a:noFill/>
            <a:miter lim="800000"/>
            <a:headEnd type="none" w="sm" len="sm"/>
            <a:tailEnd type="none" w="sm" len="sm"/>
          </a:ln>
          <a:effectLst/>
        </p:spPr>
        <p:txBody>
          <a:bodyPr wrap="none" lIns="0" tIns="0" rIns="0" bIns="0" anchor="b" anchorCtr="1">
            <a:spAutoFit/>
          </a:bodyPr>
          <a:lstStyle/>
          <a:p>
            <a:r>
              <a:rPr lang="en-US" sz="1800" b="1"/>
              <a:t>0.6</a:t>
            </a:r>
          </a:p>
        </p:txBody>
      </p:sp>
      <p:sp>
        <p:nvSpPr>
          <p:cNvPr id="1357845" name="Text Box 21"/>
          <p:cNvSpPr txBox="1">
            <a:spLocks noChangeArrowheads="1"/>
          </p:cNvSpPr>
          <p:nvPr/>
        </p:nvSpPr>
        <p:spPr bwMode="auto">
          <a:xfrm>
            <a:off x="2260600" y="5049838"/>
            <a:ext cx="317500" cy="274637"/>
          </a:xfrm>
          <a:prstGeom prst="rect">
            <a:avLst/>
          </a:prstGeom>
          <a:noFill/>
          <a:ln w="12700">
            <a:noFill/>
            <a:miter lim="800000"/>
            <a:headEnd type="none" w="sm" len="sm"/>
            <a:tailEnd type="none" w="sm" len="sm"/>
          </a:ln>
          <a:effectLst/>
        </p:spPr>
        <p:txBody>
          <a:bodyPr wrap="none" lIns="0" tIns="0" rIns="0" bIns="0" anchor="b" anchorCtr="1">
            <a:spAutoFit/>
          </a:bodyPr>
          <a:lstStyle/>
          <a:p>
            <a:r>
              <a:rPr lang="en-US" sz="1800" b="1"/>
              <a:t>2.3</a:t>
            </a:r>
          </a:p>
        </p:txBody>
      </p:sp>
      <p:sp>
        <p:nvSpPr>
          <p:cNvPr id="1357846" name="Text Box 22"/>
          <p:cNvSpPr txBox="1">
            <a:spLocks noChangeArrowheads="1"/>
          </p:cNvSpPr>
          <p:nvPr/>
        </p:nvSpPr>
        <p:spPr bwMode="auto">
          <a:xfrm>
            <a:off x="1828800" y="4979988"/>
            <a:ext cx="317500" cy="274637"/>
          </a:xfrm>
          <a:prstGeom prst="rect">
            <a:avLst/>
          </a:prstGeom>
          <a:noFill/>
          <a:ln w="12700">
            <a:noFill/>
            <a:miter lim="800000"/>
            <a:headEnd type="none" w="sm" len="sm"/>
            <a:tailEnd type="none" w="sm" len="sm"/>
          </a:ln>
          <a:effectLst/>
        </p:spPr>
        <p:txBody>
          <a:bodyPr wrap="none" lIns="0" tIns="0" rIns="0" bIns="0" anchor="b" anchorCtr="1">
            <a:spAutoFit/>
          </a:bodyPr>
          <a:lstStyle/>
          <a:p>
            <a:r>
              <a:rPr lang="en-US" sz="1800" b="1"/>
              <a:t>2.6</a:t>
            </a:r>
          </a:p>
        </p:txBody>
      </p:sp>
      <p:sp>
        <p:nvSpPr>
          <p:cNvPr id="1357847" name="Text Box 23"/>
          <p:cNvSpPr txBox="1">
            <a:spLocks noChangeArrowheads="1"/>
          </p:cNvSpPr>
          <p:nvPr/>
        </p:nvSpPr>
        <p:spPr bwMode="auto">
          <a:xfrm>
            <a:off x="1403350" y="5246688"/>
            <a:ext cx="317500" cy="274637"/>
          </a:xfrm>
          <a:prstGeom prst="rect">
            <a:avLst/>
          </a:prstGeom>
          <a:noFill/>
          <a:ln w="12700">
            <a:noFill/>
            <a:miter lim="800000"/>
            <a:headEnd type="none" w="sm" len="sm"/>
            <a:tailEnd type="none" w="sm" len="sm"/>
          </a:ln>
          <a:effectLst/>
        </p:spPr>
        <p:txBody>
          <a:bodyPr wrap="none" lIns="0" tIns="0" rIns="0" bIns="0" anchor="b" anchorCtr="1">
            <a:spAutoFit/>
          </a:bodyPr>
          <a:lstStyle/>
          <a:p>
            <a:r>
              <a:rPr lang="en-US" sz="1800" b="1"/>
              <a:t>1.7</a:t>
            </a:r>
          </a:p>
        </p:txBody>
      </p:sp>
      <p:sp>
        <p:nvSpPr>
          <p:cNvPr id="1357848" name="Text Box 24"/>
          <p:cNvSpPr txBox="1">
            <a:spLocks noChangeArrowheads="1"/>
          </p:cNvSpPr>
          <p:nvPr/>
        </p:nvSpPr>
        <p:spPr bwMode="auto">
          <a:xfrm>
            <a:off x="5289550" y="5576888"/>
            <a:ext cx="317500" cy="274637"/>
          </a:xfrm>
          <a:prstGeom prst="rect">
            <a:avLst/>
          </a:prstGeom>
          <a:noFill/>
          <a:ln w="12700">
            <a:noFill/>
            <a:miter lim="800000"/>
            <a:headEnd type="none" w="sm" len="sm"/>
            <a:tailEnd type="none" w="sm" len="sm"/>
          </a:ln>
          <a:effectLst/>
        </p:spPr>
        <p:txBody>
          <a:bodyPr wrap="none" lIns="0" tIns="0" rIns="0" bIns="0" anchor="b" anchorCtr="1">
            <a:spAutoFit/>
          </a:bodyPr>
          <a:lstStyle/>
          <a:p>
            <a:r>
              <a:rPr lang="en-US" sz="1800" b="1"/>
              <a:t>0.5</a:t>
            </a:r>
          </a:p>
        </p:txBody>
      </p:sp>
      <p:sp>
        <p:nvSpPr>
          <p:cNvPr id="1357849" name="Text Box 25"/>
          <p:cNvSpPr txBox="1">
            <a:spLocks noChangeArrowheads="1"/>
          </p:cNvSpPr>
          <p:nvPr/>
        </p:nvSpPr>
        <p:spPr bwMode="auto">
          <a:xfrm>
            <a:off x="4864100" y="4535488"/>
            <a:ext cx="317500" cy="274637"/>
          </a:xfrm>
          <a:prstGeom prst="rect">
            <a:avLst/>
          </a:prstGeom>
          <a:noFill/>
          <a:ln w="12700">
            <a:noFill/>
            <a:miter lim="800000"/>
            <a:headEnd type="none" w="sm" len="sm"/>
            <a:tailEnd type="none" w="sm" len="sm"/>
          </a:ln>
          <a:effectLst/>
        </p:spPr>
        <p:txBody>
          <a:bodyPr wrap="none" lIns="0" tIns="0" rIns="0" bIns="0" anchor="b" anchorCtr="1">
            <a:spAutoFit/>
          </a:bodyPr>
          <a:lstStyle/>
          <a:p>
            <a:r>
              <a:rPr lang="en-US" sz="1800" b="1"/>
              <a:t>4.1</a:t>
            </a:r>
          </a:p>
        </p:txBody>
      </p:sp>
      <p:sp>
        <p:nvSpPr>
          <p:cNvPr id="1357850" name="Text Box 26"/>
          <p:cNvSpPr txBox="1">
            <a:spLocks noChangeArrowheads="1"/>
          </p:cNvSpPr>
          <p:nvPr/>
        </p:nvSpPr>
        <p:spPr bwMode="auto">
          <a:xfrm>
            <a:off x="4432300" y="3995738"/>
            <a:ext cx="317500" cy="274637"/>
          </a:xfrm>
          <a:prstGeom prst="rect">
            <a:avLst/>
          </a:prstGeom>
          <a:noFill/>
          <a:ln w="12700">
            <a:noFill/>
            <a:miter lim="800000"/>
            <a:headEnd type="none" w="sm" len="sm"/>
            <a:tailEnd type="none" w="sm" len="sm"/>
          </a:ln>
          <a:effectLst/>
        </p:spPr>
        <p:txBody>
          <a:bodyPr wrap="none" lIns="0" tIns="0" rIns="0" bIns="0" anchor="b" anchorCtr="1">
            <a:spAutoFit/>
          </a:bodyPr>
          <a:lstStyle/>
          <a:p>
            <a:r>
              <a:rPr lang="en-US" sz="1800" b="1"/>
              <a:t>6.0</a:t>
            </a:r>
          </a:p>
        </p:txBody>
      </p:sp>
      <p:sp>
        <p:nvSpPr>
          <p:cNvPr id="1357851" name="Text Box 27"/>
          <p:cNvSpPr txBox="1">
            <a:spLocks noChangeArrowheads="1"/>
          </p:cNvSpPr>
          <p:nvPr/>
        </p:nvSpPr>
        <p:spPr bwMode="auto">
          <a:xfrm>
            <a:off x="3994150" y="3132138"/>
            <a:ext cx="317500" cy="274637"/>
          </a:xfrm>
          <a:prstGeom prst="rect">
            <a:avLst/>
          </a:prstGeom>
          <a:noFill/>
          <a:ln w="12700">
            <a:noFill/>
            <a:miter lim="800000"/>
            <a:headEnd type="none" w="sm" len="sm"/>
            <a:tailEnd type="none" w="sm" len="sm"/>
          </a:ln>
          <a:effectLst/>
        </p:spPr>
        <p:txBody>
          <a:bodyPr wrap="none" lIns="0" tIns="0" rIns="0" bIns="0" anchor="b" anchorCtr="1">
            <a:spAutoFit/>
          </a:bodyPr>
          <a:lstStyle/>
          <a:p>
            <a:r>
              <a:rPr lang="en-US" sz="1800" b="1"/>
              <a:t>9.0</a:t>
            </a:r>
          </a:p>
        </p:txBody>
      </p:sp>
      <p:sp>
        <p:nvSpPr>
          <p:cNvPr id="1357852" name="Text Box 28"/>
          <p:cNvSpPr txBox="1">
            <a:spLocks noChangeArrowheads="1"/>
          </p:cNvSpPr>
          <p:nvPr/>
        </p:nvSpPr>
        <p:spPr bwMode="auto">
          <a:xfrm>
            <a:off x="3556000" y="4662488"/>
            <a:ext cx="317500" cy="274637"/>
          </a:xfrm>
          <a:prstGeom prst="rect">
            <a:avLst/>
          </a:prstGeom>
          <a:noFill/>
          <a:ln w="12700">
            <a:noFill/>
            <a:miter lim="800000"/>
            <a:headEnd type="none" w="sm" len="sm"/>
            <a:tailEnd type="none" w="sm" len="sm"/>
          </a:ln>
          <a:effectLst/>
        </p:spPr>
        <p:txBody>
          <a:bodyPr wrap="none" lIns="0" tIns="0" rIns="0" bIns="0" anchor="b" anchorCtr="1">
            <a:spAutoFit/>
          </a:bodyPr>
          <a:lstStyle/>
          <a:p>
            <a:r>
              <a:rPr lang="en-US" sz="1800" b="1"/>
              <a:t>3.7</a:t>
            </a:r>
          </a:p>
        </p:txBody>
      </p:sp>
      <p:sp>
        <p:nvSpPr>
          <p:cNvPr id="1357853" name="Text Box 29"/>
          <p:cNvSpPr txBox="1">
            <a:spLocks noChangeArrowheads="1"/>
          </p:cNvSpPr>
          <p:nvPr/>
        </p:nvSpPr>
        <p:spPr bwMode="auto">
          <a:xfrm>
            <a:off x="3124200" y="4211638"/>
            <a:ext cx="317500" cy="274637"/>
          </a:xfrm>
          <a:prstGeom prst="rect">
            <a:avLst/>
          </a:prstGeom>
          <a:noFill/>
          <a:ln w="12700">
            <a:noFill/>
            <a:miter lim="800000"/>
            <a:headEnd type="none" w="sm" len="sm"/>
            <a:tailEnd type="none" w="sm" len="sm"/>
          </a:ln>
          <a:effectLst/>
        </p:spPr>
        <p:txBody>
          <a:bodyPr wrap="none" lIns="0" tIns="0" rIns="0" bIns="0" anchor="b" anchorCtr="1">
            <a:spAutoFit/>
          </a:bodyPr>
          <a:lstStyle/>
          <a:p>
            <a:r>
              <a:rPr lang="en-US" sz="1800" b="1"/>
              <a:t>5.2</a:t>
            </a:r>
          </a:p>
        </p:txBody>
      </p:sp>
      <p:sp>
        <p:nvSpPr>
          <p:cNvPr id="1357854" name="Text Box 30"/>
          <p:cNvSpPr txBox="1">
            <a:spLocks noChangeArrowheads="1"/>
          </p:cNvSpPr>
          <p:nvPr/>
        </p:nvSpPr>
        <p:spPr bwMode="auto">
          <a:xfrm>
            <a:off x="7112000" y="3709988"/>
            <a:ext cx="127000" cy="274637"/>
          </a:xfrm>
          <a:prstGeom prst="rect">
            <a:avLst/>
          </a:prstGeom>
          <a:noFill/>
          <a:ln w="12700">
            <a:noFill/>
            <a:miter lim="800000"/>
            <a:headEnd type="none" w="sm" len="sm"/>
            <a:tailEnd type="none" w="sm" len="sm"/>
          </a:ln>
          <a:effectLst/>
        </p:spPr>
        <p:txBody>
          <a:bodyPr wrap="none" lIns="0" tIns="0" rIns="0" bIns="0" anchor="b" anchorCtr="1">
            <a:spAutoFit/>
          </a:bodyPr>
          <a:lstStyle/>
          <a:p>
            <a:r>
              <a:rPr lang="en-US" sz="1800" b="1"/>
              <a:t>7</a:t>
            </a:r>
          </a:p>
        </p:txBody>
      </p:sp>
      <p:sp>
        <p:nvSpPr>
          <p:cNvPr id="1357855" name="Text Box 31"/>
          <p:cNvSpPr txBox="1">
            <a:spLocks noChangeArrowheads="1"/>
          </p:cNvSpPr>
          <p:nvPr/>
        </p:nvSpPr>
        <p:spPr bwMode="auto">
          <a:xfrm>
            <a:off x="6578600" y="4624388"/>
            <a:ext cx="317500" cy="274637"/>
          </a:xfrm>
          <a:prstGeom prst="rect">
            <a:avLst/>
          </a:prstGeom>
          <a:noFill/>
          <a:ln w="12700">
            <a:noFill/>
            <a:miter lim="800000"/>
            <a:headEnd type="none" w="sm" len="sm"/>
            <a:tailEnd type="none" w="sm" len="sm"/>
          </a:ln>
          <a:effectLst/>
        </p:spPr>
        <p:txBody>
          <a:bodyPr wrap="none" lIns="0" tIns="0" rIns="0" bIns="0" anchor="b" anchorCtr="1">
            <a:spAutoFit/>
          </a:bodyPr>
          <a:lstStyle/>
          <a:p>
            <a:r>
              <a:rPr lang="en-US" sz="1800" b="1"/>
              <a:t>3.8</a:t>
            </a:r>
          </a:p>
        </p:txBody>
      </p:sp>
      <p:sp>
        <p:nvSpPr>
          <p:cNvPr id="1357856" name="Text Box 32"/>
          <p:cNvSpPr txBox="1">
            <a:spLocks noChangeArrowheads="1"/>
          </p:cNvSpPr>
          <p:nvPr/>
        </p:nvSpPr>
        <p:spPr bwMode="auto">
          <a:xfrm>
            <a:off x="5721350" y="5424488"/>
            <a:ext cx="317500" cy="274637"/>
          </a:xfrm>
          <a:prstGeom prst="rect">
            <a:avLst/>
          </a:prstGeom>
          <a:noFill/>
          <a:ln w="12700">
            <a:noFill/>
            <a:miter lim="800000"/>
            <a:headEnd type="none" w="sm" len="sm"/>
            <a:tailEnd type="none" w="sm" len="sm"/>
          </a:ln>
          <a:effectLst/>
        </p:spPr>
        <p:txBody>
          <a:bodyPr wrap="none" lIns="0" tIns="0" rIns="0" bIns="0" anchor="b" anchorCtr="1">
            <a:spAutoFit/>
          </a:bodyPr>
          <a:lstStyle/>
          <a:p>
            <a:r>
              <a:rPr lang="en-US" sz="1800" b="1"/>
              <a:t>1.0</a:t>
            </a:r>
          </a:p>
        </p:txBody>
      </p:sp>
      <p:sp>
        <p:nvSpPr>
          <p:cNvPr id="1357857" name="Text Box 33"/>
          <p:cNvSpPr txBox="1">
            <a:spLocks noChangeArrowheads="1"/>
          </p:cNvSpPr>
          <p:nvPr/>
        </p:nvSpPr>
        <p:spPr bwMode="auto">
          <a:xfrm>
            <a:off x="6146800" y="4999038"/>
            <a:ext cx="317500" cy="274637"/>
          </a:xfrm>
          <a:prstGeom prst="rect">
            <a:avLst/>
          </a:prstGeom>
          <a:noFill/>
          <a:ln w="12700">
            <a:noFill/>
            <a:miter lim="800000"/>
            <a:headEnd type="none" w="sm" len="sm"/>
            <a:tailEnd type="none" w="sm" len="sm"/>
          </a:ln>
          <a:effectLst/>
        </p:spPr>
        <p:txBody>
          <a:bodyPr wrap="none" lIns="0" tIns="0" rIns="0" bIns="0" anchor="b" anchorCtr="1">
            <a:spAutoFit/>
          </a:bodyPr>
          <a:lstStyle/>
          <a:p>
            <a:r>
              <a:rPr lang="en-US" sz="1800" b="1"/>
              <a:t>2.5</a:t>
            </a:r>
          </a:p>
        </p:txBody>
      </p:sp>
      <p:sp>
        <p:nvSpPr>
          <p:cNvPr id="1357858" name="Text Box 34"/>
          <p:cNvSpPr txBox="1">
            <a:spLocks noChangeArrowheads="1"/>
          </p:cNvSpPr>
          <p:nvPr/>
        </p:nvSpPr>
        <p:spPr bwMode="auto">
          <a:xfrm>
            <a:off x="7473950" y="2852738"/>
            <a:ext cx="254000" cy="274637"/>
          </a:xfrm>
          <a:prstGeom prst="rect">
            <a:avLst/>
          </a:prstGeom>
          <a:noFill/>
          <a:ln w="12700">
            <a:noFill/>
            <a:miter lim="800000"/>
            <a:headEnd type="none" w="sm" len="sm"/>
            <a:tailEnd type="none" w="sm" len="sm"/>
          </a:ln>
          <a:effectLst/>
        </p:spPr>
        <p:txBody>
          <a:bodyPr wrap="none" lIns="0" tIns="0" rIns="0" bIns="0" anchor="b" anchorCtr="1">
            <a:spAutoFit/>
          </a:bodyPr>
          <a:lstStyle/>
          <a:p>
            <a:r>
              <a:rPr lang="en-US" sz="1800" b="1"/>
              <a:t>10</a:t>
            </a:r>
          </a:p>
        </p:txBody>
      </p:sp>
      <p:sp>
        <p:nvSpPr>
          <p:cNvPr id="1357859" name="Rectangle 35"/>
          <p:cNvSpPr>
            <a:spLocks noGrp="1" noChangeArrowheads="1"/>
          </p:cNvSpPr>
          <p:nvPr>
            <p:ph type="title"/>
          </p:nvPr>
        </p:nvSpPr>
        <p:spPr>
          <a:xfrm>
            <a:off x="0" y="0"/>
            <a:ext cx="9140825" cy="1128713"/>
          </a:xfrm>
          <a:noFill/>
          <a:ln/>
          <a:effectLst>
            <a:outerShdw dist="53882" dir="2700000" algn="ctr" rotWithShape="0">
              <a:schemeClr val="tx1"/>
            </a:outerShdw>
          </a:effectLst>
        </p:spPr>
        <p:txBody>
          <a:bodyPr wrap="none" lIns="92066" tIns="46034" rIns="92066" bIns="46034" anchor="t" anchorCtr="1"/>
          <a:lstStyle/>
          <a:p>
            <a:pPr defTabSz="930275">
              <a:lnSpc>
                <a:spcPct val="85000"/>
              </a:lnSpc>
              <a:spcBef>
                <a:spcPct val="0"/>
              </a:spcBef>
            </a:pPr>
            <a:r>
              <a:rPr lang="en-US" b="1" i="1"/>
              <a:t>20</a:t>
            </a:r>
            <a:r>
              <a:rPr lang="en-US" b="1" i="1" baseline="30000"/>
              <a:t>st</a:t>
            </a:r>
            <a:r>
              <a:rPr lang="en-US" b="1" i="1"/>
              <a:t> Century:</a:t>
            </a:r>
            <a:br>
              <a:rPr lang="en-US" b="1" i="1"/>
            </a:br>
            <a:r>
              <a:rPr lang="en-US" sz="4800" b="1" i="1"/>
              <a:t>New Peaks Reached in ’80s</a:t>
            </a:r>
          </a:p>
        </p:txBody>
      </p:sp>
      <p:sp>
        <p:nvSpPr>
          <p:cNvPr id="1357860" name="Freeform 36"/>
          <p:cNvSpPr>
            <a:spLocks/>
          </p:cNvSpPr>
          <p:nvPr/>
        </p:nvSpPr>
        <p:spPr bwMode="auto">
          <a:xfrm>
            <a:off x="0" y="1101725"/>
            <a:ext cx="9137650" cy="1588"/>
          </a:xfrm>
          <a:custGeom>
            <a:avLst/>
            <a:gdLst/>
            <a:ahLst/>
            <a:cxnLst>
              <a:cxn ang="0">
                <a:pos x="0" y="0"/>
              </a:cxn>
              <a:cxn ang="0">
                <a:pos x="5755" y="0"/>
              </a:cxn>
            </a:cxnLst>
            <a:rect l="0" t="0" r="r" b="b"/>
            <a:pathLst>
              <a:path w="5756" h="1">
                <a:moveTo>
                  <a:pt x="0" y="0"/>
                </a:moveTo>
                <a:lnTo>
                  <a:pt x="5755" y="0"/>
                </a:lnTo>
              </a:path>
            </a:pathLst>
          </a:custGeom>
          <a:noFill/>
          <a:ln w="12700" cap="rnd" cmpd="sng">
            <a:solidFill>
              <a:srgbClr val="00FFFF"/>
            </a:solidFill>
            <a:prstDash val="solid"/>
            <a:round/>
            <a:headEnd type="none" w="sm" len="sm"/>
            <a:tailEnd type="none" w="sm" len="sm"/>
          </a:ln>
          <a:effectLst/>
        </p:spPr>
        <p:txBody>
          <a:bodyPr/>
          <a:lstStyle/>
          <a:p>
            <a:endParaRPr lang="en-US"/>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02" name="Rectangle 2"/>
          <p:cNvSpPr>
            <a:spLocks noChangeArrowheads="1"/>
          </p:cNvSpPr>
          <p:nvPr/>
        </p:nvSpPr>
        <p:spPr bwMode="auto">
          <a:xfrm>
            <a:off x="706438" y="6230938"/>
            <a:ext cx="1858962" cy="515937"/>
          </a:xfrm>
          <a:prstGeom prst="rect">
            <a:avLst/>
          </a:prstGeom>
          <a:noFill/>
          <a:ln w="12700">
            <a:noFill/>
            <a:miter lim="800000"/>
            <a:headEnd/>
            <a:tailEnd/>
          </a:ln>
          <a:effectLst/>
        </p:spPr>
        <p:txBody>
          <a:bodyPr wrap="none" anchor="ctr"/>
          <a:lstStyle/>
          <a:p>
            <a:endParaRPr lang="en-US"/>
          </a:p>
        </p:txBody>
      </p:sp>
      <p:sp>
        <p:nvSpPr>
          <p:cNvPr id="1382403" name="Rectangle 3"/>
          <p:cNvSpPr>
            <a:spLocks noChangeArrowheads="1"/>
          </p:cNvSpPr>
          <p:nvPr/>
        </p:nvSpPr>
        <p:spPr bwMode="auto">
          <a:xfrm>
            <a:off x="3159125" y="6230938"/>
            <a:ext cx="2825750" cy="515937"/>
          </a:xfrm>
          <a:prstGeom prst="rect">
            <a:avLst/>
          </a:prstGeom>
          <a:noFill/>
          <a:ln w="12700">
            <a:noFill/>
            <a:miter lim="800000"/>
            <a:headEnd/>
            <a:tailEnd/>
          </a:ln>
          <a:effectLst/>
        </p:spPr>
        <p:txBody>
          <a:bodyPr wrap="none" anchor="ctr"/>
          <a:lstStyle/>
          <a:p>
            <a:endParaRPr lang="en-US"/>
          </a:p>
        </p:txBody>
      </p:sp>
      <p:sp>
        <p:nvSpPr>
          <p:cNvPr id="1382404" name="Rectangle 4"/>
          <p:cNvSpPr>
            <a:spLocks noChangeArrowheads="1"/>
          </p:cNvSpPr>
          <p:nvPr/>
        </p:nvSpPr>
        <p:spPr bwMode="auto">
          <a:xfrm>
            <a:off x="706438" y="6230938"/>
            <a:ext cx="1858962" cy="515937"/>
          </a:xfrm>
          <a:prstGeom prst="rect">
            <a:avLst/>
          </a:prstGeom>
          <a:noFill/>
          <a:ln w="12700">
            <a:noFill/>
            <a:miter lim="800000"/>
            <a:headEnd/>
            <a:tailEnd/>
          </a:ln>
          <a:effectLst/>
        </p:spPr>
        <p:txBody>
          <a:bodyPr wrap="none" anchor="ctr"/>
          <a:lstStyle/>
          <a:p>
            <a:endParaRPr lang="en-US"/>
          </a:p>
        </p:txBody>
      </p:sp>
      <p:sp>
        <p:nvSpPr>
          <p:cNvPr id="1382405" name="Rectangle 5"/>
          <p:cNvSpPr>
            <a:spLocks noChangeArrowheads="1"/>
          </p:cNvSpPr>
          <p:nvPr/>
        </p:nvSpPr>
        <p:spPr bwMode="auto">
          <a:xfrm>
            <a:off x="3159125" y="6230938"/>
            <a:ext cx="2825750" cy="515937"/>
          </a:xfrm>
          <a:prstGeom prst="rect">
            <a:avLst/>
          </a:prstGeom>
          <a:noFill/>
          <a:ln w="12700">
            <a:noFill/>
            <a:miter lim="800000"/>
            <a:headEnd/>
            <a:tailEnd/>
          </a:ln>
          <a:effectLst/>
        </p:spPr>
        <p:txBody>
          <a:bodyPr wrap="none" anchor="ctr"/>
          <a:lstStyle/>
          <a:p>
            <a:endParaRPr lang="en-US"/>
          </a:p>
        </p:txBody>
      </p:sp>
      <p:sp>
        <p:nvSpPr>
          <p:cNvPr id="1382406" name="Rectangle 6"/>
          <p:cNvSpPr>
            <a:spLocks noChangeArrowheads="1"/>
          </p:cNvSpPr>
          <p:nvPr/>
        </p:nvSpPr>
        <p:spPr bwMode="auto">
          <a:xfrm>
            <a:off x="706438" y="6230938"/>
            <a:ext cx="1858962" cy="515937"/>
          </a:xfrm>
          <a:prstGeom prst="rect">
            <a:avLst/>
          </a:prstGeom>
          <a:noFill/>
          <a:ln w="12700">
            <a:noFill/>
            <a:miter lim="800000"/>
            <a:headEnd/>
            <a:tailEnd/>
          </a:ln>
          <a:effectLst/>
        </p:spPr>
        <p:txBody>
          <a:bodyPr wrap="none" anchor="ctr"/>
          <a:lstStyle/>
          <a:p>
            <a:endParaRPr lang="en-US"/>
          </a:p>
        </p:txBody>
      </p:sp>
      <p:sp>
        <p:nvSpPr>
          <p:cNvPr id="1382407" name="Rectangle 7"/>
          <p:cNvSpPr>
            <a:spLocks noChangeArrowheads="1"/>
          </p:cNvSpPr>
          <p:nvPr/>
        </p:nvSpPr>
        <p:spPr bwMode="auto">
          <a:xfrm>
            <a:off x="3159125" y="6230938"/>
            <a:ext cx="2825750" cy="515937"/>
          </a:xfrm>
          <a:prstGeom prst="rect">
            <a:avLst/>
          </a:prstGeom>
          <a:noFill/>
          <a:ln w="12700">
            <a:noFill/>
            <a:miter lim="800000"/>
            <a:headEnd/>
            <a:tailEnd/>
          </a:ln>
          <a:effectLst/>
        </p:spPr>
        <p:txBody>
          <a:bodyPr wrap="none" anchor="ctr"/>
          <a:lstStyle/>
          <a:p>
            <a:endParaRPr lang="en-US"/>
          </a:p>
        </p:txBody>
      </p:sp>
      <p:sp>
        <p:nvSpPr>
          <p:cNvPr id="1382408" name="Rectangle 8"/>
          <p:cNvSpPr>
            <a:spLocks noChangeArrowheads="1"/>
          </p:cNvSpPr>
          <p:nvPr/>
        </p:nvSpPr>
        <p:spPr bwMode="auto">
          <a:xfrm>
            <a:off x="685800" y="6248400"/>
            <a:ext cx="1905000" cy="457200"/>
          </a:xfrm>
          <a:prstGeom prst="rect">
            <a:avLst/>
          </a:prstGeom>
          <a:noFill/>
          <a:ln w="12700">
            <a:noFill/>
            <a:miter lim="800000"/>
            <a:headEnd/>
            <a:tailEnd/>
          </a:ln>
          <a:effectLst/>
        </p:spPr>
        <p:txBody>
          <a:bodyPr wrap="none" anchor="ctr"/>
          <a:lstStyle/>
          <a:p>
            <a:endParaRPr lang="en-US"/>
          </a:p>
        </p:txBody>
      </p:sp>
      <p:sp>
        <p:nvSpPr>
          <p:cNvPr id="1382409" name="Rectangle 9"/>
          <p:cNvSpPr>
            <a:spLocks noChangeArrowheads="1"/>
          </p:cNvSpPr>
          <p:nvPr/>
        </p:nvSpPr>
        <p:spPr bwMode="auto">
          <a:xfrm>
            <a:off x="3124200" y="6248400"/>
            <a:ext cx="2895600" cy="457200"/>
          </a:xfrm>
          <a:prstGeom prst="rect">
            <a:avLst/>
          </a:prstGeom>
          <a:noFill/>
          <a:ln w="12700">
            <a:noFill/>
            <a:miter lim="800000"/>
            <a:headEnd/>
            <a:tailEnd/>
          </a:ln>
          <a:effectLst/>
        </p:spPr>
        <p:txBody>
          <a:bodyPr wrap="none" anchor="ctr"/>
          <a:lstStyle/>
          <a:p>
            <a:endParaRPr lang="en-US"/>
          </a:p>
        </p:txBody>
      </p:sp>
      <p:sp>
        <p:nvSpPr>
          <p:cNvPr id="1382410" name="Rectangle 10"/>
          <p:cNvSpPr>
            <a:spLocks noGrp="1" noChangeArrowheads="1"/>
          </p:cNvSpPr>
          <p:nvPr>
            <p:ph type="title"/>
          </p:nvPr>
        </p:nvSpPr>
        <p:spPr>
          <a:xfrm>
            <a:off x="0" y="0"/>
            <a:ext cx="9140825" cy="1231900"/>
          </a:xfrm>
          <a:noFill/>
          <a:ln/>
          <a:effectLst>
            <a:outerShdw dist="45791" dir="3378596" algn="ctr" rotWithShape="0">
              <a:schemeClr val="tx1"/>
            </a:outerShdw>
          </a:effectLst>
        </p:spPr>
        <p:txBody>
          <a:bodyPr wrap="none" lIns="92064" tIns="46033" rIns="92064" bIns="46033"/>
          <a:lstStyle/>
          <a:p>
            <a:pPr defTabSz="930275">
              <a:lnSpc>
                <a:spcPct val="85000"/>
              </a:lnSpc>
              <a:spcBef>
                <a:spcPct val="0"/>
              </a:spcBef>
            </a:pPr>
            <a:r>
              <a:rPr lang="en-US" sz="4400" b="1" i="1">
                <a:solidFill>
                  <a:schemeClr val="hlink"/>
                </a:solidFill>
              </a:rPr>
              <a:t>Age 12-17:  Growth from Latinos</a:t>
            </a:r>
            <a:br>
              <a:rPr lang="en-US" sz="4400" b="1" i="1">
                <a:solidFill>
                  <a:schemeClr val="hlink"/>
                </a:solidFill>
              </a:rPr>
            </a:br>
            <a:r>
              <a:rPr lang="en-US" sz="4400" b="1" i="1">
                <a:solidFill>
                  <a:schemeClr val="hlink"/>
                </a:solidFill>
              </a:rPr>
              <a:t> as Whites (&amp; Blacks) Shrink</a:t>
            </a:r>
          </a:p>
        </p:txBody>
      </p:sp>
      <p:grpSp>
        <p:nvGrpSpPr>
          <p:cNvPr id="1382411" name="Group 11"/>
          <p:cNvGrpSpPr>
            <a:grpSpLocks/>
          </p:cNvGrpSpPr>
          <p:nvPr/>
        </p:nvGrpSpPr>
        <p:grpSpPr bwMode="auto">
          <a:xfrm>
            <a:off x="2200275" y="6324600"/>
            <a:ext cx="6700838" cy="266700"/>
            <a:chOff x="1386" y="4080"/>
            <a:chExt cx="4221" cy="168"/>
          </a:xfrm>
        </p:grpSpPr>
        <p:grpSp>
          <p:nvGrpSpPr>
            <p:cNvPr id="1382412" name="Group 12"/>
            <p:cNvGrpSpPr>
              <a:grpSpLocks/>
            </p:cNvGrpSpPr>
            <p:nvPr/>
          </p:nvGrpSpPr>
          <p:grpSpPr bwMode="auto">
            <a:xfrm>
              <a:off x="4895" y="4080"/>
              <a:ext cx="712" cy="168"/>
              <a:chOff x="4895" y="4080"/>
              <a:chExt cx="712" cy="168"/>
            </a:xfrm>
          </p:grpSpPr>
          <p:sp>
            <p:nvSpPr>
              <p:cNvPr id="1382413" name="Rectangle 13"/>
              <p:cNvSpPr>
                <a:spLocks noChangeArrowheads="1"/>
              </p:cNvSpPr>
              <p:nvPr/>
            </p:nvSpPr>
            <p:spPr bwMode="auto">
              <a:xfrm>
                <a:off x="4895" y="4085"/>
                <a:ext cx="258" cy="122"/>
              </a:xfrm>
              <a:prstGeom prst="rect">
                <a:avLst/>
              </a:prstGeom>
              <a:solidFill>
                <a:srgbClr val="00FFFF"/>
              </a:solidFill>
              <a:ln w="12700">
                <a:solidFill>
                  <a:schemeClr val="tx1"/>
                </a:solidFill>
                <a:miter lim="800000"/>
                <a:headEnd/>
                <a:tailEnd/>
              </a:ln>
              <a:effectLst/>
            </p:spPr>
            <p:txBody>
              <a:bodyPr wrap="none" lIns="86388" tIns="43195" rIns="86388" bIns="43195" anchor="b">
                <a:spAutoFit/>
              </a:bodyPr>
              <a:lstStyle/>
              <a:p>
                <a:endParaRPr lang="en-US"/>
              </a:p>
            </p:txBody>
          </p:sp>
          <p:sp>
            <p:nvSpPr>
              <p:cNvPr id="1382414" name="Rectangle 14"/>
              <p:cNvSpPr>
                <a:spLocks noChangeArrowheads="1"/>
              </p:cNvSpPr>
              <p:nvPr/>
            </p:nvSpPr>
            <p:spPr bwMode="auto">
              <a:xfrm>
                <a:off x="5158" y="4080"/>
                <a:ext cx="449" cy="168"/>
              </a:xfrm>
              <a:prstGeom prst="rect">
                <a:avLst/>
              </a:prstGeom>
              <a:noFill/>
              <a:ln w="12700">
                <a:noFill/>
                <a:miter lim="800000"/>
                <a:headEnd/>
                <a:tailEnd/>
              </a:ln>
              <a:effectLst/>
            </p:spPr>
            <p:txBody>
              <a:bodyPr wrap="none" lIns="86388" tIns="43195" rIns="86388" bIns="43195" anchor="b">
                <a:spAutoFit/>
              </a:bodyPr>
              <a:lstStyle/>
              <a:p>
                <a:pPr defTabSz="862013">
                  <a:lnSpc>
                    <a:spcPct val="70000"/>
                  </a:lnSpc>
                  <a:spcBef>
                    <a:spcPct val="30000"/>
                  </a:spcBef>
                </a:pPr>
                <a:r>
                  <a:rPr lang="en-US" sz="1700">
                    <a:solidFill>
                      <a:schemeClr val="tx1"/>
                    </a:solidFill>
                  </a:rPr>
                  <a:t>Asian</a:t>
                </a:r>
              </a:p>
            </p:txBody>
          </p:sp>
        </p:grpSp>
        <p:grpSp>
          <p:nvGrpSpPr>
            <p:cNvPr id="1382415" name="Group 15"/>
            <p:cNvGrpSpPr>
              <a:grpSpLocks/>
            </p:cNvGrpSpPr>
            <p:nvPr/>
          </p:nvGrpSpPr>
          <p:grpSpPr bwMode="auto">
            <a:xfrm>
              <a:off x="3884" y="4080"/>
              <a:ext cx="885" cy="168"/>
              <a:chOff x="3712" y="4080"/>
              <a:chExt cx="885" cy="168"/>
            </a:xfrm>
          </p:grpSpPr>
          <p:sp>
            <p:nvSpPr>
              <p:cNvPr id="1382416" name="Rectangle 16"/>
              <p:cNvSpPr>
                <a:spLocks noChangeArrowheads="1"/>
              </p:cNvSpPr>
              <p:nvPr/>
            </p:nvSpPr>
            <p:spPr bwMode="auto">
              <a:xfrm>
                <a:off x="3712" y="4085"/>
                <a:ext cx="259" cy="122"/>
              </a:xfrm>
              <a:prstGeom prst="rect">
                <a:avLst/>
              </a:prstGeom>
              <a:solidFill>
                <a:srgbClr val="0000FF"/>
              </a:solidFill>
              <a:ln w="12700">
                <a:solidFill>
                  <a:schemeClr val="tx1"/>
                </a:solidFill>
                <a:miter lim="800000"/>
                <a:headEnd/>
                <a:tailEnd/>
              </a:ln>
              <a:effectLst/>
            </p:spPr>
            <p:txBody>
              <a:bodyPr wrap="none" lIns="86388" tIns="43195" rIns="86388" bIns="43195" anchor="b">
                <a:spAutoFit/>
              </a:bodyPr>
              <a:lstStyle/>
              <a:p>
                <a:endParaRPr lang="en-US"/>
              </a:p>
            </p:txBody>
          </p:sp>
          <p:sp>
            <p:nvSpPr>
              <p:cNvPr id="1382417" name="Rectangle 17"/>
              <p:cNvSpPr>
                <a:spLocks noChangeArrowheads="1"/>
              </p:cNvSpPr>
              <p:nvPr/>
            </p:nvSpPr>
            <p:spPr bwMode="auto">
              <a:xfrm>
                <a:off x="3967" y="4080"/>
                <a:ext cx="630" cy="168"/>
              </a:xfrm>
              <a:prstGeom prst="rect">
                <a:avLst/>
              </a:prstGeom>
              <a:noFill/>
              <a:ln w="12700">
                <a:noFill/>
                <a:miter lim="800000"/>
                <a:headEnd/>
                <a:tailEnd/>
              </a:ln>
              <a:effectLst/>
            </p:spPr>
            <p:txBody>
              <a:bodyPr wrap="none" lIns="86388" tIns="43195" rIns="86388" bIns="43195" anchor="b">
                <a:spAutoFit/>
              </a:bodyPr>
              <a:lstStyle/>
              <a:p>
                <a:pPr defTabSz="862013">
                  <a:lnSpc>
                    <a:spcPct val="70000"/>
                  </a:lnSpc>
                  <a:spcBef>
                    <a:spcPct val="30000"/>
                  </a:spcBef>
                </a:pPr>
                <a:r>
                  <a:rPr lang="en-US" sz="1700">
                    <a:solidFill>
                      <a:schemeClr val="tx1"/>
                    </a:solidFill>
                  </a:rPr>
                  <a:t>Hispanic</a:t>
                </a:r>
              </a:p>
            </p:txBody>
          </p:sp>
        </p:grpSp>
        <p:grpSp>
          <p:nvGrpSpPr>
            <p:cNvPr id="1382418" name="Group 18"/>
            <p:cNvGrpSpPr>
              <a:grpSpLocks/>
            </p:cNvGrpSpPr>
            <p:nvPr/>
          </p:nvGrpSpPr>
          <p:grpSpPr bwMode="auto">
            <a:xfrm>
              <a:off x="3060" y="4080"/>
              <a:ext cx="699" cy="168"/>
              <a:chOff x="2745" y="4080"/>
              <a:chExt cx="699" cy="168"/>
            </a:xfrm>
          </p:grpSpPr>
          <p:sp>
            <p:nvSpPr>
              <p:cNvPr id="1382419" name="Rectangle 19"/>
              <p:cNvSpPr>
                <a:spLocks noChangeArrowheads="1"/>
              </p:cNvSpPr>
              <p:nvPr/>
            </p:nvSpPr>
            <p:spPr bwMode="auto">
              <a:xfrm>
                <a:off x="2745" y="4085"/>
                <a:ext cx="257" cy="122"/>
              </a:xfrm>
              <a:prstGeom prst="rect">
                <a:avLst/>
              </a:prstGeom>
              <a:solidFill>
                <a:srgbClr val="FF0000"/>
              </a:solidFill>
              <a:ln w="12700">
                <a:solidFill>
                  <a:schemeClr val="tx1"/>
                </a:solidFill>
                <a:miter lim="800000"/>
                <a:headEnd/>
                <a:tailEnd/>
              </a:ln>
              <a:effectLst/>
            </p:spPr>
            <p:txBody>
              <a:bodyPr wrap="none" lIns="86388" tIns="43195" rIns="86388" bIns="43195" anchor="b">
                <a:spAutoFit/>
              </a:bodyPr>
              <a:lstStyle/>
              <a:p>
                <a:endParaRPr lang="en-US"/>
              </a:p>
            </p:txBody>
          </p:sp>
          <p:sp>
            <p:nvSpPr>
              <p:cNvPr id="1382420" name="Rectangle 20"/>
              <p:cNvSpPr>
                <a:spLocks noChangeArrowheads="1"/>
              </p:cNvSpPr>
              <p:nvPr/>
            </p:nvSpPr>
            <p:spPr bwMode="auto">
              <a:xfrm>
                <a:off x="3003" y="4080"/>
                <a:ext cx="441" cy="168"/>
              </a:xfrm>
              <a:prstGeom prst="rect">
                <a:avLst/>
              </a:prstGeom>
              <a:noFill/>
              <a:ln w="12700">
                <a:noFill/>
                <a:miter lim="800000"/>
                <a:headEnd/>
                <a:tailEnd/>
              </a:ln>
              <a:effectLst/>
            </p:spPr>
            <p:txBody>
              <a:bodyPr wrap="none" lIns="86388" tIns="43195" rIns="86388" bIns="43195" anchor="b">
                <a:spAutoFit/>
              </a:bodyPr>
              <a:lstStyle/>
              <a:p>
                <a:pPr defTabSz="862013">
                  <a:lnSpc>
                    <a:spcPct val="70000"/>
                  </a:lnSpc>
                  <a:spcBef>
                    <a:spcPct val="30000"/>
                  </a:spcBef>
                </a:pPr>
                <a:r>
                  <a:rPr lang="en-US" sz="1700">
                    <a:solidFill>
                      <a:schemeClr val="tx1"/>
                    </a:solidFill>
                  </a:rPr>
                  <a:t>Black</a:t>
                </a:r>
              </a:p>
            </p:txBody>
          </p:sp>
        </p:grpSp>
        <p:grpSp>
          <p:nvGrpSpPr>
            <p:cNvPr id="1382421" name="Group 21"/>
            <p:cNvGrpSpPr>
              <a:grpSpLocks/>
            </p:cNvGrpSpPr>
            <p:nvPr/>
          </p:nvGrpSpPr>
          <p:grpSpPr bwMode="auto">
            <a:xfrm>
              <a:off x="1386" y="4080"/>
              <a:ext cx="1549" cy="168"/>
              <a:chOff x="858" y="4080"/>
              <a:chExt cx="1549" cy="168"/>
            </a:xfrm>
          </p:grpSpPr>
          <p:sp>
            <p:nvSpPr>
              <p:cNvPr id="1382422" name="Rectangle 22"/>
              <p:cNvSpPr>
                <a:spLocks noChangeArrowheads="1"/>
              </p:cNvSpPr>
              <p:nvPr/>
            </p:nvSpPr>
            <p:spPr bwMode="auto">
              <a:xfrm>
                <a:off x="858" y="4085"/>
                <a:ext cx="259" cy="122"/>
              </a:xfrm>
              <a:prstGeom prst="rect">
                <a:avLst/>
              </a:prstGeom>
              <a:solidFill>
                <a:srgbClr val="FFFF00"/>
              </a:solidFill>
              <a:ln w="12700">
                <a:solidFill>
                  <a:schemeClr val="tx1"/>
                </a:solidFill>
                <a:miter lim="800000"/>
                <a:headEnd/>
                <a:tailEnd/>
              </a:ln>
              <a:effectLst/>
            </p:spPr>
            <p:txBody>
              <a:bodyPr wrap="none" lIns="86388" tIns="43195" rIns="86388" bIns="43195" anchor="b">
                <a:spAutoFit/>
              </a:bodyPr>
              <a:lstStyle/>
              <a:p>
                <a:endParaRPr lang="en-US"/>
              </a:p>
            </p:txBody>
          </p:sp>
          <p:sp>
            <p:nvSpPr>
              <p:cNvPr id="1382423" name="Rectangle 23"/>
              <p:cNvSpPr>
                <a:spLocks noChangeArrowheads="1"/>
              </p:cNvSpPr>
              <p:nvPr/>
            </p:nvSpPr>
            <p:spPr bwMode="auto">
              <a:xfrm>
                <a:off x="1125" y="4080"/>
                <a:ext cx="1282" cy="168"/>
              </a:xfrm>
              <a:prstGeom prst="rect">
                <a:avLst/>
              </a:prstGeom>
              <a:noFill/>
              <a:ln w="12700">
                <a:noFill/>
                <a:miter lim="800000"/>
                <a:headEnd/>
                <a:tailEnd/>
              </a:ln>
              <a:effectLst/>
            </p:spPr>
            <p:txBody>
              <a:bodyPr wrap="none" lIns="86388" tIns="43195" rIns="86388" bIns="43195" anchor="b">
                <a:spAutoFit/>
              </a:bodyPr>
              <a:lstStyle/>
              <a:p>
                <a:pPr defTabSz="862013">
                  <a:lnSpc>
                    <a:spcPct val="70000"/>
                  </a:lnSpc>
                  <a:spcBef>
                    <a:spcPct val="30000"/>
                  </a:spcBef>
                </a:pPr>
                <a:r>
                  <a:rPr lang="en-US" sz="1700">
                    <a:solidFill>
                      <a:schemeClr val="tx1"/>
                    </a:solidFill>
                  </a:rPr>
                  <a:t>White, not Hispanic</a:t>
                </a:r>
              </a:p>
            </p:txBody>
          </p:sp>
        </p:grpSp>
      </p:grpSp>
      <p:sp>
        <p:nvSpPr>
          <p:cNvPr id="1382424" name="Freeform 24"/>
          <p:cNvSpPr>
            <a:spLocks/>
          </p:cNvSpPr>
          <p:nvPr/>
        </p:nvSpPr>
        <p:spPr bwMode="auto">
          <a:xfrm>
            <a:off x="0" y="1271588"/>
            <a:ext cx="9145588" cy="1587"/>
          </a:xfrm>
          <a:custGeom>
            <a:avLst/>
            <a:gdLst/>
            <a:ahLst/>
            <a:cxnLst>
              <a:cxn ang="0">
                <a:pos x="0" y="0"/>
              </a:cxn>
              <a:cxn ang="0">
                <a:pos x="5904" y="0"/>
              </a:cxn>
            </a:cxnLst>
            <a:rect l="0" t="0" r="r" b="b"/>
            <a:pathLst>
              <a:path w="5905" h="1">
                <a:moveTo>
                  <a:pt x="0" y="0"/>
                </a:moveTo>
                <a:lnTo>
                  <a:pt x="5904" y="0"/>
                </a:lnTo>
              </a:path>
            </a:pathLst>
          </a:custGeom>
          <a:noFill/>
          <a:ln w="12700" cap="rnd" cmpd="sng">
            <a:solidFill>
              <a:srgbClr val="00FFFF"/>
            </a:solidFill>
            <a:prstDash val="solid"/>
            <a:round/>
            <a:headEnd type="none" w="med" len="med"/>
            <a:tailEnd type="none" w="med" len="med"/>
          </a:ln>
          <a:effectLst/>
        </p:spPr>
        <p:txBody>
          <a:bodyPr/>
          <a:lstStyle/>
          <a:p>
            <a:endParaRPr lang="en-US"/>
          </a:p>
        </p:txBody>
      </p:sp>
      <p:graphicFrame>
        <p:nvGraphicFramePr>
          <p:cNvPr id="1382425" name="Object 25">
            <a:hlinkClick r:id="" action="ppaction://ole?verb=0"/>
          </p:cNvPr>
          <p:cNvGraphicFramePr>
            <a:graphicFrameLocks noChangeAspect="1"/>
          </p:cNvGraphicFramePr>
          <p:nvPr/>
        </p:nvGraphicFramePr>
        <p:xfrm>
          <a:off x="-1588" y="971550"/>
          <a:ext cx="4389438" cy="5226050"/>
        </p:xfrm>
        <a:graphic>
          <a:graphicData uri="http://schemas.openxmlformats.org/presentationml/2006/ole">
            <p:oleObj spid="_x0000_s1382425" name="Chart" r:id="rId4" imgW="4495800" imgH="5353202" progId="MSGraph.Chart.8">
              <p:embed followColorScheme="full"/>
            </p:oleObj>
          </a:graphicData>
        </a:graphic>
      </p:graphicFrame>
      <p:grpSp>
        <p:nvGrpSpPr>
          <p:cNvPr id="1382426" name="Group 26"/>
          <p:cNvGrpSpPr>
            <a:grpSpLocks/>
          </p:cNvGrpSpPr>
          <p:nvPr/>
        </p:nvGrpSpPr>
        <p:grpSpPr bwMode="auto">
          <a:xfrm>
            <a:off x="476250" y="1485900"/>
            <a:ext cx="2762250" cy="422275"/>
            <a:chOff x="300" y="912"/>
            <a:chExt cx="1740" cy="266"/>
          </a:xfrm>
        </p:grpSpPr>
        <p:sp>
          <p:nvSpPr>
            <p:cNvPr id="1382427" name="Text 1"/>
            <p:cNvSpPr txBox="1">
              <a:spLocks noChangeArrowheads="1"/>
            </p:cNvSpPr>
            <p:nvPr/>
          </p:nvSpPr>
          <p:spPr bwMode="auto">
            <a:xfrm>
              <a:off x="300" y="1044"/>
              <a:ext cx="1740" cy="134"/>
            </a:xfrm>
            <a:prstGeom prst="rect">
              <a:avLst/>
            </a:prstGeom>
            <a:noFill/>
            <a:ln w="9525">
              <a:noFill/>
              <a:miter lim="800000"/>
              <a:headEnd/>
              <a:tailEnd/>
            </a:ln>
          </p:spPr>
          <p:txBody>
            <a:bodyPr lIns="0" tIns="0" rIns="0" bIns="0">
              <a:spAutoFit/>
            </a:bodyPr>
            <a:lstStyle/>
            <a:p>
              <a:r>
                <a:rPr lang="en-US">
                  <a:solidFill>
                    <a:schemeClr val="tx2"/>
                  </a:solidFill>
                </a:rPr>
                <a:t>Percent Hispanic above bar</a:t>
              </a:r>
            </a:p>
          </p:txBody>
        </p:sp>
        <p:sp>
          <p:nvSpPr>
            <p:cNvPr id="1382428" name="Text 1"/>
            <p:cNvSpPr txBox="1">
              <a:spLocks noChangeArrowheads="1"/>
            </p:cNvSpPr>
            <p:nvPr/>
          </p:nvSpPr>
          <p:spPr bwMode="auto">
            <a:xfrm>
              <a:off x="300" y="912"/>
              <a:ext cx="1140" cy="134"/>
            </a:xfrm>
            <a:prstGeom prst="rect">
              <a:avLst/>
            </a:prstGeom>
            <a:noFill/>
            <a:ln w="9525">
              <a:noFill/>
              <a:miter lim="800000"/>
              <a:headEnd/>
              <a:tailEnd/>
            </a:ln>
          </p:spPr>
          <p:txBody>
            <a:bodyPr lIns="0" tIns="0" rIns="0" bIns="0">
              <a:spAutoFit/>
            </a:bodyPr>
            <a:lstStyle/>
            <a:p>
              <a:r>
                <a:rPr lang="en-US">
                  <a:solidFill>
                    <a:schemeClr val="tx1"/>
                  </a:solidFill>
                </a:rPr>
                <a:t>Population (millions)</a:t>
              </a:r>
            </a:p>
          </p:txBody>
        </p:sp>
      </p:grpSp>
      <p:graphicFrame>
        <p:nvGraphicFramePr>
          <p:cNvPr id="1382429" name="Object 29">
            <a:hlinkClick r:id="" action="ppaction://ole?verb=0"/>
          </p:cNvPr>
          <p:cNvGraphicFramePr>
            <a:graphicFrameLocks noChangeAspect="1"/>
          </p:cNvGraphicFramePr>
          <p:nvPr/>
        </p:nvGraphicFramePr>
        <p:xfrm>
          <a:off x="4568825" y="969963"/>
          <a:ext cx="4387850" cy="5159375"/>
        </p:xfrm>
        <a:graphic>
          <a:graphicData uri="http://schemas.openxmlformats.org/presentationml/2006/ole">
            <p:oleObj spid="_x0000_s1382429" name="Chart" r:id="rId5" imgW="4553102" imgH="5353202" progId="MSGraph.Chart.8">
              <p:embed followColorScheme="full"/>
            </p:oleObj>
          </a:graphicData>
        </a:graphic>
      </p:graphicFrame>
      <p:grpSp>
        <p:nvGrpSpPr>
          <p:cNvPr id="1382430" name="Group 30"/>
          <p:cNvGrpSpPr>
            <a:grpSpLocks/>
          </p:cNvGrpSpPr>
          <p:nvPr/>
        </p:nvGrpSpPr>
        <p:grpSpPr bwMode="auto">
          <a:xfrm>
            <a:off x="5181600" y="1485900"/>
            <a:ext cx="2266950" cy="635000"/>
            <a:chOff x="3276" y="948"/>
            <a:chExt cx="1428" cy="400"/>
          </a:xfrm>
        </p:grpSpPr>
        <p:sp>
          <p:nvSpPr>
            <p:cNvPr id="1382431" name="Text 1"/>
            <p:cNvSpPr txBox="1">
              <a:spLocks noChangeArrowheads="1"/>
            </p:cNvSpPr>
            <p:nvPr/>
          </p:nvSpPr>
          <p:spPr bwMode="auto">
            <a:xfrm>
              <a:off x="3276" y="1080"/>
              <a:ext cx="1123" cy="268"/>
            </a:xfrm>
            <a:prstGeom prst="rect">
              <a:avLst/>
            </a:prstGeom>
            <a:noFill/>
            <a:ln w="9525">
              <a:noFill/>
              <a:miter lim="800000"/>
              <a:headEnd/>
              <a:tailEnd/>
            </a:ln>
          </p:spPr>
          <p:txBody>
            <a:bodyPr wrap="none" lIns="0" tIns="0" rIns="0" bIns="0">
              <a:spAutoFit/>
            </a:bodyPr>
            <a:lstStyle/>
            <a:p>
              <a:r>
                <a:rPr lang="en-US">
                  <a:solidFill>
                    <a:schemeClr val="tx2"/>
                  </a:solidFill>
                </a:rPr>
                <a:t>Hispanic, red (above);</a:t>
              </a:r>
              <a:r>
                <a:rPr lang="en-US">
                  <a:solidFill>
                    <a:schemeClr val="tx1"/>
                  </a:solidFill>
                </a:rPr>
                <a:t> </a:t>
              </a:r>
            </a:p>
            <a:p>
              <a:r>
                <a:rPr lang="en-US">
                  <a:solidFill>
                    <a:schemeClr val="tx1"/>
                  </a:solidFill>
                </a:rPr>
                <a:t>White-Black, below</a:t>
              </a:r>
            </a:p>
          </p:txBody>
        </p:sp>
        <p:sp>
          <p:nvSpPr>
            <p:cNvPr id="1382432" name="Text 1"/>
            <p:cNvSpPr txBox="1">
              <a:spLocks noChangeArrowheads="1"/>
            </p:cNvSpPr>
            <p:nvPr/>
          </p:nvSpPr>
          <p:spPr bwMode="auto">
            <a:xfrm>
              <a:off x="3276" y="948"/>
              <a:ext cx="1428" cy="134"/>
            </a:xfrm>
            <a:prstGeom prst="rect">
              <a:avLst/>
            </a:prstGeom>
            <a:noFill/>
            <a:ln w="9525">
              <a:noFill/>
              <a:miter lim="800000"/>
              <a:headEnd/>
              <a:tailEnd/>
            </a:ln>
          </p:spPr>
          <p:txBody>
            <a:bodyPr wrap="none" lIns="0" tIns="0" rIns="0" bIns="0">
              <a:spAutoFit/>
            </a:bodyPr>
            <a:lstStyle/>
            <a:p>
              <a:r>
                <a:rPr lang="en-US">
                  <a:solidFill>
                    <a:schemeClr val="tx1"/>
                  </a:solidFill>
                </a:rPr>
                <a:t>Population Change (millions)</a:t>
              </a:r>
            </a:p>
          </p:txBody>
        </p:sp>
      </p:grpSp>
    </p:spTree>
  </p:cSld>
  <p:clrMapOvr>
    <a:masterClrMapping/>
  </p:clrMapOvr>
  <p:transition spd="med">
    <p:cut/>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4450" name="Rectangle 2"/>
          <p:cNvSpPr>
            <a:spLocks noChangeArrowheads="1"/>
          </p:cNvSpPr>
          <p:nvPr/>
        </p:nvSpPr>
        <p:spPr bwMode="auto">
          <a:xfrm>
            <a:off x="706438" y="6230938"/>
            <a:ext cx="1858962" cy="515937"/>
          </a:xfrm>
          <a:prstGeom prst="rect">
            <a:avLst/>
          </a:prstGeom>
          <a:noFill/>
          <a:ln w="12700">
            <a:noFill/>
            <a:miter lim="800000"/>
            <a:headEnd/>
            <a:tailEnd/>
          </a:ln>
          <a:effectLst/>
        </p:spPr>
        <p:txBody>
          <a:bodyPr wrap="none" anchor="ctr"/>
          <a:lstStyle/>
          <a:p>
            <a:endParaRPr lang="en-US"/>
          </a:p>
        </p:txBody>
      </p:sp>
      <p:sp>
        <p:nvSpPr>
          <p:cNvPr id="1384451" name="Rectangle 3"/>
          <p:cNvSpPr>
            <a:spLocks noChangeArrowheads="1"/>
          </p:cNvSpPr>
          <p:nvPr/>
        </p:nvSpPr>
        <p:spPr bwMode="auto">
          <a:xfrm>
            <a:off x="3159125" y="6230938"/>
            <a:ext cx="2825750" cy="515937"/>
          </a:xfrm>
          <a:prstGeom prst="rect">
            <a:avLst/>
          </a:prstGeom>
          <a:noFill/>
          <a:ln w="12700">
            <a:noFill/>
            <a:miter lim="800000"/>
            <a:headEnd/>
            <a:tailEnd/>
          </a:ln>
          <a:effectLst/>
        </p:spPr>
        <p:txBody>
          <a:bodyPr wrap="none" anchor="ctr"/>
          <a:lstStyle/>
          <a:p>
            <a:endParaRPr lang="en-US"/>
          </a:p>
        </p:txBody>
      </p:sp>
      <p:sp>
        <p:nvSpPr>
          <p:cNvPr id="1384452" name="Rectangle 4"/>
          <p:cNvSpPr>
            <a:spLocks noChangeArrowheads="1"/>
          </p:cNvSpPr>
          <p:nvPr/>
        </p:nvSpPr>
        <p:spPr bwMode="auto">
          <a:xfrm>
            <a:off x="706438" y="6230938"/>
            <a:ext cx="1858962" cy="515937"/>
          </a:xfrm>
          <a:prstGeom prst="rect">
            <a:avLst/>
          </a:prstGeom>
          <a:noFill/>
          <a:ln w="12700">
            <a:noFill/>
            <a:miter lim="800000"/>
            <a:headEnd/>
            <a:tailEnd/>
          </a:ln>
          <a:effectLst/>
        </p:spPr>
        <p:txBody>
          <a:bodyPr wrap="none" anchor="ctr"/>
          <a:lstStyle/>
          <a:p>
            <a:endParaRPr lang="en-US"/>
          </a:p>
        </p:txBody>
      </p:sp>
      <p:sp>
        <p:nvSpPr>
          <p:cNvPr id="1384453" name="Rectangle 5"/>
          <p:cNvSpPr>
            <a:spLocks noChangeArrowheads="1"/>
          </p:cNvSpPr>
          <p:nvPr/>
        </p:nvSpPr>
        <p:spPr bwMode="auto">
          <a:xfrm>
            <a:off x="3159125" y="6230938"/>
            <a:ext cx="2825750" cy="515937"/>
          </a:xfrm>
          <a:prstGeom prst="rect">
            <a:avLst/>
          </a:prstGeom>
          <a:noFill/>
          <a:ln w="12700">
            <a:noFill/>
            <a:miter lim="800000"/>
            <a:headEnd/>
            <a:tailEnd/>
          </a:ln>
          <a:effectLst/>
        </p:spPr>
        <p:txBody>
          <a:bodyPr wrap="none" anchor="ctr"/>
          <a:lstStyle/>
          <a:p>
            <a:endParaRPr lang="en-US"/>
          </a:p>
        </p:txBody>
      </p:sp>
      <p:sp>
        <p:nvSpPr>
          <p:cNvPr id="1384454" name="Rectangle 6"/>
          <p:cNvSpPr>
            <a:spLocks noChangeArrowheads="1"/>
          </p:cNvSpPr>
          <p:nvPr/>
        </p:nvSpPr>
        <p:spPr bwMode="auto">
          <a:xfrm>
            <a:off x="706438" y="6230938"/>
            <a:ext cx="1858962" cy="515937"/>
          </a:xfrm>
          <a:prstGeom prst="rect">
            <a:avLst/>
          </a:prstGeom>
          <a:noFill/>
          <a:ln w="12700">
            <a:noFill/>
            <a:miter lim="800000"/>
            <a:headEnd/>
            <a:tailEnd/>
          </a:ln>
          <a:effectLst/>
        </p:spPr>
        <p:txBody>
          <a:bodyPr wrap="none" anchor="ctr"/>
          <a:lstStyle/>
          <a:p>
            <a:endParaRPr lang="en-US"/>
          </a:p>
        </p:txBody>
      </p:sp>
      <p:sp>
        <p:nvSpPr>
          <p:cNvPr id="1384455" name="Rectangle 7"/>
          <p:cNvSpPr>
            <a:spLocks noChangeArrowheads="1"/>
          </p:cNvSpPr>
          <p:nvPr/>
        </p:nvSpPr>
        <p:spPr bwMode="auto">
          <a:xfrm>
            <a:off x="3159125" y="6230938"/>
            <a:ext cx="2825750" cy="515937"/>
          </a:xfrm>
          <a:prstGeom prst="rect">
            <a:avLst/>
          </a:prstGeom>
          <a:noFill/>
          <a:ln w="12700">
            <a:noFill/>
            <a:miter lim="800000"/>
            <a:headEnd/>
            <a:tailEnd/>
          </a:ln>
          <a:effectLst/>
        </p:spPr>
        <p:txBody>
          <a:bodyPr wrap="none" anchor="ctr"/>
          <a:lstStyle/>
          <a:p>
            <a:endParaRPr lang="en-US"/>
          </a:p>
        </p:txBody>
      </p:sp>
      <p:sp>
        <p:nvSpPr>
          <p:cNvPr id="1384456" name="Rectangle 8"/>
          <p:cNvSpPr>
            <a:spLocks noChangeArrowheads="1"/>
          </p:cNvSpPr>
          <p:nvPr/>
        </p:nvSpPr>
        <p:spPr bwMode="auto">
          <a:xfrm>
            <a:off x="685800" y="6248400"/>
            <a:ext cx="1905000" cy="457200"/>
          </a:xfrm>
          <a:prstGeom prst="rect">
            <a:avLst/>
          </a:prstGeom>
          <a:noFill/>
          <a:ln w="12700">
            <a:noFill/>
            <a:miter lim="800000"/>
            <a:headEnd/>
            <a:tailEnd/>
          </a:ln>
          <a:effectLst/>
        </p:spPr>
        <p:txBody>
          <a:bodyPr wrap="none" anchor="ctr"/>
          <a:lstStyle/>
          <a:p>
            <a:endParaRPr lang="en-US"/>
          </a:p>
        </p:txBody>
      </p:sp>
      <p:sp>
        <p:nvSpPr>
          <p:cNvPr id="1384457" name="Rectangle 9"/>
          <p:cNvSpPr>
            <a:spLocks noChangeArrowheads="1"/>
          </p:cNvSpPr>
          <p:nvPr/>
        </p:nvSpPr>
        <p:spPr bwMode="auto">
          <a:xfrm>
            <a:off x="3124200" y="6248400"/>
            <a:ext cx="2895600" cy="457200"/>
          </a:xfrm>
          <a:prstGeom prst="rect">
            <a:avLst/>
          </a:prstGeom>
          <a:noFill/>
          <a:ln w="12700">
            <a:noFill/>
            <a:miter lim="800000"/>
            <a:headEnd/>
            <a:tailEnd/>
          </a:ln>
          <a:effectLst/>
        </p:spPr>
        <p:txBody>
          <a:bodyPr wrap="none" anchor="ctr"/>
          <a:lstStyle/>
          <a:p>
            <a:endParaRPr lang="en-US"/>
          </a:p>
        </p:txBody>
      </p:sp>
      <p:sp>
        <p:nvSpPr>
          <p:cNvPr id="1384458" name="Rectangle 10"/>
          <p:cNvSpPr>
            <a:spLocks noGrp="1" noChangeArrowheads="1"/>
          </p:cNvSpPr>
          <p:nvPr>
            <p:ph type="title"/>
          </p:nvPr>
        </p:nvSpPr>
        <p:spPr>
          <a:xfrm>
            <a:off x="0" y="0"/>
            <a:ext cx="9140825" cy="1231900"/>
          </a:xfrm>
          <a:noFill/>
          <a:ln/>
          <a:effectLst>
            <a:outerShdw dist="45791" dir="3378596" algn="ctr" rotWithShape="0">
              <a:schemeClr val="tx1"/>
            </a:outerShdw>
          </a:effectLst>
        </p:spPr>
        <p:txBody>
          <a:bodyPr wrap="none" lIns="92064" tIns="46033" rIns="92064" bIns="46033"/>
          <a:lstStyle/>
          <a:p>
            <a:pPr defTabSz="930275">
              <a:lnSpc>
                <a:spcPct val="85000"/>
              </a:lnSpc>
              <a:spcBef>
                <a:spcPct val="0"/>
              </a:spcBef>
            </a:pPr>
            <a:r>
              <a:rPr lang="en-US" sz="4400" b="1" i="1">
                <a:solidFill>
                  <a:schemeClr val="hlink"/>
                </a:solidFill>
              </a:rPr>
              <a:t>Age 18-24:  Modest Growth, but</a:t>
            </a:r>
            <a:br>
              <a:rPr lang="en-US" sz="4400" b="1" i="1">
                <a:solidFill>
                  <a:schemeClr val="hlink"/>
                </a:solidFill>
              </a:rPr>
            </a:br>
            <a:r>
              <a:rPr lang="en-US" sz="4400" b="1" i="1">
                <a:solidFill>
                  <a:schemeClr val="hlink"/>
                </a:solidFill>
              </a:rPr>
              <a:t>Rapid Latino Shift after 2010</a:t>
            </a:r>
          </a:p>
        </p:txBody>
      </p:sp>
      <p:grpSp>
        <p:nvGrpSpPr>
          <p:cNvPr id="1384459" name="Group 11"/>
          <p:cNvGrpSpPr>
            <a:grpSpLocks/>
          </p:cNvGrpSpPr>
          <p:nvPr/>
        </p:nvGrpSpPr>
        <p:grpSpPr bwMode="auto">
          <a:xfrm>
            <a:off x="2200275" y="6324600"/>
            <a:ext cx="6700838" cy="266700"/>
            <a:chOff x="1386" y="4080"/>
            <a:chExt cx="4221" cy="168"/>
          </a:xfrm>
        </p:grpSpPr>
        <p:grpSp>
          <p:nvGrpSpPr>
            <p:cNvPr id="1384460" name="Group 12"/>
            <p:cNvGrpSpPr>
              <a:grpSpLocks/>
            </p:cNvGrpSpPr>
            <p:nvPr/>
          </p:nvGrpSpPr>
          <p:grpSpPr bwMode="auto">
            <a:xfrm>
              <a:off x="4895" y="4080"/>
              <a:ext cx="712" cy="168"/>
              <a:chOff x="4895" y="4080"/>
              <a:chExt cx="712" cy="168"/>
            </a:xfrm>
          </p:grpSpPr>
          <p:sp>
            <p:nvSpPr>
              <p:cNvPr id="1384461" name="Rectangle 13"/>
              <p:cNvSpPr>
                <a:spLocks noChangeArrowheads="1"/>
              </p:cNvSpPr>
              <p:nvPr/>
            </p:nvSpPr>
            <p:spPr bwMode="auto">
              <a:xfrm>
                <a:off x="4895" y="4085"/>
                <a:ext cx="258" cy="122"/>
              </a:xfrm>
              <a:prstGeom prst="rect">
                <a:avLst/>
              </a:prstGeom>
              <a:solidFill>
                <a:srgbClr val="00FFFF"/>
              </a:solidFill>
              <a:ln w="12700">
                <a:solidFill>
                  <a:schemeClr val="tx1"/>
                </a:solidFill>
                <a:miter lim="800000"/>
                <a:headEnd/>
                <a:tailEnd/>
              </a:ln>
              <a:effectLst/>
            </p:spPr>
            <p:txBody>
              <a:bodyPr wrap="none" lIns="86388" tIns="43195" rIns="86388" bIns="43195" anchor="b">
                <a:spAutoFit/>
              </a:bodyPr>
              <a:lstStyle/>
              <a:p>
                <a:endParaRPr lang="en-US"/>
              </a:p>
            </p:txBody>
          </p:sp>
          <p:sp>
            <p:nvSpPr>
              <p:cNvPr id="1384462" name="Rectangle 14"/>
              <p:cNvSpPr>
                <a:spLocks noChangeArrowheads="1"/>
              </p:cNvSpPr>
              <p:nvPr/>
            </p:nvSpPr>
            <p:spPr bwMode="auto">
              <a:xfrm>
                <a:off x="5158" y="4080"/>
                <a:ext cx="449" cy="168"/>
              </a:xfrm>
              <a:prstGeom prst="rect">
                <a:avLst/>
              </a:prstGeom>
              <a:noFill/>
              <a:ln w="12700">
                <a:noFill/>
                <a:miter lim="800000"/>
                <a:headEnd/>
                <a:tailEnd/>
              </a:ln>
              <a:effectLst/>
            </p:spPr>
            <p:txBody>
              <a:bodyPr wrap="none" lIns="86388" tIns="43195" rIns="86388" bIns="43195" anchor="b">
                <a:spAutoFit/>
              </a:bodyPr>
              <a:lstStyle/>
              <a:p>
                <a:pPr defTabSz="862013">
                  <a:lnSpc>
                    <a:spcPct val="70000"/>
                  </a:lnSpc>
                  <a:spcBef>
                    <a:spcPct val="30000"/>
                  </a:spcBef>
                </a:pPr>
                <a:r>
                  <a:rPr lang="en-US" sz="1700">
                    <a:solidFill>
                      <a:schemeClr val="tx1"/>
                    </a:solidFill>
                  </a:rPr>
                  <a:t>Asian</a:t>
                </a:r>
              </a:p>
            </p:txBody>
          </p:sp>
        </p:grpSp>
        <p:grpSp>
          <p:nvGrpSpPr>
            <p:cNvPr id="1384463" name="Group 15"/>
            <p:cNvGrpSpPr>
              <a:grpSpLocks/>
            </p:cNvGrpSpPr>
            <p:nvPr/>
          </p:nvGrpSpPr>
          <p:grpSpPr bwMode="auto">
            <a:xfrm>
              <a:off x="3884" y="4080"/>
              <a:ext cx="885" cy="168"/>
              <a:chOff x="3712" y="4080"/>
              <a:chExt cx="885" cy="168"/>
            </a:xfrm>
          </p:grpSpPr>
          <p:sp>
            <p:nvSpPr>
              <p:cNvPr id="1384464" name="Rectangle 16"/>
              <p:cNvSpPr>
                <a:spLocks noChangeArrowheads="1"/>
              </p:cNvSpPr>
              <p:nvPr/>
            </p:nvSpPr>
            <p:spPr bwMode="auto">
              <a:xfrm>
                <a:off x="3712" y="4085"/>
                <a:ext cx="259" cy="122"/>
              </a:xfrm>
              <a:prstGeom prst="rect">
                <a:avLst/>
              </a:prstGeom>
              <a:solidFill>
                <a:srgbClr val="0000FF"/>
              </a:solidFill>
              <a:ln w="12700">
                <a:solidFill>
                  <a:schemeClr val="tx1"/>
                </a:solidFill>
                <a:miter lim="800000"/>
                <a:headEnd/>
                <a:tailEnd/>
              </a:ln>
              <a:effectLst/>
            </p:spPr>
            <p:txBody>
              <a:bodyPr wrap="none" lIns="86388" tIns="43195" rIns="86388" bIns="43195" anchor="b">
                <a:spAutoFit/>
              </a:bodyPr>
              <a:lstStyle/>
              <a:p>
                <a:endParaRPr lang="en-US"/>
              </a:p>
            </p:txBody>
          </p:sp>
          <p:sp>
            <p:nvSpPr>
              <p:cNvPr id="1384465" name="Rectangle 17"/>
              <p:cNvSpPr>
                <a:spLocks noChangeArrowheads="1"/>
              </p:cNvSpPr>
              <p:nvPr/>
            </p:nvSpPr>
            <p:spPr bwMode="auto">
              <a:xfrm>
                <a:off x="3967" y="4080"/>
                <a:ext cx="630" cy="168"/>
              </a:xfrm>
              <a:prstGeom prst="rect">
                <a:avLst/>
              </a:prstGeom>
              <a:noFill/>
              <a:ln w="12700">
                <a:noFill/>
                <a:miter lim="800000"/>
                <a:headEnd/>
                <a:tailEnd/>
              </a:ln>
              <a:effectLst/>
            </p:spPr>
            <p:txBody>
              <a:bodyPr wrap="none" lIns="86388" tIns="43195" rIns="86388" bIns="43195" anchor="b">
                <a:spAutoFit/>
              </a:bodyPr>
              <a:lstStyle/>
              <a:p>
                <a:pPr defTabSz="862013">
                  <a:lnSpc>
                    <a:spcPct val="70000"/>
                  </a:lnSpc>
                  <a:spcBef>
                    <a:spcPct val="30000"/>
                  </a:spcBef>
                </a:pPr>
                <a:r>
                  <a:rPr lang="en-US" sz="1700">
                    <a:solidFill>
                      <a:schemeClr val="tx1"/>
                    </a:solidFill>
                  </a:rPr>
                  <a:t>Hispanic</a:t>
                </a:r>
              </a:p>
            </p:txBody>
          </p:sp>
        </p:grpSp>
        <p:grpSp>
          <p:nvGrpSpPr>
            <p:cNvPr id="1384466" name="Group 18"/>
            <p:cNvGrpSpPr>
              <a:grpSpLocks/>
            </p:cNvGrpSpPr>
            <p:nvPr/>
          </p:nvGrpSpPr>
          <p:grpSpPr bwMode="auto">
            <a:xfrm>
              <a:off x="3060" y="4080"/>
              <a:ext cx="699" cy="168"/>
              <a:chOff x="2745" y="4080"/>
              <a:chExt cx="699" cy="168"/>
            </a:xfrm>
          </p:grpSpPr>
          <p:sp>
            <p:nvSpPr>
              <p:cNvPr id="1384467" name="Rectangle 19"/>
              <p:cNvSpPr>
                <a:spLocks noChangeArrowheads="1"/>
              </p:cNvSpPr>
              <p:nvPr/>
            </p:nvSpPr>
            <p:spPr bwMode="auto">
              <a:xfrm>
                <a:off x="2745" y="4085"/>
                <a:ext cx="257" cy="122"/>
              </a:xfrm>
              <a:prstGeom prst="rect">
                <a:avLst/>
              </a:prstGeom>
              <a:solidFill>
                <a:srgbClr val="FF0000"/>
              </a:solidFill>
              <a:ln w="12700">
                <a:solidFill>
                  <a:schemeClr val="tx1"/>
                </a:solidFill>
                <a:miter lim="800000"/>
                <a:headEnd/>
                <a:tailEnd/>
              </a:ln>
              <a:effectLst/>
            </p:spPr>
            <p:txBody>
              <a:bodyPr wrap="none" lIns="86388" tIns="43195" rIns="86388" bIns="43195" anchor="b">
                <a:spAutoFit/>
              </a:bodyPr>
              <a:lstStyle/>
              <a:p>
                <a:endParaRPr lang="en-US"/>
              </a:p>
            </p:txBody>
          </p:sp>
          <p:sp>
            <p:nvSpPr>
              <p:cNvPr id="1384468" name="Rectangle 20"/>
              <p:cNvSpPr>
                <a:spLocks noChangeArrowheads="1"/>
              </p:cNvSpPr>
              <p:nvPr/>
            </p:nvSpPr>
            <p:spPr bwMode="auto">
              <a:xfrm>
                <a:off x="3003" y="4080"/>
                <a:ext cx="441" cy="168"/>
              </a:xfrm>
              <a:prstGeom prst="rect">
                <a:avLst/>
              </a:prstGeom>
              <a:noFill/>
              <a:ln w="12700">
                <a:noFill/>
                <a:miter lim="800000"/>
                <a:headEnd/>
                <a:tailEnd/>
              </a:ln>
              <a:effectLst/>
            </p:spPr>
            <p:txBody>
              <a:bodyPr wrap="none" lIns="86388" tIns="43195" rIns="86388" bIns="43195" anchor="b">
                <a:spAutoFit/>
              </a:bodyPr>
              <a:lstStyle/>
              <a:p>
                <a:pPr defTabSz="862013">
                  <a:lnSpc>
                    <a:spcPct val="70000"/>
                  </a:lnSpc>
                  <a:spcBef>
                    <a:spcPct val="30000"/>
                  </a:spcBef>
                </a:pPr>
                <a:r>
                  <a:rPr lang="en-US" sz="1700">
                    <a:solidFill>
                      <a:schemeClr val="tx1"/>
                    </a:solidFill>
                  </a:rPr>
                  <a:t>Black</a:t>
                </a:r>
              </a:p>
            </p:txBody>
          </p:sp>
        </p:grpSp>
        <p:grpSp>
          <p:nvGrpSpPr>
            <p:cNvPr id="1384469" name="Group 21"/>
            <p:cNvGrpSpPr>
              <a:grpSpLocks/>
            </p:cNvGrpSpPr>
            <p:nvPr/>
          </p:nvGrpSpPr>
          <p:grpSpPr bwMode="auto">
            <a:xfrm>
              <a:off x="1386" y="4080"/>
              <a:ext cx="1549" cy="168"/>
              <a:chOff x="858" y="4080"/>
              <a:chExt cx="1549" cy="168"/>
            </a:xfrm>
          </p:grpSpPr>
          <p:sp>
            <p:nvSpPr>
              <p:cNvPr id="1384470" name="Rectangle 22"/>
              <p:cNvSpPr>
                <a:spLocks noChangeArrowheads="1"/>
              </p:cNvSpPr>
              <p:nvPr/>
            </p:nvSpPr>
            <p:spPr bwMode="auto">
              <a:xfrm>
                <a:off x="858" y="4085"/>
                <a:ext cx="259" cy="122"/>
              </a:xfrm>
              <a:prstGeom prst="rect">
                <a:avLst/>
              </a:prstGeom>
              <a:solidFill>
                <a:srgbClr val="FFFF00"/>
              </a:solidFill>
              <a:ln w="12700">
                <a:solidFill>
                  <a:schemeClr val="tx1"/>
                </a:solidFill>
                <a:miter lim="800000"/>
                <a:headEnd/>
                <a:tailEnd/>
              </a:ln>
              <a:effectLst/>
            </p:spPr>
            <p:txBody>
              <a:bodyPr wrap="none" lIns="86388" tIns="43195" rIns="86388" bIns="43195" anchor="b">
                <a:spAutoFit/>
              </a:bodyPr>
              <a:lstStyle/>
              <a:p>
                <a:endParaRPr lang="en-US"/>
              </a:p>
            </p:txBody>
          </p:sp>
          <p:sp>
            <p:nvSpPr>
              <p:cNvPr id="1384471" name="Rectangle 23"/>
              <p:cNvSpPr>
                <a:spLocks noChangeArrowheads="1"/>
              </p:cNvSpPr>
              <p:nvPr/>
            </p:nvSpPr>
            <p:spPr bwMode="auto">
              <a:xfrm>
                <a:off x="1125" y="4080"/>
                <a:ext cx="1282" cy="168"/>
              </a:xfrm>
              <a:prstGeom prst="rect">
                <a:avLst/>
              </a:prstGeom>
              <a:noFill/>
              <a:ln w="12700">
                <a:noFill/>
                <a:miter lim="800000"/>
                <a:headEnd/>
                <a:tailEnd/>
              </a:ln>
              <a:effectLst/>
            </p:spPr>
            <p:txBody>
              <a:bodyPr wrap="none" lIns="86388" tIns="43195" rIns="86388" bIns="43195" anchor="b">
                <a:spAutoFit/>
              </a:bodyPr>
              <a:lstStyle/>
              <a:p>
                <a:pPr defTabSz="862013">
                  <a:lnSpc>
                    <a:spcPct val="70000"/>
                  </a:lnSpc>
                  <a:spcBef>
                    <a:spcPct val="30000"/>
                  </a:spcBef>
                </a:pPr>
                <a:r>
                  <a:rPr lang="en-US" sz="1700">
                    <a:solidFill>
                      <a:schemeClr val="tx1"/>
                    </a:solidFill>
                  </a:rPr>
                  <a:t>White, not Hispanic</a:t>
                </a:r>
              </a:p>
            </p:txBody>
          </p:sp>
        </p:grpSp>
      </p:grpSp>
      <p:sp>
        <p:nvSpPr>
          <p:cNvPr id="1384472" name="Freeform 24"/>
          <p:cNvSpPr>
            <a:spLocks/>
          </p:cNvSpPr>
          <p:nvPr/>
        </p:nvSpPr>
        <p:spPr bwMode="auto">
          <a:xfrm>
            <a:off x="0" y="1271588"/>
            <a:ext cx="9145588" cy="1587"/>
          </a:xfrm>
          <a:custGeom>
            <a:avLst/>
            <a:gdLst/>
            <a:ahLst/>
            <a:cxnLst>
              <a:cxn ang="0">
                <a:pos x="0" y="0"/>
              </a:cxn>
              <a:cxn ang="0">
                <a:pos x="5904" y="0"/>
              </a:cxn>
            </a:cxnLst>
            <a:rect l="0" t="0" r="r" b="b"/>
            <a:pathLst>
              <a:path w="5905" h="1">
                <a:moveTo>
                  <a:pt x="0" y="0"/>
                </a:moveTo>
                <a:lnTo>
                  <a:pt x="5904" y="0"/>
                </a:lnTo>
              </a:path>
            </a:pathLst>
          </a:custGeom>
          <a:noFill/>
          <a:ln w="12700" cap="rnd" cmpd="sng">
            <a:solidFill>
              <a:srgbClr val="00FFFF"/>
            </a:solidFill>
            <a:prstDash val="solid"/>
            <a:round/>
            <a:headEnd type="none" w="med" len="med"/>
            <a:tailEnd type="none" w="med" len="med"/>
          </a:ln>
          <a:effectLst/>
        </p:spPr>
        <p:txBody>
          <a:bodyPr/>
          <a:lstStyle/>
          <a:p>
            <a:endParaRPr lang="en-US"/>
          </a:p>
        </p:txBody>
      </p:sp>
      <p:graphicFrame>
        <p:nvGraphicFramePr>
          <p:cNvPr id="1384473" name="Object 25">
            <a:hlinkClick r:id="" action="ppaction://ole?verb=0"/>
          </p:cNvPr>
          <p:cNvGraphicFramePr>
            <a:graphicFrameLocks noChangeAspect="1"/>
          </p:cNvGraphicFramePr>
          <p:nvPr/>
        </p:nvGraphicFramePr>
        <p:xfrm>
          <a:off x="-1588" y="971550"/>
          <a:ext cx="4389438" cy="5226050"/>
        </p:xfrm>
        <a:graphic>
          <a:graphicData uri="http://schemas.openxmlformats.org/presentationml/2006/ole">
            <p:oleObj spid="_x0000_s1384473" name="Chart" r:id="rId4" imgW="4495800" imgH="5353202" progId="MSGraph.Chart.8">
              <p:embed followColorScheme="full"/>
            </p:oleObj>
          </a:graphicData>
        </a:graphic>
      </p:graphicFrame>
      <p:graphicFrame>
        <p:nvGraphicFramePr>
          <p:cNvPr id="1384474" name="Object 26">
            <a:hlinkClick r:id="" action="ppaction://ole?verb=0"/>
          </p:cNvPr>
          <p:cNvGraphicFramePr>
            <a:graphicFrameLocks noChangeAspect="1"/>
          </p:cNvGraphicFramePr>
          <p:nvPr/>
        </p:nvGraphicFramePr>
        <p:xfrm>
          <a:off x="4568825" y="969963"/>
          <a:ext cx="4387850" cy="5159375"/>
        </p:xfrm>
        <a:graphic>
          <a:graphicData uri="http://schemas.openxmlformats.org/presentationml/2006/ole">
            <p:oleObj spid="_x0000_s1384474" name="Chart" r:id="rId5" imgW="4553102" imgH="5353202" progId="MSGraph.Chart.8">
              <p:embed followColorScheme="full"/>
            </p:oleObj>
          </a:graphicData>
        </a:graphic>
      </p:graphicFrame>
      <p:grpSp>
        <p:nvGrpSpPr>
          <p:cNvPr id="1384475" name="Group 27"/>
          <p:cNvGrpSpPr>
            <a:grpSpLocks/>
          </p:cNvGrpSpPr>
          <p:nvPr/>
        </p:nvGrpSpPr>
        <p:grpSpPr bwMode="auto">
          <a:xfrm>
            <a:off x="476250" y="1485900"/>
            <a:ext cx="2762250" cy="422275"/>
            <a:chOff x="300" y="912"/>
            <a:chExt cx="1740" cy="266"/>
          </a:xfrm>
        </p:grpSpPr>
        <p:sp>
          <p:nvSpPr>
            <p:cNvPr id="1384476" name="Text 1"/>
            <p:cNvSpPr txBox="1">
              <a:spLocks noChangeArrowheads="1"/>
            </p:cNvSpPr>
            <p:nvPr/>
          </p:nvSpPr>
          <p:spPr bwMode="auto">
            <a:xfrm>
              <a:off x="300" y="1044"/>
              <a:ext cx="1740" cy="134"/>
            </a:xfrm>
            <a:prstGeom prst="rect">
              <a:avLst/>
            </a:prstGeom>
            <a:noFill/>
            <a:ln w="9525">
              <a:noFill/>
              <a:miter lim="800000"/>
              <a:headEnd/>
              <a:tailEnd/>
            </a:ln>
          </p:spPr>
          <p:txBody>
            <a:bodyPr lIns="0" tIns="0" rIns="0" bIns="0">
              <a:spAutoFit/>
            </a:bodyPr>
            <a:lstStyle/>
            <a:p>
              <a:r>
                <a:rPr lang="en-US">
                  <a:solidFill>
                    <a:schemeClr val="tx2"/>
                  </a:solidFill>
                </a:rPr>
                <a:t>Percent Hispanic above bar</a:t>
              </a:r>
            </a:p>
          </p:txBody>
        </p:sp>
        <p:sp>
          <p:nvSpPr>
            <p:cNvPr id="1384477" name="Text 1"/>
            <p:cNvSpPr txBox="1">
              <a:spLocks noChangeArrowheads="1"/>
            </p:cNvSpPr>
            <p:nvPr/>
          </p:nvSpPr>
          <p:spPr bwMode="auto">
            <a:xfrm>
              <a:off x="300" y="912"/>
              <a:ext cx="1140" cy="134"/>
            </a:xfrm>
            <a:prstGeom prst="rect">
              <a:avLst/>
            </a:prstGeom>
            <a:noFill/>
            <a:ln w="9525">
              <a:noFill/>
              <a:miter lim="800000"/>
              <a:headEnd/>
              <a:tailEnd/>
            </a:ln>
          </p:spPr>
          <p:txBody>
            <a:bodyPr lIns="0" tIns="0" rIns="0" bIns="0">
              <a:spAutoFit/>
            </a:bodyPr>
            <a:lstStyle/>
            <a:p>
              <a:r>
                <a:rPr lang="en-US">
                  <a:solidFill>
                    <a:schemeClr val="tx1"/>
                  </a:solidFill>
                </a:rPr>
                <a:t>Population (millions)</a:t>
              </a:r>
            </a:p>
          </p:txBody>
        </p:sp>
      </p:grpSp>
      <p:grpSp>
        <p:nvGrpSpPr>
          <p:cNvPr id="1384478" name="Group 30"/>
          <p:cNvGrpSpPr>
            <a:grpSpLocks/>
          </p:cNvGrpSpPr>
          <p:nvPr/>
        </p:nvGrpSpPr>
        <p:grpSpPr bwMode="auto">
          <a:xfrm>
            <a:off x="5181600" y="1485900"/>
            <a:ext cx="2266950" cy="635000"/>
            <a:chOff x="3276" y="948"/>
            <a:chExt cx="1428" cy="400"/>
          </a:xfrm>
        </p:grpSpPr>
        <p:sp>
          <p:nvSpPr>
            <p:cNvPr id="1384479" name="Text 1"/>
            <p:cNvSpPr txBox="1">
              <a:spLocks noChangeArrowheads="1"/>
            </p:cNvSpPr>
            <p:nvPr/>
          </p:nvSpPr>
          <p:spPr bwMode="auto">
            <a:xfrm>
              <a:off x="3276" y="1080"/>
              <a:ext cx="1123" cy="268"/>
            </a:xfrm>
            <a:prstGeom prst="rect">
              <a:avLst/>
            </a:prstGeom>
            <a:noFill/>
            <a:ln w="9525">
              <a:noFill/>
              <a:miter lim="800000"/>
              <a:headEnd/>
              <a:tailEnd/>
            </a:ln>
          </p:spPr>
          <p:txBody>
            <a:bodyPr wrap="none" lIns="0" tIns="0" rIns="0" bIns="0">
              <a:spAutoFit/>
            </a:bodyPr>
            <a:lstStyle/>
            <a:p>
              <a:r>
                <a:rPr lang="en-US">
                  <a:solidFill>
                    <a:schemeClr val="tx2"/>
                  </a:solidFill>
                </a:rPr>
                <a:t>Hispanic, red (above);</a:t>
              </a:r>
              <a:r>
                <a:rPr lang="en-US">
                  <a:solidFill>
                    <a:schemeClr val="tx1"/>
                  </a:solidFill>
                </a:rPr>
                <a:t> </a:t>
              </a:r>
            </a:p>
            <a:p>
              <a:r>
                <a:rPr lang="en-US">
                  <a:solidFill>
                    <a:schemeClr val="tx1"/>
                  </a:solidFill>
                </a:rPr>
                <a:t>White-Black, below</a:t>
              </a:r>
            </a:p>
          </p:txBody>
        </p:sp>
        <p:sp>
          <p:nvSpPr>
            <p:cNvPr id="1384480" name="Text 1"/>
            <p:cNvSpPr txBox="1">
              <a:spLocks noChangeArrowheads="1"/>
            </p:cNvSpPr>
            <p:nvPr/>
          </p:nvSpPr>
          <p:spPr bwMode="auto">
            <a:xfrm>
              <a:off x="3276" y="948"/>
              <a:ext cx="1428" cy="134"/>
            </a:xfrm>
            <a:prstGeom prst="rect">
              <a:avLst/>
            </a:prstGeom>
            <a:noFill/>
            <a:ln w="9525">
              <a:noFill/>
              <a:miter lim="800000"/>
              <a:headEnd/>
              <a:tailEnd/>
            </a:ln>
          </p:spPr>
          <p:txBody>
            <a:bodyPr wrap="none" lIns="0" tIns="0" rIns="0" bIns="0">
              <a:spAutoFit/>
            </a:bodyPr>
            <a:lstStyle/>
            <a:p>
              <a:r>
                <a:rPr lang="en-US">
                  <a:solidFill>
                    <a:schemeClr val="tx1"/>
                  </a:solidFill>
                </a:rPr>
                <a:t>Population Change (millions)</a:t>
              </a:r>
            </a:p>
          </p:txBody>
        </p:sp>
      </p:grpSp>
      <p:sp>
        <p:nvSpPr>
          <p:cNvPr id="1384481" name="Line 33"/>
          <p:cNvSpPr>
            <a:spLocks noChangeShapeType="1"/>
          </p:cNvSpPr>
          <p:nvPr/>
        </p:nvSpPr>
        <p:spPr bwMode="auto">
          <a:xfrm flipV="1">
            <a:off x="1016000" y="3686175"/>
            <a:ext cx="2786063" cy="493713"/>
          </a:xfrm>
          <a:prstGeom prst="line">
            <a:avLst/>
          </a:prstGeom>
          <a:noFill/>
          <a:ln w="50800">
            <a:solidFill>
              <a:srgbClr val="FF0000"/>
            </a:solidFill>
            <a:round/>
            <a:headEnd type="none" w="sm" len="sm"/>
            <a:tailEnd type="stealth" w="lg" len="lg"/>
          </a:ln>
          <a:effectLst/>
        </p:spPr>
        <p:txBody>
          <a:bodyPr wrap="none" lIns="92066" tIns="0" rIns="92066" bIns="46034" anchorCtr="1"/>
          <a:lstStyle/>
          <a:p>
            <a:endParaRPr lang="en-US"/>
          </a:p>
        </p:txBody>
      </p:sp>
      <p:sp>
        <p:nvSpPr>
          <p:cNvPr id="1384482" name="Oval 34"/>
          <p:cNvSpPr>
            <a:spLocks noChangeArrowheads="1"/>
          </p:cNvSpPr>
          <p:nvPr/>
        </p:nvSpPr>
        <p:spPr bwMode="auto">
          <a:xfrm>
            <a:off x="5383213" y="2743200"/>
            <a:ext cx="798512" cy="420688"/>
          </a:xfrm>
          <a:prstGeom prst="ellipse">
            <a:avLst/>
          </a:prstGeom>
          <a:noFill/>
          <a:ln w="25400">
            <a:solidFill>
              <a:srgbClr val="FF0000"/>
            </a:solidFill>
            <a:round/>
            <a:headEnd type="none" w="sm" len="sm"/>
            <a:tailEnd type="none" w="sm" len="sm"/>
          </a:ln>
          <a:effectLst/>
        </p:spPr>
        <p:txBody>
          <a:bodyPr wrap="none" lIns="92066" tIns="0" rIns="92066" bIns="46034" anchor="ctr"/>
          <a:lstStyle/>
          <a:p>
            <a:endParaRPr lang="en-US"/>
          </a:p>
        </p:txBody>
      </p:sp>
      <p:sp>
        <p:nvSpPr>
          <p:cNvPr id="1384483" name="Oval 35"/>
          <p:cNvSpPr>
            <a:spLocks noChangeArrowheads="1"/>
          </p:cNvSpPr>
          <p:nvPr/>
        </p:nvSpPr>
        <p:spPr bwMode="auto">
          <a:xfrm>
            <a:off x="6480175" y="2371725"/>
            <a:ext cx="1016000" cy="479425"/>
          </a:xfrm>
          <a:prstGeom prst="ellipse">
            <a:avLst/>
          </a:prstGeom>
          <a:noFill/>
          <a:ln w="25400">
            <a:solidFill>
              <a:srgbClr val="FF0000"/>
            </a:solidFill>
            <a:round/>
            <a:headEnd type="none" w="sm" len="sm"/>
            <a:tailEnd type="none" w="sm" len="sm"/>
          </a:ln>
          <a:effectLst/>
        </p:spPr>
        <p:txBody>
          <a:bodyPr wrap="none" lIns="92066" tIns="0" rIns="92066" bIns="46034" anchor="ctr"/>
          <a:lstStyle/>
          <a:p>
            <a:endParaRPr lang="en-US"/>
          </a:p>
        </p:txBody>
      </p:sp>
      <p:sp>
        <p:nvSpPr>
          <p:cNvPr id="1384484" name="Oval 36"/>
          <p:cNvSpPr>
            <a:spLocks noChangeArrowheads="1"/>
          </p:cNvSpPr>
          <p:nvPr/>
        </p:nvSpPr>
        <p:spPr bwMode="auto">
          <a:xfrm>
            <a:off x="7835900" y="2786063"/>
            <a:ext cx="798513" cy="420687"/>
          </a:xfrm>
          <a:prstGeom prst="ellipse">
            <a:avLst/>
          </a:prstGeom>
          <a:noFill/>
          <a:ln w="25400">
            <a:solidFill>
              <a:srgbClr val="FF0000"/>
            </a:solidFill>
            <a:round/>
            <a:headEnd type="none" w="sm" len="sm"/>
            <a:tailEnd type="none" w="sm" len="sm"/>
          </a:ln>
          <a:effectLst/>
        </p:spPr>
        <p:txBody>
          <a:bodyPr wrap="none" lIns="92066" tIns="0" rIns="92066" bIns="46034" anchor="ctr"/>
          <a:lstStyle/>
          <a:p>
            <a:endParaRPr lang="en-US"/>
          </a:p>
        </p:txBody>
      </p:sp>
    </p:spTree>
  </p:cSld>
  <p:clrMapOvr>
    <a:masterClrMapping/>
  </p:clrMapOvr>
  <p:transition spd="med">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384481"/>
                                        </p:tgtEl>
                                        <p:attrNameLst>
                                          <p:attrName>style.visibility</p:attrName>
                                        </p:attrNameLst>
                                      </p:cBhvr>
                                      <p:to>
                                        <p:strVal val="visible"/>
                                      </p:to>
                                    </p:set>
                                    <p:anim calcmode="lin" valueType="num">
                                      <p:cBhvr additive="base">
                                        <p:cTn id="7" dur="500" fill="hold"/>
                                        <p:tgtEl>
                                          <p:spTgt spid="1384481"/>
                                        </p:tgtEl>
                                        <p:attrNameLst>
                                          <p:attrName>ppt_x</p:attrName>
                                        </p:attrNameLst>
                                      </p:cBhvr>
                                      <p:tavLst>
                                        <p:tav tm="0">
                                          <p:val>
                                            <p:strVal val="0-#ppt_w/2"/>
                                          </p:val>
                                        </p:tav>
                                        <p:tav tm="100000">
                                          <p:val>
                                            <p:strVal val="#ppt_x"/>
                                          </p:val>
                                        </p:tav>
                                      </p:tavLst>
                                    </p:anim>
                                    <p:anim calcmode="lin" valueType="num">
                                      <p:cBhvr additive="base">
                                        <p:cTn id="8" dur="500" fill="hold"/>
                                        <p:tgtEl>
                                          <p:spTgt spid="1384481"/>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384483"/>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384482"/>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38448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84481" grpId="0" animBg="1"/>
      <p:bldP spid="1384482" grpId="0" animBg="1"/>
      <p:bldP spid="1384483" grpId="0" animBg="1"/>
      <p:bldP spid="1384484"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6498" name="Rectangle 2"/>
          <p:cNvSpPr>
            <a:spLocks noChangeArrowheads="1"/>
          </p:cNvSpPr>
          <p:nvPr/>
        </p:nvSpPr>
        <p:spPr bwMode="auto">
          <a:xfrm>
            <a:off x="706438" y="6230938"/>
            <a:ext cx="1858962" cy="515937"/>
          </a:xfrm>
          <a:prstGeom prst="rect">
            <a:avLst/>
          </a:prstGeom>
          <a:noFill/>
          <a:ln w="12700">
            <a:noFill/>
            <a:miter lim="800000"/>
            <a:headEnd/>
            <a:tailEnd/>
          </a:ln>
          <a:effectLst/>
        </p:spPr>
        <p:txBody>
          <a:bodyPr wrap="none" anchor="ctr"/>
          <a:lstStyle/>
          <a:p>
            <a:endParaRPr lang="en-US"/>
          </a:p>
        </p:txBody>
      </p:sp>
      <p:sp>
        <p:nvSpPr>
          <p:cNvPr id="1386499" name="Rectangle 3"/>
          <p:cNvSpPr>
            <a:spLocks noChangeArrowheads="1"/>
          </p:cNvSpPr>
          <p:nvPr/>
        </p:nvSpPr>
        <p:spPr bwMode="auto">
          <a:xfrm>
            <a:off x="3159125" y="6230938"/>
            <a:ext cx="2825750" cy="515937"/>
          </a:xfrm>
          <a:prstGeom prst="rect">
            <a:avLst/>
          </a:prstGeom>
          <a:noFill/>
          <a:ln w="12700">
            <a:noFill/>
            <a:miter lim="800000"/>
            <a:headEnd/>
            <a:tailEnd/>
          </a:ln>
          <a:effectLst/>
        </p:spPr>
        <p:txBody>
          <a:bodyPr wrap="none" anchor="ctr"/>
          <a:lstStyle/>
          <a:p>
            <a:endParaRPr lang="en-US"/>
          </a:p>
        </p:txBody>
      </p:sp>
      <p:sp>
        <p:nvSpPr>
          <p:cNvPr id="1386500" name="Rectangle 4"/>
          <p:cNvSpPr>
            <a:spLocks noChangeArrowheads="1"/>
          </p:cNvSpPr>
          <p:nvPr/>
        </p:nvSpPr>
        <p:spPr bwMode="auto">
          <a:xfrm>
            <a:off x="706438" y="6230938"/>
            <a:ext cx="1858962" cy="515937"/>
          </a:xfrm>
          <a:prstGeom prst="rect">
            <a:avLst/>
          </a:prstGeom>
          <a:noFill/>
          <a:ln w="12700">
            <a:noFill/>
            <a:miter lim="800000"/>
            <a:headEnd/>
            <a:tailEnd/>
          </a:ln>
          <a:effectLst/>
        </p:spPr>
        <p:txBody>
          <a:bodyPr wrap="none" anchor="ctr"/>
          <a:lstStyle/>
          <a:p>
            <a:endParaRPr lang="en-US"/>
          </a:p>
        </p:txBody>
      </p:sp>
      <p:sp>
        <p:nvSpPr>
          <p:cNvPr id="1386501" name="Rectangle 5"/>
          <p:cNvSpPr>
            <a:spLocks noChangeArrowheads="1"/>
          </p:cNvSpPr>
          <p:nvPr/>
        </p:nvSpPr>
        <p:spPr bwMode="auto">
          <a:xfrm>
            <a:off x="3159125" y="6230938"/>
            <a:ext cx="2825750" cy="515937"/>
          </a:xfrm>
          <a:prstGeom prst="rect">
            <a:avLst/>
          </a:prstGeom>
          <a:noFill/>
          <a:ln w="12700">
            <a:noFill/>
            <a:miter lim="800000"/>
            <a:headEnd/>
            <a:tailEnd/>
          </a:ln>
          <a:effectLst/>
        </p:spPr>
        <p:txBody>
          <a:bodyPr wrap="none" anchor="ctr"/>
          <a:lstStyle/>
          <a:p>
            <a:endParaRPr lang="en-US"/>
          </a:p>
        </p:txBody>
      </p:sp>
      <p:sp>
        <p:nvSpPr>
          <p:cNvPr id="1386502" name="Rectangle 6"/>
          <p:cNvSpPr>
            <a:spLocks noChangeArrowheads="1"/>
          </p:cNvSpPr>
          <p:nvPr/>
        </p:nvSpPr>
        <p:spPr bwMode="auto">
          <a:xfrm>
            <a:off x="706438" y="6230938"/>
            <a:ext cx="1858962" cy="515937"/>
          </a:xfrm>
          <a:prstGeom prst="rect">
            <a:avLst/>
          </a:prstGeom>
          <a:noFill/>
          <a:ln w="12700">
            <a:noFill/>
            <a:miter lim="800000"/>
            <a:headEnd/>
            <a:tailEnd/>
          </a:ln>
          <a:effectLst/>
        </p:spPr>
        <p:txBody>
          <a:bodyPr wrap="none" anchor="ctr"/>
          <a:lstStyle/>
          <a:p>
            <a:endParaRPr lang="en-US"/>
          </a:p>
        </p:txBody>
      </p:sp>
      <p:sp>
        <p:nvSpPr>
          <p:cNvPr id="1386503" name="Rectangle 7"/>
          <p:cNvSpPr>
            <a:spLocks noChangeArrowheads="1"/>
          </p:cNvSpPr>
          <p:nvPr/>
        </p:nvSpPr>
        <p:spPr bwMode="auto">
          <a:xfrm>
            <a:off x="3159125" y="6230938"/>
            <a:ext cx="2825750" cy="515937"/>
          </a:xfrm>
          <a:prstGeom prst="rect">
            <a:avLst/>
          </a:prstGeom>
          <a:noFill/>
          <a:ln w="12700">
            <a:noFill/>
            <a:miter lim="800000"/>
            <a:headEnd/>
            <a:tailEnd/>
          </a:ln>
          <a:effectLst/>
        </p:spPr>
        <p:txBody>
          <a:bodyPr wrap="none" anchor="ctr"/>
          <a:lstStyle/>
          <a:p>
            <a:endParaRPr lang="en-US"/>
          </a:p>
        </p:txBody>
      </p:sp>
      <p:sp>
        <p:nvSpPr>
          <p:cNvPr id="1386504" name="Rectangle 8"/>
          <p:cNvSpPr>
            <a:spLocks noChangeArrowheads="1"/>
          </p:cNvSpPr>
          <p:nvPr/>
        </p:nvSpPr>
        <p:spPr bwMode="auto">
          <a:xfrm>
            <a:off x="685800" y="6248400"/>
            <a:ext cx="1905000" cy="457200"/>
          </a:xfrm>
          <a:prstGeom prst="rect">
            <a:avLst/>
          </a:prstGeom>
          <a:noFill/>
          <a:ln w="12700">
            <a:noFill/>
            <a:miter lim="800000"/>
            <a:headEnd/>
            <a:tailEnd/>
          </a:ln>
          <a:effectLst/>
        </p:spPr>
        <p:txBody>
          <a:bodyPr wrap="none" anchor="ctr"/>
          <a:lstStyle/>
          <a:p>
            <a:endParaRPr lang="en-US"/>
          </a:p>
        </p:txBody>
      </p:sp>
      <p:sp>
        <p:nvSpPr>
          <p:cNvPr id="1386505" name="Rectangle 9"/>
          <p:cNvSpPr>
            <a:spLocks noChangeArrowheads="1"/>
          </p:cNvSpPr>
          <p:nvPr/>
        </p:nvSpPr>
        <p:spPr bwMode="auto">
          <a:xfrm>
            <a:off x="3124200" y="6248400"/>
            <a:ext cx="2895600" cy="457200"/>
          </a:xfrm>
          <a:prstGeom prst="rect">
            <a:avLst/>
          </a:prstGeom>
          <a:noFill/>
          <a:ln w="12700">
            <a:noFill/>
            <a:miter lim="800000"/>
            <a:headEnd/>
            <a:tailEnd/>
          </a:ln>
          <a:effectLst/>
        </p:spPr>
        <p:txBody>
          <a:bodyPr wrap="none" anchor="ctr"/>
          <a:lstStyle/>
          <a:p>
            <a:endParaRPr lang="en-US"/>
          </a:p>
        </p:txBody>
      </p:sp>
      <p:sp>
        <p:nvSpPr>
          <p:cNvPr id="1386506" name="Rectangle 10"/>
          <p:cNvSpPr>
            <a:spLocks noGrp="1" noChangeArrowheads="1"/>
          </p:cNvSpPr>
          <p:nvPr>
            <p:ph type="title"/>
          </p:nvPr>
        </p:nvSpPr>
        <p:spPr>
          <a:xfrm>
            <a:off x="0" y="0"/>
            <a:ext cx="9140825" cy="1231900"/>
          </a:xfrm>
          <a:noFill/>
          <a:ln/>
          <a:effectLst>
            <a:outerShdw dist="45791" dir="3378596" algn="ctr" rotWithShape="0">
              <a:schemeClr val="tx1"/>
            </a:outerShdw>
          </a:effectLst>
        </p:spPr>
        <p:txBody>
          <a:bodyPr wrap="none" lIns="92064" tIns="46033" rIns="92064" bIns="46033"/>
          <a:lstStyle/>
          <a:p>
            <a:pPr defTabSz="930275">
              <a:lnSpc>
                <a:spcPct val="85000"/>
              </a:lnSpc>
              <a:spcBef>
                <a:spcPct val="0"/>
              </a:spcBef>
            </a:pPr>
            <a:r>
              <a:rPr lang="en-US" sz="4400" b="1" i="1">
                <a:solidFill>
                  <a:schemeClr val="hlink"/>
                </a:solidFill>
              </a:rPr>
              <a:t>Age 25-44:  No-Growth “Busters”;</a:t>
            </a:r>
            <a:br>
              <a:rPr lang="en-US" sz="4400" b="1" i="1">
                <a:solidFill>
                  <a:schemeClr val="hlink"/>
                </a:solidFill>
              </a:rPr>
            </a:br>
            <a:r>
              <a:rPr lang="en-US" sz="4400" b="1" i="1">
                <a:solidFill>
                  <a:schemeClr val="hlink"/>
                </a:solidFill>
              </a:rPr>
              <a:t>Rapid, Steady Growth in Latinos</a:t>
            </a:r>
          </a:p>
        </p:txBody>
      </p:sp>
      <p:grpSp>
        <p:nvGrpSpPr>
          <p:cNvPr id="1386507" name="Group 11"/>
          <p:cNvGrpSpPr>
            <a:grpSpLocks/>
          </p:cNvGrpSpPr>
          <p:nvPr/>
        </p:nvGrpSpPr>
        <p:grpSpPr bwMode="auto">
          <a:xfrm>
            <a:off x="2200275" y="6324600"/>
            <a:ext cx="6700838" cy="266700"/>
            <a:chOff x="1386" y="4080"/>
            <a:chExt cx="4221" cy="168"/>
          </a:xfrm>
        </p:grpSpPr>
        <p:grpSp>
          <p:nvGrpSpPr>
            <p:cNvPr id="1386508" name="Group 12"/>
            <p:cNvGrpSpPr>
              <a:grpSpLocks/>
            </p:cNvGrpSpPr>
            <p:nvPr/>
          </p:nvGrpSpPr>
          <p:grpSpPr bwMode="auto">
            <a:xfrm>
              <a:off x="4895" y="4080"/>
              <a:ext cx="712" cy="168"/>
              <a:chOff x="4895" y="4080"/>
              <a:chExt cx="712" cy="168"/>
            </a:xfrm>
          </p:grpSpPr>
          <p:sp>
            <p:nvSpPr>
              <p:cNvPr id="1386509" name="Rectangle 13"/>
              <p:cNvSpPr>
                <a:spLocks noChangeArrowheads="1"/>
              </p:cNvSpPr>
              <p:nvPr/>
            </p:nvSpPr>
            <p:spPr bwMode="auto">
              <a:xfrm>
                <a:off x="4895" y="4085"/>
                <a:ext cx="258" cy="122"/>
              </a:xfrm>
              <a:prstGeom prst="rect">
                <a:avLst/>
              </a:prstGeom>
              <a:solidFill>
                <a:srgbClr val="00FFFF"/>
              </a:solidFill>
              <a:ln w="12700">
                <a:solidFill>
                  <a:schemeClr val="tx1"/>
                </a:solidFill>
                <a:miter lim="800000"/>
                <a:headEnd/>
                <a:tailEnd/>
              </a:ln>
              <a:effectLst/>
            </p:spPr>
            <p:txBody>
              <a:bodyPr wrap="none" lIns="86388" tIns="43195" rIns="86388" bIns="43195" anchor="b">
                <a:spAutoFit/>
              </a:bodyPr>
              <a:lstStyle/>
              <a:p>
                <a:endParaRPr lang="en-US"/>
              </a:p>
            </p:txBody>
          </p:sp>
          <p:sp>
            <p:nvSpPr>
              <p:cNvPr id="1386510" name="Rectangle 14"/>
              <p:cNvSpPr>
                <a:spLocks noChangeArrowheads="1"/>
              </p:cNvSpPr>
              <p:nvPr/>
            </p:nvSpPr>
            <p:spPr bwMode="auto">
              <a:xfrm>
                <a:off x="5158" y="4080"/>
                <a:ext cx="449" cy="168"/>
              </a:xfrm>
              <a:prstGeom prst="rect">
                <a:avLst/>
              </a:prstGeom>
              <a:noFill/>
              <a:ln w="12700">
                <a:noFill/>
                <a:miter lim="800000"/>
                <a:headEnd/>
                <a:tailEnd/>
              </a:ln>
              <a:effectLst/>
            </p:spPr>
            <p:txBody>
              <a:bodyPr wrap="none" lIns="86388" tIns="43195" rIns="86388" bIns="43195" anchor="b">
                <a:spAutoFit/>
              </a:bodyPr>
              <a:lstStyle/>
              <a:p>
                <a:pPr defTabSz="862013">
                  <a:lnSpc>
                    <a:spcPct val="70000"/>
                  </a:lnSpc>
                  <a:spcBef>
                    <a:spcPct val="30000"/>
                  </a:spcBef>
                </a:pPr>
                <a:r>
                  <a:rPr lang="en-US" sz="1700">
                    <a:solidFill>
                      <a:schemeClr val="tx1"/>
                    </a:solidFill>
                  </a:rPr>
                  <a:t>Asian</a:t>
                </a:r>
              </a:p>
            </p:txBody>
          </p:sp>
        </p:grpSp>
        <p:grpSp>
          <p:nvGrpSpPr>
            <p:cNvPr id="1386511" name="Group 15"/>
            <p:cNvGrpSpPr>
              <a:grpSpLocks/>
            </p:cNvGrpSpPr>
            <p:nvPr/>
          </p:nvGrpSpPr>
          <p:grpSpPr bwMode="auto">
            <a:xfrm>
              <a:off x="3884" y="4080"/>
              <a:ext cx="885" cy="168"/>
              <a:chOff x="3712" y="4080"/>
              <a:chExt cx="885" cy="168"/>
            </a:xfrm>
          </p:grpSpPr>
          <p:sp>
            <p:nvSpPr>
              <p:cNvPr id="1386512" name="Rectangle 16"/>
              <p:cNvSpPr>
                <a:spLocks noChangeArrowheads="1"/>
              </p:cNvSpPr>
              <p:nvPr/>
            </p:nvSpPr>
            <p:spPr bwMode="auto">
              <a:xfrm>
                <a:off x="3712" y="4085"/>
                <a:ext cx="259" cy="122"/>
              </a:xfrm>
              <a:prstGeom prst="rect">
                <a:avLst/>
              </a:prstGeom>
              <a:solidFill>
                <a:srgbClr val="0000FF"/>
              </a:solidFill>
              <a:ln w="12700">
                <a:solidFill>
                  <a:schemeClr val="tx1"/>
                </a:solidFill>
                <a:miter lim="800000"/>
                <a:headEnd/>
                <a:tailEnd/>
              </a:ln>
              <a:effectLst/>
            </p:spPr>
            <p:txBody>
              <a:bodyPr wrap="none" lIns="86388" tIns="43195" rIns="86388" bIns="43195" anchor="b">
                <a:spAutoFit/>
              </a:bodyPr>
              <a:lstStyle/>
              <a:p>
                <a:endParaRPr lang="en-US"/>
              </a:p>
            </p:txBody>
          </p:sp>
          <p:sp>
            <p:nvSpPr>
              <p:cNvPr id="1386513" name="Rectangle 17"/>
              <p:cNvSpPr>
                <a:spLocks noChangeArrowheads="1"/>
              </p:cNvSpPr>
              <p:nvPr/>
            </p:nvSpPr>
            <p:spPr bwMode="auto">
              <a:xfrm>
                <a:off x="3967" y="4080"/>
                <a:ext cx="630" cy="168"/>
              </a:xfrm>
              <a:prstGeom prst="rect">
                <a:avLst/>
              </a:prstGeom>
              <a:noFill/>
              <a:ln w="12700">
                <a:noFill/>
                <a:miter lim="800000"/>
                <a:headEnd/>
                <a:tailEnd/>
              </a:ln>
              <a:effectLst/>
            </p:spPr>
            <p:txBody>
              <a:bodyPr wrap="none" lIns="86388" tIns="43195" rIns="86388" bIns="43195" anchor="b">
                <a:spAutoFit/>
              </a:bodyPr>
              <a:lstStyle/>
              <a:p>
                <a:pPr defTabSz="862013">
                  <a:lnSpc>
                    <a:spcPct val="70000"/>
                  </a:lnSpc>
                  <a:spcBef>
                    <a:spcPct val="30000"/>
                  </a:spcBef>
                </a:pPr>
                <a:r>
                  <a:rPr lang="en-US" sz="1700">
                    <a:solidFill>
                      <a:schemeClr val="tx1"/>
                    </a:solidFill>
                  </a:rPr>
                  <a:t>Hispanic</a:t>
                </a:r>
              </a:p>
            </p:txBody>
          </p:sp>
        </p:grpSp>
        <p:grpSp>
          <p:nvGrpSpPr>
            <p:cNvPr id="1386514" name="Group 18"/>
            <p:cNvGrpSpPr>
              <a:grpSpLocks/>
            </p:cNvGrpSpPr>
            <p:nvPr/>
          </p:nvGrpSpPr>
          <p:grpSpPr bwMode="auto">
            <a:xfrm>
              <a:off x="3060" y="4080"/>
              <a:ext cx="699" cy="168"/>
              <a:chOff x="2745" y="4080"/>
              <a:chExt cx="699" cy="168"/>
            </a:xfrm>
          </p:grpSpPr>
          <p:sp>
            <p:nvSpPr>
              <p:cNvPr id="1386515" name="Rectangle 19"/>
              <p:cNvSpPr>
                <a:spLocks noChangeArrowheads="1"/>
              </p:cNvSpPr>
              <p:nvPr/>
            </p:nvSpPr>
            <p:spPr bwMode="auto">
              <a:xfrm>
                <a:off x="2745" y="4085"/>
                <a:ext cx="257" cy="122"/>
              </a:xfrm>
              <a:prstGeom prst="rect">
                <a:avLst/>
              </a:prstGeom>
              <a:solidFill>
                <a:srgbClr val="FF0000"/>
              </a:solidFill>
              <a:ln w="12700">
                <a:solidFill>
                  <a:schemeClr val="tx1"/>
                </a:solidFill>
                <a:miter lim="800000"/>
                <a:headEnd/>
                <a:tailEnd/>
              </a:ln>
              <a:effectLst/>
            </p:spPr>
            <p:txBody>
              <a:bodyPr wrap="none" lIns="86388" tIns="43195" rIns="86388" bIns="43195" anchor="b">
                <a:spAutoFit/>
              </a:bodyPr>
              <a:lstStyle/>
              <a:p>
                <a:endParaRPr lang="en-US"/>
              </a:p>
            </p:txBody>
          </p:sp>
          <p:sp>
            <p:nvSpPr>
              <p:cNvPr id="1386516" name="Rectangle 20"/>
              <p:cNvSpPr>
                <a:spLocks noChangeArrowheads="1"/>
              </p:cNvSpPr>
              <p:nvPr/>
            </p:nvSpPr>
            <p:spPr bwMode="auto">
              <a:xfrm>
                <a:off x="3003" y="4080"/>
                <a:ext cx="441" cy="168"/>
              </a:xfrm>
              <a:prstGeom prst="rect">
                <a:avLst/>
              </a:prstGeom>
              <a:noFill/>
              <a:ln w="12700">
                <a:noFill/>
                <a:miter lim="800000"/>
                <a:headEnd/>
                <a:tailEnd/>
              </a:ln>
              <a:effectLst/>
            </p:spPr>
            <p:txBody>
              <a:bodyPr wrap="none" lIns="86388" tIns="43195" rIns="86388" bIns="43195" anchor="b">
                <a:spAutoFit/>
              </a:bodyPr>
              <a:lstStyle/>
              <a:p>
                <a:pPr defTabSz="862013">
                  <a:lnSpc>
                    <a:spcPct val="70000"/>
                  </a:lnSpc>
                  <a:spcBef>
                    <a:spcPct val="30000"/>
                  </a:spcBef>
                </a:pPr>
                <a:r>
                  <a:rPr lang="en-US" sz="1700">
                    <a:solidFill>
                      <a:schemeClr val="tx1"/>
                    </a:solidFill>
                  </a:rPr>
                  <a:t>Black</a:t>
                </a:r>
              </a:p>
            </p:txBody>
          </p:sp>
        </p:grpSp>
        <p:grpSp>
          <p:nvGrpSpPr>
            <p:cNvPr id="1386517" name="Group 21"/>
            <p:cNvGrpSpPr>
              <a:grpSpLocks/>
            </p:cNvGrpSpPr>
            <p:nvPr/>
          </p:nvGrpSpPr>
          <p:grpSpPr bwMode="auto">
            <a:xfrm>
              <a:off x="1386" y="4080"/>
              <a:ext cx="1549" cy="168"/>
              <a:chOff x="858" y="4080"/>
              <a:chExt cx="1549" cy="168"/>
            </a:xfrm>
          </p:grpSpPr>
          <p:sp>
            <p:nvSpPr>
              <p:cNvPr id="1386518" name="Rectangle 22"/>
              <p:cNvSpPr>
                <a:spLocks noChangeArrowheads="1"/>
              </p:cNvSpPr>
              <p:nvPr/>
            </p:nvSpPr>
            <p:spPr bwMode="auto">
              <a:xfrm>
                <a:off x="858" y="4085"/>
                <a:ext cx="259" cy="122"/>
              </a:xfrm>
              <a:prstGeom prst="rect">
                <a:avLst/>
              </a:prstGeom>
              <a:solidFill>
                <a:srgbClr val="FFFF00"/>
              </a:solidFill>
              <a:ln w="12700">
                <a:solidFill>
                  <a:schemeClr val="tx1"/>
                </a:solidFill>
                <a:miter lim="800000"/>
                <a:headEnd/>
                <a:tailEnd/>
              </a:ln>
              <a:effectLst/>
            </p:spPr>
            <p:txBody>
              <a:bodyPr wrap="none" lIns="86388" tIns="43195" rIns="86388" bIns="43195" anchor="b">
                <a:spAutoFit/>
              </a:bodyPr>
              <a:lstStyle/>
              <a:p>
                <a:endParaRPr lang="en-US"/>
              </a:p>
            </p:txBody>
          </p:sp>
          <p:sp>
            <p:nvSpPr>
              <p:cNvPr id="1386519" name="Rectangle 23"/>
              <p:cNvSpPr>
                <a:spLocks noChangeArrowheads="1"/>
              </p:cNvSpPr>
              <p:nvPr/>
            </p:nvSpPr>
            <p:spPr bwMode="auto">
              <a:xfrm>
                <a:off x="1125" y="4080"/>
                <a:ext cx="1282" cy="168"/>
              </a:xfrm>
              <a:prstGeom prst="rect">
                <a:avLst/>
              </a:prstGeom>
              <a:noFill/>
              <a:ln w="12700">
                <a:noFill/>
                <a:miter lim="800000"/>
                <a:headEnd/>
                <a:tailEnd/>
              </a:ln>
              <a:effectLst/>
            </p:spPr>
            <p:txBody>
              <a:bodyPr wrap="none" lIns="86388" tIns="43195" rIns="86388" bIns="43195" anchor="b">
                <a:spAutoFit/>
              </a:bodyPr>
              <a:lstStyle/>
              <a:p>
                <a:pPr defTabSz="862013">
                  <a:lnSpc>
                    <a:spcPct val="70000"/>
                  </a:lnSpc>
                  <a:spcBef>
                    <a:spcPct val="30000"/>
                  </a:spcBef>
                </a:pPr>
                <a:r>
                  <a:rPr lang="en-US" sz="1700">
                    <a:solidFill>
                      <a:schemeClr val="tx1"/>
                    </a:solidFill>
                  </a:rPr>
                  <a:t>White, not Hispanic</a:t>
                </a:r>
              </a:p>
            </p:txBody>
          </p:sp>
        </p:grpSp>
      </p:grpSp>
      <p:sp>
        <p:nvSpPr>
          <p:cNvPr id="1386520" name="Freeform 24"/>
          <p:cNvSpPr>
            <a:spLocks/>
          </p:cNvSpPr>
          <p:nvPr/>
        </p:nvSpPr>
        <p:spPr bwMode="auto">
          <a:xfrm>
            <a:off x="0" y="1271588"/>
            <a:ext cx="9145588" cy="1587"/>
          </a:xfrm>
          <a:custGeom>
            <a:avLst/>
            <a:gdLst/>
            <a:ahLst/>
            <a:cxnLst>
              <a:cxn ang="0">
                <a:pos x="0" y="0"/>
              </a:cxn>
              <a:cxn ang="0">
                <a:pos x="5904" y="0"/>
              </a:cxn>
            </a:cxnLst>
            <a:rect l="0" t="0" r="r" b="b"/>
            <a:pathLst>
              <a:path w="5905" h="1">
                <a:moveTo>
                  <a:pt x="0" y="0"/>
                </a:moveTo>
                <a:lnTo>
                  <a:pt x="5904" y="0"/>
                </a:lnTo>
              </a:path>
            </a:pathLst>
          </a:custGeom>
          <a:noFill/>
          <a:ln w="12700" cap="rnd" cmpd="sng">
            <a:solidFill>
              <a:srgbClr val="00FFFF"/>
            </a:solidFill>
            <a:prstDash val="solid"/>
            <a:round/>
            <a:headEnd type="none" w="med" len="med"/>
            <a:tailEnd type="none" w="med" len="med"/>
          </a:ln>
          <a:effectLst/>
        </p:spPr>
        <p:txBody>
          <a:bodyPr/>
          <a:lstStyle/>
          <a:p>
            <a:endParaRPr lang="en-US"/>
          </a:p>
        </p:txBody>
      </p:sp>
      <p:graphicFrame>
        <p:nvGraphicFramePr>
          <p:cNvPr id="1386521" name="Object 25">
            <a:hlinkClick r:id="" action="ppaction://ole?verb=0"/>
          </p:cNvPr>
          <p:cNvGraphicFramePr>
            <a:graphicFrameLocks/>
          </p:cNvGraphicFramePr>
          <p:nvPr/>
        </p:nvGraphicFramePr>
        <p:xfrm>
          <a:off x="0" y="968375"/>
          <a:ext cx="4387850" cy="5229225"/>
        </p:xfrm>
        <a:graphic>
          <a:graphicData uri="http://schemas.openxmlformats.org/presentationml/2006/ole">
            <p:oleObj spid="_x0000_s1386521" name="Chart" r:id="rId4" imgW="4495800" imgH="5353202" progId="MSGraph.Chart.8">
              <p:embed followColorScheme="full"/>
            </p:oleObj>
          </a:graphicData>
        </a:graphic>
      </p:graphicFrame>
      <p:graphicFrame>
        <p:nvGraphicFramePr>
          <p:cNvPr id="1386522" name="Object 26">
            <a:hlinkClick r:id="" action="ppaction://ole?verb=0"/>
          </p:cNvPr>
          <p:cNvGraphicFramePr>
            <a:graphicFrameLocks noChangeAspect="1"/>
          </p:cNvGraphicFramePr>
          <p:nvPr/>
        </p:nvGraphicFramePr>
        <p:xfrm>
          <a:off x="4568825" y="969963"/>
          <a:ext cx="4387850" cy="5159375"/>
        </p:xfrm>
        <a:graphic>
          <a:graphicData uri="http://schemas.openxmlformats.org/presentationml/2006/ole">
            <p:oleObj spid="_x0000_s1386522" name="Chart" r:id="rId5" imgW="4553102" imgH="5353202" progId="MSGraph.Chart.8">
              <p:embed followColorScheme="full"/>
            </p:oleObj>
          </a:graphicData>
        </a:graphic>
      </p:graphicFrame>
      <p:grpSp>
        <p:nvGrpSpPr>
          <p:cNvPr id="1386523" name="Group 27"/>
          <p:cNvGrpSpPr>
            <a:grpSpLocks/>
          </p:cNvGrpSpPr>
          <p:nvPr/>
        </p:nvGrpSpPr>
        <p:grpSpPr bwMode="auto">
          <a:xfrm>
            <a:off x="619125" y="1485900"/>
            <a:ext cx="2762250" cy="422275"/>
            <a:chOff x="300" y="912"/>
            <a:chExt cx="1740" cy="266"/>
          </a:xfrm>
        </p:grpSpPr>
        <p:sp>
          <p:nvSpPr>
            <p:cNvPr id="1386524" name="Text 1"/>
            <p:cNvSpPr txBox="1">
              <a:spLocks noChangeArrowheads="1"/>
            </p:cNvSpPr>
            <p:nvPr/>
          </p:nvSpPr>
          <p:spPr bwMode="auto">
            <a:xfrm>
              <a:off x="300" y="1044"/>
              <a:ext cx="1740" cy="134"/>
            </a:xfrm>
            <a:prstGeom prst="rect">
              <a:avLst/>
            </a:prstGeom>
            <a:noFill/>
            <a:ln w="9525">
              <a:noFill/>
              <a:miter lim="800000"/>
              <a:headEnd/>
              <a:tailEnd/>
            </a:ln>
          </p:spPr>
          <p:txBody>
            <a:bodyPr lIns="0" tIns="0" rIns="0" bIns="0">
              <a:spAutoFit/>
            </a:bodyPr>
            <a:lstStyle/>
            <a:p>
              <a:r>
                <a:rPr lang="en-US">
                  <a:solidFill>
                    <a:schemeClr val="tx2"/>
                  </a:solidFill>
                </a:rPr>
                <a:t>Pct. Hispanic above bar</a:t>
              </a:r>
            </a:p>
          </p:txBody>
        </p:sp>
        <p:sp>
          <p:nvSpPr>
            <p:cNvPr id="1386525" name="Text 1"/>
            <p:cNvSpPr txBox="1">
              <a:spLocks noChangeArrowheads="1"/>
            </p:cNvSpPr>
            <p:nvPr/>
          </p:nvSpPr>
          <p:spPr bwMode="auto">
            <a:xfrm>
              <a:off x="300" y="912"/>
              <a:ext cx="1140" cy="134"/>
            </a:xfrm>
            <a:prstGeom prst="rect">
              <a:avLst/>
            </a:prstGeom>
            <a:noFill/>
            <a:ln w="9525">
              <a:noFill/>
              <a:miter lim="800000"/>
              <a:headEnd/>
              <a:tailEnd/>
            </a:ln>
          </p:spPr>
          <p:txBody>
            <a:bodyPr lIns="0" tIns="0" rIns="0" bIns="0">
              <a:spAutoFit/>
            </a:bodyPr>
            <a:lstStyle/>
            <a:p>
              <a:r>
                <a:rPr lang="en-US">
                  <a:solidFill>
                    <a:schemeClr val="tx1"/>
                  </a:solidFill>
                </a:rPr>
                <a:t>Population (millions)</a:t>
              </a:r>
            </a:p>
          </p:txBody>
        </p:sp>
      </p:grpSp>
      <p:grpSp>
        <p:nvGrpSpPr>
          <p:cNvPr id="1386526" name="Group 30"/>
          <p:cNvGrpSpPr>
            <a:grpSpLocks/>
          </p:cNvGrpSpPr>
          <p:nvPr/>
        </p:nvGrpSpPr>
        <p:grpSpPr bwMode="auto">
          <a:xfrm>
            <a:off x="5181600" y="1485900"/>
            <a:ext cx="2266950" cy="635000"/>
            <a:chOff x="3276" y="948"/>
            <a:chExt cx="1428" cy="400"/>
          </a:xfrm>
        </p:grpSpPr>
        <p:sp>
          <p:nvSpPr>
            <p:cNvPr id="1386527" name="Text 1"/>
            <p:cNvSpPr txBox="1">
              <a:spLocks noChangeArrowheads="1"/>
            </p:cNvSpPr>
            <p:nvPr/>
          </p:nvSpPr>
          <p:spPr bwMode="auto">
            <a:xfrm>
              <a:off x="3276" y="1080"/>
              <a:ext cx="1123" cy="268"/>
            </a:xfrm>
            <a:prstGeom prst="rect">
              <a:avLst/>
            </a:prstGeom>
            <a:noFill/>
            <a:ln w="9525">
              <a:noFill/>
              <a:miter lim="800000"/>
              <a:headEnd/>
              <a:tailEnd/>
            </a:ln>
          </p:spPr>
          <p:txBody>
            <a:bodyPr wrap="none" lIns="0" tIns="0" rIns="0" bIns="0">
              <a:spAutoFit/>
            </a:bodyPr>
            <a:lstStyle/>
            <a:p>
              <a:r>
                <a:rPr lang="en-US">
                  <a:solidFill>
                    <a:schemeClr val="tx2"/>
                  </a:solidFill>
                </a:rPr>
                <a:t>Hispanic, red (above);</a:t>
              </a:r>
              <a:r>
                <a:rPr lang="en-US">
                  <a:solidFill>
                    <a:schemeClr val="tx1"/>
                  </a:solidFill>
                </a:rPr>
                <a:t> </a:t>
              </a:r>
            </a:p>
            <a:p>
              <a:r>
                <a:rPr lang="en-US">
                  <a:solidFill>
                    <a:schemeClr val="tx1"/>
                  </a:solidFill>
                </a:rPr>
                <a:t>White-black below </a:t>
              </a:r>
            </a:p>
          </p:txBody>
        </p:sp>
        <p:sp>
          <p:nvSpPr>
            <p:cNvPr id="1386528" name="Text 1"/>
            <p:cNvSpPr txBox="1">
              <a:spLocks noChangeArrowheads="1"/>
            </p:cNvSpPr>
            <p:nvPr/>
          </p:nvSpPr>
          <p:spPr bwMode="auto">
            <a:xfrm>
              <a:off x="3276" y="948"/>
              <a:ext cx="1428" cy="134"/>
            </a:xfrm>
            <a:prstGeom prst="rect">
              <a:avLst/>
            </a:prstGeom>
            <a:noFill/>
            <a:ln w="9525">
              <a:noFill/>
              <a:miter lim="800000"/>
              <a:headEnd/>
              <a:tailEnd/>
            </a:ln>
          </p:spPr>
          <p:txBody>
            <a:bodyPr wrap="none" lIns="0" tIns="0" rIns="0" bIns="0">
              <a:spAutoFit/>
            </a:bodyPr>
            <a:lstStyle/>
            <a:p>
              <a:r>
                <a:rPr lang="en-US">
                  <a:solidFill>
                    <a:schemeClr val="tx1"/>
                  </a:solidFill>
                </a:rPr>
                <a:t>Population Change (millions)</a:t>
              </a:r>
            </a:p>
          </p:txBody>
        </p:sp>
      </p:grpSp>
      <p:sp>
        <p:nvSpPr>
          <p:cNvPr id="1386529" name="Line 33"/>
          <p:cNvSpPr>
            <a:spLocks noChangeShapeType="1"/>
          </p:cNvSpPr>
          <p:nvPr/>
        </p:nvSpPr>
        <p:spPr bwMode="auto">
          <a:xfrm flipV="1">
            <a:off x="1016000" y="3686175"/>
            <a:ext cx="2786063" cy="493713"/>
          </a:xfrm>
          <a:prstGeom prst="line">
            <a:avLst/>
          </a:prstGeom>
          <a:noFill/>
          <a:ln w="50800">
            <a:solidFill>
              <a:srgbClr val="FF0000"/>
            </a:solidFill>
            <a:round/>
            <a:headEnd type="none" w="sm" len="sm"/>
            <a:tailEnd type="stealth" w="lg" len="lg"/>
          </a:ln>
          <a:effectLst/>
        </p:spPr>
        <p:txBody>
          <a:bodyPr wrap="none" lIns="92066" tIns="0" rIns="92066" bIns="46034" anchorCtr="1"/>
          <a:lstStyle/>
          <a:p>
            <a:endParaRPr lang="en-US"/>
          </a:p>
        </p:txBody>
      </p:sp>
      <p:sp>
        <p:nvSpPr>
          <p:cNvPr id="1386530" name="Oval 34"/>
          <p:cNvSpPr>
            <a:spLocks noChangeArrowheads="1"/>
          </p:cNvSpPr>
          <p:nvPr/>
        </p:nvSpPr>
        <p:spPr bwMode="auto">
          <a:xfrm>
            <a:off x="5368925" y="2613025"/>
            <a:ext cx="798513" cy="420688"/>
          </a:xfrm>
          <a:prstGeom prst="ellipse">
            <a:avLst/>
          </a:prstGeom>
          <a:noFill/>
          <a:ln w="25400">
            <a:solidFill>
              <a:srgbClr val="FF0000"/>
            </a:solidFill>
            <a:round/>
            <a:headEnd type="none" w="sm" len="sm"/>
            <a:tailEnd type="none" w="sm" len="sm"/>
          </a:ln>
          <a:effectLst/>
        </p:spPr>
        <p:txBody>
          <a:bodyPr wrap="none" lIns="92066" tIns="0" rIns="92066" bIns="46034" anchor="ctr"/>
          <a:lstStyle/>
          <a:p>
            <a:endParaRPr lang="en-US"/>
          </a:p>
        </p:txBody>
      </p:sp>
      <p:sp>
        <p:nvSpPr>
          <p:cNvPr id="1386531" name="Oval 35"/>
          <p:cNvSpPr>
            <a:spLocks noChangeArrowheads="1"/>
          </p:cNvSpPr>
          <p:nvPr/>
        </p:nvSpPr>
        <p:spPr bwMode="auto">
          <a:xfrm>
            <a:off x="6610350" y="2430463"/>
            <a:ext cx="798513" cy="420687"/>
          </a:xfrm>
          <a:prstGeom prst="ellipse">
            <a:avLst/>
          </a:prstGeom>
          <a:noFill/>
          <a:ln w="25400">
            <a:solidFill>
              <a:srgbClr val="FF0000"/>
            </a:solidFill>
            <a:round/>
            <a:headEnd type="none" w="sm" len="sm"/>
            <a:tailEnd type="none" w="sm" len="sm"/>
          </a:ln>
          <a:effectLst/>
        </p:spPr>
        <p:txBody>
          <a:bodyPr wrap="none" lIns="92066" tIns="0" rIns="92066" bIns="46034" anchor="ctr"/>
          <a:lstStyle/>
          <a:p>
            <a:endParaRPr lang="en-US"/>
          </a:p>
        </p:txBody>
      </p:sp>
      <p:sp>
        <p:nvSpPr>
          <p:cNvPr id="1386532" name="Oval 36"/>
          <p:cNvSpPr>
            <a:spLocks noChangeArrowheads="1"/>
          </p:cNvSpPr>
          <p:nvPr/>
        </p:nvSpPr>
        <p:spPr bwMode="auto">
          <a:xfrm>
            <a:off x="7850188" y="1944688"/>
            <a:ext cx="798512" cy="420687"/>
          </a:xfrm>
          <a:prstGeom prst="ellipse">
            <a:avLst/>
          </a:prstGeom>
          <a:noFill/>
          <a:ln w="25400">
            <a:solidFill>
              <a:srgbClr val="FF0000"/>
            </a:solidFill>
            <a:round/>
            <a:headEnd type="none" w="sm" len="sm"/>
            <a:tailEnd type="none" w="sm" len="sm"/>
          </a:ln>
          <a:effectLst/>
        </p:spPr>
        <p:txBody>
          <a:bodyPr wrap="none" lIns="92066" tIns="0" rIns="92066" bIns="46034" anchor="ctr"/>
          <a:lstStyle/>
          <a:p>
            <a:endParaRPr lang="en-US"/>
          </a:p>
        </p:txBody>
      </p:sp>
    </p:spTree>
  </p:cSld>
  <p:clrMapOvr>
    <a:masterClrMapping/>
  </p:clrMapOvr>
  <p:transition spd="med">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386529"/>
                                        </p:tgtEl>
                                        <p:attrNameLst>
                                          <p:attrName>style.visibility</p:attrName>
                                        </p:attrNameLst>
                                      </p:cBhvr>
                                      <p:to>
                                        <p:strVal val="visible"/>
                                      </p:to>
                                    </p:set>
                                    <p:anim calcmode="lin" valueType="num">
                                      <p:cBhvr additive="base">
                                        <p:cTn id="7" dur="500" fill="hold"/>
                                        <p:tgtEl>
                                          <p:spTgt spid="1386529"/>
                                        </p:tgtEl>
                                        <p:attrNameLst>
                                          <p:attrName>ppt_x</p:attrName>
                                        </p:attrNameLst>
                                      </p:cBhvr>
                                      <p:tavLst>
                                        <p:tav tm="0">
                                          <p:val>
                                            <p:strVal val="0-#ppt_w/2"/>
                                          </p:val>
                                        </p:tav>
                                        <p:tav tm="100000">
                                          <p:val>
                                            <p:strVal val="#ppt_x"/>
                                          </p:val>
                                        </p:tav>
                                      </p:tavLst>
                                    </p:anim>
                                    <p:anim calcmode="lin" valueType="num">
                                      <p:cBhvr additive="base">
                                        <p:cTn id="8" dur="500" fill="hold"/>
                                        <p:tgtEl>
                                          <p:spTgt spid="1386529"/>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386531"/>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86530"/>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3865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86529" grpId="0" animBg="1"/>
      <p:bldP spid="1386530" grpId="0" animBg="1"/>
      <p:bldP spid="1386531" grpId="0" animBg="1"/>
      <p:bldP spid="1386532"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8546" name="Rectangle 2"/>
          <p:cNvSpPr>
            <a:spLocks noChangeArrowheads="1"/>
          </p:cNvSpPr>
          <p:nvPr/>
        </p:nvSpPr>
        <p:spPr bwMode="auto">
          <a:xfrm>
            <a:off x="706438" y="6230938"/>
            <a:ext cx="1858962" cy="515937"/>
          </a:xfrm>
          <a:prstGeom prst="rect">
            <a:avLst/>
          </a:prstGeom>
          <a:noFill/>
          <a:ln w="12700">
            <a:noFill/>
            <a:miter lim="800000"/>
            <a:headEnd/>
            <a:tailEnd/>
          </a:ln>
          <a:effectLst/>
        </p:spPr>
        <p:txBody>
          <a:bodyPr wrap="none" anchor="ctr"/>
          <a:lstStyle/>
          <a:p>
            <a:endParaRPr lang="en-US"/>
          </a:p>
        </p:txBody>
      </p:sp>
      <p:sp>
        <p:nvSpPr>
          <p:cNvPr id="1388547" name="Rectangle 3"/>
          <p:cNvSpPr>
            <a:spLocks noChangeArrowheads="1"/>
          </p:cNvSpPr>
          <p:nvPr/>
        </p:nvSpPr>
        <p:spPr bwMode="auto">
          <a:xfrm>
            <a:off x="3159125" y="6230938"/>
            <a:ext cx="2825750" cy="515937"/>
          </a:xfrm>
          <a:prstGeom prst="rect">
            <a:avLst/>
          </a:prstGeom>
          <a:noFill/>
          <a:ln w="12700">
            <a:noFill/>
            <a:miter lim="800000"/>
            <a:headEnd/>
            <a:tailEnd/>
          </a:ln>
          <a:effectLst/>
        </p:spPr>
        <p:txBody>
          <a:bodyPr wrap="none" anchor="ctr"/>
          <a:lstStyle/>
          <a:p>
            <a:endParaRPr lang="en-US"/>
          </a:p>
        </p:txBody>
      </p:sp>
      <p:sp>
        <p:nvSpPr>
          <p:cNvPr id="1388548" name="Rectangle 4"/>
          <p:cNvSpPr>
            <a:spLocks noChangeArrowheads="1"/>
          </p:cNvSpPr>
          <p:nvPr/>
        </p:nvSpPr>
        <p:spPr bwMode="auto">
          <a:xfrm>
            <a:off x="706438" y="6230938"/>
            <a:ext cx="1858962" cy="515937"/>
          </a:xfrm>
          <a:prstGeom prst="rect">
            <a:avLst/>
          </a:prstGeom>
          <a:noFill/>
          <a:ln w="12700">
            <a:noFill/>
            <a:miter lim="800000"/>
            <a:headEnd/>
            <a:tailEnd/>
          </a:ln>
          <a:effectLst/>
        </p:spPr>
        <p:txBody>
          <a:bodyPr wrap="none" anchor="ctr"/>
          <a:lstStyle/>
          <a:p>
            <a:endParaRPr lang="en-US"/>
          </a:p>
        </p:txBody>
      </p:sp>
      <p:sp>
        <p:nvSpPr>
          <p:cNvPr id="1388549" name="Rectangle 5"/>
          <p:cNvSpPr>
            <a:spLocks noChangeArrowheads="1"/>
          </p:cNvSpPr>
          <p:nvPr/>
        </p:nvSpPr>
        <p:spPr bwMode="auto">
          <a:xfrm>
            <a:off x="3159125" y="6230938"/>
            <a:ext cx="2825750" cy="515937"/>
          </a:xfrm>
          <a:prstGeom prst="rect">
            <a:avLst/>
          </a:prstGeom>
          <a:noFill/>
          <a:ln w="12700">
            <a:noFill/>
            <a:miter lim="800000"/>
            <a:headEnd/>
            <a:tailEnd/>
          </a:ln>
          <a:effectLst/>
        </p:spPr>
        <p:txBody>
          <a:bodyPr wrap="none" anchor="ctr"/>
          <a:lstStyle/>
          <a:p>
            <a:endParaRPr lang="en-US"/>
          </a:p>
        </p:txBody>
      </p:sp>
      <p:sp>
        <p:nvSpPr>
          <p:cNvPr id="1388550" name="Rectangle 6"/>
          <p:cNvSpPr>
            <a:spLocks noChangeArrowheads="1"/>
          </p:cNvSpPr>
          <p:nvPr/>
        </p:nvSpPr>
        <p:spPr bwMode="auto">
          <a:xfrm>
            <a:off x="706438" y="6230938"/>
            <a:ext cx="1858962" cy="515937"/>
          </a:xfrm>
          <a:prstGeom prst="rect">
            <a:avLst/>
          </a:prstGeom>
          <a:noFill/>
          <a:ln w="12700">
            <a:noFill/>
            <a:miter lim="800000"/>
            <a:headEnd/>
            <a:tailEnd/>
          </a:ln>
          <a:effectLst/>
        </p:spPr>
        <p:txBody>
          <a:bodyPr wrap="none" anchor="ctr"/>
          <a:lstStyle/>
          <a:p>
            <a:endParaRPr lang="en-US"/>
          </a:p>
        </p:txBody>
      </p:sp>
      <p:sp>
        <p:nvSpPr>
          <p:cNvPr id="1388551" name="Rectangle 7"/>
          <p:cNvSpPr>
            <a:spLocks noChangeArrowheads="1"/>
          </p:cNvSpPr>
          <p:nvPr/>
        </p:nvSpPr>
        <p:spPr bwMode="auto">
          <a:xfrm>
            <a:off x="3159125" y="6230938"/>
            <a:ext cx="2825750" cy="515937"/>
          </a:xfrm>
          <a:prstGeom prst="rect">
            <a:avLst/>
          </a:prstGeom>
          <a:noFill/>
          <a:ln w="12700">
            <a:noFill/>
            <a:miter lim="800000"/>
            <a:headEnd/>
            <a:tailEnd/>
          </a:ln>
          <a:effectLst/>
        </p:spPr>
        <p:txBody>
          <a:bodyPr wrap="none" anchor="ctr"/>
          <a:lstStyle/>
          <a:p>
            <a:endParaRPr lang="en-US"/>
          </a:p>
        </p:txBody>
      </p:sp>
      <p:sp>
        <p:nvSpPr>
          <p:cNvPr id="1388552" name="Rectangle 8"/>
          <p:cNvSpPr>
            <a:spLocks noChangeArrowheads="1"/>
          </p:cNvSpPr>
          <p:nvPr/>
        </p:nvSpPr>
        <p:spPr bwMode="auto">
          <a:xfrm>
            <a:off x="685800" y="6248400"/>
            <a:ext cx="1905000" cy="457200"/>
          </a:xfrm>
          <a:prstGeom prst="rect">
            <a:avLst/>
          </a:prstGeom>
          <a:noFill/>
          <a:ln w="12700">
            <a:noFill/>
            <a:miter lim="800000"/>
            <a:headEnd/>
            <a:tailEnd/>
          </a:ln>
          <a:effectLst/>
        </p:spPr>
        <p:txBody>
          <a:bodyPr wrap="none" anchor="ctr"/>
          <a:lstStyle/>
          <a:p>
            <a:endParaRPr lang="en-US"/>
          </a:p>
        </p:txBody>
      </p:sp>
      <p:sp>
        <p:nvSpPr>
          <p:cNvPr id="1388553" name="Rectangle 9"/>
          <p:cNvSpPr>
            <a:spLocks noChangeArrowheads="1"/>
          </p:cNvSpPr>
          <p:nvPr/>
        </p:nvSpPr>
        <p:spPr bwMode="auto">
          <a:xfrm>
            <a:off x="3124200" y="6248400"/>
            <a:ext cx="2895600" cy="457200"/>
          </a:xfrm>
          <a:prstGeom prst="rect">
            <a:avLst/>
          </a:prstGeom>
          <a:noFill/>
          <a:ln w="12700">
            <a:noFill/>
            <a:miter lim="800000"/>
            <a:headEnd/>
            <a:tailEnd/>
          </a:ln>
          <a:effectLst/>
        </p:spPr>
        <p:txBody>
          <a:bodyPr wrap="none" anchor="ctr"/>
          <a:lstStyle/>
          <a:p>
            <a:endParaRPr lang="en-US"/>
          </a:p>
        </p:txBody>
      </p:sp>
      <p:sp>
        <p:nvSpPr>
          <p:cNvPr id="1388554" name="Rectangle 10"/>
          <p:cNvSpPr>
            <a:spLocks noGrp="1" noChangeArrowheads="1"/>
          </p:cNvSpPr>
          <p:nvPr>
            <p:ph type="title"/>
          </p:nvPr>
        </p:nvSpPr>
        <p:spPr>
          <a:xfrm>
            <a:off x="160338" y="-4763"/>
            <a:ext cx="8820150" cy="1231901"/>
          </a:xfrm>
          <a:noFill/>
          <a:ln/>
          <a:effectLst>
            <a:outerShdw dist="45791" dir="3378596" algn="ctr" rotWithShape="0">
              <a:schemeClr val="tx1"/>
            </a:outerShdw>
          </a:effectLst>
        </p:spPr>
        <p:txBody>
          <a:bodyPr wrap="none" lIns="92064" tIns="46033" rIns="92064" bIns="46033">
            <a:spAutoFit/>
          </a:bodyPr>
          <a:lstStyle/>
          <a:p>
            <a:pPr defTabSz="930275">
              <a:lnSpc>
                <a:spcPct val="85000"/>
              </a:lnSpc>
              <a:spcBef>
                <a:spcPct val="0"/>
              </a:spcBef>
            </a:pPr>
            <a:r>
              <a:rPr lang="en-US" sz="4400" b="1" i="1">
                <a:solidFill>
                  <a:schemeClr val="hlink"/>
                </a:solidFill>
              </a:rPr>
              <a:t>Age 45-64:  “Boomers” Grow;</a:t>
            </a:r>
            <a:br>
              <a:rPr lang="en-US" sz="4400" b="1" i="1">
                <a:solidFill>
                  <a:schemeClr val="hlink"/>
                </a:solidFill>
              </a:rPr>
            </a:br>
            <a:r>
              <a:rPr lang="en-US" sz="4400" b="1" i="1">
                <a:solidFill>
                  <a:schemeClr val="hlink"/>
                </a:solidFill>
              </a:rPr>
              <a:t>Latinos &amp; Asians Growth Steady</a:t>
            </a:r>
          </a:p>
        </p:txBody>
      </p:sp>
      <p:grpSp>
        <p:nvGrpSpPr>
          <p:cNvPr id="1388555" name="Group 11"/>
          <p:cNvGrpSpPr>
            <a:grpSpLocks/>
          </p:cNvGrpSpPr>
          <p:nvPr/>
        </p:nvGrpSpPr>
        <p:grpSpPr bwMode="auto">
          <a:xfrm>
            <a:off x="2200275" y="6324600"/>
            <a:ext cx="6700838" cy="266700"/>
            <a:chOff x="1386" y="4080"/>
            <a:chExt cx="4221" cy="168"/>
          </a:xfrm>
        </p:grpSpPr>
        <p:grpSp>
          <p:nvGrpSpPr>
            <p:cNvPr id="1388556" name="Group 12"/>
            <p:cNvGrpSpPr>
              <a:grpSpLocks/>
            </p:cNvGrpSpPr>
            <p:nvPr/>
          </p:nvGrpSpPr>
          <p:grpSpPr bwMode="auto">
            <a:xfrm>
              <a:off x="4895" y="4080"/>
              <a:ext cx="712" cy="168"/>
              <a:chOff x="4895" y="4080"/>
              <a:chExt cx="712" cy="168"/>
            </a:xfrm>
          </p:grpSpPr>
          <p:sp>
            <p:nvSpPr>
              <p:cNvPr id="1388557" name="Rectangle 13"/>
              <p:cNvSpPr>
                <a:spLocks noChangeArrowheads="1"/>
              </p:cNvSpPr>
              <p:nvPr/>
            </p:nvSpPr>
            <p:spPr bwMode="auto">
              <a:xfrm>
                <a:off x="4895" y="4085"/>
                <a:ext cx="258" cy="122"/>
              </a:xfrm>
              <a:prstGeom prst="rect">
                <a:avLst/>
              </a:prstGeom>
              <a:solidFill>
                <a:srgbClr val="00FFFF"/>
              </a:solidFill>
              <a:ln w="12700">
                <a:solidFill>
                  <a:schemeClr val="tx1"/>
                </a:solidFill>
                <a:miter lim="800000"/>
                <a:headEnd/>
                <a:tailEnd/>
              </a:ln>
              <a:effectLst/>
            </p:spPr>
            <p:txBody>
              <a:bodyPr wrap="none" lIns="86388" tIns="43195" rIns="86388" bIns="43195" anchor="b">
                <a:spAutoFit/>
              </a:bodyPr>
              <a:lstStyle/>
              <a:p>
                <a:endParaRPr lang="en-US"/>
              </a:p>
            </p:txBody>
          </p:sp>
          <p:sp>
            <p:nvSpPr>
              <p:cNvPr id="1388558" name="Rectangle 14"/>
              <p:cNvSpPr>
                <a:spLocks noChangeArrowheads="1"/>
              </p:cNvSpPr>
              <p:nvPr/>
            </p:nvSpPr>
            <p:spPr bwMode="auto">
              <a:xfrm>
                <a:off x="5158" y="4080"/>
                <a:ext cx="449" cy="168"/>
              </a:xfrm>
              <a:prstGeom prst="rect">
                <a:avLst/>
              </a:prstGeom>
              <a:noFill/>
              <a:ln w="12700">
                <a:noFill/>
                <a:miter lim="800000"/>
                <a:headEnd/>
                <a:tailEnd/>
              </a:ln>
              <a:effectLst/>
            </p:spPr>
            <p:txBody>
              <a:bodyPr wrap="none" lIns="86388" tIns="43195" rIns="86388" bIns="43195" anchor="b">
                <a:spAutoFit/>
              </a:bodyPr>
              <a:lstStyle/>
              <a:p>
                <a:pPr defTabSz="862013">
                  <a:lnSpc>
                    <a:spcPct val="70000"/>
                  </a:lnSpc>
                  <a:spcBef>
                    <a:spcPct val="30000"/>
                  </a:spcBef>
                </a:pPr>
                <a:r>
                  <a:rPr lang="en-US" sz="1700">
                    <a:solidFill>
                      <a:schemeClr val="tx1"/>
                    </a:solidFill>
                  </a:rPr>
                  <a:t>Asian</a:t>
                </a:r>
              </a:p>
            </p:txBody>
          </p:sp>
        </p:grpSp>
        <p:grpSp>
          <p:nvGrpSpPr>
            <p:cNvPr id="1388559" name="Group 15"/>
            <p:cNvGrpSpPr>
              <a:grpSpLocks/>
            </p:cNvGrpSpPr>
            <p:nvPr/>
          </p:nvGrpSpPr>
          <p:grpSpPr bwMode="auto">
            <a:xfrm>
              <a:off x="3884" y="4080"/>
              <a:ext cx="885" cy="168"/>
              <a:chOff x="3712" y="4080"/>
              <a:chExt cx="885" cy="168"/>
            </a:xfrm>
          </p:grpSpPr>
          <p:sp>
            <p:nvSpPr>
              <p:cNvPr id="1388560" name="Rectangle 16"/>
              <p:cNvSpPr>
                <a:spLocks noChangeArrowheads="1"/>
              </p:cNvSpPr>
              <p:nvPr/>
            </p:nvSpPr>
            <p:spPr bwMode="auto">
              <a:xfrm>
                <a:off x="3712" y="4085"/>
                <a:ext cx="259" cy="122"/>
              </a:xfrm>
              <a:prstGeom prst="rect">
                <a:avLst/>
              </a:prstGeom>
              <a:solidFill>
                <a:srgbClr val="0000FF"/>
              </a:solidFill>
              <a:ln w="12700">
                <a:solidFill>
                  <a:schemeClr val="tx1"/>
                </a:solidFill>
                <a:miter lim="800000"/>
                <a:headEnd/>
                <a:tailEnd/>
              </a:ln>
              <a:effectLst/>
            </p:spPr>
            <p:txBody>
              <a:bodyPr wrap="none" lIns="86388" tIns="43195" rIns="86388" bIns="43195" anchor="b">
                <a:spAutoFit/>
              </a:bodyPr>
              <a:lstStyle/>
              <a:p>
                <a:endParaRPr lang="en-US"/>
              </a:p>
            </p:txBody>
          </p:sp>
          <p:sp>
            <p:nvSpPr>
              <p:cNvPr id="1388561" name="Rectangle 17"/>
              <p:cNvSpPr>
                <a:spLocks noChangeArrowheads="1"/>
              </p:cNvSpPr>
              <p:nvPr/>
            </p:nvSpPr>
            <p:spPr bwMode="auto">
              <a:xfrm>
                <a:off x="3967" y="4080"/>
                <a:ext cx="630" cy="168"/>
              </a:xfrm>
              <a:prstGeom prst="rect">
                <a:avLst/>
              </a:prstGeom>
              <a:noFill/>
              <a:ln w="12700">
                <a:noFill/>
                <a:miter lim="800000"/>
                <a:headEnd/>
                <a:tailEnd/>
              </a:ln>
              <a:effectLst/>
            </p:spPr>
            <p:txBody>
              <a:bodyPr wrap="none" lIns="86388" tIns="43195" rIns="86388" bIns="43195" anchor="b">
                <a:spAutoFit/>
              </a:bodyPr>
              <a:lstStyle/>
              <a:p>
                <a:pPr defTabSz="862013">
                  <a:lnSpc>
                    <a:spcPct val="70000"/>
                  </a:lnSpc>
                  <a:spcBef>
                    <a:spcPct val="30000"/>
                  </a:spcBef>
                </a:pPr>
                <a:r>
                  <a:rPr lang="en-US" sz="1700">
                    <a:solidFill>
                      <a:schemeClr val="tx1"/>
                    </a:solidFill>
                  </a:rPr>
                  <a:t>Hispanic</a:t>
                </a:r>
              </a:p>
            </p:txBody>
          </p:sp>
        </p:grpSp>
        <p:grpSp>
          <p:nvGrpSpPr>
            <p:cNvPr id="1388562" name="Group 18"/>
            <p:cNvGrpSpPr>
              <a:grpSpLocks/>
            </p:cNvGrpSpPr>
            <p:nvPr/>
          </p:nvGrpSpPr>
          <p:grpSpPr bwMode="auto">
            <a:xfrm>
              <a:off x="3060" y="4080"/>
              <a:ext cx="699" cy="168"/>
              <a:chOff x="2745" y="4080"/>
              <a:chExt cx="699" cy="168"/>
            </a:xfrm>
          </p:grpSpPr>
          <p:sp>
            <p:nvSpPr>
              <p:cNvPr id="1388563" name="Rectangle 19"/>
              <p:cNvSpPr>
                <a:spLocks noChangeArrowheads="1"/>
              </p:cNvSpPr>
              <p:nvPr/>
            </p:nvSpPr>
            <p:spPr bwMode="auto">
              <a:xfrm>
                <a:off x="2745" y="4085"/>
                <a:ext cx="257" cy="122"/>
              </a:xfrm>
              <a:prstGeom prst="rect">
                <a:avLst/>
              </a:prstGeom>
              <a:solidFill>
                <a:srgbClr val="FF0000"/>
              </a:solidFill>
              <a:ln w="12700">
                <a:solidFill>
                  <a:schemeClr val="tx1"/>
                </a:solidFill>
                <a:miter lim="800000"/>
                <a:headEnd/>
                <a:tailEnd/>
              </a:ln>
              <a:effectLst/>
            </p:spPr>
            <p:txBody>
              <a:bodyPr wrap="none" lIns="86388" tIns="43195" rIns="86388" bIns="43195" anchor="b">
                <a:spAutoFit/>
              </a:bodyPr>
              <a:lstStyle/>
              <a:p>
                <a:endParaRPr lang="en-US"/>
              </a:p>
            </p:txBody>
          </p:sp>
          <p:sp>
            <p:nvSpPr>
              <p:cNvPr id="1388564" name="Rectangle 20"/>
              <p:cNvSpPr>
                <a:spLocks noChangeArrowheads="1"/>
              </p:cNvSpPr>
              <p:nvPr/>
            </p:nvSpPr>
            <p:spPr bwMode="auto">
              <a:xfrm>
                <a:off x="3003" y="4080"/>
                <a:ext cx="441" cy="168"/>
              </a:xfrm>
              <a:prstGeom prst="rect">
                <a:avLst/>
              </a:prstGeom>
              <a:noFill/>
              <a:ln w="12700">
                <a:noFill/>
                <a:miter lim="800000"/>
                <a:headEnd/>
                <a:tailEnd/>
              </a:ln>
              <a:effectLst/>
            </p:spPr>
            <p:txBody>
              <a:bodyPr wrap="none" lIns="86388" tIns="43195" rIns="86388" bIns="43195" anchor="b">
                <a:spAutoFit/>
              </a:bodyPr>
              <a:lstStyle/>
              <a:p>
                <a:pPr defTabSz="862013">
                  <a:lnSpc>
                    <a:spcPct val="70000"/>
                  </a:lnSpc>
                  <a:spcBef>
                    <a:spcPct val="30000"/>
                  </a:spcBef>
                </a:pPr>
                <a:r>
                  <a:rPr lang="en-US" sz="1700">
                    <a:solidFill>
                      <a:schemeClr val="tx1"/>
                    </a:solidFill>
                  </a:rPr>
                  <a:t>Black</a:t>
                </a:r>
              </a:p>
            </p:txBody>
          </p:sp>
        </p:grpSp>
        <p:grpSp>
          <p:nvGrpSpPr>
            <p:cNvPr id="1388565" name="Group 21"/>
            <p:cNvGrpSpPr>
              <a:grpSpLocks/>
            </p:cNvGrpSpPr>
            <p:nvPr/>
          </p:nvGrpSpPr>
          <p:grpSpPr bwMode="auto">
            <a:xfrm>
              <a:off x="1386" y="4080"/>
              <a:ext cx="1549" cy="168"/>
              <a:chOff x="858" y="4080"/>
              <a:chExt cx="1549" cy="168"/>
            </a:xfrm>
          </p:grpSpPr>
          <p:sp>
            <p:nvSpPr>
              <p:cNvPr id="1388566" name="Rectangle 22"/>
              <p:cNvSpPr>
                <a:spLocks noChangeArrowheads="1"/>
              </p:cNvSpPr>
              <p:nvPr/>
            </p:nvSpPr>
            <p:spPr bwMode="auto">
              <a:xfrm>
                <a:off x="858" y="4085"/>
                <a:ext cx="259" cy="122"/>
              </a:xfrm>
              <a:prstGeom prst="rect">
                <a:avLst/>
              </a:prstGeom>
              <a:solidFill>
                <a:srgbClr val="FFFF00"/>
              </a:solidFill>
              <a:ln w="12700">
                <a:solidFill>
                  <a:schemeClr val="tx1"/>
                </a:solidFill>
                <a:miter lim="800000"/>
                <a:headEnd/>
                <a:tailEnd/>
              </a:ln>
              <a:effectLst/>
            </p:spPr>
            <p:txBody>
              <a:bodyPr wrap="none" lIns="86388" tIns="43195" rIns="86388" bIns="43195" anchor="b">
                <a:spAutoFit/>
              </a:bodyPr>
              <a:lstStyle/>
              <a:p>
                <a:endParaRPr lang="en-US"/>
              </a:p>
            </p:txBody>
          </p:sp>
          <p:sp>
            <p:nvSpPr>
              <p:cNvPr id="1388567" name="Rectangle 23"/>
              <p:cNvSpPr>
                <a:spLocks noChangeArrowheads="1"/>
              </p:cNvSpPr>
              <p:nvPr/>
            </p:nvSpPr>
            <p:spPr bwMode="auto">
              <a:xfrm>
                <a:off x="1125" y="4080"/>
                <a:ext cx="1282" cy="168"/>
              </a:xfrm>
              <a:prstGeom prst="rect">
                <a:avLst/>
              </a:prstGeom>
              <a:noFill/>
              <a:ln w="12700">
                <a:noFill/>
                <a:miter lim="800000"/>
                <a:headEnd/>
                <a:tailEnd/>
              </a:ln>
              <a:effectLst/>
            </p:spPr>
            <p:txBody>
              <a:bodyPr wrap="none" lIns="86388" tIns="43195" rIns="86388" bIns="43195" anchor="b">
                <a:spAutoFit/>
              </a:bodyPr>
              <a:lstStyle/>
              <a:p>
                <a:pPr defTabSz="862013">
                  <a:lnSpc>
                    <a:spcPct val="70000"/>
                  </a:lnSpc>
                  <a:spcBef>
                    <a:spcPct val="30000"/>
                  </a:spcBef>
                </a:pPr>
                <a:r>
                  <a:rPr lang="en-US" sz="1700">
                    <a:solidFill>
                      <a:schemeClr val="tx1"/>
                    </a:solidFill>
                  </a:rPr>
                  <a:t>White, not Hispanic</a:t>
                </a:r>
              </a:p>
            </p:txBody>
          </p:sp>
        </p:grpSp>
      </p:grpSp>
      <p:sp>
        <p:nvSpPr>
          <p:cNvPr id="1388568" name="Freeform 24"/>
          <p:cNvSpPr>
            <a:spLocks/>
          </p:cNvSpPr>
          <p:nvPr/>
        </p:nvSpPr>
        <p:spPr bwMode="auto">
          <a:xfrm>
            <a:off x="0" y="1271588"/>
            <a:ext cx="9145588" cy="1587"/>
          </a:xfrm>
          <a:custGeom>
            <a:avLst/>
            <a:gdLst/>
            <a:ahLst/>
            <a:cxnLst>
              <a:cxn ang="0">
                <a:pos x="0" y="0"/>
              </a:cxn>
              <a:cxn ang="0">
                <a:pos x="5904" y="0"/>
              </a:cxn>
            </a:cxnLst>
            <a:rect l="0" t="0" r="r" b="b"/>
            <a:pathLst>
              <a:path w="5905" h="1">
                <a:moveTo>
                  <a:pt x="0" y="0"/>
                </a:moveTo>
                <a:lnTo>
                  <a:pt x="5904" y="0"/>
                </a:lnTo>
              </a:path>
            </a:pathLst>
          </a:custGeom>
          <a:noFill/>
          <a:ln w="12700" cap="rnd" cmpd="sng">
            <a:solidFill>
              <a:srgbClr val="00FFFF"/>
            </a:solidFill>
            <a:prstDash val="solid"/>
            <a:round/>
            <a:headEnd type="none" w="med" len="med"/>
            <a:tailEnd type="none" w="med" len="med"/>
          </a:ln>
          <a:effectLst/>
        </p:spPr>
        <p:txBody>
          <a:bodyPr/>
          <a:lstStyle/>
          <a:p>
            <a:endParaRPr lang="en-US"/>
          </a:p>
        </p:txBody>
      </p:sp>
      <p:graphicFrame>
        <p:nvGraphicFramePr>
          <p:cNvPr id="1388569" name="Object 25">
            <a:hlinkClick r:id="" action="ppaction://ole?verb=0"/>
          </p:cNvPr>
          <p:cNvGraphicFramePr>
            <a:graphicFrameLocks noChangeAspect="1"/>
          </p:cNvGraphicFramePr>
          <p:nvPr/>
        </p:nvGraphicFramePr>
        <p:xfrm>
          <a:off x="-1588" y="971550"/>
          <a:ext cx="4389438" cy="5226050"/>
        </p:xfrm>
        <a:graphic>
          <a:graphicData uri="http://schemas.openxmlformats.org/presentationml/2006/ole">
            <p:oleObj spid="_x0000_s1388569" name="Chart" r:id="rId4" imgW="4495800" imgH="5353202" progId="MSGraph.Chart.8">
              <p:embed followColorScheme="full"/>
            </p:oleObj>
          </a:graphicData>
        </a:graphic>
      </p:graphicFrame>
      <p:graphicFrame>
        <p:nvGraphicFramePr>
          <p:cNvPr id="1388570" name="Object 26">
            <a:hlinkClick r:id="" action="ppaction://ole?verb=0"/>
          </p:cNvPr>
          <p:cNvGraphicFramePr>
            <a:graphicFrameLocks noChangeAspect="1"/>
          </p:cNvGraphicFramePr>
          <p:nvPr/>
        </p:nvGraphicFramePr>
        <p:xfrm>
          <a:off x="4568825" y="969963"/>
          <a:ext cx="4387850" cy="5159375"/>
        </p:xfrm>
        <a:graphic>
          <a:graphicData uri="http://schemas.openxmlformats.org/presentationml/2006/ole">
            <p:oleObj spid="_x0000_s1388570" name="Chart" r:id="rId5" imgW="4553102" imgH="5353202" progId="MSGraph.Chart.8">
              <p:embed followColorScheme="full"/>
            </p:oleObj>
          </a:graphicData>
        </a:graphic>
      </p:graphicFrame>
      <p:grpSp>
        <p:nvGrpSpPr>
          <p:cNvPr id="1388571" name="Group 27"/>
          <p:cNvGrpSpPr>
            <a:grpSpLocks/>
          </p:cNvGrpSpPr>
          <p:nvPr/>
        </p:nvGrpSpPr>
        <p:grpSpPr bwMode="auto">
          <a:xfrm>
            <a:off x="604838" y="1485900"/>
            <a:ext cx="2762250" cy="422275"/>
            <a:chOff x="300" y="912"/>
            <a:chExt cx="1740" cy="266"/>
          </a:xfrm>
        </p:grpSpPr>
        <p:sp>
          <p:nvSpPr>
            <p:cNvPr id="1388572" name="Text 1"/>
            <p:cNvSpPr txBox="1">
              <a:spLocks noChangeArrowheads="1"/>
            </p:cNvSpPr>
            <p:nvPr/>
          </p:nvSpPr>
          <p:spPr bwMode="auto">
            <a:xfrm>
              <a:off x="300" y="1044"/>
              <a:ext cx="1740" cy="134"/>
            </a:xfrm>
            <a:prstGeom prst="rect">
              <a:avLst/>
            </a:prstGeom>
            <a:noFill/>
            <a:ln w="9525">
              <a:noFill/>
              <a:miter lim="800000"/>
              <a:headEnd/>
              <a:tailEnd/>
            </a:ln>
          </p:spPr>
          <p:txBody>
            <a:bodyPr lIns="0" tIns="0" rIns="0" bIns="0">
              <a:spAutoFit/>
            </a:bodyPr>
            <a:lstStyle/>
            <a:p>
              <a:r>
                <a:rPr lang="en-US">
                  <a:solidFill>
                    <a:schemeClr val="tx2"/>
                  </a:solidFill>
                </a:rPr>
                <a:t>Percent Hispanic above bar</a:t>
              </a:r>
            </a:p>
          </p:txBody>
        </p:sp>
        <p:sp>
          <p:nvSpPr>
            <p:cNvPr id="1388573" name="Text 1"/>
            <p:cNvSpPr txBox="1">
              <a:spLocks noChangeArrowheads="1"/>
            </p:cNvSpPr>
            <p:nvPr/>
          </p:nvSpPr>
          <p:spPr bwMode="auto">
            <a:xfrm>
              <a:off x="300" y="912"/>
              <a:ext cx="1140" cy="134"/>
            </a:xfrm>
            <a:prstGeom prst="rect">
              <a:avLst/>
            </a:prstGeom>
            <a:noFill/>
            <a:ln w="9525">
              <a:noFill/>
              <a:miter lim="800000"/>
              <a:headEnd/>
              <a:tailEnd/>
            </a:ln>
          </p:spPr>
          <p:txBody>
            <a:bodyPr lIns="0" tIns="0" rIns="0" bIns="0">
              <a:spAutoFit/>
            </a:bodyPr>
            <a:lstStyle/>
            <a:p>
              <a:r>
                <a:rPr lang="en-US">
                  <a:solidFill>
                    <a:schemeClr val="tx1"/>
                  </a:solidFill>
                </a:rPr>
                <a:t>Population (millions)</a:t>
              </a:r>
            </a:p>
          </p:txBody>
        </p:sp>
      </p:grpSp>
      <p:grpSp>
        <p:nvGrpSpPr>
          <p:cNvPr id="1388574" name="Group 30"/>
          <p:cNvGrpSpPr>
            <a:grpSpLocks/>
          </p:cNvGrpSpPr>
          <p:nvPr/>
        </p:nvGrpSpPr>
        <p:grpSpPr bwMode="auto">
          <a:xfrm>
            <a:off x="6607175" y="1485900"/>
            <a:ext cx="2266950" cy="635000"/>
            <a:chOff x="3910" y="936"/>
            <a:chExt cx="1428" cy="400"/>
          </a:xfrm>
        </p:grpSpPr>
        <p:sp>
          <p:nvSpPr>
            <p:cNvPr id="1388575" name="Text 1"/>
            <p:cNvSpPr txBox="1">
              <a:spLocks noChangeArrowheads="1"/>
            </p:cNvSpPr>
            <p:nvPr/>
          </p:nvSpPr>
          <p:spPr bwMode="auto">
            <a:xfrm>
              <a:off x="4234" y="1068"/>
              <a:ext cx="1104" cy="268"/>
            </a:xfrm>
            <a:prstGeom prst="rect">
              <a:avLst/>
            </a:prstGeom>
            <a:noFill/>
            <a:ln w="9525">
              <a:noFill/>
              <a:miter lim="800000"/>
              <a:headEnd/>
              <a:tailEnd/>
            </a:ln>
          </p:spPr>
          <p:txBody>
            <a:bodyPr wrap="none" lIns="0" tIns="0" rIns="0" bIns="0">
              <a:spAutoFit/>
            </a:bodyPr>
            <a:lstStyle/>
            <a:p>
              <a:pPr algn="r"/>
              <a:r>
                <a:rPr lang="en-US">
                  <a:solidFill>
                    <a:schemeClr val="tx2"/>
                  </a:solidFill>
                </a:rPr>
                <a:t>Hispanic, red </a:t>
              </a:r>
              <a:r>
                <a:rPr lang="en-US" b="1" i="1">
                  <a:solidFill>
                    <a:schemeClr val="tx2"/>
                  </a:solidFill>
                </a:rPr>
                <a:t>(below)</a:t>
              </a:r>
              <a:r>
                <a:rPr lang="en-US">
                  <a:solidFill>
                    <a:schemeClr val="tx2"/>
                  </a:solidFill>
                </a:rPr>
                <a:t>;</a:t>
              </a:r>
              <a:endParaRPr lang="en-US">
                <a:solidFill>
                  <a:schemeClr val="tx1"/>
                </a:solidFill>
              </a:endParaRPr>
            </a:p>
            <a:p>
              <a:pPr algn="r"/>
              <a:r>
                <a:rPr lang="en-US">
                  <a:solidFill>
                    <a:schemeClr val="tx1"/>
                  </a:solidFill>
                </a:rPr>
                <a:t>White-Black, </a:t>
              </a:r>
              <a:r>
                <a:rPr lang="en-US" b="1" i="1">
                  <a:solidFill>
                    <a:schemeClr val="tx1"/>
                  </a:solidFill>
                </a:rPr>
                <a:t>above</a:t>
              </a:r>
              <a:endParaRPr lang="en-US">
                <a:solidFill>
                  <a:schemeClr val="tx1"/>
                </a:solidFill>
              </a:endParaRPr>
            </a:p>
          </p:txBody>
        </p:sp>
        <p:sp>
          <p:nvSpPr>
            <p:cNvPr id="1388576" name="Text 1"/>
            <p:cNvSpPr txBox="1">
              <a:spLocks noChangeArrowheads="1"/>
            </p:cNvSpPr>
            <p:nvPr/>
          </p:nvSpPr>
          <p:spPr bwMode="auto">
            <a:xfrm>
              <a:off x="3910" y="936"/>
              <a:ext cx="1428" cy="134"/>
            </a:xfrm>
            <a:prstGeom prst="rect">
              <a:avLst/>
            </a:prstGeom>
            <a:noFill/>
            <a:ln w="9525">
              <a:noFill/>
              <a:miter lim="800000"/>
              <a:headEnd/>
              <a:tailEnd/>
            </a:ln>
          </p:spPr>
          <p:txBody>
            <a:bodyPr wrap="none" lIns="0" tIns="0" rIns="0" bIns="0">
              <a:spAutoFit/>
            </a:bodyPr>
            <a:lstStyle/>
            <a:p>
              <a:pPr algn="r"/>
              <a:r>
                <a:rPr lang="en-US">
                  <a:solidFill>
                    <a:schemeClr val="tx1"/>
                  </a:solidFill>
                </a:rPr>
                <a:t>Population Change (millions)</a:t>
              </a:r>
            </a:p>
          </p:txBody>
        </p:sp>
      </p:grpSp>
      <p:sp>
        <p:nvSpPr>
          <p:cNvPr id="1388577" name="Line 33"/>
          <p:cNvSpPr>
            <a:spLocks noChangeShapeType="1"/>
          </p:cNvSpPr>
          <p:nvPr/>
        </p:nvSpPr>
        <p:spPr bwMode="auto">
          <a:xfrm flipV="1">
            <a:off x="1016000" y="4106863"/>
            <a:ext cx="2786063" cy="493712"/>
          </a:xfrm>
          <a:prstGeom prst="line">
            <a:avLst/>
          </a:prstGeom>
          <a:noFill/>
          <a:ln w="50800">
            <a:solidFill>
              <a:srgbClr val="FF0000"/>
            </a:solidFill>
            <a:round/>
            <a:headEnd type="none" w="sm" len="sm"/>
            <a:tailEnd type="stealth" w="lg" len="lg"/>
          </a:ln>
          <a:effectLst/>
        </p:spPr>
        <p:txBody>
          <a:bodyPr wrap="none" lIns="92066" tIns="0" rIns="92066" bIns="46034" anchorCtr="1"/>
          <a:lstStyle/>
          <a:p>
            <a:endParaRPr lang="en-US"/>
          </a:p>
        </p:txBody>
      </p:sp>
      <p:sp>
        <p:nvSpPr>
          <p:cNvPr id="1388578" name="Oval 34"/>
          <p:cNvSpPr>
            <a:spLocks noChangeArrowheads="1"/>
          </p:cNvSpPr>
          <p:nvPr/>
        </p:nvSpPr>
        <p:spPr bwMode="auto">
          <a:xfrm>
            <a:off x="5295900" y="4267200"/>
            <a:ext cx="957263" cy="420688"/>
          </a:xfrm>
          <a:prstGeom prst="ellipse">
            <a:avLst/>
          </a:prstGeom>
          <a:noFill/>
          <a:ln w="25400">
            <a:solidFill>
              <a:schemeClr val="tx1"/>
            </a:solidFill>
            <a:round/>
            <a:headEnd type="none" w="sm" len="sm"/>
            <a:tailEnd type="none" w="sm" len="sm"/>
          </a:ln>
          <a:effectLst/>
        </p:spPr>
        <p:txBody>
          <a:bodyPr wrap="none" lIns="92066" tIns="0" rIns="92066" bIns="46034" anchor="ctr"/>
          <a:lstStyle/>
          <a:p>
            <a:endParaRPr lang="en-US"/>
          </a:p>
        </p:txBody>
      </p:sp>
      <p:sp>
        <p:nvSpPr>
          <p:cNvPr id="1388579" name="Oval 35"/>
          <p:cNvSpPr>
            <a:spLocks noChangeArrowheads="1"/>
          </p:cNvSpPr>
          <p:nvPr/>
        </p:nvSpPr>
        <p:spPr bwMode="auto">
          <a:xfrm>
            <a:off x="6624638" y="3082925"/>
            <a:ext cx="798512" cy="420688"/>
          </a:xfrm>
          <a:prstGeom prst="ellipse">
            <a:avLst/>
          </a:prstGeom>
          <a:noFill/>
          <a:ln w="25400">
            <a:solidFill>
              <a:srgbClr val="FF0000"/>
            </a:solidFill>
            <a:round/>
            <a:headEnd type="none" w="sm" len="sm"/>
            <a:tailEnd type="none" w="sm" len="sm"/>
          </a:ln>
          <a:effectLst/>
        </p:spPr>
        <p:txBody>
          <a:bodyPr wrap="none" lIns="92066" tIns="0" rIns="92066" bIns="46034" anchor="ctr"/>
          <a:lstStyle/>
          <a:p>
            <a:endParaRPr lang="en-US"/>
          </a:p>
        </p:txBody>
      </p:sp>
      <p:sp>
        <p:nvSpPr>
          <p:cNvPr id="1388580" name="Oval 36"/>
          <p:cNvSpPr>
            <a:spLocks noChangeArrowheads="1"/>
          </p:cNvSpPr>
          <p:nvPr/>
        </p:nvSpPr>
        <p:spPr bwMode="auto">
          <a:xfrm>
            <a:off x="7878763" y="3135313"/>
            <a:ext cx="798512" cy="420687"/>
          </a:xfrm>
          <a:prstGeom prst="ellipse">
            <a:avLst/>
          </a:prstGeom>
          <a:noFill/>
          <a:ln w="25400">
            <a:solidFill>
              <a:srgbClr val="FF0000"/>
            </a:solidFill>
            <a:round/>
            <a:headEnd type="none" w="sm" len="sm"/>
            <a:tailEnd type="none" w="sm" len="sm"/>
          </a:ln>
          <a:effectLst/>
        </p:spPr>
        <p:txBody>
          <a:bodyPr wrap="none" lIns="92066" tIns="0" rIns="92066" bIns="46034" anchor="ctr"/>
          <a:lstStyle/>
          <a:p>
            <a:endParaRPr lang="en-US"/>
          </a:p>
        </p:txBody>
      </p:sp>
      <p:sp>
        <p:nvSpPr>
          <p:cNvPr id="1388581" name="Oval 37"/>
          <p:cNvSpPr>
            <a:spLocks noChangeArrowheads="1"/>
          </p:cNvSpPr>
          <p:nvPr/>
        </p:nvSpPr>
        <p:spPr bwMode="auto">
          <a:xfrm>
            <a:off x="5368925" y="1479550"/>
            <a:ext cx="798513" cy="420688"/>
          </a:xfrm>
          <a:prstGeom prst="ellipse">
            <a:avLst/>
          </a:prstGeom>
          <a:noFill/>
          <a:ln w="25400">
            <a:solidFill>
              <a:srgbClr val="FF0000"/>
            </a:solidFill>
            <a:round/>
            <a:headEnd type="none" w="sm" len="sm"/>
            <a:tailEnd type="none" w="sm" len="sm"/>
          </a:ln>
          <a:effectLst/>
        </p:spPr>
        <p:txBody>
          <a:bodyPr wrap="none" lIns="92066" tIns="0" rIns="92066" bIns="46034" anchor="ctr"/>
          <a:lstStyle/>
          <a:p>
            <a:endParaRPr lang="en-US"/>
          </a:p>
        </p:txBody>
      </p:sp>
      <p:sp>
        <p:nvSpPr>
          <p:cNvPr id="1388582" name="Oval 38"/>
          <p:cNvSpPr>
            <a:spLocks noChangeArrowheads="1"/>
          </p:cNvSpPr>
          <p:nvPr/>
        </p:nvSpPr>
        <p:spPr bwMode="auto">
          <a:xfrm>
            <a:off x="7742238" y="4986338"/>
            <a:ext cx="957262" cy="420687"/>
          </a:xfrm>
          <a:prstGeom prst="ellipse">
            <a:avLst/>
          </a:prstGeom>
          <a:noFill/>
          <a:ln w="25400">
            <a:solidFill>
              <a:schemeClr val="tx1"/>
            </a:solidFill>
            <a:round/>
            <a:headEnd type="none" w="sm" len="sm"/>
            <a:tailEnd type="none" w="sm" len="sm"/>
          </a:ln>
          <a:effectLst/>
        </p:spPr>
        <p:txBody>
          <a:bodyPr wrap="none" lIns="92066" tIns="0" rIns="92066" bIns="46034" anchor="ctr"/>
          <a:lstStyle/>
          <a:p>
            <a:endParaRPr lang="en-US"/>
          </a:p>
        </p:txBody>
      </p:sp>
    </p:spTree>
  </p:cSld>
  <p:clrMapOvr>
    <a:masterClrMapping/>
  </p:clrMapOvr>
  <p:transition spd="med">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388577"/>
                                        </p:tgtEl>
                                        <p:attrNameLst>
                                          <p:attrName>style.visibility</p:attrName>
                                        </p:attrNameLst>
                                      </p:cBhvr>
                                      <p:to>
                                        <p:strVal val="visible"/>
                                      </p:to>
                                    </p:set>
                                    <p:anim calcmode="lin" valueType="num">
                                      <p:cBhvr additive="base">
                                        <p:cTn id="7" dur="500" fill="hold"/>
                                        <p:tgtEl>
                                          <p:spTgt spid="1388577"/>
                                        </p:tgtEl>
                                        <p:attrNameLst>
                                          <p:attrName>ppt_x</p:attrName>
                                        </p:attrNameLst>
                                      </p:cBhvr>
                                      <p:tavLst>
                                        <p:tav tm="0">
                                          <p:val>
                                            <p:strVal val="0-#ppt_w/2"/>
                                          </p:val>
                                        </p:tav>
                                        <p:tav tm="100000">
                                          <p:val>
                                            <p:strVal val="#ppt_x"/>
                                          </p:val>
                                        </p:tav>
                                      </p:tavLst>
                                    </p:anim>
                                    <p:anim calcmode="lin" valueType="num">
                                      <p:cBhvr additive="base">
                                        <p:cTn id="8" dur="500" fill="hold"/>
                                        <p:tgtEl>
                                          <p:spTgt spid="1388577"/>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388581"/>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388578"/>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388579"/>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38858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8858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88577" grpId="0" animBg="1"/>
      <p:bldP spid="1388578" grpId="0" animBg="1"/>
      <p:bldP spid="1388579" grpId="0" animBg="1"/>
      <p:bldP spid="1388580" grpId="0" animBg="1"/>
      <p:bldP spid="1388581" grpId="0" animBg="1"/>
      <p:bldP spid="1388582" grpId="0" animBg="1"/>
    </p:bldLst>
  </p:timing>
</p:sld>
</file>

<file path=ppt/slides/slide3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aphicFrame>
        <p:nvGraphicFramePr>
          <p:cNvPr id="1292290" name="Object 2"/>
          <p:cNvGraphicFramePr>
            <a:graphicFrameLocks/>
          </p:cNvGraphicFramePr>
          <p:nvPr/>
        </p:nvGraphicFramePr>
        <p:xfrm>
          <a:off x="0" y="1257300"/>
          <a:ext cx="9123363" cy="5600700"/>
        </p:xfrm>
        <a:graphic>
          <a:graphicData uri="http://schemas.openxmlformats.org/presentationml/2006/ole">
            <p:oleObj spid="_x0000_s1292290" name="Chart" r:id="rId4" imgW="9182100" imgH="5295900" progId="MSGraph.Chart.8">
              <p:embed followColorScheme="full"/>
            </p:oleObj>
          </a:graphicData>
        </a:graphic>
      </p:graphicFrame>
      <p:sp>
        <p:nvSpPr>
          <p:cNvPr id="1292291" name="Rectangle 3"/>
          <p:cNvSpPr>
            <a:spLocks noChangeArrowheads="1"/>
          </p:cNvSpPr>
          <p:nvPr/>
        </p:nvSpPr>
        <p:spPr bwMode="auto">
          <a:xfrm>
            <a:off x="654050" y="6261100"/>
            <a:ext cx="1958975" cy="428625"/>
          </a:xfrm>
          <a:prstGeom prst="rect">
            <a:avLst/>
          </a:prstGeom>
          <a:noFill/>
          <a:ln w="9525">
            <a:noFill/>
            <a:miter lim="800000"/>
            <a:headEnd/>
            <a:tailEnd/>
          </a:ln>
          <a:effectLst/>
        </p:spPr>
        <p:txBody>
          <a:bodyPr wrap="none" anchor="ctr"/>
          <a:lstStyle/>
          <a:p>
            <a:endParaRPr lang="en-US"/>
          </a:p>
        </p:txBody>
      </p:sp>
      <p:sp>
        <p:nvSpPr>
          <p:cNvPr id="1292292" name="Rectangle 4"/>
          <p:cNvSpPr>
            <a:spLocks noChangeArrowheads="1"/>
          </p:cNvSpPr>
          <p:nvPr/>
        </p:nvSpPr>
        <p:spPr bwMode="auto">
          <a:xfrm>
            <a:off x="3121025" y="6261100"/>
            <a:ext cx="2901950" cy="428625"/>
          </a:xfrm>
          <a:prstGeom prst="rect">
            <a:avLst/>
          </a:prstGeom>
          <a:noFill/>
          <a:ln w="9525">
            <a:noFill/>
            <a:miter lim="800000"/>
            <a:headEnd/>
            <a:tailEnd/>
          </a:ln>
          <a:effectLst/>
        </p:spPr>
        <p:txBody>
          <a:bodyPr wrap="none" anchor="ctr"/>
          <a:lstStyle/>
          <a:p>
            <a:endParaRPr lang="en-US"/>
          </a:p>
        </p:txBody>
      </p:sp>
      <p:sp>
        <p:nvSpPr>
          <p:cNvPr id="1292293" name="Rectangle 5"/>
          <p:cNvSpPr>
            <a:spLocks noChangeArrowheads="1"/>
          </p:cNvSpPr>
          <p:nvPr/>
        </p:nvSpPr>
        <p:spPr bwMode="auto">
          <a:xfrm>
            <a:off x="685800" y="6223000"/>
            <a:ext cx="1905000" cy="457200"/>
          </a:xfrm>
          <a:prstGeom prst="rect">
            <a:avLst/>
          </a:prstGeom>
          <a:noFill/>
          <a:ln w="9525">
            <a:noFill/>
            <a:miter lim="800000"/>
            <a:headEnd/>
            <a:tailEnd/>
          </a:ln>
          <a:effectLst/>
        </p:spPr>
        <p:txBody>
          <a:bodyPr wrap="none" anchor="ctr"/>
          <a:lstStyle/>
          <a:p>
            <a:endParaRPr lang="en-US"/>
          </a:p>
        </p:txBody>
      </p:sp>
      <p:sp>
        <p:nvSpPr>
          <p:cNvPr id="1292294" name="Rectangle 6"/>
          <p:cNvSpPr>
            <a:spLocks noChangeArrowheads="1"/>
          </p:cNvSpPr>
          <p:nvPr/>
        </p:nvSpPr>
        <p:spPr bwMode="auto">
          <a:xfrm>
            <a:off x="3124200" y="6223000"/>
            <a:ext cx="2895600" cy="457200"/>
          </a:xfrm>
          <a:prstGeom prst="rect">
            <a:avLst/>
          </a:prstGeom>
          <a:noFill/>
          <a:ln w="9525">
            <a:noFill/>
            <a:miter lim="800000"/>
            <a:headEnd/>
            <a:tailEnd/>
          </a:ln>
          <a:effectLst/>
        </p:spPr>
        <p:txBody>
          <a:bodyPr wrap="none" anchor="ctr"/>
          <a:lstStyle/>
          <a:p>
            <a:endParaRPr lang="en-US"/>
          </a:p>
        </p:txBody>
      </p:sp>
      <p:sp>
        <p:nvSpPr>
          <p:cNvPr id="1292295" name="Rectangle 7"/>
          <p:cNvSpPr>
            <a:spLocks noChangeArrowheads="1"/>
          </p:cNvSpPr>
          <p:nvPr/>
        </p:nvSpPr>
        <p:spPr bwMode="auto">
          <a:xfrm>
            <a:off x="685800" y="6223000"/>
            <a:ext cx="1905000" cy="457200"/>
          </a:xfrm>
          <a:prstGeom prst="rect">
            <a:avLst/>
          </a:prstGeom>
          <a:noFill/>
          <a:ln w="9525">
            <a:noFill/>
            <a:miter lim="800000"/>
            <a:headEnd/>
            <a:tailEnd/>
          </a:ln>
          <a:effectLst/>
        </p:spPr>
        <p:txBody>
          <a:bodyPr wrap="none" anchor="ctr"/>
          <a:lstStyle/>
          <a:p>
            <a:endParaRPr lang="en-US"/>
          </a:p>
        </p:txBody>
      </p:sp>
      <p:sp>
        <p:nvSpPr>
          <p:cNvPr id="1292296" name="Rectangle 8"/>
          <p:cNvSpPr>
            <a:spLocks noChangeArrowheads="1"/>
          </p:cNvSpPr>
          <p:nvPr/>
        </p:nvSpPr>
        <p:spPr bwMode="auto">
          <a:xfrm>
            <a:off x="3124200" y="6223000"/>
            <a:ext cx="2895600" cy="457200"/>
          </a:xfrm>
          <a:prstGeom prst="rect">
            <a:avLst/>
          </a:prstGeom>
          <a:noFill/>
          <a:ln w="9525">
            <a:noFill/>
            <a:miter lim="800000"/>
            <a:headEnd/>
            <a:tailEnd/>
          </a:ln>
          <a:effectLst/>
        </p:spPr>
        <p:txBody>
          <a:bodyPr wrap="none" anchor="ctr"/>
          <a:lstStyle/>
          <a:p>
            <a:endParaRPr lang="en-US"/>
          </a:p>
        </p:txBody>
      </p:sp>
      <p:sp>
        <p:nvSpPr>
          <p:cNvPr id="1292297" name="Rectangle 9"/>
          <p:cNvSpPr>
            <a:spLocks noChangeArrowheads="1"/>
          </p:cNvSpPr>
          <p:nvPr/>
        </p:nvSpPr>
        <p:spPr bwMode="auto">
          <a:xfrm>
            <a:off x="685800" y="6223000"/>
            <a:ext cx="1905000" cy="457200"/>
          </a:xfrm>
          <a:prstGeom prst="rect">
            <a:avLst/>
          </a:prstGeom>
          <a:noFill/>
          <a:ln w="9525">
            <a:noFill/>
            <a:miter lim="800000"/>
            <a:headEnd/>
            <a:tailEnd/>
          </a:ln>
          <a:effectLst/>
        </p:spPr>
        <p:txBody>
          <a:bodyPr wrap="none" anchor="ctr"/>
          <a:lstStyle/>
          <a:p>
            <a:endParaRPr lang="en-US"/>
          </a:p>
        </p:txBody>
      </p:sp>
      <p:sp>
        <p:nvSpPr>
          <p:cNvPr id="1292298" name="Rectangle 10"/>
          <p:cNvSpPr>
            <a:spLocks noChangeArrowheads="1"/>
          </p:cNvSpPr>
          <p:nvPr/>
        </p:nvSpPr>
        <p:spPr bwMode="auto">
          <a:xfrm>
            <a:off x="3124200" y="6400800"/>
            <a:ext cx="2895600" cy="457200"/>
          </a:xfrm>
          <a:prstGeom prst="rect">
            <a:avLst/>
          </a:prstGeom>
          <a:noFill/>
          <a:ln w="9525">
            <a:noFill/>
            <a:miter lim="800000"/>
            <a:headEnd/>
            <a:tailEnd/>
          </a:ln>
          <a:effectLst/>
        </p:spPr>
        <p:txBody>
          <a:bodyPr wrap="none" anchor="ctr"/>
          <a:lstStyle/>
          <a:p>
            <a:endParaRPr lang="en-US"/>
          </a:p>
        </p:txBody>
      </p:sp>
      <p:sp>
        <p:nvSpPr>
          <p:cNvPr id="1292299" name="Rectangle 11"/>
          <p:cNvSpPr>
            <a:spLocks noChangeArrowheads="1"/>
          </p:cNvSpPr>
          <p:nvPr/>
        </p:nvSpPr>
        <p:spPr bwMode="auto">
          <a:xfrm>
            <a:off x="0" y="0"/>
            <a:ext cx="9140825" cy="1127125"/>
          </a:xfrm>
          <a:prstGeom prst="rect">
            <a:avLst/>
          </a:prstGeom>
          <a:noFill/>
          <a:ln w="9525">
            <a:noFill/>
            <a:miter lim="800000"/>
            <a:headEnd/>
            <a:tailEnd/>
          </a:ln>
          <a:effectLst>
            <a:outerShdw dist="53882" dir="2700000" algn="ctr" rotWithShape="0">
              <a:schemeClr val="tx1"/>
            </a:outerShdw>
          </a:effectLst>
        </p:spPr>
        <p:txBody>
          <a:bodyPr lIns="92049" tIns="46026" rIns="92049" bIns="46026" anchorCtr="1"/>
          <a:lstStyle/>
          <a:p>
            <a:pPr algn="ctr" defTabSz="930275">
              <a:lnSpc>
                <a:spcPct val="85000"/>
              </a:lnSpc>
              <a:spcBef>
                <a:spcPct val="30000"/>
              </a:spcBef>
            </a:pPr>
            <a:r>
              <a:rPr lang="en-US" sz="4000" b="1" i="1">
                <a:solidFill>
                  <a:srgbClr val="FF0000"/>
                </a:solidFill>
              </a:rPr>
              <a:t>Unauthorized Men Work More;</a:t>
            </a:r>
            <a:br>
              <a:rPr lang="en-US" sz="4000" b="1" i="1">
                <a:solidFill>
                  <a:srgbClr val="FF0000"/>
                </a:solidFill>
              </a:rPr>
            </a:br>
            <a:endParaRPr lang="en-US" sz="4000" b="1" i="1">
              <a:solidFill>
                <a:srgbClr val="FF0000"/>
              </a:solidFill>
            </a:endParaRPr>
          </a:p>
        </p:txBody>
      </p:sp>
      <p:sp>
        <p:nvSpPr>
          <p:cNvPr id="1292300" name="Freeform 12"/>
          <p:cNvSpPr>
            <a:spLocks/>
          </p:cNvSpPr>
          <p:nvPr/>
        </p:nvSpPr>
        <p:spPr bwMode="auto">
          <a:xfrm>
            <a:off x="3175" y="1165225"/>
            <a:ext cx="9137650" cy="1588"/>
          </a:xfrm>
          <a:custGeom>
            <a:avLst/>
            <a:gdLst/>
            <a:ahLst/>
            <a:cxnLst>
              <a:cxn ang="0">
                <a:pos x="0" y="0"/>
              </a:cxn>
              <a:cxn ang="0">
                <a:pos x="5755" y="0"/>
              </a:cxn>
            </a:cxnLst>
            <a:rect l="0" t="0" r="r" b="b"/>
            <a:pathLst>
              <a:path w="5756" h="1">
                <a:moveTo>
                  <a:pt x="0" y="0"/>
                </a:moveTo>
                <a:lnTo>
                  <a:pt x="5755" y="0"/>
                </a:lnTo>
              </a:path>
            </a:pathLst>
          </a:custGeom>
          <a:noFill/>
          <a:ln w="12700" cap="rnd" cmpd="sng">
            <a:solidFill>
              <a:srgbClr val="00FFFF"/>
            </a:solidFill>
            <a:prstDash val="solid"/>
            <a:round/>
            <a:headEnd type="none" w="sm" len="sm"/>
            <a:tailEnd type="none" w="sm" len="sm"/>
          </a:ln>
          <a:effectLst/>
        </p:spPr>
        <p:txBody>
          <a:bodyPr/>
          <a:lstStyle/>
          <a:p>
            <a:endParaRPr lang="en-US"/>
          </a:p>
        </p:txBody>
      </p:sp>
      <p:sp>
        <p:nvSpPr>
          <p:cNvPr id="1292301" name="Rectangle 13"/>
          <p:cNvSpPr>
            <a:spLocks noChangeArrowheads="1"/>
          </p:cNvSpPr>
          <p:nvPr/>
        </p:nvSpPr>
        <p:spPr bwMode="auto">
          <a:xfrm>
            <a:off x="6567488" y="1222375"/>
            <a:ext cx="2478087" cy="304800"/>
          </a:xfrm>
          <a:prstGeom prst="rect">
            <a:avLst/>
          </a:prstGeom>
          <a:noFill/>
          <a:ln w="9525">
            <a:noFill/>
            <a:miter lim="800000"/>
            <a:headEnd/>
            <a:tailEnd/>
          </a:ln>
          <a:effectLst/>
        </p:spPr>
        <p:txBody>
          <a:bodyPr wrap="none" lIns="92049" tIns="46026" rIns="92049" bIns="46026">
            <a:spAutoFit/>
          </a:bodyPr>
          <a:lstStyle/>
          <a:p>
            <a:pPr algn="r"/>
            <a:r>
              <a:rPr lang="en-US"/>
              <a:t>Percent in Labor Force, 2005</a:t>
            </a:r>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aphicFrame>
        <p:nvGraphicFramePr>
          <p:cNvPr id="1294338" name="Object 2"/>
          <p:cNvGraphicFramePr>
            <a:graphicFrameLocks/>
          </p:cNvGraphicFramePr>
          <p:nvPr/>
        </p:nvGraphicFramePr>
        <p:xfrm>
          <a:off x="0" y="1257300"/>
          <a:ext cx="9123363" cy="5600700"/>
        </p:xfrm>
        <a:graphic>
          <a:graphicData uri="http://schemas.openxmlformats.org/presentationml/2006/ole">
            <p:oleObj spid="_x0000_s1294338" name="Chart" r:id="rId4" imgW="9182100" imgH="5295900" progId="MSGraph.Chart.8">
              <p:embed followColorScheme="full"/>
            </p:oleObj>
          </a:graphicData>
        </a:graphic>
      </p:graphicFrame>
      <p:sp>
        <p:nvSpPr>
          <p:cNvPr id="1294339" name="Rectangle 3"/>
          <p:cNvSpPr>
            <a:spLocks noChangeArrowheads="1"/>
          </p:cNvSpPr>
          <p:nvPr/>
        </p:nvSpPr>
        <p:spPr bwMode="auto">
          <a:xfrm>
            <a:off x="654050" y="6261100"/>
            <a:ext cx="1958975" cy="428625"/>
          </a:xfrm>
          <a:prstGeom prst="rect">
            <a:avLst/>
          </a:prstGeom>
          <a:noFill/>
          <a:ln w="9525">
            <a:noFill/>
            <a:miter lim="800000"/>
            <a:headEnd/>
            <a:tailEnd/>
          </a:ln>
          <a:effectLst/>
        </p:spPr>
        <p:txBody>
          <a:bodyPr wrap="none" anchor="ctr"/>
          <a:lstStyle/>
          <a:p>
            <a:endParaRPr lang="en-US"/>
          </a:p>
        </p:txBody>
      </p:sp>
      <p:sp>
        <p:nvSpPr>
          <p:cNvPr id="1294340" name="Rectangle 4"/>
          <p:cNvSpPr>
            <a:spLocks noChangeArrowheads="1"/>
          </p:cNvSpPr>
          <p:nvPr/>
        </p:nvSpPr>
        <p:spPr bwMode="auto">
          <a:xfrm>
            <a:off x="3121025" y="6261100"/>
            <a:ext cx="2901950" cy="428625"/>
          </a:xfrm>
          <a:prstGeom prst="rect">
            <a:avLst/>
          </a:prstGeom>
          <a:noFill/>
          <a:ln w="9525">
            <a:noFill/>
            <a:miter lim="800000"/>
            <a:headEnd/>
            <a:tailEnd/>
          </a:ln>
          <a:effectLst/>
        </p:spPr>
        <p:txBody>
          <a:bodyPr wrap="none" anchor="ctr"/>
          <a:lstStyle/>
          <a:p>
            <a:endParaRPr lang="en-US"/>
          </a:p>
        </p:txBody>
      </p:sp>
      <p:sp>
        <p:nvSpPr>
          <p:cNvPr id="1294341" name="Rectangle 5"/>
          <p:cNvSpPr>
            <a:spLocks noChangeArrowheads="1"/>
          </p:cNvSpPr>
          <p:nvPr/>
        </p:nvSpPr>
        <p:spPr bwMode="auto">
          <a:xfrm>
            <a:off x="685800" y="6223000"/>
            <a:ext cx="1905000" cy="457200"/>
          </a:xfrm>
          <a:prstGeom prst="rect">
            <a:avLst/>
          </a:prstGeom>
          <a:noFill/>
          <a:ln w="9525">
            <a:noFill/>
            <a:miter lim="800000"/>
            <a:headEnd/>
            <a:tailEnd/>
          </a:ln>
          <a:effectLst/>
        </p:spPr>
        <p:txBody>
          <a:bodyPr wrap="none" anchor="ctr"/>
          <a:lstStyle/>
          <a:p>
            <a:endParaRPr lang="en-US"/>
          </a:p>
        </p:txBody>
      </p:sp>
      <p:sp>
        <p:nvSpPr>
          <p:cNvPr id="1294342" name="Rectangle 6"/>
          <p:cNvSpPr>
            <a:spLocks noChangeArrowheads="1"/>
          </p:cNvSpPr>
          <p:nvPr/>
        </p:nvSpPr>
        <p:spPr bwMode="auto">
          <a:xfrm>
            <a:off x="3124200" y="6223000"/>
            <a:ext cx="2895600" cy="457200"/>
          </a:xfrm>
          <a:prstGeom prst="rect">
            <a:avLst/>
          </a:prstGeom>
          <a:noFill/>
          <a:ln w="9525">
            <a:noFill/>
            <a:miter lim="800000"/>
            <a:headEnd/>
            <a:tailEnd/>
          </a:ln>
          <a:effectLst/>
        </p:spPr>
        <p:txBody>
          <a:bodyPr wrap="none" anchor="ctr"/>
          <a:lstStyle/>
          <a:p>
            <a:endParaRPr lang="en-US"/>
          </a:p>
        </p:txBody>
      </p:sp>
      <p:sp>
        <p:nvSpPr>
          <p:cNvPr id="1294343" name="Rectangle 7"/>
          <p:cNvSpPr>
            <a:spLocks noChangeArrowheads="1"/>
          </p:cNvSpPr>
          <p:nvPr/>
        </p:nvSpPr>
        <p:spPr bwMode="auto">
          <a:xfrm>
            <a:off x="685800" y="6223000"/>
            <a:ext cx="1905000" cy="457200"/>
          </a:xfrm>
          <a:prstGeom prst="rect">
            <a:avLst/>
          </a:prstGeom>
          <a:noFill/>
          <a:ln w="9525">
            <a:noFill/>
            <a:miter lim="800000"/>
            <a:headEnd/>
            <a:tailEnd/>
          </a:ln>
          <a:effectLst/>
        </p:spPr>
        <p:txBody>
          <a:bodyPr wrap="none" anchor="ctr"/>
          <a:lstStyle/>
          <a:p>
            <a:endParaRPr lang="en-US"/>
          </a:p>
        </p:txBody>
      </p:sp>
      <p:sp>
        <p:nvSpPr>
          <p:cNvPr id="1294344" name="Rectangle 8"/>
          <p:cNvSpPr>
            <a:spLocks noChangeArrowheads="1"/>
          </p:cNvSpPr>
          <p:nvPr/>
        </p:nvSpPr>
        <p:spPr bwMode="auto">
          <a:xfrm>
            <a:off x="3124200" y="6223000"/>
            <a:ext cx="2895600" cy="457200"/>
          </a:xfrm>
          <a:prstGeom prst="rect">
            <a:avLst/>
          </a:prstGeom>
          <a:noFill/>
          <a:ln w="9525">
            <a:noFill/>
            <a:miter lim="800000"/>
            <a:headEnd/>
            <a:tailEnd/>
          </a:ln>
          <a:effectLst/>
        </p:spPr>
        <p:txBody>
          <a:bodyPr wrap="none" anchor="ctr"/>
          <a:lstStyle/>
          <a:p>
            <a:endParaRPr lang="en-US"/>
          </a:p>
        </p:txBody>
      </p:sp>
      <p:sp>
        <p:nvSpPr>
          <p:cNvPr id="1294345" name="Rectangle 9"/>
          <p:cNvSpPr>
            <a:spLocks noChangeArrowheads="1"/>
          </p:cNvSpPr>
          <p:nvPr/>
        </p:nvSpPr>
        <p:spPr bwMode="auto">
          <a:xfrm>
            <a:off x="685800" y="6223000"/>
            <a:ext cx="1905000" cy="457200"/>
          </a:xfrm>
          <a:prstGeom prst="rect">
            <a:avLst/>
          </a:prstGeom>
          <a:noFill/>
          <a:ln w="9525">
            <a:noFill/>
            <a:miter lim="800000"/>
            <a:headEnd/>
            <a:tailEnd/>
          </a:ln>
          <a:effectLst/>
        </p:spPr>
        <p:txBody>
          <a:bodyPr wrap="none" anchor="ctr"/>
          <a:lstStyle/>
          <a:p>
            <a:endParaRPr lang="en-US"/>
          </a:p>
        </p:txBody>
      </p:sp>
      <p:sp>
        <p:nvSpPr>
          <p:cNvPr id="1294346" name="Rectangle 10"/>
          <p:cNvSpPr>
            <a:spLocks noChangeArrowheads="1"/>
          </p:cNvSpPr>
          <p:nvPr/>
        </p:nvSpPr>
        <p:spPr bwMode="auto">
          <a:xfrm>
            <a:off x="3124200" y="6400800"/>
            <a:ext cx="2895600" cy="457200"/>
          </a:xfrm>
          <a:prstGeom prst="rect">
            <a:avLst/>
          </a:prstGeom>
          <a:noFill/>
          <a:ln w="9525">
            <a:noFill/>
            <a:miter lim="800000"/>
            <a:headEnd/>
            <a:tailEnd/>
          </a:ln>
          <a:effectLst/>
        </p:spPr>
        <p:txBody>
          <a:bodyPr wrap="none" anchor="ctr"/>
          <a:lstStyle/>
          <a:p>
            <a:endParaRPr lang="en-US"/>
          </a:p>
        </p:txBody>
      </p:sp>
      <p:sp>
        <p:nvSpPr>
          <p:cNvPr id="1294347" name="Rectangle 11"/>
          <p:cNvSpPr>
            <a:spLocks noChangeArrowheads="1"/>
          </p:cNvSpPr>
          <p:nvPr/>
        </p:nvSpPr>
        <p:spPr bwMode="auto">
          <a:xfrm>
            <a:off x="0" y="0"/>
            <a:ext cx="9140825" cy="1127125"/>
          </a:xfrm>
          <a:prstGeom prst="rect">
            <a:avLst/>
          </a:prstGeom>
          <a:noFill/>
          <a:ln w="9525">
            <a:noFill/>
            <a:miter lim="800000"/>
            <a:headEnd/>
            <a:tailEnd/>
          </a:ln>
          <a:effectLst>
            <a:outerShdw dist="53882" dir="2700000" algn="ctr" rotWithShape="0">
              <a:schemeClr val="tx1"/>
            </a:outerShdw>
          </a:effectLst>
        </p:spPr>
        <p:txBody>
          <a:bodyPr lIns="92049" tIns="46026" rIns="92049" bIns="46026" anchorCtr="1"/>
          <a:lstStyle/>
          <a:p>
            <a:pPr algn="ctr" defTabSz="930275">
              <a:lnSpc>
                <a:spcPct val="85000"/>
              </a:lnSpc>
              <a:spcBef>
                <a:spcPct val="30000"/>
              </a:spcBef>
            </a:pPr>
            <a:r>
              <a:rPr lang="en-US" sz="4000" b="1" i="1">
                <a:solidFill>
                  <a:srgbClr val="FF0000"/>
                </a:solidFill>
              </a:rPr>
              <a:t>Unauthorized Men Work More;</a:t>
            </a:r>
            <a:br>
              <a:rPr lang="en-US" sz="4000" b="1" i="1">
                <a:solidFill>
                  <a:srgbClr val="FF0000"/>
                </a:solidFill>
              </a:rPr>
            </a:br>
            <a:r>
              <a:rPr lang="en-US" sz="4000" b="1" i="1">
                <a:solidFill>
                  <a:srgbClr val="FF0000"/>
                </a:solidFill>
              </a:rPr>
              <a:t>Women Work Less Than Others</a:t>
            </a:r>
          </a:p>
        </p:txBody>
      </p:sp>
      <p:sp>
        <p:nvSpPr>
          <p:cNvPr id="1294348" name="Freeform 12"/>
          <p:cNvSpPr>
            <a:spLocks/>
          </p:cNvSpPr>
          <p:nvPr/>
        </p:nvSpPr>
        <p:spPr bwMode="auto">
          <a:xfrm>
            <a:off x="3175" y="1165225"/>
            <a:ext cx="9137650" cy="1588"/>
          </a:xfrm>
          <a:custGeom>
            <a:avLst/>
            <a:gdLst/>
            <a:ahLst/>
            <a:cxnLst>
              <a:cxn ang="0">
                <a:pos x="0" y="0"/>
              </a:cxn>
              <a:cxn ang="0">
                <a:pos x="5755" y="0"/>
              </a:cxn>
            </a:cxnLst>
            <a:rect l="0" t="0" r="r" b="b"/>
            <a:pathLst>
              <a:path w="5756" h="1">
                <a:moveTo>
                  <a:pt x="0" y="0"/>
                </a:moveTo>
                <a:lnTo>
                  <a:pt x="5755" y="0"/>
                </a:lnTo>
              </a:path>
            </a:pathLst>
          </a:custGeom>
          <a:noFill/>
          <a:ln w="12700" cap="rnd" cmpd="sng">
            <a:solidFill>
              <a:srgbClr val="00FFFF"/>
            </a:solidFill>
            <a:prstDash val="solid"/>
            <a:round/>
            <a:headEnd type="none" w="sm" len="sm"/>
            <a:tailEnd type="none" w="sm" len="sm"/>
          </a:ln>
          <a:effectLst/>
        </p:spPr>
        <p:txBody>
          <a:bodyPr/>
          <a:lstStyle/>
          <a:p>
            <a:endParaRPr lang="en-US"/>
          </a:p>
        </p:txBody>
      </p:sp>
      <p:sp>
        <p:nvSpPr>
          <p:cNvPr id="1294349" name="Rectangle 13"/>
          <p:cNvSpPr>
            <a:spLocks noChangeArrowheads="1"/>
          </p:cNvSpPr>
          <p:nvPr/>
        </p:nvSpPr>
        <p:spPr bwMode="auto">
          <a:xfrm>
            <a:off x="6567488" y="1222375"/>
            <a:ext cx="2478087" cy="304800"/>
          </a:xfrm>
          <a:prstGeom prst="rect">
            <a:avLst/>
          </a:prstGeom>
          <a:noFill/>
          <a:ln w="9525">
            <a:noFill/>
            <a:miter lim="800000"/>
            <a:headEnd/>
            <a:tailEnd/>
          </a:ln>
          <a:effectLst/>
        </p:spPr>
        <p:txBody>
          <a:bodyPr wrap="none" lIns="92049" tIns="46026" rIns="92049" bIns="46026">
            <a:spAutoFit/>
          </a:bodyPr>
          <a:lstStyle/>
          <a:p>
            <a:pPr algn="r"/>
            <a:r>
              <a:rPr lang="en-US"/>
              <a:t>Percent in Labor Force, 2005</a:t>
            </a:r>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96386" name="Object 2"/>
          <p:cNvGraphicFramePr>
            <a:graphicFrameLocks/>
          </p:cNvGraphicFramePr>
          <p:nvPr/>
        </p:nvGraphicFramePr>
        <p:xfrm>
          <a:off x="0" y="581025"/>
          <a:ext cx="9004300" cy="5784850"/>
        </p:xfrm>
        <a:graphic>
          <a:graphicData uri="http://schemas.openxmlformats.org/presentationml/2006/ole">
            <p:oleObj spid="_x0000_s1296386" name="Chart" r:id="rId4" imgW="8991600" imgH="5486400" progId="MSGraph.Chart.8">
              <p:embed followColorScheme="full"/>
            </p:oleObj>
          </a:graphicData>
        </a:graphic>
      </p:graphicFrame>
      <p:sp>
        <p:nvSpPr>
          <p:cNvPr id="1296387" name="Freeform 3"/>
          <p:cNvSpPr>
            <a:spLocks/>
          </p:cNvSpPr>
          <p:nvPr/>
        </p:nvSpPr>
        <p:spPr bwMode="auto">
          <a:xfrm>
            <a:off x="0" y="725488"/>
            <a:ext cx="9140825" cy="1587"/>
          </a:xfrm>
          <a:custGeom>
            <a:avLst/>
            <a:gdLst/>
            <a:ahLst/>
            <a:cxnLst>
              <a:cxn ang="0">
                <a:pos x="0" y="0"/>
              </a:cxn>
              <a:cxn ang="0">
                <a:pos x="5568" y="0"/>
              </a:cxn>
            </a:cxnLst>
            <a:rect l="0" t="0" r="r" b="b"/>
            <a:pathLst>
              <a:path w="5569" h="1">
                <a:moveTo>
                  <a:pt x="0" y="0"/>
                </a:moveTo>
                <a:lnTo>
                  <a:pt x="5568" y="0"/>
                </a:lnTo>
              </a:path>
            </a:pathLst>
          </a:custGeom>
          <a:noFill/>
          <a:ln w="12700" cap="rnd" cmpd="sng">
            <a:solidFill>
              <a:srgbClr val="00FFFF"/>
            </a:solidFill>
            <a:prstDash val="solid"/>
            <a:round/>
            <a:headEnd type="none" w="sm" len="sm"/>
            <a:tailEnd type="none" w="sm" len="sm"/>
          </a:ln>
          <a:effectLst/>
        </p:spPr>
        <p:txBody>
          <a:bodyPr/>
          <a:lstStyle/>
          <a:p>
            <a:endParaRPr lang="en-US"/>
          </a:p>
        </p:txBody>
      </p:sp>
      <p:sp>
        <p:nvSpPr>
          <p:cNvPr id="1296388" name="Rectangle 4"/>
          <p:cNvSpPr>
            <a:spLocks noChangeArrowheads="1"/>
          </p:cNvSpPr>
          <p:nvPr/>
        </p:nvSpPr>
        <p:spPr bwMode="auto">
          <a:xfrm rot="18900000">
            <a:off x="3963988" y="4329113"/>
            <a:ext cx="1087437" cy="350837"/>
          </a:xfrm>
          <a:prstGeom prst="rect">
            <a:avLst/>
          </a:prstGeom>
          <a:noFill/>
          <a:ln w="9525">
            <a:noFill/>
            <a:miter lim="800000"/>
            <a:headEnd/>
            <a:tailEnd/>
          </a:ln>
          <a:effectLst/>
        </p:spPr>
        <p:txBody>
          <a:bodyPr wrap="none" lIns="92059" tIns="46030" rIns="92059" bIns="46030" anchor="ctr">
            <a:spAutoFit/>
          </a:bodyPr>
          <a:lstStyle/>
          <a:p>
            <a:pPr algn="ctr">
              <a:lnSpc>
                <a:spcPct val="85000"/>
              </a:lnSpc>
              <a:spcBef>
                <a:spcPct val="30000"/>
              </a:spcBef>
            </a:pPr>
            <a:r>
              <a:rPr lang="en-US" sz="2000" b="1">
                <a:solidFill>
                  <a:srgbClr val="FF0000"/>
                </a:solidFill>
              </a:rPr>
              <a:t>Natives</a:t>
            </a:r>
          </a:p>
        </p:txBody>
      </p:sp>
      <p:sp>
        <p:nvSpPr>
          <p:cNvPr id="1296389" name="Rectangle 5"/>
          <p:cNvSpPr>
            <a:spLocks noChangeArrowheads="1"/>
          </p:cNvSpPr>
          <p:nvPr/>
        </p:nvSpPr>
        <p:spPr bwMode="auto">
          <a:xfrm>
            <a:off x="6350" y="80963"/>
            <a:ext cx="9097963" cy="579437"/>
          </a:xfrm>
          <a:prstGeom prst="rect">
            <a:avLst/>
          </a:prstGeom>
          <a:noFill/>
          <a:ln w="9525">
            <a:noFill/>
            <a:miter lim="800000"/>
            <a:headEnd/>
            <a:tailEnd/>
          </a:ln>
          <a:effectLst>
            <a:outerShdw dist="53882" dir="2700000" algn="ctr" rotWithShape="0">
              <a:schemeClr val="tx1"/>
            </a:outerShdw>
          </a:effectLst>
        </p:spPr>
        <p:txBody>
          <a:bodyPr wrap="none" lIns="92059" tIns="46030" rIns="92059" bIns="46030" anchorCtr="1">
            <a:spAutoFit/>
          </a:bodyPr>
          <a:lstStyle/>
          <a:p>
            <a:pPr algn="ctr" defTabSz="930275">
              <a:lnSpc>
                <a:spcPct val="80000"/>
              </a:lnSpc>
            </a:pPr>
            <a:r>
              <a:rPr lang="en-US" sz="4000" b="1" i="1">
                <a:solidFill>
                  <a:schemeClr val="hlink"/>
                </a:solidFill>
              </a:rPr>
              <a:t>Education “Hourglass” &amp; “Diamond”</a:t>
            </a:r>
          </a:p>
        </p:txBody>
      </p:sp>
      <p:sp>
        <p:nvSpPr>
          <p:cNvPr id="1296390" name="Rectangle 6"/>
          <p:cNvSpPr>
            <a:spLocks noChangeArrowheads="1"/>
          </p:cNvSpPr>
          <p:nvPr/>
        </p:nvSpPr>
        <p:spPr bwMode="auto">
          <a:xfrm>
            <a:off x="461963" y="1025525"/>
            <a:ext cx="3648075" cy="823913"/>
          </a:xfrm>
          <a:prstGeom prst="rect">
            <a:avLst/>
          </a:prstGeom>
          <a:noFill/>
          <a:ln w="9525">
            <a:noFill/>
            <a:miter lim="800000"/>
            <a:headEnd/>
            <a:tailEnd/>
          </a:ln>
          <a:effectLst/>
        </p:spPr>
        <p:txBody>
          <a:bodyPr lIns="92059" tIns="46030" rIns="92059" bIns="46030" anchor="ctr">
            <a:spAutoFit/>
          </a:bodyPr>
          <a:lstStyle/>
          <a:p>
            <a:pPr algn="ctr">
              <a:lnSpc>
                <a:spcPct val="85000"/>
              </a:lnSpc>
              <a:spcBef>
                <a:spcPct val="30000"/>
              </a:spcBef>
            </a:pPr>
            <a:r>
              <a:rPr lang="en-US" sz="2400" b="1">
                <a:solidFill>
                  <a:schemeClr val="hlink"/>
                </a:solidFill>
              </a:rPr>
              <a:t>Less than High School</a:t>
            </a:r>
          </a:p>
          <a:p>
            <a:pPr algn="ctr">
              <a:lnSpc>
                <a:spcPct val="85000"/>
              </a:lnSpc>
              <a:spcBef>
                <a:spcPct val="30000"/>
              </a:spcBef>
            </a:pPr>
            <a:r>
              <a:rPr lang="en-US" sz="2400" b="1">
                <a:solidFill>
                  <a:schemeClr val="hlink"/>
                </a:solidFill>
              </a:rPr>
              <a:t>Graduate</a:t>
            </a:r>
          </a:p>
        </p:txBody>
      </p:sp>
      <p:sp>
        <p:nvSpPr>
          <p:cNvPr id="1296391" name="Rectangle 7"/>
          <p:cNvSpPr>
            <a:spLocks noChangeArrowheads="1"/>
          </p:cNvSpPr>
          <p:nvPr/>
        </p:nvSpPr>
        <p:spPr bwMode="auto">
          <a:xfrm>
            <a:off x="5178425" y="1082675"/>
            <a:ext cx="3660775" cy="714375"/>
          </a:xfrm>
          <a:prstGeom prst="rect">
            <a:avLst/>
          </a:prstGeom>
          <a:noFill/>
          <a:ln w="9525">
            <a:noFill/>
            <a:miter lim="800000"/>
            <a:headEnd/>
            <a:tailEnd/>
          </a:ln>
          <a:effectLst/>
        </p:spPr>
        <p:txBody>
          <a:bodyPr lIns="92059" tIns="46030" rIns="92059" bIns="46030" anchor="ctr">
            <a:spAutoFit/>
          </a:bodyPr>
          <a:lstStyle/>
          <a:p>
            <a:pPr algn="ctr">
              <a:lnSpc>
                <a:spcPct val="85000"/>
              </a:lnSpc>
              <a:spcBef>
                <a:spcPct val="30000"/>
              </a:spcBef>
            </a:pPr>
            <a:r>
              <a:rPr lang="en-US" sz="2400" b="1">
                <a:solidFill>
                  <a:schemeClr val="hlink"/>
                </a:solidFill>
              </a:rPr>
              <a:t>College Degree</a:t>
            </a:r>
            <a:br>
              <a:rPr lang="en-US" sz="2400" b="1">
                <a:solidFill>
                  <a:schemeClr val="hlink"/>
                </a:solidFill>
              </a:rPr>
            </a:br>
            <a:r>
              <a:rPr lang="en-US" sz="2400" b="1">
                <a:solidFill>
                  <a:schemeClr val="hlink"/>
                </a:solidFill>
              </a:rPr>
              <a:t>or Beyond</a:t>
            </a:r>
          </a:p>
        </p:txBody>
      </p:sp>
      <p:sp>
        <p:nvSpPr>
          <p:cNvPr id="1296392" name="Rectangle 8"/>
          <p:cNvSpPr>
            <a:spLocks noChangeArrowheads="1"/>
          </p:cNvSpPr>
          <p:nvPr/>
        </p:nvSpPr>
        <p:spPr bwMode="auto">
          <a:xfrm>
            <a:off x="5300663" y="746125"/>
            <a:ext cx="3859212" cy="304800"/>
          </a:xfrm>
          <a:prstGeom prst="rect">
            <a:avLst/>
          </a:prstGeom>
          <a:noFill/>
          <a:ln w="9525">
            <a:noFill/>
            <a:miter lim="800000"/>
            <a:headEnd/>
            <a:tailEnd/>
          </a:ln>
          <a:effectLst/>
        </p:spPr>
        <p:txBody>
          <a:bodyPr wrap="none" lIns="92049" tIns="46026" rIns="92049" bIns="46026">
            <a:spAutoFit/>
          </a:bodyPr>
          <a:lstStyle/>
          <a:p>
            <a:pPr algn="r"/>
            <a:r>
              <a:rPr lang="en-US">
                <a:solidFill>
                  <a:schemeClr val="tx1"/>
                </a:solidFill>
              </a:rPr>
              <a:t>Share of Each Group’s 25-64 Population, 2005</a:t>
            </a:r>
          </a:p>
        </p:txBody>
      </p:sp>
    </p:spTree>
  </p:cSld>
  <p:clrMapOvr>
    <a:masterClrMapping/>
  </p:clrMapOvr>
  <p:transition spd="med">
    <p:cut/>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98434" name="Object 2"/>
          <p:cNvGraphicFramePr>
            <a:graphicFrameLocks/>
          </p:cNvGraphicFramePr>
          <p:nvPr/>
        </p:nvGraphicFramePr>
        <p:xfrm>
          <a:off x="0" y="581025"/>
          <a:ext cx="9004300" cy="5784850"/>
        </p:xfrm>
        <a:graphic>
          <a:graphicData uri="http://schemas.openxmlformats.org/presentationml/2006/ole">
            <p:oleObj spid="_x0000_s1298434" name="Chart" r:id="rId4" imgW="8991600" imgH="5486400" progId="MSGraph.Chart.8">
              <p:embed followColorScheme="full"/>
            </p:oleObj>
          </a:graphicData>
        </a:graphic>
      </p:graphicFrame>
      <p:sp>
        <p:nvSpPr>
          <p:cNvPr id="1298435" name="Freeform 3"/>
          <p:cNvSpPr>
            <a:spLocks/>
          </p:cNvSpPr>
          <p:nvPr/>
        </p:nvSpPr>
        <p:spPr bwMode="auto">
          <a:xfrm>
            <a:off x="0" y="725488"/>
            <a:ext cx="9140825" cy="1587"/>
          </a:xfrm>
          <a:custGeom>
            <a:avLst/>
            <a:gdLst/>
            <a:ahLst/>
            <a:cxnLst>
              <a:cxn ang="0">
                <a:pos x="0" y="0"/>
              </a:cxn>
              <a:cxn ang="0">
                <a:pos x="5568" y="0"/>
              </a:cxn>
            </a:cxnLst>
            <a:rect l="0" t="0" r="r" b="b"/>
            <a:pathLst>
              <a:path w="5569" h="1">
                <a:moveTo>
                  <a:pt x="0" y="0"/>
                </a:moveTo>
                <a:lnTo>
                  <a:pt x="5568" y="0"/>
                </a:lnTo>
              </a:path>
            </a:pathLst>
          </a:custGeom>
          <a:noFill/>
          <a:ln w="12700" cap="rnd" cmpd="sng">
            <a:solidFill>
              <a:srgbClr val="00FFFF"/>
            </a:solidFill>
            <a:prstDash val="solid"/>
            <a:round/>
            <a:headEnd type="none" w="sm" len="sm"/>
            <a:tailEnd type="none" w="sm" len="sm"/>
          </a:ln>
          <a:effectLst/>
        </p:spPr>
        <p:txBody>
          <a:bodyPr/>
          <a:lstStyle/>
          <a:p>
            <a:endParaRPr lang="en-US"/>
          </a:p>
        </p:txBody>
      </p:sp>
      <p:sp>
        <p:nvSpPr>
          <p:cNvPr id="1298436" name="Rectangle 4"/>
          <p:cNvSpPr>
            <a:spLocks noChangeArrowheads="1"/>
          </p:cNvSpPr>
          <p:nvPr/>
        </p:nvSpPr>
        <p:spPr bwMode="auto">
          <a:xfrm rot="18900000">
            <a:off x="3963988" y="4329113"/>
            <a:ext cx="1087437" cy="350837"/>
          </a:xfrm>
          <a:prstGeom prst="rect">
            <a:avLst/>
          </a:prstGeom>
          <a:noFill/>
          <a:ln w="9525">
            <a:noFill/>
            <a:miter lim="800000"/>
            <a:headEnd/>
            <a:tailEnd/>
          </a:ln>
          <a:effectLst/>
        </p:spPr>
        <p:txBody>
          <a:bodyPr wrap="none" lIns="92059" tIns="46030" rIns="92059" bIns="46030" anchor="ctr">
            <a:spAutoFit/>
          </a:bodyPr>
          <a:lstStyle/>
          <a:p>
            <a:pPr algn="ctr">
              <a:lnSpc>
                <a:spcPct val="85000"/>
              </a:lnSpc>
              <a:spcBef>
                <a:spcPct val="30000"/>
              </a:spcBef>
            </a:pPr>
            <a:r>
              <a:rPr lang="en-US" sz="2000" b="1">
                <a:solidFill>
                  <a:srgbClr val="FF0000"/>
                </a:solidFill>
              </a:rPr>
              <a:t>Natives</a:t>
            </a:r>
          </a:p>
        </p:txBody>
      </p:sp>
      <p:sp>
        <p:nvSpPr>
          <p:cNvPr id="1298437" name="Rectangle 5"/>
          <p:cNvSpPr>
            <a:spLocks noChangeArrowheads="1"/>
          </p:cNvSpPr>
          <p:nvPr/>
        </p:nvSpPr>
        <p:spPr bwMode="auto">
          <a:xfrm>
            <a:off x="6350" y="80963"/>
            <a:ext cx="9097963" cy="579437"/>
          </a:xfrm>
          <a:prstGeom prst="rect">
            <a:avLst/>
          </a:prstGeom>
          <a:noFill/>
          <a:ln w="9525">
            <a:noFill/>
            <a:miter lim="800000"/>
            <a:headEnd/>
            <a:tailEnd/>
          </a:ln>
          <a:effectLst>
            <a:outerShdw dist="53882" dir="2700000" algn="ctr" rotWithShape="0">
              <a:schemeClr val="tx1"/>
            </a:outerShdw>
          </a:effectLst>
        </p:spPr>
        <p:txBody>
          <a:bodyPr wrap="none" lIns="92059" tIns="46030" rIns="92059" bIns="46030" anchorCtr="1">
            <a:spAutoFit/>
          </a:bodyPr>
          <a:lstStyle/>
          <a:p>
            <a:pPr algn="ctr" defTabSz="930275">
              <a:lnSpc>
                <a:spcPct val="80000"/>
              </a:lnSpc>
            </a:pPr>
            <a:r>
              <a:rPr lang="en-US" sz="4000" b="1" i="1">
                <a:solidFill>
                  <a:schemeClr val="hlink"/>
                </a:solidFill>
              </a:rPr>
              <a:t>Education “Hourglass” &amp; “Diamond”</a:t>
            </a:r>
          </a:p>
        </p:txBody>
      </p:sp>
      <p:sp>
        <p:nvSpPr>
          <p:cNvPr id="1298438" name="Rectangle 6"/>
          <p:cNvSpPr>
            <a:spLocks noChangeArrowheads="1"/>
          </p:cNvSpPr>
          <p:nvPr/>
        </p:nvSpPr>
        <p:spPr bwMode="auto">
          <a:xfrm>
            <a:off x="461963" y="1025525"/>
            <a:ext cx="3648075" cy="823913"/>
          </a:xfrm>
          <a:prstGeom prst="rect">
            <a:avLst/>
          </a:prstGeom>
          <a:noFill/>
          <a:ln w="9525">
            <a:noFill/>
            <a:miter lim="800000"/>
            <a:headEnd/>
            <a:tailEnd/>
          </a:ln>
          <a:effectLst/>
        </p:spPr>
        <p:txBody>
          <a:bodyPr lIns="92059" tIns="46030" rIns="92059" bIns="46030" anchor="ctr">
            <a:spAutoFit/>
          </a:bodyPr>
          <a:lstStyle/>
          <a:p>
            <a:pPr algn="ctr">
              <a:lnSpc>
                <a:spcPct val="85000"/>
              </a:lnSpc>
              <a:spcBef>
                <a:spcPct val="30000"/>
              </a:spcBef>
            </a:pPr>
            <a:r>
              <a:rPr lang="en-US" sz="2400" b="1">
                <a:solidFill>
                  <a:schemeClr val="hlink"/>
                </a:solidFill>
              </a:rPr>
              <a:t>Less than High School</a:t>
            </a:r>
          </a:p>
          <a:p>
            <a:pPr algn="ctr">
              <a:lnSpc>
                <a:spcPct val="85000"/>
              </a:lnSpc>
              <a:spcBef>
                <a:spcPct val="30000"/>
              </a:spcBef>
            </a:pPr>
            <a:r>
              <a:rPr lang="en-US" sz="2400" b="1">
                <a:solidFill>
                  <a:schemeClr val="hlink"/>
                </a:solidFill>
              </a:rPr>
              <a:t>Graduate</a:t>
            </a:r>
          </a:p>
        </p:txBody>
      </p:sp>
      <p:sp>
        <p:nvSpPr>
          <p:cNvPr id="1298439" name="Rectangle 7"/>
          <p:cNvSpPr>
            <a:spLocks noChangeArrowheads="1"/>
          </p:cNvSpPr>
          <p:nvPr/>
        </p:nvSpPr>
        <p:spPr bwMode="auto">
          <a:xfrm>
            <a:off x="5178425" y="1082675"/>
            <a:ext cx="3660775" cy="714375"/>
          </a:xfrm>
          <a:prstGeom prst="rect">
            <a:avLst/>
          </a:prstGeom>
          <a:noFill/>
          <a:ln w="9525">
            <a:noFill/>
            <a:miter lim="800000"/>
            <a:headEnd/>
            <a:tailEnd/>
          </a:ln>
          <a:effectLst/>
        </p:spPr>
        <p:txBody>
          <a:bodyPr lIns="92059" tIns="46030" rIns="92059" bIns="46030" anchor="ctr">
            <a:spAutoFit/>
          </a:bodyPr>
          <a:lstStyle/>
          <a:p>
            <a:pPr algn="ctr">
              <a:lnSpc>
                <a:spcPct val="85000"/>
              </a:lnSpc>
              <a:spcBef>
                <a:spcPct val="30000"/>
              </a:spcBef>
            </a:pPr>
            <a:r>
              <a:rPr lang="en-US" sz="2400" b="1">
                <a:solidFill>
                  <a:schemeClr val="hlink"/>
                </a:solidFill>
              </a:rPr>
              <a:t>College Degree</a:t>
            </a:r>
            <a:br>
              <a:rPr lang="en-US" sz="2400" b="1">
                <a:solidFill>
                  <a:schemeClr val="hlink"/>
                </a:solidFill>
              </a:rPr>
            </a:br>
            <a:r>
              <a:rPr lang="en-US" sz="2400" b="1">
                <a:solidFill>
                  <a:schemeClr val="hlink"/>
                </a:solidFill>
              </a:rPr>
              <a:t>or Beyond</a:t>
            </a:r>
          </a:p>
        </p:txBody>
      </p:sp>
      <p:sp>
        <p:nvSpPr>
          <p:cNvPr id="1298440" name="Rectangle 8"/>
          <p:cNvSpPr>
            <a:spLocks noChangeArrowheads="1"/>
          </p:cNvSpPr>
          <p:nvPr/>
        </p:nvSpPr>
        <p:spPr bwMode="auto">
          <a:xfrm>
            <a:off x="5300663" y="746125"/>
            <a:ext cx="3859212" cy="304800"/>
          </a:xfrm>
          <a:prstGeom prst="rect">
            <a:avLst/>
          </a:prstGeom>
          <a:noFill/>
          <a:ln w="9525">
            <a:noFill/>
            <a:miter lim="800000"/>
            <a:headEnd/>
            <a:tailEnd/>
          </a:ln>
          <a:effectLst/>
        </p:spPr>
        <p:txBody>
          <a:bodyPr wrap="none" lIns="92049" tIns="46026" rIns="92049" bIns="46026">
            <a:spAutoFit/>
          </a:bodyPr>
          <a:lstStyle/>
          <a:p>
            <a:pPr algn="r"/>
            <a:r>
              <a:rPr lang="en-US">
                <a:solidFill>
                  <a:schemeClr val="tx1"/>
                </a:solidFill>
              </a:rPr>
              <a:t>Share of Each Group’s 25-64 Population, 2005</a:t>
            </a:r>
          </a:p>
        </p:txBody>
      </p:sp>
    </p:spTree>
  </p:cSld>
  <p:clrMapOvr>
    <a:masterClrMapping/>
  </p:clrMapOvr>
  <p:transition spd="med">
    <p:cut/>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00482" name="Object 2"/>
          <p:cNvGraphicFramePr>
            <a:graphicFrameLocks/>
          </p:cNvGraphicFramePr>
          <p:nvPr/>
        </p:nvGraphicFramePr>
        <p:xfrm>
          <a:off x="0" y="581025"/>
          <a:ext cx="9004300" cy="5784850"/>
        </p:xfrm>
        <a:graphic>
          <a:graphicData uri="http://schemas.openxmlformats.org/presentationml/2006/ole">
            <p:oleObj spid="_x0000_s1300482" name="Chart" r:id="rId4" imgW="8991600" imgH="5486400" progId="MSGraph.Chart.8">
              <p:embed followColorScheme="full"/>
            </p:oleObj>
          </a:graphicData>
        </a:graphic>
      </p:graphicFrame>
      <p:sp>
        <p:nvSpPr>
          <p:cNvPr id="1300483" name="Freeform 3"/>
          <p:cNvSpPr>
            <a:spLocks/>
          </p:cNvSpPr>
          <p:nvPr/>
        </p:nvSpPr>
        <p:spPr bwMode="auto">
          <a:xfrm>
            <a:off x="0" y="725488"/>
            <a:ext cx="9140825" cy="1587"/>
          </a:xfrm>
          <a:custGeom>
            <a:avLst/>
            <a:gdLst/>
            <a:ahLst/>
            <a:cxnLst>
              <a:cxn ang="0">
                <a:pos x="0" y="0"/>
              </a:cxn>
              <a:cxn ang="0">
                <a:pos x="5568" y="0"/>
              </a:cxn>
            </a:cxnLst>
            <a:rect l="0" t="0" r="r" b="b"/>
            <a:pathLst>
              <a:path w="5569" h="1">
                <a:moveTo>
                  <a:pt x="0" y="0"/>
                </a:moveTo>
                <a:lnTo>
                  <a:pt x="5568" y="0"/>
                </a:lnTo>
              </a:path>
            </a:pathLst>
          </a:custGeom>
          <a:noFill/>
          <a:ln w="12700" cap="rnd" cmpd="sng">
            <a:solidFill>
              <a:srgbClr val="00FFFF"/>
            </a:solidFill>
            <a:prstDash val="solid"/>
            <a:round/>
            <a:headEnd type="none" w="sm" len="sm"/>
            <a:tailEnd type="none" w="sm" len="sm"/>
          </a:ln>
          <a:effectLst/>
        </p:spPr>
        <p:txBody>
          <a:bodyPr/>
          <a:lstStyle/>
          <a:p>
            <a:endParaRPr lang="en-US"/>
          </a:p>
        </p:txBody>
      </p:sp>
      <p:sp>
        <p:nvSpPr>
          <p:cNvPr id="1300484" name="Rectangle 4"/>
          <p:cNvSpPr>
            <a:spLocks noChangeArrowheads="1"/>
          </p:cNvSpPr>
          <p:nvPr/>
        </p:nvSpPr>
        <p:spPr bwMode="auto">
          <a:xfrm rot="18900000">
            <a:off x="3963988" y="4329113"/>
            <a:ext cx="1087437" cy="350837"/>
          </a:xfrm>
          <a:prstGeom prst="rect">
            <a:avLst/>
          </a:prstGeom>
          <a:noFill/>
          <a:ln w="9525">
            <a:noFill/>
            <a:miter lim="800000"/>
            <a:headEnd/>
            <a:tailEnd/>
          </a:ln>
          <a:effectLst/>
        </p:spPr>
        <p:txBody>
          <a:bodyPr wrap="none" lIns="92059" tIns="46030" rIns="92059" bIns="46030" anchor="ctr">
            <a:spAutoFit/>
          </a:bodyPr>
          <a:lstStyle/>
          <a:p>
            <a:pPr algn="ctr">
              <a:lnSpc>
                <a:spcPct val="85000"/>
              </a:lnSpc>
              <a:spcBef>
                <a:spcPct val="30000"/>
              </a:spcBef>
            </a:pPr>
            <a:r>
              <a:rPr lang="en-US" sz="2000" b="1">
                <a:solidFill>
                  <a:srgbClr val="FF0000"/>
                </a:solidFill>
              </a:rPr>
              <a:t>Natives</a:t>
            </a:r>
          </a:p>
        </p:txBody>
      </p:sp>
      <p:sp>
        <p:nvSpPr>
          <p:cNvPr id="1300485" name="Rectangle 5"/>
          <p:cNvSpPr>
            <a:spLocks noChangeArrowheads="1"/>
          </p:cNvSpPr>
          <p:nvPr/>
        </p:nvSpPr>
        <p:spPr bwMode="auto">
          <a:xfrm>
            <a:off x="6350" y="80963"/>
            <a:ext cx="9097963" cy="579437"/>
          </a:xfrm>
          <a:prstGeom prst="rect">
            <a:avLst/>
          </a:prstGeom>
          <a:noFill/>
          <a:ln w="9525">
            <a:noFill/>
            <a:miter lim="800000"/>
            <a:headEnd/>
            <a:tailEnd/>
          </a:ln>
          <a:effectLst>
            <a:outerShdw dist="53882" dir="2700000" algn="ctr" rotWithShape="0">
              <a:schemeClr val="tx1"/>
            </a:outerShdw>
          </a:effectLst>
        </p:spPr>
        <p:txBody>
          <a:bodyPr wrap="none" lIns="92059" tIns="46030" rIns="92059" bIns="46030" anchorCtr="1">
            <a:spAutoFit/>
          </a:bodyPr>
          <a:lstStyle/>
          <a:p>
            <a:pPr algn="ctr" defTabSz="930275">
              <a:lnSpc>
                <a:spcPct val="80000"/>
              </a:lnSpc>
            </a:pPr>
            <a:r>
              <a:rPr lang="en-US" sz="4000" b="1" i="1">
                <a:solidFill>
                  <a:schemeClr val="hlink"/>
                </a:solidFill>
              </a:rPr>
              <a:t>Education “Hourglass” &amp; “Diamond”</a:t>
            </a:r>
          </a:p>
        </p:txBody>
      </p:sp>
      <p:sp>
        <p:nvSpPr>
          <p:cNvPr id="1300486" name="Rectangle 6"/>
          <p:cNvSpPr>
            <a:spLocks noChangeArrowheads="1"/>
          </p:cNvSpPr>
          <p:nvPr/>
        </p:nvSpPr>
        <p:spPr bwMode="auto">
          <a:xfrm>
            <a:off x="461963" y="1025525"/>
            <a:ext cx="3648075" cy="823913"/>
          </a:xfrm>
          <a:prstGeom prst="rect">
            <a:avLst/>
          </a:prstGeom>
          <a:noFill/>
          <a:ln w="9525">
            <a:noFill/>
            <a:miter lim="800000"/>
            <a:headEnd/>
            <a:tailEnd/>
          </a:ln>
          <a:effectLst/>
        </p:spPr>
        <p:txBody>
          <a:bodyPr lIns="92059" tIns="46030" rIns="92059" bIns="46030" anchor="ctr">
            <a:spAutoFit/>
          </a:bodyPr>
          <a:lstStyle/>
          <a:p>
            <a:pPr algn="ctr">
              <a:lnSpc>
                <a:spcPct val="85000"/>
              </a:lnSpc>
              <a:spcBef>
                <a:spcPct val="30000"/>
              </a:spcBef>
            </a:pPr>
            <a:r>
              <a:rPr lang="en-US" sz="2400" b="1">
                <a:solidFill>
                  <a:schemeClr val="hlink"/>
                </a:solidFill>
              </a:rPr>
              <a:t>Less than High School</a:t>
            </a:r>
          </a:p>
          <a:p>
            <a:pPr algn="ctr">
              <a:lnSpc>
                <a:spcPct val="85000"/>
              </a:lnSpc>
              <a:spcBef>
                <a:spcPct val="30000"/>
              </a:spcBef>
            </a:pPr>
            <a:r>
              <a:rPr lang="en-US" sz="2400" b="1">
                <a:solidFill>
                  <a:schemeClr val="hlink"/>
                </a:solidFill>
              </a:rPr>
              <a:t>Graduate</a:t>
            </a:r>
          </a:p>
        </p:txBody>
      </p:sp>
      <p:sp>
        <p:nvSpPr>
          <p:cNvPr id="1300487" name="Rectangle 7"/>
          <p:cNvSpPr>
            <a:spLocks noChangeArrowheads="1"/>
          </p:cNvSpPr>
          <p:nvPr/>
        </p:nvSpPr>
        <p:spPr bwMode="auto">
          <a:xfrm>
            <a:off x="5178425" y="1082675"/>
            <a:ext cx="3660775" cy="714375"/>
          </a:xfrm>
          <a:prstGeom prst="rect">
            <a:avLst/>
          </a:prstGeom>
          <a:noFill/>
          <a:ln w="9525">
            <a:noFill/>
            <a:miter lim="800000"/>
            <a:headEnd/>
            <a:tailEnd/>
          </a:ln>
          <a:effectLst/>
        </p:spPr>
        <p:txBody>
          <a:bodyPr lIns="92059" tIns="46030" rIns="92059" bIns="46030" anchor="ctr">
            <a:spAutoFit/>
          </a:bodyPr>
          <a:lstStyle/>
          <a:p>
            <a:pPr algn="ctr">
              <a:lnSpc>
                <a:spcPct val="85000"/>
              </a:lnSpc>
              <a:spcBef>
                <a:spcPct val="30000"/>
              </a:spcBef>
            </a:pPr>
            <a:r>
              <a:rPr lang="en-US" sz="2400" b="1">
                <a:solidFill>
                  <a:schemeClr val="hlink"/>
                </a:solidFill>
              </a:rPr>
              <a:t>College Degree</a:t>
            </a:r>
            <a:br>
              <a:rPr lang="en-US" sz="2400" b="1">
                <a:solidFill>
                  <a:schemeClr val="hlink"/>
                </a:solidFill>
              </a:rPr>
            </a:br>
            <a:r>
              <a:rPr lang="en-US" sz="2400" b="1">
                <a:solidFill>
                  <a:schemeClr val="hlink"/>
                </a:solidFill>
              </a:rPr>
              <a:t>or Beyond</a:t>
            </a:r>
          </a:p>
        </p:txBody>
      </p:sp>
      <p:sp>
        <p:nvSpPr>
          <p:cNvPr id="1300488" name="Rectangle 8"/>
          <p:cNvSpPr>
            <a:spLocks noChangeArrowheads="1"/>
          </p:cNvSpPr>
          <p:nvPr/>
        </p:nvSpPr>
        <p:spPr bwMode="auto">
          <a:xfrm>
            <a:off x="5300663" y="746125"/>
            <a:ext cx="3859212" cy="304800"/>
          </a:xfrm>
          <a:prstGeom prst="rect">
            <a:avLst/>
          </a:prstGeom>
          <a:noFill/>
          <a:ln w="9525">
            <a:noFill/>
            <a:miter lim="800000"/>
            <a:headEnd/>
            <a:tailEnd/>
          </a:ln>
          <a:effectLst/>
        </p:spPr>
        <p:txBody>
          <a:bodyPr wrap="none" lIns="92049" tIns="46026" rIns="92049" bIns="46026">
            <a:spAutoFit/>
          </a:bodyPr>
          <a:lstStyle/>
          <a:p>
            <a:pPr algn="r"/>
            <a:r>
              <a:rPr lang="en-US">
                <a:solidFill>
                  <a:schemeClr val="tx1"/>
                </a:solidFill>
              </a:rPr>
              <a:t>Share of Each Group’s 25-64 Population, 2005</a:t>
            </a:r>
          </a:p>
        </p:txBody>
      </p:sp>
    </p:spTree>
  </p:cSld>
  <p:clrMapOvr>
    <a:masterClrMapping/>
  </p:clrMapOvr>
  <p:transition spd="med">
    <p:cut/>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77978" name="Rectangle 26"/>
          <p:cNvSpPr>
            <a:spLocks noChangeArrowheads="1"/>
          </p:cNvSpPr>
          <p:nvPr/>
        </p:nvSpPr>
        <p:spPr bwMode="auto">
          <a:xfrm>
            <a:off x="704850" y="0"/>
            <a:ext cx="7750175" cy="677863"/>
          </a:xfrm>
          <a:prstGeom prst="rect">
            <a:avLst/>
          </a:prstGeom>
          <a:noFill/>
          <a:ln w="9525">
            <a:noFill/>
            <a:miter lim="800000"/>
            <a:headEnd/>
            <a:tailEnd/>
          </a:ln>
          <a:effectLst>
            <a:outerShdw dist="53882" dir="2700000" algn="ctr" rotWithShape="0">
              <a:schemeClr val="tx1"/>
            </a:outerShdw>
          </a:effectLst>
        </p:spPr>
        <p:txBody>
          <a:bodyPr wrap="none" lIns="92075" tIns="46038" rIns="92075" bIns="46038" anchorCtr="1">
            <a:spAutoFit/>
          </a:bodyPr>
          <a:lstStyle/>
          <a:p>
            <a:pPr algn="ctr" defTabSz="930275">
              <a:lnSpc>
                <a:spcPct val="80000"/>
              </a:lnSpc>
            </a:pPr>
            <a:r>
              <a:rPr lang="en-US" sz="4800" b="1" i="1">
                <a:solidFill>
                  <a:schemeClr val="hlink"/>
                </a:solidFill>
              </a:rPr>
              <a:t>Education Levels Improve</a:t>
            </a:r>
          </a:p>
        </p:txBody>
      </p:sp>
      <p:graphicFrame>
        <p:nvGraphicFramePr>
          <p:cNvPr id="1277954" name="Object 2">
            <a:hlinkClick r:id="" action="ppaction://ole?verb=0"/>
          </p:cNvPr>
          <p:cNvGraphicFramePr>
            <a:graphicFrameLocks noChangeAspect="1"/>
          </p:cNvGraphicFramePr>
          <p:nvPr/>
        </p:nvGraphicFramePr>
        <p:xfrm>
          <a:off x="0" y="762000"/>
          <a:ext cx="9140825" cy="5715000"/>
        </p:xfrm>
        <a:graphic>
          <a:graphicData uri="http://schemas.openxmlformats.org/presentationml/2006/ole">
            <p:oleObj spid="_x0000_s1277954" name="Chart" r:id="rId4" imgW="9105900" imgH="5143500" progId="MSGraph.Chart.8">
              <p:embed followColorScheme="full"/>
            </p:oleObj>
          </a:graphicData>
        </a:graphic>
      </p:graphicFrame>
      <p:sp>
        <p:nvSpPr>
          <p:cNvPr id="1277955" name="Rectangle 3"/>
          <p:cNvSpPr>
            <a:spLocks noChangeArrowheads="1"/>
          </p:cNvSpPr>
          <p:nvPr/>
        </p:nvSpPr>
        <p:spPr bwMode="auto">
          <a:xfrm>
            <a:off x="706438" y="6230938"/>
            <a:ext cx="1858962" cy="515937"/>
          </a:xfrm>
          <a:prstGeom prst="rect">
            <a:avLst/>
          </a:prstGeom>
          <a:noFill/>
          <a:ln w="12700">
            <a:noFill/>
            <a:miter lim="800000"/>
            <a:headEnd/>
            <a:tailEnd/>
          </a:ln>
          <a:effectLst/>
        </p:spPr>
        <p:txBody>
          <a:bodyPr wrap="none" anchor="ctr"/>
          <a:lstStyle/>
          <a:p>
            <a:endParaRPr lang="en-US"/>
          </a:p>
        </p:txBody>
      </p:sp>
      <p:sp>
        <p:nvSpPr>
          <p:cNvPr id="1277956" name="Rectangle 4"/>
          <p:cNvSpPr>
            <a:spLocks noChangeArrowheads="1"/>
          </p:cNvSpPr>
          <p:nvPr/>
        </p:nvSpPr>
        <p:spPr bwMode="auto">
          <a:xfrm>
            <a:off x="3159125" y="6230938"/>
            <a:ext cx="2825750" cy="515937"/>
          </a:xfrm>
          <a:prstGeom prst="rect">
            <a:avLst/>
          </a:prstGeom>
          <a:noFill/>
          <a:ln w="12700">
            <a:noFill/>
            <a:miter lim="800000"/>
            <a:headEnd/>
            <a:tailEnd/>
          </a:ln>
          <a:effectLst/>
        </p:spPr>
        <p:txBody>
          <a:bodyPr wrap="none" anchor="ctr"/>
          <a:lstStyle/>
          <a:p>
            <a:endParaRPr lang="en-US"/>
          </a:p>
        </p:txBody>
      </p:sp>
      <p:sp>
        <p:nvSpPr>
          <p:cNvPr id="1277957" name="Rectangle 5"/>
          <p:cNvSpPr>
            <a:spLocks noChangeArrowheads="1"/>
          </p:cNvSpPr>
          <p:nvPr/>
        </p:nvSpPr>
        <p:spPr bwMode="auto">
          <a:xfrm>
            <a:off x="706438" y="6230938"/>
            <a:ext cx="1858962" cy="515937"/>
          </a:xfrm>
          <a:prstGeom prst="rect">
            <a:avLst/>
          </a:prstGeom>
          <a:noFill/>
          <a:ln w="12700">
            <a:noFill/>
            <a:miter lim="800000"/>
            <a:headEnd/>
            <a:tailEnd/>
          </a:ln>
          <a:effectLst/>
        </p:spPr>
        <p:txBody>
          <a:bodyPr wrap="none" anchor="ctr"/>
          <a:lstStyle/>
          <a:p>
            <a:endParaRPr lang="en-US"/>
          </a:p>
        </p:txBody>
      </p:sp>
      <p:sp>
        <p:nvSpPr>
          <p:cNvPr id="1277958" name="Rectangle 6"/>
          <p:cNvSpPr>
            <a:spLocks noChangeArrowheads="1"/>
          </p:cNvSpPr>
          <p:nvPr/>
        </p:nvSpPr>
        <p:spPr bwMode="auto">
          <a:xfrm>
            <a:off x="3159125" y="6230938"/>
            <a:ext cx="2825750" cy="515937"/>
          </a:xfrm>
          <a:prstGeom prst="rect">
            <a:avLst/>
          </a:prstGeom>
          <a:noFill/>
          <a:ln w="12700">
            <a:noFill/>
            <a:miter lim="800000"/>
            <a:headEnd/>
            <a:tailEnd/>
          </a:ln>
          <a:effectLst/>
        </p:spPr>
        <p:txBody>
          <a:bodyPr wrap="none" anchor="ctr"/>
          <a:lstStyle/>
          <a:p>
            <a:endParaRPr lang="en-US"/>
          </a:p>
        </p:txBody>
      </p:sp>
      <p:sp>
        <p:nvSpPr>
          <p:cNvPr id="1277959" name="Rectangle 7"/>
          <p:cNvSpPr>
            <a:spLocks noChangeArrowheads="1"/>
          </p:cNvSpPr>
          <p:nvPr/>
        </p:nvSpPr>
        <p:spPr bwMode="auto">
          <a:xfrm>
            <a:off x="706438" y="6230938"/>
            <a:ext cx="1858962" cy="515937"/>
          </a:xfrm>
          <a:prstGeom prst="rect">
            <a:avLst/>
          </a:prstGeom>
          <a:noFill/>
          <a:ln w="12700">
            <a:noFill/>
            <a:miter lim="800000"/>
            <a:headEnd/>
            <a:tailEnd/>
          </a:ln>
          <a:effectLst/>
        </p:spPr>
        <p:txBody>
          <a:bodyPr wrap="none" anchor="ctr"/>
          <a:lstStyle/>
          <a:p>
            <a:endParaRPr lang="en-US"/>
          </a:p>
        </p:txBody>
      </p:sp>
      <p:sp>
        <p:nvSpPr>
          <p:cNvPr id="1277960" name="Rectangle 8"/>
          <p:cNvSpPr>
            <a:spLocks noChangeArrowheads="1"/>
          </p:cNvSpPr>
          <p:nvPr/>
        </p:nvSpPr>
        <p:spPr bwMode="auto">
          <a:xfrm>
            <a:off x="3159125" y="6230938"/>
            <a:ext cx="2825750" cy="515937"/>
          </a:xfrm>
          <a:prstGeom prst="rect">
            <a:avLst/>
          </a:prstGeom>
          <a:noFill/>
          <a:ln w="12700">
            <a:noFill/>
            <a:miter lim="800000"/>
            <a:headEnd/>
            <a:tailEnd/>
          </a:ln>
          <a:effectLst/>
        </p:spPr>
        <p:txBody>
          <a:bodyPr wrap="none" anchor="ctr"/>
          <a:lstStyle/>
          <a:p>
            <a:endParaRPr lang="en-US"/>
          </a:p>
        </p:txBody>
      </p:sp>
      <p:sp>
        <p:nvSpPr>
          <p:cNvPr id="1277961" name="Rectangle 9"/>
          <p:cNvSpPr>
            <a:spLocks noChangeArrowheads="1"/>
          </p:cNvSpPr>
          <p:nvPr/>
        </p:nvSpPr>
        <p:spPr bwMode="auto">
          <a:xfrm>
            <a:off x="685800" y="6248400"/>
            <a:ext cx="1905000" cy="457200"/>
          </a:xfrm>
          <a:prstGeom prst="rect">
            <a:avLst/>
          </a:prstGeom>
          <a:noFill/>
          <a:ln w="12700">
            <a:noFill/>
            <a:miter lim="800000"/>
            <a:headEnd/>
            <a:tailEnd/>
          </a:ln>
          <a:effectLst/>
        </p:spPr>
        <p:txBody>
          <a:bodyPr wrap="none" anchor="ctr"/>
          <a:lstStyle/>
          <a:p>
            <a:endParaRPr lang="en-US"/>
          </a:p>
        </p:txBody>
      </p:sp>
      <p:sp>
        <p:nvSpPr>
          <p:cNvPr id="1277962" name="Rectangle 10"/>
          <p:cNvSpPr>
            <a:spLocks noChangeArrowheads="1"/>
          </p:cNvSpPr>
          <p:nvPr/>
        </p:nvSpPr>
        <p:spPr bwMode="auto">
          <a:xfrm>
            <a:off x="3124200" y="6248400"/>
            <a:ext cx="2895600" cy="457200"/>
          </a:xfrm>
          <a:prstGeom prst="rect">
            <a:avLst/>
          </a:prstGeom>
          <a:noFill/>
          <a:ln w="12700">
            <a:noFill/>
            <a:miter lim="800000"/>
            <a:headEnd/>
            <a:tailEnd/>
          </a:ln>
          <a:effectLst/>
        </p:spPr>
        <p:txBody>
          <a:bodyPr wrap="none" anchor="ctr"/>
          <a:lstStyle/>
          <a:p>
            <a:endParaRPr lang="en-US"/>
          </a:p>
        </p:txBody>
      </p:sp>
      <p:sp>
        <p:nvSpPr>
          <p:cNvPr id="1277964" name="Freeform 12"/>
          <p:cNvSpPr>
            <a:spLocks/>
          </p:cNvSpPr>
          <p:nvPr/>
        </p:nvSpPr>
        <p:spPr bwMode="auto">
          <a:xfrm>
            <a:off x="0" y="742950"/>
            <a:ext cx="9145588" cy="1588"/>
          </a:xfrm>
          <a:custGeom>
            <a:avLst/>
            <a:gdLst/>
            <a:ahLst/>
            <a:cxnLst>
              <a:cxn ang="0">
                <a:pos x="0" y="0"/>
              </a:cxn>
              <a:cxn ang="0">
                <a:pos x="5904" y="0"/>
              </a:cxn>
            </a:cxnLst>
            <a:rect l="0" t="0" r="r" b="b"/>
            <a:pathLst>
              <a:path w="5905" h="1">
                <a:moveTo>
                  <a:pt x="0" y="0"/>
                </a:moveTo>
                <a:lnTo>
                  <a:pt x="5904" y="0"/>
                </a:lnTo>
              </a:path>
            </a:pathLst>
          </a:custGeom>
          <a:noFill/>
          <a:ln w="12700" cap="rnd" cmpd="sng">
            <a:solidFill>
              <a:srgbClr val="00FFFF"/>
            </a:solidFill>
            <a:prstDash val="solid"/>
            <a:round/>
            <a:headEnd type="none" w="med" len="med"/>
            <a:tailEnd type="none" w="med" len="med"/>
          </a:ln>
          <a:effectLst/>
        </p:spPr>
        <p:txBody>
          <a:bodyPr/>
          <a:lstStyle/>
          <a:p>
            <a:endParaRPr lang="en-US"/>
          </a:p>
        </p:txBody>
      </p:sp>
      <p:grpSp>
        <p:nvGrpSpPr>
          <p:cNvPr id="1277965" name="Group 13"/>
          <p:cNvGrpSpPr>
            <a:grpSpLocks/>
          </p:cNvGrpSpPr>
          <p:nvPr/>
        </p:nvGrpSpPr>
        <p:grpSpPr bwMode="auto">
          <a:xfrm>
            <a:off x="0" y="6623050"/>
            <a:ext cx="9144000" cy="234950"/>
            <a:chOff x="0" y="4172"/>
            <a:chExt cx="5760" cy="148"/>
          </a:xfrm>
        </p:grpSpPr>
        <p:grpSp>
          <p:nvGrpSpPr>
            <p:cNvPr id="1277966" name="Group 14"/>
            <p:cNvGrpSpPr>
              <a:grpSpLocks/>
            </p:cNvGrpSpPr>
            <p:nvPr/>
          </p:nvGrpSpPr>
          <p:grpSpPr bwMode="auto">
            <a:xfrm>
              <a:off x="4223" y="4172"/>
              <a:ext cx="1537" cy="148"/>
              <a:chOff x="4120" y="3600"/>
              <a:chExt cx="1537" cy="148"/>
            </a:xfrm>
          </p:grpSpPr>
          <p:sp>
            <p:nvSpPr>
              <p:cNvPr id="1277967" name="Rectangle 15"/>
              <p:cNvSpPr>
                <a:spLocks noChangeAspect="1" noChangeArrowheads="1"/>
              </p:cNvSpPr>
              <p:nvPr/>
            </p:nvSpPr>
            <p:spPr bwMode="auto">
              <a:xfrm>
                <a:off x="4120" y="3605"/>
                <a:ext cx="208" cy="109"/>
              </a:xfrm>
              <a:prstGeom prst="rect">
                <a:avLst/>
              </a:prstGeom>
              <a:solidFill>
                <a:srgbClr val="0000FF"/>
              </a:solidFill>
              <a:ln w="12700">
                <a:solidFill>
                  <a:schemeClr val="tx1"/>
                </a:solidFill>
                <a:miter lim="800000"/>
                <a:headEnd/>
                <a:tailEnd/>
              </a:ln>
              <a:effectLst/>
            </p:spPr>
            <p:txBody>
              <a:bodyPr wrap="none" anchor="ctr"/>
              <a:lstStyle/>
              <a:p>
                <a:endParaRPr lang="en-US"/>
              </a:p>
            </p:txBody>
          </p:sp>
          <p:sp>
            <p:nvSpPr>
              <p:cNvPr id="1277968" name="Rectangle 16"/>
              <p:cNvSpPr>
                <a:spLocks noChangeArrowheads="1"/>
              </p:cNvSpPr>
              <p:nvPr/>
            </p:nvSpPr>
            <p:spPr bwMode="auto">
              <a:xfrm>
                <a:off x="4375" y="3600"/>
                <a:ext cx="1282" cy="148"/>
              </a:xfrm>
              <a:prstGeom prst="rect">
                <a:avLst/>
              </a:prstGeom>
              <a:noFill/>
              <a:ln w="12700">
                <a:noFill/>
                <a:miter lim="800000"/>
                <a:headEnd/>
                <a:tailEnd/>
              </a:ln>
              <a:effectLst/>
            </p:spPr>
            <p:txBody>
              <a:bodyPr wrap="none" lIns="86429" tIns="43214" rIns="86429" bIns="43214">
                <a:spAutoFit/>
              </a:bodyPr>
              <a:lstStyle/>
              <a:p>
                <a:pPr defTabSz="862013">
                  <a:lnSpc>
                    <a:spcPct val="70000"/>
                  </a:lnSpc>
                  <a:spcBef>
                    <a:spcPct val="30000"/>
                  </a:spcBef>
                </a:pPr>
                <a:r>
                  <a:rPr lang="en-US">
                    <a:solidFill>
                      <a:schemeClr val="tx1"/>
                    </a:solidFill>
                  </a:rPr>
                  <a:t>Less than H.S. Diploma</a:t>
                </a:r>
              </a:p>
            </p:txBody>
          </p:sp>
        </p:grpSp>
        <p:grpSp>
          <p:nvGrpSpPr>
            <p:cNvPr id="1277969" name="Group 17"/>
            <p:cNvGrpSpPr>
              <a:grpSpLocks/>
            </p:cNvGrpSpPr>
            <p:nvPr/>
          </p:nvGrpSpPr>
          <p:grpSpPr bwMode="auto">
            <a:xfrm>
              <a:off x="1447" y="4172"/>
              <a:ext cx="1068" cy="148"/>
              <a:chOff x="4120" y="3204"/>
              <a:chExt cx="1068" cy="148"/>
            </a:xfrm>
          </p:grpSpPr>
          <p:sp>
            <p:nvSpPr>
              <p:cNvPr id="1277970" name="Rectangle 18"/>
              <p:cNvSpPr>
                <a:spLocks noChangeAspect="1" noChangeArrowheads="1"/>
              </p:cNvSpPr>
              <p:nvPr/>
            </p:nvSpPr>
            <p:spPr bwMode="auto">
              <a:xfrm>
                <a:off x="4120" y="3209"/>
                <a:ext cx="207" cy="109"/>
              </a:xfrm>
              <a:prstGeom prst="rect">
                <a:avLst/>
              </a:prstGeom>
              <a:solidFill>
                <a:srgbClr val="FF0000"/>
              </a:solidFill>
              <a:ln w="12700">
                <a:solidFill>
                  <a:schemeClr val="tx1"/>
                </a:solidFill>
                <a:miter lim="800000"/>
                <a:headEnd/>
                <a:tailEnd/>
              </a:ln>
              <a:effectLst/>
            </p:spPr>
            <p:txBody>
              <a:bodyPr wrap="none" anchor="ctr"/>
              <a:lstStyle/>
              <a:p>
                <a:endParaRPr lang="en-US"/>
              </a:p>
            </p:txBody>
          </p:sp>
          <p:sp>
            <p:nvSpPr>
              <p:cNvPr id="1277971" name="Rectangle 19"/>
              <p:cNvSpPr>
                <a:spLocks noChangeArrowheads="1"/>
              </p:cNvSpPr>
              <p:nvPr/>
            </p:nvSpPr>
            <p:spPr bwMode="auto">
              <a:xfrm>
                <a:off x="4378" y="3204"/>
                <a:ext cx="810" cy="148"/>
              </a:xfrm>
              <a:prstGeom prst="rect">
                <a:avLst/>
              </a:prstGeom>
              <a:noFill/>
              <a:ln w="12700">
                <a:noFill/>
                <a:miter lim="800000"/>
                <a:headEnd/>
                <a:tailEnd/>
              </a:ln>
              <a:effectLst/>
            </p:spPr>
            <p:txBody>
              <a:bodyPr wrap="none" lIns="86429" tIns="43214" rIns="86429" bIns="43214">
                <a:spAutoFit/>
              </a:bodyPr>
              <a:lstStyle/>
              <a:p>
                <a:pPr defTabSz="862013">
                  <a:lnSpc>
                    <a:spcPct val="70000"/>
                  </a:lnSpc>
                  <a:spcBef>
                    <a:spcPct val="30000"/>
                  </a:spcBef>
                </a:pPr>
                <a:r>
                  <a:rPr lang="en-US">
                    <a:solidFill>
                      <a:schemeClr val="tx1"/>
                    </a:solidFill>
                  </a:rPr>
                  <a:t>Some College</a:t>
                </a:r>
              </a:p>
            </p:txBody>
          </p:sp>
        </p:grpSp>
        <p:grpSp>
          <p:nvGrpSpPr>
            <p:cNvPr id="1277972" name="Group 20"/>
            <p:cNvGrpSpPr>
              <a:grpSpLocks/>
            </p:cNvGrpSpPr>
            <p:nvPr/>
          </p:nvGrpSpPr>
          <p:grpSpPr bwMode="auto">
            <a:xfrm>
              <a:off x="2659" y="4172"/>
              <a:ext cx="1419" cy="148"/>
              <a:chOff x="4120" y="3402"/>
              <a:chExt cx="1419" cy="148"/>
            </a:xfrm>
          </p:grpSpPr>
          <p:sp>
            <p:nvSpPr>
              <p:cNvPr id="1277973" name="Rectangle 21"/>
              <p:cNvSpPr>
                <a:spLocks noChangeAspect="1" noChangeArrowheads="1"/>
              </p:cNvSpPr>
              <p:nvPr/>
            </p:nvSpPr>
            <p:spPr bwMode="auto">
              <a:xfrm>
                <a:off x="4120" y="3407"/>
                <a:ext cx="208" cy="109"/>
              </a:xfrm>
              <a:prstGeom prst="rect">
                <a:avLst/>
              </a:prstGeom>
              <a:solidFill>
                <a:srgbClr val="FFFF00"/>
              </a:solidFill>
              <a:ln w="12700">
                <a:solidFill>
                  <a:schemeClr val="tx1"/>
                </a:solidFill>
                <a:miter lim="800000"/>
                <a:headEnd/>
                <a:tailEnd/>
              </a:ln>
              <a:effectLst/>
            </p:spPr>
            <p:txBody>
              <a:bodyPr wrap="none" anchor="ctr"/>
              <a:lstStyle/>
              <a:p>
                <a:endParaRPr lang="en-US"/>
              </a:p>
            </p:txBody>
          </p:sp>
          <p:sp>
            <p:nvSpPr>
              <p:cNvPr id="1277974" name="Rectangle 22"/>
              <p:cNvSpPr>
                <a:spLocks noChangeArrowheads="1"/>
              </p:cNvSpPr>
              <p:nvPr/>
            </p:nvSpPr>
            <p:spPr bwMode="auto">
              <a:xfrm>
                <a:off x="4387" y="3402"/>
                <a:ext cx="1152" cy="148"/>
              </a:xfrm>
              <a:prstGeom prst="rect">
                <a:avLst/>
              </a:prstGeom>
              <a:noFill/>
              <a:ln w="12700">
                <a:noFill/>
                <a:miter lim="800000"/>
                <a:headEnd/>
                <a:tailEnd/>
              </a:ln>
              <a:effectLst/>
            </p:spPr>
            <p:txBody>
              <a:bodyPr wrap="none" lIns="86429" tIns="43214" rIns="86429" bIns="43214">
                <a:spAutoFit/>
              </a:bodyPr>
              <a:lstStyle/>
              <a:p>
                <a:pPr defTabSz="862013">
                  <a:lnSpc>
                    <a:spcPct val="70000"/>
                  </a:lnSpc>
                  <a:spcBef>
                    <a:spcPct val="30000"/>
                  </a:spcBef>
                </a:pPr>
                <a:r>
                  <a:rPr lang="en-US">
                    <a:solidFill>
                      <a:schemeClr val="tx1"/>
                    </a:solidFill>
                  </a:rPr>
                  <a:t>High School Diploma</a:t>
                </a:r>
              </a:p>
            </p:txBody>
          </p:sp>
        </p:grpSp>
        <p:grpSp>
          <p:nvGrpSpPr>
            <p:cNvPr id="1277975" name="Group 23"/>
            <p:cNvGrpSpPr>
              <a:grpSpLocks/>
            </p:cNvGrpSpPr>
            <p:nvPr/>
          </p:nvGrpSpPr>
          <p:grpSpPr bwMode="auto">
            <a:xfrm>
              <a:off x="0" y="4172"/>
              <a:ext cx="1303" cy="148"/>
              <a:chOff x="4120" y="3006"/>
              <a:chExt cx="1303" cy="148"/>
            </a:xfrm>
          </p:grpSpPr>
          <p:sp>
            <p:nvSpPr>
              <p:cNvPr id="1277976" name="Rectangle 24"/>
              <p:cNvSpPr>
                <a:spLocks noChangeAspect="1" noChangeArrowheads="1"/>
              </p:cNvSpPr>
              <p:nvPr/>
            </p:nvSpPr>
            <p:spPr bwMode="auto">
              <a:xfrm>
                <a:off x="4120" y="3011"/>
                <a:ext cx="207" cy="109"/>
              </a:xfrm>
              <a:prstGeom prst="rect">
                <a:avLst/>
              </a:prstGeom>
              <a:solidFill>
                <a:srgbClr val="66FFFF"/>
              </a:solidFill>
              <a:ln w="12700">
                <a:solidFill>
                  <a:schemeClr val="tx1"/>
                </a:solidFill>
                <a:miter lim="800000"/>
                <a:headEnd/>
                <a:tailEnd/>
              </a:ln>
              <a:effectLst/>
            </p:spPr>
            <p:txBody>
              <a:bodyPr wrap="none" anchor="ctr"/>
              <a:lstStyle/>
              <a:p>
                <a:endParaRPr lang="en-US"/>
              </a:p>
            </p:txBody>
          </p:sp>
          <p:sp>
            <p:nvSpPr>
              <p:cNvPr id="1277977" name="Rectangle 25"/>
              <p:cNvSpPr>
                <a:spLocks noChangeArrowheads="1"/>
              </p:cNvSpPr>
              <p:nvPr/>
            </p:nvSpPr>
            <p:spPr bwMode="auto">
              <a:xfrm>
                <a:off x="4378" y="3006"/>
                <a:ext cx="1045" cy="148"/>
              </a:xfrm>
              <a:prstGeom prst="rect">
                <a:avLst/>
              </a:prstGeom>
              <a:noFill/>
              <a:ln w="12700">
                <a:noFill/>
                <a:miter lim="800000"/>
                <a:headEnd/>
                <a:tailEnd/>
              </a:ln>
              <a:effectLst/>
            </p:spPr>
            <p:txBody>
              <a:bodyPr wrap="none" lIns="86429" tIns="43214" rIns="86429" bIns="43214">
                <a:spAutoFit/>
              </a:bodyPr>
              <a:lstStyle/>
              <a:p>
                <a:pPr defTabSz="862013">
                  <a:lnSpc>
                    <a:spcPct val="70000"/>
                  </a:lnSpc>
                  <a:spcBef>
                    <a:spcPct val="30000"/>
                  </a:spcBef>
                </a:pPr>
                <a:r>
                  <a:rPr lang="en-US">
                    <a:solidFill>
                      <a:schemeClr val="tx1"/>
                    </a:solidFill>
                  </a:rPr>
                  <a:t>Bachelor’s or more</a:t>
                </a:r>
              </a:p>
            </p:txBody>
          </p:sp>
        </p:grpSp>
      </p:grpSp>
    </p:spTree>
  </p:cSld>
  <p:clrMapOvr>
    <a:masterClrMapping/>
  </p:clrMapOvr>
  <p:transition spd="med">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9874" name="Rectangle 2"/>
          <p:cNvSpPr>
            <a:spLocks noChangeArrowheads="1"/>
          </p:cNvSpPr>
          <p:nvPr/>
        </p:nvSpPr>
        <p:spPr bwMode="auto">
          <a:xfrm>
            <a:off x="685800" y="6248400"/>
            <a:ext cx="1905000" cy="457200"/>
          </a:xfrm>
          <a:prstGeom prst="rect">
            <a:avLst/>
          </a:prstGeom>
          <a:noFill/>
          <a:ln w="9525">
            <a:noFill/>
            <a:miter lim="800000"/>
            <a:headEnd/>
            <a:tailEnd/>
          </a:ln>
          <a:effectLst/>
        </p:spPr>
        <p:txBody>
          <a:bodyPr wrap="none" anchor="ctr"/>
          <a:lstStyle/>
          <a:p>
            <a:endParaRPr lang="en-US"/>
          </a:p>
        </p:txBody>
      </p:sp>
      <p:sp>
        <p:nvSpPr>
          <p:cNvPr id="1359875" name="Rectangle 3"/>
          <p:cNvSpPr>
            <a:spLocks noChangeArrowheads="1"/>
          </p:cNvSpPr>
          <p:nvPr/>
        </p:nvSpPr>
        <p:spPr bwMode="auto">
          <a:xfrm>
            <a:off x="3124200" y="6248400"/>
            <a:ext cx="2895600" cy="457200"/>
          </a:xfrm>
          <a:prstGeom prst="rect">
            <a:avLst/>
          </a:prstGeom>
          <a:noFill/>
          <a:ln w="9525">
            <a:noFill/>
            <a:miter lim="800000"/>
            <a:headEnd/>
            <a:tailEnd/>
          </a:ln>
          <a:effectLst/>
        </p:spPr>
        <p:txBody>
          <a:bodyPr wrap="none" anchor="ctr"/>
          <a:lstStyle/>
          <a:p>
            <a:endParaRPr lang="en-US"/>
          </a:p>
        </p:txBody>
      </p:sp>
      <p:sp>
        <p:nvSpPr>
          <p:cNvPr id="1359876" name="Rectangle 4"/>
          <p:cNvSpPr>
            <a:spLocks noChangeArrowheads="1"/>
          </p:cNvSpPr>
          <p:nvPr/>
        </p:nvSpPr>
        <p:spPr bwMode="auto">
          <a:xfrm>
            <a:off x="3124200" y="6248400"/>
            <a:ext cx="2895600" cy="457200"/>
          </a:xfrm>
          <a:prstGeom prst="rect">
            <a:avLst/>
          </a:prstGeom>
          <a:noFill/>
          <a:ln w="9525">
            <a:noFill/>
            <a:miter lim="800000"/>
            <a:headEnd/>
            <a:tailEnd/>
          </a:ln>
          <a:effectLst/>
        </p:spPr>
        <p:txBody>
          <a:bodyPr wrap="none" anchor="ctr"/>
          <a:lstStyle/>
          <a:p>
            <a:endParaRPr lang="en-US"/>
          </a:p>
        </p:txBody>
      </p:sp>
      <p:graphicFrame>
        <p:nvGraphicFramePr>
          <p:cNvPr id="1359877" name="Object 5"/>
          <p:cNvGraphicFramePr>
            <a:graphicFrameLocks/>
          </p:cNvGraphicFramePr>
          <p:nvPr/>
        </p:nvGraphicFramePr>
        <p:xfrm>
          <a:off x="0" y="1066800"/>
          <a:ext cx="9140825" cy="5749925"/>
        </p:xfrm>
        <a:graphic>
          <a:graphicData uri="http://schemas.openxmlformats.org/presentationml/2006/ole">
            <p:oleObj spid="_x0000_s1359877" name="Chart" r:id="rId4" imgW="8677351" imgH="5495849" progId="MSGraph.Chart.8">
              <p:embed followColorScheme="full"/>
            </p:oleObj>
          </a:graphicData>
        </a:graphic>
      </p:graphicFrame>
      <p:sp>
        <p:nvSpPr>
          <p:cNvPr id="1359878" name="Rectangle 6"/>
          <p:cNvSpPr>
            <a:spLocks noChangeArrowheads="1"/>
          </p:cNvSpPr>
          <p:nvPr/>
        </p:nvSpPr>
        <p:spPr bwMode="auto">
          <a:xfrm>
            <a:off x="1455738" y="2968625"/>
            <a:ext cx="1771650" cy="558800"/>
          </a:xfrm>
          <a:prstGeom prst="rect">
            <a:avLst/>
          </a:prstGeom>
          <a:noFill/>
          <a:ln w="9525">
            <a:noFill/>
            <a:miter lim="800000"/>
            <a:headEnd/>
            <a:tailEnd/>
          </a:ln>
          <a:effectLst/>
        </p:spPr>
        <p:txBody>
          <a:bodyPr wrap="none" lIns="92066" tIns="46034" rIns="92066" bIns="46034" anchor="ctr">
            <a:spAutoFit/>
          </a:bodyPr>
          <a:lstStyle/>
          <a:p>
            <a:pPr>
              <a:lnSpc>
                <a:spcPct val="85000"/>
              </a:lnSpc>
            </a:pPr>
            <a:r>
              <a:rPr lang="en-US" sz="1200"/>
              <a:t>* Additional immigrants</a:t>
            </a:r>
            <a:br>
              <a:rPr lang="en-US" sz="1200"/>
            </a:br>
            <a:r>
              <a:rPr lang="en-US" sz="1200"/>
              <a:t>  are mostly illegals and</a:t>
            </a:r>
          </a:p>
          <a:p>
            <a:pPr>
              <a:lnSpc>
                <a:spcPct val="85000"/>
              </a:lnSpc>
            </a:pPr>
            <a:r>
              <a:rPr lang="en-US" sz="1200"/>
              <a:t>  legalized aliens</a:t>
            </a:r>
          </a:p>
        </p:txBody>
      </p:sp>
      <p:sp>
        <p:nvSpPr>
          <p:cNvPr id="1359879" name="Rectangle 7"/>
          <p:cNvSpPr>
            <a:spLocks noChangeArrowheads="1"/>
          </p:cNvSpPr>
          <p:nvPr/>
        </p:nvSpPr>
        <p:spPr bwMode="auto">
          <a:xfrm>
            <a:off x="1166813" y="2133600"/>
            <a:ext cx="287337" cy="155575"/>
          </a:xfrm>
          <a:prstGeom prst="rect">
            <a:avLst/>
          </a:prstGeom>
          <a:solidFill>
            <a:srgbClr val="FFFF00"/>
          </a:solidFill>
          <a:ln w="12700">
            <a:solidFill>
              <a:schemeClr val="bg2"/>
            </a:solidFill>
            <a:miter lim="800000"/>
            <a:headEnd/>
            <a:tailEnd/>
          </a:ln>
          <a:effectLst/>
        </p:spPr>
        <p:txBody>
          <a:bodyPr wrap="none" anchor="ctr"/>
          <a:lstStyle/>
          <a:p>
            <a:endParaRPr lang="en-US"/>
          </a:p>
        </p:txBody>
      </p:sp>
      <p:sp>
        <p:nvSpPr>
          <p:cNvPr id="1359880" name="Rectangle 8"/>
          <p:cNvSpPr>
            <a:spLocks noChangeArrowheads="1"/>
          </p:cNvSpPr>
          <p:nvPr/>
        </p:nvSpPr>
        <p:spPr bwMode="auto">
          <a:xfrm>
            <a:off x="1522413" y="2074863"/>
            <a:ext cx="2032000" cy="273050"/>
          </a:xfrm>
          <a:prstGeom prst="rect">
            <a:avLst/>
          </a:prstGeom>
          <a:noFill/>
          <a:ln w="9525">
            <a:noFill/>
            <a:miter lim="800000"/>
            <a:headEnd/>
            <a:tailEnd/>
          </a:ln>
          <a:effectLst/>
        </p:spPr>
        <p:txBody>
          <a:bodyPr wrap="none" lIns="92066" tIns="46034" rIns="92066" bIns="46034" anchor="ctr">
            <a:spAutoFit/>
          </a:bodyPr>
          <a:lstStyle/>
          <a:p>
            <a:pPr>
              <a:lnSpc>
                <a:spcPct val="85000"/>
              </a:lnSpc>
              <a:spcBef>
                <a:spcPct val="30000"/>
              </a:spcBef>
            </a:pPr>
            <a:r>
              <a:rPr lang="en-US"/>
              <a:t>Europe/Canada (Legal)</a:t>
            </a:r>
          </a:p>
        </p:txBody>
      </p:sp>
      <p:sp>
        <p:nvSpPr>
          <p:cNvPr id="1359881" name="Rectangle 9"/>
          <p:cNvSpPr>
            <a:spLocks noChangeArrowheads="1"/>
          </p:cNvSpPr>
          <p:nvPr/>
        </p:nvSpPr>
        <p:spPr bwMode="auto">
          <a:xfrm>
            <a:off x="1166813" y="2757488"/>
            <a:ext cx="287337" cy="153987"/>
          </a:xfrm>
          <a:prstGeom prst="rect">
            <a:avLst/>
          </a:prstGeom>
          <a:solidFill>
            <a:srgbClr val="FF0000"/>
          </a:solidFill>
          <a:ln w="12700">
            <a:solidFill>
              <a:schemeClr val="bg2"/>
            </a:solidFill>
            <a:miter lim="800000"/>
            <a:headEnd/>
            <a:tailEnd/>
          </a:ln>
          <a:effectLst/>
        </p:spPr>
        <p:txBody>
          <a:bodyPr wrap="none" anchor="ctr"/>
          <a:lstStyle/>
          <a:p>
            <a:endParaRPr lang="en-US"/>
          </a:p>
        </p:txBody>
      </p:sp>
      <p:sp>
        <p:nvSpPr>
          <p:cNvPr id="1359882" name="Rectangle 10"/>
          <p:cNvSpPr>
            <a:spLocks noChangeArrowheads="1"/>
          </p:cNvSpPr>
          <p:nvPr/>
        </p:nvSpPr>
        <p:spPr bwMode="auto">
          <a:xfrm>
            <a:off x="1536700" y="2698750"/>
            <a:ext cx="1035050" cy="273050"/>
          </a:xfrm>
          <a:prstGeom prst="rect">
            <a:avLst/>
          </a:prstGeom>
          <a:noFill/>
          <a:ln w="9525">
            <a:noFill/>
            <a:miter lim="800000"/>
            <a:headEnd/>
            <a:tailEnd/>
          </a:ln>
          <a:effectLst/>
        </p:spPr>
        <p:txBody>
          <a:bodyPr wrap="none" lIns="92066" tIns="46034" rIns="92066" bIns="46034" anchor="ctr">
            <a:spAutoFit/>
          </a:bodyPr>
          <a:lstStyle/>
          <a:p>
            <a:pPr>
              <a:lnSpc>
                <a:spcPct val="85000"/>
              </a:lnSpc>
              <a:spcBef>
                <a:spcPct val="30000"/>
              </a:spcBef>
            </a:pPr>
            <a:r>
              <a:rPr lang="en-US"/>
              <a:t>Additional*</a:t>
            </a:r>
          </a:p>
        </p:txBody>
      </p:sp>
      <p:sp>
        <p:nvSpPr>
          <p:cNvPr id="1359883" name="Rectangle 11"/>
          <p:cNvSpPr>
            <a:spLocks noChangeArrowheads="1"/>
          </p:cNvSpPr>
          <p:nvPr/>
        </p:nvSpPr>
        <p:spPr bwMode="auto">
          <a:xfrm>
            <a:off x="1166813" y="2446338"/>
            <a:ext cx="287337" cy="153987"/>
          </a:xfrm>
          <a:prstGeom prst="rect">
            <a:avLst/>
          </a:prstGeom>
          <a:solidFill>
            <a:srgbClr val="66FFFF"/>
          </a:solidFill>
          <a:ln w="12700">
            <a:solidFill>
              <a:schemeClr val="bg2"/>
            </a:solidFill>
            <a:miter lim="800000"/>
            <a:headEnd/>
            <a:tailEnd/>
          </a:ln>
          <a:effectLst/>
        </p:spPr>
        <p:txBody>
          <a:bodyPr wrap="none" anchor="ctr"/>
          <a:lstStyle/>
          <a:p>
            <a:endParaRPr lang="en-US"/>
          </a:p>
        </p:txBody>
      </p:sp>
      <p:sp>
        <p:nvSpPr>
          <p:cNvPr id="1359884" name="Rectangle 12"/>
          <p:cNvSpPr>
            <a:spLocks noChangeArrowheads="1"/>
          </p:cNvSpPr>
          <p:nvPr/>
        </p:nvSpPr>
        <p:spPr bwMode="auto">
          <a:xfrm>
            <a:off x="1536700" y="2387600"/>
            <a:ext cx="1477963" cy="273050"/>
          </a:xfrm>
          <a:prstGeom prst="rect">
            <a:avLst/>
          </a:prstGeom>
          <a:noFill/>
          <a:ln w="9525">
            <a:noFill/>
            <a:miter lim="800000"/>
            <a:headEnd/>
            <a:tailEnd/>
          </a:ln>
          <a:effectLst/>
        </p:spPr>
        <p:txBody>
          <a:bodyPr wrap="none" lIns="92066" tIns="46034" rIns="92066" bIns="46034" anchor="ctr">
            <a:spAutoFit/>
          </a:bodyPr>
          <a:lstStyle/>
          <a:p>
            <a:pPr>
              <a:lnSpc>
                <a:spcPct val="85000"/>
              </a:lnSpc>
              <a:spcBef>
                <a:spcPct val="30000"/>
              </a:spcBef>
            </a:pPr>
            <a:r>
              <a:rPr lang="en-US"/>
              <a:t>All Other (Legal)</a:t>
            </a:r>
          </a:p>
        </p:txBody>
      </p:sp>
      <p:grpSp>
        <p:nvGrpSpPr>
          <p:cNvPr id="1359885" name="Group 13"/>
          <p:cNvGrpSpPr>
            <a:grpSpLocks/>
          </p:cNvGrpSpPr>
          <p:nvPr/>
        </p:nvGrpSpPr>
        <p:grpSpPr bwMode="auto">
          <a:xfrm>
            <a:off x="6256338" y="1360488"/>
            <a:ext cx="1641475" cy="676275"/>
            <a:chOff x="3692" y="765"/>
            <a:chExt cx="1034" cy="426"/>
          </a:xfrm>
        </p:grpSpPr>
        <p:sp>
          <p:nvSpPr>
            <p:cNvPr id="1359886" name="Text Box 14"/>
            <p:cNvSpPr txBox="1">
              <a:spLocks noChangeArrowheads="1"/>
            </p:cNvSpPr>
            <p:nvPr/>
          </p:nvSpPr>
          <p:spPr bwMode="auto">
            <a:xfrm>
              <a:off x="3692" y="765"/>
              <a:ext cx="720" cy="426"/>
            </a:xfrm>
            <a:prstGeom prst="rect">
              <a:avLst/>
            </a:prstGeom>
            <a:noFill/>
            <a:ln w="9525">
              <a:noFill/>
              <a:miter lim="800000"/>
              <a:headEnd type="none" w="sm" len="sm"/>
              <a:tailEnd type="none" w="sm" len="sm"/>
            </a:ln>
            <a:effectLst/>
          </p:spPr>
          <p:txBody>
            <a:bodyPr wrap="none">
              <a:spAutoFit/>
            </a:bodyPr>
            <a:lstStyle/>
            <a:p>
              <a:pPr algn="ctr">
                <a:lnSpc>
                  <a:spcPct val="80000"/>
                </a:lnSpc>
              </a:pPr>
              <a:r>
                <a:rPr lang="en-US" sz="2400" b="1" i="1">
                  <a:solidFill>
                    <a:schemeClr val="hlink"/>
                  </a:solidFill>
                </a:rPr>
                <a:t>14-16+</a:t>
              </a:r>
            </a:p>
            <a:p>
              <a:pPr algn="ctr">
                <a:lnSpc>
                  <a:spcPct val="80000"/>
                </a:lnSpc>
              </a:pPr>
              <a:r>
                <a:rPr lang="en-US" sz="2400" b="1" i="1">
                  <a:solidFill>
                    <a:schemeClr val="hlink"/>
                  </a:solidFill>
                </a:rPr>
                <a:t>(est.)</a:t>
              </a:r>
            </a:p>
          </p:txBody>
        </p:sp>
        <p:grpSp>
          <p:nvGrpSpPr>
            <p:cNvPr id="1359887" name="Group 15"/>
            <p:cNvGrpSpPr>
              <a:grpSpLocks/>
            </p:cNvGrpSpPr>
            <p:nvPr/>
          </p:nvGrpSpPr>
          <p:grpSpPr bwMode="auto">
            <a:xfrm>
              <a:off x="4372" y="797"/>
              <a:ext cx="354" cy="362"/>
              <a:chOff x="4372" y="805"/>
              <a:chExt cx="354" cy="506"/>
            </a:xfrm>
          </p:grpSpPr>
          <p:sp>
            <p:nvSpPr>
              <p:cNvPr id="1359888" name="Line 16"/>
              <p:cNvSpPr>
                <a:spLocks noChangeShapeType="1"/>
              </p:cNvSpPr>
              <p:nvPr/>
            </p:nvSpPr>
            <p:spPr bwMode="auto">
              <a:xfrm>
                <a:off x="4372" y="1054"/>
                <a:ext cx="354" cy="257"/>
              </a:xfrm>
              <a:prstGeom prst="line">
                <a:avLst/>
              </a:prstGeom>
              <a:noFill/>
              <a:ln w="38100">
                <a:solidFill>
                  <a:srgbClr val="FF0000"/>
                </a:solidFill>
                <a:round/>
                <a:headEnd/>
                <a:tailEnd type="triangle" w="med" len="med"/>
              </a:ln>
            </p:spPr>
            <p:txBody>
              <a:bodyPr/>
              <a:lstStyle/>
              <a:p>
                <a:endParaRPr lang="en-US"/>
              </a:p>
            </p:txBody>
          </p:sp>
          <p:sp>
            <p:nvSpPr>
              <p:cNvPr id="1359889" name="Line 17"/>
              <p:cNvSpPr>
                <a:spLocks noChangeShapeType="1"/>
              </p:cNvSpPr>
              <p:nvPr/>
            </p:nvSpPr>
            <p:spPr bwMode="auto">
              <a:xfrm flipV="1">
                <a:off x="4372" y="805"/>
                <a:ext cx="354" cy="257"/>
              </a:xfrm>
              <a:prstGeom prst="line">
                <a:avLst/>
              </a:prstGeom>
              <a:noFill/>
              <a:ln w="38100">
                <a:solidFill>
                  <a:srgbClr val="FF0000"/>
                </a:solidFill>
                <a:round/>
                <a:headEnd/>
                <a:tailEnd type="triangle" w="med" len="med"/>
              </a:ln>
            </p:spPr>
            <p:txBody>
              <a:bodyPr/>
              <a:lstStyle/>
              <a:p>
                <a:endParaRPr lang="en-US"/>
              </a:p>
            </p:txBody>
          </p:sp>
        </p:grpSp>
      </p:grpSp>
      <p:sp>
        <p:nvSpPr>
          <p:cNvPr id="1359890" name="Text Box 18"/>
          <p:cNvSpPr txBox="1">
            <a:spLocks noChangeArrowheads="1"/>
          </p:cNvSpPr>
          <p:nvPr/>
        </p:nvSpPr>
        <p:spPr bwMode="auto">
          <a:xfrm>
            <a:off x="539750" y="5688013"/>
            <a:ext cx="317500" cy="274637"/>
          </a:xfrm>
          <a:prstGeom prst="rect">
            <a:avLst/>
          </a:prstGeom>
          <a:noFill/>
          <a:ln w="12700">
            <a:noFill/>
            <a:miter lim="800000"/>
            <a:headEnd type="none" w="sm" len="sm"/>
            <a:tailEnd type="none" w="sm" len="sm"/>
          </a:ln>
          <a:effectLst/>
        </p:spPr>
        <p:txBody>
          <a:bodyPr wrap="none" lIns="0" tIns="0" rIns="0" bIns="0" anchor="b" anchorCtr="1">
            <a:spAutoFit/>
          </a:bodyPr>
          <a:lstStyle/>
          <a:p>
            <a:r>
              <a:rPr lang="en-US" sz="1800" b="1"/>
              <a:t>0.1</a:t>
            </a:r>
          </a:p>
        </p:txBody>
      </p:sp>
      <p:sp>
        <p:nvSpPr>
          <p:cNvPr id="1359891" name="Text Box 19"/>
          <p:cNvSpPr txBox="1">
            <a:spLocks noChangeArrowheads="1"/>
          </p:cNvSpPr>
          <p:nvPr/>
        </p:nvSpPr>
        <p:spPr bwMode="auto">
          <a:xfrm>
            <a:off x="2692400" y="4910138"/>
            <a:ext cx="317500" cy="274637"/>
          </a:xfrm>
          <a:prstGeom prst="rect">
            <a:avLst/>
          </a:prstGeom>
          <a:noFill/>
          <a:ln w="12700">
            <a:noFill/>
            <a:miter lim="800000"/>
            <a:headEnd type="none" w="sm" len="sm"/>
            <a:tailEnd type="none" w="sm" len="sm"/>
          </a:ln>
          <a:effectLst/>
        </p:spPr>
        <p:txBody>
          <a:bodyPr wrap="none" lIns="0" tIns="0" rIns="0" bIns="0" anchor="b" anchorCtr="1">
            <a:spAutoFit/>
          </a:bodyPr>
          <a:lstStyle/>
          <a:p>
            <a:r>
              <a:rPr lang="en-US" sz="1800" b="1"/>
              <a:t>2.8</a:t>
            </a:r>
          </a:p>
        </p:txBody>
      </p:sp>
      <p:sp>
        <p:nvSpPr>
          <p:cNvPr id="1359892" name="Text Box 20"/>
          <p:cNvSpPr txBox="1">
            <a:spLocks noChangeArrowheads="1"/>
          </p:cNvSpPr>
          <p:nvPr/>
        </p:nvSpPr>
        <p:spPr bwMode="auto">
          <a:xfrm>
            <a:off x="965200" y="5564188"/>
            <a:ext cx="317500" cy="274637"/>
          </a:xfrm>
          <a:prstGeom prst="rect">
            <a:avLst/>
          </a:prstGeom>
          <a:noFill/>
          <a:ln w="12700">
            <a:noFill/>
            <a:miter lim="800000"/>
            <a:headEnd type="none" w="sm" len="sm"/>
            <a:tailEnd type="none" w="sm" len="sm"/>
          </a:ln>
          <a:effectLst/>
        </p:spPr>
        <p:txBody>
          <a:bodyPr wrap="none" lIns="0" tIns="0" rIns="0" bIns="0" anchor="b" anchorCtr="1">
            <a:spAutoFit/>
          </a:bodyPr>
          <a:lstStyle/>
          <a:p>
            <a:r>
              <a:rPr lang="en-US" sz="1800" b="1"/>
              <a:t>0.6</a:t>
            </a:r>
          </a:p>
        </p:txBody>
      </p:sp>
      <p:sp>
        <p:nvSpPr>
          <p:cNvPr id="1359893" name="Text Box 21"/>
          <p:cNvSpPr txBox="1">
            <a:spLocks noChangeArrowheads="1"/>
          </p:cNvSpPr>
          <p:nvPr/>
        </p:nvSpPr>
        <p:spPr bwMode="auto">
          <a:xfrm>
            <a:off x="2260600" y="5049838"/>
            <a:ext cx="317500" cy="274637"/>
          </a:xfrm>
          <a:prstGeom prst="rect">
            <a:avLst/>
          </a:prstGeom>
          <a:noFill/>
          <a:ln w="12700">
            <a:noFill/>
            <a:miter lim="800000"/>
            <a:headEnd type="none" w="sm" len="sm"/>
            <a:tailEnd type="none" w="sm" len="sm"/>
          </a:ln>
          <a:effectLst/>
        </p:spPr>
        <p:txBody>
          <a:bodyPr wrap="none" lIns="0" tIns="0" rIns="0" bIns="0" anchor="b" anchorCtr="1">
            <a:spAutoFit/>
          </a:bodyPr>
          <a:lstStyle/>
          <a:p>
            <a:r>
              <a:rPr lang="en-US" sz="1800" b="1"/>
              <a:t>2.3</a:t>
            </a:r>
          </a:p>
        </p:txBody>
      </p:sp>
      <p:sp>
        <p:nvSpPr>
          <p:cNvPr id="1359894" name="Text Box 22"/>
          <p:cNvSpPr txBox="1">
            <a:spLocks noChangeArrowheads="1"/>
          </p:cNvSpPr>
          <p:nvPr/>
        </p:nvSpPr>
        <p:spPr bwMode="auto">
          <a:xfrm>
            <a:off x="1828800" y="4979988"/>
            <a:ext cx="317500" cy="274637"/>
          </a:xfrm>
          <a:prstGeom prst="rect">
            <a:avLst/>
          </a:prstGeom>
          <a:noFill/>
          <a:ln w="12700">
            <a:noFill/>
            <a:miter lim="800000"/>
            <a:headEnd type="none" w="sm" len="sm"/>
            <a:tailEnd type="none" w="sm" len="sm"/>
          </a:ln>
          <a:effectLst/>
        </p:spPr>
        <p:txBody>
          <a:bodyPr wrap="none" lIns="0" tIns="0" rIns="0" bIns="0" anchor="b" anchorCtr="1">
            <a:spAutoFit/>
          </a:bodyPr>
          <a:lstStyle/>
          <a:p>
            <a:r>
              <a:rPr lang="en-US" sz="1800" b="1"/>
              <a:t>2.6</a:t>
            </a:r>
          </a:p>
        </p:txBody>
      </p:sp>
      <p:sp>
        <p:nvSpPr>
          <p:cNvPr id="1359895" name="Text Box 23"/>
          <p:cNvSpPr txBox="1">
            <a:spLocks noChangeArrowheads="1"/>
          </p:cNvSpPr>
          <p:nvPr/>
        </p:nvSpPr>
        <p:spPr bwMode="auto">
          <a:xfrm>
            <a:off x="1403350" y="5246688"/>
            <a:ext cx="317500" cy="274637"/>
          </a:xfrm>
          <a:prstGeom prst="rect">
            <a:avLst/>
          </a:prstGeom>
          <a:noFill/>
          <a:ln w="12700">
            <a:noFill/>
            <a:miter lim="800000"/>
            <a:headEnd type="none" w="sm" len="sm"/>
            <a:tailEnd type="none" w="sm" len="sm"/>
          </a:ln>
          <a:effectLst/>
        </p:spPr>
        <p:txBody>
          <a:bodyPr wrap="none" lIns="0" tIns="0" rIns="0" bIns="0" anchor="b" anchorCtr="1">
            <a:spAutoFit/>
          </a:bodyPr>
          <a:lstStyle/>
          <a:p>
            <a:r>
              <a:rPr lang="en-US" sz="1800" b="1"/>
              <a:t>1.7</a:t>
            </a:r>
          </a:p>
        </p:txBody>
      </p:sp>
      <p:sp>
        <p:nvSpPr>
          <p:cNvPr id="1359896" name="Text Box 24"/>
          <p:cNvSpPr txBox="1">
            <a:spLocks noChangeArrowheads="1"/>
          </p:cNvSpPr>
          <p:nvPr/>
        </p:nvSpPr>
        <p:spPr bwMode="auto">
          <a:xfrm>
            <a:off x="5289550" y="5576888"/>
            <a:ext cx="317500" cy="274637"/>
          </a:xfrm>
          <a:prstGeom prst="rect">
            <a:avLst/>
          </a:prstGeom>
          <a:noFill/>
          <a:ln w="12700">
            <a:noFill/>
            <a:miter lim="800000"/>
            <a:headEnd type="none" w="sm" len="sm"/>
            <a:tailEnd type="none" w="sm" len="sm"/>
          </a:ln>
          <a:effectLst/>
        </p:spPr>
        <p:txBody>
          <a:bodyPr wrap="none" lIns="0" tIns="0" rIns="0" bIns="0" anchor="b" anchorCtr="1">
            <a:spAutoFit/>
          </a:bodyPr>
          <a:lstStyle/>
          <a:p>
            <a:r>
              <a:rPr lang="en-US" sz="1800" b="1"/>
              <a:t>0.5</a:t>
            </a:r>
          </a:p>
        </p:txBody>
      </p:sp>
      <p:sp>
        <p:nvSpPr>
          <p:cNvPr id="1359897" name="Text Box 25"/>
          <p:cNvSpPr txBox="1">
            <a:spLocks noChangeArrowheads="1"/>
          </p:cNvSpPr>
          <p:nvPr/>
        </p:nvSpPr>
        <p:spPr bwMode="auto">
          <a:xfrm>
            <a:off x="4864100" y="4535488"/>
            <a:ext cx="317500" cy="274637"/>
          </a:xfrm>
          <a:prstGeom prst="rect">
            <a:avLst/>
          </a:prstGeom>
          <a:noFill/>
          <a:ln w="12700">
            <a:noFill/>
            <a:miter lim="800000"/>
            <a:headEnd type="none" w="sm" len="sm"/>
            <a:tailEnd type="none" w="sm" len="sm"/>
          </a:ln>
          <a:effectLst/>
        </p:spPr>
        <p:txBody>
          <a:bodyPr wrap="none" lIns="0" tIns="0" rIns="0" bIns="0" anchor="b" anchorCtr="1">
            <a:spAutoFit/>
          </a:bodyPr>
          <a:lstStyle/>
          <a:p>
            <a:r>
              <a:rPr lang="en-US" sz="1800" b="1"/>
              <a:t>4.1</a:t>
            </a:r>
          </a:p>
        </p:txBody>
      </p:sp>
      <p:sp>
        <p:nvSpPr>
          <p:cNvPr id="1359898" name="Text Box 26"/>
          <p:cNvSpPr txBox="1">
            <a:spLocks noChangeArrowheads="1"/>
          </p:cNvSpPr>
          <p:nvPr/>
        </p:nvSpPr>
        <p:spPr bwMode="auto">
          <a:xfrm>
            <a:off x="4432300" y="3995738"/>
            <a:ext cx="317500" cy="274637"/>
          </a:xfrm>
          <a:prstGeom prst="rect">
            <a:avLst/>
          </a:prstGeom>
          <a:noFill/>
          <a:ln w="12700">
            <a:noFill/>
            <a:miter lim="800000"/>
            <a:headEnd type="none" w="sm" len="sm"/>
            <a:tailEnd type="none" w="sm" len="sm"/>
          </a:ln>
          <a:effectLst/>
        </p:spPr>
        <p:txBody>
          <a:bodyPr wrap="none" lIns="0" tIns="0" rIns="0" bIns="0" anchor="b" anchorCtr="1">
            <a:spAutoFit/>
          </a:bodyPr>
          <a:lstStyle/>
          <a:p>
            <a:r>
              <a:rPr lang="en-US" sz="1800" b="1"/>
              <a:t>6.0</a:t>
            </a:r>
          </a:p>
        </p:txBody>
      </p:sp>
      <p:sp>
        <p:nvSpPr>
          <p:cNvPr id="1359899" name="Text Box 27"/>
          <p:cNvSpPr txBox="1">
            <a:spLocks noChangeArrowheads="1"/>
          </p:cNvSpPr>
          <p:nvPr/>
        </p:nvSpPr>
        <p:spPr bwMode="auto">
          <a:xfrm>
            <a:off x="3994150" y="3132138"/>
            <a:ext cx="317500" cy="274637"/>
          </a:xfrm>
          <a:prstGeom prst="rect">
            <a:avLst/>
          </a:prstGeom>
          <a:noFill/>
          <a:ln w="12700">
            <a:noFill/>
            <a:miter lim="800000"/>
            <a:headEnd type="none" w="sm" len="sm"/>
            <a:tailEnd type="none" w="sm" len="sm"/>
          </a:ln>
          <a:effectLst/>
        </p:spPr>
        <p:txBody>
          <a:bodyPr wrap="none" lIns="0" tIns="0" rIns="0" bIns="0" anchor="b" anchorCtr="1">
            <a:spAutoFit/>
          </a:bodyPr>
          <a:lstStyle/>
          <a:p>
            <a:r>
              <a:rPr lang="en-US" sz="1800" b="1"/>
              <a:t>9.0</a:t>
            </a:r>
          </a:p>
        </p:txBody>
      </p:sp>
      <p:sp>
        <p:nvSpPr>
          <p:cNvPr id="1359900" name="Text Box 28"/>
          <p:cNvSpPr txBox="1">
            <a:spLocks noChangeArrowheads="1"/>
          </p:cNvSpPr>
          <p:nvPr/>
        </p:nvSpPr>
        <p:spPr bwMode="auto">
          <a:xfrm>
            <a:off x="3556000" y="4662488"/>
            <a:ext cx="317500" cy="274637"/>
          </a:xfrm>
          <a:prstGeom prst="rect">
            <a:avLst/>
          </a:prstGeom>
          <a:noFill/>
          <a:ln w="12700">
            <a:noFill/>
            <a:miter lim="800000"/>
            <a:headEnd type="none" w="sm" len="sm"/>
            <a:tailEnd type="none" w="sm" len="sm"/>
          </a:ln>
          <a:effectLst/>
        </p:spPr>
        <p:txBody>
          <a:bodyPr wrap="none" lIns="0" tIns="0" rIns="0" bIns="0" anchor="b" anchorCtr="1">
            <a:spAutoFit/>
          </a:bodyPr>
          <a:lstStyle/>
          <a:p>
            <a:r>
              <a:rPr lang="en-US" sz="1800" b="1"/>
              <a:t>3.7</a:t>
            </a:r>
          </a:p>
        </p:txBody>
      </p:sp>
      <p:sp>
        <p:nvSpPr>
          <p:cNvPr id="1359901" name="Text Box 29"/>
          <p:cNvSpPr txBox="1">
            <a:spLocks noChangeArrowheads="1"/>
          </p:cNvSpPr>
          <p:nvPr/>
        </p:nvSpPr>
        <p:spPr bwMode="auto">
          <a:xfrm>
            <a:off x="3124200" y="4211638"/>
            <a:ext cx="317500" cy="274637"/>
          </a:xfrm>
          <a:prstGeom prst="rect">
            <a:avLst/>
          </a:prstGeom>
          <a:noFill/>
          <a:ln w="12700">
            <a:noFill/>
            <a:miter lim="800000"/>
            <a:headEnd type="none" w="sm" len="sm"/>
            <a:tailEnd type="none" w="sm" len="sm"/>
          </a:ln>
          <a:effectLst/>
        </p:spPr>
        <p:txBody>
          <a:bodyPr wrap="none" lIns="0" tIns="0" rIns="0" bIns="0" anchor="b" anchorCtr="1">
            <a:spAutoFit/>
          </a:bodyPr>
          <a:lstStyle/>
          <a:p>
            <a:r>
              <a:rPr lang="en-US" sz="1800" b="1"/>
              <a:t>5.2</a:t>
            </a:r>
          </a:p>
        </p:txBody>
      </p:sp>
      <p:sp>
        <p:nvSpPr>
          <p:cNvPr id="1359902" name="Text Box 30"/>
          <p:cNvSpPr txBox="1">
            <a:spLocks noChangeArrowheads="1"/>
          </p:cNvSpPr>
          <p:nvPr/>
        </p:nvSpPr>
        <p:spPr bwMode="auto">
          <a:xfrm>
            <a:off x="7112000" y="3709988"/>
            <a:ext cx="127000" cy="274637"/>
          </a:xfrm>
          <a:prstGeom prst="rect">
            <a:avLst/>
          </a:prstGeom>
          <a:noFill/>
          <a:ln w="12700">
            <a:noFill/>
            <a:miter lim="800000"/>
            <a:headEnd type="none" w="sm" len="sm"/>
            <a:tailEnd type="none" w="sm" len="sm"/>
          </a:ln>
          <a:effectLst/>
        </p:spPr>
        <p:txBody>
          <a:bodyPr wrap="none" lIns="0" tIns="0" rIns="0" bIns="0" anchor="b" anchorCtr="1">
            <a:spAutoFit/>
          </a:bodyPr>
          <a:lstStyle/>
          <a:p>
            <a:r>
              <a:rPr lang="en-US" sz="1800" b="1"/>
              <a:t>7</a:t>
            </a:r>
          </a:p>
        </p:txBody>
      </p:sp>
      <p:sp>
        <p:nvSpPr>
          <p:cNvPr id="1359903" name="Text Box 31"/>
          <p:cNvSpPr txBox="1">
            <a:spLocks noChangeArrowheads="1"/>
          </p:cNvSpPr>
          <p:nvPr/>
        </p:nvSpPr>
        <p:spPr bwMode="auto">
          <a:xfrm>
            <a:off x="6578600" y="4624388"/>
            <a:ext cx="317500" cy="274637"/>
          </a:xfrm>
          <a:prstGeom prst="rect">
            <a:avLst/>
          </a:prstGeom>
          <a:noFill/>
          <a:ln w="12700">
            <a:noFill/>
            <a:miter lim="800000"/>
            <a:headEnd type="none" w="sm" len="sm"/>
            <a:tailEnd type="none" w="sm" len="sm"/>
          </a:ln>
          <a:effectLst/>
        </p:spPr>
        <p:txBody>
          <a:bodyPr wrap="none" lIns="0" tIns="0" rIns="0" bIns="0" anchor="b" anchorCtr="1">
            <a:spAutoFit/>
          </a:bodyPr>
          <a:lstStyle/>
          <a:p>
            <a:r>
              <a:rPr lang="en-US" sz="1800" b="1"/>
              <a:t>3.8</a:t>
            </a:r>
          </a:p>
        </p:txBody>
      </p:sp>
      <p:sp>
        <p:nvSpPr>
          <p:cNvPr id="1359904" name="Text Box 32"/>
          <p:cNvSpPr txBox="1">
            <a:spLocks noChangeArrowheads="1"/>
          </p:cNvSpPr>
          <p:nvPr/>
        </p:nvSpPr>
        <p:spPr bwMode="auto">
          <a:xfrm>
            <a:off x="5721350" y="5424488"/>
            <a:ext cx="317500" cy="274637"/>
          </a:xfrm>
          <a:prstGeom prst="rect">
            <a:avLst/>
          </a:prstGeom>
          <a:noFill/>
          <a:ln w="12700">
            <a:noFill/>
            <a:miter lim="800000"/>
            <a:headEnd type="none" w="sm" len="sm"/>
            <a:tailEnd type="none" w="sm" len="sm"/>
          </a:ln>
          <a:effectLst/>
        </p:spPr>
        <p:txBody>
          <a:bodyPr wrap="none" lIns="0" tIns="0" rIns="0" bIns="0" anchor="b" anchorCtr="1">
            <a:spAutoFit/>
          </a:bodyPr>
          <a:lstStyle/>
          <a:p>
            <a:r>
              <a:rPr lang="en-US" sz="1800" b="1"/>
              <a:t>1.0</a:t>
            </a:r>
          </a:p>
        </p:txBody>
      </p:sp>
      <p:sp>
        <p:nvSpPr>
          <p:cNvPr id="1359905" name="Text Box 33"/>
          <p:cNvSpPr txBox="1">
            <a:spLocks noChangeArrowheads="1"/>
          </p:cNvSpPr>
          <p:nvPr/>
        </p:nvSpPr>
        <p:spPr bwMode="auto">
          <a:xfrm>
            <a:off x="6146800" y="4999038"/>
            <a:ext cx="317500" cy="274637"/>
          </a:xfrm>
          <a:prstGeom prst="rect">
            <a:avLst/>
          </a:prstGeom>
          <a:noFill/>
          <a:ln w="12700">
            <a:noFill/>
            <a:miter lim="800000"/>
            <a:headEnd type="none" w="sm" len="sm"/>
            <a:tailEnd type="none" w="sm" len="sm"/>
          </a:ln>
          <a:effectLst/>
        </p:spPr>
        <p:txBody>
          <a:bodyPr wrap="none" lIns="0" tIns="0" rIns="0" bIns="0" anchor="b" anchorCtr="1">
            <a:spAutoFit/>
          </a:bodyPr>
          <a:lstStyle/>
          <a:p>
            <a:r>
              <a:rPr lang="en-US" sz="1800" b="1"/>
              <a:t>2.5</a:t>
            </a:r>
          </a:p>
        </p:txBody>
      </p:sp>
      <p:sp>
        <p:nvSpPr>
          <p:cNvPr id="1359906" name="Text Box 34"/>
          <p:cNvSpPr txBox="1">
            <a:spLocks noChangeArrowheads="1"/>
          </p:cNvSpPr>
          <p:nvPr/>
        </p:nvSpPr>
        <p:spPr bwMode="auto">
          <a:xfrm>
            <a:off x="8228013" y="1320800"/>
            <a:ext cx="703262" cy="365125"/>
          </a:xfrm>
          <a:prstGeom prst="rect">
            <a:avLst/>
          </a:prstGeom>
          <a:noFill/>
          <a:ln w="12700">
            <a:noFill/>
            <a:miter lim="800000"/>
            <a:headEnd type="none" w="sm" len="sm"/>
            <a:tailEnd type="none" w="sm" len="sm"/>
          </a:ln>
          <a:effectLst/>
        </p:spPr>
        <p:txBody>
          <a:bodyPr wrap="none" lIns="0" tIns="0" rIns="0" bIns="0" anchor="b" anchorCtr="1">
            <a:spAutoFit/>
          </a:bodyPr>
          <a:lstStyle/>
          <a:p>
            <a:r>
              <a:rPr lang="en-US" sz="2400" b="1" i="1">
                <a:solidFill>
                  <a:schemeClr val="tx2"/>
                </a:solidFill>
              </a:rPr>
              <a:t>15+?</a:t>
            </a:r>
          </a:p>
        </p:txBody>
      </p:sp>
      <p:sp>
        <p:nvSpPr>
          <p:cNvPr id="1359907" name="Text Box 35"/>
          <p:cNvSpPr txBox="1">
            <a:spLocks noChangeArrowheads="1"/>
          </p:cNvSpPr>
          <p:nvPr/>
        </p:nvSpPr>
        <p:spPr bwMode="auto">
          <a:xfrm>
            <a:off x="7473950" y="2852738"/>
            <a:ext cx="254000" cy="274637"/>
          </a:xfrm>
          <a:prstGeom prst="rect">
            <a:avLst/>
          </a:prstGeom>
          <a:noFill/>
          <a:ln w="12700">
            <a:noFill/>
            <a:miter lim="800000"/>
            <a:headEnd type="none" w="sm" len="sm"/>
            <a:tailEnd type="none" w="sm" len="sm"/>
          </a:ln>
          <a:effectLst/>
        </p:spPr>
        <p:txBody>
          <a:bodyPr wrap="none" lIns="0" tIns="0" rIns="0" bIns="0" anchor="b" anchorCtr="1">
            <a:spAutoFit/>
          </a:bodyPr>
          <a:lstStyle/>
          <a:p>
            <a:r>
              <a:rPr lang="en-US" sz="1800" b="1"/>
              <a:t>10</a:t>
            </a:r>
          </a:p>
        </p:txBody>
      </p:sp>
      <p:sp>
        <p:nvSpPr>
          <p:cNvPr id="1359908" name="Rectangle 36"/>
          <p:cNvSpPr>
            <a:spLocks noGrp="1" noChangeArrowheads="1"/>
          </p:cNvSpPr>
          <p:nvPr>
            <p:ph type="title"/>
          </p:nvPr>
        </p:nvSpPr>
        <p:spPr>
          <a:xfrm>
            <a:off x="0" y="0"/>
            <a:ext cx="9140825" cy="1128713"/>
          </a:xfrm>
          <a:noFill/>
          <a:ln/>
          <a:effectLst>
            <a:outerShdw dist="53882" dir="2700000" algn="ctr" rotWithShape="0">
              <a:schemeClr val="tx1"/>
            </a:outerShdw>
          </a:effectLst>
        </p:spPr>
        <p:txBody>
          <a:bodyPr wrap="none" lIns="92066" tIns="46034" rIns="92066" bIns="46034" anchor="t" anchorCtr="1"/>
          <a:lstStyle/>
          <a:p>
            <a:pPr defTabSz="930275">
              <a:lnSpc>
                <a:spcPct val="85000"/>
              </a:lnSpc>
              <a:spcBef>
                <a:spcPct val="0"/>
              </a:spcBef>
            </a:pPr>
            <a:r>
              <a:rPr lang="en-US" b="1" i="1"/>
              <a:t>21</a:t>
            </a:r>
            <a:r>
              <a:rPr lang="en-US" b="1" i="1" baseline="30000"/>
              <a:t>st</a:t>
            </a:r>
            <a:r>
              <a:rPr lang="en-US" b="1" i="1"/>
              <a:t> Century:</a:t>
            </a:r>
            <a:br>
              <a:rPr lang="en-US" b="1" i="1"/>
            </a:br>
            <a:r>
              <a:rPr lang="en-US" sz="4800" b="1" i="1"/>
              <a:t>Current In-Flows Are Very High</a:t>
            </a:r>
          </a:p>
        </p:txBody>
      </p:sp>
      <p:sp>
        <p:nvSpPr>
          <p:cNvPr id="1359909" name="Freeform 37"/>
          <p:cNvSpPr>
            <a:spLocks/>
          </p:cNvSpPr>
          <p:nvPr/>
        </p:nvSpPr>
        <p:spPr bwMode="auto">
          <a:xfrm>
            <a:off x="0" y="1101725"/>
            <a:ext cx="9137650" cy="1588"/>
          </a:xfrm>
          <a:custGeom>
            <a:avLst/>
            <a:gdLst/>
            <a:ahLst/>
            <a:cxnLst>
              <a:cxn ang="0">
                <a:pos x="0" y="0"/>
              </a:cxn>
              <a:cxn ang="0">
                <a:pos x="5755" y="0"/>
              </a:cxn>
            </a:cxnLst>
            <a:rect l="0" t="0" r="r" b="b"/>
            <a:pathLst>
              <a:path w="5756" h="1">
                <a:moveTo>
                  <a:pt x="0" y="0"/>
                </a:moveTo>
                <a:lnTo>
                  <a:pt x="5755" y="0"/>
                </a:lnTo>
              </a:path>
            </a:pathLst>
          </a:custGeom>
          <a:noFill/>
          <a:ln w="12700" cap="rnd" cmpd="sng">
            <a:solidFill>
              <a:srgbClr val="00FFFF"/>
            </a:solidFill>
            <a:prstDash val="solid"/>
            <a:round/>
            <a:headEnd type="none" w="sm" len="sm"/>
            <a:tailEnd type="none" w="sm" len="sm"/>
          </a:ln>
          <a:effectLst/>
        </p:spPr>
        <p:txBody>
          <a:bodyPr/>
          <a:lstStyle/>
          <a:p>
            <a:endParaRPr lang="en-US"/>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04578" name="Rectangle 2"/>
          <p:cNvSpPr>
            <a:spLocks noChangeArrowheads="1"/>
          </p:cNvSpPr>
          <p:nvPr/>
        </p:nvSpPr>
        <p:spPr bwMode="auto">
          <a:xfrm>
            <a:off x="485775" y="0"/>
            <a:ext cx="8189913" cy="1263650"/>
          </a:xfrm>
          <a:prstGeom prst="rect">
            <a:avLst/>
          </a:prstGeom>
          <a:noFill/>
          <a:ln w="9525">
            <a:noFill/>
            <a:miter lim="800000"/>
            <a:headEnd/>
            <a:tailEnd/>
          </a:ln>
          <a:effectLst>
            <a:outerShdw dist="53882" dir="2700000" algn="ctr" rotWithShape="0">
              <a:schemeClr val="tx1"/>
            </a:outerShdw>
          </a:effectLst>
        </p:spPr>
        <p:txBody>
          <a:bodyPr wrap="none" lIns="92075" tIns="46038" rIns="92075" bIns="46038" anchorCtr="1">
            <a:spAutoFit/>
          </a:bodyPr>
          <a:lstStyle/>
          <a:p>
            <a:pPr algn="ctr" defTabSz="930275">
              <a:lnSpc>
                <a:spcPct val="80000"/>
              </a:lnSpc>
            </a:pPr>
            <a:r>
              <a:rPr lang="en-US" sz="4800" b="1" i="1">
                <a:solidFill>
                  <a:schemeClr val="hlink"/>
                </a:solidFill>
              </a:rPr>
              <a:t>Low Education LF Steady --</a:t>
            </a:r>
            <a:br>
              <a:rPr lang="en-US" sz="4800" b="1" i="1">
                <a:solidFill>
                  <a:schemeClr val="hlink"/>
                </a:solidFill>
              </a:rPr>
            </a:br>
            <a:endParaRPr lang="en-US" sz="4800" b="1" i="1">
              <a:solidFill>
                <a:schemeClr val="hlink"/>
              </a:solidFill>
            </a:endParaRPr>
          </a:p>
        </p:txBody>
      </p:sp>
      <p:graphicFrame>
        <p:nvGraphicFramePr>
          <p:cNvPr id="1304579" name="Object 3"/>
          <p:cNvGraphicFramePr>
            <a:graphicFrameLocks/>
          </p:cNvGraphicFramePr>
          <p:nvPr/>
        </p:nvGraphicFramePr>
        <p:xfrm>
          <a:off x="230188" y="1371600"/>
          <a:ext cx="8961437" cy="5281613"/>
        </p:xfrm>
        <a:graphic>
          <a:graphicData uri="http://schemas.openxmlformats.org/presentationml/2006/ole">
            <p:oleObj spid="_x0000_s1304579" name="Chart" r:id="rId4" imgW="8972702" imgH="5486400" progId="MSGraph.Chart.8">
              <p:embed followColorScheme="full"/>
            </p:oleObj>
          </a:graphicData>
        </a:graphic>
      </p:graphicFrame>
      <p:sp>
        <p:nvSpPr>
          <p:cNvPr id="1304580" name="Freeform 4"/>
          <p:cNvSpPr>
            <a:spLocks/>
          </p:cNvSpPr>
          <p:nvPr/>
        </p:nvSpPr>
        <p:spPr bwMode="auto">
          <a:xfrm>
            <a:off x="0" y="1306513"/>
            <a:ext cx="9140825" cy="1587"/>
          </a:xfrm>
          <a:custGeom>
            <a:avLst/>
            <a:gdLst/>
            <a:ahLst/>
            <a:cxnLst>
              <a:cxn ang="0">
                <a:pos x="0" y="0"/>
              </a:cxn>
              <a:cxn ang="0">
                <a:pos x="5568" y="0"/>
              </a:cxn>
            </a:cxnLst>
            <a:rect l="0" t="0" r="r" b="b"/>
            <a:pathLst>
              <a:path w="5569" h="1">
                <a:moveTo>
                  <a:pt x="0" y="0"/>
                </a:moveTo>
                <a:lnTo>
                  <a:pt x="5568" y="0"/>
                </a:lnTo>
              </a:path>
            </a:pathLst>
          </a:custGeom>
          <a:noFill/>
          <a:ln w="12700" cap="rnd" cmpd="sng">
            <a:solidFill>
              <a:srgbClr val="00FFFF"/>
            </a:solidFill>
            <a:prstDash val="solid"/>
            <a:round/>
            <a:headEnd type="none" w="sm" len="sm"/>
            <a:tailEnd type="none" w="sm" len="sm"/>
          </a:ln>
          <a:effectLst/>
        </p:spPr>
        <p:txBody>
          <a:bodyPr/>
          <a:lstStyle/>
          <a:p>
            <a:endParaRPr lang="en-US"/>
          </a:p>
        </p:txBody>
      </p:sp>
      <p:sp>
        <p:nvSpPr>
          <p:cNvPr id="1304581" name="Rectangle 5"/>
          <p:cNvSpPr>
            <a:spLocks noChangeArrowheads="1"/>
          </p:cNvSpPr>
          <p:nvPr/>
        </p:nvSpPr>
        <p:spPr bwMode="auto">
          <a:xfrm>
            <a:off x="361950" y="1620838"/>
            <a:ext cx="3648075" cy="823912"/>
          </a:xfrm>
          <a:prstGeom prst="rect">
            <a:avLst/>
          </a:prstGeom>
          <a:noFill/>
          <a:ln w="9525">
            <a:noFill/>
            <a:miter lim="800000"/>
            <a:headEnd/>
            <a:tailEnd/>
          </a:ln>
          <a:effectLst/>
        </p:spPr>
        <p:txBody>
          <a:bodyPr lIns="92075" tIns="46038" rIns="92075" bIns="46038" anchor="ctr">
            <a:spAutoFit/>
          </a:bodyPr>
          <a:lstStyle/>
          <a:p>
            <a:pPr algn="ctr">
              <a:lnSpc>
                <a:spcPct val="85000"/>
              </a:lnSpc>
              <a:spcBef>
                <a:spcPct val="30000"/>
              </a:spcBef>
            </a:pPr>
            <a:r>
              <a:rPr lang="en-US" sz="2400" b="1">
                <a:solidFill>
                  <a:schemeClr val="hlink"/>
                </a:solidFill>
              </a:rPr>
              <a:t>Less than High School</a:t>
            </a:r>
          </a:p>
          <a:p>
            <a:pPr algn="ctr">
              <a:lnSpc>
                <a:spcPct val="85000"/>
              </a:lnSpc>
              <a:spcBef>
                <a:spcPct val="30000"/>
              </a:spcBef>
            </a:pPr>
            <a:r>
              <a:rPr lang="en-US" sz="2400" b="1">
                <a:solidFill>
                  <a:schemeClr val="hlink"/>
                </a:solidFill>
              </a:rPr>
              <a:t>Graduate</a:t>
            </a:r>
          </a:p>
        </p:txBody>
      </p:sp>
      <p:sp>
        <p:nvSpPr>
          <p:cNvPr id="1304583" name="Rectangle 7"/>
          <p:cNvSpPr>
            <a:spLocks noChangeArrowheads="1"/>
          </p:cNvSpPr>
          <p:nvPr/>
        </p:nvSpPr>
        <p:spPr bwMode="auto">
          <a:xfrm>
            <a:off x="50800" y="1276350"/>
            <a:ext cx="3411538" cy="304800"/>
          </a:xfrm>
          <a:prstGeom prst="rect">
            <a:avLst/>
          </a:prstGeom>
          <a:noFill/>
          <a:ln w="9525">
            <a:noFill/>
            <a:miter lim="800000"/>
            <a:headEnd/>
            <a:tailEnd/>
          </a:ln>
          <a:effectLst/>
        </p:spPr>
        <p:txBody>
          <a:bodyPr wrap="none" lIns="92075" tIns="46038" rIns="92075" bIns="46038">
            <a:spAutoFit/>
          </a:bodyPr>
          <a:lstStyle/>
          <a:p>
            <a:r>
              <a:rPr lang="en-US" b="1">
                <a:solidFill>
                  <a:schemeClr val="accent1"/>
                </a:solidFill>
              </a:rPr>
              <a:t>Labor Force by Education (in millions)</a:t>
            </a:r>
          </a:p>
        </p:txBody>
      </p:sp>
      <p:sp>
        <p:nvSpPr>
          <p:cNvPr id="1304584" name="Rectangle 8"/>
          <p:cNvSpPr>
            <a:spLocks noChangeArrowheads="1"/>
          </p:cNvSpPr>
          <p:nvPr/>
        </p:nvSpPr>
        <p:spPr bwMode="auto">
          <a:xfrm>
            <a:off x="5848350" y="1276350"/>
            <a:ext cx="3295650" cy="304800"/>
          </a:xfrm>
          <a:prstGeom prst="rect">
            <a:avLst/>
          </a:prstGeom>
          <a:noFill/>
          <a:ln w="9525">
            <a:noFill/>
            <a:miter lim="800000"/>
            <a:headEnd/>
            <a:tailEnd/>
          </a:ln>
          <a:effectLst/>
        </p:spPr>
        <p:txBody>
          <a:bodyPr wrap="none" lIns="92075" tIns="46038" rIns="92075" bIns="46038">
            <a:spAutoFit/>
          </a:bodyPr>
          <a:lstStyle/>
          <a:p>
            <a:pPr algn="r"/>
            <a:r>
              <a:rPr lang="en-US" b="1" i="1">
                <a:solidFill>
                  <a:schemeClr val="hlink"/>
                </a:solidFill>
              </a:rPr>
              <a:t>Percent Foreign-Born of Labor Force</a:t>
            </a:r>
          </a:p>
        </p:txBody>
      </p:sp>
    </p:spTree>
  </p:cSld>
  <p:clrMapOvr>
    <a:masterClrMapping/>
  </p:clrMapOvr>
  <p:transition spd="med">
    <p:cut/>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45538" name="Rectangle 2"/>
          <p:cNvSpPr>
            <a:spLocks noChangeArrowheads="1"/>
          </p:cNvSpPr>
          <p:nvPr/>
        </p:nvSpPr>
        <p:spPr bwMode="auto">
          <a:xfrm>
            <a:off x="366713" y="0"/>
            <a:ext cx="8428037" cy="1263650"/>
          </a:xfrm>
          <a:prstGeom prst="rect">
            <a:avLst/>
          </a:prstGeom>
          <a:noFill/>
          <a:ln w="9525">
            <a:noFill/>
            <a:miter lim="800000"/>
            <a:headEnd/>
            <a:tailEnd/>
          </a:ln>
          <a:effectLst>
            <a:outerShdw dist="53882" dir="2700000" algn="ctr" rotWithShape="0">
              <a:schemeClr val="tx1"/>
            </a:outerShdw>
          </a:effectLst>
        </p:spPr>
        <p:txBody>
          <a:bodyPr wrap="none" lIns="92075" tIns="46038" rIns="92075" bIns="46038" anchorCtr="1">
            <a:spAutoFit/>
          </a:bodyPr>
          <a:lstStyle/>
          <a:p>
            <a:pPr algn="ctr" defTabSz="930275">
              <a:lnSpc>
                <a:spcPct val="80000"/>
              </a:lnSpc>
            </a:pPr>
            <a:r>
              <a:rPr lang="en-US" sz="4800" b="1" i="1">
                <a:solidFill>
                  <a:schemeClr val="hlink"/>
                </a:solidFill>
              </a:rPr>
              <a:t>Low Education LF Steady --</a:t>
            </a:r>
            <a:br>
              <a:rPr lang="en-US" sz="4800" b="1" i="1">
                <a:solidFill>
                  <a:schemeClr val="hlink"/>
                </a:solidFill>
              </a:rPr>
            </a:br>
            <a:r>
              <a:rPr lang="en-US" sz="4800" b="1" i="1">
                <a:solidFill>
                  <a:schemeClr val="hlink"/>
                </a:solidFill>
              </a:rPr>
              <a:t>College Degree LF Explodes</a:t>
            </a:r>
          </a:p>
        </p:txBody>
      </p:sp>
      <p:graphicFrame>
        <p:nvGraphicFramePr>
          <p:cNvPr id="1345539" name="Object 3"/>
          <p:cNvGraphicFramePr>
            <a:graphicFrameLocks/>
          </p:cNvGraphicFramePr>
          <p:nvPr/>
        </p:nvGraphicFramePr>
        <p:xfrm>
          <a:off x="230188" y="1371600"/>
          <a:ext cx="8961437" cy="5281613"/>
        </p:xfrm>
        <a:graphic>
          <a:graphicData uri="http://schemas.openxmlformats.org/presentationml/2006/ole">
            <p:oleObj spid="_x0000_s1345539" name="Chart" r:id="rId4" imgW="8972702" imgH="5486400" progId="MSGraph.Chart.8">
              <p:embed followColorScheme="full"/>
            </p:oleObj>
          </a:graphicData>
        </a:graphic>
      </p:graphicFrame>
      <p:sp>
        <p:nvSpPr>
          <p:cNvPr id="1345540" name="Freeform 4"/>
          <p:cNvSpPr>
            <a:spLocks/>
          </p:cNvSpPr>
          <p:nvPr/>
        </p:nvSpPr>
        <p:spPr bwMode="auto">
          <a:xfrm>
            <a:off x="0" y="1306513"/>
            <a:ext cx="9140825" cy="1587"/>
          </a:xfrm>
          <a:custGeom>
            <a:avLst/>
            <a:gdLst/>
            <a:ahLst/>
            <a:cxnLst>
              <a:cxn ang="0">
                <a:pos x="0" y="0"/>
              </a:cxn>
              <a:cxn ang="0">
                <a:pos x="5568" y="0"/>
              </a:cxn>
            </a:cxnLst>
            <a:rect l="0" t="0" r="r" b="b"/>
            <a:pathLst>
              <a:path w="5569" h="1">
                <a:moveTo>
                  <a:pt x="0" y="0"/>
                </a:moveTo>
                <a:lnTo>
                  <a:pt x="5568" y="0"/>
                </a:lnTo>
              </a:path>
            </a:pathLst>
          </a:custGeom>
          <a:noFill/>
          <a:ln w="12700" cap="rnd" cmpd="sng">
            <a:solidFill>
              <a:srgbClr val="00FFFF"/>
            </a:solidFill>
            <a:prstDash val="solid"/>
            <a:round/>
            <a:headEnd type="none" w="sm" len="sm"/>
            <a:tailEnd type="none" w="sm" len="sm"/>
          </a:ln>
          <a:effectLst/>
        </p:spPr>
        <p:txBody>
          <a:bodyPr/>
          <a:lstStyle/>
          <a:p>
            <a:endParaRPr lang="en-US"/>
          </a:p>
        </p:txBody>
      </p:sp>
      <p:sp>
        <p:nvSpPr>
          <p:cNvPr id="1345541" name="Rectangle 5"/>
          <p:cNvSpPr>
            <a:spLocks noChangeArrowheads="1"/>
          </p:cNvSpPr>
          <p:nvPr/>
        </p:nvSpPr>
        <p:spPr bwMode="auto">
          <a:xfrm>
            <a:off x="361950" y="1620838"/>
            <a:ext cx="3648075" cy="823912"/>
          </a:xfrm>
          <a:prstGeom prst="rect">
            <a:avLst/>
          </a:prstGeom>
          <a:noFill/>
          <a:ln w="9525">
            <a:noFill/>
            <a:miter lim="800000"/>
            <a:headEnd/>
            <a:tailEnd/>
          </a:ln>
          <a:effectLst/>
        </p:spPr>
        <p:txBody>
          <a:bodyPr lIns="92075" tIns="46038" rIns="92075" bIns="46038" anchor="ctr">
            <a:spAutoFit/>
          </a:bodyPr>
          <a:lstStyle/>
          <a:p>
            <a:pPr algn="ctr">
              <a:lnSpc>
                <a:spcPct val="85000"/>
              </a:lnSpc>
              <a:spcBef>
                <a:spcPct val="30000"/>
              </a:spcBef>
            </a:pPr>
            <a:r>
              <a:rPr lang="en-US" sz="2400" b="1">
                <a:solidFill>
                  <a:schemeClr val="hlink"/>
                </a:solidFill>
              </a:rPr>
              <a:t>Less than High School</a:t>
            </a:r>
          </a:p>
          <a:p>
            <a:pPr algn="ctr">
              <a:lnSpc>
                <a:spcPct val="85000"/>
              </a:lnSpc>
              <a:spcBef>
                <a:spcPct val="30000"/>
              </a:spcBef>
            </a:pPr>
            <a:r>
              <a:rPr lang="en-US" sz="2400" b="1">
                <a:solidFill>
                  <a:schemeClr val="hlink"/>
                </a:solidFill>
              </a:rPr>
              <a:t>Graduate</a:t>
            </a:r>
          </a:p>
        </p:txBody>
      </p:sp>
      <p:sp>
        <p:nvSpPr>
          <p:cNvPr id="1345542" name="Rectangle 6"/>
          <p:cNvSpPr>
            <a:spLocks noChangeArrowheads="1"/>
          </p:cNvSpPr>
          <p:nvPr/>
        </p:nvSpPr>
        <p:spPr bwMode="auto">
          <a:xfrm>
            <a:off x="5092700" y="1620838"/>
            <a:ext cx="3660775" cy="714375"/>
          </a:xfrm>
          <a:prstGeom prst="rect">
            <a:avLst/>
          </a:prstGeom>
          <a:noFill/>
          <a:ln w="9525">
            <a:noFill/>
            <a:miter lim="800000"/>
            <a:headEnd/>
            <a:tailEnd/>
          </a:ln>
          <a:effectLst/>
        </p:spPr>
        <p:txBody>
          <a:bodyPr lIns="92075" tIns="46038" rIns="92075" bIns="46038" anchor="ctr">
            <a:spAutoFit/>
          </a:bodyPr>
          <a:lstStyle/>
          <a:p>
            <a:pPr algn="ctr">
              <a:lnSpc>
                <a:spcPct val="85000"/>
              </a:lnSpc>
              <a:spcBef>
                <a:spcPct val="30000"/>
              </a:spcBef>
            </a:pPr>
            <a:r>
              <a:rPr lang="en-US" sz="2400" b="1">
                <a:solidFill>
                  <a:schemeClr val="hlink"/>
                </a:solidFill>
              </a:rPr>
              <a:t>College Degree</a:t>
            </a:r>
            <a:br>
              <a:rPr lang="en-US" sz="2400" b="1">
                <a:solidFill>
                  <a:schemeClr val="hlink"/>
                </a:solidFill>
              </a:rPr>
            </a:br>
            <a:r>
              <a:rPr lang="en-US" sz="2400" b="1">
                <a:solidFill>
                  <a:schemeClr val="hlink"/>
                </a:solidFill>
              </a:rPr>
              <a:t>or Beyond</a:t>
            </a:r>
          </a:p>
        </p:txBody>
      </p:sp>
      <p:sp>
        <p:nvSpPr>
          <p:cNvPr id="1345543" name="Rectangle 7"/>
          <p:cNvSpPr>
            <a:spLocks noChangeArrowheads="1"/>
          </p:cNvSpPr>
          <p:nvPr/>
        </p:nvSpPr>
        <p:spPr bwMode="auto">
          <a:xfrm>
            <a:off x="50800" y="1276350"/>
            <a:ext cx="3411538" cy="304800"/>
          </a:xfrm>
          <a:prstGeom prst="rect">
            <a:avLst/>
          </a:prstGeom>
          <a:noFill/>
          <a:ln w="9525">
            <a:noFill/>
            <a:miter lim="800000"/>
            <a:headEnd/>
            <a:tailEnd/>
          </a:ln>
          <a:effectLst/>
        </p:spPr>
        <p:txBody>
          <a:bodyPr wrap="none" lIns="92075" tIns="46038" rIns="92075" bIns="46038">
            <a:spAutoFit/>
          </a:bodyPr>
          <a:lstStyle/>
          <a:p>
            <a:r>
              <a:rPr lang="en-US" b="1">
                <a:solidFill>
                  <a:schemeClr val="accent1"/>
                </a:solidFill>
              </a:rPr>
              <a:t>Labor Force by Education (in millions)</a:t>
            </a:r>
          </a:p>
        </p:txBody>
      </p:sp>
      <p:sp>
        <p:nvSpPr>
          <p:cNvPr id="1345544" name="Rectangle 8"/>
          <p:cNvSpPr>
            <a:spLocks noChangeArrowheads="1"/>
          </p:cNvSpPr>
          <p:nvPr/>
        </p:nvSpPr>
        <p:spPr bwMode="auto">
          <a:xfrm>
            <a:off x="5848350" y="1276350"/>
            <a:ext cx="3295650" cy="304800"/>
          </a:xfrm>
          <a:prstGeom prst="rect">
            <a:avLst/>
          </a:prstGeom>
          <a:noFill/>
          <a:ln w="9525">
            <a:noFill/>
            <a:miter lim="800000"/>
            <a:headEnd/>
            <a:tailEnd/>
          </a:ln>
          <a:effectLst/>
        </p:spPr>
        <p:txBody>
          <a:bodyPr wrap="none" lIns="92075" tIns="46038" rIns="92075" bIns="46038">
            <a:spAutoFit/>
          </a:bodyPr>
          <a:lstStyle/>
          <a:p>
            <a:pPr algn="r"/>
            <a:r>
              <a:rPr lang="en-US" b="1" i="1">
                <a:solidFill>
                  <a:schemeClr val="hlink"/>
                </a:solidFill>
              </a:rPr>
              <a:t>Percent Foreign-Born of Labor Force</a:t>
            </a:r>
          </a:p>
        </p:txBody>
      </p:sp>
    </p:spTree>
  </p:cSld>
  <p:clrMapOvr>
    <a:masterClrMapping/>
  </p:clrMapOvr>
  <p:transition spd="med">
    <p:cut/>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7474" name="Rectangle 2"/>
          <p:cNvSpPr>
            <a:spLocks noChangeArrowheads="1"/>
          </p:cNvSpPr>
          <p:nvPr/>
        </p:nvSpPr>
        <p:spPr bwMode="auto">
          <a:xfrm>
            <a:off x="685800" y="6248400"/>
            <a:ext cx="1905000" cy="457200"/>
          </a:xfrm>
          <a:prstGeom prst="rect">
            <a:avLst/>
          </a:prstGeom>
          <a:noFill/>
          <a:ln w="9525">
            <a:noFill/>
            <a:miter lim="800000"/>
            <a:headEnd/>
            <a:tailEnd/>
          </a:ln>
          <a:effectLst/>
        </p:spPr>
        <p:txBody>
          <a:bodyPr wrap="none" anchor="ctr"/>
          <a:lstStyle/>
          <a:p>
            <a:endParaRPr lang="en-US"/>
          </a:p>
        </p:txBody>
      </p:sp>
      <p:sp>
        <p:nvSpPr>
          <p:cNvPr id="1257475" name="Rectangle 3"/>
          <p:cNvSpPr>
            <a:spLocks noChangeArrowheads="1"/>
          </p:cNvSpPr>
          <p:nvPr/>
        </p:nvSpPr>
        <p:spPr bwMode="auto">
          <a:xfrm>
            <a:off x="3124200" y="6248400"/>
            <a:ext cx="2895600" cy="457200"/>
          </a:xfrm>
          <a:prstGeom prst="rect">
            <a:avLst/>
          </a:prstGeom>
          <a:noFill/>
          <a:ln w="9525">
            <a:noFill/>
            <a:miter lim="800000"/>
            <a:headEnd/>
            <a:tailEnd/>
          </a:ln>
          <a:effectLst/>
        </p:spPr>
        <p:txBody>
          <a:bodyPr wrap="none" anchor="ctr"/>
          <a:lstStyle/>
          <a:p>
            <a:endParaRPr lang="en-US"/>
          </a:p>
        </p:txBody>
      </p:sp>
      <p:sp>
        <p:nvSpPr>
          <p:cNvPr id="1257476" name="Rectangle 4"/>
          <p:cNvSpPr>
            <a:spLocks noChangeArrowheads="1"/>
          </p:cNvSpPr>
          <p:nvPr/>
        </p:nvSpPr>
        <p:spPr bwMode="auto">
          <a:xfrm>
            <a:off x="685800" y="6248400"/>
            <a:ext cx="1905000" cy="457200"/>
          </a:xfrm>
          <a:prstGeom prst="rect">
            <a:avLst/>
          </a:prstGeom>
          <a:noFill/>
          <a:ln w="9525">
            <a:noFill/>
            <a:miter lim="800000"/>
            <a:headEnd/>
            <a:tailEnd/>
          </a:ln>
          <a:effectLst/>
        </p:spPr>
        <p:txBody>
          <a:bodyPr wrap="none" anchor="ctr"/>
          <a:lstStyle/>
          <a:p>
            <a:endParaRPr lang="en-US"/>
          </a:p>
        </p:txBody>
      </p:sp>
      <p:sp>
        <p:nvSpPr>
          <p:cNvPr id="1257477" name="Rectangle 5"/>
          <p:cNvSpPr>
            <a:spLocks noChangeArrowheads="1"/>
          </p:cNvSpPr>
          <p:nvPr/>
        </p:nvSpPr>
        <p:spPr bwMode="auto">
          <a:xfrm>
            <a:off x="3124200" y="6248400"/>
            <a:ext cx="2895600" cy="457200"/>
          </a:xfrm>
          <a:prstGeom prst="rect">
            <a:avLst/>
          </a:prstGeom>
          <a:noFill/>
          <a:ln w="9525">
            <a:noFill/>
            <a:miter lim="800000"/>
            <a:headEnd/>
            <a:tailEnd/>
          </a:ln>
          <a:effectLst/>
        </p:spPr>
        <p:txBody>
          <a:bodyPr wrap="none" anchor="ctr"/>
          <a:lstStyle/>
          <a:p>
            <a:endParaRPr lang="en-US"/>
          </a:p>
        </p:txBody>
      </p:sp>
      <p:sp>
        <p:nvSpPr>
          <p:cNvPr id="1257478" name="Rectangle 6"/>
          <p:cNvSpPr>
            <a:spLocks noGrp="1" noChangeArrowheads="1"/>
          </p:cNvSpPr>
          <p:nvPr>
            <p:ph type="title"/>
          </p:nvPr>
        </p:nvSpPr>
        <p:spPr>
          <a:xfrm>
            <a:off x="20638" y="187325"/>
            <a:ext cx="9099550" cy="749300"/>
          </a:xfrm>
          <a:noFill/>
          <a:ln/>
          <a:effectLst>
            <a:outerShdw dist="53882" dir="2700000" algn="ctr" rotWithShape="0">
              <a:schemeClr val="tx1"/>
            </a:outerShdw>
          </a:effectLst>
        </p:spPr>
        <p:txBody>
          <a:bodyPr wrap="none" anchor="t" anchorCtr="1">
            <a:spAutoFit/>
          </a:bodyPr>
          <a:lstStyle/>
          <a:p>
            <a:pPr defTabSz="930275">
              <a:lnSpc>
                <a:spcPct val="80000"/>
              </a:lnSpc>
              <a:spcBef>
                <a:spcPct val="0"/>
              </a:spcBef>
            </a:pPr>
            <a:r>
              <a:rPr lang="en-US" sz="5400" b="1" i="1">
                <a:solidFill>
                  <a:schemeClr val="hlink"/>
                </a:solidFill>
              </a:rPr>
              <a:t>Population Ages </a:t>
            </a:r>
            <a:r>
              <a:rPr lang="en-US" sz="5400" b="1" i="1" u="sng">
                <a:solidFill>
                  <a:schemeClr val="hlink"/>
                </a:solidFill>
              </a:rPr>
              <a:t>After 2010</a:t>
            </a:r>
          </a:p>
        </p:txBody>
      </p:sp>
      <p:sp>
        <p:nvSpPr>
          <p:cNvPr id="1257479" name="Freeform 7"/>
          <p:cNvSpPr>
            <a:spLocks/>
          </p:cNvSpPr>
          <p:nvPr/>
        </p:nvSpPr>
        <p:spPr bwMode="auto">
          <a:xfrm>
            <a:off x="0" y="1108075"/>
            <a:ext cx="9140825" cy="1588"/>
          </a:xfrm>
          <a:custGeom>
            <a:avLst/>
            <a:gdLst/>
            <a:ahLst/>
            <a:cxnLst>
              <a:cxn ang="0">
                <a:pos x="0" y="0"/>
              </a:cxn>
              <a:cxn ang="0">
                <a:pos x="5591" y="0"/>
              </a:cxn>
            </a:cxnLst>
            <a:rect l="0" t="0" r="r" b="b"/>
            <a:pathLst>
              <a:path w="5592" h="1">
                <a:moveTo>
                  <a:pt x="0" y="0"/>
                </a:moveTo>
                <a:lnTo>
                  <a:pt x="5591" y="0"/>
                </a:lnTo>
              </a:path>
            </a:pathLst>
          </a:custGeom>
          <a:noFill/>
          <a:ln w="12700" cap="rnd" cmpd="sng">
            <a:solidFill>
              <a:srgbClr val="00FFFF"/>
            </a:solidFill>
            <a:prstDash val="solid"/>
            <a:round/>
            <a:headEnd type="none" w="sm" len="sm"/>
            <a:tailEnd type="none" w="sm" len="sm"/>
          </a:ln>
          <a:effectLst/>
        </p:spPr>
        <p:txBody>
          <a:bodyPr/>
          <a:lstStyle/>
          <a:p>
            <a:endParaRPr lang="en-US"/>
          </a:p>
        </p:txBody>
      </p:sp>
      <p:graphicFrame>
        <p:nvGraphicFramePr>
          <p:cNvPr id="1257480" name="Object 8"/>
          <p:cNvGraphicFramePr>
            <a:graphicFrameLocks/>
          </p:cNvGraphicFramePr>
          <p:nvPr/>
        </p:nvGraphicFramePr>
        <p:xfrm>
          <a:off x="0" y="1143000"/>
          <a:ext cx="9109075" cy="5356225"/>
        </p:xfrm>
        <a:graphic>
          <a:graphicData uri="http://schemas.openxmlformats.org/presentationml/2006/ole">
            <p:oleObj spid="_x0000_s1257480" name="Chart" r:id="rId4" imgW="8877300" imgH="5734202" progId="MSGraph.Chart.8">
              <p:embed followColorScheme="full"/>
            </p:oleObj>
          </a:graphicData>
        </a:graphic>
      </p:graphicFrame>
      <p:sp>
        <p:nvSpPr>
          <p:cNvPr id="1257481" name="Rectangle 9"/>
          <p:cNvSpPr>
            <a:spLocks noChangeArrowheads="1"/>
          </p:cNvSpPr>
          <p:nvPr/>
        </p:nvSpPr>
        <p:spPr bwMode="auto">
          <a:xfrm>
            <a:off x="619125" y="1128713"/>
            <a:ext cx="4518025" cy="336550"/>
          </a:xfrm>
          <a:prstGeom prst="rect">
            <a:avLst/>
          </a:prstGeom>
          <a:noFill/>
          <a:ln w="9525">
            <a:noFill/>
            <a:miter lim="800000"/>
            <a:headEnd/>
            <a:tailEnd/>
          </a:ln>
          <a:effectLst/>
        </p:spPr>
        <p:txBody>
          <a:bodyPr wrap="none" lIns="93662" tIns="46038" rIns="93662" bIns="46038">
            <a:spAutoFit/>
          </a:bodyPr>
          <a:lstStyle/>
          <a:p>
            <a:pPr algn="ctr" defTabSz="896938"/>
            <a:r>
              <a:rPr lang="en-US" sz="1600"/>
              <a:t>Persons Aged 65+ per 100 Persons Aged 20-64</a:t>
            </a:r>
          </a:p>
        </p:txBody>
      </p:sp>
    </p:spTree>
  </p:cSld>
  <p:clrMapOvr>
    <a:masterClrMapping/>
  </p:clrMapOvr>
  <p:transition spd="med">
    <p:cut/>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22" name="Rectangle 2"/>
          <p:cNvSpPr>
            <a:spLocks noChangeArrowheads="1"/>
          </p:cNvSpPr>
          <p:nvPr/>
        </p:nvSpPr>
        <p:spPr bwMode="auto">
          <a:xfrm>
            <a:off x="685800" y="6248400"/>
            <a:ext cx="1905000" cy="457200"/>
          </a:xfrm>
          <a:prstGeom prst="rect">
            <a:avLst/>
          </a:prstGeom>
          <a:noFill/>
          <a:ln w="9525">
            <a:noFill/>
            <a:miter lim="800000"/>
            <a:headEnd/>
            <a:tailEnd/>
          </a:ln>
          <a:effectLst/>
        </p:spPr>
        <p:txBody>
          <a:bodyPr wrap="none" anchor="ctr"/>
          <a:lstStyle/>
          <a:p>
            <a:endParaRPr lang="en-US"/>
          </a:p>
        </p:txBody>
      </p:sp>
      <p:sp>
        <p:nvSpPr>
          <p:cNvPr id="1259523" name="Rectangle 3"/>
          <p:cNvSpPr>
            <a:spLocks noChangeArrowheads="1"/>
          </p:cNvSpPr>
          <p:nvPr/>
        </p:nvSpPr>
        <p:spPr bwMode="auto">
          <a:xfrm>
            <a:off x="3124200" y="6248400"/>
            <a:ext cx="2895600" cy="457200"/>
          </a:xfrm>
          <a:prstGeom prst="rect">
            <a:avLst/>
          </a:prstGeom>
          <a:noFill/>
          <a:ln w="9525">
            <a:noFill/>
            <a:miter lim="800000"/>
            <a:headEnd/>
            <a:tailEnd/>
          </a:ln>
          <a:effectLst/>
        </p:spPr>
        <p:txBody>
          <a:bodyPr wrap="none" anchor="ctr"/>
          <a:lstStyle/>
          <a:p>
            <a:endParaRPr lang="en-US"/>
          </a:p>
        </p:txBody>
      </p:sp>
      <p:sp>
        <p:nvSpPr>
          <p:cNvPr id="1259524" name="Rectangle 4"/>
          <p:cNvSpPr>
            <a:spLocks noChangeArrowheads="1"/>
          </p:cNvSpPr>
          <p:nvPr/>
        </p:nvSpPr>
        <p:spPr bwMode="auto">
          <a:xfrm>
            <a:off x="685800" y="6248400"/>
            <a:ext cx="1905000" cy="457200"/>
          </a:xfrm>
          <a:prstGeom prst="rect">
            <a:avLst/>
          </a:prstGeom>
          <a:noFill/>
          <a:ln w="9525">
            <a:noFill/>
            <a:miter lim="800000"/>
            <a:headEnd/>
            <a:tailEnd/>
          </a:ln>
          <a:effectLst/>
        </p:spPr>
        <p:txBody>
          <a:bodyPr wrap="none" anchor="ctr"/>
          <a:lstStyle/>
          <a:p>
            <a:endParaRPr lang="en-US"/>
          </a:p>
        </p:txBody>
      </p:sp>
      <p:sp>
        <p:nvSpPr>
          <p:cNvPr id="1259525" name="Rectangle 5"/>
          <p:cNvSpPr>
            <a:spLocks noChangeArrowheads="1"/>
          </p:cNvSpPr>
          <p:nvPr/>
        </p:nvSpPr>
        <p:spPr bwMode="auto">
          <a:xfrm>
            <a:off x="3124200" y="6248400"/>
            <a:ext cx="2895600" cy="457200"/>
          </a:xfrm>
          <a:prstGeom prst="rect">
            <a:avLst/>
          </a:prstGeom>
          <a:noFill/>
          <a:ln w="9525">
            <a:noFill/>
            <a:miter lim="800000"/>
            <a:headEnd/>
            <a:tailEnd/>
          </a:ln>
          <a:effectLst/>
        </p:spPr>
        <p:txBody>
          <a:bodyPr wrap="none" anchor="ctr"/>
          <a:lstStyle/>
          <a:p>
            <a:endParaRPr lang="en-US"/>
          </a:p>
        </p:txBody>
      </p:sp>
      <p:sp>
        <p:nvSpPr>
          <p:cNvPr id="1259526" name="Rectangle 6"/>
          <p:cNvSpPr>
            <a:spLocks noGrp="1" noChangeArrowheads="1"/>
          </p:cNvSpPr>
          <p:nvPr>
            <p:ph type="title"/>
          </p:nvPr>
        </p:nvSpPr>
        <p:spPr>
          <a:xfrm>
            <a:off x="49213" y="25400"/>
            <a:ext cx="9043987" cy="1214438"/>
          </a:xfrm>
          <a:noFill/>
          <a:ln/>
          <a:effectLst>
            <a:outerShdw dist="53882" dir="2700000" algn="ctr" rotWithShape="0">
              <a:schemeClr val="tx1"/>
            </a:outerShdw>
          </a:effectLst>
        </p:spPr>
        <p:txBody>
          <a:bodyPr wrap="none" anchor="t" anchorCtr="1">
            <a:spAutoFit/>
          </a:bodyPr>
          <a:lstStyle/>
          <a:p>
            <a:pPr defTabSz="930275">
              <a:lnSpc>
                <a:spcPct val="80000"/>
              </a:lnSpc>
              <a:spcBef>
                <a:spcPct val="0"/>
              </a:spcBef>
            </a:pPr>
            <a:r>
              <a:rPr lang="en-US" sz="4800" b="1" i="1">
                <a:solidFill>
                  <a:schemeClr val="hlink"/>
                </a:solidFill>
              </a:rPr>
              <a:t>Immigration Helps, But</a:t>
            </a:r>
            <a:br>
              <a:rPr lang="en-US" sz="4800" b="1" i="1">
                <a:solidFill>
                  <a:schemeClr val="hlink"/>
                </a:solidFill>
              </a:rPr>
            </a:br>
            <a:r>
              <a:rPr lang="en-US" sz="4400" b="1" i="1">
                <a:solidFill>
                  <a:schemeClr val="hlink"/>
                </a:solidFill>
              </a:rPr>
              <a:t>Does </a:t>
            </a:r>
            <a:r>
              <a:rPr lang="en-US" sz="4400" b="1" i="1" u="sng">
                <a:solidFill>
                  <a:schemeClr val="hlink"/>
                </a:solidFill>
              </a:rPr>
              <a:t>NOT </a:t>
            </a:r>
            <a:r>
              <a:rPr lang="en-US" sz="4400" b="1" i="1">
                <a:solidFill>
                  <a:schemeClr val="hlink"/>
                </a:solidFill>
              </a:rPr>
              <a:t>"Save" Social Security</a:t>
            </a:r>
            <a:endParaRPr lang="en-US" sz="4800" b="1" i="1">
              <a:solidFill>
                <a:schemeClr val="hlink"/>
              </a:solidFill>
            </a:endParaRPr>
          </a:p>
        </p:txBody>
      </p:sp>
      <p:sp>
        <p:nvSpPr>
          <p:cNvPr id="1259527" name="Freeform 7"/>
          <p:cNvSpPr>
            <a:spLocks/>
          </p:cNvSpPr>
          <p:nvPr/>
        </p:nvSpPr>
        <p:spPr bwMode="auto">
          <a:xfrm>
            <a:off x="0" y="1354138"/>
            <a:ext cx="9140825" cy="1587"/>
          </a:xfrm>
          <a:custGeom>
            <a:avLst/>
            <a:gdLst/>
            <a:ahLst/>
            <a:cxnLst>
              <a:cxn ang="0">
                <a:pos x="0" y="0"/>
              </a:cxn>
              <a:cxn ang="0">
                <a:pos x="5504" y="0"/>
              </a:cxn>
            </a:cxnLst>
            <a:rect l="0" t="0" r="r" b="b"/>
            <a:pathLst>
              <a:path w="5505" h="1">
                <a:moveTo>
                  <a:pt x="0" y="0"/>
                </a:moveTo>
                <a:lnTo>
                  <a:pt x="5504" y="0"/>
                </a:lnTo>
              </a:path>
            </a:pathLst>
          </a:custGeom>
          <a:noFill/>
          <a:ln w="12700" cap="rnd" cmpd="sng">
            <a:solidFill>
              <a:srgbClr val="00FFFF"/>
            </a:solidFill>
            <a:prstDash val="solid"/>
            <a:round/>
            <a:headEnd type="none" w="sm" len="sm"/>
            <a:tailEnd type="none" w="sm" len="sm"/>
          </a:ln>
          <a:effectLst/>
        </p:spPr>
        <p:txBody>
          <a:bodyPr/>
          <a:lstStyle/>
          <a:p>
            <a:endParaRPr lang="en-US"/>
          </a:p>
        </p:txBody>
      </p:sp>
      <p:graphicFrame>
        <p:nvGraphicFramePr>
          <p:cNvPr id="1259528" name="Object 8"/>
          <p:cNvGraphicFramePr>
            <a:graphicFrameLocks/>
          </p:cNvGraphicFramePr>
          <p:nvPr/>
        </p:nvGraphicFramePr>
        <p:xfrm>
          <a:off x="0" y="1462088"/>
          <a:ext cx="9158288" cy="5162550"/>
        </p:xfrm>
        <a:graphic>
          <a:graphicData uri="http://schemas.openxmlformats.org/presentationml/2006/ole">
            <p:oleObj spid="_x0000_s1259528" name="Chart" r:id="rId4" imgW="9163202" imgH="5219700" progId="MSGraph.Chart.8">
              <p:embed followColorScheme="full"/>
            </p:oleObj>
          </a:graphicData>
        </a:graphic>
      </p:graphicFrame>
      <p:sp>
        <p:nvSpPr>
          <p:cNvPr id="1259529" name="Rectangle 9"/>
          <p:cNvSpPr>
            <a:spLocks noChangeArrowheads="1"/>
          </p:cNvSpPr>
          <p:nvPr/>
        </p:nvSpPr>
        <p:spPr bwMode="auto">
          <a:xfrm>
            <a:off x="3273425" y="1384300"/>
            <a:ext cx="5845175" cy="396875"/>
          </a:xfrm>
          <a:prstGeom prst="rect">
            <a:avLst/>
          </a:prstGeom>
          <a:noFill/>
          <a:ln w="9525">
            <a:noFill/>
            <a:miter lim="800000"/>
            <a:headEnd/>
            <a:tailEnd/>
          </a:ln>
          <a:effectLst/>
        </p:spPr>
        <p:txBody>
          <a:bodyPr wrap="none" lIns="92075" tIns="46038" rIns="92075" bIns="46038">
            <a:spAutoFit/>
          </a:bodyPr>
          <a:lstStyle/>
          <a:p>
            <a:pPr algn="ctr"/>
            <a:r>
              <a:rPr lang="en-US" sz="2000" b="1"/>
              <a:t>Workers per Person in Age Group (65+ or 0-19)</a:t>
            </a:r>
          </a:p>
        </p:txBody>
      </p:sp>
    </p:spTree>
  </p:cSld>
  <p:clrMapOvr>
    <a:masterClrMapping/>
  </p:clrMapOvr>
  <p:transition spd="med">
    <p:cut/>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1570" name="Rectangle 2"/>
          <p:cNvSpPr>
            <a:spLocks noChangeArrowheads="1"/>
          </p:cNvSpPr>
          <p:nvPr/>
        </p:nvSpPr>
        <p:spPr bwMode="auto">
          <a:xfrm>
            <a:off x="685800" y="6248400"/>
            <a:ext cx="1905000" cy="457200"/>
          </a:xfrm>
          <a:prstGeom prst="rect">
            <a:avLst/>
          </a:prstGeom>
          <a:noFill/>
          <a:ln w="9525">
            <a:noFill/>
            <a:miter lim="800000"/>
            <a:headEnd/>
            <a:tailEnd/>
          </a:ln>
          <a:effectLst/>
        </p:spPr>
        <p:txBody>
          <a:bodyPr wrap="none" anchor="ctr"/>
          <a:lstStyle/>
          <a:p>
            <a:endParaRPr lang="en-US"/>
          </a:p>
        </p:txBody>
      </p:sp>
      <p:sp>
        <p:nvSpPr>
          <p:cNvPr id="1261571" name="Rectangle 3"/>
          <p:cNvSpPr>
            <a:spLocks noChangeArrowheads="1"/>
          </p:cNvSpPr>
          <p:nvPr/>
        </p:nvSpPr>
        <p:spPr bwMode="auto">
          <a:xfrm>
            <a:off x="3124200" y="6248400"/>
            <a:ext cx="2895600" cy="457200"/>
          </a:xfrm>
          <a:prstGeom prst="rect">
            <a:avLst/>
          </a:prstGeom>
          <a:noFill/>
          <a:ln w="9525">
            <a:noFill/>
            <a:miter lim="800000"/>
            <a:headEnd/>
            <a:tailEnd/>
          </a:ln>
          <a:effectLst/>
        </p:spPr>
        <p:txBody>
          <a:bodyPr wrap="none" anchor="ctr"/>
          <a:lstStyle/>
          <a:p>
            <a:endParaRPr lang="en-US"/>
          </a:p>
        </p:txBody>
      </p:sp>
      <p:sp>
        <p:nvSpPr>
          <p:cNvPr id="1261572" name="Rectangle 4"/>
          <p:cNvSpPr>
            <a:spLocks noChangeArrowheads="1"/>
          </p:cNvSpPr>
          <p:nvPr/>
        </p:nvSpPr>
        <p:spPr bwMode="auto">
          <a:xfrm>
            <a:off x="685800" y="6248400"/>
            <a:ext cx="1905000" cy="457200"/>
          </a:xfrm>
          <a:prstGeom prst="rect">
            <a:avLst/>
          </a:prstGeom>
          <a:noFill/>
          <a:ln w="9525">
            <a:noFill/>
            <a:miter lim="800000"/>
            <a:headEnd/>
            <a:tailEnd/>
          </a:ln>
          <a:effectLst/>
        </p:spPr>
        <p:txBody>
          <a:bodyPr wrap="none" anchor="ctr"/>
          <a:lstStyle/>
          <a:p>
            <a:endParaRPr lang="en-US"/>
          </a:p>
        </p:txBody>
      </p:sp>
      <p:sp>
        <p:nvSpPr>
          <p:cNvPr id="1261573" name="Rectangle 5"/>
          <p:cNvSpPr>
            <a:spLocks noChangeArrowheads="1"/>
          </p:cNvSpPr>
          <p:nvPr/>
        </p:nvSpPr>
        <p:spPr bwMode="auto">
          <a:xfrm>
            <a:off x="3124200" y="6248400"/>
            <a:ext cx="2895600" cy="457200"/>
          </a:xfrm>
          <a:prstGeom prst="rect">
            <a:avLst/>
          </a:prstGeom>
          <a:noFill/>
          <a:ln w="9525">
            <a:noFill/>
            <a:miter lim="800000"/>
            <a:headEnd/>
            <a:tailEnd/>
          </a:ln>
          <a:effectLst/>
        </p:spPr>
        <p:txBody>
          <a:bodyPr wrap="none" anchor="ctr"/>
          <a:lstStyle/>
          <a:p>
            <a:endParaRPr lang="en-US"/>
          </a:p>
        </p:txBody>
      </p:sp>
      <p:sp>
        <p:nvSpPr>
          <p:cNvPr id="1261574" name="Rectangle 6"/>
          <p:cNvSpPr>
            <a:spLocks noGrp="1" noChangeArrowheads="1"/>
          </p:cNvSpPr>
          <p:nvPr>
            <p:ph type="title"/>
          </p:nvPr>
        </p:nvSpPr>
        <p:spPr>
          <a:xfrm>
            <a:off x="49213" y="25400"/>
            <a:ext cx="9043987" cy="1214438"/>
          </a:xfrm>
          <a:noFill/>
          <a:ln/>
          <a:effectLst>
            <a:outerShdw dist="53882" dir="2700000" algn="ctr" rotWithShape="0">
              <a:schemeClr val="tx1"/>
            </a:outerShdw>
          </a:effectLst>
        </p:spPr>
        <p:txBody>
          <a:bodyPr wrap="none" anchor="t" anchorCtr="1">
            <a:spAutoFit/>
          </a:bodyPr>
          <a:lstStyle/>
          <a:p>
            <a:pPr defTabSz="930275">
              <a:lnSpc>
                <a:spcPct val="80000"/>
              </a:lnSpc>
              <a:spcBef>
                <a:spcPct val="0"/>
              </a:spcBef>
            </a:pPr>
            <a:r>
              <a:rPr lang="en-US" sz="4800" b="1" i="1">
                <a:solidFill>
                  <a:schemeClr val="hlink"/>
                </a:solidFill>
              </a:rPr>
              <a:t>Immigration Helps, But</a:t>
            </a:r>
            <a:br>
              <a:rPr lang="en-US" sz="4800" b="1" i="1">
                <a:solidFill>
                  <a:schemeClr val="hlink"/>
                </a:solidFill>
              </a:rPr>
            </a:br>
            <a:r>
              <a:rPr lang="en-US" sz="4400" b="1" i="1">
                <a:solidFill>
                  <a:schemeClr val="hlink"/>
                </a:solidFill>
              </a:rPr>
              <a:t>Does </a:t>
            </a:r>
            <a:r>
              <a:rPr lang="en-US" sz="4400" b="1" i="1" u="sng">
                <a:solidFill>
                  <a:schemeClr val="hlink"/>
                </a:solidFill>
              </a:rPr>
              <a:t>NOT </a:t>
            </a:r>
            <a:r>
              <a:rPr lang="en-US" sz="4400" b="1" i="1">
                <a:solidFill>
                  <a:schemeClr val="hlink"/>
                </a:solidFill>
              </a:rPr>
              <a:t>"Save" Social Security</a:t>
            </a:r>
            <a:endParaRPr lang="en-US" sz="4800" b="1" i="1">
              <a:solidFill>
                <a:schemeClr val="hlink"/>
              </a:solidFill>
            </a:endParaRPr>
          </a:p>
        </p:txBody>
      </p:sp>
      <p:sp>
        <p:nvSpPr>
          <p:cNvPr id="1261575" name="Freeform 7"/>
          <p:cNvSpPr>
            <a:spLocks/>
          </p:cNvSpPr>
          <p:nvPr/>
        </p:nvSpPr>
        <p:spPr bwMode="auto">
          <a:xfrm>
            <a:off x="0" y="1354138"/>
            <a:ext cx="9140825" cy="1587"/>
          </a:xfrm>
          <a:custGeom>
            <a:avLst/>
            <a:gdLst/>
            <a:ahLst/>
            <a:cxnLst>
              <a:cxn ang="0">
                <a:pos x="0" y="0"/>
              </a:cxn>
              <a:cxn ang="0">
                <a:pos x="5504" y="0"/>
              </a:cxn>
            </a:cxnLst>
            <a:rect l="0" t="0" r="r" b="b"/>
            <a:pathLst>
              <a:path w="5505" h="1">
                <a:moveTo>
                  <a:pt x="0" y="0"/>
                </a:moveTo>
                <a:lnTo>
                  <a:pt x="5504" y="0"/>
                </a:lnTo>
              </a:path>
            </a:pathLst>
          </a:custGeom>
          <a:noFill/>
          <a:ln w="12700" cap="rnd" cmpd="sng">
            <a:solidFill>
              <a:srgbClr val="00FFFF"/>
            </a:solidFill>
            <a:prstDash val="solid"/>
            <a:round/>
            <a:headEnd type="none" w="sm" len="sm"/>
            <a:tailEnd type="none" w="sm" len="sm"/>
          </a:ln>
          <a:effectLst/>
        </p:spPr>
        <p:txBody>
          <a:bodyPr/>
          <a:lstStyle/>
          <a:p>
            <a:endParaRPr lang="en-US"/>
          </a:p>
        </p:txBody>
      </p:sp>
      <p:graphicFrame>
        <p:nvGraphicFramePr>
          <p:cNvPr id="1261576" name="Object 8"/>
          <p:cNvGraphicFramePr>
            <a:graphicFrameLocks/>
          </p:cNvGraphicFramePr>
          <p:nvPr/>
        </p:nvGraphicFramePr>
        <p:xfrm>
          <a:off x="0" y="1462088"/>
          <a:ext cx="9158288" cy="5162550"/>
        </p:xfrm>
        <a:graphic>
          <a:graphicData uri="http://schemas.openxmlformats.org/presentationml/2006/ole">
            <p:oleObj spid="_x0000_s1261576" name="Chart" r:id="rId4" imgW="9163202" imgH="5219700" progId="MSGraph.Chart.8">
              <p:embed followColorScheme="full"/>
            </p:oleObj>
          </a:graphicData>
        </a:graphic>
      </p:graphicFrame>
      <p:sp>
        <p:nvSpPr>
          <p:cNvPr id="1261577" name="Rectangle 9"/>
          <p:cNvSpPr>
            <a:spLocks noChangeArrowheads="1"/>
          </p:cNvSpPr>
          <p:nvPr/>
        </p:nvSpPr>
        <p:spPr bwMode="auto">
          <a:xfrm>
            <a:off x="3273425" y="1384300"/>
            <a:ext cx="5845175" cy="396875"/>
          </a:xfrm>
          <a:prstGeom prst="rect">
            <a:avLst/>
          </a:prstGeom>
          <a:noFill/>
          <a:ln w="9525">
            <a:noFill/>
            <a:miter lim="800000"/>
            <a:headEnd/>
            <a:tailEnd/>
          </a:ln>
          <a:effectLst/>
        </p:spPr>
        <p:txBody>
          <a:bodyPr wrap="none" lIns="92075" tIns="46038" rIns="92075" bIns="46038">
            <a:spAutoFit/>
          </a:bodyPr>
          <a:lstStyle/>
          <a:p>
            <a:pPr algn="ctr"/>
            <a:r>
              <a:rPr lang="en-US" sz="2000" b="1"/>
              <a:t>Workers per Person in Age Group (65+ or 0-19)</a:t>
            </a:r>
          </a:p>
        </p:txBody>
      </p:sp>
    </p:spTree>
  </p:cSld>
  <p:clrMapOvr>
    <a:masterClrMapping/>
  </p:clrMapOvr>
  <p:transition spd="med">
    <p:cut/>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9634" name="Rectangle 2"/>
          <p:cNvSpPr>
            <a:spLocks noChangeArrowheads="1"/>
          </p:cNvSpPr>
          <p:nvPr/>
        </p:nvSpPr>
        <p:spPr bwMode="auto">
          <a:xfrm>
            <a:off x="685800" y="6248400"/>
            <a:ext cx="1905000" cy="457200"/>
          </a:xfrm>
          <a:prstGeom prst="rect">
            <a:avLst/>
          </a:prstGeom>
          <a:noFill/>
          <a:ln w="9525">
            <a:noFill/>
            <a:miter lim="800000"/>
            <a:headEnd/>
            <a:tailEnd/>
          </a:ln>
          <a:effectLst/>
        </p:spPr>
        <p:txBody>
          <a:bodyPr wrap="none" anchor="ctr"/>
          <a:lstStyle/>
          <a:p>
            <a:endParaRPr lang="en-US"/>
          </a:p>
        </p:txBody>
      </p:sp>
      <p:sp>
        <p:nvSpPr>
          <p:cNvPr id="1349635" name="Rectangle 3"/>
          <p:cNvSpPr>
            <a:spLocks noChangeArrowheads="1"/>
          </p:cNvSpPr>
          <p:nvPr/>
        </p:nvSpPr>
        <p:spPr bwMode="auto">
          <a:xfrm>
            <a:off x="3124200" y="6248400"/>
            <a:ext cx="2895600" cy="457200"/>
          </a:xfrm>
          <a:prstGeom prst="rect">
            <a:avLst/>
          </a:prstGeom>
          <a:noFill/>
          <a:ln w="9525">
            <a:noFill/>
            <a:miter lim="800000"/>
            <a:headEnd/>
            <a:tailEnd/>
          </a:ln>
          <a:effectLst/>
        </p:spPr>
        <p:txBody>
          <a:bodyPr wrap="none" anchor="ctr"/>
          <a:lstStyle/>
          <a:p>
            <a:endParaRPr lang="en-US"/>
          </a:p>
        </p:txBody>
      </p:sp>
      <p:sp>
        <p:nvSpPr>
          <p:cNvPr id="1349636" name="Rectangle 4"/>
          <p:cNvSpPr>
            <a:spLocks noChangeArrowheads="1"/>
          </p:cNvSpPr>
          <p:nvPr/>
        </p:nvSpPr>
        <p:spPr bwMode="auto">
          <a:xfrm>
            <a:off x="685800" y="6248400"/>
            <a:ext cx="1905000" cy="457200"/>
          </a:xfrm>
          <a:prstGeom prst="rect">
            <a:avLst/>
          </a:prstGeom>
          <a:noFill/>
          <a:ln w="9525">
            <a:noFill/>
            <a:miter lim="800000"/>
            <a:headEnd/>
            <a:tailEnd/>
          </a:ln>
          <a:effectLst/>
        </p:spPr>
        <p:txBody>
          <a:bodyPr wrap="none" anchor="ctr"/>
          <a:lstStyle/>
          <a:p>
            <a:endParaRPr lang="en-US"/>
          </a:p>
        </p:txBody>
      </p:sp>
      <p:sp>
        <p:nvSpPr>
          <p:cNvPr id="1349637" name="Rectangle 5"/>
          <p:cNvSpPr>
            <a:spLocks noChangeArrowheads="1"/>
          </p:cNvSpPr>
          <p:nvPr/>
        </p:nvSpPr>
        <p:spPr bwMode="auto">
          <a:xfrm>
            <a:off x="3124200" y="6248400"/>
            <a:ext cx="2895600" cy="457200"/>
          </a:xfrm>
          <a:prstGeom prst="rect">
            <a:avLst/>
          </a:prstGeom>
          <a:noFill/>
          <a:ln w="9525">
            <a:noFill/>
            <a:miter lim="800000"/>
            <a:headEnd/>
            <a:tailEnd/>
          </a:ln>
          <a:effectLst/>
        </p:spPr>
        <p:txBody>
          <a:bodyPr wrap="none" anchor="ctr"/>
          <a:lstStyle/>
          <a:p>
            <a:endParaRPr lang="en-US"/>
          </a:p>
        </p:txBody>
      </p:sp>
      <p:sp>
        <p:nvSpPr>
          <p:cNvPr id="1349638" name="Rectangle 6"/>
          <p:cNvSpPr>
            <a:spLocks noGrp="1" noChangeArrowheads="1"/>
          </p:cNvSpPr>
          <p:nvPr>
            <p:ph type="title"/>
          </p:nvPr>
        </p:nvSpPr>
        <p:spPr>
          <a:xfrm>
            <a:off x="49213" y="25400"/>
            <a:ext cx="9043987" cy="1214438"/>
          </a:xfrm>
          <a:noFill/>
          <a:ln/>
          <a:effectLst>
            <a:outerShdw dist="53882" dir="2700000" algn="ctr" rotWithShape="0">
              <a:schemeClr val="tx1"/>
            </a:outerShdw>
          </a:effectLst>
        </p:spPr>
        <p:txBody>
          <a:bodyPr wrap="none" anchor="t" anchorCtr="1">
            <a:spAutoFit/>
          </a:bodyPr>
          <a:lstStyle/>
          <a:p>
            <a:pPr defTabSz="930275">
              <a:lnSpc>
                <a:spcPct val="80000"/>
              </a:lnSpc>
              <a:spcBef>
                <a:spcPct val="0"/>
              </a:spcBef>
            </a:pPr>
            <a:r>
              <a:rPr lang="en-US" sz="4800" b="1" i="1">
                <a:solidFill>
                  <a:schemeClr val="hlink"/>
                </a:solidFill>
              </a:rPr>
              <a:t>Immigration Helps, But</a:t>
            </a:r>
            <a:br>
              <a:rPr lang="en-US" sz="4800" b="1" i="1">
                <a:solidFill>
                  <a:schemeClr val="hlink"/>
                </a:solidFill>
              </a:rPr>
            </a:br>
            <a:r>
              <a:rPr lang="en-US" sz="4400" b="1" i="1">
                <a:solidFill>
                  <a:schemeClr val="hlink"/>
                </a:solidFill>
              </a:rPr>
              <a:t>Does </a:t>
            </a:r>
            <a:r>
              <a:rPr lang="en-US" sz="4400" b="1" i="1" u="sng">
                <a:solidFill>
                  <a:schemeClr val="hlink"/>
                </a:solidFill>
              </a:rPr>
              <a:t>NOT </a:t>
            </a:r>
            <a:r>
              <a:rPr lang="en-US" sz="4400" b="1" i="1">
                <a:solidFill>
                  <a:schemeClr val="hlink"/>
                </a:solidFill>
              </a:rPr>
              <a:t>"Save" Social Security</a:t>
            </a:r>
            <a:endParaRPr lang="en-US" sz="4800" b="1" i="1">
              <a:solidFill>
                <a:schemeClr val="hlink"/>
              </a:solidFill>
            </a:endParaRPr>
          </a:p>
        </p:txBody>
      </p:sp>
      <p:sp>
        <p:nvSpPr>
          <p:cNvPr id="1349639" name="Freeform 7"/>
          <p:cNvSpPr>
            <a:spLocks/>
          </p:cNvSpPr>
          <p:nvPr/>
        </p:nvSpPr>
        <p:spPr bwMode="auto">
          <a:xfrm>
            <a:off x="0" y="1354138"/>
            <a:ext cx="9140825" cy="1587"/>
          </a:xfrm>
          <a:custGeom>
            <a:avLst/>
            <a:gdLst/>
            <a:ahLst/>
            <a:cxnLst>
              <a:cxn ang="0">
                <a:pos x="0" y="0"/>
              </a:cxn>
              <a:cxn ang="0">
                <a:pos x="5504" y="0"/>
              </a:cxn>
            </a:cxnLst>
            <a:rect l="0" t="0" r="r" b="b"/>
            <a:pathLst>
              <a:path w="5505" h="1">
                <a:moveTo>
                  <a:pt x="0" y="0"/>
                </a:moveTo>
                <a:lnTo>
                  <a:pt x="5504" y="0"/>
                </a:lnTo>
              </a:path>
            </a:pathLst>
          </a:custGeom>
          <a:noFill/>
          <a:ln w="12700" cap="rnd" cmpd="sng">
            <a:solidFill>
              <a:srgbClr val="00FFFF"/>
            </a:solidFill>
            <a:prstDash val="solid"/>
            <a:round/>
            <a:headEnd type="none" w="sm" len="sm"/>
            <a:tailEnd type="none" w="sm" len="sm"/>
          </a:ln>
          <a:effectLst/>
        </p:spPr>
        <p:txBody>
          <a:bodyPr/>
          <a:lstStyle/>
          <a:p>
            <a:endParaRPr lang="en-US"/>
          </a:p>
        </p:txBody>
      </p:sp>
      <p:graphicFrame>
        <p:nvGraphicFramePr>
          <p:cNvPr id="1349640" name="Object 8"/>
          <p:cNvGraphicFramePr>
            <a:graphicFrameLocks/>
          </p:cNvGraphicFramePr>
          <p:nvPr/>
        </p:nvGraphicFramePr>
        <p:xfrm>
          <a:off x="0" y="1462088"/>
          <a:ext cx="9158288" cy="5162550"/>
        </p:xfrm>
        <a:graphic>
          <a:graphicData uri="http://schemas.openxmlformats.org/presentationml/2006/ole">
            <p:oleObj spid="_x0000_s1349640" name="Chart" r:id="rId4" imgW="9163202" imgH="5219700" progId="MSGraph.Chart.8">
              <p:embed followColorScheme="full"/>
            </p:oleObj>
          </a:graphicData>
        </a:graphic>
      </p:graphicFrame>
      <p:sp>
        <p:nvSpPr>
          <p:cNvPr id="1349641" name="Rectangle 9"/>
          <p:cNvSpPr>
            <a:spLocks noChangeArrowheads="1"/>
          </p:cNvSpPr>
          <p:nvPr/>
        </p:nvSpPr>
        <p:spPr bwMode="auto">
          <a:xfrm>
            <a:off x="3273425" y="1384300"/>
            <a:ext cx="5845175" cy="396875"/>
          </a:xfrm>
          <a:prstGeom prst="rect">
            <a:avLst/>
          </a:prstGeom>
          <a:noFill/>
          <a:ln w="9525">
            <a:noFill/>
            <a:miter lim="800000"/>
            <a:headEnd/>
            <a:tailEnd/>
          </a:ln>
          <a:effectLst/>
        </p:spPr>
        <p:txBody>
          <a:bodyPr wrap="none" lIns="92075" tIns="46038" rIns="92075" bIns="46038">
            <a:spAutoFit/>
          </a:bodyPr>
          <a:lstStyle/>
          <a:p>
            <a:pPr algn="ctr"/>
            <a:r>
              <a:rPr lang="en-US" sz="2000" b="1"/>
              <a:t>Workers per Person in Age Group (65+ or 0-19)</a:t>
            </a:r>
          </a:p>
        </p:txBody>
      </p:sp>
    </p:spTree>
  </p:cSld>
  <p:clrMapOvr>
    <a:masterClrMapping/>
  </p:clrMapOvr>
  <p:transition spd="med">
    <p:cut/>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7106" name="Rectangle 1026"/>
          <p:cNvSpPr>
            <a:spLocks noGrp="1" noChangeArrowheads="1"/>
          </p:cNvSpPr>
          <p:nvPr>
            <p:ph type="title"/>
          </p:nvPr>
        </p:nvSpPr>
        <p:spPr>
          <a:xfrm>
            <a:off x="952500" y="0"/>
            <a:ext cx="7235825" cy="739775"/>
          </a:xfrm>
          <a:noFill/>
          <a:ln/>
          <a:effectLst>
            <a:outerShdw dist="53882" dir="2700000" algn="ctr" rotWithShape="0">
              <a:schemeClr val="tx1"/>
            </a:outerShdw>
          </a:effectLst>
        </p:spPr>
        <p:txBody>
          <a:bodyPr wrap="none" anchor="t" anchorCtr="1">
            <a:spAutoFit/>
          </a:bodyPr>
          <a:lstStyle/>
          <a:p>
            <a:pPr defTabSz="930275">
              <a:lnSpc>
                <a:spcPct val="85000"/>
              </a:lnSpc>
              <a:spcBef>
                <a:spcPct val="0"/>
              </a:spcBef>
            </a:pPr>
            <a:r>
              <a:rPr lang="en-US" sz="5000" b="1" i="1">
                <a:solidFill>
                  <a:schemeClr val="hlink"/>
                </a:solidFill>
              </a:rPr>
              <a:t>Future U.S. Work Force</a:t>
            </a:r>
          </a:p>
        </p:txBody>
      </p:sp>
      <p:sp>
        <p:nvSpPr>
          <p:cNvPr id="1327107" name="Freeform 1027"/>
          <p:cNvSpPr>
            <a:spLocks/>
          </p:cNvSpPr>
          <p:nvPr/>
        </p:nvSpPr>
        <p:spPr bwMode="auto">
          <a:xfrm>
            <a:off x="3175" y="850900"/>
            <a:ext cx="9140825" cy="1588"/>
          </a:xfrm>
          <a:custGeom>
            <a:avLst/>
            <a:gdLst/>
            <a:ahLst/>
            <a:cxnLst>
              <a:cxn ang="0">
                <a:pos x="0" y="0"/>
              </a:cxn>
              <a:cxn ang="0">
                <a:pos x="5673" y="0"/>
              </a:cxn>
            </a:cxnLst>
            <a:rect l="0" t="0" r="r" b="b"/>
            <a:pathLst>
              <a:path w="5674" h="1">
                <a:moveTo>
                  <a:pt x="0" y="0"/>
                </a:moveTo>
                <a:lnTo>
                  <a:pt x="5673" y="0"/>
                </a:lnTo>
              </a:path>
            </a:pathLst>
          </a:custGeom>
          <a:noFill/>
          <a:ln w="12700" cap="rnd" cmpd="sng">
            <a:solidFill>
              <a:srgbClr val="00FFFF"/>
            </a:solidFill>
            <a:prstDash val="solid"/>
            <a:round/>
            <a:headEnd type="none" w="sm" len="sm"/>
            <a:tailEnd type="none" w="sm" len="sm"/>
          </a:ln>
          <a:effectLst/>
        </p:spPr>
        <p:txBody>
          <a:bodyPr/>
          <a:lstStyle/>
          <a:p>
            <a:endParaRPr lang="en-US"/>
          </a:p>
        </p:txBody>
      </p:sp>
      <p:sp>
        <p:nvSpPr>
          <p:cNvPr id="1327108" name="Rectangle 1028"/>
          <p:cNvSpPr>
            <a:spLocks noGrp="1" noChangeArrowheads="1"/>
          </p:cNvSpPr>
          <p:nvPr>
            <p:ph type="body" idx="1"/>
          </p:nvPr>
        </p:nvSpPr>
        <p:spPr>
          <a:xfrm>
            <a:off x="782638" y="1073150"/>
            <a:ext cx="7585075" cy="5005388"/>
          </a:xfrm>
          <a:noFill/>
          <a:ln/>
        </p:spPr>
        <p:txBody>
          <a:bodyPr wrap="none" lIns="90488" tIns="44450" rIns="90488" bIns="44450"/>
          <a:lstStyle/>
          <a:p>
            <a:pPr marL="457200" indent="-457200" algn="l">
              <a:lnSpc>
                <a:spcPct val="91000"/>
              </a:lnSpc>
              <a:buClr>
                <a:schemeClr val="tx2"/>
              </a:buClr>
              <a:buSzPct val="125000"/>
              <a:buFont typeface="Arial" pitchFamily="34" charset="0"/>
              <a:buChar char="•"/>
              <a:tabLst>
                <a:tab pos="479425" algn="r"/>
              </a:tabLst>
            </a:pPr>
            <a:r>
              <a:rPr lang="en-US" sz="3600" i="1">
                <a:solidFill>
                  <a:schemeClr val="accent1"/>
                </a:solidFill>
              </a:rPr>
              <a:t>Growth Due Mostly to Immigration</a:t>
            </a:r>
            <a:endParaRPr lang="en-US" sz="3600" i="1">
              <a:solidFill>
                <a:schemeClr val="hlink"/>
              </a:solidFill>
            </a:endParaRPr>
          </a:p>
          <a:p>
            <a:pPr marL="457200" indent="-457200" algn="l">
              <a:lnSpc>
                <a:spcPct val="91000"/>
              </a:lnSpc>
              <a:buClr>
                <a:schemeClr val="tx2"/>
              </a:buClr>
              <a:buSzPct val="125000"/>
              <a:buFont typeface="Arial" pitchFamily="34" charset="0"/>
              <a:buChar char="•"/>
              <a:tabLst>
                <a:tab pos="479425" algn="r"/>
              </a:tabLst>
            </a:pPr>
            <a:r>
              <a:rPr lang="en-US" sz="3600" i="1">
                <a:solidFill>
                  <a:schemeClr val="accent1"/>
                </a:solidFill>
              </a:rPr>
              <a:t>Increasing Share Foreign-Born</a:t>
            </a:r>
            <a:endParaRPr lang="en-US" sz="3600" i="1">
              <a:solidFill>
                <a:schemeClr val="hlink"/>
              </a:solidFill>
            </a:endParaRPr>
          </a:p>
          <a:p>
            <a:pPr marL="457200" indent="-457200" algn="l">
              <a:lnSpc>
                <a:spcPct val="91000"/>
              </a:lnSpc>
              <a:buClr>
                <a:schemeClr val="tx2"/>
              </a:buClr>
              <a:buSzPct val="125000"/>
              <a:buFont typeface="Arial" pitchFamily="34" charset="0"/>
              <a:buChar char="•"/>
              <a:tabLst>
                <a:tab pos="479425" algn="r"/>
              </a:tabLst>
            </a:pPr>
            <a:r>
              <a:rPr lang="en-US" sz="3600" i="1">
                <a:solidFill>
                  <a:schemeClr val="accent1"/>
                </a:solidFill>
              </a:rPr>
              <a:t>Increasing Share Minority</a:t>
            </a:r>
            <a:endParaRPr lang="en-US" sz="3600" i="1">
              <a:solidFill>
                <a:schemeClr val="hlink"/>
              </a:solidFill>
            </a:endParaRPr>
          </a:p>
          <a:p>
            <a:pPr marL="457200" indent="-457200" algn="l">
              <a:lnSpc>
                <a:spcPct val="91000"/>
              </a:lnSpc>
              <a:buClr>
                <a:schemeClr val="tx2"/>
              </a:buClr>
              <a:buSzPct val="125000"/>
              <a:buFont typeface="Arial" pitchFamily="34" charset="0"/>
              <a:buChar char="•"/>
              <a:tabLst>
                <a:tab pos="479425" algn="r"/>
              </a:tabLst>
            </a:pPr>
            <a:r>
              <a:rPr lang="en-US" sz="3600" i="1">
                <a:solidFill>
                  <a:schemeClr val="accent1"/>
                </a:solidFill>
              </a:rPr>
              <a:t>Low-End Workforce Shrinks</a:t>
            </a:r>
            <a:r>
              <a:rPr lang="en-US" sz="3900" b="0">
                <a:solidFill>
                  <a:schemeClr val="accent1"/>
                </a:solidFill>
              </a:rPr>
              <a:t/>
            </a:r>
            <a:br>
              <a:rPr lang="en-US" sz="3900" b="0">
                <a:solidFill>
                  <a:schemeClr val="accent1"/>
                </a:solidFill>
              </a:rPr>
            </a:br>
            <a:r>
              <a:rPr lang="en-US" sz="3200" b="0"/>
              <a:t> -- Better Education</a:t>
            </a:r>
            <a:br>
              <a:rPr lang="en-US" sz="3200" b="0"/>
            </a:br>
            <a:r>
              <a:rPr lang="en-US" sz="3200" b="0"/>
              <a:t> -- “Aging Out” of Low Education</a:t>
            </a:r>
          </a:p>
          <a:p>
            <a:pPr marL="457200" indent="-457200" algn="l">
              <a:lnSpc>
                <a:spcPct val="90000"/>
              </a:lnSpc>
              <a:buClr>
                <a:schemeClr val="tx2"/>
              </a:buClr>
              <a:buSzPct val="125000"/>
              <a:buFont typeface="Arial" pitchFamily="34" charset="0"/>
              <a:buChar char="•"/>
              <a:tabLst>
                <a:tab pos="479425" algn="r"/>
              </a:tabLst>
            </a:pPr>
            <a:r>
              <a:rPr lang="en-US" sz="3600" i="1">
                <a:solidFill>
                  <a:schemeClr val="accent1"/>
                </a:solidFill>
              </a:rPr>
              <a:t>Immigrants Offset Some Aging</a:t>
            </a:r>
            <a:r>
              <a:rPr lang="en-US" sz="3900" b="0">
                <a:solidFill>
                  <a:schemeClr val="accent1"/>
                </a:solidFill>
              </a:rPr>
              <a:t/>
            </a:r>
            <a:br>
              <a:rPr lang="en-US" sz="3900" b="0">
                <a:solidFill>
                  <a:schemeClr val="accent1"/>
                </a:solidFill>
              </a:rPr>
            </a:br>
            <a:r>
              <a:rPr lang="en-US" sz="3200" b="0"/>
              <a:t> -- Relatively Small Impact</a:t>
            </a:r>
            <a:br>
              <a:rPr lang="en-US" sz="3200" b="0"/>
            </a:br>
            <a:r>
              <a:rPr lang="en-US" sz="3200" b="0"/>
              <a:t> -- Immigrants Age, too</a:t>
            </a:r>
          </a:p>
        </p:txBody>
      </p:sp>
    </p:spTree>
  </p:cSld>
  <p:clrMapOvr>
    <a:masterClrMapping/>
  </p:clrMapOvr>
  <p:transition spd="med">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327108">
                                            <p:txEl>
                                              <p:pRg st="1" end="1"/>
                                            </p:txEl>
                                          </p:spTgt>
                                        </p:tgtEl>
                                        <p:attrNameLst>
                                          <p:attrName>style.visibility</p:attrName>
                                        </p:attrNameLst>
                                      </p:cBhvr>
                                      <p:to>
                                        <p:strVal val="visible"/>
                                      </p:to>
                                    </p:set>
                                    <p:anim calcmode="lin" valueType="num">
                                      <p:cBhvr additive="base">
                                        <p:cTn id="7" dur="500" fill="hold"/>
                                        <p:tgtEl>
                                          <p:spTgt spid="1327108">
                                            <p:txEl>
                                              <p:pRg st="1" end="1"/>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327108">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327108">
                                            <p:txEl>
                                              <p:pRg st="2" end="2"/>
                                            </p:txEl>
                                          </p:spTgt>
                                        </p:tgtEl>
                                        <p:attrNameLst>
                                          <p:attrName>style.visibility</p:attrName>
                                        </p:attrNameLst>
                                      </p:cBhvr>
                                      <p:to>
                                        <p:strVal val="visible"/>
                                      </p:to>
                                    </p:set>
                                    <p:anim calcmode="lin" valueType="num">
                                      <p:cBhvr additive="base">
                                        <p:cTn id="13" dur="500" fill="hold"/>
                                        <p:tgtEl>
                                          <p:spTgt spid="1327108">
                                            <p:txEl>
                                              <p:pRg st="2" end="2"/>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327108">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327108">
                                            <p:txEl>
                                              <p:pRg st="3" end="3"/>
                                            </p:txEl>
                                          </p:spTgt>
                                        </p:tgtEl>
                                        <p:attrNameLst>
                                          <p:attrName>style.visibility</p:attrName>
                                        </p:attrNameLst>
                                      </p:cBhvr>
                                      <p:to>
                                        <p:strVal val="visible"/>
                                      </p:to>
                                    </p:set>
                                    <p:anim calcmode="lin" valueType="num">
                                      <p:cBhvr additive="base">
                                        <p:cTn id="19" dur="500" fill="hold"/>
                                        <p:tgtEl>
                                          <p:spTgt spid="1327108">
                                            <p:txEl>
                                              <p:pRg st="3" end="3"/>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327108">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1327108">
                                            <p:txEl>
                                              <p:pRg st="4" end="4"/>
                                            </p:txEl>
                                          </p:spTgt>
                                        </p:tgtEl>
                                        <p:attrNameLst>
                                          <p:attrName>style.visibility</p:attrName>
                                        </p:attrNameLst>
                                      </p:cBhvr>
                                      <p:to>
                                        <p:strVal val="visible"/>
                                      </p:to>
                                    </p:set>
                                    <p:anim calcmode="lin" valueType="num">
                                      <p:cBhvr additive="base">
                                        <p:cTn id="25" dur="500" fill="hold"/>
                                        <p:tgtEl>
                                          <p:spTgt spid="1327108">
                                            <p:txEl>
                                              <p:pRg st="4" end="4"/>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1327108">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27108" grpId="0" build="p" autoUpdateAnimBg="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1666" name="Rectangle 2"/>
          <p:cNvSpPr>
            <a:spLocks noChangeArrowheads="1"/>
          </p:cNvSpPr>
          <p:nvPr/>
        </p:nvSpPr>
        <p:spPr bwMode="auto">
          <a:xfrm>
            <a:off x="685800" y="6248400"/>
            <a:ext cx="1905000" cy="457200"/>
          </a:xfrm>
          <a:prstGeom prst="rect">
            <a:avLst/>
          </a:prstGeom>
          <a:noFill/>
          <a:ln w="9525">
            <a:noFill/>
            <a:miter lim="800000"/>
            <a:headEnd/>
            <a:tailEnd/>
          </a:ln>
          <a:effectLst/>
        </p:spPr>
        <p:txBody>
          <a:bodyPr wrap="none" anchor="ctr"/>
          <a:lstStyle/>
          <a:p>
            <a:endParaRPr lang="en-US"/>
          </a:p>
        </p:txBody>
      </p:sp>
      <p:sp>
        <p:nvSpPr>
          <p:cNvPr id="881667" name="Rectangle 3"/>
          <p:cNvSpPr>
            <a:spLocks noChangeArrowheads="1"/>
          </p:cNvSpPr>
          <p:nvPr/>
        </p:nvSpPr>
        <p:spPr bwMode="auto">
          <a:xfrm>
            <a:off x="3124200" y="6248400"/>
            <a:ext cx="2895600" cy="457200"/>
          </a:xfrm>
          <a:prstGeom prst="rect">
            <a:avLst/>
          </a:prstGeom>
          <a:noFill/>
          <a:ln w="9525">
            <a:noFill/>
            <a:miter lim="800000"/>
            <a:headEnd/>
            <a:tailEnd/>
          </a:ln>
          <a:effectLst/>
        </p:spPr>
        <p:txBody>
          <a:bodyPr wrap="none" anchor="ctr"/>
          <a:lstStyle/>
          <a:p>
            <a:endParaRPr lang="en-US"/>
          </a:p>
        </p:txBody>
      </p:sp>
      <p:sp>
        <p:nvSpPr>
          <p:cNvPr id="881668" name="Rectangle 4"/>
          <p:cNvSpPr>
            <a:spLocks noChangeArrowheads="1"/>
          </p:cNvSpPr>
          <p:nvPr/>
        </p:nvSpPr>
        <p:spPr bwMode="auto">
          <a:xfrm>
            <a:off x="685800" y="6248400"/>
            <a:ext cx="1905000" cy="457200"/>
          </a:xfrm>
          <a:prstGeom prst="rect">
            <a:avLst/>
          </a:prstGeom>
          <a:noFill/>
          <a:ln w="9525">
            <a:noFill/>
            <a:miter lim="800000"/>
            <a:headEnd/>
            <a:tailEnd/>
          </a:ln>
          <a:effectLst/>
        </p:spPr>
        <p:txBody>
          <a:bodyPr wrap="none" anchor="ctr"/>
          <a:lstStyle/>
          <a:p>
            <a:endParaRPr lang="en-US"/>
          </a:p>
        </p:txBody>
      </p:sp>
      <p:sp>
        <p:nvSpPr>
          <p:cNvPr id="881669" name="Rectangle 5"/>
          <p:cNvSpPr>
            <a:spLocks noChangeArrowheads="1"/>
          </p:cNvSpPr>
          <p:nvPr/>
        </p:nvSpPr>
        <p:spPr bwMode="auto">
          <a:xfrm>
            <a:off x="3124200" y="6248400"/>
            <a:ext cx="2895600" cy="457200"/>
          </a:xfrm>
          <a:prstGeom prst="rect">
            <a:avLst/>
          </a:prstGeom>
          <a:noFill/>
          <a:ln w="9525">
            <a:noFill/>
            <a:miter lim="800000"/>
            <a:headEnd/>
            <a:tailEnd/>
          </a:ln>
          <a:effectLst/>
        </p:spPr>
        <p:txBody>
          <a:bodyPr wrap="none" anchor="ctr"/>
          <a:lstStyle/>
          <a:p>
            <a:endParaRPr lang="en-US"/>
          </a:p>
        </p:txBody>
      </p:sp>
      <p:sp>
        <p:nvSpPr>
          <p:cNvPr id="881670" name="Rectangle 6"/>
          <p:cNvSpPr>
            <a:spLocks noGrp="1" noChangeArrowheads="1"/>
          </p:cNvSpPr>
          <p:nvPr>
            <p:ph type="title"/>
          </p:nvPr>
        </p:nvSpPr>
        <p:spPr>
          <a:xfrm>
            <a:off x="2105025" y="0"/>
            <a:ext cx="4933950" cy="1190625"/>
          </a:xfrm>
          <a:noFill/>
          <a:ln/>
        </p:spPr>
        <p:txBody>
          <a:bodyPr wrap="none" anchor="t">
            <a:spAutoFit/>
          </a:bodyPr>
          <a:lstStyle/>
          <a:p>
            <a:pPr>
              <a:lnSpc>
                <a:spcPct val="100000"/>
              </a:lnSpc>
              <a:spcBef>
                <a:spcPct val="0"/>
              </a:spcBef>
            </a:pPr>
            <a:r>
              <a:rPr lang="en-US" sz="3600" b="1"/>
              <a:t>For more information,</a:t>
            </a:r>
            <a:br>
              <a:rPr lang="en-US" sz="3600" b="1"/>
            </a:br>
            <a:r>
              <a:rPr lang="en-US" sz="3600" b="1"/>
              <a:t>contact:</a:t>
            </a:r>
          </a:p>
        </p:txBody>
      </p:sp>
      <p:sp>
        <p:nvSpPr>
          <p:cNvPr id="881671" name="Rectangle 7"/>
          <p:cNvSpPr>
            <a:spLocks noGrp="1" noChangeArrowheads="1"/>
          </p:cNvSpPr>
          <p:nvPr>
            <p:ph type="body" idx="1"/>
          </p:nvPr>
        </p:nvSpPr>
        <p:spPr>
          <a:xfrm>
            <a:off x="1311275" y="1774825"/>
            <a:ext cx="6521450" cy="2774950"/>
          </a:xfrm>
          <a:noFill/>
          <a:ln/>
          <a:effectLst>
            <a:outerShdw dist="53882" dir="2700000" algn="ctr" rotWithShape="0">
              <a:schemeClr val="tx1"/>
            </a:outerShdw>
          </a:effectLst>
        </p:spPr>
        <p:txBody>
          <a:bodyPr wrap="none" anchorCtr="1">
            <a:spAutoFit/>
          </a:bodyPr>
          <a:lstStyle/>
          <a:p>
            <a:pPr defTabSz="930275">
              <a:lnSpc>
                <a:spcPct val="80000"/>
              </a:lnSpc>
              <a:spcBef>
                <a:spcPct val="0"/>
              </a:spcBef>
            </a:pPr>
            <a:r>
              <a:rPr lang="en-US" sz="4400" i="1">
                <a:solidFill>
                  <a:schemeClr val="hlink"/>
                </a:solidFill>
              </a:rPr>
              <a:t>Jeffrey S. Passel, Ph.D.</a:t>
            </a:r>
          </a:p>
          <a:p>
            <a:pPr defTabSz="930275">
              <a:lnSpc>
                <a:spcPct val="80000"/>
              </a:lnSpc>
              <a:spcBef>
                <a:spcPct val="0"/>
              </a:spcBef>
            </a:pPr>
            <a:r>
              <a:rPr lang="en-US" sz="4400" i="1">
                <a:solidFill>
                  <a:schemeClr val="hlink"/>
                </a:solidFill>
              </a:rPr>
              <a:t>Pew Hispanic Center</a:t>
            </a:r>
          </a:p>
          <a:p>
            <a:pPr defTabSz="930275">
              <a:lnSpc>
                <a:spcPct val="80000"/>
              </a:lnSpc>
              <a:spcBef>
                <a:spcPct val="0"/>
              </a:spcBef>
            </a:pPr>
            <a:r>
              <a:rPr lang="en-US" sz="4400" i="1">
                <a:solidFill>
                  <a:schemeClr val="hlink"/>
                </a:solidFill>
              </a:rPr>
              <a:t>Pew Research Center</a:t>
            </a:r>
          </a:p>
          <a:p>
            <a:pPr defTabSz="930275">
              <a:lnSpc>
                <a:spcPct val="80000"/>
              </a:lnSpc>
              <a:spcBef>
                <a:spcPct val="0"/>
              </a:spcBef>
            </a:pPr>
            <a:r>
              <a:rPr lang="en-US" sz="4400" i="1">
                <a:solidFill>
                  <a:schemeClr val="hlink"/>
                </a:solidFill>
              </a:rPr>
              <a:t>1615 L St., N.W.</a:t>
            </a:r>
            <a:br>
              <a:rPr lang="en-US" sz="4400" i="1">
                <a:solidFill>
                  <a:schemeClr val="hlink"/>
                </a:solidFill>
              </a:rPr>
            </a:br>
            <a:r>
              <a:rPr lang="en-US" sz="4400" i="1">
                <a:solidFill>
                  <a:schemeClr val="hlink"/>
                </a:solidFill>
              </a:rPr>
              <a:t>Washington, D.C. 20036</a:t>
            </a:r>
          </a:p>
        </p:txBody>
      </p:sp>
      <p:sp>
        <p:nvSpPr>
          <p:cNvPr id="881672" name="Rectangle 8"/>
          <p:cNvSpPr>
            <a:spLocks noChangeArrowheads="1"/>
          </p:cNvSpPr>
          <p:nvPr/>
        </p:nvSpPr>
        <p:spPr bwMode="auto">
          <a:xfrm>
            <a:off x="1885950" y="5133975"/>
            <a:ext cx="5372100" cy="1739900"/>
          </a:xfrm>
          <a:prstGeom prst="rect">
            <a:avLst/>
          </a:prstGeom>
          <a:noFill/>
          <a:ln w="9525">
            <a:noFill/>
            <a:miter lim="800000"/>
            <a:headEnd/>
            <a:tailEnd/>
          </a:ln>
          <a:effectLst/>
        </p:spPr>
        <p:txBody>
          <a:bodyPr wrap="none" lIns="92075" tIns="46038" rIns="92075" bIns="46038">
            <a:spAutoFit/>
          </a:bodyPr>
          <a:lstStyle/>
          <a:p>
            <a:pPr algn="ctr"/>
            <a:r>
              <a:rPr lang="en-US" sz="3600"/>
              <a:t>(202) 419-3625</a:t>
            </a:r>
            <a:br>
              <a:rPr lang="en-US" sz="3600"/>
            </a:br>
            <a:r>
              <a:rPr lang="en-US" sz="3600"/>
              <a:t>jpassel@pewhispanic.org</a:t>
            </a:r>
          </a:p>
          <a:p>
            <a:pPr algn="ctr"/>
            <a:r>
              <a:rPr lang="en-US" sz="3600"/>
              <a:t>www.pewhispanic.org</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22" name="Rectangle 2"/>
          <p:cNvSpPr>
            <a:spLocks noChangeArrowheads="1"/>
          </p:cNvSpPr>
          <p:nvPr/>
        </p:nvSpPr>
        <p:spPr bwMode="auto">
          <a:xfrm>
            <a:off x="706438" y="6230938"/>
            <a:ext cx="1858962" cy="515937"/>
          </a:xfrm>
          <a:prstGeom prst="rect">
            <a:avLst/>
          </a:prstGeom>
          <a:noFill/>
          <a:ln w="9525">
            <a:noFill/>
            <a:miter lim="800000"/>
            <a:headEnd/>
            <a:tailEnd/>
          </a:ln>
          <a:effectLst/>
        </p:spPr>
        <p:txBody>
          <a:bodyPr wrap="none" anchor="ctr"/>
          <a:lstStyle/>
          <a:p>
            <a:endParaRPr lang="en-US"/>
          </a:p>
        </p:txBody>
      </p:sp>
      <p:sp>
        <p:nvSpPr>
          <p:cNvPr id="1361923" name="Rectangle 3"/>
          <p:cNvSpPr>
            <a:spLocks noChangeArrowheads="1"/>
          </p:cNvSpPr>
          <p:nvPr/>
        </p:nvSpPr>
        <p:spPr bwMode="auto">
          <a:xfrm>
            <a:off x="3159125" y="6230938"/>
            <a:ext cx="2825750" cy="515937"/>
          </a:xfrm>
          <a:prstGeom prst="rect">
            <a:avLst/>
          </a:prstGeom>
          <a:noFill/>
          <a:ln w="9525">
            <a:noFill/>
            <a:miter lim="800000"/>
            <a:headEnd/>
            <a:tailEnd/>
          </a:ln>
          <a:effectLst/>
        </p:spPr>
        <p:txBody>
          <a:bodyPr wrap="none" anchor="ctr"/>
          <a:lstStyle/>
          <a:p>
            <a:endParaRPr lang="en-US"/>
          </a:p>
        </p:txBody>
      </p:sp>
      <p:sp>
        <p:nvSpPr>
          <p:cNvPr id="1361924" name="Rectangle 4"/>
          <p:cNvSpPr>
            <a:spLocks noGrp="1" noChangeArrowheads="1"/>
          </p:cNvSpPr>
          <p:nvPr>
            <p:ph type="title"/>
          </p:nvPr>
        </p:nvSpPr>
        <p:spPr>
          <a:xfrm>
            <a:off x="231775" y="11113"/>
            <a:ext cx="8642350" cy="1489075"/>
          </a:xfrm>
          <a:noFill/>
          <a:ln/>
          <a:effectLst>
            <a:outerShdw dist="53882" dir="2700000" algn="ctr" rotWithShape="0">
              <a:schemeClr val="tx1"/>
            </a:outerShdw>
          </a:effectLst>
        </p:spPr>
        <p:txBody>
          <a:bodyPr wrap="none" lIns="92066" tIns="46034" rIns="92066" bIns="46034" anchor="t" anchorCtr="1">
            <a:spAutoFit/>
          </a:bodyPr>
          <a:lstStyle/>
          <a:p>
            <a:pPr defTabSz="930275">
              <a:lnSpc>
                <a:spcPct val="85000"/>
              </a:lnSpc>
              <a:spcBef>
                <a:spcPct val="0"/>
              </a:spcBef>
            </a:pPr>
            <a:r>
              <a:rPr lang="en-US" sz="5400" b="1" i="1">
                <a:solidFill>
                  <a:schemeClr val="hlink"/>
                </a:solidFill>
              </a:rPr>
              <a:t>Latin Americans &amp; Asians</a:t>
            </a:r>
            <a:br>
              <a:rPr lang="en-US" sz="5400" b="1" i="1">
                <a:solidFill>
                  <a:schemeClr val="hlink"/>
                </a:solidFill>
              </a:rPr>
            </a:br>
            <a:r>
              <a:rPr lang="en-US" sz="5400" b="1" i="1">
                <a:solidFill>
                  <a:schemeClr val="hlink"/>
                </a:solidFill>
              </a:rPr>
              <a:t>Dominate Foreign-Born</a:t>
            </a:r>
          </a:p>
        </p:txBody>
      </p:sp>
      <p:graphicFrame>
        <p:nvGraphicFramePr>
          <p:cNvPr id="1361925" name="Object 5"/>
          <p:cNvGraphicFramePr>
            <a:graphicFrameLocks/>
          </p:cNvGraphicFramePr>
          <p:nvPr/>
        </p:nvGraphicFramePr>
        <p:xfrm>
          <a:off x="1331913" y="1625600"/>
          <a:ext cx="5472112" cy="4498975"/>
        </p:xfrm>
        <a:graphic>
          <a:graphicData uri="http://schemas.openxmlformats.org/presentationml/2006/ole">
            <p:oleObj spid="_x0000_s1361925" name="Chart" r:id="rId4" imgW="5438851" imgH="4476902" progId="MSGraph.Chart.8">
              <p:embed followColorScheme="full"/>
            </p:oleObj>
          </a:graphicData>
        </a:graphic>
      </p:graphicFrame>
      <p:sp>
        <p:nvSpPr>
          <p:cNvPr id="1361926" name="Freeform 6"/>
          <p:cNvSpPr>
            <a:spLocks/>
          </p:cNvSpPr>
          <p:nvPr/>
        </p:nvSpPr>
        <p:spPr bwMode="auto">
          <a:xfrm>
            <a:off x="0" y="1533525"/>
            <a:ext cx="9137650" cy="1588"/>
          </a:xfrm>
          <a:custGeom>
            <a:avLst/>
            <a:gdLst/>
            <a:ahLst/>
            <a:cxnLst>
              <a:cxn ang="0">
                <a:pos x="0" y="0"/>
              </a:cxn>
              <a:cxn ang="0">
                <a:pos x="5755" y="0"/>
              </a:cxn>
            </a:cxnLst>
            <a:rect l="0" t="0" r="r" b="b"/>
            <a:pathLst>
              <a:path w="5756" h="1">
                <a:moveTo>
                  <a:pt x="0" y="0"/>
                </a:moveTo>
                <a:lnTo>
                  <a:pt x="5755" y="0"/>
                </a:lnTo>
              </a:path>
            </a:pathLst>
          </a:custGeom>
          <a:noFill/>
          <a:ln w="12700" cap="rnd" cmpd="sng">
            <a:solidFill>
              <a:srgbClr val="00FFFF"/>
            </a:solidFill>
            <a:prstDash val="solid"/>
            <a:round/>
            <a:headEnd type="none" w="sm" len="sm"/>
            <a:tailEnd type="none" w="sm" len="sm"/>
          </a:ln>
          <a:effectLst/>
        </p:spPr>
        <p:txBody>
          <a:bodyPr/>
          <a:lstStyle/>
          <a:p>
            <a:endParaRPr lang="en-US"/>
          </a:p>
        </p:txBody>
      </p:sp>
      <p:sp>
        <p:nvSpPr>
          <p:cNvPr id="1361927" name="Text 2"/>
          <p:cNvSpPr txBox="1">
            <a:spLocks noChangeArrowheads="1"/>
          </p:cNvSpPr>
          <p:nvPr/>
        </p:nvSpPr>
        <p:spPr bwMode="auto">
          <a:xfrm>
            <a:off x="5313363" y="1743075"/>
            <a:ext cx="3759200" cy="762000"/>
          </a:xfrm>
          <a:prstGeom prst="rect">
            <a:avLst/>
          </a:prstGeom>
          <a:noFill/>
          <a:ln w="9525">
            <a:noFill/>
            <a:miter lim="800000"/>
            <a:headEnd/>
            <a:tailEnd/>
          </a:ln>
        </p:spPr>
        <p:txBody>
          <a:bodyPr wrap="none">
            <a:spAutoFit/>
          </a:bodyPr>
          <a:lstStyle/>
          <a:p>
            <a:pPr algn="ctr"/>
            <a:r>
              <a:rPr lang="en-US" sz="2200" b="1">
                <a:solidFill>
                  <a:schemeClr val="tx1"/>
                </a:solidFill>
              </a:rPr>
              <a:t>Other Latin America -- 23%</a:t>
            </a:r>
          </a:p>
          <a:p>
            <a:pPr algn="ctr"/>
            <a:r>
              <a:rPr lang="en-US" sz="2200" b="1">
                <a:solidFill>
                  <a:schemeClr val="tx1"/>
                </a:solidFill>
              </a:rPr>
              <a:t>8.4 million</a:t>
            </a:r>
          </a:p>
        </p:txBody>
      </p:sp>
      <p:sp>
        <p:nvSpPr>
          <p:cNvPr id="1361928" name="Text 3"/>
          <p:cNvSpPr txBox="1">
            <a:spLocks noChangeArrowheads="1"/>
          </p:cNvSpPr>
          <p:nvPr/>
        </p:nvSpPr>
        <p:spPr bwMode="auto">
          <a:xfrm>
            <a:off x="6208713" y="3968750"/>
            <a:ext cx="2825750" cy="762000"/>
          </a:xfrm>
          <a:prstGeom prst="rect">
            <a:avLst/>
          </a:prstGeom>
          <a:noFill/>
          <a:ln w="9525">
            <a:noFill/>
            <a:miter lim="800000"/>
            <a:headEnd/>
            <a:tailEnd/>
          </a:ln>
        </p:spPr>
        <p:txBody>
          <a:bodyPr wrap="none">
            <a:spAutoFit/>
          </a:bodyPr>
          <a:lstStyle/>
          <a:p>
            <a:pPr algn="ctr"/>
            <a:r>
              <a:rPr lang="en-US" sz="2200" b="1">
                <a:solidFill>
                  <a:schemeClr val="tx1"/>
                </a:solidFill>
              </a:rPr>
              <a:t>Africa &amp; Other -- 5%</a:t>
            </a:r>
          </a:p>
          <a:p>
            <a:pPr algn="ctr"/>
            <a:r>
              <a:rPr lang="en-US" sz="2200" b="1">
                <a:solidFill>
                  <a:schemeClr val="tx1"/>
                </a:solidFill>
              </a:rPr>
              <a:t>1.7 million</a:t>
            </a:r>
          </a:p>
        </p:txBody>
      </p:sp>
      <p:sp>
        <p:nvSpPr>
          <p:cNvPr id="1361929" name="Text 4"/>
          <p:cNvSpPr txBox="1">
            <a:spLocks noChangeArrowheads="1"/>
          </p:cNvSpPr>
          <p:nvPr/>
        </p:nvSpPr>
        <p:spPr bwMode="auto">
          <a:xfrm>
            <a:off x="5640388" y="5248275"/>
            <a:ext cx="3417887" cy="762000"/>
          </a:xfrm>
          <a:prstGeom prst="rect">
            <a:avLst/>
          </a:prstGeom>
          <a:noFill/>
          <a:ln w="9525">
            <a:noFill/>
            <a:miter lim="800000"/>
            <a:headEnd/>
            <a:tailEnd/>
          </a:ln>
        </p:spPr>
        <p:txBody>
          <a:bodyPr wrap="none">
            <a:spAutoFit/>
          </a:bodyPr>
          <a:lstStyle/>
          <a:p>
            <a:pPr algn="ctr"/>
            <a:r>
              <a:rPr lang="en-US" sz="2200" b="1">
                <a:solidFill>
                  <a:schemeClr val="tx1"/>
                </a:solidFill>
              </a:rPr>
              <a:t>Europe &amp; Canada -- 15%</a:t>
            </a:r>
          </a:p>
          <a:p>
            <a:pPr algn="ctr"/>
            <a:r>
              <a:rPr lang="en-US" sz="2200" b="1">
                <a:solidFill>
                  <a:schemeClr val="tx1"/>
                </a:solidFill>
              </a:rPr>
              <a:t>5.4 million</a:t>
            </a:r>
          </a:p>
        </p:txBody>
      </p:sp>
      <p:sp>
        <p:nvSpPr>
          <p:cNvPr id="1361930" name="Text 5"/>
          <p:cNvSpPr txBox="1">
            <a:spLocks noChangeArrowheads="1"/>
          </p:cNvSpPr>
          <p:nvPr/>
        </p:nvSpPr>
        <p:spPr bwMode="auto">
          <a:xfrm>
            <a:off x="438150" y="4983163"/>
            <a:ext cx="1676400" cy="762000"/>
          </a:xfrm>
          <a:prstGeom prst="rect">
            <a:avLst/>
          </a:prstGeom>
          <a:noFill/>
          <a:ln w="9525">
            <a:noFill/>
            <a:miter lim="800000"/>
            <a:headEnd/>
            <a:tailEnd/>
          </a:ln>
        </p:spPr>
        <p:txBody>
          <a:bodyPr wrap="none">
            <a:spAutoFit/>
          </a:bodyPr>
          <a:lstStyle/>
          <a:p>
            <a:pPr algn="ctr"/>
            <a:r>
              <a:rPr lang="en-US" sz="2200" b="1">
                <a:solidFill>
                  <a:schemeClr val="tx1"/>
                </a:solidFill>
              </a:rPr>
              <a:t>Asia -- 26%</a:t>
            </a:r>
          </a:p>
          <a:p>
            <a:pPr algn="ctr"/>
            <a:r>
              <a:rPr lang="en-US" sz="2200" b="1">
                <a:solidFill>
                  <a:schemeClr val="tx1"/>
                </a:solidFill>
              </a:rPr>
              <a:t>9.4 million</a:t>
            </a:r>
          </a:p>
        </p:txBody>
      </p:sp>
      <p:sp>
        <p:nvSpPr>
          <p:cNvPr id="1361931" name="Text 6"/>
          <p:cNvSpPr txBox="1">
            <a:spLocks noChangeArrowheads="1"/>
          </p:cNvSpPr>
          <p:nvPr/>
        </p:nvSpPr>
        <p:spPr bwMode="auto">
          <a:xfrm>
            <a:off x="114300" y="1690688"/>
            <a:ext cx="2189163" cy="946150"/>
          </a:xfrm>
          <a:prstGeom prst="rect">
            <a:avLst/>
          </a:prstGeom>
          <a:noFill/>
          <a:ln w="9525">
            <a:noFill/>
            <a:miter lim="800000"/>
            <a:headEnd/>
            <a:tailEnd/>
          </a:ln>
        </p:spPr>
        <p:txBody>
          <a:bodyPr wrap="none">
            <a:spAutoFit/>
          </a:bodyPr>
          <a:lstStyle/>
          <a:p>
            <a:pPr algn="ctr"/>
            <a:r>
              <a:rPr lang="en-US" sz="2200" b="1">
                <a:solidFill>
                  <a:schemeClr val="tx1"/>
                </a:solidFill>
              </a:rPr>
              <a:t>Mexico -- </a:t>
            </a:r>
            <a:r>
              <a:rPr lang="en-US" sz="2800" b="1">
                <a:solidFill>
                  <a:schemeClr val="hlink"/>
                </a:solidFill>
              </a:rPr>
              <a:t>32%</a:t>
            </a:r>
            <a:endParaRPr lang="en-US" sz="2800" b="1">
              <a:solidFill>
                <a:schemeClr val="tx1"/>
              </a:solidFill>
            </a:endParaRPr>
          </a:p>
          <a:p>
            <a:pPr algn="ctr"/>
            <a:r>
              <a:rPr lang="en-US" sz="2800" b="1">
                <a:solidFill>
                  <a:schemeClr val="hlink"/>
                </a:solidFill>
              </a:rPr>
              <a:t>11.6 million</a:t>
            </a:r>
            <a:endParaRPr lang="en-US" sz="2600" b="1">
              <a:solidFill>
                <a:schemeClr val="hlink"/>
              </a:solidFill>
            </a:endParaRPr>
          </a:p>
        </p:txBody>
      </p:sp>
      <p:sp>
        <p:nvSpPr>
          <p:cNvPr id="1361932" name="Rectangle 12"/>
          <p:cNvSpPr>
            <a:spLocks noChangeArrowheads="1"/>
          </p:cNvSpPr>
          <p:nvPr/>
        </p:nvSpPr>
        <p:spPr bwMode="auto">
          <a:xfrm>
            <a:off x="925513" y="6096000"/>
            <a:ext cx="8142287" cy="698500"/>
          </a:xfrm>
          <a:prstGeom prst="rect">
            <a:avLst/>
          </a:prstGeom>
          <a:noFill/>
          <a:ln w="9525">
            <a:noFill/>
            <a:miter lim="800000"/>
            <a:headEnd/>
            <a:tailEnd/>
          </a:ln>
          <a:effectLst/>
        </p:spPr>
        <p:txBody>
          <a:bodyPr wrap="none" lIns="92066" tIns="44446" rIns="92066" bIns="44446">
            <a:spAutoFit/>
          </a:bodyPr>
          <a:lstStyle/>
          <a:p>
            <a:pPr algn="ctr" defTabSz="930275"/>
            <a:r>
              <a:rPr lang="en-US" sz="4000" b="1">
                <a:solidFill>
                  <a:srgbClr val="0000FF"/>
                </a:solidFill>
              </a:rPr>
              <a:t>36.4 Million Foreign-Born in 2005</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361927"/>
                                        </p:tgtEl>
                                        <p:attrNameLst>
                                          <p:attrName>style.visibility</p:attrName>
                                        </p:attrNameLst>
                                      </p:cBhvr>
                                      <p:to>
                                        <p:strVal val="visible"/>
                                      </p:to>
                                    </p:set>
                                    <p:anim calcmode="lin" valueType="num">
                                      <p:cBhvr additive="base">
                                        <p:cTn id="7" dur="500" fill="hold"/>
                                        <p:tgtEl>
                                          <p:spTgt spid="1361927"/>
                                        </p:tgtEl>
                                        <p:attrNameLst>
                                          <p:attrName>ppt_x</p:attrName>
                                        </p:attrNameLst>
                                      </p:cBhvr>
                                      <p:tavLst>
                                        <p:tav tm="0">
                                          <p:val>
                                            <p:strVal val="1+#ppt_w/2"/>
                                          </p:val>
                                        </p:tav>
                                        <p:tav tm="100000">
                                          <p:val>
                                            <p:strVal val="#ppt_x"/>
                                          </p:val>
                                        </p:tav>
                                      </p:tavLst>
                                    </p:anim>
                                    <p:anim calcmode="lin" valueType="num">
                                      <p:cBhvr additive="base">
                                        <p:cTn id="8" dur="500" fill="hold"/>
                                        <p:tgtEl>
                                          <p:spTgt spid="1361927"/>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2" fill="hold" grpId="0" nodeType="clickEffect">
                                  <p:stCondLst>
                                    <p:cond delay="0"/>
                                  </p:stCondLst>
                                  <p:childTnLst>
                                    <p:set>
                                      <p:cBhvr>
                                        <p:cTn id="12" dur="1" fill="hold">
                                          <p:stCondLst>
                                            <p:cond delay="0"/>
                                          </p:stCondLst>
                                        </p:cTn>
                                        <p:tgtEl>
                                          <p:spTgt spid="1361930"/>
                                        </p:tgtEl>
                                        <p:attrNameLst>
                                          <p:attrName>style.visibility</p:attrName>
                                        </p:attrNameLst>
                                      </p:cBhvr>
                                      <p:to>
                                        <p:strVal val="visible"/>
                                      </p:to>
                                    </p:set>
                                    <p:anim calcmode="lin" valueType="num">
                                      <p:cBhvr additive="base">
                                        <p:cTn id="13" dur="500" fill="hold"/>
                                        <p:tgtEl>
                                          <p:spTgt spid="1361930"/>
                                        </p:tgtEl>
                                        <p:attrNameLst>
                                          <p:attrName>ppt_x</p:attrName>
                                        </p:attrNameLst>
                                      </p:cBhvr>
                                      <p:tavLst>
                                        <p:tav tm="0">
                                          <p:val>
                                            <p:strVal val="0-#ppt_w/2"/>
                                          </p:val>
                                        </p:tav>
                                        <p:tav tm="100000">
                                          <p:val>
                                            <p:strVal val="#ppt_x"/>
                                          </p:val>
                                        </p:tav>
                                      </p:tavLst>
                                    </p:anim>
                                    <p:anim calcmode="lin" valueType="num">
                                      <p:cBhvr additive="base">
                                        <p:cTn id="14" dur="500" fill="hold"/>
                                        <p:tgtEl>
                                          <p:spTgt spid="1361930"/>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361928"/>
                                        </p:tgtEl>
                                        <p:attrNameLst>
                                          <p:attrName>style.visibility</p:attrName>
                                        </p:attrNameLst>
                                      </p:cBhvr>
                                      <p:to>
                                        <p:strVal val="visible"/>
                                      </p:to>
                                    </p:set>
                                    <p:anim calcmode="lin" valueType="num">
                                      <p:cBhvr additive="base">
                                        <p:cTn id="19" dur="500" fill="hold"/>
                                        <p:tgtEl>
                                          <p:spTgt spid="1361928"/>
                                        </p:tgtEl>
                                        <p:attrNameLst>
                                          <p:attrName>ppt_x</p:attrName>
                                        </p:attrNameLst>
                                      </p:cBhvr>
                                      <p:tavLst>
                                        <p:tav tm="0">
                                          <p:val>
                                            <p:strVal val="1+#ppt_w/2"/>
                                          </p:val>
                                        </p:tav>
                                        <p:tav tm="100000">
                                          <p:val>
                                            <p:strVal val="#ppt_x"/>
                                          </p:val>
                                        </p:tav>
                                      </p:tavLst>
                                    </p:anim>
                                    <p:anim calcmode="lin" valueType="num">
                                      <p:cBhvr additive="base">
                                        <p:cTn id="20" dur="500" fill="hold"/>
                                        <p:tgtEl>
                                          <p:spTgt spid="1361928"/>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6" fill="hold" grpId="0" nodeType="clickEffect">
                                  <p:stCondLst>
                                    <p:cond delay="0"/>
                                  </p:stCondLst>
                                  <p:childTnLst>
                                    <p:set>
                                      <p:cBhvr>
                                        <p:cTn id="24" dur="1" fill="hold">
                                          <p:stCondLst>
                                            <p:cond delay="0"/>
                                          </p:stCondLst>
                                        </p:cTn>
                                        <p:tgtEl>
                                          <p:spTgt spid="1361929"/>
                                        </p:tgtEl>
                                        <p:attrNameLst>
                                          <p:attrName>style.visibility</p:attrName>
                                        </p:attrNameLst>
                                      </p:cBhvr>
                                      <p:to>
                                        <p:strVal val="visible"/>
                                      </p:to>
                                    </p:set>
                                    <p:anim calcmode="lin" valueType="num">
                                      <p:cBhvr additive="base">
                                        <p:cTn id="25" dur="500" fill="hold"/>
                                        <p:tgtEl>
                                          <p:spTgt spid="1361929"/>
                                        </p:tgtEl>
                                        <p:attrNameLst>
                                          <p:attrName>ppt_x</p:attrName>
                                        </p:attrNameLst>
                                      </p:cBhvr>
                                      <p:tavLst>
                                        <p:tav tm="0">
                                          <p:val>
                                            <p:strVal val="1+#ppt_w/2"/>
                                          </p:val>
                                        </p:tav>
                                        <p:tav tm="100000">
                                          <p:val>
                                            <p:strVal val="#ppt_x"/>
                                          </p:val>
                                        </p:tav>
                                      </p:tavLst>
                                    </p:anim>
                                    <p:anim calcmode="lin" valueType="num">
                                      <p:cBhvr additive="base">
                                        <p:cTn id="26" dur="500" fill="hold"/>
                                        <p:tgtEl>
                                          <p:spTgt spid="136192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61927" grpId="0"/>
      <p:bldP spid="1361928" grpId="0"/>
      <p:bldP spid="1361929" grpId="0"/>
      <p:bldP spid="136193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8194" name="Rectangle 2"/>
          <p:cNvSpPr>
            <a:spLocks noChangeArrowheads="1"/>
          </p:cNvSpPr>
          <p:nvPr/>
        </p:nvSpPr>
        <p:spPr bwMode="auto">
          <a:xfrm>
            <a:off x="4487863" y="20638"/>
            <a:ext cx="184150" cy="1127125"/>
          </a:xfrm>
          <a:prstGeom prst="rect">
            <a:avLst/>
          </a:prstGeom>
          <a:noFill/>
          <a:ln w="9525">
            <a:noFill/>
            <a:miter lim="800000"/>
            <a:headEnd/>
            <a:tailEnd/>
          </a:ln>
          <a:effectLst>
            <a:outerShdw dist="53882" dir="2700000" algn="ctr" rotWithShape="0">
              <a:schemeClr val="tx1"/>
            </a:outerShdw>
          </a:effectLst>
        </p:spPr>
        <p:txBody>
          <a:bodyPr wrap="none" lIns="92066" tIns="46034" rIns="92066" bIns="46034" anchorCtr="1">
            <a:spAutoFit/>
          </a:bodyPr>
          <a:lstStyle/>
          <a:p>
            <a:pPr algn="ctr" defTabSz="930275">
              <a:lnSpc>
                <a:spcPct val="85000"/>
              </a:lnSpc>
            </a:pPr>
            <a:r>
              <a:rPr lang="en-US" sz="4000" b="1" i="1">
                <a:solidFill>
                  <a:schemeClr val="hlink"/>
                </a:solidFill>
              </a:rPr>
              <a:t/>
            </a:r>
            <a:br>
              <a:rPr lang="en-US" sz="4000" b="1" i="1">
                <a:solidFill>
                  <a:schemeClr val="hlink"/>
                </a:solidFill>
              </a:rPr>
            </a:br>
            <a:endParaRPr lang="en-US" sz="4000" b="1" i="1">
              <a:solidFill>
                <a:schemeClr val="hlink"/>
              </a:solidFill>
            </a:endParaRPr>
          </a:p>
        </p:txBody>
      </p:sp>
      <p:sp>
        <p:nvSpPr>
          <p:cNvPr id="1288195" name="Rectangle 3"/>
          <p:cNvSpPr>
            <a:spLocks noGrp="1" noChangeArrowheads="1"/>
          </p:cNvSpPr>
          <p:nvPr>
            <p:ph type="title"/>
          </p:nvPr>
        </p:nvSpPr>
        <p:spPr>
          <a:xfrm>
            <a:off x="601663" y="20638"/>
            <a:ext cx="7950200" cy="1127125"/>
          </a:xfrm>
          <a:noFill/>
          <a:ln/>
          <a:effectLst>
            <a:outerShdw dist="53882" dir="2700000" algn="ctr" rotWithShape="0">
              <a:schemeClr val="tx1"/>
            </a:outerShdw>
          </a:effectLst>
        </p:spPr>
        <p:txBody>
          <a:bodyPr wrap="none" lIns="92066" tIns="46034" rIns="92066" bIns="46034" anchor="t" anchorCtr="1">
            <a:spAutoFit/>
          </a:bodyPr>
          <a:lstStyle/>
          <a:p>
            <a:pPr defTabSz="930275">
              <a:lnSpc>
                <a:spcPct val="85000"/>
              </a:lnSpc>
              <a:spcBef>
                <a:spcPct val="0"/>
              </a:spcBef>
            </a:pPr>
            <a:r>
              <a:rPr lang="en-US" sz="4000" b="1" i="1">
                <a:solidFill>
                  <a:schemeClr val="hlink"/>
                </a:solidFill>
              </a:rPr>
              <a:t>Immigrant Numbers at Record --</a:t>
            </a:r>
            <a:br>
              <a:rPr lang="en-US" sz="4000" b="1" i="1">
                <a:solidFill>
                  <a:schemeClr val="hlink"/>
                </a:solidFill>
              </a:rPr>
            </a:br>
            <a:endParaRPr lang="en-US" sz="4000" b="1" i="1">
              <a:solidFill>
                <a:schemeClr val="hlink"/>
              </a:solidFill>
            </a:endParaRPr>
          </a:p>
        </p:txBody>
      </p:sp>
      <p:sp>
        <p:nvSpPr>
          <p:cNvPr id="1288196" name="Rectangle 4"/>
          <p:cNvSpPr>
            <a:spLocks noChangeArrowheads="1"/>
          </p:cNvSpPr>
          <p:nvPr/>
        </p:nvSpPr>
        <p:spPr bwMode="auto">
          <a:xfrm>
            <a:off x="685800" y="6248400"/>
            <a:ext cx="1905000" cy="457200"/>
          </a:xfrm>
          <a:prstGeom prst="rect">
            <a:avLst/>
          </a:prstGeom>
          <a:noFill/>
          <a:ln w="9525">
            <a:noFill/>
            <a:miter lim="800000"/>
            <a:headEnd/>
            <a:tailEnd/>
          </a:ln>
          <a:effectLst/>
        </p:spPr>
        <p:txBody>
          <a:bodyPr wrap="none" anchor="ctr"/>
          <a:lstStyle/>
          <a:p>
            <a:endParaRPr lang="en-US"/>
          </a:p>
        </p:txBody>
      </p:sp>
      <p:sp>
        <p:nvSpPr>
          <p:cNvPr id="1288197" name="Rectangle 5"/>
          <p:cNvSpPr>
            <a:spLocks noChangeArrowheads="1"/>
          </p:cNvSpPr>
          <p:nvPr/>
        </p:nvSpPr>
        <p:spPr bwMode="auto">
          <a:xfrm>
            <a:off x="3124200" y="6248400"/>
            <a:ext cx="2895600" cy="457200"/>
          </a:xfrm>
          <a:prstGeom prst="rect">
            <a:avLst/>
          </a:prstGeom>
          <a:noFill/>
          <a:ln w="9525">
            <a:noFill/>
            <a:miter lim="800000"/>
            <a:headEnd/>
            <a:tailEnd/>
          </a:ln>
          <a:effectLst/>
        </p:spPr>
        <p:txBody>
          <a:bodyPr wrap="none" anchor="ctr"/>
          <a:lstStyle/>
          <a:p>
            <a:endParaRPr lang="en-US"/>
          </a:p>
        </p:txBody>
      </p:sp>
      <p:sp>
        <p:nvSpPr>
          <p:cNvPr id="1288198" name="Rectangle 6"/>
          <p:cNvSpPr>
            <a:spLocks noChangeArrowheads="1"/>
          </p:cNvSpPr>
          <p:nvPr/>
        </p:nvSpPr>
        <p:spPr bwMode="auto">
          <a:xfrm>
            <a:off x="685800" y="6248400"/>
            <a:ext cx="1905000" cy="457200"/>
          </a:xfrm>
          <a:prstGeom prst="rect">
            <a:avLst/>
          </a:prstGeom>
          <a:noFill/>
          <a:ln w="9525">
            <a:noFill/>
            <a:miter lim="800000"/>
            <a:headEnd/>
            <a:tailEnd/>
          </a:ln>
          <a:effectLst/>
        </p:spPr>
        <p:txBody>
          <a:bodyPr wrap="none" anchor="ctr"/>
          <a:lstStyle/>
          <a:p>
            <a:endParaRPr lang="en-US"/>
          </a:p>
        </p:txBody>
      </p:sp>
      <p:sp>
        <p:nvSpPr>
          <p:cNvPr id="1288199" name="Rectangle 7"/>
          <p:cNvSpPr>
            <a:spLocks noChangeArrowheads="1"/>
          </p:cNvSpPr>
          <p:nvPr/>
        </p:nvSpPr>
        <p:spPr bwMode="auto">
          <a:xfrm>
            <a:off x="3124200" y="6248400"/>
            <a:ext cx="2895600" cy="457200"/>
          </a:xfrm>
          <a:prstGeom prst="rect">
            <a:avLst/>
          </a:prstGeom>
          <a:noFill/>
          <a:ln w="9525">
            <a:noFill/>
            <a:miter lim="800000"/>
            <a:headEnd/>
            <a:tailEnd/>
          </a:ln>
          <a:effectLst/>
        </p:spPr>
        <p:txBody>
          <a:bodyPr wrap="none" anchor="ctr"/>
          <a:lstStyle/>
          <a:p>
            <a:endParaRPr lang="en-US"/>
          </a:p>
        </p:txBody>
      </p:sp>
      <p:graphicFrame>
        <p:nvGraphicFramePr>
          <p:cNvPr id="1288200" name="Object 8"/>
          <p:cNvGraphicFramePr>
            <a:graphicFrameLocks/>
          </p:cNvGraphicFramePr>
          <p:nvPr/>
        </p:nvGraphicFramePr>
        <p:xfrm>
          <a:off x="0" y="1149350"/>
          <a:ext cx="9063038" cy="5384800"/>
        </p:xfrm>
        <a:graphic>
          <a:graphicData uri="http://schemas.openxmlformats.org/presentationml/2006/ole">
            <p:oleObj spid="_x0000_s1288200" name="Chart" r:id="rId4" imgW="8867851" imgH="5400751" progId="MSGraph.Chart.8">
              <p:embed followColorScheme="full"/>
            </p:oleObj>
          </a:graphicData>
        </a:graphic>
      </p:graphicFrame>
      <p:sp>
        <p:nvSpPr>
          <p:cNvPr id="1288201" name="Rectangle 9"/>
          <p:cNvSpPr>
            <a:spLocks noChangeArrowheads="1"/>
          </p:cNvSpPr>
          <p:nvPr/>
        </p:nvSpPr>
        <p:spPr bwMode="auto">
          <a:xfrm>
            <a:off x="5230813" y="1554163"/>
            <a:ext cx="1839912" cy="549275"/>
          </a:xfrm>
          <a:prstGeom prst="rect">
            <a:avLst/>
          </a:prstGeom>
          <a:noFill/>
          <a:ln w="9525">
            <a:noFill/>
            <a:miter lim="800000"/>
            <a:headEnd/>
            <a:tailEnd/>
          </a:ln>
          <a:effectLst/>
        </p:spPr>
        <p:txBody>
          <a:bodyPr lIns="92066" tIns="46034" rIns="92066" bIns="46034" anchor="b">
            <a:spAutoFit/>
          </a:bodyPr>
          <a:lstStyle/>
          <a:p>
            <a:pPr algn="ctr">
              <a:lnSpc>
                <a:spcPct val="70000"/>
              </a:lnSpc>
              <a:spcBef>
                <a:spcPct val="30000"/>
              </a:spcBef>
            </a:pPr>
            <a:r>
              <a:rPr lang="en-US" sz="2000" b="1">
                <a:solidFill>
                  <a:schemeClr val="tx2"/>
                </a:solidFill>
              </a:rPr>
              <a:t>36 Million</a:t>
            </a:r>
          </a:p>
          <a:p>
            <a:pPr algn="ctr">
              <a:lnSpc>
                <a:spcPct val="70000"/>
              </a:lnSpc>
              <a:spcBef>
                <a:spcPct val="30000"/>
              </a:spcBef>
            </a:pPr>
            <a:r>
              <a:rPr lang="en-US" sz="1600" b="1">
                <a:solidFill>
                  <a:schemeClr val="tx2"/>
                </a:solidFill>
              </a:rPr>
              <a:t>(2005 CPS)</a:t>
            </a:r>
          </a:p>
        </p:txBody>
      </p:sp>
      <p:sp>
        <p:nvSpPr>
          <p:cNvPr id="1288202" name="Line 10"/>
          <p:cNvSpPr>
            <a:spLocks noChangeShapeType="1"/>
          </p:cNvSpPr>
          <p:nvPr/>
        </p:nvSpPr>
        <p:spPr bwMode="auto">
          <a:xfrm>
            <a:off x="6773863" y="1824038"/>
            <a:ext cx="836612" cy="87312"/>
          </a:xfrm>
          <a:prstGeom prst="line">
            <a:avLst/>
          </a:prstGeom>
          <a:noFill/>
          <a:ln w="12700" cap="rnd">
            <a:solidFill>
              <a:srgbClr val="FF0000"/>
            </a:solidFill>
            <a:round/>
            <a:headEnd type="none" w="sm" len="sm"/>
            <a:tailEnd type="stealth" w="med" len="lg"/>
          </a:ln>
          <a:effectLst/>
        </p:spPr>
        <p:txBody>
          <a:bodyPr lIns="92066" tIns="46034" rIns="92066" bIns="46034" anchor="b">
            <a:spAutoFit/>
          </a:bodyPr>
          <a:lstStyle/>
          <a:p>
            <a:endParaRPr lang="en-US"/>
          </a:p>
        </p:txBody>
      </p:sp>
      <p:sp>
        <p:nvSpPr>
          <p:cNvPr id="1288203" name="Freeform 11"/>
          <p:cNvSpPr>
            <a:spLocks/>
          </p:cNvSpPr>
          <p:nvPr/>
        </p:nvSpPr>
        <p:spPr bwMode="auto">
          <a:xfrm>
            <a:off x="0" y="1223963"/>
            <a:ext cx="9137650" cy="1587"/>
          </a:xfrm>
          <a:custGeom>
            <a:avLst/>
            <a:gdLst/>
            <a:ahLst/>
            <a:cxnLst>
              <a:cxn ang="0">
                <a:pos x="0" y="0"/>
              </a:cxn>
              <a:cxn ang="0">
                <a:pos x="5755" y="0"/>
              </a:cxn>
            </a:cxnLst>
            <a:rect l="0" t="0" r="r" b="b"/>
            <a:pathLst>
              <a:path w="5756" h="1">
                <a:moveTo>
                  <a:pt x="0" y="0"/>
                </a:moveTo>
                <a:lnTo>
                  <a:pt x="5755" y="0"/>
                </a:lnTo>
              </a:path>
            </a:pathLst>
          </a:custGeom>
          <a:noFill/>
          <a:ln w="12700" cap="rnd" cmpd="sng">
            <a:solidFill>
              <a:srgbClr val="00FFFF"/>
            </a:solidFill>
            <a:prstDash val="solid"/>
            <a:round/>
            <a:headEnd type="none" w="sm" len="sm"/>
            <a:tailEnd type="none" w="sm" len="sm"/>
          </a:ln>
          <a:effectLst/>
        </p:spPr>
        <p:txBody>
          <a:bodyPr/>
          <a:lstStyle/>
          <a:p>
            <a:endParaRPr lang="en-US"/>
          </a:p>
        </p:txBody>
      </p:sp>
      <p:grpSp>
        <p:nvGrpSpPr>
          <p:cNvPr id="1288209" name="Group 17"/>
          <p:cNvGrpSpPr>
            <a:grpSpLocks/>
          </p:cNvGrpSpPr>
          <p:nvPr/>
        </p:nvGrpSpPr>
        <p:grpSpPr bwMode="auto">
          <a:xfrm>
            <a:off x="4181475" y="3603625"/>
            <a:ext cx="1930400" cy="1200150"/>
            <a:chOff x="2634" y="2270"/>
            <a:chExt cx="1216" cy="756"/>
          </a:xfrm>
        </p:grpSpPr>
        <p:sp>
          <p:nvSpPr>
            <p:cNvPr id="1288205" name="Rectangle 13"/>
            <p:cNvSpPr>
              <a:spLocks noChangeArrowheads="1"/>
            </p:cNvSpPr>
            <p:nvPr/>
          </p:nvSpPr>
          <p:spPr bwMode="auto">
            <a:xfrm>
              <a:off x="2634" y="2270"/>
              <a:ext cx="976" cy="282"/>
            </a:xfrm>
            <a:prstGeom prst="rect">
              <a:avLst/>
            </a:prstGeom>
            <a:noFill/>
            <a:ln w="9525">
              <a:noFill/>
              <a:miter lim="800000"/>
              <a:headEnd/>
              <a:tailEnd/>
            </a:ln>
            <a:effectLst/>
          </p:spPr>
          <p:txBody>
            <a:bodyPr lIns="92066" tIns="46034" rIns="92066" bIns="46034" anchor="b">
              <a:spAutoFit/>
            </a:bodyPr>
            <a:lstStyle/>
            <a:p>
              <a:pPr algn="ctr">
                <a:lnSpc>
                  <a:spcPct val="70000"/>
                </a:lnSpc>
                <a:spcBef>
                  <a:spcPct val="30000"/>
                </a:spcBef>
              </a:pPr>
              <a:r>
                <a:rPr lang="en-US" sz="1600" b="1">
                  <a:solidFill>
                    <a:schemeClr val="tx2"/>
                  </a:solidFill>
                </a:rPr>
                <a:t>9.6 Million</a:t>
              </a:r>
            </a:p>
            <a:p>
              <a:pPr algn="ctr">
                <a:lnSpc>
                  <a:spcPct val="70000"/>
                </a:lnSpc>
                <a:spcBef>
                  <a:spcPct val="30000"/>
                </a:spcBef>
              </a:pPr>
              <a:r>
                <a:rPr lang="en-US" sz="1200" b="1">
                  <a:solidFill>
                    <a:schemeClr val="tx2"/>
                  </a:solidFill>
                </a:rPr>
                <a:t>(1970 Census)</a:t>
              </a:r>
            </a:p>
          </p:txBody>
        </p:sp>
        <p:sp>
          <p:nvSpPr>
            <p:cNvPr id="1288206" name="Line 14"/>
            <p:cNvSpPr>
              <a:spLocks noChangeShapeType="1"/>
            </p:cNvSpPr>
            <p:nvPr/>
          </p:nvSpPr>
          <p:spPr bwMode="auto">
            <a:xfrm>
              <a:off x="3495" y="2596"/>
              <a:ext cx="355" cy="430"/>
            </a:xfrm>
            <a:prstGeom prst="line">
              <a:avLst/>
            </a:prstGeom>
            <a:noFill/>
            <a:ln w="12700" cap="rnd">
              <a:solidFill>
                <a:srgbClr val="FF0000"/>
              </a:solidFill>
              <a:round/>
              <a:headEnd type="none" w="sm" len="sm"/>
              <a:tailEnd type="stealth" w="med" len="lg"/>
            </a:ln>
            <a:effectLst/>
          </p:spPr>
          <p:txBody>
            <a:bodyPr lIns="92066" tIns="46034" rIns="92066" bIns="46034" anchor="b">
              <a:spAutoFit/>
            </a:bodyPr>
            <a:lstStyle/>
            <a:p>
              <a:endParaRPr lang="en-US"/>
            </a:p>
          </p:txBody>
        </p:sp>
      </p:gr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6018" name="Rectangle 2"/>
          <p:cNvSpPr>
            <a:spLocks noChangeArrowheads="1"/>
          </p:cNvSpPr>
          <p:nvPr/>
        </p:nvSpPr>
        <p:spPr bwMode="auto">
          <a:xfrm>
            <a:off x="4487863" y="20638"/>
            <a:ext cx="184150" cy="1127125"/>
          </a:xfrm>
          <a:prstGeom prst="rect">
            <a:avLst/>
          </a:prstGeom>
          <a:noFill/>
          <a:ln w="9525">
            <a:noFill/>
            <a:miter lim="800000"/>
            <a:headEnd/>
            <a:tailEnd/>
          </a:ln>
          <a:effectLst>
            <a:outerShdw dist="53882" dir="2700000" algn="ctr" rotWithShape="0">
              <a:schemeClr val="tx1"/>
            </a:outerShdw>
          </a:effectLst>
        </p:spPr>
        <p:txBody>
          <a:bodyPr wrap="none" lIns="92066" tIns="46034" rIns="92066" bIns="46034" anchorCtr="1">
            <a:spAutoFit/>
          </a:bodyPr>
          <a:lstStyle/>
          <a:p>
            <a:pPr algn="ctr" defTabSz="930275">
              <a:lnSpc>
                <a:spcPct val="85000"/>
              </a:lnSpc>
            </a:pPr>
            <a:r>
              <a:rPr lang="en-US" sz="4000" b="1" i="1">
                <a:solidFill>
                  <a:schemeClr val="hlink"/>
                </a:solidFill>
              </a:rPr>
              <a:t/>
            </a:r>
            <a:br>
              <a:rPr lang="en-US" sz="4000" b="1" i="1">
                <a:solidFill>
                  <a:schemeClr val="hlink"/>
                </a:solidFill>
              </a:rPr>
            </a:br>
            <a:endParaRPr lang="en-US" sz="4000" b="1" i="1">
              <a:solidFill>
                <a:schemeClr val="hlink"/>
              </a:solidFill>
            </a:endParaRPr>
          </a:p>
        </p:txBody>
      </p:sp>
      <p:sp>
        <p:nvSpPr>
          <p:cNvPr id="1366019" name="Rectangle 3"/>
          <p:cNvSpPr>
            <a:spLocks noGrp="1" noChangeArrowheads="1"/>
          </p:cNvSpPr>
          <p:nvPr>
            <p:ph type="title"/>
          </p:nvPr>
        </p:nvSpPr>
        <p:spPr>
          <a:xfrm>
            <a:off x="601663" y="20638"/>
            <a:ext cx="7950200" cy="1127125"/>
          </a:xfrm>
          <a:noFill/>
          <a:ln/>
          <a:effectLst>
            <a:outerShdw dist="53882" dir="2700000" algn="ctr" rotWithShape="0">
              <a:schemeClr val="tx1"/>
            </a:outerShdw>
          </a:effectLst>
        </p:spPr>
        <p:txBody>
          <a:bodyPr wrap="none" lIns="92066" tIns="46034" rIns="92066" bIns="46034" anchor="t" anchorCtr="1">
            <a:spAutoFit/>
          </a:bodyPr>
          <a:lstStyle/>
          <a:p>
            <a:pPr defTabSz="930275">
              <a:lnSpc>
                <a:spcPct val="85000"/>
              </a:lnSpc>
              <a:spcBef>
                <a:spcPct val="0"/>
              </a:spcBef>
            </a:pPr>
            <a:r>
              <a:rPr lang="en-US" sz="4000" b="1" i="1">
                <a:solidFill>
                  <a:schemeClr val="hlink"/>
                </a:solidFill>
              </a:rPr>
              <a:t>Immigrant Numbers at Record --</a:t>
            </a:r>
            <a:br>
              <a:rPr lang="en-US" sz="4000" b="1" i="1">
                <a:solidFill>
                  <a:schemeClr val="hlink"/>
                </a:solidFill>
              </a:rPr>
            </a:br>
            <a:r>
              <a:rPr lang="en-US" sz="4000" b="1" i="1">
                <a:solidFill>
                  <a:schemeClr val="hlink"/>
                </a:solidFill>
              </a:rPr>
              <a:t>Percentage Still Below Peak</a:t>
            </a:r>
          </a:p>
        </p:txBody>
      </p:sp>
      <p:sp>
        <p:nvSpPr>
          <p:cNvPr id="1366020" name="Rectangle 4"/>
          <p:cNvSpPr>
            <a:spLocks noChangeArrowheads="1"/>
          </p:cNvSpPr>
          <p:nvPr/>
        </p:nvSpPr>
        <p:spPr bwMode="auto">
          <a:xfrm>
            <a:off x="685800" y="6248400"/>
            <a:ext cx="1905000" cy="457200"/>
          </a:xfrm>
          <a:prstGeom prst="rect">
            <a:avLst/>
          </a:prstGeom>
          <a:noFill/>
          <a:ln w="9525">
            <a:noFill/>
            <a:miter lim="800000"/>
            <a:headEnd/>
            <a:tailEnd/>
          </a:ln>
          <a:effectLst/>
        </p:spPr>
        <p:txBody>
          <a:bodyPr wrap="none" anchor="ctr"/>
          <a:lstStyle/>
          <a:p>
            <a:endParaRPr lang="en-US"/>
          </a:p>
        </p:txBody>
      </p:sp>
      <p:sp>
        <p:nvSpPr>
          <p:cNvPr id="1366021" name="Rectangle 5"/>
          <p:cNvSpPr>
            <a:spLocks noChangeArrowheads="1"/>
          </p:cNvSpPr>
          <p:nvPr/>
        </p:nvSpPr>
        <p:spPr bwMode="auto">
          <a:xfrm>
            <a:off x="3124200" y="6248400"/>
            <a:ext cx="2895600" cy="457200"/>
          </a:xfrm>
          <a:prstGeom prst="rect">
            <a:avLst/>
          </a:prstGeom>
          <a:noFill/>
          <a:ln w="9525">
            <a:noFill/>
            <a:miter lim="800000"/>
            <a:headEnd/>
            <a:tailEnd/>
          </a:ln>
          <a:effectLst/>
        </p:spPr>
        <p:txBody>
          <a:bodyPr wrap="none" anchor="ctr"/>
          <a:lstStyle/>
          <a:p>
            <a:endParaRPr lang="en-US"/>
          </a:p>
        </p:txBody>
      </p:sp>
      <p:sp>
        <p:nvSpPr>
          <p:cNvPr id="1366022" name="Rectangle 6"/>
          <p:cNvSpPr>
            <a:spLocks noChangeArrowheads="1"/>
          </p:cNvSpPr>
          <p:nvPr/>
        </p:nvSpPr>
        <p:spPr bwMode="auto">
          <a:xfrm>
            <a:off x="685800" y="6248400"/>
            <a:ext cx="1905000" cy="457200"/>
          </a:xfrm>
          <a:prstGeom prst="rect">
            <a:avLst/>
          </a:prstGeom>
          <a:noFill/>
          <a:ln w="9525">
            <a:noFill/>
            <a:miter lim="800000"/>
            <a:headEnd/>
            <a:tailEnd/>
          </a:ln>
          <a:effectLst/>
        </p:spPr>
        <p:txBody>
          <a:bodyPr wrap="none" anchor="ctr"/>
          <a:lstStyle/>
          <a:p>
            <a:endParaRPr lang="en-US"/>
          </a:p>
        </p:txBody>
      </p:sp>
      <p:sp>
        <p:nvSpPr>
          <p:cNvPr id="1366023" name="Rectangle 7"/>
          <p:cNvSpPr>
            <a:spLocks noChangeArrowheads="1"/>
          </p:cNvSpPr>
          <p:nvPr/>
        </p:nvSpPr>
        <p:spPr bwMode="auto">
          <a:xfrm>
            <a:off x="3124200" y="6248400"/>
            <a:ext cx="2895600" cy="457200"/>
          </a:xfrm>
          <a:prstGeom prst="rect">
            <a:avLst/>
          </a:prstGeom>
          <a:noFill/>
          <a:ln w="9525">
            <a:noFill/>
            <a:miter lim="800000"/>
            <a:headEnd/>
            <a:tailEnd/>
          </a:ln>
          <a:effectLst/>
        </p:spPr>
        <p:txBody>
          <a:bodyPr wrap="none" anchor="ctr"/>
          <a:lstStyle/>
          <a:p>
            <a:endParaRPr lang="en-US"/>
          </a:p>
        </p:txBody>
      </p:sp>
      <p:graphicFrame>
        <p:nvGraphicFramePr>
          <p:cNvPr id="1366024" name="Object 8"/>
          <p:cNvGraphicFramePr>
            <a:graphicFrameLocks/>
          </p:cNvGraphicFramePr>
          <p:nvPr/>
        </p:nvGraphicFramePr>
        <p:xfrm>
          <a:off x="0" y="1149350"/>
          <a:ext cx="9063038" cy="5384800"/>
        </p:xfrm>
        <a:graphic>
          <a:graphicData uri="http://schemas.openxmlformats.org/presentationml/2006/ole">
            <p:oleObj spid="_x0000_s1366024" name="Chart" r:id="rId4" imgW="8867851" imgH="5400751" progId="MSGraph.Chart.8">
              <p:embed followColorScheme="full"/>
            </p:oleObj>
          </a:graphicData>
        </a:graphic>
      </p:graphicFrame>
      <p:sp>
        <p:nvSpPr>
          <p:cNvPr id="1366025" name="Rectangle 9"/>
          <p:cNvSpPr>
            <a:spLocks noChangeArrowheads="1"/>
          </p:cNvSpPr>
          <p:nvPr/>
        </p:nvSpPr>
        <p:spPr bwMode="auto">
          <a:xfrm>
            <a:off x="5230813" y="1554163"/>
            <a:ext cx="1839912" cy="549275"/>
          </a:xfrm>
          <a:prstGeom prst="rect">
            <a:avLst/>
          </a:prstGeom>
          <a:noFill/>
          <a:ln w="9525">
            <a:noFill/>
            <a:miter lim="800000"/>
            <a:headEnd/>
            <a:tailEnd/>
          </a:ln>
          <a:effectLst/>
        </p:spPr>
        <p:txBody>
          <a:bodyPr lIns="92066" tIns="46034" rIns="92066" bIns="46034" anchor="b">
            <a:spAutoFit/>
          </a:bodyPr>
          <a:lstStyle/>
          <a:p>
            <a:pPr algn="ctr">
              <a:lnSpc>
                <a:spcPct val="70000"/>
              </a:lnSpc>
              <a:spcBef>
                <a:spcPct val="30000"/>
              </a:spcBef>
            </a:pPr>
            <a:r>
              <a:rPr lang="en-US" sz="2000" b="1">
                <a:solidFill>
                  <a:schemeClr val="tx2"/>
                </a:solidFill>
              </a:rPr>
              <a:t>36 Million</a:t>
            </a:r>
          </a:p>
          <a:p>
            <a:pPr algn="ctr">
              <a:lnSpc>
                <a:spcPct val="70000"/>
              </a:lnSpc>
              <a:spcBef>
                <a:spcPct val="30000"/>
              </a:spcBef>
            </a:pPr>
            <a:r>
              <a:rPr lang="en-US" sz="1600" b="1">
                <a:solidFill>
                  <a:schemeClr val="tx2"/>
                </a:solidFill>
              </a:rPr>
              <a:t>(2005 CPS)</a:t>
            </a:r>
          </a:p>
        </p:txBody>
      </p:sp>
      <p:sp>
        <p:nvSpPr>
          <p:cNvPr id="1366026" name="Line 10"/>
          <p:cNvSpPr>
            <a:spLocks noChangeShapeType="1"/>
          </p:cNvSpPr>
          <p:nvPr/>
        </p:nvSpPr>
        <p:spPr bwMode="auto">
          <a:xfrm>
            <a:off x="6773863" y="1824038"/>
            <a:ext cx="836612" cy="87312"/>
          </a:xfrm>
          <a:prstGeom prst="line">
            <a:avLst/>
          </a:prstGeom>
          <a:noFill/>
          <a:ln w="12700" cap="rnd">
            <a:solidFill>
              <a:srgbClr val="FF0000"/>
            </a:solidFill>
            <a:round/>
            <a:headEnd type="none" w="sm" len="sm"/>
            <a:tailEnd type="stealth" w="med" len="lg"/>
          </a:ln>
          <a:effectLst/>
        </p:spPr>
        <p:txBody>
          <a:bodyPr lIns="92066" tIns="46034" rIns="92066" bIns="46034" anchor="b">
            <a:spAutoFit/>
          </a:bodyPr>
          <a:lstStyle/>
          <a:p>
            <a:endParaRPr lang="en-US"/>
          </a:p>
        </p:txBody>
      </p:sp>
      <p:sp>
        <p:nvSpPr>
          <p:cNvPr id="1366027" name="Freeform 11"/>
          <p:cNvSpPr>
            <a:spLocks/>
          </p:cNvSpPr>
          <p:nvPr/>
        </p:nvSpPr>
        <p:spPr bwMode="auto">
          <a:xfrm>
            <a:off x="0" y="1223963"/>
            <a:ext cx="9137650" cy="1587"/>
          </a:xfrm>
          <a:custGeom>
            <a:avLst/>
            <a:gdLst/>
            <a:ahLst/>
            <a:cxnLst>
              <a:cxn ang="0">
                <a:pos x="0" y="0"/>
              </a:cxn>
              <a:cxn ang="0">
                <a:pos x="5755" y="0"/>
              </a:cxn>
            </a:cxnLst>
            <a:rect l="0" t="0" r="r" b="b"/>
            <a:pathLst>
              <a:path w="5756" h="1">
                <a:moveTo>
                  <a:pt x="0" y="0"/>
                </a:moveTo>
                <a:lnTo>
                  <a:pt x="5755" y="0"/>
                </a:lnTo>
              </a:path>
            </a:pathLst>
          </a:custGeom>
          <a:noFill/>
          <a:ln w="12700" cap="rnd" cmpd="sng">
            <a:solidFill>
              <a:srgbClr val="00FFFF"/>
            </a:solidFill>
            <a:prstDash val="solid"/>
            <a:round/>
            <a:headEnd type="none" w="sm" len="sm"/>
            <a:tailEnd type="none" w="sm" len="sm"/>
          </a:ln>
          <a:effectLst/>
        </p:spPr>
        <p:txBody>
          <a:bodyPr/>
          <a:lstStyle/>
          <a:p>
            <a:endParaRPr lang="en-US"/>
          </a:p>
        </p:txBody>
      </p:sp>
      <p:grpSp>
        <p:nvGrpSpPr>
          <p:cNvPr id="1366031" name="Group 15"/>
          <p:cNvGrpSpPr>
            <a:grpSpLocks/>
          </p:cNvGrpSpPr>
          <p:nvPr/>
        </p:nvGrpSpPr>
        <p:grpSpPr bwMode="auto">
          <a:xfrm>
            <a:off x="2316163" y="3124200"/>
            <a:ext cx="1679575" cy="1068388"/>
            <a:chOff x="1629" y="1803"/>
            <a:chExt cx="1058" cy="673"/>
          </a:xfrm>
        </p:grpSpPr>
        <p:sp>
          <p:nvSpPr>
            <p:cNvPr id="1366032" name="Rectangle 16"/>
            <p:cNvSpPr>
              <a:spLocks noChangeArrowheads="1"/>
            </p:cNvSpPr>
            <p:nvPr/>
          </p:nvSpPr>
          <p:spPr bwMode="auto">
            <a:xfrm>
              <a:off x="1629" y="1803"/>
              <a:ext cx="1058" cy="250"/>
            </a:xfrm>
            <a:prstGeom prst="rect">
              <a:avLst/>
            </a:prstGeom>
            <a:noFill/>
            <a:ln w="9525">
              <a:noFill/>
              <a:miter lim="800000"/>
              <a:headEnd/>
              <a:tailEnd/>
            </a:ln>
            <a:effectLst/>
          </p:spPr>
          <p:txBody>
            <a:bodyPr wrap="none" lIns="92066" tIns="46034" rIns="92066" bIns="46034" anchor="b">
              <a:spAutoFit/>
            </a:bodyPr>
            <a:lstStyle/>
            <a:p>
              <a:pPr algn="ctr">
                <a:spcBef>
                  <a:spcPct val="30000"/>
                </a:spcBef>
              </a:pPr>
              <a:r>
                <a:rPr lang="en-US" sz="2000" b="1">
                  <a:solidFill>
                    <a:schemeClr val="accent1"/>
                  </a:solidFill>
                </a:rPr>
                <a:t>14.8 Percent</a:t>
              </a:r>
            </a:p>
          </p:txBody>
        </p:sp>
        <p:sp>
          <p:nvSpPr>
            <p:cNvPr id="1366033" name="Freeform 17"/>
            <p:cNvSpPr>
              <a:spLocks/>
            </p:cNvSpPr>
            <p:nvPr/>
          </p:nvSpPr>
          <p:spPr bwMode="auto">
            <a:xfrm>
              <a:off x="1821" y="2043"/>
              <a:ext cx="241" cy="433"/>
            </a:xfrm>
            <a:custGeom>
              <a:avLst/>
              <a:gdLst/>
              <a:ahLst/>
              <a:cxnLst>
                <a:cxn ang="0">
                  <a:pos x="240" y="0"/>
                </a:cxn>
                <a:cxn ang="0">
                  <a:pos x="0" y="432"/>
                </a:cxn>
              </a:cxnLst>
              <a:rect l="0" t="0" r="r" b="b"/>
              <a:pathLst>
                <a:path w="241" h="433">
                  <a:moveTo>
                    <a:pt x="240" y="0"/>
                  </a:moveTo>
                  <a:lnTo>
                    <a:pt x="0" y="432"/>
                  </a:lnTo>
                </a:path>
              </a:pathLst>
            </a:custGeom>
            <a:noFill/>
            <a:ln w="12700" cap="rnd" cmpd="sng">
              <a:solidFill>
                <a:schemeClr val="accent1"/>
              </a:solidFill>
              <a:prstDash val="solid"/>
              <a:round/>
              <a:headEnd type="none" w="sm" len="sm"/>
              <a:tailEnd type="stealth" w="med" len="lg"/>
            </a:ln>
            <a:effectLst/>
          </p:spPr>
          <p:txBody>
            <a:bodyPr wrap="none" lIns="92066" tIns="46034" rIns="92066" bIns="46034" anchor="b">
              <a:spAutoFit/>
            </a:bodyPr>
            <a:lstStyle/>
            <a:p>
              <a:endParaRPr lang="en-US"/>
            </a:p>
          </p:txBody>
        </p:sp>
      </p:grpSp>
      <p:grpSp>
        <p:nvGrpSpPr>
          <p:cNvPr id="1366034" name="Group 18"/>
          <p:cNvGrpSpPr>
            <a:grpSpLocks/>
          </p:cNvGrpSpPr>
          <p:nvPr/>
        </p:nvGrpSpPr>
        <p:grpSpPr bwMode="auto">
          <a:xfrm>
            <a:off x="3935413" y="5426075"/>
            <a:ext cx="2112962" cy="403225"/>
            <a:chOff x="2830" y="3436"/>
            <a:chExt cx="1331" cy="254"/>
          </a:xfrm>
        </p:grpSpPr>
        <p:sp>
          <p:nvSpPr>
            <p:cNvPr id="1366035" name="Freeform 19"/>
            <p:cNvSpPr>
              <a:spLocks/>
            </p:cNvSpPr>
            <p:nvPr/>
          </p:nvSpPr>
          <p:spPr bwMode="auto">
            <a:xfrm>
              <a:off x="3792" y="3436"/>
              <a:ext cx="369" cy="125"/>
            </a:xfrm>
            <a:custGeom>
              <a:avLst/>
              <a:gdLst/>
              <a:ahLst/>
              <a:cxnLst>
                <a:cxn ang="0">
                  <a:pos x="0" y="418"/>
                </a:cxn>
                <a:cxn ang="0">
                  <a:pos x="100" y="0"/>
                </a:cxn>
              </a:cxnLst>
              <a:rect l="0" t="0" r="r" b="b"/>
              <a:pathLst>
                <a:path w="101" h="419">
                  <a:moveTo>
                    <a:pt x="0" y="418"/>
                  </a:moveTo>
                  <a:lnTo>
                    <a:pt x="100" y="0"/>
                  </a:lnTo>
                </a:path>
              </a:pathLst>
            </a:custGeom>
            <a:noFill/>
            <a:ln w="12700" cap="rnd" cmpd="sng">
              <a:solidFill>
                <a:schemeClr val="accent1"/>
              </a:solidFill>
              <a:prstDash val="solid"/>
              <a:round/>
              <a:headEnd type="none" w="sm" len="sm"/>
              <a:tailEnd type="stealth" w="med" len="lg"/>
            </a:ln>
            <a:effectLst/>
          </p:spPr>
          <p:txBody>
            <a:bodyPr wrap="none" lIns="92066" tIns="46034" rIns="92066" bIns="46034" anchor="b">
              <a:spAutoFit/>
            </a:bodyPr>
            <a:lstStyle/>
            <a:p>
              <a:endParaRPr lang="en-US"/>
            </a:p>
          </p:txBody>
        </p:sp>
        <p:sp>
          <p:nvSpPr>
            <p:cNvPr id="1366036" name="Rectangle 20"/>
            <p:cNvSpPr>
              <a:spLocks noChangeArrowheads="1"/>
            </p:cNvSpPr>
            <p:nvPr/>
          </p:nvSpPr>
          <p:spPr bwMode="auto">
            <a:xfrm>
              <a:off x="2830" y="3440"/>
              <a:ext cx="969" cy="250"/>
            </a:xfrm>
            <a:prstGeom prst="rect">
              <a:avLst/>
            </a:prstGeom>
            <a:noFill/>
            <a:ln w="9525">
              <a:noFill/>
              <a:miter lim="800000"/>
              <a:headEnd/>
              <a:tailEnd/>
            </a:ln>
            <a:effectLst/>
          </p:spPr>
          <p:txBody>
            <a:bodyPr wrap="none" lIns="92066" tIns="46034" rIns="92066" bIns="46034" anchor="b">
              <a:spAutoFit/>
            </a:bodyPr>
            <a:lstStyle/>
            <a:p>
              <a:pPr algn="ctr">
                <a:spcBef>
                  <a:spcPct val="30000"/>
                </a:spcBef>
              </a:pPr>
              <a:r>
                <a:rPr lang="en-US" sz="2000" b="1">
                  <a:solidFill>
                    <a:schemeClr val="accent1"/>
                  </a:solidFill>
                </a:rPr>
                <a:t>4.7 Percent</a:t>
              </a:r>
            </a:p>
          </p:txBody>
        </p:sp>
      </p:grpSp>
      <p:grpSp>
        <p:nvGrpSpPr>
          <p:cNvPr id="1366037" name="Group 21"/>
          <p:cNvGrpSpPr>
            <a:grpSpLocks/>
          </p:cNvGrpSpPr>
          <p:nvPr/>
        </p:nvGrpSpPr>
        <p:grpSpPr bwMode="auto">
          <a:xfrm>
            <a:off x="7085013" y="4586288"/>
            <a:ext cx="1381125" cy="1046162"/>
            <a:chOff x="3842" y="2925"/>
            <a:chExt cx="870" cy="659"/>
          </a:xfrm>
        </p:grpSpPr>
        <p:sp>
          <p:nvSpPr>
            <p:cNvPr id="1366038" name="Rectangle 22"/>
            <p:cNvSpPr>
              <a:spLocks noChangeArrowheads="1"/>
            </p:cNvSpPr>
            <p:nvPr/>
          </p:nvSpPr>
          <p:spPr bwMode="auto">
            <a:xfrm>
              <a:off x="3842" y="3276"/>
              <a:ext cx="870" cy="308"/>
            </a:xfrm>
            <a:prstGeom prst="rect">
              <a:avLst/>
            </a:prstGeom>
            <a:noFill/>
            <a:ln w="9525">
              <a:noFill/>
              <a:miter lim="800000"/>
              <a:headEnd/>
              <a:tailEnd/>
            </a:ln>
            <a:effectLst/>
          </p:spPr>
          <p:txBody>
            <a:bodyPr wrap="none" lIns="92066" tIns="46034" rIns="92066" bIns="46034" anchor="b">
              <a:spAutoFit/>
            </a:bodyPr>
            <a:lstStyle/>
            <a:p>
              <a:pPr algn="ctr">
                <a:lnSpc>
                  <a:spcPct val="80000"/>
                </a:lnSpc>
                <a:spcBef>
                  <a:spcPct val="30000"/>
                </a:spcBef>
              </a:pPr>
              <a:r>
                <a:rPr lang="en-US" sz="1600" b="1">
                  <a:solidFill>
                    <a:schemeClr val="accent1"/>
                  </a:solidFill>
                </a:rPr>
                <a:t>12.1 Percent</a:t>
              </a:r>
            </a:p>
            <a:p>
              <a:pPr algn="ctr">
                <a:lnSpc>
                  <a:spcPct val="80000"/>
                </a:lnSpc>
                <a:spcBef>
                  <a:spcPct val="30000"/>
                </a:spcBef>
              </a:pPr>
              <a:r>
                <a:rPr lang="en-US" sz="1200" b="1">
                  <a:solidFill>
                    <a:schemeClr val="accent1"/>
                  </a:solidFill>
                </a:rPr>
                <a:t>(2005)</a:t>
              </a:r>
            </a:p>
          </p:txBody>
        </p:sp>
        <p:sp>
          <p:nvSpPr>
            <p:cNvPr id="1366039" name="Line 23"/>
            <p:cNvSpPr>
              <a:spLocks noChangeShapeType="1"/>
            </p:cNvSpPr>
            <p:nvPr/>
          </p:nvSpPr>
          <p:spPr bwMode="auto">
            <a:xfrm flipH="1" flipV="1">
              <a:off x="4205" y="2925"/>
              <a:ext cx="77" cy="360"/>
            </a:xfrm>
            <a:prstGeom prst="line">
              <a:avLst/>
            </a:prstGeom>
            <a:noFill/>
            <a:ln w="12700" cap="rnd">
              <a:solidFill>
                <a:schemeClr val="accent1"/>
              </a:solidFill>
              <a:round/>
              <a:headEnd type="none" w="sm" len="sm"/>
              <a:tailEnd type="stealth" w="med" len="lg"/>
            </a:ln>
            <a:effectLst/>
          </p:spPr>
          <p:txBody>
            <a:bodyPr/>
            <a:lstStyle/>
            <a:p>
              <a:endParaRPr lang="en-US"/>
            </a:p>
          </p:txBody>
        </p:sp>
      </p:gr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91906" name="Rectangle 1026"/>
          <p:cNvSpPr>
            <a:spLocks noChangeArrowheads="1"/>
          </p:cNvSpPr>
          <p:nvPr/>
        </p:nvSpPr>
        <p:spPr bwMode="auto">
          <a:xfrm>
            <a:off x="685800" y="6248400"/>
            <a:ext cx="1905000" cy="457200"/>
          </a:xfrm>
          <a:prstGeom prst="rect">
            <a:avLst/>
          </a:prstGeom>
          <a:noFill/>
          <a:ln w="9525">
            <a:noFill/>
            <a:miter lim="800000"/>
            <a:headEnd/>
            <a:tailEnd/>
          </a:ln>
          <a:effectLst/>
        </p:spPr>
        <p:txBody>
          <a:bodyPr wrap="none" anchor="ctr"/>
          <a:lstStyle/>
          <a:p>
            <a:endParaRPr lang="en-US"/>
          </a:p>
        </p:txBody>
      </p:sp>
      <p:sp>
        <p:nvSpPr>
          <p:cNvPr id="891907" name="Rectangle 1027"/>
          <p:cNvSpPr>
            <a:spLocks noChangeArrowheads="1"/>
          </p:cNvSpPr>
          <p:nvPr/>
        </p:nvSpPr>
        <p:spPr bwMode="auto">
          <a:xfrm>
            <a:off x="3124200" y="6248400"/>
            <a:ext cx="2895600" cy="457200"/>
          </a:xfrm>
          <a:prstGeom prst="rect">
            <a:avLst/>
          </a:prstGeom>
          <a:noFill/>
          <a:ln w="9525">
            <a:noFill/>
            <a:miter lim="800000"/>
            <a:headEnd/>
            <a:tailEnd/>
          </a:ln>
          <a:effectLst/>
        </p:spPr>
        <p:txBody>
          <a:bodyPr wrap="none" anchor="ctr"/>
          <a:lstStyle/>
          <a:p>
            <a:endParaRPr lang="en-US"/>
          </a:p>
        </p:txBody>
      </p:sp>
      <p:sp>
        <p:nvSpPr>
          <p:cNvPr id="891908" name="Rectangle 1028"/>
          <p:cNvSpPr>
            <a:spLocks noChangeArrowheads="1"/>
          </p:cNvSpPr>
          <p:nvPr/>
        </p:nvSpPr>
        <p:spPr bwMode="auto">
          <a:xfrm>
            <a:off x="685800" y="6248400"/>
            <a:ext cx="1905000" cy="457200"/>
          </a:xfrm>
          <a:prstGeom prst="rect">
            <a:avLst/>
          </a:prstGeom>
          <a:noFill/>
          <a:ln w="9525">
            <a:noFill/>
            <a:miter lim="800000"/>
            <a:headEnd/>
            <a:tailEnd/>
          </a:ln>
          <a:effectLst/>
        </p:spPr>
        <p:txBody>
          <a:bodyPr wrap="none" anchor="ctr"/>
          <a:lstStyle/>
          <a:p>
            <a:endParaRPr lang="en-US"/>
          </a:p>
        </p:txBody>
      </p:sp>
      <p:sp>
        <p:nvSpPr>
          <p:cNvPr id="891909" name="Rectangle 1029"/>
          <p:cNvSpPr>
            <a:spLocks noChangeArrowheads="1"/>
          </p:cNvSpPr>
          <p:nvPr/>
        </p:nvSpPr>
        <p:spPr bwMode="auto">
          <a:xfrm>
            <a:off x="3124200" y="6248400"/>
            <a:ext cx="2895600" cy="457200"/>
          </a:xfrm>
          <a:prstGeom prst="rect">
            <a:avLst/>
          </a:prstGeom>
          <a:noFill/>
          <a:ln w="9525">
            <a:noFill/>
            <a:miter lim="800000"/>
            <a:headEnd/>
            <a:tailEnd/>
          </a:ln>
          <a:effectLst/>
        </p:spPr>
        <p:txBody>
          <a:bodyPr wrap="none" anchor="ctr"/>
          <a:lstStyle/>
          <a:p>
            <a:endParaRPr lang="en-US"/>
          </a:p>
        </p:txBody>
      </p:sp>
      <p:sp>
        <p:nvSpPr>
          <p:cNvPr id="891910" name="Rectangle 1030"/>
          <p:cNvSpPr>
            <a:spLocks noGrp="1" noChangeArrowheads="1"/>
          </p:cNvSpPr>
          <p:nvPr>
            <p:ph type="body" idx="1"/>
          </p:nvPr>
        </p:nvSpPr>
        <p:spPr>
          <a:xfrm>
            <a:off x="438150" y="1014413"/>
            <a:ext cx="8304213" cy="5095875"/>
          </a:xfrm>
          <a:noFill/>
          <a:ln/>
        </p:spPr>
        <p:txBody>
          <a:bodyPr wrap="none"/>
          <a:lstStyle/>
          <a:p>
            <a:pPr marL="457200" indent="-457200" algn="l">
              <a:lnSpc>
                <a:spcPct val="80000"/>
              </a:lnSpc>
              <a:spcBef>
                <a:spcPct val="0"/>
              </a:spcBef>
              <a:buClr>
                <a:schemeClr val="tx2"/>
              </a:buClr>
              <a:buSzPct val="125000"/>
              <a:buFont typeface="Arial" pitchFamily="34" charset="0"/>
              <a:buChar char="•"/>
              <a:tabLst>
                <a:tab pos="600075" algn="r"/>
              </a:tabLst>
            </a:pPr>
            <a:r>
              <a:rPr lang="en-US" sz="4400" i="1">
                <a:solidFill>
                  <a:schemeClr val="accent1"/>
                </a:solidFill>
              </a:rPr>
              <a:t>Cohort Component </a:t>
            </a:r>
            <a:r>
              <a:rPr lang="en-US" sz="4400" b="0">
                <a:solidFill>
                  <a:schemeClr val="bg2"/>
                </a:solidFill>
              </a:rPr>
              <a:t/>
            </a:r>
            <a:br>
              <a:rPr lang="en-US" sz="4400" b="0">
                <a:solidFill>
                  <a:schemeClr val="bg2"/>
                </a:solidFill>
              </a:rPr>
            </a:br>
            <a:r>
              <a:rPr lang="en-US" sz="4000" b="0">
                <a:solidFill>
                  <a:schemeClr val="bg2"/>
                </a:solidFill>
              </a:rPr>
              <a:t>  -- Race-Hispanic </a:t>
            </a:r>
            <a:r>
              <a:rPr lang="en-US" sz="3200" b="0">
                <a:solidFill>
                  <a:schemeClr val="bg2"/>
                </a:solidFill>
              </a:rPr>
              <a:t>(W-Bl-H-API-AIAN)</a:t>
            </a:r>
            <a:r>
              <a:rPr lang="en-US" sz="4000" b="0">
                <a:solidFill>
                  <a:schemeClr val="bg2"/>
                </a:solidFill>
              </a:rPr>
              <a:t/>
            </a:r>
            <a:br>
              <a:rPr lang="en-US" sz="4000" b="0">
                <a:solidFill>
                  <a:schemeClr val="bg2"/>
                </a:solidFill>
              </a:rPr>
            </a:br>
            <a:r>
              <a:rPr lang="en-US" sz="4000" b="0">
                <a:solidFill>
                  <a:schemeClr val="bg2"/>
                </a:solidFill>
              </a:rPr>
              <a:t>  -- 5 “Generations”</a:t>
            </a:r>
          </a:p>
          <a:p>
            <a:pPr marL="457200" indent="-457200" algn="l">
              <a:lnSpc>
                <a:spcPct val="80000"/>
              </a:lnSpc>
              <a:spcBef>
                <a:spcPct val="35000"/>
              </a:spcBef>
              <a:buClr>
                <a:schemeClr val="tx2"/>
              </a:buClr>
              <a:buSzPct val="125000"/>
              <a:buFont typeface="Arial" pitchFamily="34" charset="0"/>
              <a:buChar char="•"/>
              <a:tabLst>
                <a:tab pos="600075" algn="r"/>
              </a:tabLst>
            </a:pPr>
            <a:r>
              <a:rPr lang="en-US" sz="4400" i="1">
                <a:solidFill>
                  <a:schemeClr val="accent1"/>
                </a:solidFill>
              </a:rPr>
              <a:t>Assumptions</a:t>
            </a:r>
            <a:r>
              <a:rPr lang="en-US" sz="4400" b="0">
                <a:solidFill>
                  <a:schemeClr val="bg2"/>
                </a:solidFill>
              </a:rPr>
              <a:t/>
            </a:r>
            <a:br>
              <a:rPr lang="en-US" sz="4400" b="0">
                <a:solidFill>
                  <a:schemeClr val="bg2"/>
                </a:solidFill>
              </a:rPr>
            </a:br>
            <a:r>
              <a:rPr lang="en-US" sz="4000" b="0">
                <a:solidFill>
                  <a:schemeClr val="bg2"/>
                </a:solidFill>
              </a:rPr>
              <a:t>  -- Fertility Trends Up/Down to 2.0</a:t>
            </a:r>
            <a:br>
              <a:rPr lang="en-US" sz="4000" b="0">
                <a:solidFill>
                  <a:schemeClr val="bg2"/>
                </a:solidFill>
              </a:rPr>
            </a:br>
            <a:r>
              <a:rPr lang="en-US" sz="4000" b="0">
                <a:solidFill>
                  <a:schemeClr val="bg2"/>
                </a:solidFill>
              </a:rPr>
              <a:t>  -- Immigration </a:t>
            </a:r>
            <a:r>
              <a:rPr lang="en-US" sz="4000" b="0">
                <a:solidFill>
                  <a:schemeClr val="bg2"/>
                </a:solidFill>
                <a:cs typeface="Arial" pitchFamily="34" charset="0"/>
              </a:rPr>
              <a:t>— +</a:t>
            </a:r>
            <a:r>
              <a:rPr lang="en-US" sz="4000" b="0">
                <a:solidFill>
                  <a:schemeClr val="bg2"/>
                </a:solidFill>
              </a:rPr>
              <a:t>1% per Year</a:t>
            </a:r>
          </a:p>
          <a:p>
            <a:pPr marL="457200" indent="-457200" algn="l">
              <a:lnSpc>
                <a:spcPct val="80000"/>
              </a:lnSpc>
              <a:spcBef>
                <a:spcPct val="35000"/>
              </a:spcBef>
              <a:buClr>
                <a:schemeClr val="tx2"/>
              </a:buClr>
              <a:buSzPct val="125000"/>
              <a:buFont typeface="Arial" pitchFamily="34" charset="0"/>
              <a:buChar char="•"/>
              <a:tabLst>
                <a:tab pos="600075" algn="r"/>
              </a:tabLst>
            </a:pPr>
            <a:r>
              <a:rPr lang="en-US" sz="4400" i="1">
                <a:solidFill>
                  <a:schemeClr val="accent1"/>
                </a:solidFill>
              </a:rPr>
              <a:t>Education-Labor Force</a:t>
            </a:r>
            <a:r>
              <a:rPr lang="en-US" sz="4400" b="0">
                <a:solidFill>
                  <a:schemeClr val="bg2"/>
                </a:solidFill>
              </a:rPr>
              <a:t/>
            </a:r>
            <a:br>
              <a:rPr lang="en-US" sz="4400" b="0">
                <a:solidFill>
                  <a:schemeClr val="bg2"/>
                </a:solidFill>
              </a:rPr>
            </a:br>
            <a:r>
              <a:rPr lang="en-US" sz="4000" b="0">
                <a:solidFill>
                  <a:schemeClr val="bg2"/>
                </a:solidFill>
              </a:rPr>
              <a:t>  -- Upgrade Education by Cohort</a:t>
            </a:r>
            <a:br>
              <a:rPr lang="en-US" sz="4000" b="0">
                <a:solidFill>
                  <a:schemeClr val="bg2"/>
                </a:solidFill>
              </a:rPr>
            </a:br>
            <a:r>
              <a:rPr lang="en-US" sz="4000" b="0">
                <a:solidFill>
                  <a:schemeClr val="bg2"/>
                </a:solidFill>
              </a:rPr>
              <a:t>  -- LFPR constant by A-S-R-G-Ed</a:t>
            </a:r>
          </a:p>
        </p:txBody>
      </p:sp>
      <p:sp>
        <p:nvSpPr>
          <p:cNvPr id="891911" name="Rectangle 1031"/>
          <p:cNvSpPr>
            <a:spLocks noGrp="1" noChangeArrowheads="1"/>
          </p:cNvSpPr>
          <p:nvPr>
            <p:ph type="title"/>
          </p:nvPr>
        </p:nvSpPr>
        <p:spPr>
          <a:xfrm>
            <a:off x="0" y="0"/>
            <a:ext cx="9144000" cy="877888"/>
          </a:xfrm>
          <a:noFill/>
          <a:ln/>
          <a:effectLst>
            <a:outerShdw dist="53882" dir="2700000" algn="ctr" rotWithShape="0">
              <a:schemeClr val="tx1"/>
            </a:outerShdw>
          </a:effectLst>
        </p:spPr>
        <p:txBody>
          <a:bodyPr anchor="t" anchorCtr="1"/>
          <a:lstStyle/>
          <a:p>
            <a:pPr defTabSz="930275">
              <a:lnSpc>
                <a:spcPct val="85000"/>
              </a:lnSpc>
              <a:spcBef>
                <a:spcPct val="0"/>
              </a:spcBef>
            </a:pPr>
            <a:r>
              <a:rPr lang="en-US" sz="6000" b="1" i="1">
                <a:solidFill>
                  <a:schemeClr val="hlink"/>
                </a:solidFill>
              </a:rPr>
              <a:t>Projection Methods</a:t>
            </a:r>
          </a:p>
        </p:txBody>
      </p:sp>
      <p:sp>
        <p:nvSpPr>
          <p:cNvPr id="891912" name="Freeform 1032"/>
          <p:cNvSpPr>
            <a:spLocks/>
          </p:cNvSpPr>
          <p:nvPr/>
        </p:nvSpPr>
        <p:spPr bwMode="auto">
          <a:xfrm>
            <a:off x="1588" y="968375"/>
            <a:ext cx="9140825" cy="1588"/>
          </a:xfrm>
          <a:custGeom>
            <a:avLst/>
            <a:gdLst/>
            <a:ahLst/>
            <a:cxnLst>
              <a:cxn ang="0">
                <a:pos x="0" y="0"/>
              </a:cxn>
              <a:cxn ang="0">
                <a:pos x="5673" y="0"/>
              </a:cxn>
            </a:cxnLst>
            <a:rect l="0" t="0" r="r" b="b"/>
            <a:pathLst>
              <a:path w="5674" h="1">
                <a:moveTo>
                  <a:pt x="0" y="0"/>
                </a:moveTo>
                <a:lnTo>
                  <a:pt x="5673" y="0"/>
                </a:lnTo>
              </a:path>
            </a:pathLst>
          </a:custGeom>
          <a:noFill/>
          <a:ln w="12700" cap="rnd" cmpd="sng">
            <a:solidFill>
              <a:srgbClr val="00FFFF"/>
            </a:solidFill>
            <a:prstDash val="solid"/>
            <a:round/>
            <a:headEnd type="none" w="sm" len="sm"/>
            <a:tailEnd type="none" w="sm" len="sm"/>
          </a:ln>
          <a:effectLst/>
        </p:spPr>
        <p:txBody>
          <a:bodyP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6" fill="hold" grpId="0" nodeType="clickEffect">
                                  <p:stCondLst>
                                    <p:cond delay="0"/>
                                  </p:stCondLst>
                                  <p:childTnLst>
                                    <p:set>
                                      <p:cBhvr>
                                        <p:cTn id="6" dur="1" fill="hold">
                                          <p:stCondLst>
                                            <p:cond delay="0"/>
                                          </p:stCondLst>
                                        </p:cTn>
                                        <p:tgtEl>
                                          <p:spTgt spid="891910">
                                            <p:txEl>
                                              <p:pRg st="1" end="1"/>
                                            </p:txEl>
                                          </p:spTgt>
                                        </p:tgtEl>
                                        <p:attrNameLst>
                                          <p:attrName>style.visibility</p:attrName>
                                        </p:attrNameLst>
                                      </p:cBhvr>
                                      <p:to>
                                        <p:strVal val="visible"/>
                                      </p:to>
                                    </p:set>
                                    <p:anim calcmode="lin" valueType="num">
                                      <p:cBhvr additive="base">
                                        <p:cTn id="7" dur="500" fill="hold"/>
                                        <p:tgtEl>
                                          <p:spTgt spid="891910">
                                            <p:txEl>
                                              <p:pRg st="1" end="1"/>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891910">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6" fill="hold" grpId="0" nodeType="clickEffect">
                                  <p:stCondLst>
                                    <p:cond delay="0"/>
                                  </p:stCondLst>
                                  <p:childTnLst>
                                    <p:set>
                                      <p:cBhvr>
                                        <p:cTn id="12" dur="1" fill="hold">
                                          <p:stCondLst>
                                            <p:cond delay="0"/>
                                          </p:stCondLst>
                                        </p:cTn>
                                        <p:tgtEl>
                                          <p:spTgt spid="891910">
                                            <p:txEl>
                                              <p:pRg st="2" end="2"/>
                                            </p:txEl>
                                          </p:spTgt>
                                        </p:tgtEl>
                                        <p:attrNameLst>
                                          <p:attrName>style.visibility</p:attrName>
                                        </p:attrNameLst>
                                      </p:cBhvr>
                                      <p:to>
                                        <p:strVal val="visible"/>
                                      </p:to>
                                    </p:set>
                                    <p:anim calcmode="lin" valueType="num">
                                      <p:cBhvr additive="base">
                                        <p:cTn id="13" dur="500" fill="hold"/>
                                        <p:tgtEl>
                                          <p:spTgt spid="891910">
                                            <p:txEl>
                                              <p:pRg st="2" end="2"/>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891910">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1910" grpId="0" uiExpand="1"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122306" name="Rectangle 2"/>
          <p:cNvSpPr>
            <a:spLocks noGrp="1" noChangeArrowheads="1"/>
          </p:cNvSpPr>
          <p:nvPr>
            <p:ph type="title"/>
          </p:nvPr>
        </p:nvSpPr>
        <p:spPr>
          <a:xfrm>
            <a:off x="0" y="0"/>
            <a:ext cx="9140825" cy="1155700"/>
          </a:xfrm>
          <a:noFill/>
          <a:ln/>
          <a:effectLst>
            <a:outerShdw dist="53882" dir="2700000" algn="ctr" rotWithShape="0">
              <a:schemeClr val="tx1"/>
            </a:outerShdw>
          </a:effectLst>
        </p:spPr>
        <p:txBody>
          <a:bodyPr wrap="none" lIns="92066" tIns="46034" rIns="92066" bIns="46034" anchor="t" anchorCtr="1"/>
          <a:lstStyle/>
          <a:p>
            <a:pPr defTabSz="930275">
              <a:lnSpc>
                <a:spcPct val="85000"/>
              </a:lnSpc>
              <a:spcBef>
                <a:spcPct val="0"/>
              </a:spcBef>
            </a:pPr>
            <a:r>
              <a:rPr lang="en-US" b="1" i="1">
                <a:solidFill>
                  <a:schemeClr val="hlink"/>
                </a:solidFill>
              </a:rPr>
              <a:t>Fertility:</a:t>
            </a:r>
            <a:r>
              <a:rPr lang="en-US" sz="4800" b="1" i="1">
                <a:solidFill>
                  <a:schemeClr val="hlink"/>
                </a:solidFill>
              </a:rPr>
              <a:t/>
            </a:r>
            <a:br>
              <a:rPr lang="en-US" sz="4800" b="1" i="1">
                <a:solidFill>
                  <a:schemeClr val="hlink"/>
                </a:solidFill>
              </a:rPr>
            </a:br>
            <a:r>
              <a:rPr lang="en-US" sz="4800" b="1" i="1">
                <a:solidFill>
                  <a:schemeClr val="hlink"/>
                </a:solidFill>
              </a:rPr>
              <a:t> Little Change, Similar Values</a:t>
            </a:r>
          </a:p>
        </p:txBody>
      </p:sp>
      <p:sp>
        <p:nvSpPr>
          <p:cNvPr id="1122315" name="Freeform 11"/>
          <p:cNvSpPr>
            <a:spLocks/>
          </p:cNvSpPr>
          <p:nvPr/>
        </p:nvSpPr>
        <p:spPr bwMode="auto">
          <a:xfrm>
            <a:off x="0" y="1187450"/>
            <a:ext cx="9137650" cy="1588"/>
          </a:xfrm>
          <a:custGeom>
            <a:avLst/>
            <a:gdLst/>
            <a:ahLst/>
            <a:cxnLst>
              <a:cxn ang="0">
                <a:pos x="0" y="0"/>
              </a:cxn>
              <a:cxn ang="0">
                <a:pos x="5755" y="0"/>
              </a:cxn>
            </a:cxnLst>
            <a:rect l="0" t="0" r="r" b="b"/>
            <a:pathLst>
              <a:path w="5756" h="1">
                <a:moveTo>
                  <a:pt x="0" y="0"/>
                </a:moveTo>
                <a:lnTo>
                  <a:pt x="5755" y="0"/>
                </a:lnTo>
              </a:path>
            </a:pathLst>
          </a:custGeom>
          <a:noFill/>
          <a:ln w="12700" cap="rnd" cmpd="sng">
            <a:solidFill>
              <a:srgbClr val="00FFFF"/>
            </a:solidFill>
            <a:prstDash val="solid"/>
            <a:round/>
            <a:headEnd type="none" w="sm" len="sm"/>
            <a:tailEnd type="none" w="sm" len="sm"/>
          </a:ln>
          <a:effectLst/>
        </p:spPr>
        <p:txBody>
          <a:bodyPr/>
          <a:lstStyle/>
          <a:p>
            <a:endParaRPr lang="en-US"/>
          </a:p>
        </p:txBody>
      </p:sp>
      <p:graphicFrame>
        <p:nvGraphicFramePr>
          <p:cNvPr id="1122325" name="Object 21"/>
          <p:cNvGraphicFramePr>
            <a:graphicFrameLocks noChangeAspect="1"/>
          </p:cNvGraphicFramePr>
          <p:nvPr>
            <p:ph idx="1"/>
          </p:nvPr>
        </p:nvGraphicFramePr>
        <p:xfrm>
          <a:off x="227013" y="1141413"/>
          <a:ext cx="8683625" cy="5630862"/>
        </p:xfrm>
        <a:graphic>
          <a:graphicData uri="http://schemas.openxmlformats.org/presentationml/2006/ole">
            <p:oleObj spid="_x0000_s1122325" name="Chart" r:id="rId4" imgW="6639046" imgH="4305354" progId="MSGraph.Chart.8">
              <p:embed followColorScheme="full"/>
            </p:oleObj>
          </a:graphicData>
        </a:graphic>
      </p:graphicFrame>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Napa 2000">
  <a:themeElements>
    <a:clrScheme name="">
      <a:dk1>
        <a:srgbClr val="000000"/>
      </a:dk1>
      <a:lt1>
        <a:srgbClr val="FFFFFF"/>
      </a:lt1>
      <a:dk2>
        <a:srgbClr val="FC0128"/>
      </a:dk2>
      <a:lt2>
        <a:srgbClr val="000000"/>
      </a:lt2>
      <a:accent1>
        <a:srgbClr val="0000FF"/>
      </a:accent1>
      <a:accent2>
        <a:srgbClr val="00AE00"/>
      </a:accent2>
      <a:accent3>
        <a:srgbClr val="FFFFFF"/>
      </a:accent3>
      <a:accent4>
        <a:srgbClr val="000000"/>
      </a:accent4>
      <a:accent5>
        <a:srgbClr val="AAAAFF"/>
      </a:accent5>
      <a:accent6>
        <a:srgbClr val="009D00"/>
      </a:accent6>
      <a:hlink>
        <a:srgbClr val="FC0128"/>
      </a:hlink>
      <a:folHlink>
        <a:srgbClr val="CECECE"/>
      </a:folHlink>
    </a:clrScheme>
    <a:fontScheme name="Napa 2000">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400" b="0" i="0" u="none" strike="noStrike" cap="none" normalizeH="0" baseline="0" smtClean="0">
            <a:ln>
              <a:noFill/>
            </a:ln>
            <a:solidFill>
              <a:schemeClr val="bg2"/>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400" b="0" i="0" u="none" strike="noStrike" cap="none" normalizeH="0" baseline="0" smtClean="0">
            <a:ln>
              <a:noFill/>
            </a:ln>
            <a:solidFill>
              <a:schemeClr val="bg2"/>
            </a:solidFill>
            <a:effectLst/>
            <a:latin typeface="Arial" pitchFamily="34" charset="0"/>
          </a:defRPr>
        </a:defPPr>
      </a:lstStyle>
    </a:lnDef>
  </a:objectDefaults>
  <a:extraClrSchemeLst>
    <a:extraClrScheme>
      <a:clrScheme name="Napa 2000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Napa 2000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Napa 2000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Napa 2000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Napa 2000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Napa 2000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Napa 2000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Pages>37</Pages>
  <Words>5825</Words>
  <Application>Microsoft Office PowerPoint</Application>
  <PresentationFormat>On-screen Show (4:3)</PresentationFormat>
  <Paragraphs>563</Paragraphs>
  <Slides>47</Slides>
  <Notes>47</Notes>
  <HiddenSlides>4</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47</vt:i4>
      </vt:variant>
    </vt:vector>
  </HeadingPairs>
  <TitlesOfParts>
    <vt:vector size="52" baseType="lpstr">
      <vt:lpstr>Times New Roman</vt:lpstr>
      <vt:lpstr>Arial</vt:lpstr>
      <vt:lpstr>Wingdings</vt:lpstr>
      <vt:lpstr>Napa 2000</vt:lpstr>
      <vt:lpstr>Microsoft Graph Chart</vt:lpstr>
      <vt:lpstr>Jeffrey S. Passel Pew Hispanic Center — Washington, DC</vt:lpstr>
      <vt:lpstr>Migration Flows to U.S.</vt:lpstr>
      <vt:lpstr>20st Century: New Peaks Reached in ’80s</vt:lpstr>
      <vt:lpstr>21st Century: Current In-Flows Are Very High</vt:lpstr>
      <vt:lpstr>Latin Americans &amp; Asians Dominate Foreign-Born</vt:lpstr>
      <vt:lpstr>Immigrant Numbers at Record -- </vt:lpstr>
      <vt:lpstr>Immigrant Numbers at Record -- Percentage Still Below Peak</vt:lpstr>
      <vt:lpstr>Projection Methods</vt:lpstr>
      <vt:lpstr>Fertility:  Little Change, Similar Values</vt:lpstr>
      <vt:lpstr>Slide 10</vt:lpstr>
      <vt:lpstr>Projected Role of Immigrants in Work Force</vt:lpstr>
      <vt:lpstr>Immigration Drives Growth; </vt:lpstr>
      <vt:lpstr>Immigration Drives Growth; </vt:lpstr>
      <vt:lpstr>Immigration Drives Growth; 65% for 2005-2025 from Immigration</vt:lpstr>
      <vt:lpstr>Immigration Drives Growth; 85% for 2005-2045 from Immigration</vt:lpstr>
      <vt:lpstr>Percent Hispanic Increases  Under All Immigration Scenarios</vt:lpstr>
      <vt:lpstr>Immigrants Projected to Grow -- </vt:lpstr>
      <vt:lpstr>Immigrants Projected to Grow -- </vt:lpstr>
      <vt:lpstr>Slide 19</vt:lpstr>
      <vt:lpstr>Slide 20</vt:lpstr>
      <vt:lpstr>Slide 21</vt:lpstr>
      <vt:lpstr>Slide 22</vt:lpstr>
      <vt:lpstr>Slide 23</vt:lpstr>
      <vt:lpstr>Slide 24</vt:lpstr>
      <vt:lpstr>Slide 25</vt:lpstr>
      <vt:lpstr>Age 12-17:  Percent Hispanic  Grows Rapidly </vt:lpstr>
      <vt:lpstr>Age 12-17:  Pop. Change --  + for some groups; - for others</vt:lpstr>
      <vt:lpstr>Age 12-17:  Pop. Change --  Hispanics Grow Every Period</vt:lpstr>
      <vt:lpstr>Age 12-17:  Pop. Change --  Whites Decrease, then Increase</vt:lpstr>
      <vt:lpstr>Age 12-17:  Growth from Latinos  as Whites (&amp; Blacks) Shrink</vt:lpstr>
      <vt:lpstr>Age 18-24:  Modest Growth, but Rapid Latino Shift after 2010</vt:lpstr>
      <vt:lpstr>Age 25-44:  No-Growth “Busters”; Rapid, Steady Growth in Latinos</vt:lpstr>
      <vt:lpstr>Age 45-64:  “Boomers” Grow; Latinos &amp; Asians Growth Steady</vt:lpstr>
      <vt:lpstr>Slide 34</vt:lpstr>
      <vt:lpstr>Slide 35</vt:lpstr>
      <vt:lpstr>Slide 36</vt:lpstr>
      <vt:lpstr>Slide 37</vt:lpstr>
      <vt:lpstr>Slide 38</vt:lpstr>
      <vt:lpstr>Slide 39</vt:lpstr>
      <vt:lpstr>Slide 40</vt:lpstr>
      <vt:lpstr>Slide 41</vt:lpstr>
      <vt:lpstr>Population Ages After 2010</vt:lpstr>
      <vt:lpstr>Immigration Helps, But Does NOT "Save" Social Security</vt:lpstr>
      <vt:lpstr>Immigration Helps, But Does NOT "Save" Social Security</vt:lpstr>
      <vt:lpstr>Immigration Helps, But Does NOT "Save" Social Security</vt:lpstr>
      <vt:lpstr>Future U.S. Work Force</vt:lpstr>
      <vt:lpstr>For more information, contact: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Jeffrey S. Passel Program for Research on Immigration Policy Urban Institute</dc:title>
  <dc:subject/>
  <dc:creator>the urban institute</dc:creator>
  <cp:keywords/>
  <dc:description/>
  <cp:lastModifiedBy>anarod</cp:lastModifiedBy>
  <cp:revision>135</cp:revision>
  <cp:lastPrinted>2001-01-15T10:16:46Z</cp:lastPrinted>
  <dcterms:created xsi:type="dcterms:W3CDTF">1998-09-15T18:34:03Z</dcterms:created>
  <dcterms:modified xsi:type="dcterms:W3CDTF">2010-07-12T01:54:23Z</dcterms:modified>
</cp:coreProperties>
</file>