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Default Extension="fntdata" ContentType="application/x-fontdata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84" r:id="rId1"/>
  </p:sldMasterIdLst>
  <p:notesMasterIdLst>
    <p:notesMasterId r:id="rId9"/>
  </p:notesMasterIdLst>
  <p:handoutMasterIdLst>
    <p:handoutMasterId r:id="rId10"/>
  </p:handoutMasterIdLst>
  <p:sldIdLst>
    <p:sldId id="256" r:id="rId2"/>
    <p:sldId id="263" r:id="rId3"/>
    <p:sldId id="257" r:id="rId4"/>
    <p:sldId id="259" r:id="rId5"/>
    <p:sldId id="260" r:id="rId6"/>
    <p:sldId id="261" r:id="rId7"/>
    <p:sldId id="262" r:id="rId8"/>
  </p:sldIdLst>
  <p:sldSz cx="9144000" cy="6858000" type="screen4x3"/>
  <p:notesSz cx="6858000" cy="9144000"/>
  <p:embeddedFontLst>
    <p:embeddedFont>
      <p:font typeface="Tahoma" pitchFamily="34" charset="0"/>
      <p:regular r:id="rId11"/>
      <p:bold r:id="rId12"/>
    </p:embeddedFont>
  </p:embeddedFontLst>
  <p:custDataLst>
    <p:tags r:id="rId13"/>
  </p:custDataLst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</p:showPr>
  <p:clrMru>
    <a:srgbClr val="FFCC00"/>
    <a:srgbClr val="CC6600"/>
    <a:srgbClr val="996633"/>
    <a:srgbClr val="993300"/>
    <a:srgbClr val="FFCC99"/>
    <a:srgbClr val="CC9900"/>
    <a:srgbClr val="FFCC66"/>
    <a:srgbClr val="663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40" autoAdjust="0"/>
    <p:restoredTop sz="94728" autoAdjust="0"/>
  </p:normalViewPr>
  <p:slideViewPr>
    <p:cSldViewPr>
      <p:cViewPr>
        <p:scale>
          <a:sx n="75" d="100"/>
          <a:sy n="75" d="100"/>
        </p:scale>
        <p:origin x="-72" y="-6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9" d="100"/>
          <a:sy n="59" d="100"/>
        </p:scale>
        <p:origin x="-1170" y="-84"/>
      </p:cViewPr>
      <p:guideLst>
        <p:guide orient="horz" pos="2880"/>
        <p:guide pos="2160"/>
      </p:guideLst>
    </p:cSldViewPr>
  </p:notesViewPr>
  <p:gridSpacing cx="36868100" cy="368681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gs" Target="tags/tag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font" Target="fonts/font2.fntdata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1.fntdata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kumimoji="1" sz="1200">
                <a:latin typeface="Arial" pitchFamily="34" charset="0"/>
              </a:defRPr>
            </a:lvl1pPr>
          </a:lstStyle>
          <a:p>
            <a:endParaRPr lang="en-US"/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kumimoji="1" sz="1200">
                <a:latin typeface="Arial" pitchFamily="34" charset="0"/>
              </a:defRPr>
            </a:lvl1pPr>
          </a:lstStyle>
          <a:p>
            <a:endParaRPr lang="en-US"/>
          </a:p>
        </p:txBody>
      </p:sp>
      <p:sp>
        <p:nvSpPr>
          <p:cNvPr id="3174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1" sz="1200">
                <a:latin typeface="Arial" pitchFamily="34" charset="0"/>
              </a:defRPr>
            </a:lvl1pPr>
          </a:lstStyle>
          <a:p>
            <a:endParaRPr lang="en-US"/>
          </a:p>
        </p:txBody>
      </p:sp>
      <p:sp>
        <p:nvSpPr>
          <p:cNvPr id="3174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1" sz="1200">
                <a:latin typeface="Arial" pitchFamily="34" charset="0"/>
              </a:defRPr>
            </a:lvl1pPr>
          </a:lstStyle>
          <a:p>
            <a:fld id="{51A784C7-30D2-4E84-B25D-80A6DD952160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6" name="Rectangle 8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2057" name="Rectangle 9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058" name="Rectangle 10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059" name="Rectangle 11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2060" name="Rectangle 12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2061" name="Rectangle 13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fld id="{ABE009F6-8D8D-4F8A-B33B-F5FAF3A3DD3A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442" name="Group 2"/>
          <p:cNvGrpSpPr>
            <a:grpSpLocks/>
          </p:cNvGrpSpPr>
          <p:nvPr/>
        </p:nvGrpSpPr>
        <p:grpSpPr bwMode="auto">
          <a:xfrm>
            <a:off x="0" y="2438400"/>
            <a:ext cx="9009063" cy="1052513"/>
            <a:chOff x="0" y="1536"/>
            <a:chExt cx="5675" cy="663"/>
          </a:xfrm>
        </p:grpSpPr>
        <p:grpSp>
          <p:nvGrpSpPr>
            <p:cNvPr id="61443" name="Group 3"/>
            <p:cNvGrpSpPr>
              <a:grpSpLocks/>
            </p:cNvGrpSpPr>
            <p:nvPr/>
          </p:nvGrpSpPr>
          <p:grpSpPr bwMode="auto">
            <a:xfrm>
              <a:off x="183" y="1604"/>
              <a:ext cx="448" cy="299"/>
              <a:chOff x="720" y="336"/>
              <a:chExt cx="624" cy="432"/>
            </a:xfrm>
          </p:grpSpPr>
          <p:sp>
            <p:nvSpPr>
              <p:cNvPr id="61444" name="Rectangle 4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1445" name="Rectangle 5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61446" name="Group 6"/>
            <p:cNvGrpSpPr>
              <a:grpSpLocks/>
            </p:cNvGrpSpPr>
            <p:nvPr/>
          </p:nvGrpSpPr>
          <p:grpSpPr bwMode="auto">
            <a:xfrm>
              <a:off x="261" y="1870"/>
              <a:ext cx="465" cy="299"/>
              <a:chOff x="912" y="2640"/>
              <a:chExt cx="672" cy="432"/>
            </a:xfrm>
          </p:grpSpPr>
          <p:sp>
            <p:nvSpPr>
              <p:cNvPr id="61447" name="Rectangle 7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1448" name="Rectangle 8"/>
              <p:cNvSpPr>
                <a:spLocks noChangeArrowheads="1"/>
              </p:cNvSpPr>
              <p:nvPr/>
            </p:nvSpPr>
            <p:spPr bwMode="auto"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61449" name="Rectangle 9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1450" name="Rectangle 10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1451" name="Rectangle 11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61454" name="Rectangle 14"/>
          <p:cNvSpPr>
            <a:spLocks noGrp="1" noChangeArrowheads="1"/>
          </p:cNvSpPr>
          <p:nvPr>
            <p:ph type="dt" sz="half" idx="2"/>
          </p:nvPr>
        </p:nvSpPr>
        <p:spPr>
          <a:xfrm>
            <a:off x="9906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BB4243AA-41C5-4058-8B87-F21D9D175852}" type="datetime1">
              <a:rPr lang="en-US"/>
              <a:pPr/>
              <a:t>7/13/2010</a:t>
            </a:fld>
            <a:endParaRPr lang="en-US"/>
          </a:p>
        </p:txBody>
      </p:sp>
      <p:sp>
        <p:nvSpPr>
          <p:cNvPr id="61455" name="Rectangle 15"/>
          <p:cNvSpPr>
            <a:spLocks noGrp="1" noChangeArrowheads="1"/>
          </p:cNvSpPr>
          <p:nvPr>
            <p:ph type="ftr" sz="quarter" idx="3"/>
          </p:nvPr>
        </p:nvSpPr>
        <p:spPr>
          <a:xfrm>
            <a:off x="3429000" y="6248400"/>
            <a:ext cx="28956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r>
              <a:rPr lang="en-US"/>
              <a:t>IDB-Subregional Policy Dialogue Caribbean Meeting               September 15 - 16, 2005, Barbados</a:t>
            </a:r>
          </a:p>
        </p:txBody>
      </p:sp>
      <p:sp>
        <p:nvSpPr>
          <p:cNvPr id="61456" name="Rectangle 1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00C5D164-1097-427F-8650-F7955D658A04}" type="slidenum">
              <a:rPr lang="en-US"/>
              <a:pPr/>
              <a:t>‹#›</a:t>
            </a:fld>
            <a:endParaRPr lang="en-US"/>
          </a:p>
        </p:txBody>
      </p:sp>
      <p:grpSp>
        <p:nvGrpSpPr>
          <p:cNvPr id="61457" name="Group 17"/>
          <p:cNvGrpSpPr>
            <a:grpSpLocks/>
          </p:cNvGrpSpPr>
          <p:nvPr userDrawn="1"/>
        </p:nvGrpSpPr>
        <p:grpSpPr bwMode="auto">
          <a:xfrm>
            <a:off x="647700" y="441325"/>
            <a:ext cx="1724025" cy="1143000"/>
            <a:chOff x="4752" y="1008"/>
            <a:chExt cx="4176" cy="3024"/>
          </a:xfrm>
        </p:grpSpPr>
        <p:sp>
          <p:nvSpPr>
            <p:cNvPr id="61458" name="Rectangle 18"/>
            <p:cNvSpPr>
              <a:spLocks noChangeArrowheads="1"/>
            </p:cNvSpPr>
            <p:nvPr userDrawn="1"/>
          </p:nvSpPr>
          <p:spPr bwMode="auto">
            <a:xfrm>
              <a:off x="4752" y="1008"/>
              <a:ext cx="4176" cy="576"/>
            </a:xfrm>
            <a:prstGeom prst="rect">
              <a:avLst/>
            </a:prstGeom>
            <a:solidFill>
              <a:srgbClr val="008000"/>
            </a:solidFill>
            <a:ln w="9525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1459" name="Rectangle 19"/>
            <p:cNvSpPr>
              <a:spLocks noChangeArrowheads="1"/>
            </p:cNvSpPr>
            <p:nvPr userDrawn="1"/>
          </p:nvSpPr>
          <p:spPr bwMode="auto">
            <a:xfrm>
              <a:off x="4752" y="1872"/>
              <a:ext cx="4176" cy="1296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1460" name="Rectangle 20"/>
            <p:cNvSpPr>
              <a:spLocks noChangeArrowheads="1"/>
            </p:cNvSpPr>
            <p:nvPr userDrawn="1"/>
          </p:nvSpPr>
          <p:spPr bwMode="auto">
            <a:xfrm>
              <a:off x="4752" y="3456"/>
              <a:ext cx="4176" cy="576"/>
            </a:xfrm>
            <a:prstGeom prst="rect">
              <a:avLst/>
            </a:prstGeom>
            <a:solidFill>
              <a:srgbClr val="008000"/>
            </a:solidFill>
            <a:ln w="9525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1461" name="AutoShape 21"/>
            <p:cNvSpPr>
              <a:spLocks noChangeArrowheads="1"/>
            </p:cNvSpPr>
            <p:nvPr userDrawn="1"/>
          </p:nvSpPr>
          <p:spPr bwMode="auto">
            <a:xfrm>
              <a:off x="6480" y="2160"/>
              <a:ext cx="720" cy="720"/>
            </a:xfrm>
            <a:prstGeom prst="star5">
              <a:avLst/>
            </a:prstGeom>
            <a:solidFill>
              <a:srgbClr val="FFFF00"/>
            </a:solidFill>
            <a:ln w="9525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61462" name="Text Box 22"/>
          <p:cNvSpPr txBox="1">
            <a:spLocks noChangeArrowheads="1"/>
          </p:cNvSpPr>
          <p:nvPr userDrawn="1"/>
        </p:nvSpPr>
        <p:spPr bwMode="auto">
          <a:xfrm>
            <a:off x="2376488" y="1196975"/>
            <a:ext cx="3563937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The Republic of Suriname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14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9" dur="2000" fill="hold"/>
                                        <p:tgtEl>
                                          <p:spTgt spid="6145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CAB8340-62C0-4813-A0B2-397B98B85AB6}" type="datetime1">
              <a:rPr lang="en-US"/>
              <a:pPr/>
              <a:t>7/13/2010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IDB-Subregional Policy Dialogue Caribbean Meeting               September 15 - 16, 2005, Barbados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98DE3FA-2674-4C4E-9F64-9E872D31271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04050" y="214313"/>
            <a:ext cx="1951038" cy="5918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0938" y="214313"/>
            <a:ext cx="5700712" cy="5918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A4FD090-852E-4D34-A9BE-FDB4F6E75CD5}" type="datetime1">
              <a:rPr lang="en-US"/>
              <a:pPr/>
              <a:t>7/13/2010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IDB-Subregional Policy Dialogue Caribbean Meeting               September 15 - 16, 2005, Barbados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33F9BA7-EE3A-418E-B16E-6586488C499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830DCDA-0767-4BEF-AB63-52A4650906F0}" type="datetime1">
              <a:rPr lang="en-US"/>
              <a:pPr/>
              <a:t>7/13/2010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IDB-Subregional Policy Dialogue Caribbean Meeting               September 15 - 16, 2005, Barbados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787E976-7237-4AD1-9E04-DB4355D14E6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CC96E1E-47BB-4EAA-9BE6-F7C21B3AAE75}" type="datetime1">
              <a:rPr lang="en-US"/>
              <a:pPr/>
              <a:t>7/13/2010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IDB-Subregional Policy Dialogue Caribbean Meeting               September 15 - 16, 2005, Barbados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5AD6690-F196-4EAB-AC6B-15E76B3EC8B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0500399-EE71-45F8-8D38-0391517E3AF7}" type="datetime1">
              <a:rPr lang="en-US"/>
              <a:pPr/>
              <a:t>7/13/2010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IDB-Subregional Policy Dialogue Caribbean Meeting               September 15 - 16, 2005, Barbados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1FD4F6D-51E9-43AD-8DCA-6E596603F0A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DBD3FF2-2254-4AE9-A750-C360545C5192}" type="datetime1">
              <a:rPr lang="en-US"/>
              <a:pPr/>
              <a:t>7/13/2010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IDB-Subregional Policy Dialogue Caribbean Meeting               September 15 - 16, 2005, Barbados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2E9A6D-76C3-41FE-B94A-42E239CFF06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F96B265-61EA-4D31-9FBA-A7E7B9855836}" type="datetime1">
              <a:rPr lang="en-US"/>
              <a:pPr/>
              <a:t>7/13/2010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IDB-Subregional Policy Dialogue Caribbean Meeting               September 15 - 16, 2005, Barbados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7F7FDE8-F61D-4650-99BE-A79A4DC208D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202FEBB-B31A-45A7-9F94-FA6131315D9E}" type="datetime1">
              <a:rPr lang="en-US"/>
              <a:pPr/>
              <a:t>7/13/2010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IDB-Subregional Policy Dialogue Caribbean Meeting               September 15 - 16, 2005, Barbados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1B41FA3-2108-48DE-967E-1A4C434C468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2B249E1-0FC9-460E-BDE0-137BFCDF9EE2}" type="datetime1">
              <a:rPr lang="en-US"/>
              <a:pPr/>
              <a:t>7/13/2010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IDB-Subregional Policy Dialogue Caribbean Meeting               September 15 - 16, 2005, Barbados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6B92578-DD03-4E33-BFCB-C33A93749F0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E1F4F2F-1A79-480A-B967-E03C72F2DFD2}" type="datetime1">
              <a:rPr lang="en-US"/>
              <a:pPr/>
              <a:t>7/13/2010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IDB-Subregional Policy Dialogue Caribbean Meeting               September 15 - 16, 2005, Barbados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6E5CA12-80B5-4F43-B5E3-7494D5EBECF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ChangeArrowheads="1"/>
          </p:cNvSpPr>
          <p:nvPr/>
        </p:nvSpPr>
        <p:spPr bwMode="ltGray">
          <a:xfrm>
            <a:off x="417513" y="1098550"/>
            <a:ext cx="438150" cy="474663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es-MX" sz="2400"/>
          </a:p>
        </p:txBody>
      </p:sp>
      <p:sp>
        <p:nvSpPr>
          <p:cNvPr id="60419" name="Rectangle 3"/>
          <p:cNvSpPr>
            <a:spLocks noChangeArrowheads="1"/>
          </p:cNvSpPr>
          <p:nvPr/>
        </p:nvSpPr>
        <p:spPr bwMode="ltGray">
          <a:xfrm>
            <a:off x="800100" y="1098550"/>
            <a:ext cx="328613" cy="474663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es-MX" sz="2400"/>
          </a:p>
        </p:txBody>
      </p:sp>
      <p:sp>
        <p:nvSpPr>
          <p:cNvPr id="60420" name="Rectangle 4"/>
          <p:cNvSpPr>
            <a:spLocks noChangeArrowheads="1"/>
          </p:cNvSpPr>
          <p:nvPr/>
        </p:nvSpPr>
        <p:spPr bwMode="ltGray">
          <a:xfrm>
            <a:off x="541338" y="1520825"/>
            <a:ext cx="422275" cy="474663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es-MX" sz="2400"/>
          </a:p>
        </p:txBody>
      </p:sp>
      <p:sp>
        <p:nvSpPr>
          <p:cNvPr id="60421" name="Rectangle 5"/>
          <p:cNvSpPr>
            <a:spLocks noChangeArrowheads="1"/>
          </p:cNvSpPr>
          <p:nvPr/>
        </p:nvSpPr>
        <p:spPr bwMode="ltGray">
          <a:xfrm>
            <a:off x="911225" y="1520825"/>
            <a:ext cx="368300" cy="474663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es-MX" sz="2400"/>
          </a:p>
        </p:txBody>
      </p:sp>
      <p:sp>
        <p:nvSpPr>
          <p:cNvPr id="60422" name="Rectangle 6"/>
          <p:cNvSpPr>
            <a:spLocks noChangeArrowheads="1"/>
          </p:cNvSpPr>
          <p:nvPr/>
        </p:nvSpPr>
        <p:spPr bwMode="ltGray">
          <a:xfrm>
            <a:off x="127000" y="1447800"/>
            <a:ext cx="560388" cy="42227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es-MX" sz="2400"/>
          </a:p>
        </p:txBody>
      </p:sp>
      <p:sp>
        <p:nvSpPr>
          <p:cNvPr id="60423" name="Rectangle 7"/>
          <p:cNvSpPr>
            <a:spLocks noChangeArrowheads="1"/>
          </p:cNvSpPr>
          <p:nvPr/>
        </p:nvSpPr>
        <p:spPr bwMode="gray">
          <a:xfrm>
            <a:off x="762000" y="990600"/>
            <a:ext cx="31750" cy="1052513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es-MX" sz="2400"/>
          </a:p>
        </p:txBody>
      </p:sp>
      <p:sp>
        <p:nvSpPr>
          <p:cNvPr id="60424" name="Rectangle 8"/>
          <p:cNvSpPr>
            <a:spLocks noChangeArrowheads="1"/>
          </p:cNvSpPr>
          <p:nvPr/>
        </p:nvSpPr>
        <p:spPr bwMode="gray">
          <a:xfrm>
            <a:off x="442913" y="1781175"/>
            <a:ext cx="8226425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es-MX" sz="2400"/>
          </a:p>
        </p:txBody>
      </p:sp>
      <p:sp>
        <p:nvSpPr>
          <p:cNvPr id="60425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150938" y="214313"/>
            <a:ext cx="7793037" cy="1462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60426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2688" y="2017713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60427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62050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/>
            </a:lvl1pPr>
          </a:lstStyle>
          <a:p>
            <a:fld id="{52BACF8C-1D42-41DA-8649-C4E6FA0F03CF}" type="datetime1">
              <a:rPr lang="en-US"/>
              <a:pPr/>
              <a:t>7/13/2010</a:t>
            </a:fld>
            <a:endParaRPr lang="en-US"/>
          </a:p>
        </p:txBody>
      </p:sp>
      <p:sp>
        <p:nvSpPr>
          <p:cNvPr id="60428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657600" y="62436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400"/>
            </a:lvl1pPr>
          </a:lstStyle>
          <a:p>
            <a:r>
              <a:rPr lang="en-US"/>
              <a:t>IDB-Subregional Policy Dialogue Caribbean Meeting               September 15 - 16, 2005, Barbados</a:t>
            </a:r>
          </a:p>
        </p:txBody>
      </p:sp>
      <p:sp>
        <p:nvSpPr>
          <p:cNvPr id="60429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42150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fld id="{19967B15-8B07-44D3-97B5-B06E0C972E02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iming>
    <p:tnLst>
      <p:par>
        <p:cTn id="1" dur="indefinite" restart="never" nodeType="tmRoot"/>
      </p:par>
    </p:tnLst>
  </p:timing>
  <p:hf hdr="0"/>
  <p:txStyles>
    <p:titleStyle>
      <a:lvl1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/>
          <a:p>
            <a:fld id="{3B1D20EE-7142-439E-8AA2-B4E97C0B3DB9}" type="datetime1">
              <a:rPr lang="en-US"/>
              <a:pPr/>
              <a:t>7/13/2010</a:t>
            </a:fld>
            <a:endParaRPr lang="en-US"/>
          </a:p>
        </p:txBody>
      </p:sp>
      <p:sp>
        <p:nvSpPr>
          <p:cNvPr id="5" name="Rectangle 1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IDB-Subregional Policy Dialogue Caribbean Meeting               September 15 - 16, 2005, Barbados</a:t>
            </a:r>
          </a:p>
        </p:txBody>
      </p:sp>
      <p:sp>
        <p:nvSpPr>
          <p:cNvPr id="6" name="Rectangle 1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/>
          <a:p>
            <a:fld id="{F5A0219D-BA69-4628-ACB3-BABDF55AC541}" type="slidenum">
              <a:rPr lang="en-US"/>
              <a:pPr/>
              <a:t>1</a:t>
            </a:fld>
            <a:endParaRPr lang="en-US"/>
          </a:p>
        </p:txBody>
      </p:sp>
      <p:sp>
        <p:nvSpPr>
          <p:cNvPr id="4107" name="Rectangle 11"/>
          <p:cNvSpPr>
            <a:spLocks noGrp="1" noChangeArrowheads="1"/>
          </p:cNvSpPr>
          <p:nvPr>
            <p:ph type="ctrTitle"/>
          </p:nvPr>
        </p:nvSpPr>
        <p:spPr bwMode="auto">
          <a:xfrm>
            <a:off x="971550" y="1844675"/>
            <a:ext cx="7772400" cy="1462088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ctr"/>
            <a:r>
              <a:rPr lang="en-US" sz="3400"/>
              <a:t>THE MINISTRY </a:t>
            </a:r>
            <a:br>
              <a:rPr lang="en-US" sz="3400"/>
            </a:br>
            <a:r>
              <a:rPr lang="en-US" sz="3400"/>
              <a:t>OF EDUCATION AND COMMUNITY DEVELOPMENT</a:t>
            </a:r>
          </a:p>
        </p:txBody>
      </p:sp>
      <p:sp>
        <p:nvSpPr>
          <p:cNvPr id="4108" name="Rectangle 12"/>
          <p:cNvSpPr>
            <a:spLocks noGrp="1" noChangeArrowheads="1"/>
          </p:cNvSpPr>
          <p:nvPr>
            <p:ph type="subTitle" idx="1"/>
          </p:nvPr>
        </p:nvSpPr>
        <p:spPr bwMode="auto">
          <a:xfrm>
            <a:off x="1371600" y="3886200"/>
            <a:ext cx="6400800" cy="101917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marL="0" indent="0" algn="ctr">
              <a:buFont typeface="Wingdings" pitchFamily="2" charset="2"/>
              <a:buNone/>
            </a:pPr>
            <a:r>
              <a:rPr lang="en-US"/>
              <a:t>Decision Making and Information</a:t>
            </a:r>
          </a:p>
          <a:p>
            <a:pPr marL="0" indent="0" algn="ctr">
              <a:buFont typeface="Wingdings" pitchFamily="2" charset="2"/>
              <a:buNone/>
            </a:pPr>
            <a:endParaRPr lang="en-US"/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2C1188-C65E-4A6F-8627-59680C37DF25}" type="datetime1">
              <a:rPr lang="en-US"/>
              <a:pPr/>
              <a:t>7/13/2010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IDB-Subregional Policy Dialogue Caribbean Meeting               September 15 - 16, 2005, Barbados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214B16-A9B5-4414-8A2A-373DB403C17C}" type="slidenum">
              <a:rPr lang="en-US"/>
              <a:pPr/>
              <a:t>2</a:t>
            </a:fld>
            <a:endParaRPr lang="en-US"/>
          </a:p>
        </p:txBody>
      </p:sp>
      <p:sp>
        <p:nvSpPr>
          <p:cNvPr id="624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800"/>
              <a:t>Part of Our Nerve System</a:t>
            </a:r>
          </a:p>
        </p:txBody>
      </p:sp>
      <p:graphicFrame>
        <p:nvGraphicFramePr>
          <p:cNvPr id="62471" name="Object 7"/>
          <p:cNvGraphicFramePr>
            <a:graphicFrameLocks noChangeAspect="1"/>
          </p:cNvGraphicFramePr>
          <p:nvPr/>
        </p:nvGraphicFramePr>
        <p:xfrm>
          <a:off x="2133600" y="2133600"/>
          <a:ext cx="4905375" cy="3295650"/>
        </p:xfrm>
        <a:graphic>
          <a:graphicData uri="http://schemas.openxmlformats.org/presentationml/2006/ole">
            <p:oleObj spid="_x0000_s62471" name="Bitmap Image" r:id="rId3" imgW="3629532" imgH="2438095" progId="Paint.Picture">
              <p:embed/>
            </p:oleObj>
          </a:graphicData>
        </a:graphic>
      </p:graphicFrame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1F38D0-0DF7-4F26-BA80-95F47C8BC3EB}" type="datetime1">
              <a:rPr lang="en-US"/>
              <a:pPr/>
              <a:t>7/13/2010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IDB-Subregional Policy Dialogue Caribbean Meeting               September 15 - 16, 2005, Barbados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459FEA-0B42-47C7-8DB7-8FC54133BADF}" type="slidenum">
              <a:rPr lang="en-US"/>
              <a:pPr/>
              <a:t>3</a:t>
            </a:fld>
            <a:endParaRPr lang="en-US"/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3200" b="1"/>
              <a:t>The Role of Information at MOECD</a:t>
            </a:r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1008063" y="2349500"/>
            <a:ext cx="7740650" cy="3724275"/>
          </a:xfrm>
        </p:spPr>
        <p:txBody>
          <a:bodyPr/>
          <a:lstStyle/>
          <a:p>
            <a:r>
              <a:rPr lang="en-US"/>
              <a:t>If You Want to Manage,</a:t>
            </a:r>
          </a:p>
          <a:p>
            <a:pPr lvl="1"/>
            <a:r>
              <a:rPr lang="en-US"/>
              <a:t>You Have to Know</a:t>
            </a:r>
          </a:p>
          <a:p>
            <a:r>
              <a:rPr lang="en-US"/>
              <a:t>If You Want to Know,</a:t>
            </a:r>
          </a:p>
          <a:p>
            <a:pPr lvl="1"/>
            <a:r>
              <a:rPr lang="en-US"/>
              <a:t>You Have to Measure</a:t>
            </a:r>
          </a:p>
          <a:p>
            <a:pPr>
              <a:buFont typeface="Wingdings" pitchFamily="2" charset="2"/>
              <a:buNone/>
            </a:pPr>
            <a:endParaRPr lang="en-US"/>
          </a:p>
          <a:p>
            <a:pPr>
              <a:buFont typeface="Wingdings" pitchFamily="2" charset="2"/>
              <a:buNone/>
            </a:pPr>
            <a:r>
              <a:rPr lang="en-US" sz="3600" b="1"/>
              <a:t>Information…an Essential Asset</a:t>
            </a:r>
          </a:p>
          <a:p>
            <a:pPr>
              <a:buFont typeface="Wingdings" pitchFamily="2" charset="2"/>
              <a:buNone/>
            </a:pPr>
            <a:r>
              <a:rPr lang="en-US"/>
              <a:t> </a:t>
            </a: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4356FC-7554-4030-BB36-3934CF386A3B}" type="datetime1">
              <a:rPr lang="en-US"/>
              <a:pPr/>
              <a:t>7/13/2010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IDB-Subregional Policy Dialogue Caribbean Meeting               September 15 - 16, 2005, Barbados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BCE4C4-89D6-4FDE-AF77-3BF422D99898}" type="slidenum">
              <a:rPr lang="en-US"/>
              <a:pPr/>
              <a:t>4</a:t>
            </a:fld>
            <a:endParaRPr lang="en-US"/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Today’s Situation</a:t>
            </a:r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900113" y="2017713"/>
            <a:ext cx="8054975" cy="41148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1600"/>
              <a:t>SEP (Suriname Education Plan) and SECTORPLAN 2004 – 2008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n-US" sz="1600"/>
          </a:p>
          <a:p>
            <a:pPr>
              <a:lnSpc>
                <a:spcPct val="80000"/>
              </a:lnSpc>
            </a:pPr>
            <a:r>
              <a:rPr lang="en-US" sz="1600"/>
              <a:t>Initial Pupil Registration System (current)</a:t>
            </a:r>
          </a:p>
          <a:p>
            <a:pPr lvl="1">
              <a:lnSpc>
                <a:spcPct val="80000"/>
              </a:lnSpc>
            </a:pPr>
            <a:r>
              <a:rPr lang="en-US" sz="1400"/>
              <a:t>Primary school</a:t>
            </a:r>
          </a:p>
          <a:p>
            <a:pPr lvl="2">
              <a:lnSpc>
                <a:spcPct val="80000"/>
              </a:lnSpc>
            </a:pPr>
            <a:r>
              <a:rPr lang="en-US" sz="1200"/>
              <a:t>Pupil basic data and grades; teachers; schools;</a:t>
            </a:r>
          </a:p>
          <a:p>
            <a:pPr>
              <a:lnSpc>
                <a:spcPct val="80000"/>
              </a:lnSpc>
            </a:pPr>
            <a:r>
              <a:rPr lang="en-US" sz="1600"/>
              <a:t>Miscellaneous separate databases</a:t>
            </a:r>
          </a:p>
          <a:p>
            <a:pPr lvl="1">
              <a:lnSpc>
                <a:spcPct val="80000"/>
              </a:lnSpc>
            </a:pPr>
            <a:r>
              <a:rPr lang="en-US" sz="1400"/>
              <a:t>Inspectorate, Guidance, Research &amp; Development, Examination Bureau,…</a:t>
            </a:r>
          </a:p>
          <a:p>
            <a:pPr>
              <a:lnSpc>
                <a:spcPct val="80000"/>
              </a:lnSpc>
            </a:pPr>
            <a:r>
              <a:rPr lang="en-US" sz="1600"/>
              <a:t>Baseline Study (in execution): MOECD/IDB</a:t>
            </a:r>
          </a:p>
          <a:p>
            <a:pPr lvl="1">
              <a:lnSpc>
                <a:spcPct val="80000"/>
              </a:lnSpc>
            </a:pPr>
            <a:r>
              <a:rPr lang="en-US" sz="1400"/>
              <a:t>Primary School</a:t>
            </a:r>
          </a:p>
          <a:p>
            <a:pPr lvl="2">
              <a:lnSpc>
                <a:spcPct val="80000"/>
              </a:lnSpc>
            </a:pPr>
            <a:r>
              <a:rPr lang="en-US" sz="1200"/>
              <a:t>Project Monitoring</a:t>
            </a:r>
          </a:p>
          <a:p>
            <a:pPr lvl="2">
              <a:lnSpc>
                <a:spcPct val="80000"/>
              </a:lnSpc>
            </a:pPr>
            <a:r>
              <a:rPr lang="en-US" sz="1200"/>
              <a:t>General Indicators</a:t>
            </a:r>
          </a:p>
          <a:p>
            <a:pPr>
              <a:lnSpc>
                <a:spcPct val="80000"/>
              </a:lnSpc>
            </a:pPr>
            <a:r>
              <a:rPr lang="en-US" sz="1600"/>
              <a:t>Electronic Tracking System (planned for 2006):MOECD/VVOB/IDB</a:t>
            </a:r>
          </a:p>
          <a:p>
            <a:pPr lvl="1">
              <a:lnSpc>
                <a:spcPct val="80000"/>
              </a:lnSpc>
            </a:pPr>
            <a:r>
              <a:rPr lang="en-US" sz="1400"/>
              <a:t>From initial registration at birth to academic education</a:t>
            </a:r>
          </a:p>
          <a:p>
            <a:pPr lvl="1">
              <a:lnSpc>
                <a:spcPct val="80000"/>
              </a:lnSpc>
            </a:pPr>
            <a:r>
              <a:rPr lang="en-US" sz="1400"/>
              <a:t>International indicators </a:t>
            </a:r>
          </a:p>
          <a:p>
            <a:pPr lvl="1">
              <a:lnSpc>
                <a:spcPct val="80000"/>
              </a:lnSpc>
            </a:pPr>
            <a:r>
              <a:rPr lang="en-US" sz="1400"/>
              <a:t>Part of the Education Management Information System</a:t>
            </a:r>
          </a:p>
          <a:p>
            <a:pPr>
              <a:lnSpc>
                <a:spcPct val="80000"/>
              </a:lnSpc>
            </a:pPr>
            <a:endParaRPr lang="en-US" sz="1600"/>
          </a:p>
          <a:p>
            <a:pPr lvl="1">
              <a:lnSpc>
                <a:spcPct val="80000"/>
              </a:lnSpc>
            </a:pPr>
            <a:endParaRPr lang="en-US" sz="1400"/>
          </a:p>
          <a:p>
            <a:pPr lvl="1">
              <a:lnSpc>
                <a:spcPct val="80000"/>
              </a:lnSpc>
              <a:buFont typeface="Wingdings" pitchFamily="2" charset="2"/>
              <a:buNone/>
            </a:pPr>
            <a:r>
              <a:rPr lang="en-US" sz="1400"/>
              <a:t>	 </a:t>
            </a: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071D6-CB92-4527-8DC4-20933B4BB743}" type="datetime1">
              <a:rPr lang="en-US"/>
              <a:pPr/>
              <a:t>7/13/2010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IDB-Subregional Policy Dialogue Caribbean Meeting               September 15 - 16, 2005, Barbados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77B80B-D004-47AA-B053-C4F11B83E8AE}" type="slidenum">
              <a:rPr lang="en-US"/>
              <a:pPr/>
              <a:t>5</a:t>
            </a:fld>
            <a:endParaRPr lang="en-US"/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Challenges</a:t>
            </a:r>
          </a:p>
        </p:txBody>
      </p:sp>
      <p:sp>
        <p:nvSpPr>
          <p:cNvPr id="8199" name="Rectangle 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Sector Coordination</a:t>
            </a:r>
          </a:p>
          <a:p>
            <a:r>
              <a:rPr lang="en-US"/>
              <a:t>Limited Resources</a:t>
            </a:r>
          </a:p>
          <a:p>
            <a:pPr lvl="1"/>
            <a:r>
              <a:rPr lang="en-US"/>
              <a:t>Executing Capacity</a:t>
            </a:r>
          </a:p>
          <a:p>
            <a:pPr lvl="1"/>
            <a:r>
              <a:rPr lang="en-US"/>
              <a:t>Infrastructure</a:t>
            </a:r>
          </a:p>
          <a:p>
            <a:r>
              <a:rPr lang="en-US"/>
              <a:t>Poor Access to Caribbean Resources</a:t>
            </a:r>
          </a:p>
          <a:p>
            <a:pPr lvl="1"/>
            <a:r>
              <a:rPr lang="en-US"/>
              <a:t>Human Resources</a:t>
            </a:r>
          </a:p>
          <a:p>
            <a:pPr lvl="1"/>
            <a:r>
              <a:rPr lang="en-US"/>
              <a:t>Benchmarking</a:t>
            </a: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6C27A6-02BD-47B4-B95E-84B91159714C}" type="datetime1">
              <a:rPr lang="en-US"/>
              <a:pPr/>
              <a:t>7/13/2010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IDB-Subregional Policy Dialogue Caribbean Meeting               September 15 - 16, 2005, Barbados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E50AC-29E2-4E04-83D1-F4E572426FF5}" type="slidenum">
              <a:rPr lang="en-US"/>
              <a:pPr/>
              <a:t>6</a:t>
            </a:fld>
            <a:endParaRPr lang="en-US"/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Realistic Solutions</a:t>
            </a:r>
          </a:p>
        </p:txBody>
      </p:sp>
      <p:sp>
        <p:nvSpPr>
          <p:cNvPr id="9223" name="Rectangle 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US" sz="2800"/>
              <a:t>National Level</a:t>
            </a:r>
          </a:p>
          <a:p>
            <a:pPr lvl="1">
              <a:lnSpc>
                <a:spcPct val="80000"/>
              </a:lnSpc>
            </a:pPr>
            <a:r>
              <a:rPr lang="en-US" sz="2400"/>
              <a:t>Public Sector Reform</a:t>
            </a:r>
          </a:p>
          <a:p>
            <a:pPr lvl="1">
              <a:lnSpc>
                <a:spcPct val="80000"/>
              </a:lnSpc>
            </a:pPr>
            <a:r>
              <a:rPr lang="en-US" sz="2400"/>
              <a:t>National Education Board</a:t>
            </a:r>
          </a:p>
          <a:p>
            <a:pPr lvl="1">
              <a:lnSpc>
                <a:spcPct val="80000"/>
              </a:lnSpc>
            </a:pPr>
            <a:endParaRPr lang="en-US" sz="2400"/>
          </a:p>
          <a:p>
            <a:pPr>
              <a:lnSpc>
                <a:spcPct val="80000"/>
              </a:lnSpc>
            </a:pPr>
            <a:r>
              <a:rPr lang="en-US" sz="2800"/>
              <a:t>Regional</a:t>
            </a:r>
          </a:p>
          <a:p>
            <a:pPr lvl="1">
              <a:lnSpc>
                <a:spcPct val="80000"/>
              </a:lnSpc>
            </a:pPr>
            <a:r>
              <a:rPr lang="en-US" sz="2400"/>
              <a:t>Exchange Programs</a:t>
            </a:r>
          </a:p>
          <a:p>
            <a:pPr lvl="1">
              <a:lnSpc>
                <a:spcPct val="80000"/>
              </a:lnSpc>
            </a:pPr>
            <a:r>
              <a:rPr lang="en-US" sz="2400"/>
              <a:t>Regional Education Information</a:t>
            </a:r>
          </a:p>
          <a:p>
            <a:pPr lvl="2">
              <a:lnSpc>
                <a:spcPct val="80000"/>
              </a:lnSpc>
            </a:pPr>
            <a:r>
              <a:rPr lang="en-US" sz="2000"/>
              <a:t>Available expertise</a:t>
            </a:r>
          </a:p>
          <a:p>
            <a:pPr lvl="2">
              <a:lnSpc>
                <a:spcPct val="80000"/>
              </a:lnSpc>
            </a:pPr>
            <a:r>
              <a:rPr lang="en-US" sz="2000"/>
              <a:t>Lessons learned</a:t>
            </a:r>
          </a:p>
          <a:p>
            <a:pPr lvl="2">
              <a:lnSpc>
                <a:spcPct val="80000"/>
              </a:lnSpc>
            </a:pPr>
            <a:r>
              <a:rPr lang="en-US" sz="2000"/>
              <a:t>Documents</a:t>
            </a:r>
          </a:p>
          <a:p>
            <a:pPr lvl="2">
              <a:lnSpc>
                <a:spcPct val="80000"/>
              </a:lnSpc>
            </a:pPr>
            <a:r>
              <a:rPr lang="en-US" sz="2000"/>
              <a:t>Discussion forum</a:t>
            </a: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FDB96B-7F3E-458C-A86D-33F1CA5C5E57}" type="datetime1">
              <a:rPr lang="en-US"/>
              <a:pPr/>
              <a:t>7/13/2010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IDB-Subregional Policy Dialogue Caribbean Meeting               September 15 - 16, 2005, Barbados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5A5A9-A564-4AA9-B076-3C32778347F6}" type="slidenum">
              <a:rPr lang="en-US"/>
              <a:pPr/>
              <a:t>7</a:t>
            </a:fld>
            <a:endParaRPr lang="en-US"/>
          </a:p>
        </p:txBody>
      </p:sp>
      <p:sp>
        <p:nvSpPr>
          <p:cNvPr id="10246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 </a:t>
            </a:r>
          </a:p>
        </p:txBody>
      </p:sp>
      <p:sp>
        <p:nvSpPr>
          <p:cNvPr id="10247" name="Rectangle 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10248" name="Rectangle 8"/>
          <p:cNvSpPr>
            <a:spLocks noChangeArrowheads="1"/>
          </p:cNvSpPr>
          <p:nvPr/>
        </p:nvSpPr>
        <p:spPr bwMode="auto">
          <a:xfrm>
            <a:off x="1330325" y="393700"/>
            <a:ext cx="7793038" cy="146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eaLnBrk="1" hangingPunct="1"/>
            <a:r>
              <a:rPr lang="en-US" sz="4400">
                <a:solidFill>
                  <a:schemeClr val="tx2"/>
                </a:solidFill>
              </a:rPr>
              <a:t>Please Feel Free to Comment</a:t>
            </a: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BRANCHTO" val="262"/>
  <p:tag name="HOTSPOTTYPE" val="DefinedInNavigator"/>
  <p:tag name="DEFINEDINNAVIGATOR" val="True"/>
</p:tagLst>
</file>

<file path=ppt/theme/theme1.xml><?xml version="1.0" encoding="utf-8"?>
<a:theme xmlns:a="http://schemas.openxmlformats.org/drawingml/2006/main" name="Blends">
  <a:themeElements>
    <a:clrScheme name="Blends 3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Blends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lnDef>
  </a:objectDefaults>
  <a:extraClrSchemeLst>
    <a:extraClrScheme>
      <a:clrScheme name="Blend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2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3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4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Blends</Template>
  <TotalTime>294</TotalTime>
  <Words>276</Words>
  <Application>Microsoft Office PowerPoint</Application>
  <PresentationFormat>On-screen Show (4:3)</PresentationFormat>
  <Paragraphs>73</Paragraphs>
  <Slides>7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Arial</vt:lpstr>
      <vt:lpstr>Times New Roman</vt:lpstr>
      <vt:lpstr>Tahoma</vt:lpstr>
      <vt:lpstr>Wingdings</vt:lpstr>
      <vt:lpstr>Blends</vt:lpstr>
      <vt:lpstr>Bitmap Image</vt:lpstr>
      <vt:lpstr>THE MINISTRY  OF EDUCATION AND COMMUNITY DEVELOPMENT</vt:lpstr>
      <vt:lpstr>Part of Our Nerve System</vt:lpstr>
      <vt:lpstr>The Role of Information at MOECD</vt:lpstr>
      <vt:lpstr>Today’s Situation</vt:lpstr>
      <vt:lpstr>Challenges</vt:lpstr>
      <vt:lpstr>Realistic Solutions</vt:lpstr>
      <vt:lpstr> 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anarod</cp:lastModifiedBy>
  <cp:revision>31</cp:revision>
  <cp:lastPrinted>1601-01-01T00:00:00Z</cp:lastPrinted>
  <dcterms:created xsi:type="dcterms:W3CDTF">1601-01-01T00:00:00Z</dcterms:created>
  <dcterms:modified xsi:type="dcterms:W3CDTF">2010-07-13T05:43:12Z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2</vt:i4>
  </property>
  <property fmtid="{D5CDD505-2E9C-101B-9397-08002B2CF9AE}" pid="3" name="LCID">
    <vt:i4>1033</vt:i4>
  </property>
</Properties>
</file>