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algn="l" rtl="0" eaLnBrk="0" fontAlgn="base" hangingPunct="0">
      <a:spcBef>
        <a:spcPct val="0"/>
      </a:spcBef>
      <a:spcAft>
        <a:spcPct val="0"/>
      </a:spcAft>
      <a:defRPr sz="1400" kern="1200">
        <a:solidFill>
          <a:schemeClr val="tx1"/>
        </a:solidFill>
        <a:latin typeface="Arial" pitchFamily="34" charset="0"/>
        <a:ea typeface="+mn-ea"/>
        <a:cs typeface="+mn-cs"/>
      </a:defRPr>
    </a:lvl1pPr>
    <a:lvl2pPr marL="457200" algn="l" rtl="0" eaLnBrk="0" fontAlgn="base" hangingPunct="0">
      <a:spcBef>
        <a:spcPct val="0"/>
      </a:spcBef>
      <a:spcAft>
        <a:spcPct val="0"/>
      </a:spcAft>
      <a:defRPr sz="1400" kern="1200">
        <a:solidFill>
          <a:schemeClr val="tx1"/>
        </a:solidFill>
        <a:latin typeface="Arial" pitchFamily="34" charset="0"/>
        <a:ea typeface="+mn-ea"/>
        <a:cs typeface="+mn-cs"/>
      </a:defRPr>
    </a:lvl2pPr>
    <a:lvl3pPr marL="914400" algn="l" rtl="0" eaLnBrk="0" fontAlgn="base" hangingPunct="0">
      <a:spcBef>
        <a:spcPct val="0"/>
      </a:spcBef>
      <a:spcAft>
        <a:spcPct val="0"/>
      </a:spcAft>
      <a:defRPr sz="1400" kern="1200">
        <a:solidFill>
          <a:schemeClr val="tx1"/>
        </a:solidFill>
        <a:latin typeface="Arial" pitchFamily="34" charset="0"/>
        <a:ea typeface="+mn-ea"/>
        <a:cs typeface="+mn-cs"/>
      </a:defRPr>
    </a:lvl3pPr>
    <a:lvl4pPr marL="1371600" algn="l" rtl="0" eaLnBrk="0" fontAlgn="base" hangingPunct="0">
      <a:spcBef>
        <a:spcPct val="0"/>
      </a:spcBef>
      <a:spcAft>
        <a:spcPct val="0"/>
      </a:spcAft>
      <a:defRPr sz="1400" kern="1200">
        <a:solidFill>
          <a:schemeClr val="tx1"/>
        </a:solidFill>
        <a:latin typeface="Arial" pitchFamily="34" charset="0"/>
        <a:ea typeface="+mn-ea"/>
        <a:cs typeface="+mn-cs"/>
      </a:defRPr>
    </a:lvl4pPr>
    <a:lvl5pPr marL="1828800" algn="l" rtl="0" eaLnBrk="0" fontAlgn="base" hangingPunct="0">
      <a:spcBef>
        <a:spcPct val="0"/>
      </a:spcBef>
      <a:spcAft>
        <a:spcPct val="0"/>
      </a:spcAft>
      <a:defRPr sz="1400" kern="1200">
        <a:solidFill>
          <a:schemeClr val="tx1"/>
        </a:solidFill>
        <a:latin typeface="Arial" pitchFamily="34" charset="0"/>
        <a:ea typeface="+mn-ea"/>
        <a:cs typeface="+mn-cs"/>
      </a:defRPr>
    </a:lvl5pPr>
    <a:lvl6pPr marL="2286000" algn="l" defTabSz="914400" rtl="0" eaLnBrk="1" latinLnBrk="0" hangingPunct="1">
      <a:defRPr sz="1400" kern="1200">
        <a:solidFill>
          <a:schemeClr val="tx1"/>
        </a:solidFill>
        <a:latin typeface="Arial" pitchFamily="34" charset="0"/>
        <a:ea typeface="+mn-ea"/>
        <a:cs typeface="+mn-cs"/>
      </a:defRPr>
    </a:lvl6pPr>
    <a:lvl7pPr marL="2743200" algn="l" defTabSz="914400" rtl="0" eaLnBrk="1" latinLnBrk="0" hangingPunct="1">
      <a:defRPr sz="1400" kern="1200">
        <a:solidFill>
          <a:schemeClr val="tx1"/>
        </a:solidFill>
        <a:latin typeface="Arial" pitchFamily="34" charset="0"/>
        <a:ea typeface="+mn-ea"/>
        <a:cs typeface="+mn-cs"/>
      </a:defRPr>
    </a:lvl7pPr>
    <a:lvl8pPr marL="3200400" algn="l" defTabSz="914400" rtl="0" eaLnBrk="1" latinLnBrk="0" hangingPunct="1">
      <a:defRPr sz="1400" kern="1200">
        <a:solidFill>
          <a:schemeClr val="tx1"/>
        </a:solidFill>
        <a:latin typeface="Arial" pitchFamily="34" charset="0"/>
        <a:ea typeface="+mn-ea"/>
        <a:cs typeface="+mn-cs"/>
      </a:defRPr>
    </a:lvl8pPr>
    <a:lvl9pPr marL="3657600" algn="l" defTabSz="914400" rtl="0" eaLnBrk="1" latinLnBrk="0" hangingPunct="1">
      <a:defRPr sz="1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4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0722" name="Group 1026"/>
          <p:cNvGrpSpPr>
            <a:grpSpLocks/>
          </p:cNvGrpSpPr>
          <p:nvPr/>
        </p:nvGrpSpPr>
        <p:grpSpPr bwMode="auto">
          <a:xfrm>
            <a:off x="-3175" y="2438400"/>
            <a:ext cx="9147175" cy="1063625"/>
            <a:chOff x="-2" y="1536"/>
            <a:chExt cx="5762" cy="670"/>
          </a:xfrm>
        </p:grpSpPr>
        <p:grpSp>
          <p:nvGrpSpPr>
            <p:cNvPr id="30723" name="Group 1027"/>
            <p:cNvGrpSpPr>
              <a:grpSpLocks/>
            </p:cNvGrpSpPr>
            <p:nvPr/>
          </p:nvGrpSpPr>
          <p:grpSpPr bwMode="auto">
            <a:xfrm flipH="1">
              <a:off x="-2" y="1562"/>
              <a:ext cx="5762" cy="638"/>
              <a:chOff x="-2" y="1562"/>
              <a:chExt cx="5762" cy="638"/>
            </a:xfrm>
          </p:grpSpPr>
          <p:sp>
            <p:nvSpPr>
              <p:cNvPr id="30724" name="Freeform 1028"/>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n-US"/>
              </a:p>
            </p:txBody>
          </p:sp>
          <p:sp>
            <p:nvSpPr>
              <p:cNvPr id="30725" name="Freeform 1029"/>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US"/>
              </a:p>
            </p:txBody>
          </p:sp>
          <p:sp>
            <p:nvSpPr>
              <p:cNvPr id="30726" name="Freeform 1030"/>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n-US"/>
              </a:p>
            </p:txBody>
          </p:sp>
          <p:sp>
            <p:nvSpPr>
              <p:cNvPr id="30727" name="Freeform 1031"/>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n-US"/>
              </a:p>
            </p:txBody>
          </p:sp>
          <p:sp>
            <p:nvSpPr>
              <p:cNvPr id="30728" name="Freeform 1032"/>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n-US"/>
              </a:p>
            </p:txBody>
          </p:sp>
          <p:sp>
            <p:nvSpPr>
              <p:cNvPr id="30729" name="Freeform 1033"/>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US"/>
              </a:p>
            </p:txBody>
          </p:sp>
          <p:sp>
            <p:nvSpPr>
              <p:cNvPr id="30730" name="Freeform 1034"/>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US"/>
              </a:p>
            </p:txBody>
          </p:sp>
          <p:sp>
            <p:nvSpPr>
              <p:cNvPr id="30731" name="Freeform 1035"/>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US"/>
              </a:p>
            </p:txBody>
          </p:sp>
          <p:sp>
            <p:nvSpPr>
              <p:cNvPr id="30732" name="Freeform 1036"/>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n-US"/>
              </a:p>
            </p:txBody>
          </p:sp>
          <p:sp>
            <p:nvSpPr>
              <p:cNvPr id="30733" name="Freeform 1037"/>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n-US"/>
              </a:p>
            </p:txBody>
          </p:sp>
          <p:sp>
            <p:nvSpPr>
              <p:cNvPr id="30734" name="Freeform 1038"/>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n-US"/>
              </a:p>
            </p:txBody>
          </p:sp>
          <p:sp>
            <p:nvSpPr>
              <p:cNvPr id="30735" name="Freeform 1039"/>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US"/>
              </a:p>
            </p:txBody>
          </p:sp>
          <p:sp>
            <p:nvSpPr>
              <p:cNvPr id="30736" name="Freeform 1040"/>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n-US"/>
              </a:p>
            </p:txBody>
          </p:sp>
          <p:sp>
            <p:nvSpPr>
              <p:cNvPr id="30737" name="Freeform 1041"/>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n-US"/>
              </a:p>
            </p:txBody>
          </p:sp>
          <p:sp>
            <p:nvSpPr>
              <p:cNvPr id="30738" name="Freeform 1042"/>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n-US"/>
              </a:p>
            </p:txBody>
          </p:sp>
          <p:sp>
            <p:nvSpPr>
              <p:cNvPr id="30739" name="Freeform 1043"/>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n-US"/>
              </a:p>
            </p:txBody>
          </p:sp>
          <p:sp>
            <p:nvSpPr>
              <p:cNvPr id="30740" name="Freeform 1044"/>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n-US"/>
              </a:p>
            </p:txBody>
          </p:sp>
          <p:sp>
            <p:nvSpPr>
              <p:cNvPr id="30741" name="Freeform 1045"/>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US"/>
              </a:p>
            </p:txBody>
          </p:sp>
          <p:sp>
            <p:nvSpPr>
              <p:cNvPr id="30742" name="Freeform 1046"/>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US"/>
              </a:p>
            </p:txBody>
          </p:sp>
        </p:grpSp>
        <p:sp>
          <p:nvSpPr>
            <p:cNvPr id="30743" name="Freeform 1047"/>
            <p:cNvSpPr>
              <a:spLocks/>
            </p:cNvSpPr>
            <p:nvPr/>
          </p:nvSpPr>
          <p:spPr bwMode="ltGray">
            <a:xfrm flipH="1">
              <a:off x="-2" y="1536"/>
              <a:ext cx="5762"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5400000" scaled="1"/>
            </a:gradFill>
            <a:ln w="9525" cap="flat">
              <a:noFill/>
              <a:prstDash val="solid"/>
              <a:miter lim="800000"/>
              <a:headEnd type="none" w="med" len="med"/>
              <a:tailEnd type="none" w="med" len="med"/>
            </a:ln>
            <a:effectLst/>
          </p:spPr>
          <p:txBody>
            <a:bodyPr wrap="none" anchor="ctr"/>
            <a:lstStyle/>
            <a:p>
              <a:endParaRPr lang="en-US"/>
            </a:p>
          </p:txBody>
        </p:sp>
        <p:sp>
          <p:nvSpPr>
            <p:cNvPr id="30744" name="Freeform 1048"/>
            <p:cNvSpPr>
              <a:spLocks/>
            </p:cNvSpPr>
            <p:nvPr/>
          </p:nvSpPr>
          <p:spPr bwMode="ltGray">
            <a:xfrm flipH="1">
              <a:off x="-2" y="2017"/>
              <a:ext cx="5761"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5400000" scaled="1"/>
            </a:gradFill>
            <a:ln w="9525" cap="flat">
              <a:noFill/>
              <a:prstDash val="solid"/>
              <a:miter lim="800000"/>
              <a:headEnd/>
              <a:tailEnd/>
            </a:ln>
            <a:effectLst/>
          </p:spPr>
          <p:txBody>
            <a:bodyPr wrap="none" anchor="ctr"/>
            <a:lstStyle/>
            <a:p>
              <a:endParaRPr lang="en-US"/>
            </a:p>
          </p:txBody>
        </p:sp>
      </p:grpSp>
      <p:sp>
        <p:nvSpPr>
          <p:cNvPr id="30745" name="Rectangle 1049"/>
          <p:cNvSpPr>
            <a:spLocks noGrp="1" noChangeArrowheads="1"/>
          </p:cNvSpPr>
          <p:nvPr>
            <p:ph type="ctrTitle"/>
          </p:nvPr>
        </p:nvSpPr>
        <p:spPr>
          <a:xfrm>
            <a:off x="1173163" y="1341438"/>
            <a:ext cx="7772400" cy="1143000"/>
          </a:xfrm>
        </p:spPr>
        <p:txBody>
          <a:bodyPr/>
          <a:lstStyle>
            <a:lvl1pPr>
              <a:defRPr/>
            </a:lvl1pPr>
          </a:lstStyle>
          <a:p>
            <a:r>
              <a:rPr lang="en-US"/>
              <a:t>Click to edit Master title style</a:t>
            </a:r>
          </a:p>
        </p:txBody>
      </p:sp>
      <p:sp>
        <p:nvSpPr>
          <p:cNvPr id="30746" name="Rectangle 1050"/>
          <p:cNvSpPr>
            <a:spLocks noGrp="1" noChangeArrowheads="1"/>
          </p:cNvSpPr>
          <p:nvPr>
            <p:ph type="subTitle" idx="1"/>
          </p:nvPr>
        </p:nvSpPr>
        <p:spPr>
          <a:xfrm>
            <a:off x="1166813" y="3886200"/>
            <a:ext cx="6400800" cy="1752600"/>
          </a:xfrm>
        </p:spPr>
        <p:txBody>
          <a:bodyPr/>
          <a:lstStyle>
            <a:lvl1pPr marL="0" indent="0">
              <a:buFont typeface="Monotype Sorts" pitchFamily="2" charset="2"/>
              <a:buNone/>
              <a:defRPr/>
            </a:lvl1pPr>
          </a:lstStyle>
          <a:p>
            <a:r>
              <a:rPr lang="en-US"/>
              <a:t>Click to edit Master subtitle style</a:t>
            </a:r>
          </a:p>
        </p:txBody>
      </p:sp>
      <p:sp>
        <p:nvSpPr>
          <p:cNvPr id="30747" name="Rectangle 1051"/>
          <p:cNvSpPr>
            <a:spLocks noGrp="1" noChangeArrowheads="1"/>
          </p:cNvSpPr>
          <p:nvPr>
            <p:ph type="dt" sz="half" idx="2"/>
          </p:nvPr>
        </p:nvSpPr>
        <p:spPr>
          <a:xfrm>
            <a:off x="1166813" y="6248400"/>
            <a:ext cx="1905000" cy="457200"/>
          </a:xfrm>
        </p:spPr>
        <p:txBody>
          <a:bodyPr/>
          <a:lstStyle>
            <a:lvl1pPr>
              <a:defRPr>
                <a:solidFill>
                  <a:srgbClr val="000000"/>
                </a:solidFill>
              </a:defRPr>
            </a:lvl1pPr>
          </a:lstStyle>
          <a:p>
            <a:endParaRPr lang="en-US"/>
          </a:p>
        </p:txBody>
      </p:sp>
      <p:sp>
        <p:nvSpPr>
          <p:cNvPr id="30748" name="Rectangle 1052"/>
          <p:cNvSpPr>
            <a:spLocks noGrp="1" noChangeArrowheads="1"/>
          </p:cNvSpPr>
          <p:nvPr>
            <p:ph type="ftr" sz="quarter" idx="3"/>
          </p:nvPr>
        </p:nvSpPr>
        <p:spPr/>
        <p:txBody>
          <a:bodyPr/>
          <a:lstStyle>
            <a:lvl1pPr>
              <a:defRPr>
                <a:solidFill>
                  <a:srgbClr val="000000"/>
                </a:solidFill>
              </a:defRPr>
            </a:lvl1pPr>
          </a:lstStyle>
          <a:p>
            <a:endParaRPr lang="en-US"/>
          </a:p>
        </p:txBody>
      </p:sp>
      <p:sp>
        <p:nvSpPr>
          <p:cNvPr id="30749" name="Rectangle 1053"/>
          <p:cNvSpPr>
            <a:spLocks noGrp="1" noChangeArrowheads="1"/>
          </p:cNvSpPr>
          <p:nvPr>
            <p:ph type="sldNum" sz="quarter" idx="4"/>
          </p:nvPr>
        </p:nvSpPr>
        <p:spPr/>
        <p:txBody>
          <a:bodyPr/>
          <a:lstStyle>
            <a:lvl1pPr>
              <a:defRPr>
                <a:solidFill>
                  <a:srgbClr val="000000"/>
                </a:solidFill>
              </a:defRPr>
            </a:lvl1pPr>
          </a:lstStyle>
          <a:p>
            <a:fld id="{1861A2C4-81A9-46D2-9CCF-ADB2F94EF94E}"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2B2067-D10F-45DF-AD9D-DB530285B92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2463" y="457200"/>
            <a:ext cx="1943100" cy="5638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3163" y="4572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9BC7EE8-8E3A-4285-82AF-78A31ACD2712}"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73163" y="4572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73163" y="1981200"/>
            <a:ext cx="7772400" cy="4114800"/>
          </a:xfrm>
        </p:spPr>
        <p:txBody>
          <a:bodyPr/>
          <a:lstStyle/>
          <a:p>
            <a:endParaRPr lang="en-US"/>
          </a:p>
        </p:txBody>
      </p:sp>
      <p:sp>
        <p:nvSpPr>
          <p:cNvPr id="4" name="Date Placeholder 3"/>
          <p:cNvSpPr>
            <a:spLocks noGrp="1"/>
          </p:cNvSpPr>
          <p:nvPr>
            <p:ph type="dt" sz="half" idx="10"/>
          </p:nvPr>
        </p:nvSpPr>
        <p:spPr>
          <a:xfrm>
            <a:off x="1173163" y="6265863"/>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5814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010400" y="6248400"/>
            <a:ext cx="1905000" cy="457200"/>
          </a:xfrm>
        </p:spPr>
        <p:txBody>
          <a:bodyPr/>
          <a:lstStyle>
            <a:lvl1pPr>
              <a:defRPr/>
            </a:lvl1pPr>
          </a:lstStyle>
          <a:p>
            <a:fld id="{35DCE514-B8B9-48FE-A697-C000C57B5D8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D8DC3A8-CC88-4987-9A2D-7E6FADD6CE39}"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4F197C2-46D7-4527-B6A3-0C70F9B89BA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731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35563"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78A08E1-38E3-4376-A508-FA6B4785CCD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B457902-8CB7-41FE-8701-7081B26F90F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1B30A68-CF55-4166-87F3-7366201C5B8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3592256-3CE1-428A-8CEB-A0989826DE7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613248B-04F7-4EEC-8086-ABA23EADD08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91881F-0373-4042-9750-B8C1E4C09FA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grpSp>
        <p:nvGrpSpPr>
          <p:cNvPr id="29698" name="Group 1026"/>
          <p:cNvGrpSpPr>
            <a:grpSpLocks/>
          </p:cNvGrpSpPr>
          <p:nvPr/>
        </p:nvGrpSpPr>
        <p:grpSpPr bwMode="auto">
          <a:xfrm>
            <a:off x="0" y="-4763"/>
            <a:ext cx="1063625" cy="6858001"/>
            <a:chOff x="0" y="-3"/>
            <a:chExt cx="670" cy="4320"/>
          </a:xfrm>
        </p:grpSpPr>
        <p:grpSp>
          <p:nvGrpSpPr>
            <p:cNvPr id="29699" name="Group 1027"/>
            <p:cNvGrpSpPr>
              <a:grpSpLocks/>
            </p:cNvGrpSpPr>
            <p:nvPr/>
          </p:nvGrpSpPr>
          <p:grpSpPr bwMode="auto">
            <a:xfrm rot="16200000" flipH="1">
              <a:off x="-1815" y="1838"/>
              <a:ext cx="4320" cy="638"/>
              <a:chOff x="-2" y="1562"/>
              <a:chExt cx="5762" cy="638"/>
            </a:xfrm>
          </p:grpSpPr>
          <p:sp>
            <p:nvSpPr>
              <p:cNvPr id="29700" name="Freeform 1028"/>
              <p:cNvSpPr>
                <a:spLocks/>
              </p:cNvSpPr>
              <p:nvPr/>
            </p:nvSpPr>
            <p:spPr bwMode="ltGray">
              <a:xfrm rot="-5400000">
                <a:off x="2559" y="-993"/>
                <a:ext cx="624" cy="5745"/>
              </a:xfrm>
              <a:custGeom>
                <a:avLst/>
                <a:gdLst/>
                <a:ahLst/>
                <a:cxnLst>
                  <a:cxn ang="0">
                    <a:pos x="0" y="0"/>
                  </a:cxn>
                  <a:cxn ang="0">
                    <a:pos x="0" y="720"/>
                  </a:cxn>
                  <a:cxn ang="0">
                    <a:pos x="1000" y="720"/>
                  </a:cxn>
                  <a:cxn ang="0">
                    <a:pos x="1000" y="0"/>
                  </a:cxn>
                  <a:cxn ang="0">
                    <a:pos x="0" y="0"/>
                  </a:cxn>
                </a:cxnLst>
                <a:rect l="0" t="0" r="r" b="b"/>
                <a:pathLst>
                  <a:path w="1000" h="720">
                    <a:moveTo>
                      <a:pt x="0" y="0"/>
                    </a:moveTo>
                    <a:lnTo>
                      <a:pt x="0" y="720"/>
                    </a:lnTo>
                    <a:lnTo>
                      <a:pt x="1000" y="720"/>
                    </a:lnTo>
                    <a:lnTo>
                      <a:pt x="1000" y="0"/>
                    </a:lnTo>
                    <a:lnTo>
                      <a:pt x="0" y="0"/>
                    </a:lnTo>
                    <a:close/>
                  </a:path>
                </a:pathLst>
              </a:custGeom>
              <a:solidFill>
                <a:schemeClr val="accent1"/>
              </a:solidFill>
              <a:ln w="9525">
                <a:noFill/>
                <a:round/>
                <a:headEnd/>
                <a:tailEnd/>
              </a:ln>
            </p:spPr>
            <p:txBody>
              <a:bodyPr wrap="none" anchor="ctr"/>
              <a:lstStyle/>
              <a:p>
                <a:endParaRPr lang="en-US"/>
              </a:p>
            </p:txBody>
          </p:sp>
          <p:sp>
            <p:nvSpPr>
              <p:cNvPr id="29701" name="Freeform 1029"/>
              <p:cNvSpPr>
                <a:spLocks/>
              </p:cNvSpPr>
              <p:nvPr/>
            </p:nvSpPr>
            <p:spPr bwMode="ltGray">
              <a:xfrm rot="-5400000">
                <a:off x="1323"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US"/>
              </a:p>
            </p:txBody>
          </p:sp>
          <p:sp>
            <p:nvSpPr>
              <p:cNvPr id="29702" name="Freeform 1030"/>
              <p:cNvSpPr>
                <a:spLocks/>
              </p:cNvSpPr>
              <p:nvPr/>
            </p:nvSpPr>
            <p:spPr bwMode="ltGray">
              <a:xfrm rot="-5400000">
                <a:off x="982"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folHlink"/>
              </a:solidFill>
              <a:ln w="9525">
                <a:noFill/>
                <a:round/>
                <a:headEnd/>
                <a:tailEnd/>
              </a:ln>
            </p:spPr>
            <p:txBody>
              <a:bodyPr wrap="none" anchor="ctr"/>
              <a:lstStyle/>
              <a:p>
                <a:endParaRPr lang="en-US"/>
              </a:p>
            </p:txBody>
          </p:sp>
          <p:sp>
            <p:nvSpPr>
              <p:cNvPr id="29703" name="Freeform 1031"/>
              <p:cNvSpPr>
                <a:spLocks/>
              </p:cNvSpPr>
              <p:nvPr/>
            </p:nvSpPr>
            <p:spPr bwMode="ltGray">
              <a:xfrm rot="-5400000">
                <a:off x="-57" y="1752"/>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bg2"/>
              </a:solidFill>
              <a:ln w="9525">
                <a:noFill/>
                <a:round/>
                <a:headEnd/>
                <a:tailEnd/>
              </a:ln>
            </p:spPr>
            <p:txBody>
              <a:bodyPr wrap="none" anchor="ctr"/>
              <a:lstStyle/>
              <a:p>
                <a:endParaRPr lang="en-US"/>
              </a:p>
            </p:txBody>
          </p:sp>
          <p:sp>
            <p:nvSpPr>
              <p:cNvPr id="29704" name="Freeform 1032"/>
              <p:cNvSpPr>
                <a:spLocks/>
              </p:cNvSpPr>
              <p:nvPr/>
            </p:nvSpPr>
            <p:spPr bwMode="ltGray">
              <a:xfrm rot="-5400000">
                <a:off x="664" y="1733"/>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tx1"/>
              </a:solidFill>
              <a:ln w="9525">
                <a:noFill/>
                <a:round/>
                <a:headEnd/>
                <a:tailEnd/>
              </a:ln>
            </p:spPr>
            <p:txBody>
              <a:bodyPr wrap="none" anchor="ctr"/>
              <a:lstStyle/>
              <a:p>
                <a:endParaRPr lang="en-US"/>
              </a:p>
            </p:txBody>
          </p:sp>
          <p:sp>
            <p:nvSpPr>
              <p:cNvPr id="29705" name="Freeform 1033"/>
              <p:cNvSpPr>
                <a:spLocks/>
              </p:cNvSpPr>
              <p:nvPr/>
            </p:nvSpPr>
            <p:spPr bwMode="ltGray">
              <a:xfrm rot="-5400000">
                <a:off x="442" y="1699"/>
                <a:ext cx="624" cy="362"/>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US"/>
              </a:p>
            </p:txBody>
          </p:sp>
          <p:sp>
            <p:nvSpPr>
              <p:cNvPr id="29706" name="Freeform 1034"/>
              <p:cNvSpPr>
                <a:spLocks/>
              </p:cNvSpPr>
              <p:nvPr/>
            </p:nvSpPr>
            <p:spPr bwMode="ltGray">
              <a:xfrm rot="-5400000">
                <a:off x="156" y="1726"/>
                <a:ext cx="632" cy="315"/>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US"/>
              </a:p>
            </p:txBody>
          </p:sp>
          <p:sp>
            <p:nvSpPr>
              <p:cNvPr id="29707" name="Freeform 1035"/>
              <p:cNvSpPr>
                <a:spLocks/>
              </p:cNvSpPr>
              <p:nvPr/>
            </p:nvSpPr>
            <p:spPr bwMode="ltGray">
              <a:xfrm rot="-5400000">
                <a:off x="3211" y="1664"/>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bg2"/>
              </a:solidFill>
              <a:ln w="9525">
                <a:noFill/>
                <a:round/>
                <a:headEnd/>
                <a:tailEnd/>
              </a:ln>
            </p:spPr>
            <p:txBody>
              <a:bodyPr wrap="none" anchor="ctr"/>
              <a:lstStyle/>
              <a:p>
                <a:endParaRPr lang="en-US"/>
              </a:p>
            </p:txBody>
          </p:sp>
          <p:sp>
            <p:nvSpPr>
              <p:cNvPr id="29708" name="Freeform 1036"/>
              <p:cNvSpPr>
                <a:spLocks/>
              </p:cNvSpPr>
              <p:nvPr/>
            </p:nvSpPr>
            <p:spPr bwMode="ltGray">
              <a:xfrm rot="-5400000">
                <a:off x="2870" y="1664"/>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1"/>
              </a:solidFill>
              <a:ln w="9525">
                <a:noFill/>
                <a:round/>
                <a:headEnd/>
                <a:tailEnd/>
              </a:ln>
            </p:spPr>
            <p:txBody>
              <a:bodyPr wrap="none" anchor="ctr"/>
              <a:lstStyle/>
              <a:p>
                <a:endParaRPr lang="en-US"/>
              </a:p>
            </p:txBody>
          </p:sp>
          <p:sp>
            <p:nvSpPr>
              <p:cNvPr id="29709" name="Freeform 1037"/>
              <p:cNvSpPr>
                <a:spLocks/>
              </p:cNvSpPr>
              <p:nvPr/>
            </p:nvSpPr>
            <p:spPr bwMode="ltGray">
              <a:xfrm rot="-5400000">
                <a:off x="1830"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tx2"/>
              </a:solidFill>
              <a:ln w="9525">
                <a:noFill/>
                <a:round/>
                <a:headEnd/>
                <a:tailEnd/>
              </a:ln>
            </p:spPr>
            <p:txBody>
              <a:bodyPr wrap="none" anchor="ctr"/>
              <a:lstStyle/>
              <a:p>
                <a:endParaRPr lang="en-US"/>
              </a:p>
            </p:txBody>
          </p:sp>
          <p:sp>
            <p:nvSpPr>
              <p:cNvPr id="29710" name="Freeform 1038"/>
              <p:cNvSpPr>
                <a:spLocks/>
              </p:cNvSpPr>
              <p:nvPr/>
            </p:nvSpPr>
            <p:spPr bwMode="ltGray">
              <a:xfrm rot="-5400000">
                <a:off x="2551" y="1728"/>
                <a:ext cx="624" cy="294"/>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520" y="317"/>
                      <a:pt x="624" y="272"/>
                    </a:cubicBezTo>
                    <a:lnTo>
                      <a:pt x="624" y="0"/>
                    </a:lnTo>
                    <a:cubicBezTo>
                      <a:pt x="240" y="42"/>
                      <a:pt x="130" y="0"/>
                      <a:pt x="0" y="0"/>
                    </a:cubicBezTo>
                    <a:close/>
                  </a:path>
                </a:pathLst>
              </a:custGeom>
              <a:solidFill>
                <a:schemeClr val="folHlink"/>
              </a:solidFill>
              <a:ln w="9525">
                <a:noFill/>
                <a:round/>
                <a:headEnd/>
                <a:tailEnd/>
              </a:ln>
            </p:spPr>
            <p:txBody>
              <a:bodyPr wrap="none" anchor="ctr"/>
              <a:lstStyle/>
              <a:p>
                <a:endParaRPr lang="en-US"/>
              </a:p>
            </p:txBody>
          </p:sp>
          <p:sp>
            <p:nvSpPr>
              <p:cNvPr id="29711" name="Freeform 1039"/>
              <p:cNvSpPr>
                <a:spLocks/>
              </p:cNvSpPr>
              <p:nvPr/>
            </p:nvSpPr>
            <p:spPr bwMode="ltGray">
              <a:xfrm rot="-5400000">
                <a:off x="2330"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US"/>
              </a:p>
            </p:txBody>
          </p:sp>
          <p:sp>
            <p:nvSpPr>
              <p:cNvPr id="29712" name="Freeform 1040"/>
              <p:cNvSpPr>
                <a:spLocks/>
              </p:cNvSpPr>
              <p:nvPr/>
            </p:nvSpPr>
            <p:spPr bwMode="ltGray">
              <a:xfrm rot="-5400000">
                <a:off x="2043"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hlink"/>
              </a:solidFill>
              <a:ln w="9525">
                <a:noFill/>
                <a:round/>
                <a:headEnd/>
                <a:tailEnd/>
              </a:ln>
            </p:spPr>
            <p:txBody>
              <a:bodyPr wrap="none" anchor="ctr"/>
              <a:lstStyle/>
              <a:p>
                <a:endParaRPr lang="en-US"/>
              </a:p>
            </p:txBody>
          </p:sp>
          <p:sp>
            <p:nvSpPr>
              <p:cNvPr id="29713" name="Freeform 1041"/>
              <p:cNvSpPr>
                <a:spLocks/>
              </p:cNvSpPr>
              <p:nvPr/>
            </p:nvSpPr>
            <p:spPr bwMode="ltGray">
              <a:xfrm rot="-5400000">
                <a:off x="4077" y="1669"/>
                <a:ext cx="624" cy="421"/>
              </a:xfrm>
              <a:custGeom>
                <a:avLst/>
                <a:gdLst/>
                <a:ahLst/>
                <a:cxnLst>
                  <a:cxn ang="0">
                    <a:pos x="0" y="0"/>
                  </a:cxn>
                  <a:cxn ang="0">
                    <a:pos x="0" y="272"/>
                  </a:cxn>
                  <a:cxn ang="0">
                    <a:pos x="624" y="272"/>
                  </a:cxn>
                  <a:cxn ang="0">
                    <a:pos x="624" y="0"/>
                  </a:cxn>
                  <a:cxn ang="0">
                    <a:pos x="0" y="0"/>
                  </a:cxn>
                </a:cxnLst>
                <a:rect l="0" t="0" r="r" b="b"/>
                <a:pathLst>
                  <a:path w="624" h="317">
                    <a:moveTo>
                      <a:pt x="0" y="0"/>
                    </a:moveTo>
                    <a:cubicBezTo>
                      <a:pt x="0" y="0"/>
                      <a:pt x="0" y="272"/>
                      <a:pt x="0" y="272"/>
                    </a:cubicBezTo>
                    <a:cubicBezTo>
                      <a:pt x="432" y="224"/>
                      <a:pt x="520" y="317"/>
                      <a:pt x="624" y="272"/>
                    </a:cubicBezTo>
                    <a:lnTo>
                      <a:pt x="624" y="0"/>
                    </a:lnTo>
                    <a:lnTo>
                      <a:pt x="0" y="0"/>
                    </a:lnTo>
                    <a:close/>
                  </a:path>
                </a:pathLst>
              </a:custGeom>
              <a:solidFill>
                <a:schemeClr val="hlink"/>
              </a:solidFill>
              <a:ln w="9525">
                <a:noFill/>
                <a:round/>
                <a:headEnd/>
                <a:tailEnd/>
              </a:ln>
            </p:spPr>
            <p:txBody>
              <a:bodyPr wrap="none" anchor="ctr"/>
              <a:lstStyle/>
              <a:p>
                <a:endParaRPr lang="en-US"/>
              </a:p>
            </p:txBody>
          </p:sp>
          <p:sp>
            <p:nvSpPr>
              <p:cNvPr id="29714" name="Freeform 1042"/>
              <p:cNvSpPr>
                <a:spLocks/>
              </p:cNvSpPr>
              <p:nvPr/>
            </p:nvSpPr>
            <p:spPr bwMode="ltGray">
              <a:xfrm rot="-5400000">
                <a:off x="3736" y="1669"/>
                <a:ext cx="624" cy="422"/>
              </a:xfrm>
              <a:custGeom>
                <a:avLst/>
                <a:gdLst/>
                <a:ahLst/>
                <a:cxnLst>
                  <a:cxn ang="0">
                    <a:pos x="0" y="0"/>
                  </a:cxn>
                  <a:cxn ang="0">
                    <a:pos x="0" y="272"/>
                  </a:cxn>
                  <a:cxn ang="0">
                    <a:pos x="624" y="272"/>
                  </a:cxn>
                  <a:cxn ang="0">
                    <a:pos x="624" y="0"/>
                  </a:cxn>
                  <a:cxn ang="0">
                    <a:pos x="0" y="0"/>
                  </a:cxn>
                </a:cxnLst>
                <a:rect l="0" t="0" r="r" b="b"/>
                <a:pathLst>
                  <a:path w="624" h="317">
                    <a:moveTo>
                      <a:pt x="0" y="0"/>
                    </a:moveTo>
                    <a:lnTo>
                      <a:pt x="0" y="272"/>
                    </a:lnTo>
                    <a:cubicBezTo>
                      <a:pt x="104" y="317"/>
                      <a:pt x="432" y="240"/>
                      <a:pt x="624" y="272"/>
                    </a:cubicBezTo>
                    <a:lnTo>
                      <a:pt x="624" y="0"/>
                    </a:lnTo>
                    <a:lnTo>
                      <a:pt x="0" y="0"/>
                    </a:lnTo>
                    <a:close/>
                  </a:path>
                </a:pathLst>
              </a:custGeom>
              <a:solidFill>
                <a:schemeClr val="tx2"/>
              </a:solidFill>
              <a:ln w="9525">
                <a:noFill/>
                <a:round/>
                <a:headEnd/>
                <a:tailEnd/>
              </a:ln>
            </p:spPr>
            <p:txBody>
              <a:bodyPr wrap="none" anchor="ctr"/>
              <a:lstStyle/>
              <a:p>
                <a:endParaRPr lang="en-US"/>
              </a:p>
            </p:txBody>
          </p:sp>
          <p:sp>
            <p:nvSpPr>
              <p:cNvPr id="29715" name="Freeform 1043"/>
              <p:cNvSpPr>
                <a:spLocks/>
              </p:cNvSpPr>
              <p:nvPr/>
            </p:nvSpPr>
            <p:spPr bwMode="ltGray">
              <a:xfrm rot="-5400000">
                <a:off x="4584" y="1747"/>
                <a:ext cx="624" cy="255"/>
              </a:xfrm>
              <a:custGeom>
                <a:avLst/>
                <a:gdLst/>
                <a:ahLst/>
                <a:cxnLst>
                  <a:cxn ang="0">
                    <a:pos x="0" y="53"/>
                  </a:cxn>
                  <a:cxn ang="0">
                    <a:pos x="0" y="325"/>
                  </a:cxn>
                  <a:cxn ang="0">
                    <a:pos x="624" y="325"/>
                  </a:cxn>
                  <a:cxn ang="0">
                    <a:pos x="624" y="53"/>
                  </a:cxn>
                  <a:cxn ang="0">
                    <a:pos x="384" y="8"/>
                  </a:cxn>
                  <a:cxn ang="0">
                    <a:pos x="0" y="53"/>
                  </a:cxn>
                </a:cxnLst>
                <a:rect l="0" t="0" r="r" b="b"/>
                <a:pathLst>
                  <a:path w="624" h="370">
                    <a:moveTo>
                      <a:pt x="0" y="53"/>
                    </a:moveTo>
                    <a:lnTo>
                      <a:pt x="0" y="325"/>
                    </a:lnTo>
                    <a:cubicBezTo>
                      <a:pt x="104" y="370"/>
                      <a:pt x="520" y="370"/>
                      <a:pt x="624" y="325"/>
                    </a:cubicBezTo>
                    <a:lnTo>
                      <a:pt x="624" y="53"/>
                    </a:lnTo>
                    <a:cubicBezTo>
                      <a:pt x="584" y="0"/>
                      <a:pt x="488" y="8"/>
                      <a:pt x="384" y="8"/>
                    </a:cubicBezTo>
                    <a:cubicBezTo>
                      <a:pt x="280" y="8"/>
                      <a:pt x="80" y="44"/>
                      <a:pt x="0" y="53"/>
                    </a:cubicBezTo>
                    <a:close/>
                  </a:path>
                </a:pathLst>
              </a:custGeom>
              <a:solidFill>
                <a:schemeClr val="folHlink"/>
              </a:solidFill>
              <a:ln w="9525">
                <a:noFill/>
                <a:round/>
                <a:headEnd/>
                <a:tailEnd/>
              </a:ln>
            </p:spPr>
            <p:txBody>
              <a:bodyPr wrap="none" anchor="ctr"/>
              <a:lstStyle/>
              <a:p>
                <a:endParaRPr lang="en-US"/>
              </a:p>
            </p:txBody>
          </p:sp>
          <p:sp>
            <p:nvSpPr>
              <p:cNvPr id="29716" name="Freeform 1044"/>
              <p:cNvSpPr>
                <a:spLocks/>
              </p:cNvSpPr>
              <p:nvPr/>
            </p:nvSpPr>
            <p:spPr bwMode="ltGray">
              <a:xfrm>
                <a:off x="5469" y="1562"/>
                <a:ext cx="291" cy="625"/>
              </a:xfrm>
              <a:custGeom>
                <a:avLst/>
                <a:gdLst/>
                <a:ahLst/>
                <a:cxnLst>
                  <a:cxn ang="0">
                    <a:pos x="0" y="624"/>
                  </a:cxn>
                  <a:cxn ang="0">
                    <a:pos x="291" y="625"/>
                  </a:cxn>
                  <a:cxn ang="0">
                    <a:pos x="291" y="6"/>
                  </a:cxn>
                  <a:cxn ang="0">
                    <a:pos x="0" y="0"/>
                  </a:cxn>
                  <a:cxn ang="0">
                    <a:pos x="0" y="624"/>
                  </a:cxn>
                </a:cxnLst>
                <a:rect l="0" t="0" r="r" b="b"/>
                <a:pathLst>
                  <a:path w="291" h="625">
                    <a:moveTo>
                      <a:pt x="0" y="624"/>
                    </a:moveTo>
                    <a:lnTo>
                      <a:pt x="291" y="625"/>
                    </a:lnTo>
                    <a:lnTo>
                      <a:pt x="291" y="6"/>
                    </a:lnTo>
                    <a:lnTo>
                      <a:pt x="0" y="0"/>
                    </a:lnTo>
                    <a:cubicBezTo>
                      <a:pt x="39" y="384"/>
                      <a:pt x="0" y="494"/>
                      <a:pt x="0" y="624"/>
                    </a:cubicBezTo>
                    <a:close/>
                  </a:path>
                </a:pathLst>
              </a:custGeom>
              <a:solidFill>
                <a:schemeClr val="tx1"/>
              </a:solidFill>
              <a:ln w="9525">
                <a:noFill/>
                <a:round/>
                <a:headEnd/>
                <a:tailEnd/>
              </a:ln>
            </p:spPr>
            <p:txBody>
              <a:bodyPr wrap="none" anchor="ctr"/>
              <a:lstStyle/>
              <a:p>
                <a:endParaRPr lang="en-US"/>
              </a:p>
            </p:txBody>
          </p:sp>
          <p:sp>
            <p:nvSpPr>
              <p:cNvPr id="29717" name="Freeform 1045"/>
              <p:cNvSpPr>
                <a:spLocks/>
              </p:cNvSpPr>
              <p:nvPr/>
            </p:nvSpPr>
            <p:spPr bwMode="ltGray">
              <a:xfrm rot="-5400000">
                <a:off x="5084" y="1694"/>
                <a:ext cx="624" cy="361"/>
              </a:xfrm>
              <a:custGeom>
                <a:avLst/>
                <a:gdLst/>
                <a:ahLst/>
                <a:cxnLst>
                  <a:cxn ang="0">
                    <a:pos x="0" y="0"/>
                  </a:cxn>
                  <a:cxn ang="0">
                    <a:pos x="0" y="272"/>
                  </a:cxn>
                  <a:cxn ang="0">
                    <a:pos x="240" y="240"/>
                  </a:cxn>
                  <a:cxn ang="0">
                    <a:pos x="624" y="272"/>
                  </a:cxn>
                  <a:cxn ang="0">
                    <a:pos x="624" y="0"/>
                  </a:cxn>
                  <a:cxn ang="0">
                    <a:pos x="0" y="0"/>
                  </a:cxn>
                </a:cxnLst>
                <a:rect l="0" t="0" r="r" b="b"/>
                <a:pathLst>
                  <a:path w="624" h="272">
                    <a:moveTo>
                      <a:pt x="0" y="0"/>
                    </a:moveTo>
                    <a:cubicBezTo>
                      <a:pt x="0" y="0"/>
                      <a:pt x="0" y="272"/>
                      <a:pt x="0" y="272"/>
                    </a:cubicBezTo>
                    <a:cubicBezTo>
                      <a:pt x="96" y="240"/>
                      <a:pt x="136" y="240"/>
                      <a:pt x="240" y="240"/>
                    </a:cubicBezTo>
                    <a:cubicBezTo>
                      <a:pt x="344" y="240"/>
                      <a:pt x="528" y="272"/>
                      <a:pt x="624" y="272"/>
                    </a:cubicBezTo>
                    <a:lnTo>
                      <a:pt x="624" y="0"/>
                    </a:lnTo>
                    <a:lnTo>
                      <a:pt x="0" y="0"/>
                    </a:lnTo>
                    <a:close/>
                  </a:path>
                </a:pathLst>
              </a:custGeom>
              <a:solidFill>
                <a:schemeClr val="accent2"/>
              </a:solidFill>
              <a:ln w="9525">
                <a:noFill/>
                <a:round/>
                <a:headEnd/>
                <a:tailEnd/>
              </a:ln>
            </p:spPr>
            <p:txBody>
              <a:bodyPr wrap="none" anchor="ctr"/>
              <a:lstStyle/>
              <a:p>
                <a:endParaRPr lang="en-US"/>
              </a:p>
            </p:txBody>
          </p:sp>
          <p:sp>
            <p:nvSpPr>
              <p:cNvPr id="29718" name="Freeform 1046"/>
              <p:cNvSpPr>
                <a:spLocks/>
              </p:cNvSpPr>
              <p:nvPr/>
            </p:nvSpPr>
            <p:spPr bwMode="ltGray">
              <a:xfrm rot="-5400000">
                <a:off x="4797" y="1721"/>
                <a:ext cx="632" cy="316"/>
              </a:xfrm>
              <a:custGeom>
                <a:avLst/>
                <a:gdLst/>
                <a:ahLst/>
                <a:cxnLst>
                  <a:cxn ang="0">
                    <a:pos x="8" y="45"/>
                  </a:cxn>
                  <a:cxn ang="0">
                    <a:pos x="8" y="317"/>
                  </a:cxn>
                  <a:cxn ang="0">
                    <a:pos x="248" y="317"/>
                  </a:cxn>
                  <a:cxn ang="0">
                    <a:pos x="632" y="317"/>
                  </a:cxn>
                  <a:cxn ang="0">
                    <a:pos x="632" y="45"/>
                  </a:cxn>
                  <a:cxn ang="0">
                    <a:pos x="104" y="45"/>
                  </a:cxn>
                  <a:cxn ang="0">
                    <a:pos x="8" y="45"/>
                  </a:cxn>
                </a:cxnLst>
                <a:rect l="0" t="0" r="r" b="b"/>
                <a:pathLst>
                  <a:path w="632" h="362">
                    <a:moveTo>
                      <a:pt x="8" y="45"/>
                    </a:moveTo>
                    <a:lnTo>
                      <a:pt x="8" y="317"/>
                    </a:lnTo>
                    <a:cubicBezTo>
                      <a:pt x="48" y="362"/>
                      <a:pt x="144" y="317"/>
                      <a:pt x="248" y="317"/>
                    </a:cubicBezTo>
                    <a:cubicBezTo>
                      <a:pt x="352" y="317"/>
                      <a:pt x="568" y="362"/>
                      <a:pt x="632" y="317"/>
                    </a:cubicBezTo>
                    <a:lnTo>
                      <a:pt x="632" y="45"/>
                    </a:lnTo>
                    <a:cubicBezTo>
                      <a:pt x="544" y="0"/>
                      <a:pt x="208" y="45"/>
                      <a:pt x="104" y="45"/>
                    </a:cubicBezTo>
                    <a:cubicBezTo>
                      <a:pt x="0" y="45"/>
                      <a:pt x="28" y="45"/>
                      <a:pt x="8" y="45"/>
                    </a:cubicBezTo>
                    <a:close/>
                  </a:path>
                </a:pathLst>
              </a:custGeom>
              <a:solidFill>
                <a:schemeClr val="tx2"/>
              </a:solidFill>
              <a:ln w="9525">
                <a:noFill/>
                <a:round/>
                <a:headEnd/>
                <a:tailEnd/>
              </a:ln>
            </p:spPr>
            <p:txBody>
              <a:bodyPr wrap="none" anchor="ctr"/>
              <a:lstStyle/>
              <a:p>
                <a:endParaRPr lang="en-US"/>
              </a:p>
            </p:txBody>
          </p:sp>
        </p:grpSp>
        <p:sp>
          <p:nvSpPr>
            <p:cNvPr id="29719" name="Freeform 1047"/>
            <p:cNvSpPr>
              <a:spLocks/>
            </p:cNvSpPr>
            <p:nvPr/>
          </p:nvSpPr>
          <p:spPr bwMode="ltGray">
            <a:xfrm rot="16200000" flipH="1">
              <a:off x="-1954" y="1951"/>
              <a:ext cx="4320" cy="412"/>
            </a:xfrm>
            <a:custGeom>
              <a:avLst/>
              <a:gdLst/>
              <a:ahLst/>
              <a:cxnLst>
                <a:cxn ang="0">
                  <a:pos x="0" y="196"/>
                </a:cxn>
                <a:cxn ang="0">
                  <a:pos x="5762" y="188"/>
                </a:cxn>
                <a:cxn ang="0">
                  <a:pos x="5762" y="4"/>
                </a:cxn>
                <a:cxn ang="0">
                  <a:pos x="0" y="0"/>
                </a:cxn>
                <a:cxn ang="0">
                  <a:pos x="0" y="196"/>
                </a:cxn>
              </a:cxnLst>
              <a:rect l="0" t="0" r="r" b="b"/>
              <a:pathLst>
                <a:path w="5762" h="385">
                  <a:moveTo>
                    <a:pt x="0" y="196"/>
                  </a:moveTo>
                  <a:cubicBezTo>
                    <a:pt x="1667" y="385"/>
                    <a:pt x="2275" y="93"/>
                    <a:pt x="5762" y="188"/>
                  </a:cubicBezTo>
                  <a:lnTo>
                    <a:pt x="5762" y="4"/>
                  </a:lnTo>
                  <a:lnTo>
                    <a:pt x="0" y="0"/>
                  </a:lnTo>
                  <a:lnTo>
                    <a:pt x="0" y="196"/>
                  </a:lnTo>
                  <a:close/>
                </a:path>
              </a:pathLst>
            </a:custGeom>
            <a:gradFill rotWithShape="0">
              <a:gsLst>
                <a:gs pos="0">
                  <a:schemeClr val="bg1"/>
                </a:gs>
                <a:gs pos="100000">
                  <a:srgbClr val="767676"/>
                </a:gs>
              </a:gsLst>
              <a:lin ang="0" scaled="1"/>
            </a:gradFill>
            <a:ln w="9525" cap="flat">
              <a:noFill/>
              <a:prstDash val="solid"/>
              <a:miter lim="800000"/>
              <a:headEnd type="none" w="med" len="med"/>
              <a:tailEnd type="none" w="med" len="med"/>
            </a:ln>
            <a:effectLst/>
          </p:spPr>
          <p:txBody>
            <a:bodyPr wrap="none" anchor="ctr"/>
            <a:lstStyle/>
            <a:p>
              <a:endParaRPr lang="en-US"/>
            </a:p>
          </p:txBody>
        </p:sp>
        <p:sp>
          <p:nvSpPr>
            <p:cNvPr id="29720" name="Freeform 1048"/>
            <p:cNvSpPr>
              <a:spLocks/>
            </p:cNvSpPr>
            <p:nvPr/>
          </p:nvSpPr>
          <p:spPr bwMode="ltGray">
            <a:xfrm rot="16200000" flipH="1">
              <a:off x="-1584" y="2062"/>
              <a:ext cx="4319" cy="189"/>
            </a:xfrm>
            <a:custGeom>
              <a:avLst/>
              <a:gdLst/>
              <a:ahLst/>
              <a:cxnLst>
                <a:cxn ang="0">
                  <a:pos x="0" y="28"/>
                </a:cxn>
                <a:cxn ang="0">
                  <a:pos x="5761" y="0"/>
                </a:cxn>
                <a:cxn ang="0">
                  <a:pos x="5761" y="189"/>
                </a:cxn>
                <a:cxn ang="0">
                  <a:pos x="1" y="189"/>
                </a:cxn>
                <a:cxn ang="0">
                  <a:pos x="0" y="28"/>
                </a:cxn>
              </a:cxnLst>
              <a:rect l="0" t="0" r="r" b="b"/>
              <a:pathLst>
                <a:path w="5761" h="189">
                  <a:moveTo>
                    <a:pt x="0" y="28"/>
                  </a:moveTo>
                  <a:cubicBezTo>
                    <a:pt x="961" y="0"/>
                    <a:pt x="4971" y="161"/>
                    <a:pt x="5761" y="0"/>
                  </a:cubicBezTo>
                  <a:lnTo>
                    <a:pt x="5761" y="189"/>
                  </a:lnTo>
                  <a:lnTo>
                    <a:pt x="1" y="189"/>
                  </a:lnTo>
                  <a:lnTo>
                    <a:pt x="0" y="28"/>
                  </a:lnTo>
                  <a:close/>
                </a:path>
              </a:pathLst>
            </a:custGeom>
            <a:gradFill rotWithShape="0">
              <a:gsLst>
                <a:gs pos="0">
                  <a:srgbClr val="767676"/>
                </a:gs>
                <a:gs pos="100000">
                  <a:schemeClr val="bg1"/>
                </a:gs>
              </a:gsLst>
              <a:lin ang="0" scaled="1"/>
            </a:gradFill>
            <a:ln w="9525" cap="flat">
              <a:noFill/>
              <a:prstDash val="solid"/>
              <a:miter lim="800000"/>
              <a:headEnd type="none" w="med" len="med"/>
              <a:tailEnd type="none" w="med" len="med"/>
            </a:ln>
            <a:effectLst/>
          </p:spPr>
          <p:txBody>
            <a:bodyPr wrap="none" anchor="ctr"/>
            <a:lstStyle/>
            <a:p>
              <a:endParaRPr lang="en-US"/>
            </a:p>
          </p:txBody>
        </p:sp>
      </p:grpSp>
      <p:sp>
        <p:nvSpPr>
          <p:cNvPr id="29721" name="Rectangle 1049"/>
          <p:cNvSpPr>
            <a:spLocks noGrp="1" noChangeArrowheads="1"/>
          </p:cNvSpPr>
          <p:nvPr>
            <p:ph type="title"/>
          </p:nvPr>
        </p:nvSpPr>
        <p:spPr bwMode="auto">
          <a:xfrm>
            <a:off x="1173163" y="457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9722" name="Rectangle 1050"/>
          <p:cNvSpPr>
            <a:spLocks noGrp="1" noChangeArrowheads="1"/>
          </p:cNvSpPr>
          <p:nvPr>
            <p:ph type="body" idx="1"/>
          </p:nvPr>
        </p:nvSpPr>
        <p:spPr bwMode="auto">
          <a:xfrm>
            <a:off x="1173163"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9723" name="Rectangle 1051"/>
          <p:cNvSpPr>
            <a:spLocks noGrp="1" noChangeArrowheads="1"/>
          </p:cNvSpPr>
          <p:nvPr>
            <p:ph type="dt" sz="half" idx="2"/>
          </p:nvPr>
        </p:nvSpPr>
        <p:spPr bwMode="auto">
          <a:xfrm>
            <a:off x="1173163" y="6265863"/>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a:lvl1pPr>
          </a:lstStyle>
          <a:p>
            <a:endParaRPr lang="en-US"/>
          </a:p>
        </p:txBody>
      </p:sp>
      <p:sp>
        <p:nvSpPr>
          <p:cNvPr id="29724" name="Rectangle 1052"/>
          <p:cNvSpPr>
            <a:spLocks noGrp="1" noChangeArrowheads="1"/>
          </p:cNvSpPr>
          <p:nvPr>
            <p:ph type="ftr" sz="quarter" idx="3"/>
          </p:nvPr>
        </p:nvSpPr>
        <p:spPr bwMode="auto">
          <a:xfrm>
            <a:off x="35814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a:lvl1pPr>
          </a:lstStyle>
          <a:p>
            <a:endParaRPr lang="en-US"/>
          </a:p>
        </p:txBody>
      </p:sp>
      <p:sp>
        <p:nvSpPr>
          <p:cNvPr id="29725" name="Rectangle 1053"/>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a:lvl1pPr>
          </a:lstStyle>
          <a:p>
            <a:fld id="{6CEA890F-6F3E-4556-9C68-98DD80C669F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l" rtl="0" eaLnBrk="0" fontAlgn="base" hangingPunct="0">
        <a:spcBef>
          <a:spcPct val="0"/>
        </a:spcBef>
        <a:spcAft>
          <a:spcPct val="0"/>
        </a:spcAft>
        <a:defRPr kumimoji="1" sz="4400">
          <a:solidFill>
            <a:schemeClr val="tx2"/>
          </a:solidFill>
          <a:latin typeface="+mj-lt"/>
          <a:ea typeface="+mj-ea"/>
          <a:cs typeface="+mj-cs"/>
        </a:defRPr>
      </a:lvl1pPr>
      <a:lvl2pPr algn="l" rtl="0" eaLnBrk="0" fontAlgn="base" hangingPunct="0">
        <a:spcBef>
          <a:spcPct val="0"/>
        </a:spcBef>
        <a:spcAft>
          <a:spcPct val="0"/>
        </a:spcAft>
        <a:defRPr kumimoji="1" sz="4400">
          <a:solidFill>
            <a:schemeClr val="tx2"/>
          </a:solidFill>
          <a:latin typeface="Times New Roman" pitchFamily="18" charset="0"/>
        </a:defRPr>
      </a:lvl2pPr>
      <a:lvl3pPr algn="l" rtl="0" eaLnBrk="0" fontAlgn="base" hangingPunct="0">
        <a:spcBef>
          <a:spcPct val="0"/>
        </a:spcBef>
        <a:spcAft>
          <a:spcPct val="0"/>
        </a:spcAft>
        <a:defRPr kumimoji="1" sz="4400">
          <a:solidFill>
            <a:schemeClr val="tx2"/>
          </a:solidFill>
          <a:latin typeface="Times New Roman" pitchFamily="18" charset="0"/>
        </a:defRPr>
      </a:lvl3pPr>
      <a:lvl4pPr algn="l" rtl="0" eaLnBrk="0" fontAlgn="base" hangingPunct="0">
        <a:spcBef>
          <a:spcPct val="0"/>
        </a:spcBef>
        <a:spcAft>
          <a:spcPct val="0"/>
        </a:spcAft>
        <a:defRPr kumimoji="1" sz="4400">
          <a:solidFill>
            <a:schemeClr val="tx2"/>
          </a:solidFill>
          <a:latin typeface="Times New Roman" pitchFamily="18" charset="0"/>
        </a:defRPr>
      </a:lvl4pPr>
      <a:lvl5pPr algn="l" rtl="0" eaLnBrk="0" fontAlgn="base" hangingPunct="0">
        <a:spcBef>
          <a:spcPct val="0"/>
        </a:spcBef>
        <a:spcAft>
          <a:spcPct val="0"/>
        </a:spcAft>
        <a:defRPr kumimoji="1" sz="4400">
          <a:solidFill>
            <a:schemeClr val="tx2"/>
          </a:solidFill>
          <a:latin typeface="Times New Roman" pitchFamily="18" charset="0"/>
        </a:defRPr>
      </a:lvl5pPr>
      <a:lvl6pPr marL="457200" algn="l" rtl="0" eaLnBrk="0" fontAlgn="base" hangingPunct="0">
        <a:spcBef>
          <a:spcPct val="0"/>
        </a:spcBef>
        <a:spcAft>
          <a:spcPct val="0"/>
        </a:spcAft>
        <a:defRPr kumimoji="1" sz="4400">
          <a:solidFill>
            <a:schemeClr val="tx2"/>
          </a:solidFill>
          <a:latin typeface="Times New Roman" pitchFamily="18" charset="0"/>
        </a:defRPr>
      </a:lvl6pPr>
      <a:lvl7pPr marL="914400" algn="l" rtl="0" eaLnBrk="0" fontAlgn="base" hangingPunct="0">
        <a:spcBef>
          <a:spcPct val="0"/>
        </a:spcBef>
        <a:spcAft>
          <a:spcPct val="0"/>
        </a:spcAft>
        <a:defRPr kumimoji="1" sz="4400">
          <a:solidFill>
            <a:schemeClr val="tx2"/>
          </a:solidFill>
          <a:latin typeface="Times New Roman" pitchFamily="18" charset="0"/>
        </a:defRPr>
      </a:lvl7pPr>
      <a:lvl8pPr marL="1371600" algn="l" rtl="0" eaLnBrk="0" fontAlgn="base" hangingPunct="0">
        <a:spcBef>
          <a:spcPct val="0"/>
        </a:spcBef>
        <a:spcAft>
          <a:spcPct val="0"/>
        </a:spcAft>
        <a:defRPr kumimoji="1" sz="4400">
          <a:solidFill>
            <a:schemeClr val="tx2"/>
          </a:solidFill>
          <a:latin typeface="Times New Roman" pitchFamily="18" charset="0"/>
        </a:defRPr>
      </a:lvl8pPr>
      <a:lvl9pPr marL="1828800" algn="l" rtl="0" eaLnBrk="0" fontAlgn="base" hangingPunct="0">
        <a:spcBef>
          <a:spcPct val="0"/>
        </a:spcBef>
        <a:spcAft>
          <a:spcPct val="0"/>
        </a:spcAft>
        <a:defRPr kumimoji="1"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accent1"/>
        </a:buClr>
        <a:buSzPct val="70000"/>
        <a:buFont typeface="Monotype Sorts" pitchFamily="2" charset="2"/>
        <a:buChar char="n"/>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defRPr>
      </a:lvl2pPr>
      <a:lvl3pPr marL="1143000" indent="-228600" algn="l" rtl="0" eaLnBrk="0" fontAlgn="base" hangingPunct="0">
        <a:spcBef>
          <a:spcPct val="20000"/>
        </a:spcBef>
        <a:spcAft>
          <a:spcPct val="0"/>
        </a:spcAft>
        <a:buChar char="•"/>
        <a:defRPr kumimoji="1" sz="2400">
          <a:solidFill>
            <a:schemeClr val="tx1"/>
          </a:solidFill>
          <a:latin typeface="+mn-lt"/>
        </a:defRPr>
      </a:lvl3pPr>
      <a:lvl4pPr marL="1600200" indent="-228600" algn="l" rtl="0" eaLnBrk="0" fontAlgn="base" hangingPunct="0">
        <a:spcBef>
          <a:spcPct val="20000"/>
        </a:spcBef>
        <a:spcAft>
          <a:spcPct val="0"/>
        </a:spcAft>
        <a:buChar char="–"/>
        <a:defRPr kumimoji="1" sz="2000">
          <a:solidFill>
            <a:schemeClr val="tx1"/>
          </a:solidFill>
          <a:latin typeface="+mn-lt"/>
        </a:defRPr>
      </a:lvl4pPr>
      <a:lvl5pPr marL="2057400" indent="-228600" algn="l" rtl="0" eaLnBrk="0" fontAlgn="base" hangingPunct="0">
        <a:spcBef>
          <a:spcPct val="20000"/>
        </a:spcBef>
        <a:spcAft>
          <a:spcPct val="0"/>
        </a:spcAft>
        <a:buChar char="»"/>
        <a:defRPr kumimoji="1" sz="2000">
          <a:solidFill>
            <a:schemeClr val="tx1"/>
          </a:solidFill>
          <a:latin typeface="+mn-lt"/>
        </a:defRPr>
      </a:lvl5pPr>
      <a:lvl6pPr marL="2514600" indent="-228600" algn="l" rtl="0" eaLnBrk="0" fontAlgn="base" hangingPunct="0">
        <a:spcBef>
          <a:spcPct val="20000"/>
        </a:spcBef>
        <a:spcAft>
          <a:spcPct val="0"/>
        </a:spcAft>
        <a:buChar char="»"/>
        <a:defRPr kumimoji="1" sz="2000">
          <a:solidFill>
            <a:schemeClr val="tx1"/>
          </a:solidFill>
          <a:latin typeface="+mn-lt"/>
        </a:defRPr>
      </a:lvl6pPr>
      <a:lvl7pPr marL="2971800" indent="-228600" algn="l" rtl="0" eaLnBrk="0" fontAlgn="base" hangingPunct="0">
        <a:spcBef>
          <a:spcPct val="20000"/>
        </a:spcBef>
        <a:spcAft>
          <a:spcPct val="0"/>
        </a:spcAft>
        <a:buChar char="»"/>
        <a:defRPr kumimoji="1" sz="2000">
          <a:solidFill>
            <a:schemeClr val="tx1"/>
          </a:solidFill>
          <a:latin typeface="+mn-lt"/>
        </a:defRPr>
      </a:lvl7pPr>
      <a:lvl8pPr marL="3429000" indent="-228600" algn="l" rtl="0" eaLnBrk="0" fontAlgn="base" hangingPunct="0">
        <a:spcBef>
          <a:spcPct val="20000"/>
        </a:spcBef>
        <a:spcAft>
          <a:spcPct val="0"/>
        </a:spcAft>
        <a:buChar char="»"/>
        <a:defRPr kumimoji="1" sz="2000">
          <a:solidFill>
            <a:schemeClr val="tx1"/>
          </a:solidFill>
          <a:latin typeface="+mn-lt"/>
        </a:defRPr>
      </a:lvl8pPr>
      <a:lvl9pPr marL="3886200" indent="-228600" algn="l" rtl="0" eaLnBrk="0" fontAlgn="base" hangingPunct="0">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Crises and Safety Nets</a:t>
            </a:r>
          </a:p>
        </p:txBody>
      </p:sp>
      <p:sp>
        <p:nvSpPr>
          <p:cNvPr id="2051" name="Rectangle 3"/>
          <p:cNvSpPr>
            <a:spLocks noGrp="1" noChangeArrowheads="1"/>
          </p:cNvSpPr>
          <p:nvPr>
            <p:ph type="subTitle" idx="1"/>
          </p:nvPr>
        </p:nvSpPr>
        <p:spPr/>
        <p:txBody>
          <a:bodyPr/>
          <a:lstStyle/>
          <a:p>
            <a:r>
              <a:rPr lang="en-US"/>
              <a:t>A cross-country perspective</a:t>
            </a:r>
          </a:p>
        </p:txBody>
      </p:sp>
      <p:sp>
        <p:nvSpPr>
          <p:cNvPr id="2052" name="Text Box 4"/>
          <p:cNvSpPr txBox="1">
            <a:spLocks noChangeArrowheads="1"/>
          </p:cNvSpPr>
          <p:nvPr/>
        </p:nvSpPr>
        <p:spPr bwMode="auto">
          <a:xfrm>
            <a:off x="1219200" y="5029200"/>
            <a:ext cx="5105400" cy="457200"/>
          </a:xfrm>
          <a:prstGeom prst="rect">
            <a:avLst/>
          </a:prstGeom>
          <a:noFill/>
          <a:ln w="9525">
            <a:noFill/>
            <a:miter lim="800000"/>
            <a:headEnd/>
            <a:tailEnd/>
          </a:ln>
          <a:effectLst/>
        </p:spPr>
        <p:txBody>
          <a:bodyPr>
            <a:spAutoFit/>
          </a:bodyPr>
          <a:lstStyle/>
          <a:p>
            <a:pPr>
              <a:spcBef>
                <a:spcPct val="50000"/>
              </a:spcBef>
            </a:pPr>
            <a:endParaRPr lang="en-US" sz="2400">
              <a:latin typeface="Times New Roman" pitchFamily="18" charset="0"/>
            </a:endParaRPr>
          </a:p>
        </p:txBody>
      </p:sp>
      <p:sp>
        <p:nvSpPr>
          <p:cNvPr id="2086" name="Rectangle 38"/>
          <p:cNvSpPr>
            <a:spLocks noChangeArrowheads="1"/>
          </p:cNvSpPr>
          <p:nvPr/>
        </p:nvSpPr>
        <p:spPr bwMode="auto">
          <a:xfrm>
            <a:off x="1524000" y="5257800"/>
            <a:ext cx="5799138" cy="1311275"/>
          </a:xfrm>
          <a:prstGeom prst="rect">
            <a:avLst/>
          </a:prstGeom>
          <a:noFill/>
          <a:ln w="9525">
            <a:noFill/>
            <a:miter lim="800000"/>
            <a:headEnd/>
            <a:tailEnd/>
          </a:ln>
          <a:effectLst/>
        </p:spPr>
        <p:txBody>
          <a:bodyPr wrap="none">
            <a:spAutoFit/>
          </a:bodyPr>
          <a:lstStyle/>
          <a:p>
            <a:pPr>
              <a:spcBef>
                <a:spcPct val="50000"/>
              </a:spcBef>
            </a:pPr>
            <a:r>
              <a:rPr lang="en-US" sz="3200" b="1"/>
              <a:t>K. Subbarao</a:t>
            </a:r>
          </a:p>
          <a:p>
            <a:pPr>
              <a:spcBef>
                <a:spcPct val="50000"/>
              </a:spcBef>
            </a:pPr>
            <a:r>
              <a:rPr lang="en-US" sz="3200" b="1"/>
              <a:t>Lead Economist, World Bank</a:t>
            </a:r>
            <a:endParaRPr lang="en-US" sz="32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Lessons...</a:t>
            </a:r>
          </a:p>
        </p:txBody>
      </p:sp>
      <p:sp>
        <p:nvSpPr>
          <p:cNvPr id="11267" name="Rectangle 3"/>
          <p:cNvSpPr>
            <a:spLocks noGrp="1" noChangeArrowheads="1"/>
          </p:cNvSpPr>
          <p:nvPr>
            <p:ph type="body" idx="1"/>
          </p:nvPr>
        </p:nvSpPr>
        <p:spPr/>
        <p:txBody>
          <a:bodyPr/>
          <a:lstStyle/>
          <a:p>
            <a:r>
              <a:rPr lang="en-US"/>
              <a:t>The worst thing that can happen is a permanent reduction in the stock of human capital of the poor, due to malnutrition or erosion of skills -- such developments will lower longer term economic growth.</a:t>
            </a:r>
          </a:p>
          <a:p>
            <a:r>
              <a:rPr lang="en-US"/>
              <a:t>Now let us look at Indonesia, Malaysia, and the Philippines. (We have already analyzed Korea and Thailand).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i="1"/>
              <a:t>Indonesia...</a:t>
            </a:r>
          </a:p>
        </p:txBody>
      </p:sp>
      <p:sp>
        <p:nvSpPr>
          <p:cNvPr id="12291" name="Rectangle 3"/>
          <p:cNvSpPr>
            <a:spLocks noGrp="1" noChangeArrowheads="1"/>
          </p:cNvSpPr>
          <p:nvPr>
            <p:ph type="body" idx="1"/>
          </p:nvPr>
        </p:nvSpPr>
        <p:spPr>
          <a:xfrm>
            <a:off x="1143000" y="1295400"/>
            <a:ext cx="7772400" cy="4114800"/>
          </a:xfrm>
        </p:spPr>
        <p:txBody>
          <a:bodyPr/>
          <a:lstStyle/>
          <a:p>
            <a:r>
              <a:rPr lang="en-US"/>
              <a:t>Social impacts of the crisis have been grave: people in Java and in urban areas appear to have been the worst hit.  People with less linkage to formal economy suffered less.</a:t>
            </a:r>
          </a:p>
          <a:p>
            <a:r>
              <a:rPr lang="en-US"/>
              <a:t>Government’s response: </a:t>
            </a:r>
          </a:p>
          <a:p>
            <a:pPr lvl="1"/>
            <a:r>
              <a:rPr lang="en-US"/>
              <a:t>Efforts to provide food at affordable prices,</a:t>
            </a:r>
          </a:p>
          <a:p>
            <a:pPr lvl="1"/>
            <a:r>
              <a:rPr lang="en-US"/>
              <a:t>Employment and income maintenance, and</a:t>
            </a:r>
          </a:p>
          <a:p>
            <a:pPr lvl="1"/>
            <a:r>
              <a:rPr lang="en-US"/>
              <a:t>Preserving access to critical social services.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Indonesia continued...</a:t>
            </a:r>
          </a:p>
        </p:txBody>
      </p:sp>
      <p:sp>
        <p:nvSpPr>
          <p:cNvPr id="13315" name="Rectangle 3"/>
          <p:cNvSpPr>
            <a:spLocks noGrp="1" noChangeArrowheads="1"/>
          </p:cNvSpPr>
          <p:nvPr>
            <p:ph type="body" idx="1"/>
          </p:nvPr>
        </p:nvSpPr>
        <p:spPr/>
        <p:txBody>
          <a:bodyPr/>
          <a:lstStyle/>
          <a:p>
            <a:r>
              <a:rPr lang="en-US"/>
              <a:t>Targeted rice program was reaching 9.7 million in 2/99; 20 kg. Rice per month are sold at highly subsidized prices.  Independent monitoring by NGOs encouraged.  Main challenge: define the scope and target the program to the needy. Expand to peri-urban areas to reach poor migrants and hhs with no residency cards.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Indonesia continued...</a:t>
            </a:r>
          </a:p>
        </p:txBody>
      </p:sp>
      <p:sp>
        <p:nvSpPr>
          <p:cNvPr id="14339" name="Rectangle 3"/>
          <p:cNvSpPr>
            <a:spLocks noGrp="1" noChangeArrowheads="1"/>
          </p:cNvSpPr>
          <p:nvPr>
            <p:ph type="body" idx="1"/>
          </p:nvPr>
        </p:nvSpPr>
        <p:spPr/>
        <p:txBody>
          <a:bodyPr/>
          <a:lstStyle/>
          <a:p>
            <a:r>
              <a:rPr lang="en-US"/>
              <a:t>Impact on labor markets far from uniform. In urban areas and rural Java, real wages fell dramatically.  Response:</a:t>
            </a:r>
          </a:p>
          <a:p>
            <a:pPr lvl="1"/>
            <a:r>
              <a:rPr lang="en-US"/>
              <a:t>expand labor-intensive public works (padat karya),</a:t>
            </a:r>
          </a:p>
          <a:p>
            <a:pPr lvl="1"/>
            <a:r>
              <a:rPr lang="en-US"/>
              <a:t>create new “community funds” in poor areas,</a:t>
            </a:r>
          </a:p>
          <a:p>
            <a:pPr lvl="1"/>
            <a:r>
              <a:rPr lang="en-US"/>
              <a:t>vocational training and job placement,</a:t>
            </a:r>
          </a:p>
          <a:p>
            <a:pPr lvl="1"/>
            <a:r>
              <a:rPr lang="en-US"/>
              <a:t>credit schemes and others to encourage smes.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Indonesia:remaining challenges..</a:t>
            </a:r>
          </a:p>
        </p:txBody>
      </p:sp>
      <p:sp>
        <p:nvSpPr>
          <p:cNvPr id="15363" name="Rectangle 3"/>
          <p:cNvSpPr>
            <a:spLocks noGrp="1" noChangeArrowheads="1"/>
          </p:cNvSpPr>
          <p:nvPr>
            <p:ph type="body" idx="1"/>
          </p:nvPr>
        </p:nvSpPr>
        <p:spPr>
          <a:xfrm>
            <a:off x="990600" y="1447800"/>
            <a:ext cx="7954963" cy="4648200"/>
          </a:xfrm>
        </p:spPr>
        <p:txBody>
          <a:bodyPr/>
          <a:lstStyle/>
          <a:p>
            <a:r>
              <a:rPr lang="en-US"/>
              <a:t>Effective monitoring, internal oversight, and wider civil society involvement,</a:t>
            </a:r>
          </a:p>
          <a:p>
            <a:r>
              <a:rPr lang="en-US"/>
              <a:t>Matching instruments to objectives.  PWs good as a response to unemployment, but less-than-ideal response for structurally poor areas; community funds may help demand-driven solutions to structural poverty but may not absorb large numbers of unemployed workers in a short time.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a:t>Indoensia: remaining challenges</a:t>
            </a:r>
          </a:p>
        </p:txBody>
      </p:sp>
      <p:sp>
        <p:nvSpPr>
          <p:cNvPr id="16387" name="Rectangle 3"/>
          <p:cNvSpPr>
            <a:spLocks noGrp="1" noChangeArrowheads="1"/>
          </p:cNvSpPr>
          <p:nvPr>
            <p:ph type="body" idx="1"/>
          </p:nvPr>
        </p:nvSpPr>
        <p:spPr/>
        <p:txBody>
          <a:bodyPr/>
          <a:lstStyle/>
          <a:p>
            <a:r>
              <a:rPr lang="en-US"/>
              <a:t>Matching budget allocations to institutional capacity.  Government deserves credit for expanding budget quickly, but this also created concerns due to limited absorptive capacity and potential for leakage,</a:t>
            </a:r>
          </a:p>
          <a:p>
            <a:r>
              <a:rPr lang="en-US"/>
              <a:t>Quick delivery results in weaknesses in targeting, project selection, transparency, community participation.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Indoensia...</a:t>
            </a:r>
          </a:p>
        </p:txBody>
      </p:sp>
      <p:sp>
        <p:nvSpPr>
          <p:cNvPr id="17411" name="Rectangle 3"/>
          <p:cNvSpPr>
            <a:spLocks noGrp="1" noChangeArrowheads="1"/>
          </p:cNvSpPr>
          <p:nvPr>
            <p:ph type="body" idx="1"/>
          </p:nvPr>
        </p:nvSpPr>
        <p:spPr/>
        <p:txBody>
          <a:bodyPr/>
          <a:lstStyle/>
          <a:p>
            <a:r>
              <a:rPr lang="en-US"/>
              <a:t>Low female participation,</a:t>
            </a:r>
          </a:p>
          <a:p>
            <a:r>
              <a:rPr lang="en-US"/>
              <a:t>Fragmentation of programs along five line Ministries and poor coordination.</a:t>
            </a:r>
          </a:p>
          <a:p>
            <a:r>
              <a:rPr lang="en-US"/>
              <a:t>So the challenge here is…</a:t>
            </a:r>
          </a:p>
          <a:p>
            <a:pPr lvl="1"/>
            <a:r>
              <a:rPr lang="en-US"/>
              <a:t>Improve design of programs,</a:t>
            </a:r>
          </a:p>
          <a:p>
            <a:pPr lvl="1"/>
            <a:r>
              <a:rPr lang="en-US"/>
              <a:t>Consolidate management structures,</a:t>
            </a:r>
          </a:p>
          <a:p>
            <a:pPr lvl="1"/>
            <a:r>
              <a:rPr lang="en-US"/>
              <a:t>Increase transparency and oversight.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a:t>Malaysia...</a:t>
            </a:r>
          </a:p>
        </p:txBody>
      </p:sp>
      <p:sp>
        <p:nvSpPr>
          <p:cNvPr id="18435" name="Rectangle 3"/>
          <p:cNvSpPr>
            <a:spLocks noGrp="1" noChangeArrowheads="1"/>
          </p:cNvSpPr>
          <p:nvPr>
            <p:ph type="body" idx="1"/>
          </p:nvPr>
        </p:nvSpPr>
        <p:spPr/>
        <p:txBody>
          <a:bodyPr/>
          <a:lstStyle/>
          <a:p>
            <a:r>
              <a:rPr lang="en-US"/>
              <a:t>Early effects of the crisis were felt by the poor and the near-poor (low-paid and low-skilled urban workers and the unemployed),</a:t>
            </a:r>
          </a:p>
          <a:p>
            <a:r>
              <a:rPr lang="en-US"/>
              <a:t>Unemployed doubled: 3% in 97 to 5-6% 98</a:t>
            </a:r>
          </a:p>
          <a:p>
            <a:r>
              <a:rPr lang="en-US"/>
              <a:t>The government has increased the scope of safety net programs and is protecting investments in social sectors.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Malaysia…...</a:t>
            </a:r>
          </a:p>
        </p:txBody>
      </p:sp>
      <p:sp>
        <p:nvSpPr>
          <p:cNvPr id="19459" name="Rectangle 3"/>
          <p:cNvSpPr>
            <a:spLocks noGrp="1" noChangeArrowheads="1"/>
          </p:cNvSpPr>
          <p:nvPr>
            <p:ph type="body" idx="1"/>
          </p:nvPr>
        </p:nvSpPr>
        <p:spPr/>
        <p:txBody>
          <a:bodyPr/>
          <a:lstStyle/>
          <a:p>
            <a:r>
              <a:rPr lang="en-US"/>
              <a:t>Expanded poverty targeting in three states where most the poor live (Kelantan, Terngganu and Sabah),</a:t>
            </a:r>
          </a:p>
          <a:p>
            <a:r>
              <a:rPr lang="en-US"/>
              <a:t>Increased public spending on health and education to meet shift of demand from private to public sector services.</a:t>
            </a:r>
          </a:p>
          <a:p>
            <a:r>
              <a:rPr lang="en-US"/>
              <a:t>Replaced price controls with in-kind vouchers to ensure access of the poor to essential commodities.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Malaysia….</a:t>
            </a:r>
          </a:p>
        </p:txBody>
      </p:sp>
      <p:sp>
        <p:nvSpPr>
          <p:cNvPr id="20483" name="Rectangle 3"/>
          <p:cNvSpPr>
            <a:spLocks noGrp="1" noChangeArrowheads="1"/>
          </p:cNvSpPr>
          <p:nvPr>
            <p:ph type="body" idx="1"/>
          </p:nvPr>
        </p:nvSpPr>
        <p:spPr/>
        <p:txBody>
          <a:bodyPr/>
          <a:lstStyle/>
          <a:p>
            <a:r>
              <a:rPr lang="en-US"/>
              <a:t>Beginning to address labor market issues: how to introduce productivity-based flexible wage systems to reduce unemployment and maintain competitiveness and how to evolve a safety net to address the needs of the vulnerable and the elderly in society.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t>Macro crisis and poverty: links</a:t>
            </a:r>
          </a:p>
        </p:txBody>
      </p:sp>
      <p:sp>
        <p:nvSpPr>
          <p:cNvPr id="3075" name="Rectangle 3"/>
          <p:cNvSpPr>
            <a:spLocks noGrp="1" noChangeArrowheads="1"/>
          </p:cNvSpPr>
          <p:nvPr>
            <p:ph type="body" idx="1"/>
          </p:nvPr>
        </p:nvSpPr>
        <p:spPr/>
        <p:txBody>
          <a:bodyPr/>
          <a:lstStyle/>
          <a:p>
            <a:r>
              <a:rPr lang="en-US"/>
              <a:t>Evidence across Latin America, East Asia and Eastern Europe show strong links between macroeconomic downturns and rising poverty.</a:t>
            </a:r>
          </a:p>
          <a:p>
            <a:r>
              <a:rPr lang="en-US"/>
              <a:t>One estimate shows every percent decline in growth increases poverty by 2 percent.</a:t>
            </a:r>
          </a:p>
          <a:p>
            <a:r>
              <a:rPr lang="en-US"/>
              <a:t>This effect is greater if crisis increases  inequality, as in Latin America.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What more needs to be done...</a:t>
            </a:r>
          </a:p>
        </p:txBody>
      </p:sp>
      <p:sp>
        <p:nvSpPr>
          <p:cNvPr id="21507" name="Rectangle 3"/>
          <p:cNvSpPr>
            <a:spLocks noGrp="1" noChangeArrowheads="1"/>
          </p:cNvSpPr>
          <p:nvPr>
            <p:ph type="body" idx="1"/>
          </p:nvPr>
        </p:nvSpPr>
        <p:spPr>
          <a:xfrm>
            <a:off x="1066800" y="1371600"/>
            <a:ext cx="7772400" cy="4114800"/>
          </a:xfrm>
        </p:spPr>
        <p:txBody>
          <a:bodyPr/>
          <a:lstStyle/>
          <a:p>
            <a:r>
              <a:rPr lang="en-US"/>
              <a:t>New antipoverty programs will be needed to cater to the needs of the self-employed, who constitute a high % of working poor, and the unemployed unskilled workers -- the first casualities of economic contraction.</a:t>
            </a:r>
          </a:p>
          <a:p>
            <a:r>
              <a:rPr lang="en-US"/>
              <a:t>Programs need to focus on urban areas,</a:t>
            </a:r>
          </a:p>
          <a:p>
            <a:r>
              <a:rPr lang="en-US"/>
              <a:t>Regional poverty targeting will be needed.</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a:t>What more needs to be done..</a:t>
            </a:r>
          </a:p>
        </p:txBody>
      </p:sp>
      <p:sp>
        <p:nvSpPr>
          <p:cNvPr id="22531" name="Rectangle 3"/>
          <p:cNvSpPr>
            <a:spLocks noGrp="1" noChangeArrowheads="1"/>
          </p:cNvSpPr>
          <p:nvPr>
            <p:ph type="body" idx="1"/>
          </p:nvPr>
        </p:nvSpPr>
        <p:spPr/>
        <p:txBody>
          <a:bodyPr/>
          <a:lstStyle/>
          <a:p>
            <a:r>
              <a:rPr lang="en-US"/>
              <a:t>An urban public works program appears to be an ideal candidate,</a:t>
            </a:r>
          </a:p>
          <a:p>
            <a:r>
              <a:rPr lang="en-US"/>
              <a:t>An unemployment benefit program appears to be an essential component of safety net strategy,</a:t>
            </a:r>
          </a:p>
          <a:p>
            <a:r>
              <a:rPr lang="en-US"/>
              <a:t>The current coverage of child-linked benefits very narrow; needs to be expanded.</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a:t>The Philippines….</a:t>
            </a:r>
          </a:p>
        </p:txBody>
      </p:sp>
      <p:sp>
        <p:nvSpPr>
          <p:cNvPr id="23555" name="Rectangle 3"/>
          <p:cNvSpPr>
            <a:spLocks noGrp="1" noChangeArrowheads="1"/>
          </p:cNvSpPr>
          <p:nvPr>
            <p:ph type="body" idx="1"/>
          </p:nvPr>
        </p:nvSpPr>
        <p:spPr/>
        <p:txBody>
          <a:bodyPr/>
          <a:lstStyle/>
          <a:p>
            <a:r>
              <a:rPr lang="en-US"/>
              <a:t>The decisive impact of the crisis on the unemployment rate was to be seen beginning of 10/98 when it peaked (9.6%)</a:t>
            </a:r>
          </a:p>
          <a:p>
            <a:r>
              <a:rPr lang="en-US"/>
              <a:t>In the Philippines, extended family is the main safety net: overseas remittances critical component of safety net. </a:t>
            </a:r>
          </a:p>
          <a:p>
            <a:r>
              <a:rPr lang="en-US"/>
              <a:t>Reverse migration and a decline in remittances dried up informal safety net.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a:t>The Philippines continued...</a:t>
            </a:r>
          </a:p>
        </p:txBody>
      </p:sp>
      <p:sp>
        <p:nvSpPr>
          <p:cNvPr id="24579" name="Rectangle 3"/>
          <p:cNvSpPr>
            <a:spLocks noGrp="1" noChangeArrowheads="1"/>
          </p:cNvSpPr>
          <p:nvPr>
            <p:ph type="body" idx="1"/>
          </p:nvPr>
        </p:nvSpPr>
        <p:spPr/>
        <p:txBody>
          <a:bodyPr/>
          <a:lstStyle/>
          <a:p>
            <a:r>
              <a:rPr lang="en-US"/>
              <a:t>Household responses to the crisis alarming: 12.1% of poorest hhs took children out of school, reduced food intakes, child labor increased.  Responses: </a:t>
            </a:r>
          </a:p>
          <a:p>
            <a:pPr lvl="1"/>
            <a:r>
              <a:rPr lang="en-US"/>
              <a:t>Subsidized rice: not very effective -- fails both as a subsidy program for producers and also as a consumer subsidy due to heavy leakages. Design changes (inferior goods) needed.</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The Philippines...</a:t>
            </a:r>
          </a:p>
        </p:txBody>
      </p:sp>
      <p:sp>
        <p:nvSpPr>
          <p:cNvPr id="25603" name="Rectangle 3"/>
          <p:cNvSpPr>
            <a:spLocks noGrp="1" noChangeArrowheads="1"/>
          </p:cNvSpPr>
          <p:nvPr>
            <p:ph type="body" idx="1"/>
          </p:nvPr>
        </p:nvSpPr>
        <p:spPr/>
        <p:txBody>
          <a:bodyPr/>
          <a:lstStyle/>
          <a:p>
            <a:pPr lvl="1"/>
            <a:r>
              <a:rPr lang="en-US"/>
              <a:t>The government is now shifting to a targeted subsidy specifically for the poor instead of a general price subsidy.</a:t>
            </a:r>
          </a:p>
          <a:p>
            <a:r>
              <a:rPr lang="en-US"/>
              <a:t>Direct and Indirect job creation.</a:t>
            </a:r>
          </a:p>
          <a:p>
            <a:pPr lvl="1"/>
            <a:r>
              <a:rPr lang="en-US"/>
              <a:t>Notable attempts to increase labor absorption during 1986-94. The most recent is Kabuhayan 2000 - a plan to create 2 million jobs. None of the programs were carefully evaluated.  A major problem is the level of the wage rate.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a:t>The Philippines….</a:t>
            </a:r>
          </a:p>
        </p:txBody>
      </p:sp>
      <p:sp>
        <p:nvSpPr>
          <p:cNvPr id="26627" name="Rectangle 3"/>
          <p:cNvSpPr>
            <a:spLocks noGrp="1" noChangeArrowheads="1"/>
          </p:cNvSpPr>
          <p:nvPr>
            <p:ph type="body" idx="1"/>
          </p:nvPr>
        </p:nvSpPr>
        <p:spPr/>
        <p:txBody>
          <a:bodyPr/>
          <a:lstStyle/>
          <a:p>
            <a:pPr lvl="1"/>
            <a:r>
              <a:rPr lang="en-US"/>
              <a:t>Program was offering P110 wage when many were willing to work at P60; the program was attracting the non-poor; less scope for self-selection of the poor into the program.</a:t>
            </a:r>
          </a:p>
          <a:p>
            <a:r>
              <a:rPr lang="en-US"/>
              <a:t>Another set of initiatives comprised of livelihood creation programs: a variant of credit-based self-employment job creation.</a:t>
            </a:r>
          </a:p>
          <a:p>
            <a:r>
              <a:rPr lang="en-US"/>
              <a:t>Huge subsidies, poor performance.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r>
              <a:rPr lang="en-US"/>
              <a:t>The Phillippines….</a:t>
            </a:r>
          </a:p>
        </p:txBody>
      </p:sp>
      <p:sp>
        <p:nvSpPr>
          <p:cNvPr id="27651" name="Rectangle 3"/>
          <p:cNvSpPr>
            <a:spLocks noGrp="1" noChangeArrowheads="1"/>
          </p:cNvSpPr>
          <p:nvPr>
            <p:ph type="body" idx="1"/>
          </p:nvPr>
        </p:nvSpPr>
        <p:spPr/>
        <p:txBody>
          <a:bodyPr/>
          <a:lstStyle/>
          <a:p>
            <a:r>
              <a:rPr lang="en-US"/>
              <a:t>Notwithstanding more than two decades of experience with workfare, credit programs, and food subsidies, the country needs to pay attention to improve the design of programs. Much can be gained from international good practice with respect to all of these initiatives -- good in themselves, but bad in practice owing to poor design.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a:t>A summary of lessons….</a:t>
            </a:r>
          </a:p>
        </p:txBody>
      </p:sp>
      <p:sp>
        <p:nvSpPr>
          <p:cNvPr id="28675" name="Rectangle 3"/>
          <p:cNvSpPr>
            <a:spLocks noGrp="1" noChangeArrowheads="1"/>
          </p:cNvSpPr>
          <p:nvPr>
            <p:ph type="body" idx="1"/>
          </p:nvPr>
        </p:nvSpPr>
        <p:spPr>
          <a:xfrm>
            <a:off x="762000" y="1219200"/>
            <a:ext cx="7772400" cy="4114800"/>
          </a:xfrm>
        </p:spPr>
        <p:txBody>
          <a:bodyPr/>
          <a:lstStyle/>
          <a:p>
            <a:r>
              <a:rPr lang="en-US"/>
              <a:t>Design programs well, be prepared for the crisis, expand programs when crisis hits.</a:t>
            </a:r>
          </a:p>
          <a:p>
            <a:r>
              <a:rPr lang="en-US"/>
              <a:t>Programs such as unemployment insurance and public workfare deserve special consideration in a globalizing world.</a:t>
            </a:r>
          </a:p>
          <a:p>
            <a:r>
              <a:rPr lang="en-US"/>
              <a:t>Crisis has underscored the importance to maintaining a reserve “fund” for safety net programs, to be drawn when needed for expanding (existing) programs.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Crisis and poverty….</a:t>
            </a:r>
          </a:p>
        </p:txBody>
      </p:sp>
      <p:sp>
        <p:nvSpPr>
          <p:cNvPr id="4099" name="Rectangle 3"/>
          <p:cNvSpPr>
            <a:spLocks noGrp="1" noChangeArrowheads="1"/>
          </p:cNvSpPr>
          <p:nvPr>
            <p:ph type="body" idx="1"/>
          </p:nvPr>
        </p:nvSpPr>
        <p:spPr/>
        <p:txBody>
          <a:bodyPr/>
          <a:lstStyle/>
          <a:p>
            <a:r>
              <a:rPr lang="en-US"/>
              <a:t>Latin America region is interesting because of repeated crises during the 1980s and 1990s</a:t>
            </a:r>
          </a:p>
          <a:p>
            <a:r>
              <a:rPr lang="en-US"/>
              <a:t>Two findings are worth noting --</a:t>
            </a:r>
          </a:p>
          <a:p>
            <a:r>
              <a:rPr lang="en-US"/>
              <a:t>Poverty increased after the crisis,</a:t>
            </a:r>
          </a:p>
          <a:p>
            <a:r>
              <a:rPr lang="en-US"/>
              <a:t>In some countries, inequality too increased.  </a:t>
            </a:r>
          </a:p>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US"/>
              <a:t>Crisis and poverty</a:t>
            </a:r>
          </a:p>
        </p:txBody>
      </p:sp>
      <p:graphicFrame>
        <p:nvGraphicFramePr>
          <p:cNvPr id="32768" name="Object 1024"/>
          <p:cNvGraphicFramePr>
            <a:graphicFrameLocks noChangeAspect="1"/>
          </p:cNvGraphicFramePr>
          <p:nvPr>
            <p:ph type="tbl" idx="1"/>
          </p:nvPr>
        </p:nvGraphicFramePr>
        <p:xfrm>
          <a:off x="1173163" y="2019300"/>
          <a:ext cx="7772400" cy="4038600"/>
        </p:xfrm>
        <a:graphic>
          <a:graphicData uri="http://schemas.openxmlformats.org/presentationml/2006/ole">
            <p:oleObj spid="_x0000_s32768" name="Document" r:id="rId3" imgW="7918920" imgH="4114800" progId="Word.Document.8">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Social indicators worsened..</a:t>
            </a:r>
          </a:p>
        </p:txBody>
      </p:sp>
      <p:sp>
        <p:nvSpPr>
          <p:cNvPr id="6147" name="Rectangle 3"/>
          <p:cNvSpPr>
            <a:spLocks noGrp="1" noChangeArrowheads="1"/>
          </p:cNvSpPr>
          <p:nvPr>
            <p:ph type="body" idx="1"/>
          </p:nvPr>
        </p:nvSpPr>
        <p:spPr/>
        <p:txBody>
          <a:bodyPr/>
          <a:lstStyle/>
          <a:p>
            <a:r>
              <a:rPr lang="en-US"/>
              <a:t>In Mexico, infant and pre-school mortality rose after the crisis, reversing the trend from the previous decade,</a:t>
            </a:r>
          </a:p>
          <a:p>
            <a:r>
              <a:rPr lang="en-US"/>
              <a:t>School attendance was also hit: recent research shows average increase for years of schooling slowed down from 1.9 years in 1950-70s to 1.2 in 1970-80 due to GDP shocks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What does this suggest?</a:t>
            </a:r>
          </a:p>
        </p:txBody>
      </p:sp>
      <p:sp>
        <p:nvSpPr>
          <p:cNvPr id="7171" name="Rectangle 3"/>
          <p:cNvSpPr>
            <a:spLocks noGrp="1" noChangeArrowheads="1"/>
          </p:cNvSpPr>
          <p:nvPr>
            <p:ph type="body" idx="1"/>
          </p:nvPr>
        </p:nvSpPr>
        <p:spPr>
          <a:xfrm>
            <a:off x="1143000" y="1447800"/>
            <a:ext cx="7772400" cy="4114800"/>
          </a:xfrm>
        </p:spPr>
        <p:txBody>
          <a:bodyPr/>
          <a:lstStyle/>
          <a:p>
            <a:r>
              <a:rPr lang="en-US"/>
              <a:t>Adequate crisis response via social risk management should be a high priority,</a:t>
            </a:r>
          </a:p>
          <a:p>
            <a:r>
              <a:rPr lang="en-US"/>
              <a:t>Poverty-sensitive response should aim to maintain adequate consumption levels,</a:t>
            </a:r>
          </a:p>
          <a:p>
            <a:r>
              <a:rPr lang="en-US"/>
              <a:t>Ensure that the poor continue to have access to basic social services,</a:t>
            </a:r>
          </a:p>
          <a:p>
            <a:r>
              <a:rPr lang="en-US"/>
              <a:t>prevent irreversible adverse human capital impacts and dysfunctional behaviors.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Pro-poor response..</a:t>
            </a:r>
          </a:p>
        </p:txBody>
      </p:sp>
      <p:sp>
        <p:nvSpPr>
          <p:cNvPr id="8195" name="Rectangle 3"/>
          <p:cNvSpPr>
            <a:spLocks noGrp="1" noChangeArrowheads="1"/>
          </p:cNvSpPr>
          <p:nvPr>
            <p:ph type="body" idx="1"/>
          </p:nvPr>
        </p:nvSpPr>
        <p:spPr/>
        <p:txBody>
          <a:bodyPr/>
          <a:lstStyle/>
          <a:p>
            <a:r>
              <a:rPr lang="en-US"/>
              <a:t>Protect pro-poor expenditures,</a:t>
            </a:r>
          </a:p>
          <a:p>
            <a:r>
              <a:rPr lang="en-US"/>
              <a:t>Reduce adverse impacts via safety nets</a:t>
            </a:r>
          </a:p>
          <a:p>
            <a:r>
              <a:rPr lang="en-US"/>
              <a:t>Rank existing program, select the best,</a:t>
            </a:r>
          </a:p>
          <a:p>
            <a:r>
              <a:rPr lang="en-US"/>
              <a:t>Ensure appropriate institutional mechanisms are in place to implement programs,</a:t>
            </a:r>
          </a:p>
          <a:p>
            <a:r>
              <a:rPr lang="en-US"/>
              <a:t>Evaluate the experience and transmit best practices across countries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Lessons for East Asian countries</a:t>
            </a:r>
          </a:p>
        </p:txBody>
      </p:sp>
      <p:sp>
        <p:nvSpPr>
          <p:cNvPr id="9219" name="Rectangle 3"/>
          <p:cNvSpPr>
            <a:spLocks noGrp="1" noChangeArrowheads="1"/>
          </p:cNvSpPr>
          <p:nvPr>
            <p:ph type="body" idx="1"/>
          </p:nvPr>
        </p:nvSpPr>
        <p:spPr/>
        <p:txBody>
          <a:bodyPr/>
          <a:lstStyle/>
          <a:p>
            <a:r>
              <a:rPr lang="en-US"/>
              <a:t>A pro-poor response to crises should be an integral part of a country’s policy: good to have safety net programs all the time: expand when crisis hits; run on a small scale during normal times.</a:t>
            </a:r>
          </a:p>
          <a:p>
            <a:r>
              <a:rPr lang="en-US"/>
              <a:t>Avoid “overkills” and try to provide the poor with a minimum consumption floor.</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Lessons…...</a:t>
            </a:r>
          </a:p>
        </p:txBody>
      </p:sp>
      <p:sp>
        <p:nvSpPr>
          <p:cNvPr id="10243" name="Rectangle 3"/>
          <p:cNvSpPr>
            <a:spLocks noGrp="1" noChangeArrowheads="1"/>
          </p:cNvSpPr>
          <p:nvPr>
            <p:ph type="body" idx="1"/>
          </p:nvPr>
        </p:nvSpPr>
        <p:spPr/>
        <p:txBody>
          <a:bodyPr/>
          <a:lstStyle/>
          <a:p>
            <a:r>
              <a:rPr lang="en-US"/>
              <a:t>Safety nets that provide current transfers and at the same time encourage investment in assets of the poor are most attractive. </a:t>
            </a:r>
          </a:p>
          <a:p>
            <a:r>
              <a:rPr lang="en-US"/>
              <a:t>Safety net spending is to be considered as an investment, not as consumption.</a:t>
            </a:r>
          </a:p>
          <a:p>
            <a:r>
              <a:rPr lang="en-US"/>
              <a:t>Experience shows that improvising in the heat of the crisis may be “too little, too late” response.</a:t>
            </a:r>
          </a:p>
        </p:txBody>
      </p:sp>
    </p:spTree>
  </p:cSld>
  <p:clrMapOvr>
    <a:masterClrMapping/>
  </p:clrMapOvr>
</p:sld>
</file>

<file path=ppt/theme/theme1.xml><?xml version="1.0" encoding="utf-8"?>
<a:theme xmlns:a="http://schemas.openxmlformats.org/drawingml/2006/main" name="Dads Tie.pot">
  <a:themeElements>
    <a:clrScheme name="Dads Tie.pot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Dads Tie.pot">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ads Tie.pot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pot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po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pot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pot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pot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Designs\Dads Tie.pot</Template>
  <TotalTime>177</TotalTime>
  <Words>1403</Words>
  <Application>Microsoft Office PowerPoint</Application>
  <PresentationFormat>On-screen Show (4:3)</PresentationFormat>
  <Paragraphs>104</Paragraphs>
  <Slides>27</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2" baseType="lpstr">
      <vt:lpstr>Times New Roman</vt:lpstr>
      <vt:lpstr>Arial</vt:lpstr>
      <vt:lpstr>Monotype Sorts</vt:lpstr>
      <vt:lpstr>Dads Tie.pot</vt:lpstr>
      <vt:lpstr>Microsoft Word Document</vt:lpstr>
      <vt:lpstr>Crises and Safety Nets</vt:lpstr>
      <vt:lpstr>Macro crisis and poverty: links</vt:lpstr>
      <vt:lpstr>Crisis and poverty….</vt:lpstr>
      <vt:lpstr>Crisis and poverty</vt:lpstr>
      <vt:lpstr>Social indicators worsened..</vt:lpstr>
      <vt:lpstr>What does this suggest?</vt:lpstr>
      <vt:lpstr>Pro-poor response..</vt:lpstr>
      <vt:lpstr>Lessons for East Asian countries</vt:lpstr>
      <vt:lpstr>Lessons…...</vt:lpstr>
      <vt:lpstr>Lessons...</vt:lpstr>
      <vt:lpstr>Indonesia...</vt:lpstr>
      <vt:lpstr>Indonesia continued...</vt:lpstr>
      <vt:lpstr>Indonesia continued...</vt:lpstr>
      <vt:lpstr>Indonesia:remaining challenges..</vt:lpstr>
      <vt:lpstr>Indoensia: remaining challenges</vt:lpstr>
      <vt:lpstr>Indoensia...</vt:lpstr>
      <vt:lpstr>Malaysia...</vt:lpstr>
      <vt:lpstr>Malaysia…...</vt:lpstr>
      <vt:lpstr>Malaysia….</vt:lpstr>
      <vt:lpstr>What more needs to be done...</vt:lpstr>
      <vt:lpstr>What more needs to be done..</vt:lpstr>
      <vt:lpstr>The Philippines….</vt:lpstr>
      <vt:lpstr>The Philippines continued...</vt:lpstr>
      <vt:lpstr>The Philippines...</vt:lpstr>
      <vt:lpstr>The Philippines….</vt:lpstr>
      <vt:lpstr>The Phillippines….</vt:lpstr>
      <vt:lpstr>A summary of lessons….</vt:lpstr>
    </vt:vector>
  </TitlesOfParts>
  <Company>The World Bank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Crises and Safety Nets</dc:title>
  <dc:creator>World Bank User</dc:creator>
  <cp:lastModifiedBy>anarod</cp:lastModifiedBy>
  <cp:revision>7</cp:revision>
  <dcterms:created xsi:type="dcterms:W3CDTF">1999-11-26T02:23:16Z</dcterms:created>
  <dcterms:modified xsi:type="dcterms:W3CDTF">2010-07-11T23:44:26Z</dcterms:modified>
</cp:coreProperties>
</file>