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48" r:id="rId1"/>
  </p:sldMasterIdLst>
  <p:notesMasterIdLst>
    <p:notesMasterId r:id="rId17"/>
  </p:notesMasterIdLst>
  <p:handoutMasterIdLst>
    <p:handoutMasterId r:id="rId18"/>
  </p:handoutMasterIdLst>
  <p:sldIdLst>
    <p:sldId id="509" r:id="rId2"/>
    <p:sldId id="510" r:id="rId3"/>
    <p:sldId id="511" r:id="rId4"/>
    <p:sldId id="512" r:id="rId5"/>
    <p:sldId id="513" r:id="rId6"/>
    <p:sldId id="514" r:id="rId7"/>
    <p:sldId id="515" r:id="rId8"/>
    <p:sldId id="516" r:id="rId9"/>
    <p:sldId id="517" r:id="rId10"/>
    <p:sldId id="518" r:id="rId11"/>
    <p:sldId id="519" r:id="rId12"/>
    <p:sldId id="520" r:id="rId13"/>
    <p:sldId id="521" r:id="rId14"/>
    <p:sldId id="522" r:id="rId15"/>
    <p:sldId id="523" r:id="rId16"/>
  </p:sldIdLst>
  <p:sldSz cx="9144000" cy="6858000" type="screen4x3"/>
  <p:notesSz cx="6858000" cy="9083675"/>
  <p:embeddedFontLst>
    <p:embeddedFont>
      <p:font typeface="Garamond" pitchFamily="18" charset="0"/>
      <p:regular r:id="rId19"/>
      <p:bold r:id="rId20"/>
      <p:italic r:id="rId21"/>
    </p:embeddedFont>
    <p:embeddedFont>
      <p:font typeface="MS Mincho" pitchFamily="49" charset="-128"/>
      <p:regular r:id="rId22"/>
    </p:embeddedFont>
    <p:embeddedFont>
      <p:font typeface="MS PGothic" pitchFamily="34" charset="-128"/>
      <p:regular r:id="rId23"/>
    </p:embeddedFont>
    <p:embeddedFont>
      <p:font typeface="Times" pitchFamily="18" charset="0"/>
      <p:regular r:id="rId24"/>
      <p:bold r:id="rId25"/>
      <p:italic r:id="rId26"/>
      <p:boldItalic r:id="rId27"/>
    </p:embeddedFont>
  </p:embeddedFontLst>
  <p:defaultTextStyle>
    <a:defPPr>
      <a:defRPr lang="de-DE"/>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1FA7C5"/>
    <a:srgbClr val="A3C483"/>
    <a:srgbClr val="FAD579"/>
    <a:srgbClr val="CC99FF"/>
    <a:srgbClr val="9999FF"/>
    <a:srgbClr val="CCFFCC"/>
    <a:srgbClr val="FFFF99"/>
    <a:srgbClr val="008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67" autoAdjust="0"/>
    <p:restoredTop sz="94660" autoAdjust="0"/>
  </p:normalViewPr>
  <p:slideViewPr>
    <p:cSldViewPr>
      <p:cViewPr>
        <p:scale>
          <a:sx n="66" d="100"/>
          <a:sy n="66" d="100"/>
        </p:scale>
        <p:origin x="-426"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74"/>
    </p:cViewPr>
  </p:sorterViewPr>
  <p:notesViewPr>
    <p:cSldViewPr>
      <p:cViewPr varScale="1">
        <p:scale>
          <a:sx n="55" d="100"/>
          <a:sy n="55" d="100"/>
        </p:scale>
        <p:origin x="-2058" y="-78"/>
      </p:cViewPr>
      <p:guideLst>
        <p:guide orient="horz" pos="2861"/>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i="1"/>
            </a:lvl1pPr>
          </a:lstStyle>
          <a:p>
            <a:endParaRPr lang="de-DE"/>
          </a:p>
        </p:txBody>
      </p:sp>
      <p:sp>
        <p:nvSpPr>
          <p:cNvPr id="2051" name="Rectangle 3"/>
          <p:cNvSpPr>
            <a:spLocks noGrp="1" noChangeArrowheads="1"/>
          </p:cNvSpPr>
          <p:nvPr>
            <p:ph type="dt" idx="1"/>
          </p:nvPr>
        </p:nvSpPr>
        <p:spPr bwMode="auto">
          <a:xfrm>
            <a:off x="3886200" y="0"/>
            <a:ext cx="2971800" cy="455613"/>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i="1"/>
            </a:lvl1pPr>
          </a:lstStyle>
          <a:p>
            <a:endParaRPr lang="de-DE"/>
          </a:p>
        </p:txBody>
      </p:sp>
      <p:sp>
        <p:nvSpPr>
          <p:cNvPr id="2052" name="Rectangle 4"/>
          <p:cNvSpPr>
            <a:spLocks noChangeArrowheads="1" noTextEdit="1"/>
          </p:cNvSpPr>
          <p:nvPr>
            <p:ph type="sldImg" idx="2"/>
          </p:nvPr>
        </p:nvSpPr>
        <p:spPr bwMode="auto">
          <a:xfrm>
            <a:off x="1166813" y="687388"/>
            <a:ext cx="4525962" cy="3394075"/>
          </a:xfrm>
          <a:prstGeom prst="rect">
            <a:avLst/>
          </a:prstGeom>
          <a:noFill/>
          <a:ln w="12700">
            <a:solidFill>
              <a:schemeClr val="tx1"/>
            </a:solidFill>
            <a:miter lim="800000"/>
            <a:headEnd/>
            <a:tailEnd/>
          </a:ln>
          <a:effectLst/>
        </p:spPr>
      </p:sp>
      <p:sp>
        <p:nvSpPr>
          <p:cNvPr id="2053" name="Rectangle 5"/>
          <p:cNvSpPr>
            <a:spLocks noGrp="1" noChangeArrowheads="1"/>
          </p:cNvSpPr>
          <p:nvPr>
            <p:ph type="body" sz="quarter" idx="3"/>
          </p:nvPr>
        </p:nvSpPr>
        <p:spPr bwMode="auto">
          <a:xfrm>
            <a:off x="914400" y="4314825"/>
            <a:ext cx="5029200" cy="4087813"/>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de-DE" smtClean="0"/>
              <a:t>Klicken Sie, um die Formate des Vorlagentextes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2054" name="Rectangle 6"/>
          <p:cNvSpPr>
            <a:spLocks noGrp="1" noChangeArrowheads="1"/>
          </p:cNvSpPr>
          <p:nvPr>
            <p:ph type="ftr" sz="quarter" idx="4"/>
          </p:nvPr>
        </p:nvSpPr>
        <p:spPr bwMode="auto">
          <a:xfrm>
            <a:off x="0" y="8628063"/>
            <a:ext cx="2971800" cy="455612"/>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i="1"/>
            </a:lvl1pPr>
          </a:lstStyle>
          <a:p>
            <a:r>
              <a:rPr lang="de-DE"/>
              <a:t>Copyrighted to author, Manuel Orozco, PhD</a:t>
            </a:r>
          </a:p>
        </p:txBody>
      </p:sp>
      <p:sp>
        <p:nvSpPr>
          <p:cNvPr id="2055" name="Rectangle 7"/>
          <p:cNvSpPr>
            <a:spLocks noGrp="1" noChangeArrowheads="1"/>
          </p:cNvSpPr>
          <p:nvPr>
            <p:ph type="sldNum" sz="quarter" idx="5"/>
          </p:nvPr>
        </p:nvSpPr>
        <p:spPr bwMode="auto">
          <a:xfrm>
            <a:off x="3886200" y="8628063"/>
            <a:ext cx="2971800" cy="455612"/>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i="1"/>
            </a:lvl1pPr>
          </a:lstStyle>
          <a:p>
            <a:fld id="{6EBC15FD-405F-4B87-8A79-747F5A3411C7}" type="slidenum">
              <a:rPr lang="de-DE"/>
              <a:pPr/>
              <a:t>‹#›</a:t>
            </a:fld>
            <a:endParaRPr lang="de-DE"/>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135" name="Rectangle 63"/>
          <p:cNvSpPr>
            <a:spLocks noChangeArrowheads="1"/>
          </p:cNvSpPr>
          <p:nvPr/>
        </p:nvSpPr>
        <p:spPr bwMode="auto">
          <a:xfrm>
            <a:off x="0" y="0"/>
            <a:ext cx="9144000" cy="6858000"/>
          </a:xfrm>
          <a:prstGeom prst="rect">
            <a:avLst/>
          </a:prstGeom>
          <a:solidFill>
            <a:srgbClr val="C0CFD9"/>
          </a:solidFill>
          <a:ln w="12700">
            <a:noFill/>
            <a:miter lim="800000"/>
            <a:headEnd type="none" w="sm" len="sm"/>
            <a:tailEnd type="none" w="sm" len="sm"/>
          </a:ln>
          <a:effectLst/>
        </p:spPr>
        <p:txBody>
          <a:bodyPr wrap="none" anchor="ctr"/>
          <a:lstStyle/>
          <a:p>
            <a:endParaRPr lang="en-US"/>
          </a:p>
        </p:txBody>
      </p:sp>
      <p:sp>
        <p:nvSpPr>
          <p:cNvPr id="3136" name="AutoShape 64" descr="Wasses"/>
          <p:cNvSpPr>
            <a:spLocks noChangeArrowheads="1"/>
          </p:cNvSpPr>
          <p:nvPr/>
        </p:nvSpPr>
        <p:spPr bwMode="auto">
          <a:xfrm>
            <a:off x="358775" y="260350"/>
            <a:ext cx="8456613" cy="6208713"/>
          </a:xfrm>
          <a:prstGeom prst="roundRect">
            <a:avLst>
              <a:gd name="adj" fmla="val 3380"/>
            </a:avLst>
          </a:prstGeom>
          <a:blipFill dpi="0" rotWithShape="0">
            <a:blip r:embed="rId2" cstate="print"/>
            <a:srcRect/>
            <a:stretch>
              <a:fillRect/>
            </a:stretch>
          </a:blipFill>
          <a:ln w="19050">
            <a:solidFill>
              <a:schemeClr val="accent1"/>
            </a:solidFill>
            <a:round/>
            <a:headEnd type="none" w="sm" len="sm"/>
            <a:tailEnd type="none" w="sm" len="sm"/>
          </a:ln>
          <a:effectLst/>
        </p:spPr>
        <p:txBody>
          <a:bodyPr wrap="none" lIns="0" tIns="0" rIns="0" bIns="0" anchor="ctr"/>
          <a:lstStyle/>
          <a:p>
            <a:pPr algn="ctr"/>
            <a:endParaRPr lang="de-DE" altLang="de-DE">
              <a:latin typeface="Times"/>
            </a:endParaRPr>
          </a:p>
        </p:txBody>
      </p:sp>
      <p:sp>
        <p:nvSpPr>
          <p:cNvPr id="3106" name="Rectangle 34"/>
          <p:cNvSpPr>
            <a:spLocks noGrp="1" noChangeArrowheads="1"/>
          </p:cNvSpPr>
          <p:nvPr>
            <p:ph type="ctrTitle" sz="quarter"/>
          </p:nvPr>
        </p:nvSpPr>
        <p:spPr>
          <a:xfrm>
            <a:off x="1079500" y="682625"/>
            <a:ext cx="7558088" cy="2519363"/>
          </a:xfrm>
        </p:spPr>
        <p:txBody>
          <a:bodyPr/>
          <a:lstStyle>
            <a:lvl1pPr>
              <a:defRPr sz="4000"/>
            </a:lvl1pPr>
          </a:lstStyle>
          <a:p>
            <a:r>
              <a:rPr lang="de-DE"/>
              <a:t>Klicken Sie, um das Titelformat zu bearbeiten</a:t>
            </a:r>
          </a:p>
        </p:txBody>
      </p:sp>
      <p:sp>
        <p:nvSpPr>
          <p:cNvPr id="3107" name="Rectangle 35"/>
          <p:cNvSpPr>
            <a:spLocks noGrp="1" noChangeArrowheads="1"/>
          </p:cNvSpPr>
          <p:nvPr>
            <p:ph type="subTitle" sz="quarter" idx="1"/>
          </p:nvPr>
        </p:nvSpPr>
        <p:spPr>
          <a:xfrm>
            <a:off x="1079500" y="3454400"/>
            <a:ext cx="7558088" cy="1600200"/>
          </a:xfrm>
        </p:spPr>
        <p:txBody>
          <a:bodyPr lIns="0" tIns="0" rIns="0" bIns="0"/>
          <a:lstStyle>
            <a:lvl1pPr marL="287338" indent="-287338">
              <a:defRPr>
                <a:solidFill>
                  <a:schemeClr val="tx2"/>
                </a:solidFill>
              </a:defRPr>
            </a:lvl1pPr>
          </a:lstStyle>
          <a:p>
            <a:r>
              <a:rPr lang="de-DE"/>
              <a:t>Klicken Sie, um das Untertitelformat zu bearbeiten</a:t>
            </a:r>
          </a:p>
        </p:txBody>
      </p:sp>
      <p:sp>
        <p:nvSpPr>
          <p:cNvPr id="3139" name="Line 67"/>
          <p:cNvSpPr>
            <a:spLocks noChangeShapeType="1"/>
          </p:cNvSpPr>
          <p:nvPr/>
        </p:nvSpPr>
        <p:spPr bwMode="auto">
          <a:xfrm>
            <a:off x="898525" y="3309938"/>
            <a:ext cx="7912100" cy="0"/>
          </a:xfrm>
          <a:prstGeom prst="line">
            <a:avLst/>
          </a:prstGeom>
          <a:noFill/>
          <a:ln w="19050">
            <a:solidFill>
              <a:schemeClr val="accent1"/>
            </a:solidFill>
            <a:round/>
            <a:headEnd type="none" w="sm" len="sm"/>
            <a:tailEnd type="none" w="sm" len="sm"/>
          </a:ln>
          <a:effectLst/>
        </p:spPr>
        <p:txBody>
          <a:bodyPr wrap="none" anchor="ct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de-DE"/>
              <a:t>Copyrighted to author, Manuel Orozco, PhD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3525" y="179388"/>
            <a:ext cx="2024063" cy="60817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9750" y="179388"/>
            <a:ext cx="5921375" cy="60817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de-DE"/>
              <a:t>Copyrighted to author, Manuel Orozco, PhD</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539750" y="179388"/>
            <a:ext cx="5976938" cy="1223962"/>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539750" y="1762125"/>
            <a:ext cx="8097838" cy="4498975"/>
          </a:xfrm>
        </p:spPr>
        <p:txBody>
          <a:bodyPr/>
          <a:lstStyle/>
          <a:p>
            <a:endParaRPr lang="en-US"/>
          </a:p>
        </p:txBody>
      </p:sp>
      <p:sp>
        <p:nvSpPr>
          <p:cNvPr id="4" name="Footer Placeholder 3"/>
          <p:cNvSpPr>
            <a:spLocks noGrp="1"/>
          </p:cNvSpPr>
          <p:nvPr>
            <p:ph type="ftr" sz="quarter" idx="10"/>
          </p:nvPr>
        </p:nvSpPr>
        <p:spPr>
          <a:xfrm>
            <a:off x="5435600" y="6453188"/>
            <a:ext cx="3673475" cy="385762"/>
          </a:xfrm>
        </p:spPr>
        <p:txBody>
          <a:bodyPr/>
          <a:lstStyle>
            <a:lvl1pPr>
              <a:defRPr/>
            </a:lvl1pPr>
          </a:lstStyle>
          <a:p>
            <a:r>
              <a:rPr lang="de-DE"/>
              <a:t>Copyrighted to author, Manuel Orozco, PhD</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39750" y="179388"/>
            <a:ext cx="5976938" cy="1223962"/>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539750" y="1762125"/>
            <a:ext cx="8097838" cy="4498975"/>
          </a:xfrm>
        </p:spPr>
        <p:txBody>
          <a:bodyPr/>
          <a:lstStyle/>
          <a:p>
            <a:endParaRPr lang="en-US"/>
          </a:p>
        </p:txBody>
      </p:sp>
      <p:sp>
        <p:nvSpPr>
          <p:cNvPr id="4" name="Footer Placeholder 3"/>
          <p:cNvSpPr>
            <a:spLocks noGrp="1"/>
          </p:cNvSpPr>
          <p:nvPr>
            <p:ph type="ftr" sz="quarter" idx="10"/>
          </p:nvPr>
        </p:nvSpPr>
        <p:spPr>
          <a:xfrm>
            <a:off x="5435600" y="6453188"/>
            <a:ext cx="3673475" cy="385762"/>
          </a:xfrm>
        </p:spPr>
        <p:txBody>
          <a:bodyPr/>
          <a:lstStyle>
            <a:lvl1pPr>
              <a:defRPr/>
            </a:lvl1pPr>
          </a:lstStyle>
          <a:p>
            <a:r>
              <a:rPr lang="de-DE"/>
              <a:t>Copyrighted to author, Manuel Orozco, PhD</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de-DE"/>
              <a:t>Copyrighted to author, Manuel Orozco, PhD</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de-DE"/>
              <a:t>Copyrighted to author, Manuel Orozco, PhD</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9750" y="1762125"/>
            <a:ext cx="397192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4075" y="1762125"/>
            <a:ext cx="3973513"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de-DE"/>
              <a:t>Copyrighted to author, Manuel Orozco, PhD</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r>
              <a:rPr lang="de-DE"/>
              <a:t>Copyrighted to author, Manuel Orozco, PhD</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r>
              <a:rPr lang="de-DE"/>
              <a:t>Copyrighted to author, Manuel Orozco, PhD</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de-DE"/>
              <a:t>Copyrighted to author, Manuel Orozco, PhD</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de-DE"/>
              <a:t>Copyrighted to author, Manuel Orozco, PhD</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de-DE"/>
              <a:t>Copyrighted to author, Manuel Orozco, PhD</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87" name="Rectangle 63"/>
          <p:cNvSpPr>
            <a:spLocks noChangeArrowheads="1"/>
          </p:cNvSpPr>
          <p:nvPr/>
        </p:nvSpPr>
        <p:spPr bwMode="auto">
          <a:xfrm>
            <a:off x="0" y="0"/>
            <a:ext cx="9144000" cy="6858000"/>
          </a:xfrm>
          <a:prstGeom prst="rect">
            <a:avLst/>
          </a:prstGeom>
          <a:solidFill>
            <a:srgbClr val="C0CFD9"/>
          </a:solidFill>
          <a:ln w="12700">
            <a:noFill/>
            <a:miter lim="800000"/>
            <a:headEnd type="none" w="sm" len="sm"/>
            <a:tailEnd type="none" w="sm" len="sm"/>
          </a:ln>
          <a:effectLst/>
        </p:spPr>
        <p:txBody>
          <a:bodyPr wrap="none" anchor="ctr"/>
          <a:lstStyle/>
          <a:p>
            <a:endParaRPr lang="en-US"/>
          </a:p>
        </p:txBody>
      </p:sp>
      <p:sp>
        <p:nvSpPr>
          <p:cNvPr id="1088" name="AutoShape 64"/>
          <p:cNvSpPr>
            <a:spLocks noChangeArrowheads="1"/>
          </p:cNvSpPr>
          <p:nvPr/>
        </p:nvSpPr>
        <p:spPr bwMode="auto">
          <a:xfrm>
            <a:off x="358775" y="179388"/>
            <a:ext cx="8456613" cy="1349375"/>
          </a:xfrm>
          <a:prstGeom prst="roundRect">
            <a:avLst>
              <a:gd name="adj" fmla="val 16667"/>
            </a:avLst>
          </a:prstGeom>
          <a:solidFill>
            <a:schemeClr val="bg1"/>
          </a:solidFill>
          <a:ln w="19050">
            <a:solidFill>
              <a:schemeClr val="accent1"/>
            </a:solidFill>
            <a:round/>
            <a:headEnd type="none" w="sm" len="sm"/>
            <a:tailEnd type="none" w="sm" len="sm"/>
          </a:ln>
          <a:effectLst/>
        </p:spPr>
        <p:txBody>
          <a:bodyPr wrap="none" anchor="ctr"/>
          <a:lstStyle/>
          <a:p>
            <a:pPr algn="ctr"/>
            <a:endParaRPr lang="en-US"/>
          </a:p>
        </p:txBody>
      </p:sp>
      <p:sp>
        <p:nvSpPr>
          <p:cNvPr id="1089" name="AutoShape 65"/>
          <p:cNvSpPr>
            <a:spLocks noChangeArrowheads="1"/>
          </p:cNvSpPr>
          <p:nvPr/>
        </p:nvSpPr>
        <p:spPr bwMode="auto">
          <a:xfrm>
            <a:off x="358775" y="1619250"/>
            <a:ext cx="8456613" cy="4768850"/>
          </a:xfrm>
          <a:prstGeom prst="roundRect">
            <a:avLst>
              <a:gd name="adj" fmla="val 3778"/>
            </a:avLst>
          </a:prstGeom>
          <a:solidFill>
            <a:schemeClr val="bg1"/>
          </a:solidFill>
          <a:ln w="19050">
            <a:solidFill>
              <a:schemeClr val="accent1"/>
            </a:solidFill>
            <a:round/>
            <a:headEnd type="none" w="sm" len="sm"/>
            <a:tailEnd type="none" w="sm" len="sm"/>
          </a:ln>
          <a:effectLst/>
        </p:spPr>
        <p:txBody>
          <a:bodyPr wrap="none" anchor="ctr"/>
          <a:lstStyle/>
          <a:p>
            <a:endParaRPr lang="en-US"/>
          </a:p>
        </p:txBody>
      </p:sp>
      <p:sp>
        <p:nvSpPr>
          <p:cNvPr id="1063" name="AutoShape 39">
            <a:hlinkClick r:id="" action="ppaction://hlinkshowjump?jump=previousslide" highlightClick="1"/>
          </p:cNvPr>
          <p:cNvSpPr>
            <a:spLocks noChangeArrowheads="1"/>
          </p:cNvSpPr>
          <p:nvPr/>
        </p:nvSpPr>
        <p:spPr bwMode="auto">
          <a:xfrm>
            <a:off x="8153400" y="6553200"/>
            <a:ext cx="609600" cy="304800"/>
          </a:xfrm>
          <a:prstGeom prst="actionButtonBackPrevious">
            <a:avLst/>
          </a:prstGeom>
          <a:noFill/>
          <a:ln w="9525">
            <a:noFill/>
            <a:miter lim="800000"/>
            <a:headEnd/>
            <a:tailEnd/>
          </a:ln>
          <a:effectLst/>
        </p:spPr>
        <p:txBody>
          <a:bodyPr lIns="0" tIns="0" rIns="0" bIns="0">
            <a:spAutoFit/>
          </a:bodyPr>
          <a:lstStyle/>
          <a:p>
            <a:endParaRPr lang="en-US"/>
          </a:p>
        </p:txBody>
      </p:sp>
      <p:sp>
        <p:nvSpPr>
          <p:cNvPr id="1058" name="Rectangle 34"/>
          <p:cNvSpPr>
            <a:spLocks noGrp="1" noChangeArrowheads="1"/>
          </p:cNvSpPr>
          <p:nvPr>
            <p:ph type="title"/>
          </p:nvPr>
        </p:nvSpPr>
        <p:spPr bwMode="auto">
          <a:xfrm>
            <a:off x="539750" y="179388"/>
            <a:ext cx="5976938" cy="1223962"/>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p>
            <a:pPr lvl="0"/>
            <a:r>
              <a:rPr lang="de-DE" smtClean="0"/>
              <a:t>Klicken Sie, um das Titelformat zu bearbeiten</a:t>
            </a:r>
          </a:p>
        </p:txBody>
      </p:sp>
      <p:sp>
        <p:nvSpPr>
          <p:cNvPr id="1059" name="Rectangle 35"/>
          <p:cNvSpPr>
            <a:spLocks noGrp="1" noChangeArrowheads="1"/>
          </p:cNvSpPr>
          <p:nvPr>
            <p:ph type="body" idx="1"/>
          </p:nvPr>
        </p:nvSpPr>
        <p:spPr bwMode="auto">
          <a:xfrm>
            <a:off x="539750" y="1762125"/>
            <a:ext cx="8097838" cy="449897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de-DE" smtClean="0"/>
              <a:t>Klicken Sie, um die Formate des Vorlagentextes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1073" name="Rectangle 49"/>
          <p:cNvSpPr>
            <a:spLocks noChangeArrowheads="1"/>
          </p:cNvSpPr>
          <p:nvPr/>
        </p:nvSpPr>
        <p:spPr bwMode="black">
          <a:xfrm>
            <a:off x="395288" y="6381750"/>
            <a:ext cx="1066800" cy="457200"/>
          </a:xfrm>
          <a:prstGeom prst="rect">
            <a:avLst/>
          </a:prstGeom>
          <a:noFill/>
          <a:ln w="9525">
            <a:noFill/>
            <a:miter lim="800000"/>
            <a:headEnd/>
            <a:tailEnd/>
          </a:ln>
          <a:effectLst/>
        </p:spPr>
        <p:txBody>
          <a:bodyPr wrap="none" lIns="92075" tIns="46038" rIns="92075" bIns="46038" anchor="ctr"/>
          <a:lstStyle/>
          <a:p>
            <a:fld id="{A3AB657D-89C0-4E0D-B91C-B626BC39DB87}" type="slidenum">
              <a:rPr lang="de-DE" sz="1400" b="1">
                <a:solidFill>
                  <a:schemeClr val="tx2"/>
                </a:solidFill>
                <a:latin typeface="Arial" pitchFamily="34" charset="0"/>
              </a:rPr>
              <a:pPr/>
              <a:t>‹#›</a:t>
            </a:fld>
            <a:endParaRPr lang="de-DE" sz="1400" b="1">
              <a:solidFill>
                <a:schemeClr val="tx2"/>
              </a:solidFill>
              <a:latin typeface="Arial" pitchFamily="34" charset="0"/>
            </a:endParaRPr>
          </a:p>
        </p:txBody>
      </p:sp>
      <p:sp>
        <p:nvSpPr>
          <p:cNvPr id="1074" name="Rectangle 50"/>
          <p:cNvSpPr>
            <a:spLocks noGrp="1" noChangeArrowheads="1"/>
          </p:cNvSpPr>
          <p:nvPr>
            <p:ph type="ftr" sz="quarter" idx="3"/>
          </p:nvPr>
        </p:nvSpPr>
        <p:spPr bwMode="auto">
          <a:xfrm>
            <a:off x="5435600" y="6453188"/>
            <a:ext cx="3673475" cy="385762"/>
          </a:xfrm>
          <a:prstGeom prst="rect">
            <a:avLst/>
          </a:prstGeom>
          <a:noFill/>
          <a:ln w="9525">
            <a:noFill/>
            <a:miter lim="800000"/>
            <a:headEnd/>
            <a:tailEnd/>
          </a:ln>
          <a:effectLst/>
        </p:spPr>
        <p:txBody>
          <a:bodyPr vert="horz" wrap="none" lIns="0" tIns="0" rIns="0" bIns="0" numCol="1" anchor="ctr" anchorCtr="0" compatLnSpc="1">
            <a:prstTxWarp prst="textNoShape">
              <a:avLst/>
            </a:prstTxWarp>
          </a:bodyPr>
          <a:lstStyle>
            <a:lvl1pPr algn="r">
              <a:defRPr sz="1400">
                <a:solidFill>
                  <a:schemeClr val="tx2"/>
                </a:solidFill>
              </a:defRPr>
            </a:lvl1pPr>
          </a:lstStyle>
          <a:p>
            <a:r>
              <a:rPr lang="de-DE"/>
              <a:t>Copyrighted to author, Manuel Orozco, PhD</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rtl="0" eaLnBrk="0" fontAlgn="base" hangingPunct="0">
        <a:spcBef>
          <a:spcPct val="0"/>
        </a:spcBef>
        <a:spcAft>
          <a:spcPct val="0"/>
        </a:spcAft>
        <a:defRPr sz="2600" b="1">
          <a:solidFill>
            <a:schemeClr val="tx2"/>
          </a:solidFill>
          <a:latin typeface="+mj-lt"/>
          <a:ea typeface="+mj-ea"/>
          <a:cs typeface="+mj-cs"/>
        </a:defRPr>
      </a:lvl1pPr>
      <a:lvl2pPr algn="l" rtl="0" eaLnBrk="0" fontAlgn="base" hangingPunct="0">
        <a:spcBef>
          <a:spcPct val="0"/>
        </a:spcBef>
        <a:spcAft>
          <a:spcPct val="0"/>
        </a:spcAft>
        <a:defRPr sz="2600" b="1">
          <a:solidFill>
            <a:schemeClr val="tx2"/>
          </a:solidFill>
          <a:latin typeface="Arial" pitchFamily="34" charset="0"/>
        </a:defRPr>
      </a:lvl2pPr>
      <a:lvl3pPr algn="l" rtl="0" eaLnBrk="0" fontAlgn="base" hangingPunct="0">
        <a:spcBef>
          <a:spcPct val="0"/>
        </a:spcBef>
        <a:spcAft>
          <a:spcPct val="0"/>
        </a:spcAft>
        <a:defRPr sz="2600" b="1">
          <a:solidFill>
            <a:schemeClr val="tx2"/>
          </a:solidFill>
          <a:latin typeface="Arial" pitchFamily="34" charset="0"/>
        </a:defRPr>
      </a:lvl3pPr>
      <a:lvl4pPr algn="l" rtl="0" eaLnBrk="0" fontAlgn="base" hangingPunct="0">
        <a:spcBef>
          <a:spcPct val="0"/>
        </a:spcBef>
        <a:spcAft>
          <a:spcPct val="0"/>
        </a:spcAft>
        <a:defRPr sz="2600" b="1">
          <a:solidFill>
            <a:schemeClr val="tx2"/>
          </a:solidFill>
          <a:latin typeface="Arial" pitchFamily="34" charset="0"/>
        </a:defRPr>
      </a:lvl4pPr>
      <a:lvl5pPr algn="l" rtl="0" eaLnBrk="0" fontAlgn="base" hangingPunct="0">
        <a:spcBef>
          <a:spcPct val="0"/>
        </a:spcBef>
        <a:spcAft>
          <a:spcPct val="0"/>
        </a:spcAft>
        <a:defRPr sz="2600" b="1">
          <a:solidFill>
            <a:schemeClr val="tx2"/>
          </a:solidFill>
          <a:latin typeface="Arial" pitchFamily="34" charset="0"/>
        </a:defRPr>
      </a:lvl5pPr>
      <a:lvl6pPr marL="457200" algn="l" rtl="0" eaLnBrk="0" fontAlgn="base" hangingPunct="0">
        <a:spcBef>
          <a:spcPct val="0"/>
        </a:spcBef>
        <a:spcAft>
          <a:spcPct val="0"/>
        </a:spcAft>
        <a:defRPr sz="2600" b="1">
          <a:solidFill>
            <a:schemeClr val="tx2"/>
          </a:solidFill>
          <a:latin typeface="Arial" pitchFamily="34" charset="0"/>
        </a:defRPr>
      </a:lvl6pPr>
      <a:lvl7pPr marL="914400" algn="l" rtl="0" eaLnBrk="0" fontAlgn="base" hangingPunct="0">
        <a:spcBef>
          <a:spcPct val="0"/>
        </a:spcBef>
        <a:spcAft>
          <a:spcPct val="0"/>
        </a:spcAft>
        <a:defRPr sz="2600" b="1">
          <a:solidFill>
            <a:schemeClr val="tx2"/>
          </a:solidFill>
          <a:latin typeface="Arial" pitchFamily="34" charset="0"/>
        </a:defRPr>
      </a:lvl7pPr>
      <a:lvl8pPr marL="1371600" algn="l" rtl="0" eaLnBrk="0" fontAlgn="base" hangingPunct="0">
        <a:spcBef>
          <a:spcPct val="0"/>
        </a:spcBef>
        <a:spcAft>
          <a:spcPct val="0"/>
        </a:spcAft>
        <a:defRPr sz="2600" b="1">
          <a:solidFill>
            <a:schemeClr val="tx2"/>
          </a:solidFill>
          <a:latin typeface="Arial" pitchFamily="34" charset="0"/>
        </a:defRPr>
      </a:lvl8pPr>
      <a:lvl9pPr marL="1828800" algn="l" rtl="0" eaLnBrk="0" fontAlgn="base" hangingPunct="0">
        <a:spcBef>
          <a:spcPct val="0"/>
        </a:spcBef>
        <a:spcAft>
          <a:spcPct val="0"/>
        </a:spcAft>
        <a:defRPr sz="2600" b="1">
          <a:solidFill>
            <a:schemeClr val="tx2"/>
          </a:solidFill>
          <a:latin typeface="Arial" pitchFamily="34" charset="0"/>
        </a:defRPr>
      </a:lvl9pPr>
    </p:titleStyle>
    <p:bodyStyle>
      <a:lvl1pPr marL="342900" indent="-342900" algn="l" rtl="0" eaLnBrk="0" fontAlgn="base" hangingPunct="0">
        <a:spcBef>
          <a:spcPct val="20000"/>
        </a:spcBef>
        <a:spcAft>
          <a:spcPct val="0"/>
        </a:spcAft>
        <a:buClr>
          <a:srgbClr val="7C9BCE"/>
        </a:buClr>
        <a:buSzPct val="90000"/>
        <a:buFont typeface="Wingdings" pitchFamily="2" charset="2"/>
        <a:buChar char="l"/>
        <a:defRPr sz="1600">
          <a:solidFill>
            <a:schemeClr val="tx1"/>
          </a:solidFill>
          <a:latin typeface="+mn-lt"/>
          <a:ea typeface="+mn-ea"/>
          <a:cs typeface="+mn-cs"/>
        </a:defRPr>
      </a:lvl1pPr>
      <a:lvl2pPr marL="742950" indent="-285750" algn="l" rtl="0" eaLnBrk="0" fontAlgn="base" hangingPunct="0">
        <a:spcBef>
          <a:spcPct val="20000"/>
        </a:spcBef>
        <a:spcAft>
          <a:spcPct val="0"/>
        </a:spcAft>
        <a:buClr>
          <a:srgbClr val="7C9BCE"/>
        </a:buClr>
        <a:buSzPct val="90000"/>
        <a:buFont typeface="Wingdings" pitchFamily="2" charset="2"/>
        <a:buChar char="l"/>
        <a:defRPr sz="1600">
          <a:solidFill>
            <a:schemeClr val="tx1"/>
          </a:solidFill>
          <a:latin typeface="+mn-lt"/>
        </a:defRPr>
      </a:lvl2pPr>
      <a:lvl3pPr marL="1143000" indent="-228600" algn="l" rtl="0" eaLnBrk="0" fontAlgn="base" hangingPunct="0">
        <a:spcBef>
          <a:spcPct val="20000"/>
        </a:spcBef>
        <a:spcAft>
          <a:spcPct val="0"/>
        </a:spcAft>
        <a:buClr>
          <a:srgbClr val="7C9BCE"/>
        </a:buClr>
        <a:buSzPct val="90000"/>
        <a:buFont typeface="Wingdings" pitchFamily="2" charset="2"/>
        <a:buChar char="l"/>
        <a:defRPr sz="1600">
          <a:solidFill>
            <a:schemeClr val="tx1"/>
          </a:solidFill>
          <a:latin typeface="+mn-lt"/>
        </a:defRPr>
      </a:lvl3pPr>
      <a:lvl4pPr marL="1562100" indent="-228600" algn="l" rtl="0" eaLnBrk="0" fontAlgn="base" hangingPunct="0">
        <a:spcBef>
          <a:spcPct val="20000"/>
        </a:spcBef>
        <a:spcAft>
          <a:spcPct val="0"/>
        </a:spcAft>
        <a:buClr>
          <a:srgbClr val="7C9BCE"/>
        </a:buClr>
        <a:buSzPct val="90000"/>
        <a:buFont typeface="Wingdings" pitchFamily="2" charset="2"/>
        <a:buChar char="l"/>
        <a:defRPr sz="1600">
          <a:solidFill>
            <a:schemeClr val="tx1"/>
          </a:solidFill>
          <a:latin typeface="+mn-lt"/>
        </a:defRPr>
      </a:lvl4pPr>
      <a:lvl5pPr marL="1981200" indent="-228600" algn="l" rtl="0" eaLnBrk="0" fontAlgn="base" hangingPunct="0">
        <a:spcBef>
          <a:spcPct val="20000"/>
        </a:spcBef>
        <a:spcAft>
          <a:spcPct val="0"/>
        </a:spcAft>
        <a:buClr>
          <a:srgbClr val="7C9BCE"/>
        </a:buClr>
        <a:buSzPct val="90000"/>
        <a:buFont typeface="Wingdings" pitchFamily="2" charset="2"/>
        <a:buChar char="l"/>
        <a:defRPr sz="1600">
          <a:solidFill>
            <a:schemeClr val="tx1"/>
          </a:solidFill>
          <a:latin typeface="+mn-lt"/>
        </a:defRPr>
      </a:lvl5pPr>
      <a:lvl6pPr marL="2438400" indent="-228600" algn="l" rtl="0" eaLnBrk="0" fontAlgn="base" hangingPunct="0">
        <a:spcBef>
          <a:spcPct val="20000"/>
        </a:spcBef>
        <a:spcAft>
          <a:spcPct val="0"/>
        </a:spcAft>
        <a:buClr>
          <a:srgbClr val="7C9BCE"/>
        </a:buClr>
        <a:buSzPct val="90000"/>
        <a:buFont typeface="Wingdings" pitchFamily="2" charset="2"/>
        <a:buChar char="l"/>
        <a:defRPr sz="1600">
          <a:solidFill>
            <a:schemeClr val="tx1"/>
          </a:solidFill>
          <a:latin typeface="+mn-lt"/>
        </a:defRPr>
      </a:lvl6pPr>
      <a:lvl7pPr marL="2895600" indent="-228600" algn="l" rtl="0" eaLnBrk="0" fontAlgn="base" hangingPunct="0">
        <a:spcBef>
          <a:spcPct val="20000"/>
        </a:spcBef>
        <a:spcAft>
          <a:spcPct val="0"/>
        </a:spcAft>
        <a:buClr>
          <a:srgbClr val="7C9BCE"/>
        </a:buClr>
        <a:buSzPct val="90000"/>
        <a:buFont typeface="Wingdings" pitchFamily="2" charset="2"/>
        <a:buChar char="l"/>
        <a:defRPr sz="1600">
          <a:solidFill>
            <a:schemeClr val="tx1"/>
          </a:solidFill>
          <a:latin typeface="+mn-lt"/>
        </a:defRPr>
      </a:lvl7pPr>
      <a:lvl8pPr marL="3352800" indent="-228600" algn="l" rtl="0" eaLnBrk="0" fontAlgn="base" hangingPunct="0">
        <a:spcBef>
          <a:spcPct val="20000"/>
        </a:spcBef>
        <a:spcAft>
          <a:spcPct val="0"/>
        </a:spcAft>
        <a:buClr>
          <a:srgbClr val="7C9BCE"/>
        </a:buClr>
        <a:buSzPct val="90000"/>
        <a:buFont typeface="Wingdings" pitchFamily="2" charset="2"/>
        <a:buChar char="l"/>
        <a:defRPr sz="1600">
          <a:solidFill>
            <a:schemeClr val="tx1"/>
          </a:solidFill>
          <a:latin typeface="+mn-lt"/>
        </a:defRPr>
      </a:lvl8pPr>
      <a:lvl9pPr marL="3810000" indent="-228600" algn="l" rtl="0" eaLnBrk="0" fontAlgn="base" hangingPunct="0">
        <a:spcBef>
          <a:spcPct val="20000"/>
        </a:spcBef>
        <a:spcAft>
          <a:spcPct val="0"/>
        </a:spcAft>
        <a:buClr>
          <a:srgbClr val="7C9BCE"/>
        </a:buClr>
        <a:buSzPct val="90000"/>
        <a:buFont typeface="Wingdings" pitchFamily="2" charset="2"/>
        <a:buChar char="l"/>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2.xml"/><Relationship Id="rId1" Type="http://schemas.openxmlformats.org/officeDocument/2006/relationships/vmlDrawing" Target="../drawings/vmlDrawing6.v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2.xml"/><Relationship Id="rId1" Type="http://schemas.openxmlformats.org/officeDocument/2006/relationships/vmlDrawing" Target="../drawings/vmlDrawing7.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3.v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2.xml"/><Relationship Id="rId1" Type="http://schemas.openxmlformats.org/officeDocument/2006/relationships/vmlDrawing" Target="../drawings/vmlDrawing4.v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2.xml"/><Relationship Id="rId1" Type="http://schemas.openxmlformats.org/officeDocument/2006/relationships/vmlDrawing" Target="../drawings/vmlDrawing5.v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4" name="Rectangle 2"/>
          <p:cNvSpPr>
            <a:spLocks noGrp="1" noChangeArrowheads="1"/>
          </p:cNvSpPr>
          <p:nvPr>
            <p:ph type="subTitle" idx="1"/>
          </p:nvPr>
        </p:nvSpPr>
        <p:spPr/>
        <p:txBody>
          <a:bodyPr/>
          <a:lstStyle/>
          <a:p>
            <a:endParaRPr lang="en-US"/>
          </a:p>
        </p:txBody>
      </p:sp>
      <p:sp>
        <p:nvSpPr>
          <p:cNvPr id="371715" name="Rectangle 3"/>
          <p:cNvSpPr>
            <a:spLocks noGrp="1" noChangeArrowheads="1"/>
          </p:cNvSpPr>
          <p:nvPr>
            <p:ph type="ctrTitle"/>
          </p:nvPr>
        </p:nvSpPr>
        <p:spPr>
          <a:xfrm>
            <a:off x="609600" y="333375"/>
            <a:ext cx="7772400" cy="1470025"/>
          </a:xfrm>
          <a:noFill/>
          <a:ln/>
        </p:spPr>
        <p:txBody>
          <a:bodyPr lIns="91440" tIns="45720" rIns="91440" bIns="45720" anchor="ctr"/>
          <a:lstStyle/>
          <a:p>
            <a:r>
              <a:rPr lang="en-US" sz="3600"/>
              <a:t> </a:t>
            </a:r>
            <a:r>
              <a:rPr lang="en-US" sz="3600" b="0" i="1"/>
              <a:t>Connecting the Dots: Demographic and Labor Trends’ Impact on Remittances</a:t>
            </a:r>
            <a:r>
              <a:rPr lang="en-US" sz="3600"/>
              <a:t> </a:t>
            </a:r>
          </a:p>
        </p:txBody>
      </p:sp>
      <p:pic>
        <p:nvPicPr>
          <p:cNvPr id="371716" name="Picture 4" descr="!CG016"/>
          <p:cNvPicPr>
            <a:picLocks noChangeAspect="1" noChangeArrowheads="1"/>
          </p:cNvPicPr>
          <p:nvPr/>
        </p:nvPicPr>
        <p:blipFill>
          <a:blip r:embed="rId2" cstate="print"/>
          <a:srcRect l="1563"/>
          <a:stretch>
            <a:fillRect/>
          </a:stretch>
        </p:blipFill>
        <p:spPr bwMode="auto">
          <a:xfrm>
            <a:off x="395288" y="3357563"/>
            <a:ext cx="8353425" cy="3024187"/>
          </a:xfrm>
          <a:prstGeom prst="rect">
            <a:avLst/>
          </a:prstGeom>
          <a:noFill/>
        </p:spPr>
      </p:pic>
      <p:sp>
        <p:nvSpPr>
          <p:cNvPr id="371717" name="Rectangle 5"/>
          <p:cNvSpPr>
            <a:spLocks noChangeArrowheads="1"/>
          </p:cNvSpPr>
          <p:nvPr/>
        </p:nvSpPr>
        <p:spPr bwMode="auto">
          <a:xfrm>
            <a:off x="630238" y="2312988"/>
            <a:ext cx="7886700" cy="1187450"/>
          </a:xfrm>
          <a:prstGeom prst="rect">
            <a:avLst/>
          </a:prstGeom>
          <a:noFill/>
          <a:ln w="12700">
            <a:noFill/>
            <a:miter lim="800000"/>
            <a:headEnd type="none" w="sm" len="sm"/>
            <a:tailEnd type="none" w="sm" len="sm"/>
          </a:ln>
          <a:effectLst/>
        </p:spPr>
        <p:txBody>
          <a:bodyPr wrap="none" anchor="ctr">
            <a:spAutoFit/>
          </a:bodyPr>
          <a:lstStyle/>
          <a:p>
            <a:pPr algn="ctr"/>
            <a:r>
              <a:rPr lang="en-US"/>
              <a:t>Manuel Orozco </a:t>
            </a:r>
          </a:p>
          <a:p>
            <a:pPr algn="ctr"/>
            <a:r>
              <a:rPr lang="en-US" b="1"/>
              <a:t>May 16th,</a:t>
            </a:r>
            <a:r>
              <a:rPr lang="en-US"/>
              <a:t> </a:t>
            </a:r>
          </a:p>
          <a:p>
            <a:pPr algn="ctr"/>
            <a:r>
              <a:rPr lang="en-US" b="1"/>
              <a:t>Demographic Trends, Immigration Policy and Remittances</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0930" name="Rectangle 2"/>
          <p:cNvSpPr>
            <a:spLocks noGrp="1" noChangeArrowheads="1"/>
          </p:cNvSpPr>
          <p:nvPr>
            <p:ph type="title"/>
          </p:nvPr>
        </p:nvSpPr>
        <p:spPr>
          <a:xfrm>
            <a:off x="457200" y="-152400"/>
            <a:ext cx="8229600" cy="731838"/>
          </a:xfrm>
        </p:spPr>
        <p:txBody>
          <a:bodyPr/>
          <a:lstStyle/>
          <a:p>
            <a:r>
              <a:rPr lang="en-US" sz="1500"/>
              <a:t>Local economies in LAC</a:t>
            </a:r>
          </a:p>
        </p:txBody>
      </p:sp>
      <p:sp>
        <p:nvSpPr>
          <p:cNvPr id="380931" name="Rectangle 3"/>
          <p:cNvSpPr>
            <a:spLocks noChangeArrowheads="1"/>
          </p:cNvSpPr>
          <p:nvPr/>
        </p:nvSpPr>
        <p:spPr bwMode="auto">
          <a:xfrm>
            <a:off x="76200" y="476250"/>
            <a:ext cx="9067800" cy="6203950"/>
          </a:xfrm>
          <a:prstGeom prst="rect">
            <a:avLst/>
          </a:prstGeom>
          <a:noFill/>
          <a:ln w="9525">
            <a:noFill/>
            <a:miter lim="800000"/>
            <a:headEnd/>
            <a:tailEnd/>
          </a:ln>
          <a:effectLst/>
        </p:spPr>
        <p:txBody>
          <a:bodyPr anchor="ctr">
            <a:spAutoFit/>
          </a:bodyPr>
          <a:lstStyle/>
          <a:p>
            <a:pPr marL="342900" indent="-342900">
              <a:buFontTx/>
              <a:buAutoNum type="arabicPeriod"/>
              <a:tabLst>
                <a:tab pos="228600" algn="l"/>
              </a:tabLst>
            </a:pPr>
            <a:r>
              <a:rPr lang="en-US" sz="1600">
                <a:latin typeface="Arial" pitchFamily="34" charset="0"/>
              </a:rPr>
              <a:t>The local economies are weak or barely coping: subsistence agriculture prevails even in cities with some manufacturing activity, manufacturing is still artisan, and commerce is unevenly modern. The financial sector is often if not always inaccessible or unavailable.</a:t>
            </a:r>
          </a:p>
          <a:p>
            <a:pPr marL="342900" indent="-342900">
              <a:buFontTx/>
              <a:buAutoNum type="arabicPeriod"/>
              <a:tabLst>
                <a:tab pos="228600" algn="l"/>
              </a:tabLst>
            </a:pPr>
            <a:r>
              <a:rPr lang="en-US" sz="1600">
                <a:latin typeface="Arial" pitchFamily="34" charset="0"/>
              </a:rPr>
              <a:t>About 15% of families receive remittances, with at least one child and/or elderly person living in each recipient household.</a:t>
            </a:r>
          </a:p>
          <a:p>
            <a:pPr marL="342900" indent="-342900">
              <a:buFontTx/>
              <a:buAutoNum type="arabicPeriod"/>
              <a:tabLst>
                <a:tab pos="228600" algn="l"/>
              </a:tabLst>
            </a:pPr>
            <a:r>
              <a:rPr lang="en-US" sz="1600">
                <a:latin typeface="Arial" pitchFamily="34" charset="0"/>
              </a:rPr>
              <a:t>The cost of living is expensive (between $200 and $400 a month), comparable to the amounts received in remittances and equal to at least three minimum wages. As a result, little money is left for savings.</a:t>
            </a:r>
          </a:p>
          <a:p>
            <a:pPr marL="342900" indent="-342900">
              <a:buFontTx/>
              <a:buAutoNum type="arabicPeriod"/>
              <a:tabLst>
                <a:tab pos="228600" algn="l"/>
              </a:tabLst>
            </a:pPr>
            <a:r>
              <a:rPr lang="en-US" sz="1600">
                <a:latin typeface="Arial" pitchFamily="34" charset="0"/>
              </a:rPr>
              <a:t>Remittance recipients make good use of their money: in addition to spending money on food, education and health, some do manage to save;</a:t>
            </a:r>
          </a:p>
          <a:p>
            <a:pPr marL="342900" indent="-342900">
              <a:buFontTx/>
              <a:buAutoNum type="arabicPeriod"/>
              <a:tabLst>
                <a:tab pos="228600" algn="l"/>
              </a:tabLst>
            </a:pPr>
            <a:r>
              <a:rPr lang="en-US" sz="1600">
                <a:latin typeface="Arial" pitchFamily="34" charset="0"/>
              </a:rPr>
              <a:t>The local entrepreneurial class is unable to adapt or restructure itself to become more competitive in the global context, even when they have comparative advantages. They offer poor goods and services, whether in education, health, finances, insurance, or locally produced goods;</a:t>
            </a:r>
          </a:p>
          <a:p>
            <a:pPr marL="342900" indent="-342900">
              <a:buFontTx/>
              <a:buAutoNum type="arabicPeriod"/>
              <a:tabLst>
                <a:tab pos="228600" algn="l"/>
              </a:tabLst>
            </a:pPr>
            <a:r>
              <a:rPr lang="en-US" sz="1600">
                <a:latin typeface="Arial" pitchFamily="34" charset="0"/>
              </a:rPr>
              <a:t>Local and central governments are uncertain as to what they can do and have few options to act upon;</a:t>
            </a:r>
          </a:p>
          <a:p>
            <a:pPr marL="342900" indent="-342900">
              <a:buFontTx/>
              <a:buAutoNum type="arabicPeriod"/>
              <a:tabLst>
                <a:tab pos="228600" algn="l"/>
              </a:tabLst>
            </a:pPr>
            <a:r>
              <a:rPr lang="en-US" sz="1600">
                <a:latin typeface="Arial" pitchFamily="34" charset="0"/>
              </a:rPr>
              <a:t>Between 10 and 30% of remittance recipient households say that one person in the family is likely to migrate in the future;</a:t>
            </a:r>
          </a:p>
          <a:p>
            <a:pPr marL="342900" indent="-342900">
              <a:buFontTx/>
              <a:buAutoNum type="arabicPeriod"/>
              <a:tabLst>
                <a:tab pos="228600" algn="l"/>
              </a:tabLst>
            </a:pPr>
            <a:r>
              <a:rPr lang="en-US" sz="1600">
                <a:latin typeface="Arial" pitchFamily="34" charset="0"/>
              </a:rPr>
              <a:t>The average educational attainment in these cities (semi-urban, semi-rural communities) is lower than 6th grade, that is, eight years less than levels of educational attainment in the U.S.;</a:t>
            </a:r>
          </a:p>
          <a:p>
            <a:pPr marL="342900" indent="-342900">
              <a:buFontTx/>
              <a:buAutoNum type="arabicPeriod"/>
              <a:tabLst>
                <a:tab pos="228600" algn="l"/>
              </a:tabLst>
            </a:pPr>
            <a:r>
              <a:rPr lang="en-US" sz="1600">
                <a:latin typeface="Arial" pitchFamily="34" charset="0"/>
              </a:rPr>
              <a:t>Government, private sector, and civil society actors have not in any way considered an approach to leveraging remittances to expand growth.  What’s more, no support networks exist to address the needs of the families of migrants. At the same time there exist widespread stereotypes about youth and women not working and complaints about the high numbers of youth emigrating.</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4" name="Rectangle 2"/>
          <p:cNvSpPr>
            <a:spLocks noGrp="1" noChangeArrowheads="1"/>
          </p:cNvSpPr>
          <p:nvPr>
            <p:ph type="title"/>
          </p:nvPr>
        </p:nvSpPr>
        <p:spPr>
          <a:xfrm>
            <a:off x="446088" y="119063"/>
            <a:ext cx="8229600" cy="285750"/>
          </a:xfrm>
        </p:spPr>
        <p:txBody>
          <a:bodyPr/>
          <a:lstStyle/>
          <a:p>
            <a:r>
              <a:rPr lang="en-US" sz="1300"/>
              <a:t>Recipients and Productive base of local economy </a:t>
            </a:r>
          </a:p>
        </p:txBody>
      </p:sp>
      <p:graphicFrame>
        <p:nvGraphicFramePr>
          <p:cNvPr id="382073" name="Group 121"/>
          <p:cNvGraphicFramePr>
            <a:graphicFrameLocks noGrp="1"/>
          </p:cNvGraphicFramePr>
          <p:nvPr>
            <p:ph sz="half" idx="2"/>
          </p:nvPr>
        </p:nvGraphicFramePr>
        <p:xfrm>
          <a:off x="403225" y="1003300"/>
          <a:ext cx="8489950" cy="5305425"/>
        </p:xfrm>
        <a:graphic>
          <a:graphicData uri="http://schemas.openxmlformats.org/drawingml/2006/table">
            <a:tbl>
              <a:tblPr/>
              <a:tblGrid>
                <a:gridCol w="2239963"/>
                <a:gridCol w="1139825"/>
                <a:gridCol w="1447800"/>
                <a:gridCol w="1211262"/>
                <a:gridCol w="1223963"/>
                <a:gridCol w="1227137"/>
              </a:tblGrid>
              <a:tr h="781050">
                <a:tc>
                  <a:txBody>
                    <a:bodyPr/>
                    <a:lstStyle/>
                    <a:p>
                      <a:pPr marL="0" marR="0" lvl="0" indent="0" algn="l" defTabSz="914400" rtl="0" eaLnBrk="0" fontAlgn="base" latinLnBrk="0" hangingPunct="0">
                        <a:lnSpc>
                          <a:spcPct val="100000"/>
                        </a:lnSpc>
                        <a:spcBef>
                          <a:spcPct val="20000"/>
                        </a:spcBef>
                        <a:spcAft>
                          <a:spcPct val="0"/>
                        </a:spcAft>
                        <a:buClr>
                          <a:srgbClr val="7C9BCE"/>
                        </a:buClr>
                        <a:buSzPct val="90000"/>
                        <a:buFont typeface="Wingdings" pitchFamily="2" charset="2"/>
                        <a:buNone/>
                        <a:tabLst/>
                      </a:pP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Jerez, Zacatecas</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Mexico</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Salcaja, Quetzaltenango,</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Guatemala</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Suchitoto,</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El Salvador</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Catamayo,</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Loja, Ecuador</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May Pen,</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Jamaica</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21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Percent of remittance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recipient households</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18.20%</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15%</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23%</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15%</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7C9BCE"/>
                        </a:buClr>
                        <a:buSzPct val="90000"/>
                        <a:buFont typeface="Wingdings" pitchFamily="2" charset="2"/>
                        <a:buNone/>
                        <a:tabLst/>
                      </a:pPr>
                      <a:endParaRPr kumimoji="0" lang="en-U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21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Estimated number of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remittance recipients</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6,836</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2,224</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2,073</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4,050</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7C9BCE"/>
                        </a:buClr>
                        <a:buSzPct val="90000"/>
                        <a:buFont typeface="Wingdings" pitchFamily="2" charset="2"/>
                        <a:buNone/>
                        <a:tabLst/>
                      </a:pPr>
                      <a:endParaRPr kumimoji="0" lang="en-U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Number of people in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household</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4</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5</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5</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6</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4</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976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Number of children in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household</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1</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2</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3</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2</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2</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sm" len="sm"/>
                      <a:tailEnd type="none" w="sm" len="sm"/>
                    </a:lnB>
                    <a:lnTlToBr>
                      <a:noFill/>
                    </a:lnTlToBr>
                    <a:lnBlToTr>
                      <a:noFill/>
                    </a:lnBlToTr>
                    <a:noFill/>
                  </a:tcPr>
                </a:tc>
              </a:tr>
              <a:tr h="27463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Main economic activities (%)</a:t>
                      </a:r>
                      <a:endParaRPr kumimoji="0" lang="en-US" sz="16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--Commerce and Services</a:t>
                      </a:r>
                      <a:endParaRPr kumimoji="0" lang="en-US" sz="16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--Agriculture</a:t>
                      </a:r>
                      <a:endParaRPr kumimoji="0" lang="en-US" sz="16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--Manufacturing</a:t>
                      </a:r>
                      <a:endParaRPr kumimoji="0" lang="en-US" sz="16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--Construction</a:t>
                      </a:r>
                      <a:endParaRPr kumimoji="0" lang="en-US" sz="16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35%; </a:t>
                      </a:r>
                      <a:endParaRPr kumimoji="0" lang="en-US" sz="16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19%;</a:t>
                      </a:r>
                      <a:endParaRPr kumimoji="0" lang="en-US" sz="16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13%; </a:t>
                      </a:r>
                      <a:endParaRPr kumimoji="0" lang="en-US" sz="16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11%; </a:t>
                      </a:r>
                      <a:endParaRPr kumimoji="0" lang="en-US" sz="16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42%;</a:t>
                      </a:r>
                      <a:endParaRPr kumimoji="0" lang="en-US" sz="16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4% (excl. subs.);</a:t>
                      </a:r>
                      <a:endParaRPr kumimoji="0" lang="en-US" sz="16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6%;</a:t>
                      </a:r>
                      <a:endParaRPr kumimoji="0" lang="en-US" sz="16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15.5%;</a:t>
                      </a:r>
                      <a:endParaRPr kumimoji="0" lang="en-US" sz="16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52.2%; </a:t>
                      </a:r>
                      <a:endParaRPr kumimoji="0" lang="en-US" sz="16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7.6%;</a:t>
                      </a:r>
                      <a:endParaRPr kumimoji="0" lang="en-US" sz="16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39%; </a:t>
                      </a:r>
                      <a:endParaRPr kumimoji="0" lang="en-US" sz="16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20%;  est.</a:t>
                      </a:r>
                      <a:endParaRPr kumimoji="0" lang="en-US" sz="16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8%</a:t>
                      </a:r>
                      <a:endParaRPr kumimoji="0" lang="en-US" sz="1600" b="0" i="0" u="none" strike="noStrike" cap="none" normalizeH="0" baseline="0" smtClean="0">
                        <a:ln>
                          <a:noFill/>
                        </a:ln>
                        <a:solidFill>
                          <a:schemeClr val="tx1"/>
                        </a:solidFill>
                        <a:effectLst/>
                        <a:latin typeface="Arial" pitchFamily="34" charset="0"/>
                        <a:ea typeface="MS Mincho" pitchFamily="49" charset="-128"/>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8" name="Rectangle 2"/>
          <p:cNvSpPr>
            <a:spLocks noGrp="1" noChangeArrowheads="1"/>
          </p:cNvSpPr>
          <p:nvPr>
            <p:ph type="title"/>
          </p:nvPr>
        </p:nvSpPr>
        <p:spPr>
          <a:xfrm>
            <a:off x="539750" y="188913"/>
            <a:ext cx="5976938" cy="495300"/>
          </a:xfrm>
        </p:spPr>
        <p:txBody>
          <a:bodyPr/>
          <a:lstStyle/>
          <a:p>
            <a:r>
              <a:rPr lang="en-US" sz="2200"/>
              <a:t>Cost of living and remittances….</a:t>
            </a:r>
          </a:p>
        </p:txBody>
      </p:sp>
      <p:graphicFrame>
        <p:nvGraphicFramePr>
          <p:cNvPr id="383070" name="Group 94"/>
          <p:cNvGraphicFramePr>
            <a:graphicFrameLocks noGrp="1"/>
          </p:cNvGraphicFramePr>
          <p:nvPr>
            <p:ph idx="1"/>
          </p:nvPr>
        </p:nvGraphicFramePr>
        <p:xfrm>
          <a:off x="395288" y="1052513"/>
          <a:ext cx="8448675" cy="5000625"/>
        </p:xfrm>
        <a:graphic>
          <a:graphicData uri="http://schemas.openxmlformats.org/drawingml/2006/table">
            <a:tbl>
              <a:tblPr/>
              <a:tblGrid>
                <a:gridCol w="3538537"/>
                <a:gridCol w="947738"/>
                <a:gridCol w="1225550"/>
                <a:gridCol w="1171575"/>
                <a:gridCol w="908050"/>
                <a:gridCol w="657225"/>
              </a:tblGrid>
              <a:tr h="920750">
                <a:tc>
                  <a:txBody>
                    <a:bodyPr/>
                    <a:lstStyle/>
                    <a:p>
                      <a:pPr marL="0" marR="0" lvl="0" indent="0" algn="l" defTabSz="914400" rtl="0" eaLnBrk="0" fontAlgn="base" latinLnBrk="0" hangingPunct="0">
                        <a:lnSpc>
                          <a:spcPct val="100000"/>
                        </a:lnSpc>
                        <a:spcBef>
                          <a:spcPct val="20000"/>
                        </a:spcBef>
                        <a:spcAft>
                          <a:spcPct val="0"/>
                        </a:spcAft>
                        <a:buClr>
                          <a:srgbClr val="7C9BCE"/>
                        </a:buClr>
                        <a:buSzPct val="90000"/>
                        <a:buFont typeface="Wingdings" pitchFamily="2" charset="2"/>
                        <a:buNone/>
                        <a:tabLst/>
                      </a:pPr>
                      <a:endParaRPr kumimoji="0" lang="en-U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Garamond" pitchFamily="18" charset="0"/>
                          <a:ea typeface="MS Mincho" pitchFamily="49" charset="-128"/>
                          <a:cs typeface="Arial" pitchFamily="34" charset="0"/>
                        </a:rPr>
                        <a:t>Jerez</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Garamond" pitchFamily="18" charset="0"/>
                          <a:ea typeface="MS Mincho" pitchFamily="49" charset="-128"/>
                          <a:cs typeface="Arial" pitchFamily="34" charset="0"/>
                        </a:rPr>
                        <a:t>Catamayo</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Garamond" pitchFamily="18" charset="0"/>
                          <a:ea typeface="MS Mincho" pitchFamily="49" charset="-128"/>
                          <a:cs typeface="Arial" pitchFamily="34" charset="0"/>
                        </a:rPr>
                        <a:t>Suchitoto</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Garamond" pitchFamily="18" charset="0"/>
                          <a:ea typeface="MS Mincho" pitchFamily="49" charset="-128"/>
                          <a:cs typeface="Arial" pitchFamily="34" charset="0"/>
                        </a:rPr>
                        <a:t>Salcaja</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Garamond" pitchFamily="18" charset="0"/>
                          <a:ea typeface="MS Mincho" pitchFamily="49" charset="-128"/>
                          <a:cs typeface="Arial" pitchFamily="34" charset="0"/>
                        </a:rPr>
                        <a:t>May</a:t>
                      </a:r>
                      <a:endParaRPr kumimoji="0" lang="en-US" sz="1800" b="0" i="0" u="none" strike="noStrike" cap="none" normalizeH="0" baseline="0" smtClean="0">
                        <a:ln>
                          <a:noFill/>
                        </a:ln>
                        <a:solidFill>
                          <a:schemeClr val="tx1"/>
                        </a:solidFill>
                        <a:effectLst/>
                        <a:latin typeface="Times New Roman" pitchFamily="18" charset="0"/>
                        <a:ea typeface="MS Mincho" pitchFamily="49" charset="-128"/>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Garamond" pitchFamily="18" charset="0"/>
                          <a:ea typeface="MS Mincho" pitchFamily="49" charset="-128"/>
                          <a:cs typeface="Arial" pitchFamily="34" charset="0"/>
                        </a:rPr>
                        <a:t>Pen</a:t>
                      </a:r>
                      <a:endParaRPr kumimoji="0" lang="en-U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438">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Cost of living . . .</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7C9BCE"/>
                        </a:buClr>
                        <a:buSzPct val="90000"/>
                        <a:buFont typeface="Wingdings" pitchFamily="2" charset="2"/>
                        <a:buNone/>
                        <a:tabLst/>
                      </a:pPr>
                      <a:endParaRPr kumimoji="0" lang="en-U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7C9BCE"/>
                        </a:buClr>
                        <a:buSzPct val="90000"/>
                        <a:buFont typeface="Wingdings" pitchFamily="2" charset="2"/>
                        <a:buNone/>
                        <a:tabLst/>
                      </a:pPr>
                      <a:endParaRPr kumimoji="0" lang="en-U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7C9BCE"/>
                        </a:buClr>
                        <a:buSzPct val="90000"/>
                        <a:buFont typeface="Wingdings" pitchFamily="2" charset="2"/>
                        <a:buNone/>
                        <a:tabLst/>
                      </a:pPr>
                      <a:endParaRPr kumimoji="0" lang="en-U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7C9BCE"/>
                        </a:buClr>
                        <a:buSzPct val="90000"/>
                        <a:buFont typeface="Wingdings" pitchFamily="2" charset="2"/>
                        <a:buNone/>
                        <a:tabLst/>
                      </a:pPr>
                      <a:endParaRPr kumimoji="0" lang="en-U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7C9BCE"/>
                        </a:buClr>
                        <a:buSzPct val="90000"/>
                        <a:buFont typeface="Wingdings" pitchFamily="2" charset="2"/>
                        <a:buNone/>
                        <a:tabLst/>
                      </a:pPr>
                      <a:endParaRPr kumimoji="0" lang="en-U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638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Food</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219</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228</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209</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201</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245</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638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Services (utilities)</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60</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44</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40</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43</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99</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638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Education</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13</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32</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29</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56</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98</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638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Health</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40</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41</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34</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68</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22</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638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Entertainment</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27</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3</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40</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35</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14</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438">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Income . . .</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7C9BCE"/>
                        </a:buClr>
                        <a:buSzPct val="90000"/>
                        <a:buFont typeface="Wingdings" pitchFamily="2" charset="2"/>
                        <a:buNone/>
                        <a:tabLst/>
                      </a:pPr>
                      <a:endParaRPr kumimoji="0" lang="en-U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7C9BCE"/>
                        </a:buClr>
                        <a:buSzPct val="90000"/>
                        <a:buFont typeface="Wingdings" pitchFamily="2" charset="2"/>
                        <a:buNone/>
                        <a:tabLst/>
                      </a:pPr>
                      <a:endParaRPr kumimoji="0" lang="en-U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7C9BCE"/>
                        </a:buClr>
                        <a:buSzPct val="90000"/>
                        <a:buFont typeface="Wingdings" pitchFamily="2" charset="2"/>
                        <a:buNone/>
                        <a:tabLst/>
                      </a:pPr>
                      <a:endParaRPr kumimoji="0" lang="en-U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7C9BCE"/>
                        </a:buClr>
                        <a:buSzPct val="90000"/>
                        <a:buFont typeface="Wingdings" pitchFamily="2" charset="2"/>
                        <a:buNone/>
                        <a:tabLst/>
                      </a:pPr>
                      <a:endParaRPr kumimoji="0" lang="en-U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7C9BCE"/>
                        </a:buClr>
                        <a:buSzPct val="90000"/>
                        <a:buFont typeface="Wingdings" pitchFamily="2" charset="2"/>
                        <a:buNone/>
                        <a:tabLst/>
                      </a:pPr>
                      <a:endParaRPr kumimoji="0" lang="en-US" sz="18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638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Wages</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323</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303</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125</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162</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295</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638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Total earnings, remittances included</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930</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501</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622</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353</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320</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638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Arial" pitchFamily="34" charset="0"/>
                        </a:rPr>
                        <a:t>Monthly remittances amount received</a:t>
                      </a:r>
                      <a:endParaRPr kumimoji="0" lang="en-US" sz="1800" b="0" i="0"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smtClean="0">
                          <a:ln>
                            <a:noFill/>
                          </a:ln>
                          <a:solidFill>
                            <a:schemeClr val="tx1"/>
                          </a:solidFill>
                          <a:effectLst/>
                          <a:latin typeface="Garamond" pitchFamily="18" charset="0"/>
                          <a:ea typeface="MS Mincho" pitchFamily="49" charset="-128"/>
                          <a:cs typeface="Arial" pitchFamily="34" charset="0"/>
                        </a:rPr>
                        <a:t>637</a:t>
                      </a:r>
                      <a:endParaRPr kumimoji="0" lang="en-US" sz="1800" b="1" i="1"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smtClean="0">
                          <a:ln>
                            <a:noFill/>
                          </a:ln>
                          <a:solidFill>
                            <a:schemeClr val="tx1"/>
                          </a:solidFill>
                          <a:effectLst/>
                          <a:latin typeface="Garamond" pitchFamily="18" charset="0"/>
                          <a:ea typeface="MS Mincho" pitchFamily="49" charset="-128"/>
                          <a:cs typeface="Arial" pitchFamily="34" charset="0"/>
                        </a:rPr>
                        <a:t>331</a:t>
                      </a:r>
                      <a:endParaRPr kumimoji="0" lang="en-US" sz="1800" b="1" i="1"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smtClean="0">
                          <a:ln>
                            <a:noFill/>
                          </a:ln>
                          <a:solidFill>
                            <a:schemeClr val="tx1"/>
                          </a:solidFill>
                          <a:effectLst/>
                          <a:latin typeface="Garamond" pitchFamily="18" charset="0"/>
                          <a:ea typeface="MS Mincho" pitchFamily="49" charset="-128"/>
                          <a:cs typeface="Arial" pitchFamily="34" charset="0"/>
                        </a:rPr>
                        <a:t>515</a:t>
                      </a:r>
                      <a:endParaRPr kumimoji="0" lang="en-US" sz="1800" b="1" i="1"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smtClean="0">
                          <a:ln>
                            <a:noFill/>
                          </a:ln>
                          <a:solidFill>
                            <a:schemeClr val="tx1"/>
                          </a:solidFill>
                          <a:effectLst/>
                          <a:latin typeface="Garamond" pitchFamily="18" charset="0"/>
                          <a:ea typeface="MS Mincho" pitchFamily="49" charset="-128"/>
                          <a:cs typeface="Arial" pitchFamily="34" charset="0"/>
                        </a:rPr>
                        <a:t>181</a:t>
                      </a:r>
                      <a:endParaRPr kumimoji="0" lang="en-US" sz="1800" b="1" i="1"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smtClean="0">
                          <a:ln>
                            <a:noFill/>
                          </a:ln>
                          <a:solidFill>
                            <a:schemeClr val="tx1"/>
                          </a:solidFill>
                          <a:effectLst/>
                          <a:latin typeface="Garamond" pitchFamily="18" charset="0"/>
                          <a:ea typeface="MS Mincho" pitchFamily="49" charset="-128"/>
                          <a:cs typeface="Arial" pitchFamily="34" charset="0"/>
                        </a:rPr>
                        <a:t>247</a:t>
                      </a:r>
                      <a:endParaRPr kumimoji="0" lang="en-US" sz="1800" b="1" i="1" u="none" strike="noStrike" cap="none" normalizeH="0" baseline="0" smtClean="0">
                        <a:ln>
                          <a:noFill/>
                        </a:ln>
                        <a:solidFill>
                          <a:schemeClr val="tx1"/>
                        </a:solidFill>
                        <a:effectLst/>
                        <a:latin typeface="Arial" pitchFamily="34"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2"/>
          <p:cNvSpPr>
            <a:spLocks noGrp="1" noChangeArrowheads="1"/>
          </p:cNvSpPr>
          <p:nvPr>
            <p:ph type="title"/>
          </p:nvPr>
        </p:nvSpPr>
        <p:spPr>
          <a:xfrm>
            <a:off x="541338" y="277813"/>
            <a:ext cx="7343775" cy="1139825"/>
          </a:xfrm>
        </p:spPr>
        <p:txBody>
          <a:bodyPr/>
          <a:lstStyle/>
          <a:p>
            <a:r>
              <a:rPr lang="en-US" altLang="ja-JP" sz="1700">
                <a:ea typeface="MS PGothic" pitchFamily="34" charset="-128"/>
              </a:rPr>
              <a:t>An urgency to act: </a:t>
            </a:r>
            <a:br>
              <a:rPr lang="en-US" altLang="ja-JP" sz="1700">
                <a:ea typeface="MS PGothic" pitchFamily="34" charset="-128"/>
              </a:rPr>
            </a:br>
            <a:r>
              <a:rPr lang="en-US" altLang="ja-JP" sz="1700">
                <a:ea typeface="MS PGothic" pitchFamily="34" charset="-128"/>
              </a:rPr>
              <a:t>accelerating initiatives to leverage financial flows </a:t>
            </a:r>
            <a:endParaRPr lang="en-US" sz="1700"/>
          </a:p>
        </p:txBody>
      </p:sp>
      <p:sp>
        <p:nvSpPr>
          <p:cNvPr id="384003" name="Rectangle 3"/>
          <p:cNvSpPr>
            <a:spLocks noChangeArrowheads="1"/>
          </p:cNvSpPr>
          <p:nvPr/>
        </p:nvSpPr>
        <p:spPr bwMode="auto">
          <a:xfrm>
            <a:off x="0" y="209550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384004" name="Object 4"/>
          <p:cNvGraphicFramePr>
            <a:graphicFrameLocks noChangeAspect="1"/>
          </p:cNvGraphicFramePr>
          <p:nvPr>
            <p:ph idx="1"/>
          </p:nvPr>
        </p:nvGraphicFramePr>
        <p:xfrm>
          <a:off x="220663" y="1828800"/>
          <a:ext cx="8812212" cy="4791075"/>
        </p:xfrm>
        <a:graphic>
          <a:graphicData uri="http://schemas.openxmlformats.org/presentationml/2006/ole">
            <p:oleObj spid="_x0000_s384004" name="Chart" r:id="rId3" imgW="8829675" imgH="4800600" progId="MSGraph.Chart.8">
              <p:embed followColorScheme="full"/>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6" name="Rectangle 2"/>
          <p:cNvSpPr>
            <a:spLocks noGrp="1" noChangeArrowheads="1"/>
          </p:cNvSpPr>
          <p:nvPr>
            <p:ph type="title"/>
          </p:nvPr>
        </p:nvSpPr>
        <p:spPr>
          <a:xfrm>
            <a:off x="539750" y="179388"/>
            <a:ext cx="8135938" cy="1223962"/>
          </a:xfrm>
        </p:spPr>
        <p:txBody>
          <a:bodyPr/>
          <a:lstStyle/>
          <a:p>
            <a:r>
              <a:rPr lang="en-US"/>
              <a:t>Demographic determinants of amount received among remittance recipients</a:t>
            </a:r>
          </a:p>
        </p:txBody>
      </p:sp>
      <p:graphicFrame>
        <p:nvGraphicFramePr>
          <p:cNvPr id="385065" name="Group 41"/>
          <p:cNvGraphicFramePr>
            <a:graphicFrameLocks noGrp="1"/>
          </p:cNvGraphicFramePr>
          <p:nvPr>
            <p:ph idx="1"/>
          </p:nvPr>
        </p:nvGraphicFramePr>
        <p:xfrm>
          <a:off x="539750" y="1762125"/>
          <a:ext cx="8097838" cy="4525963"/>
        </p:xfrm>
        <a:graphic>
          <a:graphicData uri="http://schemas.openxmlformats.org/drawingml/2006/table">
            <a:tbl>
              <a:tblPr/>
              <a:tblGrid>
                <a:gridCol w="2747963"/>
                <a:gridCol w="2673350"/>
                <a:gridCol w="2676525"/>
              </a:tblGrid>
              <a:tr h="565150">
                <a:tc>
                  <a:txBody>
                    <a:bodyPr/>
                    <a:lstStyle/>
                    <a:p>
                      <a:pPr marL="342900" marR="0" lvl="0" indent="-342900" algn="l"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Step 1</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B</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Sig.</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6738">
                <a:tc>
                  <a:txBody>
                    <a:bodyPr/>
                    <a:lstStyle/>
                    <a:p>
                      <a:pPr marL="342900" marR="0" lvl="0" indent="-342900" algn="l"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Female</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0.29617</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5150">
                <a:tc>
                  <a:txBody>
                    <a:bodyPr/>
                    <a:lstStyle/>
                    <a:p>
                      <a:pPr marL="342900" marR="0" lvl="0" indent="-342900" algn="l"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Occupation</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0.418612</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6738">
                <a:tc>
                  <a:txBody>
                    <a:bodyPr/>
                    <a:lstStyle/>
                    <a:p>
                      <a:pPr marL="342900" marR="0" lvl="0" indent="-342900" algn="l"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Number of beneficiaries</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0.005102</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5150">
                <a:tc>
                  <a:txBody>
                    <a:bodyPr/>
                    <a:lstStyle/>
                    <a:p>
                      <a:pPr marL="342900" marR="0" lvl="0" indent="-342900" algn="l"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Education</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-0.07471</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5150">
                <a:tc>
                  <a:txBody>
                    <a:bodyPr/>
                    <a:lstStyle/>
                    <a:p>
                      <a:pPr marL="342900" marR="0" lvl="0" indent="-342900" algn="l"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Length of time receiving</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0.025818</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6738">
                <a:tc>
                  <a:txBody>
                    <a:bodyPr/>
                    <a:lstStyle/>
                    <a:p>
                      <a:pPr marL="342900" marR="0" lvl="0" indent="-342900" algn="l"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Age</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-0.0163</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5150">
                <a:tc>
                  <a:txBody>
                    <a:bodyPr/>
                    <a:lstStyle/>
                    <a:p>
                      <a:pPr marL="342900" marR="0" lvl="0" indent="-342900" algn="l"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Constant</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0.621252</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 latinLnBrk="0" hangingPunct="0">
                        <a:lnSpc>
                          <a:spcPct val="100000"/>
                        </a:lnSpc>
                        <a:spcBef>
                          <a:spcPct val="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0" name="Rectangle 2"/>
          <p:cNvSpPr>
            <a:spLocks noGrp="1" noChangeArrowheads="1"/>
          </p:cNvSpPr>
          <p:nvPr>
            <p:ph type="title"/>
          </p:nvPr>
        </p:nvSpPr>
        <p:spPr>
          <a:xfrm>
            <a:off x="457200" y="0"/>
            <a:ext cx="8229600" cy="1143000"/>
          </a:xfrm>
        </p:spPr>
        <p:txBody>
          <a:bodyPr/>
          <a:lstStyle/>
          <a:p>
            <a:r>
              <a:rPr lang="en-US" sz="1300"/>
              <a:t>Mexican (native and foreign born) labor force </a:t>
            </a:r>
            <a:br>
              <a:rPr lang="en-US" sz="1300"/>
            </a:br>
            <a:r>
              <a:rPr lang="en-US" sz="1300"/>
              <a:t>in the U.S., and remitters</a:t>
            </a:r>
          </a:p>
        </p:txBody>
      </p:sp>
      <p:graphicFrame>
        <p:nvGraphicFramePr>
          <p:cNvPr id="386051" name="Object 3"/>
          <p:cNvGraphicFramePr>
            <a:graphicFrameLocks noChangeAspect="1"/>
          </p:cNvGraphicFramePr>
          <p:nvPr>
            <p:ph idx="1"/>
          </p:nvPr>
        </p:nvGraphicFramePr>
        <p:xfrm>
          <a:off x="0" y="769938"/>
          <a:ext cx="8926513" cy="4090987"/>
        </p:xfrm>
        <a:graphic>
          <a:graphicData uri="http://schemas.openxmlformats.org/presentationml/2006/ole">
            <p:oleObj spid="_x0000_s386051" name="Chart" r:id="rId3" imgW="8601075" imgH="4067175" progId="MSGraph.Chart.8">
              <p:embed followColorScheme="full"/>
            </p:oleObj>
          </a:graphicData>
        </a:graphic>
      </p:graphicFrame>
      <p:sp>
        <p:nvSpPr>
          <p:cNvPr id="386052" name="Text Box 4"/>
          <p:cNvSpPr txBox="1">
            <a:spLocks noChangeArrowheads="1"/>
          </p:cNvSpPr>
          <p:nvPr/>
        </p:nvSpPr>
        <p:spPr bwMode="auto">
          <a:xfrm>
            <a:off x="381000" y="4876800"/>
            <a:ext cx="8458200" cy="1739900"/>
          </a:xfrm>
          <a:prstGeom prst="rect">
            <a:avLst/>
          </a:prstGeom>
          <a:noFill/>
          <a:ln w="9525">
            <a:noFill/>
            <a:miter lim="800000"/>
            <a:headEnd/>
            <a:tailEnd/>
          </a:ln>
          <a:effectLst/>
        </p:spPr>
        <p:txBody>
          <a:bodyPr>
            <a:spAutoFit/>
          </a:bodyPr>
          <a:lstStyle/>
          <a:p>
            <a:pPr eaLnBrk="1" hangingPunct="1"/>
            <a:r>
              <a:rPr lang="en-US" sz="1800">
                <a:latin typeface="Arial" pitchFamily="34" charset="0"/>
              </a:rPr>
              <a:t>U.S. Census data shows that since 2000, 50% of Mexicans in the U.S. are foreign born (immigrants), and survey data (2001, 2004 and 2006) on migrants shows that approximately 75% of adult migrants send remittances to Mexico.  As the Bank of Mexico improves its measures, the number of transactions (90% of which are personal transfers) approaches the estimated number of Mexican immigrants remitting [green line].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Rectangle 2"/>
          <p:cNvSpPr>
            <a:spLocks noGrp="1" noChangeArrowheads="1"/>
          </p:cNvSpPr>
          <p:nvPr>
            <p:ph type="title"/>
          </p:nvPr>
        </p:nvSpPr>
        <p:spPr/>
        <p:txBody>
          <a:bodyPr/>
          <a:lstStyle/>
          <a:p>
            <a:r>
              <a:rPr lang="en-US" sz="2200" b="0" i="1"/>
              <a:t>Demographic and Labor Trends’ Impact on Remittances</a:t>
            </a:r>
            <a:r>
              <a:rPr lang="en-US" sz="2200"/>
              <a:t> </a:t>
            </a:r>
          </a:p>
        </p:txBody>
      </p:sp>
      <p:sp>
        <p:nvSpPr>
          <p:cNvPr id="372739" name="Rectangle 3"/>
          <p:cNvSpPr>
            <a:spLocks noGrp="1" noChangeArrowheads="1"/>
          </p:cNvSpPr>
          <p:nvPr>
            <p:ph type="body" idx="1"/>
          </p:nvPr>
        </p:nvSpPr>
        <p:spPr/>
        <p:txBody>
          <a:bodyPr/>
          <a:lstStyle/>
          <a:p>
            <a:pPr>
              <a:lnSpc>
                <a:spcPct val="80000"/>
              </a:lnSpc>
            </a:pPr>
            <a:r>
              <a:rPr lang="en-US" sz="2400"/>
              <a:t>There is a consistent relationship between the demand for foreign labor and remittance transfers;</a:t>
            </a:r>
          </a:p>
          <a:p>
            <a:pPr>
              <a:lnSpc>
                <a:spcPct val="80000"/>
              </a:lnSpc>
            </a:pPr>
            <a:r>
              <a:rPr lang="en-US" sz="2400"/>
              <a:t>This relationship is associated to a non-negligible mass of migrants sending to their relatives, ranging from 60 to 70% even in times of economic downturn (as the 2001 recession and 2006 real state decline suggest);</a:t>
            </a:r>
          </a:p>
          <a:p>
            <a:pPr>
              <a:lnSpc>
                <a:spcPct val="80000"/>
              </a:lnSpc>
            </a:pPr>
            <a:r>
              <a:rPr lang="en-US" sz="2400"/>
              <a:t>Demographic characteristics such as citizenship, gender, and length of time in the country have a positive impact on the amount of remittance transferred;  </a:t>
            </a:r>
          </a:p>
          <a:p>
            <a:pPr>
              <a:lnSpc>
                <a:spcPct val="80000"/>
              </a:lnSpc>
            </a:pPr>
            <a:r>
              <a:rPr lang="en-US" sz="2400"/>
              <a:t>The continuity of flows is informed by demographic, labor and economic conditions in the home countries and by  expectations of recipients to migrate, particularly among those in the younger generations.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Rectangle 2"/>
          <p:cNvSpPr>
            <a:spLocks noGrp="1" noChangeArrowheads="1"/>
          </p:cNvSpPr>
          <p:nvPr>
            <p:ph type="title"/>
          </p:nvPr>
        </p:nvSpPr>
        <p:spPr>
          <a:xfrm>
            <a:off x="611188" y="582613"/>
            <a:ext cx="5976937" cy="685800"/>
          </a:xfrm>
        </p:spPr>
        <p:txBody>
          <a:bodyPr/>
          <a:lstStyle/>
          <a:p>
            <a:r>
              <a:rPr lang="en-US" sz="2400"/>
              <a:t>Remittances quarterly growth by transactions and </a:t>
            </a:r>
            <a:br>
              <a:rPr lang="en-US" sz="2400"/>
            </a:br>
            <a:r>
              <a:rPr lang="en-US" sz="2400"/>
              <a:t>Latino unemployment</a:t>
            </a:r>
          </a:p>
        </p:txBody>
      </p:sp>
      <p:graphicFrame>
        <p:nvGraphicFramePr>
          <p:cNvPr id="373763" name="Object 3"/>
          <p:cNvGraphicFramePr>
            <a:graphicFrameLocks noChangeAspect="1"/>
          </p:cNvGraphicFramePr>
          <p:nvPr>
            <p:ph idx="1"/>
          </p:nvPr>
        </p:nvGraphicFramePr>
        <p:xfrm>
          <a:off x="304800" y="1639888"/>
          <a:ext cx="8593138" cy="4741862"/>
        </p:xfrm>
        <a:graphic>
          <a:graphicData uri="http://schemas.openxmlformats.org/presentationml/2006/ole">
            <p:oleObj spid="_x0000_s373763" name="Chart" r:id="rId3" imgW="8543925" imgH="4714875" progId="MSGraph.Chart.8">
              <p:embed followColorScheme="full"/>
            </p:oleObj>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4786" name="Object 2"/>
          <p:cNvGraphicFramePr>
            <a:graphicFrameLocks noChangeAspect="1"/>
          </p:cNvGraphicFramePr>
          <p:nvPr>
            <p:ph type="chart" idx="1"/>
          </p:nvPr>
        </p:nvGraphicFramePr>
        <p:xfrm>
          <a:off x="685800" y="2286000"/>
          <a:ext cx="7772400" cy="4114800"/>
        </p:xfrm>
        <a:graphic>
          <a:graphicData uri="http://schemas.openxmlformats.org/presentationml/2006/ole">
            <p:oleObj spid="_x0000_s374786" name="Chart" r:id="rId3" imgW="7772400" imgH="4114800" progId="MSGraph.Chart.8">
              <p:embed followColorScheme="full"/>
            </p:oleObj>
          </a:graphicData>
        </a:graphic>
      </p:graphicFrame>
      <p:sp>
        <p:nvSpPr>
          <p:cNvPr id="374787" name="Rectangle 3"/>
          <p:cNvSpPr>
            <a:spLocks noGrp="1" noChangeArrowheads="1"/>
          </p:cNvSpPr>
          <p:nvPr>
            <p:ph type="title"/>
          </p:nvPr>
        </p:nvSpPr>
        <p:spPr>
          <a:xfrm>
            <a:off x="381000" y="457200"/>
            <a:ext cx="8382000" cy="1295400"/>
          </a:xfrm>
          <a:noFill/>
          <a:ln/>
        </p:spPr>
        <p:txBody>
          <a:bodyPr anchor="ctr"/>
          <a:lstStyle/>
          <a:p>
            <a:r>
              <a:rPr lang="en-US" sz="1800" i="1"/>
              <a:t>The ratio of migrants sending money has increased over the past five years:</a:t>
            </a:r>
            <a:br>
              <a:rPr lang="en-US" sz="1800" i="1"/>
            </a:br>
            <a:r>
              <a:rPr lang="en-US" sz="1800" i="1"/>
              <a:t>percent who says that have sent remittances</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Rectangle 2"/>
          <p:cNvSpPr>
            <a:spLocks noGrp="1" noChangeArrowheads="1"/>
          </p:cNvSpPr>
          <p:nvPr>
            <p:ph type="title"/>
          </p:nvPr>
        </p:nvSpPr>
        <p:spPr>
          <a:xfrm>
            <a:off x="539750" y="179388"/>
            <a:ext cx="8135938" cy="1223962"/>
          </a:xfrm>
        </p:spPr>
        <p:txBody>
          <a:bodyPr/>
          <a:lstStyle/>
          <a:p>
            <a:r>
              <a:rPr lang="en-US" sz="2400"/>
              <a:t>Migrant Demographic Determinants of Remittance Sending</a:t>
            </a:r>
          </a:p>
        </p:txBody>
      </p:sp>
      <p:graphicFrame>
        <p:nvGraphicFramePr>
          <p:cNvPr id="375855" name="Group 47"/>
          <p:cNvGraphicFramePr>
            <a:graphicFrameLocks noGrp="1"/>
          </p:cNvGraphicFramePr>
          <p:nvPr>
            <p:ph idx="1"/>
          </p:nvPr>
        </p:nvGraphicFramePr>
        <p:xfrm>
          <a:off x="1439863" y="2216150"/>
          <a:ext cx="5116512" cy="3644900"/>
        </p:xfrm>
        <a:graphic>
          <a:graphicData uri="http://schemas.openxmlformats.org/drawingml/2006/table">
            <a:tbl>
              <a:tblPr/>
              <a:tblGrid>
                <a:gridCol w="2971800"/>
                <a:gridCol w="1193800"/>
                <a:gridCol w="950912"/>
              </a:tblGrid>
              <a:tr h="233363">
                <a:tc>
                  <a:txBody>
                    <a:bodyPr/>
                    <a:lstStyle/>
                    <a:p>
                      <a:pPr marL="342900" marR="0" lvl="0" indent="-342900" algn="l"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0" u="none" strike="noStrike" cap="none" normalizeH="0" baseline="0" smtClean="0">
                          <a:ln>
                            <a:noFill/>
                          </a:ln>
                          <a:solidFill>
                            <a:schemeClr val="tx1"/>
                          </a:solidFill>
                          <a:effectLst/>
                          <a:latin typeface="Garamond" pitchFamily="18" charset="0"/>
                          <a:ea typeface="MS Mincho" pitchFamily="49" charset="-128"/>
                          <a:cs typeface="Arial" pitchFamily="34"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0" u="none" strike="noStrike" cap="none" normalizeH="0" baseline="0" smtClean="0">
                          <a:ln>
                            <a:noFill/>
                          </a:ln>
                          <a:solidFill>
                            <a:schemeClr val="tx1"/>
                          </a:solidFill>
                          <a:effectLst/>
                          <a:latin typeface="Garamond" pitchFamily="18" charset="0"/>
                          <a:ea typeface="MS Mincho" pitchFamily="49" charset="-128"/>
                          <a:cs typeface="Arial" pitchFamily="34" charset="0"/>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0" u="none" strike="noStrike" cap="none" normalizeH="0" baseline="0" smtClean="0">
                          <a:ln>
                            <a:noFill/>
                          </a:ln>
                          <a:solidFill>
                            <a:schemeClr val="tx1"/>
                          </a:solidFill>
                          <a:effectLst/>
                          <a:latin typeface="Garamond" pitchFamily="18" charset="0"/>
                          <a:ea typeface="MS Mincho" pitchFamily="49" charset="-128"/>
                          <a:cs typeface="Arial" pitchFamily="34" charset="0"/>
                        </a:rPr>
                        <a:t>Sig.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638">
                <a:tc>
                  <a:txBody>
                    <a:bodyPr/>
                    <a:lstStyle/>
                    <a:p>
                      <a:pPr marL="342900" marR="0" lvl="0" indent="-342900" algn="l"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0" u="none" strike="noStrike" cap="none" normalizeH="0" baseline="0" smtClean="0">
                          <a:ln>
                            <a:noFill/>
                          </a:ln>
                          <a:solidFill>
                            <a:schemeClr val="tx1"/>
                          </a:solidFill>
                          <a:effectLst/>
                          <a:latin typeface="Garamond" pitchFamily="18" charset="0"/>
                          <a:ea typeface="MS Mincho" pitchFamily="49" charset="-128"/>
                          <a:cs typeface="Arial" pitchFamily="34" charset="0"/>
                        </a:rPr>
                        <a:t>.001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0" u="none" strike="noStrike" cap="none" normalizeH="0" baseline="0" smtClean="0">
                          <a:ln>
                            <a:noFill/>
                          </a:ln>
                          <a:solidFill>
                            <a:schemeClr val="tx1"/>
                          </a:solidFill>
                          <a:effectLst/>
                          <a:latin typeface="Garamond" pitchFamily="18"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638">
                <a:tc>
                  <a:txBody>
                    <a:bodyPr/>
                    <a:lstStyle/>
                    <a:p>
                      <a:pPr marL="342900" marR="0" lvl="0" indent="-342900" algn="l"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1"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Male</a:t>
                      </a:r>
                      <a:endParaRPr kumimoji="0" lang="en-US" sz="2400" b="1" i="0" u="none" strike="noStrike" cap="none" normalizeH="0" baseline="0" smtClean="0">
                        <a:ln>
                          <a:noFill/>
                        </a:ln>
                        <a:solidFill>
                          <a:schemeClr val="tx1"/>
                        </a:solidFill>
                        <a:effectLst/>
                        <a:latin typeface="Garamond" pitchFamily="18" charset="0"/>
                        <a:ea typeface="MS Mincho" pitchFamily="49" charset="-128"/>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1" u="none" strike="noStrike" cap="none" normalizeH="0" baseline="0" smtClean="0">
                          <a:ln>
                            <a:noFill/>
                          </a:ln>
                          <a:solidFill>
                            <a:schemeClr val="tx1"/>
                          </a:solidFill>
                          <a:effectLst/>
                          <a:latin typeface="Garamond" pitchFamily="18" charset="0"/>
                          <a:ea typeface="MS Mincho" pitchFamily="49" charset="-128"/>
                          <a:cs typeface="Arial" pitchFamily="34" charset="0"/>
                        </a:rPr>
                        <a:t>.279</a:t>
                      </a:r>
                      <a:endParaRPr kumimoji="0" lang="en-US" sz="2400" b="1" i="0" u="none" strike="noStrike" cap="none" normalizeH="0" baseline="0" smtClean="0">
                        <a:ln>
                          <a:noFill/>
                        </a:ln>
                        <a:solidFill>
                          <a:schemeClr val="tx1"/>
                        </a:solidFill>
                        <a:effectLst/>
                        <a:latin typeface="Garamond" pitchFamily="18"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1" u="none" strike="noStrike" cap="none" normalizeH="0" baseline="0" smtClean="0">
                          <a:ln>
                            <a:noFill/>
                          </a:ln>
                          <a:solidFill>
                            <a:schemeClr val="tx1"/>
                          </a:solidFill>
                          <a:effectLst/>
                          <a:latin typeface="Garamond" pitchFamily="18" charset="0"/>
                          <a:ea typeface="MS Mincho" pitchFamily="49" charset="-128"/>
                          <a:cs typeface="Arial" pitchFamily="34" charset="0"/>
                        </a:rPr>
                        <a:t>**</a:t>
                      </a:r>
                      <a:endParaRPr kumimoji="0" lang="en-US" sz="2400" b="1" i="0" u="none" strike="noStrike" cap="none" normalizeH="0" baseline="0" smtClean="0">
                        <a:ln>
                          <a:noFill/>
                        </a:ln>
                        <a:solidFill>
                          <a:schemeClr val="tx1"/>
                        </a:solidFill>
                        <a:effectLst/>
                        <a:latin typeface="Garamond" pitchFamily="18"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638">
                <a:tc>
                  <a:txBody>
                    <a:bodyPr/>
                    <a:lstStyle/>
                    <a:p>
                      <a:pPr marL="342900" marR="0" lvl="0" indent="-342900" algn="l"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Education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0" u="none" strike="noStrike" cap="none" normalizeH="0" baseline="0" smtClean="0">
                          <a:ln>
                            <a:noFill/>
                          </a:ln>
                          <a:solidFill>
                            <a:schemeClr val="tx1"/>
                          </a:solidFill>
                          <a:effectLst/>
                          <a:latin typeface="Garamond" pitchFamily="18" charset="0"/>
                          <a:ea typeface="MS Mincho" pitchFamily="49" charset="-128"/>
                          <a:cs typeface="Arial" pitchFamily="34" charset="0"/>
                        </a:rPr>
                        <a:t>.012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0" u="none" strike="noStrike" cap="none" normalizeH="0" baseline="0" smtClean="0">
                          <a:ln>
                            <a:noFill/>
                          </a:ln>
                          <a:solidFill>
                            <a:schemeClr val="tx1"/>
                          </a:solidFill>
                          <a:effectLst/>
                          <a:latin typeface="Garamond" pitchFamily="18" charset="0"/>
                          <a:ea typeface="MS Mincho" pitchFamily="49" charset="-128"/>
                          <a:cs typeface="Arial"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1" u="none" strike="noStrike" cap="none" normalizeH="0" baseline="0" smtClean="0">
                          <a:ln>
                            <a:noFill/>
                          </a:ln>
                          <a:solidFill>
                            <a:schemeClr val="tx1"/>
                          </a:solidFill>
                          <a:effectLst/>
                          <a:latin typeface="Garamond" pitchFamily="18" charset="0"/>
                          <a:ea typeface="MS Mincho" pitchFamily="49" charset="-128"/>
                          <a:cs typeface="Arial" pitchFamily="34" charset="0"/>
                        </a:rPr>
                        <a:t>Length of time in  US</a:t>
                      </a:r>
                      <a:endParaRPr kumimoji="0" lang="en-US" sz="2400" b="1" i="0" u="none" strike="noStrike" cap="none" normalizeH="0" baseline="0" smtClean="0">
                        <a:ln>
                          <a:noFill/>
                        </a:ln>
                        <a:solidFill>
                          <a:schemeClr val="tx1"/>
                        </a:solidFill>
                        <a:effectLst/>
                        <a:latin typeface="Garamond" pitchFamily="18"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1" u="none" strike="noStrike" cap="none" normalizeH="0" baseline="0" smtClean="0">
                          <a:ln>
                            <a:noFill/>
                          </a:ln>
                          <a:solidFill>
                            <a:schemeClr val="tx1"/>
                          </a:solidFill>
                          <a:effectLst/>
                          <a:latin typeface="Garamond" pitchFamily="18" charset="0"/>
                          <a:ea typeface="MS Mincho" pitchFamily="49" charset="-128"/>
                          <a:cs typeface="Arial" pitchFamily="34" charset="0"/>
                        </a:rPr>
                        <a:t>.205</a:t>
                      </a:r>
                      <a:endParaRPr kumimoji="0" lang="en-US" sz="2400" b="1" i="0" u="none" strike="noStrike" cap="none" normalizeH="0" baseline="0" smtClean="0">
                        <a:ln>
                          <a:noFill/>
                        </a:ln>
                        <a:solidFill>
                          <a:schemeClr val="tx1"/>
                        </a:solidFill>
                        <a:effectLst/>
                        <a:latin typeface="Garamond" pitchFamily="18"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1" u="none" strike="noStrike" cap="none" normalizeH="0" baseline="0" smtClean="0">
                          <a:ln>
                            <a:noFill/>
                          </a:ln>
                          <a:solidFill>
                            <a:schemeClr val="tx1"/>
                          </a:solidFill>
                          <a:effectLst/>
                          <a:latin typeface="Garamond" pitchFamily="18" charset="0"/>
                          <a:ea typeface="MS Mincho" pitchFamily="49" charset="-128"/>
                          <a:cs typeface="Arial" pitchFamily="34" charset="0"/>
                        </a:rPr>
                        <a:t>***</a:t>
                      </a:r>
                      <a:endParaRPr kumimoji="0" lang="en-US" sz="2400" b="1" i="0" u="none" strike="noStrike" cap="none" normalizeH="0" baseline="0" smtClean="0">
                        <a:ln>
                          <a:noFill/>
                        </a:ln>
                        <a:solidFill>
                          <a:schemeClr val="tx1"/>
                        </a:solidFill>
                        <a:effectLst/>
                        <a:latin typeface="Garamond" pitchFamily="18"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1" u="none" strike="noStrike" cap="none" normalizeH="0" baseline="0" smtClean="0">
                          <a:ln>
                            <a:noFill/>
                          </a:ln>
                          <a:solidFill>
                            <a:schemeClr val="tx1"/>
                          </a:solidFill>
                          <a:effectLst/>
                          <a:latin typeface="Garamond" pitchFamily="18" charset="0"/>
                          <a:ea typeface="MS Mincho" pitchFamily="49" charset="-128"/>
                          <a:cs typeface="Arial" pitchFamily="34" charset="0"/>
                        </a:rPr>
                        <a:t>U.S. Citizen</a:t>
                      </a:r>
                      <a:endParaRPr kumimoji="0" lang="en-US" sz="2400" b="1" i="0" u="none" strike="noStrike" cap="none" normalizeH="0" baseline="0" smtClean="0">
                        <a:ln>
                          <a:noFill/>
                        </a:ln>
                        <a:solidFill>
                          <a:schemeClr val="tx1"/>
                        </a:solidFill>
                        <a:effectLst/>
                        <a:latin typeface="Garamond" pitchFamily="18"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1" u="none" strike="noStrike" cap="none" normalizeH="0" baseline="0" smtClean="0">
                          <a:ln>
                            <a:noFill/>
                          </a:ln>
                          <a:solidFill>
                            <a:schemeClr val="tx1"/>
                          </a:solidFill>
                          <a:effectLst/>
                          <a:latin typeface="Garamond" pitchFamily="18" charset="0"/>
                          <a:ea typeface="MS Mincho" pitchFamily="49" charset="-128"/>
                          <a:cs typeface="Arial" pitchFamily="34" charset="0"/>
                        </a:rPr>
                        <a:t>.509</a:t>
                      </a:r>
                      <a:endParaRPr kumimoji="0" lang="en-US" sz="2400" b="1" i="0" u="none" strike="noStrike" cap="none" normalizeH="0" baseline="0" smtClean="0">
                        <a:ln>
                          <a:noFill/>
                        </a:ln>
                        <a:solidFill>
                          <a:schemeClr val="tx1"/>
                        </a:solidFill>
                        <a:effectLst/>
                        <a:latin typeface="Garamond" pitchFamily="18"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1" u="none" strike="noStrike" cap="none" normalizeH="0" baseline="0" smtClean="0">
                          <a:ln>
                            <a:noFill/>
                          </a:ln>
                          <a:solidFill>
                            <a:schemeClr val="tx1"/>
                          </a:solidFill>
                          <a:effectLst/>
                          <a:latin typeface="Garamond" pitchFamily="18" charset="0"/>
                          <a:ea typeface="MS Mincho" pitchFamily="49" charset="-128"/>
                          <a:cs typeface="Arial" pitchFamily="34" charset="0"/>
                        </a:rPr>
                        <a:t>***</a:t>
                      </a:r>
                      <a:endParaRPr kumimoji="0" lang="en-US" sz="2400" b="1" i="0" u="none" strike="noStrike" cap="none" normalizeH="0" baseline="0" smtClean="0">
                        <a:ln>
                          <a:noFill/>
                        </a:ln>
                        <a:solidFill>
                          <a:schemeClr val="tx1"/>
                        </a:solidFill>
                        <a:effectLst/>
                        <a:latin typeface="Garamond" pitchFamily="18" charset="0"/>
                        <a:ea typeface="MS Mincho" pitchFamily="49" charset="-128"/>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0" u="none" strike="noStrike" cap="none" normalizeH="0" baseline="0" smtClean="0">
                          <a:ln>
                            <a:noFill/>
                          </a:ln>
                          <a:solidFill>
                            <a:schemeClr val="tx1"/>
                          </a:solidFill>
                          <a:effectLst/>
                          <a:latin typeface="Garamond" pitchFamily="18" charset="0"/>
                          <a:ea typeface="MS Mincho" pitchFamily="49" charset="-128"/>
                          <a:cs typeface="Arial" pitchFamily="34" charset="0"/>
                        </a:rPr>
                        <a:t>Engagement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0" u="none" strike="noStrike" cap="none" normalizeH="0" baseline="0" smtClean="0">
                          <a:ln>
                            <a:noFill/>
                          </a:ln>
                          <a:solidFill>
                            <a:schemeClr val="tx1"/>
                          </a:solidFill>
                          <a:effectLst/>
                          <a:latin typeface="Garamond" pitchFamily="18" charset="0"/>
                          <a:ea typeface="MS Mincho" pitchFamily="49" charset="-128"/>
                          <a:cs typeface="Arial" pitchFamily="34" charset="0"/>
                        </a:rPr>
                        <a:t>.572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0" u="none" strike="noStrike" cap="none" normalizeH="0" baseline="0" smtClean="0">
                          <a:ln>
                            <a:noFill/>
                          </a:ln>
                          <a:solidFill>
                            <a:schemeClr val="tx1"/>
                          </a:solidFill>
                          <a:effectLst/>
                          <a:latin typeface="Garamond" pitchFamily="18" charset="0"/>
                          <a:ea typeface="MS Mincho" pitchFamily="49" charset="-128"/>
                          <a:cs typeface="Arial"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0" u="none" strike="noStrike" cap="none" normalizeH="0" baseline="0" smtClean="0">
                          <a:ln>
                            <a:noFill/>
                          </a:ln>
                          <a:solidFill>
                            <a:schemeClr val="tx1"/>
                          </a:solidFill>
                          <a:effectLst/>
                          <a:latin typeface="Garamond" pitchFamily="18" charset="0"/>
                          <a:ea typeface="MS Mincho" pitchFamily="49" charset="-128"/>
                          <a:cs typeface="Arial" pitchFamily="34" charset="0"/>
                        </a:rPr>
                        <a:t>Constant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0" u="none" strike="noStrike" cap="none" normalizeH="0" baseline="0" smtClean="0">
                          <a:ln>
                            <a:noFill/>
                          </a:ln>
                          <a:solidFill>
                            <a:schemeClr val="tx1"/>
                          </a:solidFill>
                          <a:effectLst/>
                          <a:latin typeface="Garamond" pitchFamily="18" charset="0"/>
                          <a:ea typeface="MS Mincho" pitchFamily="49" charset="-128"/>
                          <a:cs typeface="Arial" pitchFamily="34" charset="0"/>
                        </a:rPr>
                        <a:t>-4.946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0" fontAlgn="base" latinLnBrk="0" hangingPunct="0">
                        <a:lnSpc>
                          <a:spcPct val="100000"/>
                        </a:lnSpc>
                        <a:spcBef>
                          <a:spcPct val="0"/>
                        </a:spcBef>
                        <a:spcAft>
                          <a:spcPct val="0"/>
                        </a:spcAft>
                        <a:buClr>
                          <a:srgbClr val="7C9BCE"/>
                        </a:buClr>
                        <a:buSzPct val="90000"/>
                        <a:buFont typeface="Wingdings" pitchFamily="2" charset="2"/>
                        <a:buNone/>
                        <a:tabLst/>
                      </a:pPr>
                      <a:r>
                        <a:rPr kumimoji="0" lang="en-US" sz="2400" b="1" i="0" u="none" strike="noStrike" cap="none" normalizeH="0" baseline="0" smtClean="0">
                          <a:ln>
                            <a:noFill/>
                          </a:ln>
                          <a:solidFill>
                            <a:schemeClr val="tx1"/>
                          </a:solidFill>
                          <a:effectLst/>
                          <a:latin typeface="Garamond" pitchFamily="18" charset="0"/>
                          <a:ea typeface="MS Mincho" pitchFamily="49" charset="-128"/>
                          <a:cs typeface="Arial" pitchFamily="34"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a:xfrm>
            <a:off x="539750" y="404813"/>
            <a:ext cx="8135938" cy="566737"/>
          </a:xfrm>
        </p:spPr>
        <p:txBody>
          <a:bodyPr/>
          <a:lstStyle/>
          <a:p>
            <a:r>
              <a:rPr lang="en-US" sz="2800"/>
              <a:t>Length of time in the US and average remitted</a:t>
            </a:r>
          </a:p>
        </p:txBody>
      </p:sp>
      <p:graphicFrame>
        <p:nvGraphicFramePr>
          <p:cNvPr id="376835" name="Object 3"/>
          <p:cNvGraphicFramePr>
            <a:graphicFrameLocks noChangeAspect="1"/>
          </p:cNvGraphicFramePr>
          <p:nvPr/>
        </p:nvGraphicFramePr>
        <p:xfrm>
          <a:off x="107950" y="985838"/>
          <a:ext cx="8951913" cy="5395912"/>
        </p:xfrm>
        <a:graphic>
          <a:graphicData uri="http://schemas.openxmlformats.org/presentationml/2006/ole">
            <p:oleObj spid="_x0000_s376835" name="Chart" r:id="rId3" imgW="8639175" imgH="5419725" progId="MSGraph.Chart.8">
              <p:embed followColorScheme="full"/>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2"/>
          <p:cNvSpPr>
            <a:spLocks noGrp="1" noChangeArrowheads="1"/>
          </p:cNvSpPr>
          <p:nvPr>
            <p:ph type="title"/>
          </p:nvPr>
        </p:nvSpPr>
        <p:spPr>
          <a:xfrm>
            <a:off x="539750" y="404813"/>
            <a:ext cx="5976938" cy="495300"/>
          </a:xfrm>
        </p:spPr>
        <p:txBody>
          <a:bodyPr/>
          <a:lstStyle/>
          <a:p>
            <a:r>
              <a:rPr lang="en-US"/>
              <a:t>Gender and average remitted</a:t>
            </a:r>
          </a:p>
        </p:txBody>
      </p:sp>
      <p:graphicFrame>
        <p:nvGraphicFramePr>
          <p:cNvPr id="377859" name="Object 3"/>
          <p:cNvGraphicFramePr>
            <a:graphicFrameLocks noChangeAspect="1"/>
          </p:cNvGraphicFramePr>
          <p:nvPr>
            <p:ph idx="1"/>
          </p:nvPr>
        </p:nvGraphicFramePr>
        <p:xfrm>
          <a:off x="34925" y="1282700"/>
          <a:ext cx="8801100" cy="5264150"/>
        </p:xfrm>
        <a:graphic>
          <a:graphicData uri="http://schemas.openxmlformats.org/presentationml/2006/ole">
            <p:oleObj spid="_x0000_s377859" name="Chart" r:id="rId3" imgW="8839200" imgH="5286375" progId="MSGraph.Chart.8">
              <p:embed followColorScheme="full"/>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2" name="Rectangle 2"/>
          <p:cNvSpPr>
            <a:spLocks noGrp="1" noChangeArrowheads="1"/>
          </p:cNvSpPr>
          <p:nvPr>
            <p:ph type="title"/>
          </p:nvPr>
        </p:nvSpPr>
        <p:spPr>
          <a:xfrm>
            <a:off x="539750" y="179388"/>
            <a:ext cx="7127875" cy="1223962"/>
          </a:xfrm>
        </p:spPr>
        <p:txBody>
          <a:bodyPr/>
          <a:lstStyle/>
          <a:p>
            <a:r>
              <a:rPr lang="en-US" sz="2800"/>
              <a:t>US citizen and average remittance sent</a:t>
            </a:r>
          </a:p>
        </p:txBody>
      </p:sp>
      <p:graphicFrame>
        <p:nvGraphicFramePr>
          <p:cNvPr id="378883" name="Object 3"/>
          <p:cNvGraphicFramePr>
            <a:graphicFrameLocks noChangeAspect="1"/>
          </p:cNvGraphicFramePr>
          <p:nvPr>
            <p:ph idx="1"/>
          </p:nvPr>
        </p:nvGraphicFramePr>
        <p:xfrm>
          <a:off x="-125413" y="1828800"/>
          <a:ext cx="9144001" cy="4686300"/>
        </p:xfrm>
        <a:graphic>
          <a:graphicData uri="http://schemas.openxmlformats.org/presentationml/2006/ole">
            <p:oleObj spid="_x0000_s378883" name="Chart" r:id="rId3" imgW="9182100" imgH="4705350" progId="MSGraph.Chart.8">
              <p:embed followColorScheme="full"/>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Rectangle 2"/>
          <p:cNvSpPr>
            <a:spLocks noGrp="1" noChangeArrowheads="1"/>
          </p:cNvSpPr>
          <p:nvPr>
            <p:ph type="title"/>
          </p:nvPr>
        </p:nvSpPr>
        <p:spPr>
          <a:xfrm>
            <a:off x="457200" y="76200"/>
            <a:ext cx="8229600" cy="609600"/>
          </a:xfrm>
        </p:spPr>
        <p:txBody>
          <a:bodyPr/>
          <a:lstStyle/>
          <a:p>
            <a:r>
              <a:rPr lang="en-US" sz="1700"/>
              <a:t>Latin American and Caribbean cities studied</a:t>
            </a:r>
          </a:p>
        </p:txBody>
      </p:sp>
      <p:graphicFrame>
        <p:nvGraphicFramePr>
          <p:cNvPr id="379964" name="Group 60"/>
          <p:cNvGraphicFramePr>
            <a:graphicFrameLocks noGrp="1"/>
          </p:cNvGraphicFramePr>
          <p:nvPr/>
        </p:nvGraphicFramePr>
        <p:xfrm>
          <a:off x="468313" y="1668463"/>
          <a:ext cx="8167687" cy="4792662"/>
        </p:xfrm>
        <a:graphic>
          <a:graphicData uri="http://schemas.openxmlformats.org/drawingml/2006/table">
            <a:tbl>
              <a:tblPr/>
              <a:tblGrid>
                <a:gridCol w="2044700"/>
                <a:gridCol w="1154112"/>
                <a:gridCol w="1447800"/>
                <a:gridCol w="993775"/>
                <a:gridCol w="1047750"/>
                <a:gridCol w="1479550"/>
              </a:tblGrid>
              <a:tr h="1249363">
                <a:tc>
                  <a:txBody>
                    <a:bodyPr/>
                    <a:lstStyle/>
                    <a:p>
                      <a:pPr marL="0" marR="0" lvl="0" indent="0" algn="l" defTabSz="914400" rtl="0" eaLnBrk="0" fontAlgn="base" latinLnBrk="0" hangingPunct="0">
                        <a:lnSpc>
                          <a:spcPct val="100000"/>
                        </a:lnSpc>
                        <a:spcBef>
                          <a:spcPct val="20000"/>
                        </a:spcBef>
                        <a:spcAft>
                          <a:spcPct val="0"/>
                        </a:spcAft>
                        <a:buClr>
                          <a:srgbClr val="7C9BCE"/>
                        </a:buClr>
                        <a:buSzPct val="90000"/>
                        <a:buFont typeface="Wingdings" pitchFamily="2" charset="2"/>
                        <a:buNone/>
                        <a:tabLst/>
                      </a:pPr>
                      <a:endParaRPr kumimoji="0" lang="en-US" sz="1800" b="0" i="0" u="none" strike="noStrike" cap="none" normalizeH="0" baseline="0" smtClean="0">
                        <a:ln>
                          <a:noFill/>
                        </a:ln>
                        <a:solidFill>
                          <a:schemeClr val="tx1"/>
                        </a:solidFill>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Jerez, </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Zacatecas</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Mexico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Salcaja, Quetzaltenango,</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Guatemala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May Pen,</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Jamaica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Suchitoto,</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El Salvador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Catamayo,</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Loja, </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Ecuador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2113">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Population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37,558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14,829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57,332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17,869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27,000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2113">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Labor force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41%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37%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7C9BCE"/>
                        </a:buClr>
                        <a:buSzPct val="90000"/>
                        <a:buFont typeface="Wingdings" pitchFamily="2" charset="2"/>
                        <a:buNone/>
                        <a:tabLst/>
                      </a:pPr>
                      <a:r>
                        <a:rPr kumimoji="0" lang="en-US" sz="1800" b="0" i="0" u="none" strike="noStrike" cap="none" normalizeH="0" baseline="0" smtClean="0">
                          <a:ln>
                            <a:noFill/>
                          </a:ln>
                          <a:solidFill>
                            <a:schemeClr val="tx1"/>
                          </a:solidFill>
                          <a:effectLst/>
                          <a:latin typeface="Garamond" pitchFamily="18" charset="0"/>
                        </a:rPr>
                        <a:t>35%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34%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31%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Population ages 5-19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34.7% </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(ages 0-14)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36.81%  (5,459)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32.3%  </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(18,520)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34% </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(7 to 18)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rPr>
                        <a:t>Migration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rPr>
                        <a:t>Prior to 1970s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rPr>
                        <a:t>1980s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rPr>
                        <a:t>1980s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rPr>
                        <a:t>1980s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rPr>
                        <a:t>1990s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63613">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Proximity to major urban center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45kms to </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Zacatecas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9 kms to Quetzaltenango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58 kms to capital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45 kms to</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 capital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Garamond" pitchFamily="18" charset="0"/>
                          <a:ea typeface="MS Mincho" pitchFamily="49" charset="-128"/>
                          <a:cs typeface="Times New Roman" pitchFamily="18" charset="0"/>
                        </a:rPr>
                        <a:t>36 kms to Loja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79958" name="Rectangle 54"/>
          <p:cNvSpPr>
            <a:spLocks noChangeArrowheads="1"/>
          </p:cNvSpPr>
          <p:nvPr/>
        </p:nvSpPr>
        <p:spPr bwMode="auto">
          <a:xfrm>
            <a:off x="0" y="5467350"/>
            <a:ext cx="9144000" cy="0"/>
          </a:xfrm>
          <a:prstGeom prst="rect">
            <a:avLst/>
          </a:prstGeom>
          <a:noFill/>
          <a:ln w="9525">
            <a:noFill/>
            <a:miter lim="800000"/>
            <a:headEnd/>
            <a:tailEnd/>
          </a:ln>
          <a:effectLst/>
        </p:spPr>
        <p:txBody>
          <a:bodyPr wrap="none" anchor="ctr">
            <a:spAutoFit/>
          </a:bodyPr>
          <a:lstStyle/>
          <a:p>
            <a:pPr eaLnBrk="1" hangingPunct="1"/>
            <a:endParaRPr lang="en-US" sz="1800">
              <a:latin typeface="Arial" pitchFamily="34" charset="0"/>
            </a:endParaRPr>
          </a:p>
        </p:txBody>
      </p:sp>
      <p:sp>
        <p:nvSpPr>
          <p:cNvPr id="379959" name="Text Box 55"/>
          <p:cNvSpPr txBox="1">
            <a:spLocks noChangeArrowheads="1"/>
          </p:cNvSpPr>
          <p:nvPr/>
        </p:nvSpPr>
        <p:spPr bwMode="auto">
          <a:xfrm>
            <a:off x="1219200" y="609600"/>
            <a:ext cx="6165850" cy="1465263"/>
          </a:xfrm>
          <a:prstGeom prst="rect">
            <a:avLst/>
          </a:prstGeom>
          <a:noFill/>
          <a:ln w="9525">
            <a:noFill/>
            <a:miter lim="800000"/>
            <a:headEnd/>
            <a:tailEnd/>
          </a:ln>
          <a:effectLst/>
        </p:spPr>
        <p:txBody>
          <a:bodyPr wrap="none">
            <a:spAutoFit/>
          </a:bodyPr>
          <a:lstStyle/>
          <a:p>
            <a:r>
              <a:rPr lang="en-US" sz="1800">
                <a:latin typeface="Arial" pitchFamily="34" charset="0"/>
              </a:rPr>
              <a:t>-Semi-urban cities where typically one third of money goes;</a:t>
            </a:r>
          </a:p>
          <a:p>
            <a:r>
              <a:rPr lang="en-US" sz="1800">
                <a:latin typeface="Arial" pitchFamily="34" charset="0"/>
              </a:rPr>
              <a:t>-Where migration has occurred;</a:t>
            </a:r>
          </a:p>
          <a:p>
            <a:r>
              <a:rPr lang="en-US" sz="1800">
                <a:latin typeface="Arial" pitchFamily="34" charset="0"/>
              </a:rPr>
              <a:t>-With different population demographics;</a:t>
            </a:r>
          </a:p>
          <a:p>
            <a:endParaRPr lang="en-US" sz="1800">
              <a:latin typeface="Arial" pitchFamily="34" charset="0"/>
            </a:endParaRPr>
          </a:p>
          <a:p>
            <a:endParaRPr lang="en-US" sz="1800">
              <a:latin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emittances">
  <a:themeElements>
    <a:clrScheme name="Remittances 2">
      <a:dk1>
        <a:srgbClr val="000000"/>
      </a:dk1>
      <a:lt1>
        <a:srgbClr val="FFFFFF"/>
      </a:lt1>
      <a:dk2>
        <a:srgbClr val="003A65"/>
      </a:dk2>
      <a:lt2>
        <a:srgbClr val="B2B2B2"/>
      </a:lt2>
      <a:accent1>
        <a:srgbClr val="7C9BCE"/>
      </a:accent1>
      <a:accent2>
        <a:srgbClr val="EE9C00"/>
      </a:accent2>
      <a:accent3>
        <a:srgbClr val="FFFFFF"/>
      </a:accent3>
      <a:accent4>
        <a:srgbClr val="000000"/>
      </a:accent4>
      <a:accent5>
        <a:srgbClr val="BFCBE3"/>
      </a:accent5>
      <a:accent6>
        <a:srgbClr val="D88D00"/>
      </a:accent6>
      <a:hlink>
        <a:srgbClr val="B3CDF3"/>
      </a:hlink>
      <a:folHlink>
        <a:srgbClr val="FAD579"/>
      </a:folHlink>
    </a:clrScheme>
    <a:fontScheme name="Remittanc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Remittances 1">
        <a:dk1>
          <a:srgbClr val="000000"/>
        </a:dk1>
        <a:lt1>
          <a:srgbClr val="FFFFFF"/>
        </a:lt1>
        <a:dk2>
          <a:srgbClr val="000000"/>
        </a:dk2>
        <a:lt2>
          <a:srgbClr val="AA87B8"/>
        </a:lt2>
        <a:accent1>
          <a:srgbClr val="FFFFFF"/>
        </a:accent1>
        <a:accent2>
          <a:srgbClr val="1FA7C5"/>
        </a:accent2>
        <a:accent3>
          <a:srgbClr val="FFFFFF"/>
        </a:accent3>
        <a:accent4>
          <a:srgbClr val="000000"/>
        </a:accent4>
        <a:accent5>
          <a:srgbClr val="FFFFFF"/>
        </a:accent5>
        <a:accent6>
          <a:srgbClr val="1B97B2"/>
        </a:accent6>
        <a:hlink>
          <a:srgbClr val="A3C483"/>
        </a:hlink>
        <a:folHlink>
          <a:srgbClr val="6699FF"/>
        </a:folHlink>
      </a:clrScheme>
      <a:clrMap bg1="lt1" tx1="dk1" bg2="lt2" tx2="dk2" accent1="accent1" accent2="accent2" accent3="accent3" accent4="accent4" accent5="accent5" accent6="accent6" hlink="hlink" folHlink="folHlink"/>
    </a:extraClrScheme>
    <a:extraClrScheme>
      <a:clrScheme name="Remittances 2">
        <a:dk1>
          <a:srgbClr val="000000"/>
        </a:dk1>
        <a:lt1>
          <a:srgbClr val="FFFFFF"/>
        </a:lt1>
        <a:dk2>
          <a:srgbClr val="003A65"/>
        </a:dk2>
        <a:lt2>
          <a:srgbClr val="B2B2B2"/>
        </a:lt2>
        <a:accent1>
          <a:srgbClr val="7C9BCE"/>
        </a:accent1>
        <a:accent2>
          <a:srgbClr val="EE9C00"/>
        </a:accent2>
        <a:accent3>
          <a:srgbClr val="FFFFFF"/>
        </a:accent3>
        <a:accent4>
          <a:srgbClr val="000000"/>
        </a:accent4>
        <a:accent5>
          <a:srgbClr val="BFCBE3"/>
        </a:accent5>
        <a:accent6>
          <a:srgbClr val="D88D00"/>
        </a:accent6>
        <a:hlink>
          <a:srgbClr val="B3CDF3"/>
        </a:hlink>
        <a:folHlink>
          <a:srgbClr val="FAD57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Entwicklungsbank</Template>
  <TotalTime>1155</TotalTime>
  <Words>993</Words>
  <Application>Microsoft Office PowerPoint</Application>
  <PresentationFormat>On-screen Show (4:3)</PresentationFormat>
  <Paragraphs>248</Paragraphs>
  <Slides>15</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4" baseType="lpstr">
      <vt:lpstr>Times New Roman</vt:lpstr>
      <vt:lpstr>Arial</vt:lpstr>
      <vt:lpstr>Wingdings</vt:lpstr>
      <vt:lpstr>Garamond</vt:lpstr>
      <vt:lpstr>MS Mincho</vt:lpstr>
      <vt:lpstr>MS PGothic</vt:lpstr>
      <vt:lpstr>Times</vt:lpstr>
      <vt:lpstr>Remittances</vt:lpstr>
      <vt:lpstr>Microsoft Graph Chart</vt:lpstr>
      <vt:lpstr> Connecting the Dots: Demographic and Labor Trends’ Impact on Remittances </vt:lpstr>
      <vt:lpstr>Demographic and Labor Trends’ Impact on Remittances </vt:lpstr>
      <vt:lpstr>Remittances quarterly growth by transactions and  Latino unemployment</vt:lpstr>
      <vt:lpstr>The ratio of migrants sending money has increased over the past five years: percent who says that have sent remittances</vt:lpstr>
      <vt:lpstr>Migrant Demographic Determinants of Remittance Sending</vt:lpstr>
      <vt:lpstr>Length of time in the US and average remitted</vt:lpstr>
      <vt:lpstr>Gender and average remitted</vt:lpstr>
      <vt:lpstr>US citizen and average remittance sent</vt:lpstr>
      <vt:lpstr>Latin American and Caribbean cities studied</vt:lpstr>
      <vt:lpstr>Local economies in LAC</vt:lpstr>
      <vt:lpstr>Recipients and Productive base of local economy </vt:lpstr>
      <vt:lpstr>Cost of living and remittances….</vt:lpstr>
      <vt:lpstr>An urgency to act:  accelerating initiatives to leverage financial flows </vt:lpstr>
      <vt:lpstr>Demographic determinants of amount received among remittance recipients</vt:lpstr>
      <vt:lpstr>Mexican (native and foreign born) labor force  in the U.S., and remitters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Money Transfers</dc:title>
  <dc:subject>Client: Global Praxis-Telegiros</dc:subject>
  <dc:creator>Manuel Orozco</dc:creator>
  <cp:lastModifiedBy>anarod</cp:lastModifiedBy>
  <cp:revision>278</cp:revision>
  <cp:lastPrinted>2000-08-18T15:10:49Z</cp:lastPrinted>
  <dcterms:created xsi:type="dcterms:W3CDTF">2003-10-21T13:58:18Z</dcterms:created>
  <dcterms:modified xsi:type="dcterms:W3CDTF">2010-07-12T01:54:17Z</dcterms:modified>
</cp:coreProperties>
</file>