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5.xml" ContentType="application/vnd.openxmlformats-officedocument.them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Override PartName="/ppt/notesSlides/notesSlide27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notesSlides/notesSlide23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7.xml" ContentType="application/vnd.openxmlformats-officedocument.presentationml.notesSlide+xml"/>
  <Override PartName="/ppt/drawings/legacyDiagramText4.bin" ContentType="application/vnd.ms-office.legacyDiagramText"/>
  <Override PartName="/ppt/slideMasters/slideMaster4.xml" ContentType="application/vnd.openxmlformats-officedocument.presentationml.slideMaster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69.xml" ContentType="application/vnd.openxmlformats-officedocument.presentationml.slideLayout+xml"/>
  <Override PartName="/ppt/theme/theme6.xml" ContentType="application/vnd.openxmlformats-officedocument.them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58.xml" ContentType="application/vnd.openxmlformats-officedocument.presentationml.slideLayout+xml"/>
  <Default Extension="png" ContentType="image/png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Default Extension="emf" ContentType="image/x-emf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70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  <Override PartName="/ppt/drawings/legacyDiagramText5.bin" ContentType="application/vnd.ms-office.legacyDiagramText"/>
  <Override PartName="/ppt/legacyDocTextInfo.bin" ContentType="application/vnd.ms-office.legacyDocTextInfo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7.xml" ContentType="application/vnd.openxmlformats-officedocument.theme+xml"/>
  <Override PartName="/ppt/notesSlides/notesSlide4.xml" ContentType="application/vnd.openxmlformats-officedocument.presentationml.notesSlide+xml"/>
  <Override PartName="/ppt/drawings/legacyDiagramText1.bin" ContentType="application/vnd.ms-office.legacyDiagramText"/>
  <Override PartName="/ppt/drawings/legacyDiagramText3.bin" ContentType="application/vnd.ms-office.legacyDiagramText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Default Extension="wmf" ContentType="image/x-wmf"/>
  <Override PartName="/ppt/notesSlides/notesSlide18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notesSlides/notesSlide25.xml" ContentType="application/vnd.openxmlformats-officedocument.presentationml.notesSlide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21.xml" ContentType="application/vnd.openxmlformats-officedocument.presentationml.notesSlide+xml"/>
  <Override PartName="/ppt/slideMasters/slideMaster6.xml" ContentType="application/vnd.openxmlformats-officedocument.presentationml.slideMaster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drawings/legacyDiagramText2.bin" ContentType="application/vnd.ms-office.legacyDiagramText"/>
  <Override PartName="/ppt/slideMasters/slideMaster2.xml" ContentType="application/vnd.openxmlformats-officedocument.presentationml.slideMaster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67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56.xml" ContentType="application/vnd.openxmlformats-officedocument.presentationml.slideLayout+xml"/>
  <Override PartName="/ppt/notesSlides/notesSlide19.xml" ContentType="application/vnd.openxmlformats-officedocument.presentationml.notesSlide+xml"/>
  <Override PartName="/ppt/slides/slide24.xml" ContentType="application/vnd.openxmlformats-officedocument.presentationml.slide+xml"/>
  <Override PartName="/ppt/slideLayouts/slideLayout16.xml" ContentType="application/vnd.openxmlformats-officedocument.presentationml.slideLayout+xml"/>
  <Default Extension="jpeg" ContentType="image/jpeg"/>
  <Override PartName="/ppt/slideLayouts/slideLayout34.xml" ContentType="application/vnd.openxmlformats-officedocument.presentationml.slideLayout+xml"/>
  <Override PartName="/ppt/slideLayouts/slideLayout6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  <p:sldMasterId id="2147483649" r:id="rId2"/>
    <p:sldMasterId id="2147483650" r:id="rId3"/>
    <p:sldMasterId id="2147483651" r:id="rId4"/>
    <p:sldMasterId id="2147483654" r:id="rId5"/>
    <p:sldMasterId id="2147483655" r:id="rId6"/>
  </p:sldMasterIdLst>
  <p:notesMasterIdLst>
    <p:notesMasterId r:id="rId34"/>
  </p:notesMasterIdLst>
  <p:sldIdLst>
    <p:sldId id="256" r:id="rId7"/>
    <p:sldId id="258" r:id="rId8"/>
    <p:sldId id="335" r:id="rId9"/>
    <p:sldId id="336" r:id="rId10"/>
    <p:sldId id="338" r:id="rId11"/>
    <p:sldId id="339" r:id="rId12"/>
    <p:sldId id="337" r:id="rId13"/>
    <p:sldId id="331" r:id="rId14"/>
    <p:sldId id="341" r:id="rId15"/>
    <p:sldId id="342" r:id="rId16"/>
    <p:sldId id="343" r:id="rId17"/>
    <p:sldId id="348" r:id="rId18"/>
    <p:sldId id="361" r:id="rId19"/>
    <p:sldId id="356" r:id="rId20"/>
    <p:sldId id="357" r:id="rId21"/>
    <p:sldId id="358" r:id="rId22"/>
    <p:sldId id="359" r:id="rId23"/>
    <p:sldId id="360" r:id="rId24"/>
    <p:sldId id="362" r:id="rId25"/>
    <p:sldId id="363" r:id="rId26"/>
    <p:sldId id="364" r:id="rId27"/>
    <p:sldId id="365" r:id="rId28"/>
    <p:sldId id="351" r:id="rId29"/>
    <p:sldId id="352" r:id="rId30"/>
    <p:sldId id="353" r:id="rId31"/>
    <p:sldId id="354" r:id="rId32"/>
    <p:sldId id="355" r:id="rId33"/>
  </p:sldIdLst>
  <p:sldSz cx="9144000" cy="6858000" type="screen4x3"/>
  <p:notesSz cx="6858000" cy="9144000"/>
  <p:embeddedFontLst>
    <p:embeddedFont>
      <p:font typeface="Garamond" pitchFamily="18" charset="0"/>
      <p:regular r:id="rId35"/>
      <p:bold r:id="rId36"/>
      <p:italic r:id="rId37"/>
    </p:embeddedFont>
    <p:embeddedFont>
      <p:font typeface="Californian FB" pitchFamily="18" charset="0"/>
      <p:regular r:id="rId38"/>
      <p:bold r:id="rId39"/>
      <p:italic r:id="rId40"/>
    </p:embeddedFont>
    <p:embeddedFont>
      <p:font typeface="Bookman Old Style" pitchFamily="18" charset="0"/>
      <p:regular r:id="rId41"/>
      <p:bold r:id="rId42"/>
      <p:italic r:id="rId43"/>
      <p:boldItalic r:id="rId44"/>
    </p:embeddedFont>
    <p:embeddedFont>
      <p:font typeface="Tahoma" pitchFamily="34" charset="0"/>
      <p:regular r:id="rId45"/>
      <p:bold r:id="rId46"/>
    </p:embeddedFont>
  </p:embeddedFontLst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0033CC"/>
    <a:srgbClr val="FFFF00"/>
    <a:srgbClr val="000099"/>
    <a:srgbClr val="0000FF"/>
    <a:srgbClr val="339933"/>
    <a:srgbClr val="00CC66"/>
    <a:srgbClr val="CC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7" autoAdjust="0"/>
    <p:restoredTop sz="94698" autoAdjust="0"/>
  </p:normalViewPr>
  <p:slideViewPr>
    <p:cSldViewPr>
      <p:cViewPr varScale="1">
        <p:scale>
          <a:sx n="64" d="100"/>
          <a:sy n="64" d="100"/>
        </p:scale>
        <p:origin x="-5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9" Type="http://schemas.openxmlformats.org/officeDocument/2006/relationships/font" Target="fonts/font5.fntdata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5.xml"/><Relationship Id="rId34" Type="http://schemas.openxmlformats.org/officeDocument/2006/relationships/notesMaster" Target="notesMasters/notesMaster1.xml"/><Relationship Id="rId42" Type="http://schemas.openxmlformats.org/officeDocument/2006/relationships/font" Target="fonts/font8.fntdata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slide" Target="slides/slide27.xml"/><Relationship Id="rId38" Type="http://schemas.openxmlformats.org/officeDocument/2006/relationships/font" Target="fonts/font4.fntdata"/><Relationship Id="rId46" Type="http://schemas.openxmlformats.org/officeDocument/2006/relationships/font" Target="fonts/font12.fntdata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slide" Target="slides/slide23.xml"/><Relationship Id="rId41" Type="http://schemas.openxmlformats.org/officeDocument/2006/relationships/font" Target="fonts/font7.fntdata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slide" Target="slides/slide26.xml"/><Relationship Id="rId37" Type="http://schemas.openxmlformats.org/officeDocument/2006/relationships/font" Target="fonts/font3.fntdata"/><Relationship Id="rId40" Type="http://schemas.openxmlformats.org/officeDocument/2006/relationships/font" Target="fonts/font6.fntdata"/><Relationship Id="rId45" Type="http://schemas.openxmlformats.org/officeDocument/2006/relationships/font" Target="fonts/font11.fntdata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openxmlformats.org/officeDocument/2006/relationships/font" Target="fonts/font2.fntdata"/><Relationship Id="rId49" Type="http://schemas.openxmlformats.org/officeDocument/2006/relationships/theme" Target="theme/theme1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slide" Target="slides/slide25.xml"/><Relationship Id="rId44" Type="http://schemas.openxmlformats.org/officeDocument/2006/relationships/font" Target="fonts/font10.fntdata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slide" Target="slides/slide24.xml"/><Relationship Id="rId35" Type="http://schemas.openxmlformats.org/officeDocument/2006/relationships/font" Target="fonts/font1.fntdata"/><Relationship Id="rId43" Type="http://schemas.openxmlformats.org/officeDocument/2006/relationships/font" Target="fonts/font9.fntdata"/><Relationship Id="rId48" Type="http://schemas.openxmlformats.org/officeDocument/2006/relationships/viewProps" Target="viewProps.xml"/><Relationship Id="rId8" Type="http://schemas.openxmlformats.org/officeDocument/2006/relationships/slide" Target="slides/slide2.xml"/><Relationship Id="rId51" Type="http://schemas.microsoft.com/office/2006/relationships/legacyDocTextInfo" Target="legacyDocTextInfo.bin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6.vml.rels><?xml version="1.0" encoding="UTF-8" standalone="yes"?>
<Relationships xmlns="http://schemas.openxmlformats.org/package/2006/relationships"><Relationship Id="rId3" Type="http://schemas.microsoft.com/office/2006/relationships/legacyDiagramText" Target="legacyDiagramText3.bin"/><Relationship Id="rId2" Type="http://schemas.microsoft.com/office/2006/relationships/legacyDiagramText" Target="legacyDiagramText2.bin"/><Relationship Id="rId1" Type="http://schemas.microsoft.com/office/2006/relationships/legacyDiagramText" Target="legacyDiagramText1.bin"/><Relationship Id="rId5" Type="http://schemas.microsoft.com/office/2006/relationships/legacyDiagramText" Target="legacyDiagramText5.bin"/><Relationship Id="rId4" Type="http://schemas.microsoft.com/office/2006/relationships/legacyDiagramText" Target="legacyDiagramText4.bin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png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9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16896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168964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6896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6896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16896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C9FD5C7-199E-4816-8483-491B8DEC3259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086641C-962E-47E6-9FD8-D1A3A73DEE05}" type="slidenum">
              <a:rPr lang="en-US"/>
              <a:pPr/>
              <a:t>1</a:t>
            </a:fld>
            <a:endParaRPr lang="en-US"/>
          </a:p>
        </p:txBody>
      </p:sp>
      <p:sp>
        <p:nvSpPr>
          <p:cNvPr id="27443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4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F9DEBEB-82CF-4D69-B9EF-CB2507826CD8}" type="slidenum">
              <a:rPr lang="en-US"/>
              <a:pPr/>
              <a:t>10</a:t>
            </a:fld>
            <a:endParaRPr lang="en-US"/>
          </a:p>
        </p:txBody>
      </p:sp>
      <p:sp>
        <p:nvSpPr>
          <p:cNvPr id="33997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9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371EA71-222D-40F6-B723-ED96E730B295}" type="slidenum">
              <a:rPr lang="en-US"/>
              <a:pPr/>
              <a:t>11</a:t>
            </a:fld>
            <a:endParaRPr lang="en-US"/>
          </a:p>
        </p:txBody>
      </p:sp>
      <p:sp>
        <p:nvSpPr>
          <p:cNvPr id="34201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20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A0E2E3D-6DD2-4E88-A66E-E3282D42E534}" type="slidenum">
              <a:rPr lang="en-US"/>
              <a:pPr/>
              <a:t>12</a:t>
            </a:fld>
            <a:endParaRPr lang="en-US"/>
          </a:p>
        </p:txBody>
      </p:sp>
      <p:sp>
        <p:nvSpPr>
          <p:cNvPr id="35328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3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9848AB1-0D31-4759-A18C-9DED6E75922E}" type="slidenum">
              <a:rPr lang="en-US"/>
              <a:pPr/>
              <a:t>13</a:t>
            </a:fld>
            <a:endParaRPr lang="en-US"/>
          </a:p>
        </p:txBody>
      </p:sp>
      <p:sp>
        <p:nvSpPr>
          <p:cNvPr id="37990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99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4B9E4C3-A32B-4B99-B757-116C1B4E3EAD}" type="slidenum">
              <a:rPr lang="en-US"/>
              <a:pPr/>
              <a:t>14</a:t>
            </a:fld>
            <a:endParaRPr lang="en-US"/>
          </a:p>
        </p:txBody>
      </p:sp>
      <p:sp>
        <p:nvSpPr>
          <p:cNvPr id="36966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96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9CC0C4F-D7DF-400A-B76E-B7EEAF56AA58}" type="slidenum">
              <a:rPr lang="en-US"/>
              <a:pPr/>
              <a:t>15</a:t>
            </a:fld>
            <a:endParaRPr lang="en-US"/>
          </a:p>
        </p:txBody>
      </p:sp>
      <p:sp>
        <p:nvSpPr>
          <p:cNvPr id="37171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17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633E79D-0F46-46F2-8679-929039556526}" type="slidenum">
              <a:rPr lang="en-US"/>
              <a:pPr/>
              <a:t>16</a:t>
            </a:fld>
            <a:endParaRPr lang="en-US"/>
          </a:p>
        </p:txBody>
      </p:sp>
      <p:sp>
        <p:nvSpPr>
          <p:cNvPr id="37376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37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F540413-8F11-406C-9FD3-842B2549EDF9}" type="slidenum">
              <a:rPr lang="en-US"/>
              <a:pPr/>
              <a:t>17</a:t>
            </a:fld>
            <a:endParaRPr lang="en-US"/>
          </a:p>
        </p:txBody>
      </p:sp>
      <p:sp>
        <p:nvSpPr>
          <p:cNvPr id="37581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58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C82A737-2FFF-4E9B-8338-4DD22D31F58B}" type="slidenum">
              <a:rPr lang="en-US"/>
              <a:pPr/>
              <a:t>18</a:t>
            </a:fld>
            <a:endParaRPr lang="en-US"/>
          </a:p>
        </p:txBody>
      </p:sp>
      <p:sp>
        <p:nvSpPr>
          <p:cNvPr id="37785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78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87631FB-FE3B-4A9D-B66E-B7EC13D4B1AE}" type="slidenum">
              <a:rPr lang="en-US"/>
              <a:pPr/>
              <a:t>19</a:t>
            </a:fld>
            <a:endParaRPr lang="en-US"/>
          </a:p>
        </p:txBody>
      </p:sp>
      <p:sp>
        <p:nvSpPr>
          <p:cNvPr id="381954" name="Rectangle 2"/>
          <p:cNvSpPr>
            <a:spLocks noRot="1" noChangeArrowheads="1" noTextEdit="1"/>
          </p:cNvSpPr>
          <p:nvPr>
            <p:ph type="sldImg"/>
          </p:nvPr>
        </p:nvSpPr>
        <p:spPr>
          <a:xfrm>
            <a:off x="1152525" y="682625"/>
            <a:ext cx="4554538" cy="3416300"/>
          </a:xfrm>
          <a:ln/>
        </p:spPr>
      </p:sp>
      <p:sp>
        <p:nvSpPr>
          <p:cNvPr id="3819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6388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990DBDB-CEF4-4062-A801-88B7889D62B3}" type="slidenum">
              <a:rPr lang="en-US"/>
              <a:pPr/>
              <a:t>2</a:t>
            </a:fld>
            <a:endParaRPr lang="en-US"/>
          </a:p>
        </p:txBody>
      </p:sp>
      <p:sp>
        <p:nvSpPr>
          <p:cNvPr id="27545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5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696A794-1C41-4D97-8D7D-82B37615AC64}" type="slidenum">
              <a:rPr lang="en-US"/>
              <a:pPr/>
              <a:t>20</a:t>
            </a:fld>
            <a:endParaRPr lang="en-US"/>
          </a:p>
        </p:txBody>
      </p:sp>
      <p:sp>
        <p:nvSpPr>
          <p:cNvPr id="38400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40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840565B-4D18-4B96-BF51-2C7ED078B9FD}" type="slidenum">
              <a:rPr lang="en-US"/>
              <a:pPr/>
              <a:t>21</a:t>
            </a:fld>
            <a:endParaRPr lang="en-US"/>
          </a:p>
        </p:txBody>
      </p:sp>
      <p:sp>
        <p:nvSpPr>
          <p:cNvPr id="38605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60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F2632C3-8D69-4241-B2A6-A325A8F4CFE2}" type="slidenum">
              <a:rPr lang="en-US"/>
              <a:pPr/>
              <a:t>22</a:t>
            </a:fld>
            <a:endParaRPr lang="en-US"/>
          </a:p>
        </p:txBody>
      </p:sp>
      <p:sp>
        <p:nvSpPr>
          <p:cNvPr id="38809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8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1DB7EFC-F435-4E35-BC1C-5BB9FF05D32B}" type="slidenum">
              <a:rPr lang="en-US"/>
              <a:pPr/>
              <a:t>23</a:t>
            </a:fld>
            <a:endParaRPr lang="en-US"/>
          </a:p>
        </p:txBody>
      </p:sp>
      <p:sp>
        <p:nvSpPr>
          <p:cNvPr id="35942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94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C53A292-EF54-43A9-8B50-64C42660F5B2}" type="slidenum">
              <a:rPr lang="en-US"/>
              <a:pPr/>
              <a:t>24</a:t>
            </a:fld>
            <a:endParaRPr lang="en-US"/>
          </a:p>
        </p:txBody>
      </p:sp>
      <p:sp>
        <p:nvSpPr>
          <p:cNvPr id="36147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14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8E0627B-281A-4E7B-A2D7-04766F0F8097}" type="slidenum">
              <a:rPr lang="en-US"/>
              <a:pPr/>
              <a:t>25</a:t>
            </a:fld>
            <a:endParaRPr lang="en-US"/>
          </a:p>
        </p:txBody>
      </p:sp>
      <p:sp>
        <p:nvSpPr>
          <p:cNvPr id="36352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35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9B2CCA9-F181-4176-8873-3DA698884348}" type="slidenum">
              <a:rPr lang="en-US"/>
              <a:pPr/>
              <a:t>26</a:t>
            </a:fld>
            <a:endParaRPr lang="en-US"/>
          </a:p>
        </p:txBody>
      </p:sp>
      <p:sp>
        <p:nvSpPr>
          <p:cNvPr id="36557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55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D1061EB-1D4B-4084-B047-5F401D51E01B}" type="slidenum">
              <a:rPr lang="en-US"/>
              <a:pPr/>
              <a:t>27</a:t>
            </a:fld>
            <a:endParaRPr lang="en-US"/>
          </a:p>
        </p:txBody>
      </p:sp>
      <p:sp>
        <p:nvSpPr>
          <p:cNvPr id="36761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76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2626578-9A62-4982-A9F9-1E6C6FCF97FD}" type="slidenum">
              <a:rPr lang="en-US"/>
              <a:pPr/>
              <a:t>3</a:t>
            </a:fld>
            <a:endParaRPr lang="en-US"/>
          </a:p>
        </p:txBody>
      </p:sp>
      <p:sp>
        <p:nvSpPr>
          <p:cNvPr id="30720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5C9766A-79B5-4067-AD35-E673DF6DC5A8}" type="slidenum">
              <a:rPr lang="en-US"/>
              <a:pPr/>
              <a:t>4</a:t>
            </a:fld>
            <a:endParaRPr lang="en-US"/>
          </a:p>
        </p:txBody>
      </p:sp>
      <p:sp>
        <p:nvSpPr>
          <p:cNvPr id="311298" name="Rectangle 2"/>
          <p:cNvSpPr>
            <a:spLocks noRot="1" noChangeArrowheads="1" noTextEdit="1"/>
          </p:cNvSpPr>
          <p:nvPr>
            <p:ph type="sldImg"/>
          </p:nvPr>
        </p:nvSpPr>
        <p:spPr>
          <a:xfrm>
            <a:off x="1152525" y="682625"/>
            <a:ext cx="4554538" cy="3416300"/>
          </a:xfrm>
          <a:ln/>
        </p:spPr>
      </p:sp>
      <p:sp>
        <p:nvSpPr>
          <p:cNvPr id="311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6388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AE5FA25-FE9E-467C-8866-A93535495881}" type="slidenum">
              <a:rPr lang="en-US"/>
              <a:pPr/>
              <a:t>5</a:t>
            </a:fld>
            <a:endParaRPr lang="en-US"/>
          </a:p>
        </p:txBody>
      </p:sp>
      <p:sp>
        <p:nvSpPr>
          <p:cNvPr id="315394" name="Rectangle 2"/>
          <p:cNvSpPr>
            <a:spLocks noRot="1" noChangeArrowheads="1" noTextEdit="1"/>
          </p:cNvSpPr>
          <p:nvPr>
            <p:ph type="sldImg"/>
          </p:nvPr>
        </p:nvSpPr>
        <p:spPr>
          <a:xfrm>
            <a:off x="1152525" y="682625"/>
            <a:ext cx="4554538" cy="3416300"/>
          </a:xfrm>
          <a:ln/>
        </p:spPr>
      </p:sp>
      <p:sp>
        <p:nvSpPr>
          <p:cNvPr id="3153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6388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E3A6670-689C-4C30-9049-B9F9AA260D22}" type="slidenum">
              <a:rPr lang="en-US"/>
              <a:pPr/>
              <a:t>6</a:t>
            </a:fld>
            <a:endParaRPr lang="en-US"/>
          </a:p>
        </p:txBody>
      </p:sp>
      <p:sp>
        <p:nvSpPr>
          <p:cNvPr id="317442" name="Rectangle 2"/>
          <p:cNvSpPr>
            <a:spLocks noRot="1" noChangeArrowheads="1" noTextEdit="1"/>
          </p:cNvSpPr>
          <p:nvPr>
            <p:ph type="sldImg"/>
          </p:nvPr>
        </p:nvSpPr>
        <p:spPr>
          <a:xfrm>
            <a:off x="1152525" y="682625"/>
            <a:ext cx="4554538" cy="3416300"/>
          </a:xfrm>
          <a:ln/>
        </p:spPr>
      </p:sp>
      <p:sp>
        <p:nvSpPr>
          <p:cNvPr id="3174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6388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8DAEEA9-5878-4D19-9542-1A3D0B49B6F1}" type="slidenum">
              <a:rPr lang="en-US"/>
              <a:pPr/>
              <a:t>7</a:t>
            </a:fld>
            <a:endParaRPr lang="en-US"/>
          </a:p>
        </p:txBody>
      </p:sp>
      <p:sp>
        <p:nvSpPr>
          <p:cNvPr id="313346" name="Rectangle 2"/>
          <p:cNvSpPr>
            <a:spLocks noRot="1" noChangeArrowheads="1" noTextEdit="1"/>
          </p:cNvSpPr>
          <p:nvPr>
            <p:ph type="sldImg"/>
          </p:nvPr>
        </p:nvSpPr>
        <p:spPr>
          <a:xfrm>
            <a:off x="1152525" y="682625"/>
            <a:ext cx="4554538" cy="3416300"/>
          </a:xfrm>
          <a:ln/>
        </p:spPr>
      </p:sp>
      <p:sp>
        <p:nvSpPr>
          <p:cNvPr id="3133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6388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9B2858B-8B22-4928-8C99-0D2BF0ABAE09}" type="slidenum">
              <a:rPr lang="en-US"/>
              <a:pPr/>
              <a:t>8</a:t>
            </a:fld>
            <a:endParaRPr lang="en-US"/>
          </a:p>
        </p:txBody>
      </p:sp>
      <p:sp>
        <p:nvSpPr>
          <p:cNvPr id="27033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0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179D69A-FA83-4CEA-89EE-8F2C70636B25}" type="slidenum">
              <a:rPr lang="en-US"/>
              <a:pPr/>
              <a:t>9</a:t>
            </a:fld>
            <a:endParaRPr lang="en-US"/>
          </a:p>
        </p:txBody>
      </p:sp>
      <p:sp>
        <p:nvSpPr>
          <p:cNvPr id="32563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5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81B678-6B3C-4344-B3D5-4C0EEAA73FA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A89649-D528-4340-9B86-8076EDCDDB7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8"/>
            <a:ext cx="22860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274638"/>
            <a:ext cx="67056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755090-91CE-4DFB-BC9C-AF862CE4D4B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61D75F-E58F-4FDA-BCED-6B2D997FF95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BF8D27-C50E-4B18-94CC-A2A3677BF45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FF949F-5087-4E05-B052-68F97B5EAC5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A549EC-C3A9-42A2-8D5E-B93E1787A77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AAE06E-422C-409A-827E-F6BEC004AB1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C57CB4-08E7-4555-82FA-2479267FC2C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CC7769-05B1-400E-9DE2-FCAE7B2FE6D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EEBBB7-8B44-444B-B3CE-85FAB1D152F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EE0D96-5AAE-4C74-91A1-1E11160ED32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DA9EB7-2B77-491D-A333-3DF81FEE8C2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F40CA2-C4A5-4886-BA0F-9F4C05C68FB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9DB233-F371-4508-BEE8-44E3CB06E71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8C6E14-7904-477D-8009-054A6825F23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DED730-1F7D-4EBA-B1CB-CF0C2E9A728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B7B161-560A-4890-9F44-2FD8F5D476C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05632A-C859-48C2-B67C-3A4BDD576CE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29CA55-C809-4673-94F4-DA60C06B65C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1FA9E0-33C7-4D5D-86A5-EB9FC7646EC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CBC909-1793-4353-AE89-6E14B151A18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8A45B2-6959-4E76-8E79-A3055569059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99C2EE-C2ED-413A-9FBF-FF9B50CE53F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7DB915-95CD-49B3-9779-3F9C45EBAEA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A8CB74-517A-44C2-80EA-DB2540FF98A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A74C2C-4203-4802-843B-BD0070207B5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9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129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12996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212997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212998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32E6C7F7-6A63-4132-98BF-261B9750C00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5932E6-157C-49EF-986A-2A819F1A560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BE251B-639E-4495-9209-C7C86620D5F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1F0F04-BDC4-496F-B0CB-586F316F54A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0C1287-B3D6-42D3-9B0F-1C40A51516F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01061C-05E3-4175-A5AC-5A2B6FC1D93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4038600" cy="3992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133600"/>
            <a:ext cx="4038600" cy="3992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63515C-BF02-4684-8C1A-89DFCCFBB15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D3F133-C104-463B-BEC3-759ABB6529A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0F8206-AE88-4802-B134-4E0D3238499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063985-476A-4790-B207-7BBC44A03AE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0F06EB-1E30-4162-817B-7807682960A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5723ECF-87DA-41A9-BE87-F96808C3ED7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48053CBD-5911-4E4E-B4EC-FACABF17471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9A950C-5ACD-41A6-9FFC-BD7257461B6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0BBA22-CAFA-4A15-AE6A-BD46AE51B29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0D71F3-1CE8-4574-8879-9D5899F3A01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B3F7C2-9F58-45A8-9C63-78724A8746A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93C259-C627-4573-B6F0-7F37D327F08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9E38B8-A7ED-46D6-84A3-96E42112EC6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C9F5BB-498B-49B5-A7C7-2E95BEBE58A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0D7E21-4518-4D17-A915-A465BDD2D88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3E54C8-DA0F-4E8D-95BF-777B2470068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B22448-F454-4557-8C95-1029BA6DF61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7905BF-FCCF-44F3-8C77-AA4155C775B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69172B-E607-49D6-8E99-D0A28FBB4C3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66E24E7F-88F0-4720-889B-0DF73829503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FE6B44-C746-4D93-8407-95F574EFAE5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4ECCC4-6B2D-4141-8186-4E29D6D5E19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D0433F-1961-4233-A266-6635775A6EF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177D25-D20E-4AA6-A4F3-6327D5C9836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4038600" cy="3992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133600"/>
            <a:ext cx="4038600" cy="3992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F92AE7-6B4D-4C8B-B06C-01809F415C2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C4DCF9-5C4A-4AEA-9B53-6B2490ED835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B8FA17-CF15-4032-9E6A-9FCE4BF6AB0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504817-9C75-4677-940E-25E5BEFB9C8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C9AF8D-DD57-4E5A-9F3F-0481BBBED7F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E19771-601A-4871-AB70-12D8A2EE860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EA5FE1-3EA2-4166-8290-50D1EB7C7A1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8"/>
            <a:ext cx="22860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274638"/>
            <a:ext cx="67056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1FAB0A-98DA-42DF-BE86-F02A89BBD7C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0" y="274638"/>
            <a:ext cx="9144000" cy="5851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C1AEE9B8-6F02-412F-9164-B5786442040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BD8E12-BCE1-4E17-B99C-CCEADE4FEF6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457200" y="2133600"/>
            <a:ext cx="8229600" cy="3992563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F220F1B1-062D-4015-ACBD-EBF377F9857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2133600"/>
            <a:ext cx="4038600" cy="39925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2133600"/>
            <a:ext cx="4038600" cy="1919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4205288"/>
            <a:ext cx="4038600" cy="19208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93829FAB-190F-4957-BAC7-EC2858637DF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BA8416-16BE-4DFF-AA7D-4DB68BD25B9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CCC387-E2C5-45C8-ABA9-F7CE6A62A63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slideLayout" Target="../slideLayouts/slideLayout45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3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48.xml"/><Relationship Id="rId7" Type="http://schemas.openxmlformats.org/officeDocument/2006/relationships/slideLayout" Target="../slideLayouts/slideLayout52.xml"/><Relationship Id="rId12" Type="http://schemas.openxmlformats.org/officeDocument/2006/relationships/slideLayout" Target="../slideLayouts/slideLayout57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Relationship Id="rId6" Type="http://schemas.openxmlformats.org/officeDocument/2006/relationships/slideLayout" Target="../slideLayouts/slideLayout51.xml"/><Relationship Id="rId11" Type="http://schemas.openxmlformats.org/officeDocument/2006/relationships/slideLayout" Target="../slideLayouts/slideLayout56.xml"/><Relationship Id="rId5" Type="http://schemas.openxmlformats.org/officeDocument/2006/relationships/slideLayout" Target="../slideLayouts/slideLayout50.xml"/><Relationship Id="rId10" Type="http://schemas.openxmlformats.org/officeDocument/2006/relationships/slideLayout" Target="../slideLayouts/slideLayout55.xml"/><Relationship Id="rId4" Type="http://schemas.openxmlformats.org/officeDocument/2006/relationships/slideLayout" Target="../slideLayouts/slideLayout49.xml"/><Relationship Id="rId9" Type="http://schemas.openxmlformats.org/officeDocument/2006/relationships/slideLayout" Target="../slideLayouts/slideLayout54.xml"/><Relationship Id="rId14" Type="http://schemas.openxmlformats.org/officeDocument/2006/relationships/image" Target="../media/image2.jpe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5.xml"/><Relationship Id="rId13" Type="http://schemas.openxmlformats.org/officeDocument/2006/relationships/slideLayout" Target="../slideLayouts/slideLayout70.xml"/><Relationship Id="rId3" Type="http://schemas.openxmlformats.org/officeDocument/2006/relationships/slideLayout" Target="../slideLayouts/slideLayout60.xml"/><Relationship Id="rId7" Type="http://schemas.openxmlformats.org/officeDocument/2006/relationships/slideLayout" Target="../slideLayouts/slideLayout64.xml"/><Relationship Id="rId12" Type="http://schemas.openxmlformats.org/officeDocument/2006/relationships/slideLayout" Target="../slideLayouts/slideLayout69.xml"/><Relationship Id="rId2" Type="http://schemas.openxmlformats.org/officeDocument/2006/relationships/slideLayout" Target="../slideLayouts/slideLayout59.xml"/><Relationship Id="rId16" Type="http://schemas.openxmlformats.org/officeDocument/2006/relationships/image" Target="../media/image3.jpeg"/><Relationship Id="rId1" Type="http://schemas.openxmlformats.org/officeDocument/2006/relationships/slideLayout" Target="../slideLayouts/slideLayout58.xml"/><Relationship Id="rId6" Type="http://schemas.openxmlformats.org/officeDocument/2006/relationships/slideLayout" Target="../slideLayouts/slideLayout63.xml"/><Relationship Id="rId11" Type="http://schemas.openxmlformats.org/officeDocument/2006/relationships/slideLayout" Target="../slideLayouts/slideLayout68.xml"/><Relationship Id="rId5" Type="http://schemas.openxmlformats.org/officeDocument/2006/relationships/slideLayout" Target="../slideLayouts/slideLayout62.xml"/><Relationship Id="rId15" Type="http://schemas.openxmlformats.org/officeDocument/2006/relationships/theme" Target="../theme/theme6.xml"/><Relationship Id="rId10" Type="http://schemas.openxmlformats.org/officeDocument/2006/relationships/slideLayout" Target="../slideLayouts/slideLayout67.xml"/><Relationship Id="rId4" Type="http://schemas.openxmlformats.org/officeDocument/2006/relationships/slideLayout" Target="../slideLayouts/slideLayout61.xml"/><Relationship Id="rId9" Type="http://schemas.openxmlformats.org/officeDocument/2006/relationships/slideLayout" Target="../slideLayouts/slideLayout66.xml"/><Relationship Id="rId14" Type="http://schemas.openxmlformats.org/officeDocument/2006/relationships/slideLayout" Target="../slideLayouts/slideLayout7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274638"/>
            <a:ext cx="914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133600"/>
            <a:ext cx="8229600" cy="399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374E4864-C484-43F1-8A22-A83F21C15531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7" r:id="rId2"/>
    <p:sldLayoutId id="2147483658" r:id="rId3"/>
    <p:sldLayoutId id="2147483659" r:id="rId4"/>
    <p:sldLayoutId id="2147483660" r:id="rId5"/>
    <p:sldLayoutId id="2147483661" r:id="rId6"/>
    <p:sldLayoutId id="2147483662" r:id="rId7"/>
    <p:sldLayoutId id="2147483663" r:id="rId8"/>
    <p:sldLayoutId id="2147483664" r:id="rId9"/>
    <p:sldLayoutId id="2147483665" r:id="rId10"/>
    <p:sldLayoutId id="2147483666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38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8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Garamond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38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Garamond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38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Garamond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38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Garamond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8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Garamond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8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Garamond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8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Garamond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8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Garamond" pitchFamily="18" charset="0"/>
        </a:defRPr>
      </a:lvl9pPr>
    </p:titleStyle>
    <p:bodyStyle>
      <a:lvl1pPr marL="342900" indent="-342900" algn="l" rtl="0" fontAlgn="base">
        <a:lnSpc>
          <a:spcPct val="90000"/>
        </a:lnSpc>
        <a:spcBef>
          <a:spcPct val="20000"/>
        </a:spcBef>
        <a:spcAft>
          <a:spcPct val="0"/>
        </a:spcAft>
        <a:buChar char="•"/>
        <a:defRPr sz="2800" b="1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lnSpc>
          <a:spcPct val="90000"/>
        </a:lnSpc>
        <a:spcBef>
          <a:spcPct val="20000"/>
        </a:spcBef>
        <a:spcAft>
          <a:spcPct val="0"/>
        </a:spcAft>
        <a:buChar char="–"/>
        <a:defRPr sz="2800" b="1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2pPr>
      <a:lvl3pPr marL="1143000" indent="-228600" algn="l" rtl="0" fontAlgn="base">
        <a:lnSpc>
          <a:spcPct val="90000"/>
        </a:lnSpc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3pPr>
      <a:lvl4pPr marL="1600200" indent="-228600" algn="l" rtl="0" fontAlgn="base">
        <a:lnSpc>
          <a:spcPct val="90000"/>
        </a:lnSpc>
        <a:spcBef>
          <a:spcPct val="20000"/>
        </a:spcBef>
        <a:spcAft>
          <a:spcPct val="0"/>
        </a:spcAft>
        <a:buChar char="–"/>
        <a:defRPr sz="2000" b="1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4pPr>
      <a:lvl5pPr marL="2057400" indent="-228600" algn="l" rtl="0" fontAlgn="base">
        <a:lnSpc>
          <a:spcPct val="90000"/>
        </a:lnSpc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5pPr>
      <a:lvl6pPr marL="2514600" indent="-228600" algn="l" rtl="0" fontAlgn="base">
        <a:lnSpc>
          <a:spcPct val="90000"/>
        </a:lnSpc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6pPr>
      <a:lvl7pPr marL="2971800" indent="-228600" algn="l" rtl="0" fontAlgn="base">
        <a:lnSpc>
          <a:spcPct val="90000"/>
        </a:lnSpc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7pPr>
      <a:lvl8pPr marL="3429000" indent="-228600" algn="l" rtl="0" fontAlgn="base">
        <a:lnSpc>
          <a:spcPct val="90000"/>
        </a:lnSpc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8pPr>
      <a:lvl9pPr marL="3886200" indent="-228600" algn="l" rtl="0" fontAlgn="base">
        <a:lnSpc>
          <a:spcPct val="90000"/>
        </a:lnSpc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546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546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/>
            </a:lvl1pPr>
          </a:lstStyle>
          <a:p>
            <a:endParaRPr lang="en-US"/>
          </a:p>
        </p:txBody>
      </p:sp>
      <p:sp>
        <p:nvSpPr>
          <p:cNvPr id="1546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546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0AC7966C-5F95-43E8-B051-827E526F3636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73" r:id="rId7"/>
    <p:sldLayoutId id="2147483674" r:id="rId8"/>
    <p:sldLayoutId id="2147483675" r:id="rId9"/>
    <p:sldLayoutId id="2147483676" r:id="rId10"/>
    <p:sldLayoutId id="2147483677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6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945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9456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/>
            </a:lvl1pPr>
          </a:lstStyle>
          <a:p>
            <a:endParaRPr lang="en-US"/>
          </a:p>
        </p:txBody>
      </p:sp>
      <p:sp>
        <p:nvSpPr>
          <p:cNvPr id="19456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9456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314091C8-D0E2-4C7F-8C40-EA0860651C94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9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119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1197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/>
            </a:lvl1pPr>
          </a:lstStyle>
          <a:p>
            <a:endParaRPr lang="en-US"/>
          </a:p>
        </p:txBody>
      </p:sp>
      <p:sp>
        <p:nvSpPr>
          <p:cNvPr id="21197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21197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C94DF659-F6EC-4C26-95F0-D703090A89C6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721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Garamond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Garamond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Garamond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Garamond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Garamond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Garamond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Garamond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Garamond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400" b="1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400" b="1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400" b="1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400" b="1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400" b="1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400" b="1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400" b="1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7026" name="Picture 2" descr="money and wallst"/>
          <p:cNvPicPr>
            <a:picLocks noChangeAspect="1" noChangeArrowheads="1"/>
          </p:cNvPicPr>
          <p:nvPr/>
        </p:nvPicPr>
        <p:blipFill>
          <a:blip r:embed="rId14" cstate="print">
            <a:lum bright="76000" contrast="-74000"/>
          </a:blip>
          <a:srcRect l="2126" t="1500" r="2126" b="3188"/>
          <a:stretch>
            <a:fillRect/>
          </a:stretch>
        </p:blipFill>
        <p:spPr bwMode="auto">
          <a:xfrm>
            <a:off x="1588" y="-4763"/>
            <a:ext cx="9139237" cy="6858001"/>
          </a:xfrm>
          <a:prstGeom prst="rect">
            <a:avLst/>
          </a:prstGeom>
          <a:noFill/>
        </p:spPr>
      </p:pic>
      <p:sp>
        <p:nvSpPr>
          <p:cNvPr id="257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57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5702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/>
            </a:lvl1pPr>
          </a:lstStyle>
          <a:p>
            <a:endParaRPr lang="en-US"/>
          </a:p>
        </p:txBody>
      </p:sp>
      <p:sp>
        <p:nvSpPr>
          <p:cNvPr id="25703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25703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89A0145-F6F1-447F-A478-8C55F9E24D0D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22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Garamond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Garamond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Garamond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Garamond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Garamond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Garamond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Garamond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Garamond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6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0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274638"/>
            <a:ext cx="914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430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133600"/>
            <a:ext cx="8229600" cy="399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4304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/>
            </a:lvl1pPr>
          </a:lstStyle>
          <a:p>
            <a:endParaRPr lang="en-US"/>
          </a:p>
        </p:txBody>
      </p:sp>
      <p:sp>
        <p:nvSpPr>
          <p:cNvPr id="34304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34304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C336F759-3C41-46EF-8E13-362282A59976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  <p:sldLayoutId id="2147483723" r:id="rId12"/>
    <p:sldLayoutId id="2147483724" r:id="rId13"/>
    <p:sldLayoutId id="2147483725" r:id="rId14"/>
  </p:sldLayoutIdLst>
  <p:txStyles>
    <p:titleStyle>
      <a:lvl1pPr algn="ctr" rtl="0" fontAlgn="base">
        <a:spcBef>
          <a:spcPct val="0"/>
        </a:spcBef>
        <a:spcAft>
          <a:spcPct val="0"/>
        </a:spcAft>
        <a:defRPr sz="3800" b="1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800" b="1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Garamond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3800" b="1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Garamond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3800" b="1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Garamond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3800" b="1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Garamond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800" b="1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Garamond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800" b="1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Garamond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800" b="1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Garamond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800" b="1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Garamond" pitchFamily="18" charset="0"/>
        </a:defRPr>
      </a:lvl9pPr>
    </p:titleStyle>
    <p:bodyStyle>
      <a:lvl1pPr marL="342900" indent="-342900" algn="l" rtl="0" fontAlgn="base">
        <a:lnSpc>
          <a:spcPct val="90000"/>
        </a:lnSpc>
        <a:spcBef>
          <a:spcPct val="20000"/>
        </a:spcBef>
        <a:spcAft>
          <a:spcPct val="0"/>
        </a:spcAft>
        <a:buChar char="•"/>
        <a:defRPr sz="2800" b="1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lnSpc>
          <a:spcPct val="90000"/>
        </a:lnSpc>
        <a:spcBef>
          <a:spcPct val="20000"/>
        </a:spcBef>
        <a:spcAft>
          <a:spcPct val="0"/>
        </a:spcAft>
        <a:buChar char="–"/>
        <a:defRPr sz="2800" b="1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2pPr>
      <a:lvl3pPr marL="1143000" indent="-228600" algn="l" rtl="0" fontAlgn="base">
        <a:lnSpc>
          <a:spcPct val="90000"/>
        </a:lnSpc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3pPr>
      <a:lvl4pPr marL="1600200" indent="-228600" algn="l" rtl="0" fontAlgn="base">
        <a:lnSpc>
          <a:spcPct val="90000"/>
        </a:lnSpc>
        <a:spcBef>
          <a:spcPct val="20000"/>
        </a:spcBef>
        <a:spcAft>
          <a:spcPct val="0"/>
        </a:spcAft>
        <a:buChar char="–"/>
        <a:defRPr sz="2000" b="1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4pPr>
      <a:lvl5pPr marL="2057400" indent="-228600" algn="l" rtl="0" fontAlgn="base">
        <a:lnSpc>
          <a:spcPct val="90000"/>
        </a:lnSpc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5pPr>
      <a:lvl6pPr marL="2514600" indent="-228600" algn="l" rtl="0" fontAlgn="base">
        <a:lnSpc>
          <a:spcPct val="90000"/>
        </a:lnSpc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6pPr>
      <a:lvl7pPr marL="2971800" indent="-228600" algn="l" rtl="0" fontAlgn="base">
        <a:lnSpc>
          <a:spcPct val="90000"/>
        </a:lnSpc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7pPr>
      <a:lvl8pPr marL="3429000" indent="-228600" algn="l" rtl="0" fontAlgn="base">
        <a:lnSpc>
          <a:spcPct val="90000"/>
        </a:lnSpc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8pPr>
      <a:lvl9pPr marL="3886200" indent="-228600" algn="l" rtl="0" fontAlgn="base">
        <a:lnSpc>
          <a:spcPct val="90000"/>
        </a:lnSpc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6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7.w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1.xml"/><Relationship Id="rId4" Type="http://schemas.openxmlformats.org/officeDocument/2006/relationships/image" Target="../media/image1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9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9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69.xml"/><Relationship Id="rId1" Type="http://schemas.openxmlformats.org/officeDocument/2006/relationships/vmlDrawing" Target="../drawings/vmlDrawing7.vml"/><Relationship Id="rId4" Type="http://schemas.openxmlformats.org/officeDocument/2006/relationships/oleObject" Target="../embeddings/oleObject6.bin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70.xml"/><Relationship Id="rId1" Type="http://schemas.openxmlformats.org/officeDocument/2006/relationships/vmlDrawing" Target="../drawings/vmlDrawing8.vml"/><Relationship Id="rId5" Type="http://schemas.openxmlformats.org/officeDocument/2006/relationships/oleObject" Target="../embeddings/oleObject7.bin"/><Relationship Id="rId4" Type="http://schemas.openxmlformats.org/officeDocument/2006/relationships/image" Target="../media/image7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45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1.bin"/><Relationship Id="rId4" Type="http://schemas.openxmlformats.org/officeDocument/2006/relationships/image" Target="../media/image7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45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8.png"/><Relationship Id="rId5" Type="http://schemas.openxmlformats.org/officeDocument/2006/relationships/oleObject" Target="../embeddings/oleObject2.bin"/><Relationship Id="rId4" Type="http://schemas.openxmlformats.org/officeDocument/2006/relationships/image" Target="../media/image7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45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9.png"/><Relationship Id="rId5" Type="http://schemas.openxmlformats.org/officeDocument/2006/relationships/oleObject" Target="../embeddings/oleObject3.bin"/><Relationship Id="rId4" Type="http://schemas.openxmlformats.org/officeDocument/2006/relationships/image" Target="../media/image7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45.xml"/><Relationship Id="rId1" Type="http://schemas.openxmlformats.org/officeDocument/2006/relationships/vmlDrawing" Target="../drawings/vmlDrawing4.vml"/><Relationship Id="rId5" Type="http://schemas.openxmlformats.org/officeDocument/2006/relationships/oleObject" Target="../embeddings/oleObject4.bin"/><Relationship Id="rId4" Type="http://schemas.openxmlformats.org/officeDocument/2006/relationships/image" Target="../media/image7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57.xml"/><Relationship Id="rId1" Type="http://schemas.openxmlformats.org/officeDocument/2006/relationships/vmlDrawing" Target="../drawings/vmlDrawing5.vml"/><Relationship Id="rId4" Type="http://schemas.openxmlformats.org/officeDocument/2006/relationships/oleObject" Target="../embeddings/oleObject5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7" name="Picture 9" descr="exp_graphic_copy"/>
          <p:cNvPicPr>
            <a:picLocks noChangeAspect="1" noChangeArrowheads="1"/>
          </p:cNvPicPr>
          <p:nvPr/>
        </p:nvPicPr>
        <p:blipFill>
          <a:blip r:embed="rId3" cstate="print">
            <a:lum bright="-60000" contrast="24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381000"/>
            <a:ext cx="9144000" cy="21336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3600">
                <a:solidFill>
                  <a:schemeClr val="bg1"/>
                </a:solidFill>
                <a:latin typeface="Californian FB" pitchFamily="18" charset="0"/>
              </a:rPr>
              <a:t>CONNECTING INNOVATION, CLUSTERS, &amp; </a:t>
            </a:r>
            <a:br>
              <a:rPr lang="en-US" sz="3600">
                <a:solidFill>
                  <a:schemeClr val="bg1"/>
                </a:solidFill>
                <a:latin typeface="Californian FB" pitchFamily="18" charset="0"/>
              </a:rPr>
            </a:br>
            <a:r>
              <a:rPr lang="en-US" sz="3600">
                <a:solidFill>
                  <a:schemeClr val="bg1"/>
                </a:solidFill>
                <a:latin typeface="Californian FB" pitchFamily="18" charset="0"/>
              </a:rPr>
              <a:t>REGIONAL DEVELOPMENT</a:t>
            </a:r>
            <a:endParaRPr lang="en-US" sz="3600" i="1">
              <a:solidFill>
                <a:schemeClr val="bg1"/>
              </a:solidFill>
              <a:latin typeface="Californian FB" pitchFamily="18" charset="0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200400"/>
            <a:ext cx="6400800" cy="3505200"/>
          </a:xfrm>
        </p:spPr>
        <p:txBody>
          <a:bodyPr/>
          <a:lstStyle/>
          <a:p>
            <a:r>
              <a:rPr lang="en-US" sz="3200" b="0">
                <a:solidFill>
                  <a:schemeClr val="bg1"/>
                </a:solidFill>
                <a:latin typeface="Bookman Old Style" pitchFamily="18" charset="0"/>
              </a:rPr>
              <a:t>Mark Drabenstott</a:t>
            </a:r>
          </a:p>
          <a:p>
            <a:pPr>
              <a:lnSpc>
                <a:spcPct val="30000"/>
              </a:lnSpc>
            </a:pPr>
            <a:endParaRPr lang="en-US" sz="3200" b="0">
              <a:solidFill>
                <a:schemeClr val="bg1"/>
              </a:solidFill>
              <a:latin typeface="Bookman Old Style" pitchFamily="18" charset="0"/>
            </a:endParaRPr>
          </a:p>
          <a:p>
            <a:r>
              <a:rPr lang="en-US" sz="2400" b="0">
                <a:solidFill>
                  <a:schemeClr val="bg1"/>
                </a:solidFill>
                <a:latin typeface="Bookman Old Style" pitchFamily="18" charset="0"/>
              </a:rPr>
              <a:t>Director</a:t>
            </a:r>
          </a:p>
          <a:p>
            <a:r>
              <a:rPr lang="en-US" sz="2400" b="0">
                <a:solidFill>
                  <a:schemeClr val="bg1"/>
                </a:solidFill>
                <a:latin typeface="Bookman Old Style" pitchFamily="18" charset="0"/>
              </a:rPr>
              <a:t>Center for Regional Competitiveness</a:t>
            </a:r>
          </a:p>
          <a:p>
            <a:endParaRPr lang="en-US" sz="2400" b="0">
              <a:solidFill>
                <a:schemeClr val="bg1"/>
              </a:solidFill>
              <a:latin typeface="Bookman Old Style" pitchFamily="18" charset="0"/>
            </a:endParaRPr>
          </a:p>
          <a:p>
            <a:r>
              <a:rPr lang="en-US" sz="2400" b="0">
                <a:solidFill>
                  <a:schemeClr val="bg1"/>
                </a:solidFill>
                <a:latin typeface="Bookman Old Style" pitchFamily="18" charset="0"/>
              </a:rPr>
              <a:t>University of Missouri-Columbia</a:t>
            </a:r>
          </a:p>
          <a:p>
            <a:endParaRPr lang="en-US" sz="2400" b="0">
              <a:solidFill>
                <a:schemeClr val="bg1"/>
              </a:solidFill>
              <a:latin typeface="Bookman Old Style" pitchFamily="18" charset="0"/>
            </a:endParaRPr>
          </a:p>
          <a:p>
            <a:r>
              <a:rPr lang="en-US" sz="2400" b="0">
                <a:solidFill>
                  <a:schemeClr val="bg1"/>
                </a:solidFill>
                <a:latin typeface="Bookman Old Style" pitchFamily="18" charset="0"/>
              </a:rPr>
              <a:t>DrabenstottM@missouri.edu</a:t>
            </a:r>
          </a:p>
        </p:txBody>
      </p:sp>
      <p:pic>
        <p:nvPicPr>
          <p:cNvPr id="2059" name="Picture 11" descr="MULOGOC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772400" y="5181600"/>
            <a:ext cx="990600" cy="1295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8946" name="Picture 2" descr="GLOBE"/>
          <p:cNvPicPr>
            <a:picLocks noChangeAspect="1" noChangeArrowheads="1"/>
          </p:cNvPicPr>
          <p:nvPr/>
        </p:nvPicPr>
        <p:blipFill>
          <a:blip r:embed="rId3" cstate="print">
            <a:lum bright="30000" contrast="-48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38947" name="Text Box 3"/>
          <p:cNvSpPr txBox="1">
            <a:spLocks noChangeArrowheads="1"/>
          </p:cNvSpPr>
          <p:nvPr/>
        </p:nvSpPr>
        <p:spPr bwMode="auto">
          <a:xfrm>
            <a:off x="609600" y="381000"/>
            <a:ext cx="7772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endParaRPr lang="en-US"/>
          </a:p>
        </p:txBody>
      </p:sp>
      <p:sp>
        <p:nvSpPr>
          <p:cNvPr id="338948" name="Text Box 4"/>
          <p:cNvSpPr txBox="1">
            <a:spLocks noChangeArrowheads="1"/>
          </p:cNvSpPr>
          <p:nvPr/>
        </p:nvSpPr>
        <p:spPr bwMode="auto">
          <a:xfrm>
            <a:off x="228600" y="609600"/>
            <a:ext cx="8610600" cy="750888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sz="4800" b="1">
                <a:solidFill>
                  <a:srgbClr val="0033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</a:rPr>
              <a:t>To prosper, regions must:</a:t>
            </a:r>
          </a:p>
        </p:txBody>
      </p:sp>
      <p:sp>
        <p:nvSpPr>
          <p:cNvPr id="338949" name="Rectangle 5"/>
          <p:cNvSpPr>
            <a:spLocks noChangeArrowheads="1"/>
          </p:cNvSpPr>
          <p:nvPr/>
        </p:nvSpPr>
        <p:spPr bwMode="auto">
          <a:xfrm>
            <a:off x="457200" y="1981200"/>
            <a:ext cx="8229600" cy="4144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742950" lvl="1" indent="-285750" algn="l">
              <a:spcBef>
                <a:spcPct val="20000"/>
              </a:spcBef>
              <a:buFont typeface="Wingdings" pitchFamily="2" charset="2"/>
              <a:buChar char="§"/>
            </a:pPr>
            <a:endParaRPr lang="en-US" sz="3200"/>
          </a:p>
        </p:txBody>
      </p:sp>
      <p:sp>
        <p:nvSpPr>
          <p:cNvPr id="338950" name="Text Box 6"/>
          <p:cNvSpPr txBox="1">
            <a:spLocks noChangeArrowheads="1"/>
          </p:cNvSpPr>
          <p:nvPr/>
        </p:nvSpPr>
        <p:spPr bwMode="auto">
          <a:xfrm>
            <a:off x="1447800" y="2101850"/>
            <a:ext cx="6858000" cy="277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algn="l">
              <a:spcBef>
                <a:spcPct val="50000"/>
              </a:spcBef>
              <a:buFontTx/>
              <a:buAutoNum type="arabicPeriod"/>
            </a:pPr>
            <a:r>
              <a:rPr lang="en-US" sz="3200"/>
              <a:t> Craft a regional </a:t>
            </a:r>
            <a:r>
              <a:rPr lang="en-US" sz="3200" b="1" i="1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strategy</a:t>
            </a:r>
            <a:r>
              <a:rPr lang="en-US" sz="3200"/>
              <a:t>.</a:t>
            </a:r>
          </a:p>
          <a:p>
            <a:pPr marL="342900" indent="-342900" algn="l">
              <a:spcBef>
                <a:spcPct val="50000"/>
              </a:spcBef>
              <a:buFontTx/>
              <a:buAutoNum type="arabicPeriod"/>
            </a:pPr>
            <a:r>
              <a:rPr lang="en-US" sz="3200"/>
              <a:t> Build robust regional </a:t>
            </a:r>
            <a:r>
              <a:rPr lang="en-US" sz="3200" b="1" i="1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governance</a:t>
            </a:r>
            <a:r>
              <a:rPr lang="en-US" sz="3200"/>
              <a:t>.</a:t>
            </a:r>
          </a:p>
          <a:p>
            <a:pPr marL="342900" indent="-342900" algn="l">
              <a:spcBef>
                <a:spcPct val="50000"/>
              </a:spcBef>
              <a:buFontTx/>
              <a:buAutoNum type="arabicPeriod"/>
            </a:pPr>
            <a:r>
              <a:rPr lang="en-US" sz="3200"/>
              <a:t> Deliberately pursue </a:t>
            </a:r>
            <a:r>
              <a:rPr lang="en-US" sz="3200" b="1" i="1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innovation</a:t>
            </a:r>
            <a:r>
              <a:rPr lang="en-US" sz="3200"/>
              <a:t>.</a:t>
            </a:r>
          </a:p>
          <a:p>
            <a:pPr marL="342900" indent="-342900" algn="l">
              <a:spcBef>
                <a:spcPct val="50000"/>
              </a:spcBef>
              <a:buFontTx/>
              <a:buAutoNum type="arabicPeriod"/>
            </a:pPr>
            <a:r>
              <a:rPr lang="en-US" sz="3200"/>
              <a:t> Grow a lot of </a:t>
            </a:r>
            <a:r>
              <a:rPr lang="en-US" sz="3200" b="1" i="1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entrepreneurs</a:t>
            </a:r>
            <a:r>
              <a:rPr lang="en-US" sz="3200"/>
              <a:t>.</a:t>
            </a:r>
          </a:p>
        </p:txBody>
      </p:sp>
      <p:pic>
        <p:nvPicPr>
          <p:cNvPr id="338951" name="Picture 7" descr="runners"/>
          <p:cNvPicPr>
            <a:picLocks noChangeAspect="1" noChangeArrowheads="1"/>
          </p:cNvPicPr>
          <p:nvPr/>
        </p:nvPicPr>
        <p:blipFill>
          <a:blip r:embed="rId4" cstate="print"/>
          <a:srcRect b="8571"/>
          <a:stretch>
            <a:fillRect/>
          </a:stretch>
        </p:blipFill>
        <p:spPr bwMode="auto">
          <a:xfrm>
            <a:off x="2895600" y="5715000"/>
            <a:ext cx="3200400" cy="914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0994" name="Picture 2" descr="GLOBE"/>
          <p:cNvPicPr>
            <a:picLocks noChangeAspect="1" noChangeArrowheads="1"/>
          </p:cNvPicPr>
          <p:nvPr/>
        </p:nvPicPr>
        <p:blipFill>
          <a:blip r:embed="rId4" cstate="print">
            <a:lum bright="30000" contrast="-48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40995" name="Text Box 3"/>
          <p:cNvSpPr txBox="1">
            <a:spLocks noChangeArrowheads="1"/>
          </p:cNvSpPr>
          <p:nvPr/>
        </p:nvSpPr>
        <p:spPr bwMode="auto">
          <a:xfrm>
            <a:off x="609600" y="381000"/>
            <a:ext cx="7772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endParaRPr lang="en-US"/>
          </a:p>
        </p:txBody>
      </p:sp>
      <p:sp>
        <p:nvSpPr>
          <p:cNvPr id="340996" name="Text Box 4"/>
          <p:cNvSpPr txBox="1">
            <a:spLocks noChangeArrowheads="1"/>
          </p:cNvSpPr>
          <p:nvPr/>
        </p:nvSpPr>
        <p:spPr bwMode="auto">
          <a:xfrm>
            <a:off x="228600" y="204788"/>
            <a:ext cx="8610600" cy="1092200"/>
          </a:xfrm>
          <a:prstGeom prst="rect">
            <a:avLst/>
          </a:prstGeom>
          <a:solidFill>
            <a:srgbClr val="FFFFCC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20000"/>
              </a:lnSpc>
              <a:spcBef>
                <a:spcPct val="50000"/>
              </a:spcBef>
            </a:pPr>
            <a:endParaRPr lang="en-US" sz="3600" b="1">
              <a:solidFill>
                <a:srgbClr val="0000CC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aramond" pitchFamily="18" charset="0"/>
            </a:endParaRPr>
          </a:p>
          <a:p>
            <a:pPr>
              <a:lnSpc>
                <a:spcPct val="20000"/>
              </a:lnSpc>
              <a:spcBef>
                <a:spcPct val="50000"/>
              </a:spcBef>
            </a:pPr>
            <a:r>
              <a:rPr lang="en-US" sz="3600" b="1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</a:rPr>
              <a:t>A New System for </a:t>
            </a:r>
          </a:p>
          <a:p>
            <a:pPr>
              <a:lnSpc>
                <a:spcPct val="40000"/>
              </a:lnSpc>
              <a:spcBef>
                <a:spcPct val="50000"/>
              </a:spcBef>
            </a:pPr>
            <a:r>
              <a:rPr lang="en-US" sz="3600" b="1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</a:rPr>
              <a:t>Regional Development</a:t>
            </a:r>
          </a:p>
        </p:txBody>
      </p:sp>
      <p:sp>
        <p:nvSpPr>
          <p:cNvPr id="340997" name="Rectangle 5"/>
          <p:cNvSpPr>
            <a:spLocks noChangeArrowheads="1"/>
          </p:cNvSpPr>
          <p:nvPr/>
        </p:nvSpPr>
        <p:spPr bwMode="auto">
          <a:xfrm>
            <a:off x="457200" y="1752600"/>
            <a:ext cx="8229600" cy="437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742950" lvl="1" indent="-285750" algn="l">
              <a:spcBef>
                <a:spcPct val="20000"/>
              </a:spcBef>
              <a:buFont typeface="Wingdings" pitchFamily="2" charset="2"/>
              <a:buChar char="§"/>
            </a:pPr>
            <a:endParaRPr lang="en-US" sz="2400"/>
          </a:p>
        </p:txBody>
      </p:sp>
      <p:graphicFrame>
        <p:nvGraphicFramePr>
          <p:cNvPr id="340998" name="Diagram 6"/>
          <p:cNvGraphicFramePr>
            <a:graphicFrameLocks/>
          </p:cNvGraphicFramePr>
          <p:nvPr>
            <p:ph sz="half" idx="1"/>
          </p:nvPr>
        </p:nvGraphicFramePr>
        <p:xfrm>
          <a:off x="457200" y="1614488"/>
          <a:ext cx="8001000" cy="4495800"/>
        </p:xfrm>
        <a:graphic>
          <a:graphicData uri="http://schemas.openxmlformats.org/drawingml/2006/compatibility">
            <com:legacyDrawing xmlns:com="http://schemas.openxmlformats.org/drawingml/2006/compatibility" spid="_x0000_s340998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2258" name="Picture 2" descr="exp_graphic_copy"/>
          <p:cNvPicPr>
            <a:picLocks noChangeAspect="1" noChangeArrowheads="1"/>
          </p:cNvPicPr>
          <p:nvPr/>
        </p:nvPicPr>
        <p:blipFill>
          <a:blip r:embed="rId3" cstate="print">
            <a:lum bright="-54000" contrast="24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2259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Four Key Questions</a:t>
            </a:r>
          </a:p>
        </p:txBody>
      </p:sp>
      <p:sp>
        <p:nvSpPr>
          <p:cNvPr id="352260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533400" y="2286000"/>
            <a:ext cx="8686800" cy="4343400"/>
          </a:xfrm>
        </p:spPr>
        <p:txBody>
          <a:bodyPr/>
          <a:lstStyle/>
          <a:p>
            <a:pPr marL="533400" indent="-533400">
              <a:buFontTx/>
              <a:buAutoNum type="arabicPeriod"/>
            </a:pPr>
            <a:r>
              <a:rPr lang="en-US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Why is regional competitiveness the new framework for economic development?</a:t>
            </a:r>
          </a:p>
          <a:p>
            <a:pPr marL="533400" indent="-533400">
              <a:lnSpc>
                <a:spcPct val="40000"/>
              </a:lnSpc>
              <a:buFontTx/>
              <a:buNone/>
            </a:pPr>
            <a:endParaRPr lang="en-US">
              <a:solidFill>
                <a:schemeClr val="bg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533400" indent="-533400">
              <a:lnSpc>
                <a:spcPct val="110000"/>
              </a:lnSpc>
              <a:buFontTx/>
              <a:buAutoNum type="arabicPeriod" startAt="2"/>
            </a:pPr>
            <a:r>
              <a:rPr lang="en-US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What must regions do to compete?</a:t>
            </a:r>
          </a:p>
          <a:p>
            <a:pPr marL="533400" indent="-533400">
              <a:lnSpc>
                <a:spcPct val="50000"/>
              </a:lnSpc>
              <a:buFontTx/>
              <a:buNone/>
            </a:pPr>
            <a:endParaRPr lang="en-US">
              <a:solidFill>
                <a:schemeClr val="bg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533400" indent="-533400">
              <a:lnSpc>
                <a:spcPct val="80000"/>
              </a:lnSpc>
              <a:buFontTx/>
              <a:buAutoNum type="arabicPeriod" startAt="3"/>
            </a:pPr>
            <a:r>
              <a:rPr lang="en-US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How to connect innovation with clusters—and regional development?</a:t>
            </a:r>
          </a:p>
          <a:p>
            <a:pPr marL="533400" indent="-533400">
              <a:lnSpc>
                <a:spcPct val="60000"/>
              </a:lnSpc>
              <a:buFontTx/>
              <a:buAutoNum type="arabicPeriod" startAt="3"/>
            </a:pPr>
            <a:endParaRPr lang="en-US">
              <a:solidFill>
                <a:schemeClr val="bg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533400" indent="-533400">
              <a:lnSpc>
                <a:spcPct val="80000"/>
              </a:lnSpc>
              <a:buFontTx/>
              <a:buAutoNum type="arabicPeriod" startAt="3"/>
            </a:pPr>
            <a:r>
              <a:rPr lang="en-US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What policy initiatives are needed?</a:t>
            </a:r>
          </a:p>
          <a:p>
            <a:pPr marL="533400" indent="-533400">
              <a:lnSpc>
                <a:spcPct val="110000"/>
              </a:lnSpc>
              <a:buFontTx/>
              <a:buNone/>
            </a:pPr>
            <a:endParaRPr lang="en-US">
              <a:solidFill>
                <a:schemeClr val="bg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882" name="Picture 2" descr="GLOBE"/>
          <p:cNvPicPr>
            <a:picLocks noChangeAspect="1" noChangeArrowheads="1"/>
          </p:cNvPicPr>
          <p:nvPr/>
        </p:nvPicPr>
        <p:blipFill>
          <a:blip r:embed="rId3" cstate="print">
            <a:lum bright="30000" contrast="-48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78883" name="Text Box 3"/>
          <p:cNvSpPr txBox="1">
            <a:spLocks noChangeArrowheads="1"/>
          </p:cNvSpPr>
          <p:nvPr/>
        </p:nvSpPr>
        <p:spPr bwMode="auto">
          <a:xfrm>
            <a:off x="609600" y="381000"/>
            <a:ext cx="7772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endParaRPr lang="en-US"/>
          </a:p>
        </p:txBody>
      </p:sp>
      <p:sp>
        <p:nvSpPr>
          <p:cNvPr id="378884" name="Text Box 4"/>
          <p:cNvSpPr txBox="1">
            <a:spLocks noChangeArrowheads="1"/>
          </p:cNvSpPr>
          <p:nvPr/>
        </p:nvSpPr>
        <p:spPr bwMode="auto">
          <a:xfrm>
            <a:off x="228600" y="609600"/>
            <a:ext cx="8610600" cy="1409700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sz="4800" b="1">
                <a:solidFill>
                  <a:srgbClr val="0033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</a:rPr>
              <a:t>Connecting Innovation &amp; Regional Development</a:t>
            </a:r>
          </a:p>
        </p:txBody>
      </p:sp>
      <p:sp>
        <p:nvSpPr>
          <p:cNvPr id="378885" name="Rectangle 5"/>
          <p:cNvSpPr>
            <a:spLocks noChangeArrowheads="1"/>
          </p:cNvSpPr>
          <p:nvPr/>
        </p:nvSpPr>
        <p:spPr bwMode="auto">
          <a:xfrm>
            <a:off x="457200" y="1981200"/>
            <a:ext cx="8229600" cy="4144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742950" lvl="1" indent="-285750" algn="l">
              <a:lnSpc>
                <a:spcPct val="90000"/>
              </a:lnSpc>
              <a:spcBef>
                <a:spcPct val="20000"/>
              </a:spcBef>
              <a:buFont typeface="Wingdings" pitchFamily="2" charset="2"/>
              <a:buChar char="§"/>
            </a:pPr>
            <a:endParaRPr lang="en-US" sz="3200" b="1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378886" name="Text Box 6"/>
          <p:cNvSpPr txBox="1">
            <a:spLocks noChangeArrowheads="1"/>
          </p:cNvSpPr>
          <p:nvPr/>
        </p:nvSpPr>
        <p:spPr bwMode="auto">
          <a:xfrm>
            <a:off x="1447800" y="2438400"/>
            <a:ext cx="6858000" cy="2773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algn="l">
              <a:spcBef>
                <a:spcPct val="50000"/>
              </a:spcBef>
              <a:buFontTx/>
              <a:buAutoNum type="arabicPeriod"/>
            </a:pPr>
            <a:r>
              <a:rPr lang="en-US" sz="3200"/>
              <a:t> Linking higher education.</a:t>
            </a:r>
          </a:p>
          <a:p>
            <a:pPr marL="342900" indent="-342900" algn="l">
              <a:spcBef>
                <a:spcPct val="50000"/>
              </a:spcBef>
              <a:buFontTx/>
              <a:buAutoNum type="arabicPeriod"/>
            </a:pPr>
            <a:r>
              <a:rPr lang="en-US" sz="3200"/>
              <a:t> Building effective clusters—	especially SMEs, ensuring the 	whole is greater than the sum 	of the parts. </a:t>
            </a:r>
          </a:p>
        </p:txBody>
      </p:sp>
      <p:pic>
        <p:nvPicPr>
          <p:cNvPr id="378887" name="Picture 7" descr="runners"/>
          <p:cNvPicPr>
            <a:picLocks noChangeAspect="1" noChangeArrowheads="1"/>
          </p:cNvPicPr>
          <p:nvPr/>
        </p:nvPicPr>
        <p:blipFill>
          <a:blip r:embed="rId4" cstate="print"/>
          <a:srcRect b="8571"/>
          <a:stretch>
            <a:fillRect/>
          </a:stretch>
        </p:blipFill>
        <p:spPr bwMode="auto">
          <a:xfrm>
            <a:off x="2895600" y="5715000"/>
            <a:ext cx="3200400" cy="914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42" name="Rectangle 2"/>
          <p:cNvSpPr>
            <a:spLocks noChangeArrowheads="1"/>
          </p:cNvSpPr>
          <p:nvPr/>
        </p:nvSpPr>
        <p:spPr bwMode="auto">
          <a:xfrm>
            <a:off x="381000" y="1752600"/>
            <a:ext cx="2209800" cy="4419600"/>
          </a:xfrm>
          <a:prstGeom prst="rect">
            <a:avLst/>
          </a:prstGeom>
          <a:solidFill>
            <a:srgbClr val="993366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l">
              <a:buFontTx/>
              <a:buChar char="•"/>
            </a:pPr>
            <a:endParaRPr lang="en-US" sz="1400" b="1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</a:endParaRPr>
          </a:p>
          <a:p>
            <a:pPr algn="l">
              <a:buFontTx/>
              <a:buChar char="•"/>
            </a:pPr>
            <a:endParaRPr lang="en-US" sz="1400" b="1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</a:endParaRPr>
          </a:p>
          <a:p>
            <a:pPr algn="l">
              <a:buFontTx/>
              <a:buChar char="•"/>
            </a:pPr>
            <a:endParaRPr lang="en-US" sz="1400" b="1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</a:endParaRPr>
          </a:p>
          <a:p>
            <a:pPr algn="l">
              <a:buFontTx/>
              <a:buChar char="•"/>
            </a:pPr>
            <a:endParaRPr lang="en-US" sz="1400" b="1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</a:endParaRPr>
          </a:p>
          <a:p>
            <a:pPr algn="l"/>
            <a:endParaRPr lang="en-US" sz="1400" b="1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</a:endParaRPr>
          </a:p>
          <a:p>
            <a:pPr algn="l">
              <a:buFontTx/>
              <a:buChar char="•"/>
            </a:pPr>
            <a:endParaRPr lang="en-US" sz="1400" b="1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</a:endParaRPr>
          </a:p>
          <a:p>
            <a:pPr algn="l">
              <a:buFontTx/>
              <a:buChar char="•"/>
            </a:pPr>
            <a:endParaRPr lang="en-US" sz="1400" b="1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</a:endParaRPr>
          </a:p>
          <a:p>
            <a:pPr algn="l">
              <a:buFontTx/>
              <a:buChar char="•"/>
            </a:pPr>
            <a:endParaRPr lang="en-US" sz="1400" b="1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</a:endParaRPr>
          </a:p>
        </p:txBody>
      </p:sp>
      <p:sp>
        <p:nvSpPr>
          <p:cNvPr id="368643" name="Rectangle 3"/>
          <p:cNvSpPr>
            <a:spLocks noChangeArrowheads="1"/>
          </p:cNvSpPr>
          <p:nvPr/>
        </p:nvSpPr>
        <p:spPr bwMode="auto">
          <a:xfrm>
            <a:off x="381000" y="1371600"/>
            <a:ext cx="2209800" cy="990600"/>
          </a:xfrm>
          <a:prstGeom prst="rect">
            <a:avLst/>
          </a:prstGeom>
          <a:solidFill>
            <a:srgbClr val="993366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28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Universities</a:t>
            </a:r>
          </a:p>
        </p:txBody>
      </p:sp>
      <p:sp>
        <p:nvSpPr>
          <p:cNvPr id="368644" name="Text Box 4"/>
          <p:cNvSpPr txBox="1">
            <a:spLocks noChangeArrowheads="1"/>
          </p:cNvSpPr>
          <p:nvPr/>
        </p:nvSpPr>
        <p:spPr bwMode="auto">
          <a:xfrm>
            <a:off x="2971800" y="2346325"/>
            <a:ext cx="6172200" cy="28352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buFontTx/>
              <a:buChar char="•"/>
            </a:pPr>
            <a:r>
              <a:rPr lang="en-US" sz="2000" b="1">
                <a:effectLst>
                  <a:outerShdw blurRad="38100" dist="38100" dir="2700000" algn="tl">
                    <a:srgbClr val="FFFFFF"/>
                  </a:outerShdw>
                </a:effectLst>
              </a:rPr>
              <a:t>Innovation scattered across separate research    </a:t>
            </a:r>
          </a:p>
          <a:p>
            <a:pPr algn="l"/>
            <a:r>
              <a:rPr lang="en-US" sz="2000" b="1">
                <a:effectLst>
                  <a:outerShdw blurRad="38100" dist="38100" dir="2700000" algn="tl">
                    <a:srgbClr val="FFFFFF"/>
                  </a:outerShdw>
                </a:effectLst>
              </a:rPr>
              <a:t>    centers.</a:t>
            </a:r>
          </a:p>
          <a:p>
            <a:pPr algn="l">
              <a:buFontTx/>
              <a:buChar char="•"/>
            </a:pPr>
            <a:endParaRPr lang="en-US" sz="2000" b="1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l">
              <a:buFontTx/>
              <a:buChar char="•"/>
            </a:pPr>
            <a:endParaRPr lang="en-US" sz="2000" b="1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l">
              <a:buFontTx/>
              <a:buChar char="•"/>
            </a:pPr>
            <a:r>
              <a:rPr lang="en-US" sz="2000" b="1">
                <a:effectLst>
                  <a:outerShdw blurRad="38100" dist="38100" dir="2700000" algn="tl">
                    <a:srgbClr val="FFFFFF"/>
                  </a:outerShdw>
                </a:effectLst>
              </a:rPr>
              <a:t>Economic benefits flow to unknown locations.</a:t>
            </a:r>
          </a:p>
          <a:p>
            <a:pPr algn="l">
              <a:buFontTx/>
              <a:buChar char="•"/>
            </a:pPr>
            <a:endParaRPr lang="en-US" sz="2000" b="1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l">
              <a:buFontTx/>
              <a:buChar char="•"/>
            </a:pPr>
            <a:endParaRPr lang="en-US" sz="2000" b="1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l">
              <a:buFontTx/>
              <a:buChar char="•"/>
            </a:pPr>
            <a:r>
              <a:rPr lang="en-US" sz="2000" b="1">
                <a:effectLst>
                  <a:outerShdw blurRad="38100" dist="38100" dir="2700000" algn="tl">
                    <a:srgbClr val="FFFFFF"/>
                  </a:outerShdw>
                </a:effectLst>
              </a:rPr>
              <a:t>Competitive needs of regions not understood.</a:t>
            </a:r>
          </a:p>
          <a:p>
            <a:pPr algn="l">
              <a:buFontTx/>
              <a:buChar char="•"/>
            </a:pPr>
            <a:endParaRPr lang="en-US" sz="2000"/>
          </a:p>
        </p:txBody>
      </p:sp>
      <p:sp>
        <p:nvSpPr>
          <p:cNvPr id="368645" name="Line 5"/>
          <p:cNvSpPr>
            <a:spLocks noChangeShapeType="1"/>
          </p:cNvSpPr>
          <p:nvPr/>
        </p:nvSpPr>
        <p:spPr bwMode="auto">
          <a:xfrm>
            <a:off x="384175" y="2376488"/>
            <a:ext cx="2209800" cy="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368646" name="Picture 6" descr="rural_1002_1630"/>
          <p:cNvPicPr>
            <a:picLocks noChangeAspect="1" noChangeArrowheads="1"/>
          </p:cNvPicPr>
          <p:nvPr/>
        </p:nvPicPr>
        <p:blipFill>
          <a:blip r:embed="rId3" cstate="print">
            <a:lum contrast="12000"/>
          </a:blip>
          <a:srcRect l="21111" r="20000"/>
          <a:stretch>
            <a:fillRect/>
          </a:stretch>
        </p:blipFill>
        <p:spPr bwMode="auto">
          <a:xfrm>
            <a:off x="381000" y="2438400"/>
            <a:ext cx="22098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0690" name="Rectangle 2"/>
          <p:cNvSpPr>
            <a:spLocks noChangeArrowheads="1"/>
          </p:cNvSpPr>
          <p:nvPr/>
        </p:nvSpPr>
        <p:spPr bwMode="auto">
          <a:xfrm>
            <a:off x="6324600" y="1752600"/>
            <a:ext cx="2209800" cy="4419600"/>
          </a:xfrm>
          <a:prstGeom prst="rect">
            <a:avLst/>
          </a:prstGeom>
          <a:solidFill>
            <a:srgbClr val="00008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l">
              <a:buFontTx/>
              <a:buChar char="•"/>
            </a:pPr>
            <a:endParaRPr lang="en-US" sz="1400" b="1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</a:endParaRPr>
          </a:p>
          <a:p>
            <a:pPr algn="l">
              <a:buFontTx/>
              <a:buChar char="•"/>
            </a:pPr>
            <a:endParaRPr lang="en-US" sz="1400" b="1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</a:endParaRPr>
          </a:p>
          <a:p>
            <a:pPr algn="l">
              <a:buFontTx/>
              <a:buChar char="•"/>
            </a:pPr>
            <a:endParaRPr lang="en-US" sz="1400" b="1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</a:endParaRPr>
          </a:p>
          <a:p>
            <a:pPr algn="l"/>
            <a:endParaRPr lang="en-US" sz="1400" b="1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</a:endParaRPr>
          </a:p>
          <a:p>
            <a:pPr algn="l">
              <a:buFontTx/>
              <a:buChar char="•"/>
            </a:pPr>
            <a:endParaRPr lang="en-US" sz="1400" b="1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</a:endParaRPr>
          </a:p>
          <a:p>
            <a:pPr algn="l">
              <a:buFontTx/>
              <a:buChar char="•"/>
            </a:pPr>
            <a:endParaRPr lang="en-US" sz="1400" b="1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</a:endParaRPr>
          </a:p>
          <a:p>
            <a:pPr algn="l">
              <a:buFontTx/>
              <a:buChar char="•"/>
            </a:pPr>
            <a:endParaRPr lang="en-US" sz="1400" b="1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</a:endParaRPr>
          </a:p>
          <a:p>
            <a:pPr algn="l">
              <a:buFontTx/>
              <a:buChar char="•"/>
            </a:pPr>
            <a:endParaRPr lang="en-US" sz="1400" b="1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</a:endParaRPr>
          </a:p>
          <a:p>
            <a:pPr algn="l">
              <a:buFontTx/>
              <a:buChar char="•"/>
            </a:pPr>
            <a:endParaRPr lang="en-US" sz="1400" b="1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</a:endParaRPr>
          </a:p>
          <a:p>
            <a:pPr algn="l">
              <a:buFontTx/>
              <a:buChar char="•"/>
            </a:pPr>
            <a:endParaRPr lang="en-US" sz="1400" b="1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</a:endParaRPr>
          </a:p>
          <a:p>
            <a:pPr algn="l">
              <a:buFontTx/>
              <a:buChar char="•"/>
            </a:pPr>
            <a:endParaRPr lang="en-US" sz="1400" b="1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</a:endParaRPr>
          </a:p>
          <a:p>
            <a:pPr algn="l">
              <a:buFontTx/>
              <a:buChar char="•"/>
            </a:pPr>
            <a:endParaRPr lang="en-US" sz="1400" b="1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</a:endParaRPr>
          </a:p>
        </p:txBody>
      </p:sp>
      <p:sp>
        <p:nvSpPr>
          <p:cNvPr id="370691" name="Rectangle 3"/>
          <p:cNvSpPr>
            <a:spLocks noChangeArrowheads="1"/>
          </p:cNvSpPr>
          <p:nvPr/>
        </p:nvSpPr>
        <p:spPr bwMode="auto">
          <a:xfrm>
            <a:off x="6324600" y="1371600"/>
            <a:ext cx="2209800" cy="990600"/>
          </a:xfrm>
          <a:prstGeom prst="rect">
            <a:avLst/>
          </a:prstGeom>
          <a:solidFill>
            <a:srgbClr val="00008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28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Regions</a:t>
            </a:r>
          </a:p>
        </p:txBody>
      </p:sp>
      <p:sp>
        <p:nvSpPr>
          <p:cNvPr id="370692" name="Text Box 4"/>
          <p:cNvSpPr txBox="1">
            <a:spLocks noChangeArrowheads="1"/>
          </p:cNvSpPr>
          <p:nvPr/>
        </p:nvSpPr>
        <p:spPr bwMode="auto">
          <a:xfrm>
            <a:off x="457200" y="2057400"/>
            <a:ext cx="5715000" cy="16160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buFontTx/>
              <a:buChar char="•"/>
            </a:pPr>
            <a:r>
              <a:rPr lang="en-US" sz="2000" b="1">
                <a:effectLst>
                  <a:outerShdw blurRad="38100" dist="38100" dir="2700000" algn="tl">
                    <a:srgbClr val="FFFFFF"/>
                  </a:outerShdw>
                </a:effectLst>
              </a:rPr>
              <a:t>Competitive advantage poorly understood.</a:t>
            </a:r>
          </a:p>
          <a:p>
            <a:pPr algn="l">
              <a:buFontTx/>
              <a:buChar char="•"/>
            </a:pPr>
            <a:endParaRPr lang="en-US" sz="2000" b="1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l">
              <a:buFontTx/>
              <a:buChar char="•"/>
            </a:pPr>
            <a:r>
              <a:rPr lang="en-US" sz="2000" b="1">
                <a:effectLst>
                  <a:outerShdw blurRad="38100" dist="38100" dir="2700000" algn="tl">
                    <a:srgbClr val="FFFFFF"/>
                  </a:outerShdw>
                </a:effectLst>
              </a:rPr>
              <a:t>Do not know which innovations can help.</a:t>
            </a:r>
          </a:p>
          <a:p>
            <a:pPr algn="l">
              <a:buFontTx/>
              <a:buChar char="•"/>
            </a:pPr>
            <a:endParaRPr lang="en-US" sz="2000" b="1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l">
              <a:buFontTx/>
              <a:buChar char="•"/>
            </a:pPr>
            <a:endParaRPr lang="en-US" sz="2000"/>
          </a:p>
        </p:txBody>
      </p:sp>
      <p:sp>
        <p:nvSpPr>
          <p:cNvPr id="370693" name="Line 5"/>
          <p:cNvSpPr>
            <a:spLocks noChangeShapeType="1"/>
          </p:cNvSpPr>
          <p:nvPr/>
        </p:nvSpPr>
        <p:spPr bwMode="auto">
          <a:xfrm>
            <a:off x="6324600" y="2362200"/>
            <a:ext cx="2209800" cy="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370694" name="Picture 6" descr="Picture1"/>
          <p:cNvPicPr>
            <a:picLocks noChangeAspect="1" noChangeArrowheads="1"/>
          </p:cNvPicPr>
          <p:nvPr/>
        </p:nvPicPr>
        <p:blipFill>
          <a:blip r:embed="rId3" cstate="print"/>
          <a:srcRect l="5208" t="7813" r="5208" b="6250"/>
          <a:stretch>
            <a:fillRect/>
          </a:stretch>
        </p:blipFill>
        <p:spPr bwMode="auto">
          <a:xfrm>
            <a:off x="6324600" y="4781550"/>
            <a:ext cx="2209800" cy="1412875"/>
          </a:xfrm>
          <a:prstGeom prst="rect">
            <a:avLst/>
          </a:prstGeom>
          <a:noFill/>
        </p:spPr>
      </p:pic>
      <p:pic>
        <p:nvPicPr>
          <p:cNvPr id="370695" name="Picture 7" descr="rowing"/>
          <p:cNvPicPr>
            <a:picLocks noChangeAspect="1" noChangeArrowheads="1"/>
          </p:cNvPicPr>
          <p:nvPr/>
        </p:nvPicPr>
        <p:blipFill>
          <a:blip r:embed="rId4" cstate="print">
            <a:lum contrast="-6000"/>
          </a:blip>
          <a:srcRect/>
          <a:stretch>
            <a:fillRect/>
          </a:stretch>
        </p:blipFill>
        <p:spPr bwMode="auto">
          <a:xfrm>
            <a:off x="6324600" y="2362200"/>
            <a:ext cx="22098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0696" name="Picture 8" descr="road cover"/>
          <p:cNvPicPr>
            <a:picLocks noChangeAspect="1" noChangeArrowheads="1"/>
          </p:cNvPicPr>
          <p:nvPr/>
        </p:nvPicPr>
        <p:blipFill>
          <a:blip r:embed="rId5" cstate="print">
            <a:lum bright="-18000" contrast="18000"/>
          </a:blip>
          <a:srcRect/>
          <a:stretch>
            <a:fillRect/>
          </a:stretch>
        </p:blipFill>
        <p:spPr bwMode="auto">
          <a:xfrm>
            <a:off x="6324600" y="3657600"/>
            <a:ext cx="2209800" cy="1219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738" name="Rectangle 2"/>
          <p:cNvSpPr>
            <a:spLocks noChangeArrowheads="1"/>
          </p:cNvSpPr>
          <p:nvPr/>
        </p:nvSpPr>
        <p:spPr bwMode="auto">
          <a:xfrm>
            <a:off x="5788025" y="1752600"/>
            <a:ext cx="2209800" cy="3505200"/>
          </a:xfrm>
          <a:prstGeom prst="rect">
            <a:avLst/>
          </a:prstGeom>
          <a:solidFill>
            <a:srgbClr val="00008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l">
              <a:buFontTx/>
              <a:buChar char="•"/>
            </a:pPr>
            <a:endParaRPr lang="en-US" sz="1400" b="1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</a:endParaRPr>
          </a:p>
          <a:p>
            <a:pPr algn="l">
              <a:buFontTx/>
              <a:buChar char="•"/>
            </a:pPr>
            <a:endParaRPr lang="en-US" sz="1400" b="1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</a:endParaRPr>
          </a:p>
          <a:p>
            <a:pPr algn="l">
              <a:buFontTx/>
              <a:buChar char="•"/>
            </a:pPr>
            <a:r>
              <a:rPr lang="en-US" sz="14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 Competitive   </a:t>
            </a:r>
          </a:p>
          <a:p>
            <a:pPr algn="l"/>
            <a:r>
              <a:rPr lang="en-US" sz="14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   advantages poorly </a:t>
            </a:r>
          </a:p>
          <a:p>
            <a:pPr algn="l"/>
            <a:r>
              <a:rPr lang="en-US" sz="14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   understood</a:t>
            </a:r>
          </a:p>
          <a:p>
            <a:pPr algn="l">
              <a:buFontTx/>
              <a:buChar char="•"/>
            </a:pPr>
            <a:endParaRPr lang="en-US" sz="1400" b="1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</a:endParaRPr>
          </a:p>
          <a:p>
            <a:pPr algn="l">
              <a:buFontTx/>
              <a:buChar char="•"/>
            </a:pPr>
            <a:r>
              <a:rPr lang="en-US" sz="14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 Do not know which </a:t>
            </a:r>
          </a:p>
          <a:p>
            <a:pPr algn="l"/>
            <a:r>
              <a:rPr lang="en-US" sz="14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   innovations might </a:t>
            </a:r>
          </a:p>
          <a:p>
            <a:pPr algn="l"/>
            <a:r>
              <a:rPr lang="en-US" sz="14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   help</a:t>
            </a:r>
          </a:p>
          <a:p>
            <a:pPr algn="l">
              <a:buFontTx/>
              <a:buChar char="•"/>
            </a:pPr>
            <a:endParaRPr lang="en-US" sz="1400" b="1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</a:endParaRPr>
          </a:p>
          <a:p>
            <a:pPr algn="l"/>
            <a:endParaRPr lang="en-US" sz="1400" b="1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</a:endParaRPr>
          </a:p>
          <a:p>
            <a:pPr algn="l">
              <a:buFontTx/>
              <a:buChar char="•"/>
            </a:pPr>
            <a:endParaRPr lang="en-US" sz="1400" b="1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</a:endParaRPr>
          </a:p>
          <a:p>
            <a:pPr algn="l">
              <a:buFontTx/>
              <a:buChar char="•"/>
            </a:pPr>
            <a:endParaRPr lang="en-US" sz="1400" b="1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</a:endParaRPr>
          </a:p>
        </p:txBody>
      </p:sp>
      <p:sp>
        <p:nvSpPr>
          <p:cNvPr id="372739" name="Rectangle 3"/>
          <p:cNvSpPr>
            <a:spLocks noChangeArrowheads="1"/>
          </p:cNvSpPr>
          <p:nvPr/>
        </p:nvSpPr>
        <p:spPr bwMode="auto">
          <a:xfrm>
            <a:off x="5788025" y="1371600"/>
            <a:ext cx="2209800" cy="990600"/>
          </a:xfrm>
          <a:prstGeom prst="rect">
            <a:avLst/>
          </a:prstGeom>
          <a:solidFill>
            <a:srgbClr val="00008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28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Regions</a:t>
            </a:r>
          </a:p>
        </p:txBody>
      </p:sp>
      <p:sp>
        <p:nvSpPr>
          <p:cNvPr id="372740" name="Rectangle 4"/>
          <p:cNvSpPr>
            <a:spLocks noChangeArrowheads="1"/>
          </p:cNvSpPr>
          <p:nvPr/>
        </p:nvSpPr>
        <p:spPr bwMode="auto">
          <a:xfrm>
            <a:off x="1176338" y="1752600"/>
            <a:ext cx="2209800" cy="3505200"/>
          </a:xfrm>
          <a:prstGeom prst="rect">
            <a:avLst/>
          </a:prstGeom>
          <a:solidFill>
            <a:srgbClr val="993366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l">
              <a:buFontTx/>
              <a:buChar char="•"/>
            </a:pPr>
            <a:endParaRPr lang="en-US" sz="1400" b="1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</a:endParaRPr>
          </a:p>
          <a:p>
            <a:pPr algn="l">
              <a:buFontTx/>
              <a:buChar char="•"/>
            </a:pPr>
            <a:endParaRPr lang="en-US" sz="1400" b="1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</a:endParaRPr>
          </a:p>
          <a:p>
            <a:pPr algn="l">
              <a:buFontTx/>
              <a:buChar char="•"/>
            </a:pPr>
            <a:endParaRPr lang="en-US" sz="1400" b="1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</a:endParaRPr>
          </a:p>
          <a:p>
            <a:pPr algn="l">
              <a:buFontTx/>
              <a:buChar char="•"/>
            </a:pPr>
            <a:endParaRPr lang="en-US" sz="1400" b="1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</a:endParaRPr>
          </a:p>
          <a:p>
            <a:pPr algn="l">
              <a:buFontTx/>
              <a:buChar char="•"/>
            </a:pPr>
            <a:endParaRPr lang="en-US" sz="1400" b="1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</a:endParaRPr>
          </a:p>
          <a:p>
            <a:pPr algn="l">
              <a:buFontTx/>
              <a:buChar char="•"/>
            </a:pPr>
            <a:endParaRPr lang="en-US" sz="1400" b="1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</a:endParaRPr>
          </a:p>
          <a:p>
            <a:pPr algn="l">
              <a:buFontTx/>
              <a:buChar char="•"/>
            </a:pPr>
            <a:r>
              <a:rPr lang="en-US" sz="14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 Innovation scattered </a:t>
            </a:r>
          </a:p>
          <a:p>
            <a:pPr algn="l"/>
            <a:r>
              <a:rPr lang="en-US" sz="14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    across separate </a:t>
            </a:r>
          </a:p>
          <a:p>
            <a:pPr algn="l"/>
            <a:r>
              <a:rPr lang="en-US" sz="14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    research centers</a:t>
            </a:r>
          </a:p>
          <a:p>
            <a:pPr algn="l">
              <a:buFontTx/>
              <a:buChar char="•"/>
            </a:pPr>
            <a:endParaRPr lang="en-US" sz="1400" b="1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</a:endParaRPr>
          </a:p>
          <a:p>
            <a:pPr algn="l">
              <a:buFontTx/>
              <a:buChar char="•"/>
            </a:pPr>
            <a:r>
              <a:rPr lang="en-US" sz="14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 Economic benefits </a:t>
            </a:r>
          </a:p>
          <a:p>
            <a:pPr algn="l"/>
            <a:r>
              <a:rPr lang="en-US" sz="14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    flow to unknown   </a:t>
            </a:r>
          </a:p>
          <a:p>
            <a:pPr algn="l"/>
            <a:r>
              <a:rPr lang="en-US" sz="14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    locations</a:t>
            </a:r>
          </a:p>
          <a:p>
            <a:pPr algn="l"/>
            <a:endParaRPr lang="en-US" sz="1400" b="1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</a:endParaRPr>
          </a:p>
          <a:p>
            <a:pPr algn="l">
              <a:buFontTx/>
              <a:buChar char="•"/>
            </a:pPr>
            <a:r>
              <a:rPr lang="en-US" sz="14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 Competitive needs </a:t>
            </a:r>
          </a:p>
          <a:p>
            <a:pPr algn="l"/>
            <a:r>
              <a:rPr lang="en-US" sz="14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    of regions not  </a:t>
            </a:r>
          </a:p>
          <a:p>
            <a:pPr algn="l"/>
            <a:r>
              <a:rPr lang="en-US" sz="14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    understood</a:t>
            </a:r>
          </a:p>
          <a:p>
            <a:pPr algn="l">
              <a:buFontTx/>
              <a:buChar char="•"/>
            </a:pPr>
            <a:endParaRPr lang="en-US" sz="1400" b="1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</a:endParaRPr>
          </a:p>
          <a:p>
            <a:pPr algn="l">
              <a:buFontTx/>
              <a:buChar char="•"/>
            </a:pPr>
            <a:endParaRPr lang="en-US" sz="1400" b="1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</a:endParaRPr>
          </a:p>
          <a:p>
            <a:pPr algn="l">
              <a:buFontTx/>
              <a:buChar char="•"/>
            </a:pPr>
            <a:endParaRPr lang="en-US" sz="1400" b="1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</a:endParaRPr>
          </a:p>
          <a:p>
            <a:pPr algn="l">
              <a:buFontTx/>
              <a:buChar char="•"/>
            </a:pPr>
            <a:endParaRPr lang="en-US" sz="1400" b="1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</a:endParaRPr>
          </a:p>
        </p:txBody>
      </p:sp>
      <p:sp>
        <p:nvSpPr>
          <p:cNvPr id="372741" name="Rectangle 5"/>
          <p:cNvSpPr>
            <a:spLocks noChangeArrowheads="1"/>
          </p:cNvSpPr>
          <p:nvPr/>
        </p:nvSpPr>
        <p:spPr bwMode="auto">
          <a:xfrm>
            <a:off x="1176338" y="1371600"/>
            <a:ext cx="2209800" cy="990600"/>
          </a:xfrm>
          <a:prstGeom prst="rect">
            <a:avLst/>
          </a:prstGeom>
          <a:solidFill>
            <a:srgbClr val="993366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28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Universities</a:t>
            </a:r>
          </a:p>
        </p:txBody>
      </p:sp>
      <p:sp>
        <p:nvSpPr>
          <p:cNvPr id="372742" name="Line 6"/>
          <p:cNvSpPr>
            <a:spLocks noChangeShapeType="1"/>
          </p:cNvSpPr>
          <p:nvPr/>
        </p:nvSpPr>
        <p:spPr bwMode="auto">
          <a:xfrm>
            <a:off x="1179513" y="2362200"/>
            <a:ext cx="2209800" cy="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2743" name="Line 7"/>
          <p:cNvSpPr>
            <a:spLocks noChangeShapeType="1"/>
          </p:cNvSpPr>
          <p:nvPr/>
        </p:nvSpPr>
        <p:spPr bwMode="auto">
          <a:xfrm>
            <a:off x="5791200" y="2362200"/>
            <a:ext cx="2209800" cy="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2744" name="Text Box 8"/>
          <p:cNvSpPr txBox="1">
            <a:spLocks noChangeArrowheads="1"/>
          </p:cNvSpPr>
          <p:nvPr/>
        </p:nvSpPr>
        <p:spPr bwMode="auto">
          <a:xfrm>
            <a:off x="2917825" y="258763"/>
            <a:ext cx="3290888" cy="7620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4400" b="1">
                <a:effectLst>
                  <a:outerShdw blurRad="38100" dist="38100" dir="2700000" algn="tl">
                    <a:srgbClr val="FFFFFF"/>
                  </a:outerShdw>
                </a:effectLst>
                <a:latin typeface="Garamond" pitchFamily="18" charset="0"/>
              </a:rPr>
              <a:t>The Problem</a:t>
            </a:r>
          </a:p>
        </p:txBody>
      </p:sp>
      <p:sp>
        <p:nvSpPr>
          <p:cNvPr id="372745" name="Text Box 9"/>
          <p:cNvSpPr txBox="1">
            <a:spLocks noChangeArrowheads="1"/>
          </p:cNvSpPr>
          <p:nvPr/>
        </p:nvSpPr>
        <p:spPr bwMode="auto">
          <a:xfrm>
            <a:off x="533400" y="5394325"/>
            <a:ext cx="3527425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b="1" i="1">
                <a:effectLst>
                  <a:outerShdw blurRad="38100" dist="38100" dir="2700000" algn="tl">
                    <a:srgbClr val="FFFFFF"/>
                  </a:outerShdw>
                </a:effectLst>
              </a:rPr>
              <a:t>Universities need regions…</a:t>
            </a:r>
          </a:p>
        </p:txBody>
      </p:sp>
      <p:sp>
        <p:nvSpPr>
          <p:cNvPr id="372746" name="Text Box 10"/>
          <p:cNvSpPr txBox="1">
            <a:spLocks noChangeArrowheads="1"/>
          </p:cNvSpPr>
          <p:nvPr/>
        </p:nvSpPr>
        <p:spPr bwMode="auto">
          <a:xfrm>
            <a:off x="5073650" y="5394325"/>
            <a:ext cx="3613150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b="1" i="1">
                <a:effectLst>
                  <a:outerShdw blurRad="38100" dist="38100" dir="2700000" algn="tl">
                    <a:srgbClr val="FFFFFF"/>
                  </a:outerShdw>
                </a:effectLst>
              </a:rPr>
              <a:t>Regions need Universities…</a:t>
            </a:r>
          </a:p>
        </p:txBody>
      </p:sp>
      <p:sp>
        <p:nvSpPr>
          <p:cNvPr id="372747" name="Text Box 11"/>
          <p:cNvSpPr txBox="1">
            <a:spLocks noChangeArrowheads="1"/>
          </p:cNvSpPr>
          <p:nvPr/>
        </p:nvSpPr>
        <p:spPr bwMode="auto">
          <a:xfrm>
            <a:off x="381000" y="6096000"/>
            <a:ext cx="8305800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400" b="1">
                <a:effectLst>
                  <a:outerShdw blurRad="38100" dist="38100" dir="2700000" algn="tl">
                    <a:srgbClr val="FFFFFF"/>
                  </a:outerShdw>
                </a:effectLst>
                <a:latin typeface="Californian FB" pitchFamily="18" charset="0"/>
              </a:rPr>
              <a:t>But there is no 21</a:t>
            </a:r>
            <a:r>
              <a:rPr lang="en-US" sz="2400" b="1" baseline="30000">
                <a:effectLst>
                  <a:outerShdw blurRad="38100" dist="38100" dir="2700000" algn="tl">
                    <a:srgbClr val="FFFFFF"/>
                  </a:outerShdw>
                </a:effectLst>
                <a:latin typeface="Californian FB" pitchFamily="18" charset="0"/>
              </a:rPr>
              <a:t>st</a:t>
            </a:r>
            <a:r>
              <a:rPr lang="en-US" sz="2400" b="1">
                <a:effectLst>
                  <a:outerShdw blurRad="38100" dist="38100" dir="2700000" algn="tl">
                    <a:srgbClr val="FFFFFF"/>
                  </a:outerShdw>
                </a:effectLst>
                <a:latin typeface="Californian FB" pitchFamily="18" charset="0"/>
              </a:rPr>
              <a:t> Century bridge connecting the two.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786" name="Line 2"/>
          <p:cNvSpPr>
            <a:spLocks noChangeShapeType="1"/>
          </p:cNvSpPr>
          <p:nvPr/>
        </p:nvSpPr>
        <p:spPr bwMode="auto">
          <a:xfrm>
            <a:off x="4114800" y="2286000"/>
            <a:ext cx="0" cy="3733800"/>
          </a:xfrm>
          <a:prstGeom prst="line">
            <a:avLst/>
          </a:prstGeom>
          <a:noFill/>
          <a:ln w="412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4787" name="Rectangle 3"/>
          <p:cNvSpPr>
            <a:spLocks noChangeArrowheads="1"/>
          </p:cNvSpPr>
          <p:nvPr/>
        </p:nvSpPr>
        <p:spPr bwMode="auto">
          <a:xfrm>
            <a:off x="6324600" y="1981200"/>
            <a:ext cx="2209800" cy="4419600"/>
          </a:xfrm>
          <a:prstGeom prst="rect">
            <a:avLst/>
          </a:prstGeom>
          <a:solidFill>
            <a:srgbClr val="00008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l">
              <a:buFontTx/>
              <a:buChar char="•"/>
            </a:pPr>
            <a:endParaRPr lang="en-US" sz="1400" b="1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</a:endParaRPr>
          </a:p>
          <a:p>
            <a:pPr algn="l">
              <a:buFontTx/>
              <a:buChar char="•"/>
            </a:pPr>
            <a:endParaRPr lang="en-US" sz="1400" b="1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</a:endParaRPr>
          </a:p>
          <a:p>
            <a:pPr algn="l">
              <a:buFontTx/>
              <a:buChar char="•"/>
            </a:pPr>
            <a:r>
              <a:rPr lang="en-US" sz="14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 Competitive </a:t>
            </a:r>
          </a:p>
          <a:p>
            <a:pPr algn="l"/>
            <a:r>
              <a:rPr lang="en-US" sz="14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    advantages poorly </a:t>
            </a:r>
          </a:p>
          <a:p>
            <a:pPr algn="l"/>
            <a:r>
              <a:rPr lang="en-US" sz="14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    understood</a:t>
            </a:r>
          </a:p>
          <a:p>
            <a:pPr algn="l">
              <a:buFontTx/>
              <a:buChar char="•"/>
            </a:pPr>
            <a:endParaRPr lang="en-US" sz="1400" b="1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</a:endParaRPr>
          </a:p>
          <a:p>
            <a:pPr algn="l">
              <a:buFontTx/>
              <a:buChar char="•"/>
            </a:pPr>
            <a:r>
              <a:rPr lang="en-US" sz="14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 Do not know which </a:t>
            </a:r>
          </a:p>
          <a:p>
            <a:pPr algn="l"/>
            <a:r>
              <a:rPr lang="en-US" sz="14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    innovations would </a:t>
            </a:r>
          </a:p>
          <a:p>
            <a:pPr algn="l"/>
            <a:r>
              <a:rPr lang="en-US" sz="14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    help</a:t>
            </a:r>
          </a:p>
          <a:p>
            <a:pPr algn="l"/>
            <a:endParaRPr lang="en-US" sz="1400" b="1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</a:endParaRPr>
          </a:p>
          <a:p>
            <a:pPr algn="l">
              <a:buFontTx/>
              <a:buChar char="•"/>
            </a:pPr>
            <a:endParaRPr lang="en-US" sz="1400" b="1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</a:endParaRPr>
          </a:p>
          <a:p>
            <a:pPr algn="l">
              <a:buFontTx/>
              <a:buChar char="•"/>
            </a:pPr>
            <a:endParaRPr lang="en-US" sz="1400" b="1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</a:endParaRPr>
          </a:p>
          <a:p>
            <a:pPr algn="l">
              <a:buFontTx/>
              <a:buChar char="•"/>
            </a:pPr>
            <a:endParaRPr lang="en-US" sz="1400" b="1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</a:endParaRPr>
          </a:p>
          <a:p>
            <a:pPr algn="l">
              <a:buFontTx/>
              <a:buChar char="•"/>
            </a:pPr>
            <a:endParaRPr lang="en-US" sz="1400" b="1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</a:endParaRPr>
          </a:p>
          <a:p>
            <a:pPr algn="l">
              <a:buFontTx/>
              <a:buChar char="•"/>
            </a:pPr>
            <a:endParaRPr lang="en-US" sz="1400" b="1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</a:endParaRPr>
          </a:p>
          <a:p>
            <a:pPr algn="l">
              <a:buFontTx/>
              <a:buChar char="•"/>
            </a:pPr>
            <a:endParaRPr lang="en-US" sz="1400" b="1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</a:endParaRPr>
          </a:p>
          <a:p>
            <a:pPr algn="l">
              <a:buFontTx/>
              <a:buChar char="•"/>
            </a:pPr>
            <a:endParaRPr lang="en-US" sz="1400" b="1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</a:endParaRPr>
          </a:p>
          <a:p>
            <a:pPr algn="l">
              <a:buFontTx/>
              <a:buChar char="•"/>
            </a:pPr>
            <a:endParaRPr lang="en-US" sz="1400" b="1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</a:endParaRPr>
          </a:p>
        </p:txBody>
      </p:sp>
      <p:sp>
        <p:nvSpPr>
          <p:cNvPr id="374788" name="Rectangle 4"/>
          <p:cNvSpPr>
            <a:spLocks noChangeArrowheads="1"/>
          </p:cNvSpPr>
          <p:nvPr/>
        </p:nvSpPr>
        <p:spPr bwMode="auto">
          <a:xfrm>
            <a:off x="6324600" y="1600200"/>
            <a:ext cx="2209800" cy="990600"/>
          </a:xfrm>
          <a:prstGeom prst="rect">
            <a:avLst/>
          </a:prstGeom>
          <a:solidFill>
            <a:srgbClr val="00008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28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Regions</a:t>
            </a:r>
          </a:p>
        </p:txBody>
      </p:sp>
      <p:sp>
        <p:nvSpPr>
          <p:cNvPr id="374789" name="Rectangle 5"/>
          <p:cNvSpPr>
            <a:spLocks noChangeArrowheads="1"/>
          </p:cNvSpPr>
          <p:nvPr/>
        </p:nvSpPr>
        <p:spPr bwMode="auto">
          <a:xfrm>
            <a:off x="381000" y="2590800"/>
            <a:ext cx="2209800" cy="3886200"/>
          </a:xfrm>
          <a:prstGeom prst="rect">
            <a:avLst/>
          </a:prstGeom>
          <a:solidFill>
            <a:srgbClr val="993366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l">
              <a:buFontTx/>
              <a:buChar char="•"/>
            </a:pPr>
            <a:endParaRPr lang="en-US" sz="1400" b="1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</a:endParaRPr>
          </a:p>
          <a:p>
            <a:pPr algn="l">
              <a:buFontTx/>
              <a:buChar char="•"/>
            </a:pPr>
            <a:endParaRPr lang="en-US" sz="1400" b="1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</a:endParaRPr>
          </a:p>
          <a:p>
            <a:pPr algn="l">
              <a:buFontTx/>
              <a:buChar char="•"/>
            </a:pPr>
            <a:r>
              <a:rPr lang="en-US" sz="14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 Innovation centers </a:t>
            </a:r>
          </a:p>
          <a:p>
            <a:pPr algn="l"/>
            <a:r>
              <a:rPr lang="en-US" sz="14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    pooled to create</a:t>
            </a:r>
          </a:p>
          <a:p>
            <a:pPr algn="l"/>
            <a:r>
              <a:rPr lang="en-US" sz="14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    synergies </a:t>
            </a:r>
          </a:p>
          <a:p>
            <a:pPr algn="l">
              <a:buFontTx/>
              <a:buChar char="•"/>
            </a:pPr>
            <a:endParaRPr lang="en-US" sz="1400" b="1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</a:endParaRPr>
          </a:p>
          <a:p>
            <a:pPr algn="l">
              <a:buFontTx/>
              <a:buChar char="•"/>
            </a:pPr>
            <a:r>
              <a:rPr lang="en-US" sz="14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 Competitive needs </a:t>
            </a:r>
          </a:p>
          <a:p>
            <a:pPr algn="l"/>
            <a:r>
              <a:rPr lang="en-US" sz="14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    of regions still not    </a:t>
            </a:r>
          </a:p>
          <a:p>
            <a:pPr algn="l"/>
            <a:r>
              <a:rPr lang="en-US" sz="14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    understood</a:t>
            </a:r>
          </a:p>
          <a:p>
            <a:pPr algn="l">
              <a:buFontTx/>
              <a:buChar char="•"/>
            </a:pPr>
            <a:endParaRPr lang="en-US" sz="1400" b="1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</a:endParaRPr>
          </a:p>
          <a:p>
            <a:pPr algn="l">
              <a:lnSpc>
                <a:spcPct val="0"/>
              </a:lnSpc>
            </a:pPr>
            <a:endParaRPr lang="en-US" sz="1400" b="1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</a:endParaRPr>
          </a:p>
          <a:p>
            <a:pPr algn="l">
              <a:buFontTx/>
              <a:buChar char="•"/>
            </a:pPr>
            <a:endParaRPr lang="en-US" sz="1400" b="1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</a:endParaRPr>
          </a:p>
          <a:p>
            <a:pPr algn="l">
              <a:buFontTx/>
              <a:buChar char="•"/>
            </a:pPr>
            <a:endParaRPr lang="en-US" sz="1400" b="1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</a:endParaRPr>
          </a:p>
          <a:p>
            <a:pPr algn="l">
              <a:buFontTx/>
              <a:buChar char="•"/>
            </a:pPr>
            <a:r>
              <a:rPr lang="en-US" sz="14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 Economic benefits </a:t>
            </a:r>
          </a:p>
          <a:p>
            <a:pPr algn="l"/>
            <a:r>
              <a:rPr lang="en-US" sz="14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    flow to hometown</a:t>
            </a:r>
          </a:p>
          <a:p>
            <a:pPr algn="l">
              <a:buFontTx/>
              <a:buChar char="•"/>
            </a:pPr>
            <a:endParaRPr lang="en-US" sz="1400" b="1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</a:endParaRPr>
          </a:p>
          <a:p>
            <a:pPr algn="l">
              <a:buFontTx/>
              <a:buChar char="•"/>
            </a:pPr>
            <a:endParaRPr lang="en-US" sz="1400" b="1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</a:endParaRPr>
          </a:p>
          <a:p>
            <a:pPr algn="l">
              <a:buFontTx/>
              <a:buChar char="•"/>
            </a:pPr>
            <a:endParaRPr lang="en-US" sz="1400" b="1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</a:endParaRPr>
          </a:p>
          <a:p>
            <a:pPr algn="l">
              <a:buFontTx/>
              <a:buChar char="•"/>
            </a:pPr>
            <a:endParaRPr lang="en-US" sz="1400" b="1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</a:endParaRPr>
          </a:p>
          <a:p>
            <a:pPr algn="l">
              <a:buFontTx/>
              <a:buChar char="•"/>
            </a:pPr>
            <a:endParaRPr lang="en-US" sz="1400" b="1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</a:endParaRPr>
          </a:p>
          <a:p>
            <a:pPr algn="l">
              <a:buFontTx/>
              <a:buChar char="•"/>
            </a:pPr>
            <a:endParaRPr lang="en-US" sz="1400" b="1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</a:endParaRPr>
          </a:p>
        </p:txBody>
      </p:sp>
      <p:sp>
        <p:nvSpPr>
          <p:cNvPr id="374790" name="Rectangle 6"/>
          <p:cNvSpPr>
            <a:spLocks noChangeArrowheads="1"/>
          </p:cNvSpPr>
          <p:nvPr/>
        </p:nvSpPr>
        <p:spPr bwMode="auto">
          <a:xfrm>
            <a:off x="381000" y="1600200"/>
            <a:ext cx="2209800" cy="990600"/>
          </a:xfrm>
          <a:prstGeom prst="rect">
            <a:avLst/>
          </a:prstGeom>
          <a:solidFill>
            <a:srgbClr val="993366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28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Universities</a:t>
            </a:r>
          </a:p>
        </p:txBody>
      </p:sp>
      <p:sp>
        <p:nvSpPr>
          <p:cNvPr id="374791" name="Rectangle 7"/>
          <p:cNvSpPr>
            <a:spLocks noChangeArrowheads="1"/>
          </p:cNvSpPr>
          <p:nvPr/>
        </p:nvSpPr>
        <p:spPr bwMode="auto">
          <a:xfrm>
            <a:off x="3048000" y="4267200"/>
            <a:ext cx="2286000" cy="1143000"/>
          </a:xfrm>
          <a:prstGeom prst="rect">
            <a:avLst/>
          </a:prstGeom>
          <a:solidFill>
            <a:srgbClr val="FFFF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b="1">
                <a:effectLst>
                  <a:outerShdw blurRad="38100" dist="38100" dir="2700000" algn="tl">
                    <a:srgbClr val="FFFFFF"/>
                  </a:outerShdw>
                </a:effectLst>
              </a:rPr>
              <a:t>Intellectual Property</a:t>
            </a:r>
          </a:p>
          <a:p>
            <a:r>
              <a:rPr lang="en-US" b="1">
                <a:effectLst>
                  <a:outerShdw blurRad="38100" dist="38100" dir="2700000" algn="tl">
                    <a:srgbClr val="FFFFFF"/>
                  </a:outerShdw>
                </a:effectLst>
              </a:rPr>
              <a:t>&amp;</a:t>
            </a:r>
          </a:p>
          <a:p>
            <a:r>
              <a:rPr lang="en-US" b="1">
                <a:effectLst>
                  <a:outerShdw blurRad="38100" dist="38100" dir="2700000" algn="tl">
                    <a:srgbClr val="FFFFFF"/>
                  </a:outerShdw>
                </a:effectLst>
              </a:rPr>
              <a:t>Technology transfer</a:t>
            </a:r>
          </a:p>
        </p:txBody>
      </p:sp>
      <p:sp>
        <p:nvSpPr>
          <p:cNvPr id="374792" name="Rectangle 8"/>
          <p:cNvSpPr>
            <a:spLocks noChangeArrowheads="1"/>
          </p:cNvSpPr>
          <p:nvPr/>
        </p:nvSpPr>
        <p:spPr bwMode="auto">
          <a:xfrm>
            <a:off x="3048000" y="2667000"/>
            <a:ext cx="2286000" cy="1143000"/>
          </a:xfrm>
          <a:prstGeom prst="rect">
            <a:avLst/>
          </a:prstGeom>
          <a:solidFill>
            <a:srgbClr val="FF99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Research Parks</a:t>
            </a:r>
          </a:p>
        </p:txBody>
      </p:sp>
      <p:sp>
        <p:nvSpPr>
          <p:cNvPr id="374793" name="Rectangle 9"/>
          <p:cNvSpPr>
            <a:spLocks noChangeArrowheads="1"/>
          </p:cNvSpPr>
          <p:nvPr/>
        </p:nvSpPr>
        <p:spPr bwMode="auto">
          <a:xfrm>
            <a:off x="3048000" y="1143000"/>
            <a:ext cx="2286000" cy="1143000"/>
          </a:xfrm>
          <a:prstGeom prst="rect">
            <a:avLst/>
          </a:prstGeom>
          <a:solidFill>
            <a:srgbClr val="0080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en-US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Interdisciplinary Research Centers</a:t>
            </a:r>
          </a:p>
        </p:txBody>
      </p:sp>
      <p:sp>
        <p:nvSpPr>
          <p:cNvPr id="374794" name="Line 10"/>
          <p:cNvSpPr>
            <a:spLocks noChangeShapeType="1"/>
          </p:cNvSpPr>
          <p:nvPr/>
        </p:nvSpPr>
        <p:spPr bwMode="auto">
          <a:xfrm>
            <a:off x="5867400" y="1066800"/>
            <a:ext cx="0" cy="4724400"/>
          </a:xfrm>
          <a:prstGeom prst="line">
            <a:avLst/>
          </a:prstGeom>
          <a:noFill/>
          <a:ln w="76200" cmpd="tri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4795" name="Line 11"/>
          <p:cNvSpPr>
            <a:spLocks noChangeShapeType="1"/>
          </p:cNvSpPr>
          <p:nvPr/>
        </p:nvSpPr>
        <p:spPr bwMode="auto">
          <a:xfrm>
            <a:off x="384175" y="2590800"/>
            <a:ext cx="2209800" cy="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4796" name="Line 12"/>
          <p:cNvSpPr>
            <a:spLocks noChangeShapeType="1"/>
          </p:cNvSpPr>
          <p:nvPr/>
        </p:nvSpPr>
        <p:spPr bwMode="auto">
          <a:xfrm>
            <a:off x="6324600" y="2590800"/>
            <a:ext cx="2209800" cy="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4797" name="Line 13"/>
          <p:cNvSpPr>
            <a:spLocks noChangeShapeType="1"/>
          </p:cNvSpPr>
          <p:nvPr/>
        </p:nvSpPr>
        <p:spPr bwMode="auto">
          <a:xfrm>
            <a:off x="5376863" y="1752600"/>
            <a:ext cx="457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4798" name="Line 14"/>
          <p:cNvSpPr>
            <a:spLocks noChangeShapeType="1"/>
          </p:cNvSpPr>
          <p:nvPr/>
        </p:nvSpPr>
        <p:spPr bwMode="auto">
          <a:xfrm>
            <a:off x="5381625" y="3200400"/>
            <a:ext cx="457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4799" name="Line 15"/>
          <p:cNvSpPr>
            <a:spLocks noChangeShapeType="1"/>
          </p:cNvSpPr>
          <p:nvPr/>
        </p:nvSpPr>
        <p:spPr bwMode="auto">
          <a:xfrm>
            <a:off x="5381625" y="4800600"/>
            <a:ext cx="457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4800" name="Oval 16"/>
          <p:cNvSpPr>
            <a:spLocks noChangeArrowheads="1"/>
          </p:cNvSpPr>
          <p:nvPr/>
        </p:nvSpPr>
        <p:spPr bwMode="auto">
          <a:xfrm>
            <a:off x="3124200" y="6019800"/>
            <a:ext cx="2057400" cy="762000"/>
          </a:xfrm>
          <a:prstGeom prst="ellipse">
            <a:avLst/>
          </a:prstGeom>
          <a:solidFill>
            <a:srgbClr val="FF9900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r>
              <a:rPr lang="en-US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Hometown</a:t>
            </a:r>
          </a:p>
        </p:txBody>
      </p:sp>
      <p:sp>
        <p:nvSpPr>
          <p:cNvPr id="374801" name="Text Box 17"/>
          <p:cNvSpPr txBox="1">
            <a:spLocks noChangeArrowheads="1"/>
          </p:cNvSpPr>
          <p:nvPr/>
        </p:nvSpPr>
        <p:spPr bwMode="auto">
          <a:xfrm>
            <a:off x="1741488" y="166688"/>
            <a:ext cx="5535612" cy="7620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4400" b="1">
                <a:effectLst>
                  <a:outerShdw blurRad="38100" dist="38100" dir="2700000" algn="tl">
                    <a:srgbClr val="FFFFFF"/>
                  </a:outerShdw>
                </a:effectLst>
                <a:latin typeface="Garamond" pitchFamily="18" charset="0"/>
              </a:rPr>
              <a:t>The Current Approach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6834" name="Rectangle 2"/>
          <p:cNvSpPr>
            <a:spLocks noChangeArrowheads="1"/>
          </p:cNvSpPr>
          <p:nvPr/>
        </p:nvSpPr>
        <p:spPr bwMode="auto">
          <a:xfrm>
            <a:off x="6400800" y="3200400"/>
            <a:ext cx="2209800" cy="2971800"/>
          </a:xfrm>
          <a:prstGeom prst="rect">
            <a:avLst/>
          </a:prstGeom>
          <a:solidFill>
            <a:srgbClr val="00008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l">
              <a:buFontTx/>
              <a:buChar char="•"/>
            </a:pPr>
            <a:endParaRPr lang="en-US" sz="1400" b="1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</a:endParaRPr>
          </a:p>
          <a:p>
            <a:pPr algn="l">
              <a:buFontTx/>
              <a:buChar char="•"/>
            </a:pPr>
            <a:endParaRPr lang="en-US" sz="1400" b="1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</a:endParaRPr>
          </a:p>
          <a:p>
            <a:pPr algn="l">
              <a:buFontTx/>
              <a:buChar char="•"/>
            </a:pPr>
            <a:r>
              <a:rPr lang="en-US" sz="14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 Better understand </a:t>
            </a:r>
          </a:p>
          <a:p>
            <a:pPr algn="l"/>
            <a:r>
              <a:rPr lang="en-US" sz="14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    competitive </a:t>
            </a:r>
          </a:p>
          <a:p>
            <a:pPr algn="l"/>
            <a:r>
              <a:rPr lang="en-US" sz="14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    advantages</a:t>
            </a:r>
          </a:p>
          <a:p>
            <a:pPr algn="l">
              <a:buFontTx/>
              <a:buChar char="•"/>
            </a:pPr>
            <a:endParaRPr lang="en-US" sz="1400" b="1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</a:endParaRPr>
          </a:p>
          <a:p>
            <a:pPr algn="l">
              <a:buFontTx/>
              <a:buChar char="•"/>
            </a:pPr>
            <a:r>
              <a:rPr lang="en-US" sz="14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 Gain access to </a:t>
            </a:r>
          </a:p>
          <a:p>
            <a:pPr algn="l"/>
            <a:r>
              <a:rPr lang="en-US" sz="14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    innovations that </a:t>
            </a:r>
          </a:p>
          <a:p>
            <a:pPr algn="l"/>
            <a:r>
              <a:rPr lang="en-US" sz="14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    leverage </a:t>
            </a:r>
          </a:p>
          <a:p>
            <a:pPr algn="l"/>
            <a:r>
              <a:rPr lang="en-US" sz="14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    competitive </a:t>
            </a:r>
          </a:p>
          <a:p>
            <a:pPr algn="l"/>
            <a:r>
              <a:rPr lang="en-US" sz="14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    advantages</a:t>
            </a:r>
          </a:p>
        </p:txBody>
      </p:sp>
      <p:sp>
        <p:nvSpPr>
          <p:cNvPr id="376835" name="Rectangle 3"/>
          <p:cNvSpPr>
            <a:spLocks noChangeArrowheads="1"/>
          </p:cNvSpPr>
          <p:nvPr/>
        </p:nvSpPr>
        <p:spPr bwMode="auto">
          <a:xfrm>
            <a:off x="6400800" y="2819400"/>
            <a:ext cx="2209800" cy="990600"/>
          </a:xfrm>
          <a:prstGeom prst="rect">
            <a:avLst/>
          </a:prstGeom>
          <a:solidFill>
            <a:srgbClr val="00008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28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Regions</a:t>
            </a:r>
          </a:p>
        </p:txBody>
      </p:sp>
      <p:sp>
        <p:nvSpPr>
          <p:cNvPr id="376836" name="Rectangle 4"/>
          <p:cNvSpPr>
            <a:spLocks noChangeArrowheads="1"/>
          </p:cNvSpPr>
          <p:nvPr/>
        </p:nvSpPr>
        <p:spPr bwMode="auto">
          <a:xfrm>
            <a:off x="457200" y="3200400"/>
            <a:ext cx="2209800" cy="2971800"/>
          </a:xfrm>
          <a:prstGeom prst="rect">
            <a:avLst/>
          </a:prstGeom>
          <a:solidFill>
            <a:srgbClr val="993366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l">
              <a:buFontTx/>
              <a:buChar char="•"/>
            </a:pPr>
            <a:endParaRPr lang="en-US" sz="1400" b="1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</a:endParaRPr>
          </a:p>
          <a:p>
            <a:pPr algn="l">
              <a:buFontTx/>
              <a:buChar char="•"/>
            </a:pPr>
            <a:endParaRPr lang="en-US" sz="1400" b="1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</a:endParaRPr>
          </a:p>
          <a:p>
            <a:pPr algn="l">
              <a:buFontTx/>
              <a:buChar char="•"/>
            </a:pPr>
            <a:r>
              <a:rPr lang="en-US" sz="14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 Engaged in helping </a:t>
            </a:r>
          </a:p>
          <a:p>
            <a:pPr algn="l"/>
            <a:r>
              <a:rPr lang="en-US" sz="14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    regions diagnose </a:t>
            </a:r>
          </a:p>
          <a:p>
            <a:pPr algn="l"/>
            <a:r>
              <a:rPr lang="en-US" sz="14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    competitive </a:t>
            </a:r>
          </a:p>
          <a:p>
            <a:pPr algn="l"/>
            <a:r>
              <a:rPr lang="en-US" sz="14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    advantage</a:t>
            </a:r>
          </a:p>
          <a:p>
            <a:pPr algn="l">
              <a:buFontTx/>
              <a:buChar char="•"/>
            </a:pPr>
            <a:endParaRPr lang="en-US" sz="1400" b="1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</a:endParaRPr>
          </a:p>
          <a:p>
            <a:pPr algn="l">
              <a:buFontTx/>
              <a:buChar char="•"/>
            </a:pPr>
            <a:r>
              <a:rPr lang="en-US" sz="14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 Research informed </a:t>
            </a:r>
          </a:p>
          <a:p>
            <a:pPr algn="l"/>
            <a:r>
              <a:rPr lang="en-US" sz="14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    by competitive </a:t>
            </a:r>
          </a:p>
          <a:p>
            <a:pPr algn="l"/>
            <a:r>
              <a:rPr lang="en-US" sz="14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    needs of regions</a:t>
            </a:r>
          </a:p>
        </p:txBody>
      </p:sp>
      <p:sp>
        <p:nvSpPr>
          <p:cNvPr id="376837" name="Rectangle 5"/>
          <p:cNvSpPr>
            <a:spLocks noChangeArrowheads="1"/>
          </p:cNvSpPr>
          <p:nvPr/>
        </p:nvSpPr>
        <p:spPr bwMode="auto">
          <a:xfrm>
            <a:off x="457200" y="2819400"/>
            <a:ext cx="2209800" cy="990600"/>
          </a:xfrm>
          <a:prstGeom prst="rect">
            <a:avLst/>
          </a:prstGeom>
          <a:solidFill>
            <a:srgbClr val="993366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28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Universities</a:t>
            </a:r>
          </a:p>
        </p:txBody>
      </p:sp>
      <p:sp>
        <p:nvSpPr>
          <p:cNvPr id="376838" name="Oval 6"/>
          <p:cNvSpPr>
            <a:spLocks noChangeArrowheads="1"/>
          </p:cNvSpPr>
          <p:nvPr/>
        </p:nvSpPr>
        <p:spPr bwMode="auto">
          <a:xfrm>
            <a:off x="3305175" y="3124200"/>
            <a:ext cx="2362200" cy="1676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/>
          <a:lstStyle/>
          <a:p>
            <a:r>
              <a:rPr lang="en-US" sz="2000" b="1">
                <a:effectLst>
                  <a:outerShdw blurRad="38100" dist="38100" dir="2700000" algn="tl">
                    <a:srgbClr val="FFFFFF"/>
                  </a:outerShdw>
                </a:effectLst>
                <a:latin typeface="Californian FB" pitchFamily="18" charset="0"/>
              </a:rPr>
              <a:t>New Institutional Mechanisms</a:t>
            </a:r>
          </a:p>
        </p:txBody>
      </p:sp>
      <p:sp>
        <p:nvSpPr>
          <p:cNvPr id="376839" name="Line 7"/>
          <p:cNvSpPr>
            <a:spLocks noChangeShapeType="1"/>
          </p:cNvSpPr>
          <p:nvPr/>
        </p:nvSpPr>
        <p:spPr bwMode="auto">
          <a:xfrm>
            <a:off x="6400800" y="3805238"/>
            <a:ext cx="2209800" cy="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6840" name="Line 8"/>
          <p:cNvSpPr>
            <a:spLocks noChangeShapeType="1"/>
          </p:cNvSpPr>
          <p:nvPr/>
        </p:nvSpPr>
        <p:spPr bwMode="auto">
          <a:xfrm>
            <a:off x="460375" y="3810000"/>
            <a:ext cx="2209800" cy="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6841" name="Line 9"/>
          <p:cNvSpPr>
            <a:spLocks noChangeShapeType="1"/>
          </p:cNvSpPr>
          <p:nvPr/>
        </p:nvSpPr>
        <p:spPr bwMode="auto">
          <a:xfrm>
            <a:off x="2695575" y="3681413"/>
            <a:ext cx="685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6842" name="Line 10"/>
          <p:cNvSpPr>
            <a:spLocks noChangeShapeType="1"/>
          </p:cNvSpPr>
          <p:nvPr/>
        </p:nvSpPr>
        <p:spPr bwMode="auto">
          <a:xfrm>
            <a:off x="5629275" y="3681413"/>
            <a:ext cx="762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6843" name="Line 11"/>
          <p:cNvSpPr>
            <a:spLocks noChangeShapeType="1"/>
          </p:cNvSpPr>
          <p:nvPr/>
        </p:nvSpPr>
        <p:spPr bwMode="auto">
          <a:xfrm>
            <a:off x="5638800" y="4114800"/>
            <a:ext cx="762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6844" name="Line 12"/>
          <p:cNvSpPr>
            <a:spLocks noChangeShapeType="1"/>
          </p:cNvSpPr>
          <p:nvPr/>
        </p:nvSpPr>
        <p:spPr bwMode="auto">
          <a:xfrm>
            <a:off x="2667000" y="4114800"/>
            <a:ext cx="66675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6845" name="Text Box 13"/>
          <p:cNvSpPr txBox="1">
            <a:spLocks noChangeArrowheads="1"/>
          </p:cNvSpPr>
          <p:nvPr/>
        </p:nvSpPr>
        <p:spPr bwMode="auto">
          <a:xfrm>
            <a:off x="2060575" y="166688"/>
            <a:ext cx="4902200" cy="8239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4800" b="1">
                <a:effectLst>
                  <a:outerShdw blurRad="38100" dist="38100" dir="2700000" algn="tl">
                    <a:srgbClr val="FFFFFF"/>
                  </a:outerShdw>
                </a:effectLst>
                <a:latin typeface="Garamond" pitchFamily="18" charset="0"/>
              </a:rPr>
              <a:t>Innovation Bridge</a:t>
            </a:r>
          </a:p>
        </p:txBody>
      </p:sp>
      <p:graphicFrame>
        <p:nvGraphicFramePr>
          <p:cNvPr id="376846" name="Object 14"/>
          <p:cNvGraphicFramePr>
            <a:graphicFrameLocks noChangeAspect="1"/>
          </p:cNvGraphicFramePr>
          <p:nvPr>
            <p:ph/>
          </p:nvPr>
        </p:nvGraphicFramePr>
        <p:xfrm>
          <a:off x="152400" y="1036638"/>
          <a:ext cx="8839200" cy="1797050"/>
        </p:xfrm>
        <a:graphic>
          <a:graphicData uri="http://schemas.openxmlformats.org/presentationml/2006/ole">
            <p:oleObj spid="_x0000_s376846" name="Image" r:id="rId4" imgW="8901587" imgH="1942857" progId="Photoshop.Image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68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768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768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768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6838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0930" name="Picture 2" descr="GLOBE"/>
          <p:cNvPicPr>
            <a:picLocks noChangeAspect="1" noChangeArrowheads="1"/>
          </p:cNvPicPr>
          <p:nvPr/>
        </p:nvPicPr>
        <p:blipFill>
          <a:blip r:embed="rId4" cstate="print">
            <a:lum bright="30000" contrast="-48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aphicFrame>
        <p:nvGraphicFramePr>
          <p:cNvPr id="380931" name="Object 3"/>
          <p:cNvGraphicFramePr>
            <a:graphicFrameLocks noChangeAspect="1"/>
          </p:cNvGraphicFramePr>
          <p:nvPr>
            <p:ph type="chart" idx="1"/>
          </p:nvPr>
        </p:nvGraphicFramePr>
        <p:xfrm>
          <a:off x="304800" y="6172200"/>
          <a:ext cx="533400" cy="295275"/>
        </p:xfrm>
        <a:graphic>
          <a:graphicData uri="http://schemas.openxmlformats.org/presentationml/2006/ole">
            <p:oleObj spid="_x0000_s380931" name="Chart" r:id="rId5" imgW="8086710" imgH="4486331" progId="MSGraph.Chart.8">
              <p:embed followColorScheme="full"/>
            </p:oleObj>
          </a:graphicData>
        </a:graphic>
      </p:graphicFrame>
      <p:sp>
        <p:nvSpPr>
          <p:cNvPr id="380932" name="Text Box 4"/>
          <p:cNvSpPr txBox="1">
            <a:spLocks noChangeArrowheads="1"/>
          </p:cNvSpPr>
          <p:nvPr/>
        </p:nvSpPr>
        <p:spPr bwMode="auto">
          <a:xfrm>
            <a:off x="1676400" y="2590800"/>
            <a:ext cx="5791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endParaRPr lang="en-US" sz="2000"/>
          </a:p>
        </p:txBody>
      </p:sp>
      <p:sp>
        <p:nvSpPr>
          <p:cNvPr id="380933" name="Rectangle 5"/>
          <p:cNvSpPr>
            <a:spLocks noChangeArrowheads="1"/>
          </p:cNvSpPr>
          <p:nvPr/>
        </p:nvSpPr>
        <p:spPr bwMode="auto">
          <a:xfrm>
            <a:off x="0" y="22415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/>
            <a:endParaRPr lang="en-US"/>
          </a:p>
        </p:txBody>
      </p:sp>
      <p:sp>
        <p:nvSpPr>
          <p:cNvPr id="380934" name="Rectangle 6"/>
          <p:cNvSpPr>
            <a:spLocks noGrp="1" noChangeArrowheads="1"/>
          </p:cNvSpPr>
          <p:nvPr>
            <p:ph type="title"/>
          </p:nvPr>
        </p:nvSpPr>
        <p:spPr>
          <a:xfrm>
            <a:off x="381000" y="381000"/>
            <a:ext cx="8229600" cy="17526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340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MAKING THE MOST OF CLUSTERS…</a:t>
            </a:r>
            <a:br>
              <a:rPr lang="en-US" sz="340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en-US" sz="340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AND GOING BEYOND.</a:t>
            </a:r>
          </a:p>
        </p:txBody>
      </p:sp>
      <p:sp>
        <p:nvSpPr>
          <p:cNvPr id="380935" name="Rectangle 7"/>
          <p:cNvSpPr>
            <a:spLocks noChangeArrowheads="1"/>
          </p:cNvSpPr>
          <p:nvPr/>
        </p:nvSpPr>
        <p:spPr bwMode="auto">
          <a:xfrm>
            <a:off x="1219200" y="2590800"/>
            <a:ext cx="7391400" cy="3306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533400" indent="-533400" algn="l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2800" b="1">
                <a:effectLst>
                  <a:outerShdw blurRad="38100" dist="38100" dir="2700000" algn="tl">
                    <a:srgbClr val="FFFFFF"/>
                  </a:outerShdw>
                </a:effectLst>
              </a:rPr>
              <a:t>There is a strong link between robust clusters and strong regional growth.</a:t>
            </a:r>
          </a:p>
          <a:p>
            <a:pPr marL="533400" indent="-533400" algn="l">
              <a:lnSpc>
                <a:spcPct val="40000"/>
              </a:lnSpc>
              <a:spcBef>
                <a:spcPct val="20000"/>
              </a:spcBef>
              <a:buFontTx/>
              <a:buChar char="•"/>
            </a:pPr>
            <a:endParaRPr lang="en-US" sz="2800" b="1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marL="533400" indent="-533400" algn="l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2800" b="1">
                <a:effectLst>
                  <a:outerShdw blurRad="38100" dist="38100" dir="2700000" algn="tl">
                    <a:srgbClr val="FFFFFF"/>
                  </a:outerShdw>
                </a:effectLst>
              </a:rPr>
              <a:t>That said, we must go further with “cluster analysis” as a development tool.</a:t>
            </a:r>
          </a:p>
          <a:p>
            <a:pPr marL="533400" indent="-533400" algn="l">
              <a:lnSpc>
                <a:spcPct val="40000"/>
              </a:lnSpc>
              <a:spcBef>
                <a:spcPct val="20000"/>
              </a:spcBef>
              <a:buFontTx/>
              <a:buChar char="•"/>
            </a:pPr>
            <a:endParaRPr lang="en-US" sz="2800" b="1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marL="533400" indent="-533400" algn="l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2800" b="1">
                <a:effectLst>
                  <a:outerShdw blurRad="38100" dist="38100" dir="2700000" algn="tl">
                    <a:srgbClr val="FFFFFF"/>
                  </a:outerShdw>
                </a:effectLst>
              </a:rPr>
              <a:t>It has key blind spots that must be corrected. 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095" name="Picture 7" descr="exp_graphic_copy"/>
          <p:cNvPicPr>
            <a:picLocks noChangeAspect="1" noChangeArrowheads="1"/>
          </p:cNvPicPr>
          <p:nvPr/>
        </p:nvPicPr>
        <p:blipFill>
          <a:blip r:embed="rId3" cstate="print">
            <a:lum bright="-54000" contrast="24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90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>
                <a:solidFill>
                  <a:schemeClr val="bg1"/>
                </a:solidFill>
              </a:rPr>
              <a:t>Four Key Questions</a:t>
            </a:r>
          </a:p>
        </p:txBody>
      </p:sp>
      <p:sp>
        <p:nvSpPr>
          <p:cNvPr id="890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2286000"/>
            <a:ext cx="8686800" cy="4343400"/>
          </a:xfrm>
        </p:spPr>
        <p:txBody>
          <a:bodyPr/>
          <a:lstStyle/>
          <a:p>
            <a:pPr marL="533400" indent="-533400">
              <a:buFontTx/>
              <a:buAutoNum type="arabicPeriod"/>
            </a:pPr>
            <a:r>
              <a:rPr lang="en-US">
                <a:solidFill>
                  <a:schemeClr val="bg1"/>
                </a:solidFill>
              </a:rPr>
              <a:t>Why is regional competitiveness the new framework for economic development?</a:t>
            </a:r>
          </a:p>
          <a:p>
            <a:pPr marL="533400" indent="-533400">
              <a:lnSpc>
                <a:spcPct val="40000"/>
              </a:lnSpc>
              <a:buFontTx/>
              <a:buNone/>
            </a:pPr>
            <a:endParaRPr lang="en-US">
              <a:solidFill>
                <a:schemeClr val="bg1"/>
              </a:solidFill>
            </a:endParaRPr>
          </a:p>
          <a:p>
            <a:pPr marL="533400" indent="-533400">
              <a:lnSpc>
                <a:spcPct val="110000"/>
              </a:lnSpc>
              <a:buFontTx/>
              <a:buAutoNum type="arabicPeriod" startAt="2"/>
            </a:pPr>
            <a:r>
              <a:rPr lang="en-US">
                <a:solidFill>
                  <a:schemeClr val="bg1"/>
                </a:solidFill>
              </a:rPr>
              <a:t>What must regions do to compete?</a:t>
            </a:r>
          </a:p>
          <a:p>
            <a:pPr marL="533400" indent="-533400">
              <a:lnSpc>
                <a:spcPct val="50000"/>
              </a:lnSpc>
              <a:buFontTx/>
              <a:buNone/>
            </a:pPr>
            <a:endParaRPr lang="en-US">
              <a:solidFill>
                <a:schemeClr val="bg1"/>
              </a:solidFill>
            </a:endParaRPr>
          </a:p>
          <a:p>
            <a:pPr marL="533400" indent="-533400">
              <a:lnSpc>
                <a:spcPct val="80000"/>
              </a:lnSpc>
              <a:buFontTx/>
              <a:buAutoNum type="arabicPeriod" startAt="3"/>
            </a:pPr>
            <a:r>
              <a:rPr lang="en-US">
                <a:solidFill>
                  <a:schemeClr val="bg1"/>
                </a:solidFill>
              </a:rPr>
              <a:t>How to connect innovation with clusters—and  regional development?</a:t>
            </a:r>
          </a:p>
          <a:p>
            <a:pPr marL="533400" indent="-533400">
              <a:lnSpc>
                <a:spcPct val="60000"/>
              </a:lnSpc>
              <a:buFontTx/>
              <a:buAutoNum type="arabicPeriod" startAt="3"/>
            </a:pPr>
            <a:endParaRPr lang="en-US">
              <a:solidFill>
                <a:schemeClr val="bg1"/>
              </a:solidFill>
            </a:endParaRPr>
          </a:p>
          <a:p>
            <a:pPr marL="533400" indent="-533400">
              <a:lnSpc>
                <a:spcPct val="80000"/>
              </a:lnSpc>
              <a:buFontTx/>
              <a:buAutoNum type="arabicPeriod" startAt="3"/>
            </a:pPr>
            <a:r>
              <a:rPr lang="en-US">
                <a:solidFill>
                  <a:schemeClr val="bg1"/>
                </a:solidFill>
              </a:rPr>
              <a:t>What policy initiatives are needed?</a:t>
            </a:r>
          </a:p>
          <a:p>
            <a:pPr marL="533400" indent="-533400">
              <a:lnSpc>
                <a:spcPct val="80000"/>
              </a:lnSpc>
              <a:buFontTx/>
              <a:buNone/>
            </a:pPr>
            <a:endParaRPr lang="en-US">
              <a:solidFill>
                <a:schemeClr val="bg1"/>
              </a:solidFill>
            </a:endParaRPr>
          </a:p>
          <a:p>
            <a:pPr marL="533400" indent="-533400">
              <a:lnSpc>
                <a:spcPct val="110000"/>
              </a:lnSpc>
              <a:buFontTx/>
              <a:buNone/>
            </a:pPr>
            <a:endParaRPr lang="en-US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978" name="Text Box 2"/>
          <p:cNvSpPr txBox="1">
            <a:spLocks noChangeArrowheads="1"/>
          </p:cNvSpPr>
          <p:nvPr/>
        </p:nvSpPr>
        <p:spPr bwMode="auto">
          <a:xfrm>
            <a:off x="609600" y="457200"/>
            <a:ext cx="8001000" cy="1249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4400" b="1">
                <a:effectLst>
                  <a:outerShdw blurRad="38100" dist="38100" dir="2700000" algn="tl">
                    <a:srgbClr val="FFFFFF"/>
                  </a:outerShdw>
                </a:effectLst>
                <a:latin typeface="Garamond" pitchFamily="18" charset="0"/>
              </a:rPr>
              <a:t>Cluster Analysis in a U.S. Region</a:t>
            </a:r>
          </a:p>
          <a:p>
            <a:r>
              <a:rPr lang="en-US" sz="3200" b="1">
                <a:effectLst>
                  <a:outerShdw blurRad="38100" dist="38100" dir="2700000" algn="tl">
                    <a:srgbClr val="FFFFFF"/>
                  </a:outerShdw>
                </a:effectLst>
                <a:latin typeface="Garamond" pitchFamily="18" charset="0"/>
              </a:rPr>
              <a:t>U.S. Department of Labor Study</a:t>
            </a:r>
          </a:p>
        </p:txBody>
      </p:sp>
      <p:sp>
        <p:nvSpPr>
          <p:cNvPr id="382979" name="Text Box 3"/>
          <p:cNvSpPr txBox="1">
            <a:spLocks noChangeArrowheads="1"/>
          </p:cNvSpPr>
          <p:nvPr/>
        </p:nvSpPr>
        <p:spPr bwMode="auto">
          <a:xfrm>
            <a:off x="1371600" y="2136775"/>
            <a:ext cx="6629400" cy="228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buFont typeface="Wingdings" pitchFamily="2" charset="2"/>
              <a:buChar char="§"/>
            </a:pPr>
            <a:r>
              <a:rPr lang="en-US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  37 counties in Alabama &amp; Mississippi.</a:t>
            </a:r>
          </a:p>
          <a:p>
            <a:pPr algn="l">
              <a:lnSpc>
                <a:spcPct val="70000"/>
              </a:lnSpc>
              <a:buFont typeface="Wingdings" pitchFamily="2" charset="2"/>
              <a:buNone/>
            </a:pPr>
            <a:endParaRPr lang="en-US" sz="2400" b="1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l">
              <a:buFont typeface="Wingdings" pitchFamily="2" charset="2"/>
              <a:buChar char="§"/>
            </a:pPr>
            <a:r>
              <a:rPr lang="en-US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  1.028 million people.</a:t>
            </a:r>
          </a:p>
          <a:p>
            <a:pPr algn="l">
              <a:lnSpc>
                <a:spcPct val="60000"/>
              </a:lnSpc>
              <a:buFont typeface="Wingdings" pitchFamily="2" charset="2"/>
              <a:buChar char="§"/>
            </a:pPr>
            <a:endParaRPr lang="en-US" sz="2400" b="1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l">
              <a:buFont typeface="Wingdings" pitchFamily="2" charset="2"/>
              <a:buChar char="§"/>
            </a:pPr>
            <a:r>
              <a:rPr lang="en-US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  Most people (88%) work in the</a:t>
            </a:r>
          </a:p>
          <a:p>
            <a:pPr algn="l">
              <a:buFont typeface="Wingdings" pitchFamily="2" charset="2"/>
              <a:buNone/>
            </a:pPr>
            <a:r>
              <a:rPr lang="en-US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	Region … 368,000 jobs.</a:t>
            </a:r>
          </a:p>
          <a:p>
            <a:pPr algn="l">
              <a:lnSpc>
                <a:spcPct val="70000"/>
              </a:lnSpc>
              <a:buFont typeface="Wingdings" pitchFamily="2" charset="2"/>
              <a:buNone/>
            </a:pPr>
            <a:endParaRPr lang="en-US" sz="2400" b="1" i="1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pic>
        <p:nvPicPr>
          <p:cNvPr id="382980" name="Picture 4" descr="Green Wired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81200" y="3681413"/>
            <a:ext cx="5167313" cy="36337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5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7175" y="1143000"/>
            <a:ext cx="862965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85027" name="Text Box 3"/>
          <p:cNvSpPr txBox="1">
            <a:spLocks noChangeArrowheads="1"/>
          </p:cNvSpPr>
          <p:nvPr/>
        </p:nvSpPr>
        <p:spPr bwMode="auto">
          <a:xfrm>
            <a:off x="762000" y="198438"/>
            <a:ext cx="74676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3600" b="1">
                <a:effectLst>
                  <a:outerShdw blurRad="38100" dist="38100" dir="2700000" algn="tl">
                    <a:srgbClr val="FFFFFF"/>
                  </a:outerShdw>
                </a:effectLst>
                <a:latin typeface="Garamond" pitchFamily="18" charset="0"/>
              </a:rPr>
              <a:t>Key Clusters in the AL/MS Region</a:t>
            </a:r>
          </a:p>
        </p:txBody>
      </p:sp>
      <p:sp>
        <p:nvSpPr>
          <p:cNvPr id="385028" name="Text Box 4"/>
          <p:cNvSpPr txBox="1">
            <a:spLocks noChangeArrowheads="1"/>
          </p:cNvSpPr>
          <p:nvPr/>
        </p:nvSpPr>
        <p:spPr bwMode="auto">
          <a:xfrm>
            <a:off x="762000" y="4648200"/>
            <a:ext cx="7543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endParaRPr lang="en-US"/>
          </a:p>
        </p:txBody>
      </p:sp>
      <p:sp>
        <p:nvSpPr>
          <p:cNvPr id="385029" name="Text Box 5"/>
          <p:cNvSpPr txBox="1">
            <a:spLocks noChangeArrowheads="1"/>
          </p:cNvSpPr>
          <p:nvPr/>
        </p:nvSpPr>
        <p:spPr bwMode="auto">
          <a:xfrm>
            <a:off x="914400" y="4800600"/>
            <a:ext cx="7315200" cy="1633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2000" b="1">
                <a:effectLst>
                  <a:outerShdw blurRad="38100" dist="38100" dir="2700000" algn="tl">
                    <a:srgbClr val="FFFFFF"/>
                  </a:outerShdw>
                </a:effectLst>
              </a:rPr>
              <a:t>Over-represented:</a:t>
            </a:r>
            <a:r>
              <a:rPr lang="en-US" b="1">
                <a:effectLst>
                  <a:outerShdw blurRad="38100" dist="38100" dir="2700000" algn="tl">
                    <a:srgbClr val="FFFFFF"/>
                  </a:outerShdw>
                </a:effectLst>
              </a:rPr>
              <a:t> 	Wood products</a:t>
            </a:r>
          </a:p>
          <a:p>
            <a:pPr algn="l">
              <a:spcBef>
                <a:spcPct val="50000"/>
              </a:spcBef>
            </a:pPr>
            <a:r>
              <a:rPr lang="en-US" b="1">
                <a:effectLst>
                  <a:outerShdw blurRad="38100" dist="38100" dir="2700000" algn="tl">
                    <a:srgbClr val="FFFFFF"/>
                  </a:outerShdw>
                </a:effectLst>
              </a:rPr>
              <a:t>			Have maintained presence, again 			despite stiff competition from abroad, 			But jobs are declining at a significant 			pace.</a:t>
            </a:r>
          </a:p>
        </p:txBody>
      </p:sp>
      <p:sp>
        <p:nvSpPr>
          <p:cNvPr id="385030" name="Rectangle 6"/>
          <p:cNvSpPr>
            <a:spLocks noChangeArrowheads="1"/>
          </p:cNvSpPr>
          <p:nvPr/>
        </p:nvSpPr>
        <p:spPr bwMode="auto">
          <a:xfrm>
            <a:off x="3352800" y="3810000"/>
            <a:ext cx="762000" cy="228600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85031" name="Rectangle 7"/>
          <p:cNvSpPr>
            <a:spLocks noChangeArrowheads="1"/>
          </p:cNvSpPr>
          <p:nvPr/>
        </p:nvSpPr>
        <p:spPr bwMode="auto">
          <a:xfrm>
            <a:off x="6858000" y="3810000"/>
            <a:ext cx="762000" cy="228600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85032" name="Oval 8"/>
          <p:cNvSpPr>
            <a:spLocks noChangeArrowheads="1"/>
          </p:cNvSpPr>
          <p:nvPr/>
        </p:nvSpPr>
        <p:spPr bwMode="auto">
          <a:xfrm>
            <a:off x="4267200" y="3810000"/>
            <a:ext cx="1219200" cy="228600"/>
          </a:xfrm>
          <a:prstGeom prst="ellipse">
            <a:avLst/>
          </a:prstGeom>
          <a:noFill/>
          <a:ln w="25400">
            <a:solidFill>
              <a:srgbClr val="00FF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85033" name="Oval 9"/>
          <p:cNvSpPr>
            <a:spLocks noChangeArrowheads="1"/>
          </p:cNvSpPr>
          <p:nvPr/>
        </p:nvSpPr>
        <p:spPr bwMode="auto">
          <a:xfrm>
            <a:off x="7772400" y="3810000"/>
            <a:ext cx="1219200" cy="228600"/>
          </a:xfrm>
          <a:prstGeom prst="ellipse">
            <a:avLst/>
          </a:prstGeom>
          <a:noFill/>
          <a:ln w="25400">
            <a:solidFill>
              <a:srgbClr val="00FF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5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850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850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85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5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850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850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85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5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850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850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85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5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850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850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85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5030" grpId="0" animBg="1"/>
      <p:bldP spid="385031" grpId="0" animBg="1"/>
      <p:bldP spid="385032" grpId="0" animBg="1"/>
      <p:bldP spid="385033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707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962400" y="2209800"/>
            <a:ext cx="4800600" cy="1524000"/>
          </a:xfrm>
          <a:noFill/>
        </p:spPr>
        <p:txBody>
          <a:bodyPr/>
          <a:lstStyle/>
          <a:p>
            <a:pPr>
              <a:lnSpc>
                <a:spcPct val="110000"/>
              </a:lnSpc>
            </a:pPr>
            <a:r>
              <a:rPr lang="en-US" sz="2400"/>
              <a:t>Outdoor recreation.</a:t>
            </a:r>
          </a:p>
          <a:p>
            <a:pPr>
              <a:lnSpc>
                <a:spcPct val="110000"/>
              </a:lnSpc>
            </a:pPr>
            <a:r>
              <a:rPr lang="en-US" sz="2400"/>
              <a:t>Cellulosic ethanol.</a:t>
            </a:r>
          </a:p>
          <a:p>
            <a:pPr>
              <a:lnSpc>
                <a:spcPct val="110000"/>
              </a:lnSpc>
            </a:pPr>
            <a:r>
              <a:rPr lang="en-US" sz="2400"/>
              <a:t>High-end housing.  </a:t>
            </a:r>
          </a:p>
        </p:txBody>
      </p:sp>
      <p:sp>
        <p:nvSpPr>
          <p:cNvPr id="387076" name="Text Box 4"/>
          <p:cNvSpPr txBox="1">
            <a:spLocks noChangeArrowheads="1"/>
          </p:cNvSpPr>
          <p:nvPr/>
        </p:nvSpPr>
        <p:spPr bwMode="auto">
          <a:xfrm>
            <a:off x="228600" y="381000"/>
            <a:ext cx="8610600" cy="992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60000"/>
              </a:lnSpc>
              <a:spcBef>
                <a:spcPct val="50000"/>
              </a:spcBef>
            </a:pPr>
            <a:r>
              <a:rPr lang="en-US" sz="3600" b="1">
                <a:solidFill>
                  <a:srgbClr val="3399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</a:rPr>
              <a:t>Paper &amp; pulp is a strong cluster.  </a:t>
            </a:r>
          </a:p>
          <a:p>
            <a:pPr>
              <a:lnSpc>
                <a:spcPct val="60000"/>
              </a:lnSpc>
              <a:spcBef>
                <a:spcPct val="50000"/>
              </a:spcBef>
            </a:pPr>
            <a:r>
              <a:rPr lang="en-US" sz="3400" b="1">
                <a:solidFill>
                  <a:srgbClr val="3399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</a:rPr>
              <a:t>But is it the only future use of the forest asset?</a:t>
            </a:r>
          </a:p>
        </p:txBody>
      </p:sp>
      <p:pic>
        <p:nvPicPr>
          <p:cNvPr id="387077" name="Picture 5" descr="sequoia tree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1905000"/>
            <a:ext cx="27432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7079" name="Text Box 7"/>
          <p:cNvSpPr txBox="1">
            <a:spLocks noChangeArrowheads="1"/>
          </p:cNvSpPr>
          <p:nvPr/>
        </p:nvSpPr>
        <p:spPr bwMode="auto">
          <a:xfrm>
            <a:off x="3581400" y="4191000"/>
            <a:ext cx="5257800" cy="22828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400" b="1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The “right” future use only emerges from in-depth discussion in the region.</a:t>
            </a:r>
          </a:p>
          <a:p>
            <a:endParaRPr lang="en-US" sz="2400" b="1">
              <a:solidFill>
                <a:srgbClr val="CC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r>
              <a:rPr lang="en-US" sz="2400" b="1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You cannot underestimate the power of regional governance.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7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87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7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87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7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87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7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87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7075" grpId="0" build="p"/>
      <p:bldP spid="38707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02" name="Picture 2" descr="exp_graphic_copy"/>
          <p:cNvPicPr>
            <a:picLocks noChangeAspect="1" noChangeArrowheads="1"/>
          </p:cNvPicPr>
          <p:nvPr/>
        </p:nvPicPr>
        <p:blipFill>
          <a:blip r:embed="rId3" cstate="print">
            <a:lum bright="-54000" contrast="24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03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b="1">
                <a:solidFill>
                  <a:schemeClr val="bg1"/>
                </a:solidFill>
              </a:rPr>
              <a:t>Four Key Questions</a:t>
            </a:r>
          </a:p>
        </p:txBody>
      </p:sp>
      <p:sp>
        <p:nvSpPr>
          <p:cNvPr id="358404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762000" y="2286000"/>
            <a:ext cx="8686800" cy="4343400"/>
          </a:xfrm>
        </p:spPr>
        <p:txBody>
          <a:bodyPr/>
          <a:lstStyle/>
          <a:p>
            <a:pPr marL="533400" indent="-533400">
              <a:buFontTx/>
              <a:buAutoNum type="arabicPeriod"/>
            </a:pPr>
            <a:r>
              <a:rPr lang="en-US">
                <a:solidFill>
                  <a:schemeClr val="bg2"/>
                </a:solidFill>
              </a:rPr>
              <a:t>Why is regional competitiveness the new framework for economic development?</a:t>
            </a:r>
          </a:p>
          <a:p>
            <a:pPr marL="533400" indent="-533400">
              <a:lnSpc>
                <a:spcPct val="40000"/>
              </a:lnSpc>
              <a:buFontTx/>
              <a:buNone/>
            </a:pPr>
            <a:endParaRPr lang="en-US">
              <a:solidFill>
                <a:schemeClr val="bg2"/>
              </a:solidFill>
            </a:endParaRPr>
          </a:p>
          <a:p>
            <a:pPr marL="533400" indent="-533400">
              <a:lnSpc>
                <a:spcPct val="110000"/>
              </a:lnSpc>
              <a:buFontTx/>
              <a:buAutoNum type="arabicPeriod" startAt="2"/>
            </a:pPr>
            <a:r>
              <a:rPr lang="en-US">
                <a:solidFill>
                  <a:schemeClr val="bg2"/>
                </a:solidFill>
              </a:rPr>
              <a:t>What must regions do to compete?</a:t>
            </a:r>
          </a:p>
          <a:p>
            <a:pPr marL="533400" indent="-533400">
              <a:lnSpc>
                <a:spcPct val="50000"/>
              </a:lnSpc>
              <a:buFontTx/>
              <a:buNone/>
            </a:pPr>
            <a:endParaRPr lang="en-US">
              <a:solidFill>
                <a:schemeClr val="bg2"/>
              </a:solidFill>
            </a:endParaRPr>
          </a:p>
          <a:p>
            <a:pPr marL="533400" indent="-533400">
              <a:lnSpc>
                <a:spcPct val="80000"/>
              </a:lnSpc>
              <a:buFontTx/>
              <a:buAutoNum type="arabicPeriod" startAt="3"/>
            </a:pPr>
            <a:r>
              <a:rPr lang="en-US">
                <a:solidFill>
                  <a:schemeClr val="bg2"/>
                </a:solidFill>
              </a:rPr>
              <a:t>How to connect innovation with regional development?</a:t>
            </a:r>
          </a:p>
          <a:p>
            <a:pPr marL="533400" indent="-533400">
              <a:lnSpc>
                <a:spcPct val="60000"/>
              </a:lnSpc>
              <a:buFontTx/>
              <a:buAutoNum type="arabicPeriod" startAt="3"/>
            </a:pPr>
            <a:endParaRPr lang="en-US">
              <a:solidFill>
                <a:schemeClr val="bg1"/>
              </a:solidFill>
            </a:endParaRPr>
          </a:p>
          <a:p>
            <a:pPr marL="533400" indent="-533400">
              <a:lnSpc>
                <a:spcPct val="80000"/>
              </a:lnSpc>
              <a:buFontTx/>
              <a:buAutoNum type="arabicPeriod" startAt="3"/>
            </a:pPr>
            <a:r>
              <a:rPr lang="en-US">
                <a:solidFill>
                  <a:schemeClr val="bg1"/>
                </a:solidFill>
              </a:rPr>
              <a:t>What policy initiatives are needed?</a:t>
            </a:r>
          </a:p>
          <a:p>
            <a:pPr marL="533400" indent="-533400">
              <a:lnSpc>
                <a:spcPct val="110000"/>
              </a:lnSpc>
              <a:buFontTx/>
              <a:buNone/>
            </a:pPr>
            <a:endParaRPr lang="en-US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0450" name="Picture 2" descr="exp_graphic_copy"/>
          <p:cNvPicPr>
            <a:picLocks noChangeAspect="1" noChangeArrowheads="1"/>
          </p:cNvPicPr>
          <p:nvPr/>
        </p:nvPicPr>
        <p:blipFill>
          <a:blip r:embed="rId3" cstate="print">
            <a:lum bright="-54000" contrast="24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0451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>
                <a:solidFill>
                  <a:schemeClr val="bg1"/>
                </a:solidFill>
                <a:latin typeface="Californian FB" pitchFamily="18" charset="0"/>
              </a:rPr>
              <a:t>Innovation &amp; Regional Development</a:t>
            </a:r>
            <a:br>
              <a:rPr lang="en-US" sz="3600" b="1">
                <a:solidFill>
                  <a:schemeClr val="bg1"/>
                </a:solidFill>
                <a:latin typeface="Californian FB" pitchFamily="18" charset="0"/>
              </a:rPr>
            </a:br>
            <a:r>
              <a:rPr lang="en-US" sz="3600" b="1">
                <a:solidFill>
                  <a:schemeClr val="bg1"/>
                </a:solidFill>
                <a:latin typeface="Californian FB" pitchFamily="18" charset="0"/>
              </a:rPr>
              <a:t>Policy Issues for the Future</a:t>
            </a:r>
          </a:p>
        </p:txBody>
      </p:sp>
      <p:sp>
        <p:nvSpPr>
          <p:cNvPr id="360452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762000" y="2286000"/>
            <a:ext cx="7696200" cy="4343400"/>
          </a:xfrm>
        </p:spPr>
        <p:txBody>
          <a:bodyPr/>
          <a:lstStyle/>
          <a:p>
            <a:pPr marL="533400" indent="-533400">
              <a:buFontTx/>
              <a:buAutoNum type="arabicPeriod"/>
            </a:pPr>
            <a:r>
              <a:rPr lang="en-US">
                <a:solidFill>
                  <a:schemeClr val="bg1"/>
                </a:solidFill>
              </a:rPr>
              <a:t>It is not enough to have a “research engine.”  We must build “bridges” that connect innovation with </a:t>
            </a:r>
            <a:r>
              <a:rPr lang="en-US" sz="3400" i="1">
                <a:solidFill>
                  <a:schemeClr val="bg1"/>
                </a:solidFill>
              </a:rPr>
              <a:t>regions</a:t>
            </a:r>
            <a:r>
              <a:rPr lang="en-US">
                <a:solidFill>
                  <a:schemeClr val="bg1"/>
                </a:solidFill>
              </a:rPr>
              <a:t>, the new athletes in the global economic race.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2498" name="Picture 2" descr="exp_graphic_copy"/>
          <p:cNvPicPr>
            <a:picLocks noChangeAspect="1" noChangeArrowheads="1"/>
          </p:cNvPicPr>
          <p:nvPr/>
        </p:nvPicPr>
        <p:blipFill>
          <a:blip r:embed="rId3" cstate="print">
            <a:lum bright="-54000" contrast="24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2499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>
                <a:solidFill>
                  <a:schemeClr val="bg1"/>
                </a:solidFill>
                <a:latin typeface="Californian FB" pitchFamily="18" charset="0"/>
              </a:rPr>
              <a:t>Innovation &amp; Regional Development</a:t>
            </a:r>
            <a:br>
              <a:rPr lang="en-US" sz="3600" b="1">
                <a:solidFill>
                  <a:schemeClr val="bg1"/>
                </a:solidFill>
                <a:latin typeface="Californian FB" pitchFamily="18" charset="0"/>
              </a:rPr>
            </a:br>
            <a:r>
              <a:rPr lang="en-US" sz="3600" b="1">
                <a:solidFill>
                  <a:schemeClr val="bg1"/>
                </a:solidFill>
                <a:latin typeface="Californian FB" pitchFamily="18" charset="0"/>
              </a:rPr>
              <a:t>Policy Issues for the Future</a:t>
            </a:r>
          </a:p>
        </p:txBody>
      </p:sp>
      <p:sp>
        <p:nvSpPr>
          <p:cNvPr id="362500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762000" y="2286000"/>
            <a:ext cx="7696200" cy="4343400"/>
          </a:xfrm>
        </p:spPr>
        <p:txBody>
          <a:bodyPr/>
          <a:lstStyle/>
          <a:p>
            <a:pPr marL="533400" indent="-533400">
              <a:buFontTx/>
              <a:buNone/>
            </a:pPr>
            <a:r>
              <a:rPr lang="en-US">
                <a:solidFill>
                  <a:schemeClr val="bg1"/>
                </a:solidFill>
              </a:rPr>
              <a:t>2.	These “bridges” represent a frontier in all OECD countries.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4546" name="Picture 2" descr="exp_graphic_copy"/>
          <p:cNvPicPr>
            <a:picLocks noChangeAspect="1" noChangeArrowheads="1"/>
          </p:cNvPicPr>
          <p:nvPr/>
        </p:nvPicPr>
        <p:blipFill>
          <a:blip r:embed="rId3" cstate="print">
            <a:lum bright="-54000" contrast="24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4547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>
                <a:solidFill>
                  <a:schemeClr val="bg1"/>
                </a:solidFill>
                <a:latin typeface="Californian FB" pitchFamily="18" charset="0"/>
              </a:rPr>
              <a:t>Innovation &amp; Regional Development</a:t>
            </a:r>
            <a:br>
              <a:rPr lang="en-US" sz="3600" b="1">
                <a:solidFill>
                  <a:schemeClr val="bg1"/>
                </a:solidFill>
                <a:latin typeface="Californian FB" pitchFamily="18" charset="0"/>
              </a:rPr>
            </a:br>
            <a:r>
              <a:rPr lang="en-US" sz="3600" b="1">
                <a:solidFill>
                  <a:schemeClr val="bg1"/>
                </a:solidFill>
                <a:latin typeface="Californian FB" pitchFamily="18" charset="0"/>
              </a:rPr>
              <a:t>Policy Issues for the Future</a:t>
            </a:r>
          </a:p>
        </p:txBody>
      </p:sp>
      <p:sp>
        <p:nvSpPr>
          <p:cNvPr id="364548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762000" y="2286000"/>
            <a:ext cx="7696200" cy="4343400"/>
          </a:xfrm>
        </p:spPr>
        <p:txBody>
          <a:bodyPr/>
          <a:lstStyle/>
          <a:p>
            <a:pPr marL="609600" indent="-609600">
              <a:buFontTx/>
              <a:buAutoNum type="arabicPeriod" startAt="3"/>
            </a:pPr>
            <a:r>
              <a:rPr lang="en-US">
                <a:solidFill>
                  <a:schemeClr val="bg1"/>
                </a:solidFill>
              </a:rPr>
              <a:t>Policy must also focus on the tools necessary for a region to diagnose its competitive advantage.  This will mean “pushing” cluster analysis much further than it currently goes—and complementing it with other tools.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6594" name="Picture 2" descr="exp_graphic_copy"/>
          <p:cNvPicPr>
            <a:picLocks noChangeAspect="1" noChangeArrowheads="1"/>
          </p:cNvPicPr>
          <p:nvPr/>
        </p:nvPicPr>
        <p:blipFill>
          <a:blip r:embed="rId3" cstate="print">
            <a:lum bright="-54000" contrast="24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6595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>
                <a:solidFill>
                  <a:schemeClr val="bg1"/>
                </a:solidFill>
                <a:latin typeface="Californian FB" pitchFamily="18" charset="0"/>
              </a:rPr>
              <a:t>Innovation &amp; Regional Development</a:t>
            </a:r>
            <a:br>
              <a:rPr lang="en-US" sz="3600" b="1">
                <a:solidFill>
                  <a:schemeClr val="bg1"/>
                </a:solidFill>
                <a:latin typeface="Californian FB" pitchFamily="18" charset="0"/>
              </a:rPr>
            </a:br>
            <a:r>
              <a:rPr lang="en-US" sz="3600" b="1">
                <a:solidFill>
                  <a:schemeClr val="bg1"/>
                </a:solidFill>
                <a:latin typeface="Californian FB" pitchFamily="18" charset="0"/>
              </a:rPr>
              <a:t>Policy Issues for the Future</a:t>
            </a:r>
          </a:p>
        </p:txBody>
      </p:sp>
      <p:sp>
        <p:nvSpPr>
          <p:cNvPr id="366596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762000" y="2286000"/>
            <a:ext cx="8001000" cy="4343400"/>
          </a:xfrm>
        </p:spPr>
        <p:txBody>
          <a:bodyPr/>
          <a:lstStyle/>
          <a:p>
            <a:pPr marL="609600" indent="-609600">
              <a:buFontTx/>
              <a:buAutoNum type="arabicPeriod" startAt="4"/>
            </a:pPr>
            <a:r>
              <a:rPr lang="en-US">
                <a:solidFill>
                  <a:schemeClr val="bg1"/>
                </a:solidFill>
              </a:rPr>
              <a:t>Taking both steps will allow regions to better tap into the innovation necessary to compete.  </a:t>
            </a:r>
          </a:p>
          <a:p>
            <a:pPr marL="609600" indent="-609600">
              <a:lnSpc>
                <a:spcPct val="10000"/>
              </a:lnSpc>
              <a:buFontTx/>
              <a:buNone/>
            </a:pPr>
            <a:endParaRPr lang="en-US">
              <a:solidFill>
                <a:schemeClr val="bg1"/>
              </a:solidFill>
            </a:endParaRPr>
          </a:p>
          <a:p>
            <a:pPr marL="1371600" lvl="2" indent="-457200">
              <a:buFont typeface="Wingdings" pitchFamily="2" charset="2"/>
              <a:buChar char="§"/>
            </a:pPr>
            <a:r>
              <a:rPr lang="en-US" sz="2000">
                <a:solidFill>
                  <a:schemeClr val="bg1"/>
                </a:solidFill>
              </a:rPr>
              <a:t>Increasing the capacity of regions to define competitiveness strategy— </a:t>
            </a:r>
            <a:r>
              <a:rPr lang="en-US" sz="2000" i="1">
                <a:solidFill>
                  <a:schemeClr val="bg1"/>
                </a:solidFill>
              </a:rPr>
              <a:t>”the ask.”</a:t>
            </a:r>
          </a:p>
          <a:p>
            <a:pPr marL="1371600" lvl="2" indent="-457200">
              <a:lnSpc>
                <a:spcPct val="40000"/>
              </a:lnSpc>
              <a:buFont typeface="Wingdings" pitchFamily="2" charset="2"/>
              <a:buChar char="§"/>
            </a:pPr>
            <a:endParaRPr lang="en-US" sz="2000" i="1">
              <a:solidFill>
                <a:schemeClr val="bg1"/>
              </a:solidFill>
            </a:endParaRPr>
          </a:p>
          <a:p>
            <a:pPr marL="1371600" lvl="2" indent="-457200">
              <a:buFont typeface="Wingdings" pitchFamily="2" charset="2"/>
              <a:buChar char="§"/>
            </a:pPr>
            <a:r>
              <a:rPr lang="en-US" sz="2000">
                <a:solidFill>
                  <a:schemeClr val="bg1"/>
                </a:solidFill>
              </a:rPr>
              <a:t>Cataloging &amp; filtering innovation in a “development friendly” way— </a:t>
            </a:r>
            <a:r>
              <a:rPr lang="en-US" sz="2000" i="1">
                <a:solidFill>
                  <a:schemeClr val="bg1"/>
                </a:solidFill>
              </a:rPr>
              <a:t>”the bid.”</a:t>
            </a:r>
          </a:p>
          <a:p>
            <a:pPr marL="1371600" lvl="2" indent="-457200">
              <a:lnSpc>
                <a:spcPct val="50000"/>
              </a:lnSpc>
              <a:buFont typeface="Wingdings" pitchFamily="2" charset="2"/>
              <a:buChar char="§"/>
            </a:pPr>
            <a:endParaRPr lang="en-US" sz="2000" i="1">
              <a:solidFill>
                <a:schemeClr val="bg1"/>
              </a:solidFill>
            </a:endParaRPr>
          </a:p>
          <a:p>
            <a:pPr marL="1371600" lvl="2" indent="-457200">
              <a:buFont typeface="Wingdings" pitchFamily="2" charset="2"/>
              <a:buChar char="§"/>
            </a:pPr>
            <a:r>
              <a:rPr lang="en-US" sz="2000">
                <a:solidFill>
                  <a:schemeClr val="bg1"/>
                </a:solidFill>
              </a:rPr>
              <a:t>Providing incentives for researchers and regions to come together in effective business clusters— </a:t>
            </a:r>
            <a:r>
              <a:rPr lang="en-US" sz="2000" i="1">
                <a:solidFill>
                  <a:schemeClr val="bg1"/>
                </a:solidFill>
              </a:rPr>
              <a:t>”the regional market for innovation.”</a:t>
            </a:r>
            <a:r>
              <a:rPr lang="en-US" sz="2000">
                <a:solidFill>
                  <a:schemeClr val="bg1"/>
                </a:solidFill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6178" name="Picture 2" descr="exp_graphic_copy"/>
          <p:cNvPicPr>
            <a:picLocks noChangeAspect="1" noChangeArrowheads="1"/>
          </p:cNvPicPr>
          <p:nvPr/>
        </p:nvPicPr>
        <p:blipFill>
          <a:blip r:embed="rId3" cstate="print">
            <a:lum bright="-54000" contrast="24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6179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>
                <a:solidFill>
                  <a:schemeClr val="bg1"/>
                </a:solidFill>
              </a:rPr>
              <a:t>Four Key Questions</a:t>
            </a:r>
          </a:p>
        </p:txBody>
      </p:sp>
      <p:sp>
        <p:nvSpPr>
          <p:cNvPr id="306180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609600" y="2286000"/>
            <a:ext cx="8686800" cy="4343400"/>
          </a:xfrm>
        </p:spPr>
        <p:txBody>
          <a:bodyPr/>
          <a:lstStyle/>
          <a:p>
            <a:pPr marL="533400" indent="-533400">
              <a:lnSpc>
                <a:spcPct val="80000"/>
              </a:lnSpc>
              <a:buFontTx/>
              <a:buAutoNum type="arabicPeriod"/>
            </a:pPr>
            <a:r>
              <a:rPr lang="en-US">
                <a:solidFill>
                  <a:schemeClr val="bg1"/>
                </a:solidFill>
              </a:rPr>
              <a:t>Why is regional competitiveness the new framework for economic development?</a:t>
            </a:r>
          </a:p>
          <a:p>
            <a:pPr marL="533400" indent="-533400">
              <a:lnSpc>
                <a:spcPct val="40000"/>
              </a:lnSpc>
              <a:buFontTx/>
              <a:buNone/>
            </a:pPr>
            <a:endParaRPr lang="en-US">
              <a:solidFill>
                <a:schemeClr val="bg2"/>
              </a:solidFill>
            </a:endParaRPr>
          </a:p>
          <a:p>
            <a:pPr marL="533400" indent="-533400">
              <a:lnSpc>
                <a:spcPct val="110000"/>
              </a:lnSpc>
              <a:buFontTx/>
              <a:buAutoNum type="arabicPeriod" startAt="2"/>
            </a:pPr>
            <a:r>
              <a:rPr lang="en-US">
                <a:solidFill>
                  <a:schemeClr val="bg2"/>
                </a:solidFill>
              </a:rPr>
              <a:t>What must regions do to compete?</a:t>
            </a:r>
          </a:p>
          <a:p>
            <a:pPr marL="533400" indent="-533400">
              <a:lnSpc>
                <a:spcPct val="50000"/>
              </a:lnSpc>
              <a:buFontTx/>
              <a:buNone/>
            </a:pPr>
            <a:endParaRPr lang="en-US">
              <a:solidFill>
                <a:schemeClr val="bg2"/>
              </a:solidFill>
            </a:endParaRPr>
          </a:p>
          <a:p>
            <a:pPr marL="533400" indent="-533400">
              <a:lnSpc>
                <a:spcPct val="80000"/>
              </a:lnSpc>
              <a:buFontTx/>
              <a:buAutoNum type="arabicPeriod" startAt="3"/>
            </a:pPr>
            <a:r>
              <a:rPr lang="en-US">
                <a:solidFill>
                  <a:schemeClr val="bg2"/>
                </a:solidFill>
              </a:rPr>
              <a:t>How to connect innovation with clusters—and regional development?</a:t>
            </a:r>
          </a:p>
          <a:p>
            <a:pPr marL="533400" indent="-533400">
              <a:lnSpc>
                <a:spcPct val="60000"/>
              </a:lnSpc>
              <a:buFontTx/>
              <a:buAutoNum type="arabicPeriod" startAt="3"/>
            </a:pPr>
            <a:endParaRPr lang="en-US">
              <a:solidFill>
                <a:schemeClr val="bg2"/>
              </a:solidFill>
            </a:endParaRPr>
          </a:p>
          <a:p>
            <a:pPr marL="533400" indent="-533400">
              <a:lnSpc>
                <a:spcPct val="80000"/>
              </a:lnSpc>
              <a:buFontTx/>
              <a:buAutoNum type="arabicPeriod" startAt="3"/>
            </a:pPr>
            <a:r>
              <a:rPr lang="en-US">
                <a:solidFill>
                  <a:schemeClr val="bg2"/>
                </a:solidFill>
              </a:rPr>
              <a:t>What policy initiatives are needed?</a:t>
            </a:r>
          </a:p>
          <a:p>
            <a:pPr marL="533400" indent="-533400">
              <a:lnSpc>
                <a:spcPct val="80000"/>
              </a:lnSpc>
              <a:buFontTx/>
              <a:buNone/>
            </a:pPr>
            <a:endParaRPr lang="en-US">
              <a:solidFill>
                <a:schemeClr val="bg2"/>
              </a:solidFill>
            </a:endParaRPr>
          </a:p>
          <a:p>
            <a:pPr marL="533400" indent="-533400">
              <a:lnSpc>
                <a:spcPct val="110000"/>
              </a:lnSpc>
              <a:buFontTx/>
              <a:buNone/>
            </a:pPr>
            <a:endParaRPr lang="en-US">
              <a:solidFill>
                <a:schemeClr val="bg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0274" name="Picture 2" descr="GLOBE"/>
          <p:cNvPicPr>
            <a:picLocks noChangeAspect="1" noChangeArrowheads="1"/>
          </p:cNvPicPr>
          <p:nvPr/>
        </p:nvPicPr>
        <p:blipFill>
          <a:blip r:embed="rId4" cstate="print">
            <a:lum bright="30000" contrast="-48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aphicFrame>
        <p:nvGraphicFramePr>
          <p:cNvPr id="310275" name="Object 3"/>
          <p:cNvGraphicFramePr>
            <a:graphicFrameLocks noChangeAspect="1"/>
          </p:cNvGraphicFramePr>
          <p:nvPr>
            <p:ph type="chart" idx="1"/>
          </p:nvPr>
        </p:nvGraphicFramePr>
        <p:xfrm>
          <a:off x="304800" y="6172200"/>
          <a:ext cx="533400" cy="295275"/>
        </p:xfrm>
        <a:graphic>
          <a:graphicData uri="http://schemas.openxmlformats.org/presentationml/2006/ole">
            <p:oleObj spid="_x0000_s310275" name="Chart" r:id="rId5" imgW="8086710" imgH="4486331" progId="MSGraph.Chart.8">
              <p:embed followColorScheme="full"/>
            </p:oleObj>
          </a:graphicData>
        </a:graphic>
      </p:graphicFrame>
      <p:sp>
        <p:nvSpPr>
          <p:cNvPr id="310276" name="Text Box 4"/>
          <p:cNvSpPr txBox="1">
            <a:spLocks noChangeArrowheads="1"/>
          </p:cNvSpPr>
          <p:nvPr/>
        </p:nvSpPr>
        <p:spPr bwMode="auto">
          <a:xfrm>
            <a:off x="1676400" y="2590800"/>
            <a:ext cx="5791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endParaRPr lang="en-US" sz="2000"/>
          </a:p>
        </p:txBody>
      </p:sp>
      <p:sp>
        <p:nvSpPr>
          <p:cNvPr id="310277" name="Rectangle 5"/>
          <p:cNvSpPr>
            <a:spLocks noChangeArrowheads="1"/>
          </p:cNvSpPr>
          <p:nvPr/>
        </p:nvSpPr>
        <p:spPr bwMode="auto">
          <a:xfrm>
            <a:off x="0" y="22415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/>
            <a:endParaRPr lang="en-US"/>
          </a:p>
        </p:txBody>
      </p:sp>
      <p:sp>
        <p:nvSpPr>
          <p:cNvPr id="310278" name="Rectangle 6"/>
          <p:cNvSpPr>
            <a:spLocks noGrp="1" noChangeArrowheads="1"/>
          </p:cNvSpPr>
          <p:nvPr>
            <p:ph type="title"/>
          </p:nvPr>
        </p:nvSpPr>
        <p:spPr>
          <a:xfrm>
            <a:off x="381000" y="381000"/>
            <a:ext cx="8229600" cy="17526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4000">
                <a:solidFill>
                  <a:srgbClr val="0000FF"/>
                </a:solidFill>
              </a:rPr>
              <a:t>Globalization makes regions the athletes in the global economic race.</a:t>
            </a:r>
          </a:p>
        </p:txBody>
      </p:sp>
      <p:sp>
        <p:nvSpPr>
          <p:cNvPr id="310279" name="Rectangle 7"/>
          <p:cNvSpPr>
            <a:spLocks noChangeArrowheads="1"/>
          </p:cNvSpPr>
          <p:nvPr/>
        </p:nvSpPr>
        <p:spPr bwMode="auto">
          <a:xfrm>
            <a:off x="1219200" y="3124200"/>
            <a:ext cx="7391400" cy="3306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533400" indent="-533400" algn="l">
              <a:spcBef>
                <a:spcPct val="20000"/>
              </a:spcBef>
            </a:pPr>
            <a:r>
              <a:rPr lang="en-US" sz="2800" b="1" i="1"/>
              <a:t>	The impact of globalization is greater for regions than for nations.  </a:t>
            </a:r>
          </a:p>
          <a:p>
            <a:pPr marL="533400" indent="-533400" algn="l">
              <a:spcBef>
                <a:spcPct val="20000"/>
              </a:spcBef>
            </a:pPr>
            <a:endParaRPr lang="en-US" sz="2800" b="1" i="1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4370" name="Picture 2" descr="GLOBE"/>
          <p:cNvPicPr>
            <a:picLocks noChangeAspect="1" noChangeArrowheads="1"/>
          </p:cNvPicPr>
          <p:nvPr/>
        </p:nvPicPr>
        <p:blipFill>
          <a:blip r:embed="rId4" cstate="print">
            <a:lum bright="30000" contrast="-48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aphicFrame>
        <p:nvGraphicFramePr>
          <p:cNvPr id="314371" name="Object 3"/>
          <p:cNvGraphicFramePr>
            <a:graphicFrameLocks noChangeAspect="1"/>
          </p:cNvGraphicFramePr>
          <p:nvPr>
            <p:ph type="chart" idx="1"/>
          </p:nvPr>
        </p:nvGraphicFramePr>
        <p:xfrm>
          <a:off x="304800" y="6172200"/>
          <a:ext cx="533400" cy="295275"/>
        </p:xfrm>
        <a:graphic>
          <a:graphicData uri="http://schemas.openxmlformats.org/presentationml/2006/ole">
            <p:oleObj spid="_x0000_s314371" name="Chart" r:id="rId5" imgW="8086710" imgH="4486331" progId="MSGraph.Chart.8">
              <p:embed followColorScheme="full"/>
            </p:oleObj>
          </a:graphicData>
        </a:graphic>
      </p:graphicFrame>
      <p:sp>
        <p:nvSpPr>
          <p:cNvPr id="314372" name="Text Box 4"/>
          <p:cNvSpPr txBox="1">
            <a:spLocks noChangeArrowheads="1"/>
          </p:cNvSpPr>
          <p:nvPr/>
        </p:nvSpPr>
        <p:spPr bwMode="auto">
          <a:xfrm>
            <a:off x="1676400" y="2590800"/>
            <a:ext cx="5791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endParaRPr lang="en-US" sz="2000"/>
          </a:p>
        </p:txBody>
      </p:sp>
      <p:sp>
        <p:nvSpPr>
          <p:cNvPr id="314373" name="Rectangle 5"/>
          <p:cNvSpPr>
            <a:spLocks noChangeArrowheads="1"/>
          </p:cNvSpPr>
          <p:nvPr/>
        </p:nvSpPr>
        <p:spPr bwMode="auto">
          <a:xfrm>
            <a:off x="0" y="22415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/>
            <a:endParaRPr lang="en-US"/>
          </a:p>
        </p:txBody>
      </p:sp>
      <p:sp>
        <p:nvSpPr>
          <p:cNvPr id="314374" name="Rectangle 6"/>
          <p:cNvSpPr>
            <a:spLocks noGrp="1" noChangeArrowheads="1"/>
          </p:cNvSpPr>
          <p:nvPr>
            <p:ph type="title"/>
          </p:nvPr>
        </p:nvSpPr>
        <p:spPr>
          <a:xfrm>
            <a:off x="381000" y="228600"/>
            <a:ext cx="8229600" cy="13716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4000">
                <a:solidFill>
                  <a:srgbClr val="0000FF"/>
                </a:solidFill>
              </a:rPr>
              <a:t>The impact of globalization is greater for regions than for nations.</a:t>
            </a:r>
          </a:p>
        </p:txBody>
      </p:sp>
      <p:pic>
        <p:nvPicPr>
          <p:cNvPr id="314376" name="Picture 8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62000" y="1600200"/>
            <a:ext cx="74676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4377" name="Oval 9"/>
          <p:cNvSpPr>
            <a:spLocks noChangeArrowheads="1"/>
          </p:cNvSpPr>
          <p:nvPr/>
        </p:nvSpPr>
        <p:spPr bwMode="auto">
          <a:xfrm>
            <a:off x="3505200" y="4800600"/>
            <a:ext cx="3048000" cy="609600"/>
          </a:xfrm>
          <a:prstGeom prst="ellipse">
            <a:avLst/>
          </a:prstGeom>
          <a:solidFill>
            <a:schemeClr val="accent1"/>
          </a:solidFill>
          <a:ln w="28575" algn="ctr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r>
              <a:rPr lang="en-US" sz="2000" b="1">
                <a:solidFill>
                  <a:srgbClr val="CC0000"/>
                </a:solidFill>
              </a:rPr>
              <a:t>6.2% range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37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14377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14377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1437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3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143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143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143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4377" grpId="0" build="allAtOnce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6418" name="Picture 2" descr="GLOBE"/>
          <p:cNvPicPr>
            <a:picLocks noChangeAspect="1" noChangeArrowheads="1"/>
          </p:cNvPicPr>
          <p:nvPr/>
        </p:nvPicPr>
        <p:blipFill>
          <a:blip r:embed="rId4" cstate="print">
            <a:lum bright="30000" contrast="-48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aphicFrame>
        <p:nvGraphicFramePr>
          <p:cNvPr id="316419" name="Object 3"/>
          <p:cNvGraphicFramePr>
            <a:graphicFrameLocks noChangeAspect="1"/>
          </p:cNvGraphicFramePr>
          <p:nvPr>
            <p:ph type="chart" idx="1"/>
          </p:nvPr>
        </p:nvGraphicFramePr>
        <p:xfrm>
          <a:off x="304800" y="6172200"/>
          <a:ext cx="533400" cy="295275"/>
        </p:xfrm>
        <a:graphic>
          <a:graphicData uri="http://schemas.openxmlformats.org/presentationml/2006/ole">
            <p:oleObj spid="_x0000_s316419" name="Chart" r:id="rId5" imgW="8086710" imgH="4486331" progId="MSGraph.Chart.8">
              <p:embed followColorScheme="full"/>
            </p:oleObj>
          </a:graphicData>
        </a:graphic>
      </p:graphicFrame>
      <p:sp>
        <p:nvSpPr>
          <p:cNvPr id="316420" name="Text Box 4"/>
          <p:cNvSpPr txBox="1">
            <a:spLocks noChangeArrowheads="1"/>
          </p:cNvSpPr>
          <p:nvPr/>
        </p:nvSpPr>
        <p:spPr bwMode="auto">
          <a:xfrm>
            <a:off x="1676400" y="2590800"/>
            <a:ext cx="5791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endParaRPr lang="en-US" sz="2000"/>
          </a:p>
        </p:txBody>
      </p:sp>
      <p:sp>
        <p:nvSpPr>
          <p:cNvPr id="316421" name="Rectangle 5"/>
          <p:cNvSpPr>
            <a:spLocks noChangeArrowheads="1"/>
          </p:cNvSpPr>
          <p:nvPr/>
        </p:nvSpPr>
        <p:spPr bwMode="auto">
          <a:xfrm>
            <a:off x="0" y="22415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/>
            <a:endParaRPr lang="en-US"/>
          </a:p>
        </p:txBody>
      </p:sp>
      <p:sp>
        <p:nvSpPr>
          <p:cNvPr id="316422" name="Rectangle 6"/>
          <p:cNvSpPr>
            <a:spLocks noGrp="1" noChangeArrowheads="1"/>
          </p:cNvSpPr>
          <p:nvPr>
            <p:ph type="title"/>
          </p:nvPr>
        </p:nvSpPr>
        <p:spPr>
          <a:xfrm>
            <a:off x="381000" y="228600"/>
            <a:ext cx="8229600" cy="13716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4000">
                <a:solidFill>
                  <a:srgbClr val="0000FF"/>
                </a:solidFill>
              </a:rPr>
              <a:t>The impact of globalization is greater for regions than for nations.</a:t>
            </a:r>
          </a:p>
        </p:txBody>
      </p:sp>
      <p:pic>
        <p:nvPicPr>
          <p:cNvPr id="316424" name="Picture 8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62000" y="1524000"/>
            <a:ext cx="74676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6426" name="Oval 10"/>
          <p:cNvSpPr>
            <a:spLocks noChangeArrowheads="1"/>
          </p:cNvSpPr>
          <p:nvPr/>
        </p:nvSpPr>
        <p:spPr bwMode="auto">
          <a:xfrm>
            <a:off x="3276600" y="2133600"/>
            <a:ext cx="3505200" cy="914400"/>
          </a:xfrm>
          <a:prstGeom prst="ellipse">
            <a:avLst/>
          </a:prstGeom>
          <a:solidFill>
            <a:schemeClr val="accent1"/>
          </a:solidFill>
          <a:ln w="28575" algn="ctr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16428" name="Text Box 12"/>
          <p:cNvSpPr txBox="1">
            <a:spLocks noChangeArrowheads="1"/>
          </p:cNvSpPr>
          <p:nvPr/>
        </p:nvSpPr>
        <p:spPr bwMode="auto">
          <a:xfrm>
            <a:off x="3819525" y="2212975"/>
            <a:ext cx="2384425" cy="6413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600" b="1">
                <a:solidFill>
                  <a:srgbClr val="FF0000"/>
                </a:solidFill>
              </a:rPr>
              <a:t>17</a:t>
            </a:r>
            <a:r>
              <a:rPr lang="en-US" sz="3200" b="1">
                <a:solidFill>
                  <a:srgbClr val="FF0000"/>
                </a:solidFill>
              </a:rPr>
              <a:t> % range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164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164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164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164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164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164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6426" grpId="0" animBg="1"/>
      <p:bldP spid="31642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2322" name="Picture 2" descr="GLOBE"/>
          <p:cNvPicPr>
            <a:picLocks noChangeAspect="1" noChangeArrowheads="1"/>
          </p:cNvPicPr>
          <p:nvPr/>
        </p:nvPicPr>
        <p:blipFill>
          <a:blip r:embed="rId4" cstate="print">
            <a:lum bright="30000" contrast="-48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aphicFrame>
        <p:nvGraphicFramePr>
          <p:cNvPr id="312323" name="Object 3"/>
          <p:cNvGraphicFramePr>
            <a:graphicFrameLocks noChangeAspect="1"/>
          </p:cNvGraphicFramePr>
          <p:nvPr>
            <p:ph type="chart" idx="1"/>
          </p:nvPr>
        </p:nvGraphicFramePr>
        <p:xfrm>
          <a:off x="304800" y="6172200"/>
          <a:ext cx="533400" cy="295275"/>
        </p:xfrm>
        <a:graphic>
          <a:graphicData uri="http://schemas.openxmlformats.org/presentationml/2006/ole">
            <p:oleObj spid="_x0000_s312323" name="Chart" r:id="rId5" imgW="8086710" imgH="4486331" progId="MSGraph.Chart.8">
              <p:embed followColorScheme="full"/>
            </p:oleObj>
          </a:graphicData>
        </a:graphic>
      </p:graphicFrame>
      <p:sp>
        <p:nvSpPr>
          <p:cNvPr id="312324" name="Text Box 4"/>
          <p:cNvSpPr txBox="1">
            <a:spLocks noChangeArrowheads="1"/>
          </p:cNvSpPr>
          <p:nvPr/>
        </p:nvSpPr>
        <p:spPr bwMode="auto">
          <a:xfrm>
            <a:off x="1676400" y="2590800"/>
            <a:ext cx="5791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endParaRPr lang="en-US" sz="2000"/>
          </a:p>
        </p:txBody>
      </p:sp>
      <p:sp>
        <p:nvSpPr>
          <p:cNvPr id="312325" name="Rectangle 5"/>
          <p:cNvSpPr>
            <a:spLocks noChangeArrowheads="1"/>
          </p:cNvSpPr>
          <p:nvPr/>
        </p:nvSpPr>
        <p:spPr bwMode="auto">
          <a:xfrm>
            <a:off x="0" y="22415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/>
            <a:endParaRPr lang="en-US"/>
          </a:p>
        </p:txBody>
      </p:sp>
      <p:sp>
        <p:nvSpPr>
          <p:cNvPr id="312326" name="Rectangle 6"/>
          <p:cNvSpPr>
            <a:spLocks noGrp="1" noChangeArrowheads="1"/>
          </p:cNvSpPr>
          <p:nvPr>
            <p:ph type="title"/>
          </p:nvPr>
        </p:nvSpPr>
        <p:spPr>
          <a:xfrm>
            <a:off x="0" y="381000"/>
            <a:ext cx="9144000" cy="12954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4000">
                <a:solidFill>
                  <a:srgbClr val="0000FF"/>
                </a:solidFill>
              </a:rPr>
              <a:t>Globalization has changed </a:t>
            </a:r>
            <a:br>
              <a:rPr lang="en-US" sz="4000">
                <a:solidFill>
                  <a:srgbClr val="0000FF"/>
                </a:solidFill>
              </a:rPr>
            </a:br>
            <a:r>
              <a:rPr lang="en-US" sz="4000">
                <a:solidFill>
                  <a:srgbClr val="0000FF"/>
                </a:solidFill>
              </a:rPr>
              <a:t>the field of play in this race.</a:t>
            </a:r>
          </a:p>
        </p:txBody>
      </p:sp>
      <p:sp>
        <p:nvSpPr>
          <p:cNvPr id="312327" name="Rectangle 7"/>
          <p:cNvSpPr>
            <a:spLocks noChangeArrowheads="1"/>
          </p:cNvSpPr>
          <p:nvPr/>
        </p:nvSpPr>
        <p:spPr bwMode="auto">
          <a:xfrm>
            <a:off x="1219200" y="2286000"/>
            <a:ext cx="7391400" cy="3306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533400" indent="-533400" algn="l">
              <a:spcBef>
                <a:spcPct val="20000"/>
              </a:spcBef>
            </a:pPr>
            <a:endParaRPr lang="en-US" sz="2800" b="1" i="1"/>
          </a:p>
          <a:p>
            <a:pPr marL="533400" indent="-533400" algn="l">
              <a:spcBef>
                <a:spcPct val="20000"/>
              </a:spcBef>
            </a:pPr>
            <a:r>
              <a:rPr lang="en-US" sz="2800" b="1" i="1"/>
              <a:t>	Innovation now matters more than simply being a low-cost place. 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69314" name="Object 2"/>
          <p:cNvGraphicFramePr>
            <a:graphicFrameLocks noChangeAspect="1"/>
          </p:cNvGraphicFramePr>
          <p:nvPr>
            <p:ph type="chart" idx="1"/>
          </p:nvPr>
        </p:nvGraphicFramePr>
        <p:xfrm>
          <a:off x="990600" y="1866900"/>
          <a:ext cx="7086600" cy="3895725"/>
        </p:xfrm>
        <a:graphic>
          <a:graphicData uri="http://schemas.openxmlformats.org/presentationml/2006/ole">
            <p:oleObj spid="_x0000_s269314" name="Chart" r:id="rId4" imgW="8229666" imgH="4524316" progId="MSGraph.Chart.8">
              <p:embed followColorScheme="full"/>
            </p:oleObj>
          </a:graphicData>
        </a:graphic>
      </p:graphicFrame>
      <p:sp>
        <p:nvSpPr>
          <p:cNvPr id="269315" name="Rectangle 3"/>
          <p:cNvSpPr>
            <a:spLocks noGrp="1" noChangeArrowheads="1"/>
          </p:cNvSpPr>
          <p:nvPr>
            <p:ph type="title"/>
          </p:nvPr>
        </p:nvSpPr>
        <p:spPr>
          <a:xfrm>
            <a:off x="228600" y="274638"/>
            <a:ext cx="8915400" cy="563562"/>
          </a:xfrm>
          <a:noFill/>
          <a:ln/>
        </p:spPr>
        <p:txBody>
          <a:bodyPr/>
          <a:lstStyle/>
          <a:p>
            <a:r>
              <a:rPr lang="en-US" sz="3200" b="1">
                <a:solidFill>
                  <a:srgbClr val="0000FF"/>
                </a:solidFill>
              </a:rPr>
              <a:t>Innovation is now a powerful economic driver.</a:t>
            </a:r>
          </a:p>
        </p:txBody>
      </p:sp>
      <p:sp>
        <p:nvSpPr>
          <p:cNvPr id="269316" name="Text Box 4"/>
          <p:cNvSpPr txBox="1">
            <a:spLocks noChangeArrowheads="1"/>
          </p:cNvSpPr>
          <p:nvPr/>
        </p:nvSpPr>
        <p:spPr bwMode="auto">
          <a:xfrm>
            <a:off x="990600" y="1395413"/>
            <a:ext cx="6824663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2200" b="1"/>
              <a:t>National Entrepreneurship Index and GDP Growth</a:t>
            </a:r>
          </a:p>
        </p:txBody>
      </p:sp>
      <p:sp>
        <p:nvSpPr>
          <p:cNvPr id="269317" name="Text Box 5"/>
          <p:cNvSpPr txBox="1">
            <a:spLocks noChangeArrowheads="1"/>
          </p:cNvSpPr>
          <p:nvPr/>
        </p:nvSpPr>
        <p:spPr bwMode="auto">
          <a:xfrm>
            <a:off x="2525713" y="5665788"/>
            <a:ext cx="38941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1400" b="1"/>
              <a:t>Total Entrepreneurship Activity Index (2003)</a:t>
            </a:r>
          </a:p>
        </p:txBody>
      </p:sp>
      <p:sp>
        <p:nvSpPr>
          <p:cNvPr id="269318" name="Text Box 6"/>
          <p:cNvSpPr txBox="1">
            <a:spLocks noChangeArrowheads="1"/>
          </p:cNvSpPr>
          <p:nvPr/>
        </p:nvSpPr>
        <p:spPr bwMode="auto">
          <a:xfrm>
            <a:off x="990600" y="1752600"/>
            <a:ext cx="320833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1400" b="1"/>
              <a:t>Average GDP Growth (2004 to 2006)</a:t>
            </a:r>
          </a:p>
        </p:txBody>
      </p:sp>
      <p:sp>
        <p:nvSpPr>
          <p:cNvPr id="269319" name="Line 7"/>
          <p:cNvSpPr>
            <a:spLocks noChangeShapeType="1"/>
          </p:cNvSpPr>
          <p:nvPr/>
        </p:nvSpPr>
        <p:spPr bwMode="auto">
          <a:xfrm flipH="1" flipV="1">
            <a:off x="3594100" y="4284663"/>
            <a:ext cx="133350" cy="3413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69320" name="Text Box 8"/>
          <p:cNvSpPr txBox="1">
            <a:spLocks noChangeArrowheads="1"/>
          </p:cNvSpPr>
          <p:nvPr/>
        </p:nvSpPr>
        <p:spPr bwMode="auto">
          <a:xfrm>
            <a:off x="3584575" y="4572000"/>
            <a:ext cx="5302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1400" b="1"/>
              <a:t>U.S.</a:t>
            </a:r>
          </a:p>
        </p:txBody>
      </p:sp>
      <p:sp>
        <p:nvSpPr>
          <p:cNvPr id="269321" name="Line 9"/>
          <p:cNvSpPr>
            <a:spLocks noChangeShapeType="1"/>
          </p:cNvSpPr>
          <p:nvPr/>
        </p:nvSpPr>
        <p:spPr bwMode="auto">
          <a:xfrm>
            <a:off x="1905000" y="3240088"/>
            <a:ext cx="66675" cy="3413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69322" name="Text Box 10"/>
          <p:cNvSpPr txBox="1">
            <a:spLocks noChangeArrowheads="1"/>
          </p:cNvSpPr>
          <p:nvPr/>
        </p:nvSpPr>
        <p:spPr bwMode="auto">
          <a:xfrm>
            <a:off x="1749425" y="2992438"/>
            <a:ext cx="7651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1400" b="1"/>
              <a:t>Russia</a:t>
            </a:r>
          </a:p>
        </p:txBody>
      </p:sp>
      <p:sp>
        <p:nvSpPr>
          <p:cNvPr id="269323" name="Line 11"/>
          <p:cNvSpPr>
            <a:spLocks noChangeShapeType="1"/>
          </p:cNvSpPr>
          <p:nvPr/>
        </p:nvSpPr>
        <p:spPr bwMode="auto">
          <a:xfrm>
            <a:off x="4621213" y="2990850"/>
            <a:ext cx="66675" cy="3413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69324" name="Text Box 12"/>
          <p:cNvSpPr txBox="1">
            <a:spLocks noChangeArrowheads="1"/>
          </p:cNvSpPr>
          <p:nvPr/>
        </p:nvSpPr>
        <p:spPr bwMode="auto">
          <a:xfrm>
            <a:off x="4419600" y="2743200"/>
            <a:ext cx="5969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1400" b="1"/>
              <a:t>India</a:t>
            </a:r>
          </a:p>
        </p:txBody>
      </p:sp>
      <p:sp>
        <p:nvSpPr>
          <p:cNvPr id="269325" name="Text Box 13"/>
          <p:cNvSpPr txBox="1">
            <a:spLocks noChangeArrowheads="1"/>
          </p:cNvSpPr>
          <p:nvPr/>
        </p:nvSpPr>
        <p:spPr bwMode="auto">
          <a:xfrm>
            <a:off x="1127125" y="6053138"/>
            <a:ext cx="6018213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1200" b="1"/>
              <a:t>Source: Global Entrepreneurship Monitor, 2003 and International Monetary Fund</a:t>
            </a:r>
          </a:p>
        </p:txBody>
      </p:sp>
      <p:sp>
        <p:nvSpPr>
          <p:cNvPr id="269326" name="Line 14"/>
          <p:cNvSpPr>
            <a:spLocks noChangeShapeType="1"/>
          </p:cNvSpPr>
          <p:nvPr/>
        </p:nvSpPr>
        <p:spPr bwMode="auto">
          <a:xfrm>
            <a:off x="3567113" y="2533650"/>
            <a:ext cx="66675" cy="3413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69327" name="Text Box 15"/>
          <p:cNvSpPr txBox="1">
            <a:spLocks noChangeArrowheads="1"/>
          </p:cNvSpPr>
          <p:nvPr/>
        </p:nvSpPr>
        <p:spPr bwMode="auto">
          <a:xfrm>
            <a:off x="3133725" y="2209800"/>
            <a:ext cx="6762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1400" b="1"/>
              <a:t>China</a:t>
            </a:r>
          </a:p>
        </p:txBody>
      </p:sp>
      <p:sp>
        <p:nvSpPr>
          <p:cNvPr id="269329" name="Line 17"/>
          <p:cNvSpPr>
            <a:spLocks noChangeShapeType="1"/>
          </p:cNvSpPr>
          <p:nvPr/>
        </p:nvSpPr>
        <p:spPr bwMode="auto">
          <a:xfrm flipH="1" flipV="1">
            <a:off x="2514600" y="4876800"/>
            <a:ext cx="3048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69330" name="Text Box 18"/>
          <p:cNvSpPr txBox="1">
            <a:spLocks noChangeArrowheads="1"/>
          </p:cNvSpPr>
          <p:nvPr/>
        </p:nvSpPr>
        <p:spPr bwMode="auto">
          <a:xfrm>
            <a:off x="2803525" y="4811713"/>
            <a:ext cx="18478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1400" b="1"/>
              <a:t>European countries</a:t>
            </a:r>
          </a:p>
        </p:txBody>
      </p:sp>
      <p:sp>
        <p:nvSpPr>
          <p:cNvPr id="269331" name="Line 19"/>
          <p:cNvSpPr>
            <a:spLocks noChangeShapeType="1"/>
          </p:cNvSpPr>
          <p:nvPr/>
        </p:nvSpPr>
        <p:spPr bwMode="auto">
          <a:xfrm flipH="1">
            <a:off x="2209800" y="3352800"/>
            <a:ext cx="3810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69332" name="Text Box 20"/>
          <p:cNvSpPr txBox="1">
            <a:spLocks noChangeArrowheads="1"/>
          </p:cNvSpPr>
          <p:nvPr/>
        </p:nvSpPr>
        <p:spPr bwMode="auto">
          <a:xfrm>
            <a:off x="2514600" y="3200400"/>
            <a:ext cx="113823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1400" b="1"/>
              <a:t>Hong Kong</a:t>
            </a:r>
          </a:p>
        </p:txBody>
      </p:sp>
      <p:sp>
        <p:nvSpPr>
          <p:cNvPr id="269333" name="Oval 21"/>
          <p:cNvSpPr>
            <a:spLocks noChangeArrowheads="1"/>
          </p:cNvSpPr>
          <p:nvPr/>
        </p:nvSpPr>
        <p:spPr bwMode="auto">
          <a:xfrm rot="-4555821">
            <a:off x="2028031" y="4466432"/>
            <a:ext cx="439737" cy="6858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69334" name="Text Box 22"/>
          <p:cNvSpPr txBox="1">
            <a:spLocks noChangeArrowheads="1"/>
          </p:cNvSpPr>
          <p:nvPr/>
        </p:nvSpPr>
        <p:spPr bwMode="auto">
          <a:xfrm>
            <a:off x="1447800" y="4800600"/>
            <a:ext cx="6953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1400" b="1"/>
              <a:t>Japan</a:t>
            </a:r>
          </a:p>
        </p:txBody>
      </p:sp>
      <p:sp>
        <p:nvSpPr>
          <p:cNvPr id="269335" name="Line 23"/>
          <p:cNvSpPr>
            <a:spLocks noChangeShapeType="1"/>
          </p:cNvSpPr>
          <p:nvPr/>
        </p:nvSpPr>
        <p:spPr bwMode="auto">
          <a:xfrm flipV="1">
            <a:off x="1676400" y="4572000"/>
            <a:ext cx="2286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69336" name="Text Box 24"/>
          <p:cNvSpPr txBox="1">
            <a:spLocks noChangeArrowheads="1"/>
          </p:cNvSpPr>
          <p:nvPr/>
        </p:nvSpPr>
        <p:spPr bwMode="auto">
          <a:xfrm>
            <a:off x="5622925" y="6400800"/>
            <a:ext cx="30607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US" sz="1200" b="1"/>
              <a:t>Source: Drabenstott &amp; Henderson, 2006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4610" name="Picture 2" descr="exp_graphic_copy"/>
          <p:cNvPicPr>
            <a:picLocks noChangeAspect="1" noChangeArrowheads="1"/>
          </p:cNvPicPr>
          <p:nvPr/>
        </p:nvPicPr>
        <p:blipFill>
          <a:blip r:embed="rId3" cstate="print">
            <a:lum bright="-54000" contrast="24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4611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>
                <a:solidFill>
                  <a:schemeClr val="bg1"/>
                </a:solidFill>
              </a:rPr>
              <a:t>Four Key Questions</a:t>
            </a:r>
          </a:p>
        </p:txBody>
      </p:sp>
      <p:sp>
        <p:nvSpPr>
          <p:cNvPr id="324612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533400" y="2286000"/>
            <a:ext cx="8686800" cy="4343400"/>
          </a:xfrm>
        </p:spPr>
        <p:txBody>
          <a:bodyPr/>
          <a:lstStyle/>
          <a:p>
            <a:pPr marL="533400" indent="-533400">
              <a:lnSpc>
                <a:spcPct val="80000"/>
              </a:lnSpc>
              <a:buFontTx/>
              <a:buAutoNum type="arabicPeriod"/>
            </a:pPr>
            <a:r>
              <a:rPr lang="en-US">
                <a:solidFill>
                  <a:schemeClr val="bg2"/>
                </a:solidFill>
              </a:rPr>
              <a:t>Why is regional competitiveness the new framework for economic development?</a:t>
            </a:r>
          </a:p>
          <a:p>
            <a:pPr marL="533400" indent="-533400">
              <a:lnSpc>
                <a:spcPct val="40000"/>
              </a:lnSpc>
              <a:buFontTx/>
              <a:buNone/>
            </a:pPr>
            <a:endParaRPr lang="en-US">
              <a:solidFill>
                <a:schemeClr val="bg2"/>
              </a:solidFill>
            </a:endParaRPr>
          </a:p>
          <a:p>
            <a:pPr marL="533400" indent="-533400">
              <a:lnSpc>
                <a:spcPct val="110000"/>
              </a:lnSpc>
              <a:buFontTx/>
              <a:buAutoNum type="arabicPeriod" startAt="2"/>
            </a:pPr>
            <a:r>
              <a:rPr lang="en-US">
                <a:solidFill>
                  <a:schemeClr val="bg1"/>
                </a:solidFill>
              </a:rPr>
              <a:t>What must regions do to compete?</a:t>
            </a:r>
          </a:p>
          <a:p>
            <a:pPr marL="533400" indent="-533400">
              <a:lnSpc>
                <a:spcPct val="50000"/>
              </a:lnSpc>
              <a:buFontTx/>
              <a:buNone/>
            </a:pPr>
            <a:endParaRPr lang="en-US">
              <a:solidFill>
                <a:schemeClr val="bg2"/>
              </a:solidFill>
            </a:endParaRPr>
          </a:p>
          <a:p>
            <a:pPr marL="533400" indent="-533400">
              <a:lnSpc>
                <a:spcPct val="80000"/>
              </a:lnSpc>
              <a:buFontTx/>
              <a:buAutoNum type="arabicPeriod" startAt="3"/>
            </a:pPr>
            <a:r>
              <a:rPr lang="en-US">
                <a:solidFill>
                  <a:schemeClr val="bg2"/>
                </a:solidFill>
              </a:rPr>
              <a:t>How to connect innovation with clusters—and regional development?</a:t>
            </a:r>
          </a:p>
          <a:p>
            <a:pPr marL="533400" indent="-533400">
              <a:lnSpc>
                <a:spcPct val="60000"/>
              </a:lnSpc>
              <a:buFontTx/>
              <a:buAutoNum type="arabicPeriod" startAt="3"/>
            </a:pPr>
            <a:endParaRPr lang="en-US">
              <a:solidFill>
                <a:schemeClr val="bg2"/>
              </a:solidFill>
            </a:endParaRPr>
          </a:p>
          <a:p>
            <a:pPr marL="533400" indent="-533400">
              <a:lnSpc>
                <a:spcPct val="80000"/>
              </a:lnSpc>
              <a:buFontTx/>
              <a:buAutoNum type="arabicPeriod" startAt="3"/>
            </a:pPr>
            <a:r>
              <a:rPr lang="en-US">
                <a:solidFill>
                  <a:schemeClr val="bg2"/>
                </a:solidFill>
              </a:rPr>
              <a:t>What policy initiatives are needed?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Garamond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Default Design">
  <a:themeElements>
    <a:clrScheme name="1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3_Default Design">
  <a:themeElements>
    <a:clrScheme name="3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3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3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2_Default Design">
  <a:themeElements>
    <a:clrScheme name="2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Default Design">
      <a:majorFont>
        <a:latin typeface="Garamond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2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4_Default Design">
  <a:themeElements>
    <a:clrScheme name="4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4_Default Design">
      <a:majorFont>
        <a:latin typeface="Garamond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4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6_Default Design">
  <a:themeElements>
    <a:clrScheme name="6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6_Default Design">
      <a:majorFont>
        <a:latin typeface="Garamond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6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2056</TotalTime>
  <Words>890</Words>
  <Application>Microsoft Office PowerPoint</Application>
  <PresentationFormat>On-screen Show (4:3)</PresentationFormat>
  <Paragraphs>288</Paragraphs>
  <Slides>27</Slides>
  <Notes>27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6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27</vt:i4>
      </vt:variant>
    </vt:vector>
  </HeadingPairs>
  <TitlesOfParts>
    <vt:vector size="41" baseType="lpstr">
      <vt:lpstr>Arial</vt:lpstr>
      <vt:lpstr>Garamond</vt:lpstr>
      <vt:lpstr>Californian FB</vt:lpstr>
      <vt:lpstr>Bookman Old Style</vt:lpstr>
      <vt:lpstr>Wingdings</vt:lpstr>
      <vt:lpstr>Tahoma</vt:lpstr>
      <vt:lpstr>Default Design</vt:lpstr>
      <vt:lpstr>1_Default Design</vt:lpstr>
      <vt:lpstr>3_Default Design</vt:lpstr>
      <vt:lpstr>2_Default Design</vt:lpstr>
      <vt:lpstr>4_Default Design</vt:lpstr>
      <vt:lpstr>6_Default Design</vt:lpstr>
      <vt:lpstr>Microsoft Graph Chart</vt:lpstr>
      <vt:lpstr>Adobe Photoshop Image</vt:lpstr>
      <vt:lpstr>CONNECTING INNOVATION, CLUSTERS, &amp;  REGIONAL DEVELOPMENT</vt:lpstr>
      <vt:lpstr>Four Key Questions</vt:lpstr>
      <vt:lpstr>Four Key Questions</vt:lpstr>
      <vt:lpstr>Globalization makes regions the athletes in the global economic race.</vt:lpstr>
      <vt:lpstr>The impact of globalization is greater for regions than for nations.</vt:lpstr>
      <vt:lpstr>The impact of globalization is greater for regions than for nations.</vt:lpstr>
      <vt:lpstr>Globalization has changed  the field of play in this race.</vt:lpstr>
      <vt:lpstr>Innovation is now a powerful economic driver.</vt:lpstr>
      <vt:lpstr>Four Key Questions</vt:lpstr>
      <vt:lpstr>Slide 10</vt:lpstr>
      <vt:lpstr>Slide 11</vt:lpstr>
      <vt:lpstr>Four Key Questions</vt:lpstr>
      <vt:lpstr>Slide 13</vt:lpstr>
      <vt:lpstr>Slide 14</vt:lpstr>
      <vt:lpstr>Slide 15</vt:lpstr>
      <vt:lpstr>Slide 16</vt:lpstr>
      <vt:lpstr>Slide 17</vt:lpstr>
      <vt:lpstr>Slide 18</vt:lpstr>
      <vt:lpstr>MAKING THE MOST OF CLUSTERS… AND GOING BEYOND.</vt:lpstr>
      <vt:lpstr>Slide 20</vt:lpstr>
      <vt:lpstr>Slide 21</vt:lpstr>
      <vt:lpstr>Slide 22</vt:lpstr>
      <vt:lpstr>Four Key Questions</vt:lpstr>
      <vt:lpstr>Innovation &amp; Regional Development Policy Issues for the Future</vt:lpstr>
      <vt:lpstr>Innovation &amp; Regional Development Policy Issues for the Future</vt:lpstr>
      <vt:lpstr>Innovation &amp; Regional Development Policy Issues for the Future</vt:lpstr>
      <vt:lpstr>Innovation &amp; Regional Development Policy Issues for the Future</vt:lpstr>
    </vt:vector>
  </TitlesOfParts>
  <Company>Federal Reserve Bank of KC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Top Ten Ways to Create an Entrepreneurial Climate</dc:title>
  <dc:creator>Sean Moore</dc:creator>
  <cp:lastModifiedBy>anarod</cp:lastModifiedBy>
  <cp:revision>36</cp:revision>
  <dcterms:created xsi:type="dcterms:W3CDTF">2005-03-25T20:34:44Z</dcterms:created>
  <dcterms:modified xsi:type="dcterms:W3CDTF">2010-07-12T13:35:37Z</dcterms:modified>
</cp:coreProperties>
</file>