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467" r:id="rId2"/>
    <p:sldId id="566" r:id="rId3"/>
    <p:sldId id="526" r:id="rId4"/>
    <p:sldId id="527" r:id="rId5"/>
    <p:sldId id="499" r:id="rId6"/>
    <p:sldId id="458" r:id="rId7"/>
    <p:sldId id="568" r:id="rId8"/>
    <p:sldId id="506" r:id="rId9"/>
    <p:sldId id="585" r:id="rId10"/>
    <p:sldId id="590" r:id="rId11"/>
    <p:sldId id="581" r:id="rId12"/>
    <p:sldId id="508" r:id="rId13"/>
    <p:sldId id="563" r:id="rId14"/>
    <p:sldId id="569" r:id="rId15"/>
    <p:sldId id="591" r:id="rId16"/>
    <p:sldId id="594" r:id="rId17"/>
    <p:sldId id="570" r:id="rId18"/>
    <p:sldId id="513" r:id="rId19"/>
    <p:sldId id="514" r:id="rId20"/>
    <p:sldId id="515" r:id="rId21"/>
    <p:sldId id="516" r:id="rId22"/>
    <p:sldId id="490" r:id="rId23"/>
    <p:sldId id="589" r:id="rId24"/>
    <p:sldId id="517" r:id="rId25"/>
    <p:sldId id="518" r:id="rId26"/>
    <p:sldId id="519" r:id="rId27"/>
    <p:sldId id="520" r:id="rId28"/>
    <p:sldId id="597" r:id="rId29"/>
    <p:sldId id="521" r:id="rId30"/>
    <p:sldId id="492" r:id="rId31"/>
    <p:sldId id="522" r:id="rId32"/>
    <p:sldId id="523" r:id="rId33"/>
    <p:sldId id="524" r:id="rId34"/>
    <p:sldId id="525" r:id="rId35"/>
    <p:sldId id="529" r:id="rId36"/>
    <p:sldId id="530" r:id="rId37"/>
    <p:sldId id="532" r:id="rId38"/>
    <p:sldId id="561" r:id="rId39"/>
    <p:sldId id="533" r:id="rId40"/>
    <p:sldId id="573" r:id="rId41"/>
    <p:sldId id="534" r:id="rId42"/>
    <p:sldId id="577" r:id="rId43"/>
    <p:sldId id="536" r:id="rId44"/>
    <p:sldId id="540" r:id="rId45"/>
    <p:sldId id="574" r:id="rId46"/>
    <p:sldId id="595" r:id="rId47"/>
    <p:sldId id="544" r:id="rId48"/>
    <p:sldId id="545" r:id="rId49"/>
    <p:sldId id="578" r:id="rId50"/>
    <p:sldId id="579" r:id="rId51"/>
    <p:sldId id="548" r:id="rId52"/>
    <p:sldId id="549" r:id="rId53"/>
    <p:sldId id="550" r:id="rId54"/>
    <p:sldId id="580" r:id="rId55"/>
  </p:sldIdLst>
  <p:sldSz cx="9144000" cy="6858000" type="screen4x3"/>
  <p:notesSz cx="6980238" cy="9210675"/>
  <p:embeddedFontLst>
    <p:embeddedFont>
      <p:font typeface="Arial Narrow" pitchFamily="34" charset="0"/>
      <p:regular r:id="rId58"/>
      <p:bold r:id="rId59"/>
      <p:italic r:id="rId60"/>
      <p:boldItalic r:id="rId61"/>
    </p:embeddedFont>
    <p:embeddedFont>
      <p:font typeface="Tahoma" pitchFamily="34" charset="0"/>
      <p:regular r:id="rId62"/>
      <p:bold r:id="rId63"/>
    </p:embeddedFont>
    <p:embeddedFont>
      <p:font typeface="CG Omega" pitchFamily="34" charset="0"/>
      <p:regular r:id="rId64"/>
      <p:bold r:id="rId65"/>
      <p:italic r:id="rId66"/>
      <p:boldItalic r:id="rId67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1988F"/>
    <a:srgbClr val="FF0000"/>
    <a:srgbClr val="FAFE79"/>
    <a:srgbClr val="66FFFF"/>
    <a:srgbClr val="FF9900"/>
    <a:srgbClr val="FF99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7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1054"/>
    </p:cViewPr>
  </p:sorterViewPr>
  <p:notesViewPr>
    <p:cSldViewPr>
      <p:cViewPr varScale="1">
        <p:scale>
          <a:sx n="55" d="100"/>
          <a:sy n="55" d="100"/>
        </p:scale>
        <p:origin x="-1818" y="-84"/>
      </p:cViewPr>
      <p:guideLst>
        <p:guide orient="horz" pos="2901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6.fntdata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1.fntdata"/><Relationship Id="rId66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3.fntdata"/><Relationship Id="rId65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64" Type="http://schemas.openxmlformats.org/officeDocument/2006/relationships/font" Target="fonts/font7.fntdata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2.fntdata"/><Relationship Id="rId67" Type="http://schemas.openxmlformats.org/officeDocument/2006/relationships/font" Target="fonts/font10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5.fntdata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D90484-0F8B-4CA1-BFC6-489C052FF8F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7450" y="690563"/>
            <a:ext cx="4605338" cy="3454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75150"/>
            <a:ext cx="511968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968A7EBF-F6AE-4D29-A724-D1DF5AB28E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ABE091-07E8-4DD9-818B-B9FD61CC3C88}" type="slidenum">
              <a:rPr lang="en-US"/>
              <a:pPr/>
              <a:t>1</a:t>
            </a:fld>
            <a:endParaRPr lang="en-US"/>
          </a:p>
        </p:txBody>
      </p:sp>
      <p:sp>
        <p:nvSpPr>
          <p:cNvPr id="4065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96975" y="696913"/>
            <a:ext cx="4589463" cy="3441700"/>
          </a:xfrm>
          <a:ln w="12700" cap="flat">
            <a:solidFill>
              <a:schemeClr val="tx1"/>
            </a:solidFill>
          </a:ln>
        </p:spPr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553" tIns="44973" rIns="91553" bIns="44973"/>
          <a:lstStyle/>
          <a:p>
            <a:endParaRPr lang="es-C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015EE-508B-40E8-A93F-8889E18129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F43C3-2BAC-47CE-B56C-4E6F44FEE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EEF093-2D1A-4B60-BF5B-D3D9DE2994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891903-597E-45F5-BCA2-C549F870D6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55791-8E14-4E4A-88E8-2D1F31E7D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0BE21-205C-47F4-948F-B48674011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ED14A-B5EA-4DB2-9BB8-231173D96D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C9607-A883-423B-A122-910746A85E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CE0E9-272F-4186-A689-400A203440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042AE-D412-4718-93F4-1847E30A4F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2C7CE-5AC1-4B9C-BE70-8420B0E021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9D2726-7D89-4FD1-8194-4F77C96BFD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445F7">
                <a:gamma/>
                <a:shade val="46275"/>
                <a:invGamma/>
              </a:srgbClr>
            </a:gs>
            <a:gs pos="50000">
              <a:srgbClr val="0445F7"/>
            </a:gs>
            <a:gs pos="100000">
              <a:srgbClr val="0445F7">
                <a:gamma/>
                <a:shade val="46275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937757-C186-4C58-A897-D2480580C9D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9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506" name="Group 2"/>
          <p:cNvGrpSpPr>
            <a:grpSpLocks/>
          </p:cNvGrpSpPr>
          <p:nvPr/>
        </p:nvGrpSpPr>
        <p:grpSpPr bwMode="auto">
          <a:xfrm>
            <a:off x="242888" y="5410200"/>
            <a:ext cx="925512" cy="1092200"/>
            <a:chOff x="153" y="3408"/>
            <a:chExt cx="583" cy="688"/>
          </a:xfrm>
        </p:grpSpPr>
        <p:pic>
          <p:nvPicPr>
            <p:cNvPr id="405507" name="Picture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" y="3408"/>
              <a:ext cx="583" cy="6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405508" name="Rectangle 4"/>
            <p:cNvSpPr>
              <a:spLocks noChangeArrowheads="1"/>
            </p:cNvSpPr>
            <p:nvPr/>
          </p:nvSpPr>
          <p:spPr bwMode="auto">
            <a:xfrm>
              <a:off x="210" y="3436"/>
              <a:ext cx="453" cy="6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5509" name="Rectangle 5"/>
          <p:cNvSpPr>
            <a:spLocks noChangeArrowheads="1"/>
          </p:cNvSpPr>
          <p:nvPr/>
        </p:nvSpPr>
        <p:spPr bwMode="auto">
          <a:xfrm>
            <a:off x="1420813" y="5535613"/>
            <a:ext cx="5600700" cy="1184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/>
            <a:r>
              <a:rPr lang="en-US" b="1">
                <a:solidFill>
                  <a:srgbClr val="FAFD00"/>
                </a:solidFill>
              </a:rPr>
              <a:t>Inter-American Development Bank</a:t>
            </a:r>
          </a:p>
          <a:p>
            <a:pPr algn="l"/>
            <a:r>
              <a:rPr lang="en-US" b="1">
                <a:solidFill>
                  <a:srgbClr val="FAFD00"/>
                </a:solidFill>
              </a:rPr>
              <a:t>Research Department</a:t>
            </a:r>
          </a:p>
          <a:p>
            <a:pPr algn="l"/>
            <a:endParaRPr lang="en-US" b="1">
              <a:solidFill>
                <a:srgbClr val="FAFD00"/>
              </a:solidFill>
            </a:endParaRPr>
          </a:p>
        </p:txBody>
      </p:sp>
      <p:sp>
        <p:nvSpPr>
          <p:cNvPr id="405510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22860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b="1">
                <a:solidFill>
                  <a:srgbClr val="FAFE79"/>
                </a:solidFill>
                <a:latin typeface="Arial" pitchFamily="34" charset="0"/>
              </a:rPr>
              <a:t>Competitiveness:</a:t>
            </a:r>
            <a:br>
              <a:rPr lang="en-US" b="1">
                <a:solidFill>
                  <a:srgbClr val="FAFE79"/>
                </a:solidFill>
                <a:latin typeface="Arial" pitchFamily="34" charset="0"/>
              </a:rPr>
            </a:br>
            <a:r>
              <a:rPr lang="en-US" b="1">
                <a:solidFill>
                  <a:srgbClr val="FAFE79"/>
                </a:solidFill>
                <a:latin typeface="Arial" pitchFamily="34" charset="0"/>
              </a:rPr>
              <a:t>The Business of Growth </a:t>
            </a:r>
            <a:br>
              <a:rPr lang="en-US" b="1">
                <a:solidFill>
                  <a:srgbClr val="FAFE79"/>
                </a:solidFill>
                <a:latin typeface="Arial" pitchFamily="34" charset="0"/>
              </a:rPr>
            </a:br>
            <a:r>
              <a:rPr lang="en-US" b="1">
                <a:solidFill>
                  <a:srgbClr val="FAFE79"/>
                </a:solidFill>
                <a:latin typeface="Arial" pitchFamily="34" charset="0"/>
              </a:rPr>
              <a:t/>
            </a:r>
            <a:br>
              <a:rPr lang="en-US" b="1">
                <a:solidFill>
                  <a:srgbClr val="FAFE79"/>
                </a:solidFill>
                <a:latin typeface="Arial" pitchFamily="34" charset="0"/>
              </a:rPr>
            </a:br>
            <a:r>
              <a:rPr lang="en-US" sz="3600" b="1">
                <a:solidFill>
                  <a:srgbClr val="FAFE79"/>
                </a:solidFill>
                <a:latin typeface="Arial" pitchFamily="34" charset="0"/>
              </a:rPr>
              <a:t>2001 Report</a:t>
            </a:r>
            <a:br>
              <a:rPr lang="en-US" sz="3600" b="1">
                <a:solidFill>
                  <a:srgbClr val="FAFE79"/>
                </a:solidFill>
                <a:latin typeface="Arial" pitchFamily="34" charset="0"/>
              </a:rPr>
            </a:br>
            <a:r>
              <a:rPr lang="en-US" sz="3600" b="1">
                <a:solidFill>
                  <a:srgbClr val="FAFE79"/>
                </a:solidFill>
                <a:latin typeface="Arial" pitchFamily="34" charset="0"/>
              </a:rPr>
              <a:t>Economic and Social Progress in Latin America</a:t>
            </a:r>
            <a:endParaRPr lang="en-US" sz="40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685800"/>
          </a:xfrm>
        </p:spPr>
        <p:txBody>
          <a:bodyPr/>
          <a:lstStyle/>
          <a:p>
            <a:r>
              <a:rPr lang="en-US" sz="4000" b="1"/>
              <a:t>…most rank low for their income levels</a:t>
            </a:r>
          </a:p>
        </p:txBody>
      </p:sp>
      <p:grpSp>
        <p:nvGrpSpPr>
          <p:cNvPr id="563203" name="Group 3"/>
          <p:cNvGrpSpPr>
            <a:grpSpLocks/>
          </p:cNvGrpSpPr>
          <p:nvPr/>
        </p:nvGrpSpPr>
        <p:grpSpPr bwMode="auto">
          <a:xfrm>
            <a:off x="1501775" y="1295400"/>
            <a:ext cx="5280025" cy="5514975"/>
            <a:chOff x="946" y="576"/>
            <a:chExt cx="3326" cy="3763"/>
          </a:xfrm>
        </p:grpSpPr>
        <p:sp>
          <p:nvSpPr>
            <p:cNvPr id="563204" name="Rectangle 4"/>
            <p:cNvSpPr>
              <a:spLocks noChangeArrowheads="1"/>
            </p:cNvSpPr>
            <p:nvPr/>
          </p:nvSpPr>
          <p:spPr bwMode="auto">
            <a:xfrm rot="5400000">
              <a:off x="1190" y="1250"/>
              <a:ext cx="3531" cy="2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05" name="Rectangle 5"/>
            <p:cNvSpPr>
              <a:spLocks noChangeArrowheads="1"/>
            </p:cNvSpPr>
            <p:nvPr/>
          </p:nvSpPr>
          <p:spPr bwMode="auto">
            <a:xfrm rot="5400000">
              <a:off x="1190" y="1250"/>
              <a:ext cx="3531" cy="2232"/>
            </a:xfrm>
            <a:prstGeom prst="rect">
              <a:avLst/>
            </a:prstGeom>
            <a:noFill/>
            <a:ln w="0">
              <a:solidFill>
                <a:srgbClr val="33CC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06" name="Rectangle 6"/>
            <p:cNvSpPr>
              <a:spLocks noChangeArrowheads="1"/>
            </p:cNvSpPr>
            <p:nvPr/>
          </p:nvSpPr>
          <p:spPr bwMode="auto">
            <a:xfrm rot="5400000">
              <a:off x="2876" y="-386"/>
              <a:ext cx="71" cy="2144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07" name="Rectangle 7"/>
            <p:cNvSpPr>
              <a:spLocks noChangeArrowheads="1"/>
            </p:cNvSpPr>
            <p:nvPr/>
          </p:nvSpPr>
          <p:spPr bwMode="auto">
            <a:xfrm rot="5400000">
              <a:off x="2692" y="-26"/>
              <a:ext cx="74" cy="1778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08" name="Rectangle 8"/>
            <p:cNvSpPr>
              <a:spLocks noChangeArrowheads="1"/>
            </p:cNvSpPr>
            <p:nvPr/>
          </p:nvSpPr>
          <p:spPr bwMode="auto">
            <a:xfrm rot="5400000">
              <a:off x="2652" y="193"/>
              <a:ext cx="71" cy="1696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09" name="Rectangle 9"/>
            <p:cNvSpPr>
              <a:spLocks noChangeArrowheads="1"/>
            </p:cNvSpPr>
            <p:nvPr/>
          </p:nvSpPr>
          <p:spPr bwMode="auto">
            <a:xfrm rot="5400000">
              <a:off x="2600" y="417"/>
              <a:ext cx="76" cy="1597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0" name="Rectangle 10"/>
            <p:cNvSpPr>
              <a:spLocks noChangeArrowheads="1"/>
            </p:cNvSpPr>
            <p:nvPr/>
          </p:nvSpPr>
          <p:spPr bwMode="auto">
            <a:xfrm rot="5400000">
              <a:off x="2589" y="608"/>
              <a:ext cx="71" cy="1570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1" name="Rectangle 11"/>
            <p:cNvSpPr>
              <a:spLocks noChangeArrowheads="1"/>
            </p:cNvSpPr>
            <p:nvPr/>
          </p:nvSpPr>
          <p:spPr bwMode="auto">
            <a:xfrm rot="5400000">
              <a:off x="2573" y="799"/>
              <a:ext cx="70" cy="1537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2" name="Rectangle 12"/>
            <p:cNvSpPr>
              <a:spLocks noChangeArrowheads="1"/>
            </p:cNvSpPr>
            <p:nvPr/>
          </p:nvSpPr>
          <p:spPr bwMode="auto">
            <a:xfrm rot="5400000">
              <a:off x="2522" y="1025"/>
              <a:ext cx="74" cy="1439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3" name="Rectangle 13"/>
            <p:cNvSpPr>
              <a:spLocks noChangeArrowheads="1"/>
            </p:cNvSpPr>
            <p:nvPr/>
          </p:nvSpPr>
          <p:spPr bwMode="auto">
            <a:xfrm rot="5400000">
              <a:off x="2520" y="1206"/>
              <a:ext cx="71" cy="1433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4" name="Rectangle 14"/>
            <p:cNvSpPr>
              <a:spLocks noChangeArrowheads="1"/>
            </p:cNvSpPr>
            <p:nvPr/>
          </p:nvSpPr>
          <p:spPr bwMode="auto">
            <a:xfrm rot="5400000">
              <a:off x="2439" y="1461"/>
              <a:ext cx="76" cy="1275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5" name="Rectangle 15"/>
            <p:cNvSpPr>
              <a:spLocks noChangeArrowheads="1"/>
            </p:cNvSpPr>
            <p:nvPr/>
          </p:nvSpPr>
          <p:spPr bwMode="auto">
            <a:xfrm rot="5400000">
              <a:off x="2419" y="1660"/>
              <a:ext cx="71" cy="1231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6" name="Rectangle 16"/>
            <p:cNvSpPr>
              <a:spLocks noChangeArrowheads="1"/>
            </p:cNvSpPr>
            <p:nvPr/>
          </p:nvSpPr>
          <p:spPr bwMode="auto">
            <a:xfrm rot="5400000">
              <a:off x="2409" y="1846"/>
              <a:ext cx="70" cy="1209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7" name="Rectangle 17"/>
            <p:cNvSpPr>
              <a:spLocks noChangeArrowheads="1"/>
            </p:cNvSpPr>
            <p:nvPr/>
          </p:nvSpPr>
          <p:spPr bwMode="auto">
            <a:xfrm rot="5400000">
              <a:off x="2401" y="2029"/>
              <a:ext cx="75" cy="1198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8" name="Rectangle 18"/>
            <p:cNvSpPr>
              <a:spLocks noChangeArrowheads="1"/>
            </p:cNvSpPr>
            <p:nvPr/>
          </p:nvSpPr>
          <p:spPr bwMode="auto">
            <a:xfrm rot="5400000">
              <a:off x="2343" y="2266"/>
              <a:ext cx="71" cy="1078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19" name="Rectangle 19"/>
            <p:cNvSpPr>
              <a:spLocks noChangeArrowheads="1"/>
            </p:cNvSpPr>
            <p:nvPr/>
          </p:nvSpPr>
          <p:spPr bwMode="auto">
            <a:xfrm rot="5400000">
              <a:off x="2330" y="2454"/>
              <a:ext cx="75" cy="1056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0" name="Rectangle 20"/>
            <p:cNvSpPr>
              <a:spLocks noChangeArrowheads="1"/>
            </p:cNvSpPr>
            <p:nvPr/>
          </p:nvSpPr>
          <p:spPr bwMode="auto">
            <a:xfrm rot="5400000">
              <a:off x="2225" y="2738"/>
              <a:ext cx="71" cy="842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1" name="Rectangle 21"/>
            <p:cNvSpPr>
              <a:spLocks noChangeArrowheads="1"/>
            </p:cNvSpPr>
            <p:nvPr/>
          </p:nvSpPr>
          <p:spPr bwMode="auto">
            <a:xfrm rot="5400000">
              <a:off x="2217" y="2922"/>
              <a:ext cx="71" cy="826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2" name="Rectangle 22"/>
            <p:cNvSpPr>
              <a:spLocks noChangeArrowheads="1"/>
            </p:cNvSpPr>
            <p:nvPr/>
          </p:nvSpPr>
          <p:spPr bwMode="auto">
            <a:xfrm rot="5400000">
              <a:off x="2187" y="3125"/>
              <a:ext cx="76" cy="771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3" name="Rectangle 23"/>
            <p:cNvSpPr>
              <a:spLocks noChangeArrowheads="1"/>
            </p:cNvSpPr>
            <p:nvPr/>
          </p:nvSpPr>
          <p:spPr bwMode="auto">
            <a:xfrm rot="5400000">
              <a:off x="2075" y="3417"/>
              <a:ext cx="71" cy="542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4" name="Rectangle 24"/>
            <p:cNvSpPr>
              <a:spLocks noChangeArrowheads="1"/>
            </p:cNvSpPr>
            <p:nvPr/>
          </p:nvSpPr>
          <p:spPr bwMode="auto">
            <a:xfrm rot="5400000">
              <a:off x="2032" y="3635"/>
              <a:ext cx="75" cy="460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5" name="Rectangle 25"/>
            <p:cNvSpPr>
              <a:spLocks noChangeArrowheads="1"/>
            </p:cNvSpPr>
            <p:nvPr/>
          </p:nvSpPr>
          <p:spPr bwMode="auto">
            <a:xfrm rot="5400000">
              <a:off x="2031" y="3815"/>
              <a:ext cx="71" cy="454"/>
            </a:xfrm>
            <a:prstGeom prst="rect">
              <a:avLst/>
            </a:prstGeom>
            <a:solidFill>
              <a:srgbClr val="FF6600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6" name="Line 26"/>
            <p:cNvSpPr>
              <a:spLocks noChangeShapeType="1"/>
            </p:cNvSpPr>
            <p:nvPr/>
          </p:nvSpPr>
          <p:spPr bwMode="auto">
            <a:xfrm rot="5400000">
              <a:off x="2956" y="-515"/>
              <a:ext cx="0" cy="22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7" name="Line 27"/>
            <p:cNvSpPr>
              <a:spLocks noChangeShapeType="1"/>
            </p:cNvSpPr>
            <p:nvPr/>
          </p:nvSpPr>
          <p:spPr bwMode="auto">
            <a:xfrm rot="5400000">
              <a:off x="1826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8" name="Line 28"/>
            <p:cNvSpPr>
              <a:spLocks noChangeShapeType="1"/>
            </p:cNvSpPr>
            <p:nvPr/>
          </p:nvSpPr>
          <p:spPr bwMode="auto">
            <a:xfrm rot="5400000">
              <a:off x="2275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29" name="Line 29"/>
            <p:cNvSpPr>
              <a:spLocks noChangeShapeType="1"/>
            </p:cNvSpPr>
            <p:nvPr/>
          </p:nvSpPr>
          <p:spPr bwMode="auto">
            <a:xfrm rot="5400000">
              <a:off x="2718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0" name="Line 30"/>
            <p:cNvSpPr>
              <a:spLocks noChangeShapeType="1"/>
            </p:cNvSpPr>
            <p:nvPr/>
          </p:nvSpPr>
          <p:spPr bwMode="auto">
            <a:xfrm rot="5400000">
              <a:off x="3166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1" name="Line 31"/>
            <p:cNvSpPr>
              <a:spLocks noChangeShapeType="1"/>
            </p:cNvSpPr>
            <p:nvPr/>
          </p:nvSpPr>
          <p:spPr bwMode="auto">
            <a:xfrm rot="5400000">
              <a:off x="3609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2" name="Line 32"/>
            <p:cNvSpPr>
              <a:spLocks noChangeShapeType="1"/>
            </p:cNvSpPr>
            <p:nvPr/>
          </p:nvSpPr>
          <p:spPr bwMode="auto">
            <a:xfrm rot="5400000">
              <a:off x="4058" y="588"/>
              <a:ext cx="25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3" name="Line 33"/>
            <p:cNvSpPr>
              <a:spLocks noChangeShapeType="1"/>
            </p:cNvSpPr>
            <p:nvPr/>
          </p:nvSpPr>
          <p:spPr bwMode="auto">
            <a:xfrm rot="5400000">
              <a:off x="73" y="2365"/>
              <a:ext cx="353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4" name="Line 34"/>
            <p:cNvSpPr>
              <a:spLocks noChangeShapeType="1"/>
            </p:cNvSpPr>
            <p:nvPr/>
          </p:nvSpPr>
          <p:spPr bwMode="auto">
            <a:xfrm rot="5400000" flipV="1">
              <a:off x="1823" y="584"/>
              <a:ext cx="0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5" name="Line 35"/>
            <p:cNvSpPr>
              <a:spLocks noChangeShapeType="1"/>
            </p:cNvSpPr>
            <p:nvPr/>
          </p:nvSpPr>
          <p:spPr bwMode="auto">
            <a:xfrm rot="5400000" flipV="1">
              <a:off x="1822" y="760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6" name="Line 36"/>
            <p:cNvSpPr>
              <a:spLocks noChangeShapeType="1"/>
            </p:cNvSpPr>
            <p:nvPr/>
          </p:nvSpPr>
          <p:spPr bwMode="auto">
            <a:xfrm rot="5400000" flipV="1">
              <a:off x="1822" y="939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7" name="Line 37"/>
            <p:cNvSpPr>
              <a:spLocks noChangeShapeType="1"/>
            </p:cNvSpPr>
            <p:nvPr/>
          </p:nvSpPr>
          <p:spPr bwMode="auto">
            <a:xfrm rot="5400000" flipV="1">
              <a:off x="1822" y="1113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8" name="Line 38"/>
            <p:cNvSpPr>
              <a:spLocks noChangeShapeType="1"/>
            </p:cNvSpPr>
            <p:nvPr/>
          </p:nvSpPr>
          <p:spPr bwMode="auto">
            <a:xfrm rot="5400000" flipV="1">
              <a:off x="1822" y="1291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39" name="Line 39"/>
            <p:cNvSpPr>
              <a:spLocks noChangeShapeType="1"/>
            </p:cNvSpPr>
            <p:nvPr/>
          </p:nvSpPr>
          <p:spPr bwMode="auto">
            <a:xfrm rot="5400000" flipV="1">
              <a:off x="1823" y="1466"/>
              <a:ext cx="0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0" name="Line 40"/>
            <p:cNvSpPr>
              <a:spLocks noChangeShapeType="1"/>
            </p:cNvSpPr>
            <p:nvPr/>
          </p:nvSpPr>
          <p:spPr bwMode="auto">
            <a:xfrm rot="5400000" flipV="1">
              <a:off x="1822" y="1642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1" name="Line 41"/>
            <p:cNvSpPr>
              <a:spLocks noChangeShapeType="1"/>
            </p:cNvSpPr>
            <p:nvPr/>
          </p:nvSpPr>
          <p:spPr bwMode="auto">
            <a:xfrm rot="5400000" flipV="1">
              <a:off x="1822" y="1821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2" name="Line 42"/>
            <p:cNvSpPr>
              <a:spLocks noChangeShapeType="1"/>
            </p:cNvSpPr>
            <p:nvPr/>
          </p:nvSpPr>
          <p:spPr bwMode="auto">
            <a:xfrm rot="5400000" flipV="1">
              <a:off x="1822" y="1995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3" name="Line 43"/>
            <p:cNvSpPr>
              <a:spLocks noChangeShapeType="1"/>
            </p:cNvSpPr>
            <p:nvPr/>
          </p:nvSpPr>
          <p:spPr bwMode="auto">
            <a:xfrm rot="5400000" flipV="1">
              <a:off x="1822" y="2174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4" name="Line 44"/>
            <p:cNvSpPr>
              <a:spLocks noChangeShapeType="1"/>
            </p:cNvSpPr>
            <p:nvPr/>
          </p:nvSpPr>
          <p:spPr bwMode="auto">
            <a:xfrm rot="5400000" flipV="1">
              <a:off x="1822" y="2350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5" name="Line 45"/>
            <p:cNvSpPr>
              <a:spLocks noChangeShapeType="1"/>
            </p:cNvSpPr>
            <p:nvPr/>
          </p:nvSpPr>
          <p:spPr bwMode="auto">
            <a:xfrm rot="5400000" flipV="1">
              <a:off x="1822" y="2524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6" name="Line 46"/>
            <p:cNvSpPr>
              <a:spLocks noChangeShapeType="1"/>
            </p:cNvSpPr>
            <p:nvPr/>
          </p:nvSpPr>
          <p:spPr bwMode="auto">
            <a:xfrm rot="5400000" flipV="1">
              <a:off x="1822" y="2703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7" name="Line 47"/>
            <p:cNvSpPr>
              <a:spLocks noChangeShapeType="1"/>
            </p:cNvSpPr>
            <p:nvPr/>
          </p:nvSpPr>
          <p:spPr bwMode="auto">
            <a:xfrm rot="5400000" flipV="1">
              <a:off x="1822" y="2878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8" name="Line 48"/>
            <p:cNvSpPr>
              <a:spLocks noChangeShapeType="1"/>
            </p:cNvSpPr>
            <p:nvPr/>
          </p:nvSpPr>
          <p:spPr bwMode="auto">
            <a:xfrm rot="5400000" flipV="1">
              <a:off x="1822" y="3057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49" name="Line 49"/>
            <p:cNvSpPr>
              <a:spLocks noChangeShapeType="1"/>
            </p:cNvSpPr>
            <p:nvPr/>
          </p:nvSpPr>
          <p:spPr bwMode="auto">
            <a:xfrm rot="5400000" flipV="1">
              <a:off x="1822" y="3233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0" name="Line 50"/>
            <p:cNvSpPr>
              <a:spLocks noChangeShapeType="1"/>
            </p:cNvSpPr>
            <p:nvPr/>
          </p:nvSpPr>
          <p:spPr bwMode="auto">
            <a:xfrm rot="5400000" flipV="1">
              <a:off x="1822" y="3407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1" name="Line 51"/>
            <p:cNvSpPr>
              <a:spLocks noChangeShapeType="1"/>
            </p:cNvSpPr>
            <p:nvPr/>
          </p:nvSpPr>
          <p:spPr bwMode="auto">
            <a:xfrm rot="5400000" flipV="1">
              <a:off x="1822" y="3586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2" name="Line 52"/>
            <p:cNvSpPr>
              <a:spLocks noChangeShapeType="1"/>
            </p:cNvSpPr>
            <p:nvPr/>
          </p:nvSpPr>
          <p:spPr bwMode="auto">
            <a:xfrm rot="5400000" flipV="1">
              <a:off x="1822" y="3761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3" name="Line 53"/>
            <p:cNvSpPr>
              <a:spLocks noChangeShapeType="1"/>
            </p:cNvSpPr>
            <p:nvPr/>
          </p:nvSpPr>
          <p:spPr bwMode="auto">
            <a:xfrm rot="5400000" flipV="1">
              <a:off x="1822" y="3940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4" name="Line 54"/>
            <p:cNvSpPr>
              <a:spLocks noChangeShapeType="1"/>
            </p:cNvSpPr>
            <p:nvPr/>
          </p:nvSpPr>
          <p:spPr bwMode="auto">
            <a:xfrm rot="5400000" flipV="1">
              <a:off x="1822" y="4115"/>
              <a:ext cx="1" cy="33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5" name="Rectangle 55"/>
            <p:cNvSpPr>
              <a:spLocks noChangeArrowheads="1"/>
            </p:cNvSpPr>
            <p:nvPr/>
          </p:nvSpPr>
          <p:spPr bwMode="auto">
            <a:xfrm rot="5400000">
              <a:off x="3583" y="646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6" name="Rectangle 56"/>
            <p:cNvSpPr>
              <a:spLocks noChangeArrowheads="1"/>
            </p:cNvSpPr>
            <p:nvPr/>
          </p:nvSpPr>
          <p:spPr bwMode="auto">
            <a:xfrm rot="5400000">
              <a:off x="3599" y="823"/>
              <a:ext cx="63" cy="83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7" name="Rectangle 57"/>
            <p:cNvSpPr>
              <a:spLocks noChangeArrowheads="1"/>
            </p:cNvSpPr>
            <p:nvPr/>
          </p:nvSpPr>
          <p:spPr bwMode="auto">
            <a:xfrm rot="5400000">
              <a:off x="3539" y="998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8" name="Rectangle 58"/>
            <p:cNvSpPr>
              <a:spLocks noChangeArrowheads="1"/>
            </p:cNvSpPr>
            <p:nvPr/>
          </p:nvSpPr>
          <p:spPr bwMode="auto">
            <a:xfrm rot="5400000">
              <a:off x="3551" y="1173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59" name="Rectangle 59"/>
            <p:cNvSpPr>
              <a:spLocks noChangeArrowheads="1"/>
            </p:cNvSpPr>
            <p:nvPr/>
          </p:nvSpPr>
          <p:spPr bwMode="auto">
            <a:xfrm rot="5400000">
              <a:off x="3420" y="1352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0" name="Rectangle 60"/>
            <p:cNvSpPr>
              <a:spLocks noChangeArrowheads="1"/>
            </p:cNvSpPr>
            <p:nvPr/>
          </p:nvSpPr>
          <p:spPr bwMode="auto">
            <a:xfrm rot="5400000">
              <a:off x="3600" y="1526"/>
              <a:ext cx="62" cy="83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1" name="Rectangle 61"/>
            <p:cNvSpPr>
              <a:spLocks noChangeArrowheads="1"/>
            </p:cNvSpPr>
            <p:nvPr/>
          </p:nvSpPr>
          <p:spPr bwMode="auto">
            <a:xfrm rot="5400000">
              <a:off x="3858" y="1706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2" name="Rectangle 62"/>
            <p:cNvSpPr>
              <a:spLocks noChangeArrowheads="1"/>
            </p:cNvSpPr>
            <p:nvPr/>
          </p:nvSpPr>
          <p:spPr bwMode="auto">
            <a:xfrm rot="5400000">
              <a:off x="3223" y="1881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3" name="Rectangle 63"/>
            <p:cNvSpPr>
              <a:spLocks noChangeArrowheads="1"/>
            </p:cNvSpPr>
            <p:nvPr/>
          </p:nvSpPr>
          <p:spPr bwMode="auto">
            <a:xfrm rot="5400000">
              <a:off x="2877" y="2057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4" name="Rectangle 64"/>
            <p:cNvSpPr>
              <a:spLocks noChangeArrowheads="1"/>
            </p:cNvSpPr>
            <p:nvPr/>
          </p:nvSpPr>
          <p:spPr bwMode="auto">
            <a:xfrm rot="5400000">
              <a:off x="3277" y="2236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5" name="Rectangle 65"/>
            <p:cNvSpPr>
              <a:spLocks noChangeArrowheads="1"/>
            </p:cNvSpPr>
            <p:nvPr/>
          </p:nvSpPr>
          <p:spPr bwMode="auto">
            <a:xfrm rot="5400000">
              <a:off x="3085" y="2410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6" name="Rectangle 66"/>
            <p:cNvSpPr>
              <a:spLocks noChangeArrowheads="1"/>
            </p:cNvSpPr>
            <p:nvPr/>
          </p:nvSpPr>
          <p:spPr bwMode="auto">
            <a:xfrm rot="5400000">
              <a:off x="3036" y="2589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7" name="Rectangle 67"/>
            <p:cNvSpPr>
              <a:spLocks noChangeArrowheads="1"/>
            </p:cNvSpPr>
            <p:nvPr/>
          </p:nvSpPr>
          <p:spPr bwMode="auto">
            <a:xfrm rot="5400000">
              <a:off x="3223" y="2764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8" name="Rectangle 68"/>
            <p:cNvSpPr>
              <a:spLocks noChangeArrowheads="1"/>
            </p:cNvSpPr>
            <p:nvPr/>
          </p:nvSpPr>
          <p:spPr bwMode="auto">
            <a:xfrm rot="5400000">
              <a:off x="3261" y="2939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69" name="Rectangle 69"/>
            <p:cNvSpPr>
              <a:spLocks noChangeArrowheads="1"/>
            </p:cNvSpPr>
            <p:nvPr/>
          </p:nvSpPr>
          <p:spPr bwMode="auto">
            <a:xfrm rot="5400000">
              <a:off x="2906" y="3118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0" name="Rectangle 70"/>
            <p:cNvSpPr>
              <a:spLocks noChangeArrowheads="1"/>
            </p:cNvSpPr>
            <p:nvPr/>
          </p:nvSpPr>
          <p:spPr bwMode="auto">
            <a:xfrm rot="5400000">
              <a:off x="2555" y="3293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1" name="Rectangle 71"/>
            <p:cNvSpPr>
              <a:spLocks noChangeArrowheads="1"/>
            </p:cNvSpPr>
            <p:nvPr/>
          </p:nvSpPr>
          <p:spPr bwMode="auto">
            <a:xfrm rot="5400000">
              <a:off x="2741" y="3472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2" name="Rectangle 72"/>
            <p:cNvSpPr>
              <a:spLocks noChangeArrowheads="1"/>
            </p:cNvSpPr>
            <p:nvPr/>
          </p:nvSpPr>
          <p:spPr bwMode="auto">
            <a:xfrm rot="5400000">
              <a:off x="2550" y="3647"/>
              <a:ext cx="62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3" name="Rectangle 73"/>
            <p:cNvSpPr>
              <a:spLocks noChangeArrowheads="1"/>
            </p:cNvSpPr>
            <p:nvPr/>
          </p:nvSpPr>
          <p:spPr bwMode="auto">
            <a:xfrm rot="5400000">
              <a:off x="3042" y="3822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4" name="Rectangle 74"/>
            <p:cNvSpPr>
              <a:spLocks noChangeArrowheads="1"/>
            </p:cNvSpPr>
            <p:nvPr/>
          </p:nvSpPr>
          <p:spPr bwMode="auto">
            <a:xfrm rot="5400000">
              <a:off x="2527" y="4001"/>
              <a:ext cx="63" cy="82"/>
            </a:xfrm>
            <a:prstGeom prst="rect">
              <a:avLst/>
            </a:prstGeom>
            <a:solidFill>
              <a:srgbClr val="CCFFFF"/>
            </a:soli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275" name="Rectangle 75"/>
            <p:cNvSpPr>
              <a:spLocks noChangeArrowheads="1"/>
            </p:cNvSpPr>
            <p:nvPr/>
          </p:nvSpPr>
          <p:spPr bwMode="auto">
            <a:xfrm rot="21600000">
              <a:off x="4156" y="1708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49</a:t>
              </a:r>
              <a:endParaRPr lang="es-CO"/>
            </a:p>
          </p:txBody>
        </p:sp>
        <p:sp>
          <p:nvSpPr>
            <p:cNvPr id="563276" name="Rectangle 76"/>
            <p:cNvSpPr>
              <a:spLocks noChangeArrowheads="1"/>
            </p:cNvSpPr>
            <p:nvPr/>
          </p:nvSpPr>
          <p:spPr bwMode="auto">
            <a:xfrm rot="21600000">
              <a:off x="4156" y="1884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50</a:t>
              </a:r>
              <a:endParaRPr lang="es-CO"/>
            </a:p>
          </p:txBody>
        </p:sp>
        <p:sp>
          <p:nvSpPr>
            <p:cNvPr id="563277" name="Rectangle 77"/>
            <p:cNvSpPr>
              <a:spLocks noChangeArrowheads="1"/>
            </p:cNvSpPr>
            <p:nvPr/>
          </p:nvSpPr>
          <p:spPr bwMode="auto">
            <a:xfrm rot="21600000">
              <a:off x="4156" y="2058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52</a:t>
              </a:r>
              <a:endParaRPr lang="es-CO"/>
            </a:p>
          </p:txBody>
        </p:sp>
        <p:sp>
          <p:nvSpPr>
            <p:cNvPr id="563278" name="Rectangle 78"/>
            <p:cNvSpPr>
              <a:spLocks noChangeArrowheads="1"/>
            </p:cNvSpPr>
            <p:nvPr/>
          </p:nvSpPr>
          <p:spPr bwMode="auto">
            <a:xfrm rot="21600000">
              <a:off x="4156" y="2238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53</a:t>
              </a:r>
              <a:endParaRPr lang="es-CO"/>
            </a:p>
          </p:txBody>
        </p:sp>
        <p:sp>
          <p:nvSpPr>
            <p:cNvPr id="563279" name="Rectangle 79"/>
            <p:cNvSpPr>
              <a:spLocks noChangeArrowheads="1"/>
            </p:cNvSpPr>
            <p:nvPr/>
          </p:nvSpPr>
          <p:spPr bwMode="auto">
            <a:xfrm rot="21600000">
              <a:off x="4156" y="2412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55</a:t>
              </a:r>
              <a:endParaRPr lang="es-CO"/>
            </a:p>
          </p:txBody>
        </p:sp>
        <p:sp>
          <p:nvSpPr>
            <p:cNvPr id="563280" name="Rectangle 80"/>
            <p:cNvSpPr>
              <a:spLocks noChangeArrowheads="1"/>
            </p:cNvSpPr>
            <p:nvPr/>
          </p:nvSpPr>
          <p:spPr bwMode="auto">
            <a:xfrm rot="21600000">
              <a:off x="4156" y="2591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58</a:t>
              </a:r>
              <a:endParaRPr lang="es-CO"/>
            </a:p>
          </p:txBody>
        </p:sp>
        <p:sp>
          <p:nvSpPr>
            <p:cNvPr id="563281" name="Rectangle 81"/>
            <p:cNvSpPr>
              <a:spLocks noChangeArrowheads="1"/>
            </p:cNvSpPr>
            <p:nvPr/>
          </p:nvSpPr>
          <p:spPr bwMode="auto">
            <a:xfrm rot="21600000">
              <a:off x="4156" y="2767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62</a:t>
              </a:r>
              <a:endParaRPr lang="es-CO"/>
            </a:p>
          </p:txBody>
        </p:sp>
        <p:sp>
          <p:nvSpPr>
            <p:cNvPr id="563282" name="Rectangle 82"/>
            <p:cNvSpPr>
              <a:spLocks noChangeArrowheads="1"/>
            </p:cNvSpPr>
            <p:nvPr/>
          </p:nvSpPr>
          <p:spPr bwMode="auto">
            <a:xfrm rot="21600000">
              <a:off x="4156" y="2941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65</a:t>
              </a:r>
              <a:endParaRPr lang="es-CO"/>
            </a:p>
          </p:txBody>
        </p:sp>
        <p:sp>
          <p:nvSpPr>
            <p:cNvPr id="563283" name="Rectangle 83"/>
            <p:cNvSpPr>
              <a:spLocks noChangeArrowheads="1"/>
            </p:cNvSpPr>
            <p:nvPr/>
          </p:nvSpPr>
          <p:spPr bwMode="auto">
            <a:xfrm rot="21600000">
              <a:off x="4156" y="3120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66</a:t>
              </a:r>
              <a:endParaRPr lang="es-CO"/>
            </a:p>
          </p:txBody>
        </p:sp>
        <p:sp>
          <p:nvSpPr>
            <p:cNvPr id="563284" name="Rectangle 84"/>
            <p:cNvSpPr>
              <a:spLocks noChangeArrowheads="1"/>
            </p:cNvSpPr>
            <p:nvPr/>
          </p:nvSpPr>
          <p:spPr bwMode="auto">
            <a:xfrm rot="21600000">
              <a:off x="4156" y="3296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67</a:t>
              </a:r>
              <a:endParaRPr lang="es-CO"/>
            </a:p>
          </p:txBody>
        </p:sp>
        <p:sp>
          <p:nvSpPr>
            <p:cNvPr id="563285" name="Rectangle 85"/>
            <p:cNvSpPr>
              <a:spLocks noChangeArrowheads="1"/>
            </p:cNvSpPr>
            <p:nvPr/>
          </p:nvSpPr>
          <p:spPr bwMode="auto">
            <a:xfrm rot="21600000">
              <a:off x="4156" y="3475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68</a:t>
              </a:r>
              <a:endParaRPr lang="es-CO"/>
            </a:p>
          </p:txBody>
        </p:sp>
        <p:sp>
          <p:nvSpPr>
            <p:cNvPr id="563286" name="Rectangle 86"/>
            <p:cNvSpPr>
              <a:spLocks noChangeArrowheads="1"/>
            </p:cNvSpPr>
            <p:nvPr/>
          </p:nvSpPr>
          <p:spPr bwMode="auto">
            <a:xfrm rot="21600000">
              <a:off x="4156" y="3649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70</a:t>
              </a:r>
              <a:endParaRPr lang="es-CO"/>
            </a:p>
          </p:txBody>
        </p:sp>
        <p:sp>
          <p:nvSpPr>
            <p:cNvPr id="563287" name="Rectangle 87"/>
            <p:cNvSpPr>
              <a:spLocks noChangeArrowheads="1"/>
            </p:cNvSpPr>
            <p:nvPr/>
          </p:nvSpPr>
          <p:spPr bwMode="auto">
            <a:xfrm rot="21600000">
              <a:off x="4156" y="3824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72</a:t>
              </a:r>
              <a:endParaRPr lang="es-CO"/>
            </a:p>
          </p:txBody>
        </p:sp>
        <p:sp>
          <p:nvSpPr>
            <p:cNvPr id="563288" name="Rectangle 88"/>
            <p:cNvSpPr>
              <a:spLocks noChangeArrowheads="1"/>
            </p:cNvSpPr>
            <p:nvPr/>
          </p:nvSpPr>
          <p:spPr bwMode="auto">
            <a:xfrm rot="21600000">
              <a:off x="4156" y="4003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73</a:t>
              </a:r>
              <a:endParaRPr lang="es-CO"/>
            </a:p>
          </p:txBody>
        </p:sp>
        <p:sp>
          <p:nvSpPr>
            <p:cNvPr id="563289" name="Rectangle 89"/>
            <p:cNvSpPr>
              <a:spLocks noChangeArrowheads="1"/>
            </p:cNvSpPr>
            <p:nvPr/>
          </p:nvSpPr>
          <p:spPr bwMode="auto">
            <a:xfrm rot="21600000">
              <a:off x="3648" y="1358"/>
              <a:ext cx="15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1%</a:t>
              </a:r>
              <a:endParaRPr lang="es-CO"/>
            </a:p>
          </p:txBody>
        </p:sp>
        <p:sp>
          <p:nvSpPr>
            <p:cNvPr id="563290" name="Rectangle 90"/>
            <p:cNvSpPr>
              <a:spLocks noChangeArrowheads="1"/>
            </p:cNvSpPr>
            <p:nvPr/>
          </p:nvSpPr>
          <p:spPr bwMode="auto">
            <a:xfrm rot="21600000">
              <a:off x="3758" y="1517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7%</a:t>
              </a:r>
              <a:endParaRPr lang="es-CO"/>
            </a:p>
          </p:txBody>
        </p:sp>
        <p:sp>
          <p:nvSpPr>
            <p:cNvPr id="563291" name="Rectangle 91"/>
            <p:cNvSpPr>
              <a:spLocks noChangeArrowheads="1"/>
            </p:cNvSpPr>
            <p:nvPr/>
          </p:nvSpPr>
          <p:spPr bwMode="auto">
            <a:xfrm rot="21600000">
              <a:off x="3730" y="1179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4%</a:t>
              </a:r>
              <a:endParaRPr lang="es-CO"/>
            </a:p>
          </p:txBody>
        </p:sp>
        <p:sp>
          <p:nvSpPr>
            <p:cNvPr id="563292" name="Rectangle 92"/>
            <p:cNvSpPr>
              <a:spLocks noChangeArrowheads="1"/>
            </p:cNvSpPr>
            <p:nvPr/>
          </p:nvSpPr>
          <p:spPr bwMode="auto">
            <a:xfrm rot="21600000">
              <a:off x="3736" y="1009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1%</a:t>
              </a:r>
              <a:endParaRPr lang="es-CO"/>
            </a:p>
          </p:txBody>
        </p:sp>
        <p:sp>
          <p:nvSpPr>
            <p:cNvPr id="563293" name="Rectangle 93"/>
            <p:cNvSpPr>
              <a:spLocks noChangeArrowheads="1"/>
            </p:cNvSpPr>
            <p:nvPr/>
          </p:nvSpPr>
          <p:spPr bwMode="auto">
            <a:xfrm rot="21600000">
              <a:off x="3418" y="2229"/>
              <a:ext cx="15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7%</a:t>
              </a:r>
              <a:endParaRPr lang="es-CO"/>
            </a:p>
          </p:txBody>
        </p:sp>
        <p:sp>
          <p:nvSpPr>
            <p:cNvPr id="563294" name="Rectangle 94"/>
            <p:cNvSpPr>
              <a:spLocks noChangeArrowheads="1"/>
            </p:cNvSpPr>
            <p:nvPr/>
          </p:nvSpPr>
          <p:spPr bwMode="auto">
            <a:xfrm rot="21600000">
              <a:off x="3227" y="2412"/>
              <a:ext cx="15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2%</a:t>
              </a:r>
              <a:endParaRPr lang="es-CO"/>
            </a:p>
          </p:txBody>
        </p:sp>
        <p:sp>
          <p:nvSpPr>
            <p:cNvPr id="563295" name="Rectangle 95"/>
            <p:cNvSpPr>
              <a:spLocks noChangeArrowheads="1"/>
            </p:cNvSpPr>
            <p:nvPr/>
          </p:nvSpPr>
          <p:spPr bwMode="auto">
            <a:xfrm rot="21600000">
              <a:off x="3145" y="2596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1%</a:t>
              </a:r>
              <a:endParaRPr lang="es-CO"/>
            </a:p>
          </p:txBody>
        </p:sp>
        <p:sp>
          <p:nvSpPr>
            <p:cNvPr id="563296" name="Rectangle 96"/>
            <p:cNvSpPr>
              <a:spLocks noChangeArrowheads="1"/>
            </p:cNvSpPr>
            <p:nvPr/>
          </p:nvSpPr>
          <p:spPr bwMode="auto">
            <a:xfrm rot="21600000">
              <a:off x="2932" y="2771"/>
              <a:ext cx="2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10%</a:t>
              </a:r>
              <a:endParaRPr lang="es-CO"/>
            </a:p>
          </p:txBody>
        </p:sp>
        <p:sp>
          <p:nvSpPr>
            <p:cNvPr id="563297" name="Rectangle 97"/>
            <p:cNvSpPr>
              <a:spLocks noChangeArrowheads="1"/>
            </p:cNvSpPr>
            <p:nvPr/>
          </p:nvSpPr>
          <p:spPr bwMode="auto">
            <a:xfrm rot="21600000">
              <a:off x="2926" y="2941"/>
              <a:ext cx="2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12%</a:t>
              </a:r>
              <a:endParaRPr lang="es-CO"/>
            </a:p>
          </p:txBody>
        </p:sp>
        <p:sp>
          <p:nvSpPr>
            <p:cNvPr id="563298" name="Rectangle 98"/>
            <p:cNvSpPr>
              <a:spLocks noChangeArrowheads="1"/>
            </p:cNvSpPr>
            <p:nvPr/>
          </p:nvSpPr>
          <p:spPr bwMode="auto">
            <a:xfrm rot="21600000">
              <a:off x="3008" y="3120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8%</a:t>
              </a:r>
              <a:endParaRPr lang="es-CO"/>
            </a:p>
          </p:txBody>
        </p:sp>
        <p:sp>
          <p:nvSpPr>
            <p:cNvPr id="563299" name="Rectangle 99"/>
            <p:cNvSpPr>
              <a:spLocks noChangeArrowheads="1"/>
            </p:cNvSpPr>
            <p:nvPr/>
          </p:nvSpPr>
          <p:spPr bwMode="auto">
            <a:xfrm rot="21600000">
              <a:off x="2871" y="3458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5%</a:t>
              </a:r>
              <a:endParaRPr lang="es-CO"/>
            </a:p>
          </p:txBody>
        </p:sp>
        <p:sp>
          <p:nvSpPr>
            <p:cNvPr id="563300" name="Rectangle 100"/>
            <p:cNvSpPr>
              <a:spLocks noChangeArrowheads="1"/>
            </p:cNvSpPr>
            <p:nvPr/>
          </p:nvSpPr>
          <p:spPr bwMode="auto">
            <a:xfrm rot="21600000">
              <a:off x="2653" y="3641"/>
              <a:ext cx="1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7%</a:t>
              </a:r>
              <a:endParaRPr lang="es-CO"/>
            </a:p>
          </p:txBody>
        </p:sp>
        <p:sp>
          <p:nvSpPr>
            <p:cNvPr id="563301" name="Rectangle 101"/>
            <p:cNvSpPr>
              <a:spLocks noChangeArrowheads="1"/>
            </p:cNvSpPr>
            <p:nvPr/>
          </p:nvSpPr>
          <p:spPr bwMode="auto">
            <a:xfrm rot="21600000">
              <a:off x="2554" y="3816"/>
              <a:ext cx="2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29%</a:t>
              </a:r>
              <a:endParaRPr lang="es-CO"/>
            </a:p>
          </p:txBody>
        </p:sp>
        <p:sp>
          <p:nvSpPr>
            <p:cNvPr id="563302" name="Rectangle 102"/>
            <p:cNvSpPr>
              <a:spLocks noChangeArrowheads="1"/>
            </p:cNvSpPr>
            <p:nvPr/>
          </p:nvSpPr>
          <p:spPr bwMode="auto">
            <a:xfrm rot="21600000">
              <a:off x="2636" y="4003"/>
              <a:ext cx="20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10%</a:t>
              </a:r>
              <a:endParaRPr lang="es-CO"/>
            </a:p>
          </p:txBody>
        </p:sp>
        <p:sp>
          <p:nvSpPr>
            <p:cNvPr id="563303" name="Rectangle 103"/>
            <p:cNvSpPr>
              <a:spLocks noChangeArrowheads="1"/>
            </p:cNvSpPr>
            <p:nvPr/>
          </p:nvSpPr>
          <p:spPr bwMode="auto">
            <a:xfrm rot="21600000">
              <a:off x="4156" y="1176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42</a:t>
              </a:r>
              <a:endParaRPr lang="es-CO"/>
            </a:p>
          </p:txBody>
        </p:sp>
        <p:sp>
          <p:nvSpPr>
            <p:cNvPr id="563304" name="Rectangle 104"/>
            <p:cNvSpPr>
              <a:spLocks noChangeArrowheads="1"/>
            </p:cNvSpPr>
            <p:nvPr/>
          </p:nvSpPr>
          <p:spPr bwMode="auto">
            <a:xfrm rot="21600000">
              <a:off x="4156" y="1000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38</a:t>
              </a:r>
              <a:endParaRPr lang="es-CO"/>
            </a:p>
          </p:txBody>
        </p:sp>
        <p:sp>
          <p:nvSpPr>
            <p:cNvPr id="563305" name="Rectangle 105"/>
            <p:cNvSpPr>
              <a:spLocks noChangeArrowheads="1"/>
            </p:cNvSpPr>
            <p:nvPr/>
          </p:nvSpPr>
          <p:spPr bwMode="auto">
            <a:xfrm rot="21600000">
              <a:off x="4156" y="826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35</a:t>
              </a:r>
              <a:endParaRPr lang="es-CO"/>
            </a:p>
          </p:txBody>
        </p:sp>
        <p:sp>
          <p:nvSpPr>
            <p:cNvPr id="563306" name="Rectangle 106"/>
            <p:cNvSpPr>
              <a:spLocks noChangeArrowheads="1"/>
            </p:cNvSpPr>
            <p:nvPr/>
          </p:nvSpPr>
          <p:spPr bwMode="auto">
            <a:xfrm rot="21600000">
              <a:off x="4156" y="646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27</a:t>
              </a:r>
              <a:endParaRPr lang="es-CO"/>
            </a:p>
          </p:txBody>
        </p:sp>
        <p:sp>
          <p:nvSpPr>
            <p:cNvPr id="563307" name="Rectangle 107"/>
            <p:cNvSpPr>
              <a:spLocks noChangeArrowheads="1"/>
            </p:cNvSpPr>
            <p:nvPr/>
          </p:nvSpPr>
          <p:spPr bwMode="auto">
            <a:xfrm rot="21600000">
              <a:off x="4156" y="1355"/>
              <a:ext cx="11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44</a:t>
              </a:r>
              <a:endParaRPr lang="es-CO"/>
            </a:p>
          </p:txBody>
        </p:sp>
        <p:sp>
          <p:nvSpPr>
            <p:cNvPr id="563308" name="Rectangle 108"/>
            <p:cNvSpPr>
              <a:spLocks noChangeArrowheads="1"/>
            </p:cNvSpPr>
            <p:nvPr/>
          </p:nvSpPr>
          <p:spPr bwMode="auto">
            <a:xfrm rot="21600000">
              <a:off x="4156" y="1529"/>
              <a:ext cx="11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latin typeface="Arial" pitchFamily="34" charset="0"/>
                </a:rPr>
                <a:t>46</a:t>
              </a:r>
              <a:endParaRPr lang="es-CO"/>
            </a:p>
          </p:txBody>
        </p:sp>
        <p:sp>
          <p:nvSpPr>
            <p:cNvPr id="563309" name="Rectangle 109"/>
            <p:cNvSpPr>
              <a:spLocks noChangeArrowheads="1"/>
            </p:cNvSpPr>
            <p:nvPr/>
          </p:nvSpPr>
          <p:spPr bwMode="auto">
            <a:xfrm rot="21600000">
              <a:off x="1744" y="4204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2.5</a:t>
              </a:r>
              <a:endParaRPr lang="es-CO"/>
            </a:p>
          </p:txBody>
        </p:sp>
        <p:sp>
          <p:nvSpPr>
            <p:cNvPr id="563310" name="Rectangle 110"/>
            <p:cNvSpPr>
              <a:spLocks noChangeArrowheads="1"/>
            </p:cNvSpPr>
            <p:nvPr/>
          </p:nvSpPr>
          <p:spPr bwMode="auto">
            <a:xfrm rot="21600000">
              <a:off x="2193" y="4204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3.0</a:t>
              </a:r>
              <a:endParaRPr lang="es-CO"/>
            </a:p>
          </p:txBody>
        </p:sp>
        <p:sp>
          <p:nvSpPr>
            <p:cNvPr id="563311" name="Rectangle 111"/>
            <p:cNvSpPr>
              <a:spLocks noChangeArrowheads="1"/>
            </p:cNvSpPr>
            <p:nvPr/>
          </p:nvSpPr>
          <p:spPr bwMode="auto">
            <a:xfrm rot="21600000">
              <a:off x="2636" y="4204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3.5</a:t>
              </a:r>
              <a:endParaRPr lang="es-CO"/>
            </a:p>
          </p:txBody>
        </p:sp>
        <p:sp>
          <p:nvSpPr>
            <p:cNvPr id="563312" name="Rectangle 112"/>
            <p:cNvSpPr>
              <a:spLocks noChangeArrowheads="1"/>
            </p:cNvSpPr>
            <p:nvPr/>
          </p:nvSpPr>
          <p:spPr bwMode="auto">
            <a:xfrm rot="21600000">
              <a:off x="3085" y="4204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4.0</a:t>
              </a:r>
              <a:endParaRPr lang="es-CO"/>
            </a:p>
          </p:txBody>
        </p:sp>
        <p:sp>
          <p:nvSpPr>
            <p:cNvPr id="563313" name="Rectangle 113"/>
            <p:cNvSpPr>
              <a:spLocks noChangeArrowheads="1"/>
            </p:cNvSpPr>
            <p:nvPr/>
          </p:nvSpPr>
          <p:spPr bwMode="auto">
            <a:xfrm rot="21600000">
              <a:off x="3528" y="4204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4.5</a:t>
              </a:r>
              <a:endParaRPr lang="es-CO"/>
            </a:p>
          </p:txBody>
        </p:sp>
        <p:sp>
          <p:nvSpPr>
            <p:cNvPr id="563314" name="Rectangle 114"/>
            <p:cNvSpPr>
              <a:spLocks noChangeArrowheads="1"/>
            </p:cNvSpPr>
            <p:nvPr/>
          </p:nvSpPr>
          <p:spPr bwMode="auto">
            <a:xfrm rot="21600000">
              <a:off x="3976" y="4203"/>
              <a:ext cx="14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5.0</a:t>
              </a:r>
              <a:endParaRPr lang="es-CO"/>
            </a:p>
          </p:txBody>
        </p:sp>
        <p:sp>
          <p:nvSpPr>
            <p:cNvPr id="563315" name="Rectangle 115"/>
            <p:cNvSpPr>
              <a:spLocks noChangeArrowheads="1"/>
            </p:cNvSpPr>
            <p:nvPr/>
          </p:nvSpPr>
          <p:spPr bwMode="auto">
            <a:xfrm rot="21600000">
              <a:off x="1482" y="639"/>
              <a:ext cx="2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Chile</a:t>
              </a:r>
              <a:endParaRPr lang="es-CO"/>
            </a:p>
          </p:txBody>
        </p:sp>
        <p:sp>
          <p:nvSpPr>
            <p:cNvPr id="563316" name="Rectangle 116"/>
            <p:cNvSpPr>
              <a:spLocks noChangeArrowheads="1"/>
            </p:cNvSpPr>
            <p:nvPr/>
          </p:nvSpPr>
          <p:spPr bwMode="auto">
            <a:xfrm rot="21600000">
              <a:off x="1198" y="819"/>
              <a:ext cx="53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Costa Rica</a:t>
              </a:r>
              <a:endParaRPr lang="es-CO"/>
            </a:p>
          </p:txBody>
        </p:sp>
        <p:sp>
          <p:nvSpPr>
            <p:cNvPr id="563317" name="Rectangle 117"/>
            <p:cNvSpPr>
              <a:spLocks noChangeArrowheads="1"/>
            </p:cNvSpPr>
            <p:nvPr/>
          </p:nvSpPr>
          <p:spPr bwMode="auto">
            <a:xfrm rot="21600000">
              <a:off x="1521" y="993"/>
              <a:ext cx="20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T&amp;T</a:t>
              </a:r>
              <a:endParaRPr lang="es-CO"/>
            </a:p>
          </p:txBody>
        </p:sp>
        <p:sp>
          <p:nvSpPr>
            <p:cNvPr id="563318" name="Rectangle 118"/>
            <p:cNvSpPr>
              <a:spLocks noChangeArrowheads="1"/>
            </p:cNvSpPr>
            <p:nvPr/>
          </p:nvSpPr>
          <p:spPr bwMode="auto">
            <a:xfrm rot="21600000">
              <a:off x="1374" y="1168"/>
              <a:ext cx="35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Mexico</a:t>
              </a:r>
              <a:endParaRPr lang="es-CO"/>
            </a:p>
          </p:txBody>
        </p:sp>
        <p:sp>
          <p:nvSpPr>
            <p:cNvPr id="563319" name="Rectangle 119"/>
            <p:cNvSpPr>
              <a:spLocks noChangeArrowheads="1"/>
            </p:cNvSpPr>
            <p:nvPr/>
          </p:nvSpPr>
          <p:spPr bwMode="auto">
            <a:xfrm rot="21600000">
              <a:off x="1449" y="1347"/>
              <a:ext cx="28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Brazil</a:t>
              </a:r>
              <a:endParaRPr lang="es-CO"/>
            </a:p>
          </p:txBody>
        </p:sp>
        <p:sp>
          <p:nvSpPr>
            <p:cNvPr id="563320" name="Rectangle 120"/>
            <p:cNvSpPr>
              <a:spLocks noChangeArrowheads="1"/>
            </p:cNvSpPr>
            <p:nvPr/>
          </p:nvSpPr>
          <p:spPr bwMode="auto">
            <a:xfrm rot="21600000">
              <a:off x="1307" y="1520"/>
              <a:ext cx="42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Uruguay</a:t>
              </a:r>
              <a:endParaRPr lang="es-CO"/>
            </a:p>
          </p:txBody>
        </p:sp>
        <p:sp>
          <p:nvSpPr>
            <p:cNvPr id="563321" name="Rectangle 121"/>
            <p:cNvSpPr>
              <a:spLocks noChangeArrowheads="1"/>
            </p:cNvSpPr>
            <p:nvPr/>
          </p:nvSpPr>
          <p:spPr bwMode="auto">
            <a:xfrm rot="21600000">
              <a:off x="1241" y="1680"/>
              <a:ext cx="48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Argentina</a:t>
              </a:r>
              <a:endParaRPr lang="es-CO"/>
            </a:p>
          </p:txBody>
        </p:sp>
        <p:sp>
          <p:nvSpPr>
            <p:cNvPr id="563322" name="Rectangle 122"/>
            <p:cNvSpPr>
              <a:spLocks noChangeArrowheads="1"/>
            </p:cNvSpPr>
            <p:nvPr/>
          </p:nvSpPr>
          <p:spPr bwMode="auto">
            <a:xfrm rot="21600000">
              <a:off x="946" y="1875"/>
              <a:ext cx="78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Dominican Rep.</a:t>
              </a:r>
              <a:endParaRPr lang="es-CO"/>
            </a:p>
          </p:txBody>
        </p:sp>
        <p:sp>
          <p:nvSpPr>
            <p:cNvPr id="563323" name="Rectangle 123"/>
            <p:cNvSpPr>
              <a:spLocks noChangeArrowheads="1"/>
            </p:cNvSpPr>
            <p:nvPr/>
          </p:nvSpPr>
          <p:spPr bwMode="auto">
            <a:xfrm rot="21600000">
              <a:off x="1317" y="2051"/>
              <a:ext cx="41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Jamaica</a:t>
              </a:r>
              <a:endParaRPr lang="es-CO"/>
            </a:p>
          </p:txBody>
        </p:sp>
        <p:sp>
          <p:nvSpPr>
            <p:cNvPr id="563324" name="Rectangle 124"/>
            <p:cNvSpPr>
              <a:spLocks noChangeArrowheads="1"/>
            </p:cNvSpPr>
            <p:nvPr/>
          </p:nvSpPr>
          <p:spPr bwMode="auto">
            <a:xfrm rot="21600000">
              <a:off x="1329" y="2231"/>
              <a:ext cx="39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Panama</a:t>
              </a:r>
              <a:endParaRPr lang="es-CO"/>
            </a:p>
          </p:txBody>
        </p:sp>
        <p:sp>
          <p:nvSpPr>
            <p:cNvPr id="563325" name="Rectangle 125"/>
            <p:cNvSpPr>
              <a:spLocks noChangeArrowheads="1"/>
            </p:cNvSpPr>
            <p:nvPr/>
          </p:nvSpPr>
          <p:spPr bwMode="auto">
            <a:xfrm rot="21600000">
              <a:off x="1497" y="2405"/>
              <a:ext cx="23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Peru</a:t>
              </a:r>
              <a:endParaRPr lang="es-CO"/>
            </a:p>
          </p:txBody>
        </p:sp>
        <p:sp>
          <p:nvSpPr>
            <p:cNvPr id="563326" name="Rectangle 126"/>
            <p:cNvSpPr>
              <a:spLocks noChangeArrowheads="1"/>
            </p:cNvSpPr>
            <p:nvPr/>
          </p:nvSpPr>
          <p:spPr bwMode="auto">
            <a:xfrm rot="21600000">
              <a:off x="1161" y="2571"/>
              <a:ext cx="56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El Salvador</a:t>
              </a:r>
              <a:endParaRPr lang="es-CO"/>
            </a:p>
          </p:txBody>
        </p:sp>
        <p:sp>
          <p:nvSpPr>
            <p:cNvPr id="563327" name="Rectangle 127"/>
            <p:cNvSpPr>
              <a:spLocks noChangeArrowheads="1"/>
            </p:cNvSpPr>
            <p:nvPr/>
          </p:nvSpPr>
          <p:spPr bwMode="auto">
            <a:xfrm rot="21600000">
              <a:off x="1214" y="2759"/>
              <a:ext cx="51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Venezuela</a:t>
              </a:r>
              <a:endParaRPr lang="es-CO"/>
            </a:p>
          </p:txBody>
        </p:sp>
        <p:sp>
          <p:nvSpPr>
            <p:cNvPr id="563328" name="Rectangle 128"/>
            <p:cNvSpPr>
              <a:spLocks noChangeArrowheads="1"/>
            </p:cNvSpPr>
            <p:nvPr/>
          </p:nvSpPr>
          <p:spPr bwMode="auto">
            <a:xfrm rot="21600000">
              <a:off x="1248" y="2927"/>
              <a:ext cx="47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Colombia</a:t>
              </a:r>
              <a:endParaRPr lang="es-CO"/>
            </a:p>
          </p:txBody>
        </p:sp>
        <p:sp>
          <p:nvSpPr>
            <p:cNvPr id="563329" name="Rectangle 129"/>
            <p:cNvSpPr>
              <a:spLocks noChangeArrowheads="1"/>
            </p:cNvSpPr>
            <p:nvPr/>
          </p:nvSpPr>
          <p:spPr bwMode="auto">
            <a:xfrm rot="21600000">
              <a:off x="1195" y="3111"/>
              <a:ext cx="53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Guatemala</a:t>
              </a:r>
              <a:endParaRPr lang="es-CO"/>
            </a:p>
          </p:txBody>
        </p:sp>
        <p:sp>
          <p:nvSpPr>
            <p:cNvPr id="563330" name="Rectangle 130"/>
            <p:cNvSpPr>
              <a:spLocks noChangeArrowheads="1"/>
            </p:cNvSpPr>
            <p:nvPr/>
          </p:nvSpPr>
          <p:spPr bwMode="auto">
            <a:xfrm rot="21600000">
              <a:off x="1395" y="3288"/>
              <a:ext cx="342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Bolivia</a:t>
              </a:r>
              <a:endParaRPr lang="es-CO"/>
            </a:p>
          </p:txBody>
        </p:sp>
        <p:sp>
          <p:nvSpPr>
            <p:cNvPr id="563331" name="Rectangle 131"/>
            <p:cNvSpPr>
              <a:spLocks noChangeArrowheads="1"/>
            </p:cNvSpPr>
            <p:nvPr/>
          </p:nvSpPr>
          <p:spPr bwMode="auto">
            <a:xfrm rot="21600000">
              <a:off x="1306" y="3467"/>
              <a:ext cx="4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Ecuador</a:t>
              </a:r>
              <a:endParaRPr lang="es-CO"/>
            </a:p>
          </p:txBody>
        </p:sp>
        <p:sp>
          <p:nvSpPr>
            <p:cNvPr id="563332" name="Rectangle 132"/>
            <p:cNvSpPr>
              <a:spLocks noChangeArrowheads="1"/>
            </p:cNvSpPr>
            <p:nvPr/>
          </p:nvSpPr>
          <p:spPr bwMode="auto">
            <a:xfrm rot="21600000">
              <a:off x="1241" y="3642"/>
              <a:ext cx="487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Honduras</a:t>
              </a:r>
              <a:endParaRPr lang="es-CO"/>
            </a:p>
          </p:txBody>
        </p:sp>
        <p:sp>
          <p:nvSpPr>
            <p:cNvPr id="563333" name="Rectangle 133"/>
            <p:cNvSpPr>
              <a:spLocks noChangeArrowheads="1"/>
            </p:cNvSpPr>
            <p:nvPr/>
          </p:nvSpPr>
          <p:spPr bwMode="auto">
            <a:xfrm rot="21600000">
              <a:off x="1259" y="3792"/>
              <a:ext cx="469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Paraguay</a:t>
              </a:r>
              <a:endParaRPr lang="es-CO"/>
            </a:p>
          </p:txBody>
        </p:sp>
        <p:sp>
          <p:nvSpPr>
            <p:cNvPr id="563334" name="Rectangle 134"/>
            <p:cNvSpPr>
              <a:spLocks noChangeArrowheads="1"/>
            </p:cNvSpPr>
            <p:nvPr/>
          </p:nvSpPr>
          <p:spPr bwMode="auto">
            <a:xfrm rot="21600000">
              <a:off x="1224" y="3993"/>
              <a:ext cx="504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Nicaragua</a:t>
              </a:r>
              <a:endParaRPr lang="es-CO"/>
            </a:p>
          </p:txBody>
        </p:sp>
        <p:sp>
          <p:nvSpPr>
            <p:cNvPr id="563335" name="Rectangle 135"/>
            <p:cNvSpPr>
              <a:spLocks noChangeArrowheads="1"/>
            </p:cNvSpPr>
            <p:nvPr/>
          </p:nvSpPr>
          <p:spPr bwMode="auto">
            <a:xfrm rot="21600000">
              <a:off x="3600" y="1691"/>
              <a:ext cx="20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17%</a:t>
              </a:r>
              <a:endParaRPr lang="es-CO"/>
            </a:p>
          </p:txBody>
        </p:sp>
      </p:grpSp>
      <p:sp>
        <p:nvSpPr>
          <p:cNvPr id="563336" name="Text Box 136"/>
          <p:cNvSpPr txBox="1">
            <a:spLocks noChangeArrowheads="1"/>
          </p:cNvSpPr>
          <p:nvPr/>
        </p:nvSpPr>
        <p:spPr bwMode="auto">
          <a:xfrm>
            <a:off x="6400800" y="1096963"/>
            <a:ext cx="785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200" b="1">
                <a:latin typeface="Arial" pitchFamily="34" charset="0"/>
              </a:rPr>
              <a:t>Ranking</a:t>
            </a:r>
          </a:p>
        </p:txBody>
      </p:sp>
      <p:sp>
        <p:nvSpPr>
          <p:cNvPr id="563337" name="Text Box 137"/>
          <p:cNvSpPr txBox="1">
            <a:spLocks noChangeArrowheads="1"/>
          </p:cNvSpPr>
          <p:nvPr/>
        </p:nvSpPr>
        <p:spPr bwMode="auto">
          <a:xfrm>
            <a:off x="2876550" y="914400"/>
            <a:ext cx="329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Growth Competitiveness Index</a:t>
            </a:r>
          </a:p>
        </p:txBody>
      </p:sp>
      <p:sp>
        <p:nvSpPr>
          <p:cNvPr id="563338" name="Text Box 138"/>
          <p:cNvSpPr txBox="1">
            <a:spLocks noChangeArrowheads="1"/>
          </p:cNvSpPr>
          <p:nvPr/>
        </p:nvSpPr>
        <p:spPr bwMode="auto">
          <a:xfrm>
            <a:off x="0" y="6570663"/>
            <a:ext cx="2505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66FF33"/>
                </a:solidFill>
                <a:latin typeface="Arial" pitchFamily="34" charset="0"/>
              </a:rPr>
              <a:t>Source:  World Economic Forum 2001.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b="1"/>
              <a:t>Also the case for the largest economies</a:t>
            </a:r>
          </a:p>
        </p:txBody>
      </p:sp>
      <p:sp>
        <p:nvSpPr>
          <p:cNvPr id="552963" name="Text Box 3"/>
          <p:cNvSpPr txBox="1">
            <a:spLocks noChangeArrowheads="1"/>
          </p:cNvSpPr>
          <p:nvPr/>
        </p:nvSpPr>
        <p:spPr bwMode="auto">
          <a:xfrm>
            <a:off x="2876550" y="1295400"/>
            <a:ext cx="3536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 b="1">
                <a:solidFill>
                  <a:schemeClr val="accent2"/>
                </a:solidFill>
                <a:latin typeface="Arial" pitchFamily="34" charset="0"/>
              </a:rPr>
              <a:t>Growth Competitiveness Index</a:t>
            </a:r>
          </a:p>
        </p:txBody>
      </p:sp>
      <p:sp>
        <p:nvSpPr>
          <p:cNvPr id="552964" name="Text Box 4"/>
          <p:cNvSpPr txBox="1">
            <a:spLocks noChangeArrowheads="1"/>
          </p:cNvSpPr>
          <p:nvPr/>
        </p:nvSpPr>
        <p:spPr bwMode="auto">
          <a:xfrm>
            <a:off x="0" y="6570663"/>
            <a:ext cx="2505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66FF33"/>
                </a:solidFill>
                <a:latin typeface="Arial" pitchFamily="34" charset="0"/>
              </a:rPr>
              <a:t>Source:  World Economic Forum 2001.</a:t>
            </a:r>
          </a:p>
        </p:txBody>
      </p:sp>
      <p:sp>
        <p:nvSpPr>
          <p:cNvPr id="552965" name="Rectangle 5"/>
          <p:cNvSpPr>
            <a:spLocks noChangeArrowheads="1"/>
          </p:cNvSpPr>
          <p:nvPr/>
        </p:nvSpPr>
        <p:spPr bwMode="auto">
          <a:xfrm rot="5400000">
            <a:off x="2262981" y="2424907"/>
            <a:ext cx="4402137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66" name="Rectangle 6"/>
          <p:cNvSpPr>
            <a:spLocks noChangeArrowheads="1"/>
          </p:cNvSpPr>
          <p:nvPr/>
        </p:nvSpPr>
        <p:spPr bwMode="auto">
          <a:xfrm rot="5400000">
            <a:off x="2262981" y="2424907"/>
            <a:ext cx="4402137" cy="3448050"/>
          </a:xfrm>
          <a:prstGeom prst="rect">
            <a:avLst/>
          </a:prstGeom>
          <a:noFill/>
          <a:ln w="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67" name="Rectangle 7"/>
          <p:cNvSpPr>
            <a:spLocks noChangeArrowheads="1"/>
          </p:cNvSpPr>
          <p:nvPr/>
        </p:nvSpPr>
        <p:spPr bwMode="auto">
          <a:xfrm rot="5400000">
            <a:off x="4223544" y="651669"/>
            <a:ext cx="249237" cy="3216275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68" name="Rectangle 8"/>
          <p:cNvSpPr>
            <a:spLocks noChangeArrowheads="1"/>
          </p:cNvSpPr>
          <p:nvPr/>
        </p:nvSpPr>
        <p:spPr bwMode="auto">
          <a:xfrm rot="5400000">
            <a:off x="3518694" y="1983582"/>
            <a:ext cx="254000" cy="1814512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69" name="Rectangle 9"/>
          <p:cNvSpPr>
            <a:spLocks noChangeArrowheads="1"/>
          </p:cNvSpPr>
          <p:nvPr/>
        </p:nvSpPr>
        <p:spPr bwMode="auto">
          <a:xfrm rot="5400000">
            <a:off x="3488531" y="2645569"/>
            <a:ext cx="249238" cy="1746250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0" name="Rectangle 10"/>
          <p:cNvSpPr>
            <a:spLocks noChangeArrowheads="1"/>
          </p:cNvSpPr>
          <p:nvPr/>
        </p:nvSpPr>
        <p:spPr bwMode="auto">
          <a:xfrm rot="5400000">
            <a:off x="3317081" y="3444082"/>
            <a:ext cx="249237" cy="1403350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1" name="Rectangle 11"/>
          <p:cNvSpPr>
            <a:spLocks noChangeArrowheads="1"/>
          </p:cNvSpPr>
          <p:nvPr/>
        </p:nvSpPr>
        <p:spPr bwMode="auto">
          <a:xfrm rot="5400000">
            <a:off x="3021013" y="4367213"/>
            <a:ext cx="249237" cy="814387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2" name="Rectangle 12"/>
          <p:cNvSpPr>
            <a:spLocks noChangeArrowheads="1"/>
          </p:cNvSpPr>
          <p:nvPr/>
        </p:nvSpPr>
        <p:spPr bwMode="auto">
          <a:xfrm rot="5400000">
            <a:off x="2847182" y="5168106"/>
            <a:ext cx="254000" cy="471487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3" name="Rectangle 13"/>
          <p:cNvSpPr>
            <a:spLocks noChangeArrowheads="1"/>
          </p:cNvSpPr>
          <p:nvPr/>
        </p:nvSpPr>
        <p:spPr bwMode="auto">
          <a:xfrm rot="5400000">
            <a:off x="2825750" y="5824538"/>
            <a:ext cx="247650" cy="419100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4" name="Line 14"/>
          <p:cNvSpPr>
            <a:spLocks noChangeShapeType="1"/>
          </p:cNvSpPr>
          <p:nvPr/>
        </p:nvSpPr>
        <p:spPr bwMode="auto">
          <a:xfrm rot="5400000">
            <a:off x="4463256" y="226219"/>
            <a:ext cx="1588" cy="34480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5" name="Line 15"/>
          <p:cNvSpPr>
            <a:spLocks noChangeShapeType="1"/>
          </p:cNvSpPr>
          <p:nvPr/>
        </p:nvSpPr>
        <p:spPr bwMode="auto">
          <a:xfrm rot="5400000">
            <a:off x="2721769" y="19327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6" name="Line 16"/>
          <p:cNvSpPr>
            <a:spLocks noChangeShapeType="1"/>
          </p:cNvSpPr>
          <p:nvPr/>
        </p:nvSpPr>
        <p:spPr bwMode="auto">
          <a:xfrm rot="5400000">
            <a:off x="3871119" y="19327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7" name="Line 17"/>
          <p:cNvSpPr>
            <a:spLocks noChangeShapeType="1"/>
          </p:cNvSpPr>
          <p:nvPr/>
        </p:nvSpPr>
        <p:spPr bwMode="auto">
          <a:xfrm rot="5400000">
            <a:off x="5020469" y="19327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8" name="Line 18"/>
          <p:cNvSpPr>
            <a:spLocks noChangeShapeType="1"/>
          </p:cNvSpPr>
          <p:nvPr/>
        </p:nvSpPr>
        <p:spPr bwMode="auto">
          <a:xfrm rot="5400000">
            <a:off x="6169819" y="19327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79" name="Line 19"/>
          <p:cNvSpPr>
            <a:spLocks noChangeShapeType="1"/>
          </p:cNvSpPr>
          <p:nvPr/>
        </p:nvSpPr>
        <p:spPr bwMode="auto">
          <a:xfrm rot="5400000">
            <a:off x="536575" y="4148138"/>
            <a:ext cx="4402137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0" name="Line 20"/>
          <p:cNvSpPr>
            <a:spLocks noChangeShapeType="1"/>
          </p:cNvSpPr>
          <p:nvPr/>
        </p:nvSpPr>
        <p:spPr bwMode="auto">
          <a:xfrm rot="5400000" flipV="1">
            <a:off x="2717006" y="1928019"/>
            <a:ext cx="1588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1" name="Line 21"/>
          <p:cNvSpPr>
            <a:spLocks noChangeShapeType="1"/>
          </p:cNvSpPr>
          <p:nvPr/>
        </p:nvSpPr>
        <p:spPr bwMode="auto">
          <a:xfrm rot="5400000" flipV="1">
            <a:off x="2412206" y="2555082"/>
            <a:ext cx="1587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2" name="Line 22"/>
          <p:cNvSpPr>
            <a:spLocks noChangeShapeType="1"/>
          </p:cNvSpPr>
          <p:nvPr/>
        </p:nvSpPr>
        <p:spPr bwMode="auto">
          <a:xfrm rot="5400000" flipV="1">
            <a:off x="2412206" y="3186907"/>
            <a:ext cx="1587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3" name="Line 23"/>
          <p:cNvSpPr>
            <a:spLocks noChangeShapeType="1"/>
          </p:cNvSpPr>
          <p:nvPr/>
        </p:nvSpPr>
        <p:spPr bwMode="auto">
          <a:xfrm rot="5400000" flipV="1">
            <a:off x="2412206" y="3813969"/>
            <a:ext cx="1588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4" name="Line 24"/>
          <p:cNvSpPr>
            <a:spLocks noChangeShapeType="1"/>
          </p:cNvSpPr>
          <p:nvPr/>
        </p:nvSpPr>
        <p:spPr bwMode="auto">
          <a:xfrm rot="5400000" flipV="1">
            <a:off x="2412206" y="4441032"/>
            <a:ext cx="1587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5" name="Line 25"/>
          <p:cNvSpPr>
            <a:spLocks noChangeShapeType="1"/>
          </p:cNvSpPr>
          <p:nvPr/>
        </p:nvSpPr>
        <p:spPr bwMode="auto">
          <a:xfrm rot="5400000" flipV="1">
            <a:off x="2412206" y="5068094"/>
            <a:ext cx="1588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6" name="Line 26"/>
          <p:cNvSpPr>
            <a:spLocks noChangeShapeType="1"/>
          </p:cNvSpPr>
          <p:nvPr/>
        </p:nvSpPr>
        <p:spPr bwMode="auto">
          <a:xfrm rot="5400000" flipV="1">
            <a:off x="2412206" y="5701507"/>
            <a:ext cx="1587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7" name="Line 27"/>
          <p:cNvSpPr>
            <a:spLocks noChangeShapeType="1"/>
          </p:cNvSpPr>
          <p:nvPr/>
        </p:nvSpPr>
        <p:spPr bwMode="auto">
          <a:xfrm rot="5400000" flipV="1">
            <a:off x="2412206" y="6328569"/>
            <a:ext cx="1588" cy="444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8" name="Rectangle 28"/>
          <p:cNvSpPr>
            <a:spLocks noChangeArrowheads="1"/>
          </p:cNvSpPr>
          <p:nvPr/>
        </p:nvSpPr>
        <p:spPr bwMode="auto">
          <a:xfrm rot="5400000">
            <a:off x="4941094" y="2169319"/>
            <a:ext cx="128587" cy="18732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89" name="Rectangle 29"/>
          <p:cNvSpPr>
            <a:spLocks noChangeArrowheads="1"/>
          </p:cNvSpPr>
          <p:nvPr/>
        </p:nvSpPr>
        <p:spPr bwMode="auto">
          <a:xfrm rot="5400000">
            <a:off x="4849019" y="2796382"/>
            <a:ext cx="130175" cy="185737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0" name="Rectangle 30"/>
          <p:cNvSpPr>
            <a:spLocks noChangeArrowheads="1"/>
          </p:cNvSpPr>
          <p:nvPr/>
        </p:nvSpPr>
        <p:spPr bwMode="auto">
          <a:xfrm rot="5400000">
            <a:off x="4520406" y="3423444"/>
            <a:ext cx="130175" cy="185738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1" name="Rectangle 31"/>
          <p:cNvSpPr>
            <a:spLocks noChangeArrowheads="1"/>
          </p:cNvSpPr>
          <p:nvPr/>
        </p:nvSpPr>
        <p:spPr bwMode="auto">
          <a:xfrm rot="5400000">
            <a:off x="5648325" y="4056063"/>
            <a:ext cx="128587" cy="185738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2" name="Rectangle 32"/>
          <p:cNvSpPr>
            <a:spLocks noChangeArrowheads="1"/>
          </p:cNvSpPr>
          <p:nvPr/>
        </p:nvSpPr>
        <p:spPr bwMode="auto">
          <a:xfrm rot="5400000">
            <a:off x="3663950" y="4683125"/>
            <a:ext cx="130175" cy="18732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3" name="Rectangle 33"/>
          <p:cNvSpPr>
            <a:spLocks noChangeArrowheads="1"/>
          </p:cNvSpPr>
          <p:nvPr/>
        </p:nvSpPr>
        <p:spPr bwMode="auto">
          <a:xfrm rot="5400000">
            <a:off x="4014788" y="5310188"/>
            <a:ext cx="130175" cy="187325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4" name="Rectangle 34"/>
          <p:cNvSpPr>
            <a:spLocks noChangeArrowheads="1"/>
          </p:cNvSpPr>
          <p:nvPr/>
        </p:nvSpPr>
        <p:spPr bwMode="auto">
          <a:xfrm rot="5400000">
            <a:off x="4102894" y="5938044"/>
            <a:ext cx="130175" cy="185737"/>
          </a:xfrm>
          <a:prstGeom prst="rect">
            <a:avLst/>
          </a:prstGeom>
          <a:solidFill>
            <a:srgbClr val="CCFFFF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2995" name="Rectangle 35"/>
          <p:cNvSpPr>
            <a:spLocks noChangeArrowheads="1"/>
          </p:cNvSpPr>
          <p:nvPr/>
        </p:nvSpPr>
        <p:spPr bwMode="auto">
          <a:xfrm rot="21600000">
            <a:off x="6321425" y="2184400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27</a:t>
            </a:r>
            <a:endParaRPr lang="es-CO" sz="1800" b="1"/>
          </a:p>
        </p:txBody>
      </p:sp>
      <p:sp>
        <p:nvSpPr>
          <p:cNvPr id="552996" name="Rectangle 36"/>
          <p:cNvSpPr>
            <a:spLocks noChangeArrowheads="1"/>
          </p:cNvSpPr>
          <p:nvPr/>
        </p:nvSpPr>
        <p:spPr bwMode="auto">
          <a:xfrm rot="21600000">
            <a:off x="6321425" y="28114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42</a:t>
            </a:r>
            <a:endParaRPr lang="es-CO" sz="1800" b="1"/>
          </a:p>
        </p:txBody>
      </p:sp>
      <p:sp>
        <p:nvSpPr>
          <p:cNvPr id="552997" name="Rectangle 37"/>
          <p:cNvSpPr>
            <a:spLocks noChangeArrowheads="1"/>
          </p:cNvSpPr>
          <p:nvPr/>
        </p:nvSpPr>
        <p:spPr bwMode="auto">
          <a:xfrm rot="21600000">
            <a:off x="6321425" y="344011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44</a:t>
            </a:r>
            <a:endParaRPr lang="es-CO" sz="1800" b="1"/>
          </a:p>
        </p:txBody>
      </p:sp>
      <p:sp>
        <p:nvSpPr>
          <p:cNvPr id="552998" name="Rectangle 38"/>
          <p:cNvSpPr>
            <a:spLocks noChangeArrowheads="1"/>
          </p:cNvSpPr>
          <p:nvPr/>
        </p:nvSpPr>
        <p:spPr bwMode="auto">
          <a:xfrm rot="21600000">
            <a:off x="6321425" y="4699000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55</a:t>
            </a:r>
            <a:endParaRPr lang="es-CO" sz="1800" b="1"/>
          </a:p>
        </p:txBody>
      </p:sp>
      <p:sp>
        <p:nvSpPr>
          <p:cNvPr id="552999" name="Rectangle 39"/>
          <p:cNvSpPr>
            <a:spLocks noChangeArrowheads="1"/>
          </p:cNvSpPr>
          <p:nvPr/>
        </p:nvSpPr>
        <p:spPr bwMode="auto">
          <a:xfrm rot="21600000">
            <a:off x="6321425" y="5327650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62</a:t>
            </a:r>
            <a:endParaRPr lang="es-CO" sz="1800" b="1"/>
          </a:p>
        </p:txBody>
      </p:sp>
      <p:sp>
        <p:nvSpPr>
          <p:cNvPr id="553000" name="Rectangle 40"/>
          <p:cNvSpPr>
            <a:spLocks noChangeArrowheads="1"/>
          </p:cNvSpPr>
          <p:nvPr/>
        </p:nvSpPr>
        <p:spPr bwMode="auto">
          <a:xfrm rot="21600000">
            <a:off x="6321425" y="595471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65</a:t>
            </a:r>
            <a:endParaRPr lang="es-CO" sz="1800" b="1"/>
          </a:p>
        </p:txBody>
      </p:sp>
      <p:sp>
        <p:nvSpPr>
          <p:cNvPr id="553001" name="Rectangle 41"/>
          <p:cNvSpPr>
            <a:spLocks noChangeArrowheads="1"/>
          </p:cNvSpPr>
          <p:nvPr/>
        </p:nvSpPr>
        <p:spPr bwMode="auto">
          <a:xfrm rot="21600000">
            <a:off x="5029200" y="3429000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1%</a:t>
            </a:r>
            <a:endParaRPr lang="es-CO" sz="1800" b="1"/>
          </a:p>
        </p:txBody>
      </p:sp>
      <p:sp>
        <p:nvSpPr>
          <p:cNvPr id="553002" name="Rectangle 42"/>
          <p:cNvSpPr>
            <a:spLocks noChangeArrowheads="1"/>
          </p:cNvSpPr>
          <p:nvPr/>
        </p:nvSpPr>
        <p:spPr bwMode="auto">
          <a:xfrm rot="21600000">
            <a:off x="5105400" y="2819400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4%</a:t>
            </a:r>
            <a:endParaRPr lang="es-CO" sz="1800" b="1"/>
          </a:p>
        </p:txBody>
      </p:sp>
      <p:sp>
        <p:nvSpPr>
          <p:cNvPr id="553003" name="Rectangle 43"/>
          <p:cNvSpPr>
            <a:spLocks noChangeArrowheads="1"/>
          </p:cNvSpPr>
          <p:nvPr/>
        </p:nvSpPr>
        <p:spPr bwMode="auto">
          <a:xfrm rot="21600000">
            <a:off x="4876800" y="411480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17%</a:t>
            </a:r>
            <a:endParaRPr lang="es-CO" sz="1800" b="1"/>
          </a:p>
        </p:txBody>
      </p:sp>
      <p:sp>
        <p:nvSpPr>
          <p:cNvPr id="553004" name="Rectangle 44"/>
          <p:cNvSpPr>
            <a:spLocks noChangeArrowheads="1"/>
          </p:cNvSpPr>
          <p:nvPr/>
        </p:nvSpPr>
        <p:spPr bwMode="auto">
          <a:xfrm rot="21600000">
            <a:off x="3308350" y="541020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10%</a:t>
            </a:r>
            <a:endParaRPr lang="es-CO" sz="1800" b="1"/>
          </a:p>
        </p:txBody>
      </p:sp>
      <p:sp>
        <p:nvSpPr>
          <p:cNvPr id="553005" name="Rectangle 45"/>
          <p:cNvSpPr>
            <a:spLocks noChangeArrowheads="1"/>
          </p:cNvSpPr>
          <p:nvPr/>
        </p:nvSpPr>
        <p:spPr bwMode="auto">
          <a:xfrm rot="21600000">
            <a:off x="4889500" y="4718050"/>
            <a:ext cx="33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2%</a:t>
            </a:r>
            <a:endParaRPr lang="es-CO" sz="1800" b="1"/>
          </a:p>
        </p:txBody>
      </p:sp>
      <p:sp>
        <p:nvSpPr>
          <p:cNvPr id="553006" name="Rectangle 46"/>
          <p:cNvSpPr>
            <a:spLocks noChangeArrowheads="1"/>
          </p:cNvSpPr>
          <p:nvPr/>
        </p:nvSpPr>
        <p:spPr bwMode="auto">
          <a:xfrm rot="21600000">
            <a:off x="6315075" y="4056063"/>
            <a:ext cx="25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49</a:t>
            </a:r>
            <a:endParaRPr lang="es-CO" sz="1800" b="1"/>
          </a:p>
        </p:txBody>
      </p:sp>
      <p:sp>
        <p:nvSpPr>
          <p:cNvPr id="553007" name="Rectangle 47"/>
          <p:cNvSpPr>
            <a:spLocks noChangeArrowheads="1"/>
          </p:cNvSpPr>
          <p:nvPr/>
        </p:nvSpPr>
        <p:spPr bwMode="auto">
          <a:xfrm rot="21600000">
            <a:off x="2643188" y="64357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3.5</a:t>
            </a:r>
            <a:endParaRPr lang="es-CO" sz="1800" b="1"/>
          </a:p>
        </p:txBody>
      </p:sp>
      <p:sp>
        <p:nvSpPr>
          <p:cNvPr id="553008" name="Rectangle 48"/>
          <p:cNvSpPr>
            <a:spLocks noChangeArrowheads="1"/>
          </p:cNvSpPr>
          <p:nvPr/>
        </p:nvSpPr>
        <p:spPr bwMode="auto">
          <a:xfrm rot="21600000">
            <a:off x="3792538" y="64357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4.0</a:t>
            </a:r>
            <a:endParaRPr lang="es-CO" sz="1800" b="1"/>
          </a:p>
        </p:txBody>
      </p:sp>
      <p:sp>
        <p:nvSpPr>
          <p:cNvPr id="553009" name="Rectangle 49"/>
          <p:cNvSpPr>
            <a:spLocks noChangeArrowheads="1"/>
          </p:cNvSpPr>
          <p:nvPr/>
        </p:nvSpPr>
        <p:spPr bwMode="auto">
          <a:xfrm rot="21600000">
            <a:off x="4941888" y="64357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4.5</a:t>
            </a:r>
            <a:endParaRPr lang="es-CO" sz="1800" b="1"/>
          </a:p>
        </p:txBody>
      </p:sp>
      <p:sp>
        <p:nvSpPr>
          <p:cNvPr id="553010" name="Rectangle 50"/>
          <p:cNvSpPr>
            <a:spLocks noChangeArrowheads="1"/>
          </p:cNvSpPr>
          <p:nvPr/>
        </p:nvSpPr>
        <p:spPr bwMode="auto">
          <a:xfrm rot="21600000">
            <a:off x="6091238" y="6435725"/>
            <a:ext cx="31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5.0</a:t>
            </a:r>
            <a:endParaRPr lang="es-CO" sz="1800" b="1"/>
          </a:p>
        </p:txBody>
      </p:sp>
      <p:sp>
        <p:nvSpPr>
          <p:cNvPr id="553011" name="Rectangle 51"/>
          <p:cNvSpPr>
            <a:spLocks noChangeArrowheads="1"/>
          </p:cNvSpPr>
          <p:nvPr/>
        </p:nvSpPr>
        <p:spPr bwMode="auto">
          <a:xfrm rot="21600000">
            <a:off x="1873250" y="2206625"/>
            <a:ext cx="558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s-CO" sz="1800" b="1"/>
          </a:p>
        </p:txBody>
      </p:sp>
      <p:sp>
        <p:nvSpPr>
          <p:cNvPr id="553012" name="Rectangle 52"/>
          <p:cNvSpPr>
            <a:spLocks noChangeArrowheads="1"/>
          </p:cNvSpPr>
          <p:nvPr/>
        </p:nvSpPr>
        <p:spPr bwMode="auto">
          <a:xfrm rot="21600000">
            <a:off x="1739900" y="2833688"/>
            <a:ext cx="774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Mexico</a:t>
            </a:r>
            <a:endParaRPr lang="es-CO" sz="1800" b="1"/>
          </a:p>
        </p:txBody>
      </p:sp>
      <p:sp>
        <p:nvSpPr>
          <p:cNvPr id="553013" name="Rectangle 53"/>
          <p:cNvSpPr>
            <a:spLocks noChangeArrowheads="1"/>
          </p:cNvSpPr>
          <p:nvPr/>
        </p:nvSpPr>
        <p:spPr bwMode="auto">
          <a:xfrm rot="21600000">
            <a:off x="1844675" y="3459163"/>
            <a:ext cx="622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Brazil</a:t>
            </a:r>
            <a:endParaRPr lang="es-CO" sz="1800" b="1"/>
          </a:p>
        </p:txBody>
      </p:sp>
      <p:sp>
        <p:nvSpPr>
          <p:cNvPr id="553014" name="Rectangle 54"/>
          <p:cNvSpPr>
            <a:spLocks noChangeArrowheads="1"/>
          </p:cNvSpPr>
          <p:nvPr/>
        </p:nvSpPr>
        <p:spPr bwMode="auto">
          <a:xfrm rot="21600000">
            <a:off x="1524000" y="4090988"/>
            <a:ext cx="1066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s-CO" sz="1800" b="1"/>
          </a:p>
        </p:txBody>
      </p:sp>
      <p:sp>
        <p:nvSpPr>
          <p:cNvPr id="553015" name="Rectangle 55"/>
          <p:cNvSpPr>
            <a:spLocks noChangeArrowheads="1"/>
          </p:cNvSpPr>
          <p:nvPr/>
        </p:nvSpPr>
        <p:spPr bwMode="auto">
          <a:xfrm rot="21600000">
            <a:off x="1903413" y="4718050"/>
            <a:ext cx="50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Peru</a:t>
            </a:r>
            <a:endParaRPr lang="es-CO" sz="1800" b="1"/>
          </a:p>
        </p:txBody>
      </p:sp>
      <p:sp>
        <p:nvSpPr>
          <p:cNvPr id="553016" name="Rectangle 56"/>
          <p:cNvSpPr>
            <a:spLocks noChangeArrowheads="1"/>
          </p:cNvSpPr>
          <p:nvPr/>
        </p:nvSpPr>
        <p:spPr bwMode="auto">
          <a:xfrm rot="21600000">
            <a:off x="1447800" y="5346700"/>
            <a:ext cx="1117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s-CO" sz="1800" b="1"/>
          </a:p>
        </p:txBody>
      </p:sp>
      <p:sp>
        <p:nvSpPr>
          <p:cNvPr id="553017" name="Rectangle 57"/>
          <p:cNvSpPr>
            <a:spLocks noChangeArrowheads="1"/>
          </p:cNvSpPr>
          <p:nvPr/>
        </p:nvSpPr>
        <p:spPr bwMode="auto">
          <a:xfrm rot="21600000">
            <a:off x="1514475" y="5973763"/>
            <a:ext cx="1041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s-CO" sz="1800" b="1"/>
          </a:p>
        </p:txBody>
      </p:sp>
      <p:sp>
        <p:nvSpPr>
          <p:cNvPr id="553018" name="Text Box 58"/>
          <p:cNvSpPr txBox="1">
            <a:spLocks noChangeArrowheads="1"/>
          </p:cNvSpPr>
          <p:nvPr/>
        </p:nvSpPr>
        <p:spPr bwMode="auto">
          <a:xfrm>
            <a:off x="5943600" y="1620838"/>
            <a:ext cx="108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 b="1">
                <a:latin typeface="Arial" pitchFamily="34" charset="0"/>
              </a:rPr>
              <a:t>Ranking</a:t>
            </a:r>
          </a:p>
        </p:txBody>
      </p:sp>
      <p:sp>
        <p:nvSpPr>
          <p:cNvPr id="553019" name="Rectangle 59"/>
          <p:cNvSpPr>
            <a:spLocks noChangeArrowheads="1"/>
          </p:cNvSpPr>
          <p:nvPr/>
        </p:nvSpPr>
        <p:spPr bwMode="auto">
          <a:xfrm rot="21600000">
            <a:off x="4800600" y="5959475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800" b="1">
                <a:solidFill>
                  <a:srgbClr val="00FFFF"/>
                </a:solidFill>
                <a:latin typeface="Arial" pitchFamily="34" charset="0"/>
              </a:rPr>
              <a:t>12%</a:t>
            </a:r>
            <a:endParaRPr lang="es-CO" sz="1800" b="1"/>
          </a:p>
        </p:txBody>
      </p:sp>
      <p:sp>
        <p:nvSpPr>
          <p:cNvPr id="553020" name="Text Box 60"/>
          <p:cNvSpPr txBox="1">
            <a:spLocks noChangeArrowheads="1"/>
          </p:cNvSpPr>
          <p:nvPr/>
        </p:nvSpPr>
        <p:spPr bwMode="auto">
          <a:xfrm>
            <a:off x="4349750" y="5029200"/>
            <a:ext cx="269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53021" name="Text Box 61"/>
          <p:cNvSpPr txBox="1">
            <a:spLocks noChangeArrowheads="1"/>
          </p:cNvSpPr>
          <p:nvPr/>
        </p:nvSpPr>
        <p:spPr bwMode="auto">
          <a:xfrm>
            <a:off x="3663950" y="5348288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  <p:sp>
        <p:nvSpPr>
          <p:cNvPr id="553022" name="Line 62"/>
          <p:cNvSpPr>
            <a:spLocks noChangeShapeType="1"/>
          </p:cNvSpPr>
          <p:nvPr/>
        </p:nvSpPr>
        <p:spPr bwMode="auto">
          <a:xfrm flipH="1">
            <a:off x="4114800" y="5181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915400" cy="1143000"/>
          </a:xfrm>
        </p:spPr>
        <p:txBody>
          <a:bodyPr/>
          <a:lstStyle/>
          <a:p>
            <a:r>
              <a:rPr lang="en-US"/>
              <a:t>…implying that their growth potential is low</a:t>
            </a:r>
          </a:p>
        </p:txBody>
      </p:sp>
      <p:sp>
        <p:nvSpPr>
          <p:cNvPr id="463878" name="Rectangle 6"/>
          <p:cNvSpPr>
            <a:spLocks noChangeArrowheads="1"/>
          </p:cNvSpPr>
          <p:nvPr/>
        </p:nvSpPr>
        <p:spPr bwMode="auto">
          <a:xfrm>
            <a:off x="1228725" y="1874838"/>
            <a:ext cx="7281863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79" name="Rectangle 7"/>
          <p:cNvSpPr>
            <a:spLocks noChangeArrowheads="1"/>
          </p:cNvSpPr>
          <p:nvPr/>
        </p:nvSpPr>
        <p:spPr bwMode="auto">
          <a:xfrm>
            <a:off x="1228725" y="1874838"/>
            <a:ext cx="7281863" cy="4078287"/>
          </a:xfrm>
          <a:prstGeom prst="rect">
            <a:avLst/>
          </a:prstGeom>
          <a:noFill/>
          <a:ln w="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0" name="Oval 8"/>
          <p:cNvSpPr>
            <a:spLocks noChangeArrowheads="1"/>
          </p:cNvSpPr>
          <p:nvPr/>
        </p:nvSpPr>
        <p:spPr bwMode="auto">
          <a:xfrm>
            <a:off x="7699375" y="1951038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1" name="Oval 9"/>
          <p:cNvSpPr>
            <a:spLocks noChangeArrowheads="1"/>
          </p:cNvSpPr>
          <p:nvPr/>
        </p:nvSpPr>
        <p:spPr bwMode="auto">
          <a:xfrm>
            <a:off x="6823075" y="2714625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2" name="Oval 10"/>
          <p:cNvSpPr>
            <a:spLocks noChangeArrowheads="1"/>
          </p:cNvSpPr>
          <p:nvPr/>
        </p:nvSpPr>
        <p:spPr bwMode="auto">
          <a:xfrm>
            <a:off x="6767513" y="276225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3" name="Oval 11"/>
          <p:cNvSpPr>
            <a:spLocks noChangeArrowheads="1"/>
          </p:cNvSpPr>
          <p:nvPr/>
        </p:nvSpPr>
        <p:spPr bwMode="auto">
          <a:xfrm>
            <a:off x="6637338" y="3433763"/>
            <a:ext cx="46037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4" name="Oval 12"/>
          <p:cNvSpPr>
            <a:spLocks noChangeArrowheads="1"/>
          </p:cNvSpPr>
          <p:nvPr/>
        </p:nvSpPr>
        <p:spPr bwMode="auto">
          <a:xfrm>
            <a:off x="6413500" y="2808288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5" name="Oval 13"/>
          <p:cNvSpPr>
            <a:spLocks noChangeArrowheads="1"/>
          </p:cNvSpPr>
          <p:nvPr/>
        </p:nvSpPr>
        <p:spPr bwMode="auto">
          <a:xfrm>
            <a:off x="6329363" y="3106738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6" name="Oval 14"/>
          <p:cNvSpPr>
            <a:spLocks noChangeArrowheads="1"/>
          </p:cNvSpPr>
          <p:nvPr/>
        </p:nvSpPr>
        <p:spPr bwMode="auto">
          <a:xfrm>
            <a:off x="6329363" y="3060700"/>
            <a:ext cx="46037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7" name="Oval 15"/>
          <p:cNvSpPr>
            <a:spLocks noChangeArrowheads="1"/>
          </p:cNvSpPr>
          <p:nvPr/>
        </p:nvSpPr>
        <p:spPr bwMode="auto">
          <a:xfrm>
            <a:off x="6069013" y="2444750"/>
            <a:ext cx="46037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8" name="Oval 16"/>
          <p:cNvSpPr>
            <a:spLocks noChangeArrowheads="1"/>
          </p:cNvSpPr>
          <p:nvPr/>
        </p:nvSpPr>
        <p:spPr bwMode="auto">
          <a:xfrm>
            <a:off x="6011863" y="361156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89" name="Oval 17"/>
          <p:cNvSpPr>
            <a:spLocks noChangeArrowheads="1"/>
          </p:cNvSpPr>
          <p:nvPr/>
        </p:nvSpPr>
        <p:spPr bwMode="auto">
          <a:xfrm>
            <a:off x="6011863" y="3209925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0" name="Oval 18"/>
          <p:cNvSpPr>
            <a:spLocks noChangeArrowheads="1"/>
          </p:cNvSpPr>
          <p:nvPr/>
        </p:nvSpPr>
        <p:spPr bwMode="auto">
          <a:xfrm>
            <a:off x="6003925" y="3313113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1" name="Oval 19"/>
          <p:cNvSpPr>
            <a:spLocks noChangeArrowheads="1"/>
          </p:cNvSpPr>
          <p:nvPr/>
        </p:nvSpPr>
        <p:spPr bwMode="auto">
          <a:xfrm>
            <a:off x="5900738" y="3405188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2" name="Oval 20"/>
          <p:cNvSpPr>
            <a:spLocks noChangeArrowheads="1"/>
          </p:cNvSpPr>
          <p:nvPr/>
        </p:nvSpPr>
        <p:spPr bwMode="auto">
          <a:xfrm>
            <a:off x="5872163" y="3573463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3" name="Oval 21"/>
          <p:cNvSpPr>
            <a:spLocks noChangeArrowheads="1"/>
          </p:cNvSpPr>
          <p:nvPr/>
        </p:nvSpPr>
        <p:spPr bwMode="auto">
          <a:xfrm>
            <a:off x="5826125" y="2921000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4" name="Oval 22"/>
          <p:cNvSpPr>
            <a:spLocks noChangeArrowheads="1"/>
          </p:cNvSpPr>
          <p:nvPr/>
        </p:nvSpPr>
        <p:spPr bwMode="auto">
          <a:xfrm>
            <a:off x="5648325" y="339725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5" name="Oval 23"/>
          <p:cNvSpPr>
            <a:spLocks noChangeArrowheads="1"/>
          </p:cNvSpPr>
          <p:nvPr/>
        </p:nvSpPr>
        <p:spPr bwMode="auto">
          <a:xfrm>
            <a:off x="5573713" y="365760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6" name="Oval 24"/>
          <p:cNvSpPr>
            <a:spLocks noChangeArrowheads="1"/>
          </p:cNvSpPr>
          <p:nvPr/>
        </p:nvSpPr>
        <p:spPr bwMode="auto">
          <a:xfrm>
            <a:off x="5546725" y="3471863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7" name="Oval 25"/>
          <p:cNvSpPr>
            <a:spLocks noChangeArrowheads="1"/>
          </p:cNvSpPr>
          <p:nvPr/>
        </p:nvSpPr>
        <p:spPr bwMode="auto">
          <a:xfrm>
            <a:off x="5518150" y="3265488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8" name="Oval 26"/>
          <p:cNvSpPr>
            <a:spLocks noChangeArrowheads="1"/>
          </p:cNvSpPr>
          <p:nvPr/>
        </p:nvSpPr>
        <p:spPr bwMode="auto">
          <a:xfrm>
            <a:off x="5508625" y="345281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899" name="Oval 27"/>
          <p:cNvSpPr>
            <a:spLocks noChangeArrowheads="1"/>
          </p:cNvSpPr>
          <p:nvPr/>
        </p:nvSpPr>
        <p:spPr bwMode="auto">
          <a:xfrm>
            <a:off x="5462588" y="3844925"/>
            <a:ext cx="46037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0" name="Oval 28"/>
          <p:cNvSpPr>
            <a:spLocks noChangeArrowheads="1"/>
          </p:cNvSpPr>
          <p:nvPr/>
        </p:nvSpPr>
        <p:spPr bwMode="auto">
          <a:xfrm>
            <a:off x="5434013" y="365760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1" name="Oval 29"/>
          <p:cNvSpPr>
            <a:spLocks noChangeArrowheads="1"/>
          </p:cNvSpPr>
          <p:nvPr/>
        </p:nvSpPr>
        <p:spPr bwMode="auto">
          <a:xfrm>
            <a:off x="5434013" y="306070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2" name="Oval 30"/>
          <p:cNvSpPr>
            <a:spLocks noChangeArrowheads="1"/>
          </p:cNvSpPr>
          <p:nvPr/>
        </p:nvSpPr>
        <p:spPr bwMode="auto">
          <a:xfrm>
            <a:off x="5407025" y="355441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3" name="Oval 31"/>
          <p:cNvSpPr>
            <a:spLocks noChangeArrowheads="1"/>
          </p:cNvSpPr>
          <p:nvPr/>
        </p:nvSpPr>
        <p:spPr bwMode="auto">
          <a:xfrm>
            <a:off x="5387975" y="371316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4" name="Oval 32"/>
          <p:cNvSpPr>
            <a:spLocks noChangeArrowheads="1"/>
          </p:cNvSpPr>
          <p:nvPr/>
        </p:nvSpPr>
        <p:spPr bwMode="auto">
          <a:xfrm>
            <a:off x="5378450" y="4198938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5" name="Oval 33"/>
          <p:cNvSpPr>
            <a:spLocks noChangeArrowheads="1"/>
          </p:cNvSpPr>
          <p:nvPr/>
        </p:nvSpPr>
        <p:spPr bwMode="auto">
          <a:xfrm>
            <a:off x="5359400" y="3106738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6" name="Oval 34"/>
          <p:cNvSpPr>
            <a:spLocks noChangeArrowheads="1"/>
          </p:cNvSpPr>
          <p:nvPr/>
        </p:nvSpPr>
        <p:spPr bwMode="auto">
          <a:xfrm>
            <a:off x="5322888" y="3265488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7" name="Oval 35"/>
          <p:cNvSpPr>
            <a:spLocks noChangeArrowheads="1"/>
          </p:cNvSpPr>
          <p:nvPr/>
        </p:nvSpPr>
        <p:spPr bwMode="auto">
          <a:xfrm>
            <a:off x="5294313" y="3479800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8" name="Oval 36"/>
          <p:cNvSpPr>
            <a:spLocks noChangeArrowheads="1"/>
          </p:cNvSpPr>
          <p:nvPr/>
        </p:nvSpPr>
        <p:spPr bwMode="auto">
          <a:xfrm>
            <a:off x="5248275" y="3181350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09" name="Oval 37"/>
          <p:cNvSpPr>
            <a:spLocks noChangeArrowheads="1"/>
          </p:cNvSpPr>
          <p:nvPr/>
        </p:nvSpPr>
        <p:spPr bwMode="auto">
          <a:xfrm>
            <a:off x="5200650" y="343376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0" name="Oval 38"/>
          <p:cNvSpPr>
            <a:spLocks noChangeArrowheads="1"/>
          </p:cNvSpPr>
          <p:nvPr/>
        </p:nvSpPr>
        <p:spPr bwMode="auto">
          <a:xfrm>
            <a:off x="5080000" y="371316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1" name="Oval 39"/>
          <p:cNvSpPr>
            <a:spLocks noChangeArrowheads="1"/>
          </p:cNvSpPr>
          <p:nvPr/>
        </p:nvSpPr>
        <p:spPr bwMode="auto">
          <a:xfrm>
            <a:off x="5060950" y="327501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2" name="Oval 40"/>
          <p:cNvSpPr>
            <a:spLocks noChangeArrowheads="1"/>
          </p:cNvSpPr>
          <p:nvPr/>
        </p:nvSpPr>
        <p:spPr bwMode="auto">
          <a:xfrm>
            <a:off x="5043488" y="3349625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3" name="Oval 41"/>
          <p:cNvSpPr>
            <a:spLocks noChangeArrowheads="1"/>
          </p:cNvSpPr>
          <p:nvPr/>
        </p:nvSpPr>
        <p:spPr bwMode="auto">
          <a:xfrm>
            <a:off x="4959350" y="3629025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4" name="Oval 42"/>
          <p:cNvSpPr>
            <a:spLocks noChangeArrowheads="1"/>
          </p:cNvSpPr>
          <p:nvPr/>
        </p:nvSpPr>
        <p:spPr bwMode="auto">
          <a:xfrm>
            <a:off x="4856163" y="3414713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5" name="Oval 43"/>
          <p:cNvSpPr>
            <a:spLocks noChangeArrowheads="1"/>
          </p:cNvSpPr>
          <p:nvPr/>
        </p:nvSpPr>
        <p:spPr bwMode="auto">
          <a:xfrm>
            <a:off x="4856163" y="3340100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6" name="Oval 44"/>
          <p:cNvSpPr>
            <a:spLocks noChangeArrowheads="1"/>
          </p:cNvSpPr>
          <p:nvPr/>
        </p:nvSpPr>
        <p:spPr bwMode="auto">
          <a:xfrm>
            <a:off x="4829175" y="3582988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7" name="Oval 45"/>
          <p:cNvSpPr>
            <a:spLocks noChangeArrowheads="1"/>
          </p:cNvSpPr>
          <p:nvPr/>
        </p:nvSpPr>
        <p:spPr bwMode="auto">
          <a:xfrm>
            <a:off x="4819650" y="3638550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8" name="Oval 46"/>
          <p:cNvSpPr>
            <a:spLocks noChangeArrowheads="1"/>
          </p:cNvSpPr>
          <p:nvPr/>
        </p:nvSpPr>
        <p:spPr bwMode="auto">
          <a:xfrm>
            <a:off x="4810125" y="3611563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19" name="Oval 47"/>
          <p:cNvSpPr>
            <a:spLocks noChangeArrowheads="1"/>
          </p:cNvSpPr>
          <p:nvPr/>
        </p:nvSpPr>
        <p:spPr bwMode="auto">
          <a:xfrm>
            <a:off x="4800600" y="3517900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0" name="Oval 48"/>
          <p:cNvSpPr>
            <a:spLocks noChangeArrowheads="1"/>
          </p:cNvSpPr>
          <p:nvPr/>
        </p:nvSpPr>
        <p:spPr bwMode="auto">
          <a:xfrm>
            <a:off x="4781550" y="3479800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1" name="Oval 49"/>
          <p:cNvSpPr>
            <a:spLocks noChangeArrowheads="1"/>
          </p:cNvSpPr>
          <p:nvPr/>
        </p:nvSpPr>
        <p:spPr bwMode="auto">
          <a:xfrm>
            <a:off x="4762500" y="404971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2" name="Oval 50"/>
          <p:cNvSpPr>
            <a:spLocks noChangeArrowheads="1"/>
          </p:cNvSpPr>
          <p:nvPr/>
        </p:nvSpPr>
        <p:spPr bwMode="auto">
          <a:xfrm>
            <a:off x="4725988" y="3489325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3" name="Oval 51"/>
          <p:cNvSpPr>
            <a:spLocks noChangeArrowheads="1"/>
          </p:cNvSpPr>
          <p:nvPr/>
        </p:nvSpPr>
        <p:spPr bwMode="auto">
          <a:xfrm>
            <a:off x="4706938" y="3209925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4" name="Oval 52"/>
          <p:cNvSpPr>
            <a:spLocks noChangeArrowheads="1"/>
          </p:cNvSpPr>
          <p:nvPr/>
        </p:nvSpPr>
        <p:spPr bwMode="auto">
          <a:xfrm>
            <a:off x="4679950" y="3563938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5" name="Oval 53"/>
          <p:cNvSpPr>
            <a:spLocks noChangeArrowheads="1"/>
          </p:cNvSpPr>
          <p:nvPr/>
        </p:nvSpPr>
        <p:spPr bwMode="auto">
          <a:xfrm>
            <a:off x="4641850" y="357346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6" name="Oval 54"/>
          <p:cNvSpPr>
            <a:spLocks noChangeArrowheads="1"/>
          </p:cNvSpPr>
          <p:nvPr/>
        </p:nvSpPr>
        <p:spPr bwMode="auto">
          <a:xfrm>
            <a:off x="4613275" y="299561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7" name="Oval 55"/>
          <p:cNvSpPr>
            <a:spLocks noChangeArrowheads="1"/>
          </p:cNvSpPr>
          <p:nvPr/>
        </p:nvSpPr>
        <p:spPr bwMode="auto">
          <a:xfrm>
            <a:off x="4576763" y="3910013"/>
            <a:ext cx="46037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8" name="Oval 56"/>
          <p:cNvSpPr>
            <a:spLocks noChangeArrowheads="1"/>
          </p:cNvSpPr>
          <p:nvPr/>
        </p:nvSpPr>
        <p:spPr bwMode="auto">
          <a:xfrm>
            <a:off x="4521200" y="3686175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29" name="Oval 57"/>
          <p:cNvSpPr>
            <a:spLocks noChangeArrowheads="1"/>
          </p:cNvSpPr>
          <p:nvPr/>
        </p:nvSpPr>
        <p:spPr bwMode="auto">
          <a:xfrm>
            <a:off x="4437063" y="3956050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0" name="Oval 58"/>
          <p:cNvSpPr>
            <a:spLocks noChangeArrowheads="1"/>
          </p:cNvSpPr>
          <p:nvPr/>
        </p:nvSpPr>
        <p:spPr bwMode="auto">
          <a:xfrm>
            <a:off x="4437063" y="3648075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1" name="Oval 59"/>
          <p:cNvSpPr>
            <a:spLocks noChangeArrowheads="1"/>
          </p:cNvSpPr>
          <p:nvPr/>
        </p:nvSpPr>
        <p:spPr bwMode="auto">
          <a:xfrm>
            <a:off x="4418013" y="3359150"/>
            <a:ext cx="46037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2" name="Oval 60"/>
          <p:cNvSpPr>
            <a:spLocks noChangeArrowheads="1"/>
          </p:cNvSpPr>
          <p:nvPr/>
        </p:nvSpPr>
        <p:spPr bwMode="auto">
          <a:xfrm>
            <a:off x="4343400" y="3284538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3" name="Oval 61"/>
          <p:cNvSpPr>
            <a:spLocks noChangeArrowheads="1"/>
          </p:cNvSpPr>
          <p:nvPr/>
        </p:nvSpPr>
        <p:spPr bwMode="auto">
          <a:xfrm>
            <a:off x="4297363" y="3536950"/>
            <a:ext cx="46037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4" name="Oval 62"/>
          <p:cNvSpPr>
            <a:spLocks noChangeArrowheads="1"/>
          </p:cNvSpPr>
          <p:nvPr/>
        </p:nvSpPr>
        <p:spPr bwMode="auto">
          <a:xfrm>
            <a:off x="3979863" y="3602038"/>
            <a:ext cx="46037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5" name="Oval 63"/>
          <p:cNvSpPr>
            <a:spLocks noChangeArrowheads="1"/>
          </p:cNvSpPr>
          <p:nvPr/>
        </p:nvSpPr>
        <p:spPr bwMode="auto">
          <a:xfrm>
            <a:off x="3951288" y="347186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6" name="Oval 64"/>
          <p:cNvSpPr>
            <a:spLocks noChangeArrowheads="1"/>
          </p:cNvSpPr>
          <p:nvPr/>
        </p:nvSpPr>
        <p:spPr bwMode="auto">
          <a:xfrm>
            <a:off x="3933825" y="3676650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7" name="Oval 65"/>
          <p:cNvSpPr>
            <a:spLocks noChangeArrowheads="1"/>
          </p:cNvSpPr>
          <p:nvPr/>
        </p:nvSpPr>
        <p:spPr bwMode="auto">
          <a:xfrm>
            <a:off x="3924300" y="387191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8" name="Oval 66"/>
          <p:cNvSpPr>
            <a:spLocks noChangeArrowheads="1"/>
          </p:cNvSpPr>
          <p:nvPr/>
        </p:nvSpPr>
        <p:spPr bwMode="auto">
          <a:xfrm>
            <a:off x="3849688" y="3797300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39" name="Oval 67"/>
          <p:cNvSpPr>
            <a:spLocks noChangeArrowheads="1"/>
          </p:cNvSpPr>
          <p:nvPr/>
        </p:nvSpPr>
        <p:spPr bwMode="auto">
          <a:xfrm>
            <a:off x="3821113" y="445135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0" name="Oval 68"/>
          <p:cNvSpPr>
            <a:spLocks noChangeArrowheads="1"/>
          </p:cNvSpPr>
          <p:nvPr/>
        </p:nvSpPr>
        <p:spPr bwMode="auto">
          <a:xfrm>
            <a:off x="3821113" y="3751263"/>
            <a:ext cx="47625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1" name="Oval 69"/>
          <p:cNvSpPr>
            <a:spLocks noChangeArrowheads="1"/>
          </p:cNvSpPr>
          <p:nvPr/>
        </p:nvSpPr>
        <p:spPr bwMode="auto">
          <a:xfrm>
            <a:off x="3775075" y="3816350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2" name="Oval 70"/>
          <p:cNvSpPr>
            <a:spLocks noChangeArrowheads="1"/>
          </p:cNvSpPr>
          <p:nvPr/>
        </p:nvSpPr>
        <p:spPr bwMode="auto">
          <a:xfrm>
            <a:off x="3736975" y="3573463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3" name="Oval 71"/>
          <p:cNvSpPr>
            <a:spLocks noChangeArrowheads="1"/>
          </p:cNvSpPr>
          <p:nvPr/>
        </p:nvSpPr>
        <p:spPr bwMode="auto">
          <a:xfrm>
            <a:off x="3644900" y="462756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4" name="Oval 72"/>
          <p:cNvSpPr>
            <a:spLocks noChangeArrowheads="1"/>
          </p:cNvSpPr>
          <p:nvPr/>
        </p:nvSpPr>
        <p:spPr bwMode="auto">
          <a:xfrm>
            <a:off x="3625850" y="3200400"/>
            <a:ext cx="46038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5" name="Oval 73"/>
          <p:cNvSpPr>
            <a:spLocks noChangeArrowheads="1"/>
          </p:cNvSpPr>
          <p:nvPr/>
        </p:nvSpPr>
        <p:spPr bwMode="auto">
          <a:xfrm>
            <a:off x="3532188" y="3629025"/>
            <a:ext cx="47625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6" name="Oval 74"/>
          <p:cNvSpPr>
            <a:spLocks noChangeArrowheads="1"/>
          </p:cNvSpPr>
          <p:nvPr/>
        </p:nvSpPr>
        <p:spPr bwMode="auto">
          <a:xfrm>
            <a:off x="3495675" y="4403725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7" name="Oval 75"/>
          <p:cNvSpPr>
            <a:spLocks noChangeArrowheads="1"/>
          </p:cNvSpPr>
          <p:nvPr/>
        </p:nvSpPr>
        <p:spPr bwMode="auto">
          <a:xfrm>
            <a:off x="3476625" y="4011613"/>
            <a:ext cx="46038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8" name="Oval 76"/>
          <p:cNvSpPr>
            <a:spLocks noChangeArrowheads="1"/>
          </p:cNvSpPr>
          <p:nvPr/>
        </p:nvSpPr>
        <p:spPr bwMode="auto">
          <a:xfrm>
            <a:off x="3402013" y="4348163"/>
            <a:ext cx="46037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49" name="Oval 77"/>
          <p:cNvSpPr>
            <a:spLocks noChangeArrowheads="1"/>
          </p:cNvSpPr>
          <p:nvPr/>
        </p:nvSpPr>
        <p:spPr bwMode="auto">
          <a:xfrm>
            <a:off x="2805113" y="3871913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50" name="Oval 78"/>
          <p:cNvSpPr>
            <a:spLocks noChangeArrowheads="1"/>
          </p:cNvSpPr>
          <p:nvPr/>
        </p:nvSpPr>
        <p:spPr bwMode="auto">
          <a:xfrm>
            <a:off x="2292350" y="3900488"/>
            <a:ext cx="46038" cy="46037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51" name="Oval 79"/>
          <p:cNvSpPr>
            <a:spLocks noChangeArrowheads="1"/>
          </p:cNvSpPr>
          <p:nvPr/>
        </p:nvSpPr>
        <p:spPr bwMode="auto">
          <a:xfrm>
            <a:off x="2097088" y="4926013"/>
            <a:ext cx="46037" cy="47625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52" name="Oval 80"/>
          <p:cNvSpPr>
            <a:spLocks noChangeArrowheads="1"/>
          </p:cNvSpPr>
          <p:nvPr/>
        </p:nvSpPr>
        <p:spPr bwMode="auto">
          <a:xfrm>
            <a:off x="1835150" y="5645150"/>
            <a:ext cx="47625" cy="46038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53" name="Rectangle 81"/>
          <p:cNvSpPr>
            <a:spLocks noChangeArrowheads="1"/>
          </p:cNvSpPr>
          <p:nvPr/>
        </p:nvSpPr>
        <p:spPr bwMode="auto">
          <a:xfrm>
            <a:off x="2046288" y="1484313"/>
            <a:ext cx="53244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Competitiveness gaps (given income level) and growth in the 1990s</a:t>
            </a:r>
            <a:endParaRPr lang="en-US"/>
          </a:p>
        </p:txBody>
      </p:sp>
      <p:sp>
        <p:nvSpPr>
          <p:cNvPr id="463954" name="Rectangle 82"/>
          <p:cNvSpPr>
            <a:spLocks noChangeArrowheads="1"/>
          </p:cNvSpPr>
          <p:nvPr/>
        </p:nvSpPr>
        <p:spPr bwMode="auto">
          <a:xfrm>
            <a:off x="2022475" y="3732213"/>
            <a:ext cx="6905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Paraguay</a:t>
            </a:r>
            <a:endParaRPr lang="en-US"/>
          </a:p>
        </p:txBody>
      </p:sp>
      <p:sp>
        <p:nvSpPr>
          <p:cNvPr id="463955" name="Rectangle 83"/>
          <p:cNvSpPr>
            <a:spLocks noChangeArrowheads="1"/>
          </p:cNvSpPr>
          <p:nvPr/>
        </p:nvSpPr>
        <p:spPr bwMode="auto">
          <a:xfrm>
            <a:off x="2913063" y="3975100"/>
            <a:ext cx="866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Venezuela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463956" name="Rectangle 84"/>
          <p:cNvSpPr>
            <a:spLocks noChangeArrowheads="1"/>
          </p:cNvSpPr>
          <p:nvPr/>
        </p:nvSpPr>
        <p:spPr bwMode="auto">
          <a:xfrm>
            <a:off x="3038475" y="3563938"/>
            <a:ext cx="6985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n-US"/>
          </a:p>
        </p:txBody>
      </p:sp>
      <p:sp>
        <p:nvSpPr>
          <p:cNvPr id="463957" name="Rectangle 85"/>
          <p:cNvSpPr>
            <a:spLocks noChangeArrowheads="1"/>
          </p:cNvSpPr>
          <p:nvPr/>
        </p:nvSpPr>
        <p:spPr bwMode="auto">
          <a:xfrm>
            <a:off x="3132138" y="3144838"/>
            <a:ext cx="7175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n-US"/>
          </a:p>
        </p:txBody>
      </p:sp>
      <p:sp>
        <p:nvSpPr>
          <p:cNvPr id="463958" name="Rectangle 86"/>
          <p:cNvSpPr>
            <a:spLocks noChangeArrowheads="1"/>
          </p:cNvSpPr>
          <p:nvPr/>
        </p:nvSpPr>
        <p:spPr bwMode="auto">
          <a:xfrm>
            <a:off x="3346450" y="3676650"/>
            <a:ext cx="7175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Honduras</a:t>
            </a:r>
            <a:endParaRPr lang="en-US"/>
          </a:p>
        </p:txBody>
      </p:sp>
      <p:sp>
        <p:nvSpPr>
          <p:cNvPr id="463959" name="Rectangle 87"/>
          <p:cNvSpPr>
            <a:spLocks noChangeArrowheads="1"/>
          </p:cNvSpPr>
          <p:nvPr/>
        </p:nvSpPr>
        <p:spPr bwMode="auto">
          <a:xfrm>
            <a:off x="4110038" y="3106738"/>
            <a:ext cx="6334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Uruguay</a:t>
            </a:r>
            <a:endParaRPr lang="en-US"/>
          </a:p>
        </p:txBody>
      </p:sp>
      <p:sp>
        <p:nvSpPr>
          <p:cNvPr id="463960" name="Rectangle 88"/>
          <p:cNvSpPr>
            <a:spLocks noChangeArrowheads="1"/>
          </p:cNvSpPr>
          <p:nvPr/>
        </p:nvSpPr>
        <p:spPr bwMode="auto">
          <a:xfrm>
            <a:off x="4875213" y="3994150"/>
            <a:ext cx="6159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Jamaica</a:t>
            </a:r>
            <a:endParaRPr lang="en-US"/>
          </a:p>
        </p:txBody>
      </p:sp>
      <p:sp>
        <p:nvSpPr>
          <p:cNvPr id="463961" name="Rectangle 89"/>
          <p:cNvSpPr>
            <a:spLocks noChangeArrowheads="1"/>
          </p:cNvSpPr>
          <p:nvPr/>
        </p:nvSpPr>
        <p:spPr bwMode="auto">
          <a:xfrm>
            <a:off x="5322888" y="3330575"/>
            <a:ext cx="7921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Costa Rica</a:t>
            </a:r>
            <a:endParaRPr lang="en-US"/>
          </a:p>
        </p:txBody>
      </p:sp>
      <p:sp>
        <p:nvSpPr>
          <p:cNvPr id="463962" name="Rectangle 90"/>
          <p:cNvSpPr>
            <a:spLocks noChangeArrowheads="1"/>
          </p:cNvSpPr>
          <p:nvPr/>
        </p:nvSpPr>
        <p:spPr bwMode="auto">
          <a:xfrm>
            <a:off x="6176963" y="2649538"/>
            <a:ext cx="433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Chile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463963" name="Rectangle 91"/>
          <p:cNvSpPr>
            <a:spLocks noChangeArrowheads="1"/>
          </p:cNvSpPr>
          <p:nvPr/>
        </p:nvSpPr>
        <p:spPr bwMode="auto">
          <a:xfrm>
            <a:off x="7812088" y="1893888"/>
            <a:ext cx="4572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China</a:t>
            </a:r>
            <a:endParaRPr lang="en-US"/>
          </a:p>
        </p:txBody>
      </p:sp>
      <p:sp>
        <p:nvSpPr>
          <p:cNvPr id="463964" name="Rectangle 92"/>
          <p:cNvSpPr>
            <a:spLocks noChangeArrowheads="1"/>
          </p:cNvSpPr>
          <p:nvPr/>
        </p:nvSpPr>
        <p:spPr bwMode="auto">
          <a:xfrm>
            <a:off x="809625" y="5868988"/>
            <a:ext cx="382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-0.10</a:t>
            </a:r>
            <a:endParaRPr lang="en-US"/>
          </a:p>
        </p:txBody>
      </p:sp>
      <p:sp>
        <p:nvSpPr>
          <p:cNvPr id="463965" name="Rectangle 93"/>
          <p:cNvSpPr>
            <a:spLocks noChangeArrowheads="1"/>
          </p:cNvSpPr>
          <p:nvPr/>
        </p:nvSpPr>
        <p:spPr bwMode="auto">
          <a:xfrm>
            <a:off x="809625" y="5457825"/>
            <a:ext cx="382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-0.08</a:t>
            </a:r>
            <a:endParaRPr lang="en-US"/>
          </a:p>
        </p:txBody>
      </p:sp>
      <p:sp>
        <p:nvSpPr>
          <p:cNvPr id="463966" name="Rectangle 94"/>
          <p:cNvSpPr>
            <a:spLocks noChangeArrowheads="1"/>
          </p:cNvSpPr>
          <p:nvPr/>
        </p:nvSpPr>
        <p:spPr bwMode="auto">
          <a:xfrm>
            <a:off x="809625" y="5057775"/>
            <a:ext cx="382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-0.06</a:t>
            </a:r>
            <a:endParaRPr lang="en-US"/>
          </a:p>
        </p:txBody>
      </p:sp>
      <p:sp>
        <p:nvSpPr>
          <p:cNvPr id="463967" name="Rectangle 95"/>
          <p:cNvSpPr>
            <a:spLocks noChangeArrowheads="1"/>
          </p:cNvSpPr>
          <p:nvPr/>
        </p:nvSpPr>
        <p:spPr bwMode="auto">
          <a:xfrm>
            <a:off x="809625" y="4646613"/>
            <a:ext cx="382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-0.04</a:t>
            </a:r>
            <a:endParaRPr lang="en-US"/>
          </a:p>
        </p:txBody>
      </p:sp>
      <p:sp>
        <p:nvSpPr>
          <p:cNvPr id="463968" name="Rectangle 96"/>
          <p:cNvSpPr>
            <a:spLocks noChangeArrowheads="1"/>
          </p:cNvSpPr>
          <p:nvPr/>
        </p:nvSpPr>
        <p:spPr bwMode="auto">
          <a:xfrm>
            <a:off x="809625" y="4235450"/>
            <a:ext cx="3825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-0.02</a:t>
            </a:r>
            <a:endParaRPr lang="en-US"/>
          </a:p>
        </p:txBody>
      </p:sp>
      <p:sp>
        <p:nvSpPr>
          <p:cNvPr id="463969" name="Rectangle 97"/>
          <p:cNvSpPr>
            <a:spLocks noChangeArrowheads="1"/>
          </p:cNvSpPr>
          <p:nvPr/>
        </p:nvSpPr>
        <p:spPr bwMode="auto">
          <a:xfrm>
            <a:off x="857250" y="3825875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0.00</a:t>
            </a:r>
            <a:endParaRPr lang="en-US"/>
          </a:p>
        </p:txBody>
      </p:sp>
      <p:sp>
        <p:nvSpPr>
          <p:cNvPr id="463970" name="Rectangle 98"/>
          <p:cNvSpPr>
            <a:spLocks noChangeArrowheads="1"/>
          </p:cNvSpPr>
          <p:nvPr/>
        </p:nvSpPr>
        <p:spPr bwMode="auto">
          <a:xfrm>
            <a:off x="857250" y="3424238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0.02</a:t>
            </a:r>
            <a:endParaRPr lang="en-US"/>
          </a:p>
        </p:txBody>
      </p:sp>
      <p:sp>
        <p:nvSpPr>
          <p:cNvPr id="463971" name="Rectangle 99"/>
          <p:cNvSpPr>
            <a:spLocks noChangeArrowheads="1"/>
          </p:cNvSpPr>
          <p:nvPr/>
        </p:nvSpPr>
        <p:spPr bwMode="auto">
          <a:xfrm>
            <a:off x="857250" y="3014663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0.04</a:t>
            </a:r>
            <a:endParaRPr lang="en-US"/>
          </a:p>
        </p:txBody>
      </p:sp>
      <p:sp>
        <p:nvSpPr>
          <p:cNvPr id="463972" name="Rectangle 100"/>
          <p:cNvSpPr>
            <a:spLocks noChangeArrowheads="1"/>
          </p:cNvSpPr>
          <p:nvPr/>
        </p:nvSpPr>
        <p:spPr bwMode="auto">
          <a:xfrm>
            <a:off x="857250" y="2603500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0.06</a:t>
            </a:r>
            <a:endParaRPr lang="en-US"/>
          </a:p>
        </p:txBody>
      </p:sp>
      <p:sp>
        <p:nvSpPr>
          <p:cNvPr id="463973" name="Rectangle 101"/>
          <p:cNvSpPr>
            <a:spLocks noChangeArrowheads="1"/>
          </p:cNvSpPr>
          <p:nvPr/>
        </p:nvSpPr>
        <p:spPr bwMode="auto">
          <a:xfrm>
            <a:off x="857250" y="2201863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0.08</a:t>
            </a:r>
            <a:endParaRPr lang="en-US"/>
          </a:p>
        </p:txBody>
      </p:sp>
      <p:sp>
        <p:nvSpPr>
          <p:cNvPr id="463974" name="Rectangle 102"/>
          <p:cNvSpPr>
            <a:spLocks noChangeArrowheads="1"/>
          </p:cNvSpPr>
          <p:nvPr/>
        </p:nvSpPr>
        <p:spPr bwMode="auto">
          <a:xfrm>
            <a:off x="857250" y="1792288"/>
            <a:ext cx="33496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0.10</a:t>
            </a:r>
            <a:endParaRPr lang="en-US"/>
          </a:p>
        </p:txBody>
      </p:sp>
      <p:sp>
        <p:nvSpPr>
          <p:cNvPr id="463975" name="Rectangle 103"/>
          <p:cNvSpPr>
            <a:spLocks noChangeArrowheads="1"/>
          </p:cNvSpPr>
          <p:nvPr/>
        </p:nvSpPr>
        <p:spPr bwMode="auto">
          <a:xfrm>
            <a:off x="1117600" y="6092825"/>
            <a:ext cx="3079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-1.5</a:t>
            </a:r>
            <a:endParaRPr lang="en-US"/>
          </a:p>
        </p:txBody>
      </p:sp>
      <p:sp>
        <p:nvSpPr>
          <p:cNvPr id="463976" name="Rectangle 104"/>
          <p:cNvSpPr>
            <a:spLocks noChangeArrowheads="1"/>
          </p:cNvSpPr>
          <p:nvPr/>
        </p:nvSpPr>
        <p:spPr bwMode="auto">
          <a:xfrm>
            <a:off x="2386013" y="6092825"/>
            <a:ext cx="18573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-1</a:t>
            </a:r>
            <a:endParaRPr lang="en-US"/>
          </a:p>
        </p:txBody>
      </p:sp>
      <p:sp>
        <p:nvSpPr>
          <p:cNvPr id="463977" name="Rectangle 105"/>
          <p:cNvSpPr>
            <a:spLocks noChangeArrowheads="1"/>
          </p:cNvSpPr>
          <p:nvPr/>
        </p:nvSpPr>
        <p:spPr bwMode="auto">
          <a:xfrm>
            <a:off x="3541713" y="6092825"/>
            <a:ext cx="3079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-0.5</a:t>
            </a:r>
            <a:endParaRPr lang="en-US"/>
          </a:p>
        </p:txBody>
      </p:sp>
      <p:sp>
        <p:nvSpPr>
          <p:cNvPr id="463978" name="Rectangle 106"/>
          <p:cNvSpPr>
            <a:spLocks noChangeArrowheads="1"/>
          </p:cNvSpPr>
          <p:nvPr/>
        </p:nvSpPr>
        <p:spPr bwMode="auto">
          <a:xfrm>
            <a:off x="4837113" y="6092825"/>
            <a:ext cx="1397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/>
          </a:p>
        </p:txBody>
      </p:sp>
      <p:sp>
        <p:nvSpPr>
          <p:cNvPr id="463979" name="Rectangle 107"/>
          <p:cNvSpPr>
            <a:spLocks noChangeArrowheads="1"/>
          </p:cNvSpPr>
          <p:nvPr/>
        </p:nvSpPr>
        <p:spPr bwMode="auto">
          <a:xfrm>
            <a:off x="5994400" y="6092825"/>
            <a:ext cx="2603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0.5</a:t>
            </a:r>
            <a:endParaRPr lang="en-US"/>
          </a:p>
        </p:txBody>
      </p:sp>
      <p:sp>
        <p:nvSpPr>
          <p:cNvPr id="463980" name="Rectangle 108"/>
          <p:cNvSpPr>
            <a:spLocks noChangeArrowheads="1"/>
          </p:cNvSpPr>
          <p:nvPr/>
        </p:nvSpPr>
        <p:spPr bwMode="auto">
          <a:xfrm>
            <a:off x="7261225" y="6092825"/>
            <a:ext cx="13970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1</a:t>
            </a:r>
            <a:endParaRPr lang="en-US"/>
          </a:p>
        </p:txBody>
      </p:sp>
      <p:sp>
        <p:nvSpPr>
          <p:cNvPr id="463981" name="Rectangle 109"/>
          <p:cNvSpPr>
            <a:spLocks noChangeArrowheads="1"/>
          </p:cNvSpPr>
          <p:nvPr/>
        </p:nvSpPr>
        <p:spPr bwMode="auto">
          <a:xfrm>
            <a:off x="8418513" y="6092825"/>
            <a:ext cx="2603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1.5</a:t>
            </a:r>
            <a:endParaRPr lang="en-US"/>
          </a:p>
        </p:txBody>
      </p:sp>
      <p:sp>
        <p:nvSpPr>
          <p:cNvPr id="463982" name="Rectangle 110"/>
          <p:cNvSpPr>
            <a:spLocks noChangeArrowheads="1"/>
          </p:cNvSpPr>
          <p:nvPr/>
        </p:nvSpPr>
        <p:spPr bwMode="auto">
          <a:xfrm>
            <a:off x="3998913" y="6307138"/>
            <a:ext cx="17335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Relative competitiveness</a:t>
            </a:r>
            <a:endParaRPr lang="en-US"/>
          </a:p>
        </p:txBody>
      </p:sp>
      <p:sp>
        <p:nvSpPr>
          <p:cNvPr id="463983" name="Rectangle 111"/>
          <p:cNvSpPr>
            <a:spLocks noChangeArrowheads="1"/>
          </p:cNvSpPr>
          <p:nvPr/>
        </p:nvSpPr>
        <p:spPr bwMode="auto">
          <a:xfrm rot="16200000">
            <a:off x="-520700" y="3763963"/>
            <a:ext cx="23590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Growth of GDP per capita, 1990-99</a:t>
            </a:r>
            <a:endParaRPr lang="en-US"/>
          </a:p>
        </p:txBody>
      </p:sp>
      <p:sp>
        <p:nvSpPr>
          <p:cNvPr id="463984" name="Rectangle 112"/>
          <p:cNvSpPr>
            <a:spLocks noChangeArrowheads="1"/>
          </p:cNvSpPr>
          <p:nvPr/>
        </p:nvSpPr>
        <p:spPr bwMode="auto">
          <a:xfrm>
            <a:off x="427038" y="6624638"/>
            <a:ext cx="690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85" name="Rectangle 113"/>
          <p:cNvSpPr>
            <a:spLocks noChangeArrowheads="1"/>
          </p:cNvSpPr>
          <p:nvPr/>
        </p:nvSpPr>
        <p:spPr bwMode="auto">
          <a:xfrm>
            <a:off x="455613" y="6634163"/>
            <a:ext cx="581818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FF00"/>
                </a:solidFill>
                <a:latin typeface="Arial" pitchFamily="34" charset="0"/>
              </a:rPr>
              <a:t>Source: IDB calculations based  on World Bank (1999) and World Economic Forum (2001).  See Appendix 1.3.</a:t>
            </a:r>
            <a:endParaRPr lang="en-US"/>
          </a:p>
        </p:txBody>
      </p:sp>
      <p:grpSp>
        <p:nvGrpSpPr>
          <p:cNvPr id="463988" name="Group 116"/>
          <p:cNvGrpSpPr>
            <a:grpSpLocks/>
          </p:cNvGrpSpPr>
          <p:nvPr/>
        </p:nvGrpSpPr>
        <p:grpSpPr bwMode="auto">
          <a:xfrm>
            <a:off x="4921250" y="2921000"/>
            <a:ext cx="122238" cy="400050"/>
            <a:chOff x="3100" y="1840"/>
            <a:chExt cx="77" cy="252"/>
          </a:xfrm>
        </p:grpSpPr>
        <p:sp>
          <p:nvSpPr>
            <p:cNvPr id="463986" name="Line 114"/>
            <p:cNvSpPr>
              <a:spLocks noChangeShapeType="1"/>
            </p:cNvSpPr>
            <p:nvPr/>
          </p:nvSpPr>
          <p:spPr bwMode="auto">
            <a:xfrm>
              <a:off x="3100" y="1840"/>
              <a:ext cx="59" cy="229"/>
            </a:xfrm>
            <a:prstGeom prst="line">
              <a:avLst/>
            </a:prstGeom>
            <a:noFill/>
            <a:ln w="9525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3987" name="Freeform 115"/>
            <p:cNvSpPr>
              <a:spLocks/>
            </p:cNvSpPr>
            <p:nvPr/>
          </p:nvSpPr>
          <p:spPr bwMode="auto">
            <a:xfrm>
              <a:off x="3135" y="2051"/>
              <a:ext cx="42" cy="4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6" y="41"/>
                </a:cxn>
                <a:cxn ang="0">
                  <a:pos x="42" y="0"/>
                </a:cxn>
                <a:cxn ang="0">
                  <a:pos x="0" y="18"/>
                </a:cxn>
              </a:cxnLst>
              <a:rect l="0" t="0" r="r" b="b"/>
              <a:pathLst>
                <a:path w="42" h="41">
                  <a:moveTo>
                    <a:pt x="0" y="18"/>
                  </a:moveTo>
                  <a:lnTo>
                    <a:pt x="36" y="41"/>
                  </a:lnTo>
                  <a:lnTo>
                    <a:pt x="4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63989" name="Rectangle 117"/>
          <p:cNvSpPr>
            <a:spLocks noChangeArrowheads="1"/>
          </p:cNvSpPr>
          <p:nvPr/>
        </p:nvSpPr>
        <p:spPr bwMode="auto">
          <a:xfrm>
            <a:off x="427038" y="6438900"/>
            <a:ext cx="7777162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0" name="Rectangle 118"/>
          <p:cNvSpPr>
            <a:spLocks noChangeArrowheads="1"/>
          </p:cNvSpPr>
          <p:nvPr/>
        </p:nvSpPr>
        <p:spPr bwMode="auto">
          <a:xfrm>
            <a:off x="455613" y="6446838"/>
            <a:ext cx="2032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FF00"/>
                </a:solidFill>
                <a:latin typeface="Arial" pitchFamily="34" charset="0"/>
              </a:rPr>
              <a:t>Note: Each dot represents a country. </a:t>
            </a:r>
            <a:endParaRPr lang="en-US"/>
          </a:p>
        </p:txBody>
      </p:sp>
      <p:sp>
        <p:nvSpPr>
          <p:cNvPr id="463991" name="Line 119"/>
          <p:cNvSpPr>
            <a:spLocks noChangeShapeType="1"/>
          </p:cNvSpPr>
          <p:nvPr/>
        </p:nvSpPr>
        <p:spPr bwMode="auto">
          <a:xfrm flipV="1">
            <a:off x="1770063" y="2649538"/>
            <a:ext cx="5575300" cy="2090737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2" name="Rectangle 120"/>
          <p:cNvSpPr>
            <a:spLocks noChangeArrowheads="1"/>
          </p:cNvSpPr>
          <p:nvPr/>
        </p:nvSpPr>
        <p:spPr bwMode="auto">
          <a:xfrm>
            <a:off x="1601788" y="5486400"/>
            <a:ext cx="587375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3" name="Rectangle 121"/>
          <p:cNvSpPr>
            <a:spLocks noChangeArrowheads="1"/>
          </p:cNvSpPr>
          <p:nvPr/>
        </p:nvSpPr>
        <p:spPr bwMode="auto">
          <a:xfrm>
            <a:off x="1630363" y="5505450"/>
            <a:ext cx="5778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Ukraine</a:t>
            </a:r>
            <a:endParaRPr lang="en-US"/>
          </a:p>
        </p:txBody>
      </p:sp>
      <p:sp>
        <p:nvSpPr>
          <p:cNvPr id="463994" name="Rectangle 122"/>
          <p:cNvSpPr>
            <a:spLocks noChangeArrowheads="1"/>
          </p:cNvSpPr>
          <p:nvPr/>
        </p:nvSpPr>
        <p:spPr bwMode="auto">
          <a:xfrm>
            <a:off x="1957388" y="4795838"/>
            <a:ext cx="5207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5" name="Rectangle 123"/>
          <p:cNvSpPr>
            <a:spLocks noChangeArrowheads="1"/>
          </p:cNvSpPr>
          <p:nvPr/>
        </p:nvSpPr>
        <p:spPr bwMode="auto">
          <a:xfrm>
            <a:off x="1993900" y="4824413"/>
            <a:ext cx="522288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Russia</a:t>
            </a:r>
            <a:endParaRPr lang="en-US"/>
          </a:p>
        </p:txBody>
      </p:sp>
      <p:sp>
        <p:nvSpPr>
          <p:cNvPr id="463996" name="Rectangle 124"/>
          <p:cNvSpPr>
            <a:spLocks noChangeArrowheads="1"/>
          </p:cNvSpPr>
          <p:nvPr/>
        </p:nvSpPr>
        <p:spPr bwMode="auto">
          <a:xfrm>
            <a:off x="4314825" y="3770313"/>
            <a:ext cx="14462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7" name="Rectangle 125"/>
          <p:cNvSpPr>
            <a:spLocks noChangeArrowheads="1"/>
          </p:cNvSpPr>
          <p:nvPr/>
        </p:nvSpPr>
        <p:spPr bwMode="auto">
          <a:xfrm>
            <a:off x="4352925" y="3797300"/>
            <a:ext cx="14446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Trinidad and Tobago</a:t>
            </a:r>
            <a:endParaRPr lang="en-US"/>
          </a:p>
        </p:txBody>
      </p:sp>
      <p:sp>
        <p:nvSpPr>
          <p:cNvPr id="463998" name="Rectangle 126"/>
          <p:cNvSpPr>
            <a:spLocks noChangeArrowheads="1"/>
          </p:cNvSpPr>
          <p:nvPr/>
        </p:nvSpPr>
        <p:spPr bwMode="auto">
          <a:xfrm>
            <a:off x="4306888" y="2659063"/>
            <a:ext cx="128587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999" name="Rectangle 127"/>
          <p:cNvSpPr>
            <a:spLocks noChangeArrowheads="1"/>
          </p:cNvSpPr>
          <p:nvPr/>
        </p:nvSpPr>
        <p:spPr bwMode="auto">
          <a:xfrm>
            <a:off x="4427538" y="2752725"/>
            <a:ext cx="11191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Dominican Rep.</a:t>
            </a:r>
            <a:endParaRPr lang="en-US"/>
          </a:p>
        </p:txBody>
      </p:sp>
      <p:sp>
        <p:nvSpPr>
          <p:cNvPr id="464000" name="Rectangle 128"/>
          <p:cNvSpPr>
            <a:spLocks noChangeArrowheads="1"/>
          </p:cNvSpPr>
          <p:nvPr/>
        </p:nvSpPr>
        <p:spPr bwMode="auto">
          <a:xfrm>
            <a:off x="5592763" y="2351088"/>
            <a:ext cx="531812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001" name="Rectangle 129"/>
          <p:cNvSpPr>
            <a:spLocks noChangeArrowheads="1"/>
          </p:cNvSpPr>
          <p:nvPr/>
        </p:nvSpPr>
        <p:spPr bwMode="auto">
          <a:xfrm>
            <a:off x="5630863" y="2379663"/>
            <a:ext cx="522287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Ireland</a:t>
            </a:r>
            <a:endParaRPr lang="en-US"/>
          </a:p>
        </p:txBody>
      </p:sp>
      <p:sp>
        <p:nvSpPr>
          <p:cNvPr id="464002" name="Rectangle 130"/>
          <p:cNvSpPr>
            <a:spLocks noChangeArrowheads="1"/>
          </p:cNvSpPr>
          <p:nvPr/>
        </p:nvSpPr>
        <p:spPr bwMode="auto">
          <a:xfrm>
            <a:off x="6591300" y="2565400"/>
            <a:ext cx="754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4003" name="Rectangle 131"/>
          <p:cNvSpPr>
            <a:spLocks noChangeArrowheads="1"/>
          </p:cNvSpPr>
          <p:nvPr/>
        </p:nvSpPr>
        <p:spPr bwMode="auto">
          <a:xfrm>
            <a:off x="6627813" y="2593975"/>
            <a:ext cx="7461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Singapore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76200"/>
            <a:ext cx="7772400" cy="685800"/>
          </a:xfrm>
        </p:spPr>
        <p:txBody>
          <a:bodyPr/>
          <a:lstStyle/>
          <a:p>
            <a:r>
              <a:rPr lang="en-US" b="1"/>
              <a:t>The largest firms are too small</a:t>
            </a:r>
          </a:p>
        </p:txBody>
      </p:sp>
      <p:sp>
        <p:nvSpPr>
          <p:cNvPr id="529411" name="Rectangle 3"/>
          <p:cNvSpPr>
            <a:spLocks noChangeArrowheads="1"/>
          </p:cNvSpPr>
          <p:nvPr/>
        </p:nvSpPr>
        <p:spPr bwMode="auto">
          <a:xfrm>
            <a:off x="2347913" y="1422400"/>
            <a:ext cx="6057900" cy="4635500"/>
          </a:xfrm>
          <a:prstGeom prst="rect">
            <a:avLst/>
          </a:prstGeom>
          <a:noFill/>
          <a:ln w="9525">
            <a:solidFill>
              <a:srgbClr val="3399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2" name="Line 4"/>
          <p:cNvSpPr>
            <a:spLocks noChangeShapeType="1"/>
          </p:cNvSpPr>
          <p:nvPr/>
        </p:nvSpPr>
        <p:spPr bwMode="auto">
          <a:xfrm>
            <a:off x="3867150" y="1422400"/>
            <a:ext cx="1588" cy="4635500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3" name="Line 5"/>
          <p:cNvSpPr>
            <a:spLocks noChangeShapeType="1"/>
          </p:cNvSpPr>
          <p:nvPr/>
        </p:nvSpPr>
        <p:spPr bwMode="auto">
          <a:xfrm>
            <a:off x="5376863" y="1422400"/>
            <a:ext cx="1587" cy="4635500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4" name="Line 6"/>
          <p:cNvSpPr>
            <a:spLocks noChangeShapeType="1"/>
          </p:cNvSpPr>
          <p:nvPr/>
        </p:nvSpPr>
        <p:spPr bwMode="auto">
          <a:xfrm>
            <a:off x="6897688" y="1422400"/>
            <a:ext cx="1587" cy="4635500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5" name="Line 7"/>
          <p:cNvSpPr>
            <a:spLocks noChangeShapeType="1"/>
          </p:cNvSpPr>
          <p:nvPr/>
        </p:nvSpPr>
        <p:spPr bwMode="auto">
          <a:xfrm>
            <a:off x="8405813" y="1422400"/>
            <a:ext cx="1587" cy="4635500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6" name="Rectangle 8"/>
          <p:cNvSpPr>
            <a:spLocks noChangeArrowheads="1"/>
          </p:cNvSpPr>
          <p:nvPr/>
        </p:nvSpPr>
        <p:spPr bwMode="auto">
          <a:xfrm>
            <a:off x="2347913" y="5857875"/>
            <a:ext cx="382587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7" name="Rectangle 9"/>
          <p:cNvSpPr>
            <a:spLocks noChangeArrowheads="1"/>
          </p:cNvSpPr>
          <p:nvPr/>
        </p:nvSpPr>
        <p:spPr bwMode="auto">
          <a:xfrm>
            <a:off x="2347913" y="5562600"/>
            <a:ext cx="684212" cy="122238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8" name="Rectangle 10"/>
          <p:cNvSpPr>
            <a:spLocks noChangeArrowheads="1"/>
          </p:cNvSpPr>
          <p:nvPr/>
        </p:nvSpPr>
        <p:spPr bwMode="auto">
          <a:xfrm>
            <a:off x="2347913" y="5276850"/>
            <a:ext cx="742950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19" name="Rectangle 11"/>
          <p:cNvSpPr>
            <a:spLocks noChangeArrowheads="1"/>
          </p:cNvSpPr>
          <p:nvPr/>
        </p:nvSpPr>
        <p:spPr bwMode="auto">
          <a:xfrm>
            <a:off x="2347913" y="4981575"/>
            <a:ext cx="858837" cy="122238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0" name="Rectangle 12"/>
          <p:cNvSpPr>
            <a:spLocks noChangeArrowheads="1"/>
          </p:cNvSpPr>
          <p:nvPr/>
        </p:nvSpPr>
        <p:spPr bwMode="auto">
          <a:xfrm>
            <a:off x="2347913" y="4695825"/>
            <a:ext cx="1009650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1" name="Rectangle 13"/>
          <p:cNvSpPr>
            <a:spLocks noChangeArrowheads="1"/>
          </p:cNvSpPr>
          <p:nvPr/>
        </p:nvSpPr>
        <p:spPr bwMode="auto">
          <a:xfrm>
            <a:off x="2347913" y="4408488"/>
            <a:ext cx="1101725" cy="112712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2" name="Rectangle 14"/>
          <p:cNvSpPr>
            <a:spLocks noChangeArrowheads="1"/>
          </p:cNvSpPr>
          <p:nvPr/>
        </p:nvSpPr>
        <p:spPr bwMode="auto">
          <a:xfrm>
            <a:off x="2347913" y="4113213"/>
            <a:ext cx="1903412" cy="122237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3" name="Rectangle 15"/>
          <p:cNvSpPr>
            <a:spLocks noChangeArrowheads="1"/>
          </p:cNvSpPr>
          <p:nvPr/>
        </p:nvSpPr>
        <p:spPr bwMode="auto">
          <a:xfrm>
            <a:off x="2347913" y="3827463"/>
            <a:ext cx="2111375" cy="112712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4" name="Rectangle 16"/>
          <p:cNvSpPr>
            <a:spLocks noChangeArrowheads="1"/>
          </p:cNvSpPr>
          <p:nvPr/>
        </p:nvSpPr>
        <p:spPr bwMode="auto">
          <a:xfrm>
            <a:off x="2347913" y="3540125"/>
            <a:ext cx="2832100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5" name="Rectangle 17"/>
          <p:cNvSpPr>
            <a:spLocks noChangeArrowheads="1"/>
          </p:cNvSpPr>
          <p:nvPr/>
        </p:nvSpPr>
        <p:spPr bwMode="auto">
          <a:xfrm>
            <a:off x="2347913" y="3244850"/>
            <a:ext cx="3214687" cy="122238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6" name="Rectangle 18"/>
          <p:cNvSpPr>
            <a:spLocks noChangeArrowheads="1"/>
          </p:cNvSpPr>
          <p:nvPr/>
        </p:nvSpPr>
        <p:spPr bwMode="auto">
          <a:xfrm>
            <a:off x="2347913" y="2959100"/>
            <a:ext cx="3376612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7" name="Rectangle 19"/>
          <p:cNvSpPr>
            <a:spLocks noChangeArrowheads="1"/>
          </p:cNvSpPr>
          <p:nvPr/>
        </p:nvSpPr>
        <p:spPr bwMode="auto">
          <a:xfrm>
            <a:off x="2347913" y="2663825"/>
            <a:ext cx="4038600" cy="122238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8" name="Rectangle 20"/>
          <p:cNvSpPr>
            <a:spLocks noChangeArrowheads="1"/>
          </p:cNvSpPr>
          <p:nvPr/>
        </p:nvSpPr>
        <p:spPr bwMode="auto">
          <a:xfrm>
            <a:off x="2347913" y="2378075"/>
            <a:ext cx="4235450" cy="112713"/>
          </a:xfrm>
          <a:prstGeom prst="rect">
            <a:avLst/>
          </a:prstGeom>
          <a:solidFill>
            <a:srgbClr val="FF0000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29" name="Rectangle 21"/>
          <p:cNvSpPr>
            <a:spLocks noChangeArrowheads="1"/>
          </p:cNvSpPr>
          <p:nvPr/>
        </p:nvSpPr>
        <p:spPr bwMode="auto">
          <a:xfrm>
            <a:off x="2347913" y="2090738"/>
            <a:ext cx="3133725" cy="112712"/>
          </a:xfrm>
          <a:prstGeom prst="rect">
            <a:avLst/>
          </a:prstGeom>
          <a:solidFill>
            <a:schemeClr val="tx2"/>
          </a:solidFill>
          <a:ln w="1117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0" name="Rectangle 22"/>
          <p:cNvSpPr>
            <a:spLocks noChangeArrowheads="1"/>
          </p:cNvSpPr>
          <p:nvPr/>
        </p:nvSpPr>
        <p:spPr bwMode="auto">
          <a:xfrm>
            <a:off x="2347913" y="1795463"/>
            <a:ext cx="3933825" cy="122237"/>
          </a:xfrm>
          <a:prstGeom prst="rect">
            <a:avLst/>
          </a:prstGeom>
          <a:solidFill>
            <a:srgbClr val="00FF00"/>
          </a:solidFill>
          <a:ln w="1117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1" name="Rectangle 23"/>
          <p:cNvSpPr>
            <a:spLocks noChangeArrowheads="1"/>
          </p:cNvSpPr>
          <p:nvPr/>
        </p:nvSpPr>
        <p:spPr bwMode="auto">
          <a:xfrm>
            <a:off x="2347913" y="1509713"/>
            <a:ext cx="4770437" cy="112712"/>
          </a:xfrm>
          <a:prstGeom prst="rect">
            <a:avLst/>
          </a:prstGeom>
          <a:solidFill>
            <a:srgbClr val="FF9900"/>
          </a:solidFill>
          <a:ln w="1117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/>
            <a:endParaRPr lang="es-CO" sz="500">
              <a:latin typeface="Arial" pitchFamily="34" charset="0"/>
            </a:endParaRPr>
          </a:p>
        </p:txBody>
      </p:sp>
      <p:sp>
        <p:nvSpPr>
          <p:cNvPr id="529432" name="Line 24"/>
          <p:cNvSpPr>
            <a:spLocks noChangeShapeType="1"/>
          </p:cNvSpPr>
          <p:nvPr/>
        </p:nvSpPr>
        <p:spPr bwMode="auto">
          <a:xfrm>
            <a:off x="2347913" y="6057900"/>
            <a:ext cx="6057900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3" name="Line 25"/>
          <p:cNvSpPr>
            <a:spLocks noChangeShapeType="1"/>
          </p:cNvSpPr>
          <p:nvPr/>
        </p:nvSpPr>
        <p:spPr bwMode="auto">
          <a:xfrm flipV="1">
            <a:off x="2347913" y="60579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4" name="Line 26"/>
          <p:cNvSpPr>
            <a:spLocks noChangeShapeType="1"/>
          </p:cNvSpPr>
          <p:nvPr/>
        </p:nvSpPr>
        <p:spPr bwMode="auto">
          <a:xfrm flipV="1">
            <a:off x="3867150" y="6057900"/>
            <a:ext cx="1588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5" name="Line 27"/>
          <p:cNvSpPr>
            <a:spLocks noChangeShapeType="1"/>
          </p:cNvSpPr>
          <p:nvPr/>
        </p:nvSpPr>
        <p:spPr bwMode="auto">
          <a:xfrm flipV="1">
            <a:off x="5376863" y="60579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6" name="Line 28"/>
          <p:cNvSpPr>
            <a:spLocks noChangeShapeType="1"/>
          </p:cNvSpPr>
          <p:nvPr/>
        </p:nvSpPr>
        <p:spPr bwMode="auto">
          <a:xfrm flipV="1">
            <a:off x="6897688" y="60579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7" name="Line 29"/>
          <p:cNvSpPr>
            <a:spLocks noChangeShapeType="1"/>
          </p:cNvSpPr>
          <p:nvPr/>
        </p:nvSpPr>
        <p:spPr bwMode="auto">
          <a:xfrm flipV="1">
            <a:off x="8405813" y="60579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8" name="Line 30"/>
          <p:cNvSpPr>
            <a:spLocks noChangeShapeType="1"/>
          </p:cNvSpPr>
          <p:nvPr/>
        </p:nvSpPr>
        <p:spPr bwMode="auto">
          <a:xfrm>
            <a:off x="2347913" y="1422400"/>
            <a:ext cx="1587" cy="463550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39" name="Line 31"/>
          <p:cNvSpPr>
            <a:spLocks noChangeShapeType="1"/>
          </p:cNvSpPr>
          <p:nvPr/>
        </p:nvSpPr>
        <p:spPr bwMode="auto">
          <a:xfrm>
            <a:off x="2289175" y="6057900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0" name="Line 32"/>
          <p:cNvSpPr>
            <a:spLocks noChangeShapeType="1"/>
          </p:cNvSpPr>
          <p:nvPr/>
        </p:nvSpPr>
        <p:spPr bwMode="auto">
          <a:xfrm>
            <a:off x="2289175" y="5772150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1" name="Line 33"/>
          <p:cNvSpPr>
            <a:spLocks noChangeShapeType="1"/>
          </p:cNvSpPr>
          <p:nvPr/>
        </p:nvSpPr>
        <p:spPr bwMode="auto">
          <a:xfrm>
            <a:off x="2289175" y="547687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2" name="Line 34"/>
          <p:cNvSpPr>
            <a:spLocks noChangeShapeType="1"/>
          </p:cNvSpPr>
          <p:nvPr/>
        </p:nvSpPr>
        <p:spPr bwMode="auto">
          <a:xfrm>
            <a:off x="2289175" y="518953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3" name="Line 35"/>
          <p:cNvSpPr>
            <a:spLocks noChangeShapeType="1"/>
          </p:cNvSpPr>
          <p:nvPr/>
        </p:nvSpPr>
        <p:spPr bwMode="auto">
          <a:xfrm>
            <a:off x="2289175" y="489426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4" name="Line 36"/>
          <p:cNvSpPr>
            <a:spLocks noChangeShapeType="1"/>
          </p:cNvSpPr>
          <p:nvPr/>
        </p:nvSpPr>
        <p:spPr bwMode="auto">
          <a:xfrm>
            <a:off x="2289175" y="460851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5" name="Line 37"/>
          <p:cNvSpPr>
            <a:spLocks noChangeShapeType="1"/>
          </p:cNvSpPr>
          <p:nvPr/>
        </p:nvSpPr>
        <p:spPr bwMode="auto">
          <a:xfrm>
            <a:off x="2289175" y="432117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6" name="Line 38"/>
          <p:cNvSpPr>
            <a:spLocks noChangeShapeType="1"/>
          </p:cNvSpPr>
          <p:nvPr/>
        </p:nvSpPr>
        <p:spPr bwMode="auto">
          <a:xfrm>
            <a:off x="2289175" y="402748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7" name="Line 39"/>
          <p:cNvSpPr>
            <a:spLocks noChangeShapeType="1"/>
          </p:cNvSpPr>
          <p:nvPr/>
        </p:nvSpPr>
        <p:spPr bwMode="auto">
          <a:xfrm>
            <a:off x="2289175" y="3740150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8" name="Line 40"/>
          <p:cNvSpPr>
            <a:spLocks noChangeShapeType="1"/>
          </p:cNvSpPr>
          <p:nvPr/>
        </p:nvSpPr>
        <p:spPr bwMode="auto">
          <a:xfrm>
            <a:off x="2289175" y="3454400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49" name="Line 41"/>
          <p:cNvSpPr>
            <a:spLocks noChangeShapeType="1"/>
          </p:cNvSpPr>
          <p:nvPr/>
        </p:nvSpPr>
        <p:spPr bwMode="auto">
          <a:xfrm>
            <a:off x="2289175" y="315912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0" name="Line 42"/>
          <p:cNvSpPr>
            <a:spLocks noChangeShapeType="1"/>
          </p:cNvSpPr>
          <p:nvPr/>
        </p:nvSpPr>
        <p:spPr bwMode="auto">
          <a:xfrm>
            <a:off x="2289175" y="287178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1" name="Line 43"/>
          <p:cNvSpPr>
            <a:spLocks noChangeShapeType="1"/>
          </p:cNvSpPr>
          <p:nvPr/>
        </p:nvSpPr>
        <p:spPr bwMode="auto">
          <a:xfrm>
            <a:off x="2289175" y="257651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2" name="Line 44"/>
          <p:cNvSpPr>
            <a:spLocks noChangeShapeType="1"/>
          </p:cNvSpPr>
          <p:nvPr/>
        </p:nvSpPr>
        <p:spPr bwMode="auto">
          <a:xfrm>
            <a:off x="2289175" y="229076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3" name="Line 45"/>
          <p:cNvSpPr>
            <a:spLocks noChangeShapeType="1"/>
          </p:cNvSpPr>
          <p:nvPr/>
        </p:nvSpPr>
        <p:spPr bwMode="auto">
          <a:xfrm>
            <a:off x="2289175" y="200342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4" name="Line 46"/>
          <p:cNvSpPr>
            <a:spLocks noChangeShapeType="1"/>
          </p:cNvSpPr>
          <p:nvPr/>
        </p:nvSpPr>
        <p:spPr bwMode="auto">
          <a:xfrm>
            <a:off x="2289175" y="170973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5" name="Line 47"/>
          <p:cNvSpPr>
            <a:spLocks noChangeShapeType="1"/>
          </p:cNvSpPr>
          <p:nvPr/>
        </p:nvSpPr>
        <p:spPr bwMode="auto">
          <a:xfrm>
            <a:off x="2289175" y="1422400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9456" name="Rectangle 48"/>
          <p:cNvSpPr>
            <a:spLocks noChangeArrowheads="1"/>
          </p:cNvSpPr>
          <p:nvPr/>
        </p:nvSpPr>
        <p:spPr bwMode="auto">
          <a:xfrm>
            <a:off x="2776538" y="5849938"/>
            <a:ext cx="4270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18,018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57" name="Rectangle 49"/>
          <p:cNvSpPr>
            <a:spLocks noChangeArrowheads="1"/>
          </p:cNvSpPr>
          <p:nvPr/>
        </p:nvSpPr>
        <p:spPr bwMode="auto">
          <a:xfrm>
            <a:off x="3078163" y="5562600"/>
            <a:ext cx="4270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28,288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58" name="Rectangle 50"/>
          <p:cNvSpPr>
            <a:spLocks noChangeArrowheads="1"/>
          </p:cNvSpPr>
          <p:nvPr/>
        </p:nvSpPr>
        <p:spPr bwMode="auto">
          <a:xfrm>
            <a:off x="3136900" y="5268913"/>
            <a:ext cx="4270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30,753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59" name="Rectangle 51"/>
          <p:cNvSpPr>
            <a:spLocks noChangeArrowheads="1"/>
          </p:cNvSpPr>
          <p:nvPr/>
        </p:nvSpPr>
        <p:spPr bwMode="auto">
          <a:xfrm>
            <a:off x="3252788" y="4973638"/>
            <a:ext cx="4270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36,748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0" name="Rectangle 52"/>
          <p:cNvSpPr>
            <a:spLocks noChangeArrowheads="1"/>
          </p:cNvSpPr>
          <p:nvPr/>
        </p:nvSpPr>
        <p:spPr bwMode="auto">
          <a:xfrm>
            <a:off x="3403600" y="4686300"/>
            <a:ext cx="4270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46,597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1" name="Rectangle 53"/>
          <p:cNvSpPr>
            <a:spLocks noChangeArrowheads="1"/>
          </p:cNvSpPr>
          <p:nvPr/>
        </p:nvSpPr>
        <p:spPr bwMode="auto">
          <a:xfrm>
            <a:off x="3495675" y="4400550"/>
            <a:ext cx="4270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53,282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2" name="Rectangle 54"/>
          <p:cNvSpPr>
            <a:spLocks noChangeArrowheads="1"/>
          </p:cNvSpPr>
          <p:nvPr/>
        </p:nvSpPr>
        <p:spPr bwMode="auto">
          <a:xfrm>
            <a:off x="4297363" y="4105275"/>
            <a:ext cx="504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179,218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3" name="Rectangle 55"/>
          <p:cNvSpPr>
            <a:spLocks noChangeArrowheads="1"/>
          </p:cNvSpPr>
          <p:nvPr/>
        </p:nvSpPr>
        <p:spPr bwMode="auto">
          <a:xfrm>
            <a:off x="4506913" y="3817938"/>
            <a:ext cx="504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248,746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4" name="Rectangle 56"/>
          <p:cNvSpPr>
            <a:spLocks noChangeArrowheads="1"/>
          </p:cNvSpPr>
          <p:nvPr/>
        </p:nvSpPr>
        <p:spPr bwMode="auto">
          <a:xfrm>
            <a:off x="5226050" y="3532188"/>
            <a:ext cx="504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735,729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5" name="Rectangle 57"/>
          <p:cNvSpPr>
            <a:spLocks noChangeArrowheads="1"/>
          </p:cNvSpPr>
          <p:nvPr/>
        </p:nvSpPr>
        <p:spPr bwMode="auto">
          <a:xfrm>
            <a:off x="5608638" y="3236913"/>
            <a:ext cx="6207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1,326,523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6" name="Rectangle 58"/>
          <p:cNvSpPr>
            <a:spLocks noChangeArrowheads="1"/>
          </p:cNvSpPr>
          <p:nvPr/>
        </p:nvSpPr>
        <p:spPr bwMode="auto">
          <a:xfrm>
            <a:off x="5772150" y="2949575"/>
            <a:ext cx="6207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1,683,048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7" name="Rectangle 59"/>
          <p:cNvSpPr>
            <a:spLocks noChangeArrowheads="1"/>
          </p:cNvSpPr>
          <p:nvPr/>
        </p:nvSpPr>
        <p:spPr bwMode="auto">
          <a:xfrm>
            <a:off x="6432550" y="2663825"/>
            <a:ext cx="6207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4,603,380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8" name="Rectangle 60"/>
          <p:cNvSpPr>
            <a:spLocks noChangeArrowheads="1"/>
          </p:cNvSpPr>
          <p:nvPr/>
        </p:nvSpPr>
        <p:spPr bwMode="auto">
          <a:xfrm>
            <a:off x="6630988" y="2368550"/>
            <a:ext cx="6207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6,280,798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69" name="Rectangle 61"/>
          <p:cNvSpPr>
            <a:spLocks noChangeArrowheads="1"/>
          </p:cNvSpPr>
          <p:nvPr/>
        </p:nvSpPr>
        <p:spPr bwMode="auto">
          <a:xfrm>
            <a:off x="5527675" y="2082800"/>
            <a:ext cx="6207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1,174,702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70" name="Rectangle 62"/>
          <p:cNvSpPr>
            <a:spLocks noChangeArrowheads="1"/>
          </p:cNvSpPr>
          <p:nvPr/>
        </p:nvSpPr>
        <p:spPr bwMode="auto">
          <a:xfrm>
            <a:off x="6329363" y="1795463"/>
            <a:ext cx="6207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3,982,546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71" name="Rectangle 63"/>
          <p:cNvSpPr>
            <a:spLocks noChangeArrowheads="1"/>
          </p:cNvSpPr>
          <p:nvPr/>
        </p:nvSpPr>
        <p:spPr bwMode="auto">
          <a:xfrm>
            <a:off x="7164388" y="1500188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>
                <a:solidFill>
                  <a:srgbClr val="00FFFF"/>
                </a:solidFill>
                <a:latin typeface="Arial" pitchFamily="34" charset="0"/>
              </a:rPr>
              <a:t>14,000,000</a:t>
            </a:r>
            <a:endParaRPr lang="en-US" sz="1100">
              <a:latin typeface="Arial" pitchFamily="34" charset="0"/>
            </a:endParaRPr>
          </a:p>
        </p:txBody>
      </p:sp>
      <p:sp>
        <p:nvSpPr>
          <p:cNvPr id="529472" name="Rectangle 64"/>
          <p:cNvSpPr>
            <a:spLocks noChangeArrowheads="1"/>
          </p:cNvSpPr>
          <p:nvPr/>
        </p:nvSpPr>
        <p:spPr bwMode="auto">
          <a:xfrm>
            <a:off x="2092325" y="6188075"/>
            <a:ext cx="584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10,000</a:t>
            </a:r>
            <a:endParaRPr lang="en-US" sz="3200" b="1">
              <a:latin typeface="Arial" pitchFamily="34" charset="0"/>
            </a:endParaRPr>
          </a:p>
        </p:txBody>
      </p:sp>
      <p:sp>
        <p:nvSpPr>
          <p:cNvPr id="529473" name="Rectangle 65"/>
          <p:cNvSpPr>
            <a:spLocks noChangeArrowheads="1"/>
          </p:cNvSpPr>
          <p:nvPr/>
        </p:nvSpPr>
        <p:spPr bwMode="auto">
          <a:xfrm>
            <a:off x="3565525" y="6188075"/>
            <a:ext cx="6905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100,000</a:t>
            </a:r>
            <a:endParaRPr lang="en-US" sz="3200" b="1">
              <a:latin typeface="Arial" pitchFamily="34" charset="0"/>
            </a:endParaRPr>
          </a:p>
        </p:txBody>
      </p:sp>
      <p:sp>
        <p:nvSpPr>
          <p:cNvPr id="529474" name="Rectangle 66"/>
          <p:cNvSpPr>
            <a:spLocks noChangeArrowheads="1"/>
          </p:cNvSpPr>
          <p:nvPr/>
        </p:nvSpPr>
        <p:spPr bwMode="auto">
          <a:xfrm>
            <a:off x="5005388" y="6188075"/>
            <a:ext cx="8493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1,000,000</a:t>
            </a:r>
            <a:endParaRPr lang="en-US" sz="3200" b="1">
              <a:latin typeface="Arial" pitchFamily="34" charset="0"/>
            </a:endParaRPr>
          </a:p>
        </p:txBody>
      </p:sp>
      <p:sp>
        <p:nvSpPr>
          <p:cNvPr id="529475" name="Rectangle 67"/>
          <p:cNvSpPr>
            <a:spLocks noChangeArrowheads="1"/>
          </p:cNvSpPr>
          <p:nvPr/>
        </p:nvSpPr>
        <p:spPr bwMode="auto">
          <a:xfrm>
            <a:off x="6480175" y="6188075"/>
            <a:ext cx="955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10,000,000</a:t>
            </a:r>
            <a:endParaRPr lang="en-US" sz="3200" b="1">
              <a:latin typeface="Arial" pitchFamily="34" charset="0"/>
            </a:endParaRPr>
          </a:p>
        </p:txBody>
      </p:sp>
      <p:sp>
        <p:nvSpPr>
          <p:cNvPr id="529476" name="Rectangle 68"/>
          <p:cNvSpPr>
            <a:spLocks noChangeArrowheads="1"/>
          </p:cNvSpPr>
          <p:nvPr/>
        </p:nvSpPr>
        <p:spPr bwMode="auto">
          <a:xfrm>
            <a:off x="7942263" y="6188075"/>
            <a:ext cx="10620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100,000,000</a:t>
            </a:r>
            <a:endParaRPr lang="en-US" sz="3200" b="1">
              <a:latin typeface="Arial" pitchFamily="34" charset="0"/>
            </a:endParaRPr>
          </a:p>
        </p:txBody>
      </p:sp>
      <p:sp>
        <p:nvSpPr>
          <p:cNvPr id="529477" name="Rectangle 69"/>
          <p:cNvSpPr>
            <a:spLocks noChangeArrowheads="1"/>
          </p:cNvSpPr>
          <p:nvPr/>
        </p:nvSpPr>
        <p:spPr bwMode="auto">
          <a:xfrm>
            <a:off x="1085850" y="5784850"/>
            <a:ext cx="10588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Guatemala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78" name="Rectangle 70"/>
          <p:cNvSpPr>
            <a:spLocks noChangeArrowheads="1"/>
          </p:cNvSpPr>
          <p:nvPr/>
        </p:nvSpPr>
        <p:spPr bwMode="auto">
          <a:xfrm>
            <a:off x="1181100" y="5499100"/>
            <a:ext cx="938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Honduras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79" name="Rectangle 71"/>
          <p:cNvSpPr>
            <a:spLocks noChangeArrowheads="1"/>
          </p:cNvSpPr>
          <p:nvPr/>
        </p:nvSpPr>
        <p:spPr bwMode="auto">
          <a:xfrm>
            <a:off x="1135063" y="5211763"/>
            <a:ext cx="9858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Nicaragua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0" name="Rectangle 72"/>
          <p:cNvSpPr>
            <a:spLocks noChangeArrowheads="1"/>
          </p:cNvSpPr>
          <p:nvPr/>
        </p:nvSpPr>
        <p:spPr bwMode="auto">
          <a:xfrm>
            <a:off x="1336675" y="4916488"/>
            <a:ext cx="8064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Panama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1" name="Rectangle 73"/>
          <p:cNvSpPr>
            <a:spLocks noChangeArrowheads="1"/>
          </p:cNvSpPr>
          <p:nvPr/>
        </p:nvSpPr>
        <p:spPr bwMode="auto">
          <a:xfrm>
            <a:off x="1077913" y="4630738"/>
            <a:ext cx="1057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Costa Rica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2" name="Rectangle 74"/>
          <p:cNvSpPr>
            <a:spLocks noChangeArrowheads="1"/>
          </p:cNvSpPr>
          <p:nvPr/>
        </p:nvSpPr>
        <p:spPr bwMode="auto">
          <a:xfrm>
            <a:off x="1006475" y="4335463"/>
            <a:ext cx="11064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El Salvador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3" name="Rectangle 75"/>
          <p:cNvSpPr>
            <a:spLocks noChangeArrowheads="1"/>
          </p:cNvSpPr>
          <p:nvPr/>
        </p:nvSpPr>
        <p:spPr bwMode="auto">
          <a:xfrm>
            <a:off x="1624013" y="4048125"/>
            <a:ext cx="4572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Peru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4" name="Rectangle 76"/>
          <p:cNvSpPr>
            <a:spLocks noChangeArrowheads="1"/>
          </p:cNvSpPr>
          <p:nvPr/>
        </p:nvSpPr>
        <p:spPr bwMode="auto">
          <a:xfrm>
            <a:off x="1166813" y="3762375"/>
            <a:ext cx="9128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5" name="Rectangle 77"/>
          <p:cNvSpPr>
            <a:spLocks noChangeArrowheads="1"/>
          </p:cNvSpPr>
          <p:nvPr/>
        </p:nvSpPr>
        <p:spPr bwMode="auto">
          <a:xfrm>
            <a:off x="1111250" y="3467100"/>
            <a:ext cx="10239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6" name="Rectangle 78"/>
          <p:cNvSpPr>
            <a:spLocks noChangeArrowheads="1"/>
          </p:cNvSpPr>
          <p:nvPr/>
        </p:nvSpPr>
        <p:spPr bwMode="auto">
          <a:xfrm>
            <a:off x="1181100" y="3179763"/>
            <a:ext cx="9271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7" name="Rectangle 79"/>
          <p:cNvSpPr>
            <a:spLocks noChangeArrowheads="1"/>
          </p:cNvSpPr>
          <p:nvPr/>
        </p:nvSpPr>
        <p:spPr bwMode="auto">
          <a:xfrm>
            <a:off x="1562100" y="2894013"/>
            <a:ext cx="4921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8" name="Rectangle 80"/>
          <p:cNvSpPr>
            <a:spLocks noChangeArrowheads="1"/>
          </p:cNvSpPr>
          <p:nvPr/>
        </p:nvSpPr>
        <p:spPr bwMode="auto">
          <a:xfrm>
            <a:off x="1409700" y="2598738"/>
            <a:ext cx="684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Mexico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89" name="Rectangle 81"/>
          <p:cNvSpPr>
            <a:spLocks noChangeArrowheads="1"/>
          </p:cNvSpPr>
          <p:nvPr/>
        </p:nvSpPr>
        <p:spPr bwMode="auto">
          <a:xfrm>
            <a:off x="1516063" y="2312988"/>
            <a:ext cx="53975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Brazil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90" name="Rectangle 82"/>
          <p:cNvSpPr>
            <a:spLocks noChangeArrowheads="1"/>
          </p:cNvSpPr>
          <p:nvPr/>
        </p:nvSpPr>
        <p:spPr bwMode="auto">
          <a:xfrm>
            <a:off x="627063" y="2017713"/>
            <a:ext cx="14303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 b="1">
                <a:solidFill>
                  <a:schemeClr val="tx2"/>
                </a:solidFill>
                <a:latin typeface="Arial" pitchFamily="34" charset="0"/>
              </a:rPr>
              <a:t>Latin America</a:t>
            </a:r>
            <a:endParaRPr lang="en-US" sz="3600" b="1">
              <a:latin typeface="Arial" pitchFamily="34" charset="0"/>
            </a:endParaRPr>
          </a:p>
        </p:txBody>
      </p:sp>
      <p:sp>
        <p:nvSpPr>
          <p:cNvPr id="529491" name="Rectangle 83"/>
          <p:cNvSpPr>
            <a:spLocks noChangeArrowheads="1"/>
          </p:cNvSpPr>
          <p:nvPr/>
        </p:nvSpPr>
        <p:spPr bwMode="auto">
          <a:xfrm>
            <a:off x="1143000" y="1752600"/>
            <a:ext cx="9144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East Asia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92" name="Rectangle 84"/>
          <p:cNvSpPr>
            <a:spLocks noChangeArrowheads="1"/>
          </p:cNvSpPr>
          <p:nvPr/>
        </p:nvSpPr>
        <p:spPr bwMode="auto">
          <a:xfrm>
            <a:off x="76200" y="1444625"/>
            <a:ext cx="19732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700">
                <a:solidFill>
                  <a:srgbClr val="00FFFF"/>
                </a:solidFill>
                <a:latin typeface="Arial" pitchFamily="34" charset="0"/>
              </a:rPr>
              <a:t>Developed countries</a:t>
            </a:r>
            <a:endParaRPr lang="en-US" sz="3600">
              <a:latin typeface="Arial" pitchFamily="34" charset="0"/>
            </a:endParaRPr>
          </a:p>
        </p:txBody>
      </p:sp>
      <p:sp>
        <p:nvSpPr>
          <p:cNvPr id="529493" name="Rectangle 85"/>
          <p:cNvSpPr>
            <a:spLocks noChangeArrowheads="1"/>
          </p:cNvSpPr>
          <p:nvPr/>
        </p:nvSpPr>
        <p:spPr bwMode="auto">
          <a:xfrm>
            <a:off x="2438400" y="6400800"/>
            <a:ext cx="59166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Average value of assets for the 25 largest firms (Thousand US dollars)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529494" name="Text Box 86"/>
          <p:cNvSpPr txBox="1">
            <a:spLocks noChangeArrowheads="1"/>
          </p:cNvSpPr>
          <p:nvPr/>
        </p:nvSpPr>
        <p:spPr bwMode="auto">
          <a:xfrm>
            <a:off x="1524000" y="990600"/>
            <a:ext cx="723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accent2"/>
                </a:solidFill>
                <a:latin typeface="Arial" pitchFamily="34" charset="0"/>
              </a:rPr>
              <a:t>Regional Comparison of the Size of Large Firms</a:t>
            </a:r>
            <a:endParaRPr lang="en-US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9495" name="Text Box 87"/>
          <p:cNvSpPr txBox="1">
            <a:spLocks noChangeArrowheads="1"/>
          </p:cNvSpPr>
          <p:nvPr/>
        </p:nvSpPr>
        <p:spPr bwMode="auto">
          <a:xfrm>
            <a:off x="5165725" y="56784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es-CO" sz="3600">
              <a:latin typeface="Arial" pitchFamily="34" charset="0"/>
            </a:endParaRPr>
          </a:p>
        </p:txBody>
      </p:sp>
      <p:sp>
        <p:nvSpPr>
          <p:cNvPr id="529496" name="Text Box 88"/>
          <p:cNvSpPr txBox="1">
            <a:spLocks noChangeArrowheads="1"/>
          </p:cNvSpPr>
          <p:nvPr/>
        </p:nvSpPr>
        <p:spPr bwMode="auto">
          <a:xfrm>
            <a:off x="0" y="6580188"/>
            <a:ext cx="571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b="1">
                <a:solidFill>
                  <a:srgbClr val="66FF66"/>
                </a:solidFill>
                <a:latin typeface="Arial" pitchFamily="34" charset="0"/>
              </a:rPr>
              <a:t>Source: Calculations  RES-IDB based on WorldScope and América Economía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9144000" cy="1143000"/>
          </a:xfrm>
        </p:spPr>
        <p:txBody>
          <a:bodyPr/>
          <a:lstStyle/>
          <a:p>
            <a:r>
              <a:rPr lang="en-US" b="1"/>
              <a:t>…even for the size of the economies</a:t>
            </a:r>
          </a:p>
        </p:txBody>
      </p:sp>
      <p:grpSp>
        <p:nvGrpSpPr>
          <p:cNvPr id="536579" name="Group 3"/>
          <p:cNvGrpSpPr>
            <a:grpSpLocks/>
          </p:cNvGrpSpPr>
          <p:nvPr/>
        </p:nvGrpSpPr>
        <p:grpSpPr bwMode="auto">
          <a:xfrm>
            <a:off x="1933575" y="1676400"/>
            <a:ext cx="4848225" cy="4816475"/>
            <a:chOff x="353" y="1016"/>
            <a:chExt cx="3054" cy="3289"/>
          </a:xfrm>
        </p:grpSpPr>
        <p:sp>
          <p:nvSpPr>
            <p:cNvPr id="536580" name="Rectangle 4"/>
            <p:cNvSpPr>
              <a:spLocks noChangeArrowheads="1"/>
            </p:cNvSpPr>
            <p:nvPr/>
          </p:nvSpPr>
          <p:spPr bwMode="auto">
            <a:xfrm rot="5400000">
              <a:off x="544" y="1459"/>
              <a:ext cx="3083" cy="2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1" name="Rectangle 5"/>
            <p:cNvSpPr>
              <a:spLocks noChangeArrowheads="1"/>
            </p:cNvSpPr>
            <p:nvPr/>
          </p:nvSpPr>
          <p:spPr bwMode="auto">
            <a:xfrm rot="5400000">
              <a:off x="544" y="1459"/>
              <a:ext cx="3083" cy="2239"/>
            </a:xfrm>
            <a:prstGeom prst="rect">
              <a:avLst/>
            </a:prstGeom>
            <a:noFill/>
            <a:ln w="0">
              <a:solidFill>
                <a:srgbClr val="33CC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2" name="Rectangle 6"/>
            <p:cNvSpPr>
              <a:spLocks noChangeArrowheads="1"/>
            </p:cNvSpPr>
            <p:nvPr/>
          </p:nvSpPr>
          <p:spPr bwMode="auto">
            <a:xfrm rot="5400000">
              <a:off x="1885" y="250"/>
              <a:ext cx="174" cy="201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3" name="Rectangle 7"/>
            <p:cNvSpPr>
              <a:spLocks noChangeArrowheads="1"/>
            </p:cNvSpPr>
            <p:nvPr/>
          </p:nvSpPr>
          <p:spPr bwMode="auto">
            <a:xfrm rot="5400000">
              <a:off x="1811" y="763"/>
              <a:ext cx="174" cy="1863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4" name="Rectangle 8"/>
            <p:cNvSpPr>
              <a:spLocks noChangeArrowheads="1"/>
            </p:cNvSpPr>
            <p:nvPr/>
          </p:nvSpPr>
          <p:spPr bwMode="auto">
            <a:xfrm rot="5400000">
              <a:off x="1565" y="1449"/>
              <a:ext cx="174" cy="137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5" name="Rectangle 9"/>
            <p:cNvSpPr>
              <a:spLocks noChangeArrowheads="1"/>
            </p:cNvSpPr>
            <p:nvPr/>
          </p:nvSpPr>
          <p:spPr bwMode="auto">
            <a:xfrm rot="5400000">
              <a:off x="1507" y="1947"/>
              <a:ext cx="178" cy="1259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6" name="Rectangle 10"/>
            <p:cNvSpPr>
              <a:spLocks noChangeArrowheads="1"/>
            </p:cNvSpPr>
            <p:nvPr/>
          </p:nvSpPr>
          <p:spPr bwMode="auto">
            <a:xfrm rot="5400000">
              <a:off x="1364" y="2534"/>
              <a:ext cx="175" cy="970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7" name="Rectangle 11"/>
            <p:cNvSpPr>
              <a:spLocks noChangeArrowheads="1"/>
            </p:cNvSpPr>
            <p:nvPr/>
          </p:nvSpPr>
          <p:spPr bwMode="auto">
            <a:xfrm rot="5400000">
              <a:off x="1101" y="3237"/>
              <a:ext cx="174" cy="442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8" name="Rectangle 12"/>
            <p:cNvSpPr>
              <a:spLocks noChangeArrowheads="1"/>
            </p:cNvSpPr>
            <p:nvPr/>
          </p:nvSpPr>
          <p:spPr bwMode="auto">
            <a:xfrm rot="5400000">
              <a:off x="1022" y="3756"/>
              <a:ext cx="174" cy="284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89" name="Line 13"/>
            <p:cNvSpPr>
              <a:spLocks noChangeShapeType="1"/>
            </p:cNvSpPr>
            <p:nvPr/>
          </p:nvSpPr>
          <p:spPr bwMode="auto">
            <a:xfrm rot="5400000">
              <a:off x="2085" y="-81"/>
              <a:ext cx="1" cy="2239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0" name="Line 14"/>
            <p:cNvSpPr>
              <a:spLocks noChangeShapeType="1"/>
            </p:cNvSpPr>
            <p:nvPr/>
          </p:nvSpPr>
          <p:spPr bwMode="auto">
            <a:xfrm rot="5400000">
              <a:off x="955" y="1026"/>
              <a:ext cx="22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1" name="Line 15"/>
            <p:cNvSpPr>
              <a:spLocks noChangeShapeType="1"/>
            </p:cNvSpPr>
            <p:nvPr/>
          </p:nvSpPr>
          <p:spPr bwMode="auto">
            <a:xfrm rot="5400000">
              <a:off x="2072" y="1026"/>
              <a:ext cx="22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2" name="Line 16"/>
            <p:cNvSpPr>
              <a:spLocks noChangeShapeType="1"/>
            </p:cNvSpPr>
            <p:nvPr/>
          </p:nvSpPr>
          <p:spPr bwMode="auto">
            <a:xfrm rot="5400000">
              <a:off x="3194" y="1026"/>
              <a:ext cx="22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3" name="Line 17"/>
            <p:cNvSpPr>
              <a:spLocks noChangeShapeType="1"/>
            </p:cNvSpPr>
            <p:nvPr/>
          </p:nvSpPr>
          <p:spPr bwMode="auto">
            <a:xfrm rot="5400000">
              <a:off x="-576" y="2578"/>
              <a:ext cx="3083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4" name="Line 18"/>
            <p:cNvSpPr>
              <a:spLocks noChangeShapeType="1"/>
            </p:cNvSpPr>
            <p:nvPr/>
          </p:nvSpPr>
          <p:spPr bwMode="auto">
            <a:xfrm rot="5400000" flipV="1">
              <a:off x="951" y="1024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5" name="Line 19"/>
            <p:cNvSpPr>
              <a:spLocks noChangeShapeType="1"/>
            </p:cNvSpPr>
            <p:nvPr/>
          </p:nvSpPr>
          <p:spPr bwMode="auto">
            <a:xfrm rot="5400000" flipV="1">
              <a:off x="951" y="1464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6" name="Line 20"/>
            <p:cNvSpPr>
              <a:spLocks noChangeShapeType="1"/>
            </p:cNvSpPr>
            <p:nvPr/>
          </p:nvSpPr>
          <p:spPr bwMode="auto">
            <a:xfrm rot="5400000" flipV="1">
              <a:off x="951" y="1903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7" name="Line 21"/>
            <p:cNvSpPr>
              <a:spLocks noChangeShapeType="1"/>
            </p:cNvSpPr>
            <p:nvPr/>
          </p:nvSpPr>
          <p:spPr bwMode="auto">
            <a:xfrm rot="5400000" flipV="1">
              <a:off x="951" y="2343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8" name="Line 22"/>
            <p:cNvSpPr>
              <a:spLocks noChangeShapeType="1"/>
            </p:cNvSpPr>
            <p:nvPr/>
          </p:nvSpPr>
          <p:spPr bwMode="auto">
            <a:xfrm rot="5400000" flipV="1">
              <a:off x="951" y="2786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599" name="Line 23"/>
            <p:cNvSpPr>
              <a:spLocks noChangeShapeType="1"/>
            </p:cNvSpPr>
            <p:nvPr/>
          </p:nvSpPr>
          <p:spPr bwMode="auto">
            <a:xfrm rot="5400000" flipV="1">
              <a:off x="951" y="3226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0" name="Line 24"/>
            <p:cNvSpPr>
              <a:spLocks noChangeShapeType="1"/>
            </p:cNvSpPr>
            <p:nvPr/>
          </p:nvSpPr>
          <p:spPr bwMode="auto">
            <a:xfrm rot="5400000" flipV="1">
              <a:off x="951" y="3666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1" name="Line 25"/>
            <p:cNvSpPr>
              <a:spLocks noChangeShapeType="1"/>
            </p:cNvSpPr>
            <p:nvPr/>
          </p:nvSpPr>
          <p:spPr bwMode="auto">
            <a:xfrm rot="5400000" flipV="1">
              <a:off x="951" y="4106"/>
              <a:ext cx="1" cy="30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2" name="Rectangle 26"/>
            <p:cNvSpPr>
              <a:spLocks noChangeArrowheads="1"/>
            </p:cNvSpPr>
            <p:nvPr/>
          </p:nvSpPr>
          <p:spPr bwMode="auto">
            <a:xfrm rot="5400000">
              <a:off x="2990" y="120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3" name="Rectangle 27"/>
            <p:cNvSpPr>
              <a:spLocks noChangeArrowheads="1"/>
            </p:cNvSpPr>
            <p:nvPr/>
          </p:nvSpPr>
          <p:spPr bwMode="auto">
            <a:xfrm rot="5400000">
              <a:off x="2594" y="164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4" name="Rectangle 28"/>
            <p:cNvSpPr>
              <a:spLocks noChangeArrowheads="1"/>
            </p:cNvSpPr>
            <p:nvPr/>
          </p:nvSpPr>
          <p:spPr bwMode="auto">
            <a:xfrm rot="5400000">
              <a:off x="1812" y="208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5" name="Rectangle 29"/>
            <p:cNvSpPr>
              <a:spLocks noChangeArrowheads="1"/>
            </p:cNvSpPr>
            <p:nvPr/>
          </p:nvSpPr>
          <p:spPr bwMode="auto">
            <a:xfrm rot="5400000">
              <a:off x="2508" y="252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6" name="Rectangle 30"/>
            <p:cNvSpPr>
              <a:spLocks noChangeArrowheads="1"/>
            </p:cNvSpPr>
            <p:nvPr/>
          </p:nvSpPr>
          <p:spPr bwMode="auto">
            <a:xfrm rot="5400000">
              <a:off x="1807" y="296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7" name="Rectangle 31"/>
            <p:cNvSpPr>
              <a:spLocks noChangeArrowheads="1"/>
            </p:cNvSpPr>
            <p:nvPr/>
          </p:nvSpPr>
          <p:spPr bwMode="auto">
            <a:xfrm rot="5400000">
              <a:off x="1914" y="3399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8" name="Rectangle 32"/>
            <p:cNvSpPr>
              <a:spLocks noChangeArrowheads="1"/>
            </p:cNvSpPr>
            <p:nvPr/>
          </p:nvSpPr>
          <p:spPr bwMode="auto">
            <a:xfrm rot="5400000">
              <a:off x="1675" y="3839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6609" name="Rectangle 33"/>
            <p:cNvSpPr>
              <a:spLocks noChangeArrowheads="1"/>
            </p:cNvSpPr>
            <p:nvPr/>
          </p:nvSpPr>
          <p:spPr bwMode="auto">
            <a:xfrm rot="21600000">
              <a:off x="3216" y="1200"/>
              <a:ext cx="19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13%</a:t>
              </a:r>
              <a:endParaRPr lang="es-CO"/>
            </a:p>
          </p:txBody>
        </p:sp>
        <p:sp>
          <p:nvSpPr>
            <p:cNvPr id="536610" name="Rectangle 34"/>
            <p:cNvSpPr>
              <a:spLocks noChangeArrowheads="1"/>
            </p:cNvSpPr>
            <p:nvPr/>
          </p:nvSpPr>
          <p:spPr bwMode="auto">
            <a:xfrm rot="21600000">
              <a:off x="2688" y="2543"/>
              <a:ext cx="19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98%</a:t>
              </a:r>
              <a:endParaRPr lang="es-CO"/>
            </a:p>
          </p:txBody>
        </p:sp>
        <p:sp>
          <p:nvSpPr>
            <p:cNvPr id="536611" name="Rectangle 35"/>
            <p:cNvSpPr>
              <a:spLocks noChangeArrowheads="1"/>
            </p:cNvSpPr>
            <p:nvPr/>
          </p:nvSpPr>
          <p:spPr bwMode="auto">
            <a:xfrm rot="21600000">
              <a:off x="1824" y="3840"/>
              <a:ext cx="24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164%</a:t>
              </a:r>
              <a:endParaRPr lang="es-CO"/>
            </a:p>
          </p:txBody>
        </p:sp>
        <p:sp>
          <p:nvSpPr>
            <p:cNvPr id="536612" name="Rectangle 36"/>
            <p:cNvSpPr>
              <a:spLocks noChangeArrowheads="1"/>
            </p:cNvSpPr>
            <p:nvPr/>
          </p:nvSpPr>
          <p:spPr bwMode="auto">
            <a:xfrm rot="21600000">
              <a:off x="2112" y="3407"/>
              <a:ext cx="24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211%</a:t>
              </a:r>
              <a:endParaRPr lang="es-CO"/>
            </a:p>
          </p:txBody>
        </p:sp>
        <p:sp>
          <p:nvSpPr>
            <p:cNvPr id="536613" name="Rectangle 37"/>
            <p:cNvSpPr>
              <a:spLocks noChangeArrowheads="1"/>
            </p:cNvSpPr>
            <p:nvPr/>
          </p:nvSpPr>
          <p:spPr bwMode="auto">
            <a:xfrm rot="21600000">
              <a:off x="752" y="4179"/>
              <a:ext cx="34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100,000</a:t>
              </a:r>
              <a:endParaRPr lang="es-CO"/>
            </a:p>
          </p:txBody>
        </p:sp>
        <p:sp>
          <p:nvSpPr>
            <p:cNvPr id="536614" name="Rectangle 38"/>
            <p:cNvSpPr>
              <a:spLocks noChangeArrowheads="1"/>
            </p:cNvSpPr>
            <p:nvPr/>
          </p:nvSpPr>
          <p:spPr bwMode="auto">
            <a:xfrm rot="21600000">
              <a:off x="1818" y="4179"/>
              <a:ext cx="42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1,000,000</a:t>
              </a:r>
              <a:endParaRPr lang="es-CO"/>
            </a:p>
          </p:txBody>
        </p:sp>
        <p:sp>
          <p:nvSpPr>
            <p:cNvPr id="536615" name="Rectangle 39"/>
            <p:cNvSpPr>
              <a:spLocks noChangeArrowheads="1"/>
            </p:cNvSpPr>
            <p:nvPr/>
          </p:nvSpPr>
          <p:spPr bwMode="auto">
            <a:xfrm rot="21600000">
              <a:off x="2905" y="4180"/>
              <a:ext cx="47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10,000,000</a:t>
              </a:r>
              <a:endParaRPr lang="es-CO"/>
            </a:p>
          </p:txBody>
        </p:sp>
        <p:sp>
          <p:nvSpPr>
            <p:cNvPr id="536616" name="Rectangle 40"/>
            <p:cNvSpPr>
              <a:spLocks noChangeArrowheads="1"/>
            </p:cNvSpPr>
            <p:nvPr/>
          </p:nvSpPr>
          <p:spPr bwMode="auto">
            <a:xfrm rot="21600000">
              <a:off x="601" y="1215"/>
              <a:ext cx="26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Brazil</a:t>
              </a:r>
              <a:endParaRPr lang="es-CO"/>
            </a:p>
          </p:txBody>
        </p:sp>
        <p:sp>
          <p:nvSpPr>
            <p:cNvPr id="536617" name="Rectangle 41"/>
            <p:cNvSpPr>
              <a:spLocks noChangeArrowheads="1"/>
            </p:cNvSpPr>
            <p:nvPr/>
          </p:nvSpPr>
          <p:spPr bwMode="auto">
            <a:xfrm rot="21600000">
              <a:off x="521" y="1655"/>
              <a:ext cx="325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Mexico</a:t>
              </a:r>
              <a:endParaRPr lang="es-CO"/>
            </a:p>
          </p:txBody>
        </p:sp>
        <p:sp>
          <p:nvSpPr>
            <p:cNvPr id="536618" name="Rectangle 42"/>
            <p:cNvSpPr>
              <a:spLocks noChangeArrowheads="1"/>
            </p:cNvSpPr>
            <p:nvPr/>
          </p:nvSpPr>
          <p:spPr bwMode="auto">
            <a:xfrm rot="21600000">
              <a:off x="635" y="2093"/>
              <a:ext cx="235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Chile</a:t>
              </a:r>
              <a:endParaRPr lang="es-CO"/>
            </a:p>
          </p:txBody>
        </p:sp>
        <p:sp>
          <p:nvSpPr>
            <p:cNvPr id="536619" name="Rectangle 43"/>
            <p:cNvSpPr>
              <a:spLocks noChangeArrowheads="1"/>
            </p:cNvSpPr>
            <p:nvPr/>
          </p:nvSpPr>
          <p:spPr bwMode="auto">
            <a:xfrm rot="21600000">
              <a:off x="387" y="2533"/>
              <a:ext cx="448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Argentina</a:t>
              </a:r>
              <a:endParaRPr lang="es-CO"/>
            </a:p>
          </p:txBody>
        </p:sp>
        <p:sp>
          <p:nvSpPr>
            <p:cNvPr id="536620" name="Rectangle 44"/>
            <p:cNvSpPr>
              <a:spLocks noChangeArrowheads="1"/>
            </p:cNvSpPr>
            <p:nvPr/>
          </p:nvSpPr>
          <p:spPr bwMode="auto">
            <a:xfrm rot="21600000">
              <a:off x="353" y="2973"/>
              <a:ext cx="469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Venezuela</a:t>
              </a:r>
              <a:endParaRPr lang="es-CO"/>
            </a:p>
          </p:txBody>
        </p:sp>
        <p:sp>
          <p:nvSpPr>
            <p:cNvPr id="536621" name="Rectangle 45"/>
            <p:cNvSpPr>
              <a:spLocks noChangeArrowheads="1"/>
            </p:cNvSpPr>
            <p:nvPr/>
          </p:nvSpPr>
          <p:spPr bwMode="auto">
            <a:xfrm rot="21600000">
              <a:off x="398" y="3413"/>
              <a:ext cx="43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Colombia</a:t>
              </a:r>
              <a:endParaRPr lang="es-CO"/>
            </a:p>
          </p:txBody>
        </p:sp>
        <p:sp>
          <p:nvSpPr>
            <p:cNvPr id="536622" name="Rectangle 46"/>
            <p:cNvSpPr>
              <a:spLocks noChangeArrowheads="1"/>
            </p:cNvSpPr>
            <p:nvPr/>
          </p:nvSpPr>
          <p:spPr bwMode="auto">
            <a:xfrm rot="21600000">
              <a:off x="654" y="3852"/>
              <a:ext cx="21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CO" sz="1200" b="1">
                  <a:solidFill>
                    <a:srgbClr val="00FFFF"/>
                  </a:solidFill>
                  <a:latin typeface="Arial" pitchFamily="34" charset="0"/>
                </a:rPr>
                <a:t>Peru</a:t>
              </a:r>
              <a:endParaRPr lang="es-CO"/>
            </a:p>
          </p:txBody>
        </p:sp>
      </p:grpSp>
      <p:sp>
        <p:nvSpPr>
          <p:cNvPr id="536623" name="Text Box 47"/>
          <p:cNvSpPr txBox="1">
            <a:spLocks noChangeArrowheads="1"/>
          </p:cNvSpPr>
          <p:nvPr/>
        </p:nvSpPr>
        <p:spPr bwMode="auto">
          <a:xfrm>
            <a:off x="1504950" y="1295400"/>
            <a:ext cx="6140450" cy="36671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The size of “large” firms vis-a-vis the size of the economies</a:t>
            </a:r>
          </a:p>
        </p:txBody>
      </p:sp>
      <p:sp>
        <p:nvSpPr>
          <p:cNvPr id="536624" name="Text Box 48"/>
          <p:cNvSpPr txBox="1">
            <a:spLocks noChangeArrowheads="1"/>
          </p:cNvSpPr>
          <p:nvPr/>
        </p:nvSpPr>
        <p:spPr bwMode="auto">
          <a:xfrm>
            <a:off x="2914650" y="6438900"/>
            <a:ext cx="3498850" cy="2746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O" sz="1200" b="1">
                <a:solidFill>
                  <a:schemeClr val="accent2"/>
                </a:solidFill>
                <a:latin typeface="Arial" pitchFamily="34" charset="0"/>
              </a:rPr>
              <a:t>Average assets of 25 largest firms (US$ Thsd)</a:t>
            </a:r>
          </a:p>
        </p:txBody>
      </p:sp>
      <p:sp>
        <p:nvSpPr>
          <p:cNvPr id="536625" name="Text Box 49"/>
          <p:cNvSpPr txBox="1">
            <a:spLocks noChangeArrowheads="1"/>
          </p:cNvSpPr>
          <p:nvPr/>
        </p:nvSpPr>
        <p:spPr bwMode="auto">
          <a:xfrm>
            <a:off x="0" y="6621463"/>
            <a:ext cx="4089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900" b="1">
                <a:solidFill>
                  <a:srgbClr val="99FF33"/>
                </a:solidFill>
                <a:latin typeface="Arial" pitchFamily="34" charset="0"/>
              </a:rPr>
              <a:t>Source: IDB calculations based on WorldScope and America Economia.</a:t>
            </a:r>
          </a:p>
        </p:txBody>
      </p:sp>
      <p:sp>
        <p:nvSpPr>
          <p:cNvPr id="536626" name="Text Box 50"/>
          <p:cNvSpPr txBox="1">
            <a:spLocks noChangeArrowheads="1"/>
          </p:cNvSpPr>
          <p:nvPr/>
        </p:nvSpPr>
        <p:spPr bwMode="auto">
          <a:xfrm>
            <a:off x="5441950" y="3367088"/>
            <a:ext cx="2933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economy’s size</a:t>
            </a:r>
          </a:p>
        </p:txBody>
      </p:sp>
      <p:sp>
        <p:nvSpPr>
          <p:cNvPr id="536627" name="Line 51"/>
          <p:cNvSpPr>
            <a:spLocks noChangeShapeType="1"/>
          </p:cNvSpPr>
          <p:nvPr/>
        </p:nvSpPr>
        <p:spPr bwMode="auto">
          <a:xfrm flipH="1">
            <a:off x="5486400" y="36576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6628" name="Text Box 52"/>
          <p:cNvSpPr txBox="1">
            <a:spLocks noChangeArrowheads="1"/>
          </p:cNvSpPr>
          <p:nvPr/>
        </p:nvSpPr>
        <p:spPr bwMode="auto">
          <a:xfrm>
            <a:off x="5492750" y="4038600"/>
            <a:ext cx="60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153400" cy="1143000"/>
          </a:xfrm>
        </p:spPr>
        <p:txBody>
          <a:bodyPr/>
          <a:lstStyle/>
          <a:p>
            <a:r>
              <a:rPr lang="en-US" b="1"/>
              <a:t>However, export competitiveness has improved substantially</a:t>
            </a:r>
          </a:p>
        </p:txBody>
      </p:sp>
      <p:graphicFrame>
        <p:nvGraphicFramePr>
          <p:cNvPr id="564227" name="Object 3"/>
          <p:cNvGraphicFramePr>
            <a:graphicFrameLocks noChangeAspect="1"/>
          </p:cNvGraphicFramePr>
          <p:nvPr/>
        </p:nvGraphicFramePr>
        <p:xfrm>
          <a:off x="228600" y="1333500"/>
          <a:ext cx="8686800" cy="5524500"/>
        </p:xfrm>
        <a:graphic>
          <a:graphicData uri="http://schemas.openxmlformats.org/presentationml/2006/ole">
            <p:oleObj spid="_x0000_s564227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ChangeArrowheads="1"/>
          </p:cNvSpPr>
          <p:nvPr>
            <p:ph type="title"/>
          </p:nvPr>
        </p:nvSpPr>
        <p:spPr>
          <a:xfrm>
            <a:off x="381000" y="304800"/>
            <a:ext cx="8534400" cy="838200"/>
          </a:xfrm>
        </p:spPr>
        <p:txBody>
          <a:bodyPr/>
          <a:lstStyle/>
          <a:p>
            <a:r>
              <a:rPr lang="en-US" b="1"/>
              <a:t>…and Latin America has become a magnet for foreign direct investment</a:t>
            </a:r>
          </a:p>
        </p:txBody>
      </p:sp>
      <p:sp>
        <p:nvSpPr>
          <p:cNvPr id="567300" name="Rectangle 4"/>
          <p:cNvSpPr>
            <a:spLocks noChangeArrowheads="1"/>
          </p:cNvSpPr>
          <p:nvPr/>
        </p:nvSpPr>
        <p:spPr bwMode="auto">
          <a:xfrm>
            <a:off x="2513013" y="1636713"/>
            <a:ext cx="5840412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1" name="Rectangle 5"/>
          <p:cNvSpPr>
            <a:spLocks noChangeArrowheads="1"/>
          </p:cNvSpPr>
          <p:nvPr/>
        </p:nvSpPr>
        <p:spPr bwMode="auto">
          <a:xfrm>
            <a:off x="2513013" y="1636713"/>
            <a:ext cx="5840412" cy="4716462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2" name="Rectangle 6"/>
          <p:cNvSpPr>
            <a:spLocks noChangeArrowheads="1"/>
          </p:cNvSpPr>
          <p:nvPr/>
        </p:nvSpPr>
        <p:spPr bwMode="auto">
          <a:xfrm>
            <a:off x="2513013" y="6010275"/>
            <a:ext cx="771525" cy="20002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3" name="Rectangle 7"/>
          <p:cNvSpPr>
            <a:spLocks noChangeArrowheads="1"/>
          </p:cNvSpPr>
          <p:nvPr/>
        </p:nvSpPr>
        <p:spPr bwMode="auto">
          <a:xfrm>
            <a:off x="2513013" y="5343525"/>
            <a:ext cx="876300" cy="190500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4" name="Rectangle 8"/>
          <p:cNvSpPr>
            <a:spLocks noChangeArrowheads="1"/>
          </p:cNvSpPr>
          <p:nvPr/>
        </p:nvSpPr>
        <p:spPr bwMode="auto">
          <a:xfrm>
            <a:off x="2513013" y="4667250"/>
            <a:ext cx="1095375" cy="20002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5" name="Rectangle 9"/>
          <p:cNvSpPr>
            <a:spLocks noChangeArrowheads="1"/>
          </p:cNvSpPr>
          <p:nvPr/>
        </p:nvSpPr>
        <p:spPr bwMode="auto">
          <a:xfrm>
            <a:off x="2513013" y="3990975"/>
            <a:ext cx="2078037" cy="20002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6" name="Rectangle 10"/>
          <p:cNvSpPr>
            <a:spLocks noChangeArrowheads="1"/>
          </p:cNvSpPr>
          <p:nvPr/>
        </p:nvSpPr>
        <p:spPr bwMode="auto">
          <a:xfrm>
            <a:off x="2513013" y="3313113"/>
            <a:ext cx="5097462" cy="20002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7" name="Rectangle 11"/>
          <p:cNvSpPr>
            <a:spLocks noChangeArrowheads="1"/>
          </p:cNvSpPr>
          <p:nvPr/>
        </p:nvSpPr>
        <p:spPr bwMode="auto">
          <a:xfrm>
            <a:off x="2513013" y="2646363"/>
            <a:ext cx="2668587" cy="190500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8" name="Rectangle 12"/>
          <p:cNvSpPr>
            <a:spLocks noChangeArrowheads="1"/>
          </p:cNvSpPr>
          <p:nvPr/>
        </p:nvSpPr>
        <p:spPr bwMode="auto">
          <a:xfrm>
            <a:off x="2513013" y="1970088"/>
            <a:ext cx="5011737" cy="20002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09" name="Rectangle 13"/>
          <p:cNvSpPr>
            <a:spLocks noChangeArrowheads="1"/>
          </p:cNvSpPr>
          <p:nvPr/>
        </p:nvSpPr>
        <p:spPr bwMode="auto">
          <a:xfrm>
            <a:off x="2513013" y="5819775"/>
            <a:ext cx="704850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0" name="Rectangle 14"/>
          <p:cNvSpPr>
            <a:spLocks noChangeArrowheads="1"/>
          </p:cNvSpPr>
          <p:nvPr/>
        </p:nvSpPr>
        <p:spPr bwMode="auto">
          <a:xfrm>
            <a:off x="2513013" y="5153025"/>
            <a:ext cx="714375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1" name="Rectangle 15"/>
          <p:cNvSpPr>
            <a:spLocks noChangeArrowheads="1"/>
          </p:cNvSpPr>
          <p:nvPr/>
        </p:nvSpPr>
        <p:spPr bwMode="auto">
          <a:xfrm>
            <a:off x="2513013" y="4476750"/>
            <a:ext cx="952500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2" name="Rectangle 16"/>
          <p:cNvSpPr>
            <a:spLocks noChangeArrowheads="1"/>
          </p:cNvSpPr>
          <p:nvPr/>
        </p:nvSpPr>
        <p:spPr bwMode="auto">
          <a:xfrm>
            <a:off x="2513013" y="3798888"/>
            <a:ext cx="1247775" cy="1920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3" name="Rectangle 17"/>
          <p:cNvSpPr>
            <a:spLocks noChangeArrowheads="1"/>
          </p:cNvSpPr>
          <p:nvPr/>
        </p:nvSpPr>
        <p:spPr bwMode="auto">
          <a:xfrm>
            <a:off x="2513013" y="3122613"/>
            <a:ext cx="2535237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4" name="Rectangle 18"/>
          <p:cNvSpPr>
            <a:spLocks noChangeArrowheads="1"/>
          </p:cNvSpPr>
          <p:nvPr/>
        </p:nvSpPr>
        <p:spPr bwMode="auto">
          <a:xfrm>
            <a:off x="2513013" y="2455863"/>
            <a:ext cx="3078162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5" name="Rectangle 19"/>
          <p:cNvSpPr>
            <a:spLocks noChangeArrowheads="1"/>
          </p:cNvSpPr>
          <p:nvPr/>
        </p:nvSpPr>
        <p:spPr bwMode="auto">
          <a:xfrm>
            <a:off x="2513013" y="1779588"/>
            <a:ext cx="3106737" cy="1905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6" name="Line 20"/>
          <p:cNvSpPr>
            <a:spLocks noChangeShapeType="1"/>
          </p:cNvSpPr>
          <p:nvPr/>
        </p:nvSpPr>
        <p:spPr bwMode="auto">
          <a:xfrm>
            <a:off x="2513013" y="6353175"/>
            <a:ext cx="584041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7" name="Line 21"/>
          <p:cNvSpPr>
            <a:spLocks noChangeShapeType="1"/>
          </p:cNvSpPr>
          <p:nvPr/>
        </p:nvSpPr>
        <p:spPr bwMode="auto">
          <a:xfrm flipV="1">
            <a:off x="2513013" y="6353175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8" name="Line 22"/>
          <p:cNvSpPr>
            <a:spLocks noChangeShapeType="1"/>
          </p:cNvSpPr>
          <p:nvPr/>
        </p:nvSpPr>
        <p:spPr bwMode="auto">
          <a:xfrm flipV="1">
            <a:off x="3160713" y="6353175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19" name="Line 23"/>
          <p:cNvSpPr>
            <a:spLocks noChangeShapeType="1"/>
          </p:cNvSpPr>
          <p:nvPr/>
        </p:nvSpPr>
        <p:spPr bwMode="auto">
          <a:xfrm flipV="1">
            <a:off x="3808413" y="6353175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0" name="Line 24"/>
          <p:cNvSpPr>
            <a:spLocks noChangeShapeType="1"/>
          </p:cNvSpPr>
          <p:nvPr/>
        </p:nvSpPr>
        <p:spPr bwMode="auto">
          <a:xfrm flipV="1">
            <a:off x="4457700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1" name="Line 25"/>
          <p:cNvSpPr>
            <a:spLocks noChangeShapeType="1"/>
          </p:cNvSpPr>
          <p:nvPr/>
        </p:nvSpPr>
        <p:spPr bwMode="auto">
          <a:xfrm flipV="1">
            <a:off x="5105400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2" name="Line 26"/>
          <p:cNvSpPr>
            <a:spLocks noChangeShapeType="1"/>
          </p:cNvSpPr>
          <p:nvPr/>
        </p:nvSpPr>
        <p:spPr bwMode="auto">
          <a:xfrm flipV="1">
            <a:off x="5762625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3" name="Line 27"/>
          <p:cNvSpPr>
            <a:spLocks noChangeShapeType="1"/>
          </p:cNvSpPr>
          <p:nvPr/>
        </p:nvSpPr>
        <p:spPr bwMode="auto">
          <a:xfrm flipV="1">
            <a:off x="6410325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4" name="Line 28"/>
          <p:cNvSpPr>
            <a:spLocks noChangeShapeType="1"/>
          </p:cNvSpPr>
          <p:nvPr/>
        </p:nvSpPr>
        <p:spPr bwMode="auto">
          <a:xfrm flipV="1">
            <a:off x="7058025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5" name="Line 29"/>
          <p:cNvSpPr>
            <a:spLocks noChangeShapeType="1"/>
          </p:cNvSpPr>
          <p:nvPr/>
        </p:nvSpPr>
        <p:spPr bwMode="auto">
          <a:xfrm flipV="1">
            <a:off x="7705725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6" name="Line 30"/>
          <p:cNvSpPr>
            <a:spLocks noChangeShapeType="1"/>
          </p:cNvSpPr>
          <p:nvPr/>
        </p:nvSpPr>
        <p:spPr bwMode="auto">
          <a:xfrm flipV="1">
            <a:off x="8353425" y="6353175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7" name="Line 31"/>
          <p:cNvSpPr>
            <a:spLocks noChangeShapeType="1"/>
          </p:cNvSpPr>
          <p:nvPr/>
        </p:nvSpPr>
        <p:spPr bwMode="auto">
          <a:xfrm>
            <a:off x="2513013" y="1636713"/>
            <a:ext cx="1587" cy="4716462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8" name="Line 32"/>
          <p:cNvSpPr>
            <a:spLocks noChangeShapeType="1"/>
          </p:cNvSpPr>
          <p:nvPr/>
        </p:nvSpPr>
        <p:spPr bwMode="auto">
          <a:xfrm>
            <a:off x="2455863" y="6353175"/>
            <a:ext cx="571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29" name="Line 33"/>
          <p:cNvSpPr>
            <a:spLocks noChangeShapeType="1"/>
          </p:cNvSpPr>
          <p:nvPr/>
        </p:nvSpPr>
        <p:spPr bwMode="auto">
          <a:xfrm>
            <a:off x="2455863" y="5676900"/>
            <a:ext cx="571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0" name="Line 34"/>
          <p:cNvSpPr>
            <a:spLocks noChangeShapeType="1"/>
          </p:cNvSpPr>
          <p:nvPr/>
        </p:nvSpPr>
        <p:spPr bwMode="auto">
          <a:xfrm>
            <a:off x="2455863" y="5010150"/>
            <a:ext cx="571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1" name="Line 35"/>
          <p:cNvSpPr>
            <a:spLocks noChangeShapeType="1"/>
          </p:cNvSpPr>
          <p:nvPr/>
        </p:nvSpPr>
        <p:spPr bwMode="auto">
          <a:xfrm>
            <a:off x="2455863" y="4333875"/>
            <a:ext cx="571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2" name="Line 36"/>
          <p:cNvSpPr>
            <a:spLocks noChangeShapeType="1"/>
          </p:cNvSpPr>
          <p:nvPr/>
        </p:nvSpPr>
        <p:spPr bwMode="auto">
          <a:xfrm>
            <a:off x="2455863" y="3656013"/>
            <a:ext cx="571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3" name="Line 37"/>
          <p:cNvSpPr>
            <a:spLocks noChangeShapeType="1"/>
          </p:cNvSpPr>
          <p:nvPr/>
        </p:nvSpPr>
        <p:spPr bwMode="auto">
          <a:xfrm>
            <a:off x="2455863" y="2979738"/>
            <a:ext cx="571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4" name="Line 38"/>
          <p:cNvSpPr>
            <a:spLocks noChangeShapeType="1"/>
          </p:cNvSpPr>
          <p:nvPr/>
        </p:nvSpPr>
        <p:spPr bwMode="auto">
          <a:xfrm>
            <a:off x="2455863" y="2312988"/>
            <a:ext cx="571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5" name="Line 39"/>
          <p:cNvSpPr>
            <a:spLocks noChangeShapeType="1"/>
          </p:cNvSpPr>
          <p:nvPr/>
        </p:nvSpPr>
        <p:spPr bwMode="auto">
          <a:xfrm>
            <a:off x="2455863" y="1636713"/>
            <a:ext cx="571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36" name="Rectangle 40"/>
          <p:cNvSpPr>
            <a:spLocks noChangeArrowheads="1"/>
          </p:cNvSpPr>
          <p:nvPr/>
        </p:nvSpPr>
        <p:spPr bwMode="auto">
          <a:xfrm>
            <a:off x="4149725" y="5181600"/>
            <a:ext cx="3775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Total Inflows of FDI by Region, 1997-99</a:t>
            </a:r>
            <a:endParaRPr lang="en-US"/>
          </a:p>
        </p:txBody>
      </p:sp>
      <p:sp>
        <p:nvSpPr>
          <p:cNvPr id="567337" name="Rectangle 41"/>
          <p:cNvSpPr>
            <a:spLocks noChangeArrowheads="1"/>
          </p:cNvSpPr>
          <p:nvPr/>
        </p:nvSpPr>
        <p:spPr bwMode="auto">
          <a:xfrm>
            <a:off x="5218113" y="5438775"/>
            <a:ext cx="1627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(Percent of GDP)</a:t>
            </a:r>
            <a:endParaRPr lang="en-US"/>
          </a:p>
        </p:txBody>
      </p:sp>
      <p:sp>
        <p:nvSpPr>
          <p:cNvPr id="567338" name="Rectangle 42"/>
          <p:cNvSpPr>
            <a:spLocks noChangeArrowheads="1"/>
          </p:cNvSpPr>
          <p:nvPr/>
        </p:nvSpPr>
        <p:spPr bwMode="auto">
          <a:xfrm>
            <a:off x="2379663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0.0</a:t>
            </a:r>
            <a:endParaRPr lang="en-US"/>
          </a:p>
        </p:txBody>
      </p:sp>
      <p:sp>
        <p:nvSpPr>
          <p:cNvPr id="567339" name="Rectangle 43"/>
          <p:cNvSpPr>
            <a:spLocks noChangeArrowheads="1"/>
          </p:cNvSpPr>
          <p:nvPr/>
        </p:nvSpPr>
        <p:spPr bwMode="auto">
          <a:xfrm>
            <a:off x="3027363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0.5</a:t>
            </a:r>
            <a:endParaRPr lang="en-US"/>
          </a:p>
        </p:txBody>
      </p:sp>
      <p:sp>
        <p:nvSpPr>
          <p:cNvPr id="567340" name="Rectangle 44"/>
          <p:cNvSpPr>
            <a:spLocks noChangeArrowheads="1"/>
          </p:cNvSpPr>
          <p:nvPr/>
        </p:nvSpPr>
        <p:spPr bwMode="auto">
          <a:xfrm>
            <a:off x="3675063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1.0</a:t>
            </a:r>
            <a:endParaRPr lang="en-US"/>
          </a:p>
        </p:txBody>
      </p:sp>
      <p:sp>
        <p:nvSpPr>
          <p:cNvPr id="567341" name="Rectangle 45"/>
          <p:cNvSpPr>
            <a:spLocks noChangeArrowheads="1"/>
          </p:cNvSpPr>
          <p:nvPr/>
        </p:nvSpPr>
        <p:spPr bwMode="auto">
          <a:xfrm>
            <a:off x="4322763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1.5</a:t>
            </a:r>
            <a:endParaRPr lang="en-US"/>
          </a:p>
        </p:txBody>
      </p:sp>
      <p:sp>
        <p:nvSpPr>
          <p:cNvPr id="567342" name="Rectangle 46"/>
          <p:cNvSpPr>
            <a:spLocks noChangeArrowheads="1"/>
          </p:cNvSpPr>
          <p:nvPr/>
        </p:nvSpPr>
        <p:spPr bwMode="auto">
          <a:xfrm>
            <a:off x="4972050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2.0</a:t>
            </a:r>
            <a:endParaRPr lang="en-US"/>
          </a:p>
        </p:txBody>
      </p:sp>
      <p:sp>
        <p:nvSpPr>
          <p:cNvPr id="567343" name="Rectangle 47"/>
          <p:cNvSpPr>
            <a:spLocks noChangeArrowheads="1"/>
          </p:cNvSpPr>
          <p:nvPr/>
        </p:nvSpPr>
        <p:spPr bwMode="auto">
          <a:xfrm>
            <a:off x="5629275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2.5</a:t>
            </a:r>
            <a:endParaRPr lang="en-US"/>
          </a:p>
        </p:txBody>
      </p:sp>
      <p:sp>
        <p:nvSpPr>
          <p:cNvPr id="567344" name="Rectangle 48"/>
          <p:cNvSpPr>
            <a:spLocks noChangeArrowheads="1"/>
          </p:cNvSpPr>
          <p:nvPr/>
        </p:nvSpPr>
        <p:spPr bwMode="auto">
          <a:xfrm>
            <a:off x="6276975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3.0</a:t>
            </a:r>
            <a:endParaRPr lang="en-US"/>
          </a:p>
        </p:txBody>
      </p:sp>
      <p:sp>
        <p:nvSpPr>
          <p:cNvPr id="567345" name="Rectangle 49"/>
          <p:cNvSpPr>
            <a:spLocks noChangeArrowheads="1"/>
          </p:cNvSpPr>
          <p:nvPr/>
        </p:nvSpPr>
        <p:spPr bwMode="auto">
          <a:xfrm>
            <a:off x="6924675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3.5</a:t>
            </a:r>
            <a:endParaRPr lang="en-US"/>
          </a:p>
        </p:txBody>
      </p:sp>
      <p:sp>
        <p:nvSpPr>
          <p:cNvPr id="567346" name="Rectangle 50"/>
          <p:cNvSpPr>
            <a:spLocks noChangeArrowheads="1"/>
          </p:cNvSpPr>
          <p:nvPr/>
        </p:nvSpPr>
        <p:spPr bwMode="auto">
          <a:xfrm>
            <a:off x="7572375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4.0</a:t>
            </a:r>
            <a:endParaRPr lang="en-US"/>
          </a:p>
        </p:txBody>
      </p:sp>
      <p:sp>
        <p:nvSpPr>
          <p:cNvPr id="567347" name="Rectangle 51"/>
          <p:cNvSpPr>
            <a:spLocks noChangeArrowheads="1"/>
          </p:cNvSpPr>
          <p:nvPr/>
        </p:nvSpPr>
        <p:spPr bwMode="auto">
          <a:xfrm>
            <a:off x="8220075" y="6524625"/>
            <a:ext cx="3619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4.5</a:t>
            </a:r>
            <a:endParaRPr lang="en-US"/>
          </a:p>
        </p:txBody>
      </p:sp>
      <p:sp>
        <p:nvSpPr>
          <p:cNvPr id="567348" name="Rectangle 52"/>
          <p:cNvSpPr>
            <a:spLocks noChangeArrowheads="1"/>
          </p:cNvSpPr>
          <p:nvPr/>
        </p:nvSpPr>
        <p:spPr bwMode="auto">
          <a:xfrm>
            <a:off x="931863" y="5781675"/>
            <a:ext cx="1543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Middle East and</a:t>
            </a:r>
            <a:endParaRPr lang="en-US"/>
          </a:p>
        </p:txBody>
      </p:sp>
      <p:sp>
        <p:nvSpPr>
          <p:cNvPr id="567349" name="Rectangle 53"/>
          <p:cNvSpPr>
            <a:spLocks noChangeArrowheads="1"/>
          </p:cNvSpPr>
          <p:nvPr/>
        </p:nvSpPr>
        <p:spPr bwMode="auto">
          <a:xfrm>
            <a:off x="1112838" y="6029325"/>
            <a:ext cx="11906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North Africa</a:t>
            </a:r>
            <a:endParaRPr lang="en-US"/>
          </a:p>
        </p:txBody>
      </p:sp>
      <p:sp>
        <p:nvSpPr>
          <p:cNvPr id="567350" name="Rectangle 54"/>
          <p:cNvSpPr>
            <a:spLocks noChangeArrowheads="1"/>
          </p:cNvSpPr>
          <p:nvPr/>
        </p:nvSpPr>
        <p:spPr bwMode="auto">
          <a:xfrm>
            <a:off x="1084263" y="5229225"/>
            <a:ext cx="13811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Rest of Africa </a:t>
            </a:r>
            <a:endParaRPr lang="en-US"/>
          </a:p>
        </p:txBody>
      </p:sp>
      <p:sp>
        <p:nvSpPr>
          <p:cNvPr id="567351" name="Rectangle 55"/>
          <p:cNvSpPr>
            <a:spLocks noChangeArrowheads="1"/>
          </p:cNvSpPr>
          <p:nvPr/>
        </p:nvSpPr>
        <p:spPr bwMode="auto">
          <a:xfrm>
            <a:off x="1284288" y="4552950"/>
            <a:ext cx="11906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Rest of Asia</a:t>
            </a:r>
            <a:endParaRPr lang="en-US"/>
          </a:p>
        </p:txBody>
      </p:sp>
      <p:sp>
        <p:nvSpPr>
          <p:cNvPr id="567352" name="Rectangle 56"/>
          <p:cNvSpPr>
            <a:spLocks noChangeArrowheads="1"/>
          </p:cNvSpPr>
          <p:nvPr/>
        </p:nvSpPr>
        <p:spPr bwMode="auto">
          <a:xfrm>
            <a:off x="1265238" y="3875088"/>
            <a:ext cx="12096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East Europe</a:t>
            </a:r>
            <a:endParaRPr lang="en-US"/>
          </a:p>
        </p:txBody>
      </p:sp>
      <p:sp>
        <p:nvSpPr>
          <p:cNvPr id="567353" name="Rectangle 57"/>
          <p:cNvSpPr>
            <a:spLocks noChangeArrowheads="1"/>
          </p:cNvSpPr>
          <p:nvPr/>
        </p:nvSpPr>
        <p:spPr bwMode="auto">
          <a:xfrm>
            <a:off x="1531938" y="3208338"/>
            <a:ext cx="942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East Asia</a:t>
            </a:r>
            <a:endParaRPr lang="en-US"/>
          </a:p>
        </p:txBody>
      </p:sp>
      <p:sp>
        <p:nvSpPr>
          <p:cNvPr id="567354" name="Rectangle 58"/>
          <p:cNvSpPr>
            <a:spLocks noChangeArrowheads="1"/>
          </p:cNvSpPr>
          <p:nvPr/>
        </p:nvSpPr>
        <p:spPr bwMode="auto">
          <a:xfrm>
            <a:off x="669925" y="2514600"/>
            <a:ext cx="1692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latin typeface="Arial" pitchFamily="34" charset="0"/>
              </a:rPr>
              <a:t>Latin-America</a:t>
            </a:r>
            <a:endParaRPr lang="en-US" sz="2000" b="1">
              <a:solidFill>
                <a:schemeClr val="tx2"/>
              </a:solidFill>
            </a:endParaRPr>
          </a:p>
        </p:txBody>
      </p:sp>
      <p:sp>
        <p:nvSpPr>
          <p:cNvPr id="567356" name="Rectangle 60"/>
          <p:cNvSpPr>
            <a:spLocks noChangeArrowheads="1"/>
          </p:cNvSpPr>
          <p:nvPr/>
        </p:nvSpPr>
        <p:spPr bwMode="auto">
          <a:xfrm>
            <a:off x="493713" y="1855788"/>
            <a:ext cx="19907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500" b="1">
                <a:solidFill>
                  <a:srgbClr val="00FFFF"/>
                </a:solidFill>
                <a:latin typeface="Arial" pitchFamily="34" charset="0"/>
              </a:rPr>
              <a:t>Developed Countries</a:t>
            </a:r>
            <a:endParaRPr lang="en-US"/>
          </a:p>
        </p:txBody>
      </p:sp>
      <p:sp>
        <p:nvSpPr>
          <p:cNvPr id="567357" name="Rectangle 61"/>
          <p:cNvSpPr>
            <a:spLocks noChangeArrowheads="1"/>
          </p:cNvSpPr>
          <p:nvPr/>
        </p:nvSpPr>
        <p:spPr bwMode="auto">
          <a:xfrm>
            <a:off x="579438" y="6619875"/>
            <a:ext cx="11906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00FF00"/>
                </a:solidFill>
                <a:latin typeface="Arial" pitchFamily="34" charset="0"/>
              </a:rPr>
              <a:t>Source: IMF (2000).</a:t>
            </a:r>
            <a:endParaRPr lang="en-US"/>
          </a:p>
        </p:txBody>
      </p:sp>
      <p:sp>
        <p:nvSpPr>
          <p:cNvPr id="567358" name="Rectangle 62"/>
          <p:cNvSpPr>
            <a:spLocks noChangeArrowheads="1"/>
          </p:cNvSpPr>
          <p:nvPr/>
        </p:nvSpPr>
        <p:spPr bwMode="auto">
          <a:xfrm>
            <a:off x="5746750" y="2473325"/>
            <a:ext cx="104775" cy="1047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59" name="Rectangle 63"/>
          <p:cNvSpPr>
            <a:spLocks noChangeArrowheads="1"/>
          </p:cNvSpPr>
          <p:nvPr/>
        </p:nvSpPr>
        <p:spPr bwMode="auto">
          <a:xfrm>
            <a:off x="6005513" y="2416175"/>
            <a:ext cx="16144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Average of country</a:t>
            </a:r>
            <a:endParaRPr lang="en-US"/>
          </a:p>
        </p:txBody>
      </p:sp>
      <p:sp>
        <p:nvSpPr>
          <p:cNvPr id="567360" name="Rectangle 64"/>
          <p:cNvSpPr>
            <a:spLocks noChangeArrowheads="1"/>
          </p:cNvSpPr>
          <p:nvPr/>
        </p:nvSpPr>
        <p:spPr bwMode="auto">
          <a:xfrm>
            <a:off x="5972175" y="2625725"/>
            <a:ext cx="482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ratios</a:t>
            </a:r>
            <a:endParaRPr lang="en-US"/>
          </a:p>
        </p:txBody>
      </p:sp>
      <p:sp>
        <p:nvSpPr>
          <p:cNvPr id="567361" name="Rectangle 65"/>
          <p:cNvSpPr>
            <a:spLocks noChangeArrowheads="1"/>
          </p:cNvSpPr>
          <p:nvPr/>
        </p:nvSpPr>
        <p:spPr bwMode="auto">
          <a:xfrm>
            <a:off x="5746750" y="2968625"/>
            <a:ext cx="104775" cy="104775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7362" name="Rectangle 66"/>
          <p:cNvSpPr>
            <a:spLocks noChangeArrowheads="1"/>
          </p:cNvSpPr>
          <p:nvPr/>
        </p:nvSpPr>
        <p:spPr bwMode="auto">
          <a:xfrm>
            <a:off x="6007100" y="2911475"/>
            <a:ext cx="1546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Average by region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r>
              <a:rPr lang="en-US"/>
              <a:t>Is the lack of competitiveness due to deficiencies in the markets of the main productive factors?  </a:t>
            </a:r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lvl="1"/>
            <a:r>
              <a:rPr lang="en-US"/>
              <a:t>Credit</a:t>
            </a:r>
          </a:p>
          <a:p>
            <a:pPr lvl="1"/>
            <a:r>
              <a:rPr lang="en-US"/>
              <a:t>Human resources</a:t>
            </a:r>
          </a:p>
          <a:p>
            <a:pPr lvl="1"/>
            <a:r>
              <a:rPr lang="en-US"/>
              <a:t>Infrastructure</a:t>
            </a:r>
          </a:p>
          <a:p>
            <a:pPr lvl="1"/>
            <a:r>
              <a:rPr lang="en-US"/>
              <a:t>Technology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Is it lack of credit?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153400" cy="1143000"/>
          </a:xfrm>
        </p:spPr>
        <p:txBody>
          <a:bodyPr/>
          <a:lstStyle/>
          <a:p>
            <a:r>
              <a:rPr lang="en-US"/>
              <a:t>Lack of financing is obstacle #1 to Latin American business development</a:t>
            </a:r>
          </a:p>
        </p:txBody>
      </p:sp>
      <p:sp>
        <p:nvSpPr>
          <p:cNvPr id="474118" name="Rectangle 6"/>
          <p:cNvSpPr>
            <a:spLocks noChangeArrowheads="1"/>
          </p:cNvSpPr>
          <p:nvPr/>
        </p:nvSpPr>
        <p:spPr bwMode="auto">
          <a:xfrm>
            <a:off x="3027363" y="2160588"/>
            <a:ext cx="4808537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19" name="Line 7"/>
          <p:cNvSpPr>
            <a:spLocks noChangeShapeType="1"/>
          </p:cNvSpPr>
          <p:nvPr/>
        </p:nvSpPr>
        <p:spPr bwMode="auto">
          <a:xfrm>
            <a:off x="3709988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0" name="Line 8"/>
          <p:cNvSpPr>
            <a:spLocks noChangeShapeType="1"/>
          </p:cNvSpPr>
          <p:nvPr/>
        </p:nvSpPr>
        <p:spPr bwMode="auto">
          <a:xfrm>
            <a:off x="4402138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1" name="Line 9"/>
          <p:cNvSpPr>
            <a:spLocks noChangeShapeType="1"/>
          </p:cNvSpPr>
          <p:nvPr/>
        </p:nvSpPr>
        <p:spPr bwMode="auto">
          <a:xfrm>
            <a:off x="5084763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2" name="Line 10"/>
          <p:cNvSpPr>
            <a:spLocks noChangeShapeType="1"/>
          </p:cNvSpPr>
          <p:nvPr/>
        </p:nvSpPr>
        <p:spPr bwMode="auto">
          <a:xfrm>
            <a:off x="5776913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3" name="Line 11"/>
          <p:cNvSpPr>
            <a:spLocks noChangeShapeType="1"/>
          </p:cNvSpPr>
          <p:nvPr/>
        </p:nvSpPr>
        <p:spPr bwMode="auto">
          <a:xfrm>
            <a:off x="6459538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4" name="Line 12"/>
          <p:cNvSpPr>
            <a:spLocks noChangeShapeType="1"/>
          </p:cNvSpPr>
          <p:nvPr/>
        </p:nvSpPr>
        <p:spPr bwMode="auto">
          <a:xfrm>
            <a:off x="7151688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5" name="Line 13"/>
          <p:cNvSpPr>
            <a:spLocks noChangeShapeType="1"/>
          </p:cNvSpPr>
          <p:nvPr/>
        </p:nvSpPr>
        <p:spPr bwMode="auto">
          <a:xfrm>
            <a:off x="7835900" y="2160588"/>
            <a:ext cx="1588" cy="3790950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6" name="Rectangle 14"/>
          <p:cNvSpPr>
            <a:spLocks noChangeArrowheads="1"/>
          </p:cNvSpPr>
          <p:nvPr/>
        </p:nvSpPr>
        <p:spPr bwMode="auto">
          <a:xfrm>
            <a:off x="3027363" y="2160588"/>
            <a:ext cx="4808537" cy="3790950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7" name="Rectangle 15"/>
          <p:cNvSpPr>
            <a:spLocks noChangeArrowheads="1"/>
          </p:cNvSpPr>
          <p:nvPr/>
        </p:nvSpPr>
        <p:spPr bwMode="auto">
          <a:xfrm>
            <a:off x="3027363" y="5711825"/>
            <a:ext cx="92075" cy="1381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8" name="Rectangle 16"/>
          <p:cNvSpPr>
            <a:spLocks noChangeArrowheads="1"/>
          </p:cNvSpPr>
          <p:nvPr/>
        </p:nvSpPr>
        <p:spPr bwMode="auto">
          <a:xfrm>
            <a:off x="3027363" y="5359400"/>
            <a:ext cx="120650" cy="1492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29" name="Rectangle 17"/>
          <p:cNvSpPr>
            <a:spLocks noChangeArrowheads="1"/>
          </p:cNvSpPr>
          <p:nvPr/>
        </p:nvSpPr>
        <p:spPr bwMode="auto">
          <a:xfrm>
            <a:off x="3027363" y="5018088"/>
            <a:ext cx="534987" cy="13811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0" name="Rectangle 18"/>
          <p:cNvSpPr>
            <a:spLocks noChangeArrowheads="1"/>
          </p:cNvSpPr>
          <p:nvPr/>
        </p:nvSpPr>
        <p:spPr bwMode="auto">
          <a:xfrm>
            <a:off x="3027363" y="4675188"/>
            <a:ext cx="663575" cy="1397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1" name="Rectangle 19"/>
          <p:cNvSpPr>
            <a:spLocks noChangeArrowheads="1"/>
          </p:cNvSpPr>
          <p:nvPr/>
        </p:nvSpPr>
        <p:spPr bwMode="auto">
          <a:xfrm>
            <a:off x="3027363" y="4333875"/>
            <a:ext cx="784225" cy="1381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2" name="Rectangle 20"/>
          <p:cNvSpPr>
            <a:spLocks noChangeArrowheads="1"/>
          </p:cNvSpPr>
          <p:nvPr/>
        </p:nvSpPr>
        <p:spPr bwMode="auto">
          <a:xfrm>
            <a:off x="3027363" y="3981450"/>
            <a:ext cx="784225" cy="1492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3" name="Rectangle 21"/>
          <p:cNvSpPr>
            <a:spLocks noChangeArrowheads="1"/>
          </p:cNvSpPr>
          <p:nvPr/>
        </p:nvSpPr>
        <p:spPr bwMode="auto">
          <a:xfrm>
            <a:off x="3027363" y="3640138"/>
            <a:ext cx="977900" cy="13811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4" name="Rectangle 22"/>
          <p:cNvSpPr>
            <a:spLocks noChangeArrowheads="1"/>
          </p:cNvSpPr>
          <p:nvPr/>
        </p:nvSpPr>
        <p:spPr bwMode="auto">
          <a:xfrm>
            <a:off x="3027363" y="3297238"/>
            <a:ext cx="1006475" cy="1397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5" name="Rectangle 23"/>
          <p:cNvSpPr>
            <a:spLocks noChangeArrowheads="1"/>
          </p:cNvSpPr>
          <p:nvPr/>
        </p:nvSpPr>
        <p:spPr bwMode="auto">
          <a:xfrm>
            <a:off x="3027363" y="2955925"/>
            <a:ext cx="1947862" cy="1381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6" name="Rectangle 24"/>
          <p:cNvSpPr>
            <a:spLocks noChangeArrowheads="1"/>
          </p:cNvSpPr>
          <p:nvPr/>
        </p:nvSpPr>
        <p:spPr bwMode="auto">
          <a:xfrm>
            <a:off x="3027363" y="2603500"/>
            <a:ext cx="2214562" cy="1492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7" name="Rectangle 25"/>
          <p:cNvSpPr>
            <a:spLocks noChangeArrowheads="1"/>
          </p:cNvSpPr>
          <p:nvPr/>
        </p:nvSpPr>
        <p:spPr bwMode="auto">
          <a:xfrm>
            <a:off x="3027363" y="2262188"/>
            <a:ext cx="4614862" cy="138112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8" name="Line 26"/>
          <p:cNvSpPr>
            <a:spLocks noChangeShapeType="1"/>
          </p:cNvSpPr>
          <p:nvPr/>
        </p:nvSpPr>
        <p:spPr bwMode="auto">
          <a:xfrm>
            <a:off x="3027363" y="5951538"/>
            <a:ext cx="4808537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39" name="Line 27"/>
          <p:cNvSpPr>
            <a:spLocks noChangeShapeType="1"/>
          </p:cNvSpPr>
          <p:nvPr/>
        </p:nvSpPr>
        <p:spPr bwMode="auto">
          <a:xfrm flipV="1">
            <a:off x="3027363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0" name="Line 28"/>
          <p:cNvSpPr>
            <a:spLocks noChangeShapeType="1"/>
          </p:cNvSpPr>
          <p:nvPr/>
        </p:nvSpPr>
        <p:spPr bwMode="auto">
          <a:xfrm flipV="1">
            <a:off x="3709988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1" name="Line 29"/>
          <p:cNvSpPr>
            <a:spLocks noChangeShapeType="1"/>
          </p:cNvSpPr>
          <p:nvPr/>
        </p:nvSpPr>
        <p:spPr bwMode="auto">
          <a:xfrm flipV="1">
            <a:off x="4402138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2" name="Line 30"/>
          <p:cNvSpPr>
            <a:spLocks noChangeShapeType="1"/>
          </p:cNvSpPr>
          <p:nvPr/>
        </p:nvSpPr>
        <p:spPr bwMode="auto">
          <a:xfrm flipV="1">
            <a:off x="5084763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3" name="Line 31"/>
          <p:cNvSpPr>
            <a:spLocks noChangeShapeType="1"/>
          </p:cNvSpPr>
          <p:nvPr/>
        </p:nvSpPr>
        <p:spPr bwMode="auto">
          <a:xfrm flipV="1">
            <a:off x="5776913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4" name="Line 32"/>
          <p:cNvSpPr>
            <a:spLocks noChangeShapeType="1"/>
          </p:cNvSpPr>
          <p:nvPr/>
        </p:nvSpPr>
        <p:spPr bwMode="auto">
          <a:xfrm flipV="1">
            <a:off x="6459538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5" name="Line 33"/>
          <p:cNvSpPr>
            <a:spLocks noChangeShapeType="1"/>
          </p:cNvSpPr>
          <p:nvPr/>
        </p:nvSpPr>
        <p:spPr bwMode="auto">
          <a:xfrm flipV="1">
            <a:off x="7151688" y="5951538"/>
            <a:ext cx="1587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6" name="Line 34"/>
          <p:cNvSpPr>
            <a:spLocks noChangeShapeType="1"/>
          </p:cNvSpPr>
          <p:nvPr/>
        </p:nvSpPr>
        <p:spPr bwMode="auto">
          <a:xfrm flipV="1">
            <a:off x="7835900" y="5951538"/>
            <a:ext cx="1588" cy="4603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7" name="Line 35"/>
          <p:cNvSpPr>
            <a:spLocks noChangeShapeType="1"/>
          </p:cNvSpPr>
          <p:nvPr/>
        </p:nvSpPr>
        <p:spPr bwMode="auto">
          <a:xfrm>
            <a:off x="3027363" y="2160588"/>
            <a:ext cx="1587" cy="37909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8" name="Line 36"/>
          <p:cNvSpPr>
            <a:spLocks noChangeShapeType="1"/>
          </p:cNvSpPr>
          <p:nvPr/>
        </p:nvSpPr>
        <p:spPr bwMode="auto">
          <a:xfrm>
            <a:off x="2971800" y="595153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49" name="Line 37"/>
          <p:cNvSpPr>
            <a:spLocks noChangeShapeType="1"/>
          </p:cNvSpPr>
          <p:nvPr/>
        </p:nvSpPr>
        <p:spPr bwMode="auto">
          <a:xfrm>
            <a:off x="2971800" y="5610225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0" name="Line 38"/>
          <p:cNvSpPr>
            <a:spLocks noChangeShapeType="1"/>
          </p:cNvSpPr>
          <p:nvPr/>
        </p:nvSpPr>
        <p:spPr bwMode="auto">
          <a:xfrm>
            <a:off x="2971800" y="5257800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1" name="Line 39"/>
          <p:cNvSpPr>
            <a:spLocks noChangeShapeType="1"/>
          </p:cNvSpPr>
          <p:nvPr/>
        </p:nvSpPr>
        <p:spPr bwMode="auto">
          <a:xfrm>
            <a:off x="2971800" y="491648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2" name="Line 40"/>
          <p:cNvSpPr>
            <a:spLocks noChangeShapeType="1"/>
          </p:cNvSpPr>
          <p:nvPr/>
        </p:nvSpPr>
        <p:spPr bwMode="auto">
          <a:xfrm>
            <a:off x="2971800" y="457358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3" name="Line 41"/>
          <p:cNvSpPr>
            <a:spLocks noChangeShapeType="1"/>
          </p:cNvSpPr>
          <p:nvPr/>
        </p:nvSpPr>
        <p:spPr bwMode="auto">
          <a:xfrm>
            <a:off x="2971800" y="4232275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4" name="Line 42"/>
          <p:cNvSpPr>
            <a:spLocks noChangeShapeType="1"/>
          </p:cNvSpPr>
          <p:nvPr/>
        </p:nvSpPr>
        <p:spPr bwMode="auto">
          <a:xfrm>
            <a:off x="2971800" y="3879850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5" name="Line 43"/>
          <p:cNvSpPr>
            <a:spLocks noChangeShapeType="1"/>
          </p:cNvSpPr>
          <p:nvPr/>
        </p:nvSpPr>
        <p:spPr bwMode="auto">
          <a:xfrm>
            <a:off x="2971800" y="353853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6" name="Line 44"/>
          <p:cNvSpPr>
            <a:spLocks noChangeShapeType="1"/>
          </p:cNvSpPr>
          <p:nvPr/>
        </p:nvSpPr>
        <p:spPr bwMode="auto">
          <a:xfrm>
            <a:off x="2971800" y="319563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7" name="Line 45"/>
          <p:cNvSpPr>
            <a:spLocks noChangeShapeType="1"/>
          </p:cNvSpPr>
          <p:nvPr/>
        </p:nvSpPr>
        <p:spPr bwMode="auto">
          <a:xfrm>
            <a:off x="2971800" y="2854325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8" name="Line 46"/>
          <p:cNvSpPr>
            <a:spLocks noChangeShapeType="1"/>
          </p:cNvSpPr>
          <p:nvPr/>
        </p:nvSpPr>
        <p:spPr bwMode="auto">
          <a:xfrm>
            <a:off x="2971800" y="2501900"/>
            <a:ext cx="5556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59" name="Line 47"/>
          <p:cNvSpPr>
            <a:spLocks noChangeShapeType="1"/>
          </p:cNvSpPr>
          <p:nvPr/>
        </p:nvSpPr>
        <p:spPr bwMode="auto">
          <a:xfrm>
            <a:off x="2971800" y="2160588"/>
            <a:ext cx="5556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60" name="Rectangle 48"/>
          <p:cNvSpPr>
            <a:spLocks noChangeArrowheads="1"/>
          </p:cNvSpPr>
          <p:nvPr/>
        </p:nvSpPr>
        <p:spPr bwMode="auto">
          <a:xfrm>
            <a:off x="1633538" y="1577975"/>
            <a:ext cx="68754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00FFFF"/>
                </a:solidFill>
                <a:latin typeface="Arial" pitchFamily="34" charset="0"/>
              </a:rPr>
              <a:t>Major Obstacles to Business Development in Latin America</a:t>
            </a:r>
            <a:endParaRPr lang="en-US"/>
          </a:p>
        </p:txBody>
      </p:sp>
      <p:sp>
        <p:nvSpPr>
          <p:cNvPr id="474161" name="Rectangle 49"/>
          <p:cNvSpPr>
            <a:spLocks noChangeArrowheads="1"/>
          </p:cNvSpPr>
          <p:nvPr/>
        </p:nvSpPr>
        <p:spPr bwMode="auto">
          <a:xfrm>
            <a:off x="2990850" y="6089650"/>
            <a:ext cx="13811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/>
          </a:p>
        </p:txBody>
      </p:sp>
      <p:sp>
        <p:nvSpPr>
          <p:cNvPr id="474162" name="Rectangle 50"/>
          <p:cNvSpPr>
            <a:spLocks noChangeArrowheads="1"/>
          </p:cNvSpPr>
          <p:nvPr/>
        </p:nvSpPr>
        <p:spPr bwMode="auto">
          <a:xfrm>
            <a:off x="3673475" y="6089650"/>
            <a:ext cx="138113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5</a:t>
            </a:r>
            <a:endParaRPr lang="en-US"/>
          </a:p>
        </p:txBody>
      </p:sp>
      <p:sp>
        <p:nvSpPr>
          <p:cNvPr id="474163" name="Rectangle 51"/>
          <p:cNvSpPr>
            <a:spLocks noChangeArrowheads="1"/>
          </p:cNvSpPr>
          <p:nvPr/>
        </p:nvSpPr>
        <p:spPr bwMode="auto">
          <a:xfrm>
            <a:off x="4329113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10</a:t>
            </a:r>
            <a:endParaRPr lang="en-US"/>
          </a:p>
        </p:txBody>
      </p:sp>
      <p:sp>
        <p:nvSpPr>
          <p:cNvPr id="474164" name="Rectangle 52"/>
          <p:cNvSpPr>
            <a:spLocks noChangeArrowheads="1"/>
          </p:cNvSpPr>
          <p:nvPr/>
        </p:nvSpPr>
        <p:spPr bwMode="auto">
          <a:xfrm>
            <a:off x="5011738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15</a:t>
            </a:r>
            <a:endParaRPr lang="en-US"/>
          </a:p>
        </p:txBody>
      </p:sp>
      <p:sp>
        <p:nvSpPr>
          <p:cNvPr id="474165" name="Rectangle 53"/>
          <p:cNvSpPr>
            <a:spLocks noChangeArrowheads="1"/>
          </p:cNvSpPr>
          <p:nvPr/>
        </p:nvSpPr>
        <p:spPr bwMode="auto">
          <a:xfrm>
            <a:off x="5703888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20</a:t>
            </a:r>
            <a:endParaRPr lang="en-US"/>
          </a:p>
        </p:txBody>
      </p:sp>
      <p:sp>
        <p:nvSpPr>
          <p:cNvPr id="474166" name="Rectangle 54"/>
          <p:cNvSpPr>
            <a:spLocks noChangeArrowheads="1"/>
          </p:cNvSpPr>
          <p:nvPr/>
        </p:nvSpPr>
        <p:spPr bwMode="auto">
          <a:xfrm>
            <a:off x="6386513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25</a:t>
            </a:r>
            <a:endParaRPr lang="en-US"/>
          </a:p>
        </p:txBody>
      </p:sp>
      <p:sp>
        <p:nvSpPr>
          <p:cNvPr id="474167" name="Rectangle 55"/>
          <p:cNvSpPr>
            <a:spLocks noChangeArrowheads="1"/>
          </p:cNvSpPr>
          <p:nvPr/>
        </p:nvSpPr>
        <p:spPr bwMode="auto">
          <a:xfrm>
            <a:off x="7078663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30</a:t>
            </a:r>
            <a:endParaRPr lang="en-US"/>
          </a:p>
        </p:txBody>
      </p:sp>
      <p:sp>
        <p:nvSpPr>
          <p:cNvPr id="474168" name="Rectangle 56"/>
          <p:cNvSpPr>
            <a:spLocks noChangeArrowheads="1"/>
          </p:cNvSpPr>
          <p:nvPr/>
        </p:nvSpPr>
        <p:spPr bwMode="auto">
          <a:xfrm>
            <a:off x="7761288" y="6089650"/>
            <a:ext cx="22225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FFFF"/>
                </a:solidFill>
                <a:latin typeface="Arial" pitchFamily="34" charset="0"/>
              </a:rPr>
              <a:t>35</a:t>
            </a:r>
            <a:endParaRPr lang="en-US"/>
          </a:p>
        </p:txBody>
      </p:sp>
      <p:sp>
        <p:nvSpPr>
          <p:cNvPr id="474169" name="Rectangle 57"/>
          <p:cNvSpPr>
            <a:spLocks noChangeArrowheads="1"/>
          </p:cNvSpPr>
          <p:nvPr/>
        </p:nvSpPr>
        <p:spPr bwMode="auto">
          <a:xfrm>
            <a:off x="1504950" y="5683250"/>
            <a:ext cx="14954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Judiciary system</a:t>
            </a:r>
            <a:endParaRPr lang="en-US"/>
          </a:p>
        </p:txBody>
      </p:sp>
      <p:sp>
        <p:nvSpPr>
          <p:cNvPr id="474170" name="Rectangle 58"/>
          <p:cNvSpPr>
            <a:spLocks noChangeArrowheads="1"/>
          </p:cNvSpPr>
          <p:nvPr/>
        </p:nvSpPr>
        <p:spPr bwMode="auto">
          <a:xfrm>
            <a:off x="1560513" y="5341938"/>
            <a:ext cx="1449387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Organized crime</a:t>
            </a:r>
            <a:endParaRPr lang="en-US"/>
          </a:p>
        </p:txBody>
      </p:sp>
      <p:sp>
        <p:nvSpPr>
          <p:cNvPr id="474171" name="Rectangle 59"/>
          <p:cNvSpPr>
            <a:spLocks noChangeArrowheads="1"/>
          </p:cNvSpPr>
          <p:nvPr/>
        </p:nvSpPr>
        <p:spPr bwMode="auto">
          <a:xfrm>
            <a:off x="2030413" y="4999038"/>
            <a:ext cx="98742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Corruption</a:t>
            </a:r>
            <a:endParaRPr lang="en-US"/>
          </a:p>
        </p:txBody>
      </p:sp>
      <p:sp>
        <p:nvSpPr>
          <p:cNvPr id="474172" name="Rectangle 60"/>
          <p:cNvSpPr>
            <a:spLocks noChangeArrowheads="1"/>
          </p:cNvSpPr>
          <p:nvPr/>
        </p:nvSpPr>
        <p:spPr bwMode="auto">
          <a:xfrm>
            <a:off x="508000" y="4657725"/>
            <a:ext cx="25558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Practices against competition</a:t>
            </a:r>
            <a:endParaRPr lang="en-US"/>
          </a:p>
        </p:txBody>
      </p:sp>
      <p:sp>
        <p:nvSpPr>
          <p:cNvPr id="474173" name="Rectangle 61"/>
          <p:cNvSpPr>
            <a:spLocks noChangeArrowheads="1"/>
          </p:cNvSpPr>
          <p:nvPr/>
        </p:nvSpPr>
        <p:spPr bwMode="auto">
          <a:xfrm>
            <a:off x="1800225" y="4305300"/>
            <a:ext cx="12176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Infrastructure</a:t>
            </a:r>
            <a:endParaRPr lang="en-US"/>
          </a:p>
        </p:txBody>
      </p:sp>
      <p:sp>
        <p:nvSpPr>
          <p:cNvPr id="474174" name="Rectangle 62"/>
          <p:cNvSpPr>
            <a:spLocks noChangeArrowheads="1"/>
          </p:cNvSpPr>
          <p:nvPr/>
        </p:nvSpPr>
        <p:spPr bwMode="auto">
          <a:xfrm>
            <a:off x="1892300" y="3963988"/>
            <a:ext cx="10985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Street crime</a:t>
            </a:r>
            <a:endParaRPr lang="en-US"/>
          </a:p>
        </p:txBody>
      </p:sp>
      <p:sp>
        <p:nvSpPr>
          <p:cNvPr id="474175" name="Rectangle 63"/>
          <p:cNvSpPr>
            <a:spLocks noChangeArrowheads="1"/>
          </p:cNvSpPr>
          <p:nvPr/>
        </p:nvSpPr>
        <p:spPr bwMode="auto">
          <a:xfrm>
            <a:off x="1725613" y="3621088"/>
            <a:ext cx="127317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Exchange rate</a:t>
            </a:r>
            <a:endParaRPr lang="en-US"/>
          </a:p>
        </p:txBody>
      </p:sp>
      <p:sp>
        <p:nvSpPr>
          <p:cNvPr id="474176" name="Rectangle 64"/>
          <p:cNvSpPr>
            <a:spLocks noChangeArrowheads="1"/>
          </p:cNvSpPr>
          <p:nvPr/>
        </p:nvSpPr>
        <p:spPr bwMode="auto">
          <a:xfrm>
            <a:off x="2243138" y="3270250"/>
            <a:ext cx="76676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Inflation</a:t>
            </a:r>
            <a:endParaRPr lang="en-US"/>
          </a:p>
        </p:txBody>
      </p:sp>
      <p:sp>
        <p:nvSpPr>
          <p:cNvPr id="474177" name="Rectangle 65"/>
          <p:cNvSpPr>
            <a:spLocks noChangeArrowheads="1"/>
          </p:cNvSpPr>
          <p:nvPr/>
        </p:nvSpPr>
        <p:spPr bwMode="auto">
          <a:xfrm>
            <a:off x="1560513" y="2927350"/>
            <a:ext cx="145891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Policy instability</a:t>
            </a:r>
            <a:endParaRPr lang="en-US"/>
          </a:p>
        </p:txBody>
      </p:sp>
      <p:sp>
        <p:nvSpPr>
          <p:cNvPr id="474178" name="Rectangle 66"/>
          <p:cNvSpPr>
            <a:spLocks noChangeArrowheads="1"/>
          </p:cNvSpPr>
          <p:nvPr/>
        </p:nvSpPr>
        <p:spPr bwMode="auto">
          <a:xfrm>
            <a:off x="1108075" y="2586038"/>
            <a:ext cx="1928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Taxes and regulations</a:t>
            </a:r>
            <a:endParaRPr lang="en-US"/>
          </a:p>
        </p:txBody>
      </p:sp>
      <p:sp>
        <p:nvSpPr>
          <p:cNvPr id="474179" name="Rectangle 67"/>
          <p:cNvSpPr>
            <a:spLocks noChangeArrowheads="1"/>
          </p:cNvSpPr>
          <p:nvPr/>
        </p:nvSpPr>
        <p:spPr bwMode="auto">
          <a:xfrm>
            <a:off x="1905000" y="2243138"/>
            <a:ext cx="958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Financing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474180" name="Rectangle 68"/>
          <p:cNvSpPr>
            <a:spLocks noChangeArrowheads="1"/>
          </p:cNvSpPr>
          <p:nvPr/>
        </p:nvSpPr>
        <p:spPr bwMode="auto">
          <a:xfrm>
            <a:off x="3479800" y="6664325"/>
            <a:ext cx="38846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81" name="Rectangle 69"/>
          <p:cNvSpPr>
            <a:spLocks noChangeArrowheads="1"/>
          </p:cNvSpPr>
          <p:nvPr/>
        </p:nvSpPr>
        <p:spPr bwMode="auto">
          <a:xfrm>
            <a:off x="350838" y="6524625"/>
            <a:ext cx="596106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82" name="Rectangle 70"/>
          <p:cNvSpPr>
            <a:spLocks noChangeArrowheads="1"/>
          </p:cNvSpPr>
          <p:nvPr/>
        </p:nvSpPr>
        <p:spPr bwMode="auto">
          <a:xfrm>
            <a:off x="379413" y="6534150"/>
            <a:ext cx="4670425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solidFill>
                  <a:srgbClr val="00FF00"/>
                </a:solidFill>
                <a:latin typeface="Arial" pitchFamily="34" charset="0"/>
              </a:rPr>
              <a:t>Source: World Business Environment Survey (WBES) and IDB calculations.</a:t>
            </a:r>
            <a:endParaRPr lang="en-US"/>
          </a:p>
        </p:txBody>
      </p:sp>
      <p:sp>
        <p:nvSpPr>
          <p:cNvPr id="474183" name="Rectangle 71"/>
          <p:cNvSpPr>
            <a:spLocks noChangeArrowheads="1"/>
          </p:cNvSpPr>
          <p:nvPr/>
        </p:nvSpPr>
        <p:spPr bwMode="auto">
          <a:xfrm>
            <a:off x="1614488" y="2105025"/>
            <a:ext cx="17621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84" name="Rectangle 72"/>
          <p:cNvSpPr>
            <a:spLocks noChangeArrowheads="1"/>
          </p:cNvSpPr>
          <p:nvPr/>
        </p:nvSpPr>
        <p:spPr bwMode="auto">
          <a:xfrm>
            <a:off x="3709988" y="1938338"/>
            <a:ext cx="424497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4185" name="Rectangle 73"/>
          <p:cNvSpPr>
            <a:spLocks noChangeArrowheads="1"/>
          </p:cNvSpPr>
          <p:nvPr/>
        </p:nvSpPr>
        <p:spPr bwMode="auto">
          <a:xfrm>
            <a:off x="3746500" y="1957388"/>
            <a:ext cx="427355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(Percentage that thinks it is the principal obstacle)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Much evidence indicates that </a:t>
            </a:r>
            <a:br>
              <a:rPr lang="en-US" b="1"/>
            </a:br>
            <a:r>
              <a:rPr lang="en-US" b="1"/>
              <a:t>Latin America lacks competitiveness</a:t>
            </a:r>
          </a:p>
        </p:txBody>
      </p:sp>
      <p:sp>
        <p:nvSpPr>
          <p:cNvPr id="532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liberalization has taken big strides</a:t>
            </a:r>
          </a:p>
        </p:txBody>
      </p:sp>
      <p:sp>
        <p:nvSpPr>
          <p:cNvPr id="475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Banks privatized</a:t>
            </a:r>
          </a:p>
          <a:p>
            <a:r>
              <a:rPr lang="en-US"/>
              <a:t>Most interest rates liberalized </a:t>
            </a:r>
          </a:p>
          <a:p>
            <a:r>
              <a:rPr lang="en-US"/>
              <a:t>Reserve requirements reduced </a:t>
            </a:r>
          </a:p>
          <a:p>
            <a:r>
              <a:rPr lang="en-US"/>
              <a:t>Capital adequacy ratios adopted in all countries</a:t>
            </a:r>
          </a:p>
          <a:p>
            <a:r>
              <a:rPr lang="en-US"/>
              <a:t>Supervision strengthened.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r>
              <a:rPr lang="en-US"/>
              <a:t>…and it has paid off</a:t>
            </a:r>
          </a:p>
        </p:txBody>
      </p:sp>
      <p:graphicFrame>
        <p:nvGraphicFramePr>
          <p:cNvPr id="476164" name="Object 4"/>
          <p:cNvGraphicFramePr>
            <a:graphicFrameLocks noChangeAspect="1"/>
          </p:cNvGraphicFramePr>
          <p:nvPr/>
        </p:nvGraphicFramePr>
        <p:xfrm>
          <a:off x="304800" y="922338"/>
          <a:ext cx="8678863" cy="5935662"/>
        </p:xfrm>
        <a:graphic>
          <a:graphicData uri="http://schemas.openxmlformats.org/presentationml/2006/ole">
            <p:oleObj spid="_x0000_s476164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But it has not been enough:</a:t>
            </a:r>
            <a:br>
              <a:rPr lang="en-US"/>
            </a:br>
            <a:r>
              <a:rPr lang="en-US"/>
              <a:t>Credit is still scarce in Latin America</a:t>
            </a:r>
          </a:p>
        </p:txBody>
      </p:sp>
      <p:graphicFrame>
        <p:nvGraphicFramePr>
          <p:cNvPr id="43110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88925" y="1524000"/>
          <a:ext cx="8672513" cy="5140325"/>
        </p:xfrm>
        <a:graphic>
          <a:graphicData uri="http://schemas.openxmlformats.org/presentationml/2006/ole">
            <p:oleObj spid="_x0000_s431107" name="Chart" r:id="rId3" imgW="8677656" imgH="46866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Credit markets are underdeveloped</a:t>
            </a:r>
          </a:p>
        </p:txBody>
      </p:sp>
      <p:sp>
        <p:nvSpPr>
          <p:cNvPr id="561155" name="Text Box 3"/>
          <p:cNvSpPr txBox="1">
            <a:spLocks noChangeArrowheads="1"/>
          </p:cNvSpPr>
          <p:nvPr/>
        </p:nvSpPr>
        <p:spPr bwMode="auto">
          <a:xfrm>
            <a:off x="2887663" y="1339850"/>
            <a:ext cx="3814762" cy="3365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O" sz="1600" b="1">
                <a:solidFill>
                  <a:schemeClr val="accent2"/>
                </a:solidFill>
                <a:latin typeface="Arial" pitchFamily="34" charset="0"/>
              </a:rPr>
              <a:t>Credit to private sector (as % of GDP)</a:t>
            </a:r>
          </a:p>
        </p:txBody>
      </p:sp>
      <p:sp>
        <p:nvSpPr>
          <p:cNvPr id="561156" name="Rectangle 4"/>
          <p:cNvSpPr>
            <a:spLocks noChangeArrowheads="1"/>
          </p:cNvSpPr>
          <p:nvPr/>
        </p:nvSpPr>
        <p:spPr bwMode="auto">
          <a:xfrm rot="5400000">
            <a:off x="2429669" y="1804194"/>
            <a:ext cx="4829175" cy="448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57" name="Rectangle 5"/>
          <p:cNvSpPr>
            <a:spLocks noChangeArrowheads="1"/>
          </p:cNvSpPr>
          <p:nvPr/>
        </p:nvSpPr>
        <p:spPr bwMode="auto">
          <a:xfrm rot="5400000">
            <a:off x="2429669" y="1804194"/>
            <a:ext cx="4829175" cy="4487863"/>
          </a:xfrm>
          <a:prstGeom prst="rect">
            <a:avLst/>
          </a:prstGeom>
          <a:noFill/>
          <a:ln w="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58" name="Rectangle 6"/>
          <p:cNvSpPr>
            <a:spLocks noChangeArrowheads="1"/>
          </p:cNvSpPr>
          <p:nvPr/>
        </p:nvSpPr>
        <p:spPr bwMode="auto">
          <a:xfrm rot="5400000">
            <a:off x="3945732" y="492918"/>
            <a:ext cx="273050" cy="2963863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59" name="Rectangle 7"/>
          <p:cNvSpPr>
            <a:spLocks noChangeArrowheads="1"/>
          </p:cNvSpPr>
          <p:nvPr/>
        </p:nvSpPr>
        <p:spPr bwMode="auto">
          <a:xfrm rot="5400000">
            <a:off x="3576637" y="1550988"/>
            <a:ext cx="277813" cy="2230438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0" name="Rectangle 8"/>
          <p:cNvSpPr>
            <a:spLocks noChangeArrowheads="1"/>
          </p:cNvSpPr>
          <p:nvPr/>
        </p:nvSpPr>
        <p:spPr bwMode="auto">
          <a:xfrm rot="5400000">
            <a:off x="3094038" y="2728913"/>
            <a:ext cx="273050" cy="1257300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1" name="Rectangle 9"/>
          <p:cNvSpPr>
            <a:spLocks noChangeArrowheads="1"/>
          </p:cNvSpPr>
          <p:nvPr/>
        </p:nvSpPr>
        <p:spPr bwMode="auto">
          <a:xfrm rot="5400000">
            <a:off x="2970213" y="3540125"/>
            <a:ext cx="273050" cy="1009650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2" name="Rectangle 10"/>
          <p:cNvSpPr>
            <a:spLocks noChangeArrowheads="1"/>
          </p:cNvSpPr>
          <p:nvPr/>
        </p:nvSpPr>
        <p:spPr bwMode="auto">
          <a:xfrm rot="5400000">
            <a:off x="2960688" y="4238625"/>
            <a:ext cx="273050" cy="990600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3" name="Rectangle 11"/>
          <p:cNvSpPr>
            <a:spLocks noChangeArrowheads="1"/>
          </p:cNvSpPr>
          <p:nvPr/>
        </p:nvSpPr>
        <p:spPr bwMode="auto">
          <a:xfrm rot="5400000">
            <a:off x="2776538" y="5110163"/>
            <a:ext cx="279400" cy="628650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4" name="Rectangle 12"/>
          <p:cNvSpPr>
            <a:spLocks noChangeArrowheads="1"/>
          </p:cNvSpPr>
          <p:nvPr/>
        </p:nvSpPr>
        <p:spPr bwMode="auto">
          <a:xfrm rot="5400000">
            <a:off x="2598738" y="5981700"/>
            <a:ext cx="273050" cy="266700"/>
          </a:xfrm>
          <a:prstGeom prst="rect">
            <a:avLst/>
          </a:prstGeom>
          <a:solidFill>
            <a:srgbClr val="FF66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5" name="Line 13"/>
          <p:cNvSpPr>
            <a:spLocks noChangeShapeType="1"/>
          </p:cNvSpPr>
          <p:nvPr/>
        </p:nvSpPr>
        <p:spPr bwMode="auto">
          <a:xfrm rot="5400000">
            <a:off x="4843463" y="-608013"/>
            <a:ext cx="1588" cy="448786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6" name="Line 14"/>
          <p:cNvSpPr>
            <a:spLocks noChangeShapeType="1"/>
          </p:cNvSpPr>
          <p:nvPr/>
        </p:nvSpPr>
        <p:spPr bwMode="auto">
          <a:xfrm rot="5400000">
            <a:off x="2582863" y="1617663"/>
            <a:ext cx="33337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7" name="Line 15"/>
          <p:cNvSpPr>
            <a:spLocks noChangeShapeType="1"/>
          </p:cNvSpPr>
          <p:nvPr/>
        </p:nvSpPr>
        <p:spPr bwMode="auto">
          <a:xfrm rot="5400000">
            <a:off x="3144838" y="1617663"/>
            <a:ext cx="33337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8" name="Line 16"/>
          <p:cNvSpPr>
            <a:spLocks noChangeShapeType="1"/>
          </p:cNvSpPr>
          <p:nvPr/>
        </p:nvSpPr>
        <p:spPr bwMode="auto">
          <a:xfrm rot="5400000">
            <a:off x="3706813" y="1617663"/>
            <a:ext cx="33337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69" name="Line 17"/>
          <p:cNvSpPr>
            <a:spLocks noChangeShapeType="1"/>
          </p:cNvSpPr>
          <p:nvPr/>
        </p:nvSpPr>
        <p:spPr bwMode="auto">
          <a:xfrm rot="5400000">
            <a:off x="4268788" y="1617663"/>
            <a:ext cx="33337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0" name="Line 18"/>
          <p:cNvSpPr>
            <a:spLocks noChangeShapeType="1"/>
          </p:cNvSpPr>
          <p:nvPr/>
        </p:nvSpPr>
        <p:spPr bwMode="auto">
          <a:xfrm rot="5400000">
            <a:off x="4822825" y="1617663"/>
            <a:ext cx="33337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1" name="Line 19"/>
          <p:cNvSpPr>
            <a:spLocks noChangeShapeType="1"/>
          </p:cNvSpPr>
          <p:nvPr/>
        </p:nvSpPr>
        <p:spPr bwMode="auto">
          <a:xfrm rot="5400000">
            <a:off x="5384800" y="1616075"/>
            <a:ext cx="33338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2" name="Line 20"/>
          <p:cNvSpPr>
            <a:spLocks noChangeShapeType="1"/>
          </p:cNvSpPr>
          <p:nvPr/>
        </p:nvSpPr>
        <p:spPr bwMode="auto">
          <a:xfrm rot="5400000">
            <a:off x="5946775" y="1616075"/>
            <a:ext cx="33338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3" name="Line 21"/>
          <p:cNvSpPr>
            <a:spLocks noChangeShapeType="1"/>
          </p:cNvSpPr>
          <p:nvPr/>
        </p:nvSpPr>
        <p:spPr bwMode="auto">
          <a:xfrm rot="5400000">
            <a:off x="6508750" y="1616075"/>
            <a:ext cx="33338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4" name="Line 22"/>
          <p:cNvSpPr>
            <a:spLocks noChangeShapeType="1"/>
          </p:cNvSpPr>
          <p:nvPr/>
        </p:nvSpPr>
        <p:spPr bwMode="auto">
          <a:xfrm rot="5400000">
            <a:off x="7070725" y="1616075"/>
            <a:ext cx="33338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5" name="Line 23"/>
          <p:cNvSpPr>
            <a:spLocks noChangeShapeType="1"/>
          </p:cNvSpPr>
          <p:nvPr/>
        </p:nvSpPr>
        <p:spPr bwMode="auto">
          <a:xfrm rot="5400000">
            <a:off x="184944" y="4047332"/>
            <a:ext cx="4829175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6" name="Line 24"/>
          <p:cNvSpPr>
            <a:spLocks noChangeShapeType="1"/>
          </p:cNvSpPr>
          <p:nvPr/>
        </p:nvSpPr>
        <p:spPr bwMode="auto">
          <a:xfrm rot="5400000" flipV="1">
            <a:off x="2572544" y="1607344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7" name="Line 25"/>
          <p:cNvSpPr>
            <a:spLocks noChangeShapeType="1"/>
          </p:cNvSpPr>
          <p:nvPr/>
        </p:nvSpPr>
        <p:spPr bwMode="auto">
          <a:xfrm rot="5400000" flipV="1">
            <a:off x="2572544" y="2294732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8" name="Line 26"/>
          <p:cNvSpPr>
            <a:spLocks noChangeShapeType="1"/>
          </p:cNvSpPr>
          <p:nvPr/>
        </p:nvSpPr>
        <p:spPr bwMode="auto">
          <a:xfrm rot="5400000" flipV="1">
            <a:off x="2572544" y="2988469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79" name="Line 27"/>
          <p:cNvSpPr>
            <a:spLocks noChangeShapeType="1"/>
          </p:cNvSpPr>
          <p:nvPr/>
        </p:nvSpPr>
        <p:spPr bwMode="auto">
          <a:xfrm rot="5400000" flipV="1">
            <a:off x="2572544" y="3675857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0" name="Line 28"/>
          <p:cNvSpPr>
            <a:spLocks noChangeShapeType="1"/>
          </p:cNvSpPr>
          <p:nvPr/>
        </p:nvSpPr>
        <p:spPr bwMode="auto">
          <a:xfrm rot="5400000" flipV="1">
            <a:off x="2572544" y="4364832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1" name="Line 29"/>
          <p:cNvSpPr>
            <a:spLocks noChangeShapeType="1"/>
          </p:cNvSpPr>
          <p:nvPr/>
        </p:nvSpPr>
        <p:spPr bwMode="auto">
          <a:xfrm rot="5400000" flipV="1">
            <a:off x="2572544" y="5052219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2" name="Line 30"/>
          <p:cNvSpPr>
            <a:spLocks noChangeShapeType="1"/>
          </p:cNvSpPr>
          <p:nvPr/>
        </p:nvSpPr>
        <p:spPr bwMode="auto">
          <a:xfrm rot="5400000" flipV="1">
            <a:off x="2572544" y="5747544"/>
            <a:ext cx="1588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3" name="Line 31"/>
          <p:cNvSpPr>
            <a:spLocks noChangeShapeType="1"/>
          </p:cNvSpPr>
          <p:nvPr/>
        </p:nvSpPr>
        <p:spPr bwMode="auto">
          <a:xfrm rot="5400000" flipV="1">
            <a:off x="2572544" y="6434932"/>
            <a:ext cx="1587" cy="5715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4" name="Rectangle 32"/>
          <p:cNvSpPr>
            <a:spLocks noChangeArrowheads="1"/>
          </p:cNvSpPr>
          <p:nvPr/>
        </p:nvSpPr>
        <p:spPr bwMode="auto">
          <a:xfrm rot="5400000">
            <a:off x="6003925" y="1858963"/>
            <a:ext cx="142875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5" name="Rectangle 33"/>
          <p:cNvSpPr>
            <a:spLocks noChangeArrowheads="1"/>
          </p:cNvSpPr>
          <p:nvPr/>
        </p:nvSpPr>
        <p:spPr bwMode="auto">
          <a:xfrm rot="5400000">
            <a:off x="5747544" y="2547144"/>
            <a:ext cx="141287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6" name="Rectangle 34"/>
          <p:cNvSpPr>
            <a:spLocks noChangeArrowheads="1"/>
          </p:cNvSpPr>
          <p:nvPr/>
        </p:nvSpPr>
        <p:spPr bwMode="auto">
          <a:xfrm rot="5400000">
            <a:off x="5489575" y="3235325"/>
            <a:ext cx="142875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7" name="Rectangle 35"/>
          <p:cNvSpPr>
            <a:spLocks noChangeArrowheads="1"/>
          </p:cNvSpPr>
          <p:nvPr/>
        </p:nvSpPr>
        <p:spPr bwMode="auto">
          <a:xfrm rot="5400000">
            <a:off x="5956300" y="3929063"/>
            <a:ext cx="142875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8" name="Rectangle 36"/>
          <p:cNvSpPr>
            <a:spLocks noChangeArrowheads="1"/>
          </p:cNvSpPr>
          <p:nvPr/>
        </p:nvSpPr>
        <p:spPr bwMode="auto">
          <a:xfrm rot="5400000">
            <a:off x="6452394" y="4617244"/>
            <a:ext cx="141287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89" name="Rectangle 37"/>
          <p:cNvSpPr>
            <a:spLocks noChangeArrowheads="1"/>
          </p:cNvSpPr>
          <p:nvPr/>
        </p:nvSpPr>
        <p:spPr bwMode="auto">
          <a:xfrm rot="5400000">
            <a:off x="5213350" y="5305425"/>
            <a:ext cx="142875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90" name="Rectangle 38"/>
          <p:cNvSpPr>
            <a:spLocks noChangeArrowheads="1"/>
          </p:cNvSpPr>
          <p:nvPr/>
        </p:nvSpPr>
        <p:spPr bwMode="auto">
          <a:xfrm rot="5400000">
            <a:off x="5433219" y="5993606"/>
            <a:ext cx="141288" cy="238125"/>
          </a:xfrm>
          <a:prstGeom prst="rect">
            <a:avLst/>
          </a:prstGeom>
          <a:solidFill>
            <a:srgbClr val="CC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1191" name="Rectangle 39"/>
          <p:cNvSpPr>
            <a:spLocks noChangeArrowheads="1"/>
          </p:cNvSpPr>
          <p:nvPr/>
        </p:nvSpPr>
        <p:spPr bwMode="auto">
          <a:xfrm rot="21600000">
            <a:off x="6137275" y="3279775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93%</a:t>
            </a:r>
            <a:endParaRPr lang="es-CO"/>
          </a:p>
        </p:txBody>
      </p:sp>
      <p:sp>
        <p:nvSpPr>
          <p:cNvPr id="561192" name="Rectangle 40"/>
          <p:cNvSpPr>
            <a:spLocks noChangeArrowheads="1"/>
          </p:cNvSpPr>
          <p:nvPr/>
        </p:nvSpPr>
        <p:spPr bwMode="auto">
          <a:xfrm rot="21600000">
            <a:off x="6494463" y="1776413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14%</a:t>
            </a:r>
            <a:endParaRPr lang="es-CO"/>
          </a:p>
        </p:txBody>
      </p:sp>
      <p:sp>
        <p:nvSpPr>
          <p:cNvPr id="561193" name="Rectangle 41"/>
          <p:cNvSpPr>
            <a:spLocks noChangeArrowheads="1"/>
          </p:cNvSpPr>
          <p:nvPr/>
        </p:nvSpPr>
        <p:spPr bwMode="auto">
          <a:xfrm rot="21600000">
            <a:off x="5146675" y="2593975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35%</a:t>
            </a:r>
            <a:endParaRPr lang="es-CO"/>
          </a:p>
        </p:txBody>
      </p:sp>
      <p:sp>
        <p:nvSpPr>
          <p:cNvPr id="561194" name="Rectangle 42"/>
          <p:cNvSpPr>
            <a:spLocks noChangeArrowheads="1"/>
          </p:cNvSpPr>
          <p:nvPr/>
        </p:nvSpPr>
        <p:spPr bwMode="auto">
          <a:xfrm rot="21600000">
            <a:off x="6365875" y="3965575"/>
            <a:ext cx="454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153%</a:t>
            </a:r>
            <a:endParaRPr lang="es-CO"/>
          </a:p>
        </p:txBody>
      </p:sp>
      <p:sp>
        <p:nvSpPr>
          <p:cNvPr id="561195" name="Rectangle 43"/>
          <p:cNvSpPr>
            <a:spLocks noChangeArrowheads="1"/>
          </p:cNvSpPr>
          <p:nvPr/>
        </p:nvSpPr>
        <p:spPr bwMode="auto">
          <a:xfrm rot="21600000">
            <a:off x="4765675" y="6022975"/>
            <a:ext cx="454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316%</a:t>
            </a:r>
            <a:endParaRPr lang="es-CO"/>
          </a:p>
        </p:txBody>
      </p:sp>
      <p:sp>
        <p:nvSpPr>
          <p:cNvPr id="561196" name="Rectangle 44"/>
          <p:cNvSpPr>
            <a:spLocks noChangeArrowheads="1"/>
          </p:cNvSpPr>
          <p:nvPr/>
        </p:nvSpPr>
        <p:spPr bwMode="auto">
          <a:xfrm rot="21600000">
            <a:off x="4613275" y="5337175"/>
            <a:ext cx="454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172%</a:t>
            </a:r>
            <a:endParaRPr lang="es-CO"/>
          </a:p>
        </p:txBody>
      </p:sp>
      <p:sp>
        <p:nvSpPr>
          <p:cNvPr id="561197" name="Rectangle 45"/>
          <p:cNvSpPr>
            <a:spLocks noChangeArrowheads="1"/>
          </p:cNvSpPr>
          <p:nvPr/>
        </p:nvSpPr>
        <p:spPr bwMode="auto">
          <a:xfrm rot="21600000">
            <a:off x="5832475" y="4651375"/>
            <a:ext cx="4540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188%</a:t>
            </a:r>
            <a:endParaRPr lang="es-CO"/>
          </a:p>
        </p:txBody>
      </p:sp>
      <p:sp>
        <p:nvSpPr>
          <p:cNvPr id="561198" name="Rectangle 46"/>
          <p:cNvSpPr>
            <a:spLocks noChangeArrowheads="1"/>
          </p:cNvSpPr>
          <p:nvPr/>
        </p:nvSpPr>
        <p:spPr bwMode="auto">
          <a:xfrm rot="21600000">
            <a:off x="2381250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10%</a:t>
            </a:r>
            <a:endParaRPr lang="es-CO"/>
          </a:p>
        </p:txBody>
      </p:sp>
      <p:sp>
        <p:nvSpPr>
          <p:cNvPr id="561199" name="Rectangle 47"/>
          <p:cNvSpPr>
            <a:spLocks noChangeArrowheads="1"/>
          </p:cNvSpPr>
          <p:nvPr/>
        </p:nvSpPr>
        <p:spPr bwMode="auto">
          <a:xfrm rot="21600000">
            <a:off x="2943225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20%</a:t>
            </a:r>
            <a:endParaRPr lang="es-CO"/>
          </a:p>
        </p:txBody>
      </p:sp>
      <p:sp>
        <p:nvSpPr>
          <p:cNvPr id="561200" name="Rectangle 48"/>
          <p:cNvSpPr>
            <a:spLocks noChangeArrowheads="1"/>
          </p:cNvSpPr>
          <p:nvPr/>
        </p:nvSpPr>
        <p:spPr bwMode="auto">
          <a:xfrm rot="21600000">
            <a:off x="3505200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30%</a:t>
            </a:r>
            <a:endParaRPr lang="es-CO"/>
          </a:p>
        </p:txBody>
      </p:sp>
      <p:sp>
        <p:nvSpPr>
          <p:cNvPr id="561201" name="Rectangle 49"/>
          <p:cNvSpPr>
            <a:spLocks noChangeArrowheads="1"/>
          </p:cNvSpPr>
          <p:nvPr/>
        </p:nvSpPr>
        <p:spPr bwMode="auto">
          <a:xfrm rot="21600000">
            <a:off x="4067175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40%</a:t>
            </a:r>
            <a:endParaRPr lang="es-CO"/>
          </a:p>
        </p:txBody>
      </p:sp>
      <p:sp>
        <p:nvSpPr>
          <p:cNvPr id="561202" name="Rectangle 50"/>
          <p:cNvSpPr>
            <a:spLocks noChangeArrowheads="1"/>
          </p:cNvSpPr>
          <p:nvPr/>
        </p:nvSpPr>
        <p:spPr bwMode="auto">
          <a:xfrm rot="21600000">
            <a:off x="4621213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50%</a:t>
            </a:r>
            <a:endParaRPr lang="es-CO"/>
          </a:p>
        </p:txBody>
      </p:sp>
      <p:sp>
        <p:nvSpPr>
          <p:cNvPr id="561203" name="Rectangle 51"/>
          <p:cNvSpPr>
            <a:spLocks noChangeArrowheads="1"/>
          </p:cNvSpPr>
          <p:nvPr/>
        </p:nvSpPr>
        <p:spPr bwMode="auto">
          <a:xfrm rot="21600000">
            <a:off x="5183188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60%</a:t>
            </a:r>
            <a:endParaRPr lang="es-CO"/>
          </a:p>
        </p:txBody>
      </p:sp>
      <p:sp>
        <p:nvSpPr>
          <p:cNvPr id="561204" name="Rectangle 52"/>
          <p:cNvSpPr>
            <a:spLocks noChangeArrowheads="1"/>
          </p:cNvSpPr>
          <p:nvPr/>
        </p:nvSpPr>
        <p:spPr bwMode="auto">
          <a:xfrm rot="21600000">
            <a:off x="5745163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70%</a:t>
            </a:r>
            <a:endParaRPr lang="es-CO"/>
          </a:p>
        </p:txBody>
      </p:sp>
      <p:sp>
        <p:nvSpPr>
          <p:cNvPr id="561205" name="Rectangle 53"/>
          <p:cNvSpPr>
            <a:spLocks noChangeArrowheads="1"/>
          </p:cNvSpPr>
          <p:nvPr/>
        </p:nvSpPr>
        <p:spPr bwMode="auto">
          <a:xfrm rot="21600000">
            <a:off x="6307138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80%</a:t>
            </a:r>
            <a:endParaRPr lang="es-CO"/>
          </a:p>
        </p:txBody>
      </p:sp>
      <p:sp>
        <p:nvSpPr>
          <p:cNvPr id="561206" name="Rectangle 54"/>
          <p:cNvSpPr>
            <a:spLocks noChangeArrowheads="1"/>
          </p:cNvSpPr>
          <p:nvPr/>
        </p:nvSpPr>
        <p:spPr bwMode="auto">
          <a:xfrm rot="21600000">
            <a:off x="6869113" y="6516688"/>
            <a:ext cx="355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90%</a:t>
            </a:r>
            <a:endParaRPr lang="es-CO"/>
          </a:p>
        </p:txBody>
      </p:sp>
      <p:sp>
        <p:nvSpPr>
          <p:cNvPr id="561207" name="Rectangle 55"/>
          <p:cNvSpPr>
            <a:spLocks noChangeArrowheads="1"/>
          </p:cNvSpPr>
          <p:nvPr/>
        </p:nvSpPr>
        <p:spPr bwMode="auto">
          <a:xfrm rot="21600000">
            <a:off x="2003425" y="1878013"/>
            <a:ext cx="433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s-CO"/>
          </a:p>
        </p:txBody>
      </p:sp>
      <p:sp>
        <p:nvSpPr>
          <p:cNvPr id="561208" name="Rectangle 56"/>
          <p:cNvSpPr>
            <a:spLocks noChangeArrowheads="1"/>
          </p:cNvSpPr>
          <p:nvPr/>
        </p:nvSpPr>
        <p:spPr bwMode="auto">
          <a:xfrm rot="21600000">
            <a:off x="1966913" y="2563813"/>
            <a:ext cx="4841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Brazil</a:t>
            </a:r>
            <a:endParaRPr lang="es-CO"/>
          </a:p>
        </p:txBody>
      </p:sp>
      <p:sp>
        <p:nvSpPr>
          <p:cNvPr id="561209" name="Rectangle 57"/>
          <p:cNvSpPr>
            <a:spLocks noChangeArrowheads="1"/>
          </p:cNvSpPr>
          <p:nvPr/>
        </p:nvSpPr>
        <p:spPr bwMode="auto">
          <a:xfrm rot="21600000">
            <a:off x="1706563" y="3251200"/>
            <a:ext cx="8080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s-CO"/>
          </a:p>
        </p:txBody>
      </p:sp>
      <p:sp>
        <p:nvSpPr>
          <p:cNvPr id="561210" name="Rectangle 58"/>
          <p:cNvSpPr>
            <a:spLocks noChangeArrowheads="1"/>
          </p:cNvSpPr>
          <p:nvPr/>
        </p:nvSpPr>
        <p:spPr bwMode="auto">
          <a:xfrm rot="21600000">
            <a:off x="1889125" y="3944938"/>
            <a:ext cx="600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Mexico</a:t>
            </a:r>
            <a:endParaRPr lang="es-CO"/>
          </a:p>
        </p:txBody>
      </p:sp>
      <p:sp>
        <p:nvSpPr>
          <p:cNvPr id="561211" name="Rectangle 59"/>
          <p:cNvSpPr>
            <a:spLocks noChangeArrowheads="1"/>
          </p:cNvSpPr>
          <p:nvPr/>
        </p:nvSpPr>
        <p:spPr bwMode="auto">
          <a:xfrm rot="21600000">
            <a:off x="1682750" y="4633913"/>
            <a:ext cx="8270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s-CO"/>
          </a:p>
        </p:txBody>
      </p:sp>
      <p:sp>
        <p:nvSpPr>
          <p:cNvPr id="561212" name="Rectangle 60"/>
          <p:cNvSpPr>
            <a:spLocks noChangeArrowheads="1"/>
          </p:cNvSpPr>
          <p:nvPr/>
        </p:nvSpPr>
        <p:spPr bwMode="auto">
          <a:xfrm rot="21600000">
            <a:off x="2046288" y="5322888"/>
            <a:ext cx="3952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Peru</a:t>
            </a:r>
            <a:endParaRPr lang="es-CO"/>
          </a:p>
        </p:txBody>
      </p:sp>
      <p:sp>
        <p:nvSpPr>
          <p:cNvPr id="561213" name="Rectangle 61"/>
          <p:cNvSpPr>
            <a:spLocks noChangeArrowheads="1"/>
          </p:cNvSpPr>
          <p:nvPr/>
        </p:nvSpPr>
        <p:spPr bwMode="auto">
          <a:xfrm rot="21600000">
            <a:off x="1647825" y="5984875"/>
            <a:ext cx="866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CO" sz="1400" b="1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s-CO"/>
          </a:p>
        </p:txBody>
      </p:sp>
      <p:sp>
        <p:nvSpPr>
          <p:cNvPr id="561215" name="Text Box 63"/>
          <p:cNvSpPr txBox="1">
            <a:spLocks noChangeArrowheads="1"/>
          </p:cNvSpPr>
          <p:nvPr/>
        </p:nvSpPr>
        <p:spPr bwMode="auto">
          <a:xfrm>
            <a:off x="5949950" y="2057400"/>
            <a:ext cx="269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61216" name="Line 64"/>
          <p:cNvSpPr>
            <a:spLocks noChangeShapeType="1"/>
          </p:cNvSpPr>
          <p:nvPr/>
        </p:nvSpPr>
        <p:spPr bwMode="auto">
          <a:xfrm flipH="1">
            <a:off x="5873750" y="2347913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1217" name="Text Box 65"/>
          <p:cNvSpPr txBox="1">
            <a:spLocks noChangeArrowheads="1"/>
          </p:cNvSpPr>
          <p:nvPr/>
        </p:nvSpPr>
        <p:spPr bwMode="auto">
          <a:xfrm>
            <a:off x="5029200" y="2286000"/>
            <a:ext cx="60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/>
              <a:t>The main remaning problem is weak </a:t>
            </a:r>
            <a:r>
              <a:rPr lang="en-US" b="1" i="1"/>
              <a:t>creditor</a:t>
            </a:r>
            <a:r>
              <a:rPr lang="en-US" b="1"/>
              <a:t> protection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534400" cy="4114800"/>
          </a:xfrm>
        </p:spPr>
        <p:txBody>
          <a:bodyPr/>
          <a:lstStyle/>
          <a:p>
            <a:r>
              <a:rPr lang="en-US"/>
              <a:t>Governments often interfere in financial contracts:</a:t>
            </a:r>
          </a:p>
          <a:p>
            <a:pPr lvl="1"/>
            <a:r>
              <a:rPr lang="en-US"/>
              <a:t>Maximum interest rates (11 countries)</a:t>
            </a:r>
          </a:p>
          <a:p>
            <a:pPr lvl="1"/>
            <a:r>
              <a:rPr lang="en-US"/>
              <a:t>Mandatory investments (7 countries)</a:t>
            </a:r>
          </a:p>
          <a:p>
            <a:pPr lvl="1"/>
            <a:r>
              <a:rPr lang="en-US"/>
              <a:t>Credits targeted to some sectors (5 countries)</a:t>
            </a:r>
          </a:p>
          <a:p>
            <a:r>
              <a:rPr lang="en-US"/>
              <a:t>Collateral pledge/recovery is burdensome</a:t>
            </a:r>
          </a:p>
          <a:p>
            <a:r>
              <a:rPr lang="en-US"/>
              <a:t>Creditors poorly protected in the event of bankruptcy</a:t>
            </a:r>
          </a:p>
          <a:p>
            <a:r>
              <a:rPr lang="en-US"/>
              <a:t>Law is unstable/unclear or not enforced.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8915400" cy="1143000"/>
          </a:xfrm>
        </p:spPr>
        <p:txBody>
          <a:bodyPr/>
          <a:lstStyle/>
          <a:p>
            <a:r>
              <a:rPr lang="en-US"/>
              <a:t>Effective protection of creditor rights is low in many countries</a:t>
            </a:r>
          </a:p>
        </p:txBody>
      </p:sp>
      <p:graphicFrame>
        <p:nvGraphicFramePr>
          <p:cNvPr id="478212" name="Object 4"/>
          <p:cNvGraphicFramePr>
            <a:graphicFrameLocks noChangeAspect="1"/>
          </p:cNvGraphicFramePr>
          <p:nvPr/>
        </p:nvGraphicFramePr>
        <p:xfrm>
          <a:off x="152400" y="1281113"/>
          <a:ext cx="8686800" cy="5576887"/>
        </p:xfrm>
        <a:graphic>
          <a:graphicData uri="http://schemas.openxmlformats.org/presentationml/2006/ole">
            <p:oleObj spid="_x0000_s478212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…discouraging credit</a:t>
            </a:r>
          </a:p>
        </p:txBody>
      </p:sp>
      <p:graphicFrame>
        <p:nvGraphicFramePr>
          <p:cNvPr id="479235" name="Object 3"/>
          <p:cNvGraphicFramePr>
            <a:graphicFrameLocks noChangeAspect="1"/>
          </p:cNvGraphicFramePr>
          <p:nvPr/>
        </p:nvGraphicFramePr>
        <p:xfrm>
          <a:off x="228600" y="1020763"/>
          <a:ext cx="8915400" cy="5837237"/>
        </p:xfrm>
        <a:graphic>
          <a:graphicData uri="http://schemas.openxmlformats.org/presentationml/2006/ole">
            <p:oleObj spid="_x0000_s479235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…and increasing credit volatility</a:t>
            </a:r>
          </a:p>
        </p:txBody>
      </p:sp>
      <p:graphicFrame>
        <p:nvGraphicFramePr>
          <p:cNvPr id="480260" name="Object 4"/>
          <p:cNvGraphicFramePr>
            <a:graphicFrameLocks noChangeAspect="1"/>
          </p:cNvGraphicFramePr>
          <p:nvPr/>
        </p:nvGraphicFramePr>
        <p:xfrm>
          <a:off x="228600" y="1073150"/>
          <a:ext cx="8458200" cy="5784850"/>
        </p:xfrm>
        <a:graphic>
          <a:graphicData uri="http://schemas.openxmlformats.org/presentationml/2006/ole">
            <p:oleObj spid="_x0000_s480260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Strengthening creditor rights is  essential to expand credit and improve competitiveness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Is it lack of human capital?</a:t>
            </a:r>
          </a:p>
        </p:txBody>
      </p:sp>
      <p:sp>
        <p:nvSpPr>
          <p:cNvPr id="481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915400" cy="1143000"/>
          </a:xfrm>
        </p:spPr>
        <p:txBody>
          <a:bodyPr/>
          <a:lstStyle/>
          <a:p>
            <a:r>
              <a:rPr lang="en-US" b="1"/>
              <a:t>Growth has been disappointing</a:t>
            </a:r>
          </a:p>
        </p:txBody>
      </p:sp>
      <p:graphicFrame>
        <p:nvGraphicFramePr>
          <p:cNvPr id="48640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0" y="1214438"/>
          <a:ext cx="8818563" cy="5522912"/>
        </p:xfrm>
        <a:graphic>
          <a:graphicData uri="http://schemas.openxmlformats.org/presentationml/2006/ole">
            <p:oleObj spid="_x0000_s486403" name="Chart" r:id="rId3" imgW="8820607" imgH="55248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/>
              <a:t>In Latin America, education is not growing fast enough</a:t>
            </a:r>
          </a:p>
        </p:txBody>
      </p:sp>
      <p:graphicFrame>
        <p:nvGraphicFramePr>
          <p:cNvPr id="43315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01613" y="1447800"/>
          <a:ext cx="8601075" cy="5187950"/>
        </p:xfrm>
        <a:graphic>
          <a:graphicData uri="http://schemas.openxmlformats.org/presentationml/2006/ole">
            <p:oleObj spid="_x0000_s433155" name="Chart" r:id="rId3" imgW="8601456" imgH="5134356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4000"/>
              <a:t>Workers are still concentrated in low-wage sectors, where cost competition is tough</a:t>
            </a:r>
          </a:p>
        </p:txBody>
      </p:sp>
      <p:graphicFrame>
        <p:nvGraphicFramePr>
          <p:cNvPr id="482307" name="Object 3"/>
          <p:cNvGraphicFramePr>
            <a:graphicFrameLocks noChangeAspect="1"/>
          </p:cNvGraphicFramePr>
          <p:nvPr/>
        </p:nvGraphicFramePr>
        <p:xfrm>
          <a:off x="381000" y="1177925"/>
          <a:ext cx="8305800" cy="5680075"/>
        </p:xfrm>
        <a:graphic>
          <a:graphicData uri="http://schemas.openxmlformats.org/presentationml/2006/ole">
            <p:oleObj spid="_x0000_s482307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533400"/>
          </a:xfrm>
        </p:spPr>
        <p:txBody>
          <a:bodyPr/>
          <a:lstStyle/>
          <a:p>
            <a:r>
              <a:rPr lang="en-US" sz="4000"/>
              <a:t>This makes some costs troublesome</a:t>
            </a:r>
          </a:p>
        </p:txBody>
      </p:sp>
      <p:sp>
        <p:nvSpPr>
          <p:cNvPr id="483331" name="Rectangle 3"/>
          <p:cNvSpPr>
            <a:spLocks noChangeArrowheads="1"/>
          </p:cNvSpPr>
          <p:nvPr/>
        </p:nvSpPr>
        <p:spPr bwMode="auto">
          <a:xfrm>
            <a:off x="1828800" y="685800"/>
            <a:ext cx="57880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accent2"/>
                </a:solidFill>
                <a:latin typeface="Arial" pitchFamily="34" charset="0"/>
              </a:rPr>
              <a:t>Contribution to Social Security by Employers and Employees 1999</a:t>
            </a:r>
          </a:p>
          <a:p>
            <a:r>
              <a:rPr lang="en-US" sz="1400" b="1">
                <a:solidFill>
                  <a:schemeClr val="accent2"/>
                </a:solidFill>
                <a:latin typeface="Arial" pitchFamily="34" charset="0"/>
              </a:rPr>
              <a:t>(Percent of Gross Wages) </a:t>
            </a:r>
          </a:p>
        </p:txBody>
      </p:sp>
      <p:sp>
        <p:nvSpPr>
          <p:cNvPr id="483332" name="Rectangle 4"/>
          <p:cNvSpPr>
            <a:spLocks noChangeArrowheads="1"/>
          </p:cNvSpPr>
          <p:nvPr/>
        </p:nvSpPr>
        <p:spPr bwMode="auto">
          <a:xfrm>
            <a:off x="0" y="6583363"/>
            <a:ext cx="2660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900" b="1">
                <a:solidFill>
                  <a:srgbClr val="66FF66"/>
                </a:solidFill>
                <a:latin typeface="Arial" pitchFamily="34" charset="0"/>
              </a:rPr>
              <a:t>Source: Social Security Administration (1999)</a:t>
            </a:r>
          </a:p>
        </p:txBody>
      </p:sp>
      <p:sp>
        <p:nvSpPr>
          <p:cNvPr id="483334" name="Rectangle 6"/>
          <p:cNvSpPr>
            <a:spLocks noChangeArrowheads="1"/>
          </p:cNvSpPr>
          <p:nvPr/>
        </p:nvSpPr>
        <p:spPr bwMode="auto">
          <a:xfrm>
            <a:off x="1982788" y="1189038"/>
            <a:ext cx="6916737" cy="534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35" name="Line 7"/>
          <p:cNvSpPr>
            <a:spLocks noChangeShapeType="1"/>
          </p:cNvSpPr>
          <p:nvPr/>
        </p:nvSpPr>
        <p:spPr bwMode="auto">
          <a:xfrm>
            <a:off x="2678113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36" name="Line 8"/>
          <p:cNvSpPr>
            <a:spLocks noChangeShapeType="1"/>
          </p:cNvSpPr>
          <p:nvPr/>
        </p:nvSpPr>
        <p:spPr bwMode="auto">
          <a:xfrm>
            <a:off x="3363913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37" name="Line 9"/>
          <p:cNvSpPr>
            <a:spLocks noChangeShapeType="1"/>
          </p:cNvSpPr>
          <p:nvPr/>
        </p:nvSpPr>
        <p:spPr bwMode="auto">
          <a:xfrm>
            <a:off x="4059238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38" name="Line 10"/>
          <p:cNvSpPr>
            <a:spLocks noChangeShapeType="1"/>
          </p:cNvSpPr>
          <p:nvPr/>
        </p:nvSpPr>
        <p:spPr bwMode="auto">
          <a:xfrm>
            <a:off x="4745038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39" name="Line 11"/>
          <p:cNvSpPr>
            <a:spLocks noChangeShapeType="1"/>
          </p:cNvSpPr>
          <p:nvPr/>
        </p:nvSpPr>
        <p:spPr bwMode="auto">
          <a:xfrm>
            <a:off x="5440363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0" name="Line 12"/>
          <p:cNvSpPr>
            <a:spLocks noChangeShapeType="1"/>
          </p:cNvSpPr>
          <p:nvPr/>
        </p:nvSpPr>
        <p:spPr bwMode="auto">
          <a:xfrm>
            <a:off x="6135688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1" name="Line 13"/>
          <p:cNvSpPr>
            <a:spLocks noChangeShapeType="1"/>
          </p:cNvSpPr>
          <p:nvPr/>
        </p:nvSpPr>
        <p:spPr bwMode="auto">
          <a:xfrm>
            <a:off x="6821488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2" name="Line 14"/>
          <p:cNvSpPr>
            <a:spLocks noChangeShapeType="1"/>
          </p:cNvSpPr>
          <p:nvPr/>
        </p:nvSpPr>
        <p:spPr bwMode="auto">
          <a:xfrm>
            <a:off x="7516813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3" name="Line 15"/>
          <p:cNvSpPr>
            <a:spLocks noChangeShapeType="1"/>
          </p:cNvSpPr>
          <p:nvPr/>
        </p:nvSpPr>
        <p:spPr bwMode="auto">
          <a:xfrm>
            <a:off x="8202613" y="1189038"/>
            <a:ext cx="1587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4" name="Line 16"/>
          <p:cNvSpPr>
            <a:spLocks noChangeShapeType="1"/>
          </p:cNvSpPr>
          <p:nvPr/>
        </p:nvSpPr>
        <p:spPr bwMode="auto">
          <a:xfrm>
            <a:off x="8899525" y="1189038"/>
            <a:ext cx="1588" cy="5348287"/>
          </a:xfrm>
          <a:prstGeom prst="line">
            <a:avLst/>
          </a:prstGeom>
          <a:noFill/>
          <a:ln w="0">
            <a:solidFill>
              <a:srgbClr val="33CCCC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5" name="Rectangle 17"/>
          <p:cNvSpPr>
            <a:spLocks noChangeArrowheads="1"/>
          </p:cNvSpPr>
          <p:nvPr/>
        </p:nvSpPr>
        <p:spPr bwMode="auto">
          <a:xfrm>
            <a:off x="1982788" y="1189038"/>
            <a:ext cx="6916737" cy="5348287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6" name="Rectangle 18"/>
          <p:cNvSpPr>
            <a:spLocks noChangeArrowheads="1"/>
          </p:cNvSpPr>
          <p:nvPr/>
        </p:nvSpPr>
        <p:spPr bwMode="auto">
          <a:xfrm>
            <a:off x="1982788" y="6408738"/>
            <a:ext cx="69532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7" name="Rectangle 19"/>
          <p:cNvSpPr>
            <a:spLocks noChangeArrowheads="1"/>
          </p:cNvSpPr>
          <p:nvPr/>
        </p:nvSpPr>
        <p:spPr bwMode="auto">
          <a:xfrm>
            <a:off x="1982788" y="6226175"/>
            <a:ext cx="969962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8" name="Rectangle 20"/>
          <p:cNvSpPr>
            <a:spLocks noChangeArrowheads="1"/>
          </p:cNvSpPr>
          <p:nvPr/>
        </p:nvSpPr>
        <p:spPr bwMode="auto">
          <a:xfrm>
            <a:off x="1982788" y="6043613"/>
            <a:ext cx="116522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49" name="Rectangle 21"/>
          <p:cNvSpPr>
            <a:spLocks noChangeArrowheads="1"/>
          </p:cNvSpPr>
          <p:nvPr/>
        </p:nvSpPr>
        <p:spPr bwMode="auto">
          <a:xfrm>
            <a:off x="1982788" y="5849938"/>
            <a:ext cx="1214437" cy="82550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0" name="Rectangle 22"/>
          <p:cNvSpPr>
            <a:spLocks noChangeArrowheads="1"/>
          </p:cNvSpPr>
          <p:nvPr/>
        </p:nvSpPr>
        <p:spPr bwMode="auto">
          <a:xfrm>
            <a:off x="1982788" y="5667375"/>
            <a:ext cx="1449387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1" name="Rectangle 23"/>
          <p:cNvSpPr>
            <a:spLocks noChangeArrowheads="1"/>
          </p:cNvSpPr>
          <p:nvPr/>
        </p:nvSpPr>
        <p:spPr bwMode="auto">
          <a:xfrm>
            <a:off x="1982788" y="5484813"/>
            <a:ext cx="161607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2" name="Rectangle 24"/>
          <p:cNvSpPr>
            <a:spLocks noChangeArrowheads="1"/>
          </p:cNvSpPr>
          <p:nvPr/>
        </p:nvSpPr>
        <p:spPr bwMode="auto">
          <a:xfrm>
            <a:off x="1982788" y="5300663"/>
            <a:ext cx="161607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3" name="Rectangle 25"/>
          <p:cNvSpPr>
            <a:spLocks noChangeArrowheads="1"/>
          </p:cNvSpPr>
          <p:nvPr/>
        </p:nvSpPr>
        <p:spPr bwMode="auto">
          <a:xfrm>
            <a:off x="1982788" y="5118100"/>
            <a:ext cx="1655762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4" name="Rectangle 26"/>
          <p:cNvSpPr>
            <a:spLocks noChangeArrowheads="1"/>
          </p:cNvSpPr>
          <p:nvPr/>
        </p:nvSpPr>
        <p:spPr bwMode="auto">
          <a:xfrm>
            <a:off x="1982788" y="4933950"/>
            <a:ext cx="1733550" cy="74613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5" name="Rectangle 27"/>
          <p:cNvSpPr>
            <a:spLocks noChangeArrowheads="1"/>
          </p:cNvSpPr>
          <p:nvPr/>
        </p:nvSpPr>
        <p:spPr bwMode="auto">
          <a:xfrm>
            <a:off x="1982788" y="4751388"/>
            <a:ext cx="1968500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6" name="Rectangle 28"/>
          <p:cNvSpPr>
            <a:spLocks noChangeArrowheads="1"/>
          </p:cNvSpPr>
          <p:nvPr/>
        </p:nvSpPr>
        <p:spPr bwMode="auto">
          <a:xfrm>
            <a:off x="1982788" y="4559300"/>
            <a:ext cx="2008187" cy="82550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7" name="Rectangle 29"/>
          <p:cNvSpPr>
            <a:spLocks noChangeArrowheads="1"/>
          </p:cNvSpPr>
          <p:nvPr/>
        </p:nvSpPr>
        <p:spPr bwMode="auto">
          <a:xfrm>
            <a:off x="1982788" y="4376738"/>
            <a:ext cx="2076450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8" name="Rectangle 30"/>
          <p:cNvSpPr>
            <a:spLocks noChangeArrowheads="1"/>
          </p:cNvSpPr>
          <p:nvPr/>
        </p:nvSpPr>
        <p:spPr bwMode="auto">
          <a:xfrm>
            <a:off x="1982788" y="4192588"/>
            <a:ext cx="2438400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59" name="Rectangle 31"/>
          <p:cNvSpPr>
            <a:spLocks noChangeArrowheads="1"/>
          </p:cNvSpPr>
          <p:nvPr/>
        </p:nvSpPr>
        <p:spPr bwMode="auto">
          <a:xfrm>
            <a:off x="1982788" y="4010025"/>
            <a:ext cx="289877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0" name="Rectangle 32"/>
          <p:cNvSpPr>
            <a:spLocks noChangeArrowheads="1"/>
          </p:cNvSpPr>
          <p:nvPr/>
        </p:nvSpPr>
        <p:spPr bwMode="auto">
          <a:xfrm>
            <a:off x="1982788" y="3825875"/>
            <a:ext cx="2909887" cy="74613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1" name="Rectangle 33"/>
          <p:cNvSpPr>
            <a:spLocks noChangeArrowheads="1"/>
          </p:cNvSpPr>
          <p:nvPr/>
        </p:nvSpPr>
        <p:spPr bwMode="auto">
          <a:xfrm>
            <a:off x="1982788" y="3643313"/>
            <a:ext cx="2909887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2" name="Rectangle 34"/>
          <p:cNvSpPr>
            <a:spLocks noChangeArrowheads="1"/>
          </p:cNvSpPr>
          <p:nvPr/>
        </p:nvSpPr>
        <p:spPr bwMode="auto">
          <a:xfrm>
            <a:off x="1982788" y="3460750"/>
            <a:ext cx="2909887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3" name="Rectangle 35"/>
          <p:cNvSpPr>
            <a:spLocks noChangeArrowheads="1"/>
          </p:cNvSpPr>
          <p:nvPr/>
        </p:nvSpPr>
        <p:spPr bwMode="auto">
          <a:xfrm>
            <a:off x="1982788" y="3276600"/>
            <a:ext cx="3144837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4" name="Rectangle 36"/>
          <p:cNvSpPr>
            <a:spLocks noChangeArrowheads="1"/>
          </p:cNvSpPr>
          <p:nvPr/>
        </p:nvSpPr>
        <p:spPr bwMode="auto">
          <a:xfrm>
            <a:off x="1982788" y="3084513"/>
            <a:ext cx="3321050" cy="82550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5" name="Rectangle 37"/>
          <p:cNvSpPr>
            <a:spLocks noChangeArrowheads="1"/>
          </p:cNvSpPr>
          <p:nvPr/>
        </p:nvSpPr>
        <p:spPr bwMode="auto">
          <a:xfrm>
            <a:off x="1982788" y="2901950"/>
            <a:ext cx="3732212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6" name="Rectangle 38"/>
          <p:cNvSpPr>
            <a:spLocks noChangeArrowheads="1"/>
          </p:cNvSpPr>
          <p:nvPr/>
        </p:nvSpPr>
        <p:spPr bwMode="auto">
          <a:xfrm>
            <a:off x="1982788" y="2717800"/>
            <a:ext cx="4006850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7" name="Rectangle 39"/>
          <p:cNvSpPr>
            <a:spLocks noChangeArrowheads="1"/>
          </p:cNvSpPr>
          <p:nvPr/>
        </p:nvSpPr>
        <p:spPr bwMode="auto">
          <a:xfrm>
            <a:off x="1982788" y="2535238"/>
            <a:ext cx="412432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8" name="Rectangle 40"/>
          <p:cNvSpPr>
            <a:spLocks noChangeArrowheads="1"/>
          </p:cNvSpPr>
          <p:nvPr/>
        </p:nvSpPr>
        <p:spPr bwMode="auto">
          <a:xfrm>
            <a:off x="1982788" y="2352675"/>
            <a:ext cx="5603875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69" name="Rectangle 41"/>
          <p:cNvSpPr>
            <a:spLocks noChangeArrowheads="1"/>
          </p:cNvSpPr>
          <p:nvPr/>
        </p:nvSpPr>
        <p:spPr bwMode="auto">
          <a:xfrm>
            <a:off x="1982788" y="2168525"/>
            <a:ext cx="6573837" cy="73025"/>
          </a:xfrm>
          <a:prstGeom prst="rect">
            <a:avLst/>
          </a:prstGeom>
          <a:solidFill>
            <a:srgbClr val="66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0" name="Rectangle 42"/>
          <p:cNvSpPr>
            <a:spLocks noChangeArrowheads="1"/>
          </p:cNvSpPr>
          <p:nvPr/>
        </p:nvSpPr>
        <p:spPr bwMode="auto">
          <a:xfrm>
            <a:off x="1982788" y="1985963"/>
            <a:ext cx="2536825" cy="7302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1" name="Rectangle 43"/>
          <p:cNvSpPr>
            <a:spLocks noChangeArrowheads="1"/>
          </p:cNvSpPr>
          <p:nvPr/>
        </p:nvSpPr>
        <p:spPr bwMode="auto">
          <a:xfrm>
            <a:off x="1982788" y="1793875"/>
            <a:ext cx="5700712" cy="82550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2" name="Rectangle 44"/>
          <p:cNvSpPr>
            <a:spLocks noChangeArrowheads="1"/>
          </p:cNvSpPr>
          <p:nvPr/>
        </p:nvSpPr>
        <p:spPr bwMode="auto">
          <a:xfrm>
            <a:off x="1982788" y="1609725"/>
            <a:ext cx="2693987" cy="73025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3" name="Rectangle 45"/>
          <p:cNvSpPr>
            <a:spLocks noChangeArrowheads="1"/>
          </p:cNvSpPr>
          <p:nvPr/>
        </p:nvSpPr>
        <p:spPr bwMode="auto">
          <a:xfrm>
            <a:off x="1982788" y="1427163"/>
            <a:ext cx="2673350" cy="73025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4" name="Rectangle 46"/>
          <p:cNvSpPr>
            <a:spLocks noChangeArrowheads="1"/>
          </p:cNvSpPr>
          <p:nvPr/>
        </p:nvSpPr>
        <p:spPr bwMode="auto">
          <a:xfrm>
            <a:off x="1982788" y="1243013"/>
            <a:ext cx="3654425" cy="74612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5" name="Line 47"/>
          <p:cNvSpPr>
            <a:spLocks noChangeShapeType="1"/>
          </p:cNvSpPr>
          <p:nvPr/>
        </p:nvSpPr>
        <p:spPr bwMode="auto">
          <a:xfrm>
            <a:off x="1982788" y="6537325"/>
            <a:ext cx="6916737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6" name="Line 48"/>
          <p:cNvSpPr>
            <a:spLocks noChangeShapeType="1"/>
          </p:cNvSpPr>
          <p:nvPr/>
        </p:nvSpPr>
        <p:spPr bwMode="auto">
          <a:xfrm flipV="1">
            <a:off x="1673225" y="6491288"/>
            <a:ext cx="1588" cy="36512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7" name="Line 49"/>
          <p:cNvSpPr>
            <a:spLocks noChangeShapeType="1"/>
          </p:cNvSpPr>
          <p:nvPr/>
        </p:nvSpPr>
        <p:spPr bwMode="auto">
          <a:xfrm flipV="1">
            <a:off x="2678113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8" name="Line 50"/>
          <p:cNvSpPr>
            <a:spLocks noChangeShapeType="1"/>
          </p:cNvSpPr>
          <p:nvPr/>
        </p:nvSpPr>
        <p:spPr bwMode="auto">
          <a:xfrm flipV="1">
            <a:off x="3363913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79" name="Line 51"/>
          <p:cNvSpPr>
            <a:spLocks noChangeShapeType="1"/>
          </p:cNvSpPr>
          <p:nvPr/>
        </p:nvSpPr>
        <p:spPr bwMode="auto">
          <a:xfrm flipV="1">
            <a:off x="4059238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0" name="Line 52"/>
          <p:cNvSpPr>
            <a:spLocks noChangeShapeType="1"/>
          </p:cNvSpPr>
          <p:nvPr/>
        </p:nvSpPr>
        <p:spPr bwMode="auto">
          <a:xfrm flipV="1">
            <a:off x="4745038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1" name="Line 53"/>
          <p:cNvSpPr>
            <a:spLocks noChangeShapeType="1"/>
          </p:cNvSpPr>
          <p:nvPr/>
        </p:nvSpPr>
        <p:spPr bwMode="auto">
          <a:xfrm flipV="1">
            <a:off x="5440363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2" name="Line 54"/>
          <p:cNvSpPr>
            <a:spLocks noChangeShapeType="1"/>
          </p:cNvSpPr>
          <p:nvPr/>
        </p:nvSpPr>
        <p:spPr bwMode="auto">
          <a:xfrm flipV="1">
            <a:off x="6135688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3" name="Line 55"/>
          <p:cNvSpPr>
            <a:spLocks noChangeShapeType="1"/>
          </p:cNvSpPr>
          <p:nvPr/>
        </p:nvSpPr>
        <p:spPr bwMode="auto">
          <a:xfrm flipV="1">
            <a:off x="6821488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4" name="Line 56"/>
          <p:cNvSpPr>
            <a:spLocks noChangeShapeType="1"/>
          </p:cNvSpPr>
          <p:nvPr/>
        </p:nvSpPr>
        <p:spPr bwMode="auto">
          <a:xfrm flipV="1">
            <a:off x="7516813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5" name="Line 57"/>
          <p:cNvSpPr>
            <a:spLocks noChangeShapeType="1"/>
          </p:cNvSpPr>
          <p:nvPr/>
        </p:nvSpPr>
        <p:spPr bwMode="auto">
          <a:xfrm flipV="1">
            <a:off x="8202613" y="6537325"/>
            <a:ext cx="1587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6" name="Line 58"/>
          <p:cNvSpPr>
            <a:spLocks noChangeShapeType="1"/>
          </p:cNvSpPr>
          <p:nvPr/>
        </p:nvSpPr>
        <p:spPr bwMode="auto">
          <a:xfrm flipV="1">
            <a:off x="8899525" y="6537325"/>
            <a:ext cx="1588" cy="36513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7" name="Line 59"/>
          <p:cNvSpPr>
            <a:spLocks noChangeShapeType="1"/>
          </p:cNvSpPr>
          <p:nvPr/>
        </p:nvSpPr>
        <p:spPr bwMode="auto">
          <a:xfrm>
            <a:off x="1979613" y="1143000"/>
            <a:ext cx="1587" cy="53482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8" name="Line 60"/>
          <p:cNvSpPr>
            <a:spLocks noChangeShapeType="1"/>
          </p:cNvSpPr>
          <p:nvPr/>
        </p:nvSpPr>
        <p:spPr bwMode="auto">
          <a:xfrm>
            <a:off x="1643063" y="649128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89" name="Line 61"/>
          <p:cNvSpPr>
            <a:spLocks noChangeShapeType="1"/>
          </p:cNvSpPr>
          <p:nvPr/>
        </p:nvSpPr>
        <p:spPr bwMode="auto">
          <a:xfrm>
            <a:off x="1643063" y="630872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0" name="Line 62"/>
          <p:cNvSpPr>
            <a:spLocks noChangeShapeType="1"/>
          </p:cNvSpPr>
          <p:nvPr/>
        </p:nvSpPr>
        <p:spPr bwMode="auto">
          <a:xfrm>
            <a:off x="1643063" y="612457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1" name="Line 63"/>
          <p:cNvSpPr>
            <a:spLocks noChangeShapeType="1"/>
          </p:cNvSpPr>
          <p:nvPr/>
        </p:nvSpPr>
        <p:spPr bwMode="auto">
          <a:xfrm>
            <a:off x="1643063" y="59420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2" name="Line 64"/>
          <p:cNvSpPr>
            <a:spLocks noChangeShapeType="1"/>
          </p:cNvSpPr>
          <p:nvPr/>
        </p:nvSpPr>
        <p:spPr bwMode="auto">
          <a:xfrm>
            <a:off x="1643063" y="574992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3" name="Line 65"/>
          <p:cNvSpPr>
            <a:spLocks noChangeShapeType="1"/>
          </p:cNvSpPr>
          <p:nvPr/>
        </p:nvSpPr>
        <p:spPr bwMode="auto">
          <a:xfrm>
            <a:off x="1643063" y="556577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4" name="Line 66"/>
          <p:cNvSpPr>
            <a:spLocks noChangeShapeType="1"/>
          </p:cNvSpPr>
          <p:nvPr/>
        </p:nvSpPr>
        <p:spPr bwMode="auto">
          <a:xfrm>
            <a:off x="1643063" y="53832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5" name="Line 67"/>
          <p:cNvSpPr>
            <a:spLocks noChangeShapeType="1"/>
          </p:cNvSpPr>
          <p:nvPr/>
        </p:nvSpPr>
        <p:spPr bwMode="auto">
          <a:xfrm>
            <a:off x="1643063" y="520065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6" name="Line 68"/>
          <p:cNvSpPr>
            <a:spLocks noChangeShapeType="1"/>
          </p:cNvSpPr>
          <p:nvPr/>
        </p:nvSpPr>
        <p:spPr bwMode="auto">
          <a:xfrm>
            <a:off x="1643063" y="501650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7" name="Line 69"/>
          <p:cNvSpPr>
            <a:spLocks noChangeShapeType="1"/>
          </p:cNvSpPr>
          <p:nvPr/>
        </p:nvSpPr>
        <p:spPr bwMode="auto">
          <a:xfrm>
            <a:off x="1643063" y="483393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8" name="Line 70"/>
          <p:cNvSpPr>
            <a:spLocks noChangeShapeType="1"/>
          </p:cNvSpPr>
          <p:nvPr/>
        </p:nvSpPr>
        <p:spPr bwMode="auto">
          <a:xfrm>
            <a:off x="1643063" y="464978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399" name="Line 71"/>
          <p:cNvSpPr>
            <a:spLocks noChangeShapeType="1"/>
          </p:cNvSpPr>
          <p:nvPr/>
        </p:nvSpPr>
        <p:spPr bwMode="auto">
          <a:xfrm>
            <a:off x="1643063" y="445770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0" name="Line 72"/>
          <p:cNvSpPr>
            <a:spLocks noChangeShapeType="1"/>
          </p:cNvSpPr>
          <p:nvPr/>
        </p:nvSpPr>
        <p:spPr bwMode="auto">
          <a:xfrm>
            <a:off x="1643063" y="427513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1" name="Line 73"/>
          <p:cNvSpPr>
            <a:spLocks noChangeShapeType="1"/>
          </p:cNvSpPr>
          <p:nvPr/>
        </p:nvSpPr>
        <p:spPr bwMode="auto">
          <a:xfrm>
            <a:off x="1643063" y="409257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2" name="Line 74"/>
          <p:cNvSpPr>
            <a:spLocks noChangeShapeType="1"/>
          </p:cNvSpPr>
          <p:nvPr/>
        </p:nvSpPr>
        <p:spPr bwMode="auto">
          <a:xfrm>
            <a:off x="1643063" y="390842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3" name="Line 75"/>
          <p:cNvSpPr>
            <a:spLocks noChangeShapeType="1"/>
          </p:cNvSpPr>
          <p:nvPr/>
        </p:nvSpPr>
        <p:spPr bwMode="auto">
          <a:xfrm>
            <a:off x="1643063" y="372586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4" name="Line 76"/>
          <p:cNvSpPr>
            <a:spLocks noChangeShapeType="1"/>
          </p:cNvSpPr>
          <p:nvPr/>
        </p:nvSpPr>
        <p:spPr bwMode="auto">
          <a:xfrm>
            <a:off x="1643063" y="35417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5" name="Line 77"/>
          <p:cNvSpPr>
            <a:spLocks noChangeShapeType="1"/>
          </p:cNvSpPr>
          <p:nvPr/>
        </p:nvSpPr>
        <p:spPr bwMode="auto">
          <a:xfrm>
            <a:off x="1643063" y="335915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6" name="Line 78"/>
          <p:cNvSpPr>
            <a:spLocks noChangeShapeType="1"/>
          </p:cNvSpPr>
          <p:nvPr/>
        </p:nvSpPr>
        <p:spPr bwMode="auto">
          <a:xfrm>
            <a:off x="1643063" y="317658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7" name="Line 79"/>
          <p:cNvSpPr>
            <a:spLocks noChangeShapeType="1"/>
          </p:cNvSpPr>
          <p:nvPr/>
        </p:nvSpPr>
        <p:spPr bwMode="auto">
          <a:xfrm>
            <a:off x="1643063" y="29829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8" name="Line 80"/>
          <p:cNvSpPr>
            <a:spLocks noChangeShapeType="1"/>
          </p:cNvSpPr>
          <p:nvPr/>
        </p:nvSpPr>
        <p:spPr bwMode="auto">
          <a:xfrm>
            <a:off x="1643063" y="280035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09" name="Line 81"/>
          <p:cNvSpPr>
            <a:spLocks noChangeShapeType="1"/>
          </p:cNvSpPr>
          <p:nvPr/>
        </p:nvSpPr>
        <p:spPr bwMode="auto">
          <a:xfrm>
            <a:off x="1643063" y="261778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0" name="Line 82"/>
          <p:cNvSpPr>
            <a:spLocks noChangeShapeType="1"/>
          </p:cNvSpPr>
          <p:nvPr/>
        </p:nvSpPr>
        <p:spPr bwMode="auto">
          <a:xfrm>
            <a:off x="1643063" y="2433638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1" name="Line 83"/>
          <p:cNvSpPr>
            <a:spLocks noChangeShapeType="1"/>
          </p:cNvSpPr>
          <p:nvPr/>
        </p:nvSpPr>
        <p:spPr bwMode="auto">
          <a:xfrm>
            <a:off x="1643063" y="225107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2" name="Line 84"/>
          <p:cNvSpPr>
            <a:spLocks noChangeShapeType="1"/>
          </p:cNvSpPr>
          <p:nvPr/>
        </p:nvSpPr>
        <p:spPr bwMode="auto">
          <a:xfrm>
            <a:off x="1643063" y="20685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3" name="Line 85"/>
          <p:cNvSpPr>
            <a:spLocks noChangeShapeType="1"/>
          </p:cNvSpPr>
          <p:nvPr/>
        </p:nvSpPr>
        <p:spPr bwMode="auto">
          <a:xfrm>
            <a:off x="1643063" y="188436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4" name="Line 86"/>
          <p:cNvSpPr>
            <a:spLocks noChangeShapeType="1"/>
          </p:cNvSpPr>
          <p:nvPr/>
        </p:nvSpPr>
        <p:spPr bwMode="auto">
          <a:xfrm>
            <a:off x="1643063" y="1692275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5" name="Line 87"/>
          <p:cNvSpPr>
            <a:spLocks noChangeShapeType="1"/>
          </p:cNvSpPr>
          <p:nvPr/>
        </p:nvSpPr>
        <p:spPr bwMode="auto">
          <a:xfrm>
            <a:off x="1643063" y="150971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6" name="Line 88"/>
          <p:cNvSpPr>
            <a:spLocks noChangeShapeType="1"/>
          </p:cNvSpPr>
          <p:nvPr/>
        </p:nvSpPr>
        <p:spPr bwMode="auto">
          <a:xfrm>
            <a:off x="1643063" y="1325563"/>
            <a:ext cx="301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7" name="Line 89"/>
          <p:cNvSpPr>
            <a:spLocks noChangeShapeType="1"/>
          </p:cNvSpPr>
          <p:nvPr/>
        </p:nvSpPr>
        <p:spPr bwMode="auto">
          <a:xfrm>
            <a:off x="1643063" y="1143000"/>
            <a:ext cx="301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3418" name="Rectangle 90"/>
          <p:cNvSpPr>
            <a:spLocks noChangeArrowheads="1"/>
          </p:cNvSpPr>
          <p:nvPr/>
        </p:nvSpPr>
        <p:spPr bwMode="auto">
          <a:xfrm>
            <a:off x="1952625" y="6638925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3200" b="1"/>
          </a:p>
        </p:txBody>
      </p:sp>
      <p:sp>
        <p:nvSpPr>
          <p:cNvPr id="483419" name="Rectangle 91"/>
          <p:cNvSpPr>
            <a:spLocks noChangeArrowheads="1"/>
          </p:cNvSpPr>
          <p:nvPr/>
        </p:nvSpPr>
        <p:spPr bwMode="auto">
          <a:xfrm>
            <a:off x="2647950" y="6638925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5</a:t>
            </a:r>
            <a:endParaRPr lang="en-US" sz="3200" b="1"/>
          </a:p>
        </p:txBody>
      </p:sp>
      <p:sp>
        <p:nvSpPr>
          <p:cNvPr id="483420" name="Rectangle 92"/>
          <p:cNvSpPr>
            <a:spLocks noChangeArrowheads="1"/>
          </p:cNvSpPr>
          <p:nvPr/>
        </p:nvSpPr>
        <p:spPr bwMode="auto">
          <a:xfrm>
            <a:off x="3295650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10</a:t>
            </a:r>
            <a:endParaRPr lang="en-US" sz="3200" b="1"/>
          </a:p>
        </p:txBody>
      </p:sp>
      <p:sp>
        <p:nvSpPr>
          <p:cNvPr id="483421" name="Rectangle 93"/>
          <p:cNvSpPr>
            <a:spLocks noChangeArrowheads="1"/>
          </p:cNvSpPr>
          <p:nvPr/>
        </p:nvSpPr>
        <p:spPr bwMode="auto">
          <a:xfrm>
            <a:off x="3990975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15</a:t>
            </a:r>
            <a:endParaRPr lang="en-US" sz="3200" b="1"/>
          </a:p>
        </p:txBody>
      </p:sp>
      <p:sp>
        <p:nvSpPr>
          <p:cNvPr id="483422" name="Rectangle 94"/>
          <p:cNvSpPr>
            <a:spLocks noChangeArrowheads="1"/>
          </p:cNvSpPr>
          <p:nvPr/>
        </p:nvSpPr>
        <p:spPr bwMode="auto">
          <a:xfrm>
            <a:off x="4676775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20</a:t>
            </a:r>
            <a:endParaRPr lang="en-US" sz="3200" b="1"/>
          </a:p>
        </p:txBody>
      </p:sp>
      <p:sp>
        <p:nvSpPr>
          <p:cNvPr id="483423" name="Rectangle 95"/>
          <p:cNvSpPr>
            <a:spLocks noChangeArrowheads="1"/>
          </p:cNvSpPr>
          <p:nvPr/>
        </p:nvSpPr>
        <p:spPr bwMode="auto">
          <a:xfrm>
            <a:off x="5372100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25</a:t>
            </a:r>
            <a:endParaRPr lang="en-US" sz="3200" b="1"/>
          </a:p>
        </p:txBody>
      </p:sp>
      <p:sp>
        <p:nvSpPr>
          <p:cNvPr id="483424" name="Rectangle 96"/>
          <p:cNvSpPr>
            <a:spLocks noChangeArrowheads="1"/>
          </p:cNvSpPr>
          <p:nvPr/>
        </p:nvSpPr>
        <p:spPr bwMode="auto">
          <a:xfrm>
            <a:off x="6067425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30</a:t>
            </a:r>
            <a:endParaRPr lang="en-US" sz="3200" b="1"/>
          </a:p>
        </p:txBody>
      </p:sp>
      <p:sp>
        <p:nvSpPr>
          <p:cNvPr id="483425" name="Rectangle 97"/>
          <p:cNvSpPr>
            <a:spLocks noChangeArrowheads="1"/>
          </p:cNvSpPr>
          <p:nvPr/>
        </p:nvSpPr>
        <p:spPr bwMode="auto">
          <a:xfrm>
            <a:off x="6753225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35</a:t>
            </a:r>
            <a:endParaRPr lang="en-US" sz="3200" b="1"/>
          </a:p>
        </p:txBody>
      </p:sp>
      <p:sp>
        <p:nvSpPr>
          <p:cNvPr id="483426" name="Rectangle 98"/>
          <p:cNvSpPr>
            <a:spLocks noChangeArrowheads="1"/>
          </p:cNvSpPr>
          <p:nvPr/>
        </p:nvSpPr>
        <p:spPr bwMode="auto">
          <a:xfrm>
            <a:off x="7448550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40</a:t>
            </a:r>
            <a:endParaRPr lang="en-US" sz="3200" b="1"/>
          </a:p>
        </p:txBody>
      </p:sp>
      <p:sp>
        <p:nvSpPr>
          <p:cNvPr id="483427" name="Rectangle 99"/>
          <p:cNvSpPr>
            <a:spLocks noChangeArrowheads="1"/>
          </p:cNvSpPr>
          <p:nvPr/>
        </p:nvSpPr>
        <p:spPr bwMode="auto">
          <a:xfrm>
            <a:off x="8134350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45</a:t>
            </a:r>
            <a:endParaRPr lang="en-US" sz="3200" b="1"/>
          </a:p>
        </p:txBody>
      </p:sp>
      <p:sp>
        <p:nvSpPr>
          <p:cNvPr id="483428" name="Rectangle 100"/>
          <p:cNvSpPr>
            <a:spLocks noChangeArrowheads="1"/>
          </p:cNvSpPr>
          <p:nvPr/>
        </p:nvSpPr>
        <p:spPr bwMode="auto">
          <a:xfrm>
            <a:off x="8829675" y="6638925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50</a:t>
            </a:r>
            <a:endParaRPr lang="en-US" sz="3200" b="1"/>
          </a:p>
        </p:txBody>
      </p:sp>
      <p:sp>
        <p:nvSpPr>
          <p:cNvPr id="483429" name="Rectangle 101"/>
          <p:cNvSpPr>
            <a:spLocks noChangeArrowheads="1"/>
          </p:cNvSpPr>
          <p:nvPr/>
        </p:nvSpPr>
        <p:spPr bwMode="auto">
          <a:xfrm>
            <a:off x="1173163" y="6345238"/>
            <a:ext cx="5984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Jamaica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0" name="Rectangle 102"/>
          <p:cNvSpPr>
            <a:spLocks noChangeArrowheads="1"/>
          </p:cNvSpPr>
          <p:nvPr/>
        </p:nvSpPr>
        <p:spPr bwMode="auto">
          <a:xfrm>
            <a:off x="1349375" y="6161088"/>
            <a:ext cx="330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Haiti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1" name="Rectangle 103"/>
          <p:cNvSpPr>
            <a:spLocks noChangeArrowheads="1"/>
          </p:cNvSpPr>
          <p:nvPr/>
        </p:nvSpPr>
        <p:spPr bwMode="auto">
          <a:xfrm>
            <a:off x="533400" y="5978525"/>
            <a:ext cx="13509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Trinidad &amp; Tobago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2" name="Rectangle 104"/>
          <p:cNvSpPr>
            <a:spLocks noChangeArrowheads="1"/>
          </p:cNvSpPr>
          <p:nvPr/>
        </p:nvSpPr>
        <p:spPr bwMode="auto">
          <a:xfrm>
            <a:off x="1123950" y="5795963"/>
            <a:ext cx="67468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Bahamas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3" name="Rectangle 105"/>
          <p:cNvSpPr>
            <a:spLocks noChangeArrowheads="1"/>
          </p:cNvSpPr>
          <p:nvPr/>
        </p:nvSpPr>
        <p:spPr bwMode="auto">
          <a:xfrm>
            <a:off x="1104900" y="5602288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Honduras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4" name="Rectangle 106"/>
          <p:cNvSpPr>
            <a:spLocks noChangeArrowheads="1"/>
          </p:cNvSpPr>
          <p:nvPr/>
        </p:nvSpPr>
        <p:spPr bwMode="auto">
          <a:xfrm>
            <a:off x="1104900" y="5419725"/>
            <a:ext cx="7016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Barbados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5" name="Rectangle 107"/>
          <p:cNvSpPr>
            <a:spLocks noChangeArrowheads="1"/>
          </p:cNvSpPr>
          <p:nvPr/>
        </p:nvSpPr>
        <p:spPr bwMode="auto">
          <a:xfrm>
            <a:off x="1182688" y="5237163"/>
            <a:ext cx="5826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Panama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6" name="Rectangle 108"/>
          <p:cNvSpPr>
            <a:spLocks noChangeArrowheads="1"/>
          </p:cNvSpPr>
          <p:nvPr/>
        </p:nvSpPr>
        <p:spPr bwMode="auto">
          <a:xfrm>
            <a:off x="1222375" y="5053013"/>
            <a:ext cx="5588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Guyana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7" name="Rectangle 109"/>
          <p:cNvSpPr>
            <a:spLocks noChangeArrowheads="1"/>
          </p:cNvSpPr>
          <p:nvPr/>
        </p:nvSpPr>
        <p:spPr bwMode="auto">
          <a:xfrm>
            <a:off x="457200" y="4876800"/>
            <a:ext cx="14668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Dominican Republic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8" name="Rectangle 110"/>
          <p:cNvSpPr>
            <a:spLocks noChangeArrowheads="1"/>
          </p:cNvSpPr>
          <p:nvPr/>
        </p:nvSpPr>
        <p:spPr bwMode="auto">
          <a:xfrm>
            <a:off x="1084263" y="4687888"/>
            <a:ext cx="744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39" name="Rectangle 111"/>
          <p:cNvSpPr>
            <a:spLocks noChangeArrowheads="1"/>
          </p:cNvSpPr>
          <p:nvPr/>
        </p:nvSpPr>
        <p:spPr bwMode="auto">
          <a:xfrm>
            <a:off x="1055688" y="4503738"/>
            <a:ext cx="7778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Guatemala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0" name="Rectangle 112"/>
          <p:cNvSpPr>
            <a:spLocks noChangeArrowheads="1"/>
          </p:cNvSpPr>
          <p:nvPr/>
        </p:nvSpPr>
        <p:spPr bwMode="auto">
          <a:xfrm>
            <a:off x="1084263" y="4311650"/>
            <a:ext cx="7350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Nicaragua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1" name="Rectangle 113"/>
          <p:cNvSpPr>
            <a:spLocks noChangeArrowheads="1"/>
          </p:cNvSpPr>
          <p:nvPr/>
        </p:nvSpPr>
        <p:spPr bwMode="auto">
          <a:xfrm>
            <a:off x="1173163" y="4129088"/>
            <a:ext cx="609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Ecuador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2" name="Rectangle 114"/>
          <p:cNvSpPr>
            <a:spLocks noChangeArrowheads="1"/>
          </p:cNvSpPr>
          <p:nvPr/>
        </p:nvSpPr>
        <p:spPr bwMode="auto">
          <a:xfrm>
            <a:off x="1330325" y="3944938"/>
            <a:ext cx="3730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3" name="Rectangle 115"/>
          <p:cNvSpPr>
            <a:spLocks noChangeArrowheads="1"/>
          </p:cNvSpPr>
          <p:nvPr/>
        </p:nvSpPr>
        <p:spPr bwMode="auto">
          <a:xfrm>
            <a:off x="1016000" y="3762375"/>
            <a:ext cx="830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El Salvador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4" name="Rectangle 116"/>
          <p:cNvSpPr>
            <a:spLocks noChangeArrowheads="1"/>
          </p:cNvSpPr>
          <p:nvPr/>
        </p:nvSpPr>
        <p:spPr bwMode="auto">
          <a:xfrm>
            <a:off x="1123950" y="3578225"/>
            <a:ext cx="6842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Paraguay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5" name="Rectangle 117"/>
          <p:cNvSpPr>
            <a:spLocks noChangeArrowheads="1"/>
          </p:cNvSpPr>
          <p:nvPr/>
        </p:nvSpPr>
        <p:spPr bwMode="auto">
          <a:xfrm>
            <a:off x="1349375" y="3395663"/>
            <a:ext cx="3381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Peru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6" name="Rectangle 118"/>
          <p:cNvSpPr>
            <a:spLocks noChangeArrowheads="1"/>
          </p:cNvSpPr>
          <p:nvPr/>
        </p:nvSpPr>
        <p:spPr bwMode="auto">
          <a:xfrm>
            <a:off x="1222375" y="3213100"/>
            <a:ext cx="5159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Mexico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7" name="Rectangle 119"/>
          <p:cNvSpPr>
            <a:spLocks noChangeArrowheads="1"/>
          </p:cNvSpPr>
          <p:nvPr/>
        </p:nvSpPr>
        <p:spPr bwMode="auto">
          <a:xfrm>
            <a:off x="1231900" y="3021013"/>
            <a:ext cx="5000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Bolivia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8" name="Rectangle 120"/>
          <p:cNvSpPr>
            <a:spLocks noChangeArrowheads="1"/>
          </p:cNvSpPr>
          <p:nvPr/>
        </p:nvSpPr>
        <p:spPr bwMode="auto">
          <a:xfrm>
            <a:off x="1025525" y="2836863"/>
            <a:ext cx="7858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Costa Rica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49" name="Rectangle 121"/>
          <p:cNvSpPr>
            <a:spLocks noChangeArrowheads="1"/>
          </p:cNvSpPr>
          <p:nvPr/>
        </p:nvSpPr>
        <p:spPr bwMode="auto">
          <a:xfrm>
            <a:off x="1300163" y="2654300"/>
            <a:ext cx="4143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Brazil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0" name="Rectangle 122"/>
          <p:cNvSpPr>
            <a:spLocks noChangeArrowheads="1"/>
          </p:cNvSpPr>
          <p:nvPr/>
        </p:nvSpPr>
        <p:spPr bwMode="auto">
          <a:xfrm>
            <a:off x="1104900" y="2470150"/>
            <a:ext cx="6953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1" name="Rectangle 123"/>
          <p:cNvSpPr>
            <a:spLocks noChangeArrowheads="1"/>
          </p:cNvSpPr>
          <p:nvPr/>
        </p:nvSpPr>
        <p:spPr bwMode="auto">
          <a:xfrm>
            <a:off x="1192213" y="2287588"/>
            <a:ext cx="6175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Uruguay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2" name="Rectangle 124"/>
          <p:cNvSpPr>
            <a:spLocks noChangeArrowheads="1"/>
          </p:cNvSpPr>
          <p:nvPr/>
        </p:nvSpPr>
        <p:spPr bwMode="auto">
          <a:xfrm>
            <a:off x="1104900" y="210502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3" name="Rectangle 125"/>
          <p:cNvSpPr>
            <a:spLocks noChangeArrowheads="1"/>
          </p:cNvSpPr>
          <p:nvPr/>
        </p:nvSpPr>
        <p:spPr bwMode="auto">
          <a:xfrm>
            <a:off x="228600" y="1933575"/>
            <a:ext cx="16478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Latin America Average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4" name="Rectangle 126"/>
          <p:cNvSpPr>
            <a:spLocks noChangeArrowheads="1"/>
          </p:cNvSpPr>
          <p:nvPr/>
        </p:nvSpPr>
        <p:spPr bwMode="auto">
          <a:xfrm>
            <a:off x="919163" y="1728788"/>
            <a:ext cx="9731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United States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5" name="Rectangle 127"/>
          <p:cNvSpPr>
            <a:spLocks noChangeArrowheads="1"/>
          </p:cNvSpPr>
          <p:nvPr/>
        </p:nvSpPr>
        <p:spPr bwMode="auto">
          <a:xfrm>
            <a:off x="1290638" y="1546225"/>
            <a:ext cx="4397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Japan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6" name="Rectangle 128"/>
          <p:cNvSpPr>
            <a:spLocks noChangeArrowheads="1"/>
          </p:cNvSpPr>
          <p:nvPr/>
        </p:nvSpPr>
        <p:spPr bwMode="auto">
          <a:xfrm>
            <a:off x="1154113" y="1362075"/>
            <a:ext cx="6588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Germany</a:t>
            </a:r>
            <a:endParaRPr lang="en-US" sz="1200" b="1">
              <a:latin typeface="Arial" pitchFamily="34" charset="0"/>
            </a:endParaRPr>
          </a:p>
        </p:txBody>
      </p:sp>
      <p:sp>
        <p:nvSpPr>
          <p:cNvPr id="483457" name="Rectangle 129"/>
          <p:cNvSpPr>
            <a:spLocks noChangeArrowheads="1"/>
          </p:cNvSpPr>
          <p:nvPr/>
        </p:nvSpPr>
        <p:spPr bwMode="auto">
          <a:xfrm>
            <a:off x="839788" y="1179513"/>
            <a:ext cx="10810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00FFFF"/>
                </a:solidFill>
                <a:latin typeface="Arial" pitchFamily="34" charset="0"/>
              </a:rPr>
              <a:t>Average OECD</a:t>
            </a:r>
            <a:endParaRPr lang="en-US" sz="1200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381000"/>
          </a:xfrm>
        </p:spPr>
        <p:txBody>
          <a:bodyPr/>
          <a:lstStyle/>
          <a:p>
            <a:r>
              <a:rPr lang="en-US" sz="4000"/>
              <a:t>This makes some costs troublesome</a:t>
            </a:r>
          </a:p>
        </p:txBody>
      </p:sp>
      <p:sp>
        <p:nvSpPr>
          <p:cNvPr id="484355" name="Rectangle 3"/>
          <p:cNvSpPr>
            <a:spLocks noChangeArrowheads="1"/>
          </p:cNvSpPr>
          <p:nvPr/>
        </p:nvSpPr>
        <p:spPr bwMode="auto">
          <a:xfrm>
            <a:off x="1211263" y="587375"/>
            <a:ext cx="68786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accent2"/>
                </a:solidFill>
                <a:latin typeface="Arial" pitchFamily="34" charset="0"/>
              </a:rPr>
              <a:t>Cost of Mandatory Job Security Provisions in Latin America and the Caribbean,</a:t>
            </a:r>
          </a:p>
          <a:p>
            <a:r>
              <a:rPr lang="en-US" sz="1400" b="1">
                <a:solidFill>
                  <a:schemeClr val="accent2"/>
                </a:solidFill>
                <a:latin typeface="Arial" pitchFamily="34" charset="0"/>
              </a:rPr>
              <a:t>1999 (In monthly wages)</a:t>
            </a:r>
          </a:p>
        </p:txBody>
      </p:sp>
      <p:sp>
        <p:nvSpPr>
          <p:cNvPr id="484356" name="Rectangle 4"/>
          <p:cNvSpPr>
            <a:spLocks noChangeArrowheads="1"/>
          </p:cNvSpPr>
          <p:nvPr/>
        </p:nvSpPr>
        <p:spPr bwMode="auto">
          <a:xfrm>
            <a:off x="0" y="6583363"/>
            <a:ext cx="35433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900" b="1">
                <a:solidFill>
                  <a:srgbClr val="66FF66"/>
                </a:solidFill>
                <a:latin typeface="Arial" pitchFamily="34" charset="0"/>
              </a:rPr>
              <a:t>Source: Ministries of Labor in Latin America and OECD(1999).</a:t>
            </a:r>
          </a:p>
        </p:txBody>
      </p:sp>
      <p:graphicFrame>
        <p:nvGraphicFramePr>
          <p:cNvPr id="484358" name="Object 6"/>
          <p:cNvGraphicFramePr>
            <a:graphicFrameLocks noChangeAspect="1"/>
          </p:cNvGraphicFramePr>
          <p:nvPr/>
        </p:nvGraphicFramePr>
        <p:xfrm>
          <a:off x="228600" y="1066800"/>
          <a:ext cx="8686800" cy="5638800"/>
        </p:xfrm>
        <a:graphic>
          <a:graphicData uri="http://schemas.openxmlformats.org/presentationml/2006/ole">
            <p:oleObj spid="_x0000_s484358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What can be done?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/>
              <a:t>Reduce payroll taxes and contributions</a:t>
            </a:r>
          </a:p>
          <a:p>
            <a:r>
              <a:rPr lang="en-US"/>
              <a:t>Strengthen the link between contributions and benefits</a:t>
            </a:r>
          </a:p>
          <a:p>
            <a:r>
              <a:rPr lang="en-US"/>
              <a:t>Instead of penalizing firms for firing</a:t>
            </a:r>
          </a:p>
          <a:p>
            <a:r>
              <a:rPr lang="en-US"/>
              <a:t>…make them support employees’ saving plans </a:t>
            </a:r>
          </a:p>
          <a:p>
            <a:r>
              <a:rPr lang="en-US"/>
              <a:t>Remove barriers to labor productivity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/>
              <a:t>Removing barriers to labor productivity:</a:t>
            </a:r>
            <a:br>
              <a:rPr lang="en-US"/>
            </a:br>
            <a:r>
              <a:rPr lang="en-US"/>
              <a:t>Education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r>
              <a:rPr lang="en-US"/>
              <a:t>The main problems: late enrolment and early drop outs </a:t>
            </a:r>
          </a:p>
          <a:p>
            <a:endParaRPr lang="en-US"/>
          </a:p>
          <a:p>
            <a:r>
              <a:rPr lang="en-US"/>
              <a:t>Main strategies: </a:t>
            </a:r>
          </a:p>
          <a:p>
            <a:pPr lvl="1"/>
            <a:r>
              <a:rPr lang="en-US"/>
              <a:t>demand incentives </a:t>
            </a:r>
          </a:p>
          <a:p>
            <a:pPr lvl="1"/>
            <a:r>
              <a:rPr lang="en-US"/>
              <a:t>education systems more responsive to the users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/>
              <a:t>Removing barriers to labor productivity: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/>
              <a:t>The main problem: centralized training systems are too costly and ineffective</a:t>
            </a:r>
          </a:p>
          <a:p>
            <a:r>
              <a:rPr lang="en-US"/>
              <a:t>Main strategies:</a:t>
            </a:r>
          </a:p>
          <a:p>
            <a:pPr lvl="1"/>
            <a:r>
              <a:rPr lang="en-US"/>
              <a:t>Education policy to ease transition between school and work</a:t>
            </a:r>
          </a:p>
          <a:p>
            <a:pPr lvl="1"/>
            <a:r>
              <a:rPr lang="en-US"/>
              <a:t>Tax policies to encourage private training</a:t>
            </a:r>
          </a:p>
          <a:p>
            <a:pPr lvl="1"/>
            <a:r>
              <a:rPr lang="en-US"/>
              <a:t>Separate training regulation and provision </a:t>
            </a:r>
          </a:p>
          <a:p>
            <a:pPr lvl="1"/>
            <a:r>
              <a:rPr lang="en-US"/>
              <a:t>Condition public funds to the programs that improve trainees’ hiring possibilities.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Is it lack of infrastructure?</a:t>
            </a:r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 b="1"/>
              <a:t>Latin America is leader in infrastructure privatizations</a:t>
            </a:r>
          </a:p>
        </p:txBody>
      </p:sp>
      <p:sp>
        <p:nvSpPr>
          <p:cNvPr id="527363" name="Line 3"/>
          <p:cNvSpPr>
            <a:spLocks noChangeShapeType="1"/>
          </p:cNvSpPr>
          <p:nvPr/>
        </p:nvSpPr>
        <p:spPr bwMode="auto">
          <a:xfrm>
            <a:off x="2359025" y="5834063"/>
            <a:ext cx="5275263" cy="1587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4" name="Line 4"/>
          <p:cNvSpPr>
            <a:spLocks noChangeShapeType="1"/>
          </p:cNvSpPr>
          <p:nvPr/>
        </p:nvSpPr>
        <p:spPr bwMode="auto">
          <a:xfrm>
            <a:off x="2359025" y="5121275"/>
            <a:ext cx="5275263" cy="1588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5" name="Line 5"/>
          <p:cNvSpPr>
            <a:spLocks noChangeShapeType="1"/>
          </p:cNvSpPr>
          <p:nvPr/>
        </p:nvSpPr>
        <p:spPr bwMode="auto">
          <a:xfrm>
            <a:off x="2359025" y="4403725"/>
            <a:ext cx="5275263" cy="1588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6" name="Line 6"/>
          <p:cNvSpPr>
            <a:spLocks noChangeShapeType="1"/>
          </p:cNvSpPr>
          <p:nvPr/>
        </p:nvSpPr>
        <p:spPr bwMode="auto">
          <a:xfrm>
            <a:off x="2359025" y="3690938"/>
            <a:ext cx="5275263" cy="1587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7" name="Line 7"/>
          <p:cNvSpPr>
            <a:spLocks noChangeShapeType="1"/>
          </p:cNvSpPr>
          <p:nvPr/>
        </p:nvSpPr>
        <p:spPr bwMode="auto">
          <a:xfrm>
            <a:off x="2359025" y="2973388"/>
            <a:ext cx="5275263" cy="1587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8" name="Line 8"/>
          <p:cNvSpPr>
            <a:spLocks noChangeShapeType="1"/>
          </p:cNvSpPr>
          <p:nvPr/>
        </p:nvSpPr>
        <p:spPr bwMode="auto">
          <a:xfrm>
            <a:off x="2359025" y="2260600"/>
            <a:ext cx="5275263" cy="1588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69" name="Rectangle 9"/>
          <p:cNvSpPr>
            <a:spLocks noChangeArrowheads="1"/>
          </p:cNvSpPr>
          <p:nvPr/>
        </p:nvSpPr>
        <p:spPr bwMode="auto">
          <a:xfrm>
            <a:off x="2359025" y="6046788"/>
            <a:ext cx="69850" cy="2921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0" name="Rectangle 10"/>
          <p:cNvSpPr>
            <a:spLocks noChangeArrowheads="1"/>
          </p:cNvSpPr>
          <p:nvPr/>
        </p:nvSpPr>
        <p:spPr bwMode="auto">
          <a:xfrm>
            <a:off x="2359025" y="5335588"/>
            <a:ext cx="87313" cy="28575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1" name="Rectangle 11"/>
          <p:cNvSpPr>
            <a:spLocks noChangeArrowheads="1"/>
          </p:cNvSpPr>
          <p:nvPr/>
        </p:nvSpPr>
        <p:spPr bwMode="auto">
          <a:xfrm>
            <a:off x="2359025" y="4616450"/>
            <a:ext cx="52388" cy="2921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2" name="Rectangle 12"/>
          <p:cNvSpPr>
            <a:spLocks noChangeArrowheads="1"/>
          </p:cNvSpPr>
          <p:nvPr/>
        </p:nvSpPr>
        <p:spPr bwMode="auto">
          <a:xfrm>
            <a:off x="2359025" y="3903663"/>
            <a:ext cx="671513" cy="287337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3" name="Rectangle 13"/>
          <p:cNvSpPr>
            <a:spLocks noChangeArrowheads="1"/>
          </p:cNvSpPr>
          <p:nvPr/>
        </p:nvSpPr>
        <p:spPr bwMode="auto">
          <a:xfrm>
            <a:off x="2359025" y="3186113"/>
            <a:ext cx="793750" cy="29210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4" name="Rectangle 14"/>
          <p:cNvSpPr>
            <a:spLocks noChangeArrowheads="1"/>
          </p:cNvSpPr>
          <p:nvPr/>
        </p:nvSpPr>
        <p:spPr bwMode="auto">
          <a:xfrm>
            <a:off x="2359025" y="2473325"/>
            <a:ext cx="3165475" cy="287338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5" name="Rectangle 15"/>
          <p:cNvSpPr>
            <a:spLocks noChangeArrowheads="1"/>
          </p:cNvSpPr>
          <p:nvPr/>
        </p:nvSpPr>
        <p:spPr bwMode="auto">
          <a:xfrm>
            <a:off x="2428875" y="6046788"/>
            <a:ext cx="69850" cy="292100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6" name="Rectangle 16"/>
          <p:cNvSpPr>
            <a:spLocks noChangeArrowheads="1"/>
          </p:cNvSpPr>
          <p:nvPr/>
        </p:nvSpPr>
        <p:spPr bwMode="auto">
          <a:xfrm>
            <a:off x="2446338" y="5335588"/>
            <a:ext cx="52387" cy="285750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7" name="Rectangle 17"/>
          <p:cNvSpPr>
            <a:spLocks noChangeArrowheads="1"/>
          </p:cNvSpPr>
          <p:nvPr/>
        </p:nvSpPr>
        <p:spPr bwMode="auto">
          <a:xfrm>
            <a:off x="2411413" y="4616450"/>
            <a:ext cx="584200" cy="292100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8" name="Rectangle 18"/>
          <p:cNvSpPr>
            <a:spLocks noChangeArrowheads="1"/>
          </p:cNvSpPr>
          <p:nvPr/>
        </p:nvSpPr>
        <p:spPr bwMode="auto">
          <a:xfrm>
            <a:off x="3030538" y="3903663"/>
            <a:ext cx="523875" cy="287337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79" name="Rectangle 19"/>
          <p:cNvSpPr>
            <a:spLocks noChangeArrowheads="1"/>
          </p:cNvSpPr>
          <p:nvPr/>
        </p:nvSpPr>
        <p:spPr bwMode="auto">
          <a:xfrm>
            <a:off x="3152775" y="3186113"/>
            <a:ext cx="1490663" cy="292100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0" name="Rectangle 20"/>
          <p:cNvSpPr>
            <a:spLocks noChangeArrowheads="1"/>
          </p:cNvSpPr>
          <p:nvPr/>
        </p:nvSpPr>
        <p:spPr bwMode="auto">
          <a:xfrm>
            <a:off x="5524500" y="2473325"/>
            <a:ext cx="881063" cy="287338"/>
          </a:xfrm>
          <a:prstGeom prst="rect">
            <a:avLst/>
          </a:prstGeom>
          <a:solidFill>
            <a:srgbClr val="FAFE7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1" name="Rectangle 21"/>
          <p:cNvSpPr>
            <a:spLocks noChangeArrowheads="1"/>
          </p:cNvSpPr>
          <p:nvPr/>
        </p:nvSpPr>
        <p:spPr bwMode="auto">
          <a:xfrm>
            <a:off x="2498725" y="6046788"/>
            <a:ext cx="34925" cy="2921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2" name="Rectangle 22"/>
          <p:cNvSpPr>
            <a:spLocks noChangeArrowheads="1"/>
          </p:cNvSpPr>
          <p:nvPr/>
        </p:nvSpPr>
        <p:spPr bwMode="auto">
          <a:xfrm>
            <a:off x="2498725" y="5335588"/>
            <a:ext cx="52388" cy="2857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3" name="Rectangle 23"/>
          <p:cNvSpPr>
            <a:spLocks noChangeArrowheads="1"/>
          </p:cNvSpPr>
          <p:nvPr/>
        </p:nvSpPr>
        <p:spPr bwMode="auto">
          <a:xfrm>
            <a:off x="3554413" y="3903663"/>
            <a:ext cx="52387" cy="287337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4" name="Rectangle 24"/>
          <p:cNvSpPr>
            <a:spLocks noChangeArrowheads="1"/>
          </p:cNvSpPr>
          <p:nvPr/>
        </p:nvSpPr>
        <p:spPr bwMode="auto">
          <a:xfrm>
            <a:off x="4643438" y="3186113"/>
            <a:ext cx="968375" cy="29210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5" name="Rectangle 25"/>
          <p:cNvSpPr>
            <a:spLocks noChangeArrowheads="1"/>
          </p:cNvSpPr>
          <p:nvPr/>
        </p:nvSpPr>
        <p:spPr bwMode="auto">
          <a:xfrm>
            <a:off x="6405563" y="2473325"/>
            <a:ext cx="1054100" cy="287338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6" name="Line 26"/>
          <p:cNvSpPr>
            <a:spLocks noChangeShapeType="1"/>
          </p:cNvSpPr>
          <p:nvPr/>
        </p:nvSpPr>
        <p:spPr bwMode="auto">
          <a:xfrm>
            <a:off x="2359025" y="6551613"/>
            <a:ext cx="5275263" cy="1587"/>
          </a:xfrm>
          <a:prstGeom prst="line">
            <a:avLst/>
          </a:prstGeom>
          <a:noFill/>
          <a:ln w="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387" name="Rectangle 27"/>
          <p:cNvSpPr>
            <a:spLocks noChangeArrowheads="1"/>
          </p:cNvSpPr>
          <p:nvPr/>
        </p:nvSpPr>
        <p:spPr bwMode="auto">
          <a:xfrm>
            <a:off x="2362200" y="205422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1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88" name="Rectangle 28"/>
          <p:cNvSpPr>
            <a:spLocks noChangeArrowheads="1"/>
          </p:cNvSpPr>
          <p:nvPr/>
        </p:nvSpPr>
        <p:spPr bwMode="auto">
          <a:xfrm>
            <a:off x="4343400" y="205422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100</a:t>
            </a:r>
            <a:endParaRPr lang="en-US" sz="1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89" name="Rectangle 29"/>
          <p:cNvSpPr>
            <a:spLocks noChangeArrowheads="1"/>
          </p:cNvSpPr>
          <p:nvPr/>
        </p:nvSpPr>
        <p:spPr bwMode="auto">
          <a:xfrm>
            <a:off x="5867400" y="205422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200</a:t>
            </a:r>
            <a:endParaRPr lang="en-US" sz="1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0" name="Rectangle 30"/>
          <p:cNvSpPr>
            <a:spLocks noChangeArrowheads="1"/>
          </p:cNvSpPr>
          <p:nvPr/>
        </p:nvSpPr>
        <p:spPr bwMode="auto">
          <a:xfrm>
            <a:off x="7543800" y="205422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300</a:t>
            </a:r>
            <a:endParaRPr lang="en-US" sz="1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1" name="Rectangle 31"/>
          <p:cNvSpPr>
            <a:spLocks noChangeArrowheads="1"/>
          </p:cNvSpPr>
          <p:nvPr/>
        </p:nvSpPr>
        <p:spPr bwMode="auto">
          <a:xfrm>
            <a:off x="1042988" y="6053138"/>
            <a:ext cx="1147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          Africa</a:t>
            </a:r>
            <a:endParaRPr lang="en-US" sz="4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2" name="Rectangle 32"/>
          <p:cNvSpPr>
            <a:spLocks noChangeArrowheads="1"/>
          </p:cNvSpPr>
          <p:nvPr/>
        </p:nvSpPr>
        <p:spPr bwMode="auto">
          <a:xfrm>
            <a:off x="152400" y="5367338"/>
            <a:ext cx="2057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/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Middle East</a:t>
            </a:r>
            <a:endParaRPr lang="en-US" sz="4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3" name="Rectangle 33"/>
          <p:cNvSpPr>
            <a:spLocks noChangeArrowheads="1"/>
          </p:cNvSpPr>
          <p:nvPr/>
        </p:nvSpPr>
        <p:spPr bwMode="auto">
          <a:xfrm>
            <a:off x="1371600" y="4648200"/>
            <a:ext cx="677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S. Asia</a:t>
            </a:r>
            <a:endParaRPr lang="en-US" sz="4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4" name="Rectangle 34"/>
          <p:cNvSpPr>
            <a:spLocks noChangeArrowheads="1"/>
          </p:cNvSpPr>
          <p:nvPr/>
        </p:nvSpPr>
        <p:spPr bwMode="auto">
          <a:xfrm>
            <a:off x="-19050" y="3902075"/>
            <a:ext cx="2359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Europe and Central Asia</a:t>
            </a:r>
            <a:endParaRPr lang="en-US" sz="4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5" name="Rectangle 35"/>
          <p:cNvSpPr>
            <a:spLocks noChangeArrowheads="1"/>
          </p:cNvSpPr>
          <p:nvPr/>
        </p:nvSpPr>
        <p:spPr bwMode="auto">
          <a:xfrm>
            <a:off x="-19050" y="3217863"/>
            <a:ext cx="2406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East Asia and the Pacific</a:t>
            </a:r>
            <a:endParaRPr lang="en-US" sz="44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27396" name="Rectangle 36"/>
          <p:cNvSpPr>
            <a:spLocks noChangeArrowheads="1"/>
          </p:cNvSpPr>
          <p:nvPr/>
        </p:nvSpPr>
        <p:spPr bwMode="auto">
          <a:xfrm>
            <a:off x="533400" y="2471738"/>
            <a:ext cx="1600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  <a:latin typeface="Arial" pitchFamily="34" charset="0"/>
              </a:rPr>
              <a:t>LATIN AMERICA</a:t>
            </a:r>
            <a:endParaRPr lang="en-US" sz="4400" b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527397" name="Text Box 37"/>
          <p:cNvSpPr txBox="1">
            <a:spLocks noChangeArrowheads="1"/>
          </p:cNvSpPr>
          <p:nvPr/>
        </p:nvSpPr>
        <p:spPr bwMode="auto">
          <a:xfrm>
            <a:off x="-381000" y="1524000"/>
            <a:ext cx="9982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US" sz="1800" b="1">
                <a:solidFill>
                  <a:srgbClr val="66FFFF"/>
                </a:solidFill>
                <a:latin typeface="Arial" pitchFamily="34" charset="0"/>
              </a:rPr>
              <a:t>Private Capital Participation in Infrastructure, 1990-99</a:t>
            </a:r>
          </a:p>
        </p:txBody>
      </p:sp>
      <p:sp>
        <p:nvSpPr>
          <p:cNvPr id="527398" name="Text Box 38"/>
          <p:cNvSpPr txBox="1">
            <a:spLocks noChangeArrowheads="1"/>
          </p:cNvSpPr>
          <p:nvPr/>
        </p:nvSpPr>
        <p:spPr bwMode="auto">
          <a:xfrm>
            <a:off x="0" y="6553200"/>
            <a:ext cx="3581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>
                <a:solidFill>
                  <a:srgbClr val="66FF66"/>
                </a:solidFill>
                <a:latin typeface="Arial" pitchFamily="34" charset="0"/>
              </a:rPr>
              <a:t>Source: PPI, Proyect Database, World Bank.</a:t>
            </a:r>
          </a:p>
        </p:txBody>
      </p:sp>
      <p:sp>
        <p:nvSpPr>
          <p:cNvPr id="527399" name="Text Box 39"/>
          <p:cNvSpPr txBox="1">
            <a:spLocks noChangeArrowheads="1"/>
          </p:cNvSpPr>
          <p:nvPr/>
        </p:nvSpPr>
        <p:spPr bwMode="auto">
          <a:xfrm>
            <a:off x="7862888" y="1987550"/>
            <a:ext cx="976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US $ Mll</a:t>
            </a:r>
          </a:p>
        </p:txBody>
      </p:sp>
      <p:sp>
        <p:nvSpPr>
          <p:cNvPr id="527400" name="Rectangle 40"/>
          <p:cNvSpPr>
            <a:spLocks noChangeArrowheads="1"/>
          </p:cNvSpPr>
          <p:nvPr/>
        </p:nvSpPr>
        <p:spPr bwMode="auto">
          <a:xfrm>
            <a:off x="7467600" y="3405188"/>
            <a:ext cx="177800" cy="141287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01" name="Rectangle 41"/>
          <p:cNvSpPr>
            <a:spLocks noChangeArrowheads="1"/>
          </p:cNvSpPr>
          <p:nvPr/>
        </p:nvSpPr>
        <p:spPr bwMode="auto">
          <a:xfrm>
            <a:off x="7696200" y="3352800"/>
            <a:ext cx="1238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chemeClr val="hlink"/>
                </a:solidFill>
                <a:latin typeface="Arial" pitchFamily="34" charset="0"/>
              </a:rPr>
              <a:t>Privatizations</a:t>
            </a:r>
          </a:p>
        </p:txBody>
      </p:sp>
      <p:sp>
        <p:nvSpPr>
          <p:cNvPr id="527402" name="Rectangle 42"/>
          <p:cNvSpPr>
            <a:spLocks noChangeArrowheads="1"/>
          </p:cNvSpPr>
          <p:nvPr/>
        </p:nvSpPr>
        <p:spPr bwMode="auto">
          <a:xfrm>
            <a:off x="7467600" y="3806825"/>
            <a:ext cx="177800" cy="1412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03" name="Rectangle 43"/>
          <p:cNvSpPr>
            <a:spLocks noChangeArrowheads="1"/>
          </p:cNvSpPr>
          <p:nvPr/>
        </p:nvSpPr>
        <p:spPr bwMode="auto">
          <a:xfrm>
            <a:off x="7696200" y="3733800"/>
            <a:ext cx="14509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chemeClr val="tx2"/>
                </a:solidFill>
                <a:latin typeface="Arial" pitchFamily="34" charset="0"/>
              </a:rPr>
              <a:t>New investment</a:t>
            </a:r>
          </a:p>
        </p:txBody>
      </p:sp>
      <p:sp>
        <p:nvSpPr>
          <p:cNvPr id="527404" name="Rectangle 44"/>
          <p:cNvSpPr>
            <a:spLocks noChangeArrowheads="1"/>
          </p:cNvSpPr>
          <p:nvPr/>
        </p:nvSpPr>
        <p:spPr bwMode="auto">
          <a:xfrm>
            <a:off x="7467600" y="4213225"/>
            <a:ext cx="177800" cy="1460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7405" name="Rectangle 45"/>
          <p:cNvSpPr>
            <a:spLocks noChangeArrowheads="1"/>
          </p:cNvSpPr>
          <p:nvPr/>
        </p:nvSpPr>
        <p:spPr bwMode="auto">
          <a:xfrm>
            <a:off x="7696200" y="4191000"/>
            <a:ext cx="137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00"/>
                </a:solidFill>
                <a:latin typeface="Arial" pitchFamily="34" charset="0"/>
              </a:rPr>
              <a:t>Operation Management with major private capital expenditure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/>
              <a:t>…in all main infrastructure sectors</a:t>
            </a:r>
          </a:p>
        </p:txBody>
      </p:sp>
      <p:graphicFrame>
        <p:nvGraphicFramePr>
          <p:cNvPr id="4935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11163" y="1524000"/>
          <a:ext cx="8396287" cy="5075238"/>
        </p:xfrm>
        <a:graphic>
          <a:graphicData uri="http://schemas.openxmlformats.org/presentationml/2006/ole">
            <p:oleObj spid="_x0000_s493571" name="Chart" r:id="rId3" imgW="8211007" imgH="4962754" progId="MSGraph.Chart.8">
              <p:embed followColorScheme="full"/>
            </p:oleObj>
          </a:graphicData>
        </a:graphic>
      </p:graphicFrame>
      <p:sp>
        <p:nvSpPr>
          <p:cNvPr id="493572" name="Rectangle 4"/>
          <p:cNvSpPr>
            <a:spLocks noChangeArrowheads="1"/>
          </p:cNvSpPr>
          <p:nvPr/>
        </p:nvSpPr>
        <p:spPr bwMode="auto">
          <a:xfrm>
            <a:off x="0" y="6570663"/>
            <a:ext cx="5357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000" b="1">
                <a:solidFill>
                  <a:srgbClr val="66FF66"/>
                </a:solidFill>
                <a:latin typeface="Arial" pitchFamily="34" charset="0"/>
              </a:rPr>
              <a:t>Source: Private Participation in Infrastructure data base web page, World Bank (2001).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686800" cy="1143000"/>
          </a:xfrm>
        </p:spPr>
        <p:txBody>
          <a:bodyPr/>
          <a:lstStyle/>
          <a:p>
            <a:r>
              <a:rPr lang="en-US" b="1"/>
              <a:t>…while income gaps with more developed countries are widening</a:t>
            </a:r>
          </a:p>
        </p:txBody>
      </p:sp>
      <p:graphicFrame>
        <p:nvGraphicFramePr>
          <p:cNvPr id="48742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131763" y="1414463"/>
          <a:ext cx="8858250" cy="5295900"/>
        </p:xfrm>
        <a:graphic>
          <a:graphicData uri="http://schemas.openxmlformats.org/presentationml/2006/ole">
            <p:oleObj spid="_x0000_s487427" name="Chart" r:id="rId3" imgW="8858707" imgH="52962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4000" b="1"/>
              <a:t>…but infrastructure is still below international standards</a:t>
            </a:r>
          </a:p>
        </p:txBody>
      </p:sp>
      <p:sp>
        <p:nvSpPr>
          <p:cNvPr id="540675" name="Text Box 3"/>
          <p:cNvSpPr txBox="1">
            <a:spLocks noChangeArrowheads="1"/>
          </p:cNvSpPr>
          <p:nvPr/>
        </p:nvSpPr>
        <p:spPr bwMode="auto">
          <a:xfrm>
            <a:off x="1828800" y="1371600"/>
            <a:ext cx="5668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600" b="1">
                <a:solidFill>
                  <a:schemeClr val="accent2"/>
                </a:solidFill>
                <a:latin typeface="Arial" pitchFamily="34" charset="0"/>
              </a:rPr>
              <a:t>Infrastructure Index: electricity, water, roads, telephones</a:t>
            </a:r>
          </a:p>
        </p:txBody>
      </p:sp>
      <p:sp>
        <p:nvSpPr>
          <p:cNvPr id="540676" name="Text Box 4"/>
          <p:cNvSpPr txBox="1">
            <a:spLocks noChangeArrowheads="1"/>
          </p:cNvSpPr>
          <p:nvPr/>
        </p:nvSpPr>
        <p:spPr bwMode="auto">
          <a:xfrm>
            <a:off x="0" y="6591300"/>
            <a:ext cx="55022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900" b="1">
                <a:solidFill>
                  <a:srgbClr val="99FF33"/>
                </a:solidFill>
                <a:latin typeface="CG Omega" pitchFamily="34" charset="0"/>
              </a:rPr>
              <a:t>* Includes electricity generation, acces to improved water source , paved roads  and  telephone mainlines.</a:t>
            </a:r>
          </a:p>
        </p:txBody>
      </p:sp>
      <p:grpSp>
        <p:nvGrpSpPr>
          <p:cNvPr id="540677" name="Group 5"/>
          <p:cNvGrpSpPr>
            <a:grpSpLocks/>
          </p:cNvGrpSpPr>
          <p:nvPr/>
        </p:nvGrpSpPr>
        <p:grpSpPr bwMode="auto">
          <a:xfrm>
            <a:off x="1447800" y="1752600"/>
            <a:ext cx="5321300" cy="4852988"/>
            <a:chOff x="912" y="1104"/>
            <a:chExt cx="3162" cy="3057"/>
          </a:xfrm>
        </p:grpSpPr>
        <p:sp>
          <p:nvSpPr>
            <p:cNvPr id="540678" name="Rectangle 6"/>
            <p:cNvSpPr>
              <a:spLocks noChangeArrowheads="1"/>
            </p:cNvSpPr>
            <p:nvPr/>
          </p:nvSpPr>
          <p:spPr bwMode="auto">
            <a:xfrm rot="5400000">
              <a:off x="1312" y="1281"/>
              <a:ext cx="2856" cy="2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79" name="Rectangle 7"/>
            <p:cNvSpPr>
              <a:spLocks noChangeArrowheads="1"/>
            </p:cNvSpPr>
            <p:nvPr/>
          </p:nvSpPr>
          <p:spPr bwMode="auto">
            <a:xfrm rot="5400000">
              <a:off x="1312" y="1281"/>
              <a:ext cx="2856" cy="2542"/>
            </a:xfrm>
            <a:prstGeom prst="rect">
              <a:avLst/>
            </a:prstGeom>
            <a:noFill/>
            <a:ln w="0">
              <a:solidFill>
                <a:srgbClr val="33CC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0" name="Rectangle 8"/>
            <p:cNvSpPr>
              <a:spLocks noChangeArrowheads="1"/>
            </p:cNvSpPr>
            <p:nvPr/>
          </p:nvSpPr>
          <p:spPr bwMode="auto">
            <a:xfrm rot="5400000">
              <a:off x="2112" y="622"/>
              <a:ext cx="190" cy="1476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1" name="Rectangle 9"/>
            <p:cNvSpPr>
              <a:spLocks noChangeArrowheads="1"/>
            </p:cNvSpPr>
            <p:nvPr/>
          </p:nvSpPr>
          <p:spPr bwMode="auto">
            <a:xfrm rot="5400000">
              <a:off x="2081" y="1129"/>
              <a:ext cx="188" cy="1412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2" name="Rectangle 10"/>
            <p:cNvSpPr>
              <a:spLocks noChangeArrowheads="1"/>
            </p:cNvSpPr>
            <p:nvPr/>
          </p:nvSpPr>
          <p:spPr bwMode="auto">
            <a:xfrm rot="5400000">
              <a:off x="2062" y="1623"/>
              <a:ext cx="193" cy="1380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3" name="Rectangle 11"/>
            <p:cNvSpPr>
              <a:spLocks noChangeArrowheads="1"/>
            </p:cNvSpPr>
            <p:nvPr/>
          </p:nvSpPr>
          <p:spPr bwMode="auto">
            <a:xfrm rot="5400000">
              <a:off x="1990" y="2174"/>
              <a:ext cx="188" cy="123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4" name="Rectangle 12"/>
            <p:cNvSpPr>
              <a:spLocks noChangeArrowheads="1"/>
            </p:cNvSpPr>
            <p:nvPr/>
          </p:nvSpPr>
          <p:spPr bwMode="auto">
            <a:xfrm rot="5400000">
              <a:off x="1841" y="2798"/>
              <a:ext cx="190" cy="934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5" name="Rectangle 13"/>
            <p:cNvSpPr>
              <a:spLocks noChangeArrowheads="1"/>
            </p:cNvSpPr>
            <p:nvPr/>
          </p:nvSpPr>
          <p:spPr bwMode="auto">
            <a:xfrm rot="5400000">
              <a:off x="1660" y="3454"/>
              <a:ext cx="189" cy="573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6" name="Line 14"/>
            <p:cNvSpPr>
              <a:spLocks noChangeShapeType="1"/>
            </p:cNvSpPr>
            <p:nvPr/>
          </p:nvSpPr>
          <p:spPr bwMode="auto">
            <a:xfrm rot="5400000">
              <a:off x="2739" y="-145"/>
              <a:ext cx="1" cy="254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7" name="Line 15"/>
            <p:cNvSpPr>
              <a:spLocks noChangeShapeType="1"/>
            </p:cNvSpPr>
            <p:nvPr/>
          </p:nvSpPr>
          <p:spPr bwMode="auto">
            <a:xfrm rot="5400000">
              <a:off x="1458" y="1114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8" name="Line 16"/>
            <p:cNvSpPr>
              <a:spLocks noChangeShapeType="1"/>
            </p:cNvSpPr>
            <p:nvPr/>
          </p:nvSpPr>
          <p:spPr bwMode="auto">
            <a:xfrm rot="5400000">
              <a:off x="1967" y="1114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89" name="Line 17"/>
            <p:cNvSpPr>
              <a:spLocks noChangeShapeType="1"/>
            </p:cNvSpPr>
            <p:nvPr/>
          </p:nvSpPr>
          <p:spPr bwMode="auto">
            <a:xfrm rot="5400000">
              <a:off x="2477" y="1114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0" name="Line 18"/>
            <p:cNvSpPr>
              <a:spLocks noChangeShapeType="1"/>
            </p:cNvSpPr>
            <p:nvPr/>
          </p:nvSpPr>
          <p:spPr bwMode="auto">
            <a:xfrm rot="5400000">
              <a:off x="2981" y="1114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1" name="Line 19"/>
            <p:cNvSpPr>
              <a:spLocks noChangeShapeType="1"/>
            </p:cNvSpPr>
            <p:nvPr/>
          </p:nvSpPr>
          <p:spPr bwMode="auto">
            <a:xfrm rot="5400000">
              <a:off x="3491" y="1113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2" name="Line 20"/>
            <p:cNvSpPr>
              <a:spLocks noChangeShapeType="1"/>
            </p:cNvSpPr>
            <p:nvPr/>
          </p:nvSpPr>
          <p:spPr bwMode="auto">
            <a:xfrm rot="5400000">
              <a:off x="4000" y="1113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3" name="Line 21"/>
            <p:cNvSpPr>
              <a:spLocks noChangeShapeType="1"/>
            </p:cNvSpPr>
            <p:nvPr/>
          </p:nvSpPr>
          <p:spPr bwMode="auto">
            <a:xfrm rot="5400000">
              <a:off x="40" y="2551"/>
              <a:ext cx="2856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4" name="Line 22"/>
            <p:cNvSpPr>
              <a:spLocks noChangeShapeType="1"/>
            </p:cNvSpPr>
            <p:nvPr/>
          </p:nvSpPr>
          <p:spPr bwMode="auto">
            <a:xfrm rot="5400000" flipV="1">
              <a:off x="1452" y="1110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5" name="Line 23"/>
            <p:cNvSpPr>
              <a:spLocks noChangeShapeType="1"/>
            </p:cNvSpPr>
            <p:nvPr/>
          </p:nvSpPr>
          <p:spPr bwMode="auto">
            <a:xfrm rot="5400000" flipV="1">
              <a:off x="1452" y="1584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6" name="Line 24"/>
            <p:cNvSpPr>
              <a:spLocks noChangeShapeType="1"/>
            </p:cNvSpPr>
            <p:nvPr/>
          </p:nvSpPr>
          <p:spPr bwMode="auto">
            <a:xfrm rot="5400000" flipV="1">
              <a:off x="1452" y="2060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7" name="Line 25"/>
            <p:cNvSpPr>
              <a:spLocks noChangeShapeType="1"/>
            </p:cNvSpPr>
            <p:nvPr/>
          </p:nvSpPr>
          <p:spPr bwMode="auto">
            <a:xfrm rot="5400000" flipV="1">
              <a:off x="1452" y="2539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8" name="Line 26"/>
            <p:cNvSpPr>
              <a:spLocks noChangeShapeType="1"/>
            </p:cNvSpPr>
            <p:nvPr/>
          </p:nvSpPr>
          <p:spPr bwMode="auto">
            <a:xfrm rot="5400000" flipV="1">
              <a:off x="1452" y="3014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699" name="Line 27"/>
            <p:cNvSpPr>
              <a:spLocks noChangeShapeType="1"/>
            </p:cNvSpPr>
            <p:nvPr/>
          </p:nvSpPr>
          <p:spPr bwMode="auto">
            <a:xfrm rot="5400000" flipV="1">
              <a:off x="1452" y="3489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0" name="Line 28"/>
            <p:cNvSpPr>
              <a:spLocks noChangeShapeType="1"/>
            </p:cNvSpPr>
            <p:nvPr/>
          </p:nvSpPr>
          <p:spPr bwMode="auto">
            <a:xfrm rot="5400000" flipV="1">
              <a:off x="1452" y="3965"/>
              <a:ext cx="1" cy="32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1" name="Rectangle 29"/>
            <p:cNvSpPr>
              <a:spLocks noChangeArrowheads="1"/>
            </p:cNvSpPr>
            <p:nvPr/>
          </p:nvSpPr>
          <p:spPr bwMode="auto">
            <a:xfrm rot="5400000">
              <a:off x="3101" y="1292"/>
              <a:ext cx="107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2" name="Rectangle 30"/>
            <p:cNvSpPr>
              <a:spLocks noChangeArrowheads="1"/>
            </p:cNvSpPr>
            <p:nvPr/>
          </p:nvSpPr>
          <p:spPr bwMode="auto">
            <a:xfrm rot="5400000">
              <a:off x="2906" y="1781"/>
              <a:ext cx="106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3" name="Rectangle 31"/>
            <p:cNvSpPr>
              <a:spLocks noChangeArrowheads="1"/>
            </p:cNvSpPr>
            <p:nvPr/>
          </p:nvSpPr>
          <p:spPr bwMode="auto">
            <a:xfrm rot="5400000">
              <a:off x="3442" y="2256"/>
              <a:ext cx="106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4" name="Rectangle 32"/>
            <p:cNvSpPr>
              <a:spLocks noChangeArrowheads="1"/>
            </p:cNvSpPr>
            <p:nvPr/>
          </p:nvSpPr>
          <p:spPr bwMode="auto">
            <a:xfrm rot="5400000">
              <a:off x="2762" y="2732"/>
              <a:ext cx="107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5" name="Rectangle 33"/>
            <p:cNvSpPr>
              <a:spLocks noChangeArrowheads="1"/>
            </p:cNvSpPr>
            <p:nvPr/>
          </p:nvSpPr>
          <p:spPr bwMode="auto">
            <a:xfrm rot="5400000">
              <a:off x="2645" y="3208"/>
              <a:ext cx="107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6" name="Rectangle 34"/>
            <p:cNvSpPr>
              <a:spLocks noChangeArrowheads="1"/>
            </p:cNvSpPr>
            <p:nvPr/>
          </p:nvSpPr>
          <p:spPr bwMode="auto">
            <a:xfrm rot="5400000">
              <a:off x="2188" y="3683"/>
              <a:ext cx="107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0707" name="Rectangle 35"/>
            <p:cNvSpPr>
              <a:spLocks noChangeArrowheads="1"/>
            </p:cNvSpPr>
            <p:nvPr/>
          </p:nvSpPr>
          <p:spPr bwMode="auto">
            <a:xfrm rot="21600000">
              <a:off x="3310" y="1296"/>
              <a:ext cx="1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12%</a:t>
              </a:r>
              <a:endParaRPr lang="es-CO"/>
            </a:p>
          </p:txBody>
        </p:sp>
        <p:sp>
          <p:nvSpPr>
            <p:cNvPr id="540708" name="Rectangle 36"/>
            <p:cNvSpPr>
              <a:spLocks noChangeArrowheads="1"/>
            </p:cNvSpPr>
            <p:nvPr/>
          </p:nvSpPr>
          <p:spPr bwMode="auto">
            <a:xfrm rot="21600000">
              <a:off x="3087" y="1792"/>
              <a:ext cx="1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5%</a:t>
              </a:r>
              <a:endParaRPr lang="es-CO"/>
            </a:p>
          </p:txBody>
        </p:sp>
        <p:sp>
          <p:nvSpPr>
            <p:cNvPr id="540709" name="Rectangle 37"/>
            <p:cNvSpPr>
              <a:spLocks noChangeArrowheads="1"/>
            </p:cNvSpPr>
            <p:nvPr/>
          </p:nvSpPr>
          <p:spPr bwMode="auto">
            <a:xfrm rot="21600000">
              <a:off x="2974" y="2268"/>
              <a:ext cx="1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39%</a:t>
              </a:r>
              <a:endParaRPr lang="es-CO"/>
            </a:p>
          </p:txBody>
        </p:sp>
        <p:sp>
          <p:nvSpPr>
            <p:cNvPr id="540710" name="Rectangle 38"/>
            <p:cNvSpPr>
              <a:spLocks noChangeArrowheads="1"/>
            </p:cNvSpPr>
            <p:nvPr/>
          </p:nvSpPr>
          <p:spPr bwMode="auto">
            <a:xfrm rot="21600000">
              <a:off x="2984" y="2744"/>
              <a:ext cx="14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7%</a:t>
              </a:r>
              <a:endParaRPr lang="es-CO"/>
            </a:p>
          </p:txBody>
        </p:sp>
        <p:sp>
          <p:nvSpPr>
            <p:cNvPr id="540711" name="Rectangle 39"/>
            <p:cNvSpPr>
              <a:spLocks noChangeArrowheads="1"/>
            </p:cNvSpPr>
            <p:nvPr/>
          </p:nvSpPr>
          <p:spPr bwMode="auto">
            <a:xfrm rot="21600000">
              <a:off x="2830" y="3219"/>
              <a:ext cx="1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17%</a:t>
              </a:r>
              <a:endParaRPr lang="es-CO"/>
            </a:p>
          </p:txBody>
        </p:sp>
        <p:sp>
          <p:nvSpPr>
            <p:cNvPr id="540712" name="Rectangle 40"/>
            <p:cNvSpPr>
              <a:spLocks noChangeArrowheads="1"/>
            </p:cNvSpPr>
            <p:nvPr/>
          </p:nvSpPr>
          <p:spPr bwMode="auto">
            <a:xfrm rot="21600000">
              <a:off x="2398" y="3702"/>
              <a:ext cx="1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12%</a:t>
              </a:r>
              <a:endParaRPr lang="es-CO"/>
            </a:p>
          </p:txBody>
        </p:sp>
        <p:sp>
          <p:nvSpPr>
            <p:cNvPr id="540713" name="Rectangle 41"/>
            <p:cNvSpPr>
              <a:spLocks noChangeArrowheads="1"/>
            </p:cNvSpPr>
            <p:nvPr/>
          </p:nvSpPr>
          <p:spPr bwMode="auto">
            <a:xfrm rot="21600000">
              <a:off x="1395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2.8</a:t>
              </a:r>
              <a:endParaRPr lang="es-CO"/>
            </a:p>
          </p:txBody>
        </p:sp>
        <p:sp>
          <p:nvSpPr>
            <p:cNvPr id="540714" name="Rectangle 42"/>
            <p:cNvSpPr>
              <a:spLocks noChangeArrowheads="1"/>
            </p:cNvSpPr>
            <p:nvPr/>
          </p:nvSpPr>
          <p:spPr bwMode="auto">
            <a:xfrm rot="21600000">
              <a:off x="1903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3.0</a:t>
              </a:r>
              <a:endParaRPr lang="es-CO"/>
            </a:p>
          </p:txBody>
        </p:sp>
        <p:sp>
          <p:nvSpPr>
            <p:cNvPr id="540715" name="Rectangle 43"/>
            <p:cNvSpPr>
              <a:spLocks noChangeArrowheads="1"/>
            </p:cNvSpPr>
            <p:nvPr/>
          </p:nvSpPr>
          <p:spPr bwMode="auto">
            <a:xfrm rot="21600000">
              <a:off x="2414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3.3</a:t>
              </a:r>
              <a:endParaRPr lang="es-CO"/>
            </a:p>
          </p:txBody>
        </p:sp>
        <p:sp>
          <p:nvSpPr>
            <p:cNvPr id="540716" name="Rectangle 44"/>
            <p:cNvSpPr>
              <a:spLocks noChangeArrowheads="1"/>
            </p:cNvSpPr>
            <p:nvPr/>
          </p:nvSpPr>
          <p:spPr bwMode="auto">
            <a:xfrm rot="21600000">
              <a:off x="2917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3.5</a:t>
              </a:r>
              <a:endParaRPr lang="es-CO"/>
            </a:p>
          </p:txBody>
        </p:sp>
        <p:sp>
          <p:nvSpPr>
            <p:cNvPr id="540717" name="Rectangle 45"/>
            <p:cNvSpPr>
              <a:spLocks noChangeArrowheads="1"/>
            </p:cNvSpPr>
            <p:nvPr/>
          </p:nvSpPr>
          <p:spPr bwMode="auto">
            <a:xfrm rot="21600000">
              <a:off x="3428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3.8</a:t>
              </a:r>
              <a:endParaRPr lang="es-CO"/>
            </a:p>
          </p:txBody>
        </p:sp>
        <p:sp>
          <p:nvSpPr>
            <p:cNvPr id="540718" name="Rectangle 46"/>
            <p:cNvSpPr>
              <a:spLocks noChangeArrowheads="1"/>
            </p:cNvSpPr>
            <p:nvPr/>
          </p:nvSpPr>
          <p:spPr bwMode="auto">
            <a:xfrm rot="21600000">
              <a:off x="3937" y="4036"/>
              <a:ext cx="13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4.0</a:t>
              </a:r>
              <a:endParaRPr lang="es-CO"/>
            </a:p>
          </p:txBody>
        </p:sp>
        <p:sp>
          <p:nvSpPr>
            <p:cNvPr id="540719" name="Rectangle 47"/>
            <p:cNvSpPr>
              <a:spLocks noChangeArrowheads="1"/>
            </p:cNvSpPr>
            <p:nvPr/>
          </p:nvSpPr>
          <p:spPr bwMode="auto">
            <a:xfrm rot="21600000">
              <a:off x="1140" y="1323"/>
              <a:ext cx="24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Chile</a:t>
              </a:r>
              <a:endParaRPr lang="es-CO"/>
            </a:p>
          </p:txBody>
        </p:sp>
        <p:sp>
          <p:nvSpPr>
            <p:cNvPr id="540720" name="Rectangle 48"/>
            <p:cNvSpPr>
              <a:spLocks noChangeArrowheads="1"/>
            </p:cNvSpPr>
            <p:nvPr/>
          </p:nvSpPr>
          <p:spPr bwMode="auto">
            <a:xfrm rot="21600000">
              <a:off x="1034" y="1797"/>
              <a:ext cx="33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Mexico</a:t>
              </a:r>
              <a:endParaRPr lang="es-CO"/>
            </a:p>
          </p:txBody>
        </p:sp>
        <p:sp>
          <p:nvSpPr>
            <p:cNvPr id="540721" name="Rectangle 49"/>
            <p:cNvSpPr>
              <a:spLocks noChangeArrowheads="1"/>
            </p:cNvSpPr>
            <p:nvPr/>
          </p:nvSpPr>
          <p:spPr bwMode="auto">
            <a:xfrm rot="21600000">
              <a:off x="912" y="2272"/>
              <a:ext cx="45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Argentina</a:t>
              </a:r>
              <a:endParaRPr lang="es-CO"/>
            </a:p>
          </p:txBody>
        </p:sp>
        <p:sp>
          <p:nvSpPr>
            <p:cNvPr id="540722" name="Rectangle 50"/>
            <p:cNvSpPr>
              <a:spLocks noChangeArrowheads="1"/>
            </p:cNvSpPr>
            <p:nvPr/>
          </p:nvSpPr>
          <p:spPr bwMode="auto">
            <a:xfrm rot="21600000">
              <a:off x="1108" y="2748"/>
              <a:ext cx="26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Brazil</a:t>
              </a:r>
              <a:endParaRPr lang="es-CO"/>
            </a:p>
          </p:txBody>
        </p:sp>
        <p:sp>
          <p:nvSpPr>
            <p:cNvPr id="540723" name="Rectangle 51"/>
            <p:cNvSpPr>
              <a:spLocks noChangeArrowheads="1"/>
            </p:cNvSpPr>
            <p:nvPr/>
          </p:nvSpPr>
          <p:spPr bwMode="auto">
            <a:xfrm rot="21600000">
              <a:off x="922" y="3224"/>
              <a:ext cx="44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Colombia</a:t>
              </a:r>
              <a:endParaRPr lang="es-CO"/>
            </a:p>
          </p:txBody>
        </p:sp>
        <p:sp>
          <p:nvSpPr>
            <p:cNvPr id="540724" name="Rectangle 52"/>
            <p:cNvSpPr>
              <a:spLocks noChangeArrowheads="1"/>
            </p:cNvSpPr>
            <p:nvPr/>
          </p:nvSpPr>
          <p:spPr bwMode="auto">
            <a:xfrm rot="21600000">
              <a:off x="1156" y="3698"/>
              <a:ext cx="21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300" b="1">
                  <a:solidFill>
                    <a:srgbClr val="00FFFF"/>
                  </a:solidFill>
                  <a:latin typeface="Arial" pitchFamily="34" charset="0"/>
                </a:rPr>
                <a:t>Peru</a:t>
              </a:r>
              <a:endParaRPr lang="es-CO"/>
            </a:p>
          </p:txBody>
        </p:sp>
      </p:grpSp>
      <p:sp>
        <p:nvSpPr>
          <p:cNvPr id="540725" name="Text Box 53"/>
          <p:cNvSpPr txBox="1">
            <a:spLocks noChangeArrowheads="1"/>
          </p:cNvSpPr>
          <p:nvPr/>
        </p:nvSpPr>
        <p:spPr bwMode="auto">
          <a:xfrm>
            <a:off x="5867400" y="3062288"/>
            <a:ext cx="269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40726" name="Line 54"/>
          <p:cNvSpPr>
            <a:spLocks noChangeShapeType="1"/>
          </p:cNvSpPr>
          <p:nvPr/>
        </p:nvSpPr>
        <p:spPr bwMode="auto">
          <a:xfrm flipH="1">
            <a:off x="5791200" y="3352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0727" name="Text Box 55"/>
          <p:cNvSpPr txBox="1">
            <a:spLocks noChangeArrowheads="1"/>
          </p:cNvSpPr>
          <p:nvPr/>
        </p:nvSpPr>
        <p:spPr bwMode="auto">
          <a:xfrm>
            <a:off x="4876800" y="3124200"/>
            <a:ext cx="60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Privatization has brought benefits:</a:t>
            </a:r>
            <a:br>
              <a:rPr lang="en-US"/>
            </a:br>
            <a:r>
              <a:rPr lang="en-US" sz="3200" b="1"/>
              <a:t>THE CASE OF TELECOMMUNICATIONS</a:t>
            </a:r>
            <a:endParaRPr lang="en-US"/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Privatization has (with respect to previous trends):</a:t>
            </a:r>
          </a:p>
          <a:p>
            <a:r>
              <a:rPr lang="en-US"/>
              <a:t>Increased the number of lines by 7%</a:t>
            </a:r>
          </a:p>
          <a:p>
            <a:r>
              <a:rPr lang="en-US"/>
              <a:t>Reduced waiting lists 60%</a:t>
            </a:r>
          </a:p>
          <a:p>
            <a:r>
              <a:rPr lang="en-US"/>
              <a:t>Reduced faults per line 30%</a:t>
            </a:r>
          </a:p>
          <a:p>
            <a:r>
              <a:rPr lang="en-US"/>
              <a:t>Accommodated increased traffic: international traffic grows 15% yearly.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Some countries have caught up with the international standard</a:t>
            </a:r>
          </a:p>
        </p:txBody>
      </p:sp>
      <p:sp>
        <p:nvSpPr>
          <p:cNvPr id="544771" name="Rectangle 3"/>
          <p:cNvSpPr>
            <a:spLocks noChangeArrowheads="1"/>
          </p:cNvSpPr>
          <p:nvPr/>
        </p:nvSpPr>
        <p:spPr bwMode="auto">
          <a:xfrm rot="5400000">
            <a:off x="2642394" y="2029619"/>
            <a:ext cx="43434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2" name="Rectangle 4"/>
          <p:cNvSpPr>
            <a:spLocks noChangeArrowheads="1"/>
          </p:cNvSpPr>
          <p:nvPr/>
        </p:nvSpPr>
        <p:spPr bwMode="auto">
          <a:xfrm rot="5400000">
            <a:off x="2642394" y="2029619"/>
            <a:ext cx="4343400" cy="4005262"/>
          </a:xfrm>
          <a:prstGeom prst="rect">
            <a:avLst/>
          </a:prstGeom>
          <a:noFill/>
          <a:ln w="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3" name="Rectangle 5"/>
          <p:cNvSpPr>
            <a:spLocks noChangeArrowheads="1"/>
          </p:cNvSpPr>
          <p:nvPr/>
        </p:nvSpPr>
        <p:spPr bwMode="auto">
          <a:xfrm rot="5400000">
            <a:off x="3811587" y="1044576"/>
            <a:ext cx="246063" cy="2246312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4" name="Rectangle 6"/>
          <p:cNvSpPr>
            <a:spLocks noChangeArrowheads="1"/>
          </p:cNvSpPr>
          <p:nvPr/>
        </p:nvSpPr>
        <p:spPr bwMode="auto">
          <a:xfrm rot="5400000">
            <a:off x="3733800" y="1743076"/>
            <a:ext cx="244475" cy="2089150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5" name="Rectangle 7"/>
          <p:cNvSpPr>
            <a:spLocks noChangeArrowheads="1"/>
          </p:cNvSpPr>
          <p:nvPr/>
        </p:nvSpPr>
        <p:spPr bwMode="auto">
          <a:xfrm rot="5400000">
            <a:off x="3536157" y="2556668"/>
            <a:ext cx="247650" cy="1700213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6" name="Rectangle 8"/>
          <p:cNvSpPr>
            <a:spLocks noChangeArrowheads="1"/>
          </p:cNvSpPr>
          <p:nvPr/>
        </p:nvSpPr>
        <p:spPr bwMode="auto">
          <a:xfrm rot="5400000">
            <a:off x="3521076" y="3192462"/>
            <a:ext cx="252412" cy="1674813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7" name="Rectangle 9"/>
          <p:cNvSpPr>
            <a:spLocks noChangeArrowheads="1"/>
          </p:cNvSpPr>
          <p:nvPr/>
        </p:nvSpPr>
        <p:spPr bwMode="auto">
          <a:xfrm rot="5400000">
            <a:off x="3348831" y="3991770"/>
            <a:ext cx="244475" cy="1319212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8" name="Rectangle 10"/>
          <p:cNvSpPr>
            <a:spLocks noChangeArrowheads="1"/>
          </p:cNvSpPr>
          <p:nvPr/>
        </p:nvSpPr>
        <p:spPr bwMode="auto">
          <a:xfrm rot="5400000">
            <a:off x="3209132" y="4749006"/>
            <a:ext cx="246062" cy="1044575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79" name="Rectangle 11"/>
          <p:cNvSpPr>
            <a:spLocks noChangeArrowheads="1"/>
          </p:cNvSpPr>
          <p:nvPr/>
        </p:nvSpPr>
        <p:spPr bwMode="auto">
          <a:xfrm rot="5400000">
            <a:off x="2948781" y="5630069"/>
            <a:ext cx="246063" cy="523875"/>
          </a:xfrm>
          <a:prstGeom prst="rect">
            <a:avLst/>
          </a:prstGeom>
          <a:solidFill>
            <a:srgbClr val="FF6600"/>
          </a:solidFill>
          <a:ln w="47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0" name="Line 12"/>
          <p:cNvSpPr>
            <a:spLocks noChangeShapeType="1"/>
          </p:cNvSpPr>
          <p:nvPr/>
        </p:nvSpPr>
        <p:spPr bwMode="auto">
          <a:xfrm rot="5400000">
            <a:off x="4813300" y="-141287"/>
            <a:ext cx="1588" cy="4005262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1" name="Line 13"/>
          <p:cNvSpPr>
            <a:spLocks noChangeShapeType="1"/>
          </p:cNvSpPr>
          <p:nvPr/>
        </p:nvSpPr>
        <p:spPr bwMode="auto">
          <a:xfrm rot="5400000">
            <a:off x="2793207" y="1843881"/>
            <a:ext cx="317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2" name="Line 14"/>
          <p:cNvSpPr>
            <a:spLocks noChangeShapeType="1"/>
          </p:cNvSpPr>
          <p:nvPr/>
        </p:nvSpPr>
        <p:spPr bwMode="auto">
          <a:xfrm rot="5400000">
            <a:off x="3598069" y="18438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3" name="Line 15"/>
          <p:cNvSpPr>
            <a:spLocks noChangeShapeType="1"/>
          </p:cNvSpPr>
          <p:nvPr/>
        </p:nvSpPr>
        <p:spPr bwMode="auto">
          <a:xfrm rot="5400000">
            <a:off x="4394994" y="18438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4" name="Line 16"/>
          <p:cNvSpPr>
            <a:spLocks noChangeShapeType="1"/>
          </p:cNvSpPr>
          <p:nvPr/>
        </p:nvSpPr>
        <p:spPr bwMode="auto">
          <a:xfrm rot="5400000">
            <a:off x="5198269" y="1843881"/>
            <a:ext cx="317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5" name="Line 17"/>
          <p:cNvSpPr>
            <a:spLocks noChangeShapeType="1"/>
          </p:cNvSpPr>
          <p:nvPr/>
        </p:nvSpPr>
        <p:spPr bwMode="auto">
          <a:xfrm rot="5400000">
            <a:off x="5993607" y="1843881"/>
            <a:ext cx="317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6" name="Line 18"/>
          <p:cNvSpPr>
            <a:spLocks noChangeShapeType="1"/>
          </p:cNvSpPr>
          <p:nvPr/>
        </p:nvSpPr>
        <p:spPr bwMode="auto">
          <a:xfrm rot="5400000">
            <a:off x="6800057" y="1843881"/>
            <a:ext cx="3175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7" name="Line 19"/>
          <p:cNvSpPr>
            <a:spLocks noChangeShapeType="1"/>
          </p:cNvSpPr>
          <p:nvPr/>
        </p:nvSpPr>
        <p:spPr bwMode="auto">
          <a:xfrm rot="5400000">
            <a:off x="637382" y="4031456"/>
            <a:ext cx="4343400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8" name="Line 20"/>
          <p:cNvSpPr>
            <a:spLocks noChangeShapeType="1"/>
          </p:cNvSpPr>
          <p:nvPr/>
        </p:nvSpPr>
        <p:spPr bwMode="auto">
          <a:xfrm rot="5400000" flipV="1">
            <a:off x="2783681" y="1835944"/>
            <a:ext cx="1588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89" name="Line 21"/>
          <p:cNvSpPr>
            <a:spLocks noChangeShapeType="1"/>
          </p:cNvSpPr>
          <p:nvPr/>
        </p:nvSpPr>
        <p:spPr bwMode="auto">
          <a:xfrm rot="5400000" flipV="1">
            <a:off x="2784475" y="2455863"/>
            <a:ext cx="0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0" name="Line 22"/>
          <p:cNvSpPr>
            <a:spLocks noChangeShapeType="1"/>
          </p:cNvSpPr>
          <p:nvPr/>
        </p:nvSpPr>
        <p:spPr bwMode="auto">
          <a:xfrm rot="5400000" flipV="1">
            <a:off x="2783681" y="3074194"/>
            <a:ext cx="1588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1" name="Line 23"/>
          <p:cNvSpPr>
            <a:spLocks noChangeShapeType="1"/>
          </p:cNvSpPr>
          <p:nvPr/>
        </p:nvSpPr>
        <p:spPr bwMode="auto">
          <a:xfrm rot="5400000" flipV="1">
            <a:off x="2783681" y="3694907"/>
            <a:ext cx="1587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2" name="Line 24"/>
          <p:cNvSpPr>
            <a:spLocks noChangeShapeType="1"/>
          </p:cNvSpPr>
          <p:nvPr/>
        </p:nvSpPr>
        <p:spPr bwMode="auto">
          <a:xfrm rot="5400000" flipV="1">
            <a:off x="2783681" y="4318794"/>
            <a:ext cx="1588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3" name="Line 25"/>
          <p:cNvSpPr>
            <a:spLocks noChangeShapeType="1"/>
          </p:cNvSpPr>
          <p:nvPr/>
        </p:nvSpPr>
        <p:spPr bwMode="auto">
          <a:xfrm rot="5400000" flipV="1">
            <a:off x="2783681" y="4939507"/>
            <a:ext cx="1587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4" name="Line 26"/>
          <p:cNvSpPr>
            <a:spLocks noChangeShapeType="1"/>
          </p:cNvSpPr>
          <p:nvPr/>
        </p:nvSpPr>
        <p:spPr bwMode="auto">
          <a:xfrm rot="5400000" flipV="1">
            <a:off x="2783681" y="5560219"/>
            <a:ext cx="1588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5" name="Line 27"/>
          <p:cNvSpPr>
            <a:spLocks noChangeShapeType="1"/>
          </p:cNvSpPr>
          <p:nvPr/>
        </p:nvSpPr>
        <p:spPr bwMode="auto">
          <a:xfrm rot="5400000" flipV="1">
            <a:off x="2783681" y="6179344"/>
            <a:ext cx="1588" cy="508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6" name="Rectangle 28"/>
          <p:cNvSpPr>
            <a:spLocks noChangeArrowheads="1"/>
          </p:cNvSpPr>
          <p:nvPr/>
        </p:nvSpPr>
        <p:spPr bwMode="auto">
          <a:xfrm rot="5400000">
            <a:off x="5924550" y="2070100"/>
            <a:ext cx="182563" cy="182563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7" name="Rectangle 29"/>
          <p:cNvSpPr>
            <a:spLocks noChangeArrowheads="1"/>
          </p:cNvSpPr>
          <p:nvPr/>
        </p:nvSpPr>
        <p:spPr bwMode="auto">
          <a:xfrm rot="5400000">
            <a:off x="5292725" y="2689225"/>
            <a:ext cx="182563" cy="182563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8" name="Rectangle 30"/>
          <p:cNvSpPr>
            <a:spLocks noChangeArrowheads="1"/>
          </p:cNvSpPr>
          <p:nvPr/>
        </p:nvSpPr>
        <p:spPr bwMode="auto">
          <a:xfrm rot="5400000">
            <a:off x="4322763" y="3309938"/>
            <a:ext cx="182562" cy="182562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799" name="Rectangle 31"/>
          <p:cNvSpPr>
            <a:spLocks noChangeArrowheads="1"/>
          </p:cNvSpPr>
          <p:nvPr/>
        </p:nvSpPr>
        <p:spPr bwMode="auto">
          <a:xfrm rot="5400000">
            <a:off x="4398962" y="3930651"/>
            <a:ext cx="182563" cy="182562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800" name="Rectangle 32"/>
          <p:cNvSpPr>
            <a:spLocks noChangeArrowheads="1"/>
          </p:cNvSpPr>
          <p:nvPr/>
        </p:nvSpPr>
        <p:spPr bwMode="auto">
          <a:xfrm rot="5400000">
            <a:off x="4630738" y="4548188"/>
            <a:ext cx="182562" cy="182562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801" name="Rectangle 33"/>
          <p:cNvSpPr>
            <a:spLocks noChangeArrowheads="1"/>
          </p:cNvSpPr>
          <p:nvPr/>
        </p:nvSpPr>
        <p:spPr bwMode="auto">
          <a:xfrm rot="5400000">
            <a:off x="4919662" y="5168901"/>
            <a:ext cx="182563" cy="182562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802" name="Rectangle 34"/>
          <p:cNvSpPr>
            <a:spLocks noChangeArrowheads="1"/>
          </p:cNvSpPr>
          <p:nvPr/>
        </p:nvSpPr>
        <p:spPr bwMode="auto">
          <a:xfrm rot="5400000">
            <a:off x="3459163" y="5789613"/>
            <a:ext cx="182562" cy="182562"/>
          </a:xfrm>
          <a:prstGeom prst="rect">
            <a:avLst/>
          </a:prstGeom>
          <a:solidFill>
            <a:srgbClr val="CCFF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803" name="Rectangle 35"/>
          <p:cNvSpPr>
            <a:spLocks noChangeArrowheads="1"/>
          </p:cNvSpPr>
          <p:nvPr/>
        </p:nvSpPr>
        <p:spPr bwMode="auto">
          <a:xfrm rot="21600000">
            <a:off x="5251450" y="2090738"/>
            <a:ext cx="3302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36%</a:t>
            </a:r>
            <a:endParaRPr lang="es-CO"/>
          </a:p>
        </p:txBody>
      </p:sp>
      <p:sp>
        <p:nvSpPr>
          <p:cNvPr id="544804" name="Rectangle 36"/>
          <p:cNvSpPr>
            <a:spLocks noChangeArrowheads="1"/>
          </p:cNvSpPr>
          <p:nvPr/>
        </p:nvSpPr>
        <p:spPr bwMode="auto">
          <a:xfrm rot="21600000">
            <a:off x="4959350" y="2665413"/>
            <a:ext cx="3302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18%</a:t>
            </a:r>
            <a:endParaRPr lang="es-CO"/>
          </a:p>
        </p:txBody>
      </p:sp>
      <p:sp>
        <p:nvSpPr>
          <p:cNvPr id="544805" name="Rectangle 37"/>
          <p:cNvSpPr>
            <a:spLocks noChangeArrowheads="1"/>
          </p:cNvSpPr>
          <p:nvPr/>
        </p:nvSpPr>
        <p:spPr bwMode="auto">
          <a:xfrm rot="21600000">
            <a:off x="4668838" y="3960813"/>
            <a:ext cx="2381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1%</a:t>
            </a:r>
            <a:endParaRPr lang="es-CO"/>
          </a:p>
        </p:txBody>
      </p:sp>
      <p:sp>
        <p:nvSpPr>
          <p:cNvPr id="544806" name="Rectangle 38"/>
          <p:cNvSpPr>
            <a:spLocks noChangeArrowheads="1"/>
          </p:cNvSpPr>
          <p:nvPr/>
        </p:nvSpPr>
        <p:spPr bwMode="auto">
          <a:xfrm rot="21600000">
            <a:off x="3722688" y="5829300"/>
            <a:ext cx="2381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8%</a:t>
            </a:r>
            <a:endParaRPr lang="es-CO"/>
          </a:p>
        </p:txBody>
      </p:sp>
      <p:sp>
        <p:nvSpPr>
          <p:cNvPr id="544807" name="Rectangle 39"/>
          <p:cNvSpPr>
            <a:spLocks noChangeArrowheads="1"/>
          </p:cNvSpPr>
          <p:nvPr/>
        </p:nvSpPr>
        <p:spPr bwMode="auto">
          <a:xfrm rot="21600000">
            <a:off x="4086225" y="5183188"/>
            <a:ext cx="3302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45%</a:t>
            </a:r>
            <a:endParaRPr lang="es-CO"/>
          </a:p>
        </p:txBody>
      </p:sp>
      <p:sp>
        <p:nvSpPr>
          <p:cNvPr id="544808" name="Rectangle 40"/>
          <p:cNvSpPr>
            <a:spLocks noChangeArrowheads="1"/>
          </p:cNvSpPr>
          <p:nvPr/>
        </p:nvSpPr>
        <p:spPr bwMode="auto">
          <a:xfrm rot="21600000">
            <a:off x="4232275" y="4535488"/>
            <a:ext cx="3302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22%</a:t>
            </a:r>
            <a:endParaRPr lang="es-CO"/>
          </a:p>
        </p:txBody>
      </p:sp>
      <p:sp>
        <p:nvSpPr>
          <p:cNvPr id="544809" name="Rectangle 41"/>
          <p:cNvSpPr>
            <a:spLocks noChangeArrowheads="1"/>
          </p:cNvSpPr>
          <p:nvPr/>
        </p:nvSpPr>
        <p:spPr bwMode="auto">
          <a:xfrm rot="21600000">
            <a:off x="2695575" y="628808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2.5</a:t>
            </a:r>
            <a:endParaRPr lang="es-CO"/>
          </a:p>
        </p:txBody>
      </p:sp>
      <p:sp>
        <p:nvSpPr>
          <p:cNvPr id="544810" name="Rectangle 42"/>
          <p:cNvSpPr>
            <a:spLocks noChangeArrowheads="1"/>
          </p:cNvSpPr>
          <p:nvPr/>
        </p:nvSpPr>
        <p:spPr bwMode="auto">
          <a:xfrm rot="21600000">
            <a:off x="3500438" y="62880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2.8</a:t>
            </a:r>
            <a:endParaRPr lang="es-CO"/>
          </a:p>
        </p:txBody>
      </p:sp>
      <p:sp>
        <p:nvSpPr>
          <p:cNvPr id="544811" name="Rectangle 43"/>
          <p:cNvSpPr>
            <a:spLocks noChangeArrowheads="1"/>
          </p:cNvSpPr>
          <p:nvPr/>
        </p:nvSpPr>
        <p:spPr bwMode="auto">
          <a:xfrm rot="21600000">
            <a:off x="4297363" y="62880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3.0</a:t>
            </a:r>
            <a:endParaRPr lang="es-CO"/>
          </a:p>
        </p:txBody>
      </p:sp>
      <p:sp>
        <p:nvSpPr>
          <p:cNvPr id="544812" name="Rectangle 44"/>
          <p:cNvSpPr>
            <a:spLocks noChangeArrowheads="1"/>
          </p:cNvSpPr>
          <p:nvPr/>
        </p:nvSpPr>
        <p:spPr bwMode="auto">
          <a:xfrm rot="21600000">
            <a:off x="5102225" y="628808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3.3</a:t>
            </a:r>
            <a:endParaRPr lang="es-CO"/>
          </a:p>
        </p:txBody>
      </p:sp>
      <p:sp>
        <p:nvSpPr>
          <p:cNvPr id="544813" name="Rectangle 45"/>
          <p:cNvSpPr>
            <a:spLocks noChangeArrowheads="1"/>
          </p:cNvSpPr>
          <p:nvPr/>
        </p:nvSpPr>
        <p:spPr bwMode="auto">
          <a:xfrm rot="21600000">
            <a:off x="5897563" y="628808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3.5</a:t>
            </a:r>
            <a:endParaRPr lang="es-CO"/>
          </a:p>
        </p:txBody>
      </p:sp>
      <p:sp>
        <p:nvSpPr>
          <p:cNvPr id="544814" name="Rectangle 46"/>
          <p:cNvSpPr>
            <a:spLocks noChangeArrowheads="1"/>
          </p:cNvSpPr>
          <p:nvPr/>
        </p:nvSpPr>
        <p:spPr bwMode="auto">
          <a:xfrm rot="21600000">
            <a:off x="6705600" y="628808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3.8</a:t>
            </a:r>
            <a:endParaRPr lang="es-CO"/>
          </a:p>
        </p:txBody>
      </p:sp>
      <p:sp>
        <p:nvSpPr>
          <p:cNvPr id="544815" name="Rectangle 47"/>
          <p:cNvSpPr>
            <a:spLocks noChangeArrowheads="1"/>
          </p:cNvSpPr>
          <p:nvPr/>
        </p:nvSpPr>
        <p:spPr bwMode="auto">
          <a:xfrm rot="21600000">
            <a:off x="1944688" y="2108200"/>
            <a:ext cx="7731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s-CO"/>
          </a:p>
        </p:txBody>
      </p:sp>
      <p:sp>
        <p:nvSpPr>
          <p:cNvPr id="544816" name="Rectangle 48"/>
          <p:cNvSpPr>
            <a:spLocks noChangeArrowheads="1"/>
          </p:cNvSpPr>
          <p:nvPr/>
        </p:nvSpPr>
        <p:spPr bwMode="auto">
          <a:xfrm rot="21600000">
            <a:off x="2298700" y="2727325"/>
            <a:ext cx="4048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s-CO"/>
          </a:p>
        </p:txBody>
      </p:sp>
      <p:sp>
        <p:nvSpPr>
          <p:cNvPr id="544817" name="Rectangle 49"/>
          <p:cNvSpPr>
            <a:spLocks noChangeArrowheads="1"/>
          </p:cNvSpPr>
          <p:nvPr/>
        </p:nvSpPr>
        <p:spPr bwMode="auto">
          <a:xfrm rot="21600000">
            <a:off x="1895475" y="3348038"/>
            <a:ext cx="8096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s-CO"/>
          </a:p>
        </p:txBody>
      </p:sp>
      <p:sp>
        <p:nvSpPr>
          <p:cNvPr id="544818" name="Rectangle 50"/>
          <p:cNvSpPr>
            <a:spLocks noChangeArrowheads="1"/>
          </p:cNvSpPr>
          <p:nvPr/>
        </p:nvSpPr>
        <p:spPr bwMode="auto">
          <a:xfrm rot="21600000">
            <a:off x="1958975" y="3968750"/>
            <a:ext cx="754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s-CO"/>
          </a:p>
        </p:txBody>
      </p:sp>
      <p:sp>
        <p:nvSpPr>
          <p:cNvPr id="544819" name="Rectangle 51"/>
          <p:cNvSpPr>
            <a:spLocks noChangeArrowheads="1"/>
          </p:cNvSpPr>
          <p:nvPr/>
        </p:nvSpPr>
        <p:spPr bwMode="auto">
          <a:xfrm rot="21600000">
            <a:off x="2241550" y="4586288"/>
            <a:ext cx="4587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Brasil</a:t>
            </a:r>
            <a:endParaRPr lang="es-CO"/>
          </a:p>
        </p:txBody>
      </p:sp>
      <p:sp>
        <p:nvSpPr>
          <p:cNvPr id="544820" name="Rectangle 52"/>
          <p:cNvSpPr>
            <a:spLocks noChangeArrowheads="1"/>
          </p:cNvSpPr>
          <p:nvPr/>
        </p:nvSpPr>
        <p:spPr bwMode="auto">
          <a:xfrm rot="21600000">
            <a:off x="2133600" y="5207000"/>
            <a:ext cx="5619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México</a:t>
            </a:r>
            <a:endParaRPr lang="es-CO"/>
          </a:p>
        </p:txBody>
      </p:sp>
      <p:sp>
        <p:nvSpPr>
          <p:cNvPr id="544821" name="Rectangle 53"/>
          <p:cNvSpPr>
            <a:spLocks noChangeArrowheads="1"/>
          </p:cNvSpPr>
          <p:nvPr/>
        </p:nvSpPr>
        <p:spPr bwMode="auto">
          <a:xfrm rot="21600000">
            <a:off x="2322513" y="5827713"/>
            <a:ext cx="3667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Perú</a:t>
            </a:r>
            <a:endParaRPr lang="es-CO"/>
          </a:p>
        </p:txBody>
      </p:sp>
      <p:sp>
        <p:nvSpPr>
          <p:cNvPr id="544822" name="Text Box 54"/>
          <p:cNvSpPr txBox="1">
            <a:spLocks noChangeArrowheads="1"/>
          </p:cNvSpPr>
          <p:nvPr/>
        </p:nvSpPr>
        <p:spPr bwMode="auto">
          <a:xfrm>
            <a:off x="2971800" y="1443038"/>
            <a:ext cx="347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Telephone Mainlines and Mobile</a:t>
            </a:r>
          </a:p>
        </p:txBody>
      </p:sp>
      <p:sp>
        <p:nvSpPr>
          <p:cNvPr id="544823" name="Text Box 55"/>
          <p:cNvSpPr txBox="1">
            <a:spLocks noChangeArrowheads="1"/>
          </p:cNvSpPr>
          <p:nvPr/>
        </p:nvSpPr>
        <p:spPr bwMode="auto">
          <a:xfrm>
            <a:off x="152400" y="6540500"/>
            <a:ext cx="2905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99FF33"/>
                </a:solidFill>
                <a:latin typeface="Arial" pitchFamily="34" charset="0"/>
              </a:rPr>
              <a:t>Source: IDB calculations based on ITU (2000)</a:t>
            </a:r>
          </a:p>
        </p:txBody>
      </p:sp>
      <p:sp>
        <p:nvSpPr>
          <p:cNvPr id="544824" name="Text Box 56"/>
          <p:cNvSpPr txBox="1">
            <a:spLocks noChangeArrowheads="1"/>
          </p:cNvSpPr>
          <p:nvPr/>
        </p:nvSpPr>
        <p:spPr bwMode="auto">
          <a:xfrm>
            <a:off x="5232400" y="4800600"/>
            <a:ext cx="269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44825" name="Line 57"/>
          <p:cNvSpPr>
            <a:spLocks noChangeShapeType="1"/>
          </p:cNvSpPr>
          <p:nvPr/>
        </p:nvSpPr>
        <p:spPr bwMode="auto">
          <a:xfrm flipH="1">
            <a:off x="5130800" y="5091113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826" name="Text Box 58"/>
          <p:cNvSpPr txBox="1">
            <a:spLocks noChangeArrowheads="1"/>
          </p:cNvSpPr>
          <p:nvPr/>
        </p:nvSpPr>
        <p:spPr bwMode="auto">
          <a:xfrm>
            <a:off x="4165600" y="4862513"/>
            <a:ext cx="603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problems remain:</a:t>
            </a:r>
            <a:br>
              <a:rPr lang="en-US"/>
            </a:br>
            <a:r>
              <a:rPr lang="en-US" sz="3200" b="1"/>
              <a:t>THE CASE OF TELECOMMUNICATIONS</a:t>
            </a:r>
            <a:endParaRPr lang="en-US"/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en-US"/>
              <a:t>The cost of local calls has increased 14% </a:t>
            </a:r>
          </a:p>
          <a:p>
            <a:r>
              <a:rPr lang="en-US"/>
              <a:t>Huge telephone penetration gaps remain</a:t>
            </a:r>
          </a:p>
          <a:p>
            <a:pPr lvl="1"/>
            <a:r>
              <a:rPr lang="en-US"/>
              <a:t>There are 5 times more telephones per capita in the developed world than in Latin America</a:t>
            </a:r>
          </a:p>
          <a:p>
            <a:pPr lvl="1"/>
            <a:r>
              <a:rPr lang="en-US"/>
              <a:t>Penetration in the richest quintile is 7-10 times higher than in the lowest quintile</a:t>
            </a:r>
          </a:p>
          <a:p>
            <a:r>
              <a:rPr lang="en-US"/>
              <a:t>Monopolies in the sector are obtaining returns of up to 45%!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/>
          <a:lstStyle/>
          <a:p>
            <a:r>
              <a:rPr lang="en-US"/>
              <a:t>Privatization in electricity has been uneven</a:t>
            </a:r>
          </a:p>
        </p:txBody>
      </p:sp>
      <p:sp>
        <p:nvSpPr>
          <p:cNvPr id="505861" name="Rectangle 5"/>
          <p:cNvSpPr>
            <a:spLocks noChangeArrowheads="1"/>
          </p:cNvSpPr>
          <p:nvPr/>
        </p:nvSpPr>
        <p:spPr bwMode="auto">
          <a:xfrm>
            <a:off x="2003425" y="5205413"/>
            <a:ext cx="41275" cy="10318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2" name="Rectangle 6"/>
          <p:cNvSpPr>
            <a:spLocks noChangeArrowheads="1"/>
          </p:cNvSpPr>
          <p:nvPr/>
        </p:nvSpPr>
        <p:spPr bwMode="auto">
          <a:xfrm>
            <a:off x="2003425" y="4476750"/>
            <a:ext cx="41275" cy="9683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3" name="Rectangle 7"/>
          <p:cNvSpPr>
            <a:spLocks noChangeArrowheads="1"/>
          </p:cNvSpPr>
          <p:nvPr/>
        </p:nvSpPr>
        <p:spPr bwMode="auto">
          <a:xfrm>
            <a:off x="2003425" y="3986213"/>
            <a:ext cx="282575" cy="10318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4" name="Rectangle 8"/>
          <p:cNvSpPr>
            <a:spLocks noChangeArrowheads="1"/>
          </p:cNvSpPr>
          <p:nvPr/>
        </p:nvSpPr>
        <p:spPr bwMode="auto">
          <a:xfrm>
            <a:off x="2003425" y="3741738"/>
            <a:ext cx="1133475" cy="10318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5" name="Rectangle 9"/>
          <p:cNvSpPr>
            <a:spLocks noChangeArrowheads="1"/>
          </p:cNvSpPr>
          <p:nvPr/>
        </p:nvSpPr>
        <p:spPr bwMode="auto">
          <a:xfrm>
            <a:off x="2003425" y="3257550"/>
            <a:ext cx="1198563" cy="10318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6" name="Rectangle 10"/>
          <p:cNvSpPr>
            <a:spLocks noChangeArrowheads="1"/>
          </p:cNvSpPr>
          <p:nvPr/>
        </p:nvSpPr>
        <p:spPr bwMode="auto">
          <a:xfrm>
            <a:off x="2003425" y="3013075"/>
            <a:ext cx="1550988" cy="10318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7" name="Rectangle 11"/>
          <p:cNvSpPr>
            <a:spLocks noChangeArrowheads="1"/>
          </p:cNvSpPr>
          <p:nvPr/>
        </p:nvSpPr>
        <p:spPr bwMode="auto">
          <a:xfrm>
            <a:off x="2003425" y="2773363"/>
            <a:ext cx="1133475" cy="9683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8" name="Rectangle 12"/>
          <p:cNvSpPr>
            <a:spLocks noChangeArrowheads="1"/>
          </p:cNvSpPr>
          <p:nvPr/>
        </p:nvSpPr>
        <p:spPr bwMode="auto">
          <a:xfrm>
            <a:off x="2003425" y="2528888"/>
            <a:ext cx="1550988" cy="10318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69" name="Rectangle 13"/>
          <p:cNvSpPr>
            <a:spLocks noChangeArrowheads="1"/>
          </p:cNvSpPr>
          <p:nvPr/>
        </p:nvSpPr>
        <p:spPr bwMode="auto">
          <a:xfrm>
            <a:off x="2003425" y="2284413"/>
            <a:ext cx="3111500" cy="103187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0" name="Rectangle 14"/>
          <p:cNvSpPr>
            <a:spLocks noChangeArrowheads="1"/>
          </p:cNvSpPr>
          <p:nvPr/>
        </p:nvSpPr>
        <p:spPr bwMode="auto">
          <a:xfrm>
            <a:off x="2003425" y="2038350"/>
            <a:ext cx="3463925" cy="10318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1" name="Rectangle 15"/>
          <p:cNvSpPr>
            <a:spLocks noChangeArrowheads="1"/>
          </p:cNvSpPr>
          <p:nvPr/>
        </p:nvSpPr>
        <p:spPr bwMode="auto">
          <a:xfrm>
            <a:off x="2003425" y="1800225"/>
            <a:ext cx="3416300" cy="9683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2" name="Rectangle 16"/>
          <p:cNvSpPr>
            <a:spLocks noChangeArrowheads="1"/>
          </p:cNvSpPr>
          <p:nvPr/>
        </p:nvSpPr>
        <p:spPr bwMode="auto">
          <a:xfrm>
            <a:off x="2003425" y="1555750"/>
            <a:ext cx="2965450" cy="10318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3" name="Rectangle 17"/>
          <p:cNvSpPr>
            <a:spLocks noChangeArrowheads="1"/>
          </p:cNvSpPr>
          <p:nvPr/>
        </p:nvSpPr>
        <p:spPr bwMode="auto">
          <a:xfrm>
            <a:off x="2003425" y="5689600"/>
            <a:ext cx="41275" cy="101600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4" name="Rectangle 18"/>
          <p:cNvSpPr>
            <a:spLocks noChangeArrowheads="1"/>
          </p:cNvSpPr>
          <p:nvPr/>
        </p:nvSpPr>
        <p:spPr bwMode="auto">
          <a:xfrm>
            <a:off x="2003425" y="5449888"/>
            <a:ext cx="144463" cy="9683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5" name="Rectangle 19"/>
          <p:cNvSpPr>
            <a:spLocks noChangeArrowheads="1"/>
          </p:cNvSpPr>
          <p:nvPr/>
        </p:nvSpPr>
        <p:spPr bwMode="auto">
          <a:xfrm>
            <a:off x="2044700" y="5205413"/>
            <a:ext cx="328613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6" name="Rectangle 20"/>
          <p:cNvSpPr>
            <a:spLocks noChangeArrowheads="1"/>
          </p:cNvSpPr>
          <p:nvPr/>
        </p:nvSpPr>
        <p:spPr bwMode="auto">
          <a:xfrm>
            <a:off x="2003425" y="4959350"/>
            <a:ext cx="354013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7" name="Rectangle 21"/>
          <p:cNvSpPr>
            <a:spLocks noChangeArrowheads="1"/>
          </p:cNvSpPr>
          <p:nvPr/>
        </p:nvSpPr>
        <p:spPr bwMode="auto">
          <a:xfrm>
            <a:off x="2003425" y="4714875"/>
            <a:ext cx="466725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8" name="Rectangle 22"/>
          <p:cNvSpPr>
            <a:spLocks noChangeArrowheads="1"/>
          </p:cNvSpPr>
          <p:nvPr/>
        </p:nvSpPr>
        <p:spPr bwMode="auto">
          <a:xfrm>
            <a:off x="2044700" y="4476750"/>
            <a:ext cx="923925" cy="9683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79" name="Rectangle 23"/>
          <p:cNvSpPr>
            <a:spLocks noChangeArrowheads="1"/>
          </p:cNvSpPr>
          <p:nvPr/>
        </p:nvSpPr>
        <p:spPr bwMode="auto">
          <a:xfrm>
            <a:off x="2003425" y="4230688"/>
            <a:ext cx="1198563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0" name="Rectangle 24"/>
          <p:cNvSpPr>
            <a:spLocks noChangeArrowheads="1"/>
          </p:cNvSpPr>
          <p:nvPr/>
        </p:nvSpPr>
        <p:spPr bwMode="auto">
          <a:xfrm>
            <a:off x="2286000" y="3986213"/>
            <a:ext cx="609600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1" name="Rectangle 25"/>
          <p:cNvSpPr>
            <a:spLocks noChangeArrowheads="1"/>
          </p:cNvSpPr>
          <p:nvPr/>
        </p:nvSpPr>
        <p:spPr bwMode="auto">
          <a:xfrm>
            <a:off x="3136900" y="3741738"/>
            <a:ext cx="450850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2" name="Rectangle 26"/>
          <p:cNvSpPr>
            <a:spLocks noChangeArrowheads="1"/>
          </p:cNvSpPr>
          <p:nvPr/>
        </p:nvSpPr>
        <p:spPr bwMode="auto">
          <a:xfrm>
            <a:off x="2003425" y="3502025"/>
            <a:ext cx="1624013" cy="9683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3" name="Rectangle 27"/>
          <p:cNvSpPr>
            <a:spLocks noChangeArrowheads="1"/>
          </p:cNvSpPr>
          <p:nvPr/>
        </p:nvSpPr>
        <p:spPr bwMode="auto">
          <a:xfrm>
            <a:off x="3201988" y="3257550"/>
            <a:ext cx="642937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4" name="Rectangle 28"/>
          <p:cNvSpPr>
            <a:spLocks noChangeArrowheads="1"/>
          </p:cNvSpPr>
          <p:nvPr/>
        </p:nvSpPr>
        <p:spPr bwMode="auto">
          <a:xfrm>
            <a:off x="3554413" y="3013075"/>
            <a:ext cx="571500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5" name="Rectangle 29"/>
          <p:cNvSpPr>
            <a:spLocks noChangeArrowheads="1"/>
          </p:cNvSpPr>
          <p:nvPr/>
        </p:nvSpPr>
        <p:spPr bwMode="auto">
          <a:xfrm>
            <a:off x="3136900" y="2773363"/>
            <a:ext cx="1125538" cy="9683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6" name="Rectangle 30"/>
          <p:cNvSpPr>
            <a:spLocks noChangeArrowheads="1"/>
          </p:cNvSpPr>
          <p:nvPr/>
        </p:nvSpPr>
        <p:spPr bwMode="auto">
          <a:xfrm>
            <a:off x="3554413" y="2528888"/>
            <a:ext cx="925512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7" name="Rectangle 31"/>
          <p:cNvSpPr>
            <a:spLocks noChangeArrowheads="1"/>
          </p:cNvSpPr>
          <p:nvPr/>
        </p:nvSpPr>
        <p:spPr bwMode="auto">
          <a:xfrm>
            <a:off x="5114925" y="2284413"/>
            <a:ext cx="417513" cy="103187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8" name="Rectangle 32"/>
          <p:cNvSpPr>
            <a:spLocks noChangeArrowheads="1"/>
          </p:cNvSpPr>
          <p:nvPr/>
        </p:nvSpPr>
        <p:spPr bwMode="auto">
          <a:xfrm>
            <a:off x="5467350" y="2038350"/>
            <a:ext cx="354013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89" name="Rectangle 33"/>
          <p:cNvSpPr>
            <a:spLocks noChangeArrowheads="1"/>
          </p:cNvSpPr>
          <p:nvPr/>
        </p:nvSpPr>
        <p:spPr bwMode="auto">
          <a:xfrm>
            <a:off x="5419725" y="1800225"/>
            <a:ext cx="1341438" cy="9683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0" name="Rectangle 34"/>
          <p:cNvSpPr>
            <a:spLocks noChangeArrowheads="1"/>
          </p:cNvSpPr>
          <p:nvPr/>
        </p:nvSpPr>
        <p:spPr bwMode="auto">
          <a:xfrm>
            <a:off x="4968875" y="1555750"/>
            <a:ext cx="2547938" cy="103188"/>
          </a:xfrm>
          <a:prstGeom prst="rect">
            <a:avLst/>
          </a:prstGeom>
          <a:solidFill>
            <a:srgbClr val="FF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1" name="Rectangle 35"/>
          <p:cNvSpPr>
            <a:spLocks noChangeArrowheads="1"/>
          </p:cNvSpPr>
          <p:nvPr/>
        </p:nvSpPr>
        <p:spPr bwMode="auto">
          <a:xfrm>
            <a:off x="2357438" y="4959350"/>
            <a:ext cx="144462" cy="103188"/>
          </a:xfrm>
          <a:prstGeom prst="rect">
            <a:avLst/>
          </a:prstGeom>
          <a:solidFill>
            <a:srgbClr val="00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2" name="Rectangle 36"/>
          <p:cNvSpPr>
            <a:spLocks noChangeArrowheads="1"/>
          </p:cNvSpPr>
          <p:nvPr/>
        </p:nvSpPr>
        <p:spPr bwMode="auto">
          <a:xfrm>
            <a:off x="2470150" y="4714875"/>
            <a:ext cx="312738" cy="103188"/>
          </a:xfrm>
          <a:prstGeom prst="rect">
            <a:avLst/>
          </a:prstGeom>
          <a:solidFill>
            <a:srgbClr val="00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3" name="Rectangle 37"/>
          <p:cNvSpPr>
            <a:spLocks noChangeArrowheads="1"/>
          </p:cNvSpPr>
          <p:nvPr/>
        </p:nvSpPr>
        <p:spPr bwMode="auto">
          <a:xfrm>
            <a:off x="2895600" y="3986213"/>
            <a:ext cx="658813" cy="103187"/>
          </a:xfrm>
          <a:prstGeom prst="rect">
            <a:avLst/>
          </a:prstGeom>
          <a:solidFill>
            <a:srgbClr val="00FF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4" name="Line 38"/>
          <p:cNvSpPr>
            <a:spLocks noChangeShapeType="1"/>
          </p:cNvSpPr>
          <p:nvPr/>
        </p:nvSpPr>
        <p:spPr bwMode="auto">
          <a:xfrm>
            <a:off x="2003425" y="5862638"/>
            <a:ext cx="6357938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5" name="Line 39"/>
          <p:cNvSpPr>
            <a:spLocks noChangeShapeType="1"/>
          </p:cNvSpPr>
          <p:nvPr/>
        </p:nvSpPr>
        <p:spPr bwMode="auto">
          <a:xfrm flipV="1">
            <a:off x="2003425" y="5862638"/>
            <a:ext cx="1588" cy="317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6" name="Line 40"/>
          <p:cNvSpPr>
            <a:spLocks noChangeShapeType="1"/>
          </p:cNvSpPr>
          <p:nvPr/>
        </p:nvSpPr>
        <p:spPr bwMode="auto">
          <a:xfrm flipV="1">
            <a:off x="2711450" y="5862638"/>
            <a:ext cx="1588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7" name="Line 41"/>
          <p:cNvSpPr>
            <a:spLocks noChangeShapeType="1"/>
          </p:cNvSpPr>
          <p:nvPr/>
        </p:nvSpPr>
        <p:spPr bwMode="auto">
          <a:xfrm flipV="1">
            <a:off x="3417888" y="5862638"/>
            <a:ext cx="1587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8" name="Line 42"/>
          <p:cNvSpPr>
            <a:spLocks noChangeShapeType="1"/>
          </p:cNvSpPr>
          <p:nvPr/>
        </p:nvSpPr>
        <p:spPr bwMode="auto">
          <a:xfrm flipV="1">
            <a:off x="4125913" y="5862638"/>
            <a:ext cx="1587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899" name="Line 43"/>
          <p:cNvSpPr>
            <a:spLocks noChangeShapeType="1"/>
          </p:cNvSpPr>
          <p:nvPr/>
        </p:nvSpPr>
        <p:spPr bwMode="auto">
          <a:xfrm flipV="1">
            <a:off x="4832350" y="5862638"/>
            <a:ext cx="1588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0" name="Line 44"/>
          <p:cNvSpPr>
            <a:spLocks noChangeShapeType="1"/>
          </p:cNvSpPr>
          <p:nvPr/>
        </p:nvSpPr>
        <p:spPr bwMode="auto">
          <a:xfrm flipV="1">
            <a:off x="5532438" y="5862638"/>
            <a:ext cx="1587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1" name="Line 45"/>
          <p:cNvSpPr>
            <a:spLocks noChangeShapeType="1"/>
          </p:cNvSpPr>
          <p:nvPr/>
        </p:nvSpPr>
        <p:spPr bwMode="auto">
          <a:xfrm flipV="1">
            <a:off x="6238875" y="5862638"/>
            <a:ext cx="1588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2" name="Line 46"/>
          <p:cNvSpPr>
            <a:spLocks noChangeShapeType="1"/>
          </p:cNvSpPr>
          <p:nvPr/>
        </p:nvSpPr>
        <p:spPr bwMode="auto">
          <a:xfrm flipV="1">
            <a:off x="6946900" y="5862638"/>
            <a:ext cx="1588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3" name="Line 47"/>
          <p:cNvSpPr>
            <a:spLocks noChangeShapeType="1"/>
          </p:cNvSpPr>
          <p:nvPr/>
        </p:nvSpPr>
        <p:spPr bwMode="auto">
          <a:xfrm flipV="1">
            <a:off x="7653338" y="5862638"/>
            <a:ext cx="1587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4" name="Line 48"/>
          <p:cNvSpPr>
            <a:spLocks noChangeShapeType="1"/>
          </p:cNvSpPr>
          <p:nvPr/>
        </p:nvSpPr>
        <p:spPr bwMode="auto">
          <a:xfrm flipV="1">
            <a:off x="8361363" y="5862638"/>
            <a:ext cx="1587" cy="31750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5" name="Line 49"/>
          <p:cNvSpPr>
            <a:spLocks noChangeShapeType="1"/>
          </p:cNvSpPr>
          <p:nvPr/>
        </p:nvSpPr>
        <p:spPr bwMode="auto">
          <a:xfrm>
            <a:off x="2003425" y="1484313"/>
            <a:ext cx="1588" cy="4378325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6" name="Line 50"/>
          <p:cNvSpPr>
            <a:spLocks noChangeShapeType="1"/>
          </p:cNvSpPr>
          <p:nvPr/>
        </p:nvSpPr>
        <p:spPr bwMode="auto">
          <a:xfrm>
            <a:off x="1963738" y="5862638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7" name="Line 51"/>
          <p:cNvSpPr>
            <a:spLocks noChangeShapeType="1"/>
          </p:cNvSpPr>
          <p:nvPr/>
        </p:nvSpPr>
        <p:spPr bwMode="auto">
          <a:xfrm>
            <a:off x="1963738" y="5618163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8" name="Line 52"/>
          <p:cNvSpPr>
            <a:spLocks noChangeShapeType="1"/>
          </p:cNvSpPr>
          <p:nvPr/>
        </p:nvSpPr>
        <p:spPr bwMode="auto">
          <a:xfrm>
            <a:off x="1963738" y="5380038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09" name="Line 53"/>
          <p:cNvSpPr>
            <a:spLocks noChangeShapeType="1"/>
          </p:cNvSpPr>
          <p:nvPr/>
        </p:nvSpPr>
        <p:spPr bwMode="auto">
          <a:xfrm>
            <a:off x="1963738" y="5133975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0" name="Line 54"/>
          <p:cNvSpPr>
            <a:spLocks noChangeShapeType="1"/>
          </p:cNvSpPr>
          <p:nvPr/>
        </p:nvSpPr>
        <p:spPr bwMode="auto">
          <a:xfrm>
            <a:off x="1963738" y="4889500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1" name="Line 55"/>
          <p:cNvSpPr>
            <a:spLocks noChangeShapeType="1"/>
          </p:cNvSpPr>
          <p:nvPr/>
        </p:nvSpPr>
        <p:spPr bwMode="auto">
          <a:xfrm>
            <a:off x="1963738" y="4643438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2" name="Line 56"/>
          <p:cNvSpPr>
            <a:spLocks noChangeShapeType="1"/>
          </p:cNvSpPr>
          <p:nvPr/>
        </p:nvSpPr>
        <p:spPr bwMode="auto">
          <a:xfrm>
            <a:off x="1963738" y="4405313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3" name="Line 57"/>
          <p:cNvSpPr>
            <a:spLocks noChangeShapeType="1"/>
          </p:cNvSpPr>
          <p:nvPr/>
        </p:nvSpPr>
        <p:spPr bwMode="auto">
          <a:xfrm>
            <a:off x="1963738" y="4160838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4" name="Line 58"/>
          <p:cNvSpPr>
            <a:spLocks noChangeShapeType="1"/>
          </p:cNvSpPr>
          <p:nvPr/>
        </p:nvSpPr>
        <p:spPr bwMode="auto">
          <a:xfrm>
            <a:off x="1963738" y="3914775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5" name="Line 59"/>
          <p:cNvSpPr>
            <a:spLocks noChangeShapeType="1"/>
          </p:cNvSpPr>
          <p:nvPr/>
        </p:nvSpPr>
        <p:spPr bwMode="auto">
          <a:xfrm>
            <a:off x="1963738" y="3670300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6" name="Line 60"/>
          <p:cNvSpPr>
            <a:spLocks noChangeShapeType="1"/>
          </p:cNvSpPr>
          <p:nvPr/>
        </p:nvSpPr>
        <p:spPr bwMode="auto">
          <a:xfrm>
            <a:off x="1963738" y="3432175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7" name="Line 61"/>
          <p:cNvSpPr>
            <a:spLocks noChangeShapeType="1"/>
          </p:cNvSpPr>
          <p:nvPr/>
        </p:nvSpPr>
        <p:spPr bwMode="auto">
          <a:xfrm>
            <a:off x="1963738" y="3186113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8" name="Line 62"/>
          <p:cNvSpPr>
            <a:spLocks noChangeShapeType="1"/>
          </p:cNvSpPr>
          <p:nvPr/>
        </p:nvSpPr>
        <p:spPr bwMode="auto">
          <a:xfrm>
            <a:off x="1963738" y="2941638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19" name="Line 63"/>
          <p:cNvSpPr>
            <a:spLocks noChangeShapeType="1"/>
          </p:cNvSpPr>
          <p:nvPr/>
        </p:nvSpPr>
        <p:spPr bwMode="auto">
          <a:xfrm>
            <a:off x="1963738" y="2703513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0" name="Line 64"/>
          <p:cNvSpPr>
            <a:spLocks noChangeShapeType="1"/>
          </p:cNvSpPr>
          <p:nvPr/>
        </p:nvSpPr>
        <p:spPr bwMode="auto">
          <a:xfrm>
            <a:off x="1963738" y="2457450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1" name="Line 65"/>
          <p:cNvSpPr>
            <a:spLocks noChangeShapeType="1"/>
          </p:cNvSpPr>
          <p:nvPr/>
        </p:nvSpPr>
        <p:spPr bwMode="auto">
          <a:xfrm>
            <a:off x="1963738" y="2212975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2" name="Line 66"/>
          <p:cNvSpPr>
            <a:spLocks noChangeShapeType="1"/>
          </p:cNvSpPr>
          <p:nvPr/>
        </p:nvSpPr>
        <p:spPr bwMode="auto">
          <a:xfrm>
            <a:off x="1963738" y="1968500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3" name="Line 67"/>
          <p:cNvSpPr>
            <a:spLocks noChangeShapeType="1"/>
          </p:cNvSpPr>
          <p:nvPr/>
        </p:nvSpPr>
        <p:spPr bwMode="auto">
          <a:xfrm>
            <a:off x="1963738" y="1728788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4" name="Line 68"/>
          <p:cNvSpPr>
            <a:spLocks noChangeShapeType="1"/>
          </p:cNvSpPr>
          <p:nvPr/>
        </p:nvSpPr>
        <p:spPr bwMode="auto">
          <a:xfrm>
            <a:off x="1963738" y="1484313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25" name="Rectangle 69"/>
          <p:cNvSpPr>
            <a:spLocks noChangeArrowheads="1"/>
          </p:cNvSpPr>
          <p:nvPr/>
        </p:nvSpPr>
        <p:spPr bwMode="auto">
          <a:xfrm>
            <a:off x="1981200" y="5959475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26" name="Rectangle 70"/>
          <p:cNvSpPr>
            <a:spLocks noChangeArrowheads="1"/>
          </p:cNvSpPr>
          <p:nvPr/>
        </p:nvSpPr>
        <p:spPr bwMode="auto">
          <a:xfrm>
            <a:off x="2655888" y="595947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50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27" name="Rectangle 71"/>
          <p:cNvSpPr>
            <a:spLocks noChangeArrowheads="1"/>
          </p:cNvSpPr>
          <p:nvPr/>
        </p:nvSpPr>
        <p:spPr bwMode="auto">
          <a:xfrm>
            <a:off x="3332163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100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28" name="Rectangle 72"/>
          <p:cNvSpPr>
            <a:spLocks noChangeArrowheads="1"/>
          </p:cNvSpPr>
          <p:nvPr/>
        </p:nvSpPr>
        <p:spPr bwMode="auto">
          <a:xfrm>
            <a:off x="4038600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150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29" name="Rectangle 73"/>
          <p:cNvSpPr>
            <a:spLocks noChangeArrowheads="1"/>
          </p:cNvSpPr>
          <p:nvPr/>
        </p:nvSpPr>
        <p:spPr bwMode="auto">
          <a:xfrm>
            <a:off x="4746625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200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0" name="Rectangle 74"/>
          <p:cNvSpPr>
            <a:spLocks noChangeArrowheads="1"/>
          </p:cNvSpPr>
          <p:nvPr/>
        </p:nvSpPr>
        <p:spPr bwMode="auto">
          <a:xfrm>
            <a:off x="5445125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250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1" name="Rectangle 75"/>
          <p:cNvSpPr>
            <a:spLocks noChangeArrowheads="1"/>
          </p:cNvSpPr>
          <p:nvPr/>
        </p:nvSpPr>
        <p:spPr bwMode="auto">
          <a:xfrm>
            <a:off x="6153150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300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2" name="Rectangle 76"/>
          <p:cNvSpPr>
            <a:spLocks noChangeArrowheads="1"/>
          </p:cNvSpPr>
          <p:nvPr/>
        </p:nvSpPr>
        <p:spPr bwMode="auto">
          <a:xfrm>
            <a:off x="6859588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350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3" name="Rectangle 77"/>
          <p:cNvSpPr>
            <a:spLocks noChangeArrowheads="1"/>
          </p:cNvSpPr>
          <p:nvPr/>
        </p:nvSpPr>
        <p:spPr bwMode="auto">
          <a:xfrm>
            <a:off x="7567613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400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4" name="Rectangle 78"/>
          <p:cNvSpPr>
            <a:spLocks noChangeArrowheads="1"/>
          </p:cNvSpPr>
          <p:nvPr/>
        </p:nvSpPr>
        <p:spPr bwMode="auto">
          <a:xfrm>
            <a:off x="8274050" y="595947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450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5" name="Rectangle 79"/>
          <p:cNvSpPr>
            <a:spLocks noChangeArrowheads="1"/>
          </p:cNvSpPr>
          <p:nvPr/>
        </p:nvSpPr>
        <p:spPr bwMode="auto">
          <a:xfrm>
            <a:off x="757238" y="5605463"/>
            <a:ext cx="12017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Ecuador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6" name="Rectangle 80"/>
          <p:cNvSpPr>
            <a:spLocks noChangeArrowheads="1"/>
          </p:cNvSpPr>
          <p:nvPr/>
        </p:nvSpPr>
        <p:spPr bwMode="auto">
          <a:xfrm>
            <a:off x="814388" y="5360988"/>
            <a:ext cx="11414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Mexico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7" name="Rectangle 81"/>
          <p:cNvSpPr>
            <a:spLocks noChangeArrowheads="1"/>
          </p:cNvSpPr>
          <p:nvPr/>
        </p:nvSpPr>
        <p:spPr bwMode="auto">
          <a:xfrm>
            <a:off x="698500" y="5122863"/>
            <a:ext cx="13096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Venezuela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8" name="Rectangle 82"/>
          <p:cNvSpPr>
            <a:spLocks noChangeArrowheads="1"/>
          </p:cNvSpPr>
          <p:nvPr/>
        </p:nvSpPr>
        <p:spPr bwMode="auto">
          <a:xfrm>
            <a:off x="673100" y="4892675"/>
            <a:ext cx="1319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Honduras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39" name="Rectangle 83"/>
          <p:cNvSpPr>
            <a:spLocks noChangeArrowheads="1"/>
          </p:cNvSpPr>
          <p:nvPr/>
        </p:nvSpPr>
        <p:spPr bwMode="auto">
          <a:xfrm>
            <a:off x="609600" y="4632325"/>
            <a:ext cx="13985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Nicaragua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0" name="Rectangle 84"/>
          <p:cNvSpPr>
            <a:spLocks noChangeArrowheads="1"/>
          </p:cNvSpPr>
          <p:nvPr/>
        </p:nvSpPr>
        <p:spPr bwMode="auto">
          <a:xfrm>
            <a:off x="609600" y="4394200"/>
            <a:ext cx="13985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Guatemala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1" name="Rectangle 85"/>
          <p:cNvSpPr>
            <a:spLocks noChangeArrowheads="1"/>
          </p:cNvSpPr>
          <p:nvPr/>
        </p:nvSpPr>
        <p:spPr bwMode="auto">
          <a:xfrm>
            <a:off x="623888" y="4148138"/>
            <a:ext cx="135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Costa Rica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2" name="Rectangle 86"/>
          <p:cNvSpPr>
            <a:spLocks noChangeArrowheads="1"/>
          </p:cNvSpPr>
          <p:nvPr/>
        </p:nvSpPr>
        <p:spPr bwMode="auto">
          <a:xfrm>
            <a:off x="882650" y="3903663"/>
            <a:ext cx="11223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Bolivia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3" name="Rectangle 87"/>
          <p:cNvSpPr>
            <a:spLocks noChangeArrowheads="1"/>
          </p:cNvSpPr>
          <p:nvPr/>
        </p:nvSpPr>
        <p:spPr bwMode="auto">
          <a:xfrm>
            <a:off x="881063" y="3659188"/>
            <a:ext cx="10350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  Peru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4" name="Rectangle 88"/>
          <p:cNvSpPr>
            <a:spLocks noChangeArrowheads="1"/>
          </p:cNvSpPr>
          <p:nvPr/>
        </p:nvSpPr>
        <p:spPr bwMode="auto">
          <a:xfrm>
            <a:off x="762000" y="3419475"/>
            <a:ext cx="11922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Jamaica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5" name="Rectangle 89"/>
          <p:cNvSpPr>
            <a:spLocks noChangeArrowheads="1"/>
          </p:cNvSpPr>
          <p:nvPr/>
        </p:nvSpPr>
        <p:spPr bwMode="auto">
          <a:xfrm>
            <a:off x="152400" y="3175000"/>
            <a:ext cx="1703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Dominican Republic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6" name="Rectangle 90"/>
          <p:cNvSpPr>
            <a:spLocks noChangeArrowheads="1"/>
          </p:cNvSpPr>
          <p:nvPr/>
        </p:nvSpPr>
        <p:spPr bwMode="auto">
          <a:xfrm>
            <a:off x="609600" y="2930525"/>
            <a:ext cx="13604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El Salvador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7" name="Rectangle 91"/>
          <p:cNvSpPr>
            <a:spLocks noChangeArrowheads="1"/>
          </p:cNvSpPr>
          <p:nvPr/>
        </p:nvSpPr>
        <p:spPr bwMode="auto">
          <a:xfrm>
            <a:off x="304800" y="2684463"/>
            <a:ext cx="16621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Trinidad &amp; Tobago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8" name="Rectangle 92"/>
          <p:cNvSpPr>
            <a:spLocks noChangeArrowheads="1"/>
          </p:cNvSpPr>
          <p:nvPr/>
        </p:nvSpPr>
        <p:spPr bwMode="auto">
          <a:xfrm>
            <a:off x="685800" y="2446338"/>
            <a:ext cx="12509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Colombia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49" name="Rectangle 93"/>
          <p:cNvSpPr>
            <a:spLocks noChangeArrowheads="1"/>
          </p:cNvSpPr>
          <p:nvPr/>
        </p:nvSpPr>
        <p:spPr bwMode="auto">
          <a:xfrm>
            <a:off x="762000" y="2201863"/>
            <a:ext cx="11731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Panama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50" name="Rectangle 94"/>
          <p:cNvSpPr>
            <a:spLocks noChangeArrowheads="1"/>
          </p:cNvSpPr>
          <p:nvPr/>
        </p:nvSpPr>
        <p:spPr bwMode="auto">
          <a:xfrm>
            <a:off x="884238" y="1955800"/>
            <a:ext cx="10255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Brazil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51" name="Rectangle 95"/>
          <p:cNvSpPr>
            <a:spLocks noChangeArrowheads="1"/>
          </p:cNvSpPr>
          <p:nvPr/>
        </p:nvSpPr>
        <p:spPr bwMode="auto">
          <a:xfrm>
            <a:off x="685800" y="1717675"/>
            <a:ext cx="1270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Argentina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52" name="Rectangle 96"/>
          <p:cNvSpPr>
            <a:spLocks noChangeArrowheads="1"/>
          </p:cNvSpPr>
          <p:nvPr/>
        </p:nvSpPr>
        <p:spPr bwMode="auto">
          <a:xfrm>
            <a:off x="890588" y="1463675"/>
            <a:ext cx="1023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            Chile</a:t>
            </a:r>
            <a:endParaRPr lang="en-US" sz="40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05953" name="Line 97"/>
          <p:cNvSpPr>
            <a:spLocks noChangeShapeType="1"/>
          </p:cNvSpPr>
          <p:nvPr/>
        </p:nvSpPr>
        <p:spPr bwMode="auto">
          <a:xfrm>
            <a:off x="2003425" y="1454150"/>
            <a:ext cx="1588" cy="4378325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4" name="Line 98"/>
          <p:cNvSpPr>
            <a:spLocks noChangeShapeType="1"/>
          </p:cNvSpPr>
          <p:nvPr/>
        </p:nvSpPr>
        <p:spPr bwMode="auto">
          <a:xfrm>
            <a:off x="1963738" y="5588000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5" name="Line 99"/>
          <p:cNvSpPr>
            <a:spLocks noChangeShapeType="1"/>
          </p:cNvSpPr>
          <p:nvPr/>
        </p:nvSpPr>
        <p:spPr bwMode="auto">
          <a:xfrm>
            <a:off x="1963738" y="5103813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6" name="Line 100"/>
          <p:cNvSpPr>
            <a:spLocks noChangeShapeType="1"/>
          </p:cNvSpPr>
          <p:nvPr/>
        </p:nvSpPr>
        <p:spPr bwMode="auto">
          <a:xfrm>
            <a:off x="1963738" y="4859338"/>
            <a:ext cx="39687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7" name="Line 101"/>
          <p:cNvSpPr>
            <a:spLocks noChangeShapeType="1"/>
          </p:cNvSpPr>
          <p:nvPr/>
        </p:nvSpPr>
        <p:spPr bwMode="auto">
          <a:xfrm>
            <a:off x="1963738" y="4613275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8" name="Line 102"/>
          <p:cNvSpPr>
            <a:spLocks noChangeShapeType="1"/>
          </p:cNvSpPr>
          <p:nvPr/>
        </p:nvSpPr>
        <p:spPr bwMode="auto">
          <a:xfrm>
            <a:off x="1963738" y="4375150"/>
            <a:ext cx="39687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59" name="Line 103"/>
          <p:cNvSpPr>
            <a:spLocks noChangeShapeType="1"/>
          </p:cNvSpPr>
          <p:nvPr/>
        </p:nvSpPr>
        <p:spPr bwMode="auto">
          <a:xfrm>
            <a:off x="1981200" y="4130675"/>
            <a:ext cx="39688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60" name="Rectangle 104"/>
          <p:cNvSpPr>
            <a:spLocks noChangeArrowheads="1"/>
          </p:cNvSpPr>
          <p:nvPr/>
        </p:nvSpPr>
        <p:spPr bwMode="auto">
          <a:xfrm>
            <a:off x="6400800" y="3116263"/>
            <a:ext cx="177800" cy="141287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61" name="Rectangle 105"/>
          <p:cNvSpPr>
            <a:spLocks noChangeArrowheads="1"/>
          </p:cNvSpPr>
          <p:nvPr/>
        </p:nvSpPr>
        <p:spPr bwMode="auto">
          <a:xfrm>
            <a:off x="6629400" y="3063875"/>
            <a:ext cx="9858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chemeClr val="hlink"/>
                </a:solidFill>
                <a:latin typeface="Arial" pitchFamily="34" charset="0"/>
              </a:rPr>
              <a:t>Divestiture</a:t>
            </a:r>
          </a:p>
        </p:txBody>
      </p:sp>
      <p:sp>
        <p:nvSpPr>
          <p:cNvPr id="505962" name="Rectangle 106"/>
          <p:cNvSpPr>
            <a:spLocks noChangeArrowheads="1"/>
          </p:cNvSpPr>
          <p:nvPr/>
        </p:nvSpPr>
        <p:spPr bwMode="auto">
          <a:xfrm>
            <a:off x="6400800" y="3517900"/>
            <a:ext cx="177800" cy="1412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63" name="Rectangle 107"/>
          <p:cNvSpPr>
            <a:spLocks noChangeArrowheads="1"/>
          </p:cNvSpPr>
          <p:nvPr/>
        </p:nvSpPr>
        <p:spPr bwMode="auto">
          <a:xfrm>
            <a:off x="6629400" y="3444875"/>
            <a:ext cx="1746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 b="1">
                <a:solidFill>
                  <a:schemeClr val="tx2"/>
                </a:solidFill>
                <a:latin typeface="Arial" pitchFamily="34" charset="0"/>
              </a:rPr>
              <a:t>Greenfield Projects</a:t>
            </a:r>
          </a:p>
        </p:txBody>
      </p:sp>
      <p:sp>
        <p:nvSpPr>
          <p:cNvPr id="505964" name="Rectangle 108"/>
          <p:cNvSpPr>
            <a:spLocks noChangeArrowheads="1"/>
          </p:cNvSpPr>
          <p:nvPr/>
        </p:nvSpPr>
        <p:spPr bwMode="auto">
          <a:xfrm>
            <a:off x="6400800" y="3924300"/>
            <a:ext cx="177800" cy="146050"/>
          </a:xfrm>
          <a:prstGeom prst="rect">
            <a:avLst/>
          </a:prstGeom>
          <a:solidFill>
            <a:srgbClr val="00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5965" name="Rectangle 109"/>
          <p:cNvSpPr>
            <a:spLocks noChangeArrowheads="1"/>
          </p:cNvSpPr>
          <p:nvPr/>
        </p:nvSpPr>
        <p:spPr bwMode="auto">
          <a:xfrm>
            <a:off x="6629400" y="3902075"/>
            <a:ext cx="137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n-US" sz="1500" b="1">
                <a:solidFill>
                  <a:srgbClr val="00FF00"/>
                </a:solidFill>
                <a:latin typeface="Arial" pitchFamily="34" charset="0"/>
              </a:rPr>
              <a:t>Operation Management with major private capital expenditure</a:t>
            </a:r>
          </a:p>
        </p:txBody>
      </p:sp>
      <p:sp>
        <p:nvSpPr>
          <p:cNvPr id="505966" name="Text Box 110"/>
          <p:cNvSpPr txBox="1">
            <a:spLocks noChangeArrowheads="1"/>
          </p:cNvSpPr>
          <p:nvPr/>
        </p:nvSpPr>
        <p:spPr bwMode="auto">
          <a:xfrm>
            <a:off x="1905000" y="1066800"/>
            <a:ext cx="573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800" b="1">
                <a:solidFill>
                  <a:schemeClr val="accent2"/>
                </a:solidFill>
                <a:latin typeface="Arial" pitchFamily="34" charset="0"/>
              </a:rPr>
              <a:t>Private investment in the electricity sector, 1990-99</a:t>
            </a:r>
          </a:p>
        </p:txBody>
      </p:sp>
      <p:sp>
        <p:nvSpPr>
          <p:cNvPr id="505967" name="Text Box 111"/>
          <p:cNvSpPr txBox="1">
            <a:spLocks noChangeArrowheads="1"/>
          </p:cNvSpPr>
          <p:nvPr/>
        </p:nvSpPr>
        <p:spPr bwMode="auto">
          <a:xfrm>
            <a:off x="4038600" y="6294438"/>
            <a:ext cx="1870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66FFFF"/>
                </a:solidFill>
                <a:latin typeface="Arial" pitchFamily="34" charset="0"/>
              </a:rPr>
              <a:t>US Dollar per capita</a:t>
            </a:r>
          </a:p>
        </p:txBody>
      </p:sp>
      <p:sp>
        <p:nvSpPr>
          <p:cNvPr id="505968" name="Text Box 112"/>
          <p:cNvSpPr txBox="1">
            <a:spLocks noChangeArrowheads="1"/>
          </p:cNvSpPr>
          <p:nvPr/>
        </p:nvSpPr>
        <p:spPr bwMode="auto">
          <a:xfrm>
            <a:off x="0" y="6545263"/>
            <a:ext cx="3241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>
                <a:solidFill>
                  <a:srgbClr val="66FF66"/>
                </a:solidFill>
                <a:latin typeface="Arial" pitchFamily="34" charset="0"/>
              </a:rPr>
              <a:t>Source:  PPI database, World Bank (2000).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/>
              <a:t>…and much remains to be done</a:t>
            </a:r>
          </a:p>
        </p:txBody>
      </p:sp>
      <p:grpSp>
        <p:nvGrpSpPr>
          <p:cNvPr id="541699" name="Group 3"/>
          <p:cNvGrpSpPr>
            <a:grpSpLocks/>
          </p:cNvGrpSpPr>
          <p:nvPr/>
        </p:nvGrpSpPr>
        <p:grpSpPr bwMode="auto">
          <a:xfrm>
            <a:off x="1835150" y="1752600"/>
            <a:ext cx="5402263" cy="4895850"/>
            <a:chOff x="1156" y="1152"/>
            <a:chExt cx="3403" cy="3084"/>
          </a:xfrm>
        </p:grpSpPr>
        <p:sp>
          <p:nvSpPr>
            <p:cNvPr id="541700" name="Rectangle 4"/>
            <p:cNvSpPr>
              <a:spLocks noChangeArrowheads="1"/>
            </p:cNvSpPr>
            <p:nvPr/>
          </p:nvSpPr>
          <p:spPr bwMode="auto">
            <a:xfrm rot="5400000">
              <a:off x="1681" y="1244"/>
              <a:ext cx="2874" cy="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1" name="Rectangle 5"/>
            <p:cNvSpPr>
              <a:spLocks noChangeArrowheads="1"/>
            </p:cNvSpPr>
            <p:nvPr/>
          </p:nvSpPr>
          <p:spPr bwMode="auto">
            <a:xfrm rot="5400000">
              <a:off x="1681" y="1244"/>
              <a:ext cx="2874" cy="2729"/>
            </a:xfrm>
            <a:prstGeom prst="rect">
              <a:avLst/>
            </a:prstGeom>
            <a:noFill/>
            <a:ln w="0">
              <a:solidFill>
                <a:srgbClr val="33CC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2" name="Rectangle 6"/>
            <p:cNvSpPr>
              <a:spLocks noChangeArrowheads="1"/>
            </p:cNvSpPr>
            <p:nvPr/>
          </p:nvSpPr>
          <p:spPr bwMode="auto">
            <a:xfrm rot="5400000">
              <a:off x="2530" y="538"/>
              <a:ext cx="191" cy="1744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3" name="Rectangle 7"/>
            <p:cNvSpPr>
              <a:spLocks noChangeArrowheads="1"/>
            </p:cNvSpPr>
            <p:nvPr/>
          </p:nvSpPr>
          <p:spPr bwMode="auto">
            <a:xfrm rot="5400000">
              <a:off x="2463" y="1083"/>
              <a:ext cx="193" cy="1612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4" name="Rectangle 8"/>
            <p:cNvSpPr>
              <a:spLocks noChangeArrowheads="1"/>
            </p:cNvSpPr>
            <p:nvPr/>
          </p:nvSpPr>
          <p:spPr bwMode="auto">
            <a:xfrm rot="5400000">
              <a:off x="2419" y="1608"/>
              <a:ext cx="189" cy="152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5" name="Rectangle 9"/>
            <p:cNvSpPr>
              <a:spLocks noChangeArrowheads="1"/>
            </p:cNvSpPr>
            <p:nvPr/>
          </p:nvSpPr>
          <p:spPr bwMode="auto">
            <a:xfrm rot="5400000">
              <a:off x="2414" y="2092"/>
              <a:ext cx="189" cy="1510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6" name="Rectangle 10"/>
            <p:cNvSpPr>
              <a:spLocks noChangeArrowheads="1"/>
            </p:cNvSpPr>
            <p:nvPr/>
          </p:nvSpPr>
          <p:spPr bwMode="auto">
            <a:xfrm rot="5400000">
              <a:off x="2132" y="2850"/>
              <a:ext cx="194" cy="95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7" name="Rectangle 11"/>
            <p:cNvSpPr>
              <a:spLocks noChangeArrowheads="1"/>
            </p:cNvSpPr>
            <p:nvPr/>
          </p:nvSpPr>
          <p:spPr bwMode="auto">
            <a:xfrm rot="5400000">
              <a:off x="1875" y="3589"/>
              <a:ext cx="189" cy="433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8" name="Line 12"/>
            <p:cNvSpPr>
              <a:spLocks noChangeShapeType="1"/>
            </p:cNvSpPr>
            <p:nvPr/>
          </p:nvSpPr>
          <p:spPr bwMode="auto">
            <a:xfrm rot="5400000">
              <a:off x="3117" y="-192"/>
              <a:ext cx="1" cy="2729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09" name="Line 13"/>
            <p:cNvSpPr>
              <a:spLocks noChangeShapeType="1"/>
            </p:cNvSpPr>
            <p:nvPr/>
          </p:nvSpPr>
          <p:spPr bwMode="auto">
            <a:xfrm rot="5400000">
              <a:off x="1743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0" name="Line 14"/>
            <p:cNvSpPr>
              <a:spLocks noChangeShapeType="1"/>
            </p:cNvSpPr>
            <p:nvPr/>
          </p:nvSpPr>
          <p:spPr bwMode="auto">
            <a:xfrm rot="5400000">
              <a:off x="2199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1" name="Line 15"/>
            <p:cNvSpPr>
              <a:spLocks noChangeShapeType="1"/>
            </p:cNvSpPr>
            <p:nvPr/>
          </p:nvSpPr>
          <p:spPr bwMode="auto">
            <a:xfrm rot="5400000">
              <a:off x="2655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2" name="Line 16"/>
            <p:cNvSpPr>
              <a:spLocks noChangeShapeType="1"/>
            </p:cNvSpPr>
            <p:nvPr/>
          </p:nvSpPr>
          <p:spPr bwMode="auto">
            <a:xfrm rot="5400000">
              <a:off x="3105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3" name="Line 17"/>
            <p:cNvSpPr>
              <a:spLocks noChangeShapeType="1"/>
            </p:cNvSpPr>
            <p:nvPr/>
          </p:nvSpPr>
          <p:spPr bwMode="auto">
            <a:xfrm rot="5400000">
              <a:off x="3561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4" name="Line 18"/>
            <p:cNvSpPr>
              <a:spLocks noChangeShapeType="1"/>
            </p:cNvSpPr>
            <p:nvPr/>
          </p:nvSpPr>
          <p:spPr bwMode="auto">
            <a:xfrm rot="5400000">
              <a:off x="4016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5" name="Line 19"/>
            <p:cNvSpPr>
              <a:spLocks noChangeShapeType="1"/>
            </p:cNvSpPr>
            <p:nvPr/>
          </p:nvSpPr>
          <p:spPr bwMode="auto">
            <a:xfrm rot="5400000">
              <a:off x="4472" y="1161"/>
              <a:ext cx="20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6" name="Line 20"/>
            <p:cNvSpPr>
              <a:spLocks noChangeShapeType="1"/>
            </p:cNvSpPr>
            <p:nvPr/>
          </p:nvSpPr>
          <p:spPr bwMode="auto">
            <a:xfrm rot="5400000">
              <a:off x="316" y="2608"/>
              <a:ext cx="2874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7" name="Line 21"/>
            <p:cNvSpPr>
              <a:spLocks noChangeShapeType="1"/>
            </p:cNvSpPr>
            <p:nvPr/>
          </p:nvSpPr>
          <p:spPr bwMode="auto">
            <a:xfrm rot="5400000" flipV="1">
              <a:off x="1736" y="1156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8" name="Line 22"/>
            <p:cNvSpPr>
              <a:spLocks noChangeShapeType="1"/>
            </p:cNvSpPr>
            <p:nvPr/>
          </p:nvSpPr>
          <p:spPr bwMode="auto">
            <a:xfrm rot="5400000" flipV="1">
              <a:off x="1736" y="1634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19" name="Line 23"/>
            <p:cNvSpPr>
              <a:spLocks noChangeShapeType="1"/>
            </p:cNvSpPr>
            <p:nvPr/>
          </p:nvSpPr>
          <p:spPr bwMode="auto">
            <a:xfrm rot="5400000" flipV="1">
              <a:off x="1736" y="2115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0" name="Line 24"/>
            <p:cNvSpPr>
              <a:spLocks noChangeShapeType="1"/>
            </p:cNvSpPr>
            <p:nvPr/>
          </p:nvSpPr>
          <p:spPr bwMode="auto">
            <a:xfrm rot="5400000" flipV="1">
              <a:off x="1736" y="2593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1" name="Line 25"/>
            <p:cNvSpPr>
              <a:spLocks noChangeShapeType="1"/>
            </p:cNvSpPr>
            <p:nvPr/>
          </p:nvSpPr>
          <p:spPr bwMode="auto">
            <a:xfrm rot="5400000" flipV="1">
              <a:off x="1736" y="3071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2" name="Line 26"/>
            <p:cNvSpPr>
              <a:spLocks noChangeShapeType="1"/>
            </p:cNvSpPr>
            <p:nvPr/>
          </p:nvSpPr>
          <p:spPr bwMode="auto">
            <a:xfrm rot="5400000" flipV="1">
              <a:off x="1736" y="3553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3" name="Line 27"/>
            <p:cNvSpPr>
              <a:spLocks noChangeShapeType="1"/>
            </p:cNvSpPr>
            <p:nvPr/>
          </p:nvSpPr>
          <p:spPr bwMode="auto">
            <a:xfrm rot="5400000" flipV="1">
              <a:off x="1736" y="4030"/>
              <a:ext cx="1" cy="34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4" name="Rectangle 28"/>
            <p:cNvSpPr>
              <a:spLocks noChangeArrowheads="1"/>
            </p:cNvSpPr>
            <p:nvPr/>
          </p:nvSpPr>
          <p:spPr bwMode="auto">
            <a:xfrm rot="5400000">
              <a:off x="3938" y="1344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5" name="Rectangle 29"/>
            <p:cNvSpPr>
              <a:spLocks noChangeArrowheads="1"/>
            </p:cNvSpPr>
            <p:nvPr/>
          </p:nvSpPr>
          <p:spPr bwMode="auto">
            <a:xfrm rot="5400000">
              <a:off x="4286" y="1821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6" name="Rectangle 30"/>
            <p:cNvSpPr>
              <a:spLocks noChangeArrowheads="1"/>
            </p:cNvSpPr>
            <p:nvPr/>
          </p:nvSpPr>
          <p:spPr bwMode="auto">
            <a:xfrm rot="5400000">
              <a:off x="3585" y="2299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7" name="Rectangle 31"/>
            <p:cNvSpPr>
              <a:spLocks noChangeArrowheads="1"/>
            </p:cNvSpPr>
            <p:nvPr/>
          </p:nvSpPr>
          <p:spPr bwMode="auto">
            <a:xfrm rot="5400000">
              <a:off x="3739" y="278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8" name="Rectangle 32"/>
            <p:cNvSpPr>
              <a:spLocks noChangeArrowheads="1"/>
            </p:cNvSpPr>
            <p:nvPr/>
          </p:nvSpPr>
          <p:spPr bwMode="auto">
            <a:xfrm rot="5400000">
              <a:off x="3465" y="3258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29" name="Rectangle 33"/>
            <p:cNvSpPr>
              <a:spLocks noChangeArrowheads="1"/>
            </p:cNvSpPr>
            <p:nvPr/>
          </p:nvSpPr>
          <p:spPr bwMode="auto">
            <a:xfrm rot="5400000">
              <a:off x="2969" y="3736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1730" name="Rectangle 34"/>
            <p:cNvSpPr>
              <a:spLocks noChangeArrowheads="1"/>
            </p:cNvSpPr>
            <p:nvPr/>
          </p:nvSpPr>
          <p:spPr bwMode="auto">
            <a:xfrm rot="21600000">
              <a:off x="3600" y="1352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33%</a:t>
              </a:r>
              <a:endParaRPr lang="es-CO"/>
            </a:p>
          </p:txBody>
        </p:sp>
        <p:sp>
          <p:nvSpPr>
            <p:cNvPr id="541731" name="Rectangle 35"/>
            <p:cNvSpPr>
              <a:spLocks noChangeArrowheads="1"/>
            </p:cNvSpPr>
            <p:nvPr/>
          </p:nvSpPr>
          <p:spPr bwMode="auto">
            <a:xfrm rot="21600000">
              <a:off x="2304" y="3746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61%</a:t>
              </a:r>
              <a:endParaRPr lang="es-CO"/>
            </a:p>
          </p:txBody>
        </p:sp>
        <p:sp>
          <p:nvSpPr>
            <p:cNvPr id="541732" name="Rectangle 36"/>
            <p:cNvSpPr>
              <a:spLocks noChangeArrowheads="1"/>
            </p:cNvSpPr>
            <p:nvPr/>
          </p:nvSpPr>
          <p:spPr bwMode="auto">
            <a:xfrm rot="21600000">
              <a:off x="2880" y="3267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59%</a:t>
              </a:r>
              <a:endParaRPr lang="es-CO"/>
            </a:p>
          </p:txBody>
        </p:sp>
        <p:sp>
          <p:nvSpPr>
            <p:cNvPr id="541733" name="Rectangle 37"/>
            <p:cNvSpPr>
              <a:spLocks noChangeArrowheads="1"/>
            </p:cNvSpPr>
            <p:nvPr/>
          </p:nvSpPr>
          <p:spPr bwMode="auto">
            <a:xfrm rot="21600000">
              <a:off x="3360" y="2787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36%</a:t>
              </a:r>
              <a:endParaRPr lang="es-CO"/>
            </a:p>
          </p:txBody>
        </p:sp>
        <p:sp>
          <p:nvSpPr>
            <p:cNvPr id="541734" name="Rectangle 38"/>
            <p:cNvSpPr>
              <a:spLocks noChangeArrowheads="1"/>
            </p:cNvSpPr>
            <p:nvPr/>
          </p:nvSpPr>
          <p:spPr bwMode="auto">
            <a:xfrm rot="21600000">
              <a:off x="3312" y="2309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24%</a:t>
              </a:r>
              <a:endParaRPr lang="es-CO"/>
            </a:p>
          </p:txBody>
        </p:sp>
        <p:sp>
          <p:nvSpPr>
            <p:cNvPr id="541735" name="Rectangle 39"/>
            <p:cNvSpPr>
              <a:spLocks noChangeArrowheads="1"/>
            </p:cNvSpPr>
            <p:nvPr/>
          </p:nvSpPr>
          <p:spPr bwMode="auto">
            <a:xfrm rot="21600000">
              <a:off x="3456" y="1830"/>
              <a:ext cx="2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73%</a:t>
              </a:r>
              <a:endParaRPr lang="es-CO"/>
            </a:p>
          </p:txBody>
        </p:sp>
        <p:sp>
          <p:nvSpPr>
            <p:cNvPr id="541736" name="Rectangle 40"/>
            <p:cNvSpPr>
              <a:spLocks noChangeArrowheads="1"/>
            </p:cNvSpPr>
            <p:nvPr/>
          </p:nvSpPr>
          <p:spPr bwMode="auto">
            <a:xfrm rot="21600000">
              <a:off x="1674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2.5</a:t>
              </a:r>
              <a:endParaRPr lang="es-CO"/>
            </a:p>
          </p:txBody>
        </p:sp>
        <p:sp>
          <p:nvSpPr>
            <p:cNvPr id="541737" name="Rectangle 41"/>
            <p:cNvSpPr>
              <a:spLocks noChangeArrowheads="1"/>
            </p:cNvSpPr>
            <p:nvPr/>
          </p:nvSpPr>
          <p:spPr bwMode="auto">
            <a:xfrm rot="21600000">
              <a:off x="2130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2.8</a:t>
              </a:r>
              <a:endParaRPr lang="es-CO"/>
            </a:p>
          </p:txBody>
        </p:sp>
        <p:sp>
          <p:nvSpPr>
            <p:cNvPr id="541738" name="Rectangle 42"/>
            <p:cNvSpPr>
              <a:spLocks noChangeArrowheads="1"/>
            </p:cNvSpPr>
            <p:nvPr/>
          </p:nvSpPr>
          <p:spPr bwMode="auto">
            <a:xfrm rot="21600000">
              <a:off x="2586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3.0</a:t>
              </a:r>
              <a:endParaRPr lang="es-CO"/>
            </a:p>
          </p:txBody>
        </p:sp>
        <p:sp>
          <p:nvSpPr>
            <p:cNvPr id="541739" name="Rectangle 43"/>
            <p:cNvSpPr>
              <a:spLocks noChangeArrowheads="1"/>
            </p:cNvSpPr>
            <p:nvPr/>
          </p:nvSpPr>
          <p:spPr bwMode="auto">
            <a:xfrm rot="21600000">
              <a:off x="3036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3.3</a:t>
              </a:r>
              <a:endParaRPr lang="es-CO"/>
            </a:p>
          </p:txBody>
        </p:sp>
        <p:sp>
          <p:nvSpPr>
            <p:cNvPr id="541740" name="Rectangle 44"/>
            <p:cNvSpPr>
              <a:spLocks noChangeArrowheads="1"/>
            </p:cNvSpPr>
            <p:nvPr/>
          </p:nvSpPr>
          <p:spPr bwMode="auto">
            <a:xfrm rot="21600000">
              <a:off x="3492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3.5</a:t>
              </a:r>
              <a:endParaRPr lang="es-CO"/>
            </a:p>
          </p:txBody>
        </p:sp>
        <p:sp>
          <p:nvSpPr>
            <p:cNvPr id="541741" name="Rectangle 45"/>
            <p:cNvSpPr>
              <a:spLocks noChangeArrowheads="1"/>
            </p:cNvSpPr>
            <p:nvPr/>
          </p:nvSpPr>
          <p:spPr bwMode="auto">
            <a:xfrm rot="21600000">
              <a:off x="3948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3.8</a:t>
              </a:r>
              <a:endParaRPr lang="es-CO"/>
            </a:p>
          </p:txBody>
        </p:sp>
        <p:sp>
          <p:nvSpPr>
            <p:cNvPr id="541742" name="Rectangle 46"/>
            <p:cNvSpPr>
              <a:spLocks noChangeArrowheads="1"/>
            </p:cNvSpPr>
            <p:nvPr/>
          </p:nvSpPr>
          <p:spPr bwMode="auto">
            <a:xfrm rot="21600000">
              <a:off x="4404" y="4102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4.0</a:t>
              </a:r>
              <a:endParaRPr lang="es-CO"/>
            </a:p>
          </p:txBody>
        </p:sp>
        <p:sp>
          <p:nvSpPr>
            <p:cNvPr id="541743" name="Rectangle 47"/>
            <p:cNvSpPr>
              <a:spLocks noChangeArrowheads="1"/>
            </p:cNvSpPr>
            <p:nvPr/>
          </p:nvSpPr>
          <p:spPr bwMode="auto">
            <a:xfrm rot="21600000">
              <a:off x="1401" y="1371"/>
              <a:ext cx="27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Chile</a:t>
              </a:r>
              <a:endParaRPr lang="es-CO"/>
            </a:p>
          </p:txBody>
        </p:sp>
        <p:sp>
          <p:nvSpPr>
            <p:cNvPr id="541744" name="Rectangle 48"/>
            <p:cNvSpPr>
              <a:spLocks noChangeArrowheads="1"/>
            </p:cNvSpPr>
            <p:nvPr/>
          </p:nvSpPr>
          <p:spPr bwMode="auto">
            <a:xfrm rot="21600000">
              <a:off x="1156" y="1848"/>
              <a:ext cx="52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Argentina</a:t>
              </a:r>
              <a:endParaRPr lang="es-CO"/>
            </a:p>
          </p:txBody>
        </p:sp>
        <p:sp>
          <p:nvSpPr>
            <p:cNvPr id="541745" name="Rectangle 49"/>
            <p:cNvSpPr>
              <a:spLocks noChangeArrowheads="1"/>
            </p:cNvSpPr>
            <p:nvPr/>
          </p:nvSpPr>
          <p:spPr bwMode="auto">
            <a:xfrm rot="21600000">
              <a:off x="1361" y="2326"/>
              <a:ext cx="30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Brazil</a:t>
              </a:r>
              <a:endParaRPr lang="es-CO"/>
            </a:p>
          </p:txBody>
        </p:sp>
        <p:sp>
          <p:nvSpPr>
            <p:cNvPr id="541746" name="Rectangle 50"/>
            <p:cNvSpPr>
              <a:spLocks noChangeArrowheads="1"/>
            </p:cNvSpPr>
            <p:nvPr/>
          </p:nvSpPr>
          <p:spPr bwMode="auto">
            <a:xfrm rot="21600000">
              <a:off x="1287" y="2808"/>
              <a:ext cx="37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México</a:t>
              </a:r>
              <a:endParaRPr lang="es-CO"/>
            </a:p>
          </p:txBody>
        </p:sp>
        <p:sp>
          <p:nvSpPr>
            <p:cNvPr id="541747" name="Rectangle 51"/>
            <p:cNvSpPr>
              <a:spLocks noChangeArrowheads="1"/>
            </p:cNvSpPr>
            <p:nvPr/>
          </p:nvSpPr>
          <p:spPr bwMode="auto">
            <a:xfrm rot="21600000">
              <a:off x="1167" y="3287"/>
              <a:ext cx="5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Colombia</a:t>
              </a:r>
              <a:endParaRPr lang="es-CO"/>
            </a:p>
          </p:txBody>
        </p:sp>
        <p:sp>
          <p:nvSpPr>
            <p:cNvPr id="541748" name="Rectangle 52"/>
            <p:cNvSpPr>
              <a:spLocks noChangeArrowheads="1"/>
            </p:cNvSpPr>
            <p:nvPr/>
          </p:nvSpPr>
          <p:spPr bwMode="auto">
            <a:xfrm rot="21600000">
              <a:off x="1418" y="3764"/>
              <a:ext cx="24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Perú</a:t>
              </a:r>
              <a:endParaRPr lang="es-CO"/>
            </a:p>
          </p:txBody>
        </p:sp>
      </p:grpSp>
      <p:sp>
        <p:nvSpPr>
          <p:cNvPr id="541749" name="Text Box 53"/>
          <p:cNvSpPr txBox="1">
            <a:spLocks noChangeArrowheads="1"/>
          </p:cNvSpPr>
          <p:nvPr/>
        </p:nvSpPr>
        <p:spPr bwMode="auto">
          <a:xfrm>
            <a:off x="3943350" y="137160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Electricity generation</a:t>
            </a:r>
          </a:p>
        </p:txBody>
      </p:sp>
      <p:sp>
        <p:nvSpPr>
          <p:cNvPr id="541750" name="Text Box 54"/>
          <p:cNvSpPr txBox="1">
            <a:spLocks noChangeArrowheads="1"/>
          </p:cNvSpPr>
          <p:nvPr/>
        </p:nvSpPr>
        <p:spPr bwMode="auto">
          <a:xfrm>
            <a:off x="0" y="6623050"/>
            <a:ext cx="34242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99FF33"/>
                </a:solidFill>
                <a:latin typeface="CG Omega" pitchFamily="34" charset="0"/>
              </a:rPr>
              <a:t>Source: IDB calculations based on World Bank WDI (2001)</a:t>
            </a:r>
          </a:p>
        </p:txBody>
      </p:sp>
      <p:sp>
        <p:nvSpPr>
          <p:cNvPr id="541751" name="Text Box 55"/>
          <p:cNvSpPr txBox="1">
            <a:spLocks noChangeArrowheads="1"/>
          </p:cNvSpPr>
          <p:nvPr/>
        </p:nvSpPr>
        <p:spPr bwMode="auto">
          <a:xfrm>
            <a:off x="6248400" y="3900488"/>
            <a:ext cx="2692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41752" name="Line 56"/>
          <p:cNvSpPr>
            <a:spLocks noChangeShapeType="1"/>
          </p:cNvSpPr>
          <p:nvPr/>
        </p:nvSpPr>
        <p:spPr bwMode="auto">
          <a:xfrm flipH="1">
            <a:off x="6172200" y="4191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1753" name="Text Box 57"/>
          <p:cNvSpPr txBox="1">
            <a:spLocks noChangeArrowheads="1"/>
          </p:cNvSpPr>
          <p:nvPr/>
        </p:nvSpPr>
        <p:spPr bwMode="auto">
          <a:xfrm>
            <a:off x="5257800" y="3962400"/>
            <a:ext cx="60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>
                <a:solidFill>
                  <a:srgbClr val="66FFFF"/>
                </a:solidFill>
              </a:rPr>
              <a:t>Gap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Privatization is not enough</a:t>
            </a:r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r>
              <a:rPr lang="en-US"/>
              <a:t>Introduce competition as soon as possible</a:t>
            </a:r>
          </a:p>
          <a:p>
            <a:r>
              <a:rPr lang="en-US"/>
              <a:t>Grant independence to regulatory authority</a:t>
            </a:r>
          </a:p>
          <a:p>
            <a:r>
              <a:rPr lang="en-US"/>
              <a:t>Regulate according with institutional capabilities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8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8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8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8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8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3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/>
              <a:t>Is it lack of capacity to assimilate new technologies?</a:t>
            </a:r>
          </a:p>
        </p:txBody>
      </p:sp>
      <p:sp>
        <p:nvSpPr>
          <p:cNvPr id="5099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/>
          <a:lstStyle/>
          <a:p>
            <a:r>
              <a:rPr lang="en-US"/>
              <a:t>Latin America is not a laggard in the technological race</a:t>
            </a:r>
          </a:p>
        </p:txBody>
      </p:sp>
      <p:sp>
        <p:nvSpPr>
          <p:cNvPr id="510983" name="Rectangle 7"/>
          <p:cNvSpPr>
            <a:spLocks noChangeArrowheads="1"/>
          </p:cNvSpPr>
          <p:nvPr/>
        </p:nvSpPr>
        <p:spPr bwMode="auto">
          <a:xfrm>
            <a:off x="2552700" y="1898650"/>
            <a:ext cx="5897563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4" name="Rectangle 8"/>
          <p:cNvSpPr>
            <a:spLocks noChangeArrowheads="1"/>
          </p:cNvSpPr>
          <p:nvPr/>
        </p:nvSpPr>
        <p:spPr bwMode="auto">
          <a:xfrm>
            <a:off x="2552700" y="1898650"/>
            <a:ext cx="5897563" cy="4491038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5" name="Rectangle 9"/>
          <p:cNvSpPr>
            <a:spLocks noChangeArrowheads="1"/>
          </p:cNvSpPr>
          <p:nvPr/>
        </p:nvSpPr>
        <p:spPr bwMode="auto">
          <a:xfrm>
            <a:off x="2552700" y="6016625"/>
            <a:ext cx="1692275" cy="2174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6" name="Rectangle 10"/>
          <p:cNvSpPr>
            <a:spLocks noChangeArrowheads="1"/>
          </p:cNvSpPr>
          <p:nvPr/>
        </p:nvSpPr>
        <p:spPr bwMode="auto">
          <a:xfrm>
            <a:off x="2552700" y="5272088"/>
            <a:ext cx="2538413" cy="215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7" name="Rectangle 11"/>
          <p:cNvSpPr>
            <a:spLocks noChangeArrowheads="1"/>
          </p:cNvSpPr>
          <p:nvPr/>
        </p:nvSpPr>
        <p:spPr bwMode="auto">
          <a:xfrm>
            <a:off x="2552700" y="4516438"/>
            <a:ext cx="2870200" cy="2174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8" name="Rectangle 12"/>
          <p:cNvSpPr>
            <a:spLocks noChangeArrowheads="1"/>
          </p:cNvSpPr>
          <p:nvPr/>
        </p:nvSpPr>
        <p:spPr bwMode="auto">
          <a:xfrm>
            <a:off x="2552700" y="3771900"/>
            <a:ext cx="2751138" cy="215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89" name="Rectangle 13"/>
          <p:cNvSpPr>
            <a:spLocks noChangeArrowheads="1"/>
          </p:cNvSpPr>
          <p:nvPr/>
        </p:nvSpPr>
        <p:spPr bwMode="auto">
          <a:xfrm>
            <a:off x="2552700" y="3025775"/>
            <a:ext cx="2768600" cy="217488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0" name="Rectangle 14"/>
          <p:cNvSpPr>
            <a:spLocks noChangeArrowheads="1"/>
          </p:cNvSpPr>
          <p:nvPr/>
        </p:nvSpPr>
        <p:spPr bwMode="auto">
          <a:xfrm>
            <a:off x="2552700" y="2271713"/>
            <a:ext cx="4295775" cy="21590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1" name="Rectangle 15"/>
          <p:cNvSpPr>
            <a:spLocks noChangeArrowheads="1"/>
          </p:cNvSpPr>
          <p:nvPr/>
        </p:nvSpPr>
        <p:spPr bwMode="auto">
          <a:xfrm>
            <a:off x="2552700" y="5808663"/>
            <a:ext cx="790575" cy="207962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2" name="Rectangle 16"/>
          <p:cNvSpPr>
            <a:spLocks noChangeArrowheads="1"/>
          </p:cNvSpPr>
          <p:nvPr/>
        </p:nvSpPr>
        <p:spPr bwMode="auto">
          <a:xfrm>
            <a:off x="2552700" y="5054600"/>
            <a:ext cx="1343025" cy="217488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3" name="Rectangle 17"/>
          <p:cNvSpPr>
            <a:spLocks noChangeArrowheads="1"/>
          </p:cNvSpPr>
          <p:nvPr/>
        </p:nvSpPr>
        <p:spPr bwMode="auto">
          <a:xfrm>
            <a:off x="2552700" y="4308475"/>
            <a:ext cx="2106613" cy="207963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4" name="Rectangle 18"/>
          <p:cNvSpPr>
            <a:spLocks noChangeArrowheads="1"/>
          </p:cNvSpPr>
          <p:nvPr/>
        </p:nvSpPr>
        <p:spPr bwMode="auto">
          <a:xfrm>
            <a:off x="2552700" y="3563938"/>
            <a:ext cx="2198688" cy="207962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5" name="Rectangle 19"/>
          <p:cNvSpPr>
            <a:spLocks noChangeArrowheads="1"/>
          </p:cNvSpPr>
          <p:nvPr/>
        </p:nvSpPr>
        <p:spPr bwMode="auto">
          <a:xfrm>
            <a:off x="2552700" y="2808288"/>
            <a:ext cx="2309813" cy="217487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6" name="Rectangle 20"/>
          <p:cNvSpPr>
            <a:spLocks noChangeArrowheads="1"/>
          </p:cNvSpPr>
          <p:nvPr/>
        </p:nvSpPr>
        <p:spPr bwMode="auto">
          <a:xfrm>
            <a:off x="2552700" y="2063750"/>
            <a:ext cx="4903788" cy="207963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7" name="Line 21"/>
          <p:cNvSpPr>
            <a:spLocks noChangeShapeType="1"/>
          </p:cNvSpPr>
          <p:nvPr/>
        </p:nvSpPr>
        <p:spPr bwMode="auto">
          <a:xfrm>
            <a:off x="2552700" y="1898650"/>
            <a:ext cx="1588" cy="449103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8" name="Line 22"/>
          <p:cNvSpPr>
            <a:spLocks noChangeShapeType="1"/>
          </p:cNvSpPr>
          <p:nvPr/>
        </p:nvSpPr>
        <p:spPr bwMode="auto">
          <a:xfrm>
            <a:off x="2497138" y="6389688"/>
            <a:ext cx="555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0999" name="Line 23"/>
          <p:cNvSpPr>
            <a:spLocks noChangeShapeType="1"/>
          </p:cNvSpPr>
          <p:nvPr/>
        </p:nvSpPr>
        <p:spPr bwMode="auto">
          <a:xfrm>
            <a:off x="2497138" y="5643563"/>
            <a:ext cx="555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0" name="Line 24"/>
          <p:cNvSpPr>
            <a:spLocks noChangeShapeType="1"/>
          </p:cNvSpPr>
          <p:nvPr/>
        </p:nvSpPr>
        <p:spPr bwMode="auto">
          <a:xfrm>
            <a:off x="2497138" y="4889500"/>
            <a:ext cx="555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1" name="Line 25"/>
          <p:cNvSpPr>
            <a:spLocks noChangeShapeType="1"/>
          </p:cNvSpPr>
          <p:nvPr/>
        </p:nvSpPr>
        <p:spPr bwMode="auto">
          <a:xfrm>
            <a:off x="2497138" y="4144963"/>
            <a:ext cx="555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2" name="Line 26"/>
          <p:cNvSpPr>
            <a:spLocks noChangeShapeType="1"/>
          </p:cNvSpPr>
          <p:nvPr/>
        </p:nvSpPr>
        <p:spPr bwMode="auto">
          <a:xfrm>
            <a:off x="2497138" y="3398838"/>
            <a:ext cx="55562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3" name="Line 27"/>
          <p:cNvSpPr>
            <a:spLocks noChangeShapeType="1"/>
          </p:cNvSpPr>
          <p:nvPr/>
        </p:nvSpPr>
        <p:spPr bwMode="auto">
          <a:xfrm>
            <a:off x="2497138" y="2644775"/>
            <a:ext cx="555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4" name="Line 28"/>
          <p:cNvSpPr>
            <a:spLocks noChangeShapeType="1"/>
          </p:cNvSpPr>
          <p:nvPr/>
        </p:nvSpPr>
        <p:spPr bwMode="auto">
          <a:xfrm>
            <a:off x="2497138" y="1898650"/>
            <a:ext cx="55562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05" name="Rectangle 29"/>
          <p:cNvSpPr>
            <a:spLocks noChangeArrowheads="1"/>
          </p:cNvSpPr>
          <p:nvPr/>
        </p:nvSpPr>
        <p:spPr bwMode="auto">
          <a:xfrm>
            <a:off x="1944688" y="1552575"/>
            <a:ext cx="52260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00FFFF"/>
                </a:solidFill>
                <a:latin typeface="Arial" pitchFamily="34" charset="0"/>
              </a:rPr>
              <a:t>Internet Hosts and Personal Computers by  Region, 1999</a:t>
            </a:r>
            <a:endParaRPr lang="en-US"/>
          </a:p>
        </p:txBody>
      </p:sp>
      <p:sp>
        <p:nvSpPr>
          <p:cNvPr id="511006" name="Rectangle 30"/>
          <p:cNvSpPr>
            <a:spLocks noChangeArrowheads="1"/>
          </p:cNvSpPr>
          <p:nvPr/>
        </p:nvSpPr>
        <p:spPr bwMode="auto">
          <a:xfrm>
            <a:off x="1917700" y="5921375"/>
            <a:ext cx="533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Africa</a:t>
            </a:r>
            <a:endParaRPr lang="en-US"/>
          </a:p>
        </p:txBody>
      </p:sp>
      <p:sp>
        <p:nvSpPr>
          <p:cNvPr id="511007" name="Rectangle 31"/>
          <p:cNvSpPr>
            <a:spLocks noChangeArrowheads="1"/>
          </p:cNvSpPr>
          <p:nvPr/>
        </p:nvSpPr>
        <p:spPr bwMode="auto">
          <a:xfrm>
            <a:off x="1420813" y="5167313"/>
            <a:ext cx="9937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Middle East</a:t>
            </a:r>
            <a:endParaRPr lang="en-US"/>
          </a:p>
        </p:txBody>
      </p:sp>
      <p:sp>
        <p:nvSpPr>
          <p:cNvPr id="511008" name="Rectangle 32"/>
          <p:cNvSpPr>
            <a:spLocks noChangeArrowheads="1"/>
          </p:cNvSpPr>
          <p:nvPr/>
        </p:nvSpPr>
        <p:spPr bwMode="auto">
          <a:xfrm>
            <a:off x="1365250" y="4421188"/>
            <a:ext cx="103981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East Europe</a:t>
            </a:r>
            <a:endParaRPr lang="en-US"/>
          </a:p>
        </p:txBody>
      </p:sp>
      <p:sp>
        <p:nvSpPr>
          <p:cNvPr id="511009" name="Rectangle 33"/>
          <p:cNvSpPr>
            <a:spLocks noChangeArrowheads="1"/>
          </p:cNvSpPr>
          <p:nvPr/>
        </p:nvSpPr>
        <p:spPr bwMode="auto">
          <a:xfrm>
            <a:off x="1622425" y="3676650"/>
            <a:ext cx="8096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East Asia</a:t>
            </a:r>
            <a:endParaRPr lang="en-US"/>
          </a:p>
        </p:txBody>
      </p:sp>
      <p:sp>
        <p:nvSpPr>
          <p:cNvPr id="511010" name="Rectangle 34"/>
          <p:cNvSpPr>
            <a:spLocks noChangeArrowheads="1"/>
          </p:cNvSpPr>
          <p:nvPr/>
        </p:nvSpPr>
        <p:spPr bwMode="auto">
          <a:xfrm>
            <a:off x="762000" y="2819400"/>
            <a:ext cx="151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Arial" pitchFamily="34" charset="0"/>
              </a:rPr>
              <a:t>Latin America</a:t>
            </a:r>
            <a:endParaRPr lang="en-US" sz="1800" b="1">
              <a:solidFill>
                <a:schemeClr val="tx2"/>
              </a:solidFill>
            </a:endParaRPr>
          </a:p>
        </p:txBody>
      </p:sp>
      <p:sp>
        <p:nvSpPr>
          <p:cNvPr id="511011" name="Rectangle 35"/>
          <p:cNvSpPr>
            <a:spLocks noChangeArrowheads="1"/>
          </p:cNvSpPr>
          <p:nvPr/>
        </p:nvSpPr>
        <p:spPr bwMode="auto">
          <a:xfrm>
            <a:off x="620713" y="2176463"/>
            <a:ext cx="17303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Developed Countries</a:t>
            </a:r>
            <a:endParaRPr lang="en-US"/>
          </a:p>
        </p:txBody>
      </p:sp>
      <p:sp>
        <p:nvSpPr>
          <p:cNvPr id="511012" name="Rectangle 36"/>
          <p:cNvSpPr>
            <a:spLocks noChangeArrowheads="1"/>
          </p:cNvSpPr>
          <p:nvPr/>
        </p:nvSpPr>
        <p:spPr bwMode="auto">
          <a:xfrm>
            <a:off x="4879975" y="6562725"/>
            <a:ext cx="83661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Log scale</a:t>
            </a:r>
            <a:endParaRPr lang="en-US"/>
          </a:p>
        </p:txBody>
      </p:sp>
      <p:sp>
        <p:nvSpPr>
          <p:cNvPr id="511013" name="Rectangle 37"/>
          <p:cNvSpPr>
            <a:spLocks noChangeArrowheads="1"/>
          </p:cNvSpPr>
          <p:nvPr/>
        </p:nvSpPr>
        <p:spPr bwMode="auto">
          <a:xfrm>
            <a:off x="5867400" y="2820988"/>
            <a:ext cx="101600" cy="96837"/>
          </a:xfrm>
          <a:prstGeom prst="rect">
            <a:avLst/>
          </a:prstGeom>
          <a:solidFill>
            <a:srgbClr val="FF99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14" name="Rectangle 38"/>
          <p:cNvSpPr>
            <a:spLocks noChangeArrowheads="1"/>
          </p:cNvSpPr>
          <p:nvPr/>
        </p:nvSpPr>
        <p:spPr bwMode="auto">
          <a:xfrm>
            <a:off x="6057900" y="2770188"/>
            <a:ext cx="20256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Internet Hosts (per 10,000</a:t>
            </a:r>
            <a:endParaRPr lang="en-US"/>
          </a:p>
        </p:txBody>
      </p:sp>
      <p:sp>
        <p:nvSpPr>
          <p:cNvPr id="511015" name="Rectangle 39"/>
          <p:cNvSpPr>
            <a:spLocks noChangeArrowheads="1"/>
          </p:cNvSpPr>
          <p:nvPr/>
        </p:nvSpPr>
        <p:spPr bwMode="auto">
          <a:xfrm>
            <a:off x="6057900" y="2960688"/>
            <a:ext cx="5905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people)</a:t>
            </a:r>
            <a:endParaRPr lang="en-US"/>
          </a:p>
        </p:txBody>
      </p:sp>
      <p:sp>
        <p:nvSpPr>
          <p:cNvPr id="511016" name="Rectangle 40"/>
          <p:cNvSpPr>
            <a:spLocks noChangeArrowheads="1"/>
          </p:cNvSpPr>
          <p:nvPr/>
        </p:nvSpPr>
        <p:spPr bwMode="auto">
          <a:xfrm>
            <a:off x="5867400" y="3359150"/>
            <a:ext cx="101600" cy="952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17" name="Rectangle 41"/>
          <p:cNvSpPr>
            <a:spLocks noChangeArrowheads="1"/>
          </p:cNvSpPr>
          <p:nvPr/>
        </p:nvSpPr>
        <p:spPr bwMode="auto">
          <a:xfrm>
            <a:off x="6059488" y="3306763"/>
            <a:ext cx="17764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PCs (per 1,000 people)</a:t>
            </a:r>
            <a:endParaRPr lang="en-US"/>
          </a:p>
        </p:txBody>
      </p:sp>
      <p:sp>
        <p:nvSpPr>
          <p:cNvPr id="511018" name="Rectangle 42"/>
          <p:cNvSpPr>
            <a:spLocks noChangeArrowheads="1"/>
          </p:cNvSpPr>
          <p:nvPr/>
        </p:nvSpPr>
        <p:spPr bwMode="auto">
          <a:xfrm>
            <a:off x="427038" y="6615113"/>
            <a:ext cx="186848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19" name="Rectangle 43"/>
          <p:cNvSpPr>
            <a:spLocks noChangeArrowheads="1"/>
          </p:cNvSpPr>
          <p:nvPr/>
        </p:nvSpPr>
        <p:spPr bwMode="auto">
          <a:xfrm>
            <a:off x="454025" y="6624638"/>
            <a:ext cx="10668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FF00"/>
                </a:solidFill>
                <a:latin typeface="Arial" pitchFamily="34" charset="0"/>
              </a:rPr>
              <a:t>Source: ITU (2000).</a:t>
            </a:r>
            <a:endParaRPr lang="en-US"/>
          </a:p>
        </p:txBody>
      </p:sp>
      <p:sp>
        <p:nvSpPr>
          <p:cNvPr id="511020" name="Rectangle 44"/>
          <p:cNvSpPr>
            <a:spLocks noChangeArrowheads="1"/>
          </p:cNvSpPr>
          <p:nvPr/>
        </p:nvSpPr>
        <p:spPr bwMode="auto">
          <a:xfrm>
            <a:off x="7621588" y="2063750"/>
            <a:ext cx="3968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21" name="Rectangle 45"/>
          <p:cNvSpPr>
            <a:spLocks noChangeArrowheads="1"/>
          </p:cNvSpPr>
          <p:nvPr/>
        </p:nvSpPr>
        <p:spPr bwMode="auto">
          <a:xfrm>
            <a:off x="7659688" y="2081213"/>
            <a:ext cx="34925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811</a:t>
            </a:r>
            <a:endParaRPr lang="en-US"/>
          </a:p>
        </p:txBody>
      </p:sp>
      <p:sp>
        <p:nvSpPr>
          <p:cNvPr id="511022" name="Rectangle 46"/>
          <p:cNvSpPr>
            <a:spLocks noChangeArrowheads="1"/>
          </p:cNvSpPr>
          <p:nvPr/>
        </p:nvSpPr>
        <p:spPr bwMode="auto">
          <a:xfrm>
            <a:off x="4862513" y="2765425"/>
            <a:ext cx="293687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23" name="Rectangle 47"/>
          <p:cNvSpPr>
            <a:spLocks noChangeArrowheads="1"/>
          </p:cNvSpPr>
          <p:nvPr/>
        </p:nvSpPr>
        <p:spPr bwMode="auto">
          <a:xfrm>
            <a:off x="4899025" y="2782888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23</a:t>
            </a:r>
            <a:endParaRPr lang="en-US"/>
          </a:p>
        </p:txBody>
      </p:sp>
      <p:sp>
        <p:nvSpPr>
          <p:cNvPr id="511024" name="Rectangle 48"/>
          <p:cNvSpPr>
            <a:spLocks noChangeArrowheads="1"/>
          </p:cNvSpPr>
          <p:nvPr/>
        </p:nvSpPr>
        <p:spPr bwMode="auto">
          <a:xfrm>
            <a:off x="4824413" y="3494088"/>
            <a:ext cx="2952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25" name="Rectangle 49"/>
          <p:cNvSpPr>
            <a:spLocks noChangeArrowheads="1"/>
          </p:cNvSpPr>
          <p:nvPr/>
        </p:nvSpPr>
        <p:spPr bwMode="auto">
          <a:xfrm>
            <a:off x="4862513" y="3511550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20</a:t>
            </a:r>
            <a:endParaRPr lang="en-US"/>
          </a:p>
        </p:txBody>
      </p:sp>
      <p:sp>
        <p:nvSpPr>
          <p:cNvPr id="511026" name="Rectangle 50"/>
          <p:cNvSpPr>
            <a:spLocks noChangeArrowheads="1"/>
          </p:cNvSpPr>
          <p:nvPr/>
        </p:nvSpPr>
        <p:spPr bwMode="auto">
          <a:xfrm>
            <a:off x="4678363" y="4240213"/>
            <a:ext cx="293687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27" name="Rectangle 51"/>
          <p:cNvSpPr>
            <a:spLocks noChangeArrowheads="1"/>
          </p:cNvSpPr>
          <p:nvPr/>
        </p:nvSpPr>
        <p:spPr bwMode="auto">
          <a:xfrm>
            <a:off x="4714875" y="4257675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18</a:t>
            </a:r>
            <a:endParaRPr lang="en-US"/>
          </a:p>
        </p:txBody>
      </p:sp>
      <p:sp>
        <p:nvSpPr>
          <p:cNvPr id="511028" name="Rectangle 52"/>
          <p:cNvSpPr>
            <a:spLocks noChangeArrowheads="1"/>
          </p:cNvSpPr>
          <p:nvPr/>
        </p:nvSpPr>
        <p:spPr bwMode="auto">
          <a:xfrm>
            <a:off x="3932238" y="5002213"/>
            <a:ext cx="1936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29" name="Rectangle 53"/>
          <p:cNvSpPr>
            <a:spLocks noChangeArrowheads="1"/>
          </p:cNvSpPr>
          <p:nvPr/>
        </p:nvSpPr>
        <p:spPr bwMode="auto">
          <a:xfrm>
            <a:off x="3968750" y="5019675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6</a:t>
            </a:r>
            <a:endParaRPr lang="en-US"/>
          </a:p>
        </p:txBody>
      </p:sp>
      <p:sp>
        <p:nvSpPr>
          <p:cNvPr id="511030" name="Rectangle 54"/>
          <p:cNvSpPr>
            <a:spLocks noChangeArrowheads="1"/>
          </p:cNvSpPr>
          <p:nvPr/>
        </p:nvSpPr>
        <p:spPr bwMode="auto">
          <a:xfrm>
            <a:off x="3362325" y="5783263"/>
            <a:ext cx="1936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31" name="Rectangle 55"/>
          <p:cNvSpPr>
            <a:spLocks noChangeArrowheads="1"/>
          </p:cNvSpPr>
          <p:nvPr/>
        </p:nvSpPr>
        <p:spPr bwMode="auto">
          <a:xfrm>
            <a:off x="3398838" y="5800725"/>
            <a:ext cx="1651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3</a:t>
            </a:r>
            <a:endParaRPr lang="en-US"/>
          </a:p>
        </p:txBody>
      </p:sp>
      <p:sp>
        <p:nvSpPr>
          <p:cNvPr id="511032" name="Rectangle 56"/>
          <p:cNvSpPr>
            <a:spLocks noChangeArrowheads="1"/>
          </p:cNvSpPr>
          <p:nvPr/>
        </p:nvSpPr>
        <p:spPr bwMode="auto">
          <a:xfrm>
            <a:off x="6932613" y="2244725"/>
            <a:ext cx="395287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33" name="Rectangle 57"/>
          <p:cNvSpPr>
            <a:spLocks noChangeArrowheads="1"/>
          </p:cNvSpPr>
          <p:nvPr/>
        </p:nvSpPr>
        <p:spPr bwMode="auto">
          <a:xfrm>
            <a:off x="6969125" y="2262188"/>
            <a:ext cx="34925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353</a:t>
            </a:r>
            <a:endParaRPr lang="en-US"/>
          </a:p>
        </p:txBody>
      </p:sp>
      <p:sp>
        <p:nvSpPr>
          <p:cNvPr id="511034" name="Rectangle 58"/>
          <p:cNvSpPr>
            <a:spLocks noChangeArrowheads="1"/>
          </p:cNvSpPr>
          <p:nvPr/>
        </p:nvSpPr>
        <p:spPr bwMode="auto">
          <a:xfrm>
            <a:off x="5284788" y="3025775"/>
            <a:ext cx="31273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35" name="Rectangle 59"/>
          <p:cNvSpPr>
            <a:spLocks noChangeArrowheads="1"/>
          </p:cNvSpPr>
          <p:nvPr/>
        </p:nvSpPr>
        <p:spPr bwMode="auto">
          <a:xfrm>
            <a:off x="5321300" y="3043238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44</a:t>
            </a:r>
            <a:endParaRPr lang="en-US"/>
          </a:p>
        </p:txBody>
      </p:sp>
      <p:sp>
        <p:nvSpPr>
          <p:cNvPr id="511036" name="Rectangle 60"/>
          <p:cNvSpPr>
            <a:spLocks noChangeArrowheads="1"/>
          </p:cNvSpPr>
          <p:nvPr/>
        </p:nvSpPr>
        <p:spPr bwMode="auto">
          <a:xfrm>
            <a:off x="5367338" y="3754438"/>
            <a:ext cx="322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37" name="Rectangle 61"/>
          <p:cNvSpPr>
            <a:spLocks noChangeArrowheads="1"/>
          </p:cNvSpPr>
          <p:nvPr/>
        </p:nvSpPr>
        <p:spPr bwMode="auto">
          <a:xfrm>
            <a:off x="5405438" y="3771900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43</a:t>
            </a:r>
            <a:endParaRPr lang="en-US"/>
          </a:p>
        </p:txBody>
      </p:sp>
      <p:sp>
        <p:nvSpPr>
          <p:cNvPr id="511038" name="Rectangle 62"/>
          <p:cNvSpPr>
            <a:spLocks noChangeArrowheads="1"/>
          </p:cNvSpPr>
          <p:nvPr/>
        </p:nvSpPr>
        <p:spPr bwMode="auto">
          <a:xfrm>
            <a:off x="5441950" y="4498975"/>
            <a:ext cx="2936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39" name="Rectangle 63"/>
          <p:cNvSpPr>
            <a:spLocks noChangeArrowheads="1"/>
          </p:cNvSpPr>
          <p:nvPr/>
        </p:nvSpPr>
        <p:spPr bwMode="auto">
          <a:xfrm>
            <a:off x="5478463" y="4516438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50</a:t>
            </a:r>
            <a:endParaRPr lang="en-US"/>
          </a:p>
        </p:txBody>
      </p:sp>
      <p:sp>
        <p:nvSpPr>
          <p:cNvPr id="511040" name="Rectangle 64"/>
          <p:cNvSpPr>
            <a:spLocks noChangeArrowheads="1"/>
          </p:cNvSpPr>
          <p:nvPr/>
        </p:nvSpPr>
        <p:spPr bwMode="auto">
          <a:xfrm>
            <a:off x="5091113" y="5254625"/>
            <a:ext cx="2952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41" name="Rectangle 65"/>
          <p:cNvSpPr>
            <a:spLocks noChangeArrowheads="1"/>
          </p:cNvSpPr>
          <p:nvPr/>
        </p:nvSpPr>
        <p:spPr bwMode="auto">
          <a:xfrm>
            <a:off x="5129213" y="5272088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32</a:t>
            </a:r>
            <a:endParaRPr lang="en-US"/>
          </a:p>
        </p:txBody>
      </p:sp>
      <p:sp>
        <p:nvSpPr>
          <p:cNvPr id="511042" name="Rectangle 66"/>
          <p:cNvSpPr>
            <a:spLocks noChangeArrowheads="1"/>
          </p:cNvSpPr>
          <p:nvPr/>
        </p:nvSpPr>
        <p:spPr bwMode="auto">
          <a:xfrm>
            <a:off x="4281488" y="6043613"/>
            <a:ext cx="295275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1043" name="Rectangle 67"/>
          <p:cNvSpPr>
            <a:spLocks noChangeArrowheads="1"/>
          </p:cNvSpPr>
          <p:nvPr/>
        </p:nvSpPr>
        <p:spPr bwMode="auto">
          <a:xfrm>
            <a:off x="4319588" y="6061075"/>
            <a:ext cx="257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00FFFF"/>
                </a:solidFill>
                <a:latin typeface="Arial" pitchFamily="34" charset="0"/>
              </a:rPr>
              <a:t>10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76200"/>
            <a:ext cx="7772400" cy="1143000"/>
          </a:xfrm>
        </p:spPr>
        <p:txBody>
          <a:bodyPr/>
          <a:lstStyle/>
          <a:p>
            <a:r>
              <a:rPr lang="en-US"/>
              <a:t>Internet adoption is going fast</a:t>
            </a:r>
          </a:p>
        </p:txBody>
      </p:sp>
      <p:grpSp>
        <p:nvGrpSpPr>
          <p:cNvPr id="545795" name="Group 3"/>
          <p:cNvGrpSpPr>
            <a:grpSpLocks/>
          </p:cNvGrpSpPr>
          <p:nvPr/>
        </p:nvGrpSpPr>
        <p:grpSpPr bwMode="auto">
          <a:xfrm>
            <a:off x="1331913" y="1685925"/>
            <a:ext cx="5676900" cy="4873625"/>
            <a:chOff x="839" y="1062"/>
            <a:chExt cx="3576" cy="3165"/>
          </a:xfrm>
        </p:grpSpPr>
        <p:sp>
          <p:nvSpPr>
            <p:cNvPr id="545796" name="Rectangle 4"/>
            <p:cNvSpPr>
              <a:spLocks noChangeArrowheads="1"/>
            </p:cNvSpPr>
            <p:nvPr/>
          </p:nvSpPr>
          <p:spPr bwMode="auto">
            <a:xfrm rot="5400000">
              <a:off x="1449" y="1138"/>
              <a:ext cx="2949" cy="2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797" name="Rectangle 5"/>
            <p:cNvSpPr>
              <a:spLocks noChangeArrowheads="1"/>
            </p:cNvSpPr>
            <p:nvPr/>
          </p:nvSpPr>
          <p:spPr bwMode="auto">
            <a:xfrm rot="5400000">
              <a:off x="1449" y="1138"/>
              <a:ext cx="2949" cy="2839"/>
            </a:xfrm>
            <a:prstGeom prst="rect">
              <a:avLst/>
            </a:prstGeom>
            <a:noFill/>
            <a:ln w="0">
              <a:solidFill>
                <a:srgbClr val="33CCCC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798" name="Rectangle 6"/>
            <p:cNvSpPr>
              <a:spLocks noChangeArrowheads="1"/>
            </p:cNvSpPr>
            <p:nvPr/>
          </p:nvSpPr>
          <p:spPr bwMode="auto">
            <a:xfrm rot="5400000">
              <a:off x="2618" y="94"/>
              <a:ext cx="167" cy="2395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799" name="Rectangle 7"/>
            <p:cNvSpPr>
              <a:spLocks noChangeArrowheads="1"/>
            </p:cNvSpPr>
            <p:nvPr/>
          </p:nvSpPr>
          <p:spPr bwMode="auto">
            <a:xfrm rot="5400000">
              <a:off x="2594" y="539"/>
              <a:ext cx="167" cy="2347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0" name="Rectangle 8"/>
            <p:cNvSpPr>
              <a:spLocks noChangeArrowheads="1"/>
            </p:cNvSpPr>
            <p:nvPr/>
          </p:nvSpPr>
          <p:spPr bwMode="auto">
            <a:xfrm rot="5400000">
              <a:off x="2471" y="1082"/>
              <a:ext cx="167" cy="2101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1" name="Rectangle 9"/>
            <p:cNvSpPr>
              <a:spLocks noChangeArrowheads="1"/>
            </p:cNvSpPr>
            <p:nvPr/>
          </p:nvSpPr>
          <p:spPr bwMode="auto">
            <a:xfrm rot="5400000">
              <a:off x="2466" y="1508"/>
              <a:ext cx="171" cy="2095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2" name="Rectangle 10"/>
            <p:cNvSpPr>
              <a:spLocks noChangeArrowheads="1"/>
            </p:cNvSpPr>
            <p:nvPr/>
          </p:nvSpPr>
          <p:spPr bwMode="auto">
            <a:xfrm rot="5400000">
              <a:off x="2135" y="2263"/>
              <a:ext cx="167" cy="1429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3" name="Rectangle 11"/>
            <p:cNvSpPr>
              <a:spLocks noChangeArrowheads="1"/>
            </p:cNvSpPr>
            <p:nvPr/>
          </p:nvSpPr>
          <p:spPr bwMode="auto">
            <a:xfrm rot="5400000">
              <a:off x="1976" y="2844"/>
              <a:ext cx="167" cy="1110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4" name="Rectangle 12"/>
            <p:cNvSpPr>
              <a:spLocks noChangeArrowheads="1"/>
            </p:cNvSpPr>
            <p:nvPr/>
          </p:nvSpPr>
          <p:spPr bwMode="auto">
            <a:xfrm rot="5400000">
              <a:off x="1811" y="3430"/>
              <a:ext cx="167" cy="780"/>
            </a:xfrm>
            <a:prstGeom prst="rect">
              <a:avLst/>
            </a:prstGeom>
            <a:solidFill>
              <a:srgbClr val="FF66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5" name="Line 13"/>
            <p:cNvSpPr>
              <a:spLocks noChangeShapeType="1"/>
            </p:cNvSpPr>
            <p:nvPr/>
          </p:nvSpPr>
          <p:spPr bwMode="auto">
            <a:xfrm rot="5400000">
              <a:off x="2923" y="-336"/>
              <a:ext cx="1" cy="2839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6" name="Line 14"/>
            <p:cNvSpPr>
              <a:spLocks noChangeShapeType="1"/>
            </p:cNvSpPr>
            <p:nvPr/>
          </p:nvSpPr>
          <p:spPr bwMode="auto">
            <a:xfrm rot="5400000">
              <a:off x="1493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7" name="Line 15"/>
            <p:cNvSpPr>
              <a:spLocks noChangeShapeType="1"/>
            </p:cNvSpPr>
            <p:nvPr/>
          </p:nvSpPr>
          <p:spPr bwMode="auto">
            <a:xfrm rot="5400000">
              <a:off x="1967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8" name="Line 16"/>
            <p:cNvSpPr>
              <a:spLocks noChangeShapeType="1"/>
            </p:cNvSpPr>
            <p:nvPr/>
          </p:nvSpPr>
          <p:spPr bwMode="auto">
            <a:xfrm rot="5400000">
              <a:off x="2441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09" name="Line 17"/>
            <p:cNvSpPr>
              <a:spLocks noChangeShapeType="1"/>
            </p:cNvSpPr>
            <p:nvPr/>
          </p:nvSpPr>
          <p:spPr bwMode="auto">
            <a:xfrm rot="5400000">
              <a:off x="2910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0" name="Line 18"/>
            <p:cNvSpPr>
              <a:spLocks noChangeShapeType="1"/>
            </p:cNvSpPr>
            <p:nvPr/>
          </p:nvSpPr>
          <p:spPr bwMode="auto">
            <a:xfrm rot="5400000">
              <a:off x="3384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1" name="Line 19"/>
            <p:cNvSpPr>
              <a:spLocks noChangeShapeType="1"/>
            </p:cNvSpPr>
            <p:nvPr/>
          </p:nvSpPr>
          <p:spPr bwMode="auto">
            <a:xfrm rot="5400000">
              <a:off x="3858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2" name="Line 20"/>
            <p:cNvSpPr>
              <a:spLocks noChangeShapeType="1"/>
            </p:cNvSpPr>
            <p:nvPr/>
          </p:nvSpPr>
          <p:spPr bwMode="auto">
            <a:xfrm rot="5400000">
              <a:off x="4332" y="1072"/>
              <a:ext cx="21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3" name="Line 21"/>
            <p:cNvSpPr>
              <a:spLocks noChangeShapeType="1"/>
            </p:cNvSpPr>
            <p:nvPr/>
          </p:nvSpPr>
          <p:spPr bwMode="auto">
            <a:xfrm rot="5400000">
              <a:off x="29" y="2557"/>
              <a:ext cx="2949" cy="1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4" name="Line 22"/>
            <p:cNvSpPr>
              <a:spLocks noChangeShapeType="1"/>
            </p:cNvSpPr>
            <p:nvPr/>
          </p:nvSpPr>
          <p:spPr bwMode="auto">
            <a:xfrm rot="5400000" flipV="1">
              <a:off x="1486" y="1066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5" name="Line 23"/>
            <p:cNvSpPr>
              <a:spLocks noChangeShapeType="1"/>
            </p:cNvSpPr>
            <p:nvPr/>
          </p:nvSpPr>
          <p:spPr bwMode="auto">
            <a:xfrm rot="5400000" flipV="1">
              <a:off x="1486" y="1486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6" name="Line 24"/>
            <p:cNvSpPr>
              <a:spLocks noChangeShapeType="1"/>
            </p:cNvSpPr>
            <p:nvPr/>
          </p:nvSpPr>
          <p:spPr bwMode="auto">
            <a:xfrm rot="5400000" flipV="1">
              <a:off x="1486" y="1907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7" name="Line 25"/>
            <p:cNvSpPr>
              <a:spLocks noChangeShapeType="1"/>
            </p:cNvSpPr>
            <p:nvPr/>
          </p:nvSpPr>
          <p:spPr bwMode="auto">
            <a:xfrm rot="5400000" flipV="1">
              <a:off x="1486" y="2328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8" name="Line 26"/>
            <p:cNvSpPr>
              <a:spLocks noChangeShapeType="1"/>
            </p:cNvSpPr>
            <p:nvPr/>
          </p:nvSpPr>
          <p:spPr bwMode="auto">
            <a:xfrm rot="5400000" flipV="1">
              <a:off x="1486" y="2752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19" name="Line 27"/>
            <p:cNvSpPr>
              <a:spLocks noChangeShapeType="1"/>
            </p:cNvSpPr>
            <p:nvPr/>
          </p:nvSpPr>
          <p:spPr bwMode="auto">
            <a:xfrm rot="5400000" flipV="1">
              <a:off x="1486" y="3173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0" name="Line 28"/>
            <p:cNvSpPr>
              <a:spLocks noChangeShapeType="1"/>
            </p:cNvSpPr>
            <p:nvPr/>
          </p:nvSpPr>
          <p:spPr bwMode="auto">
            <a:xfrm rot="5400000" flipV="1">
              <a:off x="1486" y="3594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1" name="Line 29"/>
            <p:cNvSpPr>
              <a:spLocks noChangeShapeType="1"/>
            </p:cNvSpPr>
            <p:nvPr/>
          </p:nvSpPr>
          <p:spPr bwMode="auto">
            <a:xfrm rot="5400000" flipV="1">
              <a:off x="1486" y="4015"/>
              <a:ext cx="1" cy="36"/>
            </a:xfrm>
            <a:prstGeom prst="line">
              <a:avLst/>
            </a:prstGeom>
            <a:noFill/>
            <a:ln w="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2" name="Rectangle 30"/>
            <p:cNvSpPr>
              <a:spLocks noChangeArrowheads="1"/>
            </p:cNvSpPr>
            <p:nvPr/>
          </p:nvSpPr>
          <p:spPr bwMode="auto">
            <a:xfrm rot="5400000">
              <a:off x="2935" y="1246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3" name="Rectangle 31"/>
            <p:cNvSpPr>
              <a:spLocks noChangeArrowheads="1"/>
            </p:cNvSpPr>
            <p:nvPr/>
          </p:nvSpPr>
          <p:spPr bwMode="auto">
            <a:xfrm rot="5400000">
              <a:off x="3805" y="1667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4" name="Rectangle 32"/>
            <p:cNvSpPr>
              <a:spLocks noChangeArrowheads="1"/>
            </p:cNvSpPr>
            <p:nvPr/>
          </p:nvSpPr>
          <p:spPr bwMode="auto">
            <a:xfrm rot="5400000">
              <a:off x="3211" y="2088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5" name="Rectangle 33"/>
            <p:cNvSpPr>
              <a:spLocks noChangeArrowheads="1"/>
            </p:cNvSpPr>
            <p:nvPr/>
          </p:nvSpPr>
          <p:spPr bwMode="auto">
            <a:xfrm rot="5400000">
              <a:off x="2683" y="2509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6" name="Rectangle 34"/>
            <p:cNvSpPr>
              <a:spLocks noChangeArrowheads="1"/>
            </p:cNvSpPr>
            <p:nvPr/>
          </p:nvSpPr>
          <p:spPr bwMode="auto">
            <a:xfrm rot="5400000">
              <a:off x="2502" y="293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7" name="Rectangle 35"/>
            <p:cNvSpPr>
              <a:spLocks noChangeArrowheads="1"/>
            </p:cNvSpPr>
            <p:nvPr/>
          </p:nvSpPr>
          <p:spPr bwMode="auto">
            <a:xfrm rot="5400000">
              <a:off x="2442" y="3350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8" name="Rectangle 36"/>
            <p:cNvSpPr>
              <a:spLocks noChangeArrowheads="1"/>
            </p:cNvSpPr>
            <p:nvPr/>
          </p:nvSpPr>
          <p:spPr bwMode="auto">
            <a:xfrm rot="5400000">
              <a:off x="1938" y="3771"/>
              <a:ext cx="115" cy="115"/>
            </a:xfrm>
            <a:prstGeom prst="rect">
              <a:avLst/>
            </a:prstGeom>
            <a:solidFill>
              <a:srgbClr val="CCFFFF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5829" name="Rectangle 37"/>
            <p:cNvSpPr>
              <a:spLocks noChangeArrowheads="1"/>
            </p:cNvSpPr>
            <p:nvPr/>
          </p:nvSpPr>
          <p:spPr bwMode="auto">
            <a:xfrm rot="21600000">
              <a:off x="3936" y="1665"/>
              <a:ext cx="162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1%</a:t>
              </a:r>
              <a:endParaRPr lang="es-CO"/>
            </a:p>
          </p:txBody>
        </p:sp>
        <p:sp>
          <p:nvSpPr>
            <p:cNvPr id="545830" name="Rectangle 38"/>
            <p:cNvSpPr>
              <a:spLocks noChangeArrowheads="1"/>
            </p:cNvSpPr>
            <p:nvPr/>
          </p:nvSpPr>
          <p:spPr bwMode="auto">
            <a:xfrm rot="21600000">
              <a:off x="1421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2.2</a:t>
              </a:r>
              <a:endParaRPr lang="es-CO"/>
            </a:p>
          </p:txBody>
        </p:sp>
        <p:sp>
          <p:nvSpPr>
            <p:cNvPr id="545831" name="Rectangle 39"/>
            <p:cNvSpPr>
              <a:spLocks noChangeArrowheads="1"/>
            </p:cNvSpPr>
            <p:nvPr/>
          </p:nvSpPr>
          <p:spPr bwMode="auto">
            <a:xfrm rot="21600000">
              <a:off x="1895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2.4</a:t>
              </a:r>
              <a:endParaRPr lang="es-CO"/>
            </a:p>
          </p:txBody>
        </p:sp>
        <p:sp>
          <p:nvSpPr>
            <p:cNvPr id="545832" name="Rectangle 40"/>
            <p:cNvSpPr>
              <a:spLocks noChangeArrowheads="1"/>
            </p:cNvSpPr>
            <p:nvPr/>
          </p:nvSpPr>
          <p:spPr bwMode="auto">
            <a:xfrm rot="21600000">
              <a:off x="2369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2.6</a:t>
              </a:r>
              <a:endParaRPr lang="es-CO"/>
            </a:p>
          </p:txBody>
        </p:sp>
        <p:sp>
          <p:nvSpPr>
            <p:cNvPr id="545833" name="Rectangle 41"/>
            <p:cNvSpPr>
              <a:spLocks noChangeArrowheads="1"/>
            </p:cNvSpPr>
            <p:nvPr/>
          </p:nvSpPr>
          <p:spPr bwMode="auto">
            <a:xfrm rot="21600000">
              <a:off x="2838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2.8</a:t>
              </a:r>
              <a:endParaRPr lang="es-CO"/>
            </a:p>
          </p:txBody>
        </p:sp>
        <p:sp>
          <p:nvSpPr>
            <p:cNvPr id="545834" name="Rectangle 42"/>
            <p:cNvSpPr>
              <a:spLocks noChangeArrowheads="1"/>
            </p:cNvSpPr>
            <p:nvPr/>
          </p:nvSpPr>
          <p:spPr bwMode="auto">
            <a:xfrm rot="21600000">
              <a:off x="3312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3.0</a:t>
              </a:r>
              <a:endParaRPr lang="es-CO"/>
            </a:p>
          </p:txBody>
        </p:sp>
        <p:sp>
          <p:nvSpPr>
            <p:cNvPr id="545835" name="Rectangle 43"/>
            <p:cNvSpPr>
              <a:spLocks noChangeArrowheads="1"/>
            </p:cNvSpPr>
            <p:nvPr/>
          </p:nvSpPr>
          <p:spPr bwMode="auto">
            <a:xfrm rot="21600000">
              <a:off x="3786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3.2</a:t>
              </a:r>
              <a:endParaRPr lang="es-CO"/>
            </a:p>
          </p:txBody>
        </p:sp>
        <p:sp>
          <p:nvSpPr>
            <p:cNvPr id="545836" name="Rectangle 44"/>
            <p:cNvSpPr>
              <a:spLocks noChangeArrowheads="1"/>
            </p:cNvSpPr>
            <p:nvPr/>
          </p:nvSpPr>
          <p:spPr bwMode="auto">
            <a:xfrm rot="21600000">
              <a:off x="4260" y="4089"/>
              <a:ext cx="15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3.4</a:t>
              </a:r>
              <a:endParaRPr lang="es-CO"/>
            </a:p>
          </p:txBody>
        </p:sp>
        <p:sp>
          <p:nvSpPr>
            <p:cNvPr id="545837" name="Rectangle 45"/>
            <p:cNvSpPr>
              <a:spLocks noChangeArrowheads="1"/>
            </p:cNvSpPr>
            <p:nvPr/>
          </p:nvSpPr>
          <p:spPr bwMode="auto">
            <a:xfrm rot="21600000">
              <a:off x="1013" y="1252"/>
              <a:ext cx="378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México</a:t>
              </a:r>
              <a:endParaRPr lang="es-CO"/>
            </a:p>
          </p:txBody>
        </p:sp>
        <p:sp>
          <p:nvSpPr>
            <p:cNvPr id="545838" name="Rectangle 46"/>
            <p:cNvSpPr>
              <a:spLocks noChangeArrowheads="1"/>
            </p:cNvSpPr>
            <p:nvPr/>
          </p:nvSpPr>
          <p:spPr bwMode="auto">
            <a:xfrm rot="21600000">
              <a:off x="875" y="1673"/>
              <a:ext cx="521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Argentina</a:t>
              </a:r>
              <a:endParaRPr lang="es-CO"/>
            </a:p>
          </p:txBody>
        </p:sp>
        <p:sp>
          <p:nvSpPr>
            <p:cNvPr id="545839" name="Rectangle 47"/>
            <p:cNvSpPr>
              <a:spLocks noChangeArrowheads="1"/>
            </p:cNvSpPr>
            <p:nvPr/>
          </p:nvSpPr>
          <p:spPr bwMode="auto">
            <a:xfrm rot="21600000">
              <a:off x="1133" y="2093"/>
              <a:ext cx="273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Chile</a:t>
              </a:r>
              <a:endParaRPr lang="es-CO"/>
            </a:p>
          </p:txBody>
        </p:sp>
        <p:sp>
          <p:nvSpPr>
            <p:cNvPr id="545840" name="Rectangle 48"/>
            <p:cNvSpPr>
              <a:spLocks noChangeArrowheads="1"/>
            </p:cNvSpPr>
            <p:nvPr/>
          </p:nvSpPr>
          <p:spPr bwMode="auto">
            <a:xfrm rot="21600000">
              <a:off x="1091" y="2513"/>
              <a:ext cx="305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Brazil</a:t>
              </a:r>
              <a:endParaRPr lang="es-CO"/>
            </a:p>
          </p:txBody>
        </p:sp>
        <p:sp>
          <p:nvSpPr>
            <p:cNvPr id="545841" name="Rectangle 49"/>
            <p:cNvSpPr>
              <a:spLocks noChangeArrowheads="1"/>
            </p:cNvSpPr>
            <p:nvPr/>
          </p:nvSpPr>
          <p:spPr bwMode="auto">
            <a:xfrm rot="21600000">
              <a:off x="887" y="2934"/>
              <a:ext cx="509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Colombia</a:t>
              </a:r>
              <a:endParaRPr lang="es-CO"/>
            </a:p>
          </p:txBody>
        </p:sp>
        <p:sp>
          <p:nvSpPr>
            <p:cNvPr id="545842" name="Rectangle 50"/>
            <p:cNvSpPr>
              <a:spLocks noChangeArrowheads="1"/>
            </p:cNvSpPr>
            <p:nvPr/>
          </p:nvSpPr>
          <p:spPr bwMode="auto">
            <a:xfrm rot="21600000">
              <a:off x="839" y="3355"/>
              <a:ext cx="546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Venezuela</a:t>
              </a:r>
              <a:endParaRPr lang="es-CO"/>
            </a:p>
          </p:txBody>
        </p:sp>
        <p:sp>
          <p:nvSpPr>
            <p:cNvPr id="545843" name="Rectangle 51"/>
            <p:cNvSpPr>
              <a:spLocks noChangeArrowheads="1"/>
            </p:cNvSpPr>
            <p:nvPr/>
          </p:nvSpPr>
          <p:spPr bwMode="auto">
            <a:xfrm rot="21600000">
              <a:off x="1151" y="3776"/>
              <a:ext cx="249" cy="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s-CO" sz="1400" b="1">
                  <a:solidFill>
                    <a:srgbClr val="00FFFF"/>
                  </a:solidFill>
                  <a:latin typeface="Arial" pitchFamily="34" charset="0"/>
                </a:rPr>
                <a:t>Peru</a:t>
              </a:r>
              <a:endParaRPr lang="es-CO"/>
            </a:p>
          </p:txBody>
        </p:sp>
      </p:grpSp>
      <p:sp>
        <p:nvSpPr>
          <p:cNvPr id="545844" name="Text Box 52"/>
          <p:cNvSpPr txBox="1">
            <a:spLocks noChangeArrowheads="1"/>
          </p:cNvSpPr>
          <p:nvPr/>
        </p:nvSpPr>
        <p:spPr bwMode="auto">
          <a:xfrm>
            <a:off x="2362200" y="1309688"/>
            <a:ext cx="278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Internet Hosts/populatiom</a:t>
            </a:r>
          </a:p>
        </p:txBody>
      </p:sp>
      <p:sp>
        <p:nvSpPr>
          <p:cNvPr id="545845" name="Text Box 53"/>
          <p:cNvSpPr txBox="1">
            <a:spLocks noChangeArrowheads="1"/>
          </p:cNvSpPr>
          <p:nvPr/>
        </p:nvSpPr>
        <p:spPr bwMode="auto">
          <a:xfrm>
            <a:off x="152400" y="6540500"/>
            <a:ext cx="29051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99FF33"/>
                </a:solidFill>
                <a:latin typeface="Arial" pitchFamily="34" charset="0"/>
              </a:rPr>
              <a:t>Source: IDB calculations based on ITU (2000)</a:t>
            </a:r>
          </a:p>
        </p:txBody>
      </p:sp>
      <p:sp>
        <p:nvSpPr>
          <p:cNvPr id="545846" name="Text Box 54"/>
          <p:cNvSpPr txBox="1">
            <a:spLocks noChangeArrowheads="1"/>
          </p:cNvSpPr>
          <p:nvPr/>
        </p:nvSpPr>
        <p:spPr bwMode="auto">
          <a:xfrm>
            <a:off x="5537200" y="1219200"/>
            <a:ext cx="269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b="1"/>
              <a:t>Expected for income level</a:t>
            </a:r>
          </a:p>
        </p:txBody>
      </p:sp>
      <p:sp>
        <p:nvSpPr>
          <p:cNvPr id="545849" name="Line 57"/>
          <p:cNvSpPr>
            <a:spLocks noChangeShapeType="1"/>
          </p:cNvSpPr>
          <p:nvPr/>
        </p:nvSpPr>
        <p:spPr bwMode="auto">
          <a:xfrm flipH="1">
            <a:off x="4876800" y="1447800"/>
            <a:ext cx="6858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/>
          <a:lstStyle/>
          <a:p>
            <a:r>
              <a:rPr lang="en-US" b="1"/>
              <a:t>Factor productivity is not increasing</a:t>
            </a:r>
          </a:p>
        </p:txBody>
      </p:sp>
      <p:graphicFrame>
        <p:nvGraphicFramePr>
          <p:cNvPr id="4423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71438" y="1371600"/>
          <a:ext cx="8934450" cy="5397500"/>
        </p:xfrm>
        <a:graphic>
          <a:graphicData uri="http://schemas.openxmlformats.org/presentationml/2006/ole">
            <p:oleObj spid="_x0000_s442371" name="Chart" r:id="rId3" imgW="8668207" imgH="5096256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458200" cy="1143000"/>
          </a:xfrm>
        </p:spPr>
        <p:txBody>
          <a:bodyPr/>
          <a:lstStyle/>
          <a:p>
            <a:r>
              <a:rPr lang="en-US" b="1"/>
              <a:t>The initial stages of information technology adoption have been fast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Because:</a:t>
            </a:r>
          </a:p>
          <a:p>
            <a:r>
              <a:rPr lang="en-US"/>
              <a:t>Enough market freedom</a:t>
            </a:r>
          </a:p>
          <a:p>
            <a:r>
              <a:rPr lang="en-US"/>
              <a:t>No lack of education among entrepreneurs</a:t>
            </a:r>
          </a:p>
          <a:p>
            <a:r>
              <a:rPr lang="en-US"/>
              <a:t>Up-to-date telecommunication systems in the large countries.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r>
              <a:rPr lang="en-US" b="1"/>
              <a:t>…but further progress may be more difficult</a:t>
            </a:r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8458200" cy="4114800"/>
          </a:xfrm>
        </p:spPr>
        <p:txBody>
          <a:bodyPr/>
          <a:lstStyle/>
          <a:p>
            <a:r>
              <a:rPr lang="en-US"/>
              <a:t>Education is concentrated in a few</a:t>
            </a:r>
          </a:p>
          <a:p>
            <a:r>
              <a:rPr lang="en-US"/>
              <a:t>Training systems lack dynamism</a:t>
            </a:r>
          </a:p>
          <a:p>
            <a:r>
              <a:rPr lang="en-US"/>
              <a:t>Credit is scarce for small firms </a:t>
            </a:r>
          </a:p>
          <a:p>
            <a:r>
              <a:rPr lang="en-US"/>
              <a:t>Weak intellectual property rights </a:t>
            </a:r>
          </a:p>
          <a:p>
            <a:r>
              <a:rPr lang="en-US"/>
              <a:t>Obstacles to business creation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r>
              <a:rPr lang="en-US"/>
              <a:t>Latin American governments hinder the creation of new firms</a:t>
            </a:r>
          </a:p>
        </p:txBody>
      </p:sp>
      <p:graphicFrame>
        <p:nvGraphicFramePr>
          <p:cNvPr id="515076" name="Object 4"/>
          <p:cNvGraphicFramePr>
            <a:graphicFrameLocks noChangeAspect="1"/>
          </p:cNvGraphicFramePr>
          <p:nvPr/>
        </p:nvGraphicFramePr>
        <p:xfrm>
          <a:off x="228600" y="1333500"/>
          <a:ext cx="8382000" cy="5524500"/>
        </p:xfrm>
        <a:graphic>
          <a:graphicData uri="http://schemas.openxmlformats.org/presentationml/2006/ole">
            <p:oleObj spid="_x0000_s515076" name="Worksheet" r:id="rId3" imgW="8677656" imgH="59344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Strategies to accelerate the adoption of the new technologies</a:t>
            </a:r>
          </a:p>
        </p:txBody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/>
              <a:t>Focus on the big determinants: education and training, credit, property rights, obstacles to business creation</a:t>
            </a:r>
          </a:p>
          <a:p>
            <a:r>
              <a:rPr lang="en-US"/>
              <a:t>But also:</a:t>
            </a:r>
          </a:p>
          <a:p>
            <a:pPr lvl="1"/>
            <a:r>
              <a:rPr lang="en-US"/>
              <a:t>Improve environment to innovate (R&amp;D, innovation clusters)</a:t>
            </a:r>
          </a:p>
          <a:p>
            <a:pPr lvl="1"/>
            <a:r>
              <a:rPr lang="en-US"/>
              <a:t>Modernize industrial and investment policies.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r>
              <a:rPr lang="en-US"/>
              <a:t>Synthesis: What is missing: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534400" cy="4114800"/>
          </a:xfrm>
        </p:spPr>
        <p:txBody>
          <a:bodyPr/>
          <a:lstStyle/>
          <a:p>
            <a:r>
              <a:rPr lang="en-US"/>
              <a:t>Deeper credit markets</a:t>
            </a:r>
          </a:p>
          <a:p>
            <a:pPr lvl="1"/>
            <a:r>
              <a:rPr lang="en-US"/>
              <a:t>Strengthen creditors protection</a:t>
            </a:r>
          </a:p>
          <a:p>
            <a:r>
              <a:rPr lang="en-US"/>
              <a:t>Better use of existing human capital:</a:t>
            </a:r>
          </a:p>
          <a:p>
            <a:pPr lvl="1"/>
            <a:r>
              <a:rPr lang="en-US"/>
              <a:t>Reduce payroll taxes and ease hiring and firing</a:t>
            </a:r>
          </a:p>
          <a:p>
            <a:r>
              <a:rPr lang="en-US"/>
              <a:t>More education and training:</a:t>
            </a:r>
          </a:p>
          <a:p>
            <a:pPr lvl="1"/>
            <a:r>
              <a:rPr lang="en-US"/>
              <a:t>More performance incentives, less centralization</a:t>
            </a:r>
          </a:p>
          <a:p>
            <a:r>
              <a:rPr lang="en-US"/>
              <a:t>More and better infrastructure:</a:t>
            </a:r>
          </a:p>
          <a:p>
            <a:pPr lvl="1"/>
            <a:r>
              <a:rPr lang="en-US"/>
              <a:t>Make regulation more independent and effective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8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8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8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8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8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8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8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48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8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8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8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8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8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8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8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48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86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8" name="Rectangle 4"/>
          <p:cNvSpPr>
            <a:spLocks noChangeArrowheads="1"/>
          </p:cNvSpPr>
          <p:nvPr/>
        </p:nvSpPr>
        <p:spPr bwMode="auto">
          <a:xfrm>
            <a:off x="568325" y="1173163"/>
            <a:ext cx="8007350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49" name="Line 5"/>
          <p:cNvSpPr>
            <a:spLocks noChangeShapeType="1"/>
          </p:cNvSpPr>
          <p:nvPr/>
        </p:nvSpPr>
        <p:spPr bwMode="auto">
          <a:xfrm>
            <a:off x="568325" y="1173163"/>
            <a:ext cx="1588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0" name="Line 6"/>
          <p:cNvSpPr>
            <a:spLocks noChangeShapeType="1"/>
          </p:cNvSpPr>
          <p:nvPr/>
        </p:nvSpPr>
        <p:spPr bwMode="auto">
          <a:xfrm>
            <a:off x="1570038" y="1173163"/>
            <a:ext cx="1587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1" name="Line 7"/>
          <p:cNvSpPr>
            <a:spLocks noChangeShapeType="1"/>
          </p:cNvSpPr>
          <p:nvPr/>
        </p:nvSpPr>
        <p:spPr bwMode="auto">
          <a:xfrm>
            <a:off x="2571750" y="1173163"/>
            <a:ext cx="1588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2" name="Line 8"/>
          <p:cNvSpPr>
            <a:spLocks noChangeShapeType="1"/>
          </p:cNvSpPr>
          <p:nvPr/>
        </p:nvSpPr>
        <p:spPr bwMode="auto">
          <a:xfrm>
            <a:off x="3575050" y="1173163"/>
            <a:ext cx="1588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3" name="Line 9"/>
          <p:cNvSpPr>
            <a:spLocks noChangeShapeType="1"/>
          </p:cNvSpPr>
          <p:nvPr/>
        </p:nvSpPr>
        <p:spPr bwMode="auto">
          <a:xfrm>
            <a:off x="4576763" y="1173163"/>
            <a:ext cx="1587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4" name="Line 10"/>
          <p:cNvSpPr>
            <a:spLocks noChangeShapeType="1"/>
          </p:cNvSpPr>
          <p:nvPr/>
        </p:nvSpPr>
        <p:spPr bwMode="auto">
          <a:xfrm>
            <a:off x="6572250" y="1173163"/>
            <a:ext cx="1588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5" name="Line 11"/>
          <p:cNvSpPr>
            <a:spLocks noChangeShapeType="1"/>
          </p:cNvSpPr>
          <p:nvPr/>
        </p:nvSpPr>
        <p:spPr bwMode="auto">
          <a:xfrm>
            <a:off x="7573963" y="1173163"/>
            <a:ext cx="1587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6" name="Line 12"/>
          <p:cNvSpPr>
            <a:spLocks noChangeShapeType="1"/>
          </p:cNvSpPr>
          <p:nvPr/>
        </p:nvSpPr>
        <p:spPr bwMode="auto">
          <a:xfrm>
            <a:off x="8575675" y="1173163"/>
            <a:ext cx="1588" cy="5053012"/>
          </a:xfrm>
          <a:prstGeom prst="line">
            <a:avLst/>
          </a:prstGeom>
          <a:noFill/>
          <a:ln w="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7" name="Rectangle 13"/>
          <p:cNvSpPr>
            <a:spLocks noChangeArrowheads="1"/>
          </p:cNvSpPr>
          <p:nvPr/>
        </p:nvSpPr>
        <p:spPr bwMode="auto">
          <a:xfrm>
            <a:off x="568325" y="1173163"/>
            <a:ext cx="8007350" cy="5053012"/>
          </a:xfrm>
          <a:prstGeom prst="rect">
            <a:avLst/>
          </a:prstGeom>
          <a:noFill/>
          <a:ln w="7938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8" name="Rectangle 14"/>
          <p:cNvSpPr>
            <a:spLocks noChangeArrowheads="1"/>
          </p:cNvSpPr>
          <p:nvPr/>
        </p:nvSpPr>
        <p:spPr bwMode="auto">
          <a:xfrm>
            <a:off x="1290638" y="6084888"/>
            <a:ext cx="4279900" cy="80962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59" name="Rectangle 15"/>
          <p:cNvSpPr>
            <a:spLocks noChangeArrowheads="1"/>
          </p:cNvSpPr>
          <p:nvPr/>
        </p:nvSpPr>
        <p:spPr bwMode="auto">
          <a:xfrm>
            <a:off x="2292350" y="5883275"/>
            <a:ext cx="3278188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0" name="Rectangle 16"/>
          <p:cNvSpPr>
            <a:spLocks noChangeArrowheads="1"/>
          </p:cNvSpPr>
          <p:nvPr/>
        </p:nvSpPr>
        <p:spPr bwMode="auto">
          <a:xfrm>
            <a:off x="3633788" y="5683250"/>
            <a:ext cx="1936750" cy="80963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1" name="Rectangle 17"/>
          <p:cNvSpPr>
            <a:spLocks noChangeArrowheads="1"/>
          </p:cNvSpPr>
          <p:nvPr/>
        </p:nvSpPr>
        <p:spPr bwMode="auto">
          <a:xfrm>
            <a:off x="3735388" y="5475288"/>
            <a:ext cx="1835150" cy="8890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2" name="Rectangle 18"/>
          <p:cNvSpPr>
            <a:spLocks noChangeArrowheads="1"/>
          </p:cNvSpPr>
          <p:nvPr/>
        </p:nvSpPr>
        <p:spPr bwMode="auto">
          <a:xfrm>
            <a:off x="3940175" y="5273675"/>
            <a:ext cx="1630363" cy="82550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3" name="Rectangle 19"/>
          <p:cNvSpPr>
            <a:spLocks noChangeArrowheads="1"/>
          </p:cNvSpPr>
          <p:nvPr/>
        </p:nvSpPr>
        <p:spPr bwMode="auto">
          <a:xfrm>
            <a:off x="4270375" y="5072063"/>
            <a:ext cx="1300163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4" name="Rectangle 20"/>
          <p:cNvSpPr>
            <a:spLocks noChangeArrowheads="1"/>
          </p:cNvSpPr>
          <p:nvPr/>
        </p:nvSpPr>
        <p:spPr bwMode="auto">
          <a:xfrm>
            <a:off x="4295775" y="4872038"/>
            <a:ext cx="1274763" cy="80962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5" name="Rectangle 21"/>
          <p:cNvSpPr>
            <a:spLocks noChangeArrowheads="1"/>
          </p:cNvSpPr>
          <p:nvPr/>
        </p:nvSpPr>
        <p:spPr bwMode="auto">
          <a:xfrm>
            <a:off x="4711700" y="4670425"/>
            <a:ext cx="858838" cy="82550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6" name="Rectangle 22"/>
          <p:cNvSpPr>
            <a:spLocks noChangeArrowheads="1"/>
          </p:cNvSpPr>
          <p:nvPr/>
        </p:nvSpPr>
        <p:spPr bwMode="auto">
          <a:xfrm>
            <a:off x="4856163" y="4470400"/>
            <a:ext cx="714375" cy="80963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7" name="Rectangle 23"/>
          <p:cNvSpPr>
            <a:spLocks noChangeArrowheads="1"/>
          </p:cNvSpPr>
          <p:nvPr/>
        </p:nvSpPr>
        <p:spPr bwMode="auto">
          <a:xfrm>
            <a:off x="4891088" y="4260850"/>
            <a:ext cx="679450" cy="90488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8" name="Rectangle 24"/>
          <p:cNvSpPr>
            <a:spLocks noChangeArrowheads="1"/>
          </p:cNvSpPr>
          <p:nvPr/>
        </p:nvSpPr>
        <p:spPr bwMode="auto">
          <a:xfrm>
            <a:off x="4924425" y="4060825"/>
            <a:ext cx="646113" cy="80963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69" name="Rectangle 25"/>
          <p:cNvSpPr>
            <a:spLocks noChangeArrowheads="1"/>
          </p:cNvSpPr>
          <p:nvPr/>
        </p:nvSpPr>
        <p:spPr bwMode="auto">
          <a:xfrm>
            <a:off x="5010150" y="3859213"/>
            <a:ext cx="560388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0" name="Rectangle 26"/>
          <p:cNvSpPr>
            <a:spLocks noChangeArrowheads="1"/>
          </p:cNvSpPr>
          <p:nvPr/>
        </p:nvSpPr>
        <p:spPr bwMode="auto">
          <a:xfrm>
            <a:off x="5068888" y="3659188"/>
            <a:ext cx="501650" cy="80962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1" name="Rectangle 27"/>
          <p:cNvSpPr>
            <a:spLocks noChangeArrowheads="1"/>
          </p:cNvSpPr>
          <p:nvPr/>
        </p:nvSpPr>
        <p:spPr bwMode="auto">
          <a:xfrm>
            <a:off x="5162550" y="3457575"/>
            <a:ext cx="407988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2" name="Rectangle 28"/>
          <p:cNvSpPr>
            <a:spLocks noChangeArrowheads="1"/>
          </p:cNvSpPr>
          <p:nvPr/>
        </p:nvSpPr>
        <p:spPr bwMode="auto">
          <a:xfrm>
            <a:off x="5187950" y="3257550"/>
            <a:ext cx="382588" cy="80963"/>
          </a:xfrm>
          <a:prstGeom prst="rect">
            <a:avLst/>
          </a:prstGeom>
          <a:solidFill>
            <a:schemeClr val="tx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3" name="Rectangle 29"/>
          <p:cNvSpPr>
            <a:spLocks noChangeArrowheads="1"/>
          </p:cNvSpPr>
          <p:nvPr/>
        </p:nvSpPr>
        <p:spPr bwMode="auto">
          <a:xfrm>
            <a:off x="5570538" y="3048000"/>
            <a:ext cx="15875" cy="90488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4" name="Rectangle 30"/>
          <p:cNvSpPr>
            <a:spLocks noChangeArrowheads="1"/>
          </p:cNvSpPr>
          <p:nvPr/>
        </p:nvSpPr>
        <p:spPr bwMode="auto">
          <a:xfrm>
            <a:off x="5570538" y="2847975"/>
            <a:ext cx="287337" cy="80963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5" name="Rectangle 31"/>
          <p:cNvSpPr>
            <a:spLocks noChangeArrowheads="1"/>
          </p:cNvSpPr>
          <p:nvPr/>
        </p:nvSpPr>
        <p:spPr bwMode="auto">
          <a:xfrm>
            <a:off x="5570538" y="2646363"/>
            <a:ext cx="509587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6" name="Rectangle 32"/>
          <p:cNvSpPr>
            <a:spLocks noChangeArrowheads="1"/>
          </p:cNvSpPr>
          <p:nvPr/>
        </p:nvSpPr>
        <p:spPr bwMode="auto">
          <a:xfrm>
            <a:off x="5570538" y="2446338"/>
            <a:ext cx="644525" cy="80962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7" name="Rectangle 33"/>
          <p:cNvSpPr>
            <a:spLocks noChangeArrowheads="1"/>
          </p:cNvSpPr>
          <p:nvPr/>
        </p:nvSpPr>
        <p:spPr bwMode="auto">
          <a:xfrm>
            <a:off x="5570538" y="2244725"/>
            <a:ext cx="1392237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8" name="Rectangle 34"/>
          <p:cNvSpPr>
            <a:spLocks noChangeArrowheads="1"/>
          </p:cNvSpPr>
          <p:nvPr/>
        </p:nvSpPr>
        <p:spPr bwMode="auto">
          <a:xfrm>
            <a:off x="5570538" y="2043113"/>
            <a:ext cx="1935162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79" name="Rectangle 35"/>
          <p:cNvSpPr>
            <a:spLocks noChangeArrowheads="1"/>
          </p:cNvSpPr>
          <p:nvPr/>
        </p:nvSpPr>
        <p:spPr bwMode="auto">
          <a:xfrm>
            <a:off x="5570538" y="1835150"/>
            <a:ext cx="1952625" cy="8890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0" name="Rectangle 36"/>
          <p:cNvSpPr>
            <a:spLocks noChangeArrowheads="1"/>
          </p:cNvSpPr>
          <p:nvPr/>
        </p:nvSpPr>
        <p:spPr bwMode="auto">
          <a:xfrm>
            <a:off x="4772025" y="1635125"/>
            <a:ext cx="798513" cy="80963"/>
          </a:xfrm>
          <a:prstGeom prst="rect">
            <a:avLst/>
          </a:prstGeom>
          <a:solidFill>
            <a:schemeClr val="accent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1" name="Rectangle 37"/>
          <p:cNvSpPr>
            <a:spLocks noChangeArrowheads="1"/>
          </p:cNvSpPr>
          <p:nvPr/>
        </p:nvSpPr>
        <p:spPr bwMode="auto">
          <a:xfrm>
            <a:off x="4957763" y="1433513"/>
            <a:ext cx="612775" cy="82550"/>
          </a:xfrm>
          <a:prstGeom prst="rect">
            <a:avLst/>
          </a:prstGeom>
          <a:solidFill>
            <a:srgbClr val="FF00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2" name="Rectangle 38"/>
          <p:cNvSpPr>
            <a:spLocks noChangeArrowheads="1"/>
          </p:cNvSpPr>
          <p:nvPr/>
        </p:nvSpPr>
        <p:spPr bwMode="auto">
          <a:xfrm>
            <a:off x="5570538" y="1233488"/>
            <a:ext cx="568325" cy="80962"/>
          </a:xfrm>
          <a:prstGeom prst="rect">
            <a:avLst/>
          </a:prstGeom>
          <a:solidFill>
            <a:schemeClr val="accent2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3" name="Line 39"/>
          <p:cNvSpPr>
            <a:spLocks noChangeShapeType="1"/>
          </p:cNvSpPr>
          <p:nvPr/>
        </p:nvSpPr>
        <p:spPr bwMode="auto">
          <a:xfrm>
            <a:off x="568325" y="6226175"/>
            <a:ext cx="80073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4" name="Line 40"/>
          <p:cNvSpPr>
            <a:spLocks noChangeShapeType="1"/>
          </p:cNvSpPr>
          <p:nvPr/>
        </p:nvSpPr>
        <p:spPr bwMode="auto">
          <a:xfrm flipV="1">
            <a:off x="568325" y="6226175"/>
            <a:ext cx="1588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5" name="Line 41"/>
          <p:cNvSpPr>
            <a:spLocks noChangeShapeType="1"/>
          </p:cNvSpPr>
          <p:nvPr/>
        </p:nvSpPr>
        <p:spPr bwMode="auto">
          <a:xfrm flipV="1">
            <a:off x="1570038" y="6226175"/>
            <a:ext cx="1587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6" name="Line 42"/>
          <p:cNvSpPr>
            <a:spLocks noChangeShapeType="1"/>
          </p:cNvSpPr>
          <p:nvPr/>
        </p:nvSpPr>
        <p:spPr bwMode="auto">
          <a:xfrm flipV="1">
            <a:off x="2571750" y="6226175"/>
            <a:ext cx="1588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7" name="Line 43"/>
          <p:cNvSpPr>
            <a:spLocks noChangeShapeType="1"/>
          </p:cNvSpPr>
          <p:nvPr/>
        </p:nvSpPr>
        <p:spPr bwMode="auto">
          <a:xfrm flipV="1">
            <a:off x="3575050" y="6226175"/>
            <a:ext cx="1588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8" name="Line 44"/>
          <p:cNvSpPr>
            <a:spLocks noChangeShapeType="1"/>
          </p:cNvSpPr>
          <p:nvPr/>
        </p:nvSpPr>
        <p:spPr bwMode="auto">
          <a:xfrm flipV="1">
            <a:off x="4576763" y="6226175"/>
            <a:ext cx="1587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89" name="Line 45"/>
          <p:cNvSpPr>
            <a:spLocks noChangeShapeType="1"/>
          </p:cNvSpPr>
          <p:nvPr/>
        </p:nvSpPr>
        <p:spPr bwMode="auto">
          <a:xfrm flipV="1">
            <a:off x="5570538" y="6226175"/>
            <a:ext cx="1587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90" name="Line 46"/>
          <p:cNvSpPr>
            <a:spLocks noChangeShapeType="1"/>
          </p:cNvSpPr>
          <p:nvPr/>
        </p:nvSpPr>
        <p:spPr bwMode="auto">
          <a:xfrm flipV="1">
            <a:off x="6572250" y="6226175"/>
            <a:ext cx="1588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91" name="Line 47"/>
          <p:cNvSpPr>
            <a:spLocks noChangeShapeType="1"/>
          </p:cNvSpPr>
          <p:nvPr/>
        </p:nvSpPr>
        <p:spPr bwMode="auto">
          <a:xfrm flipV="1">
            <a:off x="7573963" y="6226175"/>
            <a:ext cx="1587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92" name="Line 48"/>
          <p:cNvSpPr>
            <a:spLocks noChangeShapeType="1"/>
          </p:cNvSpPr>
          <p:nvPr/>
        </p:nvSpPr>
        <p:spPr bwMode="auto">
          <a:xfrm flipV="1">
            <a:off x="8575675" y="6226175"/>
            <a:ext cx="1588" cy="36513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93" name="Line 49"/>
          <p:cNvSpPr>
            <a:spLocks noChangeShapeType="1"/>
          </p:cNvSpPr>
          <p:nvPr/>
        </p:nvSpPr>
        <p:spPr bwMode="auto">
          <a:xfrm>
            <a:off x="5570538" y="1173163"/>
            <a:ext cx="1587" cy="50530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194" name="Rectangle 50"/>
          <p:cNvSpPr>
            <a:spLocks noChangeArrowheads="1"/>
          </p:cNvSpPr>
          <p:nvPr/>
        </p:nvSpPr>
        <p:spPr bwMode="auto">
          <a:xfrm>
            <a:off x="457200" y="6330950"/>
            <a:ext cx="269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-5%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195" name="Rectangle 51"/>
          <p:cNvSpPr>
            <a:spLocks noChangeArrowheads="1"/>
          </p:cNvSpPr>
          <p:nvPr/>
        </p:nvSpPr>
        <p:spPr bwMode="auto">
          <a:xfrm>
            <a:off x="1460500" y="6330950"/>
            <a:ext cx="269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-4%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196" name="Rectangle 52"/>
          <p:cNvSpPr>
            <a:spLocks noChangeArrowheads="1"/>
          </p:cNvSpPr>
          <p:nvPr/>
        </p:nvSpPr>
        <p:spPr bwMode="auto">
          <a:xfrm>
            <a:off x="2462213" y="6330950"/>
            <a:ext cx="269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-3%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197" name="Rectangle 53"/>
          <p:cNvSpPr>
            <a:spLocks noChangeArrowheads="1"/>
          </p:cNvSpPr>
          <p:nvPr/>
        </p:nvSpPr>
        <p:spPr bwMode="auto">
          <a:xfrm>
            <a:off x="3463925" y="6330950"/>
            <a:ext cx="269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-2%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198" name="Rectangle 54"/>
          <p:cNvSpPr>
            <a:spLocks noChangeArrowheads="1"/>
          </p:cNvSpPr>
          <p:nvPr/>
        </p:nvSpPr>
        <p:spPr bwMode="auto">
          <a:xfrm>
            <a:off x="4465638" y="6330950"/>
            <a:ext cx="269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-1%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199" name="Rectangle 55"/>
          <p:cNvSpPr>
            <a:spLocks noChangeArrowheads="1"/>
          </p:cNvSpPr>
          <p:nvPr/>
        </p:nvSpPr>
        <p:spPr bwMode="auto">
          <a:xfrm>
            <a:off x="5484813" y="6330950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0%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200" name="Rectangle 56"/>
          <p:cNvSpPr>
            <a:spLocks noChangeArrowheads="1"/>
          </p:cNvSpPr>
          <p:nvPr/>
        </p:nvSpPr>
        <p:spPr bwMode="auto">
          <a:xfrm>
            <a:off x="6486525" y="6330950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1%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201" name="Rectangle 57"/>
          <p:cNvSpPr>
            <a:spLocks noChangeArrowheads="1"/>
          </p:cNvSpPr>
          <p:nvPr/>
        </p:nvSpPr>
        <p:spPr bwMode="auto">
          <a:xfrm>
            <a:off x="7489825" y="6330950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2%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202" name="Rectangle 58"/>
          <p:cNvSpPr>
            <a:spLocks noChangeArrowheads="1"/>
          </p:cNvSpPr>
          <p:nvPr/>
        </p:nvSpPr>
        <p:spPr bwMode="auto">
          <a:xfrm>
            <a:off x="8491538" y="6330950"/>
            <a:ext cx="2190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3%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203" name="Rectangle 59"/>
          <p:cNvSpPr>
            <a:spLocks noChangeArrowheads="1"/>
          </p:cNvSpPr>
          <p:nvPr/>
        </p:nvSpPr>
        <p:spPr bwMode="auto">
          <a:xfrm>
            <a:off x="5715000" y="6062663"/>
            <a:ext cx="330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Haiti</a:t>
            </a:r>
            <a:endParaRPr lang="en-US" sz="1200" b="1"/>
          </a:p>
        </p:txBody>
      </p:sp>
      <p:sp>
        <p:nvSpPr>
          <p:cNvPr id="390204" name="Rectangle 60"/>
          <p:cNvSpPr>
            <a:spLocks noChangeArrowheads="1"/>
          </p:cNvSpPr>
          <p:nvPr/>
        </p:nvSpPr>
        <p:spPr bwMode="auto">
          <a:xfrm>
            <a:off x="5715000" y="5861050"/>
            <a:ext cx="5984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Jamaica</a:t>
            </a:r>
            <a:endParaRPr lang="en-US" sz="1200" b="1"/>
          </a:p>
        </p:txBody>
      </p:sp>
      <p:sp>
        <p:nvSpPr>
          <p:cNvPr id="390205" name="Rectangle 61"/>
          <p:cNvSpPr>
            <a:spLocks noChangeArrowheads="1"/>
          </p:cNvSpPr>
          <p:nvPr/>
        </p:nvSpPr>
        <p:spPr bwMode="auto">
          <a:xfrm>
            <a:off x="5715000" y="5661025"/>
            <a:ext cx="711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Honduras</a:t>
            </a:r>
            <a:endParaRPr lang="en-US" sz="1200" b="1"/>
          </a:p>
        </p:txBody>
      </p:sp>
      <p:sp>
        <p:nvSpPr>
          <p:cNvPr id="390206" name="Rectangle 62"/>
          <p:cNvSpPr>
            <a:spLocks noChangeArrowheads="1"/>
          </p:cNvSpPr>
          <p:nvPr/>
        </p:nvSpPr>
        <p:spPr bwMode="auto">
          <a:xfrm>
            <a:off x="5715000" y="5459413"/>
            <a:ext cx="7445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Venezuela</a:t>
            </a:r>
            <a:endParaRPr lang="en-US" sz="1200" b="1"/>
          </a:p>
        </p:txBody>
      </p:sp>
      <p:sp>
        <p:nvSpPr>
          <p:cNvPr id="390207" name="Rectangle 63"/>
          <p:cNvSpPr>
            <a:spLocks noChangeArrowheads="1"/>
          </p:cNvSpPr>
          <p:nvPr/>
        </p:nvSpPr>
        <p:spPr bwMode="auto">
          <a:xfrm>
            <a:off x="5715000" y="5259388"/>
            <a:ext cx="7350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Nicaragua</a:t>
            </a:r>
            <a:endParaRPr lang="en-US" sz="1200" b="1"/>
          </a:p>
        </p:txBody>
      </p:sp>
      <p:sp>
        <p:nvSpPr>
          <p:cNvPr id="390208" name="Rectangle 64"/>
          <p:cNvSpPr>
            <a:spLocks noChangeArrowheads="1"/>
          </p:cNvSpPr>
          <p:nvPr/>
        </p:nvSpPr>
        <p:spPr bwMode="auto">
          <a:xfrm>
            <a:off x="5715000" y="5057775"/>
            <a:ext cx="6953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Colombia</a:t>
            </a:r>
            <a:endParaRPr lang="en-US" sz="1200" b="1"/>
          </a:p>
        </p:txBody>
      </p:sp>
      <p:sp>
        <p:nvSpPr>
          <p:cNvPr id="390209" name="Rectangle 65"/>
          <p:cNvSpPr>
            <a:spLocks noChangeArrowheads="1"/>
          </p:cNvSpPr>
          <p:nvPr/>
        </p:nvSpPr>
        <p:spPr bwMode="auto">
          <a:xfrm>
            <a:off x="5715000" y="4849813"/>
            <a:ext cx="5159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Mexico</a:t>
            </a:r>
            <a:endParaRPr lang="en-US" sz="1200" b="1"/>
          </a:p>
        </p:txBody>
      </p:sp>
      <p:sp>
        <p:nvSpPr>
          <p:cNvPr id="390210" name="Rectangle 66"/>
          <p:cNvSpPr>
            <a:spLocks noChangeArrowheads="1"/>
          </p:cNvSpPr>
          <p:nvPr/>
        </p:nvSpPr>
        <p:spPr bwMode="auto">
          <a:xfrm>
            <a:off x="5715000" y="4648200"/>
            <a:ext cx="830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El Salvador</a:t>
            </a:r>
            <a:endParaRPr lang="en-US" sz="1200" b="1"/>
          </a:p>
        </p:txBody>
      </p:sp>
      <p:sp>
        <p:nvSpPr>
          <p:cNvPr id="390211" name="Rectangle 67"/>
          <p:cNvSpPr>
            <a:spLocks noChangeArrowheads="1"/>
          </p:cNvSpPr>
          <p:nvPr/>
        </p:nvSpPr>
        <p:spPr bwMode="auto">
          <a:xfrm>
            <a:off x="5715000" y="4448175"/>
            <a:ext cx="6842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Paraguay</a:t>
            </a:r>
            <a:endParaRPr lang="en-US" sz="1200" b="1"/>
          </a:p>
        </p:txBody>
      </p:sp>
      <p:sp>
        <p:nvSpPr>
          <p:cNvPr id="390212" name="Rectangle 68"/>
          <p:cNvSpPr>
            <a:spLocks noChangeArrowheads="1"/>
          </p:cNvSpPr>
          <p:nvPr/>
        </p:nvSpPr>
        <p:spPr bwMode="auto">
          <a:xfrm>
            <a:off x="5715000" y="4246563"/>
            <a:ext cx="6096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Ecuador</a:t>
            </a:r>
            <a:endParaRPr lang="en-US" sz="1200" b="1"/>
          </a:p>
        </p:txBody>
      </p:sp>
      <p:sp>
        <p:nvSpPr>
          <p:cNvPr id="390213" name="Rectangle 69"/>
          <p:cNvSpPr>
            <a:spLocks noChangeArrowheads="1"/>
          </p:cNvSpPr>
          <p:nvPr/>
        </p:nvSpPr>
        <p:spPr bwMode="auto">
          <a:xfrm>
            <a:off x="5715000" y="4044950"/>
            <a:ext cx="5826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Panama</a:t>
            </a:r>
            <a:endParaRPr lang="en-US" sz="1200" b="1"/>
          </a:p>
        </p:txBody>
      </p:sp>
      <p:sp>
        <p:nvSpPr>
          <p:cNvPr id="390214" name="Rectangle 70"/>
          <p:cNvSpPr>
            <a:spLocks noChangeArrowheads="1"/>
          </p:cNvSpPr>
          <p:nvPr/>
        </p:nvSpPr>
        <p:spPr bwMode="auto">
          <a:xfrm>
            <a:off x="5715000" y="3844925"/>
            <a:ext cx="13255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Trinidad y Tobago</a:t>
            </a:r>
            <a:endParaRPr lang="en-US" sz="1200" b="1"/>
          </a:p>
        </p:txBody>
      </p:sp>
      <p:sp>
        <p:nvSpPr>
          <p:cNvPr id="390215" name="Rectangle 71"/>
          <p:cNvSpPr>
            <a:spLocks noChangeArrowheads="1"/>
          </p:cNvSpPr>
          <p:nvPr/>
        </p:nvSpPr>
        <p:spPr bwMode="auto">
          <a:xfrm>
            <a:off x="5715000" y="3636963"/>
            <a:ext cx="7778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Guatemala</a:t>
            </a:r>
            <a:endParaRPr lang="en-US" sz="1200" b="1"/>
          </a:p>
        </p:txBody>
      </p:sp>
      <p:sp>
        <p:nvSpPr>
          <p:cNvPr id="390216" name="Rectangle 72"/>
          <p:cNvSpPr>
            <a:spLocks noChangeArrowheads="1"/>
          </p:cNvSpPr>
          <p:nvPr/>
        </p:nvSpPr>
        <p:spPr bwMode="auto">
          <a:xfrm>
            <a:off x="5715000" y="3435350"/>
            <a:ext cx="4143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Brazil</a:t>
            </a:r>
            <a:endParaRPr lang="en-US" sz="1200" b="1"/>
          </a:p>
        </p:txBody>
      </p:sp>
      <p:sp>
        <p:nvSpPr>
          <p:cNvPr id="390217" name="Rectangle 73"/>
          <p:cNvSpPr>
            <a:spLocks noChangeArrowheads="1"/>
          </p:cNvSpPr>
          <p:nvPr/>
        </p:nvSpPr>
        <p:spPr bwMode="auto">
          <a:xfrm>
            <a:off x="5715000" y="3235325"/>
            <a:ext cx="5000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Bolivia</a:t>
            </a:r>
            <a:endParaRPr lang="en-US" sz="1200" b="1"/>
          </a:p>
        </p:txBody>
      </p:sp>
      <p:sp>
        <p:nvSpPr>
          <p:cNvPr id="390218" name="Rectangle 74"/>
          <p:cNvSpPr>
            <a:spLocks noChangeArrowheads="1"/>
          </p:cNvSpPr>
          <p:nvPr/>
        </p:nvSpPr>
        <p:spPr bwMode="auto">
          <a:xfrm>
            <a:off x="4648200" y="3033713"/>
            <a:ext cx="78581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Costa Rica</a:t>
            </a:r>
            <a:endParaRPr lang="en-US" sz="1200" b="1"/>
          </a:p>
        </p:txBody>
      </p:sp>
      <p:sp>
        <p:nvSpPr>
          <p:cNvPr id="390219" name="Rectangle 75"/>
          <p:cNvSpPr>
            <a:spLocks noChangeArrowheads="1"/>
          </p:cNvSpPr>
          <p:nvPr/>
        </p:nvSpPr>
        <p:spPr bwMode="auto">
          <a:xfrm>
            <a:off x="4724400" y="2832100"/>
            <a:ext cx="7016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Barbados</a:t>
            </a:r>
            <a:endParaRPr lang="en-US" sz="1200" b="1"/>
          </a:p>
        </p:txBody>
      </p:sp>
      <p:sp>
        <p:nvSpPr>
          <p:cNvPr id="390220" name="Rectangle 76"/>
          <p:cNvSpPr>
            <a:spLocks noChangeArrowheads="1"/>
          </p:cNvSpPr>
          <p:nvPr/>
        </p:nvSpPr>
        <p:spPr bwMode="auto">
          <a:xfrm>
            <a:off x="5029200" y="2632075"/>
            <a:ext cx="338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Peru</a:t>
            </a:r>
            <a:endParaRPr lang="en-US" sz="1200" b="1"/>
          </a:p>
        </p:txBody>
      </p:sp>
      <p:sp>
        <p:nvSpPr>
          <p:cNvPr id="390221" name="Rectangle 77"/>
          <p:cNvSpPr>
            <a:spLocks noChangeArrowheads="1"/>
          </p:cNvSpPr>
          <p:nvPr/>
        </p:nvSpPr>
        <p:spPr bwMode="auto">
          <a:xfrm>
            <a:off x="3962400" y="2430463"/>
            <a:ext cx="14668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Dominican Republic</a:t>
            </a:r>
            <a:endParaRPr lang="en-US" sz="1200" b="1"/>
          </a:p>
        </p:txBody>
      </p:sp>
      <p:sp>
        <p:nvSpPr>
          <p:cNvPr id="390222" name="Rectangle 78"/>
          <p:cNvSpPr>
            <a:spLocks noChangeArrowheads="1"/>
          </p:cNvSpPr>
          <p:nvPr/>
        </p:nvSpPr>
        <p:spPr bwMode="auto">
          <a:xfrm>
            <a:off x="4800600" y="2222500"/>
            <a:ext cx="6175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Uruguay</a:t>
            </a:r>
            <a:endParaRPr lang="en-US" sz="1200" b="1"/>
          </a:p>
        </p:txBody>
      </p:sp>
      <p:sp>
        <p:nvSpPr>
          <p:cNvPr id="390223" name="Rectangle 79"/>
          <p:cNvSpPr>
            <a:spLocks noChangeArrowheads="1"/>
          </p:cNvSpPr>
          <p:nvPr/>
        </p:nvSpPr>
        <p:spPr bwMode="auto">
          <a:xfrm>
            <a:off x="4724400" y="2020888"/>
            <a:ext cx="7112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Argentina</a:t>
            </a:r>
            <a:endParaRPr lang="en-US" sz="1200" b="1"/>
          </a:p>
        </p:txBody>
      </p:sp>
      <p:sp>
        <p:nvSpPr>
          <p:cNvPr id="390224" name="Rectangle 80"/>
          <p:cNvSpPr>
            <a:spLocks noChangeArrowheads="1"/>
          </p:cNvSpPr>
          <p:nvPr/>
        </p:nvSpPr>
        <p:spPr bwMode="auto">
          <a:xfrm>
            <a:off x="5029200" y="1820863"/>
            <a:ext cx="373063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latin typeface="Arial" pitchFamily="34" charset="0"/>
              </a:rPr>
              <a:t>Chile</a:t>
            </a:r>
            <a:endParaRPr lang="en-US" sz="1200" b="1"/>
          </a:p>
        </p:txBody>
      </p:sp>
      <p:sp>
        <p:nvSpPr>
          <p:cNvPr id="390225" name="Rectangle 81"/>
          <p:cNvSpPr>
            <a:spLocks noChangeArrowheads="1"/>
          </p:cNvSpPr>
          <p:nvPr/>
        </p:nvSpPr>
        <p:spPr bwMode="auto">
          <a:xfrm>
            <a:off x="5715000" y="1619250"/>
            <a:ext cx="6842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chemeClr val="accent2"/>
                </a:solidFill>
                <a:latin typeface="Arial" pitchFamily="34" charset="0"/>
              </a:rPr>
              <a:t>East Asia</a:t>
            </a:r>
            <a:endParaRPr lang="en-US" sz="1200" b="1">
              <a:solidFill>
                <a:schemeClr val="accent2"/>
              </a:solidFill>
            </a:endParaRPr>
          </a:p>
        </p:txBody>
      </p:sp>
      <p:sp>
        <p:nvSpPr>
          <p:cNvPr id="390226" name="Rectangle 82"/>
          <p:cNvSpPr>
            <a:spLocks noChangeArrowheads="1"/>
          </p:cNvSpPr>
          <p:nvPr/>
        </p:nvSpPr>
        <p:spPr bwMode="auto">
          <a:xfrm>
            <a:off x="5624513" y="1358900"/>
            <a:ext cx="1600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  <a:latin typeface="Arial" pitchFamily="34" charset="0"/>
              </a:rPr>
              <a:t>LATIN AMERICA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390227" name="Rectangle 83"/>
          <p:cNvSpPr>
            <a:spLocks noChangeArrowheads="1"/>
          </p:cNvSpPr>
          <p:nvPr/>
        </p:nvSpPr>
        <p:spPr bwMode="auto">
          <a:xfrm>
            <a:off x="4419600" y="1206500"/>
            <a:ext cx="7699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chemeClr val="accent2"/>
                </a:solidFill>
                <a:latin typeface="Arial" pitchFamily="34" charset="0"/>
              </a:rPr>
              <a:t>Developed</a:t>
            </a:r>
            <a:endParaRPr lang="en-US" sz="1200" b="1">
              <a:solidFill>
                <a:schemeClr val="accent2"/>
              </a:solidFill>
            </a:endParaRPr>
          </a:p>
        </p:txBody>
      </p:sp>
      <p:sp>
        <p:nvSpPr>
          <p:cNvPr id="390228" name="Rectangle 84"/>
          <p:cNvSpPr>
            <a:spLocks noChangeArrowheads="1"/>
          </p:cNvSpPr>
          <p:nvPr/>
        </p:nvSpPr>
        <p:spPr bwMode="auto">
          <a:xfrm>
            <a:off x="2292350" y="6523038"/>
            <a:ext cx="41465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b="1">
                <a:solidFill>
                  <a:srgbClr val="66FFFF"/>
                </a:solidFill>
                <a:latin typeface="Arial" pitchFamily="34" charset="0"/>
              </a:rPr>
              <a:t>Annual growth of Total Factor Productivity (average 90's)</a:t>
            </a:r>
            <a:endParaRPr lang="en-US" sz="1200" b="1">
              <a:solidFill>
                <a:srgbClr val="66FFFF"/>
              </a:solidFill>
            </a:endParaRPr>
          </a:p>
        </p:txBody>
      </p:sp>
      <p:sp>
        <p:nvSpPr>
          <p:cNvPr id="390229" name="Rectangle 85"/>
          <p:cNvSpPr>
            <a:spLocks noChangeArrowheads="1"/>
          </p:cNvSpPr>
          <p:nvPr/>
        </p:nvSpPr>
        <p:spPr bwMode="auto">
          <a:xfrm>
            <a:off x="347663" y="6434138"/>
            <a:ext cx="2479675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0230" name="Rectangle 86"/>
          <p:cNvSpPr>
            <a:spLocks noChangeArrowheads="1"/>
          </p:cNvSpPr>
          <p:nvPr/>
        </p:nvSpPr>
        <p:spPr bwMode="auto">
          <a:xfrm>
            <a:off x="228600" y="6553200"/>
            <a:ext cx="146050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800" b="1">
                <a:solidFill>
                  <a:srgbClr val="66FFFF"/>
                </a:solidFill>
                <a:latin typeface="Arial" pitchFamily="34" charset="0"/>
              </a:rPr>
              <a:t>Source: RES-IDB Calculations</a:t>
            </a:r>
          </a:p>
        </p:txBody>
      </p:sp>
      <p:sp>
        <p:nvSpPr>
          <p:cNvPr id="390231" name="Rectangle 87"/>
          <p:cNvSpPr>
            <a:spLocks noChangeArrowheads="1"/>
          </p:cNvSpPr>
          <p:nvPr/>
        </p:nvSpPr>
        <p:spPr bwMode="auto">
          <a:xfrm>
            <a:off x="609600" y="1663700"/>
            <a:ext cx="3622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000" b="1">
                <a:latin typeface="Arial" pitchFamily="34" charset="0"/>
              </a:rPr>
              <a:t>Productivity growth in the 90s</a:t>
            </a:r>
            <a:endParaRPr lang="en-US" sz="2800">
              <a:solidFill>
                <a:srgbClr val="8CF4EA"/>
              </a:solidFill>
            </a:endParaRPr>
          </a:p>
        </p:txBody>
      </p:sp>
      <p:sp>
        <p:nvSpPr>
          <p:cNvPr id="390232" name="Rectangle 88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9144000" cy="1143000"/>
          </a:xfrm>
          <a:noFill/>
          <a:ln/>
        </p:spPr>
        <p:txBody>
          <a:bodyPr/>
          <a:lstStyle/>
          <a:p>
            <a:pPr algn="l"/>
            <a:r>
              <a:rPr lang="en-US" sz="3600" b="1">
                <a:solidFill>
                  <a:srgbClr val="FAFE79"/>
                </a:solidFill>
              </a:rPr>
              <a:t>…but falling, especially in the poorest countries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Rectangle 2"/>
          <p:cNvSpPr>
            <a:spLocks noChangeArrowheads="1"/>
          </p:cNvSpPr>
          <p:nvPr/>
        </p:nvSpPr>
        <p:spPr bwMode="auto">
          <a:xfrm>
            <a:off x="504825" y="6299200"/>
            <a:ext cx="16954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500">
                <a:solidFill>
                  <a:schemeClr val="accent2"/>
                </a:solidFill>
                <a:latin typeface="Arial" pitchFamily="34" charset="0"/>
              </a:rPr>
              <a:t>Source: World Bank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31" name="Rectangle 3"/>
          <p:cNvSpPr>
            <a:spLocks noChangeArrowheads="1"/>
          </p:cNvSpPr>
          <p:nvPr/>
        </p:nvSpPr>
        <p:spPr bwMode="auto">
          <a:xfrm>
            <a:off x="1355725" y="2052638"/>
            <a:ext cx="69627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2" name="Line 4"/>
          <p:cNvSpPr>
            <a:spLocks noChangeShapeType="1"/>
          </p:cNvSpPr>
          <p:nvPr/>
        </p:nvSpPr>
        <p:spPr bwMode="auto">
          <a:xfrm>
            <a:off x="1355725" y="4810125"/>
            <a:ext cx="6962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3" name="Line 5"/>
          <p:cNvSpPr>
            <a:spLocks noChangeShapeType="1"/>
          </p:cNvSpPr>
          <p:nvPr/>
        </p:nvSpPr>
        <p:spPr bwMode="auto">
          <a:xfrm>
            <a:off x="1355725" y="4511675"/>
            <a:ext cx="6962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4" name="Line 6"/>
          <p:cNvSpPr>
            <a:spLocks noChangeShapeType="1"/>
          </p:cNvSpPr>
          <p:nvPr/>
        </p:nvSpPr>
        <p:spPr bwMode="auto">
          <a:xfrm>
            <a:off x="1355725" y="4198938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5" name="Line 7"/>
          <p:cNvSpPr>
            <a:spLocks noChangeShapeType="1"/>
          </p:cNvSpPr>
          <p:nvPr/>
        </p:nvSpPr>
        <p:spPr bwMode="auto">
          <a:xfrm>
            <a:off x="1355725" y="3900488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6" name="Line 8"/>
          <p:cNvSpPr>
            <a:spLocks noChangeShapeType="1"/>
          </p:cNvSpPr>
          <p:nvPr/>
        </p:nvSpPr>
        <p:spPr bwMode="auto">
          <a:xfrm>
            <a:off x="1355725" y="3587750"/>
            <a:ext cx="6962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7" name="Line 9"/>
          <p:cNvSpPr>
            <a:spLocks noChangeShapeType="1"/>
          </p:cNvSpPr>
          <p:nvPr/>
        </p:nvSpPr>
        <p:spPr bwMode="auto">
          <a:xfrm>
            <a:off x="1355725" y="3275013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8" name="Line 10"/>
          <p:cNvSpPr>
            <a:spLocks noChangeShapeType="1"/>
          </p:cNvSpPr>
          <p:nvPr/>
        </p:nvSpPr>
        <p:spPr bwMode="auto">
          <a:xfrm>
            <a:off x="1355725" y="2976563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39" name="Line 11"/>
          <p:cNvSpPr>
            <a:spLocks noChangeShapeType="1"/>
          </p:cNvSpPr>
          <p:nvPr/>
        </p:nvSpPr>
        <p:spPr bwMode="auto">
          <a:xfrm>
            <a:off x="1355725" y="2663825"/>
            <a:ext cx="6962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0" name="Line 12"/>
          <p:cNvSpPr>
            <a:spLocks noChangeShapeType="1"/>
          </p:cNvSpPr>
          <p:nvPr/>
        </p:nvSpPr>
        <p:spPr bwMode="auto">
          <a:xfrm>
            <a:off x="1355725" y="2365375"/>
            <a:ext cx="6962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1" name="Line 13"/>
          <p:cNvSpPr>
            <a:spLocks noChangeShapeType="1"/>
          </p:cNvSpPr>
          <p:nvPr/>
        </p:nvSpPr>
        <p:spPr bwMode="auto">
          <a:xfrm>
            <a:off x="1355725" y="2052638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2" name="Rectangle 14"/>
          <p:cNvSpPr>
            <a:spLocks noChangeArrowheads="1"/>
          </p:cNvSpPr>
          <p:nvPr/>
        </p:nvSpPr>
        <p:spPr bwMode="auto">
          <a:xfrm>
            <a:off x="1355725" y="2052638"/>
            <a:ext cx="6962775" cy="3070225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3" name="Rectangle 15"/>
          <p:cNvSpPr>
            <a:spLocks noChangeArrowheads="1"/>
          </p:cNvSpPr>
          <p:nvPr/>
        </p:nvSpPr>
        <p:spPr bwMode="auto">
          <a:xfrm>
            <a:off x="1563688" y="2470150"/>
            <a:ext cx="288925" cy="2652713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4" name="Rectangle 16"/>
          <p:cNvSpPr>
            <a:spLocks noChangeArrowheads="1"/>
          </p:cNvSpPr>
          <p:nvPr/>
        </p:nvSpPr>
        <p:spPr bwMode="auto">
          <a:xfrm>
            <a:off x="2559050" y="2768600"/>
            <a:ext cx="288925" cy="2354263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5" name="Rectangle 17"/>
          <p:cNvSpPr>
            <a:spLocks noChangeArrowheads="1"/>
          </p:cNvSpPr>
          <p:nvPr/>
        </p:nvSpPr>
        <p:spPr bwMode="auto">
          <a:xfrm>
            <a:off x="3552825" y="3065463"/>
            <a:ext cx="288925" cy="2057400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6" name="Rectangle 18"/>
          <p:cNvSpPr>
            <a:spLocks noChangeArrowheads="1"/>
          </p:cNvSpPr>
          <p:nvPr/>
        </p:nvSpPr>
        <p:spPr bwMode="auto">
          <a:xfrm>
            <a:off x="4548188" y="3186113"/>
            <a:ext cx="288925" cy="1936750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7" name="Rectangle 19"/>
          <p:cNvSpPr>
            <a:spLocks noChangeArrowheads="1"/>
          </p:cNvSpPr>
          <p:nvPr/>
        </p:nvSpPr>
        <p:spPr bwMode="auto">
          <a:xfrm>
            <a:off x="5541963" y="4035425"/>
            <a:ext cx="288925" cy="1087438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8" name="Rectangle 20"/>
          <p:cNvSpPr>
            <a:spLocks noChangeArrowheads="1"/>
          </p:cNvSpPr>
          <p:nvPr/>
        </p:nvSpPr>
        <p:spPr bwMode="auto">
          <a:xfrm>
            <a:off x="6537325" y="4198938"/>
            <a:ext cx="288925" cy="923925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49" name="Rectangle 21"/>
          <p:cNvSpPr>
            <a:spLocks noChangeArrowheads="1"/>
          </p:cNvSpPr>
          <p:nvPr/>
        </p:nvSpPr>
        <p:spPr bwMode="auto">
          <a:xfrm>
            <a:off x="7532688" y="5018088"/>
            <a:ext cx="287337" cy="104775"/>
          </a:xfrm>
          <a:prstGeom prst="rect">
            <a:avLst/>
          </a:prstGeom>
          <a:solidFill>
            <a:srgbClr val="00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0" name="Rectangle 22"/>
          <p:cNvSpPr>
            <a:spLocks noChangeArrowheads="1"/>
          </p:cNvSpPr>
          <p:nvPr/>
        </p:nvSpPr>
        <p:spPr bwMode="auto">
          <a:xfrm>
            <a:off x="1852613" y="2544763"/>
            <a:ext cx="273050" cy="2578100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1" name="Rectangle 23"/>
          <p:cNvSpPr>
            <a:spLocks noChangeArrowheads="1"/>
          </p:cNvSpPr>
          <p:nvPr/>
        </p:nvSpPr>
        <p:spPr bwMode="auto">
          <a:xfrm>
            <a:off x="2847975" y="2797175"/>
            <a:ext cx="273050" cy="2325688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2" name="Rectangle 24"/>
          <p:cNvSpPr>
            <a:spLocks noChangeArrowheads="1"/>
          </p:cNvSpPr>
          <p:nvPr/>
        </p:nvSpPr>
        <p:spPr bwMode="auto">
          <a:xfrm>
            <a:off x="3841750" y="3617913"/>
            <a:ext cx="273050" cy="1504950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3" name="Rectangle 25"/>
          <p:cNvSpPr>
            <a:spLocks noChangeArrowheads="1"/>
          </p:cNvSpPr>
          <p:nvPr/>
        </p:nvSpPr>
        <p:spPr bwMode="auto">
          <a:xfrm>
            <a:off x="4837113" y="3736975"/>
            <a:ext cx="273050" cy="1385888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4" name="Rectangle 26"/>
          <p:cNvSpPr>
            <a:spLocks noChangeArrowheads="1"/>
          </p:cNvSpPr>
          <p:nvPr/>
        </p:nvSpPr>
        <p:spPr bwMode="auto">
          <a:xfrm>
            <a:off x="5830888" y="4005263"/>
            <a:ext cx="273050" cy="1117600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5" name="Rectangle 27"/>
          <p:cNvSpPr>
            <a:spLocks noChangeArrowheads="1"/>
          </p:cNvSpPr>
          <p:nvPr/>
        </p:nvSpPr>
        <p:spPr bwMode="auto">
          <a:xfrm>
            <a:off x="6826250" y="4452938"/>
            <a:ext cx="273050" cy="669925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6" name="Rectangle 28"/>
          <p:cNvSpPr>
            <a:spLocks noChangeArrowheads="1"/>
          </p:cNvSpPr>
          <p:nvPr/>
        </p:nvSpPr>
        <p:spPr bwMode="auto">
          <a:xfrm>
            <a:off x="7820025" y="4511675"/>
            <a:ext cx="273050" cy="611188"/>
          </a:xfrm>
          <a:prstGeom prst="rect">
            <a:avLst/>
          </a:prstGeom>
          <a:solidFill>
            <a:srgbClr val="FF00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7" name="Line 29"/>
          <p:cNvSpPr>
            <a:spLocks noChangeShapeType="1"/>
          </p:cNvSpPr>
          <p:nvPr/>
        </p:nvSpPr>
        <p:spPr bwMode="auto">
          <a:xfrm>
            <a:off x="1355725" y="2052638"/>
            <a:ext cx="1588" cy="3070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8" name="Line 30"/>
          <p:cNvSpPr>
            <a:spLocks noChangeShapeType="1"/>
          </p:cNvSpPr>
          <p:nvPr/>
        </p:nvSpPr>
        <p:spPr bwMode="auto">
          <a:xfrm>
            <a:off x="1258888" y="5122863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59" name="Line 31"/>
          <p:cNvSpPr>
            <a:spLocks noChangeShapeType="1"/>
          </p:cNvSpPr>
          <p:nvPr/>
        </p:nvSpPr>
        <p:spPr bwMode="auto">
          <a:xfrm>
            <a:off x="1258888" y="4810125"/>
            <a:ext cx="968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0" name="Line 32"/>
          <p:cNvSpPr>
            <a:spLocks noChangeShapeType="1"/>
          </p:cNvSpPr>
          <p:nvPr/>
        </p:nvSpPr>
        <p:spPr bwMode="auto">
          <a:xfrm>
            <a:off x="1258888" y="4511675"/>
            <a:ext cx="968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1" name="Line 33"/>
          <p:cNvSpPr>
            <a:spLocks noChangeShapeType="1"/>
          </p:cNvSpPr>
          <p:nvPr/>
        </p:nvSpPr>
        <p:spPr bwMode="auto">
          <a:xfrm>
            <a:off x="1258888" y="4198938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2" name="Line 34"/>
          <p:cNvSpPr>
            <a:spLocks noChangeShapeType="1"/>
          </p:cNvSpPr>
          <p:nvPr/>
        </p:nvSpPr>
        <p:spPr bwMode="auto">
          <a:xfrm>
            <a:off x="1258888" y="3900488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3" name="Line 35"/>
          <p:cNvSpPr>
            <a:spLocks noChangeShapeType="1"/>
          </p:cNvSpPr>
          <p:nvPr/>
        </p:nvSpPr>
        <p:spPr bwMode="auto">
          <a:xfrm>
            <a:off x="1258888" y="3587750"/>
            <a:ext cx="968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4" name="Line 36"/>
          <p:cNvSpPr>
            <a:spLocks noChangeShapeType="1"/>
          </p:cNvSpPr>
          <p:nvPr/>
        </p:nvSpPr>
        <p:spPr bwMode="auto">
          <a:xfrm>
            <a:off x="1258888" y="3275013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5" name="Line 37"/>
          <p:cNvSpPr>
            <a:spLocks noChangeShapeType="1"/>
          </p:cNvSpPr>
          <p:nvPr/>
        </p:nvSpPr>
        <p:spPr bwMode="auto">
          <a:xfrm>
            <a:off x="1258888" y="2976563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6" name="Line 38"/>
          <p:cNvSpPr>
            <a:spLocks noChangeShapeType="1"/>
          </p:cNvSpPr>
          <p:nvPr/>
        </p:nvSpPr>
        <p:spPr bwMode="auto">
          <a:xfrm>
            <a:off x="1258888" y="2663825"/>
            <a:ext cx="968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7" name="Line 39"/>
          <p:cNvSpPr>
            <a:spLocks noChangeShapeType="1"/>
          </p:cNvSpPr>
          <p:nvPr/>
        </p:nvSpPr>
        <p:spPr bwMode="auto">
          <a:xfrm>
            <a:off x="1258888" y="2365375"/>
            <a:ext cx="968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8" name="Line 40"/>
          <p:cNvSpPr>
            <a:spLocks noChangeShapeType="1"/>
          </p:cNvSpPr>
          <p:nvPr/>
        </p:nvSpPr>
        <p:spPr bwMode="auto">
          <a:xfrm>
            <a:off x="1258888" y="2052638"/>
            <a:ext cx="968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69" name="Line 41"/>
          <p:cNvSpPr>
            <a:spLocks noChangeShapeType="1"/>
          </p:cNvSpPr>
          <p:nvPr/>
        </p:nvSpPr>
        <p:spPr bwMode="auto">
          <a:xfrm>
            <a:off x="1355725" y="5122863"/>
            <a:ext cx="69627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0" name="Line 42"/>
          <p:cNvSpPr>
            <a:spLocks noChangeShapeType="1"/>
          </p:cNvSpPr>
          <p:nvPr/>
        </p:nvSpPr>
        <p:spPr bwMode="auto">
          <a:xfrm flipV="1">
            <a:off x="1355725" y="512286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1" name="Line 43"/>
          <p:cNvSpPr>
            <a:spLocks noChangeShapeType="1"/>
          </p:cNvSpPr>
          <p:nvPr/>
        </p:nvSpPr>
        <p:spPr bwMode="auto">
          <a:xfrm flipV="1">
            <a:off x="2349500" y="512286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2" name="Line 44"/>
          <p:cNvSpPr>
            <a:spLocks noChangeShapeType="1"/>
          </p:cNvSpPr>
          <p:nvPr/>
        </p:nvSpPr>
        <p:spPr bwMode="auto">
          <a:xfrm flipV="1">
            <a:off x="3344863" y="512286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3" name="Line 45"/>
          <p:cNvSpPr>
            <a:spLocks noChangeShapeType="1"/>
          </p:cNvSpPr>
          <p:nvPr/>
        </p:nvSpPr>
        <p:spPr bwMode="auto">
          <a:xfrm flipV="1">
            <a:off x="4340225" y="512286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4" name="Line 46"/>
          <p:cNvSpPr>
            <a:spLocks noChangeShapeType="1"/>
          </p:cNvSpPr>
          <p:nvPr/>
        </p:nvSpPr>
        <p:spPr bwMode="auto">
          <a:xfrm flipV="1">
            <a:off x="5334000" y="512286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5" name="Line 47"/>
          <p:cNvSpPr>
            <a:spLocks noChangeShapeType="1"/>
          </p:cNvSpPr>
          <p:nvPr/>
        </p:nvSpPr>
        <p:spPr bwMode="auto">
          <a:xfrm flipV="1">
            <a:off x="6329363" y="512286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6" name="Line 48"/>
          <p:cNvSpPr>
            <a:spLocks noChangeShapeType="1"/>
          </p:cNvSpPr>
          <p:nvPr/>
        </p:nvSpPr>
        <p:spPr bwMode="auto">
          <a:xfrm flipV="1">
            <a:off x="7323138" y="512286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7" name="Line 49"/>
          <p:cNvSpPr>
            <a:spLocks noChangeShapeType="1"/>
          </p:cNvSpPr>
          <p:nvPr/>
        </p:nvSpPr>
        <p:spPr bwMode="auto">
          <a:xfrm flipV="1">
            <a:off x="8318500" y="512286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4578" name="Rectangle 50"/>
          <p:cNvSpPr>
            <a:spLocks noChangeArrowheads="1"/>
          </p:cNvSpPr>
          <p:nvPr/>
        </p:nvSpPr>
        <p:spPr bwMode="auto">
          <a:xfrm>
            <a:off x="2446338" y="1676400"/>
            <a:ext cx="4792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FFFF00"/>
                </a:solidFill>
                <a:latin typeface="Arial" pitchFamily="34" charset="0"/>
              </a:rPr>
              <a:t>Number of people living on less than $2 a day (%)</a:t>
            </a:r>
            <a:endParaRPr lang="en-US" sz="1200">
              <a:latin typeface="Arial" pitchFamily="34" charset="0"/>
            </a:endParaRPr>
          </a:p>
        </p:txBody>
      </p:sp>
      <p:sp>
        <p:nvSpPr>
          <p:cNvPr id="534579" name="Rectangle 51"/>
          <p:cNvSpPr>
            <a:spLocks noChangeArrowheads="1"/>
          </p:cNvSpPr>
          <p:nvPr/>
        </p:nvSpPr>
        <p:spPr bwMode="auto">
          <a:xfrm>
            <a:off x="1120775" y="4959350"/>
            <a:ext cx="98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0" name="Rectangle 52"/>
          <p:cNvSpPr>
            <a:spLocks noChangeArrowheads="1"/>
          </p:cNvSpPr>
          <p:nvPr/>
        </p:nvSpPr>
        <p:spPr bwMode="auto">
          <a:xfrm>
            <a:off x="944563" y="4646613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10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1" name="Rectangle 53"/>
          <p:cNvSpPr>
            <a:spLocks noChangeArrowheads="1"/>
          </p:cNvSpPr>
          <p:nvPr/>
        </p:nvSpPr>
        <p:spPr bwMode="auto">
          <a:xfrm>
            <a:off x="944563" y="4348163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20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2" name="Rectangle 54"/>
          <p:cNvSpPr>
            <a:spLocks noChangeArrowheads="1"/>
          </p:cNvSpPr>
          <p:nvPr/>
        </p:nvSpPr>
        <p:spPr bwMode="auto">
          <a:xfrm>
            <a:off x="944563" y="403542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30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3" name="Rectangle 55"/>
          <p:cNvSpPr>
            <a:spLocks noChangeArrowheads="1"/>
          </p:cNvSpPr>
          <p:nvPr/>
        </p:nvSpPr>
        <p:spPr bwMode="auto">
          <a:xfrm>
            <a:off x="944563" y="3736975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40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4" name="Rectangle 56"/>
          <p:cNvSpPr>
            <a:spLocks noChangeArrowheads="1"/>
          </p:cNvSpPr>
          <p:nvPr/>
        </p:nvSpPr>
        <p:spPr bwMode="auto">
          <a:xfrm>
            <a:off x="944563" y="3424238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50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5" name="Rectangle 57"/>
          <p:cNvSpPr>
            <a:spLocks noChangeArrowheads="1"/>
          </p:cNvSpPr>
          <p:nvPr/>
        </p:nvSpPr>
        <p:spPr bwMode="auto">
          <a:xfrm>
            <a:off x="944563" y="311150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60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6" name="Rectangle 58"/>
          <p:cNvSpPr>
            <a:spLocks noChangeArrowheads="1"/>
          </p:cNvSpPr>
          <p:nvPr/>
        </p:nvSpPr>
        <p:spPr bwMode="auto">
          <a:xfrm>
            <a:off x="944563" y="2813050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70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7" name="Rectangle 59"/>
          <p:cNvSpPr>
            <a:spLocks noChangeArrowheads="1"/>
          </p:cNvSpPr>
          <p:nvPr/>
        </p:nvSpPr>
        <p:spPr bwMode="auto">
          <a:xfrm>
            <a:off x="944563" y="2500313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80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8" name="Rectangle 60"/>
          <p:cNvSpPr>
            <a:spLocks noChangeArrowheads="1"/>
          </p:cNvSpPr>
          <p:nvPr/>
        </p:nvSpPr>
        <p:spPr bwMode="auto">
          <a:xfrm>
            <a:off x="944563" y="2201863"/>
            <a:ext cx="1968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90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89" name="Rectangle 61"/>
          <p:cNvSpPr>
            <a:spLocks noChangeArrowheads="1"/>
          </p:cNvSpPr>
          <p:nvPr/>
        </p:nvSpPr>
        <p:spPr bwMode="auto">
          <a:xfrm>
            <a:off x="847725" y="1889125"/>
            <a:ext cx="295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100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90" name="Rectangle 62"/>
          <p:cNvSpPr>
            <a:spLocks noChangeArrowheads="1"/>
          </p:cNvSpPr>
          <p:nvPr/>
        </p:nvSpPr>
        <p:spPr bwMode="auto">
          <a:xfrm rot="16200000">
            <a:off x="1438276" y="5530850"/>
            <a:ext cx="7985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South Asia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1" name="Rectangle 63"/>
          <p:cNvSpPr>
            <a:spLocks noChangeArrowheads="1"/>
          </p:cNvSpPr>
          <p:nvPr/>
        </p:nvSpPr>
        <p:spPr bwMode="auto">
          <a:xfrm rot="16200000">
            <a:off x="2216944" y="5604669"/>
            <a:ext cx="9747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Sub-Saharan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2" name="Rectangle 64"/>
          <p:cNvSpPr>
            <a:spLocks noChangeArrowheads="1"/>
          </p:cNvSpPr>
          <p:nvPr/>
        </p:nvSpPr>
        <p:spPr bwMode="auto">
          <a:xfrm rot="16200000">
            <a:off x="2734469" y="5630069"/>
            <a:ext cx="4222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Africa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3" name="Rectangle 65"/>
          <p:cNvSpPr>
            <a:spLocks noChangeArrowheads="1"/>
          </p:cNvSpPr>
          <p:nvPr/>
        </p:nvSpPr>
        <p:spPr bwMode="auto">
          <a:xfrm rot="16200000">
            <a:off x="3190081" y="5628482"/>
            <a:ext cx="10191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East Asia and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4" name="Rectangle 66"/>
          <p:cNvSpPr>
            <a:spLocks noChangeArrowheads="1"/>
          </p:cNvSpPr>
          <p:nvPr/>
        </p:nvSpPr>
        <p:spPr bwMode="auto">
          <a:xfrm rot="16200000">
            <a:off x="3696494" y="5626894"/>
            <a:ext cx="4857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Pacific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5" name="Rectangle 67"/>
          <p:cNvSpPr>
            <a:spLocks noChangeArrowheads="1"/>
          </p:cNvSpPr>
          <p:nvPr/>
        </p:nvSpPr>
        <p:spPr bwMode="auto">
          <a:xfrm rot="16200000">
            <a:off x="4335463" y="5467350"/>
            <a:ext cx="7159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Excluding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6" name="Rectangle 68"/>
          <p:cNvSpPr>
            <a:spLocks noChangeArrowheads="1"/>
          </p:cNvSpPr>
          <p:nvPr/>
        </p:nvSpPr>
        <p:spPr bwMode="auto">
          <a:xfrm rot="16200000">
            <a:off x="4718844" y="5460206"/>
            <a:ext cx="4318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China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597" name="Rectangle 69"/>
          <p:cNvSpPr>
            <a:spLocks noChangeArrowheads="1"/>
          </p:cNvSpPr>
          <p:nvPr/>
        </p:nvSpPr>
        <p:spPr bwMode="auto">
          <a:xfrm rot="16200000">
            <a:off x="5305425" y="5676900"/>
            <a:ext cx="4222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Latin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98" name="Rectangle 70"/>
          <p:cNvSpPr>
            <a:spLocks noChangeArrowheads="1"/>
          </p:cNvSpPr>
          <p:nvPr/>
        </p:nvSpPr>
        <p:spPr bwMode="auto">
          <a:xfrm rot="16200000">
            <a:off x="5264150" y="5648325"/>
            <a:ext cx="9874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American &amp;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599" name="Rectangle 71"/>
          <p:cNvSpPr>
            <a:spLocks noChangeArrowheads="1"/>
          </p:cNvSpPr>
          <p:nvPr/>
        </p:nvSpPr>
        <p:spPr bwMode="auto">
          <a:xfrm rot="16200000">
            <a:off x="5564188" y="5651500"/>
            <a:ext cx="8667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Caribbean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600" name="Rectangle 72"/>
          <p:cNvSpPr>
            <a:spLocks noChangeArrowheads="1"/>
          </p:cNvSpPr>
          <p:nvPr/>
        </p:nvSpPr>
        <p:spPr bwMode="auto">
          <a:xfrm rot="16200000">
            <a:off x="6172994" y="5584032"/>
            <a:ext cx="10191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Middle East &amp;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601" name="Rectangle 73"/>
          <p:cNvSpPr>
            <a:spLocks noChangeArrowheads="1"/>
          </p:cNvSpPr>
          <p:nvPr/>
        </p:nvSpPr>
        <p:spPr bwMode="auto">
          <a:xfrm rot="16200000">
            <a:off x="6487319" y="5611019"/>
            <a:ext cx="8731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North Africa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602" name="Rectangle 74"/>
          <p:cNvSpPr>
            <a:spLocks noChangeArrowheads="1"/>
          </p:cNvSpPr>
          <p:nvPr/>
        </p:nvSpPr>
        <p:spPr bwMode="auto">
          <a:xfrm rot="16200000">
            <a:off x="7250113" y="5559425"/>
            <a:ext cx="8556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Europe and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603" name="Rectangle 75"/>
          <p:cNvSpPr>
            <a:spLocks noChangeArrowheads="1"/>
          </p:cNvSpPr>
          <p:nvPr/>
        </p:nvSpPr>
        <p:spPr bwMode="auto">
          <a:xfrm rot="16200000">
            <a:off x="7467600" y="5567363"/>
            <a:ext cx="9001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300">
                <a:solidFill>
                  <a:schemeClr val="accent2"/>
                </a:solidFill>
                <a:latin typeface="Arial" pitchFamily="34" charset="0"/>
              </a:rPr>
              <a:t>Central Asia</a:t>
            </a:r>
            <a:endParaRPr lang="en-US" sz="12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34605" name="Rectangle 77"/>
          <p:cNvSpPr>
            <a:spLocks noChangeArrowheads="1"/>
          </p:cNvSpPr>
          <p:nvPr/>
        </p:nvSpPr>
        <p:spPr bwMode="auto">
          <a:xfrm>
            <a:off x="5422900" y="3733800"/>
            <a:ext cx="3937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1987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607" name="Rectangle 79"/>
          <p:cNvSpPr>
            <a:spLocks noChangeArrowheads="1"/>
          </p:cNvSpPr>
          <p:nvPr/>
        </p:nvSpPr>
        <p:spPr bwMode="auto">
          <a:xfrm>
            <a:off x="5943600" y="3733800"/>
            <a:ext cx="3937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b="1">
                <a:solidFill>
                  <a:srgbClr val="FFFF00"/>
                </a:solidFill>
                <a:latin typeface="Arial" pitchFamily="34" charset="0"/>
              </a:rPr>
              <a:t>1998</a:t>
            </a:r>
            <a:endParaRPr lang="en-US" sz="1400" b="1">
              <a:latin typeface="Arial" pitchFamily="34" charset="0"/>
            </a:endParaRPr>
          </a:p>
        </p:txBody>
      </p:sp>
      <p:sp>
        <p:nvSpPr>
          <p:cNvPr id="534608" name="Rectangle 80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305800" cy="1143000"/>
          </a:xfrm>
        </p:spPr>
        <p:txBody>
          <a:bodyPr/>
          <a:lstStyle/>
          <a:p>
            <a:r>
              <a:rPr lang="en-US" b="1"/>
              <a:t>As a result, poverty is not declining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915400" cy="1143000"/>
          </a:xfrm>
        </p:spPr>
        <p:txBody>
          <a:bodyPr/>
          <a:lstStyle/>
          <a:p>
            <a:r>
              <a:rPr lang="en-US" sz="4000" b="1"/>
              <a:t>Latin America ranks low in the international rankings of competitiviness</a:t>
            </a:r>
          </a:p>
        </p:txBody>
      </p:sp>
      <p:graphicFrame>
        <p:nvGraphicFramePr>
          <p:cNvPr id="461829" name="Object 5"/>
          <p:cNvGraphicFramePr>
            <a:graphicFrameLocks noChangeAspect="1"/>
          </p:cNvGraphicFramePr>
          <p:nvPr/>
        </p:nvGraphicFramePr>
        <p:xfrm>
          <a:off x="188913" y="1219200"/>
          <a:ext cx="8878887" cy="5800725"/>
        </p:xfrm>
        <a:graphic>
          <a:graphicData uri="http://schemas.openxmlformats.org/presentationml/2006/ole">
            <p:oleObj spid="_x0000_s461829" name="Worksheet" r:id="rId3" imgW="8572805" imgH="560100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685800"/>
          </a:xfrm>
        </p:spPr>
        <p:txBody>
          <a:bodyPr/>
          <a:lstStyle/>
          <a:p>
            <a:r>
              <a:rPr lang="en-US" sz="4000" b="1"/>
              <a:t>…although a few countries rank high</a:t>
            </a:r>
          </a:p>
        </p:txBody>
      </p:sp>
      <p:sp>
        <p:nvSpPr>
          <p:cNvPr id="557060" name="Rectangle 4"/>
          <p:cNvSpPr>
            <a:spLocks noChangeArrowheads="1"/>
          </p:cNvSpPr>
          <p:nvPr/>
        </p:nvSpPr>
        <p:spPr bwMode="auto">
          <a:xfrm rot="5400000">
            <a:off x="2105025" y="2146300"/>
            <a:ext cx="51752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1" name="Rectangle 5"/>
          <p:cNvSpPr>
            <a:spLocks noChangeArrowheads="1"/>
          </p:cNvSpPr>
          <p:nvPr/>
        </p:nvSpPr>
        <p:spPr bwMode="auto">
          <a:xfrm rot="5400000">
            <a:off x="2105025" y="2146300"/>
            <a:ext cx="5175250" cy="3543300"/>
          </a:xfrm>
          <a:prstGeom prst="rect">
            <a:avLst/>
          </a:prstGeom>
          <a:noFill/>
          <a:ln w="0">
            <a:solidFill>
              <a:srgbClr val="33CCCC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2" name="Rectangle 6"/>
          <p:cNvSpPr>
            <a:spLocks noChangeArrowheads="1"/>
          </p:cNvSpPr>
          <p:nvPr/>
        </p:nvSpPr>
        <p:spPr bwMode="auto">
          <a:xfrm rot="5400000">
            <a:off x="4570412" y="-246062"/>
            <a:ext cx="104775" cy="3403600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3" name="Rectangle 7"/>
          <p:cNvSpPr>
            <a:spLocks noChangeArrowheads="1"/>
          </p:cNvSpPr>
          <p:nvPr/>
        </p:nvSpPr>
        <p:spPr bwMode="auto">
          <a:xfrm rot="5400000">
            <a:off x="4278313" y="304800"/>
            <a:ext cx="107950" cy="282257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4" name="Rectangle 8"/>
          <p:cNvSpPr>
            <a:spLocks noChangeArrowheads="1"/>
          </p:cNvSpPr>
          <p:nvPr/>
        </p:nvSpPr>
        <p:spPr bwMode="auto">
          <a:xfrm rot="5400000">
            <a:off x="4214812" y="630238"/>
            <a:ext cx="104775" cy="2692400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 rot="5400000">
            <a:off x="4131469" y="965994"/>
            <a:ext cx="111125" cy="2535237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 rot="5400000">
            <a:off x="4114800" y="1246188"/>
            <a:ext cx="104775" cy="249237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7" name="Rectangle 11"/>
          <p:cNvSpPr>
            <a:spLocks noChangeArrowheads="1"/>
          </p:cNvSpPr>
          <p:nvPr/>
        </p:nvSpPr>
        <p:spPr bwMode="auto">
          <a:xfrm rot="5400000">
            <a:off x="4088607" y="1529556"/>
            <a:ext cx="101600" cy="2439987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8" name="Rectangle 12"/>
          <p:cNvSpPr>
            <a:spLocks noChangeArrowheads="1"/>
          </p:cNvSpPr>
          <p:nvPr/>
        </p:nvSpPr>
        <p:spPr bwMode="auto">
          <a:xfrm rot="5400000">
            <a:off x="4007644" y="1866107"/>
            <a:ext cx="107950" cy="2284412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69" name="Rectangle 13"/>
          <p:cNvSpPr>
            <a:spLocks noChangeArrowheads="1"/>
          </p:cNvSpPr>
          <p:nvPr/>
        </p:nvSpPr>
        <p:spPr bwMode="auto">
          <a:xfrm rot="5400000">
            <a:off x="4004469" y="2131219"/>
            <a:ext cx="104775" cy="2274887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0" name="Rectangle 14"/>
          <p:cNvSpPr>
            <a:spLocks noChangeArrowheads="1"/>
          </p:cNvSpPr>
          <p:nvPr/>
        </p:nvSpPr>
        <p:spPr bwMode="auto">
          <a:xfrm rot="5400000">
            <a:off x="3875881" y="2515395"/>
            <a:ext cx="111125" cy="2024062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 rot="5400000">
            <a:off x="3844131" y="2809082"/>
            <a:ext cx="104775" cy="1954212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2" name="Rectangle 16"/>
          <p:cNvSpPr>
            <a:spLocks noChangeArrowheads="1"/>
          </p:cNvSpPr>
          <p:nvPr/>
        </p:nvSpPr>
        <p:spPr bwMode="auto">
          <a:xfrm rot="5400000">
            <a:off x="3828257" y="3083719"/>
            <a:ext cx="101600" cy="1919287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3" name="Rectangle 17"/>
          <p:cNvSpPr>
            <a:spLocks noChangeArrowheads="1"/>
          </p:cNvSpPr>
          <p:nvPr/>
        </p:nvSpPr>
        <p:spPr bwMode="auto">
          <a:xfrm rot="5400000">
            <a:off x="3816350" y="3351213"/>
            <a:ext cx="111125" cy="190182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4" name="Rectangle 18"/>
          <p:cNvSpPr>
            <a:spLocks noChangeArrowheads="1"/>
          </p:cNvSpPr>
          <p:nvPr/>
        </p:nvSpPr>
        <p:spPr bwMode="auto">
          <a:xfrm rot="5400000">
            <a:off x="3725069" y="3706019"/>
            <a:ext cx="103187" cy="171132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5" name="Rectangle 19"/>
          <p:cNvSpPr>
            <a:spLocks noChangeArrowheads="1"/>
          </p:cNvSpPr>
          <p:nvPr/>
        </p:nvSpPr>
        <p:spPr bwMode="auto">
          <a:xfrm rot="5400000">
            <a:off x="3704431" y="3982244"/>
            <a:ext cx="109538" cy="1676400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6" name="Rectangle 20"/>
          <p:cNvSpPr>
            <a:spLocks noChangeArrowheads="1"/>
          </p:cNvSpPr>
          <p:nvPr/>
        </p:nvSpPr>
        <p:spPr bwMode="auto">
          <a:xfrm rot="5400000">
            <a:off x="3536950" y="4411663"/>
            <a:ext cx="104775" cy="133667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7" name="Rectangle 21"/>
          <p:cNvSpPr>
            <a:spLocks noChangeArrowheads="1"/>
          </p:cNvSpPr>
          <p:nvPr/>
        </p:nvSpPr>
        <p:spPr bwMode="auto">
          <a:xfrm rot="5400000">
            <a:off x="3525044" y="4682331"/>
            <a:ext cx="103188" cy="131127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8" name="Rectangle 22"/>
          <p:cNvSpPr>
            <a:spLocks noChangeArrowheads="1"/>
          </p:cNvSpPr>
          <p:nvPr/>
        </p:nvSpPr>
        <p:spPr bwMode="auto">
          <a:xfrm rot="5400000">
            <a:off x="3475831" y="4985545"/>
            <a:ext cx="111125" cy="1223962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79" name="Rectangle 23"/>
          <p:cNvSpPr>
            <a:spLocks noChangeArrowheads="1"/>
          </p:cNvSpPr>
          <p:nvPr/>
        </p:nvSpPr>
        <p:spPr bwMode="auto">
          <a:xfrm rot="5400000">
            <a:off x="3299619" y="5425281"/>
            <a:ext cx="103188" cy="86042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0" name="Rectangle 24"/>
          <p:cNvSpPr>
            <a:spLocks noChangeArrowheads="1"/>
          </p:cNvSpPr>
          <p:nvPr/>
        </p:nvSpPr>
        <p:spPr bwMode="auto">
          <a:xfrm rot="5400000">
            <a:off x="3230562" y="5749926"/>
            <a:ext cx="111125" cy="730250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1" name="Rectangle 25"/>
          <p:cNvSpPr>
            <a:spLocks noChangeArrowheads="1"/>
          </p:cNvSpPr>
          <p:nvPr/>
        </p:nvSpPr>
        <p:spPr bwMode="auto">
          <a:xfrm rot="5400000">
            <a:off x="3229769" y="6014244"/>
            <a:ext cx="103187" cy="720725"/>
          </a:xfrm>
          <a:prstGeom prst="rect">
            <a:avLst/>
          </a:prstGeom>
          <a:solidFill>
            <a:srgbClr val="FF6600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2" name="Line 26"/>
          <p:cNvSpPr>
            <a:spLocks noChangeShapeType="1"/>
          </p:cNvSpPr>
          <p:nvPr/>
        </p:nvSpPr>
        <p:spPr bwMode="auto">
          <a:xfrm rot="5400000">
            <a:off x="4692650" y="-439737"/>
            <a:ext cx="0" cy="3543300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3" name="Line 27"/>
          <p:cNvSpPr>
            <a:spLocks noChangeShapeType="1"/>
          </p:cNvSpPr>
          <p:nvPr/>
        </p:nvSpPr>
        <p:spPr bwMode="auto">
          <a:xfrm rot="5400000">
            <a:off x="2900362" y="1312863"/>
            <a:ext cx="3651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4" name="Line 28"/>
          <p:cNvSpPr>
            <a:spLocks noChangeShapeType="1"/>
          </p:cNvSpPr>
          <p:nvPr/>
        </p:nvSpPr>
        <p:spPr bwMode="auto">
          <a:xfrm rot="5400000">
            <a:off x="3613150" y="1312863"/>
            <a:ext cx="3651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5" name="Line 29"/>
          <p:cNvSpPr>
            <a:spLocks noChangeShapeType="1"/>
          </p:cNvSpPr>
          <p:nvPr/>
        </p:nvSpPr>
        <p:spPr bwMode="auto">
          <a:xfrm rot="5400000">
            <a:off x="4316412" y="1312863"/>
            <a:ext cx="3651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6" name="Line 30"/>
          <p:cNvSpPr>
            <a:spLocks noChangeShapeType="1"/>
          </p:cNvSpPr>
          <p:nvPr/>
        </p:nvSpPr>
        <p:spPr bwMode="auto">
          <a:xfrm rot="5400000">
            <a:off x="5027612" y="1312863"/>
            <a:ext cx="3651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7" name="Line 31"/>
          <p:cNvSpPr>
            <a:spLocks noChangeShapeType="1"/>
          </p:cNvSpPr>
          <p:nvPr/>
        </p:nvSpPr>
        <p:spPr bwMode="auto">
          <a:xfrm rot="5400000">
            <a:off x="5730875" y="1312863"/>
            <a:ext cx="36513" cy="1587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8" name="Line 32"/>
          <p:cNvSpPr>
            <a:spLocks noChangeShapeType="1"/>
          </p:cNvSpPr>
          <p:nvPr/>
        </p:nvSpPr>
        <p:spPr bwMode="auto">
          <a:xfrm rot="5400000">
            <a:off x="6443662" y="1312863"/>
            <a:ext cx="36513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89" name="Line 33"/>
          <p:cNvSpPr>
            <a:spLocks noChangeShapeType="1"/>
          </p:cNvSpPr>
          <p:nvPr/>
        </p:nvSpPr>
        <p:spPr bwMode="auto">
          <a:xfrm rot="5400000">
            <a:off x="330994" y="3917156"/>
            <a:ext cx="5175250" cy="15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0" name="Line 34"/>
          <p:cNvSpPr>
            <a:spLocks noChangeShapeType="1"/>
          </p:cNvSpPr>
          <p:nvPr/>
        </p:nvSpPr>
        <p:spPr bwMode="auto">
          <a:xfrm rot="5400000" flipV="1">
            <a:off x="2893219" y="1305719"/>
            <a:ext cx="0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1" name="Line 35"/>
          <p:cNvSpPr>
            <a:spLocks noChangeShapeType="1"/>
          </p:cNvSpPr>
          <p:nvPr/>
        </p:nvSpPr>
        <p:spPr bwMode="auto">
          <a:xfrm rot="5400000" flipV="1">
            <a:off x="2892425" y="1563688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2" name="Line 36"/>
          <p:cNvSpPr>
            <a:spLocks noChangeShapeType="1"/>
          </p:cNvSpPr>
          <p:nvPr/>
        </p:nvSpPr>
        <p:spPr bwMode="auto">
          <a:xfrm rot="5400000" flipV="1">
            <a:off x="2892425" y="1825625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3" name="Line 37"/>
          <p:cNvSpPr>
            <a:spLocks noChangeShapeType="1"/>
          </p:cNvSpPr>
          <p:nvPr/>
        </p:nvSpPr>
        <p:spPr bwMode="auto">
          <a:xfrm rot="5400000" flipV="1">
            <a:off x="2893219" y="2080419"/>
            <a:ext cx="0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4" name="Line 38"/>
          <p:cNvSpPr>
            <a:spLocks noChangeShapeType="1"/>
          </p:cNvSpPr>
          <p:nvPr/>
        </p:nvSpPr>
        <p:spPr bwMode="auto">
          <a:xfrm rot="5400000" flipV="1">
            <a:off x="2892425" y="2341563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5" name="Line 39"/>
          <p:cNvSpPr>
            <a:spLocks noChangeShapeType="1"/>
          </p:cNvSpPr>
          <p:nvPr/>
        </p:nvSpPr>
        <p:spPr bwMode="auto">
          <a:xfrm rot="5400000" flipV="1">
            <a:off x="2893219" y="2597944"/>
            <a:ext cx="0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6" name="Line 40"/>
          <p:cNvSpPr>
            <a:spLocks noChangeShapeType="1"/>
          </p:cNvSpPr>
          <p:nvPr/>
        </p:nvSpPr>
        <p:spPr bwMode="auto">
          <a:xfrm rot="5400000" flipV="1">
            <a:off x="2892425" y="2855913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7" name="Line 41"/>
          <p:cNvSpPr>
            <a:spLocks noChangeShapeType="1"/>
          </p:cNvSpPr>
          <p:nvPr/>
        </p:nvSpPr>
        <p:spPr bwMode="auto">
          <a:xfrm rot="5400000" flipV="1">
            <a:off x="2892425" y="3117850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8" name="Line 42"/>
          <p:cNvSpPr>
            <a:spLocks noChangeShapeType="1"/>
          </p:cNvSpPr>
          <p:nvPr/>
        </p:nvSpPr>
        <p:spPr bwMode="auto">
          <a:xfrm rot="5400000" flipV="1">
            <a:off x="2892425" y="3373438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099" name="Line 43"/>
          <p:cNvSpPr>
            <a:spLocks noChangeShapeType="1"/>
          </p:cNvSpPr>
          <p:nvPr/>
        </p:nvSpPr>
        <p:spPr bwMode="auto">
          <a:xfrm rot="5400000" flipV="1">
            <a:off x="2892425" y="3635375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0" name="Line 44"/>
          <p:cNvSpPr>
            <a:spLocks noChangeShapeType="1"/>
          </p:cNvSpPr>
          <p:nvPr/>
        </p:nvSpPr>
        <p:spPr bwMode="auto">
          <a:xfrm rot="5400000" flipV="1">
            <a:off x="2893219" y="3893344"/>
            <a:ext cx="0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1" name="Line 45"/>
          <p:cNvSpPr>
            <a:spLocks noChangeShapeType="1"/>
          </p:cNvSpPr>
          <p:nvPr/>
        </p:nvSpPr>
        <p:spPr bwMode="auto">
          <a:xfrm rot="5400000" flipV="1">
            <a:off x="2892425" y="4148138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2" name="Line 46"/>
          <p:cNvSpPr>
            <a:spLocks noChangeShapeType="1"/>
          </p:cNvSpPr>
          <p:nvPr/>
        </p:nvSpPr>
        <p:spPr bwMode="auto">
          <a:xfrm rot="5400000" flipV="1">
            <a:off x="2892425" y="4410075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3" name="Line 47"/>
          <p:cNvSpPr>
            <a:spLocks noChangeShapeType="1"/>
          </p:cNvSpPr>
          <p:nvPr/>
        </p:nvSpPr>
        <p:spPr bwMode="auto">
          <a:xfrm rot="5400000" flipV="1">
            <a:off x="2892425" y="4667250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4" name="Line 48"/>
          <p:cNvSpPr>
            <a:spLocks noChangeShapeType="1"/>
          </p:cNvSpPr>
          <p:nvPr/>
        </p:nvSpPr>
        <p:spPr bwMode="auto">
          <a:xfrm rot="5400000" flipV="1">
            <a:off x="2892425" y="4929188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5" name="Line 49"/>
          <p:cNvSpPr>
            <a:spLocks noChangeShapeType="1"/>
          </p:cNvSpPr>
          <p:nvPr/>
        </p:nvSpPr>
        <p:spPr bwMode="auto">
          <a:xfrm rot="5400000" flipV="1">
            <a:off x="2892425" y="5187950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6" name="Line 50"/>
          <p:cNvSpPr>
            <a:spLocks noChangeShapeType="1"/>
          </p:cNvSpPr>
          <p:nvPr/>
        </p:nvSpPr>
        <p:spPr bwMode="auto">
          <a:xfrm rot="5400000" flipV="1">
            <a:off x="2892425" y="5441950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7" name="Line 51"/>
          <p:cNvSpPr>
            <a:spLocks noChangeShapeType="1"/>
          </p:cNvSpPr>
          <p:nvPr/>
        </p:nvSpPr>
        <p:spPr bwMode="auto">
          <a:xfrm rot="5400000" flipV="1">
            <a:off x="2892425" y="5705475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8" name="Line 52"/>
          <p:cNvSpPr>
            <a:spLocks noChangeShapeType="1"/>
          </p:cNvSpPr>
          <p:nvPr/>
        </p:nvSpPr>
        <p:spPr bwMode="auto">
          <a:xfrm rot="5400000" flipV="1">
            <a:off x="2892425" y="5961063"/>
            <a:ext cx="1587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09" name="Line 53"/>
          <p:cNvSpPr>
            <a:spLocks noChangeShapeType="1"/>
          </p:cNvSpPr>
          <p:nvPr/>
        </p:nvSpPr>
        <p:spPr bwMode="auto">
          <a:xfrm rot="5400000" flipV="1">
            <a:off x="2892425" y="6223000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10" name="Line 54"/>
          <p:cNvSpPr>
            <a:spLocks noChangeShapeType="1"/>
          </p:cNvSpPr>
          <p:nvPr/>
        </p:nvSpPr>
        <p:spPr bwMode="auto">
          <a:xfrm rot="5400000" flipV="1">
            <a:off x="2892425" y="6480175"/>
            <a:ext cx="1588" cy="52388"/>
          </a:xfrm>
          <a:prstGeom prst="line">
            <a:avLst/>
          </a:prstGeom>
          <a:noFill/>
          <a:ln w="0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7131" name="Rectangle 75"/>
          <p:cNvSpPr>
            <a:spLocks noChangeArrowheads="1"/>
          </p:cNvSpPr>
          <p:nvPr/>
        </p:nvSpPr>
        <p:spPr bwMode="auto">
          <a:xfrm rot="21600000">
            <a:off x="6597650" y="2954338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49</a:t>
            </a:r>
            <a:endParaRPr lang="es-CO"/>
          </a:p>
        </p:txBody>
      </p:sp>
      <p:sp>
        <p:nvSpPr>
          <p:cNvPr id="557132" name="Rectangle 76"/>
          <p:cNvSpPr>
            <a:spLocks noChangeArrowheads="1"/>
          </p:cNvSpPr>
          <p:nvPr/>
        </p:nvSpPr>
        <p:spPr bwMode="auto">
          <a:xfrm rot="21600000">
            <a:off x="6597650" y="321310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50</a:t>
            </a:r>
            <a:endParaRPr lang="es-CO"/>
          </a:p>
        </p:txBody>
      </p:sp>
      <p:sp>
        <p:nvSpPr>
          <p:cNvPr id="557133" name="Rectangle 77"/>
          <p:cNvSpPr>
            <a:spLocks noChangeArrowheads="1"/>
          </p:cNvSpPr>
          <p:nvPr/>
        </p:nvSpPr>
        <p:spPr bwMode="auto">
          <a:xfrm rot="21600000">
            <a:off x="6597650" y="346710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52</a:t>
            </a:r>
            <a:endParaRPr lang="es-CO"/>
          </a:p>
        </p:txBody>
      </p:sp>
      <p:sp>
        <p:nvSpPr>
          <p:cNvPr id="557134" name="Rectangle 78"/>
          <p:cNvSpPr>
            <a:spLocks noChangeArrowheads="1"/>
          </p:cNvSpPr>
          <p:nvPr/>
        </p:nvSpPr>
        <p:spPr bwMode="auto">
          <a:xfrm rot="21600000">
            <a:off x="6597650" y="3730625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53</a:t>
            </a:r>
            <a:endParaRPr lang="es-CO"/>
          </a:p>
        </p:txBody>
      </p:sp>
      <p:sp>
        <p:nvSpPr>
          <p:cNvPr id="557135" name="Rectangle 79"/>
          <p:cNvSpPr>
            <a:spLocks noChangeArrowheads="1"/>
          </p:cNvSpPr>
          <p:nvPr/>
        </p:nvSpPr>
        <p:spPr bwMode="auto">
          <a:xfrm rot="21600000">
            <a:off x="6597650" y="39862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55</a:t>
            </a:r>
            <a:endParaRPr lang="es-CO"/>
          </a:p>
        </p:txBody>
      </p:sp>
      <p:sp>
        <p:nvSpPr>
          <p:cNvPr id="557136" name="Rectangle 80"/>
          <p:cNvSpPr>
            <a:spLocks noChangeArrowheads="1"/>
          </p:cNvSpPr>
          <p:nvPr/>
        </p:nvSpPr>
        <p:spPr bwMode="auto">
          <a:xfrm rot="21600000">
            <a:off x="6597650" y="424815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58</a:t>
            </a:r>
            <a:endParaRPr lang="es-CO"/>
          </a:p>
        </p:txBody>
      </p:sp>
      <p:sp>
        <p:nvSpPr>
          <p:cNvPr id="557137" name="Rectangle 81"/>
          <p:cNvSpPr>
            <a:spLocks noChangeArrowheads="1"/>
          </p:cNvSpPr>
          <p:nvPr/>
        </p:nvSpPr>
        <p:spPr bwMode="auto">
          <a:xfrm rot="21600000">
            <a:off x="6597650" y="45069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62</a:t>
            </a:r>
            <a:endParaRPr lang="es-CO"/>
          </a:p>
        </p:txBody>
      </p:sp>
      <p:sp>
        <p:nvSpPr>
          <p:cNvPr id="557138" name="Rectangle 82"/>
          <p:cNvSpPr>
            <a:spLocks noChangeArrowheads="1"/>
          </p:cNvSpPr>
          <p:nvPr/>
        </p:nvSpPr>
        <p:spPr bwMode="auto">
          <a:xfrm rot="21600000">
            <a:off x="6597650" y="47609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65</a:t>
            </a:r>
            <a:endParaRPr lang="es-CO"/>
          </a:p>
        </p:txBody>
      </p:sp>
      <p:sp>
        <p:nvSpPr>
          <p:cNvPr id="557139" name="Rectangle 83"/>
          <p:cNvSpPr>
            <a:spLocks noChangeArrowheads="1"/>
          </p:cNvSpPr>
          <p:nvPr/>
        </p:nvSpPr>
        <p:spPr bwMode="auto">
          <a:xfrm rot="21600000">
            <a:off x="6597650" y="5024438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66</a:t>
            </a:r>
            <a:endParaRPr lang="es-CO"/>
          </a:p>
        </p:txBody>
      </p:sp>
      <p:sp>
        <p:nvSpPr>
          <p:cNvPr id="557140" name="Rectangle 84"/>
          <p:cNvSpPr>
            <a:spLocks noChangeArrowheads="1"/>
          </p:cNvSpPr>
          <p:nvPr/>
        </p:nvSpPr>
        <p:spPr bwMode="auto">
          <a:xfrm rot="21600000">
            <a:off x="6597650" y="52816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67</a:t>
            </a:r>
            <a:endParaRPr lang="es-CO"/>
          </a:p>
        </p:txBody>
      </p:sp>
      <p:sp>
        <p:nvSpPr>
          <p:cNvPr id="557141" name="Rectangle 85"/>
          <p:cNvSpPr>
            <a:spLocks noChangeArrowheads="1"/>
          </p:cNvSpPr>
          <p:nvPr/>
        </p:nvSpPr>
        <p:spPr bwMode="auto">
          <a:xfrm rot="21600000">
            <a:off x="6597650" y="554355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68</a:t>
            </a:r>
            <a:endParaRPr lang="es-CO"/>
          </a:p>
        </p:txBody>
      </p:sp>
      <p:sp>
        <p:nvSpPr>
          <p:cNvPr id="557142" name="Rectangle 86"/>
          <p:cNvSpPr>
            <a:spLocks noChangeArrowheads="1"/>
          </p:cNvSpPr>
          <p:nvPr/>
        </p:nvSpPr>
        <p:spPr bwMode="auto">
          <a:xfrm rot="21600000">
            <a:off x="6597650" y="5799138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70</a:t>
            </a:r>
            <a:endParaRPr lang="es-CO"/>
          </a:p>
        </p:txBody>
      </p:sp>
      <p:sp>
        <p:nvSpPr>
          <p:cNvPr id="557143" name="Rectangle 87"/>
          <p:cNvSpPr>
            <a:spLocks noChangeArrowheads="1"/>
          </p:cNvSpPr>
          <p:nvPr/>
        </p:nvSpPr>
        <p:spPr bwMode="auto">
          <a:xfrm rot="21600000">
            <a:off x="6597650" y="60563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72</a:t>
            </a:r>
            <a:endParaRPr lang="es-CO"/>
          </a:p>
        </p:txBody>
      </p:sp>
      <p:sp>
        <p:nvSpPr>
          <p:cNvPr id="557144" name="Rectangle 88"/>
          <p:cNvSpPr>
            <a:spLocks noChangeArrowheads="1"/>
          </p:cNvSpPr>
          <p:nvPr/>
        </p:nvSpPr>
        <p:spPr bwMode="auto">
          <a:xfrm rot="21600000">
            <a:off x="6597650" y="631825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73</a:t>
            </a:r>
            <a:endParaRPr lang="es-CO"/>
          </a:p>
        </p:txBody>
      </p:sp>
      <p:sp>
        <p:nvSpPr>
          <p:cNvPr id="557159" name="Rectangle 103"/>
          <p:cNvSpPr>
            <a:spLocks noChangeArrowheads="1"/>
          </p:cNvSpPr>
          <p:nvPr/>
        </p:nvSpPr>
        <p:spPr bwMode="auto">
          <a:xfrm rot="21600000">
            <a:off x="6597650" y="2174875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42</a:t>
            </a:r>
            <a:endParaRPr lang="es-CO"/>
          </a:p>
        </p:txBody>
      </p:sp>
      <p:sp>
        <p:nvSpPr>
          <p:cNvPr id="557160" name="Rectangle 104"/>
          <p:cNvSpPr>
            <a:spLocks noChangeArrowheads="1"/>
          </p:cNvSpPr>
          <p:nvPr/>
        </p:nvSpPr>
        <p:spPr bwMode="auto">
          <a:xfrm rot="21600000">
            <a:off x="6597650" y="19161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38</a:t>
            </a:r>
            <a:endParaRPr lang="es-CO"/>
          </a:p>
        </p:txBody>
      </p:sp>
      <p:sp>
        <p:nvSpPr>
          <p:cNvPr id="557161" name="Rectangle 105"/>
          <p:cNvSpPr>
            <a:spLocks noChangeArrowheads="1"/>
          </p:cNvSpPr>
          <p:nvPr/>
        </p:nvSpPr>
        <p:spPr bwMode="auto">
          <a:xfrm rot="21600000">
            <a:off x="6597650" y="16621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35</a:t>
            </a:r>
            <a:endParaRPr lang="es-CO"/>
          </a:p>
        </p:txBody>
      </p:sp>
      <p:sp>
        <p:nvSpPr>
          <p:cNvPr id="557162" name="Rectangle 106"/>
          <p:cNvSpPr>
            <a:spLocks noChangeArrowheads="1"/>
          </p:cNvSpPr>
          <p:nvPr/>
        </p:nvSpPr>
        <p:spPr bwMode="auto">
          <a:xfrm rot="21600000">
            <a:off x="6597650" y="1398588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27</a:t>
            </a:r>
            <a:endParaRPr lang="es-CO"/>
          </a:p>
        </p:txBody>
      </p:sp>
      <p:sp>
        <p:nvSpPr>
          <p:cNvPr id="557163" name="Rectangle 107"/>
          <p:cNvSpPr>
            <a:spLocks noChangeArrowheads="1"/>
          </p:cNvSpPr>
          <p:nvPr/>
        </p:nvSpPr>
        <p:spPr bwMode="auto">
          <a:xfrm rot="21600000">
            <a:off x="6597650" y="2436813"/>
            <a:ext cx="184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44</a:t>
            </a:r>
            <a:endParaRPr lang="es-CO"/>
          </a:p>
        </p:txBody>
      </p:sp>
      <p:sp>
        <p:nvSpPr>
          <p:cNvPr id="557164" name="Rectangle 108"/>
          <p:cNvSpPr>
            <a:spLocks noChangeArrowheads="1"/>
          </p:cNvSpPr>
          <p:nvPr/>
        </p:nvSpPr>
        <p:spPr bwMode="auto">
          <a:xfrm rot="21600000">
            <a:off x="6597650" y="2692400"/>
            <a:ext cx="1841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latin typeface="Arial" pitchFamily="34" charset="0"/>
              </a:rPr>
              <a:t>46</a:t>
            </a:r>
            <a:endParaRPr lang="es-CO"/>
          </a:p>
        </p:txBody>
      </p:sp>
      <p:sp>
        <p:nvSpPr>
          <p:cNvPr id="557165" name="Rectangle 109"/>
          <p:cNvSpPr>
            <a:spLocks noChangeArrowheads="1"/>
          </p:cNvSpPr>
          <p:nvPr/>
        </p:nvSpPr>
        <p:spPr bwMode="auto">
          <a:xfrm rot="21600000">
            <a:off x="2768600" y="661193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2.5</a:t>
            </a:r>
            <a:endParaRPr lang="es-CO"/>
          </a:p>
        </p:txBody>
      </p:sp>
      <p:sp>
        <p:nvSpPr>
          <p:cNvPr id="557166" name="Rectangle 110"/>
          <p:cNvSpPr>
            <a:spLocks noChangeArrowheads="1"/>
          </p:cNvSpPr>
          <p:nvPr/>
        </p:nvSpPr>
        <p:spPr bwMode="auto">
          <a:xfrm rot="21600000">
            <a:off x="3481388" y="661193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3.0</a:t>
            </a:r>
            <a:endParaRPr lang="es-CO"/>
          </a:p>
        </p:txBody>
      </p:sp>
      <p:sp>
        <p:nvSpPr>
          <p:cNvPr id="557167" name="Rectangle 111"/>
          <p:cNvSpPr>
            <a:spLocks noChangeArrowheads="1"/>
          </p:cNvSpPr>
          <p:nvPr/>
        </p:nvSpPr>
        <p:spPr bwMode="auto">
          <a:xfrm rot="21600000">
            <a:off x="4184650" y="661193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3.5</a:t>
            </a:r>
            <a:endParaRPr lang="es-CO"/>
          </a:p>
        </p:txBody>
      </p:sp>
      <p:sp>
        <p:nvSpPr>
          <p:cNvPr id="557168" name="Rectangle 112"/>
          <p:cNvSpPr>
            <a:spLocks noChangeArrowheads="1"/>
          </p:cNvSpPr>
          <p:nvPr/>
        </p:nvSpPr>
        <p:spPr bwMode="auto">
          <a:xfrm rot="21600000">
            <a:off x="4897438" y="6611938"/>
            <a:ext cx="23018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4.0</a:t>
            </a:r>
            <a:endParaRPr lang="es-CO"/>
          </a:p>
        </p:txBody>
      </p:sp>
      <p:sp>
        <p:nvSpPr>
          <p:cNvPr id="557169" name="Rectangle 113"/>
          <p:cNvSpPr>
            <a:spLocks noChangeArrowheads="1"/>
          </p:cNvSpPr>
          <p:nvPr/>
        </p:nvSpPr>
        <p:spPr bwMode="auto">
          <a:xfrm rot="21600000">
            <a:off x="5600700" y="6611938"/>
            <a:ext cx="2301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4.5</a:t>
            </a:r>
            <a:endParaRPr lang="es-CO"/>
          </a:p>
        </p:txBody>
      </p:sp>
      <p:sp>
        <p:nvSpPr>
          <p:cNvPr id="557170" name="Rectangle 114"/>
          <p:cNvSpPr>
            <a:spLocks noChangeArrowheads="1"/>
          </p:cNvSpPr>
          <p:nvPr/>
        </p:nvSpPr>
        <p:spPr bwMode="auto">
          <a:xfrm rot="21600000">
            <a:off x="6311900" y="6610350"/>
            <a:ext cx="2301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5.0</a:t>
            </a:r>
            <a:endParaRPr lang="es-CO"/>
          </a:p>
        </p:txBody>
      </p:sp>
      <p:sp>
        <p:nvSpPr>
          <p:cNvPr id="557171" name="Rectangle 115"/>
          <p:cNvSpPr>
            <a:spLocks noChangeArrowheads="1"/>
          </p:cNvSpPr>
          <p:nvPr/>
        </p:nvSpPr>
        <p:spPr bwMode="auto">
          <a:xfrm rot="21600000">
            <a:off x="2352675" y="1387475"/>
            <a:ext cx="4048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Chile</a:t>
            </a:r>
            <a:endParaRPr lang="es-CO"/>
          </a:p>
        </p:txBody>
      </p:sp>
      <p:sp>
        <p:nvSpPr>
          <p:cNvPr id="557172" name="Rectangle 116"/>
          <p:cNvSpPr>
            <a:spLocks noChangeArrowheads="1"/>
          </p:cNvSpPr>
          <p:nvPr/>
        </p:nvSpPr>
        <p:spPr bwMode="auto">
          <a:xfrm rot="21600000">
            <a:off x="1901825" y="1651000"/>
            <a:ext cx="8556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Costa Rica</a:t>
            </a:r>
            <a:endParaRPr lang="es-CO"/>
          </a:p>
        </p:txBody>
      </p:sp>
      <p:sp>
        <p:nvSpPr>
          <p:cNvPr id="557173" name="Rectangle 117"/>
          <p:cNvSpPr>
            <a:spLocks noChangeArrowheads="1"/>
          </p:cNvSpPr>
          <p:nvPr/>
        </p:nvSpPr>
        <p:spPr bwMode="auto">
          <a:xfrm rot="21600000">
            <a:off x="2414588" y="1906588"/>
            <a:ext cx="32226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T&amp;T</a:t>
            </a:r>
            <a:endParaRPr lang="es-CO"/>
          </a:p>
        </p:txBody>
      </p:sp>
      <p:sp>
        <p:nvSpPr>
          <p:cNvPr id="557174" name="Rectangle 118"/>
          <p:cNvSpPr>
            <a:spLocks noChangeArrowheads="1"/>
          </p:cNvSpPr>
          <p:nvPr/>
        </p:nvSpPr>
        <p:spPr bwMode="auto">
          <a:xfrm rot="21600000">
            <a:off x="2181225" y="2163763"/>
            <a:ext cx="5619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Mexico</a:t>
            </a:r>
            <a:endParaRPr lang="es-CO"/>
          </a:p>
        </p:txBody>
      </p:sp>
      <p:sp>
        <p:nvSpPr>
          <p:cNvPr id="557175" name="Rectangle 119"/>
          <p:cNvSpPr>
            <a:spLocks noChangeArrowheads="1"/>
          </p:cNvSpPr>
          <p:nvPr/>
        </p:nvSpPr>
        <p:spPr bwMode="auto">
          <a:xfrm rot="21600000">
            <a:off x="2300288" y="2425700"/>
            <a:ext cx="4492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Brazil</a:t>
            </a:r>
            <a:endParaRPr lang="es-CO"/>
          </a:p>
        </p:txBody>
      </p:sp>
      <p:sp>
        <p:nvSpPr>
          <p:cNvPr id="557176" name="Rectangle 120"/>
          <p:cNvSpPr>
            <a:spLocks noChangeArrowheads="1"/>
          </p:cNvSpPr>
          <p:nvPr/>
        </p:nvSpPr>
        <p:spPr bwMode="auto">
          <a:xfrm rot="21600000">
            <a:off x="2074863" y="2679700"/>
            <a:ext cx="6715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Uruguay</a:t>
            </a:r>
            <a:endParaRPr lang="es-CO"/>
          </a:p>
        </p:txBody>
      </p:sp>
      <p:sp>
        <p:nvSpPr>
          <p:cNvPr id="557177" name="Rectangle 121"/>
          <p:cNvSpPr>
            <a:spLocks noChangeArrowheads="1"/>
          </p:cNvSpPr>
          <p:nvPr/>
        </p:nvSpPr>
        <p:spPr bwMode="auto">
          <a:xfrm rot="21600000">
            <a:off x="1970088" y="2913063"/>
            <a:ext cx="7731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Argentina</a:t>
            </a:r>
            <a:endParaRPr lang="es-CO"/>
          </a:p>
        </p:txBody>
      </p:sp>
      <p:sp>
        <p:nvSpPr>
          <p:cNvPr id="557178" name="Rectangle 122"/>
          <p:cNvSpPr>
            <a:spLocks noChangeArrowheads="1"/>
          </p:cNvSpPr>
          <p:nvPr/>
        </p:nvSpPr>
        <p:spPr bwMode="auto">
          <a:xfrm rot="21600000">
            <a:off x="1501775" y="3198813"/>
            <a:ext cx="12509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Dominican Rep.</a:t>
            </a:r>
            <a:endParaRPr lang="es-CO"/>
          </a:p>
        </p:txBody>
      </p:sp>
      <p:sp>
        <p:nvSpPr>
          <p:cNvPr id="557179" name="Rectangle 123"/>
          <p:cNvSpPr>
            <a:spLocks noChangeArrowheads="1"/>
          </p:cNvSpPr>
          <p:nvPr/>
        </p:nvSpPr>
        <p:spPr bwMode="auto">
          <a:xfrm rot="21600000">
            <a:off x="2090738" y="3457575"/>
            <a:ext cx="6524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Jamaica</a:t>
            </a:r>
            <a:endParaRPr lang="es-CO"/>
          </a:p>
        </p:txBody>
      </p:sp>
      <p:sp>
        <p:nvSpPr>
          <p:cNvPr id="557180" name="Rectangle 124"/>
          <p:cNvSpPr>
            <a:spLocks noChangeArrowheads="1"/>
          </p:cNvSpPr>
          <p:nvPr/>
        </p:nvSpPr>
        <p:spPr bwMode="auto">
          <a:xfrm rot="21600000">
            <a:off x="2109788" y="3721100"/>
            <a:ext cx="6334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Panama</a:t>
            </a:r>
            <a:endParaRPr lang="es-CO"/>
          </a:p>
        </p:txBody>
      </p:sp>
      <p:sp>
        <p:nvSpPr>
          <p:cNvPr id="557181" name="Rectangle 125"/>
          <p:cNvSpPr>
            <a:spLocks noChangeArrowheads="1"/>
          </p:cNvSpPr>
          <p:nvPr/>
        </p:nvSpPr>
        <p:spPr bwMode="auto">
          <a:xfrm rot="21600000">
            <a:off x="2376488" y="3976688"/>
            <a:ext cx="3667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Peru</a:t>
            </a:r>
            <a:endParaRPr lang="es-CO"/>
          </a:p>
        </p:txBody>
      </p:sp>
      <p:sp>
        <p:nvSpPr>
          <p:cNvPr id="557182" name="Rectangle 126"/>
          <p:cNvSpPr>
            <a:spLocks noChangeArrowheads="1"/>
          </p:cNvSpPr>
          <p:nvPr/>
        </p:nvSpPr>
        <p:spPr bwMode="auto">
          <a:xfrm rot="21600000">
            <a:off x="1843088" y="4219575"/>
            <a:ext cx="9001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El Salvador</a:t>
            </a:r>
            <a:endParaRPr lang="es-CO"/>
          </a:p>
        </p:txBody>
      </p:sp>
      <p:sp>
        <p:nvSpPr>
          <p:cNvPr id="557183" name="Rectangle 127"/>
          <p:cNvSpPr>
            <a:spLocks noChangeArrowheads="1"/>
          </p:cNvSpPr>
          <p:nvPr/>
        </p:nvSpPr>
        <p:spPr bwMode="auto">
          <a:xfrm rot="21600000">
            <a:off x="1927225" y="4494213"/>
            <a:ext cx="8096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Venezuela</a:t>
            </a:r>
            <a:endParaRPr lang="es-CO"/>
          </a:p>
        </p:txBody>
      </p:sp>
      <p:sp>
        <p:nvSpPr>
          <p:cNvPr id="557184" name="Rectangle 128"/>
          <p:cNvSpPr>
            <a:spLocks noChangeArrowheads="1"/>
          </p:cNvSpPr>
          <p:nvPr/>
        </p:nvSpPr>
        <p:spPr bwMode="auto">
          <a:xfrm rot="21600000">
            <a:off x="1981200" y="4740275"/>
            <a:ext cx="7540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Colombia</a:t>
            </a:r>
            <a:endParaRPr lang="es-CO"/>
          </a:p>
        </p:txBody>
      </p:sp>
      <p:sp>
        <p:nvSpPr>
          <p:cNvPr id="557185" name="Rectangle 129"/>
          <p:cNvSpPr>
            <a:spLocks noChangeArrowheads="1"/>
          </p:cNvSpPr>
          <p:nvPr/>
        </p:nvSpPr>
        <p:spPr bwMode="auto">
          <a:xfrm rot="21600000">
            <a:off x="1897063" y="5010150"/>
            <a:ext cx="8461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Guatemala</a:t>
            </a:r>
            <a:endParaRPr lang="es-CO"/>
          </a:p>
        </p:txBody>
      </p:sp>
      <p:sp>
        <p:nvSpPr>
          <p:cNvPr id="557186" name="Rectangle 130"/>
          <p:cNvSpPr>
            <a:spLocks noChangeArrowheads="1"/>
          </p:cNvSpPr>
          <p:nvPr/>
        </p:nvSpPr>
        <p:spPr bwMode="auto">
          <a:xfrm rot="21600000">
            <a:off x="2214563" y="5270500"/>
            <a:ext cx="5429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Bolivia</a:t>
            </a:r>
            <a:endParaRPr lang="es-CO"/>
          </a:p>
        </p:txBody>
      </p:sp>
      <p:sp>
        <p:nvSpPr>
          <p:cNvPr id="557187" name="Rectangle 131"/>
          <p:cNvSpPr>
            <a:spLocks noChangeArrowheads="1"/>
          </p:cNvSpPr>
          <p:nvPr/>
        </p:nvSpPr>
        <p:spPr bwMode="auto">
          <a:xfrm rot="21600000">
            <a:off x="2073275" y="5532438"/>
            <a:ext cx="6619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Ecuador</a:t>
            </a:r>
            <a:endParaRPr lang="es-CO"/>
          </a:p>
        </p:txBody>
      </p:sp>
      <p:sp>
        <p:nvSpPr>
          <p:cNvPr id="557188" name="Rectangle 132"/>
          <p:cNvSpPr>
            <a:spLocks noChangeArrowheads="1"/>
          </p:cNvSpPr>
          <p:nvPr/>
        </p:nvSpPr>
        <p:spPr bwMode="auto">
          <a:xfrm rot="21600000">
            <a:off x="1970088" y="5789613"/>
            <a:ext cx="7731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Honduras</a:t>
            </a:r>
            <a:endParaRPr lang="es-CO"/>
          </a:p>
        </p:txBody>
      </p:sp>
      <p:sp>
        <p:nvSpPr>
          <p:cNvPr id="557189" name="Rectangle 133"/>
          <p:cNvSpPr>
            <a:spLocks noChangeArrowheads="1"/>
          </p:cNvSpPr>
          <p:nvPr/>
        </p:nvSpPr>
        <p:spPr bwMode="auto">
          <a:xfrm rot="21600000">
            <a:off x="1998663" y="6008688"/>
            <a:ext cx="7445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Paraguay</a:t>
            </a:r>
            <a:endParaRPr lang="es-CO"/>
          </a:p>
        </p:txBody>
      </p:sp>
      <p:sp>
        <p:nvSpPr>
          <p:cNvPr id="557190" name="Rectangle 134"/>
          <p:cNvSpPr>
            <a:spLocks noChangeArrowheads="1"/>
          </p:cNvSpPr>
          <p:nvPr/>
        </p:nvSpPr>
        <p:spPr bwMode="auto">
          <a:xfrm rot="21600000">
            <a:off x="1943100" y="6303963"/>
            <a:ext cx="8001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s-CO" sz="1300" b="1">
                <a:solidFill>
                  <a:srgbClr val="00FFFF"/>
                </a:solidFill>
                <a:latin typeface="Arial" pitchFamily="34" charset="0"/>
              </a:rPr>
              <a:t>Nicaragua</a:t>
            </a:r>
            <a:endParaRPr lang="es-CO"/>
          </a:p>
        </p:txBody>
      </p:sp>
      <p:sp>
        <p:nvSpPr>
          <p:cNvPr id="557192" name="Text Box 136"/>
          <p:cNvSpPr txBox="1">
            <a:spLocks noChangeArrowheads="1"/>
          </p:cNvSpPr>
          <p:nvPr/>
        </p:nvSpPr>
        <p:spPr bwMode="auto">
          <a:xfrm>
            <a:off x="6400800" y="1096963"/>
            <a:ext cx="785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200" b="1">
                <a:latin typeface="Arial" pitchFamily="34" charset="0"/>
              </a:rPr>
              <a:t>Ranking</a:t>
            </a:r>
          </a:p>
        </p:txBody>
      </p:sp>
      <p:sp>
        <p:nvSpPr>
          <p:cNvPr id="557193" name="Text Box 137"/>
          <p:cNvSpPr txBox="1">
            <a:spLocks noChangeArrowheads="1"/>
          </p:cNvSpPr>
          <p:nvPr/>
        </p:nvSpPr>
        <p:spPr bwMode="auto">
          <a:xfrm>
            <a:off x="2876550" y="914400"/>
            <a:ext cx="329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800">
                <a:solidFill>
                  <a:schemeClr val="accent2"/>
                </a:solidFill>
                <a:latin typeface="Arial" pitchFamily="34" charset="0"/>
              </a:rPr>
              <a:t>Growth Competitiveness Index</a:t>
            </a:r>
          </a:p>
        </p:txBody>
      </p:sp>
      <p:sp>
        <p:nvSpPr>
          <p:cNvPr id="557194" name="Text Box 138"/>
          <p:cNvSpPr txBox="1">
            <a:spLocks noChangeArrowheads="1"/>
          </p:cNvSpPr>
          <p:nvPr/>
        </p:nvSpPr>
        <p:spPr bwMode="auto">
          <a:xfrm>
            <a:off x="0" y="6570663"/>
            <a:ext cx="2505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CO" sz="1000" b="1">
                <a:solidFill>
                  <a:srgbClr val="66FF33"/>
                </a:solidFill>
                <a:latin typeface="Arial" pitchFamily="34" charset="0"/>
              </a:rPr>
              <a:t>Source:  World Economic Forum 2001.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Arial Narrow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57078</TotalTime>
  <Words>2012</Words>
  <Application>Microsoft Office PowerPoint</Application>
  <PresentationFormat>On-screen Show (4:3)</PresentationFormat>
  <Paragraphs>708</Paragraphs>
  <Slides>54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62" baseType="lpstr">
      <vt:lpstr>Times New Roman</vt:lpstr>
      <vt:lpstr>Arial Narrow</vt:lpstr>
      <vt:lpstr>Tahoma</vt:lpstr>
      <vt:lpstr>Arial</vt:lpstr>
      <vt:lpstr>CG Omega</vt:lpstr>
      <vt:lpstr>Default Design</vt:lpstr>
      <vt:lpstr>Microsoft Graph 97 Chart</vt:lpstr>
      <vt:lpstr>Microsoft Excel Worksheet</vt:lpstr>
      <vt:lpstr>Competitiveness: The Business of Growth   2001 Report Economic and Social Progress in Latin America</vt:lpstr>
      <vt:lpstr>Much evidence indicates that  Latin America lacks competitiveness</vt:lpstr>
      <vt:lpstr>Growth has been disappointing</vt:lpstr>
      <vt:lpstr>…while income gaps with more developed countries are widening</vt:lpstr>
      <vt:lpstr>Factor productivity is not increasing</vt:lpstr>
      <vt:lpstr>…but falling, especially in the poorest countries</vt:lpstr>
      <vt:lpstr>As a result, poverty is not declining</vt:lpstr>
      <vt:lpstr>Latin America ranks low in the international rankings of competitiviness</vt:lpstr>
      <vt:lpstr>…although a few countries rank high</vt:lpstr>
      <vt:lpstr>…most rank low for their income levels</vt:lpstr>
      <vt:lpstr>Also the case for the largest economies</vt:lpstr>
      <vt:lpstr>…implying that their growth potential is low</vt:lpstr>
      <vt:lpstr>The largest firms are too small</vt:lpstr>
      <vt:lpstr>…even for the size of the economies</vt:lpstr>
      <vt:lpstr>However, export competitiveness has improved substantially</vt:lpstr>
      <vt:lpstr>…and Latin America has become a magnet for foreign direct investment</vt:lpstr>
      <vt:lpstr>Is the lack of competitiveness due to deficiencies in the markets of the main productive factors?  </vt:lpstr>
      <vt:lpstr>Is it lack of credit?</vt:lpstr>
      <vt:lpstr>Lack of financing is obstacle #1 to Latin American business development</vt:lpstr>
      <vt:lpstr>Financial liberalization has taken big strides</vt:lpstr>
      <vt:lpstr>…and it has paid off</vt:lpstr>
      <vt:lpstr>But it has not been enough: Credit is still scarce in Latin America</vt:lpstr>
      <vt:lpstr>Credit markets are underdeveloped</vt:lpstr>
      <vt:lpstr>The main remaning problem is weak creditor protection</vt:lpstr>
      <vt:lpstr>Effective protection of creditor rights is low in many countries</vt:lpstr>
      <vt:lpstr>…discouraging credit</vt:lpstr>
      <vt:lpstr>…and increasing credit volatility</vt:lpstr>
      <vt:lpstr>Strengthening creditor rights is  essential to expand credit and improve competitiveness</vt:lpstr>
      <vt:lpstr>Is it lack of human capital?</vt:lpstr>
      <vt:lpstr>In Latin America, education is not growing fast enough</vt:lpstr>
      <vt:lpstr>Workers are still concentrated in low-wage sectors, where cost competition is tough</vt:lpstr>
      <vt:lpstr>This makes some costs troublesome</vt:lpstr>
      <vt:lpstr>This makes some costs troublesome</vt:lpstr>
      <vt:lpstr>What can be done?</vt:lpstr>
      <vt:lpstr>Removing barriers to labor productivity: Education</vt:lpstr>
      <vt:lpstr>Removing barriers to labor productivity: Training</vt:lpstr>
      <vt:lpstr>Is it lack of infrastructure?</vt:lpstr>
      <vt:lpstr>Latin America is leader in infrastructure privatizations</vt:lpstr>
      <vt:lpstr>…in all main infrastructure sectors</vt:lpstr>
      <vt:lpstr>…but infrastructure is still below international standards</vt:lpstr>
      <vt:lpstr>Privatization has brought benefits: THE CASE OF TELECOMMUNICATIONS</vt:lpstr>
      <vt:lpstr>Some countries have caught up with the international standard</vt:lpstr>
      <vt:lpstr>But problems remain: THE CASE OF TELECOMMUNICATIONS</vt:lpstr>
      <vt:lpstr>Privatization in electricity has been uneven</vt:lpstr>
      <vt:lpstr>…and much remains to be done</vt:lpstr>
      <vt:lpstr>Privatization is not enough</vt:lpstr>
      <vt:lpstr>Is it lack of capacity to assimilate new technologies?</vt:lpstr>
      <vt:lpstr>Latin America is not a laggard in the technological race</vt:lpstr>
      <vt:lpstr>Internet adoption is going fast</vt:lpstr>
      <vt:lpstr>The initial stages of information technology adoption have been fast</vt:lpstr>
      <vt:lpstr>…but further progress may be more difficult</vt:lpstr>
      <vt:lpstr>Latin American governments hinder the creation of new firms</vt:lpstr>
      <vt:lpstr>Strategies to accelerate the adoption of the new technologies</vt:lpstr>
      <vt:lpstr>Synthesis: What is missing: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Martin</dc:creator>
  <cp:lastModifiedBy>anarod</cp:lastModifiedBy>
  <cp:revision>431</cp:revision>
  <cp:lastPrinted>2001-07-05T20:59:10Z</cp:lastPrinted>
  <dcterms:created xsi:type="dcterms:W3CDTF">1998-06-29T19:48:11Z</dcterms:created>
  <dcterms:modified xsi:type="dcterms:W3CDTF">2010-07-13T05:29:41Z</dcterms:modified>
</cp:coreProperties>
</file>