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xls" ContentType="application/vnd.ms-exce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57" r:id="rId1"/>
  </p:sldMasterIdLst>
  <p:notesMasterIdLst>
    <p:notesMasterId r:id="rId21"/>
  </p:notesMasterIdLst>
  <p:sldIdLst>
    <p:sldId id="256" r:id="rId2"/>
    <p:sldId id="264" r:id="rId3"/>
    <p:sldId id="265" r:id="rId4"/>
    <p:sldId id="277" r:id="rId5"/>
    <p:sldId id="266" r:id="rId6"/>
    <p:sldId id="267" r:id="rId7"/>
    <p:sldId id="268" r:id="rId8"/>
    <p:sldId id="269" r:id="rId9"/>
    <p:sldId id="270" r:id="rId10"/>
    <p:sldId id="278" r:id="rId11"/>
    <p:sldId id="271" r:id="rId12"/>
    <p:sldId id="272" r:id="rId13"/>
    <p:sldId id="273" r:id="rId14"/>
    <p:sldId id="258" r:id="rId15"/>
    <p:sldId id="259" r:id="rId16"/>
    <p:sldId id="274" r:id="rId17"/>
    <p:sldId id="275" r:id="rId18"/>
    <p:sldId id="257" r:id="rId19"/>
    <p:sldId id="280" r:id="rId20"/>
  </p:sldIdLst>
  <p:sldSz cx="9144000" cy="6858000" type="screen4x3"/>
  <p:notesSz cx="6858000" cy="9144000"/>
  <p:embeddedFontLst>
    <p:embeddedFont>
      <p:font typeface="Times" pitchFamily="18" charset="0"/>
      <p:regular r:id="rId22"/>
      <p:bold r:id="rId23"/>
      <p:italic r:id="rId24"/>
      <p:boldItalic r:id="rId25"/>
    </p:embeddedFont>
    <p:embeddedFont>
      <p:font typeface="Trebuchet MS" pitchFamily="34" charset="0"/>
      <p:regular r:id="rId26"/>
      <p:bold r:id="rId27"/>
      <p:italic r:id="rId28"/>
      <p:boldItalic r:id="rId29"/>
    </p:embeddedFont>
    <p:embeddedFont>
      <p:font typeface="Webdings" pitchFamily="18" charset="2"/>
      <p:regular r:id="rId30"/>
    </p:embeddedFont>
    <p:embeddedFont>
      <p:font typeface="Tahoma" pitchFamily="34" charset="0"/>
      <p:regular r:id="rId31"/>
      <p:bold r:id="rId32"/>
    </p:embeddedFont>
    <p:embeddedFont>
      <p:font typeface="Arial Unicode MS" pitchFamily="34" charset="-128"/>
      <p:regular r:id="rId33"/>
    </p:embeddedFont>
  </p:embeddedFontLst>
  <p:defaultTextStyle>
    <a:defPPr>
      <a:defRPr lang="es-E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0CAB0"/>
    <a:srgbClr val="D5E2D5"/>
    <a:srgbClr val="8CAD8C"/>
    <a:srgbClr val="4618C6"/>
    <a:srgbClr val="FF7518"/>
    <a:srgbClr val="B64500"/>
    <a:srgbClr val="006600"/>
    <a:srgbClr val="008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45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130"/>
    </p:cViewPr>
  </p:sorterViewPr>
  <p:notesViewPr>
    <p:cSldViewPr>
      <p:cViewPr varScale="1">
        <p:scale>
          <a:sx n="43" d="100"/>
          <a:sy n="43" d="100"/>
        </p:scale>
        <p:origin x="-1470"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5.fntdata"/><Relationship Id="rId3" Type="http://schemas.openxmlformats.org/officeDocument/2006/relationships/slide" Target="slides/slide2.xml"/><Relationship Id="rId21" Type="http://schemas.openxmlformats.org/officeDocument/2006/relationships/notesMaster" Target="notesMasters/notesMaster1.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4.fntdata"/><Relationship Id="rId33" Type="http://schemas.openxmlformats.org/officeDocument/2006/relationships/font" Target="fonts/font12.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3.fntdata"/><Relationship Id="rId32" Type="http://schemas.openxmlformats.org/officeDocument/2006/relationships/font" Target="fonts/font11.fntdata"/><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2.fntdata"/><Relationship Id="rId28" Type="http://schemas.openxmlformats.org/officeDocument/2006/relationships/font" Target="fonts/font7.fntdata"/><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10.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1.fntdata"/><Relationship Id="rId27" Type="http://schemas.openxmlformats.org/officeDocument/2006/relationships/font" Target="fonts/font6.fntdata"/><Relationship Id="rId30" Type="http://schemas.openxmlformats.org/officeDocument/2006/relationships/font" Target="fonts/font9.fntdata"/><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image" Target="../media/image2.emf"/><Relationship Id="rId4"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s-ES"/>
          </a:p>
        </p:txBody>
      </p:sp>
      <p:sp>
        <p:nvSpPr>
          <p:cNvPr id="2355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s-ES"/>
          </a:p>
        </p:txBody>
      </p:sp>
      <p:sp>
        <p:nvSpPr>
          <p:cNvPr id="23556"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355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2355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s-ES"/>
          </a:p>
        </p:txBody>
      </p:sp>
      <p:sp>
        <p:nvSpPr>
          <p:cNvPr id="2355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CA2E9A7F-9D83-4FDF-86F8-75C3BDE16EF0}" type="slidenum">
              <a:rPr lang="es-ES"/>
              <a:pPr/>
              <a:t>‹#›</a:t>
            </a:fld>
            <a:endParaRPr lang="es-E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6BA8148-8285-4C9F-AB32-18125DD6594C}"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AEEFDFB-C1B2-4D6D-AF4E-9D8D3BD7F44D}"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76200"/>
            <a:ext cx="2076450" cy="6019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76200"/>
            <a:ext cx="6076950" cy="6019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B1A9D5B-AFEE-4290-8D31-6D24706C8707}"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C5EFD23-E002-4ECA-A22B-9E7A93ECD138}"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180C592-EC2A-414D-985A-DF5194B57BD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524000"/>
            <a:ext cx="40005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524000"/>
            <a:ext cx="40005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AAA9191-9C53-4F2A-844E-94A0607B309C}"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885E84A1-85E9-452B-9835-1EAC5A515CEC}"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AAEF81AB-30C9-4B49-B4EB-9451F644B2D3}"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DF5CAE06-578A-45BE-8280-A2B87E0E1108}"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2CCD4E0-B947-4DA8-BBC8-0C3330C677F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88EE1FF-A779-4C4D-8AEA-F8886857F5C2}"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5E2D5"/>
        </a:solidFill>
        <a:effectLst/>
      </p:bgPr>
    </p:bg>
    <p:spTree>
      <p:nvGrpSpPr>
        <p:cNvPr id="1" name=""/>
        <p:cNvGrpSpPr/>
        <p:nvPr/>
      </p:nvGrpSpPr>
      <p:grpSpPr>
        <a:xfrm>
          <a:off x="0" y="0"/>
          <a:ext cx="0" cy="0"/>
          <a:chOff x="0" y="0"/>
          <a:chExt cx="0" cy="0"/>
        </a:xfrm>
      </p:grpSpPr>
      <p:sp>
        <p:nvSpPr>
          <p:cNvPr id="43015" name="Rectangle 7"/>
          <p:cNvSpPr>
            <a:spLocks noChangeArrowheads="1"/>
          </p:cNvSpPr>
          <p:nvPr/>
        </p:nvSpPr>
        <p:spPr bwMode="invGray">
          <a:xfrm>
            <a:off x="0" y="0"/>
            <a:ext cx="9144000" cy="1066800"/>
          </a:xfrm>
          <a:prstGeom prst="rect">
            <a:avLst/>
          </a:prstGeom>
          <a:solidFill>
            <a:schemeClr val="accent1"/>
          </a:solidFill>
          <a:ln w="9525">
            <a:noFill/>
            <a:miter lim="800000"/>
            <a:headEnd/>
            <a:tailEnd/>
          </a:ln>
          <a:effectLst/>
        </p:spPr>
        <p:txBody>
          <a:bodyPr wrap="none" anchor="ctr"/>
          <a:lstStyle/>
          <a:p>
            <a:endParaRPr lang="en-US"/>
          </a:p>
        </p:txBody>
      </p:sp>
      <p:sp>
        <p:nvSpPr>
          <p:cNvPr id="43010" name="Rectangle 2"/>
          <p:cNvSpPr>
            <a:spLocks noGrp="1" noChangeArrowheads="1"/>
          </p:cNvSpPr>
          <p:nvPr>
            <p:ph type="title"/>
          </p:nvPr>
        </p:nvSpPr>
        <p:spPr bwMode="auto">
          <a:xfrm>
            <a:off x="457200" y="-76200"/>
            <a:ext cx="8305800" cy="1143000"/>
          </a:xfrm>
          <a:prstGeom prst="rect">
            <a:avLst/>
          </a:prstGeom>
          <a:noFill/>
          <a:ln w="9525">
            <a:noFill/>
            <a:miter lim="800000"/>
            <a:headEnd/>
            <a:tailEnd/>
          </a:ln>
          <a:effectLst>
            <a:outerShdw dist="35921" dir="2700000" algn="ctr" rotWithShape="0">
              <a:schemeClr val="bg2"/>
            </a:outerShdw>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43011" name="Rectangle 3"/>
          <p:cNvSpPr>
            <a:spLocks noGrp="1" noChangeArrowheads="1"/>
          </p:cNvSpPr>
          <p:nvPr>
            <p:ph type="body" idx="1"/>
          </p:nvPr>
        </p:nvSpPr>
        <p:spPr bwMode="auto">
          <a:xfrm>
            <a:off x="533400" y="1524000"/>
            <a:ext cx="8153400" cy="441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3012"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latin typeface="+mj-lt"/>
              </a:defRPr>
            </a:lvl1pPr>
          </a:lstStyle>
          <a:p>
            <a:endParaRPr lang="en-US"/>
          </a:p>
        </p:txBody>
      </p:sp>
      <p:sp>
        <p:nvSpPr>
          <p:cNvPr id="43013"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latin typeface="+mj-lt"/>
              </a:defRPr>
            </a:lvl1pPr>
          </a:lstStyle>
          <a:p>
            <a:endParaRPr lang="en-US"/>
          </a:p>
        </p:txBody>
      </p:sp>
      <p:sp>
        <p:nvSpPr>
          <p:cNvPr id="43014"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latin typeface="+mj-lt"/>
              </a:defRPr>
            </a:lvl1pPr>
          </a:lstStyle>
          <a:p>
            <a:fld id="{F2FEE393-D515-4B50-8BCB-163891E7E361}" type="slidenum">
              <a:rPr lang="en-US"/>
              <a:pPr/>
              <a:t>‹#›</a:t>
            </a:fld>
            <a:endParaRPr lang="en-US"/>
          </a:p>
        </p:txBody>
      </p:sp>
      <p:sp>
        <p:nvSpPr>
          <p:cNvPr id="43017" name="Line 9"/>
          <p:cNvSpPr>
            <a:spLocks noChangeShapeType="1"/>
          </p:cNvSpPr>
          <p:nvPr/>
        </p:nvSpPr>
        <p:spPr bwMode="grayWhite">
          <a:xfrm>
            <a:off x="0" y="1066800"/>
            <a:ext cx="9144000" cy="0"/>
          </a:xfrm>
          <a:prstGeom prst="line">
            <a:avLst/>
          </a:prstGeom>
          <a:noFill/>
          <a:ln w="19050">
            <a:solidFill>
              <a:schemeClr val="bg1"/>
            </a:solidFill>
            <a:miter lim="800000"/>
            <a:headEnd/>
            <a:tailEnd/>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Lst>
  <p:txStyles>
    <p:titleStyle>
      <a:lvl1pPr algn="l" rtl="0" fontAlgn="base">
        <a:spcBef>
          <a:spcPct val="0"/>
        </a:spcBef>
        <a:spcAft>
          <a:spcPct val="0"/>
        </a:spcAft>
        <a:defRPr sz="3600">
          <a:solidFill>
            <a:schemeClr val="bg1"/>
          </a:solidFill>
          <a:latin typeface="+mj-lt"/>
          <a:ea typeface="+mj-ea"/>
          <a:cs typeface="+mj-cs"/>
        </a:defRPr>
      </a:lvl1pPr>
      <a:lvl2pPr algn="l" rtl="0" fontAlgn="base">
        <a:spcBef>
          <a:spcPct val="0"/>
        </a:spcBef>
        <a:spcAft>
          <a:spcPct val="0"/>
        </a:spcAft>
        <a:defRPr sz="3600">
          <a:solidFill>
            <a:schemeClr val="bg1"/>
          </a:solidFill>
          <a:latin typeface="Times" charset="0"/>
        </a:defRPr>
      </a:lvl2pPr>
      <a:lvl3pPr algn="l" rtl="0" fontAlgn="base">
        <a:spcBef>
          <a:spcPct val="0"/>
        </a:spcBef>
        <a:spcAft>
          <a:spcPct val="0"/>
        </a:spcAft>
        <a:defRPr sz="3600">
          <a:solidFill>
            <a:schemeClr val="bg1"/>
          </a:solidFill>
          <a:latin typeface="Times" charset="0"/>
        </a:defRPr>
      </a:lvl3pPr>
      <a:lvl4pPr algn="l" rtl="0" fontAlgn="base">
        <a:spcBef>
          <a:spcPct val="0"/>
        </a:spcBef>
        <a:spcAft>
          <a:spcPct val="0"/>
        </a:spcAft>
        <a:defRPr sz="3600">
          <a:solidFill>
            <a:schemeClr val="bg1"/>
          </a:solidFill>
          <a:latin typeface="Times" charset="0"/>
        </a:defRPr>
      </a:lvl4pPr>
      <a:lvl5pPr algn="l" rtl="0" fontAlgn="base">
        <a:spcBef>
          <a:spcPct val="0"/>
        </a:spcBef>
        <a:spcAft>
          <a:spcPct val="0"/>
        </a:spcAft>
        <a:defRPr sz="3600">
          <a:solidFill>
            <a:schemeClr val="bg1"/>
          </a:solidFill>
          <a:latin typeface="Times" charset="0"/>
        </a:defRPr>
      </a:lvl5pPr>
      <a:lvl6pPr marL="457200" algn="l" rtl="0" fontAlgn="base">
        <a:spcBef>
          <a:spcPct val="0"/>
        </a:spcBef>
        <a:spcAft>
          <a:spcPct val="0"/>
        </a:spcAft>
        <a:defRPr sz="3600">
          <a:solidFill>
            <a:schemeClr val="bg1"/>
          </a:solidFill>
          <a:latin typeface="Times" charset="0"/>
        </a:defRPr>
      </a:lvl6pPr>
      <a:lvl7pPr marL="914400" algn="l" rtl="0" fontAlgn="base">
        <a:spcBef>
          <a:spcPct val="0"/>
        </a:spcBef>
        <a:spcAft>
          <a:spcPct val="0"/>
        </a:spcAft>
        <a:defRPr sz="3600">
          <a:solidFill>
            <a:schemeClr val="bg1"/>
          </a:solidFill>
          <a:latin typeface="Times" charset="0"/>
        </a:defRPr>
      </a:lvl7pPr>
      <a:lvl8pPr marL="1371600" algn="l" rtl="0" fontAlgn="base">
        <a:spcBef>
          <a:spcPct val="0"/>
        </a:spcBef>
        <a:spcAft>
          <a:spcPct val="0"/>
        </a:spcAft>
        <a:defRPr sz="3600">
          <a:solidFill>
            <a:schemeClr val="bg1"/>
          </a:solidFill>
          <a:latin typeface="Times" charset="0"/>
        </a:defRPr>
      </a:lvl8pPr>
      <a:lvl9pPr marL="1828800" algn="l" rtl="0" fontAlgn="base">
        <a:spcBef>
          <a:spcPct val="0"/>
        </a:spcBef>
        <a:spcAft>
          <a:spcPct val="0"/>
        </a:spcAft>
        <a:defRPr sz="3600">
          <a:solidFill>
            <a:schemeClr val="bg1"/>
          </a:solidFill>
          <a:latin typeface="Times" charset="0"/>
        </a:defRPr>
      </a:lvl9pPr>
    </p:titleStyle>
    <p:bodyStyle>
      <a:lvl1pPr marL="342900" indent="-342900" algn="l" rtl="0" fontAlgn="base">
        <a:spcBef>
          <a:spcPct val="20000"/>
        </a:spcBef>
        <a:spcAft>
          <a:spcPct val="0"/>
        </a:spcAft>
        <a:buClr>
          <a:schemeClr val="folHlink"/>
        </a:buClr>
        <a:buSzPct val="60000"/>
        <a:buFont typeface="Webdings" pitchFamily="18" charset="2"/>
        <a:buChar char="n"/>
        <a:defRPr sz="2400">
          <a:solidFill>
            <a:schemeClr val="tx1"/>
          </a:solidFill>
          <a:latin typeface="+mn-lt"/>
          <a:ea typeface="+mn-ea"/>
          <a:cs typeface="+mn-cs"/>
        </a:defRPr>
      </a:lvl1pPr>
      <a:lvl2pPr marL="742950" indent="-285750" algn="l" rtl="0" fontAlgn="base">
        <a:spcBef>
          <a:spcPct val="20000"/>
        </a:spcBef>
        <a:spcAft>
          <a:spcPct val="0"/>
        </a:spcAft>
        <a:buClr>
          <a:schemeClr val="folHlink"/>
        </a:buClr>
        <a:buSzPct val="40000"/>
        <a:buFont typeface="Webdings" pitchFamily="18" charset="2"/>
        <a:buChar char="g"/>
        <a:defRPr sz="2000">
          <a:solidFill>
            <a:schemeClr val="tx1"/>
          </a:solidFill>
          <a:latin typeface="+mn-lt"/>
        </a:defRPr>
      </a:lvl2pPr>
      <a:lvl3pPr marL="1143000" indent="-228600" algn="l" rtl="0" fontAlgn="base">
        <a:spcBef>
          <a:spcPct val="20000"/>
        </a:spcBef>
        <a:spcAft>
          <a:spcPct val="0"/>
        </a:spcAft>
        <a:buChar char="—"/>
        <a:defRPr>
          <a:solidFill>
            <a:schemeClr val="tx1"/>
          </a:solidFill>
          <a:latin typeface="+mn-lt"/>
        </a:defRPr>
      </a:lvl3pPr>
      <a:lvl4pPr marL="1600200" indent="-228600" algn="l" rtl="0" fontAlgn="base">
        <a:spcBef>
          <a:spcPct val="20000"/>
        </a:spcBef>
        <a:spcAft>
          <a:spcPct val="0"/>
        </a:spcAft>
        <a:buChar char="–"/>
        <a:defRPr sz="1600">
          <a:solidFill>
            <a:schemeClr val="tx1"/>
          </a:solidFill>
          <a:latin typeface="+mn-lt"/>
        </a:defRPr>
      </a:lvl4pPr>
      <a:lvl5pPr marL="2057400" indent="-228600" algn="l" rtl="0" fontAlgn="base">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Microsoft_Office_Excel_Chart1.xls"/><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Microsoft_Office_Excel_Chart4.xls"/><Relationship Id="rId5" Type="http://schemas.openxmlformats.org/officeDocument/2006/relationships/oleObject" Target="../embeddings/Microsoft_Office_Excel_Chart3.xls"/><Relationship Id="rId4" Type="http://schemas.openxmlformats.org/officeDocument/2006/relationships/oleObject" Target="../embeddings/Microsoft_Office_Excel_Chart2.xls"/></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5" name="Rectangle 7"/>
          <p:cNvSpPr>
            <a:spLocks noGrp="1" noChangeArrowheads="1"/>
          </p:cNvSpPr>
          <p:nvPr>
            <p:ph type="title" idx="4294967295"/>
          </p:nvPr>
        </p:nvSpPr>
        <p:spPr>
          <a:xfrm>
            <a:off x="885825" y="617538"/>
            <a:ext cx="8258175" cy="906462"/>
          </a:xfrm>
        </p:spPr>
        <p:txBody>
          <a:bodyPr/>
          <a:lstStyle/>
          <a:p>
            <a:pPr algn="ctr"/>
            <a:r>
              <a:rPr lang="es-MX" sz="2000"/>
              <a:t>Diálogo Regional de Políticas</a:t>
            </a:r>
            <a:endParaRPr lang="es-ES" sz="2000"/>
          </a:p>
        </p:txBody>
      </p:sp>
      <p:sp>
        <p:nvSpPr>
          <p:cNvPr id="2057" name="Rectangle 9"/>
          <p:cNvSpPr>
            <a:spLocks noChangeArrowheads="1"/>
          </p:cNvSpPr>
          <p:nvPr/>
        </p:nvSpPr>
        <p:spPr bwMode="ltGray">
          <a:xfrm>
            <a:off x="0" y="0"/>
            <a:ext cx="9144000" cy="3251200"/>
          </a:xfrm>
          <a:prstGeom prst="rect">
            <a:avLst/>
          </a:prstGeom>
          <a:solidFill>
            <a:schemeClr val="accent1"/>
          </a:solidFill>
          <a:ln w="9525">
            <a:noFill/>
            <a:miter lim="800000"/>
            <a:headEnd/>
            <a:tailEnd/>
          </a:ln>
          <a:effectLst/>
        </p:spPr>
        <p:txBody>
          <a:bodyPr wrap="none" anchor="ctr"/>
          <a:lstStyle/>
          <a:p>
            <a:endParaRPr lang="en-US"/>
          </a:p>
        </p:txBody>
      </p:sp>
      <p:sp>
        <p:nvSpPr>
          <p:cNvPr id="2058" name="Rectangle 10"/>
          <p:cNvSpPr>
            <a:spLocks noChangeArrowheads="1"/>
          </p:cNvSpPr>
          <p:nvPr/>
        </p:nvSpPr>
        <p:spPr bwMode="ltGray">
          <a:xfrm>
            <a:off x="0" y="3276600"/>
            <a:ext cx="9144000" cy="1295400"/>
          </a:xfrm>
          <a:prstGeom prst="rect">
            <a:avLst/>
          </a:prstGeom>
          <a:solidFill>
            <a:srgbClr val="C3D6C3"/>
          </a:solidFill>
          <a:ln w="9525">
            <a:noFill/>
            <a:miter lim="800000"/>
            <a:headEnd/>
            <a:tailEnd/>
          </a:ln>
          <a:effectLst/>
        </p:spPr>
        <p:txBody>
          <a:bodyPr wrap="none" anchor="ctr"/>
          <a:lstStyle/>
          <a:p>
            <a:endParaRPr lang="en-US"/>
          </a:p>
        </p:txBody>
      </p:sp>
      <p:sp>
        <p:nvSpPr>
          <p:cNvPr id="2060" name="Rectangle 12"/>
          <p:cNvSpPr>
            <a:spLocks noChangeArrowheads="1"/>
          </p:cNvSpPr>
          <p:nvPr/>
        </p:nvSpPr>
        <p:spPr bwMode="ltGray">
          <a:xfrm>
            <a:off x="0" y="4597400"/>
            <a:ext cx="9144000" cy="2260600"/>
          </a:xfrm>
          <a:prstGeom prst="rect">
            <a:avLst/>
          </a:prstGeom>
          <a:solidFill>
            <a:schemeClr val="accent2"/>
          </a:solidFill>
          <a:ln w="9525">
            <a:noFill/>
            <a:miter lim="800000"/>
            <a:headEnd/>
            <a:tailEnd/>
          </a:ln>
          <a:effectLst/>
        </p:spPr>
        <p:txBody>
          <a:bodyPr wrap="none" anchor="ctr"/>
          <a:lstStyle/>
          <a:p>
            <a:endParaRPr lang="en-US"/>
          </a:p>
        </p:txBody>
      </p:sp>
      <p:sp>
        <p:nvSpPr>
          <p:cNvPr id="2053" name="Rectangle 5"/>
          <p:cNvSpPr>
            <a:spLocks noGrp="1" noChangeArrowheads="1"/>
          </p:cNvSpPr>
          <p:nvPr>
            <p:ph type="subTitle" idx="4294967295"/>
          </p:nvPr>
        </p:nvSpPr>
        <p:spPr>
          <a:xfrm>
            <a:off x="457200" y="3733800"/>
            <a:ext cx="8229600" cy="2514600"/>
          </a:xfrm>
        </p:spPr>
        <p:txBody>
          <a:bodyPr/>
          <a:lstStyle/>
          <a:p>
            <a:pPr marL="0" indent="0" algn="ctr">
              <a:buFont typeface="Webdings" pitchFamily="18" charset="2"/>
              <a:buNone/>
            </a:pPr>
            <a:r>
              <a:rPr lang="en-US">
                <a:ea typeface="Arial Unicode MS" pitchFamily="34" charset="-128"/>
                <a:cs typeface="Arial Unicode MS" pitchFamily="34" charset="-128"/>
              </a:rPr>
              <a:t>Argentina, Costa Rica, Mexico and Peru</a:t>
            </a:r>
            <a:endParaRPr lang="en-US" sz="2800"/>
          </a:p>
        </p:txBody>
      </p:sp>
      <p:sp>
        <p:nvSpPr>
          <p:cNvPr id="2076" name="Rectangle 28"/>
          <p:cNvSpPr>
            <a:spLocks noChangeArrowheads="1"/>
          </p:cNvSpPr>
          <p:nvPr/>
        </p:nvSpPr>
        <p:spPr bwMode="auto">
          <a:xfrm>
            <a:off x="457200" y="1066800"/>
            <a:ext cx="8229600" cy="1828800"/>
          </a:xfrm>
          <a:prstGeom prst="rect">
            <a:avLst/>
          </a:prstGeom>
          <a:noFill/>
          <a:ln w="9525">
            <a:noFill/>
            <a:miter lim="800000"/>
            <a:headEnd/>
            <a:tailEnd/>
          </a:ln>
          <a:effectLst/>
        </p:spPr>
        <p:txBody>
          <a:bodyPr/>
          <a:lstStyle/>
          <a:p>
            <a:pPr algn="ctr">
              <a:buClr>
                <a:schemeClr val="folHlink"/>
              </a:buClr>
              <a:buSzPct val="60000"/>
              <a:buFont typeface="Webdings" pitchFamily="18" charset="2"/>
              <a:buNone/>
            </a:pPr>
            <a:r>
              <a:rPr lang="en-US" sz="3200">
                <a:solidFill>
                  <a:schemeClr val="bg1"/>
                </a:solidFill>
                <a:latin typeface="Times New Roman" pitchFamily="18" charset="0"/>
                <a:cs typeface="Times New Roman" pitchFamily="18" charset="0"/>
              </a:rPr>
              <a:t>Comparative Analysis of Labor Relations in the </a:t>
            </a:r>
          </a:p>
          <a:p>
            <a:pPr algn="ctr">
              <a:buClr>
                <a:schemeClr val="folHlink"/>
              </a:buClr>
              <a:buSzPct val="60000"/>
              <a:buFont typeface="Webdings" pitchFamily="18" charset="2"/>
              <a:buNone/>
            </a:pPr>
            <a:endParaRPr lang="en-US" sz="3200">
              <a:solidFill>
                <a:schemeClr val="bg1"/>
              </a:solidFill>
              <a:latin typeface="Times New Roman" pitchFamily="18" charset="0"/>
              <a:cs typeface="Times New Roman" pitchFamily="18" charset="0"/>
            </a:endParaRPr>
          </a:p>
          <a:p>
            <a:pPr algn="ctr">
              <a:buClr>
                <a:schemeClr val="folHlink"/>
              </a:buClr>
              <a:buSzPct val="60000"/>
              <a:buFont typeface="Webdings" pitchFamily="18" charset="2"/>
              <a:buNone/>
            </a:pPr>
            <a:r>
              <a:rPr lang="en-US" sz="3200">
                <a:solidFill>
                  <a:schemeClr val="bg1"/>
                </a:solidFill>
                <a:latin typeface="Times New Roman" pitchFamily="18" charset="0"/>
                <a:cs typeface="Times New Roman" pitchFamily="18" charset="0"/>
              </a:rPr>
              <a:t>Latin American Public Administration</a:t>
            </a:r>
            <a:endParaRPr lang="es-ES" sz="3600">
              <a:solidFill>
                <a:schemeClr val="bg1"/>
              </a:solidFill>
              <a:latin typeface="Times New Roman" pitchFamily="18" charset="0"/>
            </a:endParaRPr>
          </a:p>
        </p:txBody>
      </p:sp>
      <p:sp>
        <p:nvSpPr>
          <p:cNvPr id="2077" name="Rectangle 29"/>
          <p:cNvSpPr>
            <a:spLocks noChangeArrowheads="1"/>
          </p:cNvSpPr>
          <p:nvPr/>
        </p:nvSpPr>
        <p:spPr bwMode="auto">
          <a:xfrm>
            <a:off x="457200" y="5105400"/>
            <a:ext cx="8229600" cy="685800"/>
          </a:xfrm>
          <a:prstGeom prst="rect">
            <a:avLst/>
          </a:prstGeom>
          <a:noFill/>
          <a:ln w="9525">
            <a:noFill/>
            <a:miter lim="800000"/>
            <a:headEnd/>
            <a:tailEnd/>
          </a:ln>
          <a:effectLst>
            <a:outerShdw dist="35921" dir="2700000" algn="ctr" rotWithShape="0">
              <a:schemeClr val="bg2"/>
            </a:outerShdw>
          </a:effectLst>
        </p:spPr>
        <p:txBody>
          <a:bodyPr/>
          <a:lstStyle/>
          <a:p>
            <a:pPr algn="ctr">
              <a:spcBef>
                <a:spcPct val="20000"/>
              </a:spcBef>
              <a:buClr>
                <a:schemeClr val="folHlink"/>
              </a:buClr>
              <a:buSzPct val="60000"/>
              <a:buFont typeface="Webdings" pitchFamily="18" charset="2"/>
              <a:buNone/>
            </a:pPr>
            <a:r>
              <a:rPr lang="en-US" sz="1600" b="1">
                <a:solidFill>
                  <a:schemeClr val="bg1"/>
                </a:solidFill>
                <a:latin typeface="Trebuchet MS" pitchFamily="34" charset="0"/>
                <a:ea typeface="Arial Unicode MS" pitchFamily="34" charset="-128"/>
                <a:cs typeface="Arial Unicode MS" pitchFamily="34" charset="-128"/>
              </a:rPr>
              <a:t>By José Alberto Bonifacio and Graciela Falivene</a:t>
            </a:r>
          </a:p>
          <a:p>
            <a:pPr algn="ctr">
              <a:spcBef>
                <a:spcPct val="20000"/>
              </a:spcBef>
              <a:buClr>
                <a:schemeClr val="folHlink"/>
              </a:buClr>
              <a:buSzPct val="60000"/>
              <a:buFont typeface="Webdings" pitchFamily="18" charset="2"/>
              <a:buNone/>
            </a:pPr>
            <a:r>
              <a:rPr lang="en-US" sz="1600" b="1">
                <a:solidFill>
                  <a:schemeClr val="bg1"/>
                </a:solidFill>
                <a:latin typeface="Trebuchet MS" pitchFamily="34" charset="0"/>
                <a:ea typeface="Arial Unicode MS" pitchFamily="34" charset="-128"/>
                <a:cs typeface="Arial Unicode MS" pitchFamily="34" charset="-128"/>
              </a:rPr>
              <a:t>with the cooperation of CLAD</a:t>
            </a:r>
          </a:p>
          <a:p>
            <a:pPr algn="ctr">
              <a:spcBef>
                <a:spcPct val="20000"/>
              </a:spcBef>
              <a:buClr>
                <a:schemeClr val="folHlink"/>
              </a:buClr>
              <a:buSzPct val="60000"/>
              <a:buFont typeface="Webdings" pitchFamily="18" charset="2"/>
              <a:buNone/>
            </a:pPr>
            <a:endParaRPr lang="es-ES_tradnl" sz="1600" i="1">
              <a:solidFill>
                <a:schemeClr val="bg1"/>
              </a:solidFill>
              <a:latin typeface="Trebuchet MS" pitchFamily="34" charset="0"/>
              <a:ea typeface="Arial Unicode MS" pitchFamily="34" charset="-128"/>
              <a:cs typeface="Arial Unicode MS" pitchFamily="34" charset="-128"/>
            </a:endParaRPr>
          </a:p>
          <a:p>
            <a:pPr algn="ctr">
              <a:spcBef>
                <a:spcPct val="20000"/>
              </a:spcBef>
              <a:buClr>
                <a:schemeClr val="folHlink"/>
              </a:buClr>
              <a:buSzPct val="60000"/>
              <a:buFont typeface="Webdings" pitchFamily="18" charset="2"/>
              <a:buNone/>
            </a:pPr>
            <a:endParaRPr lang="es-ES" sz="2000">
              <a:solidFill>
                <a:schemeClr val="bg1"/>
              </a:solidFill>
              <a:latin typeface="Trebuchet MS"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rgbClr val="C3D6C3"/>
        </a:solidFill>
        <a:effectLst/>
      </p:bgPr>
    </p:bg>
    <p:spTree>
      <p:nvGrpSpPr>
        <p:cNvPr id="1" name=""/>
        <p:cNvGrpSpPr/>
        <p:nvPr/>
      </p:nvGrpSpPr>
      <p:grpSpPr>
        <a:xfrm>
          <a:off x="0" y="0"/>
          <a:ext cx="0" cy="0"/>
          <a:chOff x="0" y="0"/>
          <a:chExt cx="0" cy="0"/>
        </a:xfrm>
      </p:grpSpPr>
      <p:sp>
        <p:nvSpPr>
          <p:cNvPr id="41989" name="Rectangle 5"/>
          <p:cNvSpPr>
            <a:spLocks noChangeArrowheads="1"/>
          </p:cNvSpPr>
          <p:nvPr/>
        </p:nvSpPr>
        <p:spPr bwMode="auto">
          <a:xfrm>
            <a:off x="228600" y="331788"/>
            <a:ext cx="8077200" cy="915987"/>
          </a:xfrm>
          <a:prstGeom prst="rect">
            <a:avLst/>
          </a:prstGeom>
          <a:noFill/>
          <a:ln w="9525">
            <a:noFill/>
            <a:miter lim="800000"/>
            <a:headEnd/>
            <a:tailEnd/>
          </a:ln>
          <a:effectLst/>
        </p:spPr>
        <p:txBody>
          <a:bodyPr>
            <a:spAutoFit/>
          </a:bodyPr>
          <a:lstStyle/>
          <a:p>
            <a:pPr algn="ctr"/>
            <a:r>
              <a:rPr lang="en-US" sz="1800" b="1">
                <a:latin typeface="Trebuchet MS" pitchFamily="34" charset="0"/>
                <a:cs typeface="Arial" pitchFamily="34" charset="0"/>
              </a:rPr>
              <a:t>Total public employment relative to the economically active population in Argentina, Costa Rica and Mexico </a:t>
            </a:r>
          </a:p>
          <a:p>
            <a:pPr algn="ctr"/>
            <a:r>
              <a:rPr lang="en-US" sz="1800" b="1">
                <a:latin typeface="Trebuchet MS" pitchFamily="34" charset="0"/>
                <a:cs typeface="Arial" pitchFamily="34" charset="0"/>
              </a:rPr>
              <a:t>(1995-1999, in percentages)</a:t>
            </a:r>
            <a:endParaRPr lang="es-ES_tradnl" sz="1800" b="1">
              <a:latin typeface="Trebuchet MS" pitchFamily="34" charset="0"/>
              <a:cs typeface="Arial" pitchFamily="34" charset="0"/>
            </a:endParaRPr>
          </a:p>
        </p:txBody>
      </p:sp>
      <p:graphicFrame>
        <p:nvGraphicFramePr>
          <p:cNvPr id="41990" name="Object 6"/>
          <p:cNvGraphicFramePr>
            <a:graphicFrameLocks noChangeAspect="1"/>
          </p:cNvGraphicFramePr>
          <p:nvPr/>
        </p:nvGraphicFramePr>
        <p:xfrm>
          <a:off x="366713" y="1536700"/>
          <a:ext cx="8243887" cy="4787900"/>
        </p:xfrm>
        <a:graphic>
          <a:graphicData uri="http://schemas.openxmlformats.org/presentationml/2006/ole">
            <p:oleObj spid="_x0000_s41990" name="Chart" r:id="rId3" imgW="8239625" imgH="4791276" progId="MSGraph.Chart.8">
              <p:embed followColorScheme="full"/>
            </p:oleObj>
          </a:graphicData>
        </a:graphic>
      </p:graphicFrame>
      <p:sp>
        <p:nvSpPr>
          <p:cNvPr id="41992" name="Rectangle 8"/>
          <p:cNvSpPr>
            <a:spLocks noChangeArrowheads="1"/>
          </p:cNvSpPr>
          <p:nvPr/>
        </p:nvSpPr>
        <p:spPr bwMode="auto">
          <a:xfrm>
            <a:off x="6691313" y="2733675"/>
            <a:ext cx="889000" cy="274638"/>
          </a:xfrm>
          <a:prstGeom prst="rect">
            <a:avLst/>
          </a:prstGeom>
          <a:noFill/>
          <a:ln w="9525">
            <a:noFill/>
            <a:miter lim="800000"/>
            <a:headEnd/>
            <a:tailEnd/>
          </a:ln>
          <a:effectLst/>
        </p:spPr>
        <p:txBody>
          <a:bodyPr wrap="none">
            <a:spAutoFit/>
          </a:bodyPr>
          <a:lstStyle/>
          <a:p>
            <a:r>
              <a:rPr lang="es-ES_tradnl" sz="1200" b="1" i="1">
                <a:solidFill>
                  <a:srgbClr val="4618C6"/>
                </a:solidFill>
                <a:latin typeface="Trebuchet MS" pitchFamily="34" charset="0"/>
              </a:rPr>
              <a:t>Argentina</a:t>
            </a:r>
          </a:p>
        </p:txBody>
      </p:sp>
      <p:sp>
        <p:nvSpPr>
          <p:cNvPr id="41993" name="Rectangle 9"/>
          <p:cNvSpPr>
            <a:spLocks noChangeArrowheads="1"/>
          </p:cNvSpPr>
          <p:nvPr/>
        </p:nvSpPr>
        <p:spPr bwMode="auto">
          <a:xfrm>
            <a:off x="6615113" y="3365500"/>
            <a:ext cx="947737" cy="274638"/>
          </a:xfrm>
          <a:prstGeom prst="rect">
            <a:avLst/>
          </a:prstGeom>
          <a:noFill/>
          <a:ln w="9525">
            <a:noFill/>
            <a:miter lim="800000"/>
            <a:headEnd/>
            <a:tailEnd/>
          </a:ln>
          <a:effectLst/>
        </p:spPr>
        <p:txBody>
          <a:bodyPr wrap="none">
            <a:spAutoFit/>
          </a:bodyPr>
          <a:lstStyle/>
          <a:p>
            <a:r>
              <a:rPr lang="es-ES_tradnl" sz="1200" b="1" i="1">
                <a:solidFill>
                  <a:srgbClr val="FF7518"/>
                </a:solidFill>
                <a:latin typeface="Trebuchet MS" pitchFamily="34" charset="0"/>
              </a:rPr>
              <a:t>Costa Rica</a:t>
            </a:r>
          </a:p>
        </p:txBody>
      </p:sp>
      <p:sp>
        <p:nvSpPr>
          <p:cNvPr id="41994" name="Rectangle 10"/>
          <p:cNvSpPr>
            <a:spLocks noChangeArrowheads="1"/>
          </p:cNvSpPr>
          <p:nvPr/>
        </p:nvSpPr>
        <p:spPr bwMode="auto">
          <a:xfrm>
            <a:off x="5395913" y="2395538"/>
            <a:ext cx="685800" cy="274637"/>
          </a:xfrm>
          <a:prstGeom prst="rect">
            <a:avLst/>
          </a:prstGeom>
          <a:noFill/>
          <a:ln w="9525">
            <a:noFill/>
            <a:miter lim="800000"/>
            <a:headEnd/>
            <a:tailEnd/>
          </a:ln>
          <a:effectLst/>
        </p:spPr>
        <p:txBody>
          <a:bodyPr wrap="none">
            <a:spAutoFit/>
          </a:bodyPr>
          <a:lstStyle/>
          <a:p>
            <a:r>
              <a:rPr lang="es-ES_tradnl" sz="1200" b="1" i="1">
                <a:solidFill>
                  <a:srgbClr val="008206"/>
                </a:solidFill>
                <a:latin typeface="Trebuchet MS" pitchFamily="34" charset="0"/>
              </a:rPr>
              <a:t>Mexico</a:t>
            </a:r>
          </a:p>
        </p:txBody>
      </p:sp>
      <p:sp>
        <p:nvSpPr>
          <p:cNvPr id="41995" name="Rectangle 11"/>
          <p:cNvSpPr>
            <a:spLocks noChangeArrowheads="1"/>
          </p:cNvSpPr>
          <p:nvPr/>
        </p:nvSpPr>
        <p:spPr bwMode="auto">
          <a:xfrm>
            <a:off x="6538913" y="4843463"/>
            <a:ext cx="947737" cy="274637"/>
          </a:xfrm>
          <a:prstGeom prst="rect">
            <a:avLst/>
          </a:prstGeom>
          <a:noFill/>
          <a:ln w="9525">
            <a:noFill/>
            <a:miter lim="800000"/>
            <a:headEnd/>
            <a:tailEnd/>
          </a:ln>
          <a:effectLst/>
        </p:spPr>
        <p:txBody>
          <a:bodyPr wrap="none">
            <a:spAutoFit/>
          </a:bodyPr>
          <a:lstStyle/>
          <a:p>
            <a:r>
              <a:rPr lang="es-ES_tradnl" sz="1200" b="1" i="1">
                <a:solidFill>
                  <a:srgbClr val="FF7518"/>
                </a:solidFill>
                <a:latin typeface="Trebuchet MS" pitchFamily="34" charset="0"/>
              </a:rPr>
              <a:t>Costa Rica</a:t>
            </a:r>
          </a:p>
        </p:txBody>
      </p:sp>
      <p:sp>
        <p:nvSpPr>
          <p:cNvPr id="41996" name="Rectangle 12"/>
          <p:cNvSpPr>
            <a:spLocks noChangeArrowheads="1"/>
          </p:cNvSpPr>
          <p:nvPr/>
        </p:nvSpPr>
        <p:spPr bwMode="auto">
          <a:xfrm>
            <a:off x="6538913" y="4389438"/>
            <a:ext cx="889000" cy="274637"/>
          </a:xfrm>
          <a:prstGeom prst="rect">
            <a:avLst/>
          </a:prstGeom>
          <a:noFill/>
          <a:ln w="9525">
            <a:noFill/>
            <a:miter lim="800000"/>
            <a:headEnd/>
            <a:tailEnd/>
          </a:ln>
          <a:effectLst/>
        </p:spPr>
        <p:txBody>
          <a:bodyPr wrap="none">
            <a:spAutoFit/>
          </a:bodyPr>
          <a:lstStyle/>
          <a:p>
            <a:r>
              <a:rPr lang="es-ES_tradnl" sz="1200" b="1" i="1">
                <a:solidFill>
                  <a:srgbClr val="4618C6"/>
                </a:solidFill>
                <a:latin typeface="Trebuchet MS" pitchFamily="34" charset="0"/>
              </a:rPr>
              <a:t>Argentina</a:t>
            </a:r>
          </a:p>
        </p:txBody>
      </p:sp>
      <p:sp>
        <p:nvSpPr>
          <p:cNvPr id="41997" name="Rectangle 13"/>
          <p:cNvSpPr>
            <a:spLocks noChangeArrowheads="1"/>
          </p:cNvSpPr>
          <p:nvPr/>
        </p:nvSpPr>
        <p:spPr bwMode="auto">
          <a:xfrm>
            <a:off x="5167313" y="4843463"/>
            <a:ext cx="685800" cy="274637"/>
          </a:xfrm>
          <a:prstGeom prst="rect">
            <a:avLst/>
          </a:prstGeom>
          <a:noFill/>
          <a:ln w="9525">
            <a:noFill/>
            <a:miter lim="800000"/>
            <a:headEnd/>
            <a:tailEnd/>
          </a:ln>
          <a:effectLst/>
        </p:spPr>
        <p:txBody>
          <a:bodyPr wrap="none">
            <a:spAutoFit/>
          </a:bodyPr>
          <a:lstStyle/>
          <a:p>
            <a:r>
              <a:rPr lang="es-ES_tradnl" sz="1200" b="1" i="1">
                <a:solidFill>
                  <a:srgbClr val="008206"/>
                </a:solidFill>
                <a:latin typeface="Trebuchet MS" pitchFamily="34" charset="0"/>
              </a:rPr>
              <a:t>Mexico</a:t>
            </a:r>
          </a:p>
        </p:txBody>
      </p:sp>
      <p:sp>
        <p:nvSpPr>
          <p:cNvPr id="41998" name="Rectangle 14"/>
          <p:cNvSpPr>
            <a:spLocks noChangeArrowheads="1"/>
          </p:cNvSpPr>
          <p:nvPr/>
        </p:nvSpPr>
        <p:spPr bwMode="auto">
          <a:xfrm>
            <a:off x="1433513" y="4203700"/>
            <a:ext cx="2768600" cy="304800"/>
          </a:xfrm>
          <a:prstGeom prst="rect">
            <a:avLst/>
          </a:prstGeom>
          <a:noFill/>
          <a:ln w="9525">
            <a:noFill/>
            <a:miter lim="800000"/>
            <a:headEnd/>
            <a:tailEnd/>
          </a:ln>
          <a:effectLst/>
        </p:spPr>
        <p:txBody>
          <a:bodyPr wrap="none">
            <a:spAutoFit/>
          </a:bodyPr>
          <a:lstStyle/>
          <a:p>
            <a:r>
              <a:rPr lang="es-ES_tradnl" sz="1400" b="1" i="1">
                <a:latin typeface="Trebuchet MS" pitchFamily="34" charset="0"/>
              </a:rPr>
              <a:t>Public Employment/Population</a:t>
            </a:r>
          </a:p>
        </p:txBody>
      </p:sp>
      <p:sp>
        <p:nvSpPr>
          <p:cNvPr id="41999" name="Rectangle 15"/>
          <p:cNvSpPr>
            <a:spLocks noChangeArrowheads="1"/>
          </p:cNvSpPr>
          <p:nvPr/>
        </p:nvSpPr>
        <p:spPr bwMode="auto">
          <a:xfrm>
            <a:off x="1433513" y="1993900"/>
            <a:ext cx="2176462" cy="304800"/>
          </a:xfrm>
          <a:prstGeom prst="rect">
            <a:avLst/>
          </a:prstGeom>
          <a:noFill/>
          <a:ln w="9525">
            <a:noFill/>
            <a:miter lim="800000"/>
            <a:headEnd/>
            <a:tailEnd/>
          </a:ln>
          <a:effectLst/>
        </p:spPr>
        <p:txBody>
          <a:bodyPr wrap="none">
            <a:spAutoFit/>
          </a:bodyPr>
          <a:lstStyle/>
          <a:p>
            <a:r>
              <a:rPr lang="es-ES_tradnl" sz="1400" b="1" i="1">
                <a:latin typeface="Trebuchet MS" pitchFamily="34" charset="0"/>
              </a:rPr>
              <a:t>Public Employment/EAP</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4"/>
          <p:cNvSpPr>
            <a:spLocks noGrp="1" noChangeArrowheads="1"/>
          </p:cNvSpPr>
          <p:nvPr>
            <p:ph type="title"/>
          </p:nvPr>
        </p:nvSpPr>
        <p:spPr/>
        <p:txBody>
          <a:bodyPr/>
          <a:lstStyle/>
          <a:p>
            <a:r>
              <a:rPr lang="es-ES_tradnl"/>
              <a:t>Disputes</a:t>
            </a:r>
            <a:endParaRPr lang="es-ES"/>
          </a:p>
        </p:txBody>
      </p:sp>
      <p:sp>
        <p:nvSpPr>
          <p:cNvPr id="33797" name="Rectangle 5"/>
          <p:cNvSpPr>
            <a:spLocks noGrp="1" noChangeArrowheads="1"/>
          </p:cNvSpPr>
          <p:nvPr>
            <p:ph type="body" idx="1"/>
          </p:nvPr>
        </p:nvSpPr>
        <p:spPr/>
        <p:txBody>
          <a:bodyPr/>
          <a:lstStyle/>
          <a:p>
            <a:pPr>
              <a:lnSpc>
                <a:spcPct val="90000"/>
              </a:lnSpc>
            </a:pPr>
            <a:r>
              <a:rPr lang="en-US">
                <a:solidFill>
                  <a:srgbClr val="000000"/>
                </a:solidFill>
                <a:ea typeface="Arial Unicode MS" pitchFamily="34" charset="-128"/>
                <a:cs typeface="Arial Unicode MS" pitchFamily="34" charset="-128"/>
              </a:rPr>
              <a:t>Reduction of employment posts and wage adjustments have been accompanied by disputes.</a:t>
            </a:r>
          </a:p>
          <a:p>
            <a:pPr>
              <a:lnSpc>
                <a:spcPct val="90000"/>
              </a:lnSpc>
            </a:pPr>
            <a:endParaRPr lang="en-US">
              <a:solidFill>
                <a:srgbClr val="000000"/>
              </a:solidFill>
              <a:ea typeface="Arial Unicode MS" pitchFamily="34" charset="-128"/>
              <a:cs typeface="Arial Unicode MS" pitchFamily="34" charset="-128"/>
            </a:endParaRPr>
          </a:p>
          <a:p>
            <a:pPr>
              <a:lnSpc>
                <a:spcPct val="90000"/>
              </a:lnSpc>
            </a:pPr>
            <a:r>
              <a:rPr lang="en-US">
                <a:solidFill>
                  <a:srgbClr val="000000"/>
                </a:solidFill>
                <a:ea typeface="Arial Unicode MS" pitchFamily="34" charset="-128"/>
                <a:cs typeface="Arial Unicode MS" pitchFamily="34" charset="-128"/>
              </a:rPr>
              <a:t>Resistance is related to the degree of organization and unionization.</a:t>
            </a:r>
          </a:p>
          <a:p>
            <a:pPr>
              <a:lnSpc>
                <a:spcPct val="90000"/>
              </a:lnSpc>
            </a:pPr>
            <a:endParaRPr lang="en-US">
              <a:solidFill>
                <a:srgbClr val="000000"/>
              </a:solidFill>
              <a:ea typeface="Arial Unicode MS" pitchFamily="34" charset="-128"/>
              <a:cs typeface="Arial Unicode MS" pitchFamily="34" charset="-128"/>
            </a:endParaRPr>
          </a:p>
          <a:p>
            <a:pPr>
              <a:lnSpc>
                <a:spcPct val="90000"/>
              </a:lnSpc>
            </a:pPr>
            <a:r>
              <a:rPr lang="en-US">
                <a:solidFill>
                  <a:srgbClr val="000000"/>
                </a:solidFill>
                <a:ea typeface="Arial Unicode MS" pitchFamily="34" charset="-128"/>
                <a:cs typeface="Arial Unicode MS" pitchFamily="34" charset="-128"/>
              </a:rPr>
              <a:t>Past legislation restricted strikes in the public services.</a:t>
            </a:r>
          </a:p>
          <a:p>
            <a:pPr>
              <a:lnSpc>
                <a:spcPct val="90000"/>
              </a:lnSpc>
            </a:pPr>
            <a:endParaRPr lang="en-US">
              <a:solidFill>
                <a:srgbClr val="000000"/>
              </a:solidFill>
              <a:ea typeface="Arial Unicode MS" pitchFamily="34" charset="-128"/>
              <a:cs typeface="Arial Unicode MS" pitchFamily="34" charset="-128"/>
            </a:endParaRPr>
          </a:p>
          <a:p>
            <a:pPr>
              <a:lnSpc>
                <a:spcPct val="90000"/>
              </a:lnSpc>
            </a:pPr>
            <a:r>
              <a:rPr lang="en-US">
                <a:solidFill>
                  <a:srgbClr val="000000"/>
                </a:solidFill>
                <a:ea typeface="Arial Unicode MS" pitchFamily="34" charset="-128"/>
                <a:cs typeface="Arial Unicode MS" pitchFamily="34" charset="-128"/>
              </a:rPr>
              <a:t>The constitution of each of the four countries recognizes the right of workers to strike, condition</a:t>
            </a:r>
            <a:r>
              <a:rPr lang="pt-BR">
                <a:solidFill>
                  <a:srgbClr val="000000"/>
                </a:solidFill>
                <a:ea typeface="Arial Unicode MS" pitchFamily="34" charset="-128"/>
                <a:cs typeface="Arial Unicode MS" pitchFamily="34" charset="-128"/>
              </a:rPr>
              <a:t>ed by the facts</a:t>
            </a:r>
            <a:r>
              <a:rPr lang="en-US">
                <a:solidFill>
                  <a:srgbClr val="000000"/>
                </a:solidFill>
                <a:ea typeface="Arial Unicode MS" pitchFamily="34" charset="-128"/>
                <a:cs typeface="Arial Unicode MS" pitchFamily="34" charset="-128"/>
              </a:rPr>
              <a:t> that: </a:t>
            </a:r>
          </a:p>
          <a:p>
            <a:pPr lvl="1">
              <a:lnSpc>
                <a:spcPct val="90000"/>
              </a:lnSpc>
            </a:pPr>
            <a:r>
              <a:rPr lang="en-US" sz="1800">
                <a:solidFill>
                  <a:srgbClr val="000000"/>
                </a:solidFill>
                <a:ea typeface="Arial Unicode MS" pitchFamily="34" charset="-128"/>
                <a:cs typeface="Arial Unicode MS" pitchFamily="34" charset="-128"/>
              </a:rPr>
              <a:t>There are public service groups for which strikes are not permitted</a:t>
            </a:r>
          </a:p>
          <a:p>
            <a:pPr lvl="1">
              <a:lnSpc>
                <a:spcPct val="90000"/>
              </a:lnSpc>
            </a:pPr>
            <a:r>
              <a:rPr lang="en-US" sz="1800">
                <a:solidFill>
                  <a:srgbClr val="000000"/>
                </a:solidFill>
                <a:ea typeface="Arial Unicode MS" pitchFamily="34" charset="-128"/>
                <a:cs typeface="Arial Unicode MS" pitchFamily="34" charset="-128"/>
              </a:rPr>
              <a:t>This limitation is applicable to “essential services.”</a:t>
            </a:r>
            <a:endParaRPr lang="en-US" sz="1800"/>
          </a:p>
          <a:p>
            <a:pPr>
              <a:lnSpc>
                <a:spcPct val="90000"/>
              </a:lnSpc>
            </a:pPr>
            <a:endParaRPr lang="es-ES" sz="18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Rectangle 4"/>
          <p:cNvSpPr>
            <a:spLocks noGrp="1" noChangeArrowheads="1"/>
          </p:cNvSpPr>
          <p:nvPr>
            <p:ph type="title"/>
          </p:nvPr>
        </p:nvSpPr>
        <p:spPr/>
        <p:txBody>
          <a:bodyPr/>
          <a:lstStyle/>
          <a:p>
            <a:r>
              <a:rPr lang="es-ES_tradnl"/>
              <a:t>Unionization</a:t>
            </a:r>
            <a:endParaRPr lang="es-ES"/>
          </a:p>
        </p:txBody>
      </p:sp>
      <p:sp>
        <p:nvSpPr>
          <p:cNvPr id="34821" name="Rectangle 5"/>
          <p:cNvSpPr>
            <a:spLocks noGrp="1" noChangeArrowheads="1"/>
          </p:cNvSpPr>
          <p:nvPr>
            <p:ph type="body" idx="1"/>
          </p:nvPr>
        </p:nvSpPr>
        <p:spPr>
          <a:noFill/>
          <a:ln/>
        </p:spPr>
        <p:txBody>
          <a:bodyPr/>
          <a:lstStyle/>
          <a:p>
            <a:r>
              <a:rPr lang="en-US" sz="1600">
                <a:solidFill>
                  <a:srgbClr val="000000"/>
                </a:solidFill>
                <a:ea typeface="Arial Unicode MS" pitchFamily="34" charset="-128"/>
                <a:cs typeface="Arial Unicode MS" pitchFamily="34" charset="-128"/>
              </a:rPr>
              <a:t>Unionization usually higher in the public sector than in the private.</a:t>
            </a:r>
          </a:p>
          <a:p>
            <a:endParaRPr lang="en-US" sz="900">
              <a:solidFill>
                <a:srgbClr val="000000"/>
              </a:solidFill>
              <a:ea typeface="Arial Unicode MS" pitchFamily="34" charset="-128"/>
              <a:cs typeface="Arial Unicode MS" pitchFamily="34" charset="-128"/>
            </a:endParaRPr>
          </a:p>
          <a:p>
            <a:r>
              <a:rPr lang="en-US" sz="1600">
                <a:solidFill>
                  <a:srgbClr val="000000"/>
                </a:solidFill>
                <a:ea typeface="Arial Unicode MS" pitchFamily="34" charset="-128"/>
                <a:cs typeface="Arial Unicode MS" pitchFamily="34" charset="-128"/>
              </a:rPr>
              <a:t>A wide range of variation in unionization rates (42% compared to 15%).</a:t>
            </a:r>
          </a:p>
          <a:p>
            <a:endParaRPr lang="en-US" sz="900">
              <a:solidFill>
                <a:srgbClr val="000000"/>
              </a:solidFill>
              <a:ea typeface="Arial Unicode MS" pitchFamily="34" charset="-128"/>
              <a:cs typeface="Arial Unicode MS" pitchFamily="34" charset="-128"/>
            </a:endParaRPr>
          </a:p>
          <a:p>
            <a:r>
              <a:rPr lang="en-US" sz="1600">
                <a:solidFill>
                  <a:srgbClr val="000000"/>
                </a:solidFill>
                <a:ea typeface="Arial Unicode MS" pitchFamily="34" charset="-128"/>
                <a:cs typeface="Arial Unicode MS" pitchFamily="34" charset="-128"/>
              </a:rPr>
              <a:t>In some countries, broader rights to unionization than in others</a:t>
            </a:r>
            <a:r>
              <a:rPr lang="en-US" sz="900">
                <a:solidFill>
                  <a:srgbClr val="000000"/>
                </a:solidFill>
                <a:ea typeface="Arial Unicode MS" pitchFamily="34" charset="-128"/>
                <a:cs typeface="Arial Unicode MS" pitchFamily="34" charset="-128"/>
              </a:rPr>
              <a:t>.</a:t>
            </a:r>
          </a:p>
          <a:p>
            <a:endParaRPr lang="en-US" sz="900">
              <a:solidFill>
                <a:srgbClr val="000000"/>
              </a:solidFill>
              <a:ea typeface="Arial Unicode MS" pitchFamily="34" charset="-128"/>
              <a:cs typeface="Arial Unicode MS" pitchFamily="34" charset="-128"/>
            </a:endParaRPr>
          </a:p>
          <a:p>
            <a:r>
              <a:rPr lang="en-US" sz="1600">
                <a:solidFill>
                  <a:srgbClr val="000000"/>
                </a:solidFill>
                <a:ea typeface="Arial Unicode MS" pitchFamily="34" charset="-128"/>
                <a:cs typeface="Arial Unicode MS" pitchFamily="34" charset="-128"/>
              </a:rPr>
              <a:t>Recognition through negotiation of guild organizations that are not unions.</a:t>
            </a:r>
            <a:endParaRPr lang="en-US" sz="900">
              <a:solidFill>
                <a:srgbClr val="000000"/>
              </a:solidFill>
              <a:ea typeface="Arial Unicode MS" pitchFamily="34" charset="-128"/>
              <a:cs typeface="Arial Unicode MS" pitchFamily="34" charset="-128"/>
            </a:endParaRPr>
          </a:p>
          <a:p>
            <a:endParaRPr lang="en-US" sz="900">
              <a:solidFill>
                <a:srgbClr val="000000"/>
              </a:solidFill>
              <a:ea typeface="Arial Unicode MS" pitchFamily="34" charset="-128"/>
              <a:cs typeface="Arial Unicode MS" pitchFamily="34" charset="-128"/>
            </a:endParaRPr>
          </a:p>
          <a:p>
            <a:r>
              <a:rPr lang="en-US" sz="1600">
                <a:solidFill>
                  <a:srgbClr val="000000"/>
                </a:solidFill>
                <a:ea typeface="Arial Unicode MS" pitchFamily="34" charset="-128"/>
                <a:cs typeface="Arial Unicode MS" pitchFamily="34" charset="-128"/>
              </a:rPr>
              <a:t>Multiple representative entities in a single institutional sphere.</a:t>
            </a:r>
          </a:p>
          <a:p>
            <a:endParaRPr lang="en-US" sz="900">
              <a:solidFill>
                <a:srgbClr val="000000"/>
              </a:solidFill>
              <a:ea typeface="Arial Unicode MS" pitchFamily="34" charset="-128"/>
              <a:cs typeface="Arial Unicode MS" pitchFamily="34" charset="-128"/>
            </a:endParaRPr>
          </a:p>
          <a:p>
            <a:r>
              <a:rPr lang="en-US" sz="1600">
                <a:solidFill>
                  <a:srgbClr val="000000"/>
                </a:solidFill>
                <a:ea typeface="Arial Unicode MS" pitchFamily="34" charset="-128"/>
                <a:cs typeface="Arial Unicode MS" pitchFamily="34" charset="-128"/>
              </a:rPr>
              <a:t>In Mexico, limitation </a:t>
            </a:r>
            <a:r>
              <a:rPr lang="pt-BR" sz="1600">
                <a:solidFill>
                  <a:srgbClr val="000000"/>
                </a:solidFill>
                <a:ea typeface="Arial Unicode MS" pitchFamily="34" charset="-128"/>
                <a:cs typeface="Arial Unicode MS" pitchFamily="34" charset="-128"/>
              </a:rPr>
              <a:t>to</a:t>
            </a:r>
            <a:r>
              <a:rPr lang="en-US" sz="1600">
                <a:solidFill>
                  <a:srgbClr val="000000"/>
                </a:solidFill>
                <a:ea typeface="Arial Unicode MS" pitchFamily="34" charset="-128"/>
                <a:cs typeface="Arial Unicode MS" pitchFamily="34" charset="-128"/>
              </a:rPr>
              <a:t> one union per department or institution.</a:t>
            </a:r>
          </a:p>
          <a:p>
            <a:endParaRPr lang="en-US" sz="900">
              <a:solidFill>
                <a:srgbClr val="000000"/>
              </a:solidFill>
              <a:ea typeface="Arial Unicode MS" pitchFamily="34" charset="-128"/>
              <a:cs typeface="Arial Unicode MS" pitchFamily="34" charset="-128"/>
            </a:endParaRPr>
          </a:p>
          <a:p>
            <a:r>
              <a:rPr lang="en-US" sz="1600">
                <a:solidFill>
                  <a:srgbClr val="000000"/>
                </a:solidFill>
                <a:ea typeface="Arial Unicode MS" pitchFamily="34" charset="-128"/>
                <a:cs typeface="Arial Unicode MS" pitchFamily="34" charset="-128"/>
              </a:rPr>
              <a:t>In Peru, dismantling of the government guilds.</a:t>
            </a:r>
            <a:endParaRPr lang="en-US" sz="900">
              <a:solidFill>
                <a:srgbClr val="000000"/>
              </a:solidFill>
              <a:ea typeface="Arial Unicode MS" pitchFamily="34" charset="-128"/>
              <a:cs typeface="Arial Unicode MS" pitchFamily="34" charset="-128"/>
            </a:endParaRPr>
          </a:p>
          <a:p>
            <a:endParaRPr lang="en-US" sz="900">
              <a:solidFill>
                <a:srgbClr val="000000"/>
              </a:solidFill>
              <a:ea typeface="Arial Unicode MS" pitchFamily="34" charset="-128"/>
              <a:cs typeface="Arial Unicode MS" pitchFamily="34" charset="-128"/>
            </a:endParaRPr>
          </a:p>
          <a:p>
            <a:r>
              <a:rPr lang="en-US" sz="1600">
                <a:solidFill>
                  <a:srgbClr val="000000"/>
                </a:solidFill>
                <a:ea typeface="Arial Unicode MS" pitchFamily="34" charset="-128"/>
                <a:cs typeface="Arial Unicode MS" pitchFamily="34" charset="-128"/>
              </a:rPr>
              <a:t>Government authority, </a:t>
            </a:r>
            <a:r>
              <a:rPr lang="pt-BR" sz="1600">
                <a:solidFill>
                  <a:srgbClr val="000000"/>
                </a:solidFill>
                <a:ea typeface="Arial Unicode MS" pitchFamily="34" charset="-128"/>
                <a:cs typeface="Arial Unicode MS" pitchFamily="34" charset="-128"/>
              </a:rPr>
              <a:t>used</a:t>
            </a:r>
            <a:r>
              <a:rPr lang="en-US" sz="1600">
                <a:solidFill>
                  <a:srgbClr val="000000"/>
                </a:solidFill>
                <a:ea typeface="Arial Unicode MS" pitchFamily="34" charset="-128"/>
                <a:cs typeface="Arial Unicode MS" pitchFamily="34" charset="-128"/>
              </a:rPr>
              <a:t> as</a:t>
            </a:r>
            <a:r>
              <a:rPr lang="pt-BR" sz="1600">
                <a:solidFill>
                  <a:srgbClr val="000000"/>
                </a:solidFill>
                <a:ea typeface="Arial Unicode MS" pitchFamily="34" charset="-128"/>
                <a:cs typeface="Arial Unicode MS" pitchFamily="34" charset="-128"/>
              </a:rPr>
              <a:t> a</a:t>
            </a:r>
            <a:r>
              <a:rPr lang="en-US" sz="1600">
                <a:solidFill>
                  <a:srgbClr val="000000"/>
                </a:solidFill>
                <a:ea typeface="Arial Unicode MS" pitchFamily="34" charset="-128"/>
                <a:cs typeface="Arial Unicode MS" pitchFamily="34" charset="-128"/>
              </a:rPr>
              <a:t> policy intervention tool, to decide whether or not to grant legal recognition</a:t>
            </a:r>
            <a:r>
              <a:rPr lang="pt-BR" sz="1600">
                <a:solidFill>
                  <a:srgbClr val="000000"/>
                </a:solidFill>
                <a:ea typeface="Arial Unicode MS" pitchFamily="34" charset="-128"/>
                <a:cs typeface="Arial Unicode MS" pitchFamily="34" charset="-128"/>
              </a:rPr>
              <a:t> to guilds</a:t>
            </a:r>
            <a:r>
              <a:rPr lang="en-US" sz="1600">
                <a:solidFill>
                  <a:srgbClr val="000000"/>
                </a:solidFill>
                <a:ea typeface="Arial Unicode MS" pitchFamily="34" charset="-128"/>
                <a:cs typeface="Arial Unicode MS" pitchFamily="34" charset="-128"/>
              </a:rPr>
              <a:t>.</a:t>
            </a:r>
            <a:endParaRPr lang="pt-BR" sz="1600">
              <a:solidFill>
                <a:srgbClr val="000000"/>
              </a:solidFill>
              <a:ea typeface="Arial Unicode MS" pitchFamily="34" charset="-128"/>
              <a:cs typeface="Arial Unicode MS" pitchFamily="34" charset="-128"/>
            </a:endParaRPr>
          </a:p>
          <a:p>
            <a:endParaRPr lang="en-US" sz="900">
              <a:solidFill>
                <a:srgbClr val="000000"/>
              </a:solidFill>
              <a:ea typeface="Arial Unicode MS" pitchFamily="34" charset="-128"/>
              <a:cs typeface="Arial Unicode MS" pitchFamily="34" charset="-128"/>
            </a:endParaRPr>
          </a:p>
          <a:p>
            <a:r>
              <a:rPr lang="en-US" sz="1600">
                <a:solidFill>
                  <a:srgbClr val="000000"/>
                </a:solidFill>
                <a:ea typeface="Arial Unicode MS" pitchFamily="34" charset="-128"/>
                <a:cs typeface="Arial Unicode MS" pitchFamily="34" charset="-128"/>
              </a:rPr>
              <a:t>Government attitude on recognizing “guild privilege.”</a:t>
            </a:r>
            <a:r>
              <a:rPr lang="en-US" sz="900">
                <a:solidFill>
                  <a:srgbClr val="000000"/>
                </a:solidFill>
                <a:ea typeface="Arial Unicode MS" pitchFamily="34" charset="-128"/>
                <a:cs typeface="Arial Unicode MS" pitchFamily="34" charset="-128"/>
              </a:rPr>
              <a:t> </a:t>
            </a:r>
          </a:p>
          <a:p>
            <a:endParaRPr lang="en-US" sz="900">
              <a:cs typeface="Arial" pitchFamily="34" charset="0"/>
            </a:endParaRPr>
          </a:p>
          <a:p>
            <a:r>
              <a:rPr lang="en-US" sz="1600">
                <a:cs typeface="Arial" pitchFamily="34" charset="0"/>
              </a:rPr>
              <a:t>Decentralization of the government and union fragmentation in the education and health sectors.</a:t>
            </a:r>
          </a:p>
          <a:p>
            <a:pPr>
              <a:buFont typeface="Webdings" pitchFamily="18" charset="2"/>
              <a:buNone/>
            </a:pPr>
            <a:endParaRPr lang="en-US" sz="1600">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Rectangle 4"/>
          <p:cNvSpPr>
            <a:spLocks noGrp="1" noChangeArrowheads="1"/>
          </p:cNvSpPr>
          <p:nvPr>
            <p:ph type="title"/>
          </p:nvPr>
        </p:nvSpPr>
        <p:spPr>
          <a:xfrm>
            <a:off x="457200" y="0"/>
            <a:ext cx="8305800" cy="1143000"/>
          </a:xfrm>
        </p:spPr>
        <p:txBody>
          <a:bodyPr/>
          <a:lstStyle/>
          <a:p>
            <a:r>
              <a:rPr lang="en-AU"/>
              <a:t>Unilateralism and negotiation</a:t>
            </a:r>
            <a:endParaRPr lang="es-ES"/>
          </a:p>
        </p:txBody>
      </p:sp>
      <p:sp>
        <p:nvSpPr>
          <p:cNvPr id="35845" name="Rectangle 5"/>
          <p:cNvSpPr>
            <a:spLocks noGrp="1" noChangeArrowheads="1"/>
          </p:cNvSpPr>
          <p:nvPr>
            <p:ph type="body" idx="1"/>
          </p:nvPr>
        </p:nvSpPr>
        <p:spPr>
          <a:xfrm>
            <a:off x="228600" y="1143000"/>
            <a:ext cx="8686800" cy="4419600"/>
          </a:xfrm>
        </p:spPr>
        <p:txBody>
          <a:bodyPr/>
          <a:lstStyle/>
          <a:p>
            <a:r>
              <a:rPr lang="en-US" sz="1600">
                <a:solidFill>
                  <a:srgbClr val="000000"/>
                </a:solidFill>
                <a:ea typeface="Arial Unicode MS" pitchFamily="34" charset="-128"/>
                <a:cs typeface="Arial Unicode MS" pitchFamily="34" charset="-128"/>
              </a:rPr>
              <a:t>The most institutional flexibility for negotiation was observed in Argentina</a:t>
            </a:r>
            <a:r>
              <a:rPr lang="pt-BR" sz="1600">
                <a:solidFill>
                  <a:srgbClr val="000000"/>
                </a:solidFill>
                <a:ea typeface="Arial Unicode MS" pitchFamily="34" charset="-128"/>
                <a:cs typeface="Arial Unicode MS" pitchFamily="34" charset="-128"/>
              </a:rPr>
              <a:t>.</a:t>
            </a:r>
            <a:endParaRPr lang="en-US" sz="1100">
              <a:solidFill>
                <a:srgbClr val="000000"/>
              </a:solidFill>
              <a:ea typeface="Arial Unicode MS" pitchFamily="34" charset="-128"/>
              <a:cs typeface="Arial Unicode MS" pitchFamily="34" charset="-128"/>
            </a:endParaRPr>
          </a:p>
          <a:p>
            <a:endParaRPr lang="en-US" sz="1100">
              <a:solidFill>
                <a:srgbClr val="000000"/>
              </a:solidFill>
              <a:ea typeface="Arial Unicode MS" pitchFamily="34" charset="-128"/>
              <a:cs typeface="Arial Unicode MS" pitchFamily="34" charset="-128"/>
            </a:endParaRPr>
          </a:p>
          <a:p>
            <a:r>
              <a:rPr lang="en-US" sz="1600">
                <a:solidFill>
                  <a:srgbClr val="000000"/>
                </a:solidFill>
                <a:ea typeface="Arial Unicode MS" pitchFamily="34" charset="-128"/>
                <a:cs typeface="Arial Unicode MS" pitchFamily="34" charset="-128"/>
              </a:rPr>
              <a:t>In Peru, the representation of the labor sector as a player was practically eliminated</a:t>
            </a:r>
            <a:r>
              <a:rPr lang="pt-BR" sz="1600">
                <a:solidFill>
                  <a:srgbClr val="000000"/>
                </a:solidFill>
                <a:ea typeface="Arial Unicode MS" pitchFamily="34" charset="-128"/>
                <a:cs typeface="Arial Unicode MS" pitchFamily="34" charset="-128"/>
              </a:rPr>
              <a:t>.</a:t>
            </a:r>
            <a:endParaRPr lang="en-US" sz="1600">
              <a:solidFill>
                <a:srgbClr val="000000"/>
              </a:solidFill>
              <a:ea typeface="Arial Unicode MS" pitchFamily="34" charset="-128"/>
              <a:cs typeface="Arial Unicode MS" pitchFamily="34" charset="-128"/>
            </a:endParaRPr>
          </a:p>
          <a:p>
            <a:endParaRPr lang="en-US" sz="1100">
              <a:solidFill>
                <a:srgbClr val="000000"/>
              </a:solidFill>
              <a:ea typeface="Arial Unicode MS" pitchFamily="34" charset="-128"/>
              <a:cs typeface="Arial Unicode MS" pitchFamily="34" charset="-128"/>
            </a:endParaRPr>
          </a:p>
          <a:p>
            <a:r>
              <a:rPr lang="en-US" sz="1600">
                <a:solidFill>
                  <a:srgbClr val="000000"/>
                </a:solidFill>
                <a:ea typeface="Arial Unicode MS" pitchFamily="34" charset="-128"/>
                <a:cs typeface="Arial Unicode MS" pitchFamily="34" charset="-128"/>
              </a:rPr>
              <a:t>In Costa Rica, government institutions showed less inclination to formally “laborize” employment relationships</a:t>
            </a:r>
            <a:r>
              <a:rPr lang="pt-BR" sz="1600">
                <a:solidFill>
                  <a:srgbClr val="000000"/>
                </a:solidFill>
                <a:ea typeface="Arial Unicode MS" pitchFamily="34" charset="-128"/>
                <a:cs typeface="Arial Unicode MS" pitchFamily="34" charset="-128"/>
              </a:rPr>
              <a:t>.</a:t>
            </a:r>
            <a:endParaRPr lang="en-US" sz="1600">
              <a:solidFill>
                <a:srgbClr val="000000"/>
              </a:solidFill>
              <a:ea typeface="Arial Unicode MS" pitchFamily="34" charset="-128"/>
              <a:cs typeface="Arial Unicode MS" pitchFamily="34" charset="-128"/>
            </a:endParaRPr>
          </a:p>
          <a:p>
            <a:endParaRPr lang="en-US" sz="1100">
              <a:solidFill>
                <a:srgbClr val="000000"/>
              </a:solidFill>
              <a:ea typeface="Arial Unicode MS" pitchFamily="34" charset="-128"/>
              <a:cs typeface="Arial Unicode MS" pitchFamily="34" charset="-128"/>
            </a:endParaRPr>
          </a:p>
          <a:p>
            <a:r>
              <a:rPr lang="en-US" sz="1600">
                <a:solidFill>
                  <a:srgbClr val="000000"/>
                </a:solidFill>
                <a:ea typeface="Arial Unicode MS" pitchFamily="34" charset="-128"/>
                <a:cs typeface="Arial Unicode MS" pitchFamily="34" charset="-128"/>
              </a:rPr>
              <a:t>In Mexico, the union and the federation alone are the primary inflexible elements</a:t>
            </a:r>
            <a:r>
              <a:rPr lang="pt-BR" sz="1600">
                <a:solidFill>
                  <a:srgbClr val="000000"/>
                </a:solidFill>
                <a:ea typeface="Arial Unicode MS" pitchFamily="34" charset="-128"/>
                <a:cs typeface="Arial Unicode MS" pitchFamily="34" charset="-128"/>
              </a:rPr>
              <a:t>.</a:t>
            </a:r>
            <a:endParaRPr lang="en-US" sz="1600">
              <a:solidFill>
                <a:srgbClr val="000000"/>
              </a:solidFill>
              <a:ea typeface="Arial Unicode MS" pitchFamily="34" charset="-128"/>
              <a:cs typeface="Arial Unicode MS" pitchFamily="34" charset="-128"/>
            </a:endParaRPr>
          </a:p>
          <a:p>
            <a:endParaRPr lang="en-US" sz="1100">
              <a:solidFill>
                <a:srgbClr val="000000"/>
              </a:solidFill>
              <a:ea typeface="Arial Unicode MS" pitchFamily="34" charset="-128"/>
              <a:cs typeface="Arial Unicode MS" pitchFamily="34" charset="-128"/>
            </a:endParaRPr>
          </a:p>
          <a:p>
            <a:r>
              <a:rPr lang="en-US" sz="1600">
                <a:solidFill>
                  <a:srgbClr val="000000"/>
                </a:solidFill>
                <a:ea typeface="Arial Unicode MS" pitchFamily="34" charset="-128"/>
                <a:cs typeface="Arial Unicode MS" pitchFamily="34" charset="-128"/>
              </a:rPr>
              <a:t>In fact or by law, when negotiations result in the commitment of economic resources, the government decides unilaterally on the result.</a:t>
            </a:r>
            <a:endParaRPr lang="en-US" sz="1100">
              <a:solidFill>
                <a:srgbClr val="000000"/>
              </a:solidFill>
              <a:ea typeface="Arial Unicode MS" pitchFamily="34" charset="-128"/>
              <a:cs typeface="Arial Unicode MS" pitchFamily="34" charset="-128"/>
            </a:endParaRPr>
          </a:p>
          <a:p>
            <a:endParaRPr lang="en-US" sz="1100">
              <a:solidFill>
                <a:srgbClr val="000000"/>
              </a:solidFill>
              <a:ea typeface="Arial Unicode MS" pitchFamily="34" charset="-128"/>
              <a:cs typeface="Arial Unicode MS" pitchFamily="34" charset="-128"/>
            </a:endParaRPr>
          </a:p>
          <a:p>
            <a:r>
              <a:rPr lang="en-US" sz="1600">
                <a:solidFill>
                  <a:srgbClr val="000000"/>
                </a:solidFill>
                <a:ea typeface="Arial Unicode MS" pitchFamily="34" charset="-128"/>
                <a:cs typeface="Arial Unicode MS" pitchFamily="34" charset="-128"/>
              </a:rPr>
              <a:t>Greater opening to admit agreements or </a:t>
            </a:r>
            <a:r>
              <a:rPr lang="en-US" sz="1600" i="1">
                <a:solidFill>
                  <a:srgbClr val="000000"/>
                </a:solidFill>
                <a:ea typeface="Arial Unicode MS" pitchFamily="34" charset="-128"/>
                <a:cs typeface="Arial Unicode MS" pitchFamily="34" charset="-128"/>
              </a:rPr>
              <a:t>de facto</a:t>
            </a:r>
            <a:r>
              <a:rPr lang="en-US" sz="1600">
                <a:solidFill>
                  <a:srgbClr val="000000"/>
                </a:solidFill>
                <a:ea typeface="Arial Unicode MS" pitchFamily="34" charset="-128"/>
                <a:cs typeface="Arial Unicode MS" pitchFamily="34" charset="-128"/>
              </a:rPr>
              <a:t> collective bargaining, which suppresses the veto power of a higher authority</a:t>
            </a:r>
            <a:r>
              <a:rPr lang="pt-BR" sz="1600">
                <a:solidFill>
                  <a:srgbClr val="000000"/>
                </a:solidFill>
                <a:ea typeface="Arial Unicode MS" pitchFamily="34" charset="-128"/>
                <a:cs typeface="Arial Unicode MS" pitchFamily="34" charset="-128"/>
              </a:rPr>
              <a:t>.</a:t>
            </a:r>
            <a:endParaRPr lang="en-US" sz="1100">
              <a:solidFill>
                <a:srgbClr val="000000"/>
              </a:solidFill>
              <a:ea typeface="Arial Unicode MS" pitchFamily="34" charset="-128"/>
              <a:cs typeface="Arial Unicode MS" pitchFamily="34" charset="-128"/>
            </a:endParaRPr>
          </a:p>
          <a:p>
            <a:endParaRPr lang="en-US" sz="1100">
              <a:solidFill>
                <a:srgbClr val="000000"/>
              </a:solidFill>
              <a:ea typeface="Arial Unicode MS" pitchFamily="34" charset="-128"/>
              <a:cs typeface="Arial Unicode MS" pitchFamily="34" charset="-128"/>
            </a:endParaRPr>
          </a:p>
          <a:p>
            <a:r>
              <a:rPr lang="en-US" sz="1600">
                <a:solidFill>
                  <a:srgbClr val="000000"/>
                </a:solidFill>
                <a:ea typeface="Arial Unicode MS" pitchFamily="34" charset="-128"/>
                <a:cs typeface="Arial Unicode MS" pitchFamily="34" charset="-128"/>
              </a:rPr>
              <a:t>Conflict between “laborizing” labor relations in the decentralized public sector and resistance to abandoning the unilateral</a:t>
            </a:r>
            <a:r>
              <a:rPr lang="pt-BR" sz="1600">
                <a:solidFill>
                  <a:srgbClr val="000000"/>
                </a:solidFill>
                <a:ea typeface="Arial Unicode MS" pitchFamily="34" charset="-128"/>
                <a:cs typeface="Arial Unicode MS" pitchFamily="34" charset="-128"/>
              </a:rPr>
              <a:t> tradition</a:t>
            </a:r>
            <a:r>
              <a:rPr lang="en-US" sz="1600">
                <a:solidFill>
                  <a:srgbClr val="000000"/>
                </a:solidFill>
                <a:ea typeface="Arial Unicode MS" pitchFamily="34" charset="-128"/>
                <a:cs typeface="Arial Unicode MS" pitchFamily="34" charset="-128"/>
              </a:rPr>
              <a:t> of centralized administration</a:t>
            </a:r>
            <a:r>
              <a:rPr lang="pt-BR" sz="1600">
                <a:solidFill>
                  <a:srgbClr val="000000"/>
                </a:solidFill>
                <a:ea typeface="Arial Unicode MS" pitchFamily="34" charset="-128"/>
                <a:cs typeface="Arial Unicode MS" pitchFamily="34" charset="-128"/>
              </a:rPr>
              <a:t>.</a:t>
            </a:r>
            <a:endParaRPr lang="en-US" sz="1600">
              <a:solidFill>
                <a:srgbClr val="000000"/>
              </a:solidFill>
              <a:ea typeface="Arial Unicode MS" pitchFamily="34" charset="-128"/>
              <a:cs typeface="Arial Unicode MS" pitchFamily="34" charset="-128"/>
            </a:endParaRPr>
          </a:p>
          <a:p>
            <a:endParaRPr lang="en-US" sz="900">
              <a:solidFill>
                <a:srgbClr val="000000"/>
              </a:solidFill>
              <a:ea typeface="Arial Unicode MS" pitchFamily="34" charset="-128"/>
              <a:cs typeface="Arial Unicode MS" pitchFamily="34" charset="-128"/>
            </a:endParaRPr>
          </a:p>
          <a:p>
            <a:r>
              <a:rPr lang="en-US" sz="1600">
                <a:solidFill>
                  <a:srgbClr val="000000"/>
                </a:solidFill>
                <a:ea typeface="Arial Unicode MS" pitchFamily="34" charset="-128"/>
                <a:cs typeface="Arial Unicode MS" pitchFamily="34" charset="-128"/>
              </a:rPr>
              <a:t>No necessary relationship exists between negotiation and rigid overprotection of employment, different from the conditions in force in the labor market</a:t>
            </a:r>
            <a:r>
              <a:rPr lang="pt-BR" sz="1600">
                <a:solidFill>
                  <a:srgbClr val="000000"/>
                </a:solidFill>
                <a:ea typeface="Arial Unicode MS" pitchFamily="34" charset="-128"/>
                <a:cs typeface="Arial Unicode MS" pitchFamily="34" charset="-128"/>
              </a:rPr>
              <a:t>.</a:t>
            </a:r>
            <a:endParaRPr lang="en-US" sz="1600">
              <a:solidFill>
                <a:srgbClr val="000000"/>
              </a:solidFill>
              <a:latin typeface="Arial" pitchFamily="34" charset="0"/>
              <a:ea typeface="Arial Unicode MS" pitchFamily="34" charset="-128"/>
              <a:cs typeface="Arial Unicode MS" pitchFamily="34" charset="-128"/>
            </a:endParaRPr>
          </a:p>
          <a:p>
            <a:endParaRPr lang="en-US" sz="1100">
              <a:latin typeface="Arial" pitchFamily="34" charset="0"/>
              <a:cs typeface="Arial" pitchFamily="34" charset="0"/>
            </a:endParaRPr>
          </a:p>
          <a:p>
            <a:r>
              <a:rPr lang="en-US" sz="1600">
                <a:cs typeface="Arial" pitchFamily="34" charset="0"/>
              </a:rPr>
              <a:t>Wage agreements between companies and unions in the private sector serve as a reference for public sector wage policy in Costa Rica</a:t>
            </a:r>
            <a:r>
              <a:rPr lang="pt-BR" sz="1600">
                <a:cs typeface="Arial" pitchFamily="34" charset="0"/>
              </a:rPr>
              <a:t>.</a:t>
            </a:r>
            <a:endParaRPr lang="en-US" sz="160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rgbClr val="D5E2D5"/>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911350" y="484188"/>
            <a:ext cx="5392738" cy="1066800"/>
          </a:xfrm>
          <a:noFill/>
          <a:ln/>
          <a:effectLst/>
        </p:spPr>
        <p:txBody>
          <a:bodyPr wrap="none" anchor="t">
            <a:spAutoFit/>
          </a:bodyPr>
          <a:lstStyle/>
          <a:p>
            <a:pPr algn="ctr"/>
            <a:r>
              <a:rPr lang="en-AU" sz="2400">
                <a:solidFill>
                  <a:schemeClr val="tx1"/>
                </a:solidFill>
                <a:latin typeface="Trebuchet MS" pitchFamily="34" charset="0"/>
              </a:rPr>
              <a:t>Index of Labor Relations Development</a:t>
            </a:r>
            <a:r>
              <a:rPr lang="es-ES_tradnl" sz="2000">
                <a:solidFill>
                  <a:schemeClr val="tx1"/>
                </a:solidFill>
                <a:latin typeface="Trebuchet MS" pitchFamily="34" charset="0"/>
              </a:rPr>
              <a:t/>
            </a:r>
            <a:br>
              <a:rPr lang="es-ES_tradnl" sz="2000">
                <a:solidFill>
                  <a:schemeClr val="tx1"/>
                </a:solidFill>
                <a:latin typeface="Trebuchet MS" pitchFamily="34" charset="0"/>
              </a:rPr>
            </a:br>
            <a:r>
              <a:rPr lang="es-ES" sz="2000">
                <a:solidFill>
                  <a:schemeClr val="tx1"/>
                </a:solidFill>
                <a:latin typeface="Trebuchet MS" pitchFamily="34" charset="0"/>
              </a:rPr>
              <a:t> </a:t>
            </a:r>
            <a:br>
              <a:rPr lang="es-ES" sz="2000">
                <a:solidFill>
                  <a:schemeClr val="tx1"/>
                </a:solidFill>
                <a:latin typeface="Trebuchet MS" pitchFamily="34" charset="0"/>
              </a:rPr>
            </a:br>
            <a:r>
              <a:rPr lang="es-ES" sz="2000">
                <a:solidFill>
                  <a:schemeClr val="tx1"/>
                </a:solidFill>
                <a:latin typeface="Trebuchet MS" pitchFamily="34" charset="0"/>
              </a:rPr>
              <a:t>Sum of values for each variable (12 cases) </a:t>
            </a:r>
          </a:p>
        </p:txBody>
      </p:sp>
      <p:sp>
        <p:nvSpPr>
          <p:cNvPr id="4103" name="Freeform 7"/>
          <p:cNvSpPr>
            <a:spLocks/>
          </p:cNvSpPr>
          <p:nvPr/>
        </p:nvSpPr>
        <p:spPr bwMode="ltGray">
          <a:xfrm>
            <a:off x="3670300" y="1828800"/>
            <a:ext cx="4011613" cy="3398838"/>
          </a:xfrm>
          <a:custGeom>
            <a:avLst/>
            <a:gdLst/>
            <a:ahLst/>
            <a:cxnLst>
              <a:cxn ang="0">
                <a:pos x="0" y="0"/>
              </a:cxn>
              <a:cxn ang="0">
                <a:pos x="2527" y="0"/>
              </a:cxn>
              <a:cxn ang="0">
                <a:pos x="2527" y="2141"/>
              </a:cxn>
              <a:cxn ang="0">
                <a:pos x="0" y="2141"/>
              </a:cxn>
              <a:cxn ang="0">
                <a:pos x="0" y="0"/>
              </a:cxn>
              <a:cxn ang="0">
                <a:pos x="0" y="0"/>
              </a:cxn>
            </a:cxnLst>
            <a:rect l="0" t="0" r="r" b="b"/>
            <a:pathLst>
              <a:path w="2527" h="2141">
                <a:moveTo>
                  <a:pt x="0" y="0"/>
                </a:moveTo>
                <a:lnTo>
                  <a:pt x="2527" y="0"/>
                </a:lnTo>
                <a:lnTo>
                  <a:pt x="2527" y="2141"/>
                </a:lnTo>
                <a:lnTo>
                  <a:pt x="0" y="2141"/>
                </a:lnTo>
                <a:lnTo>
                  <a:pt x="0" y="0"/>
                </a:lnTo>
                <a:lnTo>
                  <a:pt x="0" y="0"/>
                </a:lnTo>
                <a:close/>
              </a:path>
            </a:pathLst>
          </a:custGeom>
          <a:solidFill>
            <a:schemeClr val="hlink"/>
          </a:solidFill>
          <a:ln w="9525">
            <a:noFill/>
            <a:round/>
            <a:headEnd/>
            <a:tailEnd/>
          </a:ln>
        </p:spPr>
        <p:txBody>
          <a:bodyPr/>
          <a:lstStyle/>
          <a:p>
            <a:endParaRPr lang="en-US"/>
          </a:p>
        </p:txBody>
      </p:sp>
      <p:sp>
        <p:nvSpPr>
          <p:cNvPr id="4104" name="Freeform 8"/>
          <p:cNvSpPr>
            <a:spLocks/>
          </p:cNvSpPr>
          <p:nvPr/>
        </p:nvSpPr>
        <p:spPr bwMode="auto">
          <a:xfrm>
            <a:off x="4340225" y="1828800"/>
            <a:ext cx="1588" cy="3398838"/>
          </a:xfrm>
          <a:custGeom>
            <a:avLst/>
            <a:gdLst/>
            <a:ahLst/>
            <a:cxnLst>
              <a:cxn ang="0">
                <a:pos x="0" y="0"/>
              </a:cxn>
              <a:cxn ang="0">
                <a:pos x="0" y="2141"/>
              </a:cxn>
              <a:cxn ang="0">
                <a:pos x="0" y="0"/>
              </a:cxn>
            </a:cxnLst>
            <a:rect l="0" t="0" r="r" b="b"/>
            <a:pathLst>
              <a:path h="2141">
                <a:moveTo>
                  <a:pt x="0" y="0"/>
                </a:moveTo>
                <a:lnTo>
                  <a:pt x="0" y="2141"/>
                </a:lnTo>
                <a:lnTo>
                  <a:pt x="0" y="0"/>
                </a:lnTo>
                <a:close/>
              </a:path>
            </a:pathLst>
          </a:custGeom>
          <a:solidFill>
            <a:schemeClr val="accent1"/>
          </a:solidFill>
          <a:ln w="9525">
            <a:solidFill>
              <a:srgbClr val="C3D6C3"/>
            </a:solidFill>
            <a:round/>
            <a:headEnd/>
            <a:tailEnd/>
          </a:ln>
        </p:spPr>
        <p:txBody>
          <a:bodyPr/>
          <a:lstStyle/>
          <a:p>
            <a:endParaRPr lang="en-US"/>
          </a:p>
        </p:txBody>
      </p:sp>
      <p:sp>
        <p:nvSpPr>
          <p:cNvPr id="4105" name="Freeform 9"/>
          <p:cNvSpPr>
            <a:spLocks/>
          </p:cNvSpPr>
          <p:nvPr/>
        </p:nvSpPr>
        <p:spPr bwMode="auto">
          <a:xfrm>
            <a:off x="5008563" y="1828800"/>
            <a:ext cx="1587" cy="3398838"/>
          </a:xfrm>
          <a:custGeom>
            <a:avLst/>
            <a:gdLst/>
            <a:ahLst/>
            <a:cxnLst>
              <a:cxn ang="0">
                <a:pos x="0" y="0"/>
              </a:cxn>
              <a:cxn ang="0">
                <a:pos x="0" y="2141"/>
              </a:cxn>
              <a:cxn ang="0">
                <a:pos x="0" y="0"/>
              </a:cxn>
            </a:cxnLst>
            <a:rect l="0" t="0" r="r" b="b"/>
            <a:pathLst>
              <a:path h="2141">
                <a:moveTo>
                  <a:pt x="0" y="0"/>
                </a:moveTo>
                <a:lnTo>
                  <a:pt x="0" y="2141"/>
                </a:lnTo>
                <a:lnTo>
                  <a:pt x="0" y="0"/>
                </a:lnTo>
                <a:close/>
              </a:path>
            </a:pathLst>
          </a:custGeom>
          <a:solidFill>
            <a:schemeClr val="accent1"/>
          </a:solidFill>
          <a:ln w="9525">
            <a:solidFill>
              <a:srgbClr val="C3D6C3"/>
            </a:solidFill>
            <a:round/>
            <a:headEnd/>
            <a:tailEnd/>
          </a:ln>
        </p:spPr>
        <p:txBody>
          <a:bodyPr/>
          <a:lstStyle/>
          <a:p>
            <a:endParaRPr lang="en-US"/>
          </a:p>
        </p:txBody>
      </p:sp>
      <p:sp>
        <p:nvSpPr>
          <p:cNvPr id="4106" name="Line 10"/>
          <p:cNvSpPr>
            <a:spLocks noChangeShapeType="1"/>
          </p:cNvSpPr>
          <p:nvPr/>
        </p:nvSpPr>
        <p:spPr bwMode="auto">
          <a:xfrm flipV="1">
            <a:off x="4340225" y="1828800"/>
            <a:ext cx="1588" cy="3398838"/>
          </a:xfrm>
          <a:prstGeom prst="line">
            <a:avLst/>
          </a:prstGeom>
          <a:noFill/>
          <a:ln w="15875">
            <a:solidFill>
              <a:srgbClr val="C3D6C3"/>
            </a:solidFill>
            <a:round/>
            <a:headEnd/>
            <a:tailEnd/>
          </a:ln>
        </p:spPr>
        <p:txBody>
          <a:bodyPr/>
          <a:lstStyle/>
          <a:p>
            <a:endParaRPr lang="en-US"/>
          </a:p>
        </p:txBody>
      </p:sp>
      <p:sp>
        <p:nvSpPr>
          <p:cNvPr id="4107" name="Line 11"/>
          <p:cNvSpPr>
            <a:spLocks noChangeShapeType="1"/>
          </p:cNvSpPr>
          <p:nvPr/>
        </p:nvSpPr>
        <p:spPr bwMode="auto">
          <a:xfrm flipV="1">
            <a:off x="5008563" y="1828800"/>
            <a:ext cx="1587" cy="3398838"/>
          </a:xfrm>
          <a:prstGeom prst="line">
            <a:avLst/>
          </a:prstGeom>
          <a:noFill/>
          <a:ln w="15875">
            <a:solidFill>
              <a:srgbClr val="C3D6C3"/>
            </a:solidFill>
            <a:round/>
            <a:headEnd/>
            <a:tailEnd/>
          </a:ln>
        </p:spPr>
        <p:txBody>
          <a:bodyPr/>
          <a:lstStyle/>
          <a:p>
            <a:endParaRPr lang="en-US"/>
          </a:p>
        </p:txBody>
      </p:sp>
      <p:sp>
        <p:nvSpPr>
          <p:cNvPr id="4108" name="Freeform 12"/>
          <p:cNvSpPr>
            <a:spLocks/>
          </p:cNvSpPr>
          <p:nvPr/>
        </p:nvSpPr>
        <p:spPr bwMode="auto">
          <a:xfrm>
            <a:off x="5676900" y="1828800"/>
            <a:ext cx="1588" cy="3398838"/>
          </a:xfrm>
          <a:custGeom>
            <a:avLst/>
            <a:gdLst/>
            <a:ahLst/>
            <a:cxnLst>
              <a:cxn ang="0">
                <a:pos x="0" y="0"/>
              </a:cxn>
              <a:cxn ang="0">
                <a:pos x="0" y="2141"/>
              </a:cxn>
              <a:cxn ang="0">
                <a:pos x="0" y="0"/>
              </a:cxn>
            </a:cxnLst>
            <a:rect l="0" t="0" r="r" b="b"/>
            <a:pathLst>
              <a:path h="2141">
                <a:moveTo>
                  <a:pt x="0" y="0"/>
                </a:moveTo>
                <a:lnTo>
                  <a:pt x="0" y="2141"/>
                </a:lnTo>
                <a:lnTo>
                  <a:pt x="0" y="0"/>
                </a:lnTo>
                <a:close/>
              </a:path>
            </a:pathLst>
          </a:custGeom>
          <a:solidFill>
            <a:schemeClr val="accent1"/>
          </a:solidFill>
          <a:ln w="9525">
            <a:solidFill>
              <a:srgbClr val="C3D6C3"/>
            </a:solidFill>
            <a:round/>
            <a:headEnd/>
            <a:tailEnd/>
          </a:ln>
        </p:spPr>
        <p:txBody>
          <a:bodyPr/>
          <a:lstStyle/>
          <a:p>
            <a:endParaRPr lang="en-US"/>
          </a:p>
        </p:txBody>
      </p:sp>
      <p:sp>
        <p:nvSpPr>
          <p:cNvPr id="4109" name="Freeform 13"/>
          <p:cNvSpPr>
            <a:spLocks/>
          </p:cNvSpPr>
          <p:nvPr/>
        </p:nvSpPr>
        <p:spPr bwMode="auto">
          <a:xfrm>
            <a:off x="6345238" y="1828800"/>
            <a:ext cx="1587" cy="3398838"/>
          </a:xfrm>
          <a:custGeom>
            <a:avLst/>
            <a:gdLst/>
            <a:ahLst/>
            <a:cxnLst>
              <a:cxn ang="0">
                <a:pos x="0" y="0"/>
              </a:cxn>
              <a:cxn ang="0">
                <a:pos x="0" y="2141"/>
              </a:cxn>
              <a:cxn ang="0">
                <a:pos x="0" y="0"/>
              </a:cxn>
            </a:cxnLst>
            <a:rect l="0" t="0" r="r" b="b"/>
            <a:pathLst>
              <a:path h="2141">
                <a:moveTo>
                  <a:pt x="0" y="0"/>
                </a:moveTo>
                <a:lnTo>
                  <a:pt x="0" y="2141"/>
                </a:lnTo>
                <a:lnTo>
                  <a:pt x="0" y="0"/>
                </a:lnTo>
                <a:close/>
              </a:path>
            </a:pathLst>
          </a:custGeom>
          <a:solidFill>
            <a:schemeClr val="accent1"/>
          </a:solidFill>
          <a:ln w="9525">
            <a:solidFill>
              <a:srgbClr val="C3D6C3"/>
            </a:solidFill>
            <a:round/>
            <a:headEnd/>
            <a:tailEnd/>
          </a:ln>
        </p:spPr>
        <p:txBody>
          <a:bodyPr/>
          <a:lstStyle/>
          <a:p>
            <a:endParaRPr lang="en-US"/>
          </a:p>
        </p:txBody>
      </p:sp>
      <p:sp>
        <p:nvSpPr>
          <p:cNvPr id="4110" name="Line 14"/>
          <p:cNvSpPr>
            <a:spLocks noChangeShapeType="1"/>
          </p:cNvSpPr>
          <p:nvPr/>
        </p:nvSpPr>
        <p:spPr bwMode="auto">
          <a:xfrm flipV="1">
            <a:off x="5676900" y="1828800"/>
            <a:ext cx="1588" cy="3398838"/>
          </a:xfrm>
          <a:prstGeom prst="line">
            <a:avLst/>
          </a:prstGeom>
          <a:noFill/>
          <a:ln w="15875">
            <a:solidFill>
              <a:srgbClr val="C3D6C3"/>
            </a:solidFill>
            <a:round/>
            <a:headEnd/>
            <a:tailEnd/>
          </a:ln>
        </p:spPr>
        <p:txBody>
          <a:bodyPr/>
          <a:lstStyle/>
          <a:p>
            <a:endParaRPr lang="en-US"/>
          </a:p>
        </p:txBody>
      </p:sp>
      <p:sp>
        <p:nvSpPr>
          <p:cNvPr id="4111" name="Line 15"/>
          <p:cNvSpPr>
            <a:spLocks noChangeShapeType="1"/>
          </p:cNvSpPr>
          <p:nvPr/>
        </p:nvSpPr>
        <p:spPr bwMode="auto">
          <a:xfrm flipV="1">
            <a:off x="6345238" y="1828800"/>
            <a:ext cx="1587" cy="3398838"/>
          </a:xfrm>
          <a:prstGeom prst="line">
            <a:avLst/>
          </a:prstGeom>
          <a:noFill/>
          <a:ln w="15875">
            <a:solidFill>
              <a:srgbClr val="C3D6C3"/>
            </a:solidFill>
            <a:round/>
            <a:headEnd/>
            <a:tailEnd/>
          </a:ln>
        </p:spPr>
        <p:txBody>
          <a:bodyPr/>
          <a:lstStyle/>
          <a:p>
            <a:endParaRPr lang="en-US"/>
          </a:p>
        </p:txBody>
      </p:sp>
      <p:sp>
        <p:nvSpPr>
          <p:cNvPr id="4112" name="Freeform 16"/>
          <p:cNvSpPr>
            <a:spLocks/>
          </p:cNvSpPr>
          <p:nvPr/>
        </p:nvSpPr>
        <p:spPr bwMode="auto">
          <a:xfrm>
            <a:off x="7013575" y="1828800"/>
            <a:ext cx="1588" cy="3398838"/>
          </a:xfrm>
          <a:custGeom>
            <a:avLst/>
            <a:gdLst/>
            <a:ahLst/>
            <a:cxnLst>
              <a:cxn ang="0">
                <a:pos x="0" y="0"/>
              </a:cxn>
              <a:cxn ang="0">
                <a:pos x="0" y="2141"/>
              </a:cxn>
              <a:cxn ang="0">
                <a:pos x="0" y="0"/>
              </a:cxn>
            </a:cxnLst>
            <a:rect l="0" t="0" r="r" b="b"/>
            <a:pathLst>
              <a:path h="2141">
                <a:moveTo>
                  <a:pt x="0" y="0"/>
                </a:moveTo>
                <a:lnTo>
                  <a:pt x="0" y="2141"/>
                </a:lnTo>
                <a:lnTo>
                  <a:pt x="0" y="0"/>
                </a:lnTo>
                <a:close/>
              </a:path>
            </a:pathLst>
          </a:custGeom>
          <a:solidFill>
            <a:schemeClr val="accent1"/>
          </a:solidFill>
          <a:ln w="9525">
            <a:solidFill>
              <a:srgbClr val="C3D6C3"/>
            </a:solidFill>
            <a:round/>
            <a:headEnd/>
            <a:tailEnd/>
          </a:ln>
        </p:spPr>
        <p:txBody>
          <a:bodyPr/>
          <a:lstStyle/>
          <a:p>
            <a:endParaRPr lang="en-US"/>
          </a:p>
        </p:txBody>
      </p:sp>
      <p:sp>
        <p:nvSpPr>
          <p:cNvPr id="4113" name="Freeform 17"/>
          <p:cNvSpPr>
            <a:spLocks/>
          </p:cNvSpPr>
          <p:nvPr/>
        </p:nvSpPr>
        <p:spPr bwMode="auto">
          <a:xfrm>
            <a:off x="7681913" y="1828800"/>
            <a:ext cx="1587" cy="3398838"/>
          </a:xfrm>
          <a:custGeom>
            <a:avLst/>
            <a:gdLst/>
            <a:ahLst/>
            <a:cxnLst>
              <a:cxn ang="0">
                <a:pos x="0" y="0"/>
              </a:cxn>
              <a:cxn ang="0">
                <a:pos x="0" y="2141"/>
              </a:cxn>
              <a:cxn ang="0">
                <a:pos x="0" y="0"/>
              </a:cxn>
            </a:cxnLst>
            <a:rect l="0" t="0" r="r" b="b"/>
            <a:pathLst>
              <a:path h="2141">
                <a:moveTo>
                  <a:pt x="0" y="0"/>
                </a:moveTo>
                <a:lnTo>
                  <a:pt x="0" y="2141"/>
                </a:lnTo>
                <a:lnTo>
                  <a:pt x="0" y="0"/>
                </a:lnTo>
                <a:close/>
              </a:path>
            </a:pathLst>
          </a:custGeom>
          <a:solidFill>
            <a:srgbClr val="FFFFFF"/>
          </a:solidFill>
          <a:ln w="9525">
            <a:noFill/>
            <a:round/>
            <a:headEnd/>
            <a:tailEnd/>
          </a:ln>
        </p:spPr>
        <p:txBody>
          <a:bodyPr/>
          <a:lstStyle/>
          <a:p>
            <a:endParaRPr lang="en-US"/>
          </a:p>
        </p:txBody>
      </p:sp>
      <p:sp>
        <p:nvSpPr>
          <p:cNvPr id="4114" name="Line 18"/>
          <p:cNvSpPr>
            <a:spLocks noChangeShapeType="1"/>
          </p:cNvSpPr>
          <p:nvPr/>
        </p:nvSpPr>
        <p:spPr bwMode="auto">
          <a:xfrm flipV="1">
            <a:off x="7013575" y="1828800"/>
            <a:ext cx="1588" cy="3398838"/>
          </a:xfrm>
          <a:prstGeom prst="line">
            <a:avLst/>
          </a:prstGeom>
          <a:noFill/>
          <a:ln w="15875">
            <a:solidFill>
              <a:srgbClr val="C3D6C3"/>
            </a:solidFill>
            <a:round/>
            <a:headEnd/>
            <a:tailEnd/>
          </a:ln>
        </p:spPr>
        <p:txBody>
          <a:bodyPr/>
          <a:lstStyle/>
          <a:p>
            <a:endParaRPr lang="en-US"/>
          </a:p>
        </p:txBody>
      </p:sp>
      <p:sp>
        <p:nvSpPr>
          <p:cNvPr id="4116" name="Freeform 20"/>
          <p:cNvSpPr>
            <a:spLocks/>
          </p:cNvSpPr>
          <p:nvPr/>
        </p:nvSpPr>
        <p:spPr bwMode="auto">
          <a:xfrm>
            <a:off x="3670300" y="1828800"/>
            <a:ext cx="4011613" cy="1588"/>
          </a:xfrm>
          <a:custGeom>
            <a:avLst/>
            <a:gdLst/>
            <a:ahLst/>
            <a:cxnLst>
              <a:cxn ang="0">
                <a:pos x="0" y="0"/>
              </a:cxn>
              <a:cxn ang="0">
                <a:pos x="2527" y="0"/>
              </a:cxn>
              <a:cxn ang="0">
                <a:pos x="0" y="0"/>
              </a:cxn>
            </a:cxnLst>
            <a:rect l="0" t="0" r="r" b="b"/>
            <a:pathLst>
              <a:path w="2527">
                <a:moveTo>
                  <a:pt x="0" y="0"/>
                </a:moveTo>
                <a:lnTo>
                  <a:pt x="2527" y="0"/>
                </a:lnTo>
                <a:lnTo>
                  <a:pt x="0" y="0"/>
                </a:lnTo>
                <a:close/>
              </a:path>
            </a:pathLst>
          </a:custGeom>
          <a:solidFill>
            <a:srgbClr val="FFFFFF"/>
          </a:solidFill>
          <a:ln w="9525">
            <a:noFill/>
            <a:round/>
            <a:headEnd/>
            <a:tailEnd/>
          </a:ln>
        </p:spPr>
        <p:txBody>
          <a:bodyPr/>
          <a:lstStyle/>
          <a:p>
            <a:endParaRPr lang="en-US"/>
          </a:p>
        </p:txBody>
      </p:sp>
      <p:sp>
        <p:nvSpPr>
          <p:cNvPr id="4117" name="Freeform 21"/>
          <p:cNvSpPr>
            <a:spLocks/>
          </p:cNvSpPr>
          <p:nvPr/>
        </p:nvSpPr>
        <p:spPr bwMode="auto">
          <a:xfrm>
            <a:off x="7681913" y="1828800"/>
            <a:ext cx="1587" cy="3398838"/>
          </a:xfrm>
          <a:custGeom>
            <a:avLst/>
            <a:gdLst/>
            <a:ahLst/>
            <a:cxnLst>
              <a:cxn ang="0">
                <a:pos x="0" y="0"/>
              </a:cxn>
              <a:cxn ang="0">
                <a:pos x="0" y="2141"/>
              </a:cxn>
              <a:cxn ang="0">
                <a:pos x="0" y="0"/>
              </a:cxn>
            </a:cxnLst>
            <a:rect l="0" t="0" r="r" b="b"/>
            <a:pathLst>
              <a:path h="2141">
                <a:moveTo>
                  <a:pt x="0" y="0"/>
                </a:moveTo>
                <a:lnTo>
                  <a:pt x="0" y="2141"/>
                </a:lnTo>
                <a:lnTo>
                  <a:pt x="0" y="0"/>
                </a:lnTo>
                <a:close/>
              </a:path>
            </a:pathLst>
          </a:custGeom>
          <a:solidFill>
            <a:srgbClr val="FFFFFF"/>
          </a:solidFill>
          <a:ln w="9525">
            <a:noFill/>
            <a:round/>
            <a:headEnd/>
            <a:tailEnd/>
          </a:ln>
        </p:spPr>
        <p:txBody>
          <a:bodyPr/>
          <a:lstStyle/>
          <a:p>
            <a:endParaRPr lang="en-US"/>
          </a:p>
        </p:txBody>
      </p:sp>
      <p:sp>
        <p:nvSpPr>
          <p:cNvPr id="4118" name="Line 22"/>
          <p:cNvSpPr>
            <a:spLocks noChangeShapeType="1"/>
          </p:cNvSpPr>
          <p:nvPr/>
        </p:nvSpPr>
        <p:spPr bwMode="auto">
          <a:xfrm flipH="1">
            <a:off x="3670300" y="1828800"/>
            <a:ext cx="4011613" cy="1588"/>
          </a:xfrm>
          <a:prstGeom prst="line">
            <a:avLst/>
          </a:prstGeom>
          <a:noFill/>
          <a:ln w="15875">
            <a:solidFill>
              <a:srgbClr val="808080"/>
            </a:solidFill>
            <a:round/>
            <a:headEnd/>
            <a:tailEnd/>
          </a:ln>
        </p:spPr>
        <p:txBody>
          <a:bodyPr/>
          <a:lstStyle/>
          <a:p>
            <a:endParaRPr lang="en-US"/>
          </a:p>
        </p:txBody>
      </p:sp>
      <p:sp>
        <p:nvSpPr>
          <p:cNvPr id="4120" name="Freeform 24"/>
          <p:cNvSpPr>
            <a:spLocks/>
          </p:cNvSpPr>
          <p:nvPr/>
        </p:nvSpPr>
        <p:spPr bwMode="auto">
          <a:xfrm>
            <a:off x="3670300" y="5227638"/>
            <a:ext cx="4011613" cy="1587"/>
          </a:xfrm>
          <a:custGeom>
            <a:avLst/>
            <a:gdLst/>
            <a:ahLst/>
            <a:cxnLst>
              <a:cxn ang="0">
                <a:pos x="2527" y="0"/>
              </a:cxn>
              <a:cxn ang="0">
                <a:pos x="0" y="0"/>
              </a:cxn>
              <a:cxn ang="0">
                <a:pos x="2527" y="0"/>
              </a:cxn>
            </a:cxnLst>
            <a:rect l="0" t="0" r="r" b="b"/>
            <a:pathLst>
              <a:path w="2527">
                <a:moveTo>
                  <a:pt x="2527" y="0"/>
                </a:moveTo>
                <a:lnTo>
                  <a:pt x="0" y="0"/>
                </a:lnTo>
                <a:lnTo>
                  <a:pt x="2527" y="0"/>
                </a:lnTo>
                <a:close/>
              </a:path>
            </a:pathLst>
          </a:custGeom>
          <a:solidFill>
            <a:srgbClr val="FFFFFF"/>
          </a:solidFill>
          <a:ln w="9525">
            <a:solidFill>
              <a:schemeClr val="bg2"/>
            </a:solidFill>
            <a:round/>
            <a:headEnd/>
            <a:tailEnd/>
          </a:ln>
        </p:spPr>
        <p:txBody>
          <a:bodyPr/>
          <a:lstStyle/>
          <a:p>
            <a:endParaRPr lang="en-US"/>
          </a:p>
        </p:txBody>
      </p:sp>
      <p:sp>
        <p:nvSpPr>
          <p:cNvPr id="4122" name="Line 26"/>
          <p:cNvSpPr>
            <a:spLocks noChangeShapeType="1"/>
          </p:cNvSpPr>
          <p:nvPr/>
        </p:nvSpPr>
        <p:spPr bwMode="auto">
          <a:xfrm>
            <a:off x="3670300" y="5227638"/>
            <a:ext cx="4011613" cy="1587"/>
          </a:xfrm>
          <a:prstGeom prst="line">
            <a:avLst/>
          </a:prstGeom>
          <a:noFill/>
          <a:ln w="15875">
            <a:solidFill>
              <a:schemeClr val="bg2"/>
            </a:solidFill>
            <a:round/>
            <a:headEnd/>
            <a:tailEnd/>
          </a:ln>
        </p:spPr>
        <p:txBody>
          <a:bodyPr/>
          <a:lstStyle/>
          <a:p>
            <a:endParaRPr lang="en-US"/>
          </a:p>
        </p:txBody>
      </p:sp>
      <p:sp>
        <p:nvSpPr>
          <p:cNvPr id="4124" name="Freeform 28"/>
          <p:cNvSpPr>
            <a:spLocks/>
          </p:cNvSpPr>
          <p:nvPr/>
        </p:nvSpPr>
        <p:spPr bwMode="auto">
          <a:xfrm>
            <a:off x="3670300" y="4994275"/>
            <a:ext cx="3343275" cy="131763"/>
          </a:xfrm>
          <a:custGeom>
            <a:avLst/>
            <a:gdLst/>
            <a:ahLst/>
            <a:cxnLst>
              <a:cxn ang="0">
                <a:pos x="0" y="0"/>
              </a:cxn>
              <a:cxn ang="0">
                <a:pos x="2106" y="0"/>
              </a:cxn>
              <a:cxn ang="0">
                <a:pos x="2106" y="83"/>
              </a:cxn>
              <a:cxn ang="0">
                <a:pos x="0" y="83"/>
              </a:cxn>
              <a:cxn ang="0">
                <a:pos x="0" y="0"/>
              </a:cxn>
              <a:cxn ang="0">
                <a:pos x="0" y="0"/>
              </a:cxn>
            </a:cxnLst>
            <a:rect l="0" t="0" r="r" b="b"/>
            <a:pathLst>
              <a:path w="2106" h="83">
                <a:moveTo>
                  <a:pt x="0" y="0"/>
                </a:moveTo>
                <a:lnTo>
                  <a:pt x="2106" y="0"/>
                </a:lnTo>
                <a:lnTo>
                  <a:pt x="2106" y="83"/>
                </a:lnTo>
                <a:lnTo>
                  <a:pt x="0" y="83"/>
                </a:lnTo>
                <a:lnTo>
                  <a:pt x="0" y="0"/>
                </a:lnTo>
                <a:lnTo>
                  <a:pt x="0" y="0"/>
                </a:lnTo>
                <a:close/>
              </a:path>
            </a:pathLst>
          </a:custGeom>
          <a:solidFill>
            <a:schemeClr val="accent1"/>
          </a:solidFill>
          <a:ln w="15875">
            <a:noFill/>
            <a:prstDash val="solid"/>
            <a:round/>
            <a:headEnd/>
            <a:tailEnd/>
          </a:ln>
        </p:spPr>
        <p:txBody>
          <a:bodyPr/>
          <a:lstStyle/>
          <a:p>
            <a:endParaRPr lang="en-US"/>
          </a:p>
        </p:txBody>
      </p:sp>
      <p:sp>
        <p:nvSpPr>
          <p:cNvPr id="4125" name="Freeform 29"/>
          <p:cNvSpPr>
            <a:spLocks/>
          </p:cNvSpPr>
          <p:nvPr/>
        </p:nvSpPr>
        <p:spPr bwMode="auto">
          <a:xfrm>
            <a:off x="3670300" y="4645025"/>
            <a:ext cx="3519488" cy="146050"/>
          </a:xfrm>
          <a:custGeom>
            <a:avLst/>
            <a:gdLst/>
            <a:ahLst/>
            <a:cxnLst>
              <a:cxn ang="0">
                <a:pos x="0" y="0"/>
              </a:cxn>
              <a:cxn ang="0">
                <a:pos x="2217" y="0"/>
              </a:cxn>
              <a:cxn ang="0">
                <a:pos x="2217" y="92"/>
              </a:cxn>
              <a:cxn ang="0">
                <a:pos x="0" y="92"/>
              </a:cxn>
              <a:cxn ang="0">
                <a:pos x="0" y="0"/>
              </a:cxn>
              <a:cxn ang="0">
                <a:pos x="0" y="0"/>
              </a:cxn>
            </a:cxnLst>
            <a:rect l="0" t="0" r="r" b="b"/>
            <a:pathLst>
              <a:path w="2217" h="92">
                <a:moveTo>
                  <a:pt x="0" y="0"/>
                </a:moveTo>
                <a:lnTo>
                  <a:pt x="2217" y="0"/>
                </a:lnTo>
                <a:lnTo>
                  <a:pt x="2217" y="92"/>
                </a:lnTo>
                <a:lnTo>
                  <a:pt x="0" y="92"/>
                </a:lnTo>
                <a:lnTo>
                  <a:pt x="0" y="0"/>
                </a:lnTo>
                <a:lnTo>
                  <a:pt x="0" y="0"/>
                </a:lnTo>
                <a:close/>
              </a:path>
            </a:pathLst>
          </a:custGeom>
          <a:solidFill>
            <a:schemeClr val="accent1"/>
          </a:solidFill>
          <a:ln w="15875">
            <a:noFill/>
            <a:prstDash val="solid"/>
            <a:round/>
            <a:headEnd/>
            <a:tailEnd/>
          </a:ln>
        </p:spPr>
        <p:txBody>
          <a:bodyPr/>
          <a:lstStyle/>
          <a:p>
            <a:endParaRPr lang="en-US"/>
          </a:p>
        </p:txBody>
      </p:sp>
      <p:sp>
        <p:nvSpPr>
          <p:cNvPr id="4126" name="Freeform 30"/>
          <p:cNvSpPr>
            <a:spLocks/>
          </p:cNvSpPr>
          <p:nvPr/>
        </p:nvSpPr>
        <p:spPr bwMode="auto">
          <a:xfrm>
            <a:off x="3670300" y="4308475"/>
            <a:ext cx="1338263" cy="131763"/>
          </a:xfrm>
          <a:custGeom>
            <a:avLst/>
            <a:gdLst/>
            <a:ahLst/>
            <a:cxnLst>
              <a:cxn ang="0">
                <a:pos x="0" y="0"/>
              </a:cxn>
              <a:cxn ang="0">
                <a:pos x="843" y="0"/>
              </a:cxn>
              <a:cxn ang="0">
                <a:pos x="843" y="83"/>
              </a:cxn>
              <a:cxn ang="0">
                <a:pos x="0" y="83"/>
              </a:cxn>
              <a:cxn ang="0">
                <a:pos x="0" y="0"/>
              </a:cxn>
              <a:cxn ang="0">
                <a:pos x="0" y="0"/>
              </a:cxn>
            </a:cxnLst>
            <a:rect l="0" t="0" r="r" b="b"/>
            <a:pathLst>
              <a:path w="843" h="83">
                <a:moveTo>
                  <a:pt x="0" y="0"/>
                </a:moveTo>
                <a:lnTo>
                  <a:pt x="843" y="0"/>
                </a:lnTo>
                <a:lnTo>
                  <a:pt x="843" y="83"/>
                </a:lnTo>
                <a:lnTo>
                  <a:pt x="0" y="83"/>
                </a:lnTo>
                <a:lnTo>
                  <a:pt x="0" y="0"/>
                </a:lnTo>
                <a:lnTo>
                  <a:pt x="0" y="0"/>
                </a:lnTo>
                <a:close/>
              </a:path>
            </a:pathLst>
          </a:custGeom>
          <a:solidFill>
            <a:schemeClr val="accent1"/>
          </a:solidFill>
          <a:ln w="15875">
            <a:noFill/>
            <a:prstDash val="solid"/>
            <a:round/>
            <a:headEnd/>
            <a:tailEnd/>
          </a:ln>
        </p:spPr>
        <p:txBody>
          <a:bodyPr/>
          <a:lstStyle/>
          <a:p>
            <a:endParaRPr lang="en-US"/>
          </a:p>
        </p:txBody>
      </p:sp>
      <p:sp>
        <p:nvSpPr>
          <p:cNvPr id="4127" name="Freeform 31"/>
          <p:cNvSpPr>
            <a:spLocks/>
          </p:cNvSpPr>
          <p:nvPr/>
        </p:nvSpPr>
        <p:spPr bwMode="auto">
          <a:xfrm>
            <a:off x="3670300" y="3973513"/>
            <a:ext cx="1512888" cy="131762"/>
          </a:xfrm>
          <a:custGeom>
            <a:avLst/>
            <a:gdLst/>
            <a:ahLst/>
            <a:cxnLst>
              <a:cxn ang="0">
                <a:pos x="0" y="0"/>
              </a:cxn>
              <a:cxn ang="0">
                <a:pos x="953" y="0"/>
              </a:cxn>
              <a:cxn ang="0">
                <a:pos x="953" y="83"/>
              </a:cxn>
              <a:cxn ang="0">
                <a:pos x="0" y="83"/>
              </a:cxn>
              <a:cxn ang="0">
                <a:pos x="0" y="0"/>
              </a:cxn>
              <a:cxn ang="0">
                <a:pos x="0" y="0"/>
              </a:cxn>
            </a:cxnLst>
            <a:rect l="0" t="0" r="r" b="b"/>
            <a:pathLst>
              <a:path w="953" h="83">
                <a:moveTo>
                  <a:pt x="0" y="0"/>
                </a:moveTo>
                <a:lnTo>
                  <a:pt x="953" y="0"/>
                </a:lnTo>
                <a:lnTo>
                  <a:pt x="953" y="83"/>
                </a:lnTo>
                <a:lnTo>
                  <a:pt x="0" y="83"/>
                </a:lnTo>
                <a:lnTo>
                  <a:pt x="0" y="0"/>
                </a:lnTo>
                <a:lnTo>
                  <a:pt x="0" y="0"/>
                </a:lnTo>
                <a:close/>
              </a:path>
            </a:pathLst>
          </a:custGeom>
          <a:solidFill>
            <a:schemeClr val="accent1"/>
          </a:solidFill>
          <a:ln w="15875">
            <a:noFill/>
            <a:prstDash val="solid"/>
            <a:round/>
            <a:headEnd/>
            <a:tailEnd/>
          </a:ln>
        </p:spPr>
        <p:txBody>
          <a:bodyPr/>
          <a:lstStyle/>
          <a:p>
            <a:endParaRPr lang="en-US"/>
          </a:p>
        </p:txBody>
      </p:sp>
      <p:sp>
        <p:nvSpPr>
          <p:cNvPr id="4128" name="Freeform 32"/>
          <p:cNvSpPr>
            <a:spLocks/>
          </p:cNvSpPr>
          <p:nvPr/>
        </p:nvSpPr>
        <p:spPr bwMode="auto">
          <a:xfrm>
            <a:off x="3670300" y="3622675"/>
            <a:ext cx="2339975" cy="146050"/>
          </a:xfrm>
          <a:custGeom>
            <a:avLst/>
            <a:gdLst/>
            <a:ahLst/>
            <a:cxnLst>
              <a:cxn ang="0">
                <a:pos x="0" y="0"/>
              </a:cxn>
              <a:cxn ang="0">
                <a:pos x="1474" y="0"/>
              </a:cxn>
              <a:cxn ang="0">
                <a:pos x="1474" y="92"/>
              </a:cxn>
              <a:cxn ang="0">
                <a:pos x="0" y="92"/>
              </a:cxn>
              <a:cxn ang="0">
                <a:pos x="0" y="0"/>
              </a:cxn>
              <a:cxn ang="0">
                <a:pos x="0" y="0"/>
              </a:cxn>
            </a:cxnLst>
            <a:rect l="0" t="0" r="r" b="b"/>
            <a:pathLst>
              <a:path w="1474" h="92">
                <a:moveTo>
                  <a:pt x="0" y="0"/>
                </a:moveTo>
                <a:lnTo>
                  <a:pt x="1474" y="0"/>
                </a:lnTo>
                <a:lnTo>
                  <a:pt x="1474" y="92"/>
                </a:lnTo>
                <a:lnTo>
                  <a:pt x="0" y="92"/>
                </a:lnTo>
                <a:lnTo>
                  <a:pt x="0" y="0"/>
                </a:lnTo>
                <a:lnTo>
                  <a:pt x="0" y="0"/>
                </a:lnTo>
                <a:close/>
              </a:path>
            </a:pathLst>
          </a:custGeom>
          <a:solidFill>
            <a:schemeClr val="accent1"/>
          </a:solidFill>
          <a:ln w="15875">
            <a:noFill/>
            <a:prstDash val="solid"/>
            <a:round/>
            <a:headEnd/>
            <a:tailEnd/>
          </a:ln>
        </p:spPr>
        <p:txBody>
          <a:bodyPr/>
          <a:lstStyle/>
          <a:p>
            <a:endParaRPr lang="en-US"/>
          </a:p>
        </p:txBody>
      </p:sp>
      <p:sp>
        <p:nvSpPr>
          <p:cNvPr id="4129" name="Freeform 33"/>
          <p:cNvSpPr>
            <a:spLocks/>
          </p:cNvSpPr>
          <p:nvPr/>
        </p:nvSpPr>
        <p:spPr bwMode="auto">
          <a:xfrm>
            <a:off x="3670300" y="3287713"/>
            <a:ext cx="2006600" cy="131762"/>
          </a:xfrm>
          <a:custGeom>
            <a:avLst/>
            <a:gdLst/>
            <a:ahLst/>
            <a:cxnLst>
              <a:cxn ang="0">
                <a:pos x="0" y="0"/>
              </a:cxn>
              <a:cxn ang="0">
                <a:pos x="1264" y="0"/>
              </a:cxn>
              <a:cxn ang="0">
                <a:pos x="1264" y="83"/>
              </a:cxn>
              <a:cxn ang="0">
                <a:pos x="0" y="83"/>
              </a:cxn>
              <a:cxn ang="0">
                <a:pos x="0" y="0"/>
              </a:cxn>
              <a:cxn ang="0">
                <a:pos x="0" y="0"/>
              </a:cxn>
            </a:cxnLst>
            <a:rect l="0" t="0" r="r" b="b"/>
            <a:pathLst>
              <a:path w="1264" h="83">
                <a:moveTo>
                  <a:pt x="0" y="0"/>
                </a:moveTo>
                <a:lnTo>
                  <a:pt x="1264" y="0"/>
                </a:lnTo>
                <a:lnTo>
                  <a:pt x="1264" y="83"/>
                </a:lnTo>
                <a:lnTo>
                  <a:pt x="0" y="83"/>
                </a:lnTo>
                <a:lnTo>
                  <a:pt x="0" y="0"/>
                </a:lnTo>
                <a:lnTo>
                  <a:pt x="0" y="0"/>
                </a:lnTo>
                <a:close/>
              </a:path>
            </a:pathLst>
          </a:custGeom>
          <a:solidFill>
            <a:schemeClr val="accent1"/>
          </a:solidFill>
          <a:ln w="15875">
            <a:noFill/>
            <a:prstDash val="solid"/>
            <a:round/>
            <a:headEnd/>
            <a:tailEnd/>
          </a:ln>
        </p:spPr>
        <p:txBody>
          <a:bodyPr/>
          <a:lstStyle/>
          <a:p>
            <a:endParaRPr lang="en-US"/>
          </a:p>
        </p:txBody>
      </p:sp>
      <p:sp>
        <p:nvSpPr>
          <p:cNvPr id="4130" name="Freeform 34"/>
          <p:cNvSpPr>
            <a:spLocks/>
          </p:cNvSpPr>
          <p:nvPr/>
        </p:nvSpPr>
        <p:spPr bwMode="auto">
          <a:xfrm>
            <a:off x="3670300" y="2952750"/>
            <a:ext cx="1338263" cy="130175"/>
          </a:xfrm>
          <a:custGeom>
            <a:avLst/>
            <a:gdLst/>
            <a:ahLst/>
            <a:cxnLst>
              <a:cxn ang="0">
                <a:pos x="0" y="0"/>
              </a:cxn>
              <a:cxn ang="0">
                <a:pos x="843" y="0"/>
              </a:cxn>
              <a:cxn ang="0">
                <a:pos x="843" y="82"/>
              </a:cxn>
              <a:cxn ang="0">
                <a:pos x="0" y="82"/>
              </a:cxn>
              <a:cxn ang="0">
                <a:pos x="0" y="0"/>
              </a:cxn>
              <a:cxn ang="0">
                <a:pos x="0" y="0"/>
              </a:cxn>
            </a:cxnLst>
            <a:rect l="0" t="0" r="r" b="b"/>
            <a:pathLst>
              <a:path w="843" h="82">
                <a:moveTo>
                  <a:pt x="0" y="0"/>
                </a:moveTo>
                <a:lnTo>
                  <a:pt x="843" y="0"/>
                </a:lnTo>
                <a:lnTo>
                  <a:pt x="843" y="82"/>
                </a:lnTo>
                <a:lnTo>
                  <a:pt x="0" y="82"/>
                </a:lnTo>
                <a:lnTo>
                  <a:pt x="0" y="0"/>
                </a:lnTo>
                <a:lnTo>
                  <a:pt x="0" y="0"/>
                </a:lnTo>
                <a:close/>
              </a:path>
            </a:pathLst>
          </a:custGeom>
          <a:solidFill>
            <a:schemeClr val="accent1"/>
          </a:solidFill>
          <a:ln w="15875">
            <a:noFill/>
            <a:prstDash val="solid"/>
            <a:round/>
            <a:headEnd/>
            <a:tailEnd/>
          </a:ln>
        </p:spPr>
        <p:txBody>
          <a:bodyPr/>
          <a:lstStyle/>
          <a:p>
            <a:endParaRPr lang="en-US"/>
          </a:p>
        </p:txBody>
      </p:sp>
      <p:sp>
        <p:nvSpPr>
          <p:cNvPr id="4131" name="Freeform 35"/>
          <p:cNvSpPr>
            <a:spLocks/>
          </p:cNvSpPr>
          <p:nvPr/>
        </p:nvSpPr>
        <p:spPr bwMode="auto">
          <a:xfrm>
            <a:off x="3670300" y="2616200"/>
            <a:ext cx="2181225" cy="131763"/>
          </a:xfrm>
          <a:custGeom>
            <a:avLst/>
            <a:gdLst/>
            <a:ahLst/>
            <a:cxnLst>
              <a:cxn ang="0">
                <a:pos x="0" y="0"/>
              </a:cxn>
              <a:cxn ang="0">
                <a:pos x="1374" y="0"/>
              </a:cxn>
              <a:cxn ang="0">
                <a:pos x="1374" y="83"/>
              </a:cxn>
              <a:cxn ang="0">
                <a:pos x="0" y="83"/>
              </a:cxn>
              <a:cxn ang="0">
                <a:pos x="0" y="0"/>
              </a:cxn>
              <a:cxn ang="0">
                <a:pos x="0" y="0"/>
              </a:cxn>
            </a:cxnLst>
            <a:rect l="0" t="0" r="r" b="b"/>
            <a:pathLst>
              <a:path w="1374" h="83">
                <a:moveTo>
                  <a:pt x="0" y="0"/>
                </a:moveTo>
                <a:lnTo>
                  <a:pt x="1374" y="0"/>
                </a:lnTo>
                <a:lnTo>
                  <a:pt x="1374" y="83"/>
                </a:lnTo>
                <a:lnTo>
                  <a:pt x="0" y="83"/>
                </a:lnTo>
                <a:lnTo>
                  <a:pt x="0" y="0"/>
                </a:lnTo>
                <a:lnTo>
                  <a:pt x="0" y="0"/>
                </a:lnTo>
                <a:close/>
              </a:path>
            </a:pathLst>
          </a:custGeom>
          <a:solidFill>
            <a:schemeClr val="accent1"/>
          </a:solidFill>
          <a:ln w="15875">
            <a:noFill/>
            <a:prstDash val="solid"/>
            <a:round/>
            <a:headEnd/>
            <a:tailEnd/>
          </a:ln>
        </p:spPr>
        <p:txBody>
          <a:bodyPr/>
          <a:lstStyle/>
          <a:p>
            <a:endParaRPr lang="en-US"/>
          </a:p>
        </p:txBody>
      </p:sp>
      <p:sp>
        <p:nvSpPr>
          <p:cNvPr id="4132" name="Freeform 36"/>
          <p:cNvSpPr>
            <a:spLocks/>
          </p:cNvSpPr>
          <p:nvPr/>
        </p:nvSpPr>
        <p:spPr bwMode="auto">
          <a:xfrm>
            <a:off x="3670300" y="2266950"/>
            <a:ext cx="1512888" cy="146050"/>
          </a:xfrm>
          <a:custGeom>
            <a:avLst/>
            <a:gdLst/>
            <a:ahLst/>
            <a:cxnLst>
              <a:cxn ang="0">
                <a:pos x="0" y="0"/>
              </a:cxn>
              <a:cxn ang="0">
                <a:pos x="953" y="0"/>
              </a:cxn>
              <a:cxn ang="0">
                <a:pos x="953" y="92"/>
              </a:cxn>
              <a:cxn ang="0">
                <a:pos x="0" y="92"/>
              </a:cxn>
              <a:cxn ang="0">
                <a:pos x="0" y="0"/>
              </a:cxn>
              <a:cxn ang="0">
                <a:pos x="0" y="0"/>
              </a:cxn>
            </a:cxnLst>
            <a:rect l="0" t="0" r="r" b="b"/>
            <a:pathLst>
              <a:path w="953" h="92">
                <a:moveTo>
                  <a:pt x="0" y="0"/>
                </a:moveTo>
                <a:lnTo>
                  <a:pt x="953" y="0"/>
                </a:lnTo>
                <a:lnTo>
                  <a:pt x="953" y="92"/>
                </a:lnTo>
                <a:lnTo>
                  <a:pt x="0" y="92"/>
                </a:lnTo>
                <a:lnTo>
                  <a:pt x="0" y="0"/>
                </a:lnTo>
                <a:lnTo>
                  <a:pt x="0" y="0"/>
                </a:lnTo>
                <a:close/>
              </a:path>
            </a:pathLst>
          </a:custGeom>
          <a:solidFill>
            <a:schemeClr val="accent1"/>
          </a:solidFill>
          <a:ln w="15875">
            <a:noFill/>
            <a:prstDash val="solid"/>
            <a:round/>
            <a:headEnd/>
            <a:tailEnd/>
          </a:ln>
        </p:spPr>
        <p:txBody>
          <a:bodyPr/>
          <a:lstStyle/>
          <a:p>
            <a:endParaRPr lang="en-US"/>
          </a:p>
        </p:txBody>
      </p:sp>
      <p:sp>
        <p:nvSpPr>
          <p:cNvPr id="4133" name="Freeform 37"/>
          <p:cNvSpPr>
            <a:spLocks/>
          </p:cNvSpPr>
          <p:nvPr/>
        </p:nvSpPr>
        <p:spPr bwMode="auto">
          <a:xfrm>
            <a:off x="3670300" y="1930400"/>
            <a:ext cx="669925" cy="131763"/>
          </a:xfrm>
          <a:custGeom>
            <a:avLst/>
            <a:gdLst/>
            <a:ahLst/>
            <a:cxnLst>
              <a:cxn ang="0">
                <a:pos x="0" y="0"/>
              </a:cxn>
              <a:cxn ang="0">
                <a:pos x="422" y="0"/>
              </a:cxn>
              <a:cxn ang="0">
                <a:pos x="422" y="83"/>
              </a:cxn>
              <a:cxn ang="0">
                <a:pos x="0" y="83"/>
              </a:cxn>
              <a:cxn ang="0">
                <a:pos x="0" y="0"/>
              </a:cxn>
              <a:cxn ang="0">
                <a:pos x="0" y="0"/>
              </a:cxn>
            </a:cxnLst>
            <a:rect l="0" t="0" r="r" b="b"/>
            <a:pathLst>
              <a:path w="422" h="83">
                <a:moveTo>
                  <a:pt x="0" y="0"/>
                </a:moveTo>
                <a:lnTo>
                  <a:pt x="422" y="0"/>
                </a:lnTo>
                <a:lnTo>
                  <a:pt x="422" y="83"/>
                </a:lnTo>
                <a:lnTo>
                  <a:pt x="0" y="83"/>
                </a:lnTo>
                <a:lnTo>
                  <a:pt x="0" y="0"/>
                </a:lnTo>
                <a:lnTo>
                  <a:pt x="0" y="0"/>
                </a:lnTo>
                <a:close/>
              </a:path>
            </a:pathLst>
          </a:custGeom>
          <a:solidFill>
            <a:schemeClr val="accent1"/>
          </a:solidFill>
          <a:ln w="15875">
            <a:noFill/>
            <a:prstDash val="solid"/>
            <a:round/>
            <a:headEnd/>
            <a:tailEnd/>
          </a:ln>
        </p:spPr>
        <p:txBody>
          <a:bodyPr/>
          <a:lstStyle/>
          <a:p>
            <a:endParaRPr lang="en-US"/>
          </a:p>
        </p:txBody>
      </p:sp>
      <p:sp>
        <p:nvSpPr>
          <p:cNvPr id="4134" name="Freeform 38"/>
          <p:cNvSpPr>
            <a:spLocks/>
          </p:cNvSpPr>
          <p:nvPr/>
        </p:nvSpPr>
        <p:spPr bwMode="auto">
          <a:xfrm>
            <a:off x="3670300" y="5227638"/>
            <a:ext cx="4011613" cy="1587"/>
          </a:xfrm>
          <a:custGeom>
            <a:avLst/>
            <a:gdLst/>
            <a:ahLst/>
            <a:cxnLst>
              <a:cxn ang="0">
                <a:pos x="0" y="0"/>
              </a:cxn>
              <a:cxn ang="0">
                <a:pos x="2527" y="0"/>
              </a:cxn>
              <a:cxn ang="0">
                <a:pos x="0" y="0"/>
              </a:cxn>
            </a:cxnLst>
            <a:rect l="0" t="0" r="r" b="b"/>
            <a:pathLst>
              <a:path w="2527">
                <a:moveTo>
                  <a:pt x="0" y="0"/>
                </a:moveTo>
                <a:lnTo>
                  <a:pt x="2527" y="0"/>
                </a:lnTo>
                <a:lnTo>
                  <a:pt x="0" y="0"/>
                </a:lnTo>
                <a:close/>
              </a:path>
            </a:pathLst>
          </a:custGeom>
          <a:solidFill>
            <a:srgbClr val="9999FF"/>
          </a:solidFill>
          <a:ln w="9525">
            <a:solidFill>
              <a:schemeClr val="bg2"/>
            </a:solidFill>
            <a:round/>
            <a:headEnd/>
            <a:tailEnd/>
          </a:ln>
        </p:spPr>
        <p:txBody>
          <a:bodyPr/>
          <a:lstStyle/>
          <a:p>
            <a:endParaRPr lang="en-US"/>
          </a:p>
        </p:txBody>
      </p:sp>
      <p:sp>
        <p:nvSpPr>
          <p:cNvPr id="4135" name="Freeform 39"/>
          <p:cNvSpPr>
            <a:spLocks/>
          </p:cNvSpPr>
          <p:nvPr/>
        </p:nvSpPr>
        <p:spPr bwMode="auto">
          <a:xfrm>
            <a:off x="3881438" y="5227638"/>
            <a:ext cx="1587" cy="44450"/>
          </a:xfrm>
          <a:custGeom>
            <a:avLst/>
            <a:gdLst/>
            <a:ahLst/>
            <a:cxnLst>
              <a:cxn ang="0">
                <a:pos x="0" y="28"/>
              </a:cxn>
              <a:cxn ang="0">
                <a:pos x="0" y="0"/>
              </a:cxn>
              <a:cxn ang="0">
                <a:pos x="0" y="28"/>
              </a:cxn>
            </a:cxnLst>
            <a:rect l="0" t="0" r="r" b="b"/>
            <a:pathLst>
              <a:path h="28">
                <a:moveTo>
                  <a:pt x="0" y="28"/>
                </a:moveTo>
                <a:lnTo>
                  <a:pt x="0" y="0"/>
                </a:lnTo>
                <a:lnTo>
                  <a:pt x="0" y="28"/>
                </a:lnTo>
                <a:close/>
              </a:path>
            </a:pathLst>
          </a:custGeom>
          <a:solidFill>
            <a:srgbClr val="9999FF"/>
          </a:solidFill>
          <a:ln w="9525">
            <a:solidFill>
              <a:schemeClr val="bg2"/>
            </a:solidFill>
            <a:round/>
            <a:headEnd/>
            <a:tailEnd/>
          </a:ln>
        </p:spPr>
        <p:txBody>
          <a:bodyPr/>
          <a:lstStyle/>
          <a:p>
            <a:endParaRPr lang="en-US"/>
          </a:p>
        </p:txBody>
      </p:sp>
      <p:sp>
        <p:nvSpPr>
          <p:cNvPr id="4136" name="Freeform 40"/>
          <p:cNvSpPr>
            <a:spLocks/>
          </p:cNvSpPr>
          <p:nvPr/>
        </p:nvSpPr>
        <p:spPr bwMode="auto">
          <a:xfrm>
            <a:off x="4340225" y="5227638"/>
            <a:ext cx="1588" cy="44450"/>
          </a:xfrm>
          <a:custGeom>
            <a:avLst/>
            <a:gdLst/>
            <a:ahLst/>
            <a:cxnLst>
              <a:cxn ang="0">
                <a:pos x="0" y="28"/>
              </a:cxn>
              <a:cxn ang="0">
                <a:pos x="0" y="0"/>
              </a:cxn>
              <a:cxn ang="0">
                <a:pos x="0" y="28"/>
              </a:cxn>
            </a:cxnLst>
            <a:rect l="0" t="0" r="r" b="b"/>
            <a:pathLst>
              <a:path h="28">
                <a:moveTo>
                  <a:pt x="0" y="28"/>
                </a:moveTo>
                <a:lnTo>
                  <a:pt x="0" y="0"/>
                </a:lnTo>
                <a:lnTo>
                  <a:pt x="0" y="28"/>
                </a:lnTo>
                <a:close/>
              </a:path>
            </a:pathLst>
          </a:custGeom>
          <a:solidFill>
            <a:srgbClr val="9999FF"/>
          </a:solidFill>
          <a:ln w="9525">
            <a:solidFill>
              <a:schemeClr val="bg2"/>
            </a:solidFill>
            <a:round/>
            <a:headEnd/>
            <a:tailEnd/>
          </a:ln>
        </p:spPr>
        <p:txBody>
          <a:bodyPr/>
          <a:lstStyle/>
          <a:p>
            <a:endParaRPr lang="en-US"/>
          </a:p>
        </p:txBody>
      </p:sp>
      <p:sp>
        <p:nvSpPr>
          <p:cNvPr id="4137" name="Freeform 41"/>
          <p:cNvSpPr>
            <a:spLocks/>
          </p:cNvSpPr>
          <p:nvPr/>
        </p:nvSpPr>
        <p:spPr bwMode="auto">
          <a:xfrm>
            <a:off x="3670300" y="5227638"/>
            <a:ext cx="4011613" cy="44450"/>
          </a:xfrm>
          <a:custGeom>
            <a:avLst/>
            <a:gdLst/>
            <a:ahLst/>
            <a:cxnLst>
              <a:cxn ang="0">
                <a:pos x="2527" y="0"/>
              </a:cxn>
              <a:cxn ang="0">
                <a:pos x="0" y="0"/>
              </a:cxn>
              <a:cxn ang="0">
                <a:pos x="0" y="28"/>
              </a:cxn>
            </a:cxnLst>
            <a:rect l="0" t="0" r="r" b="b"/>
            <a:pathLst>
              <a:path w="2527" h="28">
                <a:moveTo>
                  <a:pt x="2527" y="0"/>
                </a:moveTo>
                <a:lnTo>
                  <a:pt x="0" y="0"/>
                </a:lnTo>
                <a:lnTo>
                  <a:pt x="0" y="28"/>
                </a:lnTo>
              </a:path>
            </a:pathLst>
          </a:custGeom>
          <a:noFill/>
          <a:ln w="15875">
            <a:solidFill>
              <a:schemeClr val="bg2"/>
            </a:solidFill>
            <a:prstDash val="solid"/>
            <a:round/>
            <a:headEnd/>
            <a:tailEnd/>
          </a:ln>
        </p:spPr>
        <p:txBody>
          <a:bodyPr/>
          <a:lstStyle/>
          <a:p>
            <a:endParaRPr lang="en-US"/>
          </a:p>
        </p:txBody>
      </p:sp>
      <p:sp>
        <p:nvSpPr>
          <p:cNvPr id="4138" name="Line 42"/>
          <p:cNvSpPr>
            <a:spLocks noChangeShapeType="1"/>
          </p:cNvSpPr>
          <p:nvPr/>
        </p:nvSpPr>
        <p:spPr bwMode="auto">
          <a:xfrm>
            <a:off x="4340225" y="5227638"/>
            <a:ext cx="1588" cy="44450"/>
          </a:xfrm>
          <a:prstGeom prst="line">
            <a:avLst/>
          </a:prstGeom>
          <a:noFill/>
          <a:ln w="15875">
            <a:solidFill>
              <a:schemeClr val="bg2"/>
            </a:solidFill>
            <a:round/>
            <a:headEnd/>
            <a:tailEnd/>
          </a:ln>
        </p:spPr>
        <p:txBody>
          <a:bodyPr/>
          <a:lstStyle/>
          <a:p>
            <a:endParaRPr lang="en-US"/>
          </a:p>
        </p:txBody>
      </p:sp>
      <p:sp>
        <p:nvSpPr>
          <p:cNvPr id="4139" name="Freeform 43"/>
          <p:cNvSpPr>
            <a:spLocks/>
          </p:cNvSpPr>
          <p:nvPr/>
        </p:nvSpPr>
        <p:spPr bwMode="auto">
          <a:xfrm>
            <a:off x="5008563" y="5227638"/>
            <a:ext cx="1587" cy="44450"/>
          </a:xfrm>
          <a:custGeom>
            <a:avLst/>
            <a:gdLst/>
            <a:ahLst/>
            <a:cxnLst>
              <a:cxn ang="0">
                <a:pos x="0" y="28"/>
              </a:cxn>
              <a:cxn ang="0">
                <a:pos x="0" y="0"/>
              </a:cxn>
              <a:cxn ang="0">
                <a:pos x="0" y="28"/>
              </a:cxn>
            </a:cxnLst>
            <a:rect l="0" t="0" r="r" b="b"/>
            <a:pathLst>
              <a:path h="28">
                <a:moveTo>
                  <a:pt x="0" y="28"/>
                </a:moveTo>
                <a:lnTo>
                  <a:pt x="0" y="0"/>
                </a:lnTo>
                <a:lnTo>
                  <a:pt x="0" y="28"/>
                </a:lnTo>
                <a:close/>
              </a:path>
            </a:pathLst>
          </a:custGeom>
          <a:solidFill>
            <a:srgbClr val="9999FF"/>
          </a:solidFill>
          <a:ln w="9525">
            <a:solidFill>
              <a:schemeClr val="bg2"/>
            </a:solidFill>
            <a:round/>
            <a:headEnd/>
            <a:tailEnd/>
          </a:ln>
        </p:spPr>
        <p:txBody>
          <a:bodyPr/>
          <a:lstStyle/>
          <a:p>
            <a:endParaRPr lang="en-US"/>
          </a:p>
        </p:txBody>
      </p:sp>
      <p:sp>
        <p:nvSpPr>
          <p:cNvPr id="4140" name="Freeform 44"/>
          <p:cNvSpPr>
            <a:spLocks/>
          </p:cNvSpPr>
          <p:nvPr/>
        </p:nvSpPr>
        <p:spPr bwMode="auto">
          <a:xfrm>
            <a:off x="5676900" y="5227638"/>
            <a:ext cx="1588" cy="44450"/>
          </a:xfrm>
          <a:custGeom>
            <a:avLst/>
            <a:gdLst/>
            <a:ahLst/>
            <a:cxnLst>
              <a:cxn ang="0">
                <a:pos x="0" y="28"/>
              </a:cxn>
              <a:cxn ang="0">
                <a:pos x="0" y="0"/>
              </a:cxn>
              <a:cxn ang="0">
                <a:pos x="0" y="28"/>
              </a:cxn>
            </a:cxnLst>
            <a:rect l="0" t="0" r="r" b="b"/>
            <a:pathLst>
              <a:path h="28">
                <a:moveTo>
                  <a:pt x="0" y="28"/>
                </a:moveTo>
                <a:lnTo>
                  <a:pt x="0" y="0"/>
                </a:lnTo>
                <a:lnTo>
                  <a:pt x="0" y="28"/>
                </a:lnTo>
                <a:close/>
              </a:path>
            </a:pathLst>
          </a:custGeom>
          <a:solidFill>
            <a:srgbClr val="9999FF"/>
          </a:solidFill>
          <a:ln w="9525">
            <a:solidFill>
              <a:schemeClr val="bg2"/>
            </a:solidFill>
            <a:round/>
            <a:headEnd/>
            <a:tailEnd/>
          </a:ln>
        </p:spPr>
        <p:txBody>
          <a:bodyPr/>
          <a:lstStyle/>
          <a:p>
            <a:endParaRPr lang="en-US"/>
          </a:p>
        </p:txBody>
      </p:sp>
      <p:sp>
        <p:nvSpPr>
          <p:cNvPr id="4141" name="Line 45"/>
          <p:cNvSpPr>
            <a:spLocks noChangeShapeType="1"/>
          </p:cNvSpPr>
          <p:nvPr/>
        </p:nvSpPr>
        <p:spPr bwMode="auto">
          <a:xfrm>
            <a:off x="5008563" y="5227638"/>
            <a:ext cx="1587" cy="44450"/>
          </a:xfrm>
          <a:prstGeom prst="line">
            <a:avLst/>
          </a:prstGeom>
          <a:noFill/>
          <a:ln w="15875">
            <a:solidFill>
              <a:schemeClr val="bg2"/>
            </a:solidFill>
            <a:round/>
            <a:headEnd/>
            <a:tailEnd/>
          </a:ln>
        </p:spPr>
        <p:txBody>
          <a:bodyPr/>
          <a:lstStyle/>
          <a:p>
            <a:endParaRPr lang="en-US"/>
          </a:p>
        </p:txBody>
      </p:sp>
      <p:sp>
        <p:nvSpPr>
          <p:cNvPr id="4142" name="Line 46"/>
          <p:cNvSpPr>
            <a:spLocks noChangeShapeType="1"/>
          </p:cNvSpPr>
          <p:nvPr/>
        </p:nvSpPr>
        <p:spPr bwMode="auto">
          <a:xfrm>
            <a:off x="5676900" y="5227638"/>
            <a:ext cx="1588" cy="44450"/>
          </a:xfrm>
          <a:prstGeom prst="line">
            <a:avLst/>
          </a:prstGeom>
          <a:noFill/>
          <a:ln w="15875">
            <a:solidFill>
              <a:schemeClr val="bg2"/>
            </a:solidFill>
            <a:round/>
            <a:headEnd/>
            <a:tailEnd/>
          </a:ln>
        </p:spPr>
        <p:txBody>
          <a:bodyPr/>
          <a:lstStyle/>
          <a:p>
            <a:endParaRPr lang="en-US"/>
          </a:p>
        </p:txBody>
      </p:sp>
      <p:sp>
        <p:nvSpPr>
          <p:cNvPr id="4143" name="Freeform 47"/>
          <p:cNvSpPr>
            <a:spLocks/>
          </p:cNvSpPr>
          <p:nvPr/>
        </p:nvSpPr>
        <p:spPr bwMode="auto">
          <a:xfrm>
            <a:off x="6345238" y="5227638"/>
            <a:ext cx="1587" cy="44450"/>
          </a:xfrm>
          <a:custGeom>
            <a:avLst/>
            <a:gdLst/>
            <a:ahLst/>
            <a:cxnLst>
              <a:cxn ang="0">
                <a:pos x="0" y="28"/>
              </a:cxn>
              <a:cxn ang="0">
                <a:pos x="0" y="0"/>
              </a:cxn>
              <a:cxn ang="0">
                <a:pos x="0" y="28"/>
              </a:cxn>
            </a:cxnLst>
            <a:rect l="0" t="0" r="r" b="b"/>
            <a:pathLst>
              <a:path h="28">
                <a:moveTo>
                  <a:pt x="0" y="28"/>
                </a:moveTo>
                <a:lnTo>
                  <a:pt x="0" y="0"/>
                </a:lnTo>
                <a:lnTo>
                  <a:pt x="0" y="28"/>
                </a:lnTo>
                <a:close/>
              </a:path>
            </a:pathLst>
          </a:custGeom>
          <a:solidFill>
            <a:srgbClr val="9999FF"/>
          </a:solidFill>
          <a:ln w="9525">
            <a:solidFill>
              <a:schemeClr val="bg2"/>
            </a:solidFill>
            <a:round/>
            <a:headEnd/>
            <a:tailEnd/>
          </a:ln>
        </p:spPr>
        <p:txBody>
          <a:bodyPr/>
          <a:lstStyle/>
          <a:p>
            <a:endParaRPr lang="en-US"/>
          </a:p>
        </p:txBody>
      </p:sp>
      <p:sp>
        <p:nvSpPr>
          <p:cNvPr id="4144" name="Freeform 48"/>
          <p:cNvSpPr>
            <a:spLocks/>
          </p:cNvSpPr>
          <p:nvPr/>
        </p:nvSpPr>
        <p:spPr bwMode="auto">
          <a:xfrm>
            <a:off x="7013575" y="5227638"/>
            <a:ext cx="1588" cy="44450"/>
          </a:xfrm>
          <a:custGeom>
            <a:avLst/>
            <a:gdLst/>
            <a:ahLst/>
            <a:cxnLst>
              <a:cxn ang="0">
                <a:pos x="0" y="28"/>
              </a:cxn>
              <a:cxn ang="0">
                <a:pos x="0" y="0"/>
              </a:cxn>
              <a:cxn ang="0">
                <a:pos x="0" y="28"/>
              </a:cxn>
            </a:cxnLst>
            <a:rect l="0" t="0" r="r" b="b"/>
            <a:pathLst>
              <a:path h="28">
                <a:moveTo>
                  <a:pt x="0" y="28"/>
                </a:moveTo>
                <a:lnTo>
                  <a:pt x="0" y="0"/>
                </a:lnTo>
                <a:lnTo>
                  <a:pt x="0" y="28"/>
                </a:lnTo>
                <a:close/>
              </a:path>
            </a:pathLst>
          </a:custGeom>
          <a:solidFill>
            <a:srgbClr val="9999FF"/>
          </a:solidFill>
          <a:ln w="9525">
            <a:solidFill>
              <a:schemeClr val="bg2"/>
            </a:solidFill>
            <a:round/>
            <a:headEnd/>
            <a:tailEnd/>
          </a:ln>
        </p:spPr>
        <p:txBody>
          <a:bodyPr/>
          <a:lstStyle/>
          <a:p>
            <a:endParaRPr lang="en-US"/>
          </a:p>
        </p:txBody>
      </p:sp>
      <p:sp>
        <p:nvSpPr>
          <p:cNvPr id="4145" name="Line 49"/>
          <p:cNvSpPr>
            <a:spLocks noChangeShapeType="1"/>
          </p:cNvSpPr>
          <p:nvPr/>
        </p:nvSpPr>
        <p:spPr bwMode="auto">
          <a:xfrm>
            <a:off x="6345238" y="5227638"/>
            <a:ext cx="1587" cy="44450"/>
          </a:xfrm>
          <a:prstGeom prst="line">
            <a:avLst/>
          </a:prstGeom>
          <a:noFill/>
          <a:ln w="15875">
            <a:solidFill>
              <a:schemeClr val="bg2"/>
            </a:solidFill>
            <a:round/>
            <a:headEnd/>
            <a:tailEnd/>
          </a:ln>
        </p:spPr>
        <p:txBody>
          <a:bodyPr/>
          <a:lstStyle/>
          <a:p>
            <a:endParaRPr lang="en-US"/>
          </a:p>
        </p:txBody>
      </p:sp>
      <p:sp>
        <p:nvSpPr>
          <p:cNvPr id="4146" name="Line 50"/>
          <p:cNvSpPr>
            <a:spLocks noChangeShapeType="1"/>
          </p:cNvSpPr>
          <p:nvPr/>
        </p:nvSpPr>
        <p:spPr bwMode="auto">
          <a:xfrm>
            <a:off x="7013575" y="5227638"/>
            <a:ext cx="1588" cy="44450"/>
          </a:xfrm>
          <a:prstGeom prst="line">
            <a:avLst/>
          </a:prstGeom>
          <a:noFill/>
          <a:ln w="15875">
            <a:solidFill>
              <a:schemeClr val="bg2"/>
            </a:solidFill>
            <a:round/>
            <a:headEnd/>
            <a:tailEnd/>
          </a:ln>
        </p:spPr>
        <p:txBody>
          <a:bodyPr/>
          <a:lstStyle/>
          <a:p>
            <a:endParaRPr lang="en-US"/>
          </a:p>
        </p:txBody>
      </p:sp>
      <p:sp>
        <p:nvSpPr>
          <p:cNvPr id="4147" name="Freeform 51"/>
          <p:cNvSpPr>
            <a:spLocks/>
          </p:cNvSpPr>
          <p:nvPr/>
        </p:nvSpPr>
        <p:spPr bwMode="auto">
          <a:xfrm>
            <a:off x="7681913" y="5227638"/>
            <a:ext cx="1587" cy="44450"/>
          </a:xfrm>
          <a:custGeom>
            <a:avLst/>
            <a:gdLst/>
            <a:ahLst/>
            <a:cxnLst>
              <a:cxn ang="0">
                <a:pos x="0" y="28"/>
              </a:cxn>
              <a:cxn ang="0">
                <a:pos x="0" y="0"/>
              </a:cxn>
              <a:cxn ang="0">
                <a:pos x="0" y="28"/>
              </a:cxn>
            </a:cxnLst>
            <a:rect l="0" t="0" r="r" b="b"/>
            <a:pathLst>
              <a:path h="28">
                <a:moveTo>
                  <a:pt x="0" y="28"/>
                </a:moveTo>
                <a:lnTo>
                  <a:pt x="0" y="0"/>
                </a:lnTo>
                <a:lnTo>
                  <a:pt x="0" y="28"/>
                </a:lnTo>
                <a:close/>
              </a:path>
            </a:pathLst>
          </a:custGeom>
          <a:solidFill>
            <a:srgbClr val="9999FF"/>
          </a:solidFill>
          <a:ln w="9525">
            <a:solidFill>
              <a:schemeClr val="bg2"/>
            </a:solidFill>
            <a:round/>
            <a:headEnd/>
            <a:tailEnd/>
          </a:ln>
        </p:spPr>
        <p:txBody>
          <a:bodyPr/>
          <a:lstStyle/>
          <a:p>
            <a:endParaRPr lang="en-US"/>
          </a:p>
        </p:txBody>
      </p:sp>
      <p:sp>
        <p:nvSpPr>
          <p:cNvPr id="4149" name="Line 53"/>
          <p:cNvSpPr>
            <a:spLocks noChangeShapeType="1"/>
          </p:cNvSpPr>
          <p:nvPr/>
        </p:nvSpPr>
        <p:spPr bwMode="auto">
          <a:xfrm>
            <a:off x="7681913" y="5227638"/>
            <a:ext cx="1587" cy="44450"/>
          </a:xfrm>
          <a:prstGeom prst="line">
            <a:avLst/>
          </a:prstGeom>
          <a:noFill/>
          <a:ln w="15875">
            <a:solidFill>
              <a:schemeClr val="bg2"/>
            </a:solidFill>
            <a:round/>
            <a:headEnd/>
            <a:tailEnd/>
          </a:ln>
        </p:spPr>
        <p:txBody>
          <a:bodyPr/>
          <a:lstStyle/>
          <a:p>
            <a:endParaRPr lang="en-US"/>
          </a:p>
        </p:txBody>
      </p:sp>
      <p:sp>
        <p:nvSpPr>
          <p:cNvPr id="4173" name="Rectangle 77"/>
          <p:cNvSpPr>
            <a:spLocks noChangeArrowheads="1"/>
          </p:cNvSpPr>
          <p:nvPr/>
        </p:nvSpPr>
        <p:spPr bwMode="auto">
          <a:xfrm>
            <a:off x="3630613" y="5365750"/>
            <a:ext cx="93662" cy="212725"/>
          </a:xfrm>
          <a:prstGeom prst="rect">
            <a:avLst/>
          </a:prstGeom>
          <a:noFill/>
          <a:ln w="9525">
            <a:noFill/>
            <a:miter lim="800000"/>
            <a:headEnd/>
            <a:tailEnd/>
          </a:ln>
        </p:spPr>
        <p:txBody>
          <a:bodyPr wrap="none" lIns="0" tIns="0" rIns="0" bIns="0">
            <a:spAutoFit/>
          </a:bodyPr>
          <a:lstStyle/>
          <a:p>
            <a:r>
              <a:rPr lang="en-US" sz="1400">
                <a:solidFill>
                  <a:srgbClr val="000000"/>
                </a:solidFill>
                <a:latin typeface="Trebuchet MS" pitchFamily="34" charset="0"/>
              </a:rPr>
              <a:t>0</a:t>
            </a:r>
            <a:endParaRPr lang="es-ES_tradnl">
              <a:latin typeface="Trebuchet MS" pitchFamily="34" charset="0"/>
            </a:endParaRPr>
          </a:p>
        </p:txBody>
      </p:sp>
      <p:sp>
        <p:nvSpPr>
          <p:cNvPr id="4174" name="Rectangle 78"/>
          <p:cNvSpPr>
            <a:spLocks noChangeArrowheads="1"/>
          </p:cNvSpPr>
          <p:nvPr/>
        </p:nvSpPr>
        <p:spPr bwMode="auto">
          <a:xfrm>
            <a:off x="4298950" y="5365750"/>
            <a:ext cx="93663" cy="212725"/>
          </a:xfrm>
          <a:prstGeom prst="rect">
            <a:avLst/>
          </a:prstGeom>
          <a:noFill/>
          <a:ln w="9525">
            <a:noFill/>
            <a:miter lim="800000"/>
            <a:headEnd/>
            <a:tailEnd/>
          </a:ln>
        </p:spPr>
        <p:txBody>
          <a:bodyPr wrap="none" lIns="0" tIns="0" rIns="0" bIns="0">
            <a:spAutoFit/>
          </a:bodyPr>
          <a:lstStyle/>
          <a:p>
            <a:r>
              <a:rPr lang="en-US" sz="1400">
                <a:solidFill>
                  <a:srgbClr val="000000"/>
                </a:solidFill>
                <a:latin typeface="Trebuchet MS" pitchFamily="34" charset="0"/>
              </a:rPr>
              <a:t>2</a:t>
            </a:r>
            <a:endParaRPr lang="es-ES_tradnl">
              <a:latin typeface="Trebuchet MS" pitchFamily="34" charset="0"/>
            </a:endParaRPr>
          </a:p>
        </p:txBody>
      </p:sp>
      <p:sp>
        <p:nvSpPr>
          <p:cNvPr id="4175" name="Rectangle 79"/>
          <p:cNvSpPr>
            <a:spLocks noChangeArrowheads="1"/>
          </p:cNvSpPr>
          <p:nvPr/>
        </p:nvSpPr>
        <p:spPr bwMode="auto">
          <a:xfrm>
            <a:off x="4967288" y="5365750"/>
            <a:ext cx="93662" cy="212725"/>
          </a:xfrm>
          <a:prstGeom prst="rect">
            <a:avLst/>
          </a:prstGeom>
          <a:noFill/>
          <a:ln w="9525">
            <a:noFill/>
            <a:miter lim="800000"/>
            <a:headEnd/>
            <a:tailEnd/>
          </a:ln>
        </p:spPr>
        <p:txBody>
          <a:bodyPr wrap="none" lIns="0" tIns="0" rIns="0" bIns="0">
            <a:spAutoFit/>
          </a:bodyPr>
          <a:lstStyle/>
          <a:p>
            <a:r>
              <a:rPr lang="en-US" sz="1400">
                <a:solidFill>
                  <a:srgbClr val="000000"/>
                </a:solidFill>
                <a:latin typeface="Trebuchet MS" pitchFamily="34" charset="0"/>
              </a:rPr>
              <a:t>4</a:t>
            </a:r>
            <a:endParaRPr lang="es-ES_tradnl">
              <a:latin typeface="Trebuchet MS" pitchFamily="34" charset="0"/>
            </a:endParaRPr>
          </a:p>
        </p:txBody>
      </p:sp>
      <p:sp>
        <p:nvSpPr>
          <p:cNvPr id="4176" name="Rectangle 80"/>
          <p:cNvSpPr>
            <a:spLocks noChangeArrowheads="1"/>
          </p:cNvSpPr>
          <p:nvPr/>
        </p:nvSpPr>
        <p:spPr bwMode="auto">
          <a:xfrm>
            <a:off x="5635625" y="5365750"/>
            <a:ext cx="93663" cy="212725"/>
          </a:xfrm>
          <a:prstGeom prst="rect">
            <a:avLst/>
          </a:prstGeom>
          <a:noFill/>
          <a:ln w="9525">
            <a:noFill/>
            <a:miter lim="800000"/>
            <a:headEnd/>
            <a:tailEnd/>
          </a:ln>
        </p:spPr>
        <p:txBody>
          <a:bodyPr wrap="none" lIns="0" tIns="0" rIns="0" bIns="0">
            <a:spAutoFit/>
          </a:bodyPr>
          <a:lstStyle/>
          <a:p>
            <a:r>
              <a:rPr lang="en-US" sz="1400">
                <a:solidFill>
                  <a:srgbClr val="000000"/>
                </a:solidFill>
                <a:latin typeface="Trebuchet MS" pitchFamily="34" charset="0"/>
              </a:rPr>
              <a:t>6</a:t>
            </a:r>
            <a:endParaRPr lang="es-ES_tradnl">
              <a:latin typeface="Trebuchet MS" pitchFamily="34" charset="0"/>
            </a:endParaRPr>
          </a:p>
        </p:txBody>
      </p:sp>
      <p:sp>
        <p:nvSpPr>
          <p:cNvPr id="4177" name="Rectangle 81"/>
          <p:cNvSpPr>
            <a:spLocks noChangeArrowheads="1"/>
          </p:cNvSpPr>
          <p:nvPr/>
        </p:nvSpPr>
        <p:spPr bwMode="auto">
          <a:xfrm>
            <a:off x="6303963" y="5365750"/>
            <a:ext cx="93662" cy="212725"/>
          </a:xfrm>
          <a:prstGeom prst="rect">
            <a:avLst/>
          </a:prstGeom>
          <a:noFill/>
          <a:ln w="9525">
            <a:noFill/>
            <a:miter lim="800000"/>
            <a:headEnd/>
            <a:tailEnd/>
          </a:ln>
        </p:spPr>
        <p:txBody>
          <a:bodyPr wrap="none" lIns="0" tIns="0" rIns="0" bIns="0">
            <a:spAutoFit/>
          </a:bodyPr>
          <a:lstStyle/>
          <a:p>
            <a:r>
              <a:rPr lang="en-US" sz="1400">
                <a:solidFill>
                  <a:srgbClr val="000000"/>
                </a:solidFill>
                <a:latin typeface="Trebuchet MS" pitchFamily="34" charset="0"/>
              </a:rPr>
              <a:t>8</a:t>
            </a:r>
            <a:endParaRPr lang="es-ES_tradnl">
              <a:latin typeface="Trebuchet MS" pitchFamily="34" charset="0"/>
            </a:endParaRPr>
          </a:p>
        </p:txBody>
      </p:sp>
      <p:sp>
        <p:nvSpPr>
          <p:cNvPr id="4178" name="Rectangle 82"/>
          <p:cNvSpPr>
            <a:spLocks noChangeArrowheads="1"/>
          </p:cNvSpPr>
          <p:nvPr/>
        </p:nvSpPr>
        <p:spPr bwMode="auto">
          <a:xfrm>
            <a:off x="6926263" y="5365750"/>
            <a:ext cx="187325" cy="212725"/>
          </a:xfrm>
          <a:prstGeom prst="rect">
            <a:avLst/>
          </a:prstGeom>
          <a:noFill/>
          <a:ln w="9525">
            <a:noFill/>
            <a:miter lim="800000"/>
            <a:headEnd/>
            <a:tailEnd/>
          </a:ln>
        </p:spPr>
        <p:txBody>
          <a:bodyPr wrap="none" lIns="0" tIns="0" rIns="0" bIns="0">
            <a:spAutoFit/>
          </a:bodyPr>
          <a:lstStyle/>
          <a:p>
            <a:r>
              <a:rPr lang="en-US" sz="1400">
                <a:solidFill>
                  <a:srgbClr val="000000"/>
                </a:solidFill>
                <a:latin typeface="Trebuchet MS" pitchFamily="34" charset="0"/>
              </a:rPr>
              <a:t>10</a:t>
            </a:r>
            <a:endParaRPr lang="es-ES_tradnl">
              <a:latin typeface="Trebuchet MS" pitchFamily="34" charset="0"/>
            </a:endParaRPr>
          </a:p>
        </p:txBody>
      </p:sp>
      <p:sp>
        <p:nvSpPr>
          <p:cNvPr id="4179" name="Rectangle 83"/>
          <p:cNvSpPr>
            <a:spLocks noChangeArrowheads="1"/>
          </p:cNvSpPr>
          <p:nvPr/>
        </p:nvSpPr>
        <p:spPr bwMode="auto">
          <a:xfrm>
            <a:off x="7594600" y="5365750"/>
            <a:ext cx="187325" cy="212725"/>
          </a:xfrm>
          <a:prstGeom prst="rect">
            <a:avLst/>
          </a:prstGeom>
          <a:noFill/>
          <a:ln w="9525">
            <a:noFill/>
            <a:miter lim="800000"/>
            <a:headEnd/>
            <a:tailEnd/>
          </a:ln>
        </p:spPr>
        <p:txBody>
          <a:bodyPr wrap="none" lIns="0" tIns="0" rIns="0" bIns="0">
            <a:spAutoFit/>
          </a:bodyPr>
          <a:lstStyle/>
          <a:p>
            <a:r>
              <a:rPr lang="en-US" sz="1400">
                <a:solidFill>
                  <a:srgbClr val="000000"/>
                </a:solidFill>
                <a:latin typeface="Trebuchet MS" pitchFamily="34" charset="0"/>
              </a:rPr>
              <a:t>12</a:t>
            </a:r>
            <a:endParaRPr lang="es-ES_tradnl">
              <a:latin typeface="Trebuchet MS" pitchFamily="34" charset="0"/>
            </a:endParaRPr>
          </a:p>
        </p:txBody>
      </p:sp>
      <p:sp>
        <p:nvSpPr>
          <p:cNvPr id="4180" name="Rectangle 84"/>
          <p:cNvSpPr>
            <a:spLocks noChangeArrowheads="1"/>
          </p:cNvSpPr>
          <p:nvPr/>
        </p:nvSpPr>
        <p:spPr bwMode="auto">
          <a:xfrm>
            <a:off x="1662113" y="4957763"/>
            <a:ext cx="1908175" cy="212725"/>
          </a:xfrm>
          <a:prstGeom prst="rect">
            <a:avLst/>
          </a:prstGeom>
          <a:noFill/>
          <a:ln w="9525">
            <a:noFill/>
            <a:miter lim="800000"/>
            <a:headEnd/>
            <a:tailEnd/>
          </a:ln>
        </p:spPr>
        <p:txBody>
          <a:bodyPr wrap="none" lIns="0" tIns="0" rIns="0" bIns="0">
            <a:spAutoFit/>
          </a:bodyPr>
          <a:lstStyle/>
          <a:p>
            <a:pPr algn="r"/>
            <a:r>
              <a:rPr lang="en-AU" sz="1400">
                <a:solidFill>
                  <a:srgbClr val="000000"/>
                </a:solidFill>
                <a:latin typeface="Trebuchet MS" pitchFamily="34" charset="0"/>
              </a:rPr>
              <a:t>Permanent Employment</a:t>
            </a:r>
            <a:endParaRPr lang="en-AU">
              <a:latin typeface="Trebuchet MS" pitchFamily="34" charset="0"/>
            </a:endParaRPr>
          </a:p>
        </p:txBody>
      </p:sp>
      <p:sp>
        <p:nvSpPr>
          <p:cNvPr id="4181" name="Rectangle 85"/>
          <p:cNvSpPr>
            <a:spLocks noChangeArrowheads="1"/>
          </p:cNvSpPr>
          <p:nvPr/>
        </p:nvSpPr>
        <p:spPr bwMode="auto">
          <a:xfrm>
            <a:off x="2886075" y="4621213"/>
            <a:ext cx="684213" cy="212725"/>
          </a:xfrm>
          <a:prstGeom prst="rect">
            <a:avLst/>
          </a:prstGeom>
          <a:noFill/>
          <a:ln w="9525">
            <a:noFill/>
            <a:miter lim="800000"/>
            <a:headEnd/>
            <a:tailEnd/>
          </a:ln>
        </p:spPr>
        <p:txBody>
          <a:bodyPr wrap="none" lIns="0" tIns="0" rIns="0" bIns="0">
            <a:spAutoFit/>
          </a:bodyPr>
          <a:lstStyle/>
          <a:p>
            <a:pPr algn="r"/>
            <a:r>
              <a:rPr lang="es-ES_tradnl" sz="1400">
                <a:solidFill>
                  <a:srgbClr val="000000"/>
                </a:solidFill>
                <a:latin typeface="Trebuchet MS" pitchFamily="34" charset="0"/>
              </a:rPr>
              <a:t>Dialogue</a:t>
            </a:r>
            <a:endParaRPr lang="es-ES_tradnl">
              <a:latin typeface="Trebuchet MS" pitchFamily="34" charset="0"/>
            </a:endParaRPr>
          </a:p>
        </p:txBody>
      </p:sp>
      <p:sp>
        <p:nvSpPr>
          <p:cNvPr id="4182" name="Rectangle 86"/>
          <p:cNvSpPr>
            <a:spLocks noChangeArrowheads="1"/>
          </p:cNvSpPr>
          <p:nvPr/>
        </p:nvSpPr>
        <p:spPr bwMode="auto">
          <a:xfrm>
            <a:off x="1820863" y="4286250"/>
            <a:ext cx="1749425" cy="212725"/>
          </a:xfrm>
          <a:prstGeom prst="rect">
            <a:avLst/>
          </a:prstGeom>
          <a:noFill/>
          <a:ln w="9525">
            <a:noFill/>
            <a:miter lim="800000"/>
            <a:headEnd/>
            <a:tailEnd/>
          </a:ln>
        </p:spPr>
        <p:txBody>
          <a:bodyPr wrap="none" lIns="0" tIns="0" rIns="0" bIns="0">
            <a:spAutoFit/>
          </a:bodyPr>
          <a:lstStyle/>
          <a:p>
            <a:pPr algn="r"/>
            <a:r>
              <a:rPr lang="en-AU" sz="1400">
                <a:solidFill>
                  <a:srgbClr val="000000"/>
                </a:solidFill>
                <a:latin typeface="Trebuchet MS" pitchFamily="34" charset="0"/>
              </a:rPr>
              <a:t>External transparency</a:t>
            </a:r>
            <a:endParaRPr lang="es-ES_tradnl">
              <a:latin typeface="Trebuchet MS" pitchFamily="34" charset="0"/>
            </a:endParaRPr>
          </a:p>
        </p:txBody>
      </p:sp>
      <p:sp>
        <p:nvSpPr>
          <p:cNvPr id="4183" name="Rectangle 87"/>
          <p:cNvSpPr>
            <a:spLocks noChangeArrowheads="1"/>
          </p:cNvSpPr>
          <p:nvPr/>
        </p:nvSpPr>
        <p:spPr bwMode="auto">
          <a:xfrm>
            <a:off x="1243013" y="3935413"/>
            <a:ext cx="2327275" cy="212725"/>
          </a:xfrm>
          <a:prstGeom prst="rect">
            <a:avLst/>
          </a:prstGeom>
          <a:noFill/>
          <a:ln w="9525">
            <a:noFill/>
            <a:miter lim="800000"/>
            <a:headEnd/>
            <a:tailEnd/>
          </a:ln>
        </p:spPr>
        <p:txBody>
          <a:bodyPr wrap="none" lIns="0" tIns="0" rIns="0" bIns="0">
            <a:spAutoFit/>
          </a:bodyPr>
          <a:lstStyle/>
          <a:p>
            <a:pPr algn="r"/>
            <a:r>
              <a:rPr lang="en-AU" sz="1400">
                <a:solidFill>
                  <a:srgbClr val="000000"/>
                </a:solidFill>
                <a:latin typeface="Trebuchet MS" pitchFamily="34" charset="0"/>
              </a:rPr>
              <a:t>Intergrated personnel system</a:t>
            </a:r>
            <a:endParaRPr lang="es-ES_tradnl">
              <a:latin typeface="Trebuchet MS" pitchFamily="34" charset="0"/>
            </a:endParaRPr>
          </a:p>
        </p:txBody>
      </p:sp>
      <p:sp>
        <p:nvSpPr>
          <p:cNvPr id="4184" name="Rectangle 88"/>
          <p:cNvSpPr>
            <a:spLocks noChangeArrowheads="1"/>
          </p:cNvSpPr>
          <p:nvPr/>
        </p:nvSpPr>
        <p:spPr bwMode="auto">
          <a:xfrm>
            <a:off x="1955800" y="3600450"/>
            <a:ext cx="1614488" cy="212725"/>
          </a:xfrm>
          <a:prstGeom prst="rect">
            <a:avLst/>
          </a:prstGeom>
          <a:noFill/>
          <a:ln w="9525">
            <a:noFill/>
            <a:miter lim="800000"/>
            <a:headEnd/>
            <a:tailEnd/>
          </a:ln>
        </p:spPr>
        <p:txBody>
          <a:bodyPr wrap="none" lIns="0" tIns="0" rIns="0" bIns="0">
            <a:spAutoFit/>
          </a:bodyPr>
          <a:lstStyle/>
          <a:p>
            <a:pPr algn="r"/>
            <a:r>
              <a:rPr lang="en-AU" sz="1400">
                <a:solidFill>
                  <a:srgbClr val="000000"/>
                </a:solidFill>
                <a:latin typeface="Trebuchet MS" pitchFamily="34" charset="0"/>
              </a:rPr>
              <a:t>Interal transparency</a:t>
            </a:r>
            <a:endParaRPr lang="es-ES_tradnl">
              <a:latin typeface="Trebuchet MS" pitchFamily="34" charset="0"/>
            </a:endParaRPr>
          </a:p>
        </p:txBody>
      </p:sp>
      <p:sp>
        <p:nvSpPr>
          <p:cNvPr id="4185" name="Rectangle 89"/>
          <p:cNvSpPr>
            <a:spLocks noChangeArrowheads="1"/>
          </p:cNvSpPr>
          <p:nvPr/>
        </p:nvSpPr>
        <p:spPr bwMode="auto">
          <a:xfrm>
            <a:off x="2336800" y="3265488"/>
            <a:ext cx="1233488" cy="212725"/>
          </a:xfrm>
          <a:prstGeom prst="rect">
            <a:avLst/>
          </a:prstGeom>
          <a:noFill/>
          <a:ln w="9525">
            <a:noFill/>
            <a:miter lim="800000"/>
            <a:headEnd/>
            <a:tailEnd/>
          </a:ln>
        </p:spPr>
        <p:txBody>
          <a:bodyPr wrap="none" lIns="0" tIns="0" rIns="0" bIns="0">
            <a:spAutoFit/>
          </a:bodyPr>
          <a:lstStyle/>
          <a:p>
            <a:pPr algn="r"/>
            <a:r>
              <a:rPr lang="en-AU" sz="1400">
                <a:solidFill>
                  <a:srgbClr val="000000"/>
                </a:solidFill>
                <a:latin typeface="Trebuchet MS" pitchFamily="34" charset="0"/>
              </a:rPr>
              <a:t>Union freedom </a:t>
            </a:r>
            <a:endParaRPr lang="en-AU">
              <a:latin typeface="Trebuchet MS" pitchFamily="34" charset="0"/>
            </a:endParaRPr>
          </a:p>
        </p:txBody>
      </p:sp>
      <p:sp>
        <p:nvSpPr>
          <p:cNvPr id="4186" name="Rectangle 90"/>
          <p:cNvSpPr>
            <a:spLocks noChangeArrowheads="1"/>
          </p:cNvSpPr>
          <p:nvPr/>
        </p:nvSpPr>
        <p:spPr bwMode="auto">
          <a:xfrm>
            <a:off x="692150" y="2928938"/>
            <a:ext cx="2878138" cy="212725"/>
          </a:xfrm>
          <a:prstGeom prst="rect">
            <a:avLst/>
          </a:prstGeom>
          <a:noFill/>
          <a:ln w="9525">
            <a:noFill/>
            <a:miter lim="800000"/>
            <a:headEnd/>
            <a:tailEnd/>
          </a:ln>
        </p:spPr>
        <p:txBody>
          <a:bodyPr wrap="none" lIns="0" tIns="0" rIns="0" bIns="0">
            <a:spAutoFit/>
          </a:bodyPr>
          <a:lstStyle/>
          <a:p>
            <a:pPr algn="r"/>
            <a:r>
              <a:rPr lang="en-AU" sz="1400">
                <a:solidFill>
                  <a:srgbClr val="000000"/>
                </a:solidFill>
                <a:latin typeface="Trebuchet MS" pitchFamily="34" charset="0"/>
              </a:rPr>
              <a:t>Joint responsibility for management</a:t>
            </a:r>
            <a:endParaRPr lang="es-ES_tradnl">
              <a:latin typeface="Trebuchet MS" pitchFamily="34" charset="0"/>
            </a:endParaRPr>
          </a:p>
        </p:txBody>
      </p:sp>
      <p:sp>
        <p:nvSpPr>
          <p:cNvPr id="4187" name="Rectangle 91"/>
          <p:cNvSpPr>
            <a:spLocks noChangeArrowheads="1"/>
          </p:cNvSpPr>
          <p:nvPr/>
        </p:nvSpPr>
        <p:spPr bwMode="auto">
          <a:xfrm>
            <a:off x="2141538" y="2579688"/>
            <a:ext cx="1428750" cy="212725"/>
          </a:xfrm>
          <a:prstGeom prst="rect">
            <a:avLst/>
          </a:prstGeom>
          <a:noFill/>
          <a:ln w="9525">
            <a:noFill/>
            <a:miter lim="800000"/>
            <a:headEnd/>
            <a:tailEnd/>
          </a:ln>
        </p:spPr>
        <p:txBody>
          <a:bodyPr wrap="none" lIns="0" tIns="0" rIns="0" bIns="0">
            <a:spAutoFit/>
          </a:bodyPr>
          <a:lstStyle/>
          <a:p>
            <a:pPr algn="r"/>
            <a:r>
              <a:rPr lang="en-AU" sz="1400">
                <a:solidFill>
                  <a:srgbClr val="000000"/>
                </a:solidFill>
                <a:latin typeface="Trebuchet MS" pitchFamily="34" charset="0"/>
              </a:rPr>
              <a:t>Professionalizaion</a:t>
            </a:r>
            <a:endParaRPr lang="es-ES_tradnl">
              <a:latin typeface="Trebuchet MS" pitchFamily="34" charset="0"/>
            </a:endParaRPr>
          </a:p>
        </p:txBody>
      </p:sp>
      <p:sp>
        <p:nvSpPr>
          <p:cNvPr id="4188" name="Rectangle 92"/>
          <p:cNvSpPr>
            <a:spLocks noChangeArrowheads="1"/>
          </p:cNvSpPr>
          <p:nvPr/>
        </p:nvSpPr>
        <p:spPr bwMode="auto">
          <a:xfrm>
            <a:off x="1892300" y="2243138"/>
            <a:ext cx="1677988" cy="212725"/>
          </a:xfrm>
          <a:prstGeom prst="rect">
            <a:avLst/>
          </a:prstGeom>
          <a:noFill/>
          <a:ln w="9525">
            <a:noFill/>
            <a:miter lim="800000"/>
            <a:headEnd/>
            <a:tailEnd/>
          </a:ln>
        </p:spPr>
        <p:txBody>
          <a:bodyPr wrap="none" lIns="0" tIns="0" rIns="0" bIns="0">
            <a:spAutoFit/>
          </a:bodyPr>
          <a:lstStyle/>
          <a:p>
            <a:pPr algn="r"/>
            <a:r>
              <a:rPr lang="en-AU" sz="1400">
                <a:solidFill>
                  <a:srgbClr val="000000"/>
                </a:solidFill>
                <a:latin typeface="Trebuchet MS" pitchFamily="34" charset="0"/>
              </a:rPr>
              <a:t>Collective bargaining</a:t>
            </a:r>
            <a:endParaRPr lang="es-ES_tradnl">
              <a:latin typeface="Trebuchet MS" pitchFamily="34" charset="0"/>
            </a:endParaRPr>
          </a:p>
        </p:txBody>
      </p:sp>
      <p:sp>
        <p:nvSpPr>
          <p:cNvPr id="4189" name="Rectangle 93"/>
          <p:cNvSpPr>
            <a:spLocks noChangeArrowheads="1"/>
          </p:cNvSpPr>
          <p:nvPr/>
        </p:nvSpPr>
        <p:spPr bwMode="auto">
          <a:xfrm>
            <a:off x="2246313" y="1908175"/>
            <a:ext cx="1323975" cy="212725"/>
          </a:xfrm>
          <a:prstGeom prst="rect">
            <a:avLst/>
          </a:prstGeom>
          <a:noFill/>
          <a:ln w="9525">
            <a:noFill/>
            <a:miter lim="800000"/>
            <a:headEnd/>
            <a:tailEnd/>
          </a:ln>
        </p:spPr>
        <p:txBody>
          <a:bodyPr wrap="none" lIns="0" tIns="0" rIns="0" bIns="0">
            <a:spAutoFit/>
          </a:bodyPr>
          <a:lstStyle/>
          <a:p>
            <a:pPr algn="r"/>
            <a:r>
              <a:rPr lang="en-AU" sz="1400">
                <a:solidFill>
                  <a:srgbClr val="000000"/>
                </a:solidFill>
                <a:latin typeface="Trebuchet MS" pitchFamily="34" charset="0"/>
              </a:rPr>
              <a:t>Sectorial linkage</a:t>
            </a:r>
            <a:endParaRPr lang="es-ES_tradnl">
              <a:latin typeface="Trebuchet MS"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827213" y="455613"/>
            <a:ext cx="5484812" cy="1096962"/>
          </a:xfrm>
          <a:noFill/>
          <a:ln/>
          <a:effectLst/>
        </p:spPr>
        <p:txBody>
          <a:bodyPr wrap="none" anchor="t">
            <a:spAutoFit/>
          </a:bodyPr>
          <a:lstStyle/>
          <a:p>
            <a:pPr algn="ctr">
              <a:lnSpc>
                <a:spcPct val="110000"/>
              </a:lnSpc>
            </a:pPr>
            <a:r>
              <a:rPr lang="en-AU" sz="2400">
                <a:solidFill>
                  <a:schemeClr val="tx1"/>
                </a:solidFill>
                <a:latin typeface="Trebuchet MS" pitchFamily="34" charset="0"/>
              </a:rPr>
              <a:t>Index of Labor Relations Development </a:t>
            </a:r>
            <a:br>
              <a:rPr lang="en-AU" sz="2400">
                <a:solidFill>
                  <a:schemeClr val="tx1"/>
                </a:solidFill>
                <a:latin typeface="Trebuchet MS" pitchFamily="34" charset="0"/>
              </a:rPr>
            </a:br>
            <a:r>
              <a:rPr lang="en-AU" sz="1800">
                <a:solidFill>
                  <a:schemeClr val="tx1"/>
                </a:solidFill>
                <a:latin typeface="Trebuchet MS" pitchFamily="34" charset="0"/>
              </a:rPr>
              <a:t/>
            </a:r>
            <a:br>
              <a:rPr lang="en-AU" sz="1800">
                <a:solidFill>
                  <a:schemeClr val="tx1"/>
                </a:solidFill>
                <a:latin typeface="Trebuchet MS" pitchFamily="34" charset="0"/>
              </a:rPr>
            </a:br>
            <a:r>
              <a:rPr lang="en-AU" sz="1800" b="1">
                <a:solidFill>
                  <a:schemeClr val="tx1"/>
                </a:solidFill>
                <a:latin typeface="Trebuchet MS" pitchFamily="34" charset="0"/>
              </a:rPr>
              <a:t>Values by country and by sector</a:t>
            </a:r>
            <a:r>
              <a:rPr lang="es-ES" sz="1800">
                <a:solidFill>
                  <a:schemeClr val="tx1"/>
                </a:solidFill>
                <a:latin typeface="Trebuchet MS" pitchFamily="34" charset="0"/>
              </a:rPr>
              <a:t> </a:t>
            </a:r>
          </a:p>
        </p:txBody>
      </p:sp>
      <p:sp>
        <p:nvSpPr>
          <p:cNvPr id="5126" name="Freeform 6"/>
          <p:cNvSpPr>
            <a:spLocks/>
          </p:cNvSpPr>
          <p:nvPr/>
        </p:nvSpPr>
        <p:spPr bwMode="auto">
          <a:xfrm>
            <a:off x="1657350" y="1792288"/>
            <a:ext cx="5913438" cy="2901950"/>
          </a:xfrm>
          <a:custGeom>
            <a:avLst/>
            <a:gdLst/>
            <a:ahLst/>
            <a:cxnLst>
              <a:cxn ang="0">
                <a:pos x="0" y="0"/>
              </a:cxn>
              <a:cxn ang="0">
                <a:pos x="3725" y="0"/>
              </a:cxn>
              <a:cxn ang="0">
                <a:pos x="3725" y="1828"/>
              </a:cxn>
              <a:cxn ang="0">
                <a:pos x="0" y="1828"/>
              </a:cxn>
              <a:cxn ang="0">
                <a:pos x="0" y="0"/>
              </a:cxn>
              <a:cxn ang="0">
                <a:pos x="0" y="0"/>
              </a:cxn>
            </a:cxnLst>
            <a:rect l="0" t="0" r="r" b="b"/>
            <a:pathLst>
              <a:path w="3725" h="1828">
                <a:moveTo>
                  <a:pt x="0" y="0"/>
                </a:moveTo>
                <a:lnTo>
                  <a:pt x="3725" y="0"/>
                </a:lnTo>
                <a:lnTo>
                  <a:pt x="3725" y="1828"/>
                </a:lnTo>
                <a:lnTo>
                  <a:pt x="0" y="1828"/>
                </a:lnTo>
                <a:lnTo>
                  <a:pt x="0" y="0"/>
                </a:lnTo>
                <a:lnTo>
                  <a:pt x="0" y="0"/>
                </a:lnTo>
                <a:close/>
              </a:path>
            </a:pathLst>
          </a:custGeom>
          <a:solidFill>
            <a:schemeClr val="hlink"/>
          </a:solidFill>
          <a:ln w="9525">
            <a:noFill/>
            <a:round/>
            <a:headEnd/>
            <a:tailEnd/>
          </a:ln>
        </p:spPr>
        <p:txBody>
          <a:bodyPr/>
          <a:lstStyle/>
          <a:p>
            <a:endParaRPr lang="en-US"/>
          </a:p>
        </p:txBody>
      </p:sp>
      <p:sp>
        <p:nvSpPr>
          <p:cNvPr id="5127" name="Freeform 7"/>
          <p:cNvSpPr>
            <a:spLocks/>
          </p:cNvSpPr>
          <p:nvPr/>
        </p:nvSpPr>
        <p:spPr bwMode="auto">
          <a:xfrm>
            <a:off x="1657350" y="4327525"/>
            <a:ext cx="5913438" cy="1588"/>
          </a:xfrm>
          <a:custGeom>
            <a:avLst/>
            <a:gdLst/>
            <a:ahLst/>
            <a:cxnLst>
              <a:cxn ang="0">
                <a:pos x="0" y="0"/>
              </a:cxn>
              <a:cxn ang="0">
                <a:pos x="3725" y="0"/>
              </a:cxn>
              <a:cxn ang="0">
                <a:pos x="0" y="0"/>
              </a:cxn>
            </a:cxnLst>
            <a:rect l="0" t="0" r="r" b="b"/>
            <a:pathLst>
              <a:path w="3725">
                <a:moveTo>
                  <a:pt x="0" y="0"/>
                </a:moveTo>
                <a:lnTo>
                  <a:pt x="3725" y="0"/>
                </a:lnTo>
                <a:lnTo>
                  <a:pt x="0" y="0"/>
                </a:lnTo>
                <a:close/>
              </a:path>
            </a:pathLst>
          </a:custGeom>
          <a:solidFill>
            <a:srgbClr val="FFFFFF"/>
          </a:solidFill>
          <a:ln w="9525">
            <a:solidFill>
              <a:srgbClr val="C3D6C3"/>
            </a:solidFill>
            <a:round/>
            <a:headEnd/>
            <a:tailEnd/>
          </a:ln>
        </p:spPr>
        <p:txBody>
          <a:bodyPr/>
          <a:lstStyle/>
          <a:p>
            <a:endParaRPr lang="en-US"/>
          </a:p>
        </p:txBody>
      </p:sp>
      <p:sp>
        <p:nvSpPr>
          <p:cNvPr id="5128" name="Freeform 8"/>
          <p:cNvSpPr>
            <a:spLocks/>
          </p:cNvSpPr>
          <p:nvPr/>
        </p:nvSpPr>
        <p:spPr bwMode="auto">
          <a:xfrm>
            <a:off x="1657350" y="3975100"/>
            <a:ext cx="5913438" cy="1588"/>
          </a:xfrm>
          <a:custGeom>
            <a:avLst/>
            <a:gdLst/>
            <a:ahLst/>
            <a:cxnLst>
              <a:cxn ang="0">
                <a:pos x="0" y="0"/>
              </a:cxn>
              <a:cxn ang="0">
                <a:pos x="3725" y="0"/>
              </a:cxn>
              <a:cxn ang="0">
                <a:pos x="0" y="0"/>
              </a:cxn>
            </a:cxnLst>
            <a:rect l="0" t="0" r="r" b="b"/>
            <a:pathLst>
              <a:path w="3725">
                <a:moveTo>
                  <a:pt x="0" y="0"/>
                </a:moveTo>
                <a:lnTo>
                  <a:pt x="3725" y="0"/>
                </a:lnTo>
                <a:lnTo>
                  <a:pt x="0" y="0"/>
                </a:lnTo>
                <a:close/>
              </a:path>
            </a:pathLst>
          </a:custGeom>
          <a:solidFill>
            <a:srgbClr val="FFFFFF"/>
          </a:solidFill>
          <a:ln w="9525">
            <a:solidFill>
              <a:srgbClr val="C3D6C3"/>
            </a:solidFill>
            <a:round/>
            <a:headEnd/>
            <a:tailEnd/>
          </a:ln>
        </p:spPr>
        <p:txBody>
          <a:bodyPr/>
          <a:lstStyle/>
          <a:p>
            <a:endParaRPr lang="en-US"/>
          </a:p>
        </p:txBody>
      </p:sp>
      <p:sp>
        <p:nvSpPr>
          <p:cNvPr id="5129" name="Line 9"/>
          <p:cNvSpPr>
            <a:spLocks noChangeShapeType="1"/>
          </p:cNvSpPr>
          <p:nvPr/>
        </p:nvSpPr>
        <p:spPr bwMode="auto">
          <a:xfrm flipH="1">
            <a:off x="1657350" y="4327525"/>
            <a:ext cx="5913438" cy="1588"/>
          </a:xfrm>
          <a:prstGeom prst="line">
            <a:avLst/>
          </a:prstGeom>
          <a:noFill/>
          <a:ln w="12700">
            <a:solidFill>
              <a:srgbClr val="C3D6C3"/>
            </a:solidFill>
            <a:round/>
            <a:headEnd/>
            <a:tailEnd/>
          </a:ln>
        </p:spPr>
        <p:txBody>
          <a:bodyPr/>
          <a:lstStyle/>
          <a:p>
            <a:endParaRPr lang="en-US"/>
          </a:p>
        </p:txBody>
      </p:sp>
      <p:sp>
        <p:nvSpPr>
          <p:cNvPr id="5130" name="Line 10"/>
          <p:cNvSpPr>
            <a:spLocks noChangeShapeType="1"/>
          </p:cNvSpPr>
          <p:nvPr/>
        </p:nvSpPr>
        <p:spPr bwMode="auto">
          <a:xfrm flipH="1">
            <a:off x="1657350" y="3975100"/>
            <a:ext cx="5913438" cy="1588"/>
          </a:xfrm>
          <a:prstGeom prst="line">
            <a:avLst/>
          </a:prstGeom>
          <a:noFill/>
          <a:ln w="12700">
            <a:solidFill>
              <a:srgbClr val="C3D6C3"/>
            </a:solidFill>
            <a:round/>
            <a:headEnd/>
            <a:tailEnd/>
          </a:ln>
        </p:spPr>
        <p:txBody>
          <a:bodyPr/>
          <a:lstStyle/>
          <a:p>
            <a:endParaRPr lang="en-US"/>
          </a:p>
        </p:txBody>
      </p:sp>
      <p:sp>
        <p:nvSpPr>
          <p:cNvPr id="5131" name="Freeform 11"/>
          <p:cNvSpPr>
            <a:spLocks/>
          </p:cNvSpPr>
          <p:nvPr/>
        </p:nvSpPr>
        <p:spPr bwMode="auto">
          <a:xfrm>
            <a:off x="1657350" y="3608388"/>
            <a:ext cx="5913438" cy="1587"/>
          </a:xfrm>
          <a:custGeom>
            <a:avLst/>
            <a:gdLst/>
            <a:ahLst/>
            <a:cxnLst>
              <a:cxn ang="0">
                <a:pos x="0" y="0"/>
              </a:cxn>
              <a:cxn ang="0">
                <a:pos x="3725" y="0"/>
              </a:cxn>
              <a:cxn ang="0">
                <a:pos x="0" y="0"/>
              </a:cxn>
            </a:cxnLst>
            <a:rect l="0" t="0" r="r" b="b"/>
            <a:pathLst>
              <a:path w="3725">
                <a:moveTo>
                  <a:pt x="0" y="0"/>
                </a:moveTo>
                <a:lnTo>
                  <a:pt x="3725" y="0"/>
                </a:lnTo>
                <a:lnTo>
                  <a:pt x="0" y="0"/>
                </a:lnTo>
                <a:close/>
              </a:path>
            </a:pathLst>
          </a:custGeom>
          <a:solidFill>
            <a:srgbClr val="FFFFFF"/>
          </a:solidFill>
          <a:ln w="9525">
            <a:solidFill>
              <a:srgbClr val="C3D6C3"/>
            </a:solidFill>
            <a:round/>
            <a:headEnd/>
            <a:tailEnd/>
          </a:ln>
        </p:spPr>
        <p:txBody>
          <a:bodyPr/>
          <a:lstStyle/>
          <a:p>
            <a:endParaRPr lang="en-US"/>
          </a:p>
        </p:txBody>
      </p:sp>
      <p:sp>
        <p:nvSpPr>
          <p:cNvPr id="5132" name="Freeform 12"/>
          <p:cNvSpPr>
            <a:spLocks/>
          </p:cNvSpPr>
          <p:nvPr/>
        </p:nvSpPr>
        <p:spPr bwMode="auto">
          <a:xfrm>
            <a:off x="1657350" y="3243263"/>
            <a:ext cx="5913438" cy="1587"/>
          </a:xfrm>
          <a:custGeom>
            <a:avLst/>
            <a:gdLst/>
            <a:ahLst/>
            <a:cxnLst>
              <a:cxn ang="0">
                <a:pos x="0" y="0"/>
              </a:cxn>
              <a:cxn ang="0">
                <a:pos x="3725" y="0"/>
              </a:cxn>
              <a:cxn ang="0">
                <a:pos x="0" y="0"/>
              </a:cxn>
            </a:cxnLst>
            <a:rect l="0" t="0" r="r" b="b"/>
            <a:pathLst>
              <a:path w="3725">
                <a:moveTo>
                  <a:pt x="0" y="0"/>
                </a:moveTo>
                <a:lnTo>
                  <a:pt x="3725" y="0"/>
                </a:lnTo>
                <a:lnTo>
                  <a:pt x="0" y="0"/>
                </a:lnTo>
                <a:close/>
              </a:path>
            </a:pathLst>
          </a:custGeom>
          <a:solidFill>
            <a:srgbClr val="FFFFFF"/>
          </a:solidFill>
          <a:ln w="9525">
            <a:solidFill>
              <a:srgbClr val="C3D6C3"/>
            </a:solidFill>
            <a:round/>
            <a:headEnd/>
            <a:tailEnd/>
          </a:ln>
        </p:spPr>
        <p:txBody>
          <a:bodyPr/>
          <a:lstStyle/>
          <a:p>
            <a:endParaRPr lang="en-US"/>
          </a:p>
        </p:txBody>
      </p:sp>
      <p:sp>
        <p:nvSpPr>
          <p:cNvPr id="5133" name="Line 13"/>
          <p:cNvSpPr>
            <a:spLocks noChangeShapeType="1"/>
          </p:cNvSpPr>
          <p:nvPr/>
        </p:nvSpPr>
        <p:spPr bwMode="auto">
          <a:xfrm flipH="1">
            <a:off x="1657350" y="3608388"/>
            <a:ext cx="5913438" cy="1587"/>
          </a:xfrm>
          <a:prstGeom prst="line">
            <a:avLst/>
          </a:prstGeom>
          <a:noFill/>
          <a:ln w="12700">
            <a:solidFill>
              <a:srgbClr val="C3D6C3"/>
            </a:solidFill>
            <a:round/>
            <a:headEnd/>
            <a:tailEnd/>
          </a:ln>
        </p:spPr>
        <p:txBody>
          <a:bodyPr/>
          <a:lstStyle/>
          <a:p>
            <a:endParaRPr lang="en-US"/>
          </a:p>
        </p:txBody>
      </p:sp>
      <p:sp>
        <p:nvSpPr>
          <p:cNvPr id="5134" name="Line 14"/>
          <p:cNvSpPr>
            <a:spLocks noChangeShapeType="1"/>
          </p:cNvSpPr>
          <p:nvPr/>
        </p:nvSpPr>
        <p:spPr bwMode="auto">
          <a:xfrm flipH="1">
            <a:off x="1657350" y="3243263"/>
            <a:ext cx="5913438" cy="1587"/>
          </a:xfrm>
          <a:prstGeom prst="line">
            <a:avLst/>
          </a:prstGeom>
          <a:noFill/>
          <a:ln w="12700">
            <a:solidFill>
              <a:srgbClr val="C3D6C3"/>
            </a:solidFill>
            <a:round/>
            <a:headEnd/>
            <a:tailEnd/>
          </a:ln>
        </p:spPr>
        <p:txBody>
          <a:bodyPr/>
          <a:lstStyle/>
          <a:p>
            <a:endParaRPr lang="en-US"/>
          </a:p>
        </p:txBody>
      </p:sp>
      <p:sp>
        <p:nvSpPr>
          <p:cNvPr id="5135" name="Freeform 15"/>
          <p:cNvSpPr>
            <a:spLocks/>
          </p:cNvSpPr>
          <p:nvPr/>
        </p:nvSpPr>
        <p:spPr bwMode="auto">
          <a:xfrm>
            <a:off x="1657350" y="2876550"/>
            <a:ext cx="5913438" cy="1588"/>
          </a:xfrm>
          <a:custGeom>
            <a:avLst/>
            <a:gdLst/>
            <a:ahLst/>
            <a:cxnLst>
              <a:cxn ang="0">
                <a:pos x="0" y="0"/>
              </a:cxn>
              <a:cxn ang="0">
                <a:pos x="3725" y="0"/>
              </a:cxn>
              <a:cxn ang="0">
                <a:pos x="0" y="0"/>
              </a:cxn>
            </a:cxnLst>
            <a:rect l="0" t="0" r="r" b="b"/>
            <a:pathLst>
              <a:path w="3725">
                <a:moveTo>
                  <a:pt x="0" y="0"/>
                </a:moveTo>
                <a:lnTo>
                  <a:pt x="3725" y="0"/>
                </a:lnTo>
                <a:lnTo>
                  <a:pt x="0" y="0"/>
                </a:lnTo>
                <a:close/>
              </a:path>
            </a:pathLst>
          </a:custGeom>
          <a:solidFill>
            <a:srgbClr val="FFFFFF"/>
          </a:solidFill>
          <a:ln w="9525">
            <a:solidFill>
              <a:srgbClr val="C3D6C3"/>
            </a:solidFill>
            <a:round/>
            <a:headEnd/>
            <a:tailEnd/>
          </a:ln>
        </p:spPr>
        <p:txBody>
          <a:bodyPr/>
          <a:lstStyle/>
          <a:p>
            <a:endParaRPr lang="en-US"/>
          </a:p>
        </p:txBody>
      </p:sp>
      <p:sp>
        <p:nvSpPr>
          <p:cNvPr id="5136" name="Freeform 16"/>
          <p:cNvSpPr>
            <a:spLocks/>
          </p:cNvSpPr>
          <p:nvPr/>
        </p:nvSpPr>
        <p:spPr bwMode="auto">
          <a:xfrm>
            <a:off x="1657350" y="2524125"/>
            <a:ext cx="5913438" cy="1588"/>
          </a:xfrm>
          <a:custGeom>
            <a:avLst/>
            <a:gdLst/>
            <a:ahLst/>
            <a:cxnLst>
              <a:cxn ang="0">
                <a:pos x="0" y="0"/>
              </a:cxn>
              <a:cxn ang="0">
                <a:pos x="3725" y="0"/>
              </a:cxn>
              <a:cxn ang="0">
                <a:pos x="0" y="0"/>
              </a:cxn>
            </a:cxnLst>
            <a:rect l="0" t="0" r="r" b="b"/>
            <a:pathLst>
              <a:path w="3725">
                <a:moveTo>
                  <a:pt x="0" y="0"/>
                </a:moveTo>
                <a:lnTo>
                  <a:pt x="3725" y="0"/>
                </a:lnTo>
                <a:lnTo>
                  <a:pt x="0" y="0"/>
                </a:lnTo>
                <a:close/>
              </a:path>
            </a:pathLst>
          </a:custGeom>
          <a:solidFill>
            <a:srgbClr val="FFFFFF"/>
          </a:solidFill>
          <a:ln w="9525">
            <a:solidFill>
              <a:srgbClr val="C3D6C3"/>
            </a:solidFill>
            <a:round/>
            <a:headEnd/>
            <a:tailEnd/>
          </a:ln>
        </p:spPr>
        <p:txBody>
          <a:bodyPr/>
          <a:lstStyle/>
          <a:p>
            <a:endParaRPr lang="en-US"/>
          </a:p>
        </p:txBody>
      </p:sp>
      <p:sp>
        <p:nvSpPr>
          <p:cNvPr id="5137" name="Line 17"/>
          <p:cNvSpPr>
            <a:spLocks noChangeShapeType="1"/>
          </p:cNvSpPr>
          <p:nvPr/>
        </p:nvSpPr>
        <p:spPr bwMode="auto">
          <a:xfrm flipH="1">
            <a:off x="1657350" y="2876550"/>
            <a:ext cx="5913438" cy="1588"/>
          </a:xfrm>
          <a:prstGeom prst="line">
            <a:avLst/>
          </a:prstGeom>
          <a:noFill/>
          <a:ln w="12700">
            <a:solidFill>
              <a:srgbClr val="C3D6C3"/>
            </a:solidFill>
            <a:round/>
            <a:headEnd/>
            <a:tailEnd/>
          </a:ln>
        </p:spPr>
        <p:txBody>
          <a:bodyPr/>
          <a:lstStyle/>
          <a:p>
            <a:endParaRPr lang="en-US"/>
          </a:p>
        </p:txBody>
      </p:sp>
      <p:sp>
        <p:nvSpPr>
          <p:cNvPr id="5138" name="Line 18"/>
          <p:cNvSpPr>
            <a:spLocks noChangeShapeType="1"/>
          </p:cNvSpPr>
          <p:nvPr/>
        </p:nvSpPr>
        <p:spPr bwMode="auto">
          <a:xfrm flipH="1">
            <a:off x="1657350" y="2524125"/>
            <a:ext cx="5913438" cy="1588"/>
          </a:xfrm>
          <a:prstGeom prst="line">
            <a:avLst/>
          </a:prstGeom>
          <a:noFill/>
          <a:ln w="12700">
            <a:solidFill>
              <a:srgbClr val="C3D6C3"/>
            </a:solidFill>
            <a:round/>
            <a:headEnd/>
            <a:tailEnd/>
          </a:ln>
        </p:spPr>
        <p:txBody>
          <a:bodyPr/>
          <a:lstStyle/>
          <a:p>
            <a:endParaRPr lang="en-US"/>
          </a:p>
        </p:txBody>
      </p:sp>
      <p:sp>
        <p:nvSpPr>
          <p:cNvPr id="5139" name="Freeform 19"/>
          <p:cNvSpPr>
            <a:spLocks/>
          </p:cNvSpPr>
          <p:nvPr/>
        </p:nvSpPr>
        <p:spPr bwMode="auto">
          <a:xfrm>
            <a:off x="1657350" y="2159000"/>
            <a:ext cx="5913438" cy="1588"/>
          </a:xfrm>
          <a:custGeom>
            <a:avLst/>
            <a:gdLst/>
            <a:ahLst/>
            <a:cxnLst>
              <a:cxn ang="0">
                <a:pos x="0" y="0"/>
              </a:cxn>
              <a:cxn ang="0">
                <a:pos x="3725" y="0"/>
              </a:cxn>
              <a:cxn ang="0">
                <a:pos x="0" y="0"/>
              </a:cxn>
            </a:cxnLst>
            <a:rect l="0" t="0" r="r" b="b"/>
            <a:pathLst>
              <a:path w="3725">
                <a:moveTo>
                  <a:pt x="0" y="0"/>
                </a:moveTo>
                <a:lnTo>
                  <a:pt x="3725" y="0"/>
                </a:lnTo>
                <a:lnTo>
                  <a:pt x="0" y="0"/>
                </a:lnTo>
                <a:close/>
              </a:path>
            </a:pathLst>
          </a:custGeom>
          <a:solidFill>
            <a:srgbClr val="FFFFFF"/>
          </a:solidFill>
          <a:ln w="9525">
            <a:solidFill>
              <a:srgbClr val="C3D6C3"/>
            </a:solidFill>
            <a:round/>
            <a:headEnd/>
            <a:tailEnd/>
          </a:ln>
        </p:spPr>
        <p:txBody>
          <a:bodyPr/>
          <a:lstStyle/>
          <a:p>
            <a:endParaRPr lang="en-US"/>
          </a:p>
        </p:txBody>
      </p:sp>
      <p:sp>
        <p:nvSpPr>
          <p:cNvPr id="5140" name="Freeform 20"/>
          <p:cNvSpPr>
            <a:spLocks/>
          </p:cNvSpPr>
          <p:nvPr/>
        </p:nvSpPr>
        <p:spPr bwMode="auto">
          <a:xfrm>
            <a:off x="1657350" y="1792288"/>
            <a:ext cx="5913438" cy="1587"/>
          </a:xfrm>
          <a:custGeom>
            <a:avLst/>
            <a:gdLst/>
            <a:ahLst/>
            <a:cxnLst>
              <a:cxn ang="0">
                <a:pos x="0" y="0"/>
              </a:cxn>
              <a:cxn ang="0">
                <a:pos x="3725" y="0"/>
              </a:cxn>
              <a:cxn ang="0">
                <a:pos x="0" y="0"/>
              </a:cxn>
            </a:cxnLst>
            <a:rect l="0" t="0" r="r" b="b"/>
            <a:pathLst>
              <a:path w="3725">
                <a:moveTo>
                  <a:pt x="0" y="0"/>
                </a:moveTo>
                <a:lnTo>
                  <a:pt x="3725" y="0"/>
                </a:lnTo>
                <a:lnTo>
                  <a:pt x="0" y="0"/>
                </a:lnTo>
                <a:close/>
              </a:path>
            </a:pathLst>
          </a:custGeom>
          <a:solidFill>
            <a:srgbClr val="FFFFFF"/>
          </a:solidFill>
          <a:ln w="9525">
            <a:noFill/>
            <a:round/>
            <a:headEnd/>
            <a:tailEnd/>
          </a:ln>
        </p:spPr>
        <p:txBody>
          <a:bodyPr/>
          <a:lstStyle/>
          <a:p>
            <a:endParaRPr lang="en-US"/>
          </a:p>
        </p:txBody>
      </p:sp>
      <p:sp>
        <p:nvSpPr>
          <p:cNvPr id="5141" name="Line 21"/>
          <p:cNvSpPr>
            <a:spLocks noChangeShapeType="1"/>
          </p:cNvSpPr>
          <p:nvPr/>
        </p:nvSpPr>
        <p:spPr bwMode="auto">
          <a:xfrm flipH="1">
            <a:off x="1657350" y="2159000"/>
            <a:ext cx="5913438" cy="1588"/>
          </a:xfrm>
          <a:prstGeom prst="line">
            <a:avLst/>
          </a:prstGeom>
          <a:noFill/>
          <a:ln w="12700">
            <a:solidFill>
              <a:srgbClr val="C3D6C3"/>
            </a:solidFill>
            <a:round/>
            <a:headEnd/>
            <a:tailEnd/>
          </a:ln>
        </p:spPr>
        <p:txBody>
          <a:bodyPr/>
          <a:lstStyle/>
          <a:p>
            <a:endParaRPr lang="en-US"/>
          </a:p>
        </p:txBody>
      </p:sp>
      <p:sp>
        <p:nvSpPr>
          <p:cNvPr id="5142" name="Line 22"/>
          <p:cNvSpPr>
            <a:spLocks noChangeShapeType="1"/>
          </p:cNvSpPr>
          <p:nvPr/>
        </p:nvSpPr>
        <p:spPr bwMode="auto">
          <a:xfrm flipH="1">
            <a:off x="1657350" y="1792288"/>
            <a:ext cx="5913438" cy="1587"/>
          </a:xfrm>
          <a:prstGeom prst="line">
            <a:avLst/>
          </a:prstGeom>
          <a:noFill/>
          <a:ln w="12700">
            <a:solidFill>
              <a:srgbClr val="000000"/>
            </a:solidFill>
            <a:round/>
            <a:headEnd/>
            <a:tailEnd/>
          </a:ln>
        </p:spPr>
        <p:txBody>
          <a:bodyPr/>
          <a:lstStyle/>
          <a:p>
            <a:endParaRPr lang="en-US"/>
          </a:p>
        </p:txBody>
      </p:sp>
      <p:sp>
        <p:nvSpPr>
          <p:cNvPr id="5143" name="Freeform 23"/>
          <p:cNvSpPr>
            <a:spLocks/>
          </p:cNvSpPr>
          <p:nvPr/>
        </p:nvSpPr>
        <p:spPr bwMode="auto">
          <a:xfrm>
            <a:off x="1657350" y="1792288"/>
            <a:ext cx="5913438" cy="1587"/>
          </a:xfrm>
          <a:custGeom>
            <a:avLst/>
            <a:gdLst/>
            <a:ahLst/>
            <a:cxnLst>
              <a:cxn ang="0">
                <a:pos x="0" y="0"/>
              </a:cxn>
              <a:cxn ang="0">
                <a:pos x="3725" y="0"/>
              </a:cxn>
              <a:cxn ang="0">
                <a:pos x="0" y="0"/>
              </a:cxn>
            </a:cxnLst>
            <a:rect l="0" t="0" r="r" b="b"/>
            <a:pathLst>
              <a:path w="3725">
                <a:moveTo>
                  <a:pt x="0" y="0"/>
                </a:moveTo>
                <a:lnTo>
                  <a:pt x="3725" y="0"/>
                </a:lnTo>
                <a:lnTo>
                  <a:pt x="0" y="0"/>
                </a:lnTo>
                <a:close/>
              </a:path>
            </a:pathLst>
          </a:custGeom>
          <a:solidFill>
            <a:srgbClr val="FFFFFF"/>
          </a:solidFill>
          <a:ln w="9525">
            <a:noFill/>
            <a:round/>
            <a:headEnd/>
            <a:tailEnd/>
          </a:ln>
        </p:spPr>
        <p:txBody>
          <a:bodyPr/>
          <a:lstStyle/>
          <a:p>
            <a:endParaRPr lang="en-US"/>
          </a:p>
        </p:txBody>
      </p:sp>
      <p:sp>
        <p:nvSpPr>
          <p:cNvPr id="5144" name="Freeform 24"/>
          <p:cNvSpPr>
            <a:spLocks/>
          </p:cNvSpPr>
          <p:nvPr/>
        </p:nvSpPr>
        <p:spPr bwMode="auto">
          <a:xfrm>
            <a:off x="7570788" y="1792288"/>
            <a:ext cx="1587" cy="2901950"/>
          </a:xfrm>
          <a:custGeom>
            <a:avLst/>
            <a:gdLst/>
            <a:ahLst/>
            <a:cxnLst>
              <a:cxn ang="0">
                <a:pos x="0" y="0"/>
              </a:cxn>
              <a:cxn ang="0">
                <a:pos x="0" y="1828"/>
              </a:cxn>
              <a:cxn ang="0">
                <a:pos x="0" y="0"/>
              </a:cxn>
            </a:cxnLst>
            <a:rect l="0" t="0" r="r" b="b"/>
            <a:pathLst>
              <a:path h="1828">
                <a:moveTo>
                  <a:pt x="0" y="0"/>
                </a:moveTo>
                <a:lnTo>
                  <a:pt x="0" y="1828"/>
                </a:lnTo>
                <a:lnTo>
                  <a:pt x="0" y="0"/>
                </a:lnTo>
                <a:close/>
              </a:path>
            </a:pathLst>
          </a:custGeom>
          <a:solidFill>
            <a:srgbClr val="FFFFFF"/>
          </a:solidFill>
          <a:ln w="9525">
            <a:noFill/>
            <a:round/>
            <a:headEnd/>
            <a:tailEnd/>
          </a:ln>
        </p:spPr>
        <p:txBody>
          <a:bodyPr/>
          <a:lstStyle/>
          <a:p>
            <a:endParaRPr lang="en-US"/>
          </a:p>
        </p:txBody>
      </p:sp>
      <p:sp>
        <p:nvSpPr>
          <p:cNvPr id="5145" name="Line 25"/>
          <p:cNvSpPr>
            <a:spLocks noChangeShapeType="1"/>
          </p:cNvSpPr>
          <p:nvPr/>
        </p:nvSpPr>
        <p:spPr bwMode="auto">
          <a:xfrm flipH="1">
            <a:off x="1657350" y="1792288"/>
            <a:ext cx="5913438" cy="1587"/>
          </a:xfrm>
          <a:prstGeom prst="line">
            <a:avLst/>
          </a:prstGeom>
          <a:noFill/>
          <a:ln w="12700">
            <a:solidFill>
              <a:srgbClr val="808080"/>
            </a:solidFill>
            <a:round/>
            <a:headEnd/>
            <a:tailEnd/>
          </a:ln>
        </p:spPr>
        <p:txBody>
          <a:bodyPr/>
          <a:lstStyle/>
          <a:p>
            <a:endParaRPr lang="en-US"/>
          </a:p>
        </p:txBody>
      </p:sp>
      <p:sp>
        <p:nvSpPr>
          <p:cNvPr id="5146" name="Line 26"/>
          <p:cNvSpPr>
            <a:spLocks noChangeShapeType="1"/>
          </p:cNvSpPr>
          <p:nvPr/>
        </p:nvSpPr>
        <p:spPr bwMode="auto">
          <a:xfrm flipV="1">
            <a:off x="7570788" y="1792288"/>
            <a:ext cx="1587" cy="2901950"/>
          </a:xfrm>
          <a:prstGeom prst="line">
            <a:avLst/>
          </a:prstGeom>
          <a:noFill/>
          <a:ln w="12700">
            <a:solidFill>
              <a:srgbClr val="808080"/>
            </a:solidFill>
            <a:round/>
            <a:headEnd/>
            <a:tailEnd/>
          </a:ln>
        </p:spPr>
        <p:txBody>
          <a:bodyPr/>
          <a:lstStyle/>
          <a:p>
            <a:endParaRPr lang="en-US"/>
          </a:p>
        </p:txBody>
      </p:sp>
      <p:sp>
        <p:nvSpPr>
          <p:cNvPr id="5147" name="Freeform 27"/>
          <p:cNvSpPr>
            <a:spLocks/>
          </p:cNvSpPr>
          <p:nvPr/>
        </p:nvSpPr>
        <p:spPr bwMode="auto">
          <a:xfrm>
            <a:off x="1657350" y="4694238"/>
            <a:ext cx="5913438" cy="1587"/>
          </a:xfrm>
          <a:custGeom>
            <a:avLst/>
            <a:gdLst/>
            <a:ahLst/>
            <a:cxnLst>
              <a:cxn ang="0">
                <a:pos x="3725" y="0"/>
              </a:cxn>
              <a:cxn ang="0">
                <a:pos x="0" y="0"/>
              </a:cxn>
              <a:cxn ang="0">
                <a:pos x="3725" y="0"/>
              </a:cxn>
            </a:cxnLst>
            <a:rect l="0" t="0" r="r" b="b"/>
            <a:pathLst>
              <a:path w="3725">
                <a:moveTo>
                  <a:pt x="3725" y="0"/>
                </a:moveTo>
                <a:lnTo>
                  <a:pt x="0" y="0"/>
                </a:lnTo>
                <a:lnTo>
                  <a:pt x="3725" y="0"/>
                </a:lnTo>
                <a:close/>
              </a:path>
            </a:pathLst>
          </a:custGeom>
          <a:solidFill>
            <a:srgbClr val="FFFFFF"/>
          </a:solidFill>
          <a:ln w="9525">
            <a:noFill/>
            <a:round/>
            <a:headEnd/>
            <a:tailEnd/>
          </a:ln>
        </p:spPr>
        <p:txBody>
          <a:bodyPr/>
          <a:lstStyle/>
          <a:p>
            <a:endParaRPr lang="en-US"/>
          </a:p>
        </p:txBody>
      </p:sp>
      <p:sp>
        <p:nvSpPr>
          <p:cNvPr id="5148" name="Freeform 28"/>
          <p:cNvSpPr>
            <a:spLocks/>
          </p:cNvSpPr>
          <p:nvPr/>
        </p:nvSpPr>
        <p:spPr bwMode="auto">
          <a:xfrm>
            <a:off x="1657350" y="1792288"/>
            <a:ext cx="1588" cy="2901950"/>
          </a:xfrm>
          <a:custGeom>
            <a:avLst/>
            <a:gdLst/>
            <a:ahLst/>
            <a:cxnLst>
              <a:cxn ang="0">
                <a:pos x="0" y="1828"/>
              </a:cxn>
              <a:cxn ang="0">
                <a:pos x="0" y="0"/>
              </a:cxn>
              <a:cxn ang="0">
                <a:pos x="0" y="1828"/>
              </a:cxn>
            </a:cxnLst>
            <a:rect l="0" t="0" r="r" b="b"/>
            <a:pathLst>
              <a:path h="1828">
                <a:moveTo>
                  <a:pt x="0" y="1828"/>
                </a:moveTo>
                <a:lnTo>
                  <a:pt x="0" y="0"/>
                </a:lnTo>
                <a:lnTo>
                  <a:pt x="0" y="1828"/>
                </a:lnTo>
                <a:close/>
              </a:path>
            </a:pathLst>
          </a:custGeom>
          <a:solidFill>
            <a:srgbClr val="FFFFFF"/>
          </a:solidFill>
          <a:ln w="9525">
            <a:noFill/>
            <a:round/>
            <a:headEnd/>
            <a:tailEnd/>
          </a:ln>
        </p:spPr>
        <p:txBody>
          <a:bodyPr/>
          <a:lstStyle/>
          <a:p>
            <a:endParaRPr lang="en-US"/>
          </a:p>
        </p:txBody>
      </p:sp>
      <p:sp>
        <p:nvSpPr>
          <p:cNvPr id="5149" name="Line 29"/>
          <p:cNvSpPr>
            <a:spLocks noChangeShapeType="1"/>
          </p:cNvSpPr>
          <p:nvPr/>
        </p:nvSpPr>
        <p:spPr bwMode="auto">
          <a:xfrm>
            <a:off x="1657350" y="4694238"/>
            <a:ext cx="5913438" cy="1587"/>
          </a:xfrm>
          <a:prstGeom prst="line">
            <a:avLst/>
          </a:prstGeom>
          <a:noFill/>
          <a:ln w="12700">
            <a:solidFill>
              <a:srgbClr val="808080"/>
            </a:solidFill>
            <a:round/>
            <a:headEnd/>
            <a:tailEnd/>
          </a:ln>
        </p:spPr>
        <p:txBody>
          <a:bodyPr/>
          <a:lstStyle/>
          <a:p>
            <a:endParaRPr lang="en-US"/>
          </a:p>
        </p:txBody>
      </p:sp>
      <p:sp>
        <p:nvSpPr>
          <p:cNvPr id="5150" name="Line 30"/>
          <p:cNvSpPr>
            <a:spLocks noChangeShapeType="1"/>
          </p:cNvSpPr>
          <p:nvPr/>
        </p:nvSpPr>
        <p:spPr bwMode="auto">
          <a:xfrm>
            <a:off x="1657350" y="1792288"/>
            <a:ext cx="1588" cy="2901950"/>
          </a:xfrm>
          <a:prstGeom prst="line">
            <a:avLst/>
          </a:prstGeom>
          <a:noFill/>
          <a:ln w="12700">
            <a:solidFill>
              <a:srgbClr val="808080"/>
            </a:solidFill>
            <a:round/>
            <a:headEnd/>
            <a:tailEnd/>
          </a:ln>
        </p:spPr>
        <p:txBody>
          <a:bodyPr/>
          <a:lstStyle/>
          <a:p>
            <a:endParaRPr lang="en-US"/>
          </a:p>
        </p:txBody>
      </p:sp>
      <p:sp>
        <p:nvSpPr>
          <p:cNvPr id="5151" name="Freeform 31"/>
          <p:cNvSpPr>
            <a:spLocks/>
          </p:cNvSpPr>
          <p:nvPr/>
        </p:nvSpPr>
        <p:spPr bwMode="auto">
          <a:xfrm>
            <a:off x="1895475" y="2335213"/>
            <a:ext cx="331788" cy="2359025"/>
          </a:xfrm>
          <a:custGeom>
            <a:avLst/>
            <a:gdLst/>
            <a:ahLst/>
            <a:cxnLst>
              <a:cxn ang="0">
                <a:pos x="0" y="0"/>
              </a:cxn>
              <a:cxn ang="0">
                <a:pos x="209" y="0"/>
              </a:cxn>
              <a:cxn ang="0">
                <a:pos x="209" y="1486"/>
              </a:cxn>
              <a:cxn ang="0">
                <a:pos x="0" y="1486"/>
              </a:cxn>
              <a:cxn ang="0">
                <a:pos x="0" y="0"/>
              </a:cxn>
              <a:cxn ang="0">
                <a:pos x="0" y="0"/>
              </a:cxn>
            </a:cxnLst>
            <a:rect l="0" t="0" r="r" b="b"/>
            <a:pathLst>
              <a:path w="209" h="1486">
                <a:moveTo>
                  <a:pt x="0" y="0"/>
                </a:moveTo>
                <a:lnTo>
                  <a:pt x="209" y="0"/>
                </a:lnTo>
                <a:lnTo>
                  <a:pt x="209" y="1486"/>
                </a:lnTo>
                <a:lnTo>
                  <a:pt x="0" y="1486"/>
                </a:lnTo>
                <a:lnTo>
                  <a:pt x="0" y="0"/>
                </a:lnTo>
                <a:lnTo>
                  <a:pt x="0" y="0"/>
                </a:lnTo>
                <a:close/>
              </a:path>
            </a:pathLst>
          </a:custGeom>
          <a:solidFill>
            <a:srgbClr val="9999FF"/>
          </a:solidFill>
          <a:ln w="12700">
            <a:solidFill>
              <a:srgbClr val="000000"/>
            </a:solidFill>
            <a:prstDash val="solid"/>
            <a:round/>
            <a:headEnd/>
            <a:tailEnd/>
          </a:ln>
        </p:spPr>
        <p:txBody>
          <a:bodyPr/>
          <a:lstStyle/>
          <a:p>
            <a:endParaRPr lang="en-US"/>
          </a:p>
        </p:txBody>
      </p:sp>
      <p:sp>
        <p:nvSpPr>
          <p:cNvPr id="5152" name="Freeform 32"/>
          <p:cNvSpPr>
            <a:spLocks/>
          </p:cNvSpPr>
          <p:nvPr/>
        </p:nvSpPr>
        <p:spPr bwMode="auto">
          <a:xfrm>
            <a:off x="3381375" y="2159000"/>
            <a:ext cx="331788" cy="2535238"/>
          </a:xfrm>
          <a:custGeom>
            <a:avLst/>
            <a:gdLst/>
            <a:ahLst/>
            <a:cxnLst>
              <a:cxn ang="0">
                <a:pos x="0" y="0"/>
              </a:cxn>
              <a:cxn ang="0">
                <a:pos x="209" y="0"/>
              </a:cxn>
              <a:cxn ang="0">
                <a:pos x="209" y="1597"/>
              </a:cxn>
              <a:cxn ang="0">
                <a:pos x="0" y="1597"/>
              </a:cxn>
              <a:cxn ang="0">
                <a:pos x="0" y="0"/>
              </a:cxn>
              <a:cxn ang="0">
                <a:pos x="0" y="0"/>
              </a:cxn>
            </a:cxnLst>
            <a:rect l="0" t="0" r="r" b="b"/>
            <a:pathLst>
              <a:path w="209" h="1597">
                <a:moveTo>
                  <a:pt x="0" y="0"/>
                </a:moveTo>
                <a:lnTo>
                  <a:pt x="209" y="0"/>
                </a:lnTo>
                <a:lnTo>
                  <a:pt x="209" y="1597"/>
                </a:lnTo>
                <a:lnTo>
                  <a:pt x="0" y="1597"/>
                </a:lnTo>
                <a:lnTo>
                  <a:pt x="0" y="0"/>
                </a:lnTo>
                <a:lnTo>
                  <a:pt x="0" y="0"/>
                </a:lnTo>
                <a:close/>
              </a:path>
            </a:pathLst>
          </a:custGeom>
          <a:solidFill>
            <a:srgbClr val="9999FF"/>
          </a:solidFill>
          <a:ln w="12700">
            <a:solidFill>
              <a:srgbClr val="000000"/>
            </a:solidFill>
            <a:prstDash val="solid"/>
            <a:round/>
            <a:headEnd/>
            <a:tailEnd/>
          </a:ln>
        </p:spPr>
        <p:txBody>
          <a:bodyPr/>
          <a:lstStyle/>
          <a:p>
            <a:endParaRPr lang="en-US"/>
          </a:p>
        </p:txBody>
      </p:sp>
      <p:sp>
        <p:nvSpPr>
          <p:cNvPr id="5153" name="Freeform 33"/>
          <p:cNvSpPr>
            <a:spLocks/>
          </p:cNvSpPr>
          <p:nvPr/>
        </p:nvSpPr>
        <p:spPr bwMode="auto">
          <a:xfrm>
            <a:off x="4852988" y="3608388"/>
            <a:ext cx="331787" cy="1085850"/>
          </a:xfrm>
          <a:custGeom>
            <a:avLst/>
            <a:gdLst/>
            <a:ahLst/>
            <a:cxnLst>
              <a:cxn ang="0">
                <a:pos x="0" y="0"/>
              </a:cxn>
              <a:cxn ang="0">
                <a:pos x="209" y="0"/>
              </a:cxn>
              <a:cxn ang="0">
                <a:pos x="209" y="684"/>
              </a:cxn>
              <a:cxn ang="0">
                <a:pos x="0" y="684"/>
              </a:cxn>
              <a:cxn ang="0">
                <a:pos x="0" y="0"/>
              </a:cxn>
              <a:cxn ang="0">
                <a:pos x="0" y="0"/>
              </a:cxn>
            </a:cxnLst>
            <a:rect l="0" t="0" r="r" b="b"/>
            <a:pathLst>
              <a:path w="209" h="684">
                <a:moveTo>
                  <a:pt x="0" y="0"/>
                </a:moveTo>
                <a:lnTo>
                  <a:pt x="209" y="0"/>
                </a:lnTo>
                <a:lnTo>
                  <a:pt x="209" y="684"/>
                </a:lnTo>
                <a:lnTo>
                  <a:pt x="0" y="684"/>
                </a:lnTo>
                <a:lnTo>
                  <a:pt x="0" y="0"/>
                </a:lnTo>
                <a:lnTo>
                  <a:pt x="0" y="0"/>
                </a:lnTo>
                <a:close/>
              </a:path>
            </a:pathLst>
          </a:custGeom>
          <a:solidFill>
            <a:srgbClr val="9999FF"/>
          </a:solidFill>
          <a:ln w="12700">
            <a:solidFill>
              <a:srgbClr val="000000"/>
            </a:solidFill>
            <a:prstDash val="solid"/>
            <a:round/>
            <a:headEnd/>
            <a:tailEnd/>
          </a:ln>
        </p:spPr>
        <p:txBody>
          <a:bodyPr/>
          <a:lstStyle/>
          <a:p>
            <a:endParaRPr lang="en-US"/>
          </a:p>
        </p:txBody>
      </p:sp>
      <p:sp>
        <p:nvSpPr>
          <p:cNvPr id="5154" name="Freeform 34"/>
          <p:cNvSpPr>
            <a:spLocks/>
          </p:cNvSpPr>
          <p:nvPr/>
        </p:nvSpPr>
        <p:spPr bwMode="auto">
          <a:xfrm>
            <a:off x="6337300" y="4518025"/>
            <a:ext cx="331788" cy="176213"/>
          </a:xfrm>
          <a:custGeom>
            <a:avLst/>
            <a:gdLst/>
            <a:ahLst/>
            <a:cxnLst>
              <a:cxn ang="0">
                <a:pos x="0" y="0"/>
              </a:cxn>
              <a:cxn ang="0">
                <a:pos x="209" y="0"/>
              </a:cxn>
              <a:cxn ang="0">
                <a:pos x="209" y="111"/>
              </a:cxn>
              <a:cxn ang="0">
                <a:pos x="0" y="111"/>
              </a:cxn>
              <a:cxn ang="0">
                <a:pos x="0" y="0"/>
              </a:cxn>
              <a:cxn ang="0">
                <a:pos x="0" y="0"/>
              </a:cxn>
            </a:cxnLst>
            <a:rect l="0" t="0" r="r" b="b"/>
            <a:pathLst>
              <a:path w="209" h="111">
                <a:moveTo>
                  <a:pt x="0" y="0"/>
                </a:moveTo>
                <a:lnTo>
                  <a:pt x="209" y="0"/>
                </a:lnTo>
                <a:lnTo>
                  <a:pt x="209" y="111"/>
                </a:lnTo>
                <a:lnTo>
                  <a:pt x="0" y="111"/>
                </a:lnTo>
                <a:lnTo>
                  <a:pt x="0" y="0"/>
                </a:lnTo>
                <a:lnTo>
                  <a:pt x="0" y="0"/>
                </a:lnTo>
                <a:close/>
              </a:path>
            </a:pathLst>
          </a:custGeom>
          <a:solidFill>
            <a:srgbClr val="9999FF"/>
          </a:solidFill>
          <a:ln w="12700">
            <a:solidFill>
              <a:srgbClr val="000000"/>
            </a:solidFill>
            <a:prstDash val="solid"/>
            <a:round/>
            <a:headEnd/>
            <a:tailEnd/>
          </a:ln>
        </p:spPr>
        <p:txBody>
          <a:bodyPr/>
          <a:lstStyle/>
          <a:p>
            <a:endParaRPr lang="en-US"/>
          </a:p>
        </p:txBody>
      </p:sp>
      <p:sp>
        <p:nvSpPr>
          <p:cNvPr id="5155" name="Freeform 35"/>
          <p:cNvSpPr>
            <a:spLocks/>
          </p:cNvSpPr>
          <p:nvPr/>
        </p:nvSpPr>
        <p:spPr bwMode="auto">
          <a:xfrm>
            <a:off x="2227263" y="2700338"/>
            <a:ext cx="331787" cy="1993900"/>
          </a:xfrm>
          <a:custGeom>
            <a:avLst/>
            <a:gdLst/>
            <a:ahLst/>
            <a:cxnLst>
              <a:cxn ang="0">
                <a:pos x="0" y="0"/>
              </a:cxn>
              <a:cxn ang="0">
                <a:pos x="209" y="0"/>
              </a:cxn>
              <a:cxn ang="0">
                <a:pos x="209" y="1256"/>
              </a:cxn>
              <a:cxn ang="0">
                <a:pos x="0" y="1256"/>
              </a:cxn>
              <a:cxn ang="0">
                <a:pos x="0" y="0"/>
              </a:cxn>
              <a:cxn ang="0">
                <a:pos x="0" y="0"/>
              </a:cxn>
            </a:cxnLst>
            <a:rect l="0" t="0" r="r" b="b"/>
            <a:pathLst>
              <a:path w="209" h="1256">
                <a:moveTo>
                  <a:pt x="0" y="0"/>
                </a:moveTo>
                <a:lnTo>
                  <a:pt x="209" y="0"/>
                </a:lnTo>
                <a:lnTo>
                  <a:pt x="209" y="1256"/>
                </a:lnTo>
                <a:lnTo>
                  <a:pt x="0" y="1256"/>
                </a:lnTo>
                <a:lnTo>
                  <a:pt x="0" y="0"/>
                </a:lnTo>
                <a:lnTo>
                  <a:pt x="0" y="0"/>
                </a:lnTo>
                <a:close/>
              </a:path>
            </a:pathLst>
          </a:custGeom>
          <a:solidFill>
            <a:srgbClr val="993366"/>
          </a:solidFill>
          <a:ln w="12700">
            <a:solidFill>
              <a:srgbClr val="000000"/>
            </a:solidFill>
            <a:prstDash val="solid"/>
            <a:round/>
            <a:headEnd/>
            <a:tailEnd/>
          </a:ln>
        </p:spPr>
        <p:txBody>
          <a:bodyPr/>
          <a:lstStyle/>
          <a:p>
            <a:endParaRPr lang="en-US"/>
          </a:p>
        </p:txBody>
      </p:sp>
      <p:sp>
        <p:nvSpPr>
          <p:cNvPr id="5156" name="Freeform 36"/>
          <p:cNvSpPr>
            <a:spLocks/>
          </p:cNvSpPr>
          <p:nvPr/>
        </p:nvSpPr>
        <p:spPr bwMode="auto">
          <a:xfrm>
            <a:off x="3713163" y="1968500"/>
            <a:ext cx="317500" cy="2725738"/>
          </a:xfrm>
          <a:custGeom>
            <a:avLst/>
            <a:gdLst/>
            <a:ahLst/>
            <a:cxnLst>
              <a:cxn ang="0">
                <a:pos x="0" y="0"/>
              </a:cxn>
              <a:cxn ang="0">
                <a:pos x="200" y="0"/>
              </a:cxn>
              <a:cxn ang="0">
                <a:pos x="200" y="1717"/>
              </a:cxn>
              <a:cxn ang="0">
                <a:pos x="0" y="1717"/>
              </a:cxn>
              <a:cxn ang="0">
                <a:pos x="0" y="0"/>
              </a:cxn>
              <a:cxn ang="0">
                <a:pos x="0" y="0"/>
              </a:cxn>
            </a:cxnLst>
            <a:rect l="0" t="0" r="r" b="b"/>
            <a:pathLst>
              <a:path w="200" h="1717">
                <a:moveTo>
                  <a:pt x="0" y="0"/>
                </a:moveTo>
                <a:lnTo>
                  <a:pt x="200" y="0"/>
                </a:lnTo>
                <a:lnTo>
                  <a:pt x="200" y="1717"/>
                </a:lnTo>
                <a:lnTo>
                  <a:pt x="0" y="1717"/>
                </a:lnTo>
                <a:lnTo>
                  <a:pt x="0" y="0"/>
                </a:lnTo>
                <a:lnTo>
                  <a:pt x="0" y="0"/>
                </a:lnTo>
                <a:close/>
              </a:path>
            </a:pathLst>
          </a:custGeom>
          <a:solidFill>
            <a:srgbClr val="993366"/>
          </a:solidFill>
          <a:ln w="12700">
            <a:solidFill>
              <a:srgbClr val="000000"/>
            </a:solidFill>
            <a:prstDash val="solid"/>
            <a:round/>
            <a:headEnd/>
            <a:tailEnd/>
          </a:ln>
        </p:spPr>
        <p:txBody>
          <a:bodyPr/>
          <a:lstStyle/>
          <a:p>
            <a:endParaRPr lang="en-US"/>
          </a:p>
        </p:txBody>
      </p:sp>
      <p:sp>
        <p:nvSpPr>
          <p:cNvPr id="5157" name="Freeform 37"/>
          <p:cNvSpPr>
            <a:spLocks/>
          </p:cNvSpPr>
          <p:nvPr/>
        </p:nvSpPr>
        <p:spPr bwMode="auto">
          <a:xfrm>
            <a:off x="5184775" y="2876550"/>
            <a:ext cx="330200" cy="1817688"/>
          </a:xfrm>
          <a:custGeom>
            <a:avLst/>
            <a:gdLst/>
            <a:ahLst/>
            <a:cxnLst>
              <a:cxn ang="0">
                <a:pos x="0" y="0"/>
              </a:cxn>
              <a:cxn ang="0">
                <a:pos x="208" y="0"/>
              </a:cxn>
              <a:cxn ang="0">
                <a:pos x="208" y="1145"/>
              </a:cxn>
              <a:cxn ang="0">
                <a:pos x="0" y="1145"/>
              </a:cxn>
              <a:cxn ang="0">
                <a:pos x="0" y="0"/>
              </a:cxn>
              <a:cxn ang="0">
                <a:pos x="0" y="0"/>
              </a:cxn>
            </a:cxnLst>
            <a:rect l="0" t="0" r="r" b="b"/>
            <a:pathLst>
              <a:path w="208" h="1145">
                <a:moveTo>
                  <a:pt x="0" y="0"/>
                </a:moveTo>
                <a:lnTo>
                  <a:pt x="208" y="0"/>
                </a:lnTo>
                <a:lnTo>
                  <a:pt x="208" y="1145"/>
                </a:lnTo>
                <a:lnTo>
                  <a:pt x="0" y="1145"/>
                </a:lnTo>
                <a:lnTo>
                  <a:pt x="0" y="0"/>
                </a:lnTo>
                <a:lnTo>
                  <a:pt x="0" y="0"/>
                </a:lnTo>
                <a:close/>
              </a:path>
            </a:pathLst>
          </a:custGeom>
          <a:solidFill>
            <a:srgbClr val="993366"/>
          </a:solidFill>
          <a:ln w="12700">
            <a:solidFill>
              <a:srgbClr val="000000"/>
            </a:solidFill>
            <a:prstDash val="solid"/>
            <a:round/>
            <a:headEnd/>
            <a:tailEnd/>
          </a:ln>
        </p:spPr>
        <p:txBody>
          <a:bodyPr/>
          <a:lstStyle/>
          <a:p>
            <a:endParaRPr lang="en-US"/>
          </a:p>
        </p:txBody>
      </p:sp>
      <p:sp>
        <p:nvSpPr>
          <p:cNvPr id="5158" name="Freeform 38"/>
          <p:cNvSpPr>
            <a:spLocks/>
          </p:cNvSpPr>
          <p:nvPr/>
        </p:nvSpPr>
        <p:spPr bwMode="auto">
          <a:xfrm>
            <a:off x="6669088" y="4327525"/>
            <a:ext cx="319087" cy="366713"/>
          </a:xfrm>
          <a:custGeom>
            <a:avLst/>
            <a:gdLst/>
            <a:ahLst/>
            <a:cxnLst>
              <a:cxn ang="0">
                <a:pos x="0" y="0"/>
              </a:cxn>
              <a:cxn ang="0">
                <a:pos x="201" y="0"/>
              </a:cxn>
              <a:cxn ang="0">
                <a:pos x="201" y="231"/>
              </a:cxn>
              <a:cxn ang="0">
                <a:pos x="0" y="231"/>
              </a:cxn>
              <a:cxn ang="0">
                <a:pos x="0" y="0"/>
              </a:cxn>
              <a:cxn ang="0">
                <a:pos x="0" y="0"/>
              </a:cxn>
            </a:cxnLst>
            <a:rect l="0" t="0" r="r" b="b"/>
            <a:pathLst>
              <a:path w="201" h="231">
                <a:moveTo>
                  <a:pt x="0" y="0"/>
                </a:moveTo>
                <a:lnTo>
                  <a:pt x="201" y="0"/>
                </a:lnTo>
                <a:lnTo>
                  <a:pt x="201" y="231"/>
                </a:lnTo>
                <a:lnTo>
                  <a:pt x="0" y="231"/>
                </a:lnTo>
                <a:lnTo>
                  <a:pt x="0" y="0"/>
                </a:lnTo>
                <a:lnTo>
                  <a:pt x="0" y="0"/>
                </a:lnTo>
                <a:close/>
              </a:path>
            </a:pathLst>
          </a:custGeom>
          <a:solidFill>
            <a:srgbClr val="993366"/>
          </a:solidFill>
          <a:ln w="12700">
            <a:solidFill>
              <a:srgbClr val="000000"/>
            </a:solidFill>
            <a:prstDash val="solid"/>
            <a:round/>
            <a:headEnd/>
            <a:tailEnd/>
          </a:ln>
        </p:spPr>
        <p:txBody>
          <a:bodyPr/>
          <a:lstStyle/>
          <a:p>
            <a:endParaRPr lang="en-US"/>
          </a:p>
        </p:txBody>
      </p:sp>
      <p:sp>
        <p:nvSpPr>
          <p:cNvPr id="5159" name="Freeform 39"/>
          <p:cNvSpPr>
            <a:spLocks/>
          </p:cNvSpPr>
          <p:nvPr/>
        </p:nvSpPr>
        <p:spPr bwMode="auto">
          <a:xfrm>
            <a:off x="2559050" y="2335213"/>
            <a:ext cx="331788" cy="2359025"/>
          </a:xfrm>
          <a:custGeom>
            <a:avLst/>
            <a:gdLst/>
            <a:ahLst/>
            <a:cxnLst>
              <a:cxn ang="0">
                <a:pos x="0" y="0"/>
              </a:cxn>
              <a:cxn ang="0">
                <a:pos x="209" y="0"/>
              </a:cxn>
              <a:cxn ang="0">
                <a:pos x="209" y="1486"/>
              </a:cxn>
              <a:cxn ang="0">
                <a:pos x="0" y="1486"/>
              </a:cxn>
              <a:cxn ang="0">
                <a:pos x="0" y="0"/>
              </a:cxn>
              <a:cxn ang="0">
                <a:pos x="0" y="0"/>
              </a:cxn>
            </a:cxnLst>
            <a:rect l="0" t="0" r="r" b="b"/>
            <a:pathLst>
              <a:path w="209" h="1486">
                <a:moveTo>
                  <a:pt x="0" y="0"/>
                </a:moveTo>
                <a:lnTo>
                  <a:pt x="209" y="0"/>
                </a:lnTo>
                <a:lnTo>
                  <a:pt x="209" y="1486"/>
                </a:lnTo>
                <a:lnTo>
                  <a:pt x="0" y="1486"/>
                </a:lnTo>
                <a:lnTo>
                  <a:pt x="0" y="0"/>
                </a:lnTo>
                <a:lnTo>
                  <a:pt x="0" y="0"/>
                </a:lnTo>
                <a:close/>
              </a:path>
            </a:pathLst>
          </a:custGeom>
          <a:solidFill>
            <a:srgbClr val="FFFFCC"/>
          </a:solidFill>
          <a:ln w="12700">
            <a:solidFill>
              <a:srgbClr val="000000"/>
            </a:solidFill>
            <a:prstDash val="solid"/>
            <a:round/>
            <a:headEnd/>
            <a:tailEnd/>
          </a:ln>
        </p:spPr>
        <p:txBody>
          <a:bodyPr/>
          <a:lstStyle/>
          <a:p>
            <a:endParaRPr lang="en-US"/>
          </a:p>
        </p:txBody>
      </p:sp>
      <p:sp>
        <p:nvSpPr>
          <p:cNvPr id="5160" name="Freeform 40"/>
          <p:cNvSpPr>
            <a:spLocks/>
          </p:cNvSpPr>
          <p:nvPr/>
        </p:nvSpPr>
        <p:spPr bwMode="auto">
          <a:xfrm>
            <a:off x="4030663" y="2335213"/>
            <a:ext cx="331787" cy="2359025"/>
          </a:xfrm>
          <a:custGeom>
            <a:avLst/>
            <a:gdLst/>
            <a:ahLst/>
            <a:cxnLst>
              <a:cxn ang="0">
                <a:pos x="0" y="0"/>
              </a:cxn>
              <a:cxn ang="0">
                <a:pos x="209" y="0"/>
              </a:cxn>
              <a:cxn ang="0">
                <a:pos x="209" y="1486"/>
              </a:cxn>
              <a:cxn ang="0">
                <a:pos x="0" y="1486"/>
              </a:cxn>
              <a:cxn ang="0">
                <a:pos x="0" y="0"/>
              </a:cxn>
              <a:cxn ang="0">
                <a:pos x="0" y="0"/>
              </a:cxn>
            </a:cxnLst>
            <a:rect l="0" t="0" r="r" b="b"/>
            <a:pathLst>
              <a:path w="209" h="1486">
                <a:moveTo>
                  <a:pt x="0" y="0"/>
                </a:moveTo>
                <a:lnTo>
                  <a:pt x="209" y="0"/>
                </a:lnTo>
                <a:lnTo>
                  <a:pt x="209" y="1486"/>
                </a:lnTo>
                <a:lnTo>
                  <a:pt x="0" y="1486"/>
                </a:lnTo>
                <a:lnTo>
                  <a:pt x="0" y="0"/>
                </a:lnTo>
                <a:lnTo>
                  <a:pt x="0" y="0"/>
                </a:lnTo>
                <a:close/>
              </a:path>
            </a:pathLst>
          </a:custGeom>
          <a:solidFill>
            <a:srgbClr val="FFFFCC"/>
          </a:solidFill>
          <a:ln w="12700">
            <a:solidFill>
              <a:srgbClr val="000000"/>
            </a:solidFill>
            <a:prstDash val="solid"/>
            <a:round/>
            <a:headEnd/>
            <a:tailEnd/>
          </a:ln>
        </p:spPr>
        <p:txBody>
          <a:bodyPr/>
          <a:lstStyle/>
          <a:p>
            <a:endParaRPr lang="en-US"/>
          </a:p>
        </p:txBody>
      </p:sp>
      <p:sp>
        <p:nvSpPr>
          <p:cNvPr id="5161" name="Freeform 41"/>
          <p:cNvSpPr>
            <a:spLocks/>
          </p:cNvSpPr>
          <p:nvPr/>
        </p:nvSpPr>
        <p:spPr bwMode="auto">
          <a:xfrm>
            <a:off x="5514975" y="2700338"/>
            <a:ext cx="331788" cy="1993900"/>
          </a:xfrm>
          <a:custGeom>
            <a:avLst/>
            <a:gdLst/>
            <a:ahLst/>
            <a:cxnLst>
              <a:cxn ang="0">
                <a:pos x="0" y="0"/>
              </a:cxn>
              <a:cxn ang="0">
                <a:pos x="209" y="0"/>
              </a:cxn>
              <a:cxn ang="0">
                <a:pos x="209" y="1256"/>
              </a:cxn>
              <a:cxn ang="0">
                <a:pos x="0" y="1256"/>
              </a:cxn>
              <a:cxn ang="0">
                <a:pos x="0" y="0"/>
              </a:cxn>
              <a:cxn ang="0">
                <a:pos x="0" y="0"/>
              </a:cxn>
            </a:cxnLst>
            <a:rect l="0" t="0" r="r" b="b"/>
            <a:pathLst>
              <a:path w="209" h="1256">
                <a:moveTo>
                  <a:pt x="0" y="0"/>
                </a:moveTo>
                <a:lnTo>
                  <a:pt x="209" y="0"/>
                </a:lnTo>
                <a:lnTo>
                  <a:pt x="209" y="1256"/>
                </a:lnTo>
                <a:lnTo>
                  <a:pt x="0" y="1256"/>
                </a:lnTo>
                <a:lnTo>
                  <a:pt x="0" y="0"/>
                </a:lnTo>
                <a:lnTo>
                  <a:pt x="0" y="0"/>
                </a:lnTo>
                <a:close/>
              </a:path>
            </a:pathLst>
          </a:custGeom>
          <a:solidFill>
            <a:srgbClr val="FFFFCC"/>
          </a:solidFill>
          <a:ln w="12700">
            <a:solidFill>
              <a:srgbClr val="000000"/>
            </a:solidFill>
            <a:prstDash val="solid"/>
            <a:round/>
            <a:headEnd/>
            <a:tailEnd/>
          </a:ln>
        </p:spPr>
        <p:txBody>
          <a:bodyPr/>
          <a:lstStyle/>
          <a:p>
            <a:endParaRPr lang="en-US"/>
          </a:p>
        </p:txBody>
      </p:sp>
      <p:sp>
        <p:nvSpPr>
          <p:cNvPr id="5162" name="Freeform 42"/>
          <p:cNvSpPr>
            <a:spLocks/>
          </p:cNvSpPr>
          <p:nvPr/>
        </p:nvSpPr>
        <p:spPr bwMode="auto">
          <a:xfrm>
            <a:off x="6988175" y="3243263"/>
            <a:ext cx="330200" cy="1450975"/>
          </a:xfrm>
          <a:custGeom>
            <a:avLst/>
            <a:gdLst/>
            <a:ahLst/>
            <a:cxnLst>
              <a:cxn ang="0">
                <a:pos x="0" y="0"/>
              </a:cxn>
              <a:cxn ang="0">
                <a:pos x="208" y="0"/>
              </a:cxn>
              <a:cxn ang="0">
                <a:pos x="208" y="914"/>
              </a:cxn>
              <a:cxn ang="0">
                <a:pos x="0" y="914"/>
              </a:cxn>
              <a:cxn ang="0">
                <a:pos x="0" y="0"/>
              </a:cxn>
              <a:cxn ang="0">
                <a:pos x="0" y="0"/>
              </a:cxn>
            </a:cxnLst>
            <a:rect l="0" t="0" r="r" b="b"/>
            <a:pathLst>
              <a:path w="208" h="914">
                <a:moveTo>
                  <a:pt x="0" y="0"/>
                </a:moveTo>
                <a:lnTo>
                  <a:pt x="208" y="0"/>
                </a:lnTo>
                <a:lnTo>
                  <a:pt x="208" y="914"/>
                </a:lnTo>
                <a:lnTo>
                  <a:pt x="0" y="914"/>
                </a:lnTo>
                <a:lnTo>
                  <a:pt x="0" y="0"/>
                </a:lnTo>
                <a:lnTo>
                  <a:pt x="0" y="0"/>
                </a:lnTo>
                <a:close/>
              </a:path>
            </a:pathLst>
          </a:custGeom>
          <a:solidFill>
            <a:srgbClr val="FFFFCC"/>
          </a:solidFill>
          <a:ln w="12700">
            <a:solidFill>
              <a:srgbClr val="000000"/>
            </a:solidFill>
            <a:prstDash val="solid"/>
            <a:round/>
            <a:headEnd/>
            <a:tailEnd/>
          </a:ln>
        </p:spPr>
        <p:txBody>
          <a:bodyPr/>
          <a:lstStyle/>
          <a:p>
            <a:endParaRPr lang="en-US"/>
          </a:p>
        </p:txBody>
      </p:sp>
      <p:sp>
        <p:nvSpPr>
          <p:cNvPr id="5163" name="Freeform 43"/>
          <p:cNvSpPr>
            <a:spLocks/>
          </p:cNvSpPr>
          <p:nvPr/>
        </p:nvSpPr>
        <p:spPr bwMode="auto">
          <a:xfrm>
            <a:off x="1657350" y="1792288"/>
            <a:ext cx="1588" cy="2901950"/>
          </a:xfrm>
          <a:custGeom>
            <a:avLst/>
            <a:gdLst/>
            <a:ahLst/>
            <a:cxnLst>
              <a:cxn ang="0">
                <a:pos x="0" y="0"/>
              </a:cxn>
              <a:cxn ang="0">
                <a:pos x="0" y="1828"/>
              </a:cxn>
              <a:cxn ang="0">
                <a:pos x="0" y="0"/>
              </a:cxn>
            </a:cxnLst>
            <a:rect l="0" t="0" r="r" b="b"/>
            <a:pathLst>
              <a:path h="1828">
                <a:moveTo>
                  <a:pt x="0" y="0"/>
                </a:moveTo>
                <a:lnTo>
                  <a:pt x="0" y="1828"/>
                </a:lnTo>
                <a:lnTo>
                  <a:pt x="0" y="0"/>
                </a:lnTo>
                <a:close/>
              </a:path>
            </a:pathLst>
          </a:custGeom>
          <a:solidFill>
            <a:srgbClr val="FFFFCC"/>
          </a:solidFill>
          <a:ln w="9525">
            <a:noFill/>
            <a:round/>
            <a:headEnd/>
            <a:tailEnd/>
          </a:ln>
        </p:spPr>
        <p:txBody>
          <a:bodyPr/>
          <a:lstStyle/>
          <a:p>
            <a:endParaRPr lang="en-US"/>
          </a:p>
        </p:txBody>
      </p:sp>
      <p:sp>
        <p:nvSpPr>
          <p:cNvPr id="5164" name="Freeform 44"/>
          <p:cNvSpPr>
            <a:spLocks/>
          </p:cNvSpPr>
          <p:nvPr/>
        </p:nvSpPr>
        <p:spPr bwMode="auto">
          <a:xfrm>
            <a:off x="1590675" y="4694238"/>
            <a:ext cx="66675" cy="1587"/>
          </a:xfrm>
          <a:custGeom>
            <a:avLst/>
            <a:gdLst/>
            <a:ahLst/>
            <a:cxnLst>
              <a:cxn ang="0">
                <a:pos x="0" y="0"/>
              </a:cxn>
              <a:cxn ang="0">
                <a:pos x="42" y="0"/>
              </a:cxn>
              <a:cxn ang="0">
                <a:pos x="0" y="0"/>
              </a:cxn>
            </a:cxnLst>
            <a:rect l="0" t="0" r="r" b="b"/>
            <a:pathLst>
              <a:path w="42">
                <a:moveTo>
                  <a:pt x="0" y="0"/>
                </a:moveTo>
                <a:lnTo>
                  <a:pt x="42" y="0"/>
                </a:lnTo>
                <a:lnTo>
                  <a:pt x="0" y="0"/>
                </a:lnTo>
                <a:close/>
              </a:path>
            </a:pathLst>
          </a:custGeom>
          <a:solidFill>
            <a:srgbClr val="FFFFCC"/>
          </a:solidFill>
          <a:ln w="9525">
            <a:noFill/>
            <a:round/>
            <a:headEnd/>
            <a:tailEnd/>
          </a:ln>
        </p:spPr>
        <p:txBody>
          <a:bodyPr/>
          <a:lstStyle/>
          <a:p>
            <a:endParaRPr lang="en-US"/>
          </a:p>
        </p:txBody>
      </p:sp>
      <p:sp>
        <p:nvSpPr>
          <p:cNvPr id="5165" name="Line 45"/>
          <p:cNvSpPr>
            <a:spLocks noChangeShapeType="1"/>
          </p:cNvSpPr>
          <p:nvPr/>
        </p:nvSpPr>
        <p:spPr bwMode="auto">
          <a:xfrm flipV="1">
            <a:off x="1657350" y="1792288"/>
            <a:ext cx="1588" cy="2901950"/>
          </a:xfrm>
          <a:prstGeom prst="line">
            <a:avLst/>
          </a:prstGeom>
          <a:noFill/>
          <a:ln w="12700">
            <a:solidFill>
              <a:srgbClr val="000000"/>
            </a:solidFill>
            <a:round/>
            <a:headEnd/>
            <a:tailEnd/>
          </a:ln>
        </p:spPr>
        <p:txBody>
          <a:bodyPr/>
          <a:lstStyle/>
          <a:p>
            <a:endParaRPr lang="en-US"/>
          </a:p>
        </p:txBody>
      </p:sp>
      <p:sp>
        <p:nvSpPr>
          <p:cNvPr id="5166" name="Line 46"/>
          <p:cNvSpPr>
            <a:spLocks noChangeShapeType="1"/>
          </p:cNvSpPr>
          <p:nvPr/>
        </p:nvSpPr>
        <p:spPr bwMode="auto">
          <a:xfrm flipH="1">
            <a:off x="1590675" y="4694238"/>
            <a:ext cx="66675" cy="1587"/>
          </a:xfrm>
          <a:prstGeom prst="line">
            <a:avLst/>
          </a:prstGeom>
          <a:noFill/>
          <a:ln w="12700">
            <a:solidFill>
              <a:srgbClr val="000000"/>
            </a:solidFill>
            <a:round/>
            <a:headEnd/>
            <a:tailEnd/>
          </a:ln>
        </p:spPr>
        <p:txBody>
          <a:bodyPr/>
          <a:lstStyle/>
          <a:p>
            <a:endParaRPr lang="en-US"/>
          </a:p>
        </p:txBody>
      </p:sp>
      <p:sp>
        <p:nvSpPr>
          <p:cNvPr id="5167" name="Freeform 47"/>
          <p:cNvSpPr>
            <a:spLocks/>
          </p:cNvSpPr>
          <p:nvPr/>
        </p:nvSpPr>
        <p:spPr bwMode="auto">
          <a:xfrm>
            <a:off x="1590675" y="4327525"/>
            <a:ext cx="66675" cy="1588"/>
          </a:xfrm>
          <a:custGeom>
            <a:avLst/>
            <a:gdLst/>
            <a:ahLst/>
            <a:cxnLst>
              <a:cxn ang="0">
                <a:pos x="0" y="0"/>
              </a:cxn>
              <a:cxn ang="0">
                <a:pos x="42" y="0"/>
              </a:cxn>
              <a:cxn ang="0">
                <a:pos x="0" y="0"/>
              </a:cxn>
            </a:cxnLst>
            <a:rect l="0" t="0" r="r" b="b"/>
            <a:pathLst>
              <a:path w="42">
                <a:moveTo>
                  <a:pt x="0" y="0"/>
                </a:moveTo>
                <a:lnTo>
                  <a:pt x="42" y="0"/>
                </a:lnTo>
                <a:lnTo>
                  <a:pt x="0" y="0"/>
                </a:lnTo>
                <a:close/>
              </a:path>
            </a:pathLst>
          </a:custGeom>
          <a:solidFill>
            <a:srgbClr val="FFFFCC"/>
          </a:solidFill>
          <a:ln w="9525">
            <a:noFill/>
            <a:round/>
            <a:headEnd/>
            <a:tailEnd/>
          </a:ln>
        </p:spPr>
        <p:txBody>
          <a:bodyPr/>
          <a:lstStyle/>
          <a:p>
            <a:endParaRPr lang="en-US"/>
          </a:p>
        </p:txBody>
      </p:sp>
      <p:sp>
        <p:nvSpPr>
          <p:cNvPr id="5168" name="Freeform 48"/>
          <p:cNvSpPr>
            <a:spLocks/>
          </p:cNvSpPr>
          <p:nvPr/>
        </p:nvSpPr>
        <p:spPr bwMode="auto">
          <a:xfrm>
            <a:off x="1590675" y="3975100"/>
            <a:ext cx="66675" cy="1588"/>
          </a:xfrm>
          <a:custGeom>
            <a:avLst/>
            <a:gdLst/>
            <a:ahLst/>
            <a:cxnLst>
              <a:cxn ang="0">
                <a:pos x="0" y="0"/>
              </a:cxn>
              <a:cxn ang="0">
                <a:pos x="42" y="0"/>
              </a:cxn>
              <a:cxn ang="0">
                <a:pos x="0" y="0"/>
              </a:cxn>
            </a:cxnLst>
            <a:rect l="0" t="0" r="r" b="b"/>
            <a:pathLst>
              <a:path w="42">
                <a:moveTo>
                  <a:pt x="0" y="0"/>
                </a:moveTo>
                <a:lnTo>
                  <a:pt x="42" y="0"/>
                </a:lnTo>
                <a:lnTo>
                  <a:pt x="0" y="0"/>
                </a:lnTo>
                <a:close/>
              </a:path>
            </a:pathLst>
          </a:custGeom>
          <a:solidFill>
            <a:srgbClr val="FFFFCC"/>
          </a:solidFill>
          <a:ln w="9525">
            <a:noFill/>
            <a:round/>
            <a:headEnd/>
            <a:tailEnd/>
          </a:ln>
        </p:spPr>
        <p:txBody>
          <a:bodyPr/>
          <a:lstStyle/>
          <a:p>
            <a:endParaRPr lang="en-US"/>
          </a:p>
        </p:txBody>
      </p:sp>
      <p:sp>
        <p:nvSpPr>
          <p:cNvPr id="5169" name="Line 49"/>
          <p:cNvSpPr>
            <a:spLocks noChangeShapeType="1"/>
          </p:cNvSpPr>
          <p:nvPr/>
        </p:nvSpPr>
        <p:spPr bwMode="auto">
          <a:xfrm flipH="1">
            <a:off x="1590675" y="4327525"/>
            <a:ext cx="66675" cy="1588"/>
          </a:xfrm>
          <a:prstGeom prst="line">
            <a:avLst/>
          </a:prstGeom>
          <a:noFill/>
          <a:ln w="12700">
            <a:solidFill>
              <a:srgbClr val="000000"/>
            </a:solidFill>
            <a:round/>
            <a:headEnd/>
            <a:tailEnd/>
          </a:ln>
        </p:spPr>
        <p:txBody>
          <a:bodyPr/>
          <a:lstStyle/>
          <a:p>
            <a:endParaRPr lang="en-US"/>
          </a:p>
        </p:txBody>
      </p:sp>
      <p:sp>
        <p:nvSpPr>
          <p:cNvPr id="5170" name="Line 50"/>
          <p:cNvSpPr>
            <a:spLocks noChangeShapeType="1"/>
          </p:cNvSpPr>
          <p:nvPr/>
        </p:nvSpPr>
        <p:spPr bwMode="auto">
          <a:xfrm flipH="1">
            <a:off x="1590675" y="3975100"/>
            <a:ext cx="66675" cy="1588"/>
          </a:xfrm>
          <a:prstGeom prst="line">
            <a:avLst/>
          </a:prstGeom>
          <a:noFill/>
          <a:ln w="12700">
            <a:solidFill>
              <a:srgbClr val="000000"/>
            </a:solidFill>
            <a:round/>
            <a:headEnd/>
            <a:tailEnd/>
          </a:ln>
        </p:spPr>
        <p:txBody>
          <a:bodyPr/>
          <a:lstStyle/>
          <a:p>
            <a:endParaRPr lang="en-US"/>
          </a:p>
        </p:txBody>
      </p:sp>
      <p:sp>
        <p:nvSpPr>
          <p:cNvPr id="5171" name="Freeform 51"/>
          <p:cNvSpPr>
            <a:spLocks/>
          </p:cNvSpPr>
          <p:nvPr/>
        </p:nvSpPr>
        <p:spPr bwMode="auto">
          <a:xfrm>
            <a:off x="1590675" y="3608388"/>
            <a:ext cx="66675" cy="1587"/>
          </a:xfrm>
          <a:custGeom>
            <a:avLst/>
            <a:gdLst/>
            <a:ahLst/>
            <a:cxnLst>
              <a:cxn ang="0">
                <a:pos x="0" y="0"/>
              </a:cxn>
              <a:cxn ang="0">
                <a:pos x="42" y="0"/>
              </a:cxn>
              <a:cxn ang="0">
                <a:pos x="0" y="0"/>
              </a:cxn>
            </a:cxnLst>
            <a:rect l="0" t="0" r="r" b="b"/>
            <a:pathLst>
              <a:path w="42">
                <a:moveTo>
                  <a:pt x="0" y="0"/>
                </a:moveTo>
                <a:lnTo>
                  <a:pt x="42" y="0"/>
                </a:lnTo>
                <a:lnTo>
                  <a:pt x="0" y="0"/>
                </a:lnTo>
                <a:close/>
              </a:path>
            </a:pathLst>
          </a:custGeom>
          <a:solidFill>
            <a:srgbClr val="FFFFCC"/>
          </a:solidFill>
          <a:ln w="9525">
            <a:noFill/>
            <a:round/>
            <a:headEnd/>
            <a:tailEnd/>
          </a:ln>
        </p:spPr>
        <p:txBody>
          <a:bodyPr/>
          <a:lstStyle/>
          <a:p>
            <a:endParaRPr lang="en-US"/>
          </a:p>
        </p:txBody>
      </p:sp>
      <p:sp>
        <p:nvSpPr>
          <p:cNvPr id="5172" name="Freeform 52"/>
          <p:cNvSpPr>
            <a:spLocks/>
          </p:cNvSpPr>
          <p:nvPr/>
        </p:nvSpPr>
        <p:spPr bwMode="auto">
          <a:xfrm>
            <a:off x="1590675" y="3243263"/>
            <a:ext cx="66675" cy="1587"/>
          </a:xfrm>
          <a:custGeom>
            <a:avLst/>
            <a:gdLst/>
            <a:ahLst/>
            <a:cxnLst>
              <a:cxn ang="0">
                <a:pos x="0" y="0"/>
              </a:cxn>
              <a:cxn ang="0">
                <a:pos x="42" y="0"/>
              </a:cxn>
              <a:cxn ang="0">
                <a:pos x="0" y="0"/>
              </a:cxn>
            </a:cxnLst>
            <a:rect l="0" t="0" r="r" b="b"/>
            <a:pathLst>
              <a:path w="42">
                <a:moveTo>
                  <a:pt x="0" y="0"/>
                </a:moveTo>
                <a:lnTo>
                  <a:pt x="42" y="0"/>
                </a:lnTo>
                <a:lnTo>
                  <a:pt x="0" y="0"/>
                </a:lnTo>
                <a:close/>
              </a:path>
            </a:pathLst>
          </a:custGeom>
          <a:solidFill>
            <a:srgbClr val="FFFFCC"/>
          </a:solidFill>
          <a:ln w="9525">
            <a:noFill/>
            <a:round/>
            <a:headEnd/>
            <a:tailEnd/>
          </a:ln>
        </p:spPr>
        <p:txBody>
          <a:bodyPr/>
          <a:lstStyle/>
          <a:p>
            <a:endParaRPr lang="en-US"/>
          </a:p>
        </p:txBody>
      </p:sp>
      <p:sp>
        <p:nvSpPr>
          <p:cNvPr id="5173" name="Line 53"/>
          <p:cNvSpPr>
            <a:spLocks noChangeShapeType="1"/>
          </p:cNvSpPr>
          <p:nvPr/>
        </p:nvSpPr>
        <p:spPr bwMode="auto">
          <a:xfrm flipH="1">
            <a:off x="1590675" y="3608388"/>
            <a:ext cx="66675" cy="1587"/>
          </a:xfrm>
          <a:prstGeom prst="line">
            <a:avLst/>
          </a:prstGeom>
          <a:noFill/>
          <a:ln w="12700">
            <a:solidFill>
              <a:srgbClr val="000000"/>
            </a:solidFill>
            <a:round/>
            <a:headEnd/>
            <a:tailEnd/>
          </a:ln>
        </p:spPr>
        <p:txBody>
          <a:bodyPr/>
          <a:lstStyle/>
          <a:p>
            <a:endParaRPr lang="en-US"/>
          </a:p>
        </p:txBody>
      </p:sp>
      <p:sp>
        <p:nvSpPr>
          <p:cNvPr id="5174" name="Line 54"/>
          <p:cNvSpPr>
            <a:spLocks noChangeShapeType="1"/>
          </p:cNvSpPr>
          <p:nvPr/>
        </p:nvSpPr>
        <p:spPr bwMode="auto">
          <a:xfrm flipH="1">
            <a:off x="1590675" y="3243263"/>
            <a:ext cx="66675" cy="1587"/>
          </a:xfrm>
          <a:prstGeom prst="line">
            <a:avLst/>
          </a:prstGeom>
          <a:noFill/>
          <a:ln w="12700">
            <a:solidFill>
              <a:srgbClr val="000000"/>
            </a:solidFill>
            <a:round/>
            <a:headEnd/>
            <a:tailEnd/>
          </a:ln>
        </p:spPr>
        <p:txBody>
          <a:bodyPr/>
          <a:lstStyle/>
          <a:p>
            <a:endParaRPr lang="en-US"/>
          </a:p>
        </p:txBody>
      </p:sp>
      <p:sp>
        <p:nvSpPr>
          <p:cNvPr id="5175" name="Freeform 55"/>
          <p:cNvSpPr>
            <a:spLocks/>
          </p:cNvSpPr>
          <p:nvPr/>
        </p:nvSpPr>
        <p:spPr bwMode="auto">
          <a:xfrm>
            <a:off x="1590675" y="2876550"/>
            <a:ext cx="66675" cy="1588"/>
          </a:xfrm>
          <a:custGeom>
            <a:avLst/>
            <a:gdLst/>
            <a:ahLst/>
            <a:cxnLst>
              <a:cxn ang="0">
                <a:pos x="0" y="0"/>
              </a:cxn>
              <a:cxn ang="0">
                <a:pos x="42" y="0"/>
              </a:cxn>
              <a:cxn ang="0">
                <a:pos x="0" y="0"/>
              </a:cxn>
            </a:cxnLst>
            <a:rect l="0" t="0" r="r" b="b"/>
            <a:pathLst>
              <a:path w="42">
                <a:moveTo>
                  <a:pt x="0" y="0"/>
                </a:moveTo>
                <a:lnTo>
                  <a:pt x="42" y="0"/>
                </a:lnTo>
                <a:lnTo>
                  <a:pt x="0" y="0"/>
                </a:lnTo>
                <a:close/>
              </a:path>
            </a:pathLst>
          </a:custGeom>
          <a:solidFill>
            <a:srgbClr val="FFFFCC"/>
          </a:solidFill>
          <a:ln w="9525">
            <a:noFill/>
            <a:round/>
            <a:headEnd/>
            <a:tailEnd/>
          </a:ln>
        </p:spPr>
        <p:txBody>
          <a:bodyPr/>
          <a:lstStyle/>
          <a:p>
            <a:endParaRPr lang="en-US"/>
          </a:p>
        </p:txBody>
      </p:sp>
      <p:sp>
        <p:nvSpPr>
          <p:cNvPr id="5176" name="Freeform 56"/>
          <p:cNvSpPr>
            <a:spLocks/>
          </p:cNvSpPr>
          <p:nvPr/>
        </p:nvSpPr>
        <p:spPr bwMode="auto">
          <a:xfrm>
            <a:off x="1590675" y="2524125"/>
            <a:ext cx="66675" cy="1588"/>
          </a:xfrm>
          <a:custGeom>
            <a:avLst/>
            <a:gdLst/>
            <a:ahLst/>
            <a:cxnLst>
              <a:cxn ang="0">
                <a:pos x="0" y="0"/>
              </a:cxn>
              <a:cxn ang="0">
                <a:pos x="42" y="0"/>
              </a:cxn>
              <a:cxn ang="0">
                <a:pos x="0" y="0"/>
              </a:cxn>
            </a:cxnLst>
            <a:rect l="0" t="0" r="r" b="b"/>
            <a:pathLst>
              <a:path w="42">
                <a:moveTo>
                  <a:pt x="0" y="0"/>
                </a:moveTo>
                <a:lnTo>
                  <a:pt x="42" y="0"/>
                </a:lnTo>
                <a:lnTo>
                  <a:pt x="0" y="0"/>
                </a:lnTo>
                <a:close/>
              </a:path>
            </a:pathLst>
          </a:custGeom>
          <a:solidFill>
            <a:srgbClr val="FFFFCC"/>
          </a:solidFill>
          <a:ln w="9525">
            <a:noFill/>
            <a:round/>
            <a:headEnd/>
            <a:tailEnd/>
          </a:ln>
        </p:spPr>
        <p:txBody>
          <a:bodyPr/>
          <a:lstStyle/>
          <a:p>
            <a:endParaRPr lang="en-US"/>
          </a:p>
        </p:txBody>
      </p:sp>
      <p:sp>
        <p:nvSpPr>
          <p:cNvPr id="5177" name="Line 57"/>
          <p:cNvSpPr>
            <a:spLocks noChangeShapeType="1"/>
          </p:cNvSpPr>
          <p:nvPr/>
        </p:nvSpPr>
        <p:spPr bwMode="auto">
          <a:xfrm flipH="1">
            <a:off x="1590675" y="2876550"/>
            <a:ext cx="66675" cy="1588"/>
          </a:xfrm>
          <a:prstGeom prst="line">
            <a:avLst/>
          </a:prstGeom>
          <a:noFill/>
          <a:ln w="12700">
            <a:solidFill>
              <a:srgbClr val="000000"/>
            </a:solidFill>
            <a:round/>
            <a:headEnd/>
            <a:tailEnd/>
          </a:ln>
        </p:spPr>
        <p:txBody>
          <a:bodyPr/>
          <a:lstStyle/>
          <a:p>
            <a:endParaRPr lang="en-US"/>
          </a:p>
        </p:txBody>
      </p:sp>
      <p:sp>
        <p:nvSpPr>
          <p:cNvPr id="5178" name="Line 58"/>
          <p:cNvSpPr>
            <a:spLocks noChangeShapeType="1"/>
          </p:cNvSpPr>
          <p:nvPr/>
        </p:nvSpPr>
        <p:spPr bwMode="auto">
          <a:xfrm flipH="1">
            <a:off x="1590675" y="2524125"/>
            <a:ext cx="66675" cy="1588"/>
          </a:xfrm>
          <a:prstGeom prst="line">
            <a:avLst/>
          </a:prstGeom>
          <a:noFill/>
          <a:ln w="12700">
            <a:solidFill>
              <a:srgbClr val="000000"/>
            </a:solidFill>
            <a:round/>
            <a:headEnd/>
            <a:tailEnd/>
          </a:ln>
        </p:spPr>
        <p:txBody>
          <a:bodyPr/>
          <a:lstStyle/>
          <a:p>
            <a:endParaRPr lang="en-US"/>
          </a:p>
        </p:txBody>
      </p:sp>
      <p:sp>
        <p:nvSpPr>
          <p:cNvPr id="5179" name="Freeform 59"/>
          <p:cNvSpPr>
            <a:spLocks/>
          </p:cNvSpPr>
          <p:nvPr/>
        </p:nvSpPr>
        <p:spPr bwMode="auto">
          <a:xfrm>
            <a:off x="1590675" y="2159000"/>
            <a:ext cx="66675" cy="1588"/>
          </a:xfrm>
          <a:custGeom>
            <a:avLst/>
            <a:gdLst/>
            <a:ahLst/>
            <a:cxnLst>
              <a:cxn ang="0">
                <a:pos x="0" y="0"/>
              </a:cxn>
              <a:cxn ang="0">
                <a:pos x="42" y="0"/>
              </a:cxn>
              <a:cxn ang="0">
                <a:pos x="0" y="0"/>
              </a:cxn>
            </a:cxnLst>
            <a:rect l="0" t="0" r="r" b="b"/>
            <a:pathLst>
              <a:path w="42">
                <a:moveTo>
                  <a:pt x="0" y="0"/>
                </a:moveTo>
                <a:lnTo>
                  <a:pt x="42" y="0"/>
                </a:lnTo>
                <a:lnTo>
                  <a:pt x="0" y="0"/>
                </a:lnTo>
                <a:close/>
              </a:path>
            </a:pathLst>
          </a:custGeom>
          <a:solidFill>
            <a:srgbClr val="FFFFCC"/>
          </a:solidFill>
          <a:ln w="9525">
            <a:noFill/>
            <a:round/>
            <a:headEnd/>
            <a:tailEnd/>
          </a:ln>
        </p:spPr>
        <p:txBody>
          <a:bodyPr/>
          <a:lstStyle/>
          <a:p>
            <a:endParaRPr lang="en-US"/>
          </a:p>
        </p:txBody>
      </p:sp>
      <p:sp>
        <p:nvSpPr>
          <p:cNvPr id="5180" name="Freeform 60"/>
          <p:cNvSpPr>
            <a:spLocks/>
          </p:cNvSpPr>
          <p:nvPr/>
        </p:nvSpPr>
        <p:spPr bwMode="auto">
          <a:xfrm>
            <a:off x="1590675" y="1792288"/>
            <a:ext cx="66675" cy="1587"/>
          </a:xfrm>
          <a:custGeom>
            <a:avLst/>
            <a:gdLst/>
            <a:ahLst/>
            <a:cxnLst>
              <a:cxn ang="0">
                <a:pos x="0" y="0"/>
              </a:cxn>
              <a:cxn ang="0">
                <a:pos x="42" y="0"/>
              </a:cxn>
              <a:cxn ang="0">
                <a:pos x="0" y="0"/>
              </a:cxn>
            </a:cxnLst>
            <a:rect l="0" t="0" r="r" b="b"/>
            <a:pathLst>
              <a:path w="42">
                <a:moveTo>
                  <a:pt x="0" y="0"/>
                </a:moveTo>
                <a:lnTo>
                  <a:pt x="42" y="0"/>
                </a:lnTo>
                <a:lnTo>
                  <a:pt x="0" y="0"/>
                </a:lnTo>
                <a:close/>
              </a:path>
            </a:pathLst>
          </a:custGeom>
          <a:solidFill>
            <a:srgbClr val="FFFFCC"/>
          </a:solidFill>
          <a:ln w="9525">
            <a:noFill/>
            <a:round/>
            <a:headEnd/>
            <a:tailEnd/>
          </a:ln>
        </p:spPr>
        <p:txBody>
          <a:bodyPr/>
          <a:lstStyle/>
          <a:p>
            <a:endParaRPr lang="en-US"/>
          </a:p>
        </p:txBody>
      </p:sp>
      <p:sp>
        <p:nvSpPr>
          <p:cNvPr id="5181" name="Line 61"/>
          <p:cNvSpPr>
            <a:spLocks noChangeShapeType="1"/>
          </p:cNvSpPr>
          <p:nvPr/>
        </p:nvSpPr>
        <p:spPr bwMode="auto">
          <a:xfrm flipH="1">
            <a:off x="1590675" y="2159000"/>
            <a:ext cx="66675" cy="1588"/>
          </a:xfrm>
          <a:prstGeom prst="line">
            <a:avLst/>
          </a:prstGeom>
          <a:noFill/>
          <a:ln w="12700">
            <a:solidFill>
              <a:srgbClr val="000000"/>
            </a:solidFill>
            <a:round/>
            <a:headEnd/>
            <a:tailEnd/>
          </a:ln>
        </p:spPr>
        <p:txBody>
          <a:bodyPr/>
          <a:lstStyle/>
          <a:p>
            <a:endParaRPr lang="en-US"/>
          </a:p>
        </p:txBody>
      </p:sp>
      <p:sp>
        <p:nvSpPr>
          <p:cNvPr id="5182" name="Line 62"/>
          <p:cNvSpPr>
            <a:spLocks noChangeShapeType="1"/>
          </p:cNvSpPr>
          <p:nvPr/>
        </p:nvSpPr>
        <p:spPr bwMode="auto">
          <a:xfrm flipH="1">
            <a:off x="1590675" y="1792288"/>
            <a:ext cx="66675" cy="1587"/>
          </a:xfrm>
          <a:prstGeom prst="line">
            <a:avLst/>
          </a:prstGeom>
          <a:noFill/>
          <a:ln w="12700">
            <a:solidFill>
              <a:srgbClr val="000000"/>
            </a:solidFill>
            <a:round/>
            <a:headEnd/>
            <a:tailEnd/>
          </a:ln>
        </p:spPr>
        <p:txBody>
          <a:bodyPr/>
          <a:lstStyle/>
          <a:p>
            <a:endParaRPr lang="en-US"/>
          </a:p>
        </p:txBody>
      </p:sp>
      <p:sp>
        <p:nvSpPr>
          <p:cNvPr id="5183" name="Freeform 63"/>
          <p:cNvSpPr>
            <a:spLocks/>
          </p:cNvSpPr>
          <p:nvPr/>
        </p:nvSpPr>
        <p:spPr bwMode="auto">
          <a:xfrm>
            <a:off x="1657350" y="4694238"/>
            <a:ext cx="5913438" cy="1587"/>
          </a:xfrm>
          <a:custGeom>
            <a:avLst/>
            <a:gdLst/>
            <a:ahLst/>
            <a:cxnLst>
              <a:cxn ang="0">
                <a:pos x="0" y="0"/>
              </a:cxn>
              <a:cxn ang="0">
                <a:pos x="3725" y="0"/>
              </a:cxn>
              <a:cxn ang="0">
                <a:pos x="0" y="0"/>
              </a:cxn>
            </a:cxnLst>
            <a:rect l="0" t="0" r="r" b="b"/>
            <a:pathLst>
              <a:path w="3725">
                <a:moveTo>
                  <a:pt x="0" y="0"/>
                </a:moveTo>
                <a:lnTo>
                  <a:pt x="3725" y="0"/>
                </a:lnTo>
                <a:lnTo>
                  <a:pt x="0" y="0"/>
                </a:lnTo>
                <a:close/>
              </a:path>
            </a:pathLst>
          </a:custGeom>
          <a:solidFill>
            <a:srgbClr val="FFFFCC"/>
          </a:solidFill>
          <a:ln w="9525">
            <a:noFill/>
            <a:round/>
            <a:headEnd/>
            <a:tailEnd/>
          </a:ln>
        </p:spPr>
        <p:txBody>
          <a:bodyPr/>
          <a:lstStyle/>
          <a:p>
            <a:endParaRPr lang="en-US"/>
          </a:p>
        </p:txBody>
      </p:sp>
      <p:sp>
        <p:nvSpPr>
          <p:cNvPr id="5184" name="Freeform 64"/>
          <p:cNvSpPr>
            <a:spLocks/>
          </p:cNvSpPr>
          <p:nvPr/>
        </p:nvSpPr>
        <p:spPr bwMode="auto">
          <a:xfrm>
            <a:off x="1657350" y="4694238"/>
            <a:ext cx="1588" cy="66675"/>
          </a:xfrm>
          <a:custGeom>
            <a:avLst/>
            <a:gdLst/>
            <a:ahLst/>
            <a:cxnLst>
              <a:cxn ang="0">
                <a:pos x="0" y="42"/>
              </a:cxn>
              <a:cxn ang="0">
                <a:pos x="0" y="0"/>
              </a:cxn>
              <a:cxn ang="0">
                <a:pos x="0" y="42"/>
              </a:cxn>
            </a:cxnLst>
            <a:rect l="0" t="0" r="r" b="b"/>
            <a:pathLst>
              <a:path h="42">
                <a:moveTo>
                  <a:pt x="0" y="42"/>
                </a:moveTo>
                <a:lnTo>
                  <a:pt x="0" y="0"/>
                </a:lnTo>
                <a:lnTo>
                  <a:pt x="0" y="42"/>
                </a:lnTo>
                <a:close/>
              </a:path>
            </a:pathLst>
          </a:custGeom>
          <a:solidFill>
            <a:srgbClr val="FFFFCC"/>
          </a:solidFill>
          <a:ln w="9525">
            <a:noFill/>
            <a:round/>
            <a:headEnd/>
            <a:tailEnd/>
          </a:ln>
        </p:spPr>
        <p:txBody>
          <a:bodyPr/>
          <a:lstStyle/>
          <a:p>
            <a:endParaRPr lang="en-US"/>
          </a:p>
        </p:txBody>
      </p:sp>
      <p:sp>
        <p:nvSpPr>
          <p:cNvPr id="5186" name="Freeform 66"/>
          <p:cNvSpPr>
            <a:spLocks/>
          </p:cNvSpPr>
          <p:nvPr/>
        </p:nvSpPr>
        <p:spPr bwMode="auto">
          <a:xfrm>
            <a:off x="1657350" y="4694238"/>
            <a:ext cx="5913438" cy="66675"/>
          </a:xfrm>
          <a:custGeom>
            <a:avLst/>
            <a:gdLst/>
            <a:ahLst/>
            <a:cxnLst>
              <a:cxn ang="0">
                <a:pos x="3725" y="0"/>
              </a:cxn>
              <a:cxn ang="0">
                <a:pos x="0" y="0"/>
              </a:cxn>
              <a:cxn ang="0">
                <a:pos x="0" y="42"/>
              </a:cxn>
            </a:cxnLst>
            <a:rect l="0" t="0" r="r" b="b"/>
            <a:pathLst>
              <a:path w="3725" h="42">
                <a:moveTo>
                  <a:pt x="3725" y="0"/>
                </a:moveTo>
                <a:lnTo>
                  <a:pt x="0" y="0"/>
                </a:lnTo>
                <a:lnTo>
                  <a:pt x="0" y="42"/>
                </a:lnTo>
              </a:path>
            </a:pathLst>
          </a:custGeom>
          <a:noFill/>
          <a:ln w="12700">
            <a:solidFill>
              <a:srgbClr val="000000"/>
            </a:solidFill>
            <a:prstDash val="solid"/>
            <a:round/>
            <a:headEnd/>
            <a:tailEnd/>
          </a:ln>
        </p:spPr>
        <p:txBody>
          <a:bodyPr/>
          <a:lstStyle/>
          <a:p>
            <a:endParaRPr lang="en-US"/>
          </a:p>
        </p:txBody>
      </p:sp>
      <p:sp>
        <p:nvSpPr>
          <p:cNvPr id="5194" name="Rectangle 74"/>
          <p:cNvSpPr>
            <a:spLocks noChangeArrowheads="1"/>
          </p:cNvSpPr>
          <p:nvPr/>
        </p:nvSpPr>
        <p:spPr bwMode="auto">
          <a:xfrm>
            <a:off x="1371600" y="4576763"/>
            <a:ext cx="100013" cy="228600"/>
          </a:xfrm>
          <a:prstGeom prst="rect">
            <a:avLst/>
          </a:prstGeom>
          <a:noFill/>
          <a:ln w="9525">
            <a:noFill/>
            <a:miter lim="800000"/>
            <a:headEnd/>
            <a:tailEnd/>
          </a:ln>
        </p:spPr>
        <p:txBody>
          <a:bodyPr wrap="none" lIns="0" tIns="0" rIns="0" bIns="0">
            <a:spAutoFit/>
          </a:bodyPr>
          <a:lstStyle/>
          <a:p>
            <a:r>
              <a:rPr lang="en-US" sz="1500">
                <a:solidFill>
                  <a:srgbClr val="000000"/>
                </a:solidFill>
                <a:latin typeface="Trebuchet MS" pitchFamily="34" charset="0"/>
              </a:rPr>
              <a:t>0</a:t>
            </a:r>
            <a:endParaRPr lang="es-ES_tradnl" sz="2000">
              <a:latin typeface="Trebuchet MS" pitchFamily="34" charset="0"/>
            </a:endParaRPr>
          </a:p>
        </p:txBody>
      </p:sp>
      <p:sp>
        <p:nvSpPr>
          <p:cNvPr id="5195" name="Rectangle 75"/>
          <p:cNvSpPr>
            <a:spLocks noChangeArrowheads="1"/>
          </p:cNvSpPr>
          <p:nvPr/>
        </p:nvSpPr>
        <p:spPr bwMode="auto">
          <a:xfrm>
            <a:off x="1371600" y="4211638"/>
            <a:ext cx="100013" cy="228600"/>
          </a:xfrm>
          <a:prstGeom prst="rect">
            <a:avLst/>
          </a:prstGeom>
          <a:noFill/>
          <a:ln w="9525">
            <a:noFill/>
            <a:miter lim="800000"/>
            <a:headEnd/>
            <a:tailEnd/>
          </a:ln>
        </p:spPr>
        <p:txBody>
          <a:bodyPr wrap="none" lIns="0" tIns="0" rIns="0" bIns="0">
            <a:spAutoFit/>
          </a:bodyPr>
          <a:lstStyle/>
          <a:p>
            <a:r>
              <a:rPr lang="en-US" sz="1500">
                <a:solidFill>
                  <a:srgbClr val="000000"/>
                </a:solidFill>
                <a:latin typeface="Trebuchet MS" pitchFamily="34" charset="0"/>
              </a:rPr>
              <a:t>1</a:t>
            </a:r>
            <a:endParaRPr lang="es-ES_tradnl" sz="2000">
              <a:latin typeface="Trebuchet MS" pitchFamily="34" charset="0"/>
            </a:endParaRPr>
          </a:p>
        </p:txBody>
      </p:sp>
      <p:sp>
        <p:nvSpPr>
          <p:cNvPr id="5196" name="Rectangle 76"/>
          <p:cNvSpPr>
            <a:spLocks noChangeArrowheads="1"/>
          </p:cNvSpPr>
          <p:nvPr/>
        </p:nvSpPr>
        <p:spPr bwMode="auto">
          <a:xfrm>
            <a:off x="1371600" y="3859213"/>
            <a:ext cx="100013" cy="228600"/>
          </a:xfrm>
          <a:prstGeom prst="rect">
            <a:avLst/>
          </a:prstGeom>
          <a:noFill/>
          <a:ln w="9525">
            <a:noFill/>
            <a:miter lim="800000"/>
            <a:headEnd/>
            <a:tailEnd/>
          </a:ln>
        </p:spPr>
        <p:txBody>
          <a:bodyPr wrap="none" lIns="0" tIns="0" rIns="0" bIns="0">
            <a:spAutoFit/>
          </a:bodyPr>
          <a:lstStyle/>
          <a:p>
            <a:r>
              <a:rPr lang="en-US" sz="1500">
                <a:solidFill>
                  <a:srgbClr val="000000"/>
                </a:solidFill>
                <a:latin typeface="Trebuchet MS" pitchFamily="34" charset="0"/>
              </a:rPr>
              <a:t>2</a:t>
            </a:r>
            <a:endParaRPr lang="es-ES_tradnl" sz="2000">
              <a:latin typeface="Trebuchet MS" pitchFamily="34" charset="0"/>
            </a:endParaRPr>
          </a:p>
        </p:txBody>
      </p:sp>
      <p:sp>
        <p:nvSpPr>
          <p:cNvPr id="5197" name="Rectangle 77"/>
          <p:cNvSpPr>
            <a:spLocks noChangeArrowheads="1"/>
          </p:cNvSpPr>
          <p:nvPr/>
        </p:nvSpPr>
        <p:spPr bwMode="auto">
          <a:xfrm>
            <a:off x="1371600" y="3492500"/>
            <a:ext cx="100013" cy="228600"/>
          </a:xfrm>
          <a:prstGeom prst="rect">
            <a:avLst/>
          </a:prstGeom>
          <a:noFill/>
          <a:ln w="9525">
            <a:noFill/>
            <a:miter lim="800000"/>
            <a:headEnd/>
            <a:tailEnd/>
          </a:ln>
        </p:spPr>
        <p:txBody>
          <a:bodyPr wrap="none" lIns="0" tIns="0" rIns="0" bIns="0">
            <a:spAutoFit/>
          </a:bodyPr>
          <a:lstStyle/>
          <a:p>
            <a:r>
              <a:rPr lang="en-US" sz="1500">
                <a:solidFill>
                  <a:srgbClr val="000000"/>
                </a:solidFill>
                <a:latin typeface="Trebuchet MS" pitchFamily="34" charset="0"/>
              </a:rPr>
              <a:t>3</a:t>
            </a:r>
            <a:endParaRPr lang="es-ES_tradnl" sz="2000">
              <a:latin typeface="Trebuchet MS" pitchFamily="34" charset="0"/>
            </a:endParaRPr>
          </a:p>
        </p:txBody>
      </p:sp>
      <p:sp>
        <p:nvSpPr>
          <p:cNvPr id="5198" name="Rectangle 78"/>
          <p:cNvSpPr>
            <a:spLocks noChangeArrowheads="1"/>
          </p:cNvSpPr>
          <p:nvPr/>
        </p:nvSpPr>
        <p:spPr bwMode="auto">
          <a:xfrm>
            <a:off x="1371600" y="3125788"/>
            <a:ext cx="100013" cy="228600"/>
          </a:xfrm>
          <a:prstGeom prst="rect">
            <a:avLst/>
          </a:prstGeom>
          <a:noFill/>
          <a:ln w="9525">
            <a:noFill/>
            <a:miter lim="800000"/>
            <a:headEnd/>
            <a:tailEnd/>
          </a:ln>
        </p:spPr>
        <p:txBody>
          <a:bodyPr wrap="none" lIns="0" tIns="0" rIns="0" bIns="0">
            <a:spAutoFit/>
          </a:bodyPr>
          <a:lstStyle/>
          <a:p>
            <a:r>
              <a:rPr lang="en-US" sz="1500">
                <a:solidFill>
                  <a:srgbClr val="000000"/>
                </a:solidFill>
                <a:latin typeface="Trebuchet MS" pitchFamily="34" charset="0"/>
              </a:rPr>
              <a:t>4</a:t>
            </a:r>
            <a:endParaRPr lang="es-ES_tradnl" sz="2000">
              <a:latin typeface="Trebuchet MS" pitchFamily="34" charset="0"/>
            </a:endParaRPr>
          </a:p>
        </p:txBody>
      </p:sp>
      <p:sp>
        <p:nvSpPr>
          <p:cNvPr id="5199" name="Rectangle 79"/>
          <p:cNvSpPr>
            <a:spLocks noChangeArrowheads="1"/>
          </p:cNvSpPr>
          <p:nvPr/>
        </p:nvSpPr>
        <p:spPr bwMode="auto">
          <a:xfrm>
            <a:off x="1371600" y="2760663"/>
            <a:ext cx="100013" cy="228600"/>
          </a:xfrm>
          <a:prstGeom prst="rect">
            <a:avLst/>
          </a:prstGeom>
          <a:noFill/>
          <a:ln w="9525">
            <a:noFill/>
            <a:miter lim="800000"/>
            <a:headEnd/>
            <a:tailEnd/>
          </a:ln>
        </p:spPr>
        <p:txBody>
          <a:bodyPr wrap="none" lIns="0" tIns="0" rIns="0" bIns="0">
            <a:spAutoFit/>
          </a:bodyPr>
          <a:lstStyle/>
          <a:p>
            <a:r>
              <a:rPr lang="en-US" sz="1500">
                <a:solidFill>
                  <a:srgbClr val="000000"/>
                </a:solidFill>
                <a:latin typeface="Trebuchet MS" pitchFamily="34" charset="0"/>
              </a:rPr>
              <a:t>5</a:t>
            </a:r>
            <a:endParaRPr lang="es-ES_tradnl" sz="2000">
              <a:latin typeface="Trebuchet MS" pitchFamily="34" charset="0"/>
            </a:endParaRPr>
          </a:p>
        </p:txBody>
      </p:sp>
      <p:sp>
        <p:nvSpPr>
          <p:cNvPr id="5200" name="Rectangle 80"/>
          <p:cNvSpPr>
            <a:spLocks noChangeArrowheads="1"/>
          </p:cNvSpPr>
          <p:nvPr/>
        </p:nvSpPr>
        <p:spPr bwMode="auto">
          <a:xfrm>
            <a:off x="1371600" y="2408238"/>
            <a:ext cx="100013" cy="228600"/>
          </a:xfrm>
          <a:prstGeom prst="rect">
            <a:avLst/>
          </a:prstGeom>
          <a:noFill/>
          <a:ln w="9525">
            <a:noFill/>
            <a:miter lim="800000"/>
            <a:headEnd/>
            <a:tailEnd/>
          </a:ln>
        </p:spPr>
        <p:txBody>
          <a:bodyPr wrap="none" lIns="0" tIns="0" rIns="0" bIns="0">
            <a:spAutoFit/>
          </a:bodyPr>
          <a:lstStyle/>
          <a:p>
            <a:r>
              <a:rPr lang="en-US" sz="1500">
                <a:solidFill>
                  <a:srgbClr val="000000"/>
                </a:solidFill>
                <a:latin typeface="Trebuchet MS" pitchFamily="34" charset="0"/>
              </a:rPr>
              <a:t>6</a:t>
            </a:r>
            <a:endParaRPr lang="es-ES_tradnl" sz="2000">
              <a:latin typeface="Trebuchet MS" pitchFamily="34" charset="0"/>
            </a:endParaRPr>
          </a:p>
        </p:txBody>
      </p:sp>
      <p:sp>
        <p:nvSpPr>
          <p:cNvPr id="5201" name="Rectangle 81"/>
          <p:cNvSpPr>
            <a:spLocks noChangeArrowheads="1"/>
          </p:cNvSpPr>
          <p:nvPr/>
        </p:nvSpPr>
        <p:spPr bwMode="auto">
          <a:xfrm>
            <a:off x="1371600" y="2041525"/>
            <a:ext cx="100013" cy="228600"/>
          </a:xfrm>
          <a:prstGeom prst="rect">
            <a:avLst/>
          </a:prstGeom>
          <a:noFill/>
          <a:ln w="9525">
            <a:noFill/>
            <a:miter lim="800000"/>
            <a:headEnd/>
            <a:tailEnd/>
          </a:ln>
        </p:spPr>
        <p:txBody>
          <a:bodyPr wrap="none" lIns="0" tIns="0" rIns="0" bIns="0">
            <a:spAutoFit/>
          </a:bodyPr>
          <a:lstStyle/>
          <a:p>
            <a:r>
              <a:rPr lang="en-US" sz="1500">
                <a:solidFill>
                  <a:srgbClr val="000000"/>
                </a:solidFill>
                <a:latin typeface="Trebuchet MS" pitchFamily="34" charset="0"/>
              </a:rPr>
              <a:t>7</a:t>
            </a:r>
            <a:endParaRPr lang="es-ES_tradnl" sz="2000">
              <a:latin typeface="Trebuchet MS" pitchFamily="34" charset="0"/>
            </a:endParaRPr>
          </a:p>
        </p:txBody>
      </p:sp>
      <p:sp>
        <p:nvSpPr>
          <p:cNvPr id="5202" name="Rectangle 82"/>
          <p:cNvSpPr>
            <a:spLocks noChangeArrowheads="1"/>
          </p:cNvSpPr>
          <p:nvPr/>
        </p:nvSpPr>
        <p:spPr bwMode="auto">
          <a:xfrm>
            <a:off x="1371600" y="1676400"/>
            <a:ext cx="100013" cy="228600"/>
          </a:xfrm>
          <a:prstGeom prst="rect">
            <a:avLst/>
          </a:prstGeom>
          <a:noFill/>
          <a:ln w="9525">
            <a:noFill/>
            <a:miter lim="800000"/>
            <a:headEnd/>
            <a:tailEnd/>
          </a:ln>
        </p:spPr>
        <p:txBody>
          <a:bodyPr wrap="none" lIns="0" tIns="0" rIns="0" bIns="0">
            <a:spAutoFit/>
          </a:bodyPr>
          <a:lstStyle/>
          <a:p>
            <a:r>
              <a:rPr lang="en-US" sz="1500">
                <a:solidFill>
                  <a:srgbClr val="000000"/>
                </a:solidFill>
                <a:latin typeface="Trebuchet MS" pitchFamily="34" charset="0"/>
              </a:rPr>
              <a:t>8</a:t>
            </a:r>
            <a:endParaRPr lang="es-ES_tradnl" sz="2000">
              <a:latin typeface="Trebuchet MS" pitchFamily="34" charset="0"/>
            </a:endParaRPr>
          </a:p>
        </p:txBody>
      </p:sp>
      <p:sp>
        <p:nvSpPr>
          <p:cNvPr id="5203" name="Rectangle 83"/>
          <p:cNvSpPr>
            <a:spLocks noChangeArrowheads="1"/>
          </p:cNvSpPr>
          <p:nvPr/>
        </p:nvSpPr>
        <p:spPr bwMode="auto">
          <a:xfrm>
            <a:off x="1968500" y="4765675"/>
            <a:ext cx="825500" cy="228600"/>
          </a:xfrm>
          <a:prstGeom prst="rect">
            <a:avLst/>
          </a:prstGeom>
          <a:noFill/>
          <a:ln w="9525">
            <a:noFill/>
            <a:miter lim="800000"/>
            <a:headEnd/>
            <a:tailEnd/>
          </a:ln>
        </p:spPr>
        <p:txBody>
          <a:bodyPr wrap="none" lIns="0" tIns="0" rIns="0" bIns="0">
            <a:spAutoFit/>
          </a:bodyPr>
          <a:lstStyle/>
          <a:p>
            <a:pPr algn="ctr"/>
            <a:r>
              <a:rPr lang="en-US" sz="1500">
                <a:solidFill>
                  <a:srgbClr val="000000"/>
                </a:solidFill>
                <a:latin typeface="Trebuchet MS" pitchFamily="34" charset="0"/>
              </a:rPr>
              <a:t>Argentina</a:t>
            </a:r>
            <a:endParaRPr lang="es-ES_tradnl" sz="2000">
              <a:latin typeface="Trebuchet MS" pitchFamily="34" charset="0"/>
            </a:endParaRPr>
          </a:p>
        </p:txBody>
      </p:sp>
      <p:sp>
        <p:nvSpPr>
          <p:cNvPr id="5204" name="Rectangle 84"/>
          <p:cNvSpPr>
            <a:spLocks noChangeArrowheads="1"/>
          </p:cNvSpPr>
          <p:nvPr/>
        </p:nvSpPr>
        <p:spPr bwMode="auto">
          <a:xfrm>
            <a:off x="3390900" y="4765675"/>
            <a:ext cx="885825" cy="228600"/>
          </a:xfrm>
          <a:prstGeom prst="rect">
            <a:avLst/>
          </a:prstGeom>
          <a:noFill/>
          <a:ln w="9525">
            <a:noFill/>
            <a:miter lim="800000"/>
            <a:headEnd/>
            <a:tailEnd/>
          </a:ln>
        </p:spPr>
        <p:txBody>
          <a:bodyPr wrap="none" lIns="0" tIns="0" rIns="0" bIns="0">
            <a:spAutoFit/>
          </a:bodyPr>
          <a:lstStyle/>
          <a:p>
            <a:pPr algn="ctr"/>
            <a:r>
              <a:rPr lang="en-US" sz="1500">
                <a:solidFill>
                  <a:srgbClr val="000000"/>
                </a:solidFill>
                <a:latin typeface="Trebuchet MS" pitchFamily="34" charset="0"/>
              </a:rPr>
              <a:t>Costa Rica</a:t>
            </a:r>
            <a:endParaRPr lang="es-ES_tradnl" sz="2000">
              <a:latin typeface="Trebuchet MS" pitchFamily="34" charset="0"/>
            </a:endParaRPr>
          </a:p>
        </p:txBody>
      </p:sp>
      <p:sp>
        <p:nvSpPr>
          <p:cNvPr id="5205" name="Rectangle 85"/>
          <p:cNvSpPr>
            <a:spLocks noChangeArrowheads="1"/>
          </p:cNvSpPr>
          <p:nvPr/>
        </p:nvSpPr>
        <p:spPr bwMode="auto">
          <a:xfrm>
            <a:off x="5030788" y="4765675"/>
            <a:ext cx="582612" cy="228600"/>
          </a:xfrm>
          <a:prstGeom prst="rect">
            <a:avLst/>
          </a:prstGeom>
          <a:noFill/>
          <a:ln w="9525">
            <a:noFill/>
            <a:miter lim="800000"/>
            <a:headEnd/>
            <a:tailEnd/>
          </a:ln>
        </p:spPr>
        <p:txBody>
          <a:bodyPr wrap="none" lIns="0" tIns="0" rIns="0" bIns="0">
            <a:spAutoFit/>
          </a:bodyPr>
          <a:lstStyle/>
          <a:p>
            <a:pPr algn="ctr"/>
            <a:r>
              <a:rPr lang="en-US" sz="1500">
                <a:solidFill>
                  <a:srgbClr val="000000"/>
                </a:solidFill>
                <a:latin typeface="Trebuchet MS" pitchFamily="34" charset="0"/>
              </a:rPr>
              <a:t>Mexico</a:t>
            </a:r>
            <a:endParaRPr lang="es-ES_tradnl" sz="2000">
              <a:latin typeface="Trebuchet MS" pitchFamily="34" charset="0"/>
            </a:endParaRPr>
          </a:p>
        </p:txBody>
      </p:sp>
      <p:sp>
        <p:nvSpPr>
          <p:cNvPr id="5206" name="Rectangle 86"/>
          <p:cNvSpPr>
            <a:spLocks noChangeArrowheads="1"/>
          </p:cNvSpPr>
          <p:nvPr/>
        </p:nvSpPr>
        <p:spPr bwMode="auto">
          <a:xfrm>
            <a:off x="6621463" y="4765675"/>
            <a:ext cx="388937" cy="228600"/>
          </a:xfrm>
          <a:prstGeom prst="rect">
            <a:avLst/>
          </a:prstGeom>
          <a:noFill/>
          <a:ln w="9525">
            <a:noFill/>
            <a:miter lim="800000"/>
            <a:headEnd/>
            <a:tailEnd/>
          </a:ln>
        </p:spPr>
        <p:txBody>
          <a:bodyPr wrap="none" lIns="0" tIns="0" rIns="0" bIns="0">
            <a:spAutoFit/>
          </a:bodyPr>
          <a:lstStyle/>
          <a:p>
            <a:pPr algn="ctr"/>
            <a:r>
              <a:rPr lang="en-US" sz="1500">
                <a:solidFill>
                  <a:srgbClr val="000000"/>
                </a:solidFill>
                <a:latin typeface="Trebuchet MS" pitchFamily="34" charset="0"/>
              </a:rPr>
              <a:t>Peru</a:t>
            </a:r>
            <a:endParaRPr lang="es-ES_tradnl" sz="2000">
              <a:latin typeface="Trebuchet MS" pitchFamily="34" charset="0"/>
            </a:endParaRPr>
          </a:p>
        </p:txBody>
      </p:sp>
      <p:sp>
        <p:nvSpPr>
          <p:cNvPr id="5207" name="Rectangle 87"/>
          <p:cNvSpPr>
            <a:spLocks noChangeArrowheads="1"/>
          </p:cNvSpPr>
          <p:nvPr/>
        </p:nvSpPr>
        <p:spPr bwMode="auto">
          <a:xfrm>
            <a:off x="2214563" y="5451475"/>
            <a:ext cx="4495800" cy="352425"/>
          </a:xfrm>
          <a:prstGeom prst="rect">
            <a:avLst/>
          </a:prstGeom>
          <a:solidFill>
            <a:srgbClr val="8CAD8C"/>
          </a:solidFill>
          <a:ln w="12700">
            <a:noFill/>
            <a:miter lim="800000"/>
            <a:headEnd/>
            <a:tailEnd/>
          </a:ln>
          <a:effectLst>
            <a:outerShdw dist="35921" dir="2700000" algn="ctr" rotWithShape="0">
              <a:schemeClr val="bg2"/>
            </a:outerShdw>
          </a:effectLst>
        </p:spPr>
        <p:txBody>
          <a:bodyPr/>
          <a:lstStyle/>
          <a:p>
            <a:endParaRPr lang="en-US"/>
          </a:p>
        </p:txBody>
      </p:sp>
      <p:sp>
        <p:nvSpPr>
          <p:cNvPr id="5208" name="Rectangle 88"/>
          <p:cNvSpPr>
            <a:spLocks noChangeArrowheads="1"/>
          </p:cNvSpPr>
          <p:nvPr/>
        </p:nvSpPr>
        <p:spPr bwMode="auto">
          <a:xfrm>
            <a:off x="2443163" y="5548313"/>
            <a:ext cx="207962" cy="147637"/>
          </a:xfrm>
          <a:prstGeom prst="rect">
            <a:avLst/>
          </a:prstGeom>
          <a:solidFill>
            <a:srgbClr val="9999FF"/>
          </a:solidFill>
          <a:ln w="12700">
            <a:solidFill>
              <a:srgbClr val="000000"/>
            </a:solidFill>
            <a:miter lim="800000"/>
            <a:headEnd/>
            <a:tailEnd/>
          </a:ln>
        </p:spPr>
        <p:txBody>
          <a:bodyPr/>
          <a:lstStyle/>
          <a:p>
            <a:endParaRPr lang="en-US"/>
          </a:p>
        </p:txBody>
      </p:sp>
      <p:sp>
        <p:nvSpPr>
          <p:cNvPr id="5209" name="Rectangle 89"/>
          <p:cNvSpPr>
            <a:spLocks noChangeArrowheads="1"/>
          </p:cNvSpPr>
          <p:nvPr/>
        </p:nvSpPr>
        <p:spPr bwMode="auto">
          <a:xfrm>
            <a:off x="2724150" y="5511800"/>
            <a:ext cx="1292225" cy="228600"/>
          </a:xfrm>
          <a:prstGeom prst="rect">
            <a:avLst/>
          </a:prstGeom>
          <a:noFill/>
          <a:ln w="9525">
            <a:noFill/>
            <a:miter lim="800000"/>
            <a:headEnd/>
            <a:tailEnd/>
          </a:ln>
        </p:spPr>
        <p:txBody>
          <a:bodyPr wrap="none" lIns="0" tIns="0" rIns="0" bIns="0">
            <a:spAutoFit/>
          </a:bodyPr>
          <a:lstStyle/>
          <a:p>
            <a:r>
              <a:rPr lang="en-US" sz="1500">
                <a:solidFill>
                  <a:srgbClr val="000000"/>
                </a:solidFill>
                <a:latin typeface="Trebuchet MS" pitchFamily="34" charset="0"/>
              </a:rPr>
              <a:t>Central Admin.</a:t>
            </a:r>
            <a:endParaRPr lang="es-ES_tradnl" sz="2000">
              <a:latin typeface="Trebuchet MS" pitchFamily="34" charset="0"/>
            </a:endParaRPr>
          </a:p>
        </p:txBody>
      </p:sp>
      <p:sp>
        <p:nvSpPr>
          <p:cNvPr id="5210" name="Rectangle 90"/>
          <p:cNvSpPr>
            <a:spLocks noChangeArrowheads="1"/>
          </p:cNvSpPr>
          <p:nvPr/>
        </p:nvSpPr>
        <p:spPr bwMode="auto">
          <a:xfrm>
            <a:off x="4157663" y="5548313"/>
            <a:ext cx="207962" cy="147637"/>
          </a:xfrm>
          <a:prstGeom prst="rect">
            <a:avLst/>
          </a:prstGeom>
          <a:solidFill>
            <a:srgbClr val="993366"/>
          </a:solidFill>
          <a:ln w="12700">
            <a:solidFill>
              <a:srgbClr val="000000"/>
            </a:solidFill>
            <a:miter lim="800000"/>
            <a:headEnd/>
            <a:tailEnd/>
          </a:ln>
        </p:spPr>
        <p:txBody>
          <a:bodyPr/>
          <a:lstStyle/>
          <a:p>
            <a:endParaRPr lang="en-US"/>
          </a:p>
        </p:txBody>
      </p:sp>
      <p:sp>
        <p:nvSpPr>
          <p:cNvPr id="5211" name="Rectangle 91"/>
          <p:cNvSpPr>
            <a:spLocks noChangeArrowheads="1"/>
          </p:cNvSpPr>
          <p:nvPr/>
        </p:nvSpPr>
        <p:spPr bwMode="auto">
          <a:xfrm>
            <a:off x="4437063" y="5511800"/>
            <a:ext cx="565150" cy="228600"/>
          </a:xfrm>
          <a:prstGeom prst="rect">
            <a:avLst/>
          </a:prstGeom>
          <a:noFill/>
          <a:ln w="9525">
            <a:noFill/>
            <a:miter lim="800000"/>
            <a:headEnd/>
            <a:tailEnd/>
          </a:ln>
        </p:spPr>
        <p:txBody>
          <a:bodyPr wrap="none" lIns="0" tIns="0" rIns="0" bIns="0">
            <a:spAutoFit/>
          </a:bodyPr>
          <a:lstStyle/>
          <a:p>
            <a:r>
              <a:rPr lang="en-US" sz="1500">
                <a:solidFill>
                  <a:srgbClr val="000000"/>
                </a:solidFill>
                <a:latin typeface="Trebuchet MS" pitchFamily="34" charset="0"/>
              </a:rPr>
              <a:t>Health</a:t>
            </a:r>
            <a:endParaRPr lang="es-ES_tradnl" sz="2000">
              <a:latin typeface="Trebuchet MS" pitchFamily="34" charset="0"/>
            </a:endParaRPr>
          </a:p>
        </p:txBody>
      </p:sp>
      <p:sp>
        <p:nvSpPr>
          <p:cNvPr id="5212" name="Rectangle 92"/>
          <p:cNvSpPr>
            <a:spLocks noChangeArrowheads="1"/>
          </p:cNvSpPr>
          <p:nvPr/>
        </p:nvSpPr>
        <p:spPr bwMode="auto">
          <a:xfrm>
            <a:off x="5297488" y="5548313"/>
            <a:ext cx="207962" cy="147637"/>
          </a:xfrm>
          <a:prstGeom prst="rect">
            <a:avLst/>
          </a:prstGeom>
          <a:solidFill>
            <a:srgbClr val="FFFFCC"/>
          </a:solidFill>
          <a:ln w="12700">
            <a:solidFill>
              <a:srgbClr val="000000"/>
            </a:solidFill>
            <a:miter lim="800000"/>
            <a:headEnd/>
            <a:tailEnd/>
          </a:ln>
        </p:spPr>
        <p:txBody>
          <a:bodyPr/>
          <a:lstStyle/>
          <a:p>
            <a:endParaRPr lang="en-US"/>
          </a:p>
        </p:txBody>
      </p:sp>
      <p:sp>
        <p:nvSpPr>
          <p:cNvPr id="5213" name="Rectangle 93"/>
          <p:cNvSpPr>
            <a:spLocks noChangeArrowheads="1"/>
          </p:cNvSpPr>
          <p:nvPr/>
        </p:nvSpPr>
        <p:spPr bwMode="auto">
          <a:xfrm>
            <a:off x="5578475" y="5511800"/>
            <a:ext cx="842963" cy="228600"/>
          </a:xfrm>
          <a:prstGeom prst="rect">
            <a:avLst/>
          </a:prstGeom>
          <a:noFill/>
          <a:ln w="9525">
            <a:noFill/>
            <a:miter lim="800000"/>
            <a:headEnd/>
            <a:tailEnd/>
          </a:ln>
        </p:spPr>
        <p:txBody>
          <a:bodyPr wrap="none" lIns="0" tIns="0" rIns="0" bIns="0">
            <a:spAutoFit/>
          </a:bodyPr>
          <a:lstStyle/>
          <a:p>
            <a:r>
              <a:rPr lang="en-US" sz="1500">
                <a:solidFill>
                  <a:srgbClr val="000000"/>
                </a:solidFill>
                <a:latin typeface="Trebuchet MS" pitchFamily="34" charset="0"/>
              </a:rPr>
              <a:t>Education</a:t>
            </a:r>
            <a:endParaRPr lang="es-ES_tradnl" sz="2000">
              <a:latin typeface="Trebuchet MS"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Rectangle 4"/>
          <p:cNvSpPr>
            <a:spLocks noGrp="1" noChangeArrowheads="1"/>
          </p:cNvSpPr>
          <p:nvPr>
            <p:ph type="title"/>
          </p:nvPr>
        </p:nvSpPr>
        <p:spPr/>
        <p:txBody>
          <a:bodyPr/>
          <a:lstStyle/>
          <a:p>
            <a:r>
              <a:rPr lang="en-US">
                <a:latin typeface="Times New Roman" pitchFamily="18" charset="0"/>
                <a:ea typeface="Arial Unicode MS" pitchFamily="34" charset="-128"/>
                <a:cs typeface="Arial Unicode MS" pitchFamily="34" charset="-128"/>
              </a:rPr>
              <a:t>Emergent Phenomena and Best Practices</a:t>
            </a:r>
            <a:endParaRPr lang="es-ES" sz="2000" b="1">
              <a:latin typeface="Arial" pitchFamily="34" charset="0"/>
              <a:ea typeface="Arial Unicode MS" pitchFamily="34" charset="-128"/>
              <a:cs typeface="Arial Unicode MS" pitchFamily="34" charset="-128"/>
            </a:endParaRPr>
          </a:p>
        </p:txBody>
      </p:sp>
      <p:sp>
        <p:nvSpPr>
          <p:cNvPr id="36869" name="Rectangle 5"/>
          <p:cNvSpPr>
            <a:spLocks noGrp="1" noChangeArrowheads="1"/>
          </p:cNvSpPr>
          <p:nvPr>
            <p:ph type="body" idx="1"/>
          </p:nvPr>
        </p:nvSpPr>
        <p:spPr>
          <a:xfrm>
            <a:off x="533400" y="1295400"/>
            <a:ext cx="8153400" cy="4419600"/>
          </a:xfrm>
        </p:spPr>
        <p:txBody>
          <a:bodyPr/>
          <a:lstStyle/>
          <a:p>
            <a:r>
              <a:rPr lang="en-US" sz="1400">
                <a:solidFill>
                  <a:srgbClr val="000000"/>
                </a:solidFill>
                <a:latin typeface="Arial" pitchFamily="34" charset="0"/>
                <a:ea typeface="Arial Unicode MS" pitchFamily="34" charset="-128"/>
                <a:cs typeface="Arial Unicode MS" pitchFamily="34" charset="-128"/>
              </a:rPr>
              <a:t>The existence of an integrated and highly institutionalized human resources system that facilitates the development of labor relations and of management</a:t>
            </a:r>
            <a:r>
              <a:rPr lang="pt-BR" sz="1400">
                <a:solidFill>
                  <a:srgbClr val="000000"/>
                </a:solidFill>
                <a:latin typeface="Arial" pitchFamily="34" charset="0"/>
                <a:ea typeface="Arial Unicode MS" pitchFamily="34" charset="-128"/>
                <a:cs typeface="Arial Unicode MS" pitchFamily="34" charset="-128"/>
              </a:rPr>
              <a:t>.</a:t>
            </a:r>
            <a:endParaRPr lang="en-US" sz="1400">
              <a:solidFill>
                <a:srgbClr val="000000"/>
              </a:solidFill>
              <a:latin typeface="Arial" pitchFamily="34" charset="0"/>
              <a:ea typeface="Arial Unicode MS" pitchFamily="34" charset="-128"/>
              <a:cs typeface="Arial Unicode MS" pitchFamily="34" charset="-128"/>
            </a:endParaRPr>
          </a:p>
          <a:p>
            <a:endParaRPr lang="en-US" sz="900">
              <a:solidFill>
                <a:srgbClr val="000000"/>
              </a:solidFill>
              <a:latin typeface="Arial" pitchFamily="34" charset="0"/>
              <a:ea typeface="Arial Unicode MS" pitchFamily="34" charset="-128"/>
              <a:cs typeface="Arial Unicode MS" pitchFamily="34" charset="-128"/>
            </a:endParaRPr>
          </a:p>
          <a:p>
            <a:r>
              <a:rPr lang="en-US" sz="1400">
                <a:solidFill>
                  <a:srgbClr val="000000"/>
                </a:solidFill>
                <a:latin typeface="Arial" pitchFamily="34" charset="0"/>
                <a:ea typeface="Arial Unicode MS" pitchFamily="34" charset="-128"/>
                <a:cs typeface="Arial Unicode MS" pitchFamily="34" charset="-128"/>
              </a:rPr>
              <a:t>Salary negotiations help make public sector policy compatible with that of the private sector, (through participatory committees), which provides transparency and equality</a:t>
            </a:r>
            <a:r>
              <a:rPr lang="pt-BR" sz="1400">
                <a:solidFill>
                  <a:srgbClr val="000000"/>
                </a:solidFill>
                <a:latin typeface="Arial" pitchFamily="34" charset="0"/>
                <a:ea typeface="Arial Unicode MS" pitchFamily="34" charset="-128"/>
                <a:cs typeface="Arial Unicode MS" pitchFamily="34" charset="-128"/>
              </a:rPr>
              <a:t>.</a:t>
            </a:r>
            <a:endParaRPr lang="en-US" sz="1400">
              <a:solidFill>
                <a:srgbClr val="000000"/>
              </a:solidFill>
              <a:latin typeface="Arial" pitchFamily="34" charset="0"/>
              <a:ea typeface="Arial Unicode MS" pitchFamily="34" charset="-128"/>
              <a:cs typeface="Arial Unicode MS" pitchFamily="34" charset="-128"/>
            </a:endParaRPr>
          </a:p>
          <a:p>
            <a:endParaRPr lang="en-US" sz="900">
              <a:solidFill>
                <a:srgbClr val="000000"/>
              </a:solidFill>
              <a:latin typeface="Arial" pitchFamily="34" charset="0"/>
              <a:ea typeface="Arial Unicode MS" pitchFamily="34" charset="-128"/>
              <a:cs typeface="Arial Unicode MS" pitchFamily="34" charset="-128"/>
            </a:endParaRPr>
          </a:p>
          <a:p>
            <a:r>
              <a:rPr lang="en-US" sz="1400">
                <a:solidFill>
                  <a:srgbClr val="000000"/>
                </a:solidFill>
                <a:latin typeface="Arial" pitchFamily="34" charset="0"/>
                <a:ea typeface="Arial Unicode MS" pitchFamily="34" charset="-128"/>
                <a:cs typeface="Arial Unicode MS" pitchFamily="34" charset="-128"/>
              </a:rPr>
              <a:t>New rules of the game in labor relations, with collective bargaining maintained in the public context in particular and not through common employment agreements, that are able to incorporate the concepts of flexibility, polyvalence and professionalism</a:t>
            </a:r>
            <a:r>
              <a:rPr lang="pt-BR" sz="1400">
                <a:solidFill>
                  <a:srgbClr val="000000"/>
                </a:solidFill>
                <a:latin typeface="Arial" pitchFamily="34" charset="0"/>
                <a:ea typeface="Arial Unicode MS" pitchFamily="34" charset="-128"/>
                <a:cs typeface="Arial Unicode MS" pitchFamily="34" charset="-128"/>
              </a:rPr>
              <a:t>.</a:t>
            </a:r>
            <a:endParaRPr lang="en-US" sz="1400">
              <a:solidFill>
                <a:srgbClr val="000000"/>
              </a:solidFill>
              <a:latin typeface="Arial" pitchFamily="34" charset="0"/>
              <a:ea typeface="Arial Unicode MS" pitchFamily="34" charset="-128"/>
              <a:cs typeface="Arial Unicode MS" pitchFamily="34" charset="-128"/>
            </a:endParaRPr>
          </a:p>
          <a:p>
            <a:endParaRPr lang="en-US" sz="900">
              <a:solidFill>
                <a:srgbClr val="000000"/>
              </a:solidFill>
              <a:latin typeface="Arial" pitchFamily="34" charset="0"/>
              <a:ea typeface="Arial Unicode MS" pitchFamily="34" charset="-128"/>
              <a:cs typeface="Arial Unicode MS" pitchFamily="34" charset="-128"/>
            </a:endParaRPr>
          </a:p>
          <a:p>
            <a:r>
              <a:rPr lang="en-US" sz="1400">
                <a:solidFill>
                  <a:srgbClr val="000000"/>
                </a:solidFill>
                <a:latin typeface="Arial" pitchFamily="34" charset="0"/>
                <a:ea typeface="Arial Unicode MS" pitchFamily="34" charset="-128"/>
                <a:cs typeface="Arial Unicode MS" pitchFamily="34" charset="-128"/>
              </a:rPr>
              <a:t>A strategy of change that considers the human resources network to be the driving force of professionalism, which can reformulate the use of political discretion and change the nature of political appointees.</a:t>
            </a:r>
          </a:p>
          <a:p>
            <a:endParaRPr lang="en-US" sz="900">
              <a:solidFill>
                <a:srgbClr val="000000"/>
              </a:solidFill>
              <a:latin typeface="Arial" pitchFamily="34" charset="0"/>
              <a:ea typeface="Arial Unicode MS" pitchFamily="34" charset="-128"/>
              <a:cs typeface="Arial Unicode MS" pitchFamily="34" charset="-128"/>
            </a:endParaRPr>
          </a:p>
          <a:p>
            <a:r>
              <a:rPr lang="en-US" sz="1400">
                <a:solidFill>
                  <a:srgbClr val="000000"/>
                </a:solidFill>
                <a:latin typeface="Arial" pitchFamily="34" charset="0"/>
                <a:ea typeface="Arial Unicode MS" pitchFamily="34" charset="-128"/>
                <a:cs typeface="Arial Unicode MS" pitchFamily="34" charset="-128"/>
              </a:rPr>
              <a:t>The institutionalization of a space for dialogue</a:t>
            </a:r>
            <a:r>
              <a:rPr lang="pt-BR" sz="1400">
                <a:solidFill>
                  <a:srgbClr val="000000"/>
                </a:solidFill>
                <a:latin typeface="Arial" pitchFamily="34" charset="0"/>
                <a:ea typeface="Arial Unicode MS" pitchFamily="34" charset="-128"/>
                <a:cs typeface="Arial Unicode MS" pitchFamily="34" charset="-128"/>
              </a:rPr>
              <a:t>,</a:t>
            </a:r>
            <a:r>
              <a:rPr lang="en-US" sz="1400">
                <a:solidFill>
                  <a:srgbClr val="000000"/>
                </a:solidFill>
                <a:latin typeface="Arial" pitchFamily="34" charset="0"/>
                <a:ea typeface="Arial Unicode MS" pitchFamily="34" charset="-128"/>
                <a:cs typeface="Arial Unicode MS" pitchFamily="34" charset="-128"/>
              </a:rPr>
              <a:t> where the public and private sectors participate together to reach reform agreements</a:t>
            </a:r>
            <a:r>
              <a:rPr lang="pt-BR" sz="1400">
                <a:solidFill>
                  <a:srgbClr val="000000"/>
                </a:solidFill>
                <a:latin typeface="Arial" pitchFamily="34" charset="0"/>
                <a:ea typeface="Arial Unicode MS" pitchFamily="34" charset="-128"/>
                <a:cs typeface="Arial Unicode MS" pitchFamily="34" charset="-128"/>
              </a:rPr>
              <a:t>,</a:t>
            </a:r>
            <a:r>
              <a:rPr lang="en-US" sz="1400">
                <a:solidFill>
                  <a:srgbClr val="000000"/>
                </a:solidFill>
                <a:latin typeface="Arial" pitchFamily="34" charset="0"/>
                <a:ea typeface="Arial Unicode MS" pitchFamily="34" charset="-128"/>
                <a:cs typeface="Arial Unicode MS" pitchFamily="34" charset="-128"/>
              </a:rPr>
              <a:t> avoids fractures in the process of establishing new rules of the game in labor relations</a:t>
            </a:r>
            <a:r>
              <a:rPr lang="pt-BR" sz="1400">
                <a:solidFill>
                  <a:srgbClr val="000000"/>
                </a:solidFill>
                <a:latin typeface="Arial" pitchFamily="34" charset="0"/>
                <a:ea typeface="Arial Unicode MS" pitchFamily="34" charset="-128"/>
                <a:cs typeface="Arial Unicode MS" pitchFamily="34" charset="-128"/>
              </a:rPr>
              <a:t>.</a:t>
            </a:r>
            <a:endParaRPr lang="en-US" sz="1400">
              <a:solidFill>
                <a:srgbClr val="000000"/>
              </a:solidFill>
              <a:latin typeface="Arial" pitchFamily="34" charset="0"/>
              <a:ea typeface="Arial Unicode MS" pitchFamily="34" charset="-128"/>
              <a:cs typeface="Arial Unicode MS" pitchFamily="34" charset="-128"/>
            </a:endParaRPr>
          </a:p>
          <a:p>
            <a:endParaRPr lang="en-US" sz="900">
              <a:solidFill>
                <a:srgbClr val="000000"/>
              </a:solidFill>
              <a:latin typeface="Arial" pitchFamily="34" charset="0"/>
              <a:ea typeface="Arial Unicode MS" pitchFamily="34" charset="-128"/>
              <a:cs typeface="Arial Unicode MS" pitchFamily="34" charset="-128"/>
            </a:endParaRPr>
          </a:p>
          <a:p>
            <a:r>
              <a:rPr lang="en-US" sz="1400">
                <a:solidFill>
                  <a:srgbClr val="000000"/>
                </a:solidFill>
                <a:latin typeface="Arial" pitchFamily="34" charset="0"/>
                <a:ea typeface="Arial Unicode MS" pitchFamily="34" charset="-128"/>
                <a:cs typeface="Arial Unicode MS" pitchFamily="34" charset="-128"/>
              </a:rPr>
              <a:t>The experience of social participation is emphasized in the process of establishing rules for teach</a:t>
            </a:r>
            <a:r>
              <a:rPr lang="pt-BR" sz="1400">
                <a:solidFill>
                  <a:srgbClr val="000000"/>
                </a:solidFill>
                <a:latin typeface="Arial" pitchFamily="34" charset="0"/>
                <a:ea typeface="Arial Unicode MS" pitchFamily="34" charset="-128"/>
                <a:cs typeface="Arial Unicode MS" pitchFamily="34" charset="-128"/>
              </a:rPr>
              <a:t>ing</a:t>
            </a:r>
            <a:r>
              <a:rPr lang="en-US" sz="1400">
                <a:solidFill>
                  <a:srgbClr val="000000"/>
                </a:solidFill>
                <a:latin typeface="Arial" pitchFamily="34" charset="0"/>
                <a:ea typeface="Arial Unicode MS" pitchFamily="34" charset="-128"/>
                <a:cs typeface="Arial Unicode MS" pitchFamily="34" charset="-128"/>
              </a:rPr>
              <a:t> applicants. </a:t>
            </a:r>
          </a:p>
        </p:txBody>
      </p:sp>
      <p:sp>
        <p:nvSpPr>
          <p:cNvPr id="36870" name="Rectangle 6"/>
          <p:cNvSpPr>
            <a:spLocks noChangeArrowheads="1"/>
          </p:cNvSpPr>
          <p:nvPr/>
        </p:nvSpPr>
        <p:spPr bwMode="auto">
          <a:xfrm>
            <a:off x="304800" y="5638800"/>
            <a:ext cx="8839200" cy="1006475"/>
          </a:xfrm>
          <a:prstGeom prst="rect">
            <a:avLst/>
          </a:prstGeom>
          <a:noFill/>
          <a:ln w="9525">
            <a:noFill/>
            <a:miter lim="800000"/>
            <a:headEnd/>
            <a:tailEnd/>
          </a:ln>
          <a:effectLst/>
        </p:spPr>
        <p:txBody>
          <a:bodyPr>
            <a:spAutoFit/>
          </a:bodyPr>
          <a:lstStyle/>
          <a:p>
            <a:pPr algn="ctr"/>
            <a:r>
              <a:rPr lang="en-US" sz="2000" b="1">
                <a:solidFill>
                  <a:schemeClr val="accent1"/>
                </a:solidFill>
                <a:latin typeface="Trebuchet MS" pitchFamily="34" charset="0"/>
                <a:cs typeface="Arial" pitchFamily="34" charset="0"/>
              </a:rPr>
              <a:t>The combination of these phenomena, some already consolidated and others incipient, provides a propitious institutional context for constructive labor relations</a:t>
            </a:r>
            <a:r>
              <a:rPr lang="en-US" sz="2000">
                <a:solidFill>
                  <a:schemeClr val="accent1"/>
                </a:solidFill>
                <a:latin typeface="Trebuchet MS" pitchFamily="34" charset="0"/>
                <a:cs typeface="Arial" pitchFamily="34" charset="0"/>
              </a:rPr>
              <a:t>.</a:t>
            </a:r>
            <a:endParaRPr lang="es-ES" sz="2000">
              <a:solidFill>
                <a:schemeClr val="accent1"/>
              </a:solidFill>
              <a:latin typeface="Trebuchet MS"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4"/>
          <p:cNvSpPr>
            <a:spLocks noGrp="1" noChangeArrowheads="1"/>
          </p:cNvSpPr>
          <p:nvPr>
            <p:ph type="title"/>
          </p:nvPr>
        </p:nvSpPr>
        <p:spPr/>
        <p:txBody>
          <a:bodyPr/>
          <a:lstStyle/>
          <a:p>
            <a:r>
              <a:rPr lang="en-AU"/>
              <a:t>Conclusions</a:t>
            </a:r>
            <a:endParaRPr lang="es-ES"/>
          </a:p>
        </p:txBody>
      </p:sp>
      <p:sp>
        <p:nvSpPr>
          <p:cNvPr id="37893" name="Rectangle 5"/>
          <p:cNvSpPr>
            <a:spLocks noGrp="1" noChangeArrowheads="1"/>
          </p:cNvSpPr>
          <p:nvPr>
            <p:ph type="body" idx="1"/>
          </p:nvPr>
        </p:nvSpPr>
        <p:spPr>
          <a:xfrm>
            <a:off x="533400" y="1219200"/>
            <a:ext cx="8153400" cy="4419600"/>
          </a:xfrm>
        </p:spPr>
        <p:txBody>
          <a:bodyPr/>
          <a:lstStyle/>
          <a:p>
            <a:r>
              <a:rPr lang="en-US" sz="1400">
                <a:cs typeface="Arial" pitchFamily="34" charset="0"/>
              </a:rPr>
              <a:t>The two parties of the labor relationship in the public sector are conditioned, by adopting positions during negotiations and disputes, to address the concerns of users and the general interest.  They do this in order to obtain the support of public opinion and thus strengthen their respective legitimacy.</a:t>
            </a:r>
          </a:p>
          <a:p>
            <a:endParaRPr lang="en-US" sz="1000">
              <a:cs typeface="Arial" pitchFamily="34" charset="0"/>
            </a:endParaRPr>
          </a:p>
          <a:p>
            <a:r>
              <a:rPr lang="en-US" sz="1400">
                <a:cs typeface="Arial" pitchFamily="34" charset="0"/>
              </a:rPr>
              <a:t>The strategies that they adopt necessarily take into account the formation of alliances and the transparency of </a:t>
            </a:r>
            <a:r>
              <a:rPr lang="en-US" sz="1400" i="1">
                <a:cs typeface="Arial" pitchFamily="34" charset="0"/>
              </a:rPr>
              <a:t>aspectos reivindicativos</a:t>
            </a:r>
            <a:r>
              <a:rPr lang="en-US" sz="1400">
                <a:cs typeface="Arial" pitchFamily="34" charset="0"/>
              </a:rPr>
              <a:t>, at the same time taking into account a commitment to public management.</a:t>
            </a:r>
          </a:p>
          <a:p>
            <a:endParaRPr lang="en-US" sz="900">
              <a:latin typeface="Arial" pitchFamily="34" charset="0"/>
              <a:cs typeface="Arial" pitchFamily="34" charset="0"/>
            </a:endParaRPr>
          </a:p>
          <a:p>
            <a:r>
              <a:rPr lang="en-US" sz="1400">
                <a:cs typeface="Arial" pitchFamily="34" charset="0"/>
              </a:rPr>
              <a:t>All of these factors are reinforced by the level of institutionalization of dialogue.</a:t>
            </a:r>
          </a:p>
          <a:p>
            <a:endParaRPr lang="en-US" sz="1400">
              <a:latin typeface="Arial" pitchFamily="34" charset="0"/>
              <a:cs typeface="Arial" pitchFamily="34" charset="0"/>
            </a:endParaRPr>
          </a:p>
          <a:p>
            <a:r>
              <a:rPr lang="en-US" sz="1400">
                <a:cs typeface="Arial" pitchFamily="34" charset="0"/>
              </a:rPr>
              <a:t>Union freedoms and joint responsibility for management within a more transparent framework for agreements, reinforces constructive labor relations.</a:t>
            </a:r>
            <a:endParaRPr lang="en-US" sz="1000">
              <a:latin typeface="Arial" pitchFamily="34" charset="0"/>
              <a:cs typeface="Arial" pitchFamily="34" charset="0"/>
            </a:endParaRPr>
          </a:p>
          <a:p>
            <a:endParaRPr lang="en-US" sz="1000">
              <a:latin typeface="Arial" pitchFamily="34" charset="0"/>
              <a:cs typeface="Arial" pitchFamily="34" charset="0"/>
            </a:endParaRPr>
          </a:p>
          <a:p>
            <a:r>
              <a:rPr lang="en-US" sz="1400">
                <a:solidFill>
                  <a:srgbClr val="000000"/>
                </a:solidFill>
                <a:cs typeface="Arial" pitchFamily="34" charset="0"/>
              </a:rPr>
              <a:t>The absence of a single legal framework for employment in the public sector adds to the fact that the government itself is frequently not the only employer. Rather, different entities act autonomously in personnel matters, which hinders a coherent human resources administration system.</a:t>
            </a:r>
          </a:p>
          <a:p>
            <a:endParaRPr lang="en-US" sz="900">
              <a:solidFill>
                <a:srgbClr val="000000"/>
              </a:solidFill>
              <a:latin typeface="Arial" pitchFamily="34" charset="0"/>
              <a:cs typeface="Arial" pitchFamily="34" charset="0"/>
            </a:endParaRPr>
          </a:p>
          <a:p>
            <a:r>
              <a:rPr lang="en-US" sz="1400">
                <a:solidFill>
                  <a:srgbClr val="000000"/>
                </a:solidFill>
                <a:cs typeface="Arial" pitchFamily="34" charset="0"/>
              </a:rPr>
              <a:t>There should be no restriction to developing administration and personnel policy systems that are more integrated than those currently available.</a:t>
            </a:r>
            <a:endParaRPr lang="en-US" sz="1000">
              <a:solidFill>
                <a:srgbClr val="000000"/>
              </a:solidFill>
              <a:cs typeface="Arial" pitchFamily="34" charset="0"/>
            </a:endParaRPr>
          </a:p>
          <a:p>
            <a:endParaRPr lang="en-US" sz="1000">
              <a:solidFill>
                <a:srgbClr val="000000"/>
              </a:solidFill>
              <a:latin typeface="Arial" pitchFamily="34" charset="0"/>
              <a:cs typeface="Arial" pitchFamily="34" charset="0"/>
            </a:endParaRPr>
          </a:p>
          <a:p>
            <a:r>
              <a:rPr lang="en-US" sz="1400">
                <a:cs typeface="Arial" pitchFamily="34" charset="0"/>
              </a:rPr>
              <a:t>More transparent labor relations can give rise to a more professional public administration, centered on merit as a prerequisite for entry and promotion in public service.</a:t>
            </a:r>
            <a:endParaRPr lang="en-US" sz="1400"/>
          </a:p>
          <a:p>
            <a:pPr>
              <a:lnSpc>
                <a:spcPct val="90000"/>
              </a:lnSpc>
              <a:spcBef>
                <a:spcPct val="80000"/>
              </a:spcBef>
            </a:pPr>
            <a:endParaRPr lang="es-ES" sz="14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719263" y="381000"/>
            <a:ext cx="5795962" cy="427038"/>
          </a:xfrm>
          <a:noFill/>
          <a:ln/>
          <a:effectLst/>
        </p:spPr>
        <p:txBody>
          <a:bodyPr wrap="none" anchor="t">
            <a:spAutoFit/>
          </a:bodyPr>
          <a:lstStyle/>
          <a:p>
            <a:pPr algn="ctr">
              <a:lnSpc>
                <a:spcPct val="110000"/>
              </a:lnSpc>
            </a:pPr>
            <a:r>
              <a:rPr lang="es-MX" sz="2000" b="1">
                <a:solidFill>
                  <a:schemeClr val="tx1"/>
                </a:solidFill>
                <a:latin typeface="Trebuchet MS" pitchFamily="34" charset="0"/>
              </a:rPr>
              <a:t>Structure of Employment in the Four Countries</a:t>
            </a:r>
            <a:endParaRPr lang="es-ES" sz="2000" b="1">
              <a:solidFill>
                <a:schemeClr val="tx1"/>
              </a:solidFill>
              <a:latin typeface="Trebuchet MS" pitchFamily="34" charset="0"/>
            </a:endParaRPr>
          </a:p>
        </p:txBody>
      </p:sp>
      <p:graphicFrame>
        <p:nvGraphicFramePr>
          <p:cNvPr id="3075" name="Object 3"/>
          <p:cNvGraphicFramePr>
            <a:graphicFrameLocks noChangeAspect="1"/>
          </p:cNvGraphicFramePr>
          <p:nvPr>
            <p:ph type="body" idx="1"/>
          </p:nvPr>
        </p:nvGraphicFramePr>
        <p:xfrm>
          <a:off x="1401763" y="1546225"/>
          <a:ext cx="2868612" cy="1905000"/>
        </p:xfrm>
        <a:graphic>
          <a:graphicData uri="http://schemas.openxmlformats.org/presentationml/2006/ole">
            <p:oleObj spid="_x0000_s3075" name="Chart" r:id="rId3" imgW="2609850" imgH="1733702" progId="Excel.Chart.8">
              <p:embed followColorScheme="textAndBackground"/>
            </p:oleObj>
          </a:graphicData>
        </a:graphic>
      </p:graphicFrame>
      <p:graphicFrame>
        <p:nvGraphicFramePr>
          <p:cNvPr id="3076" name="Object 4"/>
          <p:cNvGraphicFramePr>
            <a:graphicFrameLocks noChangeAspect="1"/>
          </p:cNvGraphicFramePr>
          <p:nvPr/>
        </p:nvGraphicFramePr>
        <p:xfrm>
          <a:off x="5041900" y="1620838"/>
          <a:ext cx="2717800" cy="1871662"/>
        </p:xfrm>
        <a:graphic>
          <a:graphicData uri="http://schemas.openxmlformats.org/presentationml/2006/ole">
            <p:oleObj spid="_x0000_s3076" name="Chart" r:id="rId4" imgW="2628900" imgH="1809902" progId="Excel.Chart.8">
              <p:embed followColorScheme="textAndBackground"/>
            </p:oleObj>
          </a:graphicData>
        </a:graphic>
      </p:graphicFrame>
      <p:graphicFrame>
        <p:nvGraphicFramePr>
          <p:cNvPr id="3077" name="Object 5"/>
          <p:cNvGraphicFramePr>
            <a:graphicFrameLocks noChangeAspect="1"/>
          </p:cNvGraphicFramePr>
          <p:nvPr/>
        </p:nvGraphicFramePr>
        <p:xfrm>
          <a:off x="1412875" y="4256088"/>
          <a:ext cx="2841625" cy="1885950"/>
        </p:xfrm>
        <a:graphic>
          <a:graphicData uri="http://schemas.openxmlformats.org/presentationml/2006/ole">
            <p:oleObj spid="_x0000_s3077" name="Chart" r:id="rId5" imgW="2628900" imgH="1809902" progId="Excel.Chart.8">
              <p:embed followColorScheme="textAndBackground"/>
            </p:oleObj>
          </a:graphicData>
        </a:graphic>
      </p:graphicFrame>
      <p:graphicFrame>
        <p:nvGraphicFramePr>
          <p:cNvPr id="3078" name="Object 6"/>
          <p:cNvGraphicFramePr>
            <a:graphicFrameLocks noChangeAspect="1"/>
          </p:cNvGraphicFramePr>
          <p:nvPr/>
        </p:nvGraphicFramePr>
        <p:xfrm>
          <a:off x="5041900" y="4256088"/>
          <a:ext cx="2714625" cy="1885950"/>
        </p:xfrm>
        <a:graphic>
          <a:graphicData uri="http://schemas.openxmlformats.org/presentationml/2006/ole">
            <p:oleObj spid="_x0000_s3078" name="Chart" r:id="rId6" imgW="2628900" imgH="1809902" progId="Excel.Chart.8">
              <p:embed followColorScheme="textAndBackground"/>
            </p:oleObj>
          </a:graphicData>
        </a:graphic>
      </p:graphicFrame>
      <p:sp>
        <p:nvSpPr>
          <p:cNvPr id="3083" name="Rectangle 11"/>
          <p:cNvSpPr>
            <a:spLocks noChangeArrowheads="1"/>
          </p:cNvSpPr>
          <p:nvPr/>
        </p:nvSpPr>
        <p:spPr bwMode="auto">
          <a:xfrm>
            <a:off x="1460500" y="1219200"/>
            <a:ext cx="2749550" cy="396875"/>
          </a:xfrm>
          <a:prstGeom prst="rect">
            <a:avLst/>
          </a:prstGeom>
          <a:solidFill>
            <a:schemeClr val="accent1"/>
          </a:solidFill>
          <a:ln w="9525">
            <a:noFill/>
            <a:miter lim="800000"/>
            <a:headEnd/>
            <a:tailEnd/>
          </a:ln>
          <a:effectLst/>
        </p:spPr>
        <p:txBody>
          <a:bodyPr>
            <a:spAutoFit/>
          </a:bodyPr>
          <a:lstStyle/>
          <a:p>
            <a:r>
              <a:rPr lang="en-AU" sz="2000">
                <a:solidFill>
                  <a:schemeClr val="bg1"/>
                </a:solidFill>
                <a:latin typeface="Trebuchet MS" pitchFamily="34" charset="0"/>
              </a:rPr>
              <a:t>Peru </a:t>
            </a:r>
            <a:r>
              <a:rPr lang="en-AU" sz="1600">
                <a:solidFill>
                  <a:schemeClr val="bg1"/>
                </a:solidFill>
                <a:latin typeface="Trebuchet MS" pitchFamily="34" charset="0"/>
              </a:rPr>
              <a:t>(1998)</a:t>
            </a:r>
          </a:p>
        </p:txBody>
      </p:sp>
      <p:sp>
        <p:nvSpPr>
          <p:cNvPr id="3085" name="Rectangle 13"/>
          <p:cNvSpPr>
            <a:spLocks noChangeArrowheads="1"/>
          </p:cNvSpPr>
          <p:nvPr/>
        </p:nvSpPr>
        <p:spPr bwMode="auto">
          <a:xfrm>
            <a:off x="5080000" y="1219200"/>
            <a:ext cx="2635250" cy="396875"/>
          </a:xfrm>
          <a:prstGeom prst="rect">
            <a:avLst/>
          </a:prstGeom>
          <a:solidFill>
            <a:schemeClr val="accent1"/>
          </a:solidFill>
          <a:ln w="9525">
            <a:noFill/>
            <a:miter lim="800000"/>
            <a:headEnd/>
            <a:tailEnd/>
          </a:ln>
          <a:effectLst/>
        </p:spPr>
        <p:txBody>
          <a:bodyPr>
            <a:spAutoFit/>
          </a:bodyPr>
          <a:lstStyle/>
          <a:p>
            <a:r>
              <a:rPr lang="en-AU" sz="2000">
                <a:solidFill>
                  <a:schemeClr val="bg1"/>
                </a:solidFill>
                <a:latin typeface="Trebuchet MS" pitchFamily="34" charset="0"/>
              </a:rPr>
              <a:t>Mexico </a:t>
            </a:r>
            <a:r>
              <a:rPr lang="en-AU" sz="1600">
                <a:solidFill>
                  <a:schemeClr val="bg1"/>
                </a:solidFill>
                <a:latin typeface="Trebuchet MS" pitchFamily="34" charset="0"/>
              </a:rPr>
              <a:t>(1999)</a:t>
            </a:r>
          </a:p>
        </p:txBody>
      </p:sp>
      <p:sp>
        <p:nvSpPr>
          <p:cNvPr id="3086" name="Rectangle 14"/>
          <p:cNvSpPr>
            <a:spLocks noChangeArrowheads="1"/>
          </p:cNvSpPr>
          <p:nvPr/>
        </p:nvSpPr>
        <p:spPr bwMode="auto">
          <a:xfrm>
            <a:off x="1460500" y="3998913"/>
            <a:ext cx="2749550" cy="396875"/>
          </a:xfrm>
          <a:prstGeom prst="rect">
            <a:avLst/>
          </a:prstGeom>
          <a:solidFill>
            <a:schemeClr val="accent1"/>
          </a:solidFill>
          <a:ln w="9525">
            <a:noFill/>
            <a:miter lim="800000"/>
            <a:headEnd/>
            <a:tailEnd/>
          </a:ln>
          <a:effectLst/>
        </p:spPr>
        <p:txBody>
          <a:bodyPr>
            <a:spAutoFit/>
          </a:bodyPr>
          <a:lstStyle/>
          <a:p>
            <a:r>
              <a:rPr lang="es-ES_tradnl" sz="2000">
                <a:solidFill>
                  <a:schemeClr val="bg1"/>
                </a:solidFill>
                <a:latin typeface="Trebuchet MS" pitchFamily="34" charset="0"/>
              </a:rPr>
              <a:t>Argentina </a:t>
            </a:r>
            <a:r>
              <a:rPr lang="es-ES_tradnl" sz="1600">
                <a:solidFill>
                  <a:schemeClr val="bg1"/>
                </a:solidFill>
                <a:latin typeface="Trebuchet MS" pitchFamily="34" charset="0"/>
              </a:rPr>
              <a:t>(1998)</a:t>
            </a:r>
          </a:p>
        </p:txBody>
      </p:sp>
      <p:sp>
        <p:nvSpPr>
          <p:cNvPr id="3087" name="Rectangle 15"/>
          <p:cNvSpPr>
            <a:spLocks noChangeArrowheads="1"/>
          </p:cNvSpPr>
          <p:nvPr/>
        </p:nvSpPr>
        <p:spPr bwMode="auto">
          <a:xfrm>
            <a:off x="5080000" y="3998913"/>
            <a:ext cx="2635250" cy="396875"/>
          </a:xfrm>
          <a:prstGeom prst="rect">
            <a:avLst/>
          </a:prstGeom>
          <a:solidFill>
            <a:schemeClr val="accent1"/>
          </a:solidFill>
          <a:ln w="9525">
            <a:noFill/>
            <a:miter lim="800000"/>
            <a:headEnd/>
            <a:tailEnd/>
          </a:ln>
          <a:effectLst/>
        </p:spPr>
        <p:txBody>
          <a:bodyPr>
            <a:spAutoFit/>
          </a:bodyPr>
          <a:lstStyle/>
          <a:p>
            <a:r>
              <a:rPr lang="es-ES_tradnl" sz="2000">
                <a:solidFill>
                  <a:schemeClr val="bg1"/>
                </a:solidFill>
                <a:latin typeface="Trebuchet MS" pitchFamily="34" charset="0"/>
              </a:rPr>
              <a:t>Costa Rica </a:t>
            </a:r>
            <a:r>
              <a:rPr lang="es-ES_tradnl" sz="1600">
                <a:solidFill>
                  <a:schemeClr val="bg1"/>
                </a:solidFill>
                <a:latin typeface="Trebuchet MS" pitchFamily="34" charset="0"/>
              </a:rPr>
              <a:t>(1999)</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75"/>
                                        </p:tgtEl>
                                        <p:attrNameLst>
                                          <p:attrName>style.visibility</p:attrName>
                                        </p:attrNameLst>
                                      </p:cBhvr>
                                      <p:to>
                                        <p:strVal val="visible"/>
                                      </p:to>
                                    </p:set>
                                    <p:animEffect transition="in" filter="blinds(horizontal)">
                                      <p:cBhvr>
                                        <p:cTn id="7" dur="500"/>
                                        <p:tgtEl>
                                          <p:spTgt spid="307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076"/>
                                        </p:tgtEl>
                                        <p:attrNameLst>
                                          <p:attrName>style.visibility</p:attrName>
                                        </p:attrNameLst>
                                      </p:cBhvr>
                                      <p:to>
                                        <p:strVal val="visible"/>
                                      </p:to>
                                    </p:set>
                                    <p:animEffect transition="in" filter="blinds(horizontal)">
                                      <p:cBhvr>
                                        <p:cTn id="12" dur="500"/>
                                        <p:tgtEl>
                                          <p:spTgt spid="307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077"/>
                                        </p:tgtEl>
                                        <p:attrNameLst>
                                          <p:attrName>style.visibility</p:attrName>
                                        </p:attrNameLst>
                                      </p:cBhvr>
                                      <p:to>
                                        <p:strVal val="visible"/>
                                      </p:to>
                                    </p:set>
                                    <p:animEffect transition="in" filter="blinds(horizontal)">
                                      <p:cBhvr>
                                        <p:cTn id="17" dur="500"/>
                                        <p:tgtEl>
                                          <p:spTgt spid="307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078"/>
                                        </p:tgtEl>
                                        <p:attrNameLst>
                                          <p:attrName>style.visibility</p:attrName>
                                        </p:attrNameLst>
                                      </p:cBhvr>
                                      <p:to>
                                        <p:strVal val="visible"/>
                                      </p:to>
                                    </p:set>
                                    <p:animEffect transition="in" filter="blinds(horizontal)">
                                      <p:cBhvr>
                                        <p:cTn id="22" dur="500"/>
                                        <p:tgtEl>
                                          <p:spTgt spid="30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3075" grpId="0"/>
      <p:bldOleChart spid="3076" grpId="0"/>
      <p:bldOleChart spid="3077" grpId="0"/>
      <p:bldOleChart spid="3078"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title" idx="4294967295"/>
          </p:nvPr>
        </p:nvSpPr>
        <p:spPr>
          <a:xfrm>
            <a:off x="885825" y="617538"/>
            <a:ext cx="8258175" cy="906462"/>
          </a:xfrm>
        </p:spPr>
        <p:txBody>
          <a:bodyPr/>
          <a:lstStyle/>
          <a:p>
            <a:pPr algn="ctr"/>
            <a:r>
              <a:rPr lang="es-MX" sz="2000"/>
              <a:t>Diálogo Regional de Políticas</a:t>
            </a:r>
            <a:endParaRPr lang="es-ES" sz="2000"/>
          </a:p>
        </p:txBody>
      </p:sp>
      <p:sp>
        <p:nvSpPr>
          <p:cNvPr id="51203" name="Rectangle 3"/>
          <p:cNvSpPr>
            <a:spLocks noChangeArrowheads="1"/>
          </p:cNvSpPr>
          <p:nvPr/>
        </p:nvSpPr>
        <p:spPr bwMode="ltGray">
          <a:xfrm>
            <a:off x="0" y="0"/>
            <a:ext cx="9144000" cy="3251200"/>
          </a:xfrm>
          <a:prstGeom prst="rect">
            <a:avLst/>
          </a:prstGeom>
          <a:solidFill>
            <a:schemeClr val="accent1"/>
          </a:solidFill>
          <a:ln w="9525">
            <a:noFill/>
            <a:miter lim="800000"/>
            <a:headEnd/>
            <a:tailEnd/>
          </a:ln>
          <a:effectLst/>
        </p:spPr>
        <p:txBody>
          <a:bodyPr wrap="none" anchor="ctr"/>
          <a:lstStyle/>
          <a:p>
            <a:endParaRPr lang="en-US"/>
          </a:p>
        </p:txBody>
      </p:sp>
      <p:sp>
        <p:nvSpPr>
          <p:cNvPr id="51204" name="Rectangle 4"/>
          <p:cNvSpPr>
            <a:spLocks noChangeArrowheads="1"/>
          </p:cNvSpPr>
          <p:nvPr/>
        </p:nvSpPr>
        <p:spPr bwMode="ltGray">
          <a:xfrm>
            <a:off x="0" y="3276600"/>
            <a:ext cx="9144000" cy="1295400"/>
          </a:xfrm>
          <a:prstGeom prst="rect">
            <a:avLst/>
          </a:prstGeom>
          <a:solidFill>
            <a:srgbClr val="C3D6C3"/>
          </a:solidFill>
          <a:ln w="9525">
            <a:noFill/>
            <a:miter lim="800000"/>
            <a:headEnd/>
            <a:tailEnd/>
          </a:ln>
          <a:effectLst/>
        </p:spPr>
        <p:txBody>
          <a:bodyPr wrap="none" anchor="ctr"/>
          <a:lstStyle/>
          <a:p>
            <a:endParaRPr lang="en-US"/>
          </a:p>
        </p:txBody>
      </p:sp>
      <p:sp>
        <p:nvSpPr>
          <p:cNvPr id="51205" name="Rectangle 5"/>
          <p:cNvSpPr>
            <a:spLocks noChangeArrowheads="1"/>
          </p:cNvSpPr>
          <p:nvPr/>
        </p:nvSpPr>
        <p:spPr bwMode="ltGray">
          <a:xfrm>
            <a:off x="0" y="4597400"/>
            <a:ext cx="9144000" cy="2260600"/>
          </a:xfrm>
          <a:prstGeom prst="rect">
            <a:avLst/>
          </a:prstGeom>
          <a:solidFill>
            <a:schemeClr val="accent2"/>
          </a:solidFill>
          <a:ln w="9525">
            <a:noFill/>
            <a:miter lim="800000"/>
            <a:headEnd/>
            <a:tailEnd/>
          </a:ln>
          <a:effectLst/>
        </p:spPr>
        <p:txBody>
          <a:bodyPr wrap="none" anchor="ctr"/>
          <a:lstStyle/>
          <a:p>
            <a:endParaRPr lang="en-US"/>
          </a:p>
        </p:txBody>
      </p:sp>
      <p:sp>
        <p:nvSpPr>
          <p:cNvPr id="51206" name="Rectangle 6"/>
          <p:cNvSpPr>
            <a:spLocks noGrp="1" noChangeArrowheads="1"/>
          </p:cNvSpPr>
          <p:nvPr>
            <p:ph type="subTitle" idx="4294967295"/>
          </p:nvPr>
        </p:nvSpPr>
        <p:spPr>
          <a:xfrm>
            <a:off x="457200" y="3733800"/>
            <a:ext cx="8229600" cy="2514600"/>
          </a:xfrm>
        </p:spPr>
        <p:txBody>
          <a:bodyPr/>
          <a:lstStyle/>
          <a:p>
            <a:pPr marL="0" indent="0" algn="ctr">
              <a:buFont typeface="Webdings" pitchFamily="18" charset="2"/>
              <a:buNone/>
            </a:pPr>
            <a:r>
              <a:rPr lang="en-US">
                <a:ea typeface="Arial Unicode MS" pitchFamily="34" charset="-128"/>
                <a:cs typeface="Arial Unicode MS" pitchFamily="34" charset="-128"/>
              </a:rPr>
              <a:t>Argentina, Costa Rica, Mexico and Peru</a:t>
            </a:r>
            <a:endParaRPr lang="en-US" sz="2800"/>
          </a:p>
        </p:txBody>
      </p:sp>
      <p:sp>
        <p:nvSpPr>
          <p:cNvPr id="51207" name="Rectangle 7"/>
          <p:cNvSpPr>
            <a:spLocks noChangeArrowheads="1"/>
          </p:cNvSpPr>
          <p:nvPr/>
        </p:nvSpPr>
        <p:spPr bwMode="auto">
          <a:xfrm>
            <a:off x="457200" y="1066800"/>
            <a:ext cx="8229600" cy="1828800"/>
          </a:xfrm>
          <a:prstGeom prst="rect">
            <a:avLst/>
          </a:prstGeom>
          <a:noFill/>
          <a:ln w="9525">
            <a:noFill/>
            <a:miter lim="800000"/>
            <a:headEnd/>
            <a:tailEnd/>
          </a:ln>
          <a:effectLst/>
        </p:spPr>
        <p:txBody>
          <a:bodyPr/>
          <a:lstStyle/>
          <a:p>
            <a:pPr algn="ctr">
              <a:buClr>
                <a:schemeClr val="folHlink"/>
              </a:buClr>
              <a:buSzPct val="60000"/>
              <a:buFont typeface="Webdings" pitchFamily="18" charset="2"/>
              <a:buNone/>
            </a:pPr>
            <a:r>
              <a:rPr lang="en-US" sz="3200">
                <a:solidFill>
                  <a:schemeClr val="bg1"/>
                </a:solidFill>
                <a:latin typeface="Times New Roman" pitchFamily="18" charset="0"/>
                <a:cs typeface="Times New Roman" pitchFamily="18" charset="0"/>
              </a:rPr>
              <a:t>Comparative Analysis of Labor Relations in the </a:t>
            </a:r>
          </a:p>
          <a:p>
            <a:pPr algn="ctr">
              <a:buClr>
                <a:schemeClr val="folHlink"/>
              </a:buClr>
              <a:buSzPct val="60000"/>
              <a:buFont typeface="Webdings" pitchFamily="18" charset="2"/>
              <a:buNone/>
            </a:pPr>
            <a:endParaRPr lang="en-US" sz="3200">
              <a:solidFill>
                <a:schemeClr val="bg1"/>
              </a:solidFill>
              <a:latin typeface="Times New Roman" pitchFamily="18" charset="0"/>
              <a:cs typeface="Times New Roman" pitchFamily="18" charset="0"/>
            </a:endParaRPr>
          </a:p>
          <a:p>
            <a:pPr algn="ctr">
              <a:buClr>
                <a:schemeClr val="folHlink"/>
              </a:buClr>
              <a:buSzPct val="60000"/>
              <a:buFont typeface="Webdings" pitchFamily="18" charset="2"/>
              <a:buNone/>
            </a:pPr>
            <a:r>
              <a:rPr lang="en-US" sz="3200">
                <a:solidFill>
                  <a:schemeClr val="bg1"/>
                </a:solidFill>
                <a:latin typeface="Times New Roman" pitchFamily="18" charset="0"/>
                <a:cs typeface="Times New Roman" pitchFamily="18" charset="0"/>
              </a:rPr>
              <a:t>Latin American Public Administration</a:t>
            </a:r>
            <a:endParaRPr lang="es-ES" sz="3600">
              <a:solidFill>
                <a:schemeClr val="bg1"/>
              </a:solidFill>
              <a:latin typeface="Times New Roman" pitchFamily="18" charset="0"/>
            </a:endParaRPr>
          </a:p>
        </p:txBody>
      </p:sp>
      <p:sp>
        <p:nvSpPr>
          <p:cNvPr id="51208" name="Rectangle 8"/>
          <p:cNvSpPr>
            <a:spLocks noChangeArrowheads="1"/>
          </p:cNvSpPr>
          <p:nvPr/>
        </p:nvSpPr>
        <p:spPr bwMode="auto">
          <a:xfrm>
            <a:off x="457200" y="5105400"/>
            <a:ext cx="8229600" cy="685800"/>
          </a:xfrm>
          <a:prstGeom prst="rect">
            <a:avLst/>
          </a:prstGeom>
          <a:noFill/>
          <a:ln w="9525">
            <a:noFill/>
            <a:miter lim="800000"/>
            <a:headEnd/>
            <a:tailEnd/>
          </a:ln>
          <a:effectLst>
            <a:outerShdw dist="35921" dir="2700000" algn="ctr" rotWithShape="0">
              <a:schemeClr val="bg2"/>
            </a:outerShdw>
          </a:effectLst>
        </p:spPr>
        <p:txBody>
          <a:bodyPr/>
          <a:lstStyle/>
          <a:p>
            <a:pPr algn="ctr">
              <a:spcBef>
                <a:spcPct val="20000"/>
              </a:spcBef>
              <a:buClr>
                <a:schemeClr val="folHlink"/>
              </a:buClr>
              <a:buSzPct val="60000"/>
              <a:buFont typeface="Webdings" pitchFamily="18" charset="2"/>
              <a:buNone/>
            </a:pPr>
            <a:r>
              <a:rPr lang="en-US" sz="1600" b="1">
                <a:solidFill>
                  <a:schemeClr val="bg1"/>
                </a:solidFill>
                <a:latin typeface="Trebuchet MS" pitchFamily="34" charset="0"/>
                <a:ea typeface="Arial Unicode MS" pitchFamily="34" charset="-128"/>
                <a:cs typeface="Arial Unicode MS" pitchFamily="34" charset="-128"/>
              </a:rPr>
              <a:t>By José Alberto Bonifacio and Graciela Falivene</a:t>
            </a:r>
          </a:p>
          <a:p>
            <a:pPr algn="ctr">
              <a:spcBef>
                <a:spcPct val="20000"/>
              </a:spcBef>
              <a:buClr>
                <a:schemeClr val="folHlink"/>
              </a:buClr>
              <a:buSzPct val="60000"/>
              <a:buFont typeface="Webdings" pitchFamily="18" charset="2"/>
              <a:buNone/>
            </a:pPr>
            <a:r>
              <a:rPr lang="en-US" sz="1600" b="1">
                <a:solidFill>
                  <a:schemeClr val="bg1"/>
                </a:solidFill>
                <a:latin typeface="Trebuchet MS" pitchFamily="34" charset="0"/>
                <a:ea typeface="Arial Unicode MS" pitchFamily="34" charset="-128"/>
                <a:cs typeface="Arial Unicode MS" pitchFamily="34" charset="-128"/>
              </a:rPr>
              <a:t>with the cooperation of CLAD</a:t>
            </a:r>
          </a:p>
          <a:p>
            <a:pPr algn="ctr">
              <a:spcBef>
                <a:spcPct val="20000"/>
              </a:spcBef>
              <a:buClr>
                <a:schemeClr val="folHlink"/>
              </a:buClr>
              <a:buSzPct val="60000"/>
              <a:buFont typeface="Webdings" pitchFamily="18" charset="2"/>
              <a:buNone/>
            </a:pPr>
            <a:endParaRPr lang="es-ES_tradnl" sz="1600" i="1">
              <a:solidFill>
                <a:schemeClr val="bg1"/>
              </a:solidFill>
              <a:latin typeface="Trebuchet MS" pitchFamily="34" charset="0"/>
              <a:ea typeface="Arial Unicode MS" pitchFamily="34" charset="-128"/>
              <a:cs typeface="Arial Unicode MS" pitchFamily="34" charset="-128"/>
            </a:endParaRPr>
          </a:p>
          <a:p>
            <a:pPr algn="ctr">
              <a:spcBef>
                <a:spcPct val="20000"/>
              </a:spcBef>
              <a:buClr>
                <a:schemeClr val="folHlink"/>
              </a:buClr>
              <a:buSzPct val="60000"/>
              <a:buFont typeface="Webdings" pitchFamily="18" charset="2"/>
              <a:buNone/>
            </a:pPr>
            <a:endParaRPr lang="es-ES" sz="2000">
              <a:solidFill>
                <a:schemeClr val="bg1"/>
              </a:solidFill>
              <a:latin typeface="Trebuchet MS"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7" name="Oval 11"/>
          <p:cNvSpPr>
            <a:spLocks noChangeArrowheads="1"/>
          </p:cNvSpPr>
          <p:nvPr/>
        </p:nvSpPr>
        <p:spPr bwMode="ltGray">
          <a:xfrm>
            <a:off x="609600" y="1905000"/>
            <a:ext cx="838200" cy="838200"/>
          </a:xfrm>
          <a:prstGeom prst="ellipse">
            <a:avLst/>
          </a:prstGeom>
          <a:solidFill>
            <a:schemeClr val="folHlink"/>
          </a:solidFill>
          <a:ln w="9525">
            <a:noFill/>
            <a:miter lim="800000"/>
            <a:headEnd/>
            <a:tailEnd/>
          </a:ln>
          <a:effectLst/>
        </p:spPr>
        <p:txBody>
          <a:bodyPr wrap="none" anchor="ctr"/>
          <a:lstStyle/>
          <a:p>
            <a:endParaRPr lang="en-US"/>
          </a:p>
        </p:txBody>
      </p:sp>
      <p:sp>
        <p:nvSpPr>
          <p:cNvPr id="24583" name="Rectangle 7"/>
          <p:cNvSpPr>
            <a:spLocks noGrp="1" noChangeArrowheads="1"/>
          </p:cNvSpPr>
          <p:nvPr>
            <p:ph type="title"/>
          </p:nvPr>
        </p:nvSpPr>
        <p:spPr/>
        <p:txBody>
          <a:bodyPr/>
          <a:lstStyle/>
          <a:p>
            <a:r>
              <a:rPr lang="es-AR"/>
              <a:t>Objective of the Study</a:t>
            </a:r>
            <a:endParaRPr lang="es-ES"/>
          </a:p>
        </p:txBody>
      </p:sp>
      <p:sp>
        <p:nvSpPr>
          <p:cNvPr id="24586" name="Rectangle 10"/>
          <p:cNvSpPr>
            <a:spLocks noChangeArrowheads="1"/>
          </p:cNvSpPr>
          <p:nvPr/>
        </p:nvSpPr>
        <p:spPr bwMode="auto">
          <a:xfrm>
            <a:off x="914400" y="2133600"/>
            <a:ext cx="6629400" cy="1800225"/>
          </a:xfrm>
          <a:prstGeom prst="rect">
            <a:avLst/>
          </a:prstGeom>
          <a:noFill/>
          <a:ln w="9525">
            <a:noFill/>
            <a:miter lim="800000"/>
            <a:headEnd/>
            <a:tailEnd/>
          </a:ln>
          <a:effectLst/>
        </p:spPr>
        <p:txBody>
          <a:bodyPr>
            <a:spAutoFit/>
          </a:bodyPr>
          <a:lstStyle/>
          <a:p>
            <a:r>
              <a:rPr lang="en-US" sz="2800">
                <a:latin typeface="Arial" pitchFamily="34" charset="0"/>
                <a:cs typeface="Arial" pitchFamily="34" charset="0"/>
              </a:rPr>
              <a:t>To perform a comparative analysis of labor relations in the Public Administration over the last decade, in Argentina, Costa Rica, Mexico and Peru</a:t>
            </a:r>
            <a:r>
              <a:rPr lang="pt-BR" sz="2800">
                <a:latin typeface="Arial" pitchFamily="34" charset="0"/>
                <a:cs typeface="Arial" pitchFamily="34" charset="0"/>
              </a:rPr>
              <a:t>.</a:t>
            </a:r>
            <a:endParaRPr lang="es-ES_tradnl" sz="280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4"/>
          <p:cNvSpPr>
            <a:spLocks noGrp="1" noChangeArrowheads="1"/>
          </p:cNvSpPr>
          <p:nvPr>
            <p:ph type="title"/>
          </p:nvPr>
        </p:nvSpPr>
        <p:spPr/>
        <p:txBody>
          <a:bodyPr/>
          <a:lstStyle/>
          <a:p>
            <a:r>
              <a:rPr lang="es-ES"/>
              <a:t>Methodological Aspects </a:t>
            </a:r>
            <a:r>
              <a:rPr lang="es-ES" sz="2800"/>
              <a:t>(1)</a:t>
            </a:r>
            <a:endParaRPr lang="es-ES"/>
          </a:p>
        </p:txBody>
      </p:sp>
      <p:sp>
        <p:nvSpPr>
          <p:cNvPr id="25606" name="Oval 6"/>
          <p:cNvSpPr>
            <a:spLocks noChangeArrowheads="1"/>
          </p:cNvSpPr>
          <p:nvPr/>
        </p:nvSpPr>
        <p:spPr bwMode="ltGray">
          <a:xfrm>
            <a:off x="609600" y="1905000"/>
            <a:ext cx="838200" cy="838200"/>
          </a:xfrm>
          <a:prstGeom prst="ellipse">
            <a:avLst/>
          </a:prstGeom>
          <a:solidFill>
            <a:schemeClr val="folHlink"/>
          </a:solidFill>
          <a:ln w="9525">
            <a:noFill/>
            <a:miter lim="800000"/>
            <a:headEnd/>
            <a:tailEnd/>
          </a:ln>
          <a:effectLst/>
        </p:spPr>
        <p:txBody>
          <a:bodyPr wrap="none" anchor="ctr"/>
          <a:lstStyle/>
          <a:p>
            <a:endParaRPr lang="en-US"/>
          </a:p>
        </p:txBody>
      </p:sp>
      <p:sp>
        <p:nvSpPr>
          <p:cNvPr id="25605" name="Rectangle 5"/>
          <p:cNvSpPr>
            <a:spLocks noGrp="1" noChangeArrowheads="1"/>
          </p:cNvSpPr>
          <p:nvPr>
            <p:ph type="body" idx="1"/>
          </p:nvPr>
        </p:nvSpPr>
        <p:spPr>
          <a:xfrm>
            <a:off x="914400" y="2133600"/>
            <a:ext cx="7315200" cy="4419600"/>
          </a:xfrm>
        </p:spPr>
        <p:txBody>
          <a:bodyPr/>
          <a:lstStyle/>
          <a:p>
            <a:pPr marL="0" indent="0">
              <a:buFont typeface="Webdings" pitchFamily="18" charset="2"/>
              <a:buNone/>
            </a:pPr>
            <a:r>
              <a:rPr lang="en-US" b="1">
                <a:latin typeface="Arial" pitchFamily="34" charset="0"/>
                <a:cs typeface="Arial" pitchFamily="34" charset="0"/>
              </a:rPr>
              <a:t>Scope of the Study</a:t>
            </a:r>
            <a:endParaRPr lang="en-US">
              <a:latin typeface="Arial" pitchFamily="34" charset="0"/>
              <a:cs typeface="Arial" pitchFamily="34" charset="0"/>
            </a:endParaRPr>
          </a:p>
          <a:p>
            <a:pPr marL="0" indent="0">
              <a:buFont typeface="Webdings" pitchFamily="18" charset="2"/>
              <a:buNone/>
            </a:pPr>
            <a:r>
              <a:rPr lang="en-US">
                <a:latin typeface="Arial" pitchFamily="34" charset="0"/>
                <a:cs typeface="Arial" pitchFamily="34" charset="0"/>
              </a:rPr>
              <a:t>Labor relations that affect civilian personnel of the public service in three specific areas of government </a:t>
            </a:r>
            <a:r>
              <a:rPr lang="pt-BR">
                <a:latin typeface="Arial" pitchFamily="34" charset="0"/>
                <a:cs typeface="Arial" pitchFamily="34" charset="0"/>
              </a:rPr>
              <a:t>activity</a:t>
            </a:r>
            <a:r>
              <a:rPr lang="en-US">
                <a:latin typeface="Arial" pitchFamily="34" charset="0"/>
                <a:cs typeface="Arial" pitchFamily="34" charset="0"/>
              </a:rPr>
              <a:t>:</a:t>
            </a:r>
          </a:p>
          <a:p>
            <a:pPr marL="768350" lvl="1"/>
            <a:r>
              <a:rPr lang="en-US">
                <a:latin typeface="Arial" pitchFamily="34" charset="0"/>
                <a:cs typeface="Arial" pitchFamily="34" charset="0"/>
              </a:rPr>
              <a:t>a) national, centralized and decentralized administration</a:t>
            </a:r>
          </a:p>
          <a:p>
            <a:pPr marL="768350" lvl="1"/>
            <a:r>
              <a:rPr lang="en-US">
                <a:latin typeface="Arial" pitchFamily="34" charset="0"/>
                <a:cs typeface="Arial" pitchFamily="34" charset="0"/>
              </a:rPr>
              <a:t>b)</a:t>
            </a:r>
            <a:r>
              <a:rPr lang="en-US">
                <a:latin typeface="Times New Roman" pitchFamily="18" charset="0"/>
                <a:cs typeface="Times New Roman" pitchFamily="18" charset="0"/>
              </a:rPr>
              <a:t> </a:t>
            </a:r>
            <a:r>
              <a:rPr lang="en-US">
                <a:latin typeface="Arial" pitchFamily="34" charset="0"/>
                <a:cs typeface="Arial" pitchFamily="34" charset="0"/>
              </a:rPr>
              <a:t>health sector</a:t>
            </a:r>
          </a:p>
          <a:p>
            <a:pPr marL="768350" lvl="1"/>
            <a:r>
              <a:rPr lang="en-US">
                <a:latin typeface="Arial" pitchFamily="34" charset="0"/>
                <a:cs typeface="Arial" pitchFamily="34" charset="0"/>
              </a:rPr>
              <a:t>c) education sector</a:t>
            </a:r>
            <a:r>
              <a:rPr lang="en-US" sz="180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4" name="Rectangle 8"/>
          <p:cNvSpPr>
            <a:spLocks noGrp="1" noChangeArrowheads="1"/>
          </p:cNvSpPr>
          <p:nvPr>
            <p:ph type="title"/>
          </p:nvPr>
        </p:nvSpPr>
        <p:spPr/>
        <p:txBody>
          <a:bodyPr/>
          <a:lstStyle/>
          <a:p>
            <a:r>
              <a:rPr lang="en-AU"/>
              <a:t>Scope of the Study</a:t>
            </a:r>
            <a:endParaRPr lang="es-ES"/>
          </a:p>
        </p:txBody>
      </p:sp>
      <p:sp>
        <p:nvSpPr>
          <p:cNvPr id="40727" name="Rectangle 791"/>
          <p:cNvSpPr>
            <a:spLocks noChangeArrowheads="1"/>
          </p:cNvSpPr>
          <p:nvPr/>
        </p:nvSpPr>
        <p:spPr bwMode="blackWhite">
          <a:xfrm>
            <a:off x="2057400" y="1371600"/>
            <a:ext cx="2667000" cy="304800"/>
          </a:xfrm>
          <a:prstGeom prst="rect">
            <a:avLst/>
          </a:prstGeom>
          <a:solidFill>
            <a:schemeClr val="accent2"/>
          </a:solidFill>
          <a:ln w="9525">
            <a:noFill/>
            <a:miter lim="800000"/>
            <a:headEnd/>
            <a:tailEnd/>
          </a:ln>
          <a:effectLst>
            <a:outerShdw dist="35921" dir="2700000" algn="ctr" rotWithShape="0">
              <a:schemeClr val="bg2"/>
            </a:outerShdw>
          </a:effectLst>
        </p:spPr>
        <p:txBody>
          <a:bodyPr wrap="none" anchor="ctr"/>
          <a:lstStyle/>
          <a:p>
            <a:pPr algn="ctr"/>
            <a:r>
              <a:rPr lang="en-AU" sz="1400" b="1">
                <a:solidFill>
                  <a:schemeClr val="bg1"/>
                </a:solidFill>
              </a:rPr>
              <a:t>Total Public Employment</a:t>
            </a:r>
            <a:endParaRPr lang="es-ES_tradnl" sz="1400" b="1">
              <a:solidFill>
                <a:schemeClr val="bg1"/>
              </a:solidFill>
            </a:endParaRPr>
          </a:p>
        </p:txBody>
      </p:sp>
      <p:sp>
        <p:nvSpPr>
          <p:cNvPr id="40728" name="Rectangle 792"/>
          <p:cNvSpPr>
            <a:spLocks noChangeArrowheads="1"/>
          </p:cNvSpPr>
          <p:nvPr/>
        </p:nvSpPr>
        <p:spPr bwMode="blackWhite">
          <a:xfrm>
            <a:off x="990600" y="1981200"/>
            <a:ext cx="1600200" cy="457200"/>
          </a:xfrm>
          <a:prstGeom prst="rect">
            <a:avLst/>
          </a:prstGeom>
          <a:solidFill>
            <a:schemeClr val="accent2"/>
          </a:solidFill>
          <a:ln w="9525">
            <a:noFill/>
            <a:miter lim="800000"/>
            <a:headEnd/>
            <a:tailEnd/>
          </a:ln>
          <a:effectLst>
            <a:outerShdw dist="35921" dir="2700000" algn="ctr" rotWithShape="0">
              <a:schemeClr val="bg2"/>
            </a:outerShdw>
          </a:effectLst>
        </p:spPr>
        <p:txBody>
          <a:bodyPr wrap="none" anchor="ctr"/>
          <a:lstStyle/>
          <a:p>
            <a:pPr algn="ctr"/>
            <a:r>
              <a:rPr lang="en-US" sz="1200" b="1">
                <a:solidFill>
                  <a:schemeClr val="bg1"/>
                </a:solidFill>
              </a:rPr>
              <a:t>Foreign Service</a:t>
            </a:r>
          </a:p>
          <a:p>
            <a:pPr algn="ctr"/>
            <a:r>
              <a:rPr lang="en-US" sz="1200" b="1">
                <a:solidFill>
                  <a:schemeClr val="bg1"/>
                </a:solidFill>
              </a:rPr>
              <a:t>Employees</a:t>
            </a:r>
          </a:p>
        </p:txBody>
      </p:sp>
      <p:sp>
        <p:nvSpPr>
          <p:cNvPr id="40729" name="Rectangle 793"/>
          <p:cNvSpPr>
            <a:spLocks noChangeArrowheads="1"/>
          </p:cNvSpPr>
          <p:nvPr/>
        </p:nvSpPr>
        <p:spPr bwMode="blackWhite">
          <a:xfrm>
            <a:off x="4191000" y="1981200"/>
            <a:ext cx="1600200" cy="381000"/>
          </a:xfrm>
          <a:prstGeom prst="rect">
            <a:avLst/>
          </a:prstGeom>
          <a:solidFill>
            <a:schemeClr val="accent2"/>
          </a:solidFill>
          <a:ln w="9525">
            <a:noFill/>
            <a:miter lim="800000"/>
            <a:headEnd/>
            <a:tailEnd/>
          </a:ln>
          <a:effectLst>
            <a:outerShdw dist="35921" dir="2700000" algn="ctr" rotWithShape="0">
              <a:schemeClr val="bg2"/>
            </a:outerShdw>
          </a:effectLst>
        </p:spPr>
        <p:txBody>
          <a:bodyPr wrap="none" anchor="ctr"/>
          <a:lstStyle/>
          <a:p>
            <a:pPr algn="ctr"/>
            <a:r>
              <a:rPr lang="en-AU" sz="1200" b="1">
                <a:solidFill>
                  <a:schemeClr val="bg1"/>
                </a:solidFill>
              </a:rPr>
              <a:t>General Government</a:t>
            </a:r>
            <a:endParaRPr lang="es-ES_tradnl" sz="1200" b="1">
              <a:solidFill>
                <a:schemeClr val="bg1"/>
              </a:solidFill>
            </a:endParaRPr>
          </a:p>
        </p:txBody>
      </p:sp>
      <p:sp>
        <p:nvSpPr>
          <p:cNvPr id="40730" name="Rectangle 794"/>
          <p:cNvSpPr>
            <a:spLocks noChangeArrowheads="1"/>
          </p:cNvSpPr>
          <p:nvPr/>
        </p:nvSpPr>
        <p:spPr bwMode="blackWhite">
          <a:xfrm>
            <a:off x="2133600" y="2743200"/>
            <a:ext cx="1600200" cy="609600"/>
          </a:xfrm>
          <a:prstGeom prst="rect">
            <a:avLst/>
          </a:prstGeom>
          <a:solidFill>
            <a:schemeClr val="accent2"/>
          </a:solidFill>
          <a:ln w="9525">
            <a:noFill/>
            <a:miter lim="800000"/>
            <a:headEnd/>
            <a:tailEnd/>
          </a:ln>
          <a:effectLst>
            <a:outerShdw dist="35921" dir="2700000" algn="ctr" rotWithShape="0">
              <a:schemeClr val="bg2"/>
            </a:outerShdw>
          </a:effectLst>
        </p:spPr>
        <p:txBody>
          <a:bodyPr wrap="none" anchor="ctr"/>
          <a:lstStyle/>
          <a:p>
            <a:pPr algn="ctr"/>
            <a:r>
              <a:rPr lang="en-US" sz="1200" b="1">
                <a:solidFill>
                  <a:schemeClr val="bg1"/>
                </a:solidFill>
              </a:rPr>
              <a:t>Armed Forces</a:t>
            </a:r>
          </a:p>
        </p:txBody>
      </p:sp>
      <p:sp>
        <p:nvSpPr>
          <p:cNvPr id="40731" name="Rectangle 795"/>
          <p:cNvSpPr>
            <a:spLocks noChangeArrowheads="1"/>
          </p:cNvSpPr>
          <p:nvPr/>
        </p:nvSpPr>
        <p:spPr bwMode="blackWhite">
          <a:xfrm>
            <a:off x="4191000" y="2743200"/>
            <a:ext cx="1600200" cy="609600"/>
          </a:xfrm>
          <a:prstGeom prst="rect">
            <a:avLst/>
          </a:prstGeom>
          <a:solidFill>
            <a:schemeClr val="accent2"/>
          </a:solidFill>
          <a:ln w="9525">
            <a:noFill/>
            <a:miter lim="800000"/>
            <a:headEnd/>
            <a:tailEnd/>
          </a:ln>
          <a:effectLst>
            <a:outerShdw dist="35921" dir="2700000" algn="ctr" rotWithShape="0">
              <a:schemeClr val="bg2"/>
            </a:outerShdw>
          </a:effectLst>
        </p:spPr>
        <p:txBody>
          <a:bodyPr lIns="0" tIns="0" rIns="0" bIns="0" anchor="ctr"/>
          <a:lstStyle/>
          <a:p>
            <a:pPr algn="ctr"/>
            <a:r>
              <a:rPr lang="en-AU" sz="1200" b="1">
                <a:solidFill>
                  <a:schemeClr val="bg1"/>
                </a:solidFill>
              </a:rPr>
              <a:t>Total Civilian Central Government Employment</a:t>
            </a:r>
            <a:endParaRPr lang="es-ES_tradnl" sz="1200" b="1">
              <a:solidFill>
                <a:schemeClr val="bg1"/>
              </a:solidFill>
            </a:endParaRPr>
          </a:p>
        </p:txBody>
      </p:sp>
      <p:sp>
        <p:nvSpPr>
          <p:cNvPr id="40732" name="Rectangle 796"/>
          <p:cNvSpPr>
            <a:spLocks noChangeArrowheads="1"/>
          </p:cNvSpPr>
          <p:nvPr/>
        </p:nvSpPr>
        <p:spPr bwMode="blackWhite">
          <a:xfrm>
            <a:off x="6248400" y="2743200"/>
            <a:ext cx="1600200" cy="609600"/>
          </a:xfrm>
          <a:prstGeom prst="rect">
            <a:avLst/>
          </a:prstGeom>
          <a:solidFill>
            <a:schemeClr val="accent2"/>
          </a:solidFill>
          <a:ln w="9525">
            <a:noFill/>
            <a:miter lim="800000"/>
            <a:headEnd/>
            <a:tailEnd/>
          </a:ln>
          <a:effectLst>
            <a:outerShdw dist="35921" dir="2700000" algn="ctr" rotWithShape="0">
              <a:schemeClr val="bg2"/>
            </a:outerShdw>
          </a:effectLst>
        </p:spPr>
        <p:txBody>
          <a:bodyPr lIns="0" tIns="0" rIns="0" bIns="0" anchor="ctr"/>
          <a:lstStyle/>
          <a:p>
            <a:pPr algn="ctr"/>
            <a:r>
              <a:rPr lang="en-AU" sz="1200" b="1">
                <a:solidFill>
                  <a:schemeClr val="bg1"/>
                </a:solidFill>
              </a:rPr>
              <a:t>Subnational Government Employment</a:t>
            </a:r>
            <a:endParaRPr lang="es-ES_tradnl" sz="1200" b="1">
              <a:solidFill>
                <a:schemeClr val="bg1"/>
              </a:solidFill>
            </a:endParaRPr>
          </a:p>
        </p:txBody>
      </p:sp>
      <p:sp>
        <p:nvSpPr>
          <p:cNvPr id="40733" name="Rectangle 797"/>
          <p:cNvSpPr>
            <a:spLocks noChangeArrowheads="1"/>
          </p:cNvSpPr>
          <p:nvPr/>
        </p:nvSpPr>
        <p:spPr bwMode="blackWhite">
          <a:xfrm>
            <a:off x="4419600" y="3505200"/>
            <a:ext cx="1600200" cy="228600"/>
          </a:xfrm>
          <a:prstGeom prst="rect">
            <a:avLst/>
          </a:prstGeom>
          <a:solidFill>
            <a:srgbClr val="B64500"/>
          </a:solidFill>
          <a:ln w="9525">
            <a:noFill/>
            <a:miter lim="800000"/>
            <a:headEnd/>
            <a:tailEnd/>
          </a:ln>
          <a:effectLst>
            <a:outerShdw dist="35921" dir="2700000" algn="ctr" rotWithShape="0">
              <a:schemeClr val="bg2"/>
            </a:outerShdw>
          </a:effectLst>
        </p:spPr>
        <p:txBody>
          <a:bodyPr lIns="0" tIns="0" rIns="0" bIns="0" anchor="ctr"/>
          <a:lstStyle/>
          <a:p>
            <a:pPr algn="ctr"/>
            <a:r>
              <a:rPr lang="es-ES_tradnl" sz="1100" b="1">
                <a:solidFill>
                  <a:schemeClr val="bg1"/>
                </a:solidFill>
              </a:rPr>
              <a:t>Education*</a:t>
            </a:r>
          </a:p>
        </p:txBody>
      </p:sp>
      <p:sp>
        <p:nvSpPr>
          <p:cNvPr id="40735" name="Rectangle 799"/>
          <p:cNvSpPr>
            <a:spLocks noChangeArrowheads="1"/>
          </p:cNvSpPr>
          <p:nvPr/>
        </p:nvSpPr>
        <p:spPr bwMode="blackWhite">
          <a:xfrm>
            <a:off x="4419600" y="3886200"/>
            <a:ext cx="1600200" cy="228600"/>
          </a:xfrm>
          <a:prstGeom prst="rect">
            <a:avLst/>
          </a:prstGeom>
          <a:solidFill>
            <a:srgbClr val="B64500"/>
          </a:solidFill>
          <a:ln w="9525">
            <a:noFill/>
            <a:miter lim="800000"/>
            <a:headEnd/>
            <a:tailEnd/>
          </a:ln>
          <a:effectLst>
            <a:outerShdw dist="35921" dir="2700000" algn="ctr" rotWithShape="0">
              <a:schemeClr val="bg2"/>
            </a:outerShdw>
          </a:effectLst>
        </p:spPr>
        <p:txBody>
          <a:bodyPr lIns="0" tIns="0" rIns="0" bIns="0" anchor="ctr"/>
          <a:lstStyle/>
          <a:p>
            <a:pPr algn="ctr"/>
            <a:r>
              <a:rPr lang="es-ES_tradnl" sz="1100" b="1">
                <a:solidFill>
                  <a:schemeClr val="bg1"/>
                </a:solidFill>
              </a:rPr>
              <a:t>Health*</a:t>
            </a:r>
          </a:p>
        </p:txBody>
      </p:sp>
      <p:sp>
        <p:nvSpPr>
          <p:cNvPr id="40737" name="Rectangle 801"/>
          <p:cNvSpPr>
            <a:spLocks noChangeArrowheads="1"/>
          </p:cNvSpPr>
          <p:nvPr/>
        </p:nvSpPr>
        <p:spPr bwMode="blackWhite">
          <a:xfrm>
            <a:off x="4419600" y="4267200"/>
            <a:ext cx="1600200" cy="228600"/>
          </a:xfrm>
          <a:prstGeom prst="rect">
            <a:avLst/>
          </a:prstGeom>
          <a:solidFill>
            <a:schemeClr val="accent2"/>
          </a:solidFill>
          <a:ln w="9525">
            <a:noFill/>
            <a:miter lim="800000"/>
            <a:headEnd/>
            <a:tailEnd/>
          </a:ln>
          <a:effectLst>
            <a:outerShdw dist="35921" dir="2700000" algn="ctr" rotWithShape="0">
              <a:schemeClr val="bg2"/>
            </a:outerShdw>
          </a:effectLst>
        </p:spPr>
        <p:txBody>
          <a:bodyPr lIns="0" tIns="0" rIns="0" bIns="0" anchor="ctr"/>
          <a:lstStyle/>
          <a:p>
            <a:pPr algn="ctr"/>
            <a:r>
              <a:rPr lang="es-ES_tradnl" sz="1100" b="1">
                <a:solidFill>
                  <a:schemeClr val="bg1"/>
                </a:solidFill>
              </a:rPr>
              <a:t>Police</a:t>
            </a:r>
          </a:p>
        </p:txBody>
      </p:sp>
      <p:sp>
        <p:nvSpPr>
          <p:cNvPr id="40738" name="Rectangle 802"/>
          <p:cNvSpPr>
            <a:spLocks noChangeArrowheads="1"/>
          </p:cNvSpPr>
          <p:nvPr/>
        </p:nvSpPr>
        <p:spPr bwMode="blackWhite">
          <a:xfrm>
            <a:off x="4419600" y="4648200"/>
            <a:ext cx="1600200" cy="838200"/>
          </a:xfrm>
          <a:prstGeom prst="rect">
            <a:avLst/>
          </a:prstGeom>
          <a:solidFill>
            <a:srgbClr val="B64500"/>
          </a:solidFill>
          <a:ln w="9525">
            <a:noFill/>
            <a:miter lim="800000"/>
            <a:headEnd/>
            <a:tailEnd/>
          </a:ln>
          <a:effectLst>
            <a:outerShdw dist="35921" dir="2700000" algn="ctr" rotWithShape="0">
              <a:schemeClr val="bg2"/>
            </a:outerShdw>
          </a:effectLst>
        </p:spPr>
        <p:txBody>
          <a:bodyPr lIns="0" tIns="0" rIns="0" bIns="0" anchor="ctr"/>
          <a:lstStyle/>
          <a:p>
            <a:pPr algn="ctr"/>
            <a:r>
              <a:rPr lang="en-US" sz="1100" b="1">
                <a:solidFill>
                  <a:schemeClr val="bg1"/>
                </a:solidFill>
              </a:rPr>
              <a:t>Civilian Central Government Employment (excluding education, health, and police</a:t>
            </a:r>
            <a:r>
              <a:rPr lang="en-US" sz="1000" b="1">
                <a:solidFill>
                  <a:schemeClr val="bg1"/>
                </a:solidFill>
              </a:rPr>
              <a:t>)**</a:t>
            </a:r>
            <a:endParaRPr lang="en-US" sz="1100" b="1">
              <a:solidFill>
                <a:schemeClr val="bg1"/>
              </a:solidFill>
            </a:endParaRPr>
          </a:p>
        </p:txBody>
      </p:sp>
      <p:sp>
        <p:nvSpPr>
          <p:cNvPr id="40739" name="Rectangle 803"/>
          <p:cNvSpPr>
            <a:spLocks noChangeArrowheads="1"/>
          </p:cNvSpPr>
          <p:nvPr/>
        </p:nvSpPr>
        <p:spPr bwMode="blackWhite">
          <a:xfrm>
            <a:off x="4724400" y="5562600"/>
            <a:ext cx="1295400" cy="381000"/>
          </a:xfrm>
          <a:prstGeom prst="rect">
            <a:avLst/>
          </a:prstGeom>
          <a:solidFill>
            <a:srgbClr val="B64500"/>
          </a:solidFill>
          <a:ln w="9525">
            <a:noFill/>
            <a:miter lim="800000"/>
            <a:headEnd/>
            <a:tailEnd/>
          </a:ln>
          <a:effectLst>
            <a:outerShdw dist="35921" dir="2700000" algn="ctr" rotWithShape="0">
              <a:schemeClr val="bg2"/>
            </a:outerShdw>
          </a:effectLst>
        </p:spPr>
        <p:txBody>
          <a:bodyPr lIns="0" tIns="0" rIns="0" bIns="0" anchor="ctr"/>
          <a:lstStyle/>
          <a:p>
            <a:pPr algn="ctr"/>
            <a:r>
              <a:rPr lang="en-US" sz="1100" b="1">
                <a:solidFill>
                  <a:schemeClr val="bg1"/>
                </a:solidFill>
              </a:rPr>
              <a:t>Permanent Employees</a:t>
            </a:r>
          </a:p>
        </p:txBody>
      </p:sp>
      <p:sp>
        <p:nvSpPr>
          <p:cNvPr id="40740" name="Rectangle 804"/>
          <p:cNvSpPr>
            <a:spLocks noChangeArrowheads="1"/>
          </p:cNvSpPr>
          <p:nvPr/>
        </p:nvSpPr>
        <p:spPr bwMode="blackWhite">
          <a:xfrm>
            <a:off x="4724400" y="6096000"/>
            <a:ext cx="1295400" cy="381000"/>
          </a:xfrm>
          <a:prstGeom prst="rect">
            <a:avLst/>
          </a:prstGeom>
          <a:solidFill>
            <a:srgbClr val="B64500"/>
          </a:solidFill>
          <a:ln w="9525">
            <a:noFill/>
            <a:miter lim="800000"/>
            <a:headEnd/>
            <a:tailEnd/>
          </a:ln>
          <a:effectLst>
            <a:outerShdw dist="35921" dir="2700000" algn="ctr" rotWithShape="0">
              <a:schemeClr val="bg2"/>
            </a:outerShdw>
          </a:effectLst>
        </p:spPr>
        <p:txBody>
          <a:bodyPr lIns="0" tIns="0" rIns="0" bIns="0" anchor="ctr"/>
          <a:lstStyle/>
          <a:p>
            <a:pPr algn="ctr"/>
            <a:r>
              <a:rPr lang="en-US" sz="1100" b="1">
                <a:solidFill>
                  <a:schemeClr val="bg1"/>
                </a:solidFill>
              </a:rPr>
              <a:t>Temporary Employees</a:t>
            </a:r>
          </a:p>
        </p:txBody>
      </p:sp>
      <p:sp>
        <p:nvSpPr>
          <p:cNvPr id="40741" name="AutoShape 805"/>
          <p:cNvSpPr>
            <a:spLocks/>
          </p:cNvSpPr>
          <p:nvPr/>
        </p:nvSpPr>
        <p:spPr bwMode="auto">
          <a:xfrm>
            <a:off x="4267200" y="5562600"/>
            <a:ext cx="152400" cy="457200"/>
          </a:xfrm>
          <a:prstGeom prst="leftBrace">
            <a:avLst>
              <a:gd name="adj1" fmla="val 25000"/>
              <a:gd name="adj2" fmla="val 50000"/>
            </a:avLst>
          </a:prstGeom>
          <a:noFill/>
          <a:ln w="9525">
            <a:solidFill>
              <a:schemeClr val="tx1"/>
            </a:solidFill>
            <a:miter lim="800000"/>
            <a:headEnd/>
            <a:tailEnd/>
          </a:ln>
          <a:effectLst/>
        </p:spPr>
        <p:txBody>
          <a:bodyPr wrap="none" anchor="ctr"/>
          <a:lstStyle/>
          <a:p>
            <a:endParaRPr lang="en-US"/>
          </a:p>
        </p:txBody>
      </p:sp>
      <p:sp>
        <p:nvSpPr>
          <p:cNvPr id="40742" name="Text Box 806"/>
          <p:cNvSpPr txBox="1">
            <a:spLocks noChangeArrowheads="1"/>
          </p:cNvSpPr>
          <p:nvPr/>
        </p:nvSpPr>
        <p:spPr bwMode="auto">
          <a:xfrm>
            <a:off x="2819400" y="5562600"/>
            <a:ext cx="1447800" cy="396875"/>
          </a:xfrm>
          <a:prstGeom prst="rect">
            <a:avLst/>
          </a:prstGeom>
          <a:noFill/>
          <a:ln w="9525">
            <a:noFill/>
            <a:miter lim="800000"/>
            <a:headEnd/>
            <a:tailEnd/>
          </a:ln>
          <a:effectLst/>
        </p:spPr>
        <p:txBody>
          <a:bodyPr>
            <a:spAutoFit/>
          </a:bodyPr>
          <a:lstStyle/>
          <a:p>
            <a:pPr algn="r"/>
            <a:r>
              <a:rPr lang="en-US" sz="1000" i="1"/>
              <a:t>Usually referred to as the Civil Service</a:t>
            </a:r>
            <a:endParaRPr lang="es-ES_tradnl" sz="1000" i="1"/>
          </a:p>
        </p:txBody>
      </p:sp>
      <p:sp>
        <p:nvSpPr>
          <p:cNvPr id="40743" name="AutoShape 807"/>
          <p:cNvSpPr>
            <a:spLocks/>
          </p:cNvSpPr>
          <p:nvPr/>
        </p:nvSpPr>
        <p:spPr bwMode="auto">
          <a:xfrm>
            <a:off x="4267200" y="6096000"/>
            <a:ext cx="152400" cy="457200"/>
          </a:xfrm>
          <a:prstGeom prst="leftBrace">
            <a:avLst>
              <a:gd name="adj1" fmla="val 25000"/>
              <a:gd name="adj2" fmla="val 50000"/>
            </a:avLst>
          </a:prstGeom>
          <a:noFill/>
          <a:ln w="9525">
            <a:solidFill>
              <a:schemeClr val="tx1"/>
            </a:solidFill>
            <a:miter lim="800000"/>
            <a:headEnd/>
            <a:tailEnd/>
          </a:ln>
          <a:effectLst/>
        </p:spPr>
        <p:txBody>
          <a:bodyPr wrap="none" anchor="ctr"/>
          <a:lstStyle/>
          <a:p>
            <a:endParaRPr lang="en-US"/>
          </a:p>
        </p:txBody>
      </p:sp>
      <p:sp>
        <p:nvSpPr>
          <p:cNvPr id="40744" name="Text Box 808"/>
          <p:cNvSpPr txBox="1">
            <a:spLocks noChangeArrowheads="1"/>
          </p:cNvSpPr>
          <p:nvPr/>
        </p:nvSpPr>
        <p:spPr bwMode="auto">
          <a:xfrm>
            <a:off x="2667000" y="6172200"/>
            <a:ext cx="1600200" cy="244475"/>
          </a:xfrm>
          <a:prstGeom prst="rect">
            <a:avLst/>
          </a:prstGeom>
          <a:noFill/>
          <a:ln w="9525">
            <a:noFill/>
            <a:miter lim="800000"/>
            <a:headEnd/>
            <a:tailEnd/>
          </a:ln>
          <a:effectLst/>
        </p:spPr>
        <p:txBody>
          <a:bodyPr>
            <a:spAutoFit/>
          </a:bodyPr>
          <a:lstStyle/>
          <a:p>
            <a:pPr algn="r"/>
            <a:r>
              <a:rPr lang="en-US" sz="1000" i="1"/>
              <a:t>Contractual Employees</a:t>
            </a:r>
            <a:endParaRPr lang="es-ES_tradnl" sz="1000" i="1"/>
          </a:p>
        </p:txBody>
      </p:sp>
      <p:cxnSp>
        <p:nvCxnSpPr>
          <p:cNvPr id="40745" name="AutoShape 809"/>
          <p:cNvCxnSpPr>
            <a:cxnSpLocks noChangeShapeType="1"/>
            <a:stCxn id="40727" idx="2"/>
            <a:endCxn id="40728" idx="0"/>
          </p:cNvCxnSpPr>
          <p:nvPr/>
        </p:nvCxnSpPr>
        <p:spPr bwMode="auto">
          <a:xfrm rot="5400000">
            <a:off x="2438400" y="1028700"/>
            <a:ext cx="304800" cy="1600200"/>
          </a:xfrm>
          <a:prstGeom prst="bentConnector3">
            <a:avLst>
              <a:gd name="adj1" fmla="val 50000"/>
            </a:avLst>
          </a:prstGeom>
          <a:noFill/>
          <a:ln w="9525">
            <a:solidFill>
              <a:schemeClr val="tx1"/>
            </a:solidFill>
            <a:miter lim="800000"/>
            <a:headEnd/>
            <a:tailEnd/>
          </a:ln>
          <a:effectLst/>
        </p:spPr>
      </p:cxnSp>
      <p:cxnSp>
        <p:nvCxnSpPr>
          <p:cNvPr id="40746" name="AutoShape 810"/>
          <p:cNvCxnSpPr>
            <a:cxnSpLocks noChangeShapeType="1"/>
            <a:stCxn id="40727" idx="2"/>
            <a:endCxn id="40729" idx="0"/>
          </p:cNvCxnSpPr>
          <p:nvPr/>
        </p:nvCxnSpPr>
        <p:spPr bwMode="auto">
          <a:xfrm rot="16200000" flipH="1">
            <a:off x="4038600" y="1028700"/>
            <a:ext cx="304800" cy="1600200"/>
          </a:xfrm>
          <a:prstGeom prst="bentConnector3">
            <a:avLst>
              <a:gd name="adj1" fmla="val 50000"/>
            </a:avLst>
          </a:prstGeom>
          <a:noFill/>
          <a:ln w="9525">
            <a:solidFill>
              <a:schemeClr val="tx1"/>
            </a:solidFill>
            <a:miter lim="800000"/>
            <a:headEnd/>
            <a:tailEnd/>
          </a:ln>
          <a:effectLst/>
        </p:spPr>
      </p:cxnSp>
      <p:cxnSp>
        <p:nvCxnSpPr>
          <p:cNvPr id="40747" name="AutoShape 811"/>
          <p:cNvCxnSpPr>
            <a:cxnSpLocks noChangeShapeType="1"/>
            <a:stCxn id="40729" idx="2"/>
            <a:endCxn id="40730" idx="0"/>
          </p:cNvCxnSpPr>
          <p:nvPr/>
        </p:nvCxnSpPr>
        <p:spPr bwMode="auto">
          <a:xfrm rot="5400000">
            <a:off x="3771900" y="1524000"/>
            <a:ext cx="381000" cy="2057400"/>
          </a:xfrm>
          <a:prstGeom prst="bentConnector3">
            <a:avLst>
              <a:gd name="adj1" fmla="val 50000"/>
            </a:avLst>
          </a:prstGeom>
          <a:noFill/>
          <a:ln w="9525">
            <a:solidFill>
              <a:schemeClr val="tx1"/>
            </a:solidFill>
            <a:miter lim="800000"/>
            <a:headEnd/>
            <a:tailEnd/>
          </a:ln>
          <a:effectLst/>
        </p:spPr>
      </p:cxnSp>
      <p:cxnSp>
        <p:nvCxnSpPr>
          <p:cNvPr id="40748" name="AutoShape 812"/>
          <p:cNvCxnSpPr>
            <a:cxnSpLocks noChangeShapeType="1"/>
            <a:stCxn id="40729" idx="2"/>
            <a:endCxn id="40732" idx="0"/>
          </p:cNvCxnSpPr>
          <p:nvPr/>
        </p:nvCxnSpPr>
        <p:spPr bwMode="auto">
          <a:xfrm rot="16200000" flipH="1">
            <a:off x="5829300" y="1524000"/>
            <a:ext cx="381000" cy="2057400"/>
          </a:xfrm>
          <a:prstGeom prst="bentConnector3">
            <a:avLst>
              <a:gd name="adj1" fmla="val 50000"/>
            </a:avLst>
          </a:prstGeom>
          <a:noFill/>
          <a:ln w="9525">
            <a:solidFill>
              <a:schemeClr val="tx1"/>
            </a:solidFill>
            <a:miter lim="800000"/>
            <a:headEnd/>
            <a:tailEnd/>
          </a:ln>
          <a:effectLst/>
        </p:spPr>
      </p:cxnSp>
      <p:cxnSp>
        <p:nvCxnSpPr>
          <p:cNvPr id="40749" name="AutoShape 813"/>
          <p:cNvCxnSpPr>
            <a:cxnSpLocks noChangeShapeType="1"/>
            <a:stCxn id="40729" idx="2"/>
            <a:endCxn id="40731" idx="0"/>
          </p:cNvCxnSpPr>
          <p:nvPr/>
        </p:nvCxnSpPr>
        <p:spPr bwMode="auto">
          <a:xfrm rot="5400000">
            <a:off x="4800600" y="2552700"/>
            <a:ext cx="381000" cy="0"/>
          </a:xfrm>
          <a:prstGeom prst="straightConnector1">
            <a:avLst/>
          </a:prstGeom>
          <a:noFill/>
          <a:ln w="9525">
            <a:solidFill>
              <a:schemeClr val="tx1"/>
            </a:solidFill>
            <a:miter lim="800000"/>
            <a:headEnd/>
            <a:tailEnd/>
          </a:ln>
          <a:effectLst/>
        </p:spPr>
      </p:cxnSp>
      <p:sp>
        <p:nvSpPr>
          <p:cNvPr id="40750" name="Freeform 814"/>
          <p:cNvSpPr>
            <a:spLocks/>
          </p:cNvSpPr>
          <p:nvPr/>
        </p:nvSpPr>
        <p:spPr bwMode="auto">
          <a:xfrm>
            <a:off x="4267200" y="3352800"/>
            <a:ext cx="152400" cy="1676400"/>
          </a:xfrm>
          <a:custGeom>
            <a:avLst/>
            <a:gdLst/>
            <a:ahLst/>
            <a:cxnLst>
              <a:cxn ang="0">
                <a:pos x="0" y="0"/>
              </a:cxn>
              <a:cxn ang="0">
                <a:pos x="0" y="1056"/>
              </a:cxn>
              <a:cxn ang="0">
                <a:pos x="96" y="1056"/>
              </a:cxn>
            </a:cxnLst>
            <a:rect l="0" t="0" r="r" b="b"/>
            <a:pathLst>
              <a:path w="96" h="1056">
                <a:moveTo>
                  <a:pt x="0" y="0"/>
                </a:moveTo>
                <a:lnTo>
                  <a:pt x="0" y="1056"/>
                </a:lnTo>
                <a:lnTo>
                  <a:pt x="96" y="1056"/>
                </a:lnTo>
              </a:path>
            </a:pathLst>
          </a:custGeom>
          <a:noFill/>
          <a:ln w="9525" cap="flat" cmpd="sng">
            <a:solidFill>
              <a:schemeClr val="tx1"/>
            </a:solidFill>
            <a:prstDash val="solid"/>
            <a:miter lim="800000"/>
            <a:headEnd type="none" w="med" len="med"/>
            <a:tailEnd type="none" w="med" len="med"/>
          </a:ln>
          <a:effectLst/>
        </p:spPr>
        <p:txBody>
          <a:bodyPr wrap="none" anchor="ctr"/>
          <a:lstStyle/>
          <a:p>
            <a:endParaRPr lang="en-US"/>
          </a:p>
        </p:txBody>
      </p:sp>
      <p:sp>
        <p:nvSpPr>
          <p:cNvPr id="40751" name="Line 815"/>
          <p:cNvSpPr>
            <a:spLocks noChangeShapeType="1"/>
          </p:cNvSpPr>
          <p:nvPr/>
        </p:nvSpPr>
        <p:spPr bwMode="auto">
          <a:xfrm>
            <a:off x="4267200" y="3619500"/>
            <a:ext cx="152400" cy="0"/>
          </a:xfrm>
          <a:prstGeom prst="line">
            <a:avLst/>
          </a:prstGeom>
          <a:noFill/>
          <a:ln w="9525">
            <a:solidFill>
              <a:schemeClr val="tx1"/>
            </a:solidFill>
            <a:miter lim="800000"/>
            <a:headEnd/>
            <a:tailEnd/>
          </a:ln>
          <a:effectLst/>
        </p:spPr>
        <p:txBody>
          <a:bodyPr wrap="none" anchor="ctr"/>
          <a:lstStyle/>
          <a:p>
            <a:endParaRPr lang="en-US"/>
          </a:p>
        </p:txBody>
      </p:sp>
      <p:sp>
        <p:nvSpPr>
          <p:cNvPr id="40752" name="Line 816"/>
          <p:cNvSpPr>
            <a:spLocks noChangeShapeType="1"/>
          </p:cNvSpPr>
          <p:nvPr/>
        </p:nvSpPr>
        <p:spPr bwMode="auto">
          <a:xfrm>
            <a:off x="4267200" y="4000500"/>
            <a:ext cx="152400" cy="0"/>
          </a:xfrm>
          <a:prstGeom prst="line">
            <a:avLst/>
          </a:prstGeom>
          <a:noFill/>
          <a:ln w="9525">
            <a:solidFill>
              <a:schemeClr val="tx1"/>
            </a:solidFill>
            <a:miter lim="800000"/>
            <a:headEnd/>
            <a:tailEnd/>
          </a:ln>
          <a:effectLst/>
        </p:spPr>
        <p:txBody>
          <a:bodyPr wrap="none" anchor="ctr"/>
          <a:lstStyle/>
          <a:p>
            <a:endParaRPr lang="en-US"/>
          </a:p>
        </p:txBody>
      </p:sp>
      <p:sp>
        <p:nvSpPr>
          <p:cNvPr id="40753" name="Line 817"/>
          <p:cNvSpPr>
            <a:spLocks noChangeShapeType="1"/>
          </p:cNvSpPr>
          <p:nvPr/>
        </p:nvSpPr>
        <p:spPr bwMode="auto">
          <a:xfrm>
            <a:off x="4267200" y="4381500"/>
            <a:ext cx="152400" cy="0"/>
          </a:xfrm>
          <a:prstGeom prst="line">
            <a:avLst/>
          </a:prstGeom>
          <a:noFill/>
          <a:ln w="9525">
            <a:solidFill>
              <a:schemeClr val="tx1"/>
            </a:solidFill>
            <a:miter lim="800000"/>
            <a:headEnd/>
            <a:tailEnd/>
          </a:ln>
          <a:effectLst/>
        </p:spPr>
        <p:txBody>
          <a:bodyPr wrap="none" anchor="ctr"/>
          <a:lstStyle/>
          <a:p>
            <a:endParaRPr lang="en-US"/>
          </a:p>
        </p:txBody>
      </p:sp>
      <p:sp>
        <p:nvSpPr>
          <p:cNvPr id="40754" name="Freeform 818"/>
          <p:cNvSpPr>
            <a:spLocks/>
          </p:cNvSpPr>
          <p:nvPr/>
        </p:nvSpPr>
        <p:spPr bwMode="auto">
          <a:xfrm>
            <a:off x="4572000" y="5486400"/>
            <a:ext cx="152400" cy="939800"/>
          </a:xfrm>
          <a:custGeom>
            <a:avLst/>
            <a:gdLst/>
            <a:ahLst/>
            <a:cxnLst>
              <a:cxn ang="0">
                <a:pos x="0" y="0"/>
              </a:cxn>
              <a:cxn ang="0">
                <a:pos x="0" y="1056"/>
              </a:cxn>
              <a:cxn ang="0">
                <a:pos x="96" y="1056"/>
              </a:cxn>
            </a:cxnLst>
            <a:rect l="0" t="0" r="r" b="b"/>
            <a:pathLst>
              <a:path w="96" h="1056">
                <a:moveTo>
                  <a:pt x="0" y="0"/>
                </a:moveTo>
                <a:lnTo>
                  <a:pt x="0" y="1056"/>
                </a:lnTo>
                <a:lnTo>
                  <a:pt x="96" y="1056"/>
                </a:lnTo>
              </a:path>
            </a:pathLst>
          </a:custGeom>
          <a:noFill/>
          <a:ln w="9525" cap="flat" cmpd="sng">
            <a:solidFill>
              <a:schemeClr val="tx1"/>
            </a:solidFill>
            <a:prstDash val="solid"/>
            <a:miter lim="800000"/>
            <a:headEnd type="none" w="med" len="med"/>
            <a:tailEnd type="none" w="med" len="med"/>
          </a:ln>
          <a:effectLst/>
        </p:spPr>
        <p:txBody>
          <a:bodyPr wrap="none" anchor="ctr"/>
          <a:lstStyle/>
          <a:p>
            <a:endParaRPr lang="en-US"/>
          </a:p>
        </p:txBody>
      </p:sp>
      <p:sp>
        <p:nvSpPr>
          <p:cNvPr id="40755" name="Line 819"/>
          <p:cNvSpPr>
            <a:spLocks noChangeShapeType="1"/>
          </p:cNvSpPr>
          <p:nvPr/>
        </p:nvSpPr>
        <p:spPr bwMode="auto">
          <a:xfrm>
            <a:off x="4572000" y="5740400"/>
            <a:ext cx="152400" cy="0"/>
          </a:xfrm>
          <a:prstGeom prst="line">
            <a:avLst/>
          </a:prstGeom>
          <a:noFill/>
          <a:ln w="9525">
            <a:solidFill>
              <a:schemeClr val="tx1"/>
            </a:solidFill>
            <a:miter lim="800000"/>
            <a:headEnd/>
            <a:tailEnd/>
          </a:ln>
          <a:effectLst/>
        </p:spPr>
        <p:txBody>
          <a:bodyPr wrap="none" anchor="ctr"/>
          <a:lstStyle/>
          <a:p>
            <a:endParaRPr lang="en-US"/>
          </a:p>
        </p:txBody>
      </p:sp>
      <p:sp>
        <p:nvSpPr>
          <p:cNvPr id="40756" name="Rectangle 820"/>
          <p:cNvSpPr>
            <a:spLocks noChangeArrowheads="1"/>
          </p:cNvSpPr>
          <p:nvPr/>
        </p:nvSpPr>
        <p:spPr bwMode="blackWhite">
          <a:xfrm>
            <a:off x="6477000" y="3505200"/>
            <a:ext cx="1600200" cy="228600"/>
          </a:xfrm>
          <a:prstGeom prst="rect">
            <a:avLst/>
          </a:prstGeom>
          <a:solidFill>
            <a:srgbClr val="B64500"/>
          </a:solidFill>
          <a:ln w="9525">
            <a:noFill/>
            <a:miter lim="800000"/>
            <a:headEnd/>
            <a:tailEnd/>
          </a:ln>
          <a:effectLst>
            <a:outerShdw dist="35921" dir="2700000" algn="ctr" rotWithShape="0">
              <a:schemeClr val="bg2"/>
            </a:outerShdw>
          </a:effectLst>
        </p:spPr>
        <p:txBody>
          <a:bodyPr lIns="0" tIns="0" rIns="0" bIns="0" anchor="ctr"/>
          <a:lstStyle/>
          <a:p>
            <a:pPr algn="ctr"/>
            <a:r>
              <a:rPr lang="es-ES_tradnl" sz="1100" b="1">
                <a:solidFill>
                  <a:schemeClr val="bg1"/>
                </a:solidFill>
              </a:rPr>
              <a:t>Education*</a:t>
            </a:r>
          </a:p>
        </p:txBody>
      </p:sp>
      <p:sp>
        <p:nvSpPr>
          <p:cNvPr id="40757" name="Rectangle 821"/>
          <p:cNvSpPr>
            <a:spLocks noChangeArrowheads="1"/>
          </p:cNvSpPr>
          <p:nvPr/>
        </p:nvSpPr>
        <p:spPr bwMode="blackWhite">
          <a:xfrm>
            <a:off x="6477000" y="3886200"/>
            <a:ext cx="1600200" cy="228600"/>
          </a:xfrm>
          <a:prstGeom prst="rect">
            <a:avLst/>
          </a:prstGeom>
          <a:solidFill>
            <a:srgbClr val="B64500"/>
          </a:solidFill>
          <a:ln w="9525">
            <a:noFill/>
            <a:miter lim="800000"/>
            <a:headEnd/>
            <a:tailEnd/>
          </a:ln>
          <a:effectLst>
            <a:outerShdw dist="35921" dir="2700000" algn="ctr" rotWithShape="0">
              <a:schemeClr val="bg2"/>
            </a:outerShdw>
          </a:effectLst>
        </p:spPr>
        <p:txBody>
          <a:bodyPr lIns="0" tIns="0" rIns="0" bIns="0" anchor="ctr"/>
          <a:lstStyle/>
          <a:p>
            <a:pPr algn="ctr"/>
            <a:r>
              <a:rPr lang="es-ES_tradnl" sz="1100" b="1">
                <a:solidFill>
                  <a:schemeClr val="bg1"/>
                </a:solidFill>
              </a:rPr>
              <a:t>Health*</a:t>
            </a:r>
          </a:p>
        </p:txBody>
      </p:sp>
      <p:sp>
        <p:nvSpPr>
          <p:cNvPr id="40758" name="Rectangle 822"/>
          <p:cNvSpPr>
            <a:spLocks noChangeArrowheads="1"/>
          </p:cNvSpPr>
          <p:nvPr/>
        </p:nvSpPr>
        <p:spPr bwMode="blackWhite">
          <a:xfrm>
            <a:off x="6477000" y="4267200"/>
            <a:ext cx="1600200" cy="228600"/>
          </a:xfrm>
          <a:prstGeom prst="rect">
            <a:avLst/>
          </a:prstGeom>
          <a:solidFill>
            <a:schemeClr val="accent2"/>
          </a:solidFill>
          <a:ln w="9525">
            <a:noFill/>
            <a:miter lim="800000"/>
            <a:headEnd/>
            <a:tailEnd/>
          </a:ln>
          <a:effectLst>
            <a:outerShdw dist="35921" dir="2700000" algn="ctr" rotWithShape="0">
              <a:schemeClr val="bg2"/>
            </a:outerShdw>
          </a:effectLst>
        </p:spPr>
        <p:txBody>
          <a:bodyPr lIns="0" tIns="0" rIns="0" bIns="0" anchor="ctr"/>
          <a:lstStyle/>
          <a:p>
            <a:pPr algn="ctr"/>
            <a:r>
              <a:rPr lang="es-ES_tradnl" sz="1100" b="1">
                <a:solidFill>
                  <a:schemeClr val="bg1"/>
                </a:solidFill>
              </a:rPr>
              <a:t>Police</a:t>
            </a:r>
          </a:p>
        </p:txBody>
      </p:sp>
      <p:sp>
        <p:nvSpPr>
          <p:cNvPr id="40759" name="Rectangle 823"/>
          <p:cNvSpPr>
            <a:spLocks noChangeArrowheads="1"/>
          </p:cNvSpPr>
          <p:nvPr/>
        </p:nvSpPr>
        <p:spPr bwMode="blackWhite">
          <a:xfrm>
            <a:off x="6477000" y="4648200"/>
            <a:ext cx="1600200" cy="838200"/>
          </a:xfrm>
          <a:prstGeom prst="rect">
            <a:avLst/>
          </a:prstGeom>
          <a:solidFill>
            <a:schemeClr val="accent2"/>
          </a:solidFill>
          <a:ln w="9525">
            <a:noFill/>
            <a:miter lim="800000"/>
            <a:headEnd/>
            <a:tailEnd/>
          </a:ln>
          <a:effectLst>
            <a:outerShdw dist="35921" dir="2700000" algn="ctr" rotWithShape="0">
              <a:schemeClr val="bg2"/>
            </a:outerShdw>
          </a:effectLst>
        </p:spPr>
        <p:txBody>
          <a:bodyPr lIns="0" tIns="0" rIns="0" bIns="0" anchor="ctr"/>
          <a:lstStyle/>
          <a:p>
            <a:pPr algn="ctr"/>
            <a:r>
              <a:rPr lang="en-US" sz="1100" b="1">
                <a:solidFill>
                  <a:schemeClr val="bg1"/>
                </a:solidFill>
              </a:rPr>
              <a:t>Civilian Suibnational Government Employment (excluding education, health, and police</a:t>
            </a:r>
            <a:r>
              <a:rPr lang="en-US" sz="1000" b="1">
                <a:solidFill>
                  <a:schemeClr val="bg1"/>
                </a:solidFill>
              </a:rPr>
              <a:t>)**</a:t>
            </a:r>
            <a:endParaRPr lang="es-ES_tradnl" sz="1000" b="1">
              <a:solidFill>
                <a:schemeClr val="bg1"/>
              </a:solidFill>
            </a:endParaRPr>
          </a:p>
        </p:txBody>
      </p:sp>
      <p:sp>
        <p:nvSpPr>
          <p:cNvPr id="40760" name="Rectangle 824"/>
          <p:cNvSpPr>
            <a:spLocks noChangeArrowheads="1"/>
          </p:cNvSpPr>
          <p:nvPr/>
        </p:nvSpPr>
        <p:spPr bwMode="blackWhite">
          <a:xfrm>
            <a:off x="6781800" y="5562600"/>
            <a:ext cx="1295400" cy="381000"/>
          </a:xfrm>
          <a:prstGeom prst="rect">
            <a:avLst/>
          </a:prstGeom>
          <a:solidFill>
            <a:schemeClr val="accent2"/>
          </a:solidFill>
          <a:ln w="9525">
            <a:noFill/>
            <a:miter lim="800000"/>
            <a:headEnd/>
            <a:tailEnd/>
          </a:ln>
          <a:effectLst>
            <a:outerShdw dist="35921" dir="2700000" algn="ctr" rotWithShape="0">
              <a:schemeClr val="bg2"/>
            </a:outerShdw>
          </a:effectLst>
        </p:spPr>
        <p:txBody>
          <a:bodyPr lIns="0" tIns="0" rIns="0" bIns="0" anchor="ctr"/>
          <a:lstStyle/>
          <a:p>
            <a:pPr algn="ctr"/>
            <a:endParaRPr lang="en-US" sz="1100" b="1">
              <a:solidFill>
                <a:schemeClr val="bg1"/>
              </a:solidFill>
            </a:endParaRPr>
          </a:p>
          <a:p>
            <a:pPr algn="ctr"/>
            <a:r>
              <a:rPr lang="en-US" sz="1100" b="1">
                <a:solidFill>
                  <a:schemeClr val="bg1"/>
                </a:solidFill>
              </a:rPr>
              <a:t>Permanent Employees</a:t>
            </a:r>
          </a:p>
          <a:p>
            <a:pPr algn="ctr"/>
            <a:endParaRPr lang="es-ES_tradnl" sz="1100" b="1">
              <a:solidFill>
                <a:schemeClr val="bg1"/>
              </a:solidFill>
            </a:endParaRPr>
          </a:p>
        </p:txBody>
      </p:sp>
      <p:sp>
        <p:nvSpPr>
          <p:cNvPr id="40761" name="Rectangle 825"/>
          <p:cNvSpPr>
            <a:spLocks noChangeArrowheads="1"/>
          </p:cNvSpPr>
          <p:nvPr/>
        </p:nvSpPr>
        <p:spPr bwMode="blackWhite">
          <a:xfrm>
            <a:off x="6781800" y="6096000"/>
            <a:ext cx="1295400" cy="381000"/>
          </a:xfrm>
          <a:prstGeom prst="rect">
            <a:avLst/>
          </a:prstGeom>
          <a:solidFill>
            <a:schemeClr val="accent2"/>
          </a:solidFill>
          <a:ln w="9525">
            <a:noFill/>
            <a:miter lim="800000"/>
            <a:headEnd/>
            <a:tailEnd/>
          </a:ln>
          <a:effectLst>
            <a:outerShdw dist="35921" dir="2700000" algn="ctr" rotWithShape="0">
              <a:schemeClr val="bg2"/>
            </a:outerShdw>
          </a:effectLst>
        </p:spPr>
        <p:txBody>
          <a:bodyPr lIns="0" tIns="0" rIns="0" bIns="0" anchor="ctr"/>
          <a:lstStyle/>
          <a:p>
            <a:pPr algn="ctr"/>
            <a:endParaRPr lang="en-US" sz="1100" b="1">
              <a:solidFill>
                <a:schemeClr val="bg1"/>
              </a:solidFill>
            </a:endParaRPr>
          </a:p>
          <a:p>
            <a:pPr algn="ctr"/>
            <a:r>
              <a:rPr lang="en-US" sz="1100" b="1">
                <a:solidFill>
                  <a:schemeClr val="bg1"/>
                </a:solidFill>
              </a:rPr>
              <a:t>Temporary Employees</a:t>
            </a:r>
          </a:p>
          <a:p>
            <a:pPr algn="ctr"/>
            <a:endParaRPr lang="es-ES_tradnl" sz="1100" b="1">
              <a:solidFill>
                <a:schemeClr val="bg1"/>
              </a:solidFill>
            </a:endParaRPr>
          </a:p>
        </p:txBody>
      </p:sp>
      <p:sp>
        <p:nvSpPr>
          <p:cNvPr id="40762" name="Freeform 826"/>
          <p:cNvSpPr>
            <a:spLocks/>
          </p:cNvSpPr>
          <p:nvPr/>
        </p:nvSpPr>
        <p:spPr bwMode="auto">
          <a:xfrm>
            <a:off x="6324600" y="3352800"/>
            <a:ext cx="152400" cy="1676400"/>
          </a:xfrm>
          <a:custGeom>
            <a:avLst/>
            <a:gdLst/>
            <a:ahLst/>
            <a:cxnLst>
              <a:cxn ang="0">
                <a:pos x="0" y="0"/>
              </a:cxn>
              <a:cxn ang="0">
                <a:pos x="0" y="1056"/>
              </a:cxn>
              <a:cxn ang="0">
                <a:pos x="96" y="1056"/>
              </a:cxn>
            </a:cxnLst>
            <a:rect l="0" t="0" r="r" b="b"/>
            <a:pathLst>
              <a:path w="96" h="1056">
                <a:moveTo>
                  <a:pt x="0" y="0"/>
                </a:moveTo>
                <a:lnTo>
                  <a:pt x="0" y="1056"/>
                </a:lnTo>
                <a:lnTo>
                  <a:pt x="96" y="1056"/>
                </a:lnTo>
              </a:path>
            </a:pathLst>
          </a:custGeom>
          <a:noFill/>
          <a:ln w="9525" cap="flat" cmpd="sng">
            <a:solidFill>
              <a:schemeClr val="tx1"/>
            </a:solidFill>
            <a:prstDash val="solid"/>
            <a:miter lim="800000"/>
            <a:headEnd type="none" w="med" len="med"/>
            <a:tailEnd type="none" w="med" len="med"/>
          </a:ln>
          <a:effectLst/>
        </p:spPr>
        <p:txBody>
          <a:bodyPr wrap="none" anchor="ctr"/>
          <a:lstStyle/>
          <a:p>
            <a:endParaRPr lang="en-US"/>
          </a:p>
        </p:txBody>
      </p:sp>
      <p:sp>
        <p:nvSpPr>
          <p:cNvPr id="40763" name="Line 827"/>
          <p:cNvSpPr>
            <a:spLocks noChangeShapeType="1"/>
          </p:cNvSpPr>
          <p:nvPr/>
        </p:nvSpPr>
        <p:spPr bwMode="auto">
          <a:xfrm>
            <a:off x="6324600" y="3619500"/>
            <a:ext cx="152400" cy="0"/>
          </a:xfrm>
          <a:prstGeom prst="line">
            <a:avLst/>
          </a:prstGeom>
          <a:noFill/>
          <a:ln w="9525">
            <a:solidFill>
              <a:schemeClr val="tx1"/>
            </a:solidFill>
            <a:miter lim="800000"/>
            <a:headEnd/>
            <a:tailEnd/>
          </a:ln>
          <a:effectLst/>
        </p:spPr>
        <p:txBody>
          <a:bodyPr wrap="none" anchor="ctr"/>
          <a:lstStyle/>
          <a:p>
            <a:endParaRPr lang="en-US"/>
          </a:p>
        </p:txBody>
      </p:sp>
      <p:sp>
        <p:nvSpPr>
          <p:cNvPr id="40764" name="Line 828"/>
          <p:cNvSpPr>
            <a:spLocks noChangeShapeType="1"/>
          </p:cNvSpPr>
          <p:nvPr/>
        </p:nvSpPr>
        <p:spPr bwMode="auto">
          <a:xfrm>
            <a:off x="6324600" y="4000500"/>
            <a:ext cx="152400" cy="0"/>
          </a:xfrm>
          <a:prstGeom prst="line">
            <a:avLst/>
          </a:prstGeom>
          <a:noFill/>
          <a:ln w="9525">
            <a:solidFill>
              <a:schemeClr val="tx1"/>
            </a:solidFill>
            <a:miter lim="800000"/>
            <a:headEnd/>
            <a:tailEnd/>
          </a:ln>
          <a:effectLst/>
        </p:spPr>
        <p:txBody>
          <a:bodyPr wrap="none" anchor="ctr"/>
          <a:lstStyle/>
          <a:p>
            <a:endParaRPr lang="en-US"/>
          </a:p>
        </p:txBody>
      </p:sp>
      <p:sp>
        <p:nvSpPr>
          <p:cNvPr id="40765" name="Line 829"/>
          <p:cNvSpPr>
            <a:spLocks noChangeShapeType="1"/>
          </p:cNvSpPr>
          <p:nvPr/>
        </p:nvSpPr>
        <p:spPr bwMode="auto">
          <a:xfrm>
            <a:off x="6324600" y="4381500"/>
            <a:ext cx="152400" cy="0"/>
          </a:xfrm>
          <a:prstGeom prst="line">
            <a:avLst/>
          </a:prstGeom>
          <a:noFill/>
          <a:ln w="9525">
            <a:solidFill>
              <a:schemeClr val="tx1"/>
            </a:solidFill>
            <a:miter lim="800000"/>
            <a:headEnd/>
            <a:tailEnd/>
          </a:ln>
          <a:effectLst/>
        </p:spPr>
        <p:txBody>
          <a:bodyPr wrap="none" anchor="ctr"/>
          <a:lstStyle/>
          <a:p>
            <a:endParaRPr lang="en-US"/>
          </a:p>
        </p:txBody>
      </p:sp>
      <p:sp>
        <p:nvSpPr>
          <p:cNvPr id="40766" name="Freeform 830"/>
          <p:cNvSpPr>
            <a:spLocks/>
          </p:cNvSpPr>
          <p:nvPr/>
        </p:nvSpPr>
        <p:spPr bwMode="auto">
          <a:xfrm>
            <a:off x="6629400" y="5486400"/>
            <a:ext cx="152400" cy="939800"/>
          </a:xfrm>
          <a:custGeom>
            <a:avLst/>
            <a:gdLst/>
            <a:ahLst/>
            <a:cxnLst>
              <a:cxn ang="0">
                <a:pos x="0" y="0"/>
              </a:cxn>
              <a:cxn ang="0">
                <a:pos x="0" y="1056"/>
              </a:cxn>
              <a:cxn ang="0">
                <a:pos x="96" y="1056"/>
              </a:cxn>
            </a:cxnLst>
            <a:rect l="0" t="0" r="r" b="b"/>
            <a:pathLst>
              <a:path w="96" h="1056">
                <a:moveTo>
                  <a:pt x="0" y="0"/>
                </a:moveTo>
                <a:lnTo>
                  <a:pt x="0" y="1056"/>
                </a:lnTo>
                <a:lnTo>
                  <a:pt x="96" y="1056"/>
                </a:lnTo>
              </a:path>
            </a:pathLst>
          </a:custGeom>
          <a:noFill/>
          <a:ln w="9525" cap="flat" cmpd="sng">
            <a:solidFill>
              <a:schemeClr val="tx1"/>
            </a:solidFill>
            <a:prstDash val="solid"/>
            <a:miter lim="800000"/>
            <a:headEnd type="none" w="med" len="med"/>
            <a:tailEnd type="none" w="med" len="med"/>
          </a:ln>
          <a:effectLst/>
        </p:spPr>
        <p:txBody>
          <a:bodyPr wrap="none" anchor="ctr"/>
          <a:lstStyle/>
          <a:p>
            <a:endParaRPr lang="en-US"/>
          </a:p>
        </p:txBody>
      </p:sp>
      <p:sp>
        <p:nvSpPr>
          <p:cNvPr id="40767" name="Line 831"/>
          <p:cNvSpPr>
            <a:spLocks noChangeShapeType="1"/>
          </p:cNvSpPr>
          <p:nvPr/>
        </p:nvSpPr>
        <p:spPr bwMode="auto">
          <a:xfrm>
            <a:off x="6629400" y="5740400"/>
            <a:ext cx="152400" cy="0"/>
          </a:xfrm>
          <a:prstGeom prst="line">
            <a:avLst/>
          </a:prstGeom>
          <a:noFill/>
          <a:ln w="9525">
            <a:solidFill>
              <a:schemeClr val="tx1"/>
            </a:solidFill>
            <a:miter lim="800000"/>
            <a:headEnd/>
            <a:tailEnd/>
          </a:ln>
          <a:effectLst/>
        </p:spPr>
        <p:txBody>
          <a:bodyPr wrap="none" anchor="ct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4"/>
          <p:cNvSpPr>
            <a:spLocks noGrp="1" noChangeArrowheads="1"/>
          </p:cNvSpPr>
          <p:nvPr>
            <p:ph type="title"/>
          </p:nvPr>
        </p:nvSpPr>
        <p:spPr/>
        <p:txBody>
          <a:bodyPr/>
          <a:lstStyle/>
          <a:p>
            <a:r>
              <a:rPr lang="es-ES"/>
              <a:t>Methodological Aspects </a:t>
            </a:r>
            <a:r>
              <a:rPr lang="es-ES" sz="2800"/>
              <a:t>(</a:t>
            </a:r>
            <a:r>
              <a:rPr lang="es-MX" sz="2800"/>
              <a:t>2</a:t>
            </a:r>
            <a:r>
              <a:rPr lang="es-ES" sz="2800"/>
              <a:t>)</a:t>
            </a:r>
          </a:p>
        </p:txBody>
      </p:sp>
      <p:sp>
        <p:nvSpPr>
          <p:cNvPr id="28677" name="Rectangle 5"/>
          <p:cNvSpPr>
            <a:spLocks noGrp="1" noChangeArrowheads="1"/>
          </p:cNvSpPr>
          <p:nvPr>
            <p:ph type="body" idx="1"/>
          </p:nvPr>
        </p:nvSpPr>
        <p:spPr>
          <a:xfrm>
            <a:off x="533400" y="1524000"/>
            <a:ext cx="8305800" cy="4419600"/>
          </a:xfrm>
        </p:spPr>
        <p:txBody>
          <a:bodyPr/>
          <a:lstStyle/>
          <a:p>
            <a:pPr>
              <a:lnSpc>
                <a:spcPct val="90000"/>
              </a:lnSpc>
            </a:pPr>
            <a:r>
              <a:rPr lang="en-US" sz="2000">
                <a:cs typeface="Arial" pitchFamily="34" charset="0"/>
              </a:rPr>
              <a:t>Sources</a:t>
            </a:r>
            <a:endParaRPr lang="es-ES_tradnl" sz="2000"/>
          </a:p>
          <a:p>
            <a:pPr>
              <a:lnSpc>
                <a:spcPct val="90000"/>
              </a:lnSpc>
            </a:pPr>
            <a:endParaRPr lang="es-ES_tradnl" sz="2000"/>
          </a:p>
          <a:p>
            <a:pPr>
              <a:lnSpc>
                <a:spcPct val="90000"/>
              </a:lnSpc>
            </a:pPr>
            <a:r>
              <a:rPr lang="en-US" sz="2000">
                <a:cs typeface="Arial" pitchFamily="34" charset="0"/>
              </a:rPr>
              <a:t>Field work including interviews with key players</a:t>
            </a:r>
            <a:endParaRPr lang="es-AR" sz="2000"/>
          </a:p>
          <a:p>
            <a:pPr lvl="1">
              <a:lnSpc>
                <a:spcPct val="90000"/>
              </a:lnSpc>
            </a:pPr>
            <a:r>
              <a:rPr lang="en-US" sz="1800">
                <a:cs typeface="Arial" pitchFamily="34" charset="0"/>
              </a:rPr>
              <a:t>Labor relations experts in the public sector</a:t>
            </a:r>
            <a:endParaRPr lang="es-AR" sz="1800"/>
          </a:p>
          <a:p>
            <a:pPr lvl="1">
              <a:lnSpc>
                <a:spcPct val="90000"/>
              </a:lnSpc>
            </a:pPr>
            <a:r>
              <a:rPr lang="en-US" sz="1800">
                <a:cs typeface="Arial" pitchFamily="34" charset="0"/>
              </a:rPr>
              <a:t>State </a:t>
            </a:r>
            <a:r>
              <a:rPr lang="pt-BR" sz="1800">
                <a:cs typeface="Arial" pitchFamily="34" charset="0"/>
              </a:rPr>
              <a:t>participants</a:t>
            </a:r>
            <a:r>
              <a:rPr lang="en-US" sz="1800">
                <a:cs typeface="Arial" pitchFamily="34" charset="0"/>
              </a:rPr>
              <a:t> in labor relations: human resources; administrative career track; government reform; budget and control; dispute negotiators; union or </a:t>
            </a:r>
            <a:r>
              <a:rPr lang="pt-BR" sz="1800">
                <a:cs typeface="Arial" pitchFamily="34" charset="0"/>
              </a:rPr>
              <a:t>guild</a:t>
            </a:r>
            <a:r>
              <a:rPr lang="en-US" sz="1800">
                <a:cs typeface="Arial" pitchFamily="34" charset="0"/>
              </a:rPr>
              <a:t> relations</a:t>
            </a:r>
            <a:endParaRPr lang="es-AR" sz="1800"/>
          </a:p>
          <a:p>
            <a:pPr lvl="1">
              <a:lnSpc>
                <a:spcPct val="90000"/>
              </a:lnSpc>
            </a:pPr>
            <a:r>
              <a:rPr lang="pt-BR" sz="1800">
                <a:cs typeface="Arial" pitchFamily="34" charset="0"/>
              </a:rPr>
              <a:t>Participants</a:t>
            </a:r>
            <a:r>
              <a:rPr lang="en-US" sz="1800">
                <a:cs typeface="Arial" pitchFamily="34" charset="0"/>
              </a:rPr>
              <a:t> from labor, union representatives from health, education and the central administration selected for their “representativeness.”</a:t>
            </a:r>
            <a:endParaRPr lang="es-ES_tradnl" sz="1800"/>
          </a:p>
          <a:p>
            <a:pPr lvl="1">
              <a:lnSpc>
                <a:spcPct val="90000"/>
              </a:lnSpc>
            </a:pPr>
            <a:endParaRPr lang="es-AR" sz="1800"/>
          </a:p>
          <a:p>
            <a:pPr>
              <a:lnSpc>
                <a:spcPct val="90000"/>
              </a:lnSpc>
            </a:pPr>
            <a:r>
              <a:rPr lang="en-US" sz="2000">
                <a:cs typeface="Arial" pitchFamily="34" charset="0"/>
              </a:rPr>
              <a:t>Secondary Information</a:t>
            </a:r>
            <a:endParaRPr lang="es-ES_tradnl" sz="2000"/>
          </a:p>
          <a:p>
            <a:pPr lvl="1">
              <a:lnSpc>
                <a:spcPct val="90000"/>
              </a:lnSpc>
            </a:pPr>
            <a:r>
              <a:rPr lang="en-US" sz="1800">
                <a:cs typeface="Arial" pitchFamily="34" charset="0"/>
              </a:rPr>
              <a:t>general and specialized bibliography</a:t>
            </a:r>
          </a:p>
          <a:p>
            <a:pPr lvl="1">
              <a:lnSpc>
                <a:spcPct val="90000"/>
              </a:lnSpc>
            </a:pPr>
            <a:r>
              <a:rPr lang="en-US" sz="1800">
                <a:cs typeface="Arial" pitchFamily="34" charset="0"/>
              </a:rPr>
              <a:t>official reports and documents,</a:t>
            </a:r>
          </a:p>
          <a:p>
            <a:pPr lvl="1">
              <a:lnSpc>
                <a:spcPct val="90000"/>
              </a:lnSpc>
            </a:pPr>
            <a:r>
              <a:rPr lang="en-US" sz="1800">
                <a:cs typeface="Arial" pitchFamily="34" charset="0"/>
              </a:rPr>
              <a:t>information from public and private institutions available on the Internet.</a:t>
            </a:r>
            <a:r>
              <a:rPr lang="en-US" sz="1200">
                <a:cs typeface="Arial" pitchFamily="34" charset="0"/>
              </a:rPr>
              <a:t> </a:t>
            </a:r>
            <a:r>
              <a:rPr lang="es-ES_tradnl" sz="1800"/>
              <a:t> </a:t>
            </a:r>
            <a:endParaRPr lang="es-ES" sz="18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4"/>
          <p:cNvSpPr>
            <a:spLocks noGrp="1" noChangeArrowheads="1"/>
          </p:cNvSpPr>
          <p:nvPr>
            <p:ph type="title"/>
          </p:nvPr>
        </p:nvSpPr>
        <p:spPr/>
        <p:txBody>
          <a:bodyPr/>
          <a:lstStyle/>
          <a:p>
            <a:r>
              <a:rPr lang="es-AR"/>
              <a:t>Structure of the Study </a:t>
            </a:r>
            <a:endParaRPr lang="es-ES"/>
          </a:p>
        </p:txBody>
      </p:sp>
      <p:sp>
        <p:nvSpPr>
          <p:cNvPr id="29701" name="Rectangle 5"/>
          <p:cNvSpPr>
            <a:spLocks noGrp="1" noChangeArrowheads="1"/>
          </p:cNvSpPr>
          <p:nvPr>
            <p:ph type="body" idx="1"/>
          </p:nvPr>
        </p:nvSpPr>
        <p:spPr>
          <a:xfrm>
            <a:off x="533400" y="1295400"/>
            <a:ext cx="8153400" cy="4419600"/>
          </a:xfrm>
        </p:spPr>
        <p:txBody>
          <a:bodyPr/>
          <a:lstStyle/>
          <a:p>
            <a:pPr>
              <a:lnSpc>
                <a:spcPct val="80000"/>
              </a:lnSpc>
            </a:pPr>
            <a:r>
              <a:rPr lang="es-AR" sz="1800"/>
              <a:t>Conceptual underpinnings</a:t>
            </a:r>
          </a:p>
          <a:p>
            <a:pPr>
              <a:lnSpc>
                <a:spcPct val="80000"/>
              </a:lnSpc>
            </a:pPr>
            <a:endParaRPr lang="es-AR" sz="800"/>
          </a:p>
          <a:p>
            <a:pPr>
              <a:lnSpc>
                <a:spcPct val="80000"/>
              </a:lnSpc>
            </a:pPr>
            <a:r>
              <a:rPr lang="es-AR" sz="1800"/>
              <a:t>Chapters on labor relations in each country</a:t>
            </a:r>
          </a:p>
          <a:p>
            <a:pPr lvl="1">
              <a:lnSpc>
                <a:spcPct val="80000"/>
              </a:lnSpc>
            </a:pPr>
            <a:r>
              <a:rPr lang="es-AR" sz="1600"/>
              <a:t>Institutional context, reform policies, and the labor market</a:t>
            </a:r>
          </a:p>
          <a:p>
            <a:pPr lvl="1">
              <a:lnSpc>
                <a:spcPct val="80000"/>
              </a:lnSpc>
            </a:pPr>
            <a:r>
              <a:rPr lang="es-AR" sz="1600"/>
              <a:t>Labor relations actors</a:t>
            </a:r>
          </a:p>
          <a:p>
            <a:pPr lvl="2">
              <a:lnSpc>
                <a:spcPct val="80000"/>
              </a:lnSpc>
            </a:pPr>
            <a:r>
              <a:rPr lang="es-AR" sz="1400"/>
              <a:t>Public employment</a:t>
            </a:r>
          </a:p>
          <a:p>
            <a:pPr lvl="2">
              <a:lnSpc>
                <a:spcPct val="80000"/>
              </a:lnSpc>
            </a:pPr>
            <a:r>
              <a:rPr lang="es-AR" sz="1400"/>
              <a:t>Labor representatives</a:t>
            </a:r>
          </a:p>
          <a:p>
            <a:pPr lvl="2">
              <a:lnSpc>
                <a:spcPct val="80000"/>
              </a:lnSpc>
            </a:pPr>
            <a:r>
              <a:rPr lang="es-AR" sz="1400"/>
              <a:t>State representatives</a:t>
            </a:r>
          </a:p>
          <a:p>
            <a:pPr lvl="1">
              <a:lnSpc>
                <a:spcPct val="80000"/>
              </a:lnSpc>
            </a:pPr>
            <a:r>
              <a:rPr lang="es-AR" sz="1600"/>
              <a:t>Rules, procedures and practices </a:t>
            </a:r>
          </a:p>
          <a:p>
            <a:pPr lvl="1">
              <a:lnSpc>
                <a:spcPct val="80000"/>
              </a:lnSpc>
            </a:pPr>
            <a:r>
              <a:rPr lang="es-AR" sz="1600"/>
              <a:t>Content of labor relations and negotiation</a:t>
            </a:r>
          </a:p>
          <a:p>
            <a:pPr lvl="1">
              <a:lnSpc>
                <a:spcPct val="80000"/>
              </a:lnSpc>
            </a:pPr>
            <a:r>
              <a:rPr lang="es-AR" sz="1600"/>
              <a:t>The “relacional” framework:  negociation, disputes, and arbitration</a:t>
            </a:r>
          </a:p>
          <a:p>
            <a:pPr>
              <a:lnSpc>
                <a:spcPct val="80000"/>
              </a:lnSpc>
            </a:pPr>
            <a:endParaRPr lang="es-AR" sz="800"/>
          </a:p>
          <a:p>
            <a:pPr>
              <a:lnSpc>
                <a:spcPct val="80000"/>
              </a:lnSpc>
            </a:pPr>
            <a:r>
              <a:rPr lang="es-AR" sz="1800"/>
              <a:t>Conclusions</a:t>
            </a:r>
          </a:p>
          <a:p>
            <a:pPr lvl="1">
              <a:lnSpc>
                <a:spcPct val="80000"/>
              </a:lnSpc>
            </a:pPr>
            <a:r>
              <a:rPr lang="es-AR" sz="1600"/>
              <a:t>Salient characteristics of each case</a:t>
            </a:r>
          </a:p>
          <a:p>
            <a:pPr lvl="1">
              <a:lnSpc>
                <a:spcPct val="80000"/>
              </a:lnSpc>
            </a:pPr>
            <a:r>
              <a:rPr lang="es-AR" sz="1600"/>
              <a:t>Central questions</a:t>
            </a:r>
          </a:p>
          <a:p>
            <a:pPr lvl="1">
              <a:lnSpc>
                <a:spcPct val="80000"/>
              </a:lnSpc>
            </a:pPr>
            <a:r>
              <a:rPr lang="es-AR" sz="1600"/>
              <a:t>Indice of Labor Relations Development</a:t>
            </a:r>
          </a:p>
          <a:p>
            <a:pPr lvl="1">
              <a:lnSpc>
                <a:spcPct val="80000"/>
              </a:lnSpc>
            </a:pPr>
            <a:r>
              <a:rPr lang="es-AR" sz="1600"/>
              <a:t>Emerging phenomena and best practices</a:t>
            </a:r>
          </a:p>
          <a:p>
            <a:pPr>
              <a:lnSpc>
                <a:spcPct val="80000"/>
              </a:lnSpc>
            </a:pPr>
            <a:endParaRPr lang="es-AR" sz="800"/>
          </a:p>
          <a:p>
            <a:pPr>
              <a:lnSpc>
                <a:spcPct val="80000"/>
              </a:lnSpc>
            </a:pPr>
            <a:r>
              <a:rPr lang="es-AR" sz="1800"/>
              <a:t>Annexes</a:t>
            </a:r>
          </a:p>
          <a:p>
            <a:pPr lvl="1">
              <a:lnSpc>
                <a:spcPct val="80000"/>
              </a:lnSpc>
            </a:pPr>
            <a:r>
              <a:rPr lang="es-AR" sz="1600"/>
              <a:t>Constitutional framework </a:t>
            </a:r>
          </a:p>
          <a:p>
            <a:pPr lvl="1">
              <a:lnSpc>
                <a:spcPct val="80000"/>
              </a:lnSpc>
            </a:pPr>
            <a:r>
              <a:rPr lang="es-AR" sz="1600"/>
              <a:t>Normative history</a:t>
            </a:r>
          </a:p>
          <a:p>
            <a:pPr lvl="1">
              <a:lnSpc>
                <a:spcPct val="80000"/>
              </a:lnSpc>
            </a:pPr>
            <a:r>
              <a:rPr lang="es-AR" sz="1600"/>
              <a:t>Relevant legislation</a:t>
            </a:r>
          </a:p>
          <a:p>
            <a:pPr lvl="1">
              <a:lnSpc>
                <a:spcPct val="80000"/>
              </a:lnSpc>
            </a:pPr>
            <a:r>
              <a:rPr lang="es-AR" sz="1600"/>
              <a:t>Economic, social, and labor indicators of each country</a:t>
            </a:r>
            <a:endParaRPr lang="es-E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4"/>
          <p:cNvSpPr>
            <a:spLocks noGrp="1" noChangeArrowheads="1"/>
          </p:cNvSpPr>
          <p:nvPr>
            <p:ph type="title"/>
          </p:nvPr>
        </p:nvSpPr>
        <p:spPr/>
        <p:txBody>
          <a:bodyPr/>
          <a:lstStyle/>
          <a:p>
            <a:r>
              <a:rPr lang="en-US" b="1">
                <a:latin typeface="Times New Roman" pitchFamily="18" charset="0"/>
                <a:ea typeface="Arial Unicode MS" pitchFamily="34" charset="-128"/>
                <a:cs typeface="Arial Unicode MS" pitchFamily="34" charset="-128"/>
              </a:rPr>
              <a:t>Institutional Processes:  Three Scenarios</a:t>
            </a:r>
            <a:endParaRPr lang="es-ES" sz="2000" b="1">
              <a:latin typeface="Arial" pitchFamily="34" charset="0"/>
              <a:ea typeface="Arial Unicode MS" pitchFamily="34" charset="-128"/>
              <a:cs typeface="Arial Unicode MS" pitchFamily="34" charset="-128"/>
            </a:endParaRPr>
          </a:p>
        </p:txBody>
      </p:sp>
      <p:sp>
        <p:nvSpPr>
          <p:cNvPr id="30725" name="Rectangle 5"/>
          <p:cNvSpPr>
            <a:spLocks noGrp="1" noChangeArrowheads="1"/>
          </p:cNvSpPr>
          <p:nvPr>
            <p:ph type="body" idx="1"/>
          </p:nvPr>
        </p:nvSpPr>
        <p:spPr>
          <a:xfrm>
            <a:off x="2819400" y="1676400"/>
            <a:ext cx="4343400" cy="1219200"/>
          </a:xfrm>
        </p:spPr>
        <p:txBody>
          <a:bodyPr/>
          <a:lstStyle/>
          <a:p>
            <a:pPr marL="0" indent="0">
              <a:buFont typeface="Webdings" pitchFamily="18" charset="2"/>
              <a:buNone/>
            </a:pPr>
            <a:r>
              <a:rPr lang="en-US">
                <a:solidFill>
                  <a:srgbClr val="000000"/>
                </a:solidFill>
                <a:ea typeface="Arial Unicode MS" pitchFamily="34" charset="-128"/>
                <a:cs typeface="Arial Unicode MS" pitchFamily="34" charset="-128"/>
              </a:rPr>
              <a:t>Institutional changes and the inclusion of new social actors and new rules of the game</a:t>
            </a:r>
            <a:endParaRPr lang="es-ES">
              <a:solidFill>
                <a:srgbClr val="000000"/>
              </a:solidFill>
              <a:ea typeface="Arial Unicode MS" pitchFamily="34" charset="-128"/>
              <a:cs typeface="Arial Unicode MS" pitchFamily="34" charset="-128"/>
            </a:endParaRPr>
          </a:p>
        </p:txBody>
      </p:sp>
      <p:sp>
        <p:nvSpPr>
          <p:cNvPr id="30726" name="AutoShape 6"/>
          <p:cNvSpPr>
            <a:spLocks noChangeArrowheads="1"/>
          </p:cNvSpPr>
          <p:nvPr/>
        </p:nvSpPr>
        <p:spPr bwMode="auto">
          <a:xfrm>
            <a:off x="609600" y="1828800"/>
            <a:ext cx="1981200" cy="838200"/>
          </a:xfrm>
          <a:prstGeom prst="homePlate">
            <a:avLst>
              <a:gd name="adj" fmla="val 30301"/>
            </a:avLst>
          </a:prstGeom>
          <a:solidFill>
            <a:schemeClr val="folHlink"/>
          </a:solidFill>
          <a:ln w="9525">
            <a:noFill/>
            <a:miter lim="800000"/>
            <a:headEnd/>
            <a:tailEnd/>
          </a:ln>
          <a:effectLst/>
        </p:spPr>
        <p:txBody>
          <a:bodyPr wrap="none" anchor="ctr"/>
          <a:lstStyle/>
          <a:p>
            <a:pPr algn="ctr">
              <a:lnSpc>
                <a:spcPct val="80000"/>
              </a:lnSpc>
            </a:pPr>
            <a:r>
              <a:rPr lang="es-ES_tradnl" b="1">
                <a:latin typeface="Trebuchet MS" pitchFamily="34" charset="0"/>
              </a:rPr>
              <a:t>Mexico</a:t>
            </a:r>
            <a:br>
              <a:rPr lang="es-ES_tradnl" b="1">
                <a:latin typeface="Trebuchet MS" pitchFamily="34" charset="0"/>
              </a:rPr>
            </a:br>
            <a:r>
              <a:rPr lang="es-ES_tradnl" b="1">
                <a:latin typeface="Trebuchet MS" pitchFamily="34" charset="0"/>
              </a:rPr>
              <a:t>and Peru</a:t>
            </a:r>
          </a:p>
        </p:txBody>
      </p:sp>
      <p:sp>
        <p:nvSpPr>
          <p:cNvPr id="30728" name="AutoShape 8"/>
          <p:cNvSpPr>
            <a:spLocks noChangeArrowheads="1"/>
          </p:cNvSpPr>
          <p:nvPr/>
        </p:nvSpPr>
        <p:spPr bwMode="auto">
          <a:xfrm>
            <a:off x="609600" y="3429000"/>
            <a:ext cx="1981200" cy="838200"/>
          </a:xfrm>
          <a:prstGeom prst="homePlate">
            <a:avLst>
              <a:gd name="adj" fmla="val 30301"/>
            </a:avLst>
          </a:prstGeom>
          <a:solidFill>
            <a:schemeClr val="folHlink"/>
          </a:solidFill>
          <a:ln w="9525">
            <a:noFill/>
            <a:miter lim="800000"/>
            <a:headEnd/>
            <a:tailEnd/>
          </a:ln>
          <a:effectLst/>
        </p:spPr>
        <p:txBody>
          <a:bodyPr wrap="none" anchor="ctr"/>
          <a:lstStyle/>
          <a:p>
            <a:pPr algn="ctr">
              <a:lnSpc>
                <a:spcPct val="80000"/>
              </a:lnSpc>
            </a:pPr>
            <a:r>
              <a:rPr lang="es-ES_tradnl" b="1">
                <a:latin typeface="Trebuchet MS" pitchFamily="34" charset="0"/>
              </a:rPr>
              <a:t>Argentina</a:t>
            </a:r>
          </a:p>
        </p:txBody>
      </p:sp>
      <p:sp>
        <p:nvSpPr>
          <p:cNvPr id="30729" name="AutoShape 9"/>
          <p:cNvSpPr>
            <a:spLocks noChangeArrowheads="1"/>
          </p:cNvSpPr>
          <p:nvPr/>
        </p:nvSpPr>
        <p:spPr bwMode="auto">
          <a:xfrm>
            <a:off x="609600" y="5029200"/>
            <a:ext cx="1981200" cy="838200"/>
          </a:xfrm>
          <a:prstGeom prst="homePlate">
            <a:avLst>
              <a:gd name="adj" fmla="val 30301"/>
            </a:avLst>
          </a:prstGeom>
          <a:solidFill>
            <a:schemeClr val="folHlink"/>
          </a:solidFill>
          <a:ln w="9525">
            <a:noFill/>
            <a:miter lim="800000"/>
            <a:headEnd/>
            <a:tailEnd/>
          </a:ln>
          <a:effectLst/>
        </p:spPr>
        <p:txBody>
          <a:bodyPr wrap="none" anchor="ctr"/>
          <a:lstStyle/>
          <a:p>
            <a:pPr algn="ctr">
              <a:lnSpc>
                <a:spcPct val="80000"/>
              </a:lnSpc>
            </a:pPr>
            <a:r>
              <a:rPr lang="es-ES_tradnl" b="1">
                <a:latin typeface="Trebuchet MS" pitchFamily="34" charset="0"/>
              </a:rPr>
              <a:t>Costa Rica</a:t>
            </a:r>
          </a:p>
        </p:txBody>
      </p:sp>
      <p:sp>
        <p:nvSpPr>
          <p:cNvPr id="30730" name="Rectangle 10"/>
          <p:cNvSpPr>
            <a:spLocks noChangeArrowheads="1"/>
          </p:cNvSpPr>
          <p:nvPr/>
        </p:nvSpPr>
        <p:spPr bwMode="auto">
          <a:xfrm>
            <a:off x="2895600" y="3276600"/>
            <a:ext cx="4648200" cy="1524000"/>
          </a:xfrm>
          <a:prstGeom prst="rect">
            <a:avLst/>
          </a:prstGeom>
          <a:noFill/>
          <a:ln w="9525">
            <a:noFill/>
            <a:miter lim="800000"/>
            <a:headEnd/>
            <a:tailEnd/>
          </a:ln>
          <a:effectLst/>
        </p:spPr>
        <p:txBody>
          <a:bodyPr/>
          <a:lstStyle/>
          <a:p>
            <a:pPr>
              <a:spcBef>
                <a:spcPct val="20000"/>
              </a:spcBef>
              <a:buClr>
                <a:schemeClr val="folHlink"/>
              </a:buClr>
              <a:buSzPct val="60000"/>
              <a:buFont typeface="Webdings" pitchFamily="18" charset="2"/>
              <a:buNone/>
            </a:pPr>
            <a:r>
              <a:rPr lang="en-US">
                <a:solidFill>
                  <a:srgbClr val="000000"/>
                </a:solidFill>
                <a:latin typeface="Trebuchet MS" pitchFamily="34" charset="0"/>
                <a:ea typeface="Arial Unicode MS" pitchFamily="34" charset="-128"/>
                <a:cs typeface="Arial Unicode MS" pitchFamily="34" charset="-128"/>
              </a:rPr>
              <a:t>Institutional crises that affect and </a:t>
            </a:r>
            <a:r>
              <a:rPr lang="pt-BR">
                <a:solidFill>
                  <a:srgbClr val="000000"/>
                </a:solidFill>
                <a:latin typeface="Trebuchet MS" pitchFamily="34" charset="0"/>
                <a:ea typeface="Arial Unicode MS" pitchFamily="34" charset="-128"/>
                <a:cs typeface="Arial Unicode MS" pitchFamily="34" charset="-128"/>
              </a:rPr>
              <a:t>determine</a:t>
            </a:r>
            <a:r>
              <a:rPr lang="en-US">
                <a:solidFill>
                  <a:srgbClr val="000000"/>
                </a:solidFill>
                <a:latin typeface="Trebuchet MS" pitchFamily="34" charset="0"/>
                <a:ea typeface="Arial Unicode MS" pitchFamily="34" charset="-128"/>
                <a:cs typeface="Arial Unicode MS" pitchFamily="34" charset="-128"/>
              </a:rPr>
              <a:t> the development of the labor sphere</a:t>
            </a:r>
            <a:endParaRPr lang="es-ES">
              <a:solidFill>
                <a:srgbClr val="000000"/>
              </a:solidFill>
              <a:latin typeface="Trebuchet MS" pitchFamily="34" charset="0"/>
              <a:ea typeface="Arial Unicode MS" pitchFamily="34" charset="-128"/>
              <a:cs typeface="Arial Unicode MS" pitchFamily="34" charset="-128"/>
            </a:endParaRPr>
          </a:p>
        </p:txBody>
      </p:sp>
      <p:sp>
        <p:nvSpPr>
          <p:cNvPr id="30731" name="Rectangle 11"/>
          <p:cNvSpPr>
            <a:spLocks noChangeArrowheads="1"/>
          </p:cNvSpPr>
          <p:nvPr/>
        </p:nvSpPr>
        <p:spPr bwMode="auto">
          <a:xfrm>
            <a:off x="2819400" y="5181600"/>
            <a:ext cx="5943600" cy="609600"/>
          </a:xfrm>
          <a:prstGeom prst="rect">
            <a:avLst/>
          </a:prstGeom>
          <a:noFill/>
          <a:ln w="9525">
            <a:noFill/>
            <a:miter lim="800000"/>
            <a:headEnd/>
            <a:tailEnd/>
          </a:ln>
          <a:effectLst/>
        </p:spPr>
        <p:txBody>
          <a:bodyPr/>
          <a:lstStyle/>
          <a:p>
            <a:pPr>
              <a:spcBef>
                <a:spcPct val="20000"/>
              </a:spcBef>
              <a:buClr>
                <a:schemeClr val="folHlink"/>
              </a:buClr>
              <a:buSzPct val="60000"/>
              <a:buFont typeface="Webdings" pitchFamily="18" charset="2"/>
              <a:buNone/>
            </a:pPr>
            <a:r>
              <a:rPr lang="en-US">
                <a:latin typeface="Trebuchet MS" pitchFamily="34" charset="0"/>
                <a:cs typeface="Arial" pitchFamily="34" charset="0"/>
              </a:rPr>
              <a:t>Institutional continuity</a:t>
            </a:r>
            <a:endParaRPr lang="es-ES" sz="1800">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4"/>
          <p:cNvSpPr>
            <a:spLocks noGrp="1" noChangeArrowheads="1"/>
          </p:cNvSpPr>
          <p:nvPr>
            <p:ph type="title"/>
          </p:nvPr>
        </p:nvSpPr>
        <p:spPr/>
        <p:txBody>
          <a:bodyPr/>
          <a:lstStyle/>
          <a:p>
            <a:r>
              <a:rPr lang="es-ES_tradnl"/>
              <a:t>Reform and Public Employment</a:t>
            </a:r>
            <a:r>
              <a:rPr lang="es-ES"/>
              <a:t> </a:t>
            </a:r>
          </a:p>
        </p:txBody>
      </p:sp>
      <p:sp>
        <p:nvSpPr>
          <p:cNvPr id="31749" name="Rectangle 5"/>
          <p:cNvSpPr>
            <a:spLocks noGrp="1" noChangeArrowheads="1"/>
          </p:cNvSpPr>
          <p:nvPr>
            <p:ph type="body" idx="1"/>
          </p:nvPr>
        </p:nvSpPr>
        <p:spPr/>
        <p:txBody>
          <a:bodyPr/>
          <a:lstStyle/>
          <a:p>
            <a:pPr>
              <a:spcBef>
                <a:spcPct val="80000"/>
              </a:spcBef>
              <a:buFont typeface="Webdings" pitchFamily="18" charset="2"/>
              <a:buNone/>
            </a:pPr>
            <a:r>
              <a:rPr lang="en-US" b="1"/>
              <a:t>Impact of Labor Relations on:</a:t>
            </a:r>
            <a:endParaRPr lang="en-US"/>
          </a:p>
          <a:p>
            <a:pPr>
              <a:spcBef>
                <a:spcPct val="80000"/>
              </a:spcBef>
            </a:pPr>
            <a:r>
              <a:rPr lang="en-US"/>
              <a:t>Reduction of employment posts</a:t>
            </a:r>
          </a:p>
          <a:p>
            <a:pPr>
              <a:spcBef>
                <a:spcPct val="80000"/>
              </a:spcBef>
            </a:pPr>
            <a:r>
              <a:rPr lang="en-US"/>
              <a:t>Reduction of salaries		</a:t>
            </a:r>
          </a:p>
          <a:p>
            <a:pPr>
              <a:spcBef>
                <a:spcPct val="80000"/>
              </a:spcBef>
            </a:pPr>
            <a:r>
              <a:rPr lang="en-US"/>
              <a:t>Decentralization and transfer of services </a:t>
            </a:r>
          </a:p>
          <a:p>
            <a:pPr>
              <a:spcBef>
                <a:spcPct val="80000"/>
              </a:spcBef>
            </a:pPr>
            <a:r>
              <a:rPr lang="en-US"/>
              <a:t>Fusion or suppression of public entities</a:t>
            </a:r>
          </a:p>
          <a:p>
            <a:pPr>
              <a:spcBef>
                <a:spcPct val="80000"/>
              </a:spcBef>
            </a:pPr>
            <a:r>
              <a:rPr lang="en-US"/>
              <a:t>Privatization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4"/>
          <p:cNvSpPr>
            <a:spLocks noGrp="1" noChangeArrowheads="1"/>
          </p:cNvSpPr>
          <p:nvPr>
            <p:ph type="title"/>
          </p:nvPr>
        </p:nvSpPr>
        <p:spPr/>
        <p:txBody>
          <a:bodyPr/>
          <a:lstStyle/>
          <a:p>
            <a:r>
              <a:rPr lang="en-AU"/>
              <a:t>Trends in Employment Stability</a:t>
            </a:r>
            <a:endParaRPr lang="es-ES"/>
          </a:p>
        </p:txBody>
      </p:sp>
      <p:sp>
        <p:nvSpPr>
          <p:cNvPr id="32773" name="Rectangle 5"/>
          <p:cNvSpPr>
            <a:spLocks noGrp="1" noChangeArrowheads="1"/>
          </p:cNvSpPr>
          <p:nvPr>
            <p:ph type="body" idx="1"/>
          </p:nvPr>
        </p:nvSpPr>
        <p:spPr>
          <a:xfrm>
            <a:off x="457200" y="1447800"/>
            <a:ext cx="8153400" cy="4419600"/>
          </a:xfrm>
        </p:spPr>
        <p:txBody>
          <a:bodyPr/>
          <a:lstStyle/>
          <a:p>
            <a:pPr>
              <a:lnSpc>
                <a:spcPct val="90000"/>
              </a:lnSpc>
            </a:pPr>
            <a:r>
              <a:rPr lang="en-US">
                <a:solidFill>
                  <a:srgbClr val="000000"/>
                </a:solidFill>
                <a:ea typeface="Arial Unicode MS" pitchFamily="34" charset="-128"/>
                <a:cs typeface="Arial Unicode MS" pitchFamily="34" charset="-128"/>
              </a:rPr>
              <a:t>Job stability established on the constitutional level  </a:t>
            </a:r>
          </a:p>
          <a:p>
            <a:pPr>
              <a:lnSpc>
                <a:spcPct val="90000"/>
              </a:lnSpc>
            </a:pPr>
            <a:endParaRPr lang="en-US">
              <a:solidFill>
                <a:srgbClr val="000000"/>
              </a:solidFill>
              <a:ea typeface="Arial Unicode MS" pitchFamily="34" charset="-128"/>
              <a:cs typeface="Arial Unicode MS" pitchFamily="34" charset="-128"/>
            </a:endParaRPr>
          </a:p>
          <a:p>
            <a:pPr>
              <a:lnSpc>
                <a:spcPct val="90000"/>
              </a:lnSpc>
            </a:pPr>
            <a:r>
              <a:rPr lang="en-US">
                <a:solidFill>
                  <a:srgbClr val="000000"/>
                </a:solidFill>
                <a:ea typeface="Arial Unicode MS" pitchFamily="34" charset="-128"/>
                <a:cs typeface="Arial Unicode MS" pitchFamily="34" charset="-128"/>
              </a:rPr>
              <a:t>Limited stability due to restructuring or economic necessity</a:t>
            </a:r>
          </a:p>
          <a:p>
            <a:pPr>
              <a:lnSpc>
                <a:spcPct val="90000"/>
              </a:lnSpc>
            </a:pPr>
            <a:endParaRPr lang="en-US">
              <a:solidFill>
                <a:srgbClr val="000000"/>
              </a:solidFill>
              <a:ea typeface="Arial Unicode MS" pitchFamily="34" charset="-128"/>
              <a:cs typeface="Arial Unicode MS" pitchFamily="34" charset="-128"/>
            </a:endParaRPr>
          </a:p>
          <a:p>
            <a:pPr>
              <a:lnSpc>
                <a:spcPct val="90000"/>
              </a:lnSpc>
            </a:pPr>
            <a:r>
              <a:rPr lang="en-US">
                <a:solidFill>
                  <a:srgbClr val="000000"/>
                </a:solidFill>
                <a:ea typeface="Arial Unicode MS" pitchFamily="34" charset="-128"/>
                <a:cs typeface="Arial Unicode MS" pitchFamily="34" charset="-128"/>
              </a:rPr>
              <a:t>Retirement incentives through compensation (“voluntary retirement” programs) </a:t>
            </a:r>
          </a:p>
          <a:p>
            <a:pPr>
              <a:lnSpc>
                <a:spcPct val="90000"/>
              </a:lnSpc>
            </a:pPr>
            <a:endParaRPr lang="en-US">
              <a:solidFill>
                <a:srgbClr val="000000"/>
              </a:solidFill>
              <a:ea typeface="Arial Unicode MS" pitchFamily="34" charset="-128"/>
              <a:cs typeface="Arial Unicode MS" pitchFamily="34" charset="-128"/>
            </a:endParaRPr>
          </a:p>
          <a:p>
            <a:pPr>
              <a:lnSpc>
                <a:spcPct val="90000"/>
              </a:lnSpc>
            </a:pPr>
            <a:r>
              <a:rPr lang="en-US">
                <a:solidFill>
                  <a:srgbClr val="000000"/>
                </a:solidFill>
                <a:ea typeface="Arial Unicode MS" pitchFamily="34" charset="-128"/>
                <a:cs typeface="Arial Unicode MS" pitchFamily="34" charset="-128"/>
              </a:rPr>
              <a:t>Decreasing demand by the State for human resources within the labor market</a:t>
            </a:r>
          </a:p>
          <a:p>
            <a:pPr>
              <a:lnSpc>
                <a:spcPct val="90000"/>
              </a:lnSpc>
            </a:pPr>
            <a:endParaRPr lang="en-US">
              <a:cs typeface="Arial" pitchFamily="34" charset="0"/>
            </a:endParaRPr>
          </a:p>
          <a:p>
            <a:pPr>
              <a:lnSpc>
                <a:spcPct val="90000"/>
              </a:lnSpc>
            </a:pPr>
            <a:r>
              <a:rPr lang="en-US">
                <a:cs typeface="Arial" pitchFamily="34" charset="0"/>
              </a:rPr>
              <a:t>Job growth and increased stability in the education and health sectors due to greater demand</a:t>
            </a:r>
            <a:endParaRPr lang="es-ES" sz="1800">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Blank">
  <a:themeElements>
    <a:clrScheme name="">
      <a:dk1>
        <a:srgbClr val="000000"/>
      </a:dk1>
      <a:lt1>
        <a:srgbClr val="FFFFFF"/>
      </a:lt1>
      <a:dk2>
        <a:srgbClr val="000000"/>
      </a:dk2>
      <a:lt2>
        <a:srgbClr val="32323D"/>
      </a:lt2>
      <a:accent1>
        <a:srgbClr val="18605A"/>
      </a:accent1>
      <a:accent2>
        <a:srgbClr val="71985E"/>
      </a:accent2>
      <a:accent3>
        <a:srgbClr val="FFFFFF"/>
      </a:accent3>
      <a:accent4>
        <a:srgbClr val="000000"/>
      </a:accent4>
      <a:accent5>
        <a:srgbClr val="ABB6B5"/>
      </a:accent5>
      <a:accent6>
        <a:srgbClr val="668954"/>
      </a:accent6>
      <a:hlink>
        <a:srgbClr val="88B088"/>
      </a:hlink>
      <a:folHlink>
        <a:srgbClr val="FF8C00"/>
      </a:folHlink>
    </a:clrScheme>
    <a:fontScheme name="Blank">
      <a:majorFont>
        <a:latin typeface="Time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soft:Applications (Mac OS 9):Microsoft Office 2001:Templates:Presentations:Designs:Blank</Template>
  <TotalTime>761</TotalTime>
  <Words>1417</Words>
  <Application>Microsoft Office PowerPoint</Application>
  <PresentationFormat>On-screen Show (4:3)</PresentationFormat>
  <Paragraphs>231</Paragraphs>
  <Slides>19</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19</vt:i4>
      </vt:variant>
    </vt:vector>
  </HeadingPairs>
  <TitlesOfParts>
    <vt:vector size="29" baseType="lpstr">
      <vt:lpstr>Times New Roman</vt:lpstr>
      <vt:lpstr>Times</vt:lpstr>
      <vt:lpstr>Trebuchet MS</vt:lpstr>
      <vt:lpstr>Webdings</vt:lpstr>
      <vt:lpstr>Tahoma</vt:lpstr>
      <vt:lpstr>Arial Unicode MS</vt:lpstr>
      <vt:lpstr>Arial</vt:lpstr>
      <vt:lpstr>Blank</vt:lpstr>
      <vt:lpstr>Microsoft Office Excel Chart</vt:lpstr>
      <vt:lpstr>Microsoft Graph 2000 Chart</vt:lpstr>
      <vt:lpstr>Diálogo Regional de Políticas</vt:lpstr>
      <vt:lpstr>Objective of the Study</vt:lpstr>
      <vt:lpstr>Methodological Aspects (1)</vt:lpstr>
      <vt:lpstr>Scope of the Study</vt:lpstr>
      <vt:lpstr>Methodological Aspects (2)</vt:lpstr>
      <vt:lpstr>Structure of the Study </vt:lpstr>
      <vt:lpstr>Institutional Processes:  Three Scenarios</vt:lpstr>
      <vt:lpstr>Reform and Public Employment </vt:lpstr>
      <vt:lpstr>Trends in Employment Stability</vt:lpstr>
      <vt:lpstr>Slide 10</vt:lpstr>
      <vt:lpstr>Disputes</vt:lpstr>
      <vt:lpstr>Unionization</vt:lpstr>
      <vt:lpstr>Unilateralism and negotiation</vt:lpstr>
      <vt:lpstr>Index of Labor Relations Development   Sum of values for each variable (12 cases) </vt:lpstr>
      <vt:lpstr>Index of Labor Relations Development   Values by country and by sector </vt:lpstr>
      <vt:lpstr>Emergent Phenomena and Best Practices</vt:lpstr>
      <vt:lpstr>Conclusions</vt:lpstr>
      <vt:lpstr>Structure of Employment in the Four Countries</vt:lpstr>
      <vt:lpstr>Diálogo Regional de Políticas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Empleo público total en relación con la población económicamente activa en Argentina, Costa Rica y México (1995-1999, en porcentajes) </dc:title>
  <dc:creator>José Alberto Bonifacio</dc:creator>
  <cp:lastModifiedBy>anarod</cp:lastModifiedBy>
  <cp:revision>52</cp:revision>
  <dcterms:created xsi:type="dcterms:W3CDTF">2002-03-13T01:46:07Z</dcterms:created>
  <dcterms:modified xsi:type="dcterms:W3CDTF">2010-07-11T03:27:23Z</dcterms:modified>
</cp:coreProperties>
</file>