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83" r:id="rId3"/>
    <p:sldId id="284" r:id="rId4"/>
    <p:sldId id="285" r:id="rId5"/>
    <p:sldId id="286" r:id="rId6"/>
    <p:sldId id="282" r:id="rId7"/>
    <p:sldId id="287" r:id="rId8"/>
    <p:sldId id="289" r:id="rId9"/>
    <p:sldId id="288" r:id="rId10"/>
    <p:sldId id="295" r:id="rId11"/>
    <p:sldId id="29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GB" sz="2400">
                <a:latin typeface="Times New Roman" pitchFamily="18" charset="0"/>
              </a:endParaRPr>
            </a:p>
          </p:txBody>
        </p:sp>
        <p:sp>
          <p:nvSpPr>
            <p:cNvPr id="2458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GB" sz="2400">
                <a:latin typeface="Times New Roman" pitchFamily="18" charset="0"/>
              </a:endParaRPr>
            </a:p>
          </p:txBody>
        </p:sp>
      </p:grp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458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2458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FC003DB-A1AC-49C7-9290-2B15784D5D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8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18E42-C1B0-4FED-847C-FF20A80B58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C760D-B82B-4E96-AED0-72474F1FA2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3BC6E6-3CB0-41F6-9D93-D32B1F603B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3C729-B64F-4567-B613-15D2CE2F01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84F4D-7FCB-46C5-97EA-5718EFBB0A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B0D3D-4A26-4B5B-B59D-BBF8EB46B8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150E9-5DCA-465A-9477-5B90C7EDFC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6E93C-7FCA-408E-89C8-89397C993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169E8-A713-4F9D-ACE9-B5BC5F425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8E464-26F8-4C91-A71E-8B8FB5FEDC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355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355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35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35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56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F039ACB1-F446-40CF-8169-571BE502DB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800225"/>
          </a:xfrm>
        </p:spPr>
        <p:txBody>
          <a:bodyPr/>
          <a:lstStyle/>
          <a:p>
            <a:r>
              <a:rPr lang="en-GB" sz="2400" b="0"/>
              <a:t>Competitiveness of Small Enterprises: </a:t>
            </a:r>
            <a:br>
              <a:rPr lang="en-GB" sz="2400" b="0"/>
            </a:br>
            <a:r>
              <a:rPr lang="en-GB" sz="2400" b="0"/>
              <a:t>Clusters, Business Environment and Local Development</a:t>
            </a:r>
            <a:r>
              <a:rPr lang="en-GB" sz="2800" b="0"/>
              <a:t/>
            </a:r>
            <a:br>
              <a:rPr lang="en-GB" sz="2800" b="0"/>
            </a:br>
            <a:r>
              <a:rPr lang="en-GB" sz="2400"/>
              <a:t>‘Clusters, Territorial Competitiveness, Poverty and Social Sector Integration’</a:t>
            </a:r>
            <a:endParaRPr lang="en-US" sz="24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0563" y="32131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/>
              <a:t>Dr Khalid Nadvi</a:t>
            </a:r>
          </a:p>
          <a:p>
            <a:pPr>
              <a:lnSpc>
                <a:spcPct val="80000"/>
              </a:lnSpc>
            </a:pPr>
            <a:r>
              <a:rPr lang="en-GB" sz="1600"/>
              <a:t>Institute for Development Policy and Management</a:t>
            </a:r>
          </a:p>
          <a:p>
            <a:pPr>
              <a:lnSpc>
                <a:spcPct val="80000"/>
              </a:lnSpc>
            </a:pPr>
            <a:r>
              <a:rPr lang="en-GB" sz="1600"/>
              <a:t>School of Environment and Development</a:t>
            </a:r>
          </a:p>
          <a:p>
            <a:pPr>
              <a:lnSpc>
                <a:spcPct val="80000"/>
              </a:lnSpc>
            </a:pPr>
            <a:r>
              <a:rPr lang="en-GB" sz="1800"/>
              <a:t>University of Manchester, UK</a:t>
            </a:r>
          </a:p>
          <a:p>
            <a:pPr>
              <a:lnSpc>
                <a:spcPct val="80000"/>
              </a:lnSpc>
            </a:pPr>
            <a:endParaRPr lang="en-GB" sz="1800"/>
          </a:p>
          <a:p>
            <a:pPr>
              <a:lnSpc>
                <a:spcPct val="80000"/>
              </a:lnSpc>
            </a:pPr>
            <a:endParaRPr lang="en-US" sz="160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81525" y="5445125"/>
            <a:ext cx="4562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chemeClr val="tx2"/>
                </a:solidFill>
              </a:rPr>
              <a:t>UNIDO/ MIF-FOMIN Joint Workshop</a:t>
            </a:r>
          </a:p>
          <a:p>
            <a:r>
              <a:rPr lang="en-GB">
                <a:solidFill>
                  <a:schemeClr val="tx2"/>
                </a:solidFill>
              </a:rPr>
              <a:t>Inter American Development Bank</a:t>
            </a:r>
          </a:p>
          <a:p>
            <a:r>
              <a:rPr lang="en-GB">
                <a:solidFill>
                  <a:schemeClr val="tx2"/>
                </a:solidFill>
              </a:rPr>
              <a:t>Washington DC</a:t>
            </a:r>
          </a:p>
          <a:p>
            <a:r>
              <a:rPr lang="en-GB">
                <a:solidFill>
                  <a:schemeClr val="tx2"/>
                </a:solidFill>
              </a:rPr>
              <a:t>29-30 October 2007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Broad conclusions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600" b="1"/>
              <a:t>Clusters can matter to the poverty agenda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But </a:t>
            </a:r>
            <a:r>
              <a:rPr lang="en-GB" sz="1400" i="1"/>
              <a:t>how</a:t>
            </a:r>
            <a:r>
              <a:rPr lang="en-GB" sz="1400"/>
              <a:t>, and in </a:t>
            </a:r>
            <a:r>
              <a:rPr lang="en-GB" sz="1400" i="1"/>
              <a:t>what ways</a:t>
            </a:r>
            <a:r>
              <a:rPr lang="en-GB" sz="1400"/>
              <a:t>?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Drawing boundaries </a:t>
            </a:r>
          </a:p>
          <a:p>
            <a:pPr>
              <a:lnSpc>
                <a:spcPct val="80000"/>
              </a:lnSpc>
            </a:pPr>
            <a:r>
              <a:rPr lang="en-GB" sz="1600" b="1"/>
              <a:t>Key Policy Issues</a:t>
            </a:r>
            <a:r>
              <a:rPr lang="en-GB" sz="1400" b="1"/>
              <a:t> 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Focus on </a:t>
            </a:r>
            <a:r>
              <a:rPr lang="en-GB" sz="1400" i="1"/>
              <a:t>targeting &amp; beneficiaries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Improve </a:t>
            </a:r>
            <a:r>
              <a:rPr lang="en-GB" sz="1400" i="1"/>
              <a:t>work organisation</a:t>
            </a:r>
            <a:r>
              <a:rPr lang="en-GB" sz="1400"/>
              <a:t> – raise productivity </a:t>
            </a:r>
            <a:r>
              <a:rPr lang="en-GB" sz="1400" i="1"/>
              <a:t>and</a:t>
            </a:r>
            <a:r>
              <a:rPr lang="en-GB" sz="1400"/>
              <a:t> empower labour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Promote </a:t>
            </a:r>
            <a:r>
              <a:rPr lang="en-GB" sz="1400" i="1"/>
              <a:t>collective capabilities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Carve out </a:t>
            </a:r>
            <a:r>
              <a:rPr lang="en-GB" sz="1400" i="1"/>
              <a:t>artisanal craft </a:t>
            </a:r>
            <a:r>
              <a:rPr lang="en-GB" sz="1400"/>
              <a:t>niches – build geographical indication as territorial advantage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Promote </a:t>
            </a:r>
            <a:r>
              <a:rPr lang="en-GB" sz="1400" i="1"/>
              <a:t>labour </a:t>
            </a:r>
            <a:r>
              <a:rPr lang="en-GB" sz="1400"/>
              <a:t>standards – ethical sourcing as a territorial advantage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Strengthen </a:t>
            </a:r>
            <a:r>
              <a:rPr lang="en-GB" sz="1400" i="1"/>
              <a:t>local collectivities</a:t>
            </a:r>
            <a:r>
              <a:rPr lang="en-GB" sz="1400"/>
              <a:t> – small networks, co-operatives, SHGs</a:t>
            </a:r>
          </a:p>
          <a:p>
            <a:pPr lvl="1">
              <a:lnSpc>
                <a:spcPct val="80000"/>
              </a:lnSpc>
            </a:pPr>
            <a:r>
              <a:rPr lang="en-GB" sz="1400" i="1"/>
              <a:t>Strengthen local governance </a:t>
            </a:r>
            <a:endParaRPr lang="en-GB" sz="1400"/>
          </a:p>
          <a:p>
            <a:pPr lvl="1">
              <a:lnSpc>
                <a:spcPct val="80000"/>
              </a:lnSpc>
            </a:pPr>
            <a:r>
              <a:rPr lang="en-GB" sz="1400"/>
              <a:t>Build </a:t>
            </a:r>
            <a:r>
              <a:rPr lang="en-GB" sz="1400" i="1"/>
              <a:t>social sector provisioning </a:t>
            </a:r>
            <a:r>
              <a:rPr lang="en-GB" sz="1400"/>
              <a:t>into cluster development strategies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Adopt an </a:t>
            </a:r>
            <a:r>
              <a:rPr lang="en-GB" sz="1400" i="1"/>
              <a:t>Improving </a:t>
            </a:r>
            <a:r>
              <a:rPr lang="en-GB" sz="1400"/>
              <a:t>Impact approach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GB" sz="1400"/>
          </a:p>
          <a:p>
            <a:pPr>
              <a:lnSpc>
                <a:spcPct val="80000"/>
              </a:lnSpc>
            </a:pPr>
            <a:r>
              <a:rPr lang="en-GB" sz="1600" b="1"/>
              <a:t>Territorial competitive advantage can be based on a ‘high road’ labour and poverty strategy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Policy Challenges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000"/>
              <a:t>Tensions between enterprise/cluster development and pro-poor concerns</a:t>
            </a:r>
            <a:br>
              <a:rPr lang="en-GB" sz="2000"/>
            </a:b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Develop a better understanding of local conflicts and diverse interests within clusters and GVCs</a:t>
            </a:r>
          </a:p>
          <a:p>
            <a:pPr>
              <a:lnSpc>
                <a:spcPct val="80000"/>
              </a:lnSpc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‘Local values’ and ‘Global norms’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Exit and scaling up - how are sustainability concerns best addressed?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/>
          </a:p>
          <a:p>
            <a:pPr>
              <a:lnSpc>
                <a:spcPct val="80000"/>
              </a:lnSpc>
            </a:pPr>
            <a:r>
              <a:rPr lang="en-GB" sz="2000"/>
              <a:t>A changing role for UNIDO  -  ‘pure’ cluster development actor to a pro-poor cluster development actor</a:t>
            </a:r>
          </a:p>
          <a:p>
            <a:pPr>
              <a:lnSpc>
                <a:spcPct val="80000"/>
              </a:lnSpc>
            </a:pPr>
            <a:endParaRPr lang="en-GB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Structure and aims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Clusters, poverty and social sector integration– is there a relationship?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What evidence is there of pro-poor cluster/network  development initiatives?</a:t>
            </a:r>
          </a:p>
          <a:p>
            <a:pPr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What do we learn from this evidence?</a:t>
            </a:r>
          </a:p>
          <a:p>
            <a:pPr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What implications for territoriality?</a:t>
            </a:r>
          </a:p>
          <a:p>
            <a:pPr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What are the policy challenges?</a:t>
            </a:r>
            <a:endParaRPr 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Clusters and Poverty: The Conceptual Challenge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468688" cy="3724275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/>
              <a:t>CLUSTERS 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Growth &amp; Competitiveness</a:t>
            </a:r>
          </a:p>
          <a:p>
            <a:pPr>
              <a:lnSpc>
                <a:spcPct val="90000"/>
              </a:lnSpc>
            </a:pPr>
            <a:r>
              <a:rPr lang="en-US" sz="2400"/>
              <a:t>Collective Efficiency</a:t>
            </a:r>
          </a:p>
          <a:p>
            <a:pPr>
              <a:lnSpc>
                <a:spcPct val="90000"/>
              </a:lnSpc>
            </a:pPr>
            <a:r>
              <a:rPr lang="en-US" sz="2400"/>
              <a:t>Local Institutions</a:t>
            </a:r>
          </a:p>
          <a:p>
            <a:pPr>
              <a:lnSpc>
                <a:spcPct val="90000"/>
              </a:lnSpc>
            </a:pPr>
            <a:r>
              <a:rPr lang="en-US" sz="2400"/>
              <a:t>Social Capital</a:t>
            </a:r>
          </a:p>
          <a:p>
            <a:pPr>
              <a:lnSpc>
                <a:spcPct val="90000"/>
              </a:lnSpc>
            </a:pPr>
            <a:r>
              <a:rPr lang="en-US" sz="2400"/>
              <a:t>Global Buyers</a:t>
            </a:r>
          </a:p>
          <a:p>
            <a:pPr>
              <a:lnSpc>
                <a:spcPct val="90000"/>
              </a:lnSpc>
            </a:pPr>
            <a:r>
              <a:rPr lang="en-GB" sz="2400"/>
              <a:t>Local Clusters in Global Value Chains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37150" y="2362200"/>
            <a:ext cx="3394075" cy="3724275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/>
              <a:t>POVERTY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Incomes</a:t>
            </a:r>
          </a:p>
          <a:p>
            <a:pPr>
              <a:lnSpc>
                <a:spcPct val="90000"/>
              </a:lnSpc>
            </a:pPr>
            <a:r>
              <a:rPr lang="en-US" sz="2400"/>
              <a:t>Employment</a:t>
            </a:r>
          </a:p>
          <a:p>
            <a:pPr>
              <a:lnSpc>
                <a:spcPct val="90000"/>
              </a:lnSpc>
            </a:pPr>
            <a:r>
              <a:rPr lang="en-US" sz="2400"/>
              <a:t>Vulnerability</a:t>
            </a:r>
          </a:p>
          <a:p>
            <a:pPr>
              <a:lnSpc>
                <a:spcPct val="90000"/>
              </a:lnSpc>
            </a:pPr>
            <a:r>
              <a:rPr lang="en-US" sz="2400"/>
              <a:t>Risk</a:t>
            </a:r>
          </a:p>
          <a:p>
            <a:pPr>
              <a:lnSpc>
                <a:spcPct val="90000"/>
              </a:lnSpc>
            </a:pPr>
            <a:r>
              <a:rPr lang="en-US" sz="2400"/>
              <a:t>Participation</a:t>
            </a:r>
          </a:p>
          <a:p>
            <a:pPr>
              <a:lnSpc>
                <a:spcPct val="90000"/>
              </a:lnSpc>
            </a:pPr>
            <a:r>
              <a:rPr lang="en-US" sz="2400"/>
              <a:t>Empowerment</a:t>
            </a:r>
          </a:p>
          <a:p>
            <a:pPr>
              <a:lnSpc>
                <a:spcPct val="90000"/>
              </a:lnSpc>
            </a:pPr>
            <a:r>
              <a:rPr lang="en-GB" sz="2400"/>
              <a:t>Social Protection</a:t>
            </a:r>
          </a:p>
          <a:p>
            <a:pPr>
              <a:lnSpc>
                <a:spcPct val="90000"/>
              </a:lnSpc>
            </a:pPr>
            <a:r>
              <a:rPr lang="en-GB" sz="2400"/>
              <a:t>Social Provisioning</a:t>
            </a:r>
            <a:endParaRPr lang="en-US" sz="2400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4356100" y="3716338"/>
            <a:ext cx="685800" cy="609600"/>
          </a:xfrm>
          <a:prstGeom prst="leftRightArrow">
            <a:avLst>
              <a:gd name="adj1" fmla="val 50000"/>
              <a:gd name="adj2" fmla="val 22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836613"/>
            <a:ext cx="7772400" cy="1143000"/>
          </a:xfrm>
        </p:spPr>
        <p:txBody>
          <a:bodyPr/>
          <a:lstStyle/>
          <a:p>
            <a:r>
              <a:rPr lang="en-US" sz="3200"/>
              <a:t>Cluster-Poverty Nexus:</a:t>
            </a:r>
            <a:br>
              <a:rPr lang="en-US" sz="3200"/>
            </a:br>
            <a:r>
              <a:rPr lang="en-US" sz="3200"/>
              <a:t>The Key Questions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76475"/>
            <a:ext cx="7777163" cy="3887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Does clustering raise employment for the poor? </a:t>
            </a:r>
          </a:p>
          <a:p>
            <a:pPr>
              <a:lnSpc>
                <a:spcPct val="90000"/>
              </a:lnSpc>
            </a:pPr>
            <a:r>
              <a:rPr lang="en-US" sz="2000"/>
              <a:t>Does clustering reduce vulnerability  and risk for firms </a:t>
            </a:r>
            <a:r>
              <a:rPr lang="en-US" sz="2000" i="1"/>
              <a:t>and </a:t>
            </a:r>
            <a:r>
              <a:rPr lang="en-US" sz="2000"/>
              <a:t>labour? </a:t>
            </a:r>
          </a:p>
          <a:p>
            <a:pPr>
              <a:lnSpc>
                <a:spcPct val="90000"/>
              </a:lnSpc>
            </a:pPr>
            <a:r>
              <a:rPr lang="en-US" sz="2000"/>
              <a:t>Does cluster based upgrading have positive outcomes for the poor?</a:t>
            </a:r>
          </a:p>
          <a:p>
            <a:pPr>
              <a:lnSpc>
                <a:spcPct val="90000"/>
              </a:lnSpc>
            </a:pPr>
            <a:r>
              <a:rPr lang="en-US" sz="2000"/>
              <a:t>Does clustering enhance skills? Is this pro-poor? </a:t>
            </a:r>
          </a:p>
          <a:p>
            <a:pPr>
              <a:lnSpc>
                <a:spcPct val="90000"/>
              </a:lnSpc>
            </a:pPr>
            <a:r>
              <a:rPr lang="en-US" sz="2000"/>
              <a:t>Can social capital strengthen pro-poor initiatives?</a:t>
            </a:r>
          </a:p>
          <a:p>
            <a:pPr>
              <a:lnSpc>
                <a:spcPct val="90000"/>
              </a:lnSpc>
            </a:pPr>
            <a:r>
              <a:rPr lang="en-GB" sz="2000"/>
              <a:t>What is the relationship between local cluster governance and global value chain governance?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Can clusters promote compliance with labour, social, environmental standards and CSR norms?</a:t>
            </a:r>
          </a:p>
          <a:p>
            <a:pPr>
              <a:lnSpc>
                <a:spcPct val="90000"/>
              </a:lnSpc>
            </a:pPr>
            <a:r>
              <a:rPr lang="en-GB" sz="2000"/>
              <a:t>How can poor clusters build territorial advantages?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0"/>
              <a:t>Clusters and Poverty</a:t>
            </a:r>
            <a:r>
              <a:rPr lang="en-GB" sz="2400" b="0"/>
              <a:t/>
            </a:r>
            <a:br>
              <a:rPr lang="en-GB" sz="2400" b="0"/>
            </a:br>
            <a:r>
              <a:rPr lang="en-GB" sz="2400" b="0"/>
              <a:t>(Nadvi &amp; Barrientos, 2004, UNIDO)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b="1"/>
              <a:t>Cluster Features</a:t>
            </a:r>
          </a:p>
          <a:p>
            <a:pPr lvl="1">
              <a:lnSpc>
                <a:spcPct val="80000"/>
              </a:lnSpc>
            </a:pPr>
            <a:r>
              <a:rPr lang="en-GB" sz="1600" b="1"/>
              <a:t>Location, Sectors, Firms, Workers</a:t>
            </a:r>
          </a:p>
          <a:p>
            <a:pPr lvl="2">
              <a:lnSpc>
                <a:spcPct val="80000"/>
              </a:lnSpc>
            </a:pPr>
            <a:endParaRPr lang="en-GB" sz="1400"/>
          </a:p>
          <a:p>
            <a:pPr>
              <a:lnSpc>
                <a:spcPct val="80000"/>
              </a:lnSpc>
            </a:pPr>
            <a:r>
              <a:rPr lang="en-GB" sz="1800" b="1"/>
              <a:t>Cluster Processes</a:t>
            </a:r>
          </a:p>
          <a:p>
            <a:pPr lvl="1">
              <a:lnSpc>
                <a:spcPct val="80000"/>
              </a:lnSpc>
            </a:pPr>
            <a:r>
              <a:rPr lang="en-GB" sz="1600" b="1"/>
              <a:t>Agglomeration Economies, Joint Action, Local Institutions, Social Capital </a:t>
            </a:r>
          </a:p>
          <a:p>
            <a:pPr lvl="2">
              <a:lnSpc>
                <a:spcPct val="80000"/>
              </a:lnSpc>
            </a:pPr>
            <a:endParaRPr lang="en-GB" sz="1400" b="1"/>
          </a:p>
          <a:p>
            <a:pPr>
              <a:lnSpc>
                <a:spcPct val="80000"/>
              </a:lnSpc>
            </a:pPr>
            <a:r>
              <a:rPr lang="en-GB" sz="1800" b="1"/>
              <a:t>Cluster Dynamics</a:t>
            </a:r>
          </a:p>
          <a:p>
            <a:pPr lvl="1">
              <a:lnSpc>
                <a:spcPct val="80000"/>
              </a:lnSpc>
            </a:pPr>
            <a:r>
              <a:rPr lang="en-GB" sz="1600" b="1"/>
              <a:t>Growth Trajectories, Upgrading and Differentiation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GB" sz="1400"/>
          </a:p>
          <a:p>
            <a:pPr>
              <a:lnSpc>
                <a:spcPct val="80000"/>
              </a:lnSpc>
            </a:pPr>
            <a:r>
              <a:rPr lang="en-GB" sz="1800" b="1"/>
              <a:t>Cluster to Poverty Mapping</a:t>
            </a:r>
          </a:p>
          <a:p>
            <a:pPr lvl="1">
              <a:lnSpc>
                <a:spcPct val="80000"/>
              </a:lnSpc>
            </a:pPr>
            <a:r>
              <a:rPr lang="en-GB" sz="1600" b="1"/>
              <a:t>Identifying poverty nodes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GB" sz="1600" b="1"/>
              <a:t>	</a:t>
            </a:r>
          </a:p>
          <a:p>
            <a:pPr>
              <a:lnSpc>
                <a:spcPct val="80000"/>
              </a:lnSpc>
            </a:pPr>
            <a:r>
              <a:rPr lang="en-GB" sz="1800" b="1"/>
              <a:t>Poverty and Social Impact Assessment </a:t>
            </a:r>
          </a:p>
          <a:p>
            <a:pPr lvl="1">
              <a:lnSpc>
                <a:spcPct val="80000"/>
              </a:lnSpc>
            </a:pPr>
            <a:r>
              <a:rPr lang="en-GB" sz="1600" b="1"/>
              <a:t> 	Improving impact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GB" sz="1400"/>
          </a:p>
          <a:p>
            <a:pPr lvl="2">
              <a:lnSpc>
                <a:spcPct val="80000"/>
              </a:lnSpc>
            </a:pPr>
            <a:endParaRPr lang="en-GB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The Evidence:</a:t>
            </a:r>
            <a:br>
              <a:rPr lang="en-GB" sz="3200"/>
            </a:br>
            <a:r>
              <a:rPr lang="en-GB" sz="3200"/>
              <a:t>Latin America and sub-Saharan Africa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/>
              <a:t>Chontales milk processing cluster, Nicaragu</a:t>
            </a:r>
          </a:p>
          <a:p>
            <a:pPr lvl="2">
              <a:lnSpc>
                <a:spcPct val="80000"/>
              </a:lnSpc>
            </a:pPr>
            <a:r>
              <a:rPr lang="en-GB" sz="1400"/>
              <a:t>Built supply networks with global buyers</a:t>
            </a:r>
          </a:p>
          <a:p>
            <a:pPr lvl="2">
              <a:lnSpc>
                <a:spcPct val="80000"/>
              </a:lnSpc>
            </a:pPr>
            <a:r>
              <a:rPr lang="en-GB" sz="1400"/>
              <a:t>Brought about improvements on infrastructure</a:t>
            </a:r>
          </a:p>
          <a:p>
            <a:pPr>
              <a:lnSpc>
                <a:spcPct val="80000"/>
              </a:lnSpc>
            </a:pPr>
            <a:r>
              <a:rPr lang="en-GB" sz="1800"/>
              <a:t>Atuntaqui garment cluster, Ecuador</a:t>
            </a:r>
          </a:p>
          <a:p>
            <a:pPr lvl="2">
              <a:lnSpc>
                <a:spcPct val="80000"/>
              </a:lnSpc>
            </a:pPr>
            <a:r>
              <a:rPr lang="en-GB" sz="1400"/>
              <a:t>Addressed child labour</a:t>
            </a:r>
          </a:p>
          <a:p>
            <a:pPr lvl="2">
              <a:lnSpc>
                <a:spcPct val="80000"/>
              </a:lnSpc>
            </a:pPr>
            <a:r>
              <a:rPr lang="en-GB" sz="1400"/>
              <a:t>Improved health and safety</a:t>
            </a:r>
          </a:p>
          <a:p>
            <a:pPr lvl="2">
              <a:lnSpc>
                <a:spcPct val="80000"/>
              </a:lnSpc>
            </a:pPr>
            <a:r>
              <a:rPr lang="en-GB" sz="1400"/>
              <a:t>Productivity based wage incentives</a:t>
            </a:r>
          </a:p>
          <a:p>
            <a:pPr>
              <a:lnSpc>
                <a:spcPct val="80000"/>
              </a:lnSpc>
            </a:pPr>
            <a:r>
              <a:rPr lang="en-GB" sz="1800"/>
              <a:t>Gullele Handloom Cluster- Addis Abbaba, Ethiopia</a:t>
            </a:r>
          </a:p>
          <a:p>
            <a:pPr lvl="2">
              <a:lnSpc>
                <a:spcPct val="80000"/>
              </a:lnSpc>
            </a:pPr>
            <a:r>
              <a:rPr lang="en-GB" sz="1400"/>
              <a:t>Co-operatives of weavers with shared equipment and facilities (Selam Teramaj)</a:t>
            </a:r>
          </a:p>
          <a:p>
            <a:pPr lvl="2">
              <a:lnSpc>
                <a:spcPct val="80000"/>
              </a:lnSpc>
            </a:pPr>
            <a:r>
              <a:rPr lang="en-GB" sz="1400"/>
              <a:t>Strengthened marketing initiatives</a:t>
            </a:r>
          </a:p>
          <a:p>
            <a:pPr lvl="2">
              <a:lnSpc>
                <a:spcPct val="80000"/>
              </a:lnSpc>
            </a:pPr>
            <a:r>
              <a:rPr lang="en-GB" sz="1400"/>
              <a:t>Raised Incomes</a:t>
            </a:r>
          </a:p>
          <a:p>
            <a:pPr>
              <a:lnSpc>
                <a:spcPct val="80000"/>
              </a:lnSpc>
            </a:pPr>
            <a:r>
              <a:rPr lang="en-GB" sz="1800"/>
              <a:t>Suame (Ghana), Ziwani (Kenya) and Nnewi (Nigeria) vehicle repair clusters</a:t>
            </a:r>
          </a:p>
          <a:p>
            <a:pPr>
              <a:lnSpc>
                <a:spcPct val="80000"/>
              </a:lnSpc>
            </a:pPr>
            <a:r>
              <a:rPr lang="en-GB" sz="1800"/>
              <a:t>Nairobi (Kenya) garment clusters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u="sng"/>
              <a:t/>
            </a:r>
            <a:br>
              <a:rPr lang="en-GB" sz="3200" u="sng"/>
            </a:br>
            <a:r>
              <a:rPr lang="en-GB" sz="3200"/>
              <a:t>The Evidence II:</a:t>
            </a:r>
            <a:br>
              <a:rPr lang="en-GB" sz="3200"/>
            </a:br>
            <a:r>
              <a:rPr lang="en-GB" sz="3200"/>
              <a:t>UNIDO initiatives in India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600" b="1"/>
              <a:t>Sindhudurg Cashew cluster, Maharashtra </a:t>
            </a:r>
          </a:p>
          <a:p>
            <a:pPr>
              <a:lnSpc>
                <a:spcPct val="80000"/>
              </a:lnSpc>
            </a:pPr>
            <a:r>
              <a:rPr lang="en-GB" sz="1600" b="1"/>
              <a:t>Chanderi Handloom cluster, Madhya Pradesh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Focusing on particular poor &amp; vulnerable groups – women, minorities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Promoting social development (health/education) </a:t>
            </a:r>
            <a:r>
              <a:rPr lang="en-GB" sz="1400" i="1"/>
              <a:t>and</a:t>
            </a:r>
            <a:r>
              <a:rPr lang="en-GB" sz="1400"/>
              <a:t> entrepreneurship 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Self Help Groups as the basis for local joint action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en-GB" sz="1000"/>
          </a:p>
          <a:p>
            <a:pPr>
              <a:lnSpc>
                <a:spcPct val="80000"/>
              </a:lnSpc>
            </a:pPr>
            <a:r>
              <a:rPr lang="en-GB" sz="1600" b="1"/>
              <a:t>Orissa Cluster Development Programme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Pre-dominance of poor off-farm clusters in handlooms, handicrafts and metal working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Working with ‘non-formal forms’ of joint action</a:t>
            </a:r>
          </a:p>
          <a:p>
            <a:pPr lvl="2">
              <a:lnSpc>
                <a:spcPct val="80000"/>
              </a:lnSpc>
            </a:pPr>
            <a:r>
              <a:rPr lang="en-GB" sz="1200"/>
              <a:t>Self Help Groups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Focusing on the </a:t>
            </a:r>
            <a:r>
              <a:rPr lang="en-GB" sz="1400" i="1"/>
              <a:t>very</a:t>
            </a:r>
            <a:r>
              <a:rPr lang="en-GB" sz="1400"/>
              <a:t> poor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Building geographical indication around region/territory based artisanal crafts</a:t>
            </a:r>
          </a:p>
          <a:p>
            <a:pPr lvl="3">
              <a:lnSpc>
                <a:spcPct val="80000"/>
              </a:lnSpc>
              <a:buFontTx/>
              <a:buNone/>
            </a:pPr>
            <a:endParaRPr lang="en-GB" sz="1000"/>
          </a:p>
          <a:p>
            <a:pPr>
              <a:lnSpc>
                <a:spcPct val="80000"/>
              </a:lnSpc>
            </a:pPr>
            <a:r>
              <a:rPr lang="en-GB" sz="1600" b="1"/>
              <a:t>Ludhiana Garment cluster, Punjab</a:t>
            </a:r>
          </a:p>
          <a:p>
            <a:pPr lvl="1">
              <a:lnSpc>
                <a:spcPct val="80000"/>
              </a:lnSpc>
            </a:pPr>
            <a:r>
              <a:rPr lang="en-GB" sz="1400"/>
              <a:t>APPEAL (Apparel Exporters Association of Ludhiana) training programmes for poor unskilled women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India – the Outcome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b="1"/>
              <a:t>Chanderi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600 weavers organised into 150 SHGs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2005, total turnover US$ 200,000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Average wage rises by 10-15% 2004-06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Improved access to formal sector credit 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Women’s literacy programme – 61 female weavers</a:t>
            </a:r>
          </a:p>
          <a:p>
            <a:pPr lvl="1">
              <a:lnSpc>
                <a:spcPct val="80000"/>
              </a:lnSpc>
            </a:pPr>
            <a:r>
              <a:rPr lang="en-GB" sz="1600"/>
              <a:t>Women’s SHGs catering to 186 women weavers</a:t>
            </a:r>
          </a:p>
          <a:p>
            <a:pPr lvl="1">
              <a:lnSpc>
                <a:spcPct val="80000"/>
              </a:lnSpc>
            </a:pPr>
            <a:endParaRPr lang="en-GB" sz="1600"/>
          </a:p>
          <a:p>
            <a:pPr lvl="1">
              <a:lnSpc>
                <a:spcPct val="80000"/>
              </a:lnSpc>
              <a:buFontTx/>
              <a:buNone/>
            </a:pPr>
            <a:endParaRPr lang="en-GB" sz="1600"/>
          </a:p>
          <a:p>
            <a:pPr>
              <a:lnSpc>
                <a:spcPct val="80000"/>
              </a:lnSpc>
            </a:pPr>
            <a:r>
              <a:rPr lang="en-GB" sz="1800" b="1"/>
              <a:t>MSME Foundation and Govt. of India’s commitment to a (pro-poor?) cluster development strategy</a:t>
            </a:r>
          </a:p>
          <a:p>
            <a:pPr>
              <a:lnSpc>
                <a:spcPct val="80000"/>
              </a:lnSpc>
            </a:pPr>
            <a:endParaRPr lang="en-GB" sz="1800"/>
          </a:p>
          <a:p>
            <a:pPr lvl="1">
              <a:lnSpc>
                <a:spcPct val="80000"/>
              </a:lnSpc>
              <a:buFontTx/>
              <a:buNone/>
            </a:pPr>
            <a:r>
              <a:rPr lang="en-GB" sz="1600"/>
              <a:t/>
            </a:r>
            <a:br>
              <a:rPr lang="en-GB" sz="1600"/>
            </a:br>
            <a:endParaRPr lang="en-GB"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/>
              <a:t>The Evidence III – Sialkot, Pakistan and the ILO-IPEC programme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The Challenge - Child labour in the sports good cluster</a:t>
            </a:r>
          </a:p>
          <a:p>
            <a:pPr>
              <a:lnSpc>
                <a:spcPct val="90000"/>
              </a:lnSpc>
            </a:pPr>
            <a:r>
              <a:rPr lang="en-GB" sz="2000"/>
              <a:t>The Response- 1997 Atlanta Agreement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ILO-IPEC:  factory monitoring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UNICEF: universal primary education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Save the Children Fund (SCF-UK): school development and income generation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Active collaboration with local Chambers and local and central government</a:t>
            </a:r>
          </a:p>
          <a:p>
            <a:pPr>
              <a:lnSpc>
                <a:spcPct val="90000"/>
              </a:lnSpc>
            </a:pPr>
            <a:r>
              <a:rPr lang="en-GB" sz="2000"/>
              <a:t>The Outcome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Cluster-based ‘developmental’ agenda</a:t>
            </a:r>
          </a:p>
          <a:p>
            <a:pPr lvl="1">
              <a:lnSpc>
                <a:spcPct val="90000"/>
              </a:lnSpc>
            </a:pPr>
            <a:r>
              <a:rPr lang="en-GB" sz="1800"/>
              <a:t>Questions about sustainability</a:t>
            </a:r>
          </a:p>
          <a:p>
            <a:pPr lvl="2">
              <a:lnSpc>
                <a:spcPct val="90000"/>
              </a:lnSpc>
            </a:pPr>
            <a:r>
              <a:rPr lang="en-GB" sz="1600"/>
              <a:t>2006 Nike ‘Pull Out’ and questions about the longer term impacts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2336</TotalTime>
  <Words>680</Words>
  <Application>Microsoft Office PowerPoint</Application>
  <PresentationFormat>On-screen Show (4:3)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Wingdings</vt:lpstr>
      <vt:lpstr>Times New Roman</vt:lpstr>
      <vt:lpstr>Capsules</vt:lpstr>
      <vt:lpstr>Competitiveness of Small Enterprises:  Clusters, Business Environment and Local Development ‘Clusters, Territorial Competitiveness, Poverty and Social Sector Integration’</vt:lpstr>
      <vt:lpstr>Structure and aims</vt:lpstr>
      <vt:lpstr>Clusters and Poverty: The Conceptual Challenge</vt:lpstr>
      <vt:lpstr>Cluster-Poverty Nexus: The Key Questions</vt:lpstr>
      <vt:lpstr>Clusters and Poverty (Nadvi &amp; Barrientos, 2004, UNIDO)</vt:lpstr>
      <vt:lpstr>The Evidence: Latin America and sub-Saharan Africa</vt:lpstr>
      <vt:lpstr> The Evidence II: UNIDO initiatives in India</vt:lpstr>
      <vt:lpstr>India – the Outcome</vt:lpstr>
      <vt:lpstr>The Evidence III – Sialkot, Pakistan and the ILO-IPEC programme</vt:lpstr>
      <vt:lpstr>Broad conclusions </vt:lpstr>
      <vt:lpstr>Policy Challenges </vt:lpstr>
    </vt:vector>
  </TitlesOfParts>
  <Company>University of Manchester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skills for economic development – IDPM 60302</dc:title>
  <dc:creator>Khalid Nadvi</dc:creator>
  <cp:lastModifiedBy>anarod</cp:lastModifiedBy>
  <cp:revision>19</cp:revision>
  <dcterms:created xsi:type="dcterms:W3CDTF">2007-02-05T23:57:35Z</dcterms:created>
  <dcterms:modified xsi:type="dcterms:W3CDTF">2010-07-12T02:01:50Z</dcterms:modified>
</cp:coreProperties>
</file>