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75" r:id="rId2"/>
    <p:sldMasterId id="2147483663" r:id="rId3"/>
  </p:sldMasterIdLst>
  <p:notesMasterIdLst>
    <p:notesMasterId r:id="rId12"/>
  </p:notesMasterIdLst>
  <p:handoutMasterIdLst>
    <p:handoutMasterId r:id="rId13"/>
  </p:handoutMasterIdLst>
  <p:sldIdLst>
    <p:sldId id="260" r:id="rId4"/>
    <p:sldId id="273" r:id="rId5"/>
    <p:sldId id="272" r:id="rId6"/>
    <p:sldId id="274" r:id="rId7"/>
    <p:sldId id="262" r:id="rId8"/>
    <p:sldId id="265" r:id="rId9"/>
    <p:sldId id="268" r:id="rId10"/>
    <p:sldId id="270" r:id="rId11"/>
  </p:sldIdLst>
  <p:sldSz cx="9144000" cy="6858000" type="screen4x3"/>
  <p:notesSz cx="9791700" cy="14185900"/>
  <p:embeddedFontLst>
    <p:embeddedFont>
      <p:font typeface="Arial Unicode MS" pitchFamily="34" charset="-128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Arial Black" pitchFamily="34" charset="0"/>
      <p:bold r:id="rId19"/>
    </p:embeddedFont>
    <p:embeddedFont>
      <p:font typeface="MS PGothic" pitchFamily="34" charset="-128"/>
      <p:regular r:id="rId20"/>
    </p:embeddedFont>
  </p:embeddedFont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000000"/>
    <a:srgbClr val="000066"/>
    <a:srgbClr val="787878"/>
    <a:srgbClr val="B2B2B2"/>
    <a:srgbClr val="C0C0C0"/>
    <a:srgbClr val="FFFFFF"/>
    <a:srgbClr val="F8F8F8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67" autoAdjust="0"/>
  </p:normalViewPr>
  <p:slideViewPr>
    <p:cSldViewPr snapToGrid="0">
      <p:cViewPr varScale="1">
        <p:scale>
          <a:sx n="64" d="100"/>
          <a:sy n="64" d="100"/>
        </p:scale>
        <p:origin x="-516" y="-102"/>
      </p:cViewPr>
      <p:guideLst>
        <p:guide orient="horz" pos="447"/>
        <p:guide orient="horz" pos="835"/>
        <p:guide pos="55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690" y="-86"/>
      </p:cViewPr>
      <p:guideLst>
        <p:guide orient="horz" pos="4468"/>
        <p:guide pos="308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4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6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433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48313" y="0"/>
            <a:ext cx="42433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476288"/>
            <a:ext cx="4243388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48313" y="13476288"/>
            <a:ext cx="4243387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ECF1EE39-E0F1-4317-9B16-F61C464053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43388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48313" y="0"/>
            <a:ext cx="4243387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49375" y="946150"/>
            <a:ext cx="7092950" cy="5319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133850" y="2363788"/>
            <a:ext cx="3810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3476288"/>
            <a:ext cx="4243388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48313" y="13476288"/>
            <a:ext cx="4243387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1280" tIns="65640" rIns="131280" bIns="65640" numCol="1" anchor="b" anchorCtr="0" compatLnSpc="1">
            <a:prstTxWarp prst="textNoShape">
              <a:avLst/>
            </a:prstTxWarp>
          </a:bodyPr>
          <a:lstStyle>
            <a:lvl1pPr algn="r" defTabSz="1312863" eaLnBrk="0" hangingPunct="0">
              <a:defRPr kumimoji="0" sz="17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A41E461C-D72D-4925-A02A-2F50C4B29F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>
              <a:latin typeface="Arial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2"/>
          <p:cNvGrpSpPr>
            <a:grpSpLocks/>
          </p:cNvGrpSpPr>
          <p:nvPr userDrawn="1"/>
        </p:nvGrpSpPr>
        <p:grpSpPr bwMode="auto">
          <a:xfrm>
            <a:off x="0" y="0"/>
            <a:ext cx="9144000" cy="1162050"/>
            <a:chOff x="0" y="0"/>
            <a:chExt cx="5760" cy="732"/>
          </a:xfrm>
        </p:grpSpPr>
        <p:pic>
          <p:nvPicPr>
            <p:cNvPr id="5" name="Picture 53" descr="08_flower background_small_2"/>
            <p:cNvPicPr>
              <a:picLocks noChangeAspect="1" noChangeArrowheads="1"/>
            </p:cNvPicPr>
            <p:nvPr/>
          </p:nvPicPr>
          <p:blipFill>
            <a:blip r:embed="rId2" cstate="print"/>
            <a:srcRect r="19066"/>
            <a:stretch>
              <a:fillRect/>
            </a:stretch>
          </p:blipFill>
          <p:spPr bwMode="auto">
            <a:xfrm>
              <a:off x="3725" y="0"/>
              <a:ext cx="984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4" descr="ENVIRON_small_2"/>
            <p:cNvPicPr>
              <a:picLocks noChangeAspect="1" noChangeArrowheads="1"/>
            </p:cNvPicPr>
            <p:nvPr/>
          </p:nvPicPr>
          <p:blipFill>
            <a:blip r:embed="rId3" cstate="print"/>
            <a:srcRect l="7590" r="15179"/>
            <a:stretch>
              <a:fillRect/>
            </a:stretch>
          </p:blipFill>
          <p:spPr bwMode="auto">
            <a:xfrm>
              <a:off x="1850" y="0"/>
              <a:ext cx="945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55" descr="14_Windmill background_small_2"/>
            <p:cNvPicPr>
              <a:picLocks noChangeAspect="1" noChangeArrowheads="1"/>
            </p:cNvPicPr>
            <p:nvPr/>
          </p:nvPicPr>
          <p:blipFill>
            <a:blip r:embed="rId4" cstate="print"/>
            <a:srcRect t="17117" b="8559"/>
            <a:stretch>
              <a:fillRect/>
            </a:stretch>
          </p:blipFill>
          <p:spPr bwMode="auto">
            <a:xfrm>
              <a:off x="4699" y="0"/>
              <a:ext cx="1061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6" descr="72197_small_2"/>
            <p:cNvPicPr>
              <a:picLocks noChangeAspect="1" noChangeArrowheads="1"/>
            </p:cNvPicPr>
            <p:nvPr/>
          </p:nvPicPr>
          <p:blipFill>
            <a:blip r:embed="rId5" cstate="print"/>
            <a:srcRect l="2386"/>
            <a:stretch>
              <a:fillRect/>
            </a:stretch>
          </p:blipFill>
          <p:spPr bwMode="auto">
            <a:xfrm>
              <a:off x="906" y="0"/>
              <a:ext cx="944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7" descr="techtransfer_small_2"/>
            <p:cNvPicPr>
              <a:picLocks noChangeAspect="1" noChangeArrowheads="1"/>
            </p:cNvPicPr>
            <p:nvPr/>
          </p:nvPicPr>
          <p:blipFill>
            <a:blip r:embed="rId6" cstate="print"/>
            <a:srcRect r="9050"/>
            <a:stretch>
              <a:fillRect/>
            </a:stretch>
          </p:blipFill>
          <p:spPr bwMode="auto">
            <a:xfrm>
              <a:off x="2795" y="0"/>
              <a:ext cx="930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8" descr="15_civilsoc2_background_small_2"/>
            <p:cNvPicPr>
              <a:picLocks noChangeAspect="1" noChangeArrowheads="1"/>
            </p:cNvPicPr>
            <p:nvPr/>
          </p:nvPicPr>
          <p:blipFill>
            <a:blip r:embed="rId7" cstate="print"/>
            <a:srcRect l="22659" r="7553" b="5705"/>
            <a:stretch>
              <a:fillRect/>
            </a:stretch>
          </p:blipFill>
          <p:spPr bwMode="auto">
            <a:xfrm>
              <a:off x="0" y="0"/>
              <a:ext cx="910" cy="7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59" descr="www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40563" y="6215063"/>
            <a:ext cx="1847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0" descr="UNIDO logo_grey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91213"/>
            <a:ext cx="4572000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97676" y="1965366"/>
            <a:ext cx="7772400" cy="1143000"/>
          </a:xfrm>
        </p:spPr>
        <p:txBody>
          <a:bodyPr lIns="91440" tIns="45720" rIns="91440" bIns="45720" anchor="ctr"/>
          <a:lstStyle>
            <a:lvl1pPr algn="ctr">
              <a:defRPr sz="36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91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76598" y="3130137"/>
            <a:ext cx="6400800" cy="2057400"/>
          </a:xfrm>
        </p:spPr>
        <p:txBody>
          <a:bodyPr lIns="91440" tIns="45720" rIns="91440" bIns="45720"/>
          <a:lstStyle>
            <a:lvl1pPr marL="0" indent="0" algn="ctr"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551D2-66D8-4DD1-A87A-985074A12B38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6C7C1-1926-4A8F-B693-CD38D1C08A9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BDC30-E515-485B-AFBD-8151B576672D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4E365-45B6-4022-A012-92781596D67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5C26C-EDB7-4174-938D-9E92ED509CBA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D52DC-1FC5-498D-99C0-BC022A66391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E0396-0B48-4493-BF56-B83718B944BC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DF86A-EBE7-4769-A09A-2A68B52CD07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69668-3412-49D5-8F7B-B488FC381603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2D7FE-2714-4283-92CF-C1D6FD7B310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3D370-F73D-48A3-B7FE-44317C1A1581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6C509-C145-417E-B503-E2060E496E6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103B8-75A9-4FDF-866E-1ECFB2D67332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0147F-F45E-46FD-A5F4-0E515108C96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DBCE9-52BE-4C1F-A81E-0F35348A2E92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0836-A19D-4CDC-A398-A06F232175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75288-CCBB-48C1-895A-EEDD60383BF0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62B3B-ACC3-43CA-A73B-CCA5831C3C5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7C8DD-EBF4-4CC5-B852-A7EFC5C982DC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63A59-F33E-4366-9DE5-53E25F87CB9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Footer Placeholder 14"/>
          <p:cNvSpPr>
            <a:spLocks noGrp="1"/>
          </p:cNvSpPr>
          <p:nvPr>
            <p:ph type="ftr" sz="quarter" idx="10"/>
          </p:nvPr>
        </p:nvSpPr>
        <p:spPr>
          <a:xfrm>
            <a:off x="366713" y="6350000"/>
            <a:ext cx="853916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Times New Roman" charset="0"/>
              </a:defRPr>
            </a:lvl1pPr>
          </a:lstStyle>
          <a:p>
            <a:pPr>
              <a:defRPr/>
            </a:pPr>
            <a:r>
              <a:rPr lang="en-US" altLang="ja-JP"/>
              <a:t>UNIDO-IADB-MIF International Meeting on Competitiveness of Small Enterprises: Clusters and Local Development  </a:t>
            </a:r>
          </a:p>
          <a:p>
            <a:pPr>
              <a:defRPr/>
            </a:pPr>
            <a:r>
              <a:rPr lang="en-US" altLang="ja-JP"/>
              <a:t>October 29 - 30, 2007 Washington, DC</a:t>
            </a:r>
            <a:endParaRPr lang="en-GB"/>
          </a:p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69F94-6683-48DA-B715-8E12BFCA7E9F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8E5B9-5EBA-42BB-9CB5-2D1C1E25D80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57346-8136-4C5A-82AB-7FEF89E28878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CC1E2-D9F7-4C9C-B9D7-90E42BADE8A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45B44-8E44-410B-B3D8-C8B7A1474DD9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F49D3-F6F7-4B8C-9B28-BDD33EF02C6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7E158-436C-4139-9685-3842C4501CAD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4B99D-A86F-48E6-97E7-2C35CAAE8DE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9D5FB-4BF4-448D-8C3D-46280C10124A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F3A30-F0FE-47A5-A9B7-950A4A3B264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75408-7D4B-447F-82B8-2C030EF7728C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138C-7191-4EE6-A34F-776DCB95641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1055D-C04A-483A-B92C-B1D355483D45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6AD65-FD3E-4FB2-8ECB-CA37C6E30EC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Footer Placeholder 14"/>
          <p:cNvSpPr>
            <a:spLocks noGrp="1"/>
          </p:cNvSpPr>
          <p:nvPr>
            <p:ph type="ftr" sz="quarter" idx="10"/>
          </p:nvPr>
        </p:nvSpPr>
        <p:spPr>
          <a:xfrm>
            <a:off x="366713" y="6350000"/>
            <a:ext cx="853916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Times New Roman" charset="0"/>
              </a:defRPr>
            </a:lvl1pPr>
          </a:lstStyle>
          <a:p>
            <a:pPr>
              <a:defRPr/>
            </a:pPr>
            <a:r>
              <a:rPr lang="en-US" altLang="ja-JP"/>
              <a:t>UNIDO-IADB-MIF International Meeting on Competitiveness of Small Enterprises: Clusters and Local Development  </a:t>
            </a:r>
          </a:p>
          <a:p>
            <a:pPr>
              <a:defRPr/>
            </a:pPr>
            <a:r>
              <a:rPr lang="en-US" altLang="ja-JP"/>
              <a:t>October 29 - 30, 2007 Washington, DC</a:t>
            </a:r>
            <a:endParaRPr lang="en-GB"/>
          </a:p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Footer Placeholder 14"/>
          <p:cNvSpPr>
            <a:spLocks noGrp="1"/>
          </p:cNvSpPr>
          <p:nvPr>
            <p:ph type="ftr" sz="quarter" idx="10"/>
          </p:nvPr>
        </p:nvSpPr>
        <p:spPr>
          <a:xfrm>
            <a:off x="366713" y="6350000"/>
            <a:ext cx="853916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Times New Roman" charset="0"/>
              </a:defRPr>
            </a:lvl1pPr>
          </a:lstStyle>
          <a:p>
            <a:pPr>
              <a:defRPr/>
            </a:pPr>
            <a:r>
              <a:rPr lang="en-US" altLang="ja-JP"/>
              <a:t>UNIDO-IADB-MIF International Meeting on Competitiveness of Small Enterprises: Clusters and Local Development  </a:t>
            </a:r>
          </a:p>
          <a:p>
            <a:pPr>
              <a:defRPr/>
            </a:pPr>
            <a:r>
              <a:rPr lang="en-US" altLang="ja-JP"/>
              <a:t>October 29 - 30, 2007 Washington, DC</a:t>
            </a:r>
            <a:endParaRPr lang="en-GB"/>
          </a:p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A013D-F6B9-4E5B-91EB-0BEDB8EA9A0E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A8BDA-3BBB-4C47-AC70-A015732E7A0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E96BA-F333-4243-B56B-F9B4207E84FC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9CF20-D0E4-4AC6-B3FF-71396C21C14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640D2-EB86-4E49-899C-1C5D86888029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38C2A-4405-4506-A3F1-1A9C3BEC452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9B57E-B42E-486C-A9B9-4CC6E1A293B2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1A2CF-55CA-44C4-8BC4-6B189EA3E261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12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066800"/>
            <a:ext cx="655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2133600"/>
            <a:ext cx="4800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</a:t>
            </a: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latin typeface="Arial" charset="0"/>
              <a:cs typeface="Times New Roman" charset="0"/>
            </a:endParaRPr>
          </a:p>
        </p:txBody>
      </p:sp>
      <p:sp>
        <p:nvSpPr>
          <p:cNvPr id="26" name="Text Box 18"/>
          <p:cNvSpPr txBox="1">
            <a:spLocks noChangeArrowheads="1"/>
          </p:cNvSpPr>
          <p:nvPr/>
        </p:nvSpPr>
        <p:spPr bwMode="auto">
          <a:xfrm>
            <a:off x="5981700" y="330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400">
                <a:solidFill>
                  <a:srgbClr val="B2B2B2"/>
                </a:solidFill>
                <a:latin typeface="Arial Black" pitchFamily="34" charset="0"/>
                <a:cs typeface="Times New Roman" charset="0"/>
              </a:rPr>
              <a:t>www.unido.org</a:t>
            </a:r>
          </a:p>
        </p:txBody>
      </p:sp>
      <p:pic>
        <p:nvPicPr>
          <p:cNvPr id="1030" name="Picture 40" descr="UNIDOblue150pix"/>
          <p:cNvPicPr>
            <a:picLocks noChangeAspect="1" noChangeArrowheads="1"/>
          </p:cNvPicPr>
          <p:nvPr/>
        </p:nvPicPr>
        <p:blipFill>
          <a:blip r:embed="rId7" cstate="print">
            <a:lum contrast="-24000"/>
            <a:grayscl/>
          </a:blip>
          <a:srcRect/>
          <a:stretch>
            <a:fillRect/>
          </a:stretch>
        </p:blipFill>
        <p:spPr bwMode="auto">
          <a:xfrm>
            <a:off x="8067675" y="0"/>
            <a:ext cx="769938" cy="68738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</p:pic>
      <p:pic>
        <p:nvPicPr>
          <p:cNvPr id="1031" name="Picture 32" descr="08_flower background_small_2"/>
          <p:cNvPicPr>
            <a:picLocks noChangeAspect="1" noChangeArrowheads="1"/>
          </p:cNvPicPr>
          <p:nvPr/>
        </p:nvPicPr>
        <p:blipFill>
          <a:blip r:embed="rId8" cstate="print"/>
          <a:srcRect r="19066"/>
          <a:stretch>
            <a:fillRect/>
          </a:stretch>
        </p:blipFill>
        <p:spPr bwMode="auto">
          <a:xfrm>
            <a:off x="3222625" y="0"/>
            <a:ext cx="85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3" descr="14_Windmill background_small_2"/>
          <p:cNvPicPr>
            <a:picLocks noChangeAspect="1" noChangeArrowheads="1"/>
          </p:cNvPicPr>
          <p:nvPr/>
        </p:nvPicPr>
        <p:blipFill>
          <a:blip r:embed="rId9" cstate="print"/>
          <a:srcRect t="17117" b="8559"/>
          <a:stretch>
            <a:fillRect/>
          </a:stretch>
        </p:blipFill>
        <p:spPr bwMode="auto">
          <a:xfrm>
            <a:off x="4065588" y="0"/>
            <a:ext cx="9175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35" descr="72197_small_2"/>
          <p:cNvPicPr>
            <a:picLocks noChangeAspect="1" noChangeArrowheads="1"/>
          </p:cNvPicPr>
          <p:nvPr/>
        </p:nvPicPr>
        <p:blipFill>
          <a:blip r:embed="rId10" cstate="print"/>
          <a:srcRect l="2386"/>
          <a:stretch>
            <a:fillRect/>
          </a:stretch>
        </p:blipFill>
        <p:spPr bwMode="auto">
          <a:xfrm>
            <a:off x="784225" y="0"/>
            <a:ext cx="815975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36" descr="techtransfer_small_2"/>
          <p:cNvPicPr>
            <a:picLocks noChangeAspect="1" noChangeArrowheads="1"/>
          </p:cNvPicPr>
          <p:nvPr/>
        </p:nvPicPr>
        <p:blipFill>
          <a:blip r:embed="rId11" cstate="print"/>
          <a:srcRect r="9050"/>
          <a:stretch>
            <a:fillRect/>
          </a:stretch>
        </p:blipFill>
        <p:spPr bwMode="auto">
          <a:xfrm>
            <a:off x="2417763" y="0"/>
            <a:ext cx="8048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37" descr="15_civilsoc2_background_small_2"/>
          <p:cNvPicPr>
            <a:picLocks noChangeAspect="1" noChangeArrowheads="1"/>
          </p:cNvPicPr>
          <p:nvPr/>
        </p:nvPicPr>
        <p:blipFill>
          <a:blip r:embed="rId12" cstate="print"/>
          <a:srcRect l="22659" r="7553" b="5705"/>
          <a:stretch>
            <a:fillRect/>
          </a:stretch>
        </p:blipFill>
        <p:spPr bwMode="auto">
          <a:xfrm>
            <a:off x="0" y="0"/>
            <a:ext cx="787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34" descr="ENVIRON_small_2"/>
          <p:cNvPicPr>
            <a:picLocks noChangeAspect="1" noChangeArrowheads="1"/>
          </p:cNvPicPr>
          <p:nvPr/>
        </p:nvPicPr>
        <p:blipFill>
          <a:blip r:embed="rId13" cstate="print"/>
          <a:srcRect l="7590" r="15179"/>
          <a:stretch>
            <a:fillRect/>
          </a:stretch>
        </p:blipFill>
        <p:spPr bwMode="auto">
          <a:xfrm>
            <a:off x="1600200" y="-3175"/>
            <a:ext cx="817563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450850" y="6296025"/>
            <a:ext cx="8277225" cy="4302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1100" dirty="0">
                <a:solidFill>
                  <a:srgbClr val="808080"/>
                </a:solidFill>
                <a:latin typeface="Arial" charset="0"/>
                <a:ea typeface="ＭＳ Ｐゴシック" charset="-128"/>
              </a:rPr>
              <a:t>UNIDO-IADB-MIF International Meeting on Competitiveness of Small Enterprises: Clusters and Local Development  </a:t>
            </a:r>
          </a:p>
          <a:p>
            <a:pPr algn="ctr">
              <a:defRPr/>
            </a:pPr>
            <a:r>
              <a:rPr lang="en-US" altLang="ja-JP" sz="1100" dirty="0">
                <a:solidFill>
                  <a:srgbClr val="808080"/>
                </a:solidFill>
                <a:latin typeface="Arial" charset="0"/>
                <a:ea typeface="ＭＳ Ｐゴシック" charset="-128"/>
              </a:rPr>
              <a:t>October 29 - 30, 2007 Washington, DC</a:t>
            </a:r>
            <a:endParaRPr lang="en-GB" sz="1100" dirty="0">
              <a:solidFill>
                <a:srgbClr val="808080"/>
              </a:solidFill>
              <a:latin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896" r:id="rId5"/>
  </p:sldLayoutIdLst>
  <p:hf sldNum="0"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787878"/>
          </a:solidFill>
          <a:latin typeface="Arial" charset="0"/>
          <a:cs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itchFamily="2" charset="2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j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•"/>
        <a:defRPr sz="3200">
          <a:solidFill>
            <a:schemeClr val="tx1"/>
          </a:solidFill>
          <a:latin typeface="+mj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3200">
          <a:solidFill>
            <a:schemeClr val="tx1"/>
          </a:solidFill>
          <a:latin typeface="+mj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3200">
          <a:solidFill>
            <a:schemeClr val="tx1"/>
          </a:solidFill>
          <a:latin typeface="+mj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defRPr sz="3200">
          <a:solidFill>
            <a:schemeClr val="tx1"/>
          </a:solidFill>
          <a:latin typeface="+mj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Times New Roman" charset="0"/>
              </a:defRPr>
            </a:lvl1pPr>
          </a:lstStyle>
          <a:p>
            <a:pPr>
              <a:defRPr/>
            </a:pPr>
            <a:fld id="{C0E8FABF-3C3F-49D2-BC59-4D2562FBCFF3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Times New Roman" charset="0"/>
              </a:defRPr>
            </a:lvl1pPr>
          </a:lstStyle>
          <a:p>
            <a:pPr>
              <a:defRPr/>
            </a:pPr>
            <a:fld id="{BF9022BD-4698-436B-88C6-0A76D6A503D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it-IT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Times New Roman" charset="0"/>
              </a:defRPr>
            </a:lvl1pPr>
          </a:lstStyle>
          <a:p>
            <a:pPr>
              <a:defRPr/>
            </a:pPr>
            <a:fld id="{4110EFDD-7006-41E2-BF92-A91B50D3D01A}" type="datetimeFigureOut">
              <a:rPr lang="it-IT"/>
              <a:pPr>
                <a:defRPr/>
              </a:pPr>
              <a:t>11/07/2010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Times New Roman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Times New Roman" charset="0"/>
              </a:defRPr>
            </a:lvl1pPr>
          </a:lstStyle>
          <a:p>
            <a:pPr>
              <a:defRPr/>
            </a:pPr>
            <a:fld id="{00A7CF2B-BBFB-4EF2-9106-5E455720470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028"/>
          <p:cNvSpPr>
            <a:spLocks noGrp="1" noChangeArrowheads="1"/>
          </p:cNvSpPr>
          <p:nvPr>
            <p:ph type="ctrTitle"/>
          </p:nvPr>
        </p:nvSpPr>
        <p:spPr>
          <a:xfrm>
            <a:off x="774700" y="2133600"/>
            <a:ext cx="7772400" cy="1371600"/>
          </a:xfrm>
          <a:noFill/>
        </p:spPr>
        <p:txBody>
          <a:bodyPr anchor="t"/>
          <a:lstStyle/>
          <a:p>
            <a:r>
              <a:rPr lang="en-US" sz="4000" smtClean="0">
                <a:solidFill>
                  <a:schemeClr val="bg2"/>
                </a:solidFill>
              </a:rPr>
              <a:t>CLUSTER DEVELOPMENT IN INDIA – STATUS AND CHALLENGES AHEAD</a:t>
            </a:r>
          </a:p>
        </p:txBody>
      </p:sp>
      <p:sp>
        <p:nvSpPr>
          <p:cNvPr id="74757" name="Rectangle 1029"/>
          <p:cNvSpPr>
            <a:spLocks noGrp="1" noChangeArrowheads="1"/>
          </p:cNvSpPr>
          <p:nvPr>
            <p:ph type="subTitle" idx="1"/>
          </p:nvPr>
        </p:nvSpPr>
        <p:spPr>
          <a:xfrm>
            <a:off x="1397000" y="3962400"/>
            <a:ext cx="6400800" cy="2286000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 err="1" smtClean="0">
                <a:solidFill>
                  <a:schemeClr val="bg2"/>
                </a:solidFill>
                <a:latin typeface="+mj-lt"/>
              </a:rPr>
              <a:t>Mukesh</a:t>
            </a:r>
            <a:r>
              <a:rPr lang="en-US" sz="2400" dirty="0" smtClean="0">
                <a:solidFill>
                  <a:schemeClr val="bg2"/>
                </a:solidFill>
                <a:latin typeface="+mj-lt"/>
              </a:rPr>
              <a:t> </a:t>
            </a:r>
            <a:r>
              <a:rPr lang="en-US" sz="2400" dirty="0" err="1" smtClean="0">
                <a:solidFill>
                  <a:schemeClr val="bg2"/>
                </a:solidFill>
                <a:latin typeface="+mj-lt"/>
              </a:rPr>
              <a:t>Gulati</a:t>
            </a:r>
            <a:endParaRPr lang="en-US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2"/>
                </a:solidFill>
                <a:latin typeface="+mj-lt"/>
              </a:rPr>
              <a:t>UNIDO Cluster Development </a:t>
            </a:r>
            <a:r>
              <a:rPr lang="en-US" sz="2400" dirty="0" err="1" smtClean="0">
                <a:solidFill>
                  <a:schemeClr val="bg2"/>
                </a:solidFill>
                <a:latin typeface="+mj-lt"/>
              </a:rPr>
              <a:t>Programme</a:t>
            </a:r>
            <a:endParaRPr lang="en-US" sz="2400" dirty="0" smtClean="0">
              <a:solidFill>
                <a:schemeClr val="bg2"/>
              </a:solidFill>
              <a:latin typeface="+mj-lt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2"/>
                </a:solidFill>
                <a:latin typeface="+mj-lt"/>
              </a:rPr>
              <a:t>New Delhi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0" y="90170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000066"/>
                </a:solidFill>
              </a:rPr>
              <a:t>India: Where extremes go together</a:t>
            </a: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215900" y="1549400"/>
            <a:ext cx="8568000" cy="4745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8000" anchor="ctr">
            <a:spAutoFit/>
          </a:bodyPr>
          <a:lstStyle/>
          <a:p>
            <a:pPr algn="just">
              <a:lnSpc>
                <a:spcPct val="210000"/>
              </a:lnSpc>
              <a:buFontTx/>
              <a:buChar char="•"/>
              <a:tabLst>
                <a:tab pos="228600" algn="l"/>
              </a:tabLst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Old Economy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: Micro enterprises among Handicrafts, Handlooms….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(Low tech, Poverty): UNIDO 2000…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  <a:p>
            <a:pPr algn="just">
              <a:lnSpc>
                <a:spcPct val="210000"/>
              </a:lnSpc>
              <a:buFontTx/>
              <a:buChar char="•"/>
              <a:tabLst>
                <a:tab pos="228600" algn="l"/>
              </a:tabLst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Traditional Industrial Economy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: Textiles &amp; Clothing, Leather, Ceramics, 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Engg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...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(UNIDO 1996-2002: 7 clusters)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  <a:p>
            <a:pPr algn="just">
              <a:lnSpc>
                <a:spcPct val="210000"/>
              </a:lnSpc>
              <a:buFontTx/>
              <a:buChar char="•"/>
              <a:tabLst>
                <a:tab pos="228600" algn="l"/>
              </a:tabLst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New Knowledge Economy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: IT &amp;  IT enabled services, Medical services, Education….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(Hi-tech, Innovation…)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355600" y="723900"/>
            <a:ext cx="8788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chemeClr val="bg1"/>
                </a:solidFill>
              </a:rPr>
              <a:t>Economic Development – Shifting Paradigm</a:t>
            </a:r>
          </a:p>
        </p:txBody>
      </p:sp>
      <p:sp>
        <p:nvSpPr>
          <p:cNvPr id="10243" name="AutoShape 5"/>
          <p:cNvSpPr>
            <a:spLocks noChangeArrowheads="1"/>
          </p:cNvSpPr>
          <p:nvPr/>
        </p:nvSpPr>
        <p:spPr bwMode="auto">
          <a:xfrm rot="-5400000">
            <a:off x="-19050" y="1733550"/>
            <a:ext cx="4229100" cy="3276600"/>
          </a:xfrm>
          <a:prstGeom prst="verticalScroll">
            <a:avLst>
              <a:gd name="adj" fmla="val 12500"/>
            </a:avLst>
          </a:prstGeom>
          <a:solidFill>
            <a:srgbClr val="FFC7A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sz="2800">
                <a:solidFill>
                  <a:srgbClr val="336699"/>
                </a:solidFill>
              </a:rPr>
              <a:t>Old Model</a:t>
            </a:r>
          </a:p>
          <a:p>
            <a:pPr algn="ctr"/>
            <a:endParaRPr lang="en-US" sz="1400"/>
          </a:p>
          <a:p>
            <a:pPr algn="ctr"/>
            <a:r>
              <a:rPr lang="en-US">
                <a:solidFill>
                  <a:srgbClr val="336699"/>
                </a:solidFill>
              </a:rPr>
              <a:t>Government drives </a:t>
            </a:r>
          </a:p>
          <a:p>
            <a:pPr algn="ctr"/>
            <a:r>
              <a:rPr lang="en-US">
                <a:solidFill>
                  <a:srgbClr val="336699"/>
                </a:solidFill>
              </a:rPr>
              <a:t>economic development </a:t>
            </a:r>
          </a:p>
          <a:p>
            <a:pPr algn="ctr"/>
            <a:r>
              <a:rPr lang="en-US">
                <a:solidFill>
                  <a:srgbClr val="336699"/>
                </a:solidFill>
              </a:rPr>
              <a:t>through policy </a:t>
            </a:r>
          </a:p>
          <a:p>
            <a:pPr algn="ctr"/>
            <a:r>
              <a:rPr lang="en-US">
                <a:solidFill>
                  <a:srgbClr val="336699"/>
                </a:solidFill>
              </a:rPr>
              <a:t>decisions and</a:t>
            </a:r>
          </a:p>
          <a:p>
            <a:pPr algn="ctr"/>
            <a:r>
              <a:rPr lang="en-US">
                <a:solidFill>
                  <a:srgbClr val="336699"/>
                </a:solidFill>
              </a:rPr>
              <a:t> incentives to individual</a:t>
            </a:r>
          </a:p>
          <a:p>
            <a:pPr algn="ctr"/>
            <a:r>
              <a:rPr lang="en-US">
                <a:solidFill>
                  <a:srgbClr val="336699"/>
                </a:solidFill>
              </a:rPr>
              <a:t>Enterprises </a:t>
            </a:r>
          </a:p>
        </p:txBody>
      </p:sp>
      <p:sp>
        <p:nvSpPr>
          <p:cNvPr id="10244" name="AutoShape 10"/>
          <p:cNvSpPr>
            <a:spLocks noChangeArrowheads="1"/>
          </p:cNvSpPr>
          <p:nvPr/>
        </p:nvSpPr>
        <p:spPr bwMode="auto">
          <a:xfrm>
            <a:off x="3886200" y="3124200"/>
            <a:ext cx="1295400" cy="228600"/>
          </a:xfrm>
          <a:prstGeom prst="rightArrow">
            <a:avLst>
              <a:gd name="adj1" fmla="val 50000"/>
              <a:gd name="adj2" fmla="val 141667"/>
            </a:avLst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Document"/>
          <p:cNvSpPr>
            <a:spLocks noEditPoints="1" noChangeArrowheads="1"/>
          </p:cNvSpPr>
          <p:nvPr/>
        </p:nvSpPr>
        <p:spPr bwMode="auto">
          <a:xfrm>
            <a:off x="5067300" y="1549400"/>
            <a:ext cx="3695700" cy="46228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lang="en-US" sz="2800" dirty="0">
                <a:solidFill>
                  <a:srgbClr val="CC0000"/>
                </a:solidFill>
                <a:latin typeface="Arial" charset="0"/>
              </a:rPr>
              <a:t>New Model</a:t>
            </a:r>
          </a:p>
          <a:p>
            <a:pPr>
              <a:defRPr/>
            </a:pPr>
            <a:endParaRPr lang="en-US" sz="1400" dirty="0">
              <a:solidFill>
                <a:srgbClr val="CC0000"/>
              </a:solidFill>
              <a:latin typeface="Arial" charset="0"/>
            </a:endParaRPr>
          </a:p>
          <a:p>
            <a:pPr algn="ctr">
              <a:defRPr/>
            </a:pPr>
            <a:r>
              <a:rPr lang="en-US" dirty="0">
                <a:solidFill>
                  <a:srgbClr val="CC0000"/>
                </a:solidFill>
                <a:latin typeface="Arial" charset="0"/>
              </a:rPr>
              <a:t>Private Sector drives economic development through </a:t>
            </a:r>
            <a:r>
              <a:rPr lang="en-US" b="1" i="1" dirty="0">
                <a:solidFill>
                  <a:srgbClr val="CC0000"/>
                </a:solidFill>
                <a:latin typeface="Arial" charset="0"/>
              </a:rPr>
              <a:t>collaborative</a:t>
            </a:r>
            <a:r>
              <a:rPr lang="en-US" dirty="0">
                <a:solidFill>
                  <a:srgbClr val="CC0000"/>
                </a:solidFill>
                <a:latin typeface="Arial" charset="0"/>
              </a:rPr>
              <a:t> process </a:t>
            </a:r>
          </a:p>
          <a:p>
            <a:pPr algn="ctr">
              <a:defRPr/>
            </a:pPr>
            <a:r>
              <a:rPr lang="en-US" dirty="0">
                <a:solidFill>
                  <a:srgbClr val="CC0000"/>
                </a:solidFill>
                <a:latin typeface="Arial" charset="0"/>
              </a:rPr>
              <a:t>involving government at multiple levels, large companies, teaching and research</a:t>
            </a:r>
          </a:p>
          <a:p>
            <a:pPr algn="ctr">
              <a:defRPr/>
            </a:pPr>
            <a:r>
              <a:rPr lang="en-US" dirty="0">
                <a:solidFill>
                  <a:srgbClr val="CC0000"/>
                </a:solidFill>
                <a:latin typeface="Arial" charset="0"/>
              </a:rPr>
              <a:t> institutions</a:t>
            </a:r>
            <a:endParaRPr lang="en-US" dirty="0">
              <a:latin typeface="Arial" charset="0"/>
            </a:endParaRPr>
          </a:p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246" name="Text Box 1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391400" y="6400800"/>
            <a:ext cx="533400" cy="25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Back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98800" y="5384800"/>
            <a:ext cx="26035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</a:rPr>
              <a:t>1991 G o India…</a:t>
            </a:r>
          </a:p>
          <a:p>
            <a:pPr algn="ctr">
              <a:defRPr/>
            </a:pP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1996 UNIDO…</a:t>
            </a:r>
            <a:endParaRPr lang="en-IN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0" y="1008063"/>
            <a:ext cx="9067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>
                <a:solidFill>
                  <a:srgbClr val="000066"/>
                </a:solidFill>
              </a:rPr>
              <a:t>Key Message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20700" y="1828800"/>
            <a:ext cx="8093075" cy="413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just">
              <a:lnSpc>
                <a:spcPct val="125000"/>
              </a:lnSpc>
              <a:buFontTx/>
              <a:buChar char="•"/>
            </a:pPr>
            <a:r>
              <a:rPr lang="en-US" sz="3000">
                <a:solidFill>
                  <a:srgbClr val="000000"/>
                </a:solidFill>
              </a:rPr>
              <a:t>Variety of objectives calls for customisation of approaches among clusters, yet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</a:pPr>
            <a:r>
              <a:rPr lang="en-US" sz="3000" b="1" i="1">
                <a:solidFill>
                  <a:srgbClr val="000000"/>
                </a:solidFill>
              </a:rPr>
              <a:t>Convergence</a:t>
            </a:r>
            <a:r>
              <a:rPr lang="en-US" sz="3000">
                <a:solidFill>
                  <a:srgbClr val="000000"/>
                </a:solidFill>
              </a:rPr>
              <a:t> of credit, technology, training…. Largely through private BDS &amp;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</a:pPr>
            <a:r>
              <a:rPr lang="en-US" sz="3000">
                <a:solidFill>
                  <a:srgbClr val="000000"/>
                </a:solidFill>
              </a:rPr>
              <a:t>Collaboration with large private enterprises &amp; collaboration with public institutions</a:t>
            </a:r>
          </a:p>
          <a:p>
            <a:pPr marL="228600" indent="-228600" algn="just">
              <a:lnSpc>
                <a:spcPct val="125000"/>
              </a:lnSpc>
            </a:pPr>
            <a:r>
              <a:rPr lang="en-US" sz="3000" u="sng">
                <a:solidFill>
                  <a:srgbClr val="000000"/>
                </a:solidFill>
                <a:latin typeface="Arial Black" pitchFamily="34" charset="0"/>
              </a:rPr>
              <a:t>	Reflect a significant paradigm shift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7"/>
          <p:cNvSpPr>
            <a:spLocks noChangeArrowheads="1"/>
          </p:cNvSpPr>
          <p:nvPr/>
        </p:nvSpPr>
        <p:spPr bwMode="auto">
          <a:xfrm>
            <a:off x="0" y="706438"/>
            <a:ext cx="9144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b="1">
                <a:solidFill>
                  <a:srgbClr val="000066"/>
                </a:solidFill>
                <a:ea typeface="Times New Roman" pitchFamily="18" charset="0"/>
                <a:cs typeface="Arial" pitchFamily="34" charset="0"/>
              </a:rPr>
              <a:t>Ballooning Cluster Initiatives in India</a:t>
            </a:r>
          </a:p>
        </p:txBody>
      </p:sp>
      <p:grpSp>
        <p:nvGrpSpPr>
          <p:cNvPr id="12291" name="Group 4"/>
          <p:cNvGrpSpPr>
            <a:grpSpLocks noChangeAspect="1"/>
          </p:cNvGrpSpPr>
          <p:nvPr/>
        </p:nvGrpSpPr>
        <p:grpSpPr bwMode="auto">
          <a:xfrm>
            <a:off x="287338" y="1536700"/>
            <a:ext cx="6870700" cy="4635500"/>
            <a:chOff x="17" y="-46"/>
            <a:chExt cx="9341" cy="5991"/>
          </a:xfrm>
        </p:grpSpPr>
        <p:sp>
          <p:nvSpPr>
            <p:cNvPr id="12294" name="AutoShape 56"/>
            <p:cNvSpPr>
              <a:spLocks noChangeAspect="1" noChangeArrowheads="1" noTextEdit="1"/>
            </p:cNvSpPr>
            <p:nvPr/>
          </p:nvSpPr>
          <p:spPr bwMode="auto">
            <a:xfrm>
              <a:off x="17" y="-46"/>
              <a:ext cx="9061" cy="5991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5" name="Line 55"/>
            <p:cNvSpPr>
              <a:spLocks noChangeShapeType="1"/>
            </p:cNvSpPr>
            <p:nvPr/>
          </p:nvSpPr>
          <p:spPr bwMode="auto">
            <a:xfrm>
              <a:off x="566" y="4796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6" name="Line 54"/>
            <p:cNvSpPr>
              <a:spLocks noChangeShapeType="1"/>
            </p:cNvSpPr>
            <p:nvPr/>
          </p:nvSpPr>
          <p:spPr bwMode="auto">
            <a:xfrm>
              <a:off x="566" y="4126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7" name="Line 53"/>
            <p:cNvSpPr>
              <a:spLocks noChangeShapeType="1"/>
            </p:cNvSpPr>
            <p:nvPr/>
          </p:nvSpPr>
          <p:spPr bwMode="auto">
            <a:xfrm>
              <a:off x="566" y="3457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8" name="Line 52"/>
            <p:cNvSpPr>
              <a:spLocks noChangeShapeType="1"/>
            </p:cNvSpPr>
            <p:nvPr/>
          </p:nvSpPr>
          <p:spPr bwMode="auto">
            <a:xfrm>
              <a:off x="566" y="2786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Line 51"/>
            <p:cNvSpPr>
              <a:spLocks noChangeShapeType="1"/>
            </p:cNvSpPr>
            <p:nvPr/>
          </p:nvSpPr>
          <p:spPr bwMode="auto">
            <a:xfrm>
              <a:off x="566" y="2116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Line 50"/>
            <p:cNvSpPr>
              <a:spLocks noChangeShapeType="1"/>
            </p:cNvSpPr>
            <p:nvPr/>
          </p:nvSpPr>
          <p:spPr bwMode="auto">
            <a:xfrm>
              <a:off x="566" y="1447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1" name="Line 49"/>
            <p:cNvSpPr>
              <a:spLocks noChangeShapeType="1"/>
            </p:cNvSpPr>
            <p:nvPr/>
          </p:nvSpPr>
          <p:spPr bwMode="auto">
            <a:xfrm>
              <a:off x="566" y="777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2" name="Line 48"/>
            <p:cNvSpPr>
              <a:spLocks noChangeShapeType="1"/>
            </p:cNvSpPr>
            <p:nvPr/>
          </p:nvSpPr>
          <p:spPr bwMode="auto">
            <a:xfrm>
              <a:off x="566" y="777"/>
              <a:ext cx="1" cy="4688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3" name="Line 47"/>
            <p:cNvSpPr>
              <a:spLocks noChangeShapeType="1"/>
            </p:cNvSpPr>
            <p:nvPr/>
          </p:nvSpPr>
          <p:spPr bwMode="auto">
            <a:xfrm>
              <a:off x="526" y="5465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4" name="Line 46"/>
            <p:cNvSpPr>
              <a:spLocks noChangeShapeType="1"/>
            </p:cNvSpPr>
            <p:nvPr/>
          </p:nvSpPr>
          <p:spPr bwMode="auto">
            <a:xfrm>
              <a:off x="526" y="4796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5" name="Line 45"/>
            <p:cNvSpPr>
              <a:spLocks noChangeShapeType="1"/>
            </p:cNvSpPr>
            <p:nvPr/>
          </p:nvSpPr>
          <p:spPr bwMode="auto">
            <a:xfrm>
              <a:off x="526" y="4126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6" name="Line 44"/>
            <p:cNvSpPr>
              <a:spLocks noChangeShapeType="1"/>
            </p:cNvSpPr>
            <p:nvPr/>
          </p:nvSpPr>
          <p:spPr bwMode="auto">
            <a:xfrm>
              <a:off x="526" y="3457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7" name="Line 43"/>
            <p:cNvSpPr>
              <a:spLocks noChangeShapeType="1"/>
            </p:cNvSpPr>
            <p:nvPr/>
          </p:nvSpPr>
          <p:spPr bwMode="auto">
            <a:xfrm>
              <a:off x="526" y="2786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8" name="Line 42"/>
            <p:cNvSpPr>
              <a:spLocks noChangeShapeType="1"/>
            </p:cNvSpPr>
            <p:nvPr/>
          </p:nvSpPr>
          <p:spPr bwMode="auto">
            <a:xfrm>
              <a:off x="526" y="2116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9" name="Line 41"/>
            <p:cNvSpPr>
              <a:spLocks noChangeShapeType="1"/>
            </p:cNvSpPr>
            <p:nvPr/>
          </p:nvSpPr>
          <p:spPr bwMode="auto">
            <a:xfrm>
              <a:off x="526" y="1447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0" name="Line 40"/>
            <p:cNvSpPr>
              <a:spLocks noChangeShapeType="1"/>
            </p:cNvSpPr>
            <p:nvPr/>
          </p:nvSpPr>
          <p:spPr bwMode="auto">
            <a:xfrm>
              <a:off x="526" y="777"/>
              <a:ext cx="4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Line 39"/>
            <p:cNvSpPr>
              <a:spLocks noChangeShapeType="1"/>
            </p:cNvSpPr>
            <p:nvPr/>
          </p:nvSpPr>
          <p:spPr bwMode="auto">
            <a:xfrm>
              <a:off x="566" y="5465"/>
              <a:ext cx="8297" cy="1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2" name="Line 38"/>
            <p:cNvSpPr>
              <a:spLocks noChangeShapeType="1"/>
            </p:cNvSpPr>
            <p:nvPr/>
          </p:nvSpPr>
          <p:spPr bwMode="auto">
            <a:xfrm flipV="1">
              <a:off x="566" y="5465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3" name="Line 37"/>
            <p:cNvSpPr>
              <a:spLocks noChangeShapeType="1"/>
            </p:cNvSpPr>
            <p:nvPr/>
          </p:nvSpPr>
          <p:spPr bwMode="auto">
            <a:xfrm flipV="1">
              <a:off x="1488" y="5465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4" name="Line 36"/>
            <p:cNvSpPr>
              <a:spLocks noChangeShapeType="1"/>
            </p:cNvSpPr>
            <p:nvPr/>
          </p:nvSpPr>
          <p:spPr bwMode="auto">
            <a:xfrm flipV="1">
              <a:off x="2410" y="5465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5" name="Line 35"/>
            <p:cNvSpPr>
              <a:spLocks noChangeShapeType="1"/>
            </p:cNvSpPr>
            <p:nvPr/>
          </p:nvSpPr>
          <p:spPr bwMode="auto">
            <a:xfrm flipV="1">
              <a:off x="3331" y="5465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6" name="Line 34"/>
            <p:cNvSpPr>
              <a:spLocks noChangeShapeType="1"/>
            </p:cNvSpPr>
            <p:nvPr/>
          </p:nvSpPr>
          <p:spPr bwMode="auto">
            <a:xfrm flipV="1">
              <a:off x="4253" y="5465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7" name="Line 33"/>
            <p:cNvSpPr>
              <a:spLocks noChangeShapeType="1"/>
            </p:cNvSpPr>
            <p:nvPr/>
          </p:nvSpPr>
          <p:spPr bwMode="auto">
            <a:xfrm flipV="1">
              <a:off x="5176" y="5465"/>
              <a:ext cx="1" cy="40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8" name="Line 32"/>
            <p:cNvSpPr>
              <a:spLocks noChangeShapeType="1"/>
            </p:cNvSpPr>
            <p:nvPr/>
          </p:nvSpPr>
          <p:spPr bwMode="auto">
            <a:xfrm flipV="1">
              <a:off x="6098" y="5465"/>
              <a:ext cx="1" cy="40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19" name="Line 31"/>
            <p:cNvSpPr>
              <a:spLocks noChangeShapeType="1"/>
            </p:cNvSpPr>
            <p:nvPr/>
          </p:nvSpPr>
          <p:spPr bwMode="auto">
            <a:xfrm flipV="1">
              <a:off x="7019" y="5465"/>
              <a:ext cx="1" cy="40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0" name="Line 30"/>
            <p:cNvSpPr>
              <a:spLocks noChangeShapeType="1"/>
            </p:cNvSpPr>
            <p:nvPr/>
          </p:nvSpPr>
          <p:spPr bwMode="auto">
            <a:xfrm flipV="1">
              <a:off x="7941" y="5465"/>
              <a:ext cx="1" cy="40"/>
            </a:xfrm>
            <a:prstGeom prst="line">
              <a:avLst/>
            </a:prstGeom>
            <a:noFill/>
            <a:ln w="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1" name="Line 29"/>
            <p:cNvSpPr>
              <a:spLocks noChangeShapeType="1"/>
            </p:cNvSpPr>
            <p:nvPr/>
          </p:nvSpPr>
          <p:spPr bwMode="auto">
            <a:xfrm flipV="1">
              <a:off x="8863" y="5465"/>
              <a:ext cx="1" cy="4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22" name="Freeform 28"/>
            <p:cNvSpPr>
              <a:spLocks/>
            </p:cNvSpPr>
            <p:nvPr/>
          </p:nvSpPr>
          <p:spPr bwMode="auto">
            <a:xfrm>
              <a:off x="1027" y="1272"/>
              <a:ext cx="7375" cy="4187"/>
            </a:xfrm>
            <a:custGeom>
              <a:avLst/>
              <a:gdLst>
                <a:gd name="T0" fmla="*/ 0 w 4654"/>
                <a:gd name="T1" fmla="*/ 16609 h 2645"/>
                <a:gd name="T2" fmla="*/ 3668 w 4654"/>
                <a:gd name="T3" fmla="*/ 16596 h 2645"/>
                <a:gd name="T4" fmla="*/ 7335 w 4654"/>
                <a:gd name="T5" fmla="*/ 16514 h 2645"/>
                <a:gd name="T6" fmla="*/ 11004 w 4654"/>
                <a:gd name="T7" fmla="*/ 16433 h 2645"/>
                <a:gd name="T8" fmla="*/ 14676 w 4654"/>
                <a:gd name="T9" fmla="*/ 15955 h 2645"/>
                <a:gd name="T10" fmla="*/ 18344 w 4654"/>
                <a:gd name="T11" fmla="*/ 12357 h 2645"/>
                <a:gd name="T12" fmla="*/ 22012 w 4654"/>
                <a:gd name="T13" fmla="*/ 8395 h 2645"/>
                <a:gd name="T14" fmla="*/ 25679 w 4654"/>
                <a:gd name="T15" fmla="*/ 1423 h 2645"/>
                <a:gd name="T16" fmla="*/ 29348 w 4654"/>
                <a:gd name="T17" fmla="*/ 0 h 26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54"/>
                <a:gd name="T28" fmla="*/ 0 h 2645"/>
                <a:gd name="T29" fmla="*/ 4654 w 4654"/>
                <a:gd name="T30" fmla="*/ 2645 h 26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54" h="2645">
                  <a:moveTo>
                    <a:pt x="0" y="2645"/>
                  </a:moveTo>
                  <a:lnTo>
                    <a:pt x="582" y="2643"/>
                  </a:lnTo>
                  <a:lnTo>
                    <a:pt x="1163" y="2630"/>
                  </a:lnTo>
                  <a:lnTo>
                    <a:pt x="1745" y="2617"/>
                  </a:lnTo>
                  <a:lnTo>
                    <a:pt x="2327" y="2541"/>
                  </a:lnTo>
                  <a:lnTo>
                    <a:pt x="2909" y="1968"/>
                  </a:lnTo>
                  <a:lnTo>
                    <a:pt x="3491" y="1337"/>
                  </a:lnTo>
                  <a:lnTo>
                    <a:pt x="4072" y="227"/>
                  </a:lnTo>
                  <a:lnTo>
                    <a:pt x="4654" y="0"/>
                  </a:lnTo>
                </a:path>
              </a:pathLst>
            </a:custGeom>
            <a:noFill/>
            <a:ln w="24130">
              <a:solidFill>
                <a:srgbClr val="00FFCC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323" name="Freeform 27"/>
            <p:cNvSpPr>
              <a:spLocks/>
            </p:cNvSpPr>
            <p:nvPr/>
          </p:nvSpPr>
          <p:spPr bwMode="auto">
            <a:xfrm>
              <a:off x="1027" y="4615"/>
              <a:ext cx="7375" cy="844"/>
            </a:xfrm>
            <a:custGeom>
              <a:avLst/>
              <a:gdLst>
                <a:gd name="T0" fmla="*/ 0 w 4654"/>
                <a:gd name="T1" fmla="*/ 3351 h 533"/>
                <a:gd name="T2" fmla="*/ 3668 w 4654"/>
                <a:gd name="T3" fmla="*/ 3340 h 533"/>
                <a:gd name="T4" fmla="*/ 7335 w 4654"/>
                <a:gd name="T5" fmla="*/ 3254 h 533"/>
                <a:gd name="T6" fmla="*/ 11004 w 4654"/>
                <a:gd name="T7" fmla="*/ 3176 h 533"/>
                <a:gd name="T8" fmla="*/ 14676 w 4654"/>
                <a:gd name="T9" fmla="*/ 2899 h 533"/>
                <a:gd name="T10" fmla="*/ 18344 w 4654"/>
                <a:gd name="T11" fmla="*/ 2530 h 533"/>
                <a:gd name="T12" fmla="*/ 22012 w 4654"/>
                <a:gd name="T13" fmla="*/ 1422 h 533"/>
                <a:gd name="T14" fmla="*/ 25679 w 4654"/>
                <a:gd name="T15" fmla="*/ 538 h 533"/>
                <a:gd name="T16" fmla="*/ 29348 w 4654"/>
                <a:gd name="T17" fmla="*/ 0 h 5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54"/>
                <a:gd name="T28" fmla="*/ 0 h 533"/>
                <a:gd name="T29" fmla="*/ 4654 w 4654"/>
                <a:gd name="T30" fmla="*/ 533 h 5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54" h="533">
                  <a:moveTo>
                    <a:pt x="0" y="533"/>
                  </a:moveTo>
                  <a:lnTo>
                    <a:pt x="582" y="531"/>
                  </a:lnTo>
                  <a:lnTo>
                    <a:pt x="1163" y="518"/>
                  </a:lnTo>
                  <a:lnTo>
                    <a:pt x="1745" y="505"/>
                  </a:lnTo>
                  <a:lnTo>
                    <a:pt x="2327" y="461"/>
                  </a:lnTo>
                  <a:lnTo>
                    <a:pt x="2909" y="402"/>
                  </a:lnTo>
                  <a:lnTo>
                    <a:pt x="3491" y="226"/>
                  </a:lnTo>
                  <a:lnTo>
                    <a:pt x="4072" y="86"/>
                  </a:lnTo>
                  <a:lnTo>
                    <a:pt x="4654" y="0"/>
                  </a:lnTo>
                </a:path>
              </a:pathLst>
            </a:custGeom>
            <a:noFill/>
            <a:ln w="24130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324" name="Freeform 26"/>
            <p:cNvSpPr>
              <a:spLocks/>
            </p:cNvSpPr>
            <p:nvPr/>
          </p:nvSpPr>
          <p:spPr bwMode="auto">
            <a:xfrm>
              <a:off x="1949" y="2124"/>
              <a:ext cx="6453" cy="3341"/>
            </a:xfrm>
            <a:custGeom>
              <a:avLst/>
              <a:gdLst>
                <a:gd name="T0" fmla="*/ 0 w 4072"/>
                <a:gd name="T1" fmla="*/ 13245 h 2111"/>
                <a:gd name="T2" fmla="*/ 3667 w 4072"/>
                <a:gd name="T3" fmla="*/ 13245 h 2111"/>
                <a:gd name="T4" fmla="*/ 7336 w 4072"/>
                <a:gd name="T5" fmla="*/ 13245 h 2111"/>
                <a:gd name="T6" fmla="*/ 11004 w 4072"/>
                <a:gd name="T7" fmla="*/ 13043 h 2111"/>
                <a:gd name="T8" fmla="*/ 14676 w 4072"/>
                <a:gd name="T9" fmla="*/ 9819 h 2111"/>
                <a:gd name="T10" fmla="*/ 18348 w 4072"/>
                <a:gd name="T11" fmla="*/ 6965 h 2111"/>
                <a:gd name="T12" fmla="*/ 22012 w 4072"/>
                <a:gd name="T13" fmla="*/ 872 h 2111"/>
                <a:gd name="T14" fmla="*/ 25680 w 4072"/>
                <a:gd name="T15" fmla="*/ 0 h 21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72"/>
                <a:gd name="T25" fmla="*/ 0 h 2111"/>
                <a:gd name="T26" fmla="*/ 4072 w 4072"/>
                <a:gd name="T27" fmla="*/ 2111 h 21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72" h="2111">
                  <a:moveTo>
                    <a:pt x="0" y="2111"/>
                  </a:moveTo>
                  <a:lnTo>
                    <a:pt x="581" y="2111"/>
                  </a:lnTo>
                  <a:lnTo>
                    <a:pt x="1163" y="2111"/>
                  </a:lnTo>
                  <a:lnTo>
                    <a:pt x="1745" y="2079"/>
                  </a:lnTo>
                  <a:lnTo>
                    <a:pt x="2327" y="1565"/>
                  </a:lnTo>
                  <a:lnTo>
                    <a:pt x="2909" y="1110"/>
                  </a:lnTo>
                  <a:lnTo>
                    <a:pt x="3490" y="139"/>
                  </a:lnTo>
                  <a:lnTo>
                    <a:pt x="4072" y="0"/>
                  </a:lnTo>
                </a:path>
              </a:pathLst>
            </a:custGeom>
            <a:noFill/>
            <a:ln w="2413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325" name="Rectangle 25"/>
            <p:cNvSpPr>
              <a:spLocks noChangeArrowheads="1"/>
            </p:cNvSpPr>
            <p:nvPr/>
          </p:nvSpPr>
          <p:spPr bwMode="auto">
            <a:xfrm>
              <a:off x="1019" y="218"/>
              <a:ext cx="1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it-IT"/>
            </a:p>
          </p:txBody>
        </p:sp>
        <p:sp>
          <p:nvSpPr>
            <p:cNvPr id="12326" name="Rectangle 24"/>
            <p:cNvSpPr>
              <a:spLocks noChangeArrowheads="1"/>
            </p:cNvSpPr>
            <p:nvPr/>
          </p:nvSpPr>
          <p:spPr bwMode="auto">
            <a:xfrm>
              <a:off x="8279" y="899"/>
              <a:ext cx="660" cy="2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Total</a:t>
              </a:r>
            </a:p>
          </p:txBody>
        </p:sp>
        <p:sp>
          <p:nvSpPr>
            <p:cNvPr id="12327" name="Rectangle 23"/>
            <p:cNvSpPr>
              <a:spLocks noChangeArrowheads="1"/>
            </p:cNvSpPr>
            <p:nvPr/>
          </p:nvSpPr>
          <p:spPr bwMode="auto">
            <a:xfrm>
              <a:off x="343" y="5389"/>
              <a:ext cx="114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0</a:t>
              </a:r>
            </a:p>
          </p:txBody>
        </p:sp>
        <p:sp>
          <p:nvSpPr>
            <p:cNvPr id="12328" name="Rectangle 22"/>
            <p:cNvSpPr>
              <a:spLocks noChangeArrowheads="1"/>
            </p:cNvSpPr>
            <p:nvPr/>
          </p:nvSpPr>
          <p:spPr bwMode="auto">
            <a:xfrm>
              <a:off x="146" y="4720"/>
              <a:ext cx="344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200</a:t>
              </a:r>
            </a:p>
          </p:txBody>
        </p:sp>
        <p:sp>
          <p:nvSpPr>
            <p:cNvPr id="12329" name="Rectangle 21"/>
            <p:cNvSpPr>
              <a:spLocks noChangeArrowheads="1"/>
            </p:cNvSpPr>
            <p:nvPr/>
          </p:nvSpPr>
          <p:spPr bwMode="auto">
            <a:xfrm>
              <a:off x="129" y="4051"/>
              <a:ext cx="344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400</a:t>
              </a:r>
            </a:p>
          </p:txBody>
        </p:sp>
        <p:sp>
          <p:nvSpPr>
            <p:cNvPr id="12330" name="Rectangle 20"/>
            <p:cNvSpPr>
              <a:spLocks noChangeArrowheads="1"/>
            </p:cNvSpPr>
            <p:nvPr/>
          </p:nvSpPr>
          <p:spPr bwMode="auto">
            <a:xfrm>
              <a:off x="146" y="3381"/>
              <a:ext cx="344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600</a:t>
              </a:r>
            </a:p>
          </p:txBody>
        </p:sp>
        <p:sp>
          <p:nvSpPr>
            <p:cNvPr id="12331" name="Rectangle 19"/>
            <p:cNvSpPr>
              <a:spLocks noChangeArrowheads="1"/>
            </p:cNvSpPr>
            <p:nvPr/>
          </p:nvSpPr>
          <p:spPr bwMode="auto">
            <a:xfrm>
              <a:off x="129" y="2712"/>
              <a:ext cx="344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800</a:t>
              </a:r>
            </a:p>
          </p:txBody>
        </p:sp>
        <p:sp>
          <p:nvSpPr>
            <p:cNvPr id="12332" name="Rectangle 18"/>
            <p:cNvSpPr>
              <a:spLocks noChangeArrowheads="1"/>
            </p:cNvSpPr>
            <p:nvPr/>
          </p:nvSpPr>
          <p:spPr bwMode="auto">
            <a:xfrm>
              <a:off x="53" y="2043"/>
              <a:ext cx="462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1000</a:t>
              </a:r>
            </a:p>
          </p:txBody>
        </p:sp>
        <p:sp>
          <p:nvSpPr>
            <p:cNvPr id="12333" name="Rectangle 17"/>
            <p:cNvSpPr>
              <a:spLocks noChangeArrowheads="1"/>
            </p:cNvSpPr>
            <p:nvPr/>
          </p:nvSpPr>
          <p:spPr bwMode="auto">
            <a:xfrm>
              <a:off x="37" y="1371"/>
              <a:ext cx="45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1200</a:t>
              </a:r>
            </a:p>
          </p:txBody>
        </p:sp>
        <p:sp>
          <p:nvSpPr>
            <p:cNvPr id="12334" name="Rectangle 16"/>
            <p:cNvSpPr>
              <a:spLocks noChangeArrowheads="1"/>
            </p:cNvSpPr>
            <p:nvPr/>
          </p:nvSpPr>
          <p:spPr bwMode="auto">
            <a:xfrm>
              <a:off x="37" y="702"/>
              <a:ext cx="45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1400</a:t>
              </a:r>
            </a:p>
          </p:txBody>
        </p:sp>
        <p:sp>
          <p:nvSpPr>
            <p:cNvPr id="12335" name="Rectangle 15"/>
            <p:cNvSpPr>
              <a:spLocks noChangeArrowheads="1"/>
            </p:cNvSpPr>
            <p:nvPr/>
          </p:nvSpPr>
          <p:spPr bwMode="auto">
            <a:xfrm>
              <a:off x="878" y="5576"/>
              <a:ext cx="45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1987</a:t>
              </a:r>
            </a:p>
          </p:txBody>
        </p:sp>
        <p:sp>
          <p:nvSpPr>
            <p:cNvPr id="12336" name="Rectangle 14"/>
            <p:cNvSpPr>
              <a:spLocks noChangeArrowheads="1"/>
            </p:cNvSpPr>
            <p:nvPr/>
          </p:nvSpPr>
          <p:spPr bwMode="auto">
            <a:xfrm>
              <a:off x="1802" y="5576"/>
              <a:ext cx="45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1990</a:t>
              </a:r>
            </a:p>
          </p:txBody>
        </p:sp>
        <p:sp>
          <p:nvSpPr>
            <p:cNvPr id="12337" name="Rectangle 13"/>
            <p:cNvSpPr>
              <a:spLocks noChangeArrowheads="1"/>
            </p:cNvSpPr>
            <p:nvPr/>
          </p:nvSpPr>
          <p:spPr bwMode="auto">
            <a:xfrm>
              <a:off x="2720" y="5576"/>
              <a:ext cx="523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1993</a:t>
              </a:r>
            </a:p>
          </p:txBody>
        </p:sp>
        <p:sp>
          <p:nvSpPr>
            <p:cNvPr id="12338" name="Rectangle 12"/>
            <p:cNvSpPr>
              <a:spLocks noChangeArrowheads="1"/>
            </p:cNvSpPr>
            <p:nvPr/>
          </p:nvSpPr>
          <p:spPr bwMode="auto">
            <a:xfrm>
              <a:off x="3647" y="5576"/>
              <a:ext cx="45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1997</a:t>
              </a:r>
            </a:p>
          </p:txBody>
        </p:sp>
        <p:sp>
          <p:nvSpPr>
            <p:cNvPr id="12339" name="Rectangle 11"/>
            <p:cNvSpPr>
              <a:spLocks noChangeArrowheads="1"/>
            </p:cNvSpPr>
            <p:nvPr/>
          </p:nvSpPr>
          <p:spPr bwMode="auto">
            <a:xfrm>
              <a:off x="4569" y="5576"/>
              <a:ext cx="471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1999</a:t>
              </a:r>
            </a:p>
          </p:txBody>
        </p:sp>
        <p:sp>
          <p:nvSpPr>
            <p:cNvPr id="12340" name="Rectangle 10"/>
            <p:cNvSpPr>
              <a:spLocks noChangeArrowheads="1"/>
            </p:cNvSpPr>
            <p:nvPr/>
          </p:nvSpPr>
          <p:spPr bwMode="auto">
            <a:xfrm>
              <a:off x="5493" y="5576"/>
              <a:ext cx="457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2001</a:t>
              </a:r>
            </a:p>
          </p:txBody>
        </p:sp>
        <p:sp>
          <p:nvSpPr>
            <p:cNvPr id="12341" name="Rectangle 9"/>
            <p:cNvSpPr>
              <a:spLocks noChangeArrowheads="1"/>
            </p:cNvSpPr>
            <p:nvPr/>
          </p:nvSpPr>
          <p:spPr bwMode="auto">
            <a:xfrm>
              <a:off x="6412" y="5576"/>
              <a:ext cx="549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2003</a:t>
              </a:r>
            </a:p>
          </p:txBody>
        </p:sp>
        <p:sp>
          <p:nvSpPr>
            <p:cNvPr id="12342" name="Rectangle 8"/>
            <p:cNvSpPr>
              <a:spLocks noChangeArrowheads="1"/>
            </p:cNvSpPr>
            <p:nvPr/>
          </p:nvSpPr>
          <p:spPr bwMode="auto">
            <a:xfrm>
              <a:off x="7334" y="5576"/>
              <a:ext cx="457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2005</a:t>
              </a:r>
            </a:p>
          </p:txBody>
        </p:sp>
        <p:sp>
          <p:nvSpPr>
            <p:cNvPr id="12343" name="Rectangle 7"/>
            <p:cNvSpPr>
              <a:spLocks noChangeArrowheads="1"/>
            </p:cNvSpPr>
            <p:nvPr/>
          </p:nvSpPr>
          <p:spPr bwMode="auto">
            <a:xfrm>
              <a:off x="8257" y="5576"/>
              <a:ext cx="458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chemeClr val="bg1"/>
                  </a:solidFill>
                  <a:ea typeface="Times New Roman" pitchFamily="18" charset="0"/>
                  <a:cs typeface="Arial" pitchFamily="34" charset="0"/>
                </a:rPr>
                <a:t>2006</a:t>
              </a:r>
            </a:p>
          </p:txBody>
        </p:sp>
        <p:sp>
          <p:nvSpPr>
            <p:cNvPr id="12344" name="Rectangle 6"/>
            <p:cNvSpPr>
              <a:spLocks noChangeArrowheads="1"/>
            </p:cNvSpPr>
            <p:nvPr/>
          </p:nvSpPr>
          <p:spPr bwMode="auto">
            <a:xfrm>
              <a:off x="8175" y="1754"/>
              <a:ext cx="1183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cs typeface="Arial" pitchFamily="34" charset="0"/>
                </a:rPr>
                <a:t>Artisanal</a:t>
              </a:r>
            </a:p>
            <a:p>
              <a:endParaRPr lang="en-US" sz="1600" b="1">
                <a:solidFill>
                  <a:srgbClr val="E7FFFF"/>
                </a:solidFill>
                <a:cs typeface="Arial" pitchFamily="34" charset="0"/>
              </a:endParaRPr>
            </a:p>
          </p:txBody>
        </p:sp>
        <p:sp>
          <p:nvSpPr>
            <p:cNvPr id="12345" name="Rectangle 5"/>
            <p:cNvSpPr>
              <a:spLocks noChangeArrowheads="1"/>
            </p:cNvSpPr>
            <p:nvPr/>
          </p:nvSpPr>
          <p:spPr bwMode="auto">
            <a:xfrm>
              <a:off x="7202" y="4016"/>
              <a:ext cx="1904" cy="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600" b="1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Traditional/</a:t>
              </a:r>
            </a:p>
            <a:p>
              <a:pPr algn="ctr" eaLnBrk="0" hangingPunct="0"/>
              <a:r>
                <a:rPr lang="en-US" sz="1600" b="1">
                  <a:solidFill>
                    <a:srgbClr val="000000"/>
                  </a:solidFill>
                  <a:ea typeface="Times New Roman" pitchFamily="18" charset="0"/>
                  <a:cs typeface="Arial" pitchFamily="34" charset="0"/>
                </a:rPr>
                <a:t>Manufacturing</a:t>
              </a:r>
            </a:p>
          </p:txBody>
        </p:sp>
      </p:grpSp>
      <p:sp>
        <p:nvSpPr>
          <p:cNvPr id="12292" name="Rectangle 79"/>
          <p:cNvSpPr>
            <a:spLocks noChangeArrowheads="1"/>
          </p:cNvSpPr>
          <p:nvPr/>
        </p:nvSpPr>
        <p:spPr bwMode="auto">
          <a:xfrm>
            <a:off x="0" y="5589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12293" name="Rectangle 74"/>
          <p:cNvSpPr>
            <a:spLocks noChangeArrowheads="1"/>
          </p:cNvSpPr>
          <p:nvPr/>
        </p:nvSpPr>
        <p:spPr bwMode="auto">
          <a:xfrm>
            <a:off x="7200900" y="1685925"/>
            <a:ext cx="16510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sz="1600" b="1">
                <a:solidFill>
                  <a:srgbClr val="FF0000"/>
                </a:solidFill>
              </a:rPr>
              <a:t>1250/6400 clusters</a:t>
            </a:r>
          </a:p>
          <a:p>
            <a:pPr algn="just">
              <a:lnSpc>
                <a:spcPct val="150000"/>
              </a:lnSpc>
            </a:pPr>
            <a:endParaRPr lang="en-GB" sz="1600" b="1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GB" sz="1600" b="1">
                <a:solidFill>
                  <a:srgbClr val="FF0000"/>
                </a:solidFill>
              </a:rPr>
              <a:t>$ 180 million in 7 years</a:t>
            </a:r>
          </a:p>
          <a:p>
            <a:pPr algn="just">
              <a:lnSpc>
                <a:spcPct val="150000"/>
              </a:lnSpc>
            </a:pPr>
            <a:endParaRPr lang="en-GB" sz="1600" b="1">
              <a:solidFill>
                <a:srgbClr val="FF0000"/>
              </a:solidFill>
            </a:endParaRPr>
          </a:p>
          <a:p>
            <a:pPr marL="0" lvl="2" algn="just">
              <a:lnSpc>
                <a:spcPct val="150000"/>
              </a:lnSpc>
            </a:pPr>
            <a:r>
              <a:rPr lang="en-GB" sz="1600" b="1">
                <a:solidFill>
                  <a:srgbClr val="FF0000"/>
                </a:solidFill>
              </a:rPr>
              <a:t>90% by Central Government</a:t>
            </a:r>
            <a:endParaRPr lang="en-US" sz="1600" b="1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  <a:buFontTx/>
              <a:buChar char="•"/>
            </a:pPr>
            <a:endParaRPr lang="en-US"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0" y="1008063"/>
            <a:ext cx="9067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000066"/>
                </a:solidFill>
              </a:rPr>
              <a:t>Challenges of Up-scaling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520700" y="1701800"/>
            <a:ext cx="8093075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indent="-228600" algn="just">
              <a:lnSpc>
                <a:spcPct val="125000"/>
              </a:lnSpc>
              <a:buFontTx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Definition issues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across diverse clusters &amp; objectives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Attitudinal changes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at management levels in govt. and political leadership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Incorporating </a:t>
            </a:r>
            <a:r>
              <a:rPr lang="en-US" b="1" dirty="0">
                <a:solidFill>
                  <a:srgbClr val="000000"/>
                </a:solidFill>
                <a:latin typeface="Arial" charset="0"/>
              </a:rPr>
              <a:t>flexibility and process orientation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in administration of schemes of assistance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Institutional capacities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to deliver on the ground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Conducive </a:t>
            </a:r>
            <a:r>
              <a:rPr lang="en-US" b="1" dirty="0">
                <a:solidFill>
                  <a:srgbClr val="000000"/>
                </a:solidFill>
                <a:latin typeface="Arial" charset="0"/>
              </a:rPr>
              <a:t>Monitoring &amp; Evaluation systems </a:t>
            </a:r>
          </a:p>
          <a:p>
            <a:pPr marL="228600" indent="-228600" algn="just">
              <a:lnSpc>
                <a:spcPct val="125000"/>
              </a:lnSpc>
              <a:buFontTx/>
              <a:buChar char="•"/>
              <a:defRPr/>
            </a:pPr>
            <a:r>
              <a:rPr lang="en-US" b="1" dirty="0">
                <a:solidFill>
                  <a:srgbClr val="000000"/>
                </a:solidFill>
                <a:latin typeface="Arial" charset="0"/>
              </a:rPr>
              <a:t>Policy &amp; Institutional linkages 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across ministries </a:t>
            </a:r>
          </a:p>
          <a:p>
            <a:pPr marL="228600" indent="-228600" algn="ctr">
              <a:lnSpc>
                <a:spcPct val="125000"/>
              </a:lnSpc>
              <a:defRPr/>
            </a:pPr>
            <a:r>
              <a:rPr lang="en-US" u="sng" dirty="0">
                <a:solidFill>
                  <a:srgbClr val="000000"/>
                </a:solidFill>
                <a:latin typeface="Arial Black" pitchFamily="34" charset="0"/>
              </a:rPr>
              <a:t>2006: Empowered Group of Ministers </a:t>
            </a:r>
          </a:p>
          <a:p>
            <a:pPr marL="228600" indent="-228600" algn="ctr">
              <a:lnSpc>
                <a:spcPct val="125000"/>
              </a:lnSpc>
              <a:defRPr/>
            </a:pPr>
            <a:r>
              <a:rPr lang="en-US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(Big picture)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431800" y="749300"/>
            <a:ext cx="85344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000066"/>
                </a:solidFill>
              </a:rPr>
              <a:t>National Resource Centre </a:t>
            </a:r>
          </a:p>
          <a:p>
            <a:pPr algn="ctr"/>
            <a:r>
              <a:rPr lang="en-US" sz="3200" b="1">
                <a:solidFill>
                  <a:srgbClr val="000066"/>
                </a:solidFill>
              </a:rPr>
              <a:t>– Foundation for MSME Clusters</a:t>
            </a:r>
          </a:p>
        </p:txBody>
      </p:sp>
      <p:sp>
        <p:nvSpPr>
          <p:cNvPr id="14339" name="Rectangle 1029"/>
          <p:cNvSpPr>
            <a:spLocks noChangeArrowheads="1"/>
          </p:cNvSpPr>
          <p:nvPr/>
        </p:nvSpPr>
        <p:spPr bwMode="auto">
          <a:xfrm>
            <a:off x="317500" y="1727200"/>
            <a:ext cx="8610600" cy="476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 algn="just">
              <a:lnSpc>
                <a:spcPct val="11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At National Ministry’s Suggestion &amp; UNIDO’s technical assistance</a:t>
            </a:r>
          </a:p>
          <a:p>
            <a:pPr marL="177800" indent="-177800" algn="just">
              <a:lnSpc>
                <a:spcPct val="11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Set up in 2005 to provide technical support at regional, national and international levels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(…9 countries) 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  <a:p>
            <a:pPr marL="177800" indent="-177800" algn="just">
              <a:lnSpc>
                <a:spcPct val="115000"/>
              </a:lnSpc>
              <a:defRPr/>
            </a:pPr>
            <a:r>
              <a:rPr lang="en-US" i="1" u="sng" dirty="0">
                <a:solidFill>
                  <a:srgbClr val="000000"/>
                </a:solidFill>
                <a:latin typeface="Arial" charset="0"/>
              </a:rPr>
              <a:t>Through</a:t>
            </a:r>
          </a:p>
          <a:p>
            <a:pPr marL="177800" indent="-177800" algn="just">
              <a:lnSpc>
                <a:spcPct val="11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Development of methodologies &amp; tools, information provision and consultancy services </a:t>
            </a:r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</a:rPr>
              <a:t>(mapping, strategies, M&amp;E…) </a:t>
            </a:r>
            <a:endParaRPr lang="en-US" dirty="0">
              <a:solidFill>
                <a:srgbClr val="000000"/>
              </a:solidFill>
              <a:latin typeface="Arial" charset="0"/>
            </a:endParaRPr>
          </a:p>
          <a:p>
            <a:pPr marL="177800" indent="-177800" algn="just">
              <a:lnSpc>
                <a:spcPct val="11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Fostering institutional linkages across thematic areas of finance, infrastructure, environment, investment, R&amp;D, Local planning, BDS development…. </a:t>
            </a:r>
          </a:p>
          <a:p>
            <a:pPr marL="177800" indent="-177800" algn="just">
              <a:lnSpc>
                <a:spcPct val="115000"/>
              </a:lnSpc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Training &amp; grooming of competent professionals….</a:t>
            </a:r>
            <a:endParaRPr lang="en-US" sz="18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340" name="Picture 8" descr="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00100"/>
            <a:ext cx="12192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1927225" y="3124200"/>
            <a:ext cx="47783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800">
                <a:solidFill>
                  <a:srgbClr val="000000"/>
                </a:solidFill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3366"/>
      </a:dk1>
      <a:lt1>
        <a:srgbClr val="FFFFFF"/>
      </a:lt1>
      <a:dk2>
        <a:srgbClr val="008080"/>
      </a:dk2>
      <a:lt2>
        <a:srgbClr val="FFCC66"/>
      </a:lt2>
      <a:accent1>
        <a:srgbClr val="3366CC"/>
      </a:accent1>
      <a:accent2>
        <a:srgbClr val="0099CC"/>
      </a:accent2>
      <a:accent3>
        <a:srgbClr val="AAC0C0"/>
      </a:accent3>
      <a:accent4>
        <a:srgbClr val="DADADA"/>
      </a:accent4>
      <a:accent5>
        <a:srgbClr val="ADB8E2"/>
      </a:accent5>
      <a:accent6>
        <a:srgbClr val="008AB9"/>
      </a:accent6>
      <a:hlink>
        <a:srgbClr val="999933"/>
      </a:hlink>
      <a:folHlink>
        <a:srgbClr val="009900"/>
      </a:folHlink>
    </a:clrScheme>
    <a:fontScheme name="Default Design">
      <a:majorFont>
        <a:latin typeface="Arial"/>
        <a:ea typeface=""/>
        <a:cs typeface="Times New Roman"/>
      </a:majorFont>
      <a:minorFont>
        <a:latin typeface="Arial Unicode MS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3366"/>
        </a:dk1>
        <a:lt1>
          <a:srgbClr val="FFFFFF"/>
        </a:lt1>
        <a:dk2>
          <a:srgbClr val="008080"/>
        </a:dk2>
        <a:lt2>
          <a:srgbClr val="FFCC66"/>
        </a:lt2>
        <a:accent1>
          <a:srgbClr val="3366CC"/>
        </a:accent1>
        <a:accent2>
          <a:srgbClr val="0099CC"/>
        </a:accent2>
        <a:accent3>
          <a:srgbClr val="AAC0C0"/>
        </a:accent3>
        <a:accent4>
          <a:srgbClr val="DADADA"/>
        </a:accent4>
        <a:accent5>
          <a:srgbClr val="ADB8E2"/>
        </a:accent5>
        <a:accent6>
          <a:srgbClr val="008AB9"/>
        </a:accent6>
        <a:hlink>
          <a:srgbClr val="99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4D4D4D"/>
        </a:dk1>
        <a:lt1>
          <a:srgbClr val="D6EFD0"/>
        </a:lt1>
        <a:dk2>
          <a:srgbClr val="336699"/>
        </a:dk2>
        <a:lt2>
          <a:srgbClr val="65B5D1"/>
        </a:lt2>
        <a:accent1>
          <a:srgbClr val="9BB9C3"/>
        </a:accent1>
        <a:accent2>
          <a:srgbClr val="99CCFF"/>
        </a:accent2>
        <a:accent3>
          <a:srgbClr val="E8F6E4"/>
        </a:accent3>
        <a:accent4>
          <a:srgbClr val="404040"/>
        </a:accent4>
        <a:accent5>
          <a:srgbClr val="CBD9DE"/>
        </a:accent5>
        <a:accent6>
          <a:srgbClr val="8AB9E7"/>
        </a:accent6>
        <a:hlink>
          <a:srgbClr val="009999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3300"/>
        </a:dk1>
        <a:lt1>
          <a:srgbClr val="FFFFFF"/>
        </a:lt1>
        <a:dk2>
          <a:srgbClr val="336600"/>
        </a:dk2>
        <a:lt2>
          <a:srgbClr val="FFCC66"/>
        </a:lt2>
        <a:accent1>
          <a:srgbClr val="996633"/>
        </a:accent1>
        <a:accent2>
          <a:srgbClr val="0099CC"/>
        </a:accent2>
        <a:accent3>
          <a:srgbClr val="ADB8AA"/>
        </a:accent3>
        <a:accent4>
          <a:srgbClr val="DADADA"/>
        </a:accent4>
        <a:accent5>
          <a:srgbClr val="CAB8AD"/>
        </a:accent5>
        <a:accent6>
          <a:srgbClr val="008AB9"/>
        </a:accent6>
        <a:hlink>
          <a:srgbClr val="FF9933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100000"/>
        </a:dk1>
        <a:lt1>
          <a:srgbClr val="FFFFFF"/>
        </a:lt1>
        <a:dk2>
          <a:srgbClr val="800000"/>
        </a:dk2>
        <a:lt2>
          <a:srgbClr val="FFCC66"/>
        </a:lt2>
        <a:accent1>
          <a:srgbClr val="003366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AAADB8"/>
        </a:accent5>
        <a:accent6>
          <a:srgbClr val="8A5C2D"/>
        </a:accent6>
        <a:hlink>
          <a:srgbClr val="336699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666633"/>
        </a:dk1>
        <a:lt1>
          <a:srgbClr val="FFFFFF"/>
        </a:lt1>
        <a:dk2>
          <a:srgbClr val="CC9900"/>
        </a:dk2>
        <a:lt2>
          <a:srgbClr val="DDDDDD"/>
        </a:lt2>
        <a:accent1>
          <a:srgbClr val="CC6600"/>
        </a:accent1>
        <a:accent2>
          <a:srgbClr val="996633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8A5C2D"/>
        </a:accent6>
        <a:hlink>
          <a:srgbClr val="6633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971</TotalTime>
  <Words>359</Words>
  <Application>Microsoft Office PowerPoint</Application>
  <PresentationFormat>On-screen Show (4:3)</PresentationFormat>
  <Paragraphs>75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Arial</vt:lpstr>
      <vt:lpstr>Times New Roman</vt:lpstr>
      <vt:lpstr>Arial Unicode MS</vt:lpstr>
      <vt:lpstr>Wingdings</vt:lpstr>
      <vt:lpstr>Calibri</vt:lpstr>
      <vt:lpstr>Arial Black</vt:lpstr>
      <vt:lpstr>MS PGothic</vt:lpstr>
      <vt:lpstr>Default Design</vt:lpstr>
      <vt:lpstr>1_Custom Design</vt:lpstr>
      <vt:lpstr>Custom Design</vt:lpstr>
      <vt:lpstr>CLUSTER DEVELOPMENT IN INDIA – STATUS AND CHALLENGES AHEAD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UNOV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[Project Name] Post-Mortem</dc:title>
  <dc:creator>paul kern</dc:creator>
  <cp:lastModifiedBy>anarod</cp:lastModifiedBy>
  <cp:revision>93</cp:revision>
  <cp:lastPrinted>1601-01-01T00:00:00Z</cp:lastPrinted>
  <dcterms:created xsi:type="dcterms:W3CDTF">2006-03-31T10:51:00Z</dcterms:created>
  <dcterms:modified xsi:type="dcterms:W3CDTF">2010-07-11T22:41:45Z</dcterms:modified>
</cp:coreProperties>
</file>