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9" r:id="rId1"/>
  </p:sld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embeddedFontLst>
    <p:embeddedFont>
      <p:font typeface="Arial Black" pitchFamily="34" charset="0"/>
      <p:bold r:id="rId16"/>
    </p:embeddedFont>
    <p:embeddedFont>
      <p:font typeface="Tahoma" pitchFamily="34" charset="0"/>
      <p:regular r:id="rId17"/>
      <p:bold r:id="rId18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156" autoAdjust="0"/>
    <p:restoredTop sz="90929"/>
  </p:normalViewPr>
  <p:slideViewPr>
    <p:cSldViewPr>
      <p:cViewPr varScale="1">
        <p:scale>
          <a:sx n="61" d="100"/>
          <a:sy n="61" d="100"/>
        </p:scale>
        <p:origin x="-1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B26E40-6207-430B-B616-BA1BB66E6E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133600" y="3886200"/>
            <a:ext cx="6400800" cy="1771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 typeface="Monotype Sorts" pitchFamily="2" charset="2"/>
              <a:buNone/>
              <a:defRPr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11200" y="6229350"/>
            <a:ext cx="19304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49600" y="6229350"/>
            <a:ext cx="2844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604000" y="6229350"/>
            <a:ext cx="1828800" cy="514350"/>
          </a:xfrm>
        </p:spPr>
        <p:txBody>
          <a:bodyPr/>
          <a:lstStyle>
            <a:lvl1pPr>
              <a:defRPr>
                <a:solidFill>
                  <a:srgbClr val="5E574E"/>
                </a:solidFill>
              </a:defRPr>
            </a:lvl1pPr>
          </a:lstStyle>
          <a:p>
            <a:fld id="{A4F2D9FE-F221-46B7-8D59-B34BBF3A2E2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9" name="Picture 7" descr="A:\paint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28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CF531E-505D-4156-A8C3-E4D2F6D40C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6700" y="228600"/>
            <a:ext cx="207010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0" y="228600"/>
            <a:ext cx="6057900" cy="5897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65326-AF81-4059-A6FE-0478A8D9D8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46227F-D879-4925-80FD-E93E26D29D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F13DD-B679-4CC8-A472-CFAE78FCC3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9AB22-4549-4A30-99B6-58F56ADAD1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29E32-9EA7-48B7-9E29-0B68CABD2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702C0-7672-48EE-950C-E39435FD7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9DB4E-04D6-4518-8E1C-BAA1DA56D7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87401-D241-43D6-BDA6-4188606CFA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E6742-94B3-4B54-9867-1E5DF1E265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293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fld id="{284ADC9E-BB7B-412C-87C8-9AD278B495AD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055" name="Picture 7" descr="A:\paint.GIF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31445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z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y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x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609600"/>
            <a:ext cx="7721600" cy="1143000"/>
          </a:xfrm>
        </p:spPr>
        <p:txBody>
          <a:bodyPr/>
          <a:lstStyle/>
          <a:p>
            <a:r>
              <a:rPr lang="en-US" sz="3600"/>
              <a:t>Civil Society and Trade Diplomacy in the “Global Era”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667000"/>
            <a:ext cx="6781800" cy="31242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800"/>
              <a:t>Dialogue on Trade Policy between Civil Society and the European Commission</a:t>
            </a:r>
          </a:p>
          <a:p>
            <a:pPr>
              <a:spcBef>
                <a:spcPct val="0"/>
              </a:spcBef>
            </a:pPr>
            <a:endParaRPr lang="en-US" sz="2800"/>
          </a:p>
          <a:p>
            <a:pPr>
              <a:spcBef>
                <a:spcPct val="0"/>
              </a:spcBef>
            </a:pPr>
            <a:r>
              <a:rPr lang="en-US" sz="2000"/>
              <a:t>	Mikel Insausti Muguruza</a:t>
            </a:r>
          </a:p>
          <a:p>
            <a:pPr>
              <a:spcBef>
                <a:spcPct val="0"/>
              </a:spcBef>
            </a:pPr>
            <a:r>
              <a:rPr lang="en-US" sz="2000"/>
              <a:t>	WWF European Policy Office</a:t>
            </a:r>
          </a:p>
          <a:p>
            <a:pPr>
              <a:spcBef>
                <a:spcPct val="0"/>
              </a:spcBef>
            </a:pPr>
            <a:endParaRPr lang="en-US" sz="2000"/>
          </a:p>
          <a:p>
            <a:pPr>
              <a:spcBef>
                <a:spcPct val="0"/>
              </a:spcBef>
            </a:pPr>
            <a:r>
              <a:rPr lang="en-US" sz="2000"/>
              <a:t>	Trade and Integration Network (IADB)</a:t>
            </a:r>
          </a:p>
          <a:p>
            <a:pPr>
              <a:spcBef>
                <a:spcPct val="0"/>
              </a:spcBef>
            </a:pPr>
            <a:r>
              <a:rPr lang="en-US" sz="2000"/>
              <a:t>	Washington</a:t>
            </a:r>
          </a:p>
          <a:p>
            <a:pPr>
              <a:spcBef>
                <a:spcPct val="0"/>
              </a:spcBef>
            </a:pPr>
            <a:r>
              <a:rPr lang="en-US" sz="2000"/>
              <a:t>	September 17, 2002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7848600" y="5029200"/>
          <a:ext cx="841375" cy="1281113"/>
        </p:xfrm>
        <a:graphic>
          <a:graphicData uri="http://schemas.openxmlformats.org/presentationml/2006/ole">
            <p:oleObj spid="_x0000_s4100" name="Document" r:id="rId3" imgW="591120" imgH="90036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/>
              <a:t>Dialogue Evaluation (-)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</a:pPr>
            <a:r>
              <a:rPr lang="en-US" sz="2800"/>
              <a:t>The European Commission does not offer a global vision of the creation of its trade policy…</a:t>
            </a:r>
          </a:p>
          <a:p>
            <a:pPr>
              <a:lnSpc>
                <a:spcPct val="110000"/>
              </a:lnSpc>
            </a:pPr>
            <a:r>
              <a:rPr lang="en-US" sz="2800"/>
              <a:t>…There are no mechanisms for evaluating the impact of the contributions provided by civil society…</a:t>
            </a:r>
          </a:p>
          <a:p>
            <a:pPr>
              <a:lnSpc>
                <a:spcPct val="130000"/>
              </a:lnSpc>
            </a:pPr>
            <a:r>
              <a:rPr lang="en-US" sz="2800"/>
              <a:t>…And there is a certain “consultation fatigue”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en-US"/>
              <a:t>Is the Dialogue Effective?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spcAft>
                <a:spcPts val="1200"/>
              </a:spcAft>
            </a:pPr>
            <a:r>
              <a:rPr lang="en-US" sz="2800" b="1"/>
              <a:t>Specific Results:</a:t>
            </a:r>
          </a:p>
          <a:p>
            <a:pPr lvl="1">
              <a:spcAft>
                <a:spcPts val="1200"/>
              </a:spcAft>
            </a:pPr>
            <a:r>
              <a:rPr lang="en-US" sz="2400"/>
              <a:t>The Impact Assessments on the Sustainability of trade agreements</a:t>
            </a:r>
          </a:p>
          <a:p>
            <a:pPr lvl="1">
              <a:spcAft>
                <a:spcPts val="1200"/>
              </a:spcAft>
            </a:pPr>
            <a:r>
              <a:rPr lang="en-US" sz="2400"/>
              <a:t>The Initiative “Everything Except Arms” </a:t>
            </a:r>
          </a:p>
          <a:p>
            <a:pPr lvl="1">
              <a:spcAft>
                <a:spcPts val="1200"/>
              </a:spcAft>
            </a:pPr>
            <a:r>
              <a:rPr lang="en-US" sz="2400"/>
              <a:t>The inclusion of non-commercial concerns in the DPD</a:t>
            </a:r>
          </a:p>
          <a:p>
            <a:pPr lvl="1">
              <a:spcAft>
                <a:spcPts val="1200"/>
              </a:spcAft>
            </a:pPr>
            <a:r>
              <a:rPr lang="en-US" sz="2400"/>
              <a:t>And the inclusion of articles on human rights in bilateral agreements </a:t>
            </a:r>
            <a:endParaRPr lang="en-US" sz="2400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7772400" cy="1143000"/>
          </a:xfrm>
        </p:spPr>
        <p:txBody>
          <a:bodyPr/>
          <a:lstStyle/>
          <a:p>
            <a:r>
              <a:rPr lang="en-US"/>
              <a:t>Conclusions (1)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Aft>
                <a:spcPct val="40000"/>
              </a:spcAft>
            </a:pPr>
            <a:r>
              <a:rPr lang="en-US" sz="2800"/>
              <a:t>Design the consultations, bearing in mind the needs and concerns of civil society</a:t>
            </a:r>
          </a:p>
          <a:p>
            <a:pPr>
              <a:spcAft>
                <a:spcPct val="40000"/>
              </a:spcAft>
            </a:pPr>
            <a:r>
              <a:rPr lang="en-US" sz="2800"/>
              <a:t>Adopt a policy of transparency, information and consultation, and formalize certain basic rights</a:t>
            </a:r>
          </a:p>
          <a:p>
            <a:pPr>
              <a:spcAft>
                <a:spcPct val="40000"/>
              </a:spcAft>
            </a:pPr>
            <a:r>
              <a:rPr lang="en-US" sz="2800"/>
              <a:t>Seek an ample participation within the consultations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0"/>
            <a:ext cx="7772400" cy="1143000"/>
          </a:xfrm>
        </p:spPr>
        <p:txBody>
          <a:bodyPr/>
          <a:lstStyle/>
          <a:p>
            <a:r>
              <a:rPr lang="en-US"/>
              <a:t>Conclusions (2)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Aft>
                <a:spcPct val="40000"/>
              </a:spcAft>
            </a:pPr>
            <a:r>
              <a:rPr lang="en-US"/>
              <a:t>Inform, appropriately and with sufficient time</a:t>
            </a:r>
          </a:p>
          <a:p>
            <a:pPr>
              <a:lnSpc>
                <a:spcPct val="120000"/>
              </a:lnSpc>
              <a:spcAft>
                <a:spcPct val="40000"/>
              </a:spcAft>
            </a:pPr>
            <a:r>
              <a:rPr lang="en-US"/>
              <a:t>Handle with seriousness the contributions of civil society groups</a:t>
            </a:r>
          </a:p>
          <a:p>
            <a:pPr>
              <a:lnSpc>
                <a:spcPct val="120000"/>
              </a:lnSpc>
              <a:spcAft>
                <a:spcPct val="40000"/>
              </a:spcAft>
            </a:pPr>
            <a:r>
              <a:rPr lang="en-US"/>
              <a:t>Perform Sustainability Assessments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en-US" sz="3200"/>
              <a:t>Diagram of the Presentation (1)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r>
              <a:rPr lang="en-US" b="1"/>
              <a:t>Challenges of Trade Diplomacy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</a:pPr>
            <a:r>
              <a:rPr lang="en-US" b="1"/>
              <a:t> </a:t>
            </a:r>
          </a:p>
          <a:p>
            <a:pPr>
              <a:lnSpc>
                <a:spcPct val="120000"/>
              </a:lnSpc>
            </a:pPr>
            <a:r>
              <a:rPr lang="en-US" b="1"/>
              <a:t>Emergency Dialogue on Trade Policy and European Governance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r>
              <a:rPr lang="en-US" sz="3200"/>
              <a:t>Diagram of the Presentation (2)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/>
              <a:t>Structure of Dialogue:  From Seattle to Cancun </a:t>
            </a:r>
          </a:p>
          <a:p>
            <a:endParaRPr lang="en-US" b="1"/>
          </a:p>
          <a:p>
            <a:r>
              <a:rPr lang="en-US" b="1"/>
              <a:t>Valuation:  Positive Aspects and Weaknesses</a:t>
            </a:r>
          </a:p>
          <a:p>
            <a:endParaRPr lang="en-US" b="1"/>
          </a:p>
          <a:p>
            <a:r>
              <a:rPr lang="en-US" b="1"/>
              <a:t>Final Conclusions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n-US"/>
              <a:t>Challenges of Trade Diplomacy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</a:pPr>
            <a:r>
              <a:rPr lang="en-US"/>
              <a:t>Integrate non-economic aspects of trade</a:t>
            </a:r>
          </a:p>
          <a:p>
            <a:pPr>
              <a:lnSpc>
                <a:spcPct val="110000"/>
              </a:lnSpc>
            </a:pPr>
            <a:r>
              <a:rPr lang="en-US"/>
              <a:t>Involve civil society</a:t>
            </a:r>
          </a:p>
          <a:p>
            <a:pPr>
              <a:lnSpc>
                <a:spcPct val="110000"/>
              </a:lnSpc>
            </a:pPr>
            <a:r>
              <a:rPr lang="en-US"/>
              <a:t>Include trade policies to the democratic debate</a:t>
            </a:r>
          </a:p>
          <a:p>
            <a:pPr>
              <a:lnSpc>
                <a:spcPct val="110000"/>
              </a:lnSpc>
            </a:pPr>
            <a:r>
              <a:rPr lang="en-US"/>
              <a:t>Promote new forms of governance</a:t>
            </a:r>
          </a:p>
          <a:p>
            <a:pPr lvl="1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1143000"/>
          </a:xfrm>
        </p:spPr>
        <p:txBody>
          <a:bodyPr/>
          <a:lstStyle/>
          <a:p>
            <a:r>
              <a:rPr lang="en-US" sz="3600"/>
              <a:t>New European Governance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40000"/>
              </a:lnSpc>
            </a:pPr>
            <a:r>
              <a:rPr lang="en-US"/>
              <a:t>One of the four strategic objectives of the European Commission</a:t>
            </a:r>
          </a:p>
          <a:p>
            <a:pPr>
              <a:lnSpc>
                <a:spcPct val="110000"/>
              </a:lnSpc>
            </a:pPr>
            <a:r>
              <a:rPr lang="en-US"/>
              <a:t>White Book (July 2001)</a:t>
            </a:r>
          </a:p>
          <a:p>
            <a:pPr algn="just">
              <a:lnSpc>
                <a:spcPct val="110000"/>
              </a:lnSpc>
            </a:pPr>
            <a:r>
              <a:rPr lang="en-US">
                <a:cs typeface="Times New Roman" pitchFamily="18" charset="0"/>
              </a:rPr>
              <a:t>Proposal for general principles and minimum standards for interested parties by the Commission</a:t>
            </a:r>
            <a:r>
              <a:rPr lang="en-US"/>
              <a:t> (June 2002)</a:t>
            </a:r>
          </a:p>
          <a:p>
            <a:pPr>
              <a:buFont typeface="Monotype Sorts" pitchFamily="2" charset="2"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458200" cy="1143000"/>
          </a:xfrm>
        </p:spPr>
        <p:txBody>
          <a:bodyPr/>
          <a:lstStyle/>
          <a:p>
            <a:r>
              <a:rPr lang="en-US" sz="3200"/>
              <a:t>General Principles for the European Commission Consultations  </a:t>
            </a:r>
            <a:endParaRPr lang="en-US" sz="3600" b="1">
              <a:latin typeface="TimesNewRoman,Bold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90600" y="1981200"/>
            <a:ext cx="7696200" cy="3733800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75686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5686"/>
                  <a:invGamma/>
                </a:srgbClr>
              </a:gs>
            </a:gsLst>
            <a:lin ang="18900000" scaled="1"/>
          </a:gra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82880" tIns="182880" rIns="182880" bIns="182880"/>
          <a:lstStyle/>
          <a:p>
            <a:pPr algn="ctr"/>
            <a:r>
              <a:rPr lang="en-US" sz="2800" b="1">
                <a:latin typeface="TimesNewRoman,Bold"/>
              </a:rPr>
              <a:t>PARTICIPA</a:t>
            </a:r>
            <a:r>
              <a:rPr lang="es-ES_tradnl" sz="2800" b="1">
                <a:latin typeface="TimesNewRoman,Bold"/>
              </a:rPr>
              <a:t>T</a:t>
            </a:r>
            <a:r>
              <a:rPr lang="en-US" sz="2800" b="1">
                <a:latin typeface="TimesNewRoman,Bold"/>
              </a:rPr>
              <a:t>I</a:t>
            </a:r>
            <a:r>
              <a:rPr lang="es-ES_tradnl" sz="2800" b="1">
                <a:latin typeface="TimesNewRoman,Bold"/>
              </a:rPr>
              <a:t>O</a:t>
            </a:r>
            <a:r>
              <a:rPr lang="en-US" sz="2800" b="1">
                <a:latin typeface="TimesNewRoman,Bold"/>
              </a:rPr>
              <a:t>N</a:t>
            </a:r>
          </a:p>
          <a:p>
            <a:pPr algn="ctr"/>
            <a:endParaRPr lang="en-US" sz="2800" b="1">
              <a:latin typeface="TimesNewRoman,Bold"/>
            </a:endParaRPr>
          </a:p>
          <a:p>
            <a:pPr algn="ctr"/>
            <a:r>
              <a:rPr lang="es-ES_tradnl" sz="2800" b="1">
                <a:latin typeface="TimesNewRoman,Bold"/>
              </a:rPr>
              <a:t>OPENNESS AND RESPONSABILITY</a:t>
            </a:r>
            <a:endParaRPr lang="en-US" sz="2800" b="1">
              <a:latin typeface="TimesNewRoman,Bold"/>
            </a:endParaRPr>
          </a:p>
          <a:p>
            <a:pPr algn="ctr"/>
            <a:endParaRPr lang="en-US" sz="2800" b="1">
              <a:latin typeface="TimesNewRoman,Bold"/>
            </a:endParaRPr>
          </a:p>
          <a:p>
            <a:pPr algn="ctr"/>
            <a:r>
              <a:rPr lang="es-ES_tradnl" sz="2800" b="1">
                <a:latin typeface="TimesNewRoman,Bold"/>
              </a:rPr>
              <a:t>EFFECTIVENESS</a:t>
            </a:r>
            <a:endParaRPr lang="en-US" sz="2800" b="1" i="1">
              <a:latin typeface="TimesNewRoman,Italic"/>
            </a:endParaRPr>
          </a:p>
          <a:p>
            <a:pPr algn="ctr"/>
            <a:endParaRPr lang="es-ES" sz="2800" b="1"/>
          </a:p>
          <a:p>
            <a:pPr algn="ctr"/>
            <a:r>
              <a:rPr lang="es-ES_tradnl" sz="2800" b="1">
                <a:latin typeface="TimesNewRoman,Bold"/>
              </a:rPr>
              <a:t>COHERENCE</a:t>
            </a:r>
            <a:endParaRPr lang="en-US" sz="2000" i="1">
              <a:latin typeface="TimesNewRoman,Italic"/>
            </a:endParaRPr>
          </a:p>
          <a:p>
            <a:endParaRPr lang="en-US"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1143000"/>
          </a:xfrm>
        </p:spPr>
        <p:txBody>
          <a:bodyPr/>
          <a:lstStyle/>
          <a:p>
            <a:r>
              <a:rPr lang="en-US"/>
              <a:t>Dialogue Structure on Trade Policy</a:t>
            </a:r>
            <a:endParaRPr lang="en-US" b="1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21336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b="1"/>
              <a:t>Contact Group</a:t>
            </a:r>
          </a:p>
          <a:p>
            <a:pPr algn="just">
              <a:lnSpc>
                <a:spcPct val="170000"/>
              </a:lnSpc>
            </a:pPr>
            <a:r>
              <a:rPr lang="en-US" b="1"/>
              <a:t>General Consultations</a:t>
            </a:r>
          </a:p>
          <a:p>
            <a:pPr algn="just">
              <a:lnSpc>
                <a:spcPct val="170000"/>
              </a:lnSpc>
            </a:pPr>
            <a:r>
              <a:rPr lang="en-US" b="1"/>
              <a:t>Internet Chats</a:t>
            </a:r>
          </a:p>
          <a:p>
            <a:pPr>
              <a:lnSpc>
                <a:spcPct val="170000"/>
              </a:lnSpc>
            </a:pPr>
            <a:r>
              <a:rPr lang="en-US" b="1"/>
              <a:t>Thematic Group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67" name="Group 91"/>
          <p:cNvGrpSpPr>
            <a:grpSpLocks/>
          </p:cNvGrpSpPr>
          <p:nvPr/>
        </p:nvGrpSpPr>
        <p:grpSpPr bwMode="auto">
          <a:xfrm>
            <a:off x="228600" y="152400"/>
            <a:ext cx="8534400" cy="6400800"/>
            <a:chOff x="-3" y="-3"/>
            <a:chExt cx="5261" cy="4876"/>
          </a:xfrm>
        </p:grpSpPr>
        <p:grpSp>
          <p:nvGrpSpPr>
            <p:cNvPr id="24665" name="Group 89"/>
            <p:cNvGrpSpPr>
              <a:grpSpLocks/>
            </p:cNvGrpSpPr>
            <p:nvPr/>
          </p:nvGrpSpPr>
          <p:grpSpPr bwMode="auto">
            <a:xfrm>
              <a:off x="0" y="0"/>
              <a:ext cx="5255" cy="4873"/>
              <a:chOff x="0" y="0"/>
              <a:chExt cx="5255" cy="4873"/>
            </a:xfrm>
          </p:grpSpPr>
          <p:grpSp>
            <p:nvGrpSpPr>
              <p:cNvPr id="24600" name="Group 24"/>
              <p:cNvGrpSpPr>
                <a:grpSpLocks/>
              </p:cNvGrpSpPr>
              <p:nvPr/>
            </p:nvGrpSpPr>
            <p:grpSpPr bwMode="auto">
              <a:xfrm>
                <a:off x="0" y="0"/>
                <a:ext cx="5255" cy="651"/>
                <a:chOff x="0" y="0"/>
                <a:chExt cx="5255" cy="651"/>
              </a:xfrm>
            </p:grpSpPr>
            <p:sp>
              <p:nvSpPr>
                <p:cNvPr id="24599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255" cy="480"/>
                </a:xfrm>
                <a:prstGeom prst="rect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598" name="Group 22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255" cy="651"/>
                  <a:chOff x="0" y="0"/>
                  <a:chExt cx="5255" cy="651"/>
                </a:xfrm>
              </p:grpSpPr>
              <p:sp>
                <p:nvSpPr>
                  <p:cNvPr id="24580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1"/>
                    <a:ext cx="5169" cy="650"/>
                  </a:xfrm>
                  <a:prstGeom prst="rect">
                    <a:avLst/>
                  </a:prstGeom>
                  <a:solidFill>
                    <a:srgbClr val="0000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 algn="ctr"/>
                    <a:r>
                      <a:rPr lang="en-US" sz="2000" b="1">
                        <a:solidFill>
                          <a:srgbClr val="FFFFFF"/>
                        </a:solidFill>
                        <a:latin typeface="MS Sans Serif"/>
                        <a:cs typeface="Times New Roman" pitchFamily="18" charset="0"/>
                      </a:rPr>
                      <a:t>Planning of Trade Policy Dialogue (March 2002-January 2003)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 algn="ctr"/>
                    <a:endParaRPr lang="en-GB"/>
                  </a:p>
                </p:txBody>
              </p:sp>
              <p:sp>
                <p:nvSpPr>
                  <p:cNvPr id="24597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5255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04" name="Group 28"/>
              <p:cNvGrpSpPr>
                <a:grpSpLocks/>
              </p:cNvGrpSpPr>
              <p:nvPr/>
            </p:nvGrpSpPr>
            <p:grpSpPr bwMode="auto">
              <a:xfrm>
                <a:off x="0" y="480"/>
                <a:ext cx="2397" cy="651"/>
                <a:chOff x="0" y="480"/>
                <a:chExt cx="2397" cy="651"/>
              </a:xfrm>
            </p:grpSpPr>
            <p:sp>
              <p:nvSpPr>
                <p:cNvPr id="24603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480"/>
                  <a:ext cx="2397" cy="480"/>
                </a:xfrm>
                <a:prstGeom prst="rect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02" name="Group 26"/>
                <p:cNvGrpSpPr>
                  <a:grpSpLocks/>
                </p:cNvGrpSpPr>
                <p:nvPr/>
              </p:nvGrpSpPr>
              <p:grpSpPr bwMode="auto">
                <a:xfrm>
                  <a:off x="0" y="480"/>
                  <a:ext cx="2397" cy="651"/>
                  <a:chOff x="0" y="480"/>
                  <a:chExt cx="2397" cy="651"/>
                </a:xfrm>
              </p:grpSpPr>
              <p:sp>
                <p:nvSpPr>
                  <p:cNvPr id="24581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481"/>
                    <a:ext cx="2310" cy="650"/>
                  </a:xfrm>
                  <a:prstGeom prst="rect">
                    <a:avLst/>
                  </a:prstGeom>
                  <a:solidFill>
                    <a:srgbClr val="0000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 algn="ctr"/>
                    <a:r>
                      <a:rPr lang="en-US" sz="2000" b="1">
                        <a:solidFill>
                          <a:srgbClr val="FFFFFF"/>
                        </a:solidFill>
                        <a:latin typeface="MS Sans Serif"/>
                        <a:cs typeface="Times New Roman" pitchFamily="18" charset="0"/>
                      </a:rPr>
                      <a:t>Thematic Groups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 algn="ctr"/>
                    <a:endParaRPr lang="en-GB"/>
                  </a:p>
                </p:txBody>
              </p:sp>
              <p:sp>
                <p:nvSpPr>
                  <p:cNvPr id="24601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80"/>
                    <a:ext cx="2397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08" name="Group 32"/>
              <p:cNvGrpSpPr>
                <a:grpSpLocks/>
              </p:cNvGrpSpPr>
              <p:nvPr/>
            </p:nvGrpSpPr>
            <p:grpSpPr bwMode="auto">
              <a:xfrm>
                <a:off x="2397" y="480"/>
                <a:ext cx="2858" cy="651"/>
                <a:chOff x="2397" y="480"/>
                <a:chExt cx="2858" cy="651"/>
              </a:xfrm>
            </p:grpSpPr>
            <p:sp>
              <p:nvSpPr>
                <p:cNvPr id="24607" name="Rectangle 31"/>
                <p:cNvSpPr>
                  <a:spLocks noChangeArrowheads="1"/>
                </p:cNvSpPr>
                <p:nvPr/>
              </p:nvSpPr>
              <p:spPr bwMode="auto">
                <a:xfrm>
                  <a:off x="2397" y="480"/>
                  <a:ext cx="2858" cy="480"/>
                </a:xfrm>
                <a:prstGeom prst="rect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06" name="Group 30"/>
                <p:cNvGrpSpPr>
                  <a:grpSpLocks/>
                </p:cNvGrpSpPr>
                <p:nvPr/>
              </p:nvGrpSpPr>
              <p:grpSpPr bwMode="auto">
                <a:xfrm>
                  <a:off x="2397" y="480"/>
                  <a:ext cx="2858" cy="651"/>
                  <a:chOff x="2397" y="480"/>
                  <a:chExt cx="2858" cy="651"/>
                </a:xfrm>
              </p:grpSpPr>
              <p:sp>
                <p:nvSpPr>
                  <p:cNvPr id="24582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481"/>
                    <a:ext cx="2772" cy="650"/>
                  </a:xfrm>
                  <a:prstGeom prst="rect">
                    <a:avLst/>
                  </a:prstGeom>
                  <a:solidFill>
                    <a:srgbClr val="00008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 algn="ctr"/>
                    <a:r>
                      <a:rPr lang="en-US" sz="2000" b="1">
                        <a:solidFill>
                          <a:srgbClr val="FFFFFF"/>
                        </a:solidFill>
                        <a:latin typeface="MS Sans Serif"/>
                        <a:cs typeface="Times New Roman" pitchFamily="18" charset="0"/>
                      </a:rPr>
                      <a:t>Other Issues of Discussion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 algn="ctr"/>
                    <a:endParaRPr lang="en-GB"/>
                  </a:p>
                </p:txBody>
              </p:sp>
              <p:sp>
                <p:nvSpPr>
                  <p:cNvPr id="24605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480"/>
                    <a:ext cx="2858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12" name="Group 36"/>
              <p:cNvGrpSpPr>
                <a:grpSpLocks/>
              </p:cNvGrpSpPr>
              <p:nvPr/>
            </p:nvGrpSpPr>
            <p:grpSpPr bwMode="auto">
              <a:xfrm>
                <a:off x="0" y="960"/>
                <a:ext cx="2397" cy="651"/>
                <a:chOff x="0" y="960"/>
                <a:chExt cx="2397" cy="651"/>
              </a:xfrm>
            </p:grpSpPr>
            <p:sp>
              <p:nvSpPr>
                <p:cNvPr id="24611" name="Rectangle 35"/>
                <p:cNvSpPr>
                  <a:spLocks noChangeArrowheads="1"/>
                </p:cNvSpPr>
                <p:nvPr/>
              </p:nvSpPr>
              <p:spPr bwMode="auto">
                <a:xfrm>
                  <a:off x="0" y="960"/>
                  <a:ext cx="2397" cy="48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10" name="Group 34"/>
                <p:cNvGrpSpPr>
                  <a:grpSpLocks/>
                </p:cNvGrpSpPr>
                <p:nvPr/>
              </p:nvGrpSpPr>
              <p:grpSpPr bwMode="auto">
                <a:xfrm>
                  <a:off x="0" y="960"/>
                  <a:ext cx="2397" cy="651"/>
                  <a:chOff x="0" y="960"/>
                  <a:chExt cx="2397" cy="651"/>
                </a:xfrm>
              </p:grpSpPr>
              <p:sp>
                <p:nvSpPr>
                  <p:cNvPr id="24583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961"/>
                    <a:ext cx="2310" cy="650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s-ES_tradnl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s-ES_tradnl" sz="700">
                        <a:cs typeface="Times New Roman" pitchFamily="18" charset="0"/>
                      </a:rPr>
                      <a:t>  </a:t>
                    </a:r>
                    <a:r>
                      <a:rPr lang="es-ES_tradnl" sz="2000" b="1">
                        <a:cs typeface="Times New Roman" pitchFamily="18" charset="0"/>
                      </a:rPr>
                      <a:t>TRIPs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09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60"/>
                    <a:ext cx="2397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16" name="Group 40"/>
              <p:cNvGrpSpPr>
                <a:grpSpLocks/>
              </p:cNvGrpSpPr>
              <p:nvPr/>
            </p:nvGrpSpPr>
            <p:grpSpPr bwMode="auto">
              <a:xfrm>
                <a:off x="2397" y="960"/>
                <a:ext cx="2858" cy="651"/>
                <a:chOff x="2397" y="960"/>
                <a:chExt cx="2858" cy="651"/>
              </a:xfrm>
            </p:grpSpPr>
            <p:sp>
              <p:nvSpPr>
                <p:cNvPr id="24615" name="Rectangle 39"/>
                <p:cNvSpPr>
                  <a:spLocks noChangeArrowheads="1"/>
                </p:cNvSpPr>
                <p:nvPr/>
              </p:nvSpPr>
              <p:spPr bwMode="auto">
                <a:xfrm>
                  <a:off x="2397" y="960"/>
                  <a:ext cx="2858" cy="480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14" name="Group 38"/>
                <p:cNvGrpSpPr>
                  <a:grpSpLocks/>
                </p:cNvGrpSpPr>
                <p:nvPr/>
              </p:nvGrpSpPr>
              <p:grpSpPr bwMode="auto">
                <a:xfrm>
                  <a:off x="2397" y="960"/>
                  <a:ext cx="2858" cy="651"/>
                  <a:chOff x="2397" y="960"/>
                  <a:chExt cx="2858" cy="651"/>
                </a:xfrm>
              </p:grpSpPr>
              <p:sp>
                <p:nvSpPr>
                  <p:cNvPr id="24584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961"/>
                    <a:ext cx="2772" cy="650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Bilateral Trade Agreements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13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960"/>
                    <a:ext cx="2858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20" name="Group 44"/>
              <p:cNvGrpSpPr>
                <a:grpSpLocks/>
              </p:cNvGrpSpPr>
              <p:nvPr/>
            </p:nvGrpSpPr>
            <p:grpSpPr bwMode="auto">
              <a:xfrm>
                <a:off x="0" y="1440"/>
                <a:ext cx="2397" cy="652"/>
                <a:chOff x="0" y="1440"/>
                <a:chExt cx="2397" cy="652"/>
              </a:xfrm>
            </p:grpSpPr>
            <p:sp>
              <p:nvSpPr>
                <p:cNvPr id="24619" name="Rectangle 43"/>
                <p:cNvSpPr>
                  <a:spLocks noChangeArrowheads="1"/>
                </p:cNvSpPr>
                <p:nvPr/>
              </p:nvSpPr>
              <p:spPr bwMode="auto">
                <a:xfrm>
                  <a:off x="0" y="1440"/>
                  <a:ext cx="2397" cy="48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18" name="Group 42"/>
                <p:cNvGrpSpPr>
                  <a:grpSpLocks/>
                </p:cNvGrpSpPr>
                <p:nvPr/>
              </p:nvGrpSpPr>
              <p:grpSpPr bwMode="auto">
                <a:xfrm>
                  <a:off x="0" y="1440"/>
                  <a:ext cx="2397" cy="652"/>
                  <a:chOff x="0" y="1440"/>
                  <a:chExt cx="2397" cy="652"/>
                </a:xfrm>
              </p:grpSpPr>
              <p:sp>
                <p:nvSpPr>
                  <p:cNvPr id="24585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1441"/>
                    <a:ext cx="2310" cy="651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Services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17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440"/>
                    <a:ext cx="2397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24" name="Group 48"/>
              <p:cNvGrpSpPr>
                <a:grpSpLocks/>
              </p:cNvGrpSpPr>
              <p:nvPr/>
            </p:nvGrpSpPr>
            <p:grpSpPr bwMode="auto">
              <a:xfrm>
                <a:off x="2397" y="1440"/>
                <a:ext cx="2858" cy="652"/>
                <a:chOff x="2397" y="1440"/>
                <a:chExt cx="2858" cy="652"/>
              </a:xfrm>
            </p:grpSpPr>
            <p:sp>
              <p:nvSpPr>
                <p:cNvPr id="24623" name="Rectangle 47"/>
                <p:cNvSpPr>
                  <a:spLocks noChangeArrowheads="1"/>
                </p:cNvSpPr>
                <p:nvPr/>
              </p:nvSpPr>
              <p:spPr bwMode="auto">
                <a:xfrm>
                  <a:off x="2397" y="1440"/>
                  <a:ext cx="2858" cy="480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22" name="Group 46"/>
                <p:cNvGrpSpPr>
                  <a:grpSpLocks/>
                </p:cNvGrpSpPr>
                <p:nvPr/>
              </p:nvGrpSpPr>
              <p:grpSpPr bwMode="auto">
                <a:xfrm>
                  <a:off x="2397" y="1440"/>
                  <a:ext cx="2858" cy="652"/>
                  <a:chOff x="2397" y="1440"/>
                  <a:chExt cx="2858" cy="652"/>
                </a:xfrm>
              </p:grpSpPr>
              <p:sp>
                <p:nvSpPr>
                  <p:cNvPr id="24586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441"/>
                    <a:ext cx="2772" cy="651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Fair Trade 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21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1440"/>
                    <a:ext cx="2858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28" name="Group 52"/>
              <p:cNvGrpSpPr>
                <a:grpSpLocks/>
              </p:cNvGrpSpPr>
              <p:nvPr/>
            </p:nvGrpSpPr>
            <p:grpSpPr bwMode="auto">
              <a:xfrm>
                <a:off x="0" y="1920"/>
                <a:ext cx="2397" cy="652"/>
                <a:chOff x="0" y="1920"/>
                <a:chExt cx="2397" cy="652"/>
              </a:xfrm>
            </p:grpSpPr>
            <p:sp>
              <p:nvSpPr>
                <p:cNvPr id="24627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1920"/>
                  <a:ext cx="2397" cy="48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26" name="Group 50"/>
                <p:cNvGrpSpPr>
                  <a:grpSpLocks/>
                </p:cNvGrpSpPr>
                <p:nvPr/>
              </p:nvGrpSpPr>
              <p:grpSpPr bwMode="auto">
                <a:xfrm>
                  <a:off x="0" y="1920"/>
                  <a:ext cx="2397" cy="652"/>
                  <a:chOff x="0" y="1920"/>
                  <a:chExt cx="2397" cy="652"/>
                </a:xfrm>
              </p:grpSpPr>
              <p:sp>
                <p:nvSpPr>
                  <p:cNvPr id="24587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1921"/>
                    <a:ext cx="2310" cy="651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Agriculture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25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920"/>
                    <a:ext cx="2397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32" name="Group 56"/>
              <p:cNvGrpSpPr>
                <a:grpSpLocks/>
              </p:cNvGrpSpPr>
              <p:nvPr/>
            </p:nvGrpSpPr>
            <p:grpSpPr bwMode="auto">
              <a:xfrm>
                <a:off x="2397" y="1920"/>
                <a:ext cx="2858" cy="652"/>
                <a:chOff x="2397" y="1920"/>
                <a:chExt cx="2858" cy="652"/>
              </a:xfrm>
            </p:grpSpPr>
            <p:sp>
              <p:nvSpPr>
                <p:cNvPr id="24631" name="Rectangle 55"/>
                <p:cNvSpPr>
                  <a:spLocks noChangeArrowheads="1"/>
                </p:cNvSpPr>
                <p:nvPr/>
              </p:nvSpPr>
              <p:spPr bwMode="auto">
                <a:xfrm>
                  <a:off x="2397" y="1920"/>
                  <a:ext cx="2858" cy="480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30" name="Group 54"/>
                <p:cNvGrpSpPr>
                  <a:grpSpLocks/>
                </p:cNvGrpSpPr>
                <p:nvPr/>
              </p:nvGrpSpPr>
              <p:grpSpPr bwMode="auto">
                <a:xfrm>
                  <a:off x="2397" y="1920"/>
                  <a:ext cx="2858" cy="652"/>
                  <a:chOff x="2397" y="1920"/>
                  <a:chExt cx="2858" cy="652"/>
                </a:xfrm>
              </p:grpSpPr>
              <p:sp>
                <p:nvSpPr>
                  <p:cNvPr id="24588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1921"/>
                    <a:ext cx="2772" cy="651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Trade and Forests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29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1920"/>
                    <a:ext cx="2858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36" name="Group 60"/>
              <p:cNvGrpSpPr>
                <a:grpSpLocks/>
              </p:cNvGrpSpPr>
              <p:nvPr/>
            </p:nvGrpSpPr>
            <p:grpSpPr bwMode="auto">
              <a:xfrm>
                <a:off x="0" y="2400"/>
                <a:ext cx="2397" cy="652"/>
                <a:chOff x="0" y="2400"/>
                <a:chExt cx="2397" cy="652"/>
              </a:xfrm>
            </p:grpSpPr>
            <p:sp>
              <p:nvSpPr>
                <p:cNvPr id="24635" name="Rectangle 59"/>
                <p:cNvSpPr>
                  <a:spLocks noChangeArrowheads="1"/>
                </p:cNvSpPr>
                <p:nvPr/>
              </p:nvSpPr>
              <p:spPr bwMode="auto">
                <a:xfrm>
                  <a:off x="0" y="2400"/>
                  <a:ext cx="2397" cy="48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34" name="Group 58"/>
                <p:cNvGrpSpPr>
                  <a:grpSpLocks/>
                </p:cNvGrpSpPr>
                <p:nvPr/>
              </p:nvGrpSpPr>
              <p:grpSpPr bwMode="auto">
                <a:xfrm>
                  <a:off x="0" y="2400"/>
                  <a:ext cx="2397" cy="652"/>
                  <a:chOff x="0" y="2400"/>
                  <a:chExt cx="2397" cy="652"/>
                </a:xfrm>
              </p:grpSpPr>
              <p:sp>
                <p:nvSpPr>
                  <p:cNvPr id="24589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2401"/>
                    <a:ext cx="2310" cy="651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Access to Markets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33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400"/>
                    <a:ext cx="2397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40" name="Group 64"/>
              <p:cNvGrpSpPr>
                <a:grpSpLocks/>
              </p:cNvGrpSpPr>
              <p:nvPr/>
            </p:nvGrpSpPr>
            <p:grpSpPr bwMode="auto">
              <a:xfrm>
                <a:off x="2397" y="2400"/>
                <a:ext cx="2858" cy="652"/>
                <a:chOff x="2397" y="2400"/>
                <a:chExt cx="2858" cy="652"/>
              </a:xfrm>
            </p:grpSpPr>
            <p:sp>
              <p:nvSpPr>
                <p:cNvPr id="24639" name="Rectangle 63"/>
                <p:cNvSpPr>
                  <a:spLocks noChangeArrowheads="1"/>
                </p:cNvSpPr>
                <p:nvPr/>
              </p:nvSpPr>
              <p:spPr bwMode="auto">
                <a:xfrm>
                  <a:off x="2397" y="2400"/>
                  <a:ext cx="2858" cy="480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38" name="Group 62"/>
                <p:cNvGrpSpPr>
                  <a:grpSpLocks/>
                </p:cNvGrpSpPr>
                <p:nvPr/>
              </p:nvGrpSpPr>
              <p:grpSpPr bwMode="auto">
                <a:xfrm>
                  <a:off x="2397" y="2400"/>
                  <a:ext cx="2858" cy="652"/>
                  <a:chOff x="2397" y="2400"/>
                  <a:chExt cx="2858" cy="652"/>
                </a:xfrm>
              </p:grpSpPr>
              <p:sp>
                <p:nvSpPr>
                  <p:cNvPr id="24590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401"/>
                    <a:ext cx="2772" cy="651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s-ES_tradnl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s-ES_tradnl" sz="700">
                        <a:cs typeface="Times New Roman" pitchFamily="18" charset="0"/>
                      </a:rPr>
                      <a:t>  </a:t>
                    </a:r>
                    <a:r>
                      <a:rPr lang="es-ES_tradnl" sz="2000" b="1">
                        <a:cs typeface="Times New Roman" pitchFamily="18" charset="0"/>
                      </a:rPr>
                      <a:t>PPMs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37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2400"/>
                    <a:ext cx="2858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44" name="Group 68"/>
              <p:cNvGrpSpPr>
                <a:grpSpLocks/>
              </p:cNvGrpSpPr>
              <p:nvPr/>
            </p:nvGrpSpPr>
            <p:grpSpPr bwMode="auto">
              <a:xfrm>
                <a:off x="0" y="2880"/>
                <a:ext cx="2397" cy="652"/>
                <a:chOff x="0" y="2880"/>
                <a:chExt cx="2397" cy="652"/>
              </a:xfrm>
            </p:grpSpPr>
            <p:sp>
              <p:nvSpPr>
                <p:cNvPr id="24643" name="Rectangle 67"/>
                <p:cNvSpPr>
                  <a:spLocks noChangeArrowheads="1"/>
                </p:cNvSpPr>
                <p:nvPr/>
              </p:nvSpPr>
              <p:spPr bwMode="auto">
                <a:xfrm>
                  <a:off x="0" y="2880"/>
                  <a:ext cx="2397" cy="48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42" name="Group 66"/>
                <p:cNvGrpSpPr>
                  <a:grpSpLocks/>
                </p:cNvGrpSpPr>
                <p:nvPr/>
              </p:nvGrpSpPr>
              <p:grpSpPr bwMode="auto">
                <a:xfrm>
                  <a:off x="0" y="2880"/>
                  <a:ext cx="2397" cy="652"/>
                  <a:chOff x="0" y="2880"/>
                  <a:chExt cx="2397" cy="652"/>
                </a:xfrm>
              </p:grpSpPr>
              <p:sp>
                <p:nvSpPr>
                  <p:cNvPr id="24591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2881"/>
                    <a:ext cx="2310" cy="651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Trade Regulations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41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880"/>
                    <a:ext cx="2397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48" name="Group 72"/>
              <p:cNvGrpSpPr>
                <a:grpSpLocks/>
              </p:cNvGrpSpPr>
              <p:nvPr/>
            </p:nvGrpSpPr>
            <p:grpSpPr bwMode="auto">
              <a:xfrm>
                <a:off x="2397" y="2880"/>
                <a:ext cx="2858" cy="652"/>
                <a:chOff x="2397" y="2880"/>
                <a:chExt cx="2858" cy="652"/>
              </a:xfrm>
            </p:grpSpPr>
            <p:sp>
              <p:nvSpPr>
                <p:cNvPr id="24647" name="Rectangle 71"/>
                <p:cNvSpPr>
                  <a:spLocks noChangeArrowheads="1"/>
                </p:cNvSpPr>
                <p:nvPr/>
              </p:nvSpPr>
              <p:spPr bwMode="auto">
                <a:xfrm>
                  <a:off x="2397" y="2880"/>
                  <a:ext cx="2858" cy="480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46" name="Group 70"/>
                <p:cNvGrpSpPr>
                  <a:grpSpLocks/>
                </p:cNvGrpSpPr>
                <p:nvPr/>
              </p:nvGrpSpPr>
              <p:grpSpPr bwMode="auto">
                <a:xfrm>
                  <a:off x="2397" y="2880"/>
                  <a:ext cx="2858" cy="652"/>
                  <a:chOff x="2397" y="2880"/>
                  <a:chExt cx="2858" cy="652"/>
                </a:xfrm>
              </p:grpSpPr>
              <p:sp>
                <p:nvSpPr>
                  <p:cNvPr id="24592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2881"/>
                    <a:ext cx="2772" cy="651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Trade and Social Issues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45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2880"/>
                    <a:ext cx="2858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52" name="Group 76"/>
              <p:cNvGrpSpPr>
                <a:grpSpLocks/>
              </p:cNvGrpSpPr>
              <p:nvPr/>
            </p:nvGrpSpPr>
            <p:grpSpPr bwMode="auto">
              <a:xfrm>
                <a:off x="0" y="3359"/>
                <a:ext cx="2397" cy="1231"/>
                <a:chOff x="0" y="3359"/>
                <a:chExt cx="2397" cy="1231"/>
              </a:xfrm>
            </p:grpSpPr>
            <p:sp>
              <p:nvSpPr>
                <p:cNvPr id="24651" name="Rectangle 75"/>
                <p:cNvSpPr>
                  <a:spLocks noChangeArrowheads="1"/>
                </p:cNvSpPr>
                <p:nvPr/>
              </p:nvSpPr>
              <p:spPr bwMode="auto">
                <a:xfrm>
                  <a:off x="0" y="3360"/>
                  <a:ext cx="2397" cy="864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50" name="Group 74"/>
                <p:cNvGrpSpPr>
                  <a:grpSpLocks/>
                </p:cNvGrpSpPr>
                <p:nvPr/>
              </p:nvGrpSpPr>
              <p:grpSpPr bwMode="auto">
                <a:xfrm>
                  <a:off x="0" y="3359"/>
                  <a:ext cx="2397" cy="1231"/>
                  <a:chOff x="0" y="3359"/>
                  <a:chExt cx="2397" cy="1231"/>
                </a:xfrm>
              </p:grpSpPr>
              <p:sp>
                <p:nvSpPr>
                  <p:cNvPr id="24593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3359"/>
                    <a:ext cx="2310" cy="1231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 indent="-228600"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 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Env. Sustainable Development </a:t>
                    </a:r>
                    <a:endParaRPr lang="es-ES_tradnl" sz="2000" b="1">
                      <a:cs typeface="Times New Roman" pitchFamily="18" charset="0"/>
                    </a:endParaRPr>
                  </a:p>
                  <a:p>
                    <a:pPr indent="-228600">
                      <a:tabLst>
                        <a:tab pos="228600" algn="l"/>
                      </a:tabLst>
                    </a:pPr>
                    <a:endParaRPr lang="en-GB" sz="1000">
                      <a:cs typeface="Times New Roman" pitchFamily="18" charset="0"/>
                    </a:endParaRPr>
                  </a:p>
                  <a:p>
                    <a:pPr indent="-228600">
                      <a:tabLst>
                        <a:tab pos="228600" algn="l"/>
                      </a:tabLst>
                    </a:pPr>
                    <a:r>
                      <a:rPr lang="es-ES_tradnl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  </a:t>
                    </a:r>
                    <a:r>
                      <a:rPr lang="es-ES_tradnl" sz="2000" b="1">
                        <a:cs typeface="Times New Roman" pitchFamily="18" charset="0"/>
                      </a:rPr>
                      <a:t>Development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 indent="-228600"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49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3360"/>
                    <a:ext cx="2397" cy="86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56" name="Group 80"/>
              <p:cNvGrpSpPr>
                <a:grpSpLocks/>
              </p:cNvGrpSpPr>
              <p:nvPr/>
            </p:nvGrpSpPr>
            <p:grpSpPr bwMode="auto">
              <a:xfrm>
                <a:off x="2397" y="3359"/>
                <a:ext cx="2858" cy="1115"/>
                <a:chOff x="2397" y="3359"/>
                <a:chExt cx="2858" cy="1115"/>
              </a:xfrm>
            </p:grpSpPr>
            <p:sp>
              <p:nvSpPr>
                <p:cNvPr id="24655" name="Rectangle 79"/>
                <p:cNvSpPr>
                  <a:spLocks noChangeArrowheads="1"/>
                </p:cNvSpPr>
                <p:nvPr/>
              </p:nvSpPr>
              <p:spPr bwMode="auto">
                <a:xfrm>
                  <a:off x="2397" y="3360"/>
                  <a:ext cx="2858" cy="864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54" name="Group 78"/>
                <p:cNvGrpSpPr>
                  <a:grpSpLocks/>
                </p:cNvGrpSpPr>
                <p:nvPr/>
              </p:nvGrpSpPr>
              <p:grpSpPr bwMode="auto">
                <a:xfrm>
                  <a:off x="2397" y="3359"/>
                  <a:ext cx="2858" cy="1115"/>
                  <a:chOff x="2397" y="3359"/>
                  <a:chExt cx="2858" cy="1115"/>
                </a:xfrm>
              </p:grpSpPr>
              <p:sp>
                <p:nvSpPr>
                  <p:cNvPr id="24594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3359"/>
                    <a:ext cx="2772" cy="1115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 indent="-228600">
                      <a:tabLst>
                        <a:tab pos="228600" algn="l"/>
                      </a:tabLst>
                    </a:pPr>
                    <a:r>
                      <a:rPr lang="es-ES_tradnl" sz="700">
                        <a:cs typeface="Times New Roman" pitchFamily="18" charset="0"/>
                      </a:rPr>
                      <a:t> </a:t>
                    </a: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s-ES_tradnl" sz="700">
                        <a:cs typeface="Times New Roman" pitchFamily="18" charset="0"/>
                      </a:rPr>
                      <a:t> </a:t>
                    </a: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s-ES_tradnl" sz="700">
                        <a:cs typeface="Times New Roman" pitchFamily="18" charset="0"/>
                      </a:rPr>
                      <a:t> </a:t>
                    </a:r>
                    <a:r>
                      <a:rPr lang="es-ES_tradnl" sz="2000" b="1">
                        <a:cs typeface="Times New Roman" pitchFamily="18" charset="0"/>
                      </a:rPr>
                      <a:t>Dispute Resolutions / WTO Reforms 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 indent="-228600">
                      <a:tabLst>
                        <a:tab pos="228600" algn="l"/>
                      </a:tabLst>
                    </a:pPr>
                    <a:r>
                      <a:rPr lang="es-ES_tradnl" sz="2000" b="1">
                        <a:cs typeface="Times New Roman" pitchFamily="18" charset="0"/>
                      </a:rPr>
                      <a:t> 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 indent="-228600"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 </a:t>
                    </a:r>
                    <a:r>
                      <a:rPr lang="en-US" sz="2000" b="1">
                        <a:cs typeface="Times New Roman" pitchFamily="18" charset="0"/>
                      </a:rPr>
                      <a:t>Export Loans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 indent="-228600"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53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3360"/>
                    <a:ext cx="2858" cy="864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60" name="Group 84"/>
              <p:cNvGrpSpPr>
                <a:grpSpLocks/>
              </p:cNvGrpSpPr>
              <p:nvPr/>
            </p:nvGrpSpPr>
            <p:grpSpPr bwMode="auto">
              <a:xfrm>
                <a:off x="0" y="4224"/>
                <a:ext cx="2397" cy="649"/>
                <a:chOff x="0" y="4224"/>
                <a:chExt cx="2397" cy="649"/>
              </a:xfrm>
            </p:grpSpPr>
            <p:sp>
              <p:nvSpPr>
                <p:cNvPr id="24659" name="Rectangle 83"/>
                <p:cNvSpPr>
                  <a:spLocks noChangeArrowheads="1"/>
                </p:cNvSpPr>
                <p:nvPr/>
              </p:nvSpPr>
              <p:spPr bwMode="auto">
                <a:xfrm>
                  <a:off x="0" y="4224"/>
                  <a:ext cx="2397" cy="480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58" name="Group 82"/>
                <p:cNvGrpSpPr>
                  <a:grpSpLocks/>
                </p:cNvGrpSpPr>
                <p:nvPr/>
              </p:nvGrpSpPr>
              <p:grpSpPr bwMode="auto">
                <a:xfrm>
                  <a:off x="0" y="4224"/>
                  <a:ext cx="2397" cy="649"/>
                  <a:chOff x="0" y="4224"/>
                  <a:chExt cx="2397" cy="649"/>
                </a:xfrm>
              </p:grpSpPr>
              <p:sp>
                <p:nvSpPr>
                  <p:cNvPr id="24595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43" y="4224"/>
                    <a:ext cx="2310" cy="649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Other Issues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57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224"/>
                    <a:ext cx="2397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4664" name="Group 88"/>
              <p:cNvGrpSpPr>
                <a:grpSpLocks/>
              </p:cNvGrpSpPr>
              <p:nvPr/>
            </p:nvGrpSpPr>
            <p:grpSpPr bwMode="auto">
              <a:xfrm>
                <a:off x="2397" y="4223"/>
                <a:ext cx="2858" cy="649"/>
                <a:chOff x="2397" y="4223"/>
                <a:chExt cx="2858" cy="649"/>
              </a:xfrm>
            </p:grpSpPr>
            <p:sp>
              <p:nvSpPr>
                <p:cNvPr id="24663" name="Rectangle 87"/>
                <p:cNvSpPr>
                  <a:spLocks noChangeArrowheads="1"/>
                </p:cNvSpPr>
                <p:nvPr/>
              </p:nvSpPr>
              <p:spPr bwMode="auto">
                <a:xfrm>
                  <a:off x="2397" y="4224"/>
                  <a:ext cx="2858" cy="480"/>
                </a:xfrm>
                <a:prstGeom prst="rect">
                  <a:avLst/>
                </a:prstGeom>
                <a:solidFill>
                  <a:srgbClr val="E5E5E5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tIns="91440" bIns="91440"/>
                <a:lstStyle/>
                <a:p>
                  <a:endParaRPr lang="en-US"/>
                </a:p>
              </p:txBody>
            </p:sp>
            <p:grpSp>
              <p:nvGrpSpPr>
                <p:cNvPr id="24662" name="Group 86"/>
                <p:cNvGrpSpPr>
                  <a:grpSpLocks/>
                </p:cNvGrpSpPr>
                <p:nvPr/>
              </p:nvGrpSpPr>
              <p:grpSpPr bwMode="auto">
                <a:xfrm>
                  <a:off x="2397" y="4223"/>
                  <a:ext cx="2858" cy="649"/>
                  <a:chOff x="2397" y="4223"/>
                  <a:chExt cx="2858" cy="649"/>
                </a:xfrm>
              </p:grpSpPr>
              <p:sp>
                <p:nvSpPr>
                  <p:cNvPr id="24596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2440" y="4223"/>
                    <a:ext cx="2772" cy="649"/>
                  </a:xfrm>
                  <a:prstGeom prst="rect">
                    <a:avLst/>
                  </a:prstGeom>
                  <a:solidFill>
                    <a:srgbClr val="E5E5E5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pPr>
                      <a:tabLst>
                        <a:tab pos="228600" algn="l"/>
                      </a:tabLst>
                    </a:pPr>
                    <a:r>
                      <a:rPr lang="en-US" sz="2000">
                        <a:latin typeface="Wingdings" pitchFamily="2" charset="2"/>
                        <a:cs typeface="Times New Roman" pitchFamily="18" charset="0"/>
                      </a:rPr>
                      <a:t>Ø</a:t>
                    </a:r>
                    <a:r>
                      <a:rPr lang="en-US" sz="700">
                        <a:cs typeface="Times New Roman" pitchFamily="18" charset="0"/>
                      </a:rPr>
                      <a:t>  </a:t>
                    </a:r>
                    <a:r>
                      <a:rPr lang="en-US" sz="2000" b="1">
                        <a:cs typeface="Times New Roman" pitchFamily="18" charset="0"/>
                      </a:rPr>
                      <a:t>Trade and Gender Issues</a:t>
                    </a:r>
                    <a:endParaRPr lang="en-GB" sz="1000">
                      <a:cs typeface="Times New Roman" pitchFamily="18" charset="0"/>
                    </a:endParaRPr>
                  </a:p>
                  <a:p>
                    <a:pPr>
                      <a:tabLst>
                        <a:tab pos="228600" algn="l"/>
                      </a:tabLst>
                    </a:pPr>
                    <a:endParaRPr lang="en-GB"/>
                  </a:p>
                </p:txBody>
              </p:sp>
              <p:sp>
                <p:nvSpPr>
                  <p:cNvPr id="24661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4224"/>
                    <a:ext cx="2858" cy="480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tIns="91440" bIns="9144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24666" name="Rectangle 90"/>
            <p:cNvSpPr>
              <a:spLocks noChangeArrowheads="1"/>
            </p:cNvSpPr>
            <p:nvPr/>
          </p:nvSpPr>
          <p:spPr bwMode="auto">
            <a:xfrm>
              <a:off x="-3" y="-3"/>
              <a:ext cx="5261" cy="4710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 tIns="91440" bIns="91440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72400" cy="1143000"/>
          </a:xfrm>
        </p:spPr>
        <p:txBody>
          <a:bodyPr/>
          <a:lstStyle/>
          <a:p>
            <a:r>
              <a:rPr lang="en-US"/>
              <a:t> Dialogue Evaluation (+)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en-US"/>
              <a:t>The dialogue is global (in themes and participants)...</a:t>
            </a:r>
          </a:p>
          <a:p>
            <a:pPr>
              <a:lnSpc>
                <a:spcPct val="90000"/>
              </a:lnSpc>
            </a:pPr>
            <a:r>
              <a:rPr lang="en-US"/>
              <a:t>...Has evolved with both parties participating</a:t>
            </a:r>
          </a:p>
          <a:p>
            <a:pPr>
              <a:lnSpc>
                <a:spcPct val="90000"/>
              </a:lnSpc>
            </a:pPr>
            <a:r>
              <a:rPr lang="en-US"/>
              <a:t>...and there is a political commitment to dialogue, although there are doubts about the functions of the European Commission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Arial Black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261</TotalTime>
  <Words>388</Words>
  <Application>Microsoft Office PowerPoint</Application>
  <PresentationFormat>On-screen Show (4:3)</PresentationFormat>
  <Paragraphs>86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Times New Roman</vt:lpstr>
      <vt:lpstr>Arial Black</vt:lpstr>
      <vt:lpstr>Tahoma</vt:lpstr>
      <vt:lpstr>Monotype Sorts</vt:lpstr>
      <vt:lpstr>TimesNewRoman,Bold</vt:lpstr>
      <vt:lpstr>TimesNewRoman,Italic</vt:lpstr>
      <vt:lpstr>MS Sans Serif</vt:lpstr>
      <vt:lpstr>Wingdings</vt:lpstr>
      <vt:lpstr>Arial</vt:lpstr>
      <vt:lpstr>Contemporary Portrait</vt:lpstr>
      <vt:lpstr>Microsoft Word Document</vt:lpstr>
      <vt:lpstr>Civil Society and Trade Diplomacy in the “Global Era”</vt:lpstr>
      <vt:lpstr>Diagram of the Presentation (1)</vt:lpstr>
      <vt:lpstr>Diagram of the Presentation (2)</vt:lpstr>
      <vt:lpstr>Challenges of Trade Diplomacy</vt:lpstr>
      <vt:lpstr>New European Governance</vt:lpstr>
      <vt:lpstr>General Principles for the European Commission Consultations  </vt:lpstr>
      <vt:lpstr>Dialogue Structure on Trade Policy</vt:lpstr>
      <vt:lpstr>Slide 8</vt:lpstr>
      <vt:lpstr> Dialogue Evaluation (+)</vt:lpstr>
      <vt:lpstr>Dialogue Evaluation (-)</vt:lpstr>
      <vt:lpstr>Is the Dialogue Effective?</vt:lpstr>
      <vt:lpstr>Conclusions (1)</vt:lpstr>
      <vt:lpstr>Conclusions (2)</vt:lpstr>
    </vt:vector>
  </TitlesOfParts>
  <Company>WWF European Policy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Sociedad Civil y Diplomacia Comercial en la “Era Global”</dc:title>
  <dc:creator>Mikel Insausti</dc:creator>
  <cp:lastModifiedBy>anarod</cp:lastModifiedBy>
  <cp:revision>31</cp:revision>
  <cp:lastPrinted>2002-09-14T15:07:01Z</cp:lastPrinted>
  <dcterms:created xsi:type="dcterms:W3CDTF">2002-09-14T13:49:03Z</dcterms:created>
  <dcterms:modified xsi:type="dcterms:W3CDTF">2010-07-11T23:41:30Z</dcterms:modified>
</cp:coreProperties>
</file>