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8" r:id="rId3"/>
    <p:sldId id="259" r:id="rId4"/>
    <p:sldId id="279" r:id="rId5"/>
    <p:sldId id="280" r:id="rId6"/>
    <p:sldId id="269" r:id="rId7"/>
    <p:sldId id="257" r:id="rId8"/>
    <p:sldId id="272" r:id="rId9"/>
    <p:sldId id="273" r:id="rId10"/>
    <p:sldId id="270" r:id="rId11"/>
    <p:sldId id="276" r:id="rId12"/>
    <p:sldId id="282" r:id="rId13"/>
    <p:sldId id="266" r:id="rId14"/>
    <p:sldId id="281" r:id="rId15"/>
  </p:sldIdLst>
  <p:sldSz cx="9144000" cy="6858000" type="screen4x3"/>
  <p:notesSz cx="6858000" cy="9144000"/>
  <p:embeddedFontLst>
    <p:embeddedFont>
      <p:font typeface="Verdana" pitchFamily="34" charset="0"/>
      <p:regular r:id="rId16"/>
      <p:bold r:id="rId17"/>
      <p:italic r:id="rId18"/>
      <p:boldItalic r:id="rId19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F660"/>
    <a:srgbClr val="FFCC99"/>
    <a:srgbClr val="FFFFCC"/>
    <a:srgbClr val="FF9933"/>
    <a:srgbClr val="FF5050"/>
    <a:srgbClr val="F98C55"/>
    <a:srgbClr val="FF00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68" d="100"/>
          <a:sy n="68" d="100"/>
        </p:scale>
        <p:origin x="-7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2.xml"/><Relationship Id="rId1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51A90-1213-40B6-B3BF-7078AA9E5DD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EBEDD2-C71E-4847-BB7E-61C3BE61DF9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94664-1684-4EF1-998E-27B2BD2EE0F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EE0CF-C565-4AFD-8A24-CAA3FB7A950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FAAB5-205B-4A82-AAC9-38EC3BD4F2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D564F-1645-4A93-A8CF-6B878A428FD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0AD574-79CD-43DA-BAA3-0F22220D98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F034F-DC66-453C-8E03-0CCE77E162A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FDAD0-47AF-4C55-85EB-A7CB4F862A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46DBB-6875-44E9-A93F-211CF5AFC5A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6C05A-8B5F-4189-BFAD-96C244B33E3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098C3630-BD04-4E8E-B2DF-B3A247DDB321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3.doc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524000"/>
            <a:ext cx="8229600" cy="2133600"/>
          </a:xfrm>
          <a:solidFill>
            <a:srgbClr val="B7177E"/>
          </a:solidFill>
        </p:spPr>
        <p:txBody>
          <a:bodyPr/>
          <a:lstStyle/>
          <a:p>
            <a:pPr>
              <a:lnSpc>
                <a:spcPct val="85000"/>
              </a:lnSpc>
            </a:pP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CIVIL SERVICE REFORM </a:t>
            </a:r>
            <a:br>
              <a:rPr lang="es-MX" sz="3200" b="1">
                <a:solidFill>
                  <a:schemeClr val="bg1"/>
                </a:solidFill>
                <a:latin typeface="Verdana" pitchFamily="34" charset="0"/>
              </a:rPr>
            </a:b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IN LATIN AMERICA: </a:t>
            </a:r>
            <a:br>
              <a:rPr lang="es-MX" sz="3200" b="1">
                <a:solidFill>
                  <a:schemeClr val="bg1"/>
                </a:solidFill>
                <a:latin typeface="Verdana" pitchFamily="34" charset="0"/>
              </a:rPr>
            </a:b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TYING POLITICIANS’ HANDS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934200" cy="2743200"/>
          </a:xfrm>
          <a:noFill/>
        </p:spPr>
        <p:txBody>
          <a:bodyPr/>
          <a:lstStyle/>
          <a:p>
            <a:pPr>
              <a:lnSpc>
                <a:spcPct val="70000"/>
              </a:lnSpc>
            </a:pPr>
            <a:endParaRPr lang="es-MX" sz="2400">
              <a:latin typeface="Arial" pitchFamily="34" charset="0"/>
            </a:endParaRPr>
          </a:p>
          <a:p>
            <a:pPr>
              <a:lnSpc>
                <a:spcPct val="70000"/>
              </a:lnSpc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Blanca Heredia</a:t>
            </a:r>
          </a:p>
          <a:p>
            <a:pPr>
              <a:lnSpc>
                <a:spcPct val="70000"/>
              </a:lnSpc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CIDE, Mexico</a:t>
            </a:r>
          </a:p>
          <a:p>
            <a:pPr>
              <a:lnSpc>
                <a:spcPct val="70000"/>
              </a:lnSpc>
            </a:pPr>
            <a:endParaRPr lang="es-MX" sz="2400" b="1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70000"/>
              </a:lnSpc>
            </a:pPr>
            <a:endParaRPr lang="es-MX" sz="2400" b="1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75000"/>
              </a:lnSpc>
            </a:pPr>
            <a:r>
              <a:rPr lang="es-MX" sz="1800" b="1">
                <a:solidFill>
                  <a:schemeClr val="bg1"/>
                </a:solidFill>
                <a:latin typeface="Verdana" pitchFamily="34" charset="0"/>
              </a:rPr>
              <a:t>IADB, Regional Policy Dialogue, III Meeting of the Management and Transparency Network</a:t>
            </a:r>
          </a:p>
          <a:p>
            <a:pPr>
              <a:lnSpc>
                <a:spcPct val="75000"/>
              </a:lnSpc>
            </a:pPr>
            <a:r>
              <a:rPr lang="es-MX" sz="1800" b="1">
                <a:solidFill>
                  <a:schemeClr val="bg1"/>
                </a:solidFill>
                <a:latin typeface="Verdana" pitchFamily="34" charset="0"/>
              </a:rPr>
              <a:t>Washington D.C.</a:t>
            </a:r>
          </a:p>
          <a:p>
            <a:pPr>
              <a:lnSpc>
                <a:spcPct val="75000"/>
              </a:lnSpc>
            </a:pPr>
            <a:r>
              <a:rPr lang="es-MX" sz="1800" b="1">
                <a:solidFill>
                  <a:schemeClr val="bg1"/>
                </a:solidFill>
                <a:latin typeface="Verdana" pitchFamily="34" charset="0"/>
              </a:rPr>
              <a:t>November 14-15, 2002</a:t>
            </a:r>
            <a:endParaRPr lang="es-ES" sz="1800" b="1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1371600"/>
          </a:xfrm>
          <a:solidFill>
            <a:srgbClr val="B7177E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5000"/>
              </a:lnSpc>
            </a:pP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The politics of successful implementation: pivotal challenges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05800" cy="4648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Clr>
                <a:srgbClr val="49EB68"/>
              </a:buClr>
              <a:buSzPct val="120000"/>
              <a:buFont typeface="Wingdings" pitchFamily="2" charset="2"/>
              <a:buChar char="Ø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Reducing government elites’ irresponsible discretion over hiring, promotion, pay and firing</a:t>
            </a:r>
          </a:p>
          <a:p>
            <a:pPr marL="609600" indent="-609600">
              <a:lnSpc>
                <a:spcPct val="90000"/>
              </a:lnSpc>
              <a:buClr>
                <a:srgbClr val="49EB68"/>
              </a:buClr>
              <a:buSzPct val="120000"/>
              <a:buFont typeface="Wingdings" pitchFamily="2" charset="2"/>
              <a:buNone/>
            </a:pPr>
            <a:endParaRPr lang="es-MX" sz="2400" b="1">
              <a:solidFill>
                <a:schemeClr val="bg1"/>
              </a:solidFill>
              <a:latin typeface="Verdana" pitchFamily="34" charset="0"/>
            </a:endParaRPr>
          </a:p>
          <a:p>
            <a:pPr marL="609600" indent="-609600">
              <a:lnSpc>
                <a:spcPct val="90000"/>
              </a:lnSpc>
              <a:buClr>
                <a:srgbClr val="49EB68"/>
              </a:buClr>
              <a:buSzPct val="120000"/>
              <a:buFont typeface="Wingdings" pitchFamily="2" charset="2"/>
              <a:buChar char="Ø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Sustaining the reform effort over time</a:t>
            </a:r>
          </a:p>
          <a:p>
            <a:pPr marL="609600" indent="-609600">
              <a:lnSpc>
                <a:spcPct val="90000"/>
              </a:lnSpc>
              <a:buClr>
                <a:srgbClr val="49EB68"/>
              </a:buClr>
              <a:buSzPct val="120000"/>
              <a:buFont typeface="Wingdings" pitchFamily="2" charset="2"/>
              <a:buChar char="Ø"/>
            </a:pPr>
            <a:endParaRPr lang="es-MX" sz="2400" b="1">
              <a:solidFill>
                <a:schemeClr val="bg1"/>
              </a:solidFill>
              <a:latin typeface="Verdana" pitchFamily="34" charset="0"/>
            </a:endParaRPr>
          </a:p>
          <a:p>
            <a:pPr marL="609600" indent="-609600">
              <a:lnSpc>
                <a:spcPct val="90000"/>
              </a:lnSpc>
              <a:buClr>
                <a:srgbClr val="49EB68"/>
              </a:buClr>
              <a:buSzPct val="120000"/>
              <a:buFont typeface="Wingdings" pitchFamily="2" charset="2"/>
              <a:buChar char="Ø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Gaining affected parties’ (politicians and bureaucrats) cooperation without compromising central reform objectives in the process</a:t>
            </a:r>
          </a:p>
          <a:p>
            <a:pPr marL="609600" indent="-609600">
              <a:lnSpc>
                <a:spcPct val="90000"/>
              </a:lnSpc>
              <a:buClr>
                <a:srgbClr val="49EB68"/>
              </a:buClr>
              <a:buSzPct val="120000"/>
              <a:buFont typeface="Wingdings" pitchFamily="2" charset="2"/>
              <a:buNone/>
            </a:pPr>
            <a:endParaRPr lang="es-MX" sz="2400" b="1">
              <a:solidFill>
                <a:schemeClr val="bg1"/>
              </a:solidFill>
              <a:latin typeface="Verdana" pitchFamily="34" charset="0"/>
            </a:endParaRPr>
          </a:p>
          <a:p>
            <a:pPr marL="609600" indent="-609600">
              <a:lnSpc>
                <a:spcPct val="90000"/>
              </a:lnSpc>
              <a:buClr>
                <a:srgbClr val="49EB68"/>
              </a:buClr>
              <a:buSzPct val="120000"/>
              <a:buFont typeface="Wingdings" pitchFamily="2" charset="2"/>
              <a:buChar char="Ø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Enforcing new public personnel regime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82000" cy="990600"/>
          </a:xfrm>
          <a:solidFill>
            <a:srgbClr val="B7177E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5000"/>
              </a:lnSpc>
            </a:pP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Brazil, Mexico and Uruguay</a:t>
            </a:r>
            <a:br>
              <a:rPr lang="es-MX" sz="3200" b="1">
                <a:solidFill>
                  <a:schemeClr val="bg1"/>
                </a:solidFill>
                <a:latin typeface="Verdana" pitchFamily="34" charset="0"/>
              </a:rPr>
            </a:b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compared (1)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22726" name="Group 198"/>
          <p:cNvGraphicFramePr>
            <a:graphicFrameLocks noGrp="1"/>
          </p:cNvGraphicFramePr>
          <p:nvPr/>
        </p:nvGraphicFramePr>
        <p:xfrm>
          <a:off x="228600" y="1524000"/>
          <a:ext cx="8686800" cy="5032375"/>
        </p:xfrm>
        <a:graphic>
          <a:graphicData uri="http://schemas.openxmlformats.org/drawingml/2006/table">
            <a:tbl>
              <a:tblPr/>
              <a:tblGrid>
                <a:gridCol w="1447800"/>
                <a:gridCol w="2749550"/>
                <a:gridCol w="2279650"/>
                <a:gridCol w="2209800"/>
              </a:tblGrid>
              <a:tr h="496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AEF0F"/>
                          </a:solidFill>
                          <a:effectLst/>
                          <a:latin typeface="Verdana" pitchFamily="34" charset="0"/>
                        </a:rPr>
                        <a:t>Country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2AEF0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FF33"/>
                          </a:solidFill>
                          <a:effectLst/>
                          <a:latin typeface="Verdana" pitchFamily="34" charset="0"/>
                        </a:rPr>
                        <a:t>Initial Conditions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66FF33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AEF0F"/>
                          </a:solidFill>
                          <a:effectLst/>
                          <a:latin typeface="Verdana" pitchFamily="34" charset="0"/>
                        </a:rPr>
                        <a:t>Goal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2AEF0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AEF0F"/>
                          </a:solidFill>
                          <a:effectLst/>
                          <a:latin typeface="Verdana" pitchFamily="34" charset="0"/>
                        </a:rPr>
                        <a:t>Model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2AEF0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9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98C55"/>
                          </a:solidFill>
                          <a:effectLst/>
                          <a:latin typeface="Verdana" pitchFamily="34" charset="0"/>
                        </a:rPr>
                        <a:t>Brazil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98C55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-legacy of 1988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Const + downsizing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-large,costly,frag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bureacracy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 flexibility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 efficiency, efficacy&amp; responsiveness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Managerial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Limited &amp; flexible CCS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7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98C55"/>
                          </a:solidFill>
                          <a:effectLst/>
                          <a:latin typeface="Verdana" pitchFamily="34" charset="0"/>
                        </a:rPr>
                        <a:t>Mexico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98C55"/>
                          </a:solidFill>
                          <a:effectLst/>
                          <a:latin typeface="Verdana" pitchFamily="34" charset="0"/>
                        </a:rPr>
                        <a:t>APF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98C55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-no formal CCS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-tenure in the bottom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-v.costly public payroll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-  cost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 efficiency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 central control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Full CCS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Superficial managerialism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98C55"/>
                          </a:solidFill>
                          <a:effectLst/>
                          <a:latin typeface="Verdana" pitchFamily="34" charset="0"/>
                        </a:rPr>
                        <a:t>IFE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98C55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-formal CCS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-small bureaucracy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political neutrality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professionalism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CCS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4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98C55"/>
                          </a:solidFill>
                          <a:effectLst/>
                          <a:latin typeface="Verdana" pitchFamily="34" charset="0"/>
                        </a:rPr>
                        <a:t>Uruguay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98C55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-long standing CCS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-high party clientelism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-delivers public goods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  cost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 efficiency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+ professionalism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Managerial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Strengthening CS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82000" cy="990600"/>
          </a:xfrm>
          <a:solidFill>
            <a:srgbClr val="B7177E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5000"/>
              </a:lnSpc>
            </a:pP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Brazil, Mexico and Uruguay</a:t>
            </a:r>
            <a:br>
              <a:rPr lang="es-MX" sz="3200" b="1">
                <a:solidFill>
                  <a:schemeClr val="bg1"/>
                </a:solidFill>
                <a:latin typeface="Verdana" pitchFamily="34" charset="0"/>
              </a:rPr>
            </a:b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compared (1)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5" name="Rectangle 35"/>
          <p:cNvSpPr>
            <a:spLocks noChangeArrowheads="1"/>
          </p:cNvSpPr>
          <p:nvPr/>
        </p:nvSpPr>
        <p:spPr bwMode="auto">
          <a:xfrm>
            <a:off x="457200" y="228600"/>
            <a:ext cx="8382000" cy="1371600"/>
          </a:xfrm>
          <a:prstGeom prst="rect">
            <a:avLst/>
          </a:prstGeom>
          <a:solidFill>
            <a:srgbClr val="B7177E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5000"/>
              </a:lnSpc>
            </a:pPr>
            <a:r>
              <a:rPr lang="es-MX" sz="3200">
                <a:solidFill>
                  <a:schemeClr val="bg1"/>
                </a:solidFill>
                <a:latin typeface="Verdana" pitchFamily="34" charset="0"/>
              </a:rPr>
              <a:t>Brazil, Mexico and Uruguay</a:t>
            </a:r>
            <a:br>
              <a:rPr lang="es-MX" sz="3200">
                <a:solidFill>
                  <a:schemeClr val="bg1"/>
                </a:solidFill>
                <a:latin typeface="Verdana" pitchFamily="34" charset="0"/>
              </a:rPr>
            </a:br>
            <a:r>
              <a:rPr lang="es-MX" sz="3200">
                <a:solidFill>
                  <a:schemeClr val="bg1"/>
                </a:solidFill>
                <a:latin typeface="Verdana" pitchFamily="34" charset="0"/>
              </a:rPr>
              <a:t>compared (2)</a:t>
            </a:r>
            <a:endParaRPr lang="es-ES" sz="320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30756" name="Group 36"/>
          <p:cNvGraphicFramePr>
            <a:graphicFrameLocks noGrp="1"/>
          </p:cNvGraphicFramePr>
          <p:nvPr/>
        </p:nvGraphicFramePr>
        <p:xfrm>
          <a:off x="228600" y="2057400"/>
          <a:ext cx="8686800" cy="4116388"/>
        </p:xfrm>
        <a:graphic>
          <a:graphicData uri="http://schemas.openxmlformats.org/drawingml/2006/table">
            <a:tbl>
              <a:tblPr/>
              <a:tblGrid>
                <a:gridCol w="1447800"/>
                <a:gridCol w="1447800"/>
                <a:gridCol w="1336675"/>
                <a:gridCol w="2092325"/>
                <a:gridCol w="838200"/>
                <a:gridCol w="15240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AEF0F"/>
                          </a:solidFill>
                          <a:effectLst/>
                          <a:latin typeface="Verdana" pitchFamily="34" charset="0"/>
                        </a:rPr>
                        <a:t>Country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2AEF0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AEF0F"/>
                          </a:solidFill>
                          <a:effectLst/>
                          <a:latin typeface="Verdana" pitchFamily="34" charset="0"/>
                        </a:rPr>
                        <a:t>Priority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2AEF0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AEF0F"/>
                          </a:solidFill>
                          <a:effectLst/>
                          <a:latin typeface="Verdana" pitchFamily="34" charset="0"/>
                        </a:rPr>
                        <a:t>View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AEF0F"/>
                          </a:solidFill>
                          <a:effectLst/>
                          <a:latin typeface="Verdana" pitchFamily="34" charset="0"/>
                        </a:rPr>
                        <a:t>State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2AEF0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AEF0F"/>
                          </a:solidFill>
                          <a:effectLst/>
                          <a:latin typeface="Verdana" pitchFamily="34" charset="0"/>
                        </a:rPr>
                        <a:t>Coordination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AEF0F"/>
                          </a:solidFill>
                          <a:effectLst/>
                          <a:latin typeface="Verdana" pitchFamily="34" charset="0"/>
                        </a:rPr>
                        <a:t>fiscal-HR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2AEF0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AEF0F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2AEF0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AEF0F"/>
                          </a:solidFill>
                          <a:effectLst/>
                          <a:latin typeface="Verdana" pitchFamily="34" charset="0"/>
                        </a:rPr>
                        <a:t>Degree success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2AEF0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9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Verdana" pitchFamily="34" charset="0"/>
                        </a:rPr>
                        <a:t>Brazil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med-high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positive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stage 1-low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stage 2–high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high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Mg- low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CS- med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Verdana" pitchFamily="34" charset="0"/>
                        </a:rPr>
                        <a:t>Mexico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Verdana" pitchFamily="34" charset="0"/>
                        </a:rPr>
                        <a:t>  APF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very low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negative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          nil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 low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 nil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Verdana" pitchFamily="34" charset="0"/>
                        </a:rPr>
                        <a:t>  IFE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very high 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positive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          NR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 high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very high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Verdana" pitchFamily="34" charset="0"/>
                        </a:rPr>
                        <a:t>Uruguay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9933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  med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positive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         med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med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Mg –med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CS – low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543800" cy="1143000"/>
          </a:xfrm>
          <a:solidFill>
            <a:srgbClr val="B7177E"/>
          </a:solidFill>
          <a:ln/>
        </p:spPr>
        <p:txBody>
          <a:bodyPr/>
          <a:lstStyle/>
          <a:p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Conclusions:</a:t>
            </a:r>
            <a:br>
              <a:rPr lang="es-MX" sz="3200" b="1">
                <a:solidFill>
                  <a:schemeClr val="bg1"/>
                </a:solidFill>
                <a:latin typeface="Verdana" pitchFamily="34" charset="0"/>
              </a:rPr>
            </a:b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Critical facilitating conditions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85800" y="2209800"/>
            <a:ext cx="8001000" cy="428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0000"/>
              </a:lnSpc>
              <a:buClr>
                <a:srgbClr val="49EB68"/>
              </a:buClr>
              <a:buSzPct val="120000"/>
              <a:buFont typeface="Wingdings" pitchFamily="2" charset="2"/>
              <a:buChar char="Ø"/>
            </a:pPr>
            <a:r>
              <a:rPr lang="es-MX"/>
              <a:t>     </a:t>
            </a:r>
            <a:r>
              <a:rPr lang="es-MX" sz="2800">
                <a:solidFill>
                  <a:schemeClr val="bg1"/>
                </a:solidFill>
                <a:latin typeface="Verdana" pitchFamily="34" charset="0"/>
              </a:rPr>
              <a:t>Presidential resolve</a:t>
            </a:r>
          </a:p>
          <a:p>
            <a:pPr>
              <a:lnSpc>
                <a:spcPct val="140000"/>
              </a:lnSpc>
              <a:buClr>
                <a:srgbClr val="49EB68"/>
              </a:buClr>
              <a:buSzPct val="120000"/>
              <a:buFont typeface="Wingdings" pitchFamily="2" charset="2"/>
              <a:buChar char="Ø"/>
            </a:pPr>
            <a:r>
              <a:rPr lang="es-MX" sz="2800">
                <a:solidFill>
                  <a:schemeClr val="bg1"/>
                </a:solidFill>
                <a:latin typeface="Verdana" pitchFamily="34" charset="0"/>
              </a:rPr>
              <a:t>   Adequate diagnosis (</a:t>
            </a:r>
            <a:r>
              <a:rPr lang="es-MX">
                <a:solidFill>
                  <a:schemeClr val="bg1"/>
                </a:solidFill>
                <a:latin typeface="Verdana" pitchFamily="34" charset="0"/>
              </a:rPr>
              <a:t>technical &amp; pol)</a:t>
            </a:r>
            <a:endParaRPr lang="es-MX" sz="280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140000"/>
              </a:lnSpc>
              <a:buClr>
                <a:srgbClr val="49EB68"/>
              </a:buClr>
              <a:buSzPct val="120000"/>
              <a:buFont typeface="Wingdings" pitchFamily="2" charset="2"/>
              <a:buChar char="Ø"/>
            </a:pPr>
            <a:r>
              <a:rPr lang="es-MX" sz="2800">
                <a:solidFill>
                  <a:schemeClr val="bg1"/>
                </a:solidFill>
                <a:latin typeface="Verdana" pitchFamily="34" charset="0"/>
              </a:rPr>
              <a:t>   Endurance of triggering factors </a:t>
            </a:r>
          </a:p>
          <a:p>
            <a:pPr>
              <a:lnSpc>
                <a:spcPct val="140000"/>
              </a:lnSpc>
              <a:buClr>
                <a:srgbClr val="49EB68"/>
              </a:buClr>
              <a:buSzPct val="120000"/>
              <a:buFont typeface="Wingdings" pitchFamily="2" charset="2"/>
              <a:buChar char="Ø"/>
            </a:pPr>
            <a:r>
              <a:rPr lang="es-MX" sz="2800">
                <a:solidFill>
                  <a:schemeClr val="bg1"/>
                </a:solidFill>
                <a:latin typeface="Verdana" pitchFamily="34" charset="0"/>
              </a:rPr>
              <a:t>   Emphasis on capacity-building</a:t>
            </a:r>
          </a:p>
          <a:p>
            <a:pPr>
              <a:lnSpc>
                <a:spcPct val="140000"/>
              </a:lnSpc>
              <a:buClr>
                <a:srgbClr val="49EB68"/>
              </a:buClr>
              <a:buSzPct val="120000"/>
              <a:buFont typeface="Wingdings" pitchFamily="2" charset="2"/>
              <a:buChar char="Ø"/>
            </a:pPr>
            <a:r>
              <a:rPr lang="es-MX" sz="2800">
                <a:solidFill>
                  <a:schemeClr val="bg1"/>
                </a:solidFill>
                <a:latin typeface="Verdana" pitchFamily="34" charset="0"/>
              </a:rPr>
              <a:t>   Information strategy</a:t>
            </a:r>
          </a:p>
          <a:p>
            <a:pPr>
              <a:lnSpc>
                <a:spcPct val="140000"/>
              </a:lnSpc>
              <a:buClr>
                <a:srgbClr val="49EB68"/>
              </a:buClr>
              <a:buSzPct val="120000"/>
              <a:buFont typeface="Wingdings" pitchFamily="2" charset="2"/>
              <a:buChar char="Ø"/>
            </a:pPr>
            <a:r>
              <a:rPr lang="es-MX" sz="2800">
                <a:solidFill>
                  <a:schemeClr val="bg1"/>
                </a:solidFill>
                <a:latin typeface="Verdana" pitchFamily="34" charset="0"/>
              </a:rPr>
              <a:t>   Budget and personnel coordination</a:t>
            </a:r>
          </a:p>
          <a:p>
            <a:pPr>
              <a:lnSpc>
                <a:spcPct val="140000"/>
              </a:lnSpc>
              <a:buClr>
                <a:srgbClr val="49EB68"/>
              </a:buClr>
              <a:buSzPct val="120000"/>
              <a:buFont typeface="Wingdings" pitchFamily="2" charset="2"/>
              <a:buChar char="Ø"/>
            </a:pPr>
            <a:r>
              <a:rPr lang="es-MX" sz="2800">
                <a:solidFill>
                  <a:schemeClr val="bg1"/>
                </a:solidFill>
                <a:latin typeface="Verdana" pitchFamily="34" charset="0"/>
              </a:rPr>
              <a:t>   Careful sequencing</a:t>
            </a:r>
            <a:endParaRPr lang="es-ES" sz="280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543800" cy="1143000"/>
          </a:xfrm>
          <a:solidFill>
            <a:srgbClr val="B7177E"/>
          </a:solidFill>
          <a:ln/>
        </p:spPr>
        <p:txBody>
          <a:bodyPr/>
          <a:lstStyle/>
          <a:p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Proyect participants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133600" y="2971800"/>
            <a:ext cx="57912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49EB68"/>
              </a:buClr>
              <a:buSzPct val="120000"/>
              <a:buFont typeface="Wingdings" pitchFamily="2" charset="2"/>
              <a:buNone/>
            </a:pPr>
            <a:r>
              <a:rPr lang="es-MX">
                <a:solidFill>
                  <a:schemeClr val="bg1"/>
                </a:solidFill>
                <a:latin typeface="Verdana" pitchFamily="34" charset="0"/>
              </a:rPr>
              <a:t>Blanca Heredia, Mexico</a:t>
            </a:r>
          </a:p>
          <a:p>
            <a:pPr>
              <a:lnSpc>
                <a:spcPct val="150000"/>
              </a:lnSpc>
              <a:buClr>
                <a:srgbClr val="49EB68"/>
              </a:buClr>
              <a:buSzPct val="120000"/>
              <a:buFont typeface="Wingdings" pitchFamily="2" charset="2"/>
              <a:buNone/>
            </a:pPr>
            <a:r>
              <a:rPr lang="es-MX">
                <a:solidFill>
                  <a:schemeClr val="bg1"/>
                </a:solidFill>
                <a:latin typeface="Verdana" pitchFamily="34" charset="0"/>
              </a:rPr>
              <a:t>Francisco Gaetani, Brazil</a:t>
            </a:r>
          </a:p>
          <a:p>
            <a:pPr>
              <a:lnSpc>
                <a:spcPct val="150000"/>
              </a:lnSpc>
              <a:buClr>
                <a:srgbClr val="49EB68"/>
              </a:buClr>
              <a:buSzPct val="120000"/>
              <a:buFont typeface="Wingdings" pitchFamily="2" charset="2"/>
              <a:buNone/>
            </a:pPr>
            <a:r>
              <a:rPr lang="es-MX">
                <a:solidFill>
                  <a:schemeClr val="bg1"/>
                </a:solidFill>
                <a:latin typeface="Verdana" pitchFamily="34" charset="0"/>
              </a:rPr>
              <a:t>Fernando Filgueira, Uruguay</a:t>
            </a:r>
            <a:endParaRPr lang="es-ES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  <a:solidFill>
            <a:srgbClr val="B7177E"/>
          </a:solidFill>
        </p:spPr>
        <p:txBody>
          <a:bodyPr/>
          <a:lstStyle/>
          <a:p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Civil Service Reform in the 1990s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00200"/>
            <a:ext cx="6172200" cy="487680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2AEF0F"/>
              </a:buClr>
              <a:buFont typeface="Wingdings" pitchFamily="2" charset="2"/>
              <a:buChar char="Ø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Reform wave triggered by: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FontTx/>
              <a:buChar char="•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fiscal duress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FontTx/>
              <a:buChar char="•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electoral competition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FontTx/>
              <a:buChar char="•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market-centered openess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FontTx/>
              <a:buNone/>
            </a:pPr>
            <a:endParaRPr lang="es-MX" sz="2000" b="1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buClr>
                <a:srgbClr val="2AEF0F"/>
              </a:buClr>
              <a:buFont typeface="Wingdings" pitchFamily="2" charset="2"/>
              <a:buChar char="Ø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Dominant ideological trends internationally: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FontTx/>
              <a:buChar char="•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anti-state 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FontTx/>
              <a:buChar char="•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anti-bureaucracy 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FontTx/>
              <a:buChar char="•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Managerialism on the rise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Font typeface="Wingdings" pitchFamily="2" charset="2"/>
              <a:buNone/>
            </a:pPr>
            <a:endParaRPr lang="es-MX" sz="2000" b="1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buClr>
                <a:srgbClr val="2AEF0F"/>
              </a:buClr>
              <a:buFont typeface="Wingdings" pitchFamily="2" charset="2"/>
              <a:buChar char="Ø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Central objectives: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FontTx/>
              <a:buChar char="•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cost and size reduction 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FontTx/>
              <a:buChar char="•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efficiency enhancement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FontTx/>
              <a:buChar char="•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increased efficacy, responsability and probity</a:t>
            </a:r>
          </a:p>
          <a:p>
            <a:pPr>
              <a:lnSpc>
                <a:spcPct val="80000"/>
              </a:lnSpc>
              <a:buClr>
                <a:srgbClr val="C4F660"/>
              </a:buClr>
              <a:buFont typeface="Wingdings" pitchFamily="2" charset="2"/>
              <a:buChar char="Ø"/>
            </a:pPr>
            <a:endParaRPr lang="es-MX" sz="2400" b="1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077200" cy="1066800"/>
          </a:xfrm>
          <a:solidFill>
            <a:srgbClr val="B7177E"/>
          </a:solidFill>
          <a:ln/>
        </p:spPr>
        <p:txBody>
          <a:bodyPr/>
          <a:lstStyle/>
          <a:p>
            <a:pPr marL="838200" indent="-838200"/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The problem: </a:t>
            </a:r>
            <a:br>
              <a:rPr lang="es-MX" sz="3200" b="1">
                <a:solidFill>
                  <a:schemeClr val="bg1"/>
                </a:solidFill>
                <a:latin typeface="Verdana" pitchFamily="34" charset="0"/>
              </a:rPr>
            </a:b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Public personnel in the region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458200" cy="54102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Clr>
                <a:srgbClr val="B7177E"/>
              </a:buClr>
              <a:buSzPct val="120000"/>
              <a:buFont typeface="Wingdings" pitchFamily="2" charset="2"/>
              <a:buNone/>
            </a:pPr>
            <a:endParaRPr lang="es-MX" sz="1200" b="1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buClr>
                <a:srgbClr val="2AEF0F"/>
              </a:buClr>
              <a:buSzPct val="120000"/>
              <a:buFont typeface="Wingdings" pitchFamily="2" charset="2"/>
              <a:buChar char="Ø"/>
            </a:pPr>
            <a:r>
              <a:rPr lang="es-MX" sz="2800" b="1">
                <a:solidFill>
                  <a:schemeClr val="bg1"/>
                </a:solidFill>
                <a:latin typeface="Verdana" pitchFamily="34" charset="0"/>
              </a:rPr>
              <a:t>  Key Deficiencies: 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SzPct val="120000"/>
              <a:buFontTx/>
              <a:buChar char="•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high cost (% of public spending)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SzPct val="120000"/>
              <a:buFontTx/>
              <a:buChar char="•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low efficiency, professionalism and probity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SzPct val="120000"/>
              <a:buFontTx/>
              <a:buChar char="•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lack of systematic and reliable information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SzPct val="120000"/>
              <a:buFontTx/>
              <a:buChar char="•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fragmentation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SzPct val="120000"/>
              <a:buFontTx/>
              <a:buChar char="•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low capacity to provide public goods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SzPct val="120000"/>
              <a:buFontTx/>
              <a:buNone/>
            </a:pPr>
            <a:endParaRPr lang="es-MX" sz="2400" b="1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buClr>
                <a:srgbClr val="2AEF0F"/>
              </a:buClr>
              <a:buSzPct val="120000"/>
              <a:buFont typeface="Wingdings" pitchFamily="2" charset="2"/>
              <a:buChar char="Ø"/>
            </a:pPr>
            <a:r>
              <a:rPr lang="es-MX" sz="2800" b="1">
                <a:solidFill>
                  <a:schemeClr val="bg1"/>
                </a:solidFill>
                <a:latin typeface="Verdana" pitchFamily="34" charset="0"/>
              </a:rPr>
              <a:t> Main causes: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SzPct val="120000"/>
              <a:buFontTx/>
              <a:buChar char="•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 clientelism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SzPct val="120000"/>
              <a:buFontTx/>
              <a:buChar char="•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 gap legality – reality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SzPct val="120000"/>
              <a:buFontTx/>
              <a:buChar char="•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 irresponsible discretion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SzPct val="120000"/>
              <a:buFontTx/>
              <a:buChar char="•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 loyalty vs merit</a:t>
            </a:r>
          </a:p>
          <a:p>
            <a:pPr lvl="1">
              <a:lnSpc>
                <a:spcPct val="80000"/>
              </a:lnSpc>
              <a:buClr>
                <a:srgbClr val="2AEF0F"/>
              </a:buClr>
              <a:buSzPct val="120000"/>
              <a:buFontTx/>
              <a:buChar char="•"/>
            </a:pPr>
            <a:r>
              <a:rPr lang="es-MX" sz="2400" b="1">
                <a:solidFill>
                  <a:schemeClr val="bg1"/>
                </a:solidFill>
                <a:latin typeface="Verdana" pitchFamily="34" charset="0"/>
              </a:rPr>
              <a:t> rigidity </a:t>
            </a:r>
            <a:endParaRPr lang="es-ES" sz="2400" b="1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33400" y="457200"/>
            <a:ext cx="8077200" cy="1066800"/>
          </a:xfrm>
          <a:prstGeom prst="rect">
            <a:avLst/>
          </a:prstGeom>
          <a:solidFill>
            <a:srgbClr val="B7177E"/>
          </a:solidFill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38200" indent="-838200" algn="ctr"/>
            <a:r>
              <a:rPr lang="es-ES" sz="3200">
                <a:solidFill>
                  <a:schemeClr val="bg1"/>
                </a:solidFill>
                <a:latin typeface="Verdana" pitchFamily="34" charset="0"/>
              </a:rPr>
              <a:t>Size and Cos</a:t>
            </a:r>
            <a:r>
              <a:rPr lang="es-MX" sz="3200">
                <a:solidFill>
                  <a:schemeClr val="bg1"/>
                </a:solidFill>
                <a:latin typeface="Verdana" pitchFamily="34" charset="0"/>
              </a:rPr>
              <a:t>t</a:t>
            </a:r>
            <a:r>
              <a:rPr lang="es-ES" sz="3200">
                <a:solidFill>
                  <a:schemeClr val="bg1"/>
                </a:solidFill>
                <a:latin typeface="Verdana" pitchFamily="34" charset="0"/>
              </a:rPr>
              <a:t> of Government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212725" y="6305550"/>
            <a:ext cx="8015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solidFill>
                  <a:srgbClr val="FFFFFF"/>
                </a:solidFill>
                <a:latin typeface="Verdana" pitchFamily="34" charset="0"/>
                <a:cs typeface="Times New Roman" pitchFamily="18" charset="0"/>
              </a:rPr>
              <a:t>Source: Carlson y Payne, 2001; WDI, 2001</a:t>
            </a:r>
            <a:endParaRPr lang="es-ES" sz="1400"/>
          </a:p>
        </p:txBody>
      </p:sp>
      <p:graphicFrame>
        <p:nvGraphicFramePr>
          <p:cNvPr id="27660" name="Object 12"/>
          <p:cNvGraphicFramePr>
            <a:graphicFrameLocks noChangeAspect="1"/>
          </p:cNvGraphicFramePr>
          <p:nvPr/>
        </p:nvGraphicFramePr>
        <p:xfrm>
          <a:off x="-381000" y="1752600"/>
          <a:ext cx="9525000" cy="4648200"/>
        </p:xfrm>
        <a:graphic>
          <a:graphicData uri="http://schemas.openxmlformats.org/presentationml/2006/ole">
            <p:oleObj spid="_x0000_s27660" name="Documento" r:id="rId3" imgW="6005160" imgH="258012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8077200" cy="1066800"/>
          </a:xfrm>
          <a:solidFill>
            <a:srgbClr val="B7177E"/>
          </a:solidFill>
          <a:ln/>
        </p:spPr>
        <p:txBody>
          <a:bodyPr/>
          <a:lstStyle/>
          <a:p>
            <a:pPr marL="838200" indent="-838200"/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Public Expenditure and Fiscal Revenue, 1998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1390650" y="1312863"/>
          <a:ext cx="5110163" cy="3295650"/>
        </p:xfrm>
        <a:graphic>
          <a:graphicData uri="http://schemas.openxmlformats.org/presentationml/2006/ole">
            <p:oleObj spid="_x0000_s28678" name="Documento" r:id="rId3" imgW="5110560" imgH="3295800" progId="Word.Document.8">
              <p:embed/>
            </p:oleObj>
          </a:graphicData>
        </a:graphic>
      </p:graphicFrame>
      <p:graphicFrame>
        <p:nvGraphicFramePr>
          <p:cNvPr id="28679" name="Object 7"/>
          <p:cNvGraphicFramePr>
            <a:graphicFrameLocks noChangeAspect="1"/>
          </p:cNvGraphicFramePr>
          <p:nvPr/>
        </p:nvGraphicFramePr>
        <p:xfrm>
          <a:off x="0" y="1828800"/>
          <a:ext cx="9144000" cy="4572000"/>
        </p:xfrm>
        <a:graphic>
          <a:graphicData uri="http://schemas.openxmlformats.org/presentationml/2006/ole">
            <p:oleObj spid="_x0000_s28679" name="Documento" r:id="rId4" imgW="4482360" imgH="2746440" progId="Word.Document.8">
              <p:embed/>
            </p:oleObj>
          </a:graphicData>
        </a:graphic>
      </p:graphicFrame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81000" y="6324600"/>
            <a:ext cx="4440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solidFill>
                  <a:srgbClr val="FFFFFF"/>
                </a:solidFill>
                <a:latin typeface="Verdana" pitchFamily="34" charset="0"/>
                <a:cs typeface="Times New Roman" pitchFamily="18" charset="0"/>
              </a:rPr>
              <a:t>Source: Carlson y Payne, 2001; WDI, 2001</a:t>
            </a:r>
            <a:endParaRPr lang="es-ES" sz="1400">
              <a:solidFill>
                <a:srgbClr val="FFFFFF"/>
              </a:solidFill>
              <a:latin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066800"/>
          </a:xfrm>
          <a:solidFill>
            <a:srgbClr val="B7177E"/>
          </a:solidFill>
        </p:spPr>
        <p:txBody>
          <a:bodyPr/>
          <a:lstStyle/>
          <a:p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Models of Reform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15553" name="Group 193"/>
          <p:cNvGraphicFramePr>
            <a:graphicFrameLocks noGrp="1"/>
          </p:cNvGraphicFramePr>
          <p:nvPr/>
        </p:nvGraphicFramePr>
        <p:xfrm>
          <a:off x="228600" y="1600200"/>
          <a:ext cx="8686800" cy="4872038"/>
        </p:xfrm>
        <a:graphic>
          <a:graphicData uri="http://schemas.openxmlformats.org/drawingml/2006/table">
            <a:tbl>
              <a:tblPr/>
              <a:tblGrid>
                <a:gridCol w="2152650"/>
                <a:gridCol w="2419350"/>
                <a:gridCol w="2743200"/>
                <a:gridCol w="1371600"/>
              </a:tblGrid>
              <a:tr h="1001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9EB68"/>
                          </a:solidFill>
                          <a:effectLst/>
                          <a:latin typeface="Verdana" pitchFamily="34" charset="0"/>
                        </a:rPr>
                        <a:t>     TYPE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49EB68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9EB68"/>
                          </a:solidFill>
                          <a:effectLst/>
                          <a:latin typeface="Verdana" pitchFamily="34" charset="0"/>
                        </a:rPr>
                        <a:t>  CONTENT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49EB68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9EB68"/>
                          </a:solidFill>
                          <a:effectLst/>
                          <a:latin typeface="Verdana" pitchFamily="34" charset="0"/>
                        </a:rPr>
                        <a:t>   GOAL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49EB68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9EB68"/>
                          </a:solidFill>
                          <a:effectLst/>
                          <a:latin typeface="Verdana" pitchFamily="34" charset="0"/>
                        </a:rPr>
                        <a:t>ViEW STATE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49EB68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4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Downsizing</a:t>
                      </a:r>
                      <a:endParaRPr kumimoji="0" lang="es-ES" sz="1800" b="1" i="0" u="sng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personnel reduction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reduce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fiscal cost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Negative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4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Weberian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Civil Service</a:t>
                      </a:r>
                      <a:endParaRPr kumimoji="0" lang="es-ES" sz="1800" b="1" i="0" u="sng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impersonal management: merit, tenure,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central control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reduce clientelism &amp; corruption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Professionalization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Positive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Managerialism</a:t>
                      </a:r>
                      <a:endParaRPr kumimoji="0" lang="es-ES" sz="1800" b="1" i="0" u="sng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managerial autonomy, results-oriented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descentralization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more flexibility, less red-tape, more efficiency &amp; political responsiveness</a:t>
                      </a: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positive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or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negative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086600" cy="1371600"/>
          </a:xfrm>
          <a:solidFill>
            <a:srgbClr val="B7177E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85000"/>
              </a:lnSpc>
            </a:pP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The politics of civil service reform: Distintive traits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153400" cy="5029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Char char="Ø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Strongest opposition comes from power holders</a:t>
            </a: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Char char="Ø"/>
            </a:pPr>
            <a:endParaRPr lang="es-MX" sz="2000" b="1">
              <a:solidFill>
                <a:schemeClr val="bg1"/>
              </a:solidFill>
              <a:latin typeface="Verdana" pitchFamily="34" charset="0"/>
            </a:endParaRP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Char char="Ø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Difficult to generate winners in the short run</a:t>
            </a: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Char char="Ø"/>
            </a:pPr>
            <a:endParaRPr lang="es-MX" sz="2000" b="1">
              <a:solidFill>
                <a:schemeClr val="bg1"/>
              </a:solidFill>
              <a:latin typeface="Verdana" pitchFamily="34" charset="0"/>
            </a:endParaRP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Char char="Ø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Main potential winners (citizens) uninterested</a:t>
            </a: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None/>
            </a:pPr>
            <a:endParaRPr lang="es-MX" sz="2000" b="1">
              <a:solidFill>
                <a:schemeClr val="bg1"/>
              </a:solidFill>
              <a:latin typeface="Verdana" pitchFamily="34" charset="0"/>
            </a:endParaRP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Char char="Ø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Long process; iterated game</a:t>
            </a: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None/>
            </a:pPr>
            <a:endParaRPr lang="es-MX" sz="2000" b="1">
              <a:solidFill>
                <a:schemeClr val="bg1"/>
              </a:solidFill>
              <a:latin typeface="Verdana" pitchFamily="34" charset="0"/>
            </a:endParaRP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Char char="Ø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High chances for reversal and/or colonization of the new rules by old practices</a:t>
            </a: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None/>
            </a:pPr>
            <a:endParaRPr lang="es-MX" sz="2000" b="1">
              <a:solidFill>
                <a:schemeClr val="bg1"/>
              </a:solidFill>
              <a:latin typeface="Verdana" pitchFamily="34" charset="0"/>
            </a:endParaRP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Char char="Ø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Success requires cooperation –not  merely neutralization- of actors affected by reform (politicians &amp; bureaucrats)</a:t>
            </a: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Char char="Ø"/>
            </a:pPr>
            <a:endParaRPr lang="es-MX" sz="2000" b="1">
              <a:solidFill>
                <a:schemeClr val="bg1"/>
              </a:solidFill>
              <a:latin typeface="Verdana" pitchFamily="34" charset="0"/>
            </a:endParaRP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Char char="Ø"/>
            </a:pPr>
            <a:r>
              <a:rPr lang="es-MX" sz="2000" b="1">
                <a:solidFill>
                  <a:schemeClr val="bg1"/>
                </a:solidFill>
                <a:latin typeface="Verdana" pitchFamily="34" charset="0"/>
              </a:rPr>
              <a:t>Very high enforcement costs</a:t>
            </a:r>
          </a:p>
          <a:p>
            <a:pPr marL="609600" indent="-609600">
              <a:lnSpc>
                <a:spcPct val="80000"/>
              </a:lnSpc>
              <a:buClr>
                <a:srgbClr val="49EB68"/>
              </a:buClr>
              <a:buSzPct val="130000"/>
              <a:buFont typeface="Wingdings" pitchFamily="2" charset="2"/>
              <a:buNone/>
            </a:pPr>
            <a:endParaRPr lang="es-MX" sz="2000" b="1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086600" cy="1371600"/>
          </a:xfrm>
          <a:solidFill>
            <a:srgbClr val="B7177E"/>
          </a:solidFill>
          <a:ln/>
        </p:spPr>
        <p:txBody>
          <a:bodyPr/>
          <a:lstStyle/>
          <a:p>
            <a:pPr>
              <a:lnSpc>
                <a:spcPct val="85000"/>
              </a:lnSpc>
            </a:pP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The reform process:</a:t>
            </a:r>
            <a:br>
              <a:rPr lang="es-MX" sz="3200" b="1">
                <a:solidFill>
                  <a:schemeClr val="bg1"/>
                </a:solidFill>
                <a:latin typeface="Verdana" pitchFamily="34" charset="0"/>
              </a:rPr>
            </a:b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Central Actors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066800" y="2514600"/>
            <a:ext cx="7650163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0000"/>
              </a:lnSpc>
              <a:buClr>
                <a:srgbClr val="2AEF0F"/>
              </a:buClr>
              <a:buSzPct val="120000"/>
              <a:buFont typeface="Wingdings" pitchFamily="2" charset="2"/>
              <a:buChar char="§"/>
            </a:pPr>
            <a:r>
              <a:rPr lang="es-MX" sz="2800">
                <a:solidFill>
                  <a:schemeClr val="bg1"/>
                </a:solidFill>
                <a:latin typeface="Verdana" pitchFamily="34" charset="0"/>
              </a:rPr>
              <a:t>  President</a:t>
            </a:r>
          </a:p>
          <a:p>
            <a:pPr>
              <a:lnSpc>
                <a:spcPct val="140000"/>
              </a:lnSpc>
              <a:buClr>
                <a:srgbClr val="2AEF0F"/>
              </a:buClr>
              <a:buSzPct val="120000"/>
              <a:buFont typeface="Wingdings" pitchFamily="2" charset="2"/>
              <a:buChar char="§"/>
            </a:pPr>
            <a:r>
              <a:rPr lang="es-MX" sz="2800">
                <a:solidFill>
                  <a:schemeClr val="bg1"/>
                </a:solidFill>
                <a:latin typeface="Verdana" pitchFamily="34" charset="0"/>
              </a:rPr>
              <a:t>  Civil Service reform team</a:t>
            </a:r>
          </a:p>
          <a:p>
            <a:pPr>
              <a:lnSpc>
                <a:spcPct val="140000"/>
              </a:lnSpc>
              <a:buClr>
                <a:srgbClr val="2AEF0F"/>
              </a:buClr>
              <a:buSzPct val="120000"/>
              <a:buFont typeface="Wingdings" pitchFamily="2" charset="2"/>
              <a:buChar char="§"/>
            </a:pPr>
            <a:r>
              <a:rPr lang="es-MX" sz="2800">
                <a:solidFill>
                  <a:schemeClr val="bg1"/>
                </a:solidFill>
                <a:latin typeface="Verdana" pitchFamily="34" charset="0"/>
              </a:rPr>
              <a:t>  Fiscal and budgeting technocrats</a:t>
            </a:r>
          </a:p>
          <a:p>
            <a:pPr>
              <a:lnSpc>
                <a:spcPct val="140000"/>
              </a:lnSpc>
              <a:buClr>
                <a:srgbClr val="2AEF0F"/>
              </a:buClr>
              <a:buSzPct val="120000"/>
              <a:buFont typeface="Wingdings" pitchFamily="2" charset="2"/>
              <a:buChar char="§"/>
            </a:pPr>
            <a:r>
              <a:rPr lang="es-MX" sz="2800">
                <a:solidFill>
                  <a:schemeClr val="bg1"/>
                </a:solidFill>
                <a:latin typeface="Verdana" pitchFamily="34" charset="0"/>
              </a:rPr>
              <a:t>  Party politicians</a:t>
            </a:r>
          </a:p>
          <a:p>
            <a:pPr>
              <a:lnSpc>
                <a:spcPct val="140000"/>
              </a:lnSpc>
              <a:buClr>
                <a:srgbClr val="2AEF0F"/>
              </a:buClr>
              <a:buSzPct val="120000"/>
              <a:buFont typeface="Wingdings" pitchFamily="2" charset="2"/>
              <a:buChar char="§"/>
            </a:pPr>
            <a:r>
              <a:rPr lang="es-MX" sz="2800">
                <a:solidFill>
                  <a:schemeClr val="bg1"/>
                </a:solidFill>
                <a:latin typeface="Verdana" pitchFamily="34" charset="0"/>
              </a:rPr>
              <a:t>  Public employees´ representatives</a:t>
            </a:r>
            <a:endParaRPr lang="es-ES" sz="280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 descr="60%"/>
          <p:cNvSpPr>
            <a:spLocks noChangeArrowheads="1"/>
          </p:cNvSpPr>
          <p:nvPr/>
        </p:nvSpPr>
        <p:spPr bwMode="auto">
          <a:xfrm>
            <a:off x="3352800" y="2286000"/>
            <a:ext cx="3505200" cy="1676400"/>
          </a:xfrm>
          <a:prstGeom prst="rect">
            <a:avLst/>
          </a:prstGeom>
          <a:pattFill prst="pct60">
            <a:fgClr>
              <a:srgbClr val="E000E0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_tradnl" sz="2000">
              <a:latin typeface="Verdana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82000" cy="1143000"/>
          </a:xfrm>
          <a:solidFill>
            <a:srgbClr val="B7177E"/>
          </a:solidFill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The reform process: </a:t>
            </a:r>
            <a:br>
              <a:rPr lang="es-MX" sz="3200" b="1">
                <a:solidFill>
                  <a:schemeClr val="bg1"/>
                </a:solidFill>
                <a:latin typeface="Verdana" pitchFamily="34" charset="0"/>
              </a:rPr>
            </a:br>
            <a:r>
              <a:rPr lang="es-MX" sz="3200" b="1">
                <a:solidFill>
                  <a:schemeClr val="bg1"/>
                </a:solidFill>
                <a:latin typeface="Verdana" pitchFamily="34" charset="0"/>
              </a:rPr>
              <a:t>Stages and conditioning factors</a:t>
            </a:r>
            <a:endParaRPr lang="es-ES" sz="32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228600" y="2209800"/>
            <a:ext cx="1752600" cy="1905000"/>
          </a:xfrm>
          <a:prstGeom prst="homePlate">
            <a:avLst>
              <a:gd name="adj" fmla="val 25000"/>
            </a:avLst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MX" sz="2000">
              <a:latin typeface="Verdana" pitchFamily="34" charset="0"/>
            </a:endParaRPr>
          </a:p>
          <a:p>
            <a:pPr algn="ctr"/>
            <a:r>
              <a:rPr lang="es-MX" sz="2000">
                <a:latin typeface="Verdana" pitchFamily="34" charset="0"/>
              </a:rPr>
              <a:t>Initiation</a:t>
            </a:r>
          </a:p>
          <a:p>
            <a:pPr algn="ctr"/>
            <a:endParaRPr lang="es-MX" sz="2000">
              <a:latin typeface="Verdana" pitchFamily="34" charset="0"/>
            </a:endParaRPr>
          </a:p>
          <a:p>
            <a:pPr algn="ctr"/>
            <a:r>
              <a:rPr lang="es-MX" sz="2000">
                <a:solidFill>
                  <a:schemeClr val="bg1"/>
                </a:solidFill>
                <a:latin typeface="Verdana" pitchFamily="34" charset="0"/>
              </a:rPr>
              <a:t>[timing &amp;</a:t>
            </a:r>
          </a:p>
          <a:p>
            <a:pPr algn="ctr"/>
            <a:r>
              <a:rPr lang="es-MX" sz="2000">
                <a:solidFill>
                  <a:schemeClr val="bg1"/>
                </a:solidFill>
                <a:latin typeface="Verdana" pitchFamily="34" charset="0"/>
              </a:rPr>
              <a:t>Priority</a:t>
            </a:r>
            <a:r>
              <a:rPr lang="es-MX" sz="2000">
                <a:latin typeface="Verdana" pitchFamily="34" charset="0"/>
              </a:rPr>
              <a:t>]</a:t>
            </a:r>
            <a:endParaRPr lang="es-ES" sz="2000">
              <a:latin typeface="Verdana" pitchFamily="34" charset="0"/>
            </a:endParaRP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2057400" y="2209800"/>
            <a:ext cx="1752600" cy="1905000"/>
          </a:xfrm>
          <a:prstGeom prst="homePlate">
            <a:avLst>
              <a:gd name="adj" fmla="val 25000"/>
            </a:avLst>
          </a:prstGeom>
          <a:solidFill>
            <a:srgbClr val="E000E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_tradnl" sz="2000">
              <a:latin typeface="Verdana" pitchFamily="34" charset="0"/>
            </a:endParaRPr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4038600" y="2209800"/>
            <a:ext cx="2362200" cy="1905000"/>
          </a:xfrm>
          <a:prstGeom prst="homePlate">
            <a:avLst>
              <a:gd name="adj" fmla="val 31000"/>
            </a:avLst>
          </a:prstGeom>
          <a:solidFill>
            <a:srgbClr val="FFCC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2000">
                <a:latin typeface="Verdana" pitchFamily="34" charset="0"/>
              </a:rPr>
              <a:t>Change </a:t>
            </a:r>
          </a:p>
          <a:p>
            <a:pPr algn="ctr"/>
            <a:r>
              <a:rPr lang="es-MX" sz="2000">
                <a:latin typeface="Verdana" pitchFamily="34" charset="0"/>
              </a:rPr>
              <a:t>of rules</a:t>
            </a:r>
          </a:p>
          <a:p>
            <a:pPr algn="ctr"/>
            <a:r>
              <a:rPr lang="es-MX" sz="2000">
                <a:solidFill>
                  <a:schemeClr val="bg1"/>
                </a:solidFill>
                <a:latin typeface="Verdana" pitchFamily="34" charset="0"/>
              </a:rPr>
              <a:t>[rules;laws</a:t>
            </a:r>
          </a:p>
          <a:p>
            <a:pPr algn="ctr"/>
            <a:r>
              <a:rPr lang="es-MX" sz="2000">
                <a:solidFill>
                  <a:schemeClr val="bg1"/>
                </a:solidFill>
                <a:latin typeface="Verdana" pitchFamily="34" charset="0"/>
              </a:rPr>
              <a:t>constitution]</a:t>
            </a:r>
            <a:endParaRPr lang="es-ES" sz="20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6400800" y="2209800"/>
            <a:ext cx="2438400" cy="1905000"/>
          </a:xfrm>
          <a:prstGeom prst="rect">
            <a:avLst/>
          </a:prstGeom>
          <a:solidFill>
            <a:srgbClr val="49EB68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2000">
                <a:latin typeface="Verdana" pitchFamily="34" charset="0"/>
              </a:rPr>
              <a:t>Implementation</a:t>
            </a:r>
          </a:p>
          <a:p>
            <a:pPr algn="ctr"/>
            <a:endParaRPr lang="es-MX" sz="2000">
              <a:solidFill>
                <a:schemeClr val="bg1"/>
              </a:solidFill>
              <a:latin typeface="Verdana" pitchFamily="34" charset="0"/>
            </a:endParaRPr>
          </a:p>
          <a:p>
            <a:pPr algn="ctr"/>
            <a:r>
              <a:rPr lang="es-MX" sz="2000">
                <a:solidFill>
                  <a:schemeClr val="bg1"/>
                </a:solidFill>
                <a:latin typeface="Verdana" pitchFamily="34" charset="0"/>
              </a:rPr>
              <a:t>[altering bhv</a:t>
            </a:r>
          </a:p>
          <a:p>
            <a:pPr algn="ctr"/>
            <a:r>
              <a:rPr lang="es-MX" sz="2000">
                <a:solidFill>
                  <a:schemeClr val="bg1"/>
                </a:solidFill>
                <a:latin typeface="Verdana" pitchFamily="34" charset="0"/>
              </a:rPr>
              <a:t>&amp; outputs]</a:t>
            </a:r>
            <a:endParaRPr lang="es-ES" sz="20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2057400" y="2667000"/>
            <a:ext cx="1676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200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es-MX" sz="2000">
                <a:latin typeface="Verdana" pitchFamily="34" charset="0"/>
              </a:rPr>
              <a:t>Design</a:t>
            </a:r>
          </a:p>
          <a:p>
            <a:endParaRPr lang="es-MX" sz="2000">
              <a:latin typeface="Verdana" pitchFamily="34" charset="0"/>
            </a:endParaRPr>
          </a:p>
          <a:p>
            <a:r>
              <a:rPr lang="es-MX" sz="2000">
                <a:solidFill>
                  <a:schemeClr val="bg1"/>
                </a:solidFill>
                <a:latin typeface="Verdana" pitchFamily="34" charset="0"/>
              </a:rPr>
              <a:t>[content]</a:t>
            </a:r>
            <a:endParaRPr lang="es-ES" sz="20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676400" y="6096000"/>
            <a:ext cx="6473825" cy="454025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2000">
                <a:latin typeface="Verdana" pitchFamily="34" charset="0"/>
              </a:rPr>
              <a:t>FISCAL DURESS; ELECTORAL COMPETITION</a:t>
            </a:r>
            <a:endParaRPr lang="es-ES" sz="2000">
              <a:latin typeface="Verdana" pitchFamily="34" charset="0"/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1752600" y="4495800"/>
            <a:ext cx="1912938" cy="1033463"/>
          </a:xfrm>
          <a:prstGeom prst="rect">
            <a:avLst/>
          </a:prstGeom>
          <a:solidFill>
            <a:schemeClr val="bg1"/>
          </a:solidFill>
          <a:ln w="57150">
            <a:solidFill>
              <a:srgbClr val="C4F66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2000">
                <a:latin typeface="Verdana" pitchFamily="34" charset="0"/>
              </a:rPr>
              <a:t>    IDEAS</a:t>
            </a:r>
          </a:p>
          <a:p>
            <a:r>
              <a:rPr lang="es-MX" sz="2000" b="0">
                <a:latin typeface="Verdana" pitchFamily="34" charset="0"/>
              </a:rPr>
              <a:t>[</a:t>
            </a:r>
            <a:r>
              <a:rPr lang="es-MX" sz="1800" b="0">
                <a:latin typeface="Verdana" pitchFamily="34" charset="0"/>
              </a:rPr>
              <a:t>reform model</a:t>
            </a:r>
          </a:p>
          <a:p>
            <a:r>
              <a:rPr lang="es-MX" sz="1800" b="0">
                <a:latin typeface="Verdana" pitchFamily="34" charset="0"/>
              </a:rPr>
              <a:t>View of State]</a:t>
            </a:r>
            <a:endParaRPr lang="es-ES" sz="2000" b="0">
              <a:latin typeface="Verdana" pitchFamily="34" charset="0"/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5105400" y="4419600"/>
            <a:ext cx="2035175" cy="1277938"/>
          </a:xfrm>
          <a:prstGeom prst="rect">
            <a:avLst/>
          </a:prstGeom>
          <a:solidFill>
            <a:schemeClr val="bg1"/>
          </a:solidFill>
          <a:ln w="57150">
            <a:solidFill>
              <a:srgbClr val="66FF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2000">
                <a:latin typeface="Verdana" pitchFamily="34" charset="0"/>
              </a:rPr>
              <a:t>STRATEGIES</a:t>
            </a:r>
          </a:p>
          <a:p>
            <a:r>
              <a:rPr lang="es-MX" sz="1800" b="0">
                <a:latin typeface="Verdana" pitchFamily="34" charset="0"/>
              </a:rPr>
              <a:t>[who executes;</a:t>
            </a:r>
          </a:p>
          <a:p>
            <a:r>
              <a:rPr lang="es-MX" sz="1800" b="0">
                <a:latin typeface="Verdana" pitchFamily="34" charset="0"/>
              </a:rPr>
              <a:t>  packaging;</a:t>
            </a:r>
          </a:p>
          <a:p>
            <a:r>
              <a:rPr lang="es-MX" sz="1800" b="0">
                <a:latin typeface="Verdana" pitchFamily="34" charset="0"/>
              </a:rPr>
              <a:t>  sequencing]</a:t>
            </a:r>
            <a:endParaRPr lang="es-ES" sz="1800" b="0">
              <a:latin typeface="Verdana" pitchFamily="34" charset="0"/>
            </a:endParaRPr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 flipH="1" flipV="1">
            <a:off x="762000" y="4191000"/>
            <a:ext cx="1066800" cy="1905000"/>
          </a:xfrm>
          <a:prstGeom prst="line">
            <a:avLst/>
          </a:prstGeom>
          <a:noFill/>
          <a:ln w="57150">
            <a:solidFill>
              <a:srgbClr val="D02035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9" name="Line 13"/>
          <p:cNvSpPr>
            <a:spLocks noChangeShapeType="1"/>
          </p:cNvSpPr>
          <p:nvPr/>
        </p:nvSpPr>
        <p:spPr bwMode="auto">
          <a:xfrm flipV="1">
            <a:off x="7391400" y="4191000"/>
            <a:ext cx="609600" cy="1905000"/>
          </a:xfrm>
          <a:prstGeom prst="line">
            <a:avLst/>
          </a:prstGeom>
          <a:noFill/>
          <a:ln w="57150">
            <a:solidFill>
              <a:srgbClr val="D02035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70" name="Line 14"/>
          <p:cNvSpPr>
            <a:spLocks noChangeShapeType="1"/>
          </p:cNvSpPr>
          <p:nvPr/>
        </p:nvSpPr>
        <p:spPr bwMode="auto">
          <a:xfrm flipV="1">
            <a:off x="2514600" y="3962400"/>
            <a:ext cx="0" cy="457200"/>
          </a:xfrm>
          <a:prstGeom prst="line">
            <a:avLst/>
          </a:prstGeom>
          <a:noFill/>
          <a:ln w="57150">
            <a:solidFill>
              <a:srgbClr val="C4F66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 flipH="1" flipV="1">
            <a:off x="1600200" y="3810000"/>
            <a:ext cx="457200" cy="685800"/>
          </a:xfrm>
          <a:prstGeom prst="line">
            <a:avLst/>
          </a:prstGeom>
          <a:noFill/>
          <a:ln w="38100">
            <a:solidFill>
              <a:srgbClr val="C4F66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 flipV="1">
            <a:off x="5334000" y="3886200"/>
            <a:ext cx="0" cy="533400"/>
          </a:xfrm>
          <a:prstGeom prst="line">
            <a:avLst/>
          </a:prstGeom>
          <a:noFill/>
          <a:ln w="57150">
            <a:solidFill>
              <a:srgbClr val="66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73" name="Line 17"/>
          <p:cNvSpPr>
            <a:spLocks noChangeShapeType="1"/>
          </p:cNvSpPr>
          <p:nvPr/>
        </p:nvSpPr>
        <p:spPr bwMode="auto">
          <a:xfrm flipV="1">
            <a:off x="6629400" y="3886200"/>
            <a:ext cx="0" cy="533400"/>
          </a:xfrm>
          <a:prstGeom prst="line">
            <a:avLst/>
          </a:prstGeom>
          <a:noFill/>
          <a:ln w="57150">
            <a:solidFill>
              <a:srgbClr val="66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</TotalTime>
  <Words>621</Words>
  <Application>Microsoft Office PowerPoint</Application>
  <PresentationFormat>On-screen Show (4:3)</PresentationFormat>
  <Paragraphs>215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Times New Roman</vt:lpstr>
      <vt:lpstr>Verdana</vt:lpstr>
      <vt:lpstr>Arial</vt:lpstr>
      <vt:lpstr>Wingdings</vt:lpstr>
      <vt:lpstr>Diseño predeterminado</vt:lpstr>
      <vt:lpstr>Documento de Microsoft Word</vt:lpstr>
      <vt:lpstr>CIVIL SERVICE REFORM  IN LATIN AMERICA:  TYING POLITICIANS’ HANDS</vt:lpstr>
      <vt:lpstr>Civil Service Reform in the 1990s</vt:lpstr>
      <vt:lpstr>The problem:  Public personnel in the region</vt:lpstr>
      <vt:lpstr>Slide 4</vt:lpstr>
      <vt:lpstr>Public Expenditure and Fiscal Revenue, 1998</vt:lpstr>
      <vt:lpstr>Models of Reform</vt:lpstr>
      <vt:lpstr>The politics of civil service reform: Distintive traits</vt:lpstr>
      <vt:lpstr>The reform process: Central Actors</vt:lpstr>
      <vt:lpstr>The reform process:  Stages and conditioning factors</vt:lpstr>
      <vt:lpstr>The politics of successful implementation: pivotal challenges</vt:lpstr>
      <vt:lpstr>Brazil, Mexico and Uruguay compared (1)</vt:lpstr>
      <vt:lpstr>Brazil, Mexico and Uruguay compared (1)</vt:lpstr>
      <vt:lpstr>Conclusions: Critical facilitating conditions</vt:lpstr>
      <vt:lpstr>Proyect participants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SERVICE REFORM IN LATIN AMERICA: THE POLITICS OF FAILURE AND SUCCESS</dc:title>
  <dc:creator>Usuario Autorizado de HP</dc:creator>
  <cp:lastModifiedBy>anarod</cp:lastModifiedBy>
  <cp:revision>55</cp:revision>
  <dcterms:created xsi:type="dcterms:W3CDTF">2002-11-06T17:57:58Z</dcterms:created>
  <dcterms:modified xsi:type="dcterms:W3CDTF">2010-07-11T14:29:43Z</dcterms:modified>
</cp:coreProperties>
</file>