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6"/>
  </p:notesMasterIdLst>
  <p:handoutMasterIdLst>
    <p:handoutMasterId r:id="rId17"/>
  </p:handoutMasterIdLst>
  <p:sldIdLst>
    <p:sldId id="256" r:id="rId2"/>
    <p:sldId id="269" r:id="rId3"/>
    <p:sldId id="266" r:id="rId4"/>
    <p:sldId id="257" r:id="rId5"/>
    <p:sldId id="267" r:id="rId6"/>
    <p:sldId id="259" r:id="rId7"/>
    <p:sldId id="268" r:id="rId8"/>
    <p:sldId id="263" r:id="rId9"/>
    <p:sldId id="272" r:id="rId10"/>
    <p:sldId id="258" r:id="rId11"/>
    <p:sldId id="275" r:id="rId12"/>
    <p:sldId id="260" r:id="rId13"/>
    <p:sldId id="270" r:id="rId14"/>
    <p:sldId id="276" r:id="rId15"/>
  </p:sldIdLst>
  <p:sldSz cx="9144000" cy="6858000" type="screen4x3"/>
  <p:notesSz cx="6791325" cy="9832975"/>
  <p:embeddedFontLst>
    <p:embeddedFont>
      <p:font typeface="Verdana" pitchFamily="34" charset="0"/>
      <p:regular r:id="rId18"/>
      <p:bold r:id="rId19"/>
      <p:italic r:id="rId20"/>
      <p:boldItalic r:id="rId21"/>
    </p:embeddedFont>
  </p:embeddedFontLst>
  <p:defaultTextStyle>
    <a:defPPr>
      <a:defRPr lang="pt-BR"/>
    </a:defPPr>
    <a:lvl1pPr algn="l" rtl="0" fontAlgn="base">
      <a:spcBef>
        <a:spcPct val="0"/>
      </a:spcBef>
      <a:spcAft>
        <a:spcPct val="0"/>
      </a:spcAft>
      <a:defRPr sz="2400" b="1" kern="1200">
        <a:solidFill>
          <a:schemeClr val="tx1"/>
        </a:solidFill>
        <a:latin typeface="Verdana" pitchFamily="34" charset="0"/>
        <a:ea typeface="+mn-ea"/>
        <a:cs typeface="+mn-cs"/>
      </a:defRPr>
    </a:lvl1pPr>
    <a:lvl2pPr marL="457200" algn="l" rtl="0" fontAlgn="base">
      <a:spcBef>
        <a:spcPct val="0"/>
      </a:spcBef>
      <a:spcAft>
        <a:spcPct val="0"/>
      </a:spcAft>
      <a:defRPr sz="2400" b="1" kern="1200">
        <a:solidFill>
          <a:schemeClr val="tx1"/>
        </a:solidFill>
        <a:latin typeface="Verdana" pitchFamily="34" charset="0"/>
        <a:ea typeface="+mn-ea"/>
        <a:cs typeface="+mn-cs"/>
      </a:defRPr>
    </a:lvl2pPr>
    <a:lvl3pPr marL="914400" algn="l" rtl="0" fontAlgn="base">
      <a:spcBef>
        <a:spcPct val="0"/>
      </a:spcBef>
      <a:spcAft>
        <a:spcPct val="0"/>
      </a:spcAft>
      <a:defRPr sz="2400" b="1" kern="1200">
        <a:solidFill>
          <a:schemeClr val="tx1"/>
        </a:solidFill>
        <a:latin typeface="Verdana" pitchFamily="34" charset="0"/>
        <a:ea typeface="+mn-ea"/>
        <a:cs typeface="+mn-cs"/>
      </a:defRPr>
    </a:lvl3pPr>
    <a:lvl4pPr marL="1371600" algn="l" rtl="0" fontAlgn="base">
      <a:spcBef>
        <a:spcPct val="0"/>
      </a:spcBef>
      <a:spcAft>
        <a:spcPct val="0"/>
      </a:spcAft>
      <a:defRPr sz="2400" b="1" kern="1200">
        <a:solidFill>
          <a:schemeClr val="tx1"/>
        </a:solidFill>
        <a:latin typeface="Verdana" pitchFamily="34" charset="0"/>
        <a:ea typeface="+mn-ea"/>
        <a:cs typeface="+mn-cs"/>
      </a:defRPr>
    </a:lvl4pPr>
    <a:lvl5pPr marL="1828800" algn="l" rtl="0" fontAlgn="base">
      <a:spcBef>
        <a:spcPct val="0"/>
      </a:spcBef>
      <a:spcAft>
        <a:spcPct val="0"/>
      </a:spcAft>
      <a:defRPr sz="2400" b="1" kern="1200">
        <a:solidFill>
          <a:schemeClr val="tx1"/>
        </a:solidFill>
        <a:latin typeface="Verdana" pitchFamily="34" charset="0"/>
        <a:ea typeface="+mn-ea"/>
        <a:cs typeface="+mn-cs"/>
      </a:defRPr>
    </a:lvl5pPr>
    <a:lvl6pPr marL="2286000" algn="l" defTabSz="914400" rtl="0" eaLnBrk="1" latinLnBrk="0" hangingPunct="1">
      <a:defRPr sz="2400" b="1" kern="1200">
        <a:solidFill>
          <a:schemeClr val="tx1"/>
        </a:solidFill>
        <a:latin typeface="Verdana" pitchFamily="34" charset="0"/>
        <a:ea typeface="+mn-ea"/>
        <a:cs typeface="+mn-cs"/>
      </a:defRPr>
    </a:lvl6pPr>
    <a:lvl7pPr marL="2743200" algn="l" defTabSz="914400" rtl="0" eaLnBrk="1" latinLnBrk="0" hangingPunct="1">
      <a:defRPr sz="2400" b="1" kern="1200">
        <a:solidFill>
          <a:schemeClr val="tx1"/>
        </a:solidFill>
        <a:latin typeface="Verdana" pitchFamily="34" charset="0"/>
        <a:ea typeface="+mn-ea"/>
        <a:cs typeface="+mn-cs"/>
      </a:defRPr>
    </a:lvl7pPr>
    <a:lvl8pPr marL="3200400" algn="l" defTabSz="914400" rtl="0" eaLnBrk="1" latinLnBrk="0" hangingPunct="1">
      <a:defRPr sz="2400" b="1" kern="1200">
        <a:solidFill>
          <a:schemeClr val="tx1"/>
        </a:solidFill>
        <a:latin typeface="Verdana" pitchFamily="34" charset="0"/>
        <a:ea typeface="+mn-ea"/>
        <a:cs typeface="+mn-cs"/>
      </a:defRPr>
    </a:lvl8pPr>
    <a:lvl9pPr marL="3657600" algn="l" defTabSz="914400" rtl="0" eaLnBrk="1" latinLnBrk="0" hangingPunct="1">
      <a:defRPr sz="2400" b="1"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099CC"/>
    <a:srgbClr val="0066CC"/>
    <a:srgbClr val="BA7C36"/>
    <a:srgbClr val="F2D2B2"/>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p:scale>
          <a:sx n="50" d="100"/>
          <a:sy n="50" d="100"/>
        </p:scale>
        <p:origin x="-72" y="-2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2610"/>
    </p:cViewPr>
  </p:sorterViewPr>
  <p:notesViewPr>
    <p:cSldViewPr>
      <p:cViewPr varScale="1">
        <p:scale>
          <a:sx n="37" d="100"/>
          <a:sy n="37" d="100"/>
        </p:scale>
        <p:origin x="-1470" y="-96"/>
      </p:cViewPr>
      <p:guideLst>
        <p:guide orient="horz" pos="3097"/>
        <p:guide pos="2139"/>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1026"/>
          <p:cNvSpPr>
            <a:spLocks noGrp="1" noChangeArrowheads="1"/>
          </p:cNvSpPr>
          <p:nvPr>
            <p:ph type="hdr" sz="quarter"/>
          </p:nvPr>
        </p:nvSpPr>
        <p:spPr bwMode="auto">
          <a:xfrm>
            <a:off x="0" y="0"/>
            <a:ext cx="2930525" cy="4683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pt-BR"/>
          </a:p>
        </p:txBody>
      </p:sp>
      <p:sp>
        <p:nvSpPr>
          <p:cNvPr id="31747" name="Rectangle 1027"/>
          <p:cNvSpPr>
            <a:spLocks noGrp="1" noChangeArrowheads="1"/>
          </p:cNvSpPr>
          <p:nvPr>
            <p:ph type="dt" sz="quarter" idx="1"/>
          </p:nvPr>
        </p:nvSpPr>
        <p:spPr bwMode="auto">
          <a:xfrm>
            <a:off x="3832225" y="0"/>
            <a:ext cx="2930525" cy="4683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pt-BR"/>
          </a:p>
        </p:txBody>
      </p:sp>
      <p:sp>
        <p:nvSpPr>
          <p:cNvPr id="31748" name="Rectangle 1028"/>
          <p:cNvSpPr>
            <a:spLocks noGrp="1" noChangeArrowheads="1"/>
          </p:cNvSpPr>
          <p:nvPr>
            <p:ph type="ftr" sz="quarter" idx="2"/>
          </p:nvPr>
        </p:nvSpPr>
        <p:spPr bwMode="auto">
          <a:xfrm>
            <a:off x="0" y="9342438"/>
            <a:ext cx="2930525" cy="4683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pt-BR"/>
          </a:p>
        </p:txBody>
      </p:sp>
      <p:sp>
        <p:nvSpPr>
          <p:cNvPr id="31749" name="Rectangle 1029"/>
          <p:cNvSpPr>
            <a:spLocks noGrp="1" noChangeArrowheads="1"/>
          </p:cNvSpPr>
          <p:nvPr>
            <p:ph type="sldNum" sz="quarter" idx="3"/>
          </p:nvPr>
        </p:nvSpPr>
        <p:spPr bwMode="auto">
          <a:xfrm>
            <a:off x="3832225" y="9342438"/>
            <a:ext cx="2930525" cy="4683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56A402F-8E5E-4428-9506-CB09DC05167D}" type="slidenum">
              <a:rPr lang="pt-BR"/>
              <a:pPr/>
              <a:t>‹#›</a:t>
            </a:fld>
            <a:endParaRPr lang="pt-B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3225"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Times New Roman" pitchFamily="18" charset="0"/>
              </a:defRPr>
            </a:lvl1pPr>
          </a:lstStyle>
          <a:p>
            <a:endParaRPr lang="pt-BR"/>
          </a:p>
        </p:txBody>
      </p:sp>
      <p:sp>
        <p:nvSpPr>
          <p:cNvPr id="9219" name="Rectangle 3"/>
          <p:cNvSpPr>
            <a:spLocks noGrp="1" noChangeArrowheads="1"/>
          </p:cNvSpPr>
          <p:nvPr>
            <p:ph type="dt" idx="1"/>
          </p:nvPr>
        </p:nvSpPr>
        <p:spPr bwMode="auto">
          <a:xfrm>
            <a:off x="3848100" y="0"/>
            <a:ext cx="2943225"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Times New Roman" pitchFamily="18" charset="0"/>
              </a:defRPr>
            </a:lvl1pPr>
          </a:lstStyle>
          <a:p>
            <a:endParaRPr lang="pt-BR"/>
          </a:p>
        </p:txBody>
      </p:sp>
      <p:sp>
        <p:nvSpPr>
          <p:cNvPr id="9220" name="Rectangle 4"/>
          <p:cNvSpPr>
            <a:spLocks noChangeArrowheads="1" noTextEdit="1"/>
          </p:cNvSpPr>
          <p:nvPr>
            <p:ph type="sldImg" idx="2"/>
          </p:nvPr>
        </p:nvSpPr>
        <p:spPr bwMode="auto">
          <a:xfrm>
            <a:off x="939800" y="738188"/>
            <a:ext cx="4914900" cy="3686175"/>
          </a:xfrm>
          <a:prstGeom prst="rect">
            <a:avLst/>
          </a:prstGeom>
          <a:noFill/>
          <a:ln w="9525">
            <a:solidFill>
              <a:srgbClr val="000000"/>
            </a:solidFill>
            <a:miter lim="800000"/>
            <a:headEnd/>
            <a:tailEnd/>
          </a:ln>
          <a:effectLst/>
        </p:spPr>
      </p:sp>
      <p:sp>
        <p:nvSpPr>
          <p:cNvPr id="9221" name="Rectangle 5"/>
          <p:cNvSpPr>
            <a:spLocks noGrp="1" noChangeArrowheads="1"/>
          </p:cNvSpPr>
          <p:nvPr>
            <p:ph type="body" sz="quarter" idx="3"/>
          </p:nvPr>
        </p:nvSpPr>
        <p:spPr bwMode="auto">
          <a:xfrm>
            <a:off x="904875" y="4668838"/>
            <a:ext cx="4981575" cy="44259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p>
        </p:txBody>
      </p:sp>
      <p:sp>
        <p:nvSpPr>
          <p:cNvPr id="9222" name="Rectangle 6"/>
          <p:cNvSpPr>
            <a:spLocks noGrp="1" noChangeArrowheads="1"/>
          </p:cNvSpPr>
          <p:nvPr>
            <p:ph type="ftr" sz="quarter" idx="4"/>
          </p:nvPr>
        </p:nvSpPr>
        <p:spPr bwMode="auto">
          <a:xfrm>
            <a:off x="0" y="9340850"/>
            <a:ext cx="2943225"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Times New Roman" pitchFamily="18" charset="0"/>
              </a:defRPr>
            </a:lvl1pPr>
          </a:lstStyle>
          <a:p>
            <a:endParaRPr lang="pt-BR"/>
          </a:p>
        </p:txBody>
      </p:sp>
      <p:sp>
        <p:nvSpPr>
          <p:cNvPr id="9223" name="Rectangle 7"/>
          <p:cNvSpPr>
            <a:spLocks noGrp="1" noChangeArrowheads="1"/>
          </p:cNvSpPr>
          <p:nvPr>
            <p:ph type="sldNum" sz="quarter" idx="5"/>
          </p:nvPr>
        </p:nvSpPr>
        <p:spPr bwMode="auto">
          <a:xfrm>
            <a:off x="3848100" y="9340850"/>
            <a:ext cx="2943225"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Times New Roman" pitchFamily="18" charset="0"/>
              </a:defRPr>
            </a:lvl1pPr>
          </a:lstStyle>
          <a:p>
            <a:fld id="{CB6A7DC6-C65F-4688-B15A-47C3005A8638}" type="slidenum">
              <a:rPr lang="pt-BR"/>
              <a:pPr/>
              <a:t>‹#›</a:t>
            </a:fld>
            <a:endParaRPr lang="pt-B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CB1550-737F-47B7-9831-EAE30B3869D6}" type="slidenum">
              <a:rPr lang="pt-BR"/>
              <a:pPr/>
              <a:t>1</a:t>
            </a:fld>
            <a:endParaRPr lang="pt-BR"/>
          </a:p>
        </p:txBody>
      </p:sp>
      <p:sp>
        <p:nvSpPr>
          <p:cNvPr id="10242" name="Rectangle 1026"/>
          <p:cNvSpPr>
            <a:spLocks noChangeArrowheads="1" noTextEdit="1"/>
          </p:cNvSpPr>
          <p:nvPr>
            <p:ph type="sldImg"/>
          </p:nvPr>
        </p:nvSpPr>
        <p:spPr>
          <a:ln/>
        </p:spPr>
      </p:sp>
      <p:sp>
        <p:nvSpPr>
          <p:cNvPr id="10243"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8625DA-F184-43A2-A8C9-92B6CA34EDE1}" type="slidenum">
              <a:rPr lang="pt-BR"/>
              <a:pPr/>
              <a:t>2</a:t>
            </a:fld>
            <a:endParaRPr lang="pt-BR"/>
          </a:p>
        </p:txBody>
      </p:sp>
      <p:sp>
        <p:nvSpPr>
          <p:cNvPr id="19458" name="Rectangle 1026"/>
          <p:cNvSpPr>
            <a:spLocks noChangeArrowheads="1" noTextEdit="1"/>
          </p:cNvSpPr>
          <p:nvPr>
            <p:ph type="sldImg"/>
          </p:nvPr>
        </p:nvSpPr>
        <p:spPr>
          <a:ln/>
        </p:spPr>
      </p:sp>
      <p:sp>
        <p:nvSpPr>
          <p:cNvPr id="19459" name="Rectangle 1027"/>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C:\Adrien\Prefeitura\Apresentações\Projetos SMTb\apresentação2.jpg"/>
          <p:cNvPicPr>
            <a:picLocks noChangeAspect="1" noChangeArrowheads="1"/>
          </p:cNvPicPr>
          <p:nvPr/>
        </p:nvPicPr>
        <p:blipFill>
          <a:blip r:embed="rId13" cstate="print"/>
          <a:srcRect/>
          <a:stretch>
            <a:fillRect/>
          </a:stretch>
        </p:blipFill>
        <p:spPr bwMode="auto">
          <a:xfrm>
            <a:off x="0" y="1447800"/>
            <a:ext cx="4054475" cy="5410200"/>
          </a:xfrm>
          <a:prstGeom prst="rect">
            <a:avLst/>
          </a:prstGeom>
          <a:noFill/>
        </p:spPr>
      </p:pic>
      <p:sp>
        <p:nvSpPr>
          <p:cNvPr id="1033" name="Rectangle 9"/>
          <p:cNvSpPr>
            <a:spLocks noChangeArrowheads="1"/>
          </p:cNvSpPr>
          <p:nvPr/>
        </p:nvSpPr>
        <p:spPr bwMode="auto">
          <a:xfrm>
            <a:off x="0" y="0"/>
            <a:ext cx="9144000" cy="6858000"/>
          </a:xfrm>
          <a:prstGeom prst="rect">
            <a:avLst/>
          </a:prstGeom>
          <a:noFill/>
          <a:ln w="76200">
            <a:solidFill>
              <a:srgbClr val="FF9900"/>
            </a:solidFill>
            <a:miter lim="800000"/>
            <a:headEnd/>
            <a:tailEnd/>
          </a:ln>
          <a:effectLst/>
        </p:spPr>
        <p:txBody>
          <a:bodyPr wrap="none" anchor="ctr"/>
          <a:lstStyle/>
          <a:p>
            <a:pPr algn="ctr"/>
            <a:endParaRPr lang="en-US" b="0">
              <a:solidFill>
                <a:schemeClr val="bg1"/>
              </a:solidFill>
              <a:latin typeface="Times New Roman" pitchFamily="18" charset="0"/>
            </a:endParaRPr>
          </a:p>
        </p:txBody>
      </p:sp>
      <p:pic>
        <p:nvPicPr>
          <p:cNvPr id="1048" name="Picture 24" descr="C:\Adrien\Prefeitura\Apresentações\Projetos SMTb\Logo Prefeitura do Rio e Secretaria.GIF"/>
          <p:cNvPicPr>
            <a:picLocks noChangeAspect="1" noChangeArrowheads="1"/>
          </p:cNvPicPr>
          <p:nvPr/>
        </p:nvPicPr>
        <p:blipFill>
          <a:blip r:embed="rId14" cstate="print"/>
          <a:srcRect/>
          <a:stretch>
            <a:fillRect/>
          </a:stretch>
        </p:blipFill>
        <p:spPr bwMode="auto">
          <a:xfrm>
            <a:off x="304800" y="5778500"/>
            <a:ext cx="2514600" cy="850900"/>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jpeg"/><Relationship Id="rId5" Type="http://schemas.openxmlformats.org/officeDocument/2006/relationships/oleObject" Target="../embeddings/Microsoft_Office_Excel_Chart2.xls"/><Relationship Id="rId4" Type="http://schemas.openxmlformats.org/officeDocument/2006/relationships/oleObject" Target="../embeddings/Microsoft_Office_Excel_Chart1.xls"/></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8.jpeg"/><Relationship Id="rId5" Type="http://schemas.openxmlformats.org/officeDocument/2006/relationships/oleObject" Target="../embeddings/Microsoft_Office_Excel_97-2003_Worksheet4.xls"/><Relationship Id="rId4" Type="http://schemas.openxmlformats.org/officeDocument/2006/relationships/oleObject" Target="../embeddings/Microsoft_Office_Excel_97-2003_Worksheet3.xls"/></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2.jpeg"/><Relationship Id="rId5" Type="http://schemas.openxmlformats.org/officeDocument/2006/relationships/oleObject" Target="../embeddings/Microsoft_Office_Excel_97-2003_Worksheet6.xls"/><Relationship Id="rId4" Type="http://schemas.openxmlformats.org/officeDocument/2006/relationships/oleObject" Target="../embeddings/Microsoft_Office_Excel_97-2003_Worksheet5.xls"/></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Microsoft_Office_Excel_Chart7.xls"/><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5.jpeg"/><Relationship Id="rId4" Type="http://schemas.openxmlformats.org/officeDocument/2006/relationships/oleObject" Target="../embeddings/Microsoft_Office_Excel_Chart8.xls"/></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ph type="title"/>
          </p:nvPr>
        </p:nvSpPr>
        <p:spPr bwMode="auto">
          <a:xfrm>
            <a:off x="838200" y="2438400"/>
            <a:ext cx="7620000" cy="609600"/>
          </a:xfrm>
          <a:noFill/>
          <a:ln>
            <a:miter lim="800000"/>
            <a:headEnd/>
            <a:tailEnd/>
          </a:ln>
        </p:spPr>
        <p:txBody>
          <a:bodyPr vert="horz" wrap="square" lIns="91440" tIns="45720" rIns="91440" bIns="45720" numCol="1" anchor="t" anchorCtr="0" compatLnSpc="1">
            <a:prstTxWarp prst="textNoShape">
              <a:avLst/>
            </a:prstTxWarp>
          </a:bodyPr>
          <a:lstStyle/>
          <a:p>
            <a:r>
              <a:rPr lang="pt-BR" sz="3600" b="1">
                <a:solidFill>
                  <a:schemeClr val="tx1"/>
                </a:solidFill>
                <a:latin typeface="Verdana" pitchFamily="34" charset="0"/>
              </a:rPr>
              <a:t>City Government of </a:t>
            </a:r>
            <a:br>
              <a:rPr lang="pt-BR" sz="3600" b="1">
                <a:solidFill>
                  <a:schemeClr val="tx1"/>
                </a:solidFill>
                <a:latin typeface="Verdana" pitchFamily="34" charset="0"/>
              </a:rPr>
            </a:br>
            <a:r>
              <a:rPr lang="pt-BR" sz="3600" b="1">
                <a:solidFill>
                  <a:schemeClr val="tx1"/>
                </a:solidFill>
                <a:latin typeface="Verdana" pitchFamily="34" charset="0"/>
              </a:rPr>
              <a:t>Rio de Janeiro</a:t>
            </a:r>
            <a:endParaRPr lang="pt-BR" sz="2400" b="1"/>
          </a:p>
        </p:txBody>
      </p:sp>
      <p:sp>
        <p:nvSpPr>
          <p:cNvPr id="2079" name="Rectangle 31"/>
          <p:cNvSpPr>
            <a:spLocks noChangeArrowheads="1"/>
          </p:cNvSpPr>
          <p:nvPr/>
        </p:nvSpPr>
        <p:spPr bwMode="auto">
          <a:xfrm>
            <a:off x="990600" y="2209800"/>
            <a:ext cx="7467600" cy="1676400"/>
          </a:xfrm>
          <a:prstGeom prst="rect">
            <a:avLst/>
          </a:prstGeom>
          <a:noFill/>
          <a:ln w="9525">
            <a:solidFill>
              <a:srgbClr val="FF9900"/>
            </a:solidFill>
            <a:miter lim="800000"/>
            <a:headEnd/>
            <a:tailEnd/>
          </a:ln>
          <a:effectLst/>
        </p:spPr>
        <p:txBody>
          <a:bodyPr wrap="none" anchor="ct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ph type="title"/>
          </p:nvPr>
        </p:nvSpPr>
        <p:spPr bwMode="auto">
          <a:xfrm>
            <a:off x="4267200" y="304800"/>
            <a:ext cx="4876800" cy="60960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r>
              <a:rPr lang="pt-BR" sz="2400" b="1">
                <a:latin typeface="Verdana" pitchFamily="34" charset="0"/>
              </a:rPr>
              <a:t>“MY FIRST JOB”</a:t>
            </a:r>
            <a:br>
              <a:rPr lang="pt-BR" sz="2400" b="1">
                <a:latin typeface="Verdana" pitchFamily="34" charset="0"/>
              </a:rPr>
            </a:br>
            <a:r>
              <a:rPr lang="pt-BR" sz="2400" b="1">
                <a:latin typeface="Verdana" pitchFamily="34" charset="0"/>
              </a:rPr>
              <a:t>(MEU PRIMEIRO EMPREGO)</a:t>
            </a:r>
            <a:endParaRPr lang="pt-BR" sz="2200" b="1"/>
          </a:p>
        </p:txBody>
      </p:sp>
      <p:sp>
        <p:nvSpPr>
          <p:cNvPr id="4099" name="Rectangle 3"/>
          <p:cNvSpPr>
            <a:spLocks noChangeArrowheads="1"/>
          </p:cNvSpPr>
          <p:nvPr>
            <p:ph type="body" idx="1"/>
          </p:nvPr>
        </p:nvSpPr>
        <p:spPr bwMode="auto">
          <a:xfrm>
            <a:off x="457200" y="1600200"/>
            <a:ext cx="9372600" cy="5638800"/>
          </a:xfrm>
          <a:noFill/>
          <a:ln>
            <a:miter lim="800000"/>
            <a:headEnd/>
            <a:tailEnd/>
          </a:ln>
        </p:spPr>
        <p:txBody>
          <a:bodyPr vert="horz" wrap="square" lIns="91440" tIns="45720" rIns="91440" bIns="45720" numCol="1" anchor="t" anchorCtr="0" compatLnSpc="1">
            <a:prstTxWarp prst="textNoShape">
              <a:avLst/>
            </a:prstTxWarp>
          </a:bodyPr>
          <a:lstStyle/>
          <a:p>
            <a:pPr algn="just">
              <a:lnSpc>
                <a:spcPct val="90000"/>
              </a:lnSpc>
              <a:buFontTx/>
              <a:buNone/>
            </a:pPr>
            <a:r>
              <a:rPr lang="pt-BR" sz="1800">
                <a:latin typeface="Verdana" pitchFamily="34" charset="0"/>
              </a:rPr>
              <a:t> This Project, “my first job,” is geared to youths ages 18 to 24 years </a:t>
            </a:r>
          </a:p>
          <a:p>
            <a:pPr algn="just">
              <a:lnSpc>
                <a:spcPct val="90000"/>
              </a:lnSpc>
              <a:buFontTx/>
              <a:buNone/>
            </a:pPr>
            <a:r>
              <a:rPr lang="pt-BR" sz="1800">
                <a:latin typeface="Verdana" pitchFamily="34" charset="0"/>
              </a:rPr>
              <a:t>who have concluded their primary education in the youth education </a:t>
            </a:r>
          </a:p>
          <a:p>
            <a:pPr algn="just">
              <a:lnSpc>
                <a:spcPct val="90000"/>
              </a:lnSpc>
              <a:buFontTx/>
              <a:buNone/>
            </a:pPr>
            <a:r>
              <a:rPr lang="pt-BR" sz="1800">
                <a:latin typeface="Verdana" pitchFamily="34" charset="0"/>
              </a:rPr>
              <a:t>program of the municipal education secretariat and who are from </a:t>
            </a:r>
          </a:p>
          <a:p>
            <a:pPr algn="just">
              <a:lnSpc>
                <a:spcPct val="90000"/>
              </a:lnSpc>
              <a:buFontTx/>
              <a:buNone/>
            </a:pPr>
            <a:r>
              <a:rPr lang="pt-BR" sz="1800">
                <a:latin typeface="Verdana" pitchFamily="34" charset="0"/>
              </a:rPr>
              <a:t>families with per capita incomes up to one-half the minimum salary.</a:t>
            </a:r>
          </a:p>
          <a:p>
            <a:pPr algn="just">
              <a:lnSpc>
                <a:spcPct val="90000"/>
              </a:lnSpc>
              <a:buFontTx/>
              <a:buNone/>
            </a:pPr>
            <a:r>
              <a:rPr lang="pt-BR" sz="1800">
                <a:latin typeface="Verdana" pitchFamily="34" charset="0"/>
              </a:rPr>
              <a:t> </a:t>
            </a:r>
          </a:p>
          <a:p>
            <a:pPr algn="just">
              <a:lnSpc>
                <a:spcPct val="90000"/>
              </a:lnSpc>
              <a:buFontTx/>
              <a:buNone/>
            </a:pPr>
            <a:r>
              <a:rPr lang="pt-BR" sz="1800">
                <a:latin typeface="Verdana" pitchFamily="34" charset="0"/>
              </a:rPr>
              <a:t> Objectives:</a:t>
            </a:r>
          </a:p>
          <a:p>
            <a:pPr algn="just">
              <a:lnSpc>
                <a:spcPct val="90000"/>
              </a:lnSpc>
              <a:buFont typeface="Wingdings" pitchFamily="2" charset="2"/>
              <a:buNone/>
            </a:pPr>
            <a:r>
              <a:rPr lang="pt-BR" sz="1800">
                <a:latin typeface="Verdana" pitchFamily="34" charset="0"/>
              </a:rPr>
              <a:t> . To combat the exclusion of youths from very low-income families</a:t>
            </a:r>
          </a:p>
          <a:p>
            <a:pPr algn="just">
              <a:lnSpc>
                <a:spcPct val="90000"/>
              </a:lnSpc>
              <a:buFont typeface="Wingdings" pitchFamily="2" charset="2"/>
              <a:buNone/>
            </a:pPr>
            <a:r>
              <a:rPr lang="pt-BR" sz="1800">
                <a:latin typeface="Verdana" pitchFamily="34" charset="0"/>
              </a:rPr>
              <a:t>   . To provide assistance to gain access to the labor market</a:t>
            </a:r>
          </a:p>
          <a:p>
            <a:pPr algn="just">
              <a:lnSpc>
                <a:spcPct val="90000"/>
              </a:lnSpc>
              <a:buFont typeface="Wingdings" pitchFamily="2" charset="2"/>
              <a:buNone/>
            </a:pPr>
            <a:r>
              <a:rPr lang="pt-BR" sz="1800">
                <a:latin typeface="Verdana" pitchFamily="34" charset="0"/>
              </a:rPr>
              <a:t>       . To provide vocational training</a:t>
            </a:r>
          </a:p>
          <a:p>
            <a:pPr algn="just">
              <a:lnSpc>
                <a:spcPct val="90000"/>
              </a:lnSpc>
              <a:buFont typeface="Wingdings" pitchFamily="2" charset="2"/>
              <a:buNone/>
            </a:pPr>
            <a:r>
              <a:rPr lang="pt-BR" sz="1800">
                <a:latin typeface="Verdana" pitchFamily="34" charset="0"/>
              </a:rPr>
              <a:t>              . Digital inclusion</a:t>
            </a:r>
          </a:p>
          <a:p>
            <a:pPr algn="just">
              <a:lnSpc>
                <a:spcPct val="90000"/>
              </a:lnSpc>
              <a:buFont typeface="Wingdings" pitchFamily="2" charset="2"/>
              <a:buNone/>
            </a:pPr>
            <a:r>
              <a:rPr lang="pt-BR" sz="1800">
                <a:latin typeface="Verdana" pitchFamily="34" charset="0"/>
              </a:rPr>
              <a:t>                    . Cultural immersion, in partnership with the </a:t>
            </a:r>
          </a:p>
          <a:p>
            <a:pPr algn="just">
              <a:lnSpc>
                <a:spcPct val="90000"/>
              </a:lnSpc>
              <a:buFont typeface="Wingdings" pitchFamily="2" charset="2"/>
              <a:buNone/>
            </a:pPr>
            <a:r>
              <a:rPr lang="pt-BR" sz="1800">
                <a:latin typeface="Verdana" pitchFamily="34" charset="0"/>
              </a:rPr>
              <a:t>			    municipal culture secretariat</a:t>
            </a:r>
          </a:p>
          <a:p>
            <a:pPr algn="just">
              <a:lnSpc>
                <a:spcPct val="90000"/>
              </a:lnSpc>
              <a:buFont typeface="Wingdings" pitchFamily="2" charset="2"/>
              <a:buNone/>
            </a:pPr>
            <a:r>
              <a:rPr lang="pt-BR" sz="1800">
                <a:latin typeface="Verdana" pitchFamily="34" charset="0"/>
              </a:rPr>
              <a:t>                          . Course on citizenship and human rights</a:t>
            </a:r>
          </a:p>
          <a:p>
            <a:pPr algn="just">
              <a:lnSpc>
                <a:spcPct val="90000"/>
              </a:lnSpc>
              <a:buFont typeface="Wingdings" pitchFamily="2" charset="2"/>
              <a:buNone/>
            </a:pPr>
            <a:r>
              <a:rPr lang="pt-BR" sz="1800">
                <a:latin typeface="Verdana" pitchFamily="34" charset="0"/>
              </a:rPr>
              <a:t>                              . Encouraging the practice of voluntary activities </a:t>
            </a:r>
          </a:p>
          <a:p>
            <a:pPr algn="just">
              <a:lnSpc>
                <a:spcPct val="90000"/>
              </a:lnSpc>
              <a:buFont typeface="Wingdings" pitchFamily="2" charset="2"/>
              <a:buNone/>
            </a:pPr>
            <a:r>
              <a:rPr lang="pt-BR" sz="1800">
                <a:latin typeface="Verdana" pitchFamily="34" charset="0"/>
              </a:rPr>
              <a:t>				in one’s community</a:t>
            </a:r>
          </a:p>
          <a:p>
            <a:pPr algn="just">
              <a:lnSpc>
                <a:spcPct val="90000"/>
              </a:lnSpc>
              <a:buFont typeface="Wingdings" pitchFamily="2" charset="2"/>
              <a:buNone/>
            </a:pPr>
            <a:r>
              <a:rPr lang="pt-BR" sz="1800">
                <a:latin typeface="Verdana" pitchFamily="34" charset="0"/>
              </a:rPr>
              <a:t>                                       . Internship in the Committees</a:t>
            </a:r>
          </a:p>
          <a:p>
            <a:pPr algn="just">
              <a:lnSpc>
                <a:spcPct val="90000"/>
              </a:lnSpc>
              <a:buFont typeface="Wingdings" pitchFamily="2" charset="2"/>
              <a:buNone/>
            </a:pPr>
            <a:r>
              <a:rPr lang="pt-BR" sz="1800">
                <a:latin typeface="Verdana" pitchFamily="34" charset="0"/>
              </a:rPr>
              <a:t>                                            .  Help direct participants to their first job </a:t>
            </a:r>
          </a:p>
          <a:p>
            <a:pPr algn="just">
              <a:lnSpc>
                <a:spcPct val="140000"/>
              </a:lnSpc>
              <a:buFont typeface="Wingdings" pitchFamily="2" charset="2"/>
              <a:buNone/>
            </a:pPr>
            <a:r>
              <a:rPr lang="pt-BR" sz="1800">
                <a:latin typeface="Verdana" pitchFamily="34" charset="0"/>
              </a:rPr>
              <a:t>                                               </a:t>
            </a:r>
          </a:p>
        </p:txBody>
      </p:sp>
      <p:pic>
        <p:nvPicPr>
          <p:cNvPr id="4108" name="Picture 12" descr="C:\Adrien\Prefeitura\Apresentações\Projetos SMTb\botão.jpg"/>
          <p:cNvPicPr>
            <a:picLocks noChangeAspect="1" noChangeArrowheads="1"/>
          </p:cNvPicPr>
          <p:nvPr/>
        </p:nvPicPr>
        <p:blipFill>
          <a:blip r:embed="rId2" cstate="print"/>
          <a:srcRect/>
          <a:stretch>
            <a:fillRect/>
          </a:stretch>
        </p:blipFill>
        <p:spPr bwMode="auto">
          <a:xfrm>
            <a:off x="381000" y="1676400"/>
            <a:ext cx="152400" cy="146050"/>
          </a:xfrm>
          <a:prstGeom prst="rect">
            <a:avLst/>
          </a:prstGeom>
          <a:noFill/>
        </p:spPr>
      </p:pic>
      <p:pic>
        <p:nvPicPr>
          <p:cNvPr id="4110" name="Picture 14" descr="C:\Adrien\Prefeitura\Apresentações\Projetos SMTb\botão.jpg"/>
          <p:cNvPicPr>
            <a:picLocks noChangeAspect="1" noChangeArrowheads="1"/>
          </p:cNvPicPr>
          <p:nvPr/>
        </p:nvPicPr>
        <p:blipFill>
          <a:blip r:embed="rId2" cstate="print"/>
          <a:srcRect/>
          <a:stretch>
            <a:fillRect/>
          </a:stretch>
        </p:blipFill>
        <p:spPr bwMode="auto">
          <a:xfrm>
            <a:off x="381000" y="3048000"/>
            <a:ext cx="152400" cy="146050"/>
          </a:xfrm>
          <a:prstGeom prst="rect">
            <a:avLst/>
          </a:prstGeom>
          <a:noFill/>
        </p:spPr>
      </p:pic>
      <p:grpSp>
        <p:nvGrpSpPr>
          <p:cNvPr id="4121" name="Group 25"/>
          <p:cNvGrpSpPr>
            <a:grpSpLocks/>
          </p:cNvGrpSpPr>
          <p:nvPr/>
        </p:nvGrpSpPr>
        <p:grpSpPr bwMode="auto">
          <a:xfrm>
            <a:off x="304800" y="5715000"/>
            <a:ext cx="2514600" cy="914400"/>
            <a:chOff x="144" y="3696"/>
            <a:chExt cx="1584" cy="576"/>
          </a:xfrm>
        </p:grpSpPr>
        <p:sp>
          <p:nvSpPr>
            <p:cNvPr id="4119" name="Rectangle 23"/>
            <p:cNvSpPr>
              <a:spLocks noChangeArrowheads="1"/>
            </p:cNvSpPr>
            <p:nvPr/>
          </p:nvSpPr>
          <p:spPr bwMode="auto">
            <a:xfrm>
              <a:off x="144" y="3696"/>
              <a:ext cx="384" cy="432"/>
            </a:xfrm>
            <a:prstGeom prst="rect">
              <a:avLst/>
            </a:prstGeom>
            <a:solidFill>
              <a:schemeClr val="bg1"/>
            </a:solidFill>
            <a:ln w="9525">
              <a:noFill/>
              <a:miter lim="800000"/>
              <a:headEnd/>
              <a:tailEnd/>
            </a:ln>
            <a:effectLst/>
          </p:spPr>
          <p:txBody>
            <a:bodyPr wrap="none" anchor="ctr"/>
            <a:lstStyle/>
            <a:p>
              <a:endParaRPr lang="en-US"/>
            </a:p>
          </p:txBody>
        </p:sp>
        <p:sp>
          <p:nvSpPr>
            <p:cNvPr id="4120" name="Rectangle 24"/>
            <p:cNvSpPr>
              <a:spLocks noChangeArrowheads="1"/>
            </p:cNvSpPr>
            <p:nvPr/>
          </p:nvSpPr>
          <p:spPr bwMode="auto">
            <a:xfrm>
              <a:off x="144" y="3792"/>
              <a:ext cx="1584" cy="432"/>
            </a:xfrm>
            <a:prstGeom prst="rect">
              <a:avLst/>
            </a:prstGeom>
            <a:solidFill>
              <a:schemeClr val="bg1"/>
            </a:solidFill>
            <a:ln w="9525">
              <a:noFill/>
              <a:miter lim="800000"/>
              <a:headEnd/>
              <a:tailEnd/>
            </a:ln>
            <a:effectLst/>
          </p:spPr>
          <p:txBody>
            <a:bodyPr wrap="none" anchor="ctr"/>
            <a:lstStyle/>
            <a:p>
              <a:endParaRPr lang="en-US"/>
            </a:p>
          </p:txBody>
        </p:sp>
        <p:pic>
          <p:nvPicPr>
            <p:cNvPr id="4118" name="Picture 22" descr="C:\Adrien\Prefeitura\Apresentações\Projetos SMTb\Logo Prefeitura do Rio e SecretariaEDUCACAO.GIF"/>
            <p:cNvPicPr>
              <a:picLocks noChangeAspect="1" noChangeArrowheads="1"/>
            </p:cNvPicPr>
            <p:nvPr/>
          </p:nvPicPr>
          <p:blipFill>
            <a:blip r:embed="rId3" cstate="print"/>
            <a:srcRect/>
            <a:stretch>
              <a:fillRect/>
            </a:stretch>
          </p:blipFill>
          <p:spPr bwMode="auto">
            <a:xfrm>
              <a:off x="144" y="3696"/>
              <a:ext cx="1584" cy="576"/>
            </a:xfrm>
            <a:prstGeom prst="rect">
              <a:avLst/>
            </a:prstGeom>
            <a:noFill/>
          </p:spPr>
        </p:pic>
      </p:grpSp>
      <p:pic>
        <p:nvPicPr>
          <p:cNvPr id="4122" name="Picture 26" descr="C:\Adrien\Prefeitura\Apresentações\Logomarcas\Meu primeiro emprego.jpg"/>
          <p:cNvPicPr>
            <a:picLocks noChangeAspect="1" noChangeArrowheads="1"/>
          </p:cNvPicPr>
          <p:nvPr/>
        </p:nvPicPr>
        <p:blipFill>
          <a:blip r:embed="rId4" cstate="print"/>
          <a:srcRect/>
          <a:stretch>
            <a:fillRect/>
          </a:stretch>
        </p:blipFill>
        <p:spPr bwMode="auto">
          <a:xfrm>
            <a:off x="457200" y="76200"/>
            <a:ext cx="3314700" cy="13589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Adrien\Prefeitura\Apresentações\Projetos SMTb\botão.jpg"/>
          <p:cNvPicPr>
            <a:picLocks noChangeAspect="1" noChangeArrowheads="1"/>
          </p:cNvPicPr>
          <p:nvPr/>
        </p:nvPicPr>
        <p:blipFill>
          <a:blip r:embed="rId2" cstate="print"/>
          <a:srcRect/>
          <a:stretch>
            <a:fillRect/>
          </a:stretch>
        </p:blipFill>
        <p:spPr bwMode="auto">
          <a:xfrm>
            <a:off x="304800" y="1835150"/>
            <a:ext cx="152400" cy="146050"/>
          </a:xfrm>
          <a:prstGeom prst="rect">
            <a:avLst/>
          </a:prstGeom>
          <a:noFill/>
        </p:spPr>
      </p:pic>
      <p:pic>
        <p:nvPicPr>
          <p:cNvPr id="32771" name="Picture 3" descr="C:\Adrien\Prefeitura\Apresentações\Projetos SMTb\botão.jpg"/>
          <p:cNvPicPr>
            <a:picLocks noChangeAspect="1" noChangeArrowheads="1"/>
          </p:cNvPicPr>
          <p:nvPr/>
        </p:nvPicPr>
        <p:blipFill>
          <a:blip r:embed="rId2" cstate="print"/>
          <a:srcRect/>
          <a:stretch>
            <a:fillRect/>
          </a:stretch>
        </p:blipFill>
        <p:spPr bwMode="auto">
          <a:xfrm>
            <a:off x="304800" y="3511550"/>
            <a:ext cx="152400" cy="146050"/>
          </a:xfrm>
          <a:prstGeom prst="rect">
            <a:avLst/>
          </a:prstGeom>
          <a:noFill/>
        </p:spPr>
      </p:pic>
      <p:sp>
        <p:nvSpPr>
          <p:cNvPr id="32778" name="Rectangle 10"/>
          <p:cNvSpPr>
            <a:spLocks noChangeArrowheads="1"/>
          </p:cNvSpPr>
          <p:nvPr/>
        </p:nvSpPr>
        <p:spPr bwMode="auto">
          <a:xfrm>
            <a:off x="3810000" y="457200"/>
            <a:ext cx="5334000" cy="609600"/>
          </a:xfrm>
          <a:prstGeom prst="rect">
            <a:avLst/>
          </a:prstGeom>
          <a:noFill/>
          <a:ln w="9525">
            <a:noFill/>
            <a:miter lim="800000"/>
            <a:headEnd/>
            <a:tailEnd/>
          </a:ln>
          <a:effectLst/>
        </p:spPr>
        <p:txBody>
          <a:bodyPr anchor="ctr"/>
          <a:lstStyle/>
          <a:p>
            <a:pPr algn="ctr"/>
            <a:r>
              <a:rPr lang="pt-BR">
                <a:solidFill>
                  <a:schemeClr val="tx2"/>
                </a:solidFill>
              </a:rPr>
              <a:t>SUPPORT FOR THE DEVELOPMENT OF COOPERATIVES</a:t>
            </a:r>
            <a:endParaRPr lang="pt-BR" sz="1800">
              <a:solidFill>
                <a:schemeClr val="tx2"/>
              </a:solidFill>
            </a:endParaRPr>
          </a:p>
        </p:txBody>
      </p:sp>
      <p:sp>
        <p:nvSpPr>
          <p:cNvPr id="32779" name="Rectangle 11"/>
          <p:cNvSpPr>
            <a:spLocks noChangeArrowheads="1"/>
          </p:cNvSpPr>
          <p:nvPr/>
        </p:nvSpPr>
        <p:spPr bwMode="auto">
          <a:xfrm>
            <a:off x="609600" y="1752600"/>
            <a:ext cx="8305800" cy="4343400"/>
          </a:xfrm>
          <a:prstGeom prst="rect">
            <a:avLst/>
          </a:prstGeom>
          <a:noFill/>
          <a:ln w="9525">
            <a:noFill/>
            <a:miter lim="800000"/>
            <a:headEnd/>
            <a:tailEnd/>
          </a:ln>
          <a:effectLst/>
        </p:spPr>
        <p:txBody>
          <a:bodyPr/>
          <a:lstStyle/>
          <a:p>
            <a:pPr marL="342900" indent="-342900" algn="just">
              <a:spcBef>
                <a:spcPct val="20000"/>
              </a:spcBef>
            </a:pPr>
            <a:r>
              <a:rPr lang="pt-BR" sz="1800" b="0">
                <a:cs typeface="Arial" pitchFamily="34" charset="0"/>
              </a:rPr>
              <a:t>The objective of this project, “support for the development of cooperatives,” is to implement within one year and provide advisory services for the formation of Grassroots Cooperatives (Cooperativas Populares), fostering and strengthening initiatives to generate employment and incomes.</a:t>
            </a:r>
          </a:p>
          <a:p>
            <a:pPr marL="342900" indent="-342900" algn="just">
              <a:spcBef>
                <a:spcPct val="20000"/>
              </a:spcBef>
            </a:pPr>
            <a:endParaRPr lang="pt-BR" sz="1800" b="0">
              <a:cs typeface="Arial" pitchFamily="34" charset="0"/>
            </a:endParaRPr>
          </a:p>
          <a:p>
            <a:pPr marL="342900" indent="-342900" algn="just">
              <a:spcBef>
                <a:spcPct val="20000"/>
              </a:spcBef>
            </a:pPr>
            <a:r>
              <a:rPr lang="pt-BR" sz="1800" b="0">
                <a:cs typeface="Arial" pitchFamily="34" charset="0"/>
              </a:rPr>
              <a:t>The formation of these cooperatives is organized into five stages:</a:t>
            </a:r>
          </a:p>
          <a:p>
            <a:pPr marL="342900" indent="-342900" algn="just">
              <a:spcBef>
                <a:spcPct val="20000"/>
              </a:spcBef>
            </a:pPr>
            <a:r>
              <a:rPr lang="pt-BR" sz="1800" b="0">
                <a:cs typeface="Arial" pitchFamily="34" charset="0"/>
              </a:rPr>
              <a:t>. Mobilization and raising awareness</a:t>
            </a:r>
          </a:p>
          <a:p>
            <a:pPr marL="342900" indent="-342900" algn="just">
              <a:spcBef>
                <a:spcPct val="20000"/>
              </a:spcBef>
              <a:buFont typeface="Wingdings" pitchFamily="2" charset="2"/>
              <a:buNone/>
            </a:pPr>
            <a:r>
              <a:rPr lang="pt-BR" sz="1800" b="0">
                <a:cs typeface="Arial" pitchFamily="34" charset="0"/>
              </a:rPr>
              <a:t>. Course on the cooperative movement and cooperative management </a:t>
            </a:r>
          </a:p>
          <a:p>
            <a:pPr marL="342900" indent="-342900" algn="just">
              <a:spcBef>
                <a:spcPct val="20000"/>
              </a:spcBef>
              <a:buFont typeface="Wingdings" pitchFamily="2" charset="2"/>
              <a:buNone/>
            </a:pPr>
            <a:r>
              <a:rPr lang="pt-BR" sz="1800" b="0">
                <a:cs typeface="Arial" pitchFamily="34" charset="0"/>
              </a:rPr>
              <a:t>. Setting up and monitoring the chartering assembly</a:t>
            </a:r>
          </a:p>
          <a:p>
            <a:pPr marL="342900" indent="-342900" algn="just">
              <a:spcBef>
                <a:spcPct val="20000"/>
              </a:spcBef>
              <a:buFont typeface="Wingdings" pitchFamily="2" charset="2"/>
              <a:buNone/>
            </a:pPr>
            <a:r>
              <a:rPr lang="pt-BR" sz="1800" b="0">
                <a:cs typeface="Arial" pitchFamily="34" charset="0"/>
              </a:rPr>
              <a:t>. Legal registration</a:t>
            </a:r>
          </a:p>
          <a:p>
            <a:pPr marL="342900" indent="-342900" algn="just">
              <a:spcBef>
                <a:spcPct val="20000"/>
              </a:spcBef>
              <a:buFont typeface="Wingdings" pitchFamily="2" charset="2"/>
              <a:buNone/>
            </a:pPr>
            <a:r>
              <a:rPr lang="pt-BR" sz="1800" b="0">
                <a:cs typeface="Arial" pitchFamily="34" charset="0"/>
              </a:rPr>
              <a:t>. Planning, monitoring, and management of the cooperative</a:t>
            </a:r>
          </a:p>
          <a:p>
            <a:pPr marL="342900" indent="-342900" algn="just">
              <a:spcBef>
                <a:spcPct val="20000"/>
              </a:spcBef>
              <a:buFont typeface="Wingdings" pitchFamily="2" charset="2"/>
              <a:buNone/>
            </a:pPr>
            <a:r>
              <a:rPr lang="pt-BR" sz="1800" b="0">
                <a:cs typeface="Arial" pitchFamily="34" charset="0"/>
              </a:rPr>
              <a:t>			. 20 cooperatives have already been formed in 2003.</a:t>
            </a:r>
            <a:endParaRPr lang="pt-BR" sz="1800" b="0">
              <a:cs typeface="Times New Roman" pitchFamily="18" charset="0"/>
            </a:endParaRPr>
          </a:p>
          <a:p>
            <a:pPr marL="342900" indent="-342900" algn="just">
              <a:spcBef>
                <a:spcPct val="20000"/>
              </a:spcBef>
              <a:buFont typeface="Wingdings" pitchFamily="2" charset="2"/>
              <a:buNone/>
            </a:pPr>
            <a:endParaRPr lang="pt-BR" sz="1800" b="0"/>
          </a:p>
        </p:txBody>
      </p:sp>
      <p:pic>
        <p:nvPicPr>
          <p:cNvPr id="32780" name="Picture 12" descr="C:\Adrien\Prefeitura\Apresentações\Projetos SMTb\botão.jpg"/>
          <p:cNvPicPr>
            <a:picLocks noChangeAspect="1" noChangeArrowheads="1"/>
          </p:cNvPicPr>
          <p:nvPr/>
        </p:nvPicPr>
        <p:blipFill>
          <a:blip r:embed="rId2" cstate="print"/>
          <a:srcRect/>
          <a:stretch>
            <a:fillRect/>
          </a:stretch>
        </p:blipFill>
        <p:spPr bwMode="auto">
          <a:xfrm>
            <a:off x="3124200" y="5797550"/>
            <a:ext cx="152400" cy="146050"/>
          </a:xfrm>
          <a:prstGeom prst="rect">
            <a:avLst/>
          </a:prstGeom>
          <a:noFill/>
        </p:spPr>
      </p:pic>
      <p:pic>
        <p:nvPicPr>
          <p:cNvPr id="32783" name="Picture 15" descr="C:\Adrien\Prefeitura\Apresentações\Logomarcas\Cooperativas Populares.jpg"/>
          <p:cNvPicPr>
            <a:picLocks noChangeAspect="1" noChangeArrowheads="1"/>
          </p:cNvPicPr>
          <p:nvPr/>
        </p:nvPicPr>
        <p:blipFill>
          <a:blip r:embed="rId3" cstate="print"/>
          <a:srcRect/>
          <a:stretch>
            <a:fillRect/>
          </a:stretch>
        </p:blipFill>
        <p:spPr bwMode="auto">
          <a:xfrm>
            <a:off x="304800" y="228600"/>
            <a:ext cx="2755900" cy="141605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ph type="title"/>
          </p:nvPr>
        </p:nvSpPr>
        <p:spPr bwMode="auto">
          <a:xfrm>
            <a:off x="5105400" y="457200"/>
            <a:ext cx="2362200" cy="60960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r>
              <a:rPr lang="pt-BR" sz="2400" b="1">
                <a:latin typeface="Verdana" pitchFamily="34" charset="0"/>
              </a:rPr>
              <a:t>CENATA</a:t>
            </a:r>
            <a:endParaRPr lang="pt-BR" sz="2400" b="1"/>
          </a:p>
        </p:txBody>
      </p:sp>
      <p:sp>
        <p:nvSpPr>
          <p:cNvPr id="6147" name="Rectangle 3"/>
          <p:cNvSpPr>
            <a:spLocks noChangeArrowheads="1"/>
          </p:cNvSpPr>
          <p:nvPr>
            <p:ph type="body" idx="1"/>
          </p:nvPr>
        </p:nvSpPr>
        <p:spPr bwMode="auto">
          <a:xfrm>
            <a:off x="609600" y="1676400"/>
            <a:ext cx="8153400" cy="4876800"/>
          </a:xfrm>
          <a:noFill/>
          <a:ln>
            <a:miter lim="800000"/>
            <a:headEnd/>
            <a:tailEnd/>
          </a:ln>
        </p:spPr>
        <p:txBody>
          <a:bodyPr vert="horz" wrap="square" lIns="91440" tIns="45720" rIns="91440" bIns="45720" numCol="1" anchor="t" anchorCtr="0" compatLnSpc="1">
            <a:prstTxWarp prst="textNoShape">
              <a:avLst/>
            </a:prstTxWarp>
          </a:bodyPr>
          <a:lstStyle/>
          <a:p>
            <a:pPr algn="just">
              <a:buFontTx/>
              <a:buNone/>
            </a:pPr>
            <a:r>
              <a:rPr lang="pt-BR" sz="1800">
                <a:latin typeface="Verdana" pitchFamily="34" charset="0"/>
              </a:rPr>
              <a:t>The CENATA acts as an intermediary between self-employed professionals and the customers who need their services.</a:t>
            </a:r>
          </a:p>
          <a:p>
            <a:pPr algn="just">
              <a:buFontTx/>
              <a:buNone/>
            </a:pPr>
            <a:endParaRPr lang="pt-BR" sz="1800">
              <a:latin typeface="Verdana" pitchFamily="34" charset="0"/>
            </a:endParaRPr>
          </a:p>
          <a:p>
            <a:pPr algn="just">
              <a:buFontTx/>
              <a:buNone/>
            </a:pPr>
            <a:r>
              <a:rPr lang="pt-BR" sz="1800">
                <a:latin typeface="Verdana" pitchFamily="34" charset="0"/>
              </a:rPr>
              <a:t>The project generates employment and income for self-employed workers, offering the consumer quality, convenience, and fast service.</a:t>
            </a:r>
          </a:p>
          <a:p>
            <a:pPr algn="just">
              <a:buFontTx/>
              <a:buNone/>
            </a:pPr>
            <a:endParaRPr lang="pt-BR" sz="1800">
              <a:latin typeface="Verdana" pitchFamily="34" charset="0"/>
            </a:endParaRPr>
          </a:p>
          <a:p>
            <a:pPr algn="just">
              <a:buFontTx/>
              <a:buNone/>
            </a:pPr>
            <a:r>
              <a:rPr lang="pt-BR" sz="1800">
                <a:latin typeface="Verdana" pitchFamily="34" charset="0"/>
              </a:rPr>
              <a:t> The goal by June is to shift the responsibility for the CENATA, which today is under the municipal government, to the self-employed professionals themselves, by providing technical and financial incentives for the creation of a cooperative of self-employed workers. </a:t>
            </a:r>
          </a:p>
          <a:p>
            <a:pPr algn="just">
              <a:buFontTx/>
              <a:buNone/>
            </a:pPr>
            <a:endParaRPr lang="pt-BR" sz="2400"/>
          </a:p>
        </p:txBody>
      </p:sp>
      <p:pic>
        <p:nvPicPr>
          <p:cNvPr id="6153" name="Picture 9" descr="C:\Adrien\Prefeitura\Apresentações\Projetos SMTb\botão.jpg"/>
          <p:cNvPicPr>
            <a:picLocks noChangeAspect="1" noChangeArrowheads="1"/>
          </p:cNvPicPr>
          <p:nvPr/>
        </p:nvPicPr>
        <p:blipFill>
          <a:blip r:embed="rId2" cstate="print"/>
          <a:srcRect/>
          <a:stretch>
            <a:fillRect/>
          </a:stretch>
        </p:blipFill>
        <p:spPr bwMode="auto">
          <a:xfrm>
            <a:off x="457200" y="1752600"/>
            <a:ext cx="152400" cy="146050"/>
          </a:xfrm>
          <a:prstGeom prst="rect">
            <a:avLst/>
          </a:prstGeom>
          <a:noFill/>
        </p:spPr>
      </p:pic>
      <p:pic>
        <p:nvPicPr>
          <p:cNvPr id="6154" name="Picture 10" descr="C:\Adrien\Prefeitura\Apresentações\Projetos SMTb\botão.jpg"/>
          <p:cNvPicPr>
            <a:picLocks noChangeAspect="1" noChangeArrowheads="1"/>
          </p:cNvPicPr>
          <p:nvPr/>
        </p:nvPicPr>
        <p:blipFill>
          <a:blip r:embed="rId2" cstate="print"/>
          <a:srcRect/>
          <a:stretch>
            <a:fillRect/>
          </a:stretch>
        </p:blipFill>
        <p:spPr bwMode="auto">
          <a:xfrm>
            <a:off x="457200" y="2749550"/>
            <a:ext cx="152400" cy="146050"/>
          </a:xfrm>
          <a:prstGeom prst="rect">
            <a:avLst/>
          </a:prstGeom>
          <a:noFill/>
        </p:spPr>
      </p:pic>
      <p:pic>
        <p:nvPicPr>
          <p:cNvPr id="6155" name="Picture 11" descr="C:\Adrien\Prefeitura\Apresentações\Projetos SMTb\botão.jpg"/>
          <p:cNvPicPr>
            <a:picLocks noChangeAspect="1" noChangeArrowheads="1"/>
          </p:cNvPicPr>
          <p:nvPr/>
        </p:nvPicPr>
        <p:blipFill>
          <a:blip r:embed="rId2" cstate="print"/>
          <a:srcRect/>
          <a:stretch>
            <a:fillRect/>
          </a:stretch>
        </p:blipFill>
        <p:spPr bwMode="auto">
          <a:xfrm>
            <a:off x="838200" y="4121150"/>
            <a:ext cx="152400" cy="146050"/>
          </a:xfrm>
          <a:prstGeom prst="rect">
            <a:avLst/>
          </a:prstGeom>
          <a:noFill/>
        </p:spPr>
      </p:pic>
      <p:pic>
        <p:nvPicPr>
          <p:cNvPr id="6157" name="Picture 13" descr="C:\Adrien\Prefeitura\Apresentações\Logomarcas\Cenata.jpg"/>
          <p:cNvPicPr>
            <a:picLocks noChangeAspect="1" noChangeArrowheads="1"/>
          </p:cNvPicPr>
          <p:nvPr/>
        </p:nvPicPr>
        <p:blipFill>
          <a:blip r:embed="rId3" cstate="print"/>
          <a:srcRect/>
          <a:stretch>
            <a:fillRect/>
          </a:stretch>
        </p:blipFill>
        <p:spPr bwMode="auto">
          <a:xfrm>
            <a:off x="1066800" y="228600"/>
            <a:ext cx="3975100" cy="1143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Adrien\Prefeitura\Apresentações\Projetos SMTb\botão.jpg"/>
          <p:cNvPicPr>
            <a:picLocks noChangeAspect="1" noChangeArrowheads="1"/>
          </p:cNvPicPr>
          <p:nvPr/>
        </p:nvPicPr>
        <p:blipFill>
          <a:blip r:embed="rId2" cstate="print"/>
          <a:srcRect/>
          <a:stretch>
            <a:fillRect/>
          </a:stretch>
        </p:blipFill>
        <p:spPr bwMode="auto">
          <a:xfrm>
            <a:off x="304800" y="1981200"/>
            <a:ext cx="152400" cy="146050"/>
          </a:xfrm>
          <a:prstGeom prst="rect">
            <a:avLst/>
          </a:prstGeom>
          <a:noFill/>
        </p:spPr>
      </p:pic>
      <p:pic>
        <p:nvPicPr>
          <p:cNvPr id="22532" name="Picture 4" descr="C:\Adrien\Prefeitura\Apresentações\Projetos SMTb\botão.jpg"/>
          <p:cNvPicPr>
            <a:picLocks noChangeAspect="1" noChangeArrowheads="1"/>
          </p:cNvPicPr>
          <p:nvPr/>
        </p:nvPicPr>
        <p:blipFill>
          <a:blip r:embed="rId2" cstate="print"/>
          <a:srcRect/>
          <a:stretch>
            <a:fillRect/>
          </a:stretch>
        </p:blipFill>
        <p:spPr bwMode="auto">
          <a:xfrm>
            <a:off x="304800" y="3276600"/>
            <a:ext cx="152400" cy="146050"/>
          </a:xfrm>
          <a:prstGeom prst="rect">
            <a:avLst/>
          </a:prstGeom>
          <a:noFill/>
        </p:spPr>
      </p:pic>
      <p:pic>
        <p:nvPicPr>
          <p:cNvPr id="22533" name="Picture 5" descr="C:\Adrien\Prefeitura\Apresentações\Projetos SMTb\botão.jpg"/>
          <p:cNvPicPr>
            <a:picLocks noChangeAspect="1" noChangeArrowheads="1"/>
          </p:cNvPicPr>
          <p:nvPr/>
        </p:nvPicPr>
        <p:blipFill>
          <a:blip r:embed="rId2" cstate="print"/>
          <a:srcRect/>
          <a:stretch>
            <a:fillRect/>
          </a:stretch>
        </p:blipFill>
        <p:spPr bwMode="auto">
          <a:xfrm>
            <a:off x="304800" y="4191000"/>
            <a:ext cx="152400" cy="146050"/>
          </a:xfrm>
          <a:prstGeom prst="rect">
            <a:avLst/>
          </a:prstGeom>
          <a:noFill/>
        </p:spPr>
      </p:pic>
      <p:sp>
        <p:nvSpPr>
          <p:cNvPr id="22537" name="Rectangle 9"/>
          <p:cNvSpPr>
            <a:spLocks noChangeArrowheads="1"/>
          </p:cNvSpPr>
          <p:nvPr/>
        </p:nvSpPr>
        <p:spPr bwMode="auto">
          <a:xfrm>
            <a:off x="3124200" y="838200"/>
            <a:ext cx="5943600" cy="685800"/>
          </a:xfrm>
          <a:prstGeom prst="rect">
            <a:avLst/>
          </a:prstGeom>
          <a:noFill/>
          <a:ln w="9525">
            <a:noFill/>
            <a:miter lim="800000"/>
            <a:headEnd/>
            <a:tailEnd/>
          </a:ln>
          <a:effectLst/>
        </p:spPr>
        <p:txBody>
          <a:bodyPr anchor="ctr"/>
          <a:lstStyle/>
          <a:p>
            <a:pPr algn="ctr"/>
            <a:r>
              <a:rPr lang="pt-BR">
                <a:solidFill>
                  <a:schemeClr val="tx2"/>
                </a:solidFill>
              </a:rPr>
              <a:t>“SOLIDARY ENTERPRISE SEAL”</a:t>
            </a:r>
          </a:p>
          <a:p>
            <a:pPr algn="ctr"/>
            <a:r>
              <a:rPr lang="pt-BR">
                <a:solidFill>
                  <a:schemeClr val="tx2"/>
                </a:solidFill>
              </a:rPr>
              <a:t>(SELO EMPRESA SOLIDÁRIA)</a:t>
            </a:r>
          </a:p>
          <a:p>
            <a:pPr algn="ctr"/>
            <a:r>
              <a:rPr lang="pt-BR">
                <a:solidFill>
                  <a:schemeClr val="tx2"/>
                </a:solidFill>
              </a:rPr>
              <a:t> </a:t>
            </a:r>
          </a:p>
        </p:txBody>
      </p:sp>
      <p:sp>
        <p:nvSpPr>
          <p:cNvPr id="22538" name="Rectangle 10"/>
          <p:cNvSpPr>
            <a:spLocks noChangeArrowheads="1"/>
          </p:cNvSpPr>
          <p:nvPr/>
        </p:nvSpPr>
        <p:spPr bwMode="auto">
          <a:xfrm>
            <a:off x="533400" y="1905000"/>
            <a:ext cx="8610600" cy="5715000"/>
          </a:xfrm>
          <a:prstGeom prst="rect">
            <a:avLst/>
          </a:prstGeom>
          <a:noFill/>
          <a:ln w="9525">
            <a:noFill/>
            <a:miter lim="800000"/>
            <a:headEnd/>
            <a:tailEnd/>
          </a:ln>
          <a:effectLst/>
        </p:spPr>
        <p:txBody>
          <a:bodyPr/>
          <a:lstStyle/>
          <a:p>
            <a:pPr marL="342900" indent="-342900" algn="just">
              <a:spcBef>
                <a:spcPct val="20000"/>
              </a:spcBef>
            </a:pPr>
            <a:r>
              <a:rPr lang="pt-BR" sz="1700" b="0">
                <a:cs typeface="Arial" pitchFamily="34" charset="0"/>
              </a:rPr>
              <a:t>The “solidarity enterprise seal” is granted to those public or private enterprises that hire workers who have come out of the programs of the city government.</a:t>
            </a:r>
          </a:p>
          <a:p>
            <a:pPr marL="342900" indent="-342900" algn="just">
              <a:spcBef>
                <a:spcPct val="20000"/>
              </a:spcBef>
            </a:pPr>
            <a:endParaRPr lang="pt-BR" sz="1700" b="0">
              <a:cs typeface="Arial" pitchFamily="34" charset="0"/>
            </a:endParaRPr>
          </a:p>
          <a:p>
            <a:pPr marL="342900" indent="-342900" algn="just">
              <a:spcBef>
                <a:spcPct val="20000"/>
              </a:spcBef>
            </a:pPr>
            <a:r>
              <a:rPr lang="pt-BR" sz="1700" b="0">
                <a:cs typeface="Arial" pitchFamily="34" charset="0"/>
              </a:rPr>
              <a:t>It symbolizes the public-private partnership in seeking solutions to the social problems faced by the population of the municipality.</a:t>
            </a:r>
          </a:p>
          <a:p>
            <a:pPr marL="342900" indent="-342900" algn="just">
              <a:spcBef>
                <a:spcPct val="20000"/>
              </a:spcBef>
            </a:pPr>
            <a:endParaRPr lang="pt-BR" sz="1700" b="0">
              <a:cs typeface="Arial" pitchFamily="34" charset="0"/>
            </a:endParaRPr>
          </a:p>
          <a:p>
            <a:pPr marL="342900" indent="-342900" algn="just">
              <a:spcBef>
                <a:spcPct val="20000"/>
              </a:spcBef>
            </a:pPr>
            <a:r>
              <a:rPr lang="pt-BR" sz="1700" b="0">
                <a:cs typeface="Arial" pitchFamily="34" charset="0"/>
              </a:rPr>
              <a:t>The Committee on Employability has a complete registry and serves as intermediary between the partner enterprises and the workers in the registry, offering all support needed to both parties.</a:t>
            </a:r>
          </a:p>
          <a:p>
            <a:pPr marL="342900" indent="-342900" algn="just">
              <a:spcBef>
                <a:spcPct val="20000"/>
              </a:spcBef>
            </a:pPr>
            <a:endParaRPr lang="pt-BR" sz="1700" b="0"/>
          </a:p>
        </p:txBody>
      </p:sp>
      <p:sp>
        <p:nvSpPr>
          <p:cNvPr id="22540" name="Text Box 12"/>
          <p:cNvSpPr txBox="1">
            <a:spLocks noChangeArrowheads="1"/>
          </p:cNvSpPr>
          <p:nvPr/>
        </p:nvSpPr>
        <p:spPr bwMode="auto">
          <a:xfrm>
            <a:off x="2971800" y="5486400"/>
            <a:ext cx="4441825" cy="625475"/>
          </a:xfrm>
          <a:prstGeom prst="rect">
            <a:avLst/>
          </a:prstGeom>
          <a:noFill/>
          <a:ln w="9525">
            <a:noFill/>
            <a:miter lim="800000"/>
            <a:headEnd/>
            <a:tailEnd/>
          </a:ln>
          <a:effectLst/>
        </p:spPr>
        <p:txBody>
          <a:bodyPr wrap="none">
            <a:spAutoFit/>
          </a:bodyPr>
          <a:lstStyle/>
          <a:p>
            <a:r>
              <a:rPr lang="pt-BR" sz="1800" b="0"/>
              <a:t>  </a:t>
            </a:r>
            <a:r>
              <a:rPr lang="pt-BR" sz="1700" b="0"/>
              <a:t>At the first ceremony, 18 enterprises </a:t>
            </a:r>
          </a:p>
          <a:p>
            <a:r>
              <a:rPr lang="pt-BR" sz="1700" b="0"/>
              <a:t>      were awarded the seal.</a:t>
            </a:r>
          </a:p>
        </p:txBody>
      </p:sp>
      <p:pic>
        <p:nvPicPr>
          <p:cNvPr id="22541" name="Picture 13" descr="C:\Adrien\Prefeitura\Apresentações\Projetos SMTb\botão.jpg"/>
          <p:cNvPicPr>
            <a:picLocks noChangeAspect="1" noChangeArrowheads="1"/>
          </p:cNvPicPr>
          <p:nvPr/>
        </p:nvPicPr>
        <p:blipFill>
          <a:blip r:embed="rId2" cstate="print"/>
          <a:srcRect/>
          <a:stretch>
            <a:fillRect/>
          </a:stretch>
        </p:blipFill>
        <p:spPr bwMode="auto">
          <a:xfrm>
            <a:off x="2895600" y="5645150"/>
            <a:ext cx="152400" cy="146050"/>
          </a:xfrm>
          <a:prstGeom prst="rect">
            <a:avLst/>
          </a:prstGeom>
          <a:noFill/>
        </p:spPr>
      </p:pic>
      <p:pic>
        <p:nvPicPr>
          <p:cNvPr id="22542" name="Picture 14" descr="C:\Adrien\Prefeitura\Apresentações\Logomarcas\Empresa Solidaria.jpg"/>
          <p:cNvPicPr>
            <a:picLocks noChangeAspect="1" noChangeArrowheads="1"/>
          </p:cNvPicPr>
          <p:nvPr/>
        </p:nvPicPr>
        <p:blipFill>
          <a:blip r:embed="rId3" cstate="print"/>
          <a:srcRect/>
          <a:stretch>
            <a:fillRect/>
          </a:stretch>
        </p:blipFill>
        <p:spPr bwMode="auto">
          <a:xfrm>
            <a:off x="990600" y="228600"/>
            <a:ext cx="1968500" cy="159067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026" descr="C:\Adrien\Prefeitura\Apresentações\Projetos SMTb\botão.jpg"/>
          <p:cNvPicPr>
            <a:picLocks noChangeAspect="1" noChangeArrowheads="1"/>
          </p:cNvPicPr>
          <p:nvPr/>
        </p:nvPicPr>
        <p:blipFill>
          <a:blip r:embed="rId2" cstate="print"/>
          <a:srcRect/>
          <a:stretch>
            <a:fillRect/>
          </a:stretch>
        </p:blipFill>
        <p:spPr bwMode="auto">
          <a:xfrm>
            <a:off x="609600" y="2133600"/>
            <a:ext cx="152400" cy="146050"/>
          </a:xfrm>
          <a:prstGeom prst="rect">
            <a:avLst/>
          </a:prstGeom>
          <a:noFill/>
        </p:spPr>
      </p:pic>
      <p:pic>
        <p:nvPicPr>
          <p:cNvPr id="33795" name="Picture 1027" descr="C:\Adrien\Prefeitura\Apresentações\Projetos SMTb\botão.jpg"/>
          <p:cNvPicPr>
            <a:picLocks noChangeAspect="1" noChangeArrowheads="1"/>
          </p:cNvPicPr>
          <p:nvPr/>
        </p:nvPicPr>
        <p:blipFill>
          <a:blip r:embed="rId2" cstate="print"/>
          <a:srcRect/>
          <a:stretch>
            <a:fillRect/>
          </a:stretch>
        </p:blipFill>
        <p:spPr bwMode="auto">
          <a:xfrm>
            <a:off x="609600" y="3200400"/>
            <a:ext cx="152400" cy="146050"/>
          </a:xfrm>
          <a:prstGeom prst="rect">
            <a:avLst/>
          </a:prstGeom>
          <a:noFill/>
        </p:spPr>
      </p:pic>
      <p:sp>
        <p:nvSpPr>
          <p:cNvPr id="33796" name="Rectangle 1028"/>
          <p:cNvSpPr>
            <a:spLocks noChangeArrowheads="1"/>
          </p:cNvSpPr>
          <p:nvPr/>
        </p:nvSpPr>
        <p:spPr bwMode="auto">
          <a:xfrm>
            <a:off x="1600200" y="685800"/>
            <a:ext cx="7772400" cy="609600"/>
          </a:xfrm>
          <a:prstGeom prst="rect">
            <a:avLst/>
          </a:prstGeom>
          <a:noFill/>
          <a:ln w="9525">
            <a:noFill/>
            <a:miter lim="800000"/>
            <a:headEnd/>
            <a:tailEnd/>
          </a:ln>
          <a:effectLst/>
        </p:spPr>
        <p:txBody>
          <a:bodyPr anchor="ctr"/>
          <a:lstStyle/>
          <a:p>
            <a:pPr algn="ctr"/>
            <a:r>
              <a:rPr lang="pt-BR">
                <a:solidFill>
                  <a:schemeClr val="tx2"/>
                </a:solidFill>
              </a:rPr>
              <a:t>ALTERNATIVE SANCTIONS </a:t>
            </a:r>
          </a:p>
          <a:p>
            <a:pPr algn="ctr"/>
            <a:r>
              <a:rPr lang="pt-BR">
                <a:solidFill>
                  <a:schemeClr val="tx2"/>
                </a:solidFill>
              </a:rPr>
              <a:t>AND MEASURES</a:t>
            </a:r>
            <a:endParaRPr lang="pt-BR" sz="1800">
              <a:solidFill>
                <a:schemeClr val="tx2"/>
              </a:solidFill>
            </a:endParaRPr>
          </a:p>
        </p:txBody>
      </p:sp>
      <p:pic>
        <p:nvPicPr>
          <p:cNvPr id="33798" name="Picture 1030" descr="C:\Adrien\Prefeitura\Apresentações\Projetos SMTb\botão.jpg"/>
          <p:cNvPicPr>
            <a:picLocks noChangeAspect="1" noChangeArrowheads="1"/>
          </p:cNvPicPr>
          <p:nvPr/>
        </p:nvPicPr>
        <p:blipFill>
          <a:blip r:embed="rId2" cstate="print"/>
          <a:srcRect/>
          <a:stretch>
            <a:fillRect/>
          </a:stretch>
        </p:blipFill>
        <p:spPr bwMode="auto">
          <a:xfrm>
            <a:off x="609600" y="4419600"/>
            <a:ext cx="152400" cy="146050"/>
          </a:xfrm>
          <a:prstGeom prst="rect">
            <a:avLst/>
          </a:prstGeom>
          <a:noFill/>
        </p:spPr>
      </p:pic>
      <p:sp>
        <p:nvSpPr>
          <p:cNvPr id="33799" name="Text Box 1031"/>
          <p:cNvSpPr txBox="1">
            <a:spLocks noChangeArrowheads="1"/>
          </p:cNvSpPr>
          <p:nvPr/>
        </p:nvSpPr>
        <p:spPr bwMode="auto">
          <a:xfrm>
            <a:off x="979488" y="1905000"/>
            <a:ext cx="8164512" cy="4121150"/>
          </a:xfrm>
          <a:prstGeom prst="rect">
            <a:avLst/>
          </a:prstGeom>
          <a:noFill/>
          <a:ln w="9525">
            <a:noFill/>
            <a:miter lim="800000"/>
            <a:headEnd/>
            <a:tailEnd/>
          </a:ln>
          <a:effectLst/>
        </p:spPr>
        <p:txBody>
          <a:bodyPr>
            <a:spAutoFit/>
          </a:bodyPr>
          <a:lstStyle/>
          <a:p>
            <a:r>
              <a:rPr lang="pt-BR" sz="1800" b="0"/>
              <a:t>The program for alternative sanctions and measures aims to foster </a:t>
            </a:r>
          </a:p>
          <a:p>
            <a:r>
              <a:rPr lang="pt-BR" sz="1800" b="0"/>
              <a:t>the inclusion and re-socialization of a part of the population that has </a:t>
            </a:r>
          </a:p>
          <a:p>
            <a:r>
              <a:rPr lang="pt-BR" sz="1800" b="0"/>
              <a:t>been subject to much discrimination.</a:t>
            </a:r>
          </a:p>
          <a:p>
            <a:endParaRPr lang="pt-BR" sz="1600" b="0"/>
          </a:p>
          <a:p>
            <a:r>
              <a:rPr lang="pt-BR" sz="1800" b="0"/>
              <a:t>It supports efforts to expand the array of possible alternative </a:t>
            </a:r>
          </a:p>
          <a:p>
            <a:r>
              <a:rPr lang="pt-BR" sz="1800" b="0"/>
              <a:t>sanctions and measures that can be set and complied with</a:t>
            </a:r>
          </a:p>
          <a:p>
            <a:r>
              <a:rPr lang="pt-BR" sz="1800" b="0"/>
              <a:t>more expeditiously, and where the labor in question is needed.</a:t>
            </a:r>
          </a:p>
          <a:p>
            <a:endParaRPr lang="pt-BR" sz="1600" b="0"/>
          </a:p>
          <a:p>
            <a:endParaRPr lang="pt-BR" sz="1600" b="0"/>
          </a:p>
          <a:p>
            <a:r>
              <a:rPr lang="pt-BR" sz="1800" b="0"/>
              <a:t>The Court of Criminal Enforcement channels the </a:t>
            </a:r>
            <a:r>
              <a:rPr lang="es-CO" sz="1800" b="0"/>
              <a:t>beneficiary</a:t>
            </a:r>
            <a:endParaRPr lang="pt-BR" sz="1800" b="0"/>
          </a:p>
          <a:p>
            <a:r>
              <a:rPr lang="pt-BR" sz="1800" b="0"/>
              <a:t>to the municipal labor secretariat, which maps out the possibilities </a:t>
            </a:r>
          </a:p>
          <a:p>
            <a:r>
              <a:rPr lang="pt-BR" sz="1800" b="0"/>
              <a:t>for placement in the different sectors of the city government, </a:t>
            </a:r>
          </a:p>
          <a:p>
            <a:r>
              <a:rPr lang="pt-BR" sz="1800" b="0"/>
              <a:t>analyzes the profile of the beneficiary, and, after cross-referencing </a:t>
            </a:r>
          </a:p>
          <a:p>
            <a:r>
              <a:rPr lang="pt-BR" sz="1800" b="0"/>
              <a:t>these two items of information, channels him or her to the best </a:t>
            </a:r>
          </a:p>
          <a:p>
            <a:r>
              <a:rPr lang="pt-BR" sz="1800" b="0"/>
              <a:t>of the existing options. </a:t>
            </a:r>
          </a:p>
        </p:txBody>
      </p:sp>
      <p:sp>
        <p:nvSpPr>
          <p:cNvPr id="33801" name="Rectangle 1033"/>
          <p:cNvSpPr>
            <a:spLocks noChangeArrowheads="1"/>
          </p:cNvSpPr>
          <p:nvPr/>
        </p:nvSpPr>
        <p:spPr bwMode="auto">
          <a:xfrm>
            <a:off x="3871913" y="2619375"/>
            <a:ext cx="9144000" cy="0"/>
          </a:xfrm>
          <a:prstGeom prst="rect">
            <a:avLst/>
          </a:prstGeom>
          <a:noFill/>
          <a:ln w="9525">
            <a:noFill/>
            <a:miter lim="800000"/>
            <a:headEnd/>
            <a:tailEnd/>
          </a:ln>
          <a:effectLst/>
        </p:spPr>
        <p:txBody>
          <a:bodyPr>
            <a:spAutoFit/>
          </a:bodyPr>
          <a:lstStyle/>
          <a:p>
            <a:endParaRPr lang="en-US"/>
          </a:p>
        </p:txBody>
      </p:sp>
      <p:pic>
        <p:nvPicPr>
          <p:cNvPr id="33804" name="Picture 1036" descr="C:\Adrien\Prefeitura\Apresentações\Logomarcas\Penas e Medidas.jpg"/>
          <p:cNvPicPr>
            <a:picLocks noChangeAspect="1" noChangeArrowheads="1"/>
          </p:cNvPicPr>
          <p:nvPr/>
        </p:nvPicPr>
        <p:blipFill>
          <a:blip r:embed="rId3" cstate="print"/>
          <a:srcRect/>
          <a:stretch>
            <a:fillRect/>
          </a:stretch>
        </p:blipFill>
        <p:spPr bwMode="auto">
          <a:xfrm>
            <a:off x="733425" y="152400"/>
            <a:ext cx="1552575" cy="18288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609600" y="2895600"/>
            <a:ext cx="8763000" cy="3724275"/>
          </a:xfrm>
          <a:prstGeom prst="rect">
            <a:avLst/>
          </a:prstGeom>
          <a:noFill/>
          <a:ln w="9525">
            <a:noFill/>
            <a:miter lim="800000"/>
            <a:headEnd/>
            <a:tailEnd/>
          </a:ln>
          <a:effectLst/>
        </p:spPr>
        <p:txBody>
          <a:bodyPr>
            <a:spAutoFit/>
          </a:bodyPr>
          <a:lstStyle/>
          <a:p>
            <a:pPr>
              <a:lnSpc>
                <a:spcPct val="120000"/>
              </a:lnSpc>
            </a:pPr>
            <a:r>
              <a:rPr lang="pt-BR" sz="1800" b="0"/>
              <a:t>The “Agentes da Liberdade” program is a policy to provide support to </a:t>
            </a:r>
          </a:p>
          <a:p>
            <a:pPr>
              <a:lnSpc>
                <a:spcPct val="120000"/>
              </a:lnSpc>
            </a:pPr>
            <a:r>
              <a:rPr lang="pt-BR" sz="1800" b="0"/>
              <a:t>and in particular to enhance the employability of men and women as </a:t>
            </a:r>
          </a:p>
          <a:p>
            <a:pPr>
              <a:lnSpc>
                <a:spcPct val="120000"/>
              </a:lnSpc>
            </a:pPr>
            <a:r>
              <a:rPr lang="pt-BR" sz="1800" b="0"/>
              <a:t>they are released from the prison system;</a:t>
            </a:r>
          </a:p>
          <a:p>
            <a:pPr>
              <a:lnSpc>
                <a:spcPct val="120000"/>
              </a:lnSpc>
            </a:pPr>
            <a:endParaRPr lang="pt-BR" sz="1800" b="0"/>
          </a:p>
          <a:p>
            <a:pPr>
              <a:lnSpc>
                <a:spcPct val="120000"/>
              </a:lnSpc>
            </a:pPr>
            <a:endParaRPr lang="pt-BR" sz="1800" b="0"/>
          </a:p>
          <a:p>
            <a:pPr>
              <a:lnSpc>
                <a:spcPct val="120000"/>
              </a:lnSpc>
            </a:pPr>
            <a:r>
              <a:rPr lang="pt-BR" sz="1800" b="0"/>
              <a:t>We have 20 Agentes da Liberdade already working in the city; our goal</a:t>
            </a:r>
          </a:p>
          <a:p>
            <a:pPr>
              <a:lnSpc>
                <a:spcPct val="120000"/>
              </a:lnSpc>
            </a:pPr>
            <a:r>
              <a:rPr lang="pt-BR" sz="1800" b="0"/>
              <a:t>is to provide support to 500 persons released from prison per year. </a:t>
            </a:r>
          </a:p>
          <a:p>
            <a:pPr>
              <a:lnSpc>
                <a:spcPct val="120000"/>
              </a:lnSpc>
            </a:pPr>
            <a:endParaRPr lang="pt-BR" sz="1800" b="0"/>
          </a:p>
          <a:p>
            <a:pPr algn="just">
              <a:spcBef>
                <a:spcPct val="20000"/>
              </a:spcBef>
            </a:pPr>
            <a:r>
              <a:rPr lang="pt-BR" sz="1800" b="0"/>
              <a:t>   </a:t>
            </a:r>
          </a:p>
          <a:p>
            <a:pPr>
              <a:lnSpc>
                <a:spcPct val="120000"/>
              </a:lnSpc>
            </a:pPr>
            <a:endParaRPr lang="pt-BR" sz="1800" b="0"/>
          </a:p>
          <a:p>
            <a:pPr>
              <a:lnSpc>
                <a:spcPct val="120000"/>
              </a:lnSpc>
            </a:pPr>
            <a:endParaRPr lang="pt-BR" sz="1800" b="0">
              <a:latin typeface="Times New Roman" pitchFamily="18" charset="0"/>
            </a:endParaRPr>
          </a:p>
        </p:txBody>
      </p:sp>
      <p:sp>
        <p:nvSpPr>
          <p:cNvPr id="18435" name="Rectangle 3"/>
          <p:cNvSpPr>
            <a:spLocks noChangeArrowheads="1"/>
          </p:cNvSpPr>
          <p:nvPr>
            <p:ph type="body" idx="1"/>
          </p:nvPr>
        </p:nvSpPr>
        <p:spPr bwMode="auto">
          <a:xfrm>
            <a:off x="609600" y="1752600"/>
            <a:ext cx="8382000" cy="762000"/>
          </a:xfrm>
          <a:noFill/>
          <a:ln>
            <a:miter lim="800000"/>
            <a:headEnd/>
            <a:tailEnd/>
          </a:ln>
        </p:spPr>
        <p:txBody>
          <a:bodyPr vert="horz" wrap="square" lIns="91440" tIns="45720" rIns="91440" bIns="45720" numCol="1" anchor="t" anchorCtr="0" compatLnSpc="1">
            <a:prstTxWarp prst="textNoShape">
              <a:avLst/>
            </a:prstTxWarp>
          </a:bodyPr>
          <a:lstStyle/>
          <a:p>
            <a:pPr algn="just">
              <a:lnSpc>
                <a:spcPct val="90000"/>
              </a:lnSpc>
              <a:buFontTx/>
              <a:buNone/>
            </a:pPr>
            <a:r>
              <a:rPr lang="pt-BR" sz="1800">
                <a:latin typeface="Verdana" pitchFamily="34" charset="0"/>
              </a:rPr>
              <a:t>In Brazil, on average 80% of persons released from the prison system return to prison; up to 99% are unable to obtain formal-sector employment.</a:t>
            </a:r>
            <a:endParaRPr lang="pt-BR" sz="1800">
              <a:solidFill>
                <a:srgbClr val="0099CC"/>
              </a:solidFill>
              <a:latin typeface="Verdana" pitchFamily="34" charset="0"/>
            </a:endParaRPr>
          </a:p>
        </p:txBody>
      </p:sp>
      <p:sp>
        <p:nvSpPr>
          <p:cNvPr id="18436" name="Rectangle 4"/>
          <p:cNvSpPr>
            <a:spLocks noChangeArrowheads="1"/>
          </p:cNvSpPr>
          <p:nvPr>
            <p:ph type="title"/>
          </p:nvPr>
        </p:nvSpPr>
        <p:spPr bwMode="auto">
          <a:xfrm>
            <a:off x="4038600" y="609600"/>
            <a:ext cx="4495800" cy="609600"/>
          </a:xfrm>
          <a:noFill/>
          <a:ln>
            <a:miter lim="800000"/>
            <a:headEnd/>
            <a:tailEnd/>
          </a:ln>
        </p:spPr>
        <p:txBody>
          <a:bodyPr vert="horz" wrap="square" lIns="91440" tIns="45720" rIns="91440" bIns="45720" numCol="1" anchor="t" anchorCtr="0" compatLnSpc="1">
            <a:prstTxWarp prst="textNoShape">
              <a:avLst/>
            </a:prstTxWarp>
          </a:bodyPr>
          <a:lstStyle/>
          <a:p>
            <a:r>
              <a:rPr lang="en-US" sz="2400" b="1">
                <a:solidFill>
                  <a:schemeClr val="tx1"/>
                </a:solidFill>
                <a:latin typeface="Verdana" pitchFamily="34" charset="0"/>
              </a:rPr>
              <a:t>“</a:t>
            </a:r>
            <a:r>
              <a:rPr lang="pt-BR" sz="2400" b="1">
                <a:solidFill>
                  <a:schemeClr val="tx1"/>
                </a:solidFill>
                <a:latin typeface="Verdana" pitchFamily="34" charset="0"/>
              </a:rPr>
              <a:t>AGENTES DA LIBERDADE”</a:t>
            </a:r>
            <a:br>
              <a:rPr lang="pt-BR" sz="2400" b="1">
                <a:solidFill>
                  <a:schemeClr val="tx1"/>
                </a:solidFill>
                <a:latin typeface="Verdana" pitchFamily="34" charset="0"/>
              </a:rPr>
            </a:br>
            <a:endParaRPr lang="pt-BR" sz="2400" b="1"/>
          </a:p>
        </p:txBody>
      </p:sp>
      <p:pic>
        <p:nvPicPr>
          <p:cNvPr id="18438" name="Picture 6" descr="C:\Adrien\Prefeitura\Apresentações\Projetos SMTb\botão.jpg"/>
          <p:cNvPicPr>
            <a:picLocks noChangeAspect="1" noChangeArrowheads="1"/>
          </p:cNvPicPr>
          <p:nvPr/>
        </p:nvPicPr>
        <p:blipFill>
          <a:blip r:embed="rId3" cstate="print"/>
          <a:srcRect/>
          <a:stretch>
            <a:fillRect/>
          </a:stretch>
        </p:blipFill>
        <p:spPr bwMode="auto">
          <a:xfrm>
            <a:off x="381000" y="1835150"/>
            <a:ext cx="152400" cy="146050"/>
          </a:xfrm>
          <a:prstGeom prst="rect">
            <a:avLst/>
          </a:prstGeom>
          <a:noFill/>
        </p:spPr>
      </p:pic>
      <p:pic>
        <p:nvPicPr>
          <p:cNvPr id="18439" name="Picture 7" descr="C:\Adrien\Prefeitura\Apresentações\Projetos SMTb\botão.jpg"/>
          <p:cNvPicPr>
            <a:picLocks noChangeAspect="1" noChangeArrowheads="1"/>
          </p:cNvPicPr>
          <p:nvPr/>
        </p:nvPicPr>
        <p:blipFill>
          <a:blip r:embed="rId3" cstate="print"/>
          <a:srcRect/>
          <a:stretch>
            <a:fillRect/>
          </a:stretch>
        </p:blipFill>
        <p:spPr bwMode="auto">
          <a:xfrm>
            <a:off x="381000" y="3206750"/>
            <a:ext cx="152400" cy="146050"/>
          </a:xfrm>
          <a:prstGeom prst="rect">
            <a:avLst/>
          </a:prstGeom>
          <a:noFill/>
        </p:spPr>
      </p:pic>
      <p:pic>
        <p:nvPicPr>
          <p:cNvPr id="18440" name="Picture 8" descr="C:\Adrien\Prefeitura\Apresentações\Projetos SMTb\botão.jpg"/>
          <p:cNvPicPr>
            <a:picLocks noChangeAspect="1" noChangeArrowheads="1"/>
          </p:cNvPicPr>
          <p:nvPr/>
        </p:nvPicPr>
        <p:blipFill>
          <a:blip r:embed="rId3" cstate="print"/>
          <a:srcRect/>
          <a:stretch>
            <a:fillRect/>
          </a:stretch>
        </p:blipFill>
        <p:spPr bwMode="auto">
          <a:xfrm>
            <a:off x="381000" y="4502150"/>
            <a:ext cx="152400" cy="146050"/>
          </a:xfrm>
          <a:prstGeom prst="rect">
            <a:avLst/>
          </a:prstGeom>
          <a:noFill/>
        </p:spPr>
      </p:pic>
      <p:pic>
        <p:nvPicPr>
          <p:cNvPr id="18443" name="Picture 11" descr="C:\Adrien\Prefeitura\Apresentações\Logomarcas\Agentes da Liberdade.jpg"/>
          <p:cNvPicPr>
            <a:picLocks noChangeAspect="1" noChangeArrowheads="1"/>
          </p:cNvPicPr>
          <p:nvPr/>
        </p:nvPicPr>
        <p:blipFill>
          <a:blip r:embed="rId4" cstate="print"/>
          <a:srcRect/>
          <a:stretch>
            <a:fillRect/>
          </a:stretch>
        </p:blipFill>
        <p:spPr bwMode="auto">
          <a:xfrm>
            <a:off x="533400" y="304800"/>
            <a:ext cx="3378200" cy="92233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6" name="Object 6"/>
          <p:cNvGraphicFramePr>
            <a:graphicFrameLocks noChangeAspect="1"/>
          </p:cNvGraphicFramePr>
          <p:nvPr/>
        </p:nvGraphicFramePr>
        <p:xfrm>
          <a:off x="1524000" y="1390650"/>
          <a:ext cx="6097588" cy="4078288"/>
        </p:xfrm>
        <a:graphic>
          <a:graphicData uri="http://schemas.openxmlformats.org/presentationml/2006/ole">
            <p:oleObj spid="_x0000_s15366" name="Gráfico" r:id="rId3" imgW="6096361" imgH="4077182" progId="MSGraph.Chart.8">
              <p:embed followColorScheme="full"/>
            </p:oleObj>
          </a:graphicData>
        </a:graphic>
      </p:graphicFrame>
      <p:sp>
        <p:nvSpPr>
          <p:cNvPr id="15372" name="Rectangle 12"/>
          <p:cNvSpPr>
            <a:spLocks noChangeArrowheads="1"/>
          </p:cNvSpPr>
          <p:nvPr>
            <p:ph type="title"/>
          </p:nvPr>
        </p:nvSpPr>
        <p:spPr bwMode="auto">
          <a:xfrm>
            <a:off x="4038600" y="609600"/>
            <a:ext cx="4495800" cy="609600"/>
          </a:xfrm>
          <a:noFill/>
          <a:ln>
            <a:miter lim="800000"/>
            <a:headEnd/>
            <a:tailEnd/>
          </a:ln>
        </p:spPr>
        <p:txBody>
          <a:bodyPr vert="horz" wrap="square" lIns="91440" tIns="45720" rIns="91440" bIns="45720" numCol="1" anchor="t" anchorCtr="0" compatLnSpc="1">
            <a:prstTxWarp prst="textNoShape">
              <a:avLst/>
            </a:prstTxWarp>
          </a:bodyPr>
          <a:lstStyle/>
          <a:p>
            <a:r>
              <a:rPr lang="pt-BR" sz="2400" b="1">
                <a:solidFill>
                  <a:schemeClr val="tx1"/>
                </a:solidFill>
                <a:latin typeface="Verdana" pitchFamily="34" charset="0"/>
              </a:rPr>
              <a:t>“AGENTES DA LIBERDADE”</a:t>
            </a:r>
            <a:br>
              <a:rPr lang="pt-BR" sz="2400" b="1">
                <a:solidFill>
                  <a:schemeClr val="tx1"/>
                </a:solidFill>
                <a:latin typeface="Verdana" pitchFamily="34" charset="0"/>
              </a:rPr>
            </a:br>
            <a:endParaRPr lang="pt-BR" sz="2400" b="1"/>
          </a:p>
        </p:txBody>
      </p:sp>
      <p:graphicFrame>
        <p:nvGraphicFramePr>
          <p:cNvPr id="15375" name="Object 15"/>
          <p:cNvGraphicFramePr>
            <a:graphicFrameLocks noChangeAspect="1"/>
          </p:cNvGraphicFramePr>
          <p:nvPr/>
        </p:nvGraphicFramePr>
        <p:xfrm>
          <a:off x="-1447800" y="1209675"/>
          <a:ext cx="7543800" cy="3743325"/>
        </p:xfrm>
        <a:graphic>
          <a:graphicData uri="http://schemas.openxmlformats.org/presentationml/2006/ole">
            <p:oleObj spid="_x0000_s15375" name="Chart" r:id="rId4" imgW="3534091" imgH="1571987" progId="Excel.Chart.8">
              <p:embed/>
            </p:oleObj>
          </a:graphicData>
        </a:graphic>
      </p:graphicFrame>
      <p:graphicFrame>
        <p:nvGraphicFramePr>
          <p:cNvPr id="15376" name="Object 16"/>
          <p:cNvGraphicFramePr>
            <a:graphicFrameLocks noChangeAspect="1"/>
          </p:cNvGraphicFramePr>
          <p:nvPr/>
        </p:nvGraphicFramePr>
        <p:xfrm>
          <a:off x="3352800" y="2971800"/>
          <a:ext cx="6324600" cy="3917950"/>
        </p:xfrm>
        <a:graphic>
          <a:graphicData uri="http://schemas.openxmlformats.org/presentationml/2006/ole">
            <p:oleObj spid="_x0000_s15376" name="Gráfico" r:id="rId5" imgW="4505551" imgH="2791307" progId="Excel.Chart.8">
              <p:embed/>
            </p:oleObj>
          </a:graphicData>
        </a:graphic>
      </p:graphicFrame>
      <p:pic>
        <p:nvPicPr>
          <p:cNvPr id="15377" name="Picture 17" descr="C:\Adrien\Prefeitura\Apresentações\Logomarcas\Agentes da Liberdade.jpg"/>
          <p:cNvPicPr>
            <a:picLocks noChangeAspect="1" noChangeArrowheads="1"/>
          </p:cNvPicPr>
          <p:nvPr/>
        </p:nvPicPr>
        <p:blipFill>
          <a:blip r:embed="rId6" cstate="print"/>
          <a:srcRect/>
          <a:stretch>
            <a:fillRect/>
          </a:stretch>
        </p:blipFill>
        <p:spPr bwMode="auto">
          <a:xfrm>
            <a:off x="533400" y="304800"/>
            <a:ext cx="3378200" cy="92233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ph type="title"/>
          </p:nvPr>
        </p:nvSpPr>
        <p:spPr bwMode="auto">
          <a:xfrm>
            <a:off x="3657600" y="609600"/>
            <a:ext cx="5181600" cy="60960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r>
              <a:rPr lang="pt-BR" sz="2400" b="1">
                <a:latin typeface="Verdana" pitchFamily="34" charset="0"/>
              </a:rPr>
              <a:t>“E AGORA SÓ FALTA VOCÊ”</a:t>
            </a:r>
            <a:endParaRPr lang="pt-BR" sz="2400" b="1"/>
          </a:p>
        </p:txBody>
      </p:sp>
      <p:sp>
        <p:nvSpPr>
          <p:cNvPr id="3075" name="Rectangle 3"/>
          <p:cNvSpPr>
            <a:spLocks noChangeArrowheads="1"/>
          </p:cNvSpPr>
          <p:nvPr>
            <p:ph type="body" idx="1"/>
          </p:nvPr>
        </p:nvSpPr>
        <p:spPr bwMode="auto">
          <a:xfrm>
            <a:off x="533400" y="1828800"/>
            <a:ext cx="8534400" cy="4648200"/>
          </a:xfrm>
          <a:noFill/>
          <a:ln>
            <a:miter lim="800000"/>
            <a:headEnd/>
            <a:tailEnd/>
          </a:ln>
        </p:spPr>
        <p:txBody>
          <a:bodyPr vert="horz" wrap="square" lIns="91440" tIns="45720" rIns="91440" bIns="45720" numCol="1" anchor="t" anchorCtr="0" compatLnSpc="1">
            <a:prstTxWarp prst="textNoShape">
              <a:avLst/>
            </a:prstTxWarp>
          </a:bodyPr>
          <a:lstStyle/>
          <a:p>
            <a:pPr algn="just">
              <a:lnSpc>
                <a:spcPct val="90000"/>
              </a:lnSpc>
              <a:buFontTx/>
              <a:buNone/>
            </a:pPr>
            <a:r>
              <a:rPr lang="pt-BR" sz="2000">
                <a:latin typeface="Verdana" pitchFamily="34" charset="0"/>
              </a:rPr>
              <a:t>  This program (“And now all that’s needed is you”) is geared to residents of homeless shelters operated by the city government of </a:t>
            </a:r>
            <a:r>
              <a:rPr lang="pt-BR" sz="1700">
                <a:latin typeface="Verdana" pitchFamily="34" charset="0"/>
              </a:rPr>
              <a:t>Rio de Janeiro.</a:t>
            </a:r>
          </a:p>
          <a:p>
            <a:pPr algn="just">
              <a:lnSpc>
                <a:spcPct val="90000"/>
              </a:lnSpc>
              <a:buFontTx/>
              <a:buNone/>
            </a:pPr>
            <a:endParaRPr lang="pt-BR" sz="1700">
              <a:latin typeface="Verdana" pitchFamily="34" charset="0"/>
            </a:endParaRPr>
          </a:p>
          <a:p>
            <a:pPr algn="just">
              <a:lnSpc>
                <a:spcPct val="90000"/>
              </a:lnSpc>
              <a:buFontTx/>
              <a:buNone/>
            </a:pPr>
            <a:r>
              <a:rPr lang="pt-BR" sz="1700">
                <a:latin typeface="Verdana" pitchFamily="34" charset="0"/>
              </a:rPr>
              <a:t>  It fosters the unity, initiative, and genuine involvement of the whole city to solve the problem of the homeless. </a:t>
            </a:r>
          </a:p>
          <a:p>
            <a:pPr algn="just">
              <a:lnSpc>
                <a:spcPct val="90000"/>
              </a:lnSpc>
              <a:buFontTx/>
              <a:buNone/>
            </a:pPr>
            <a:endParaRPr lang="pt-BR" sz="1700">
              <a:latin typeface="Verdana" pitchFamily="34" charset="0"/>
            </a:endParaRPr>
          </a:p>
          <a:p>
            <a:pPr algn="just">
              <a:lnSpc>
                <a:spcPct val="90000"/>
              </a:lnSpc>
              <a:buFontTx/>
              <a:buNone/>
            </a:pPr>
            <a:r>
              <a:rPr lang="pt-BR" sz="1700">
                <a:latin typeface="Verdana" pitchFamily="34" charset="0"/>
              </a:rPr>
              <a:t>  The project began with 114 Committees for Solidarity Work, who provided support to a total of 146 persons at the shelter Fazenda Modelo for two months.</a:t>
            </a:r>
          </a:p>
          <a:p>
            <a:pPr algn="just">
              <a:lnSpc>
                <a:spcPct val="90000"/>
              </a:lnSpc>
              <a:buFontTx/>
              <a:buNone/>
            </a:pPr>
            <a:endParaRPr lang="pt-BR" sz="1700">
              <a:latin typeface="Verdana" pitchFamily="34" charset="0"/>
            </a:endParaRPr>
          </a:p>
          <a:p>
            <a:pPr algn="just">
              <a:lnSpc>
                <a:spcPct val="90000"/>
              </a:lnSpc>
              <a:buFontTx/>
              <a:buNone/>
            </a:pPr>
            <a:r>
              <a:rPr lang="pt-BR" sz="1700">
                <a:latin typeface="Verdana" pitchFamily="34" charset="0"/>
              </a:rPr>
              <a:t>                       	The objective is to help those living in the shelters find formal-sector employment.</a:t>
            </a:r>
          </a:p>
          <a:p>
            <a:pPr algn="just">
              <a:lnSpc>
                <a:spcPct val="90000"/>
              </a:lnSpc>
              <a:buFontTx/>
              <a:buNone/>
            </a:pPr>
            <a:endParaRPr lang="pt-BR" sz="1700">
              <a:latin typeface="Verdana" pitchFamily="34" charset="0"/>
            </a:endParaRPr>
          </a:p>
          <a:p>
            <a:pPr algn="just">
              <a:lnSpc>
                <a:spcPct val="90000"/>
              </a:lnSpc>
              <a:buFontTx/>
              <a:buNone/>
            </a:pPr>
            <a:r>
              <a:rPr lang="pt-BR" sz="1700">
                <a:latin typeface="Verdana" pitchFamily="34" charset="0"/>
              </a:rPr>
              <a:t>                                   	 The goal for 2003 is to form 500 Committees for Solidarity Work.</a:t>
            </a:r>
            <a:endParaRPr lang="pt-BR" sz="1700"/>
          </a:p>
        </p:txBody>
      </p:sp>
      <p:pic>
        <p:nvPicPr>
          <p:cNvPr id="3083" name="Picture 11" descr="C:\Adrien\Prefeitura\Apresentações\Projetos SMTb\botão.jpg"/>
          <p:cNvPicPr>
            <a:picLocks noChangeAspect="1" noChangeArrowheads="1"/>
          </p:cNvPicPr>
          <p:nvPr/>
        </p:nvPicPr>
        <p:blipFill>
          <a:blip r:embed="rId2" cstate="print"/>
          <a:srcRect/>
          <a:stretch>
            <a:fillRect/>
          </a:stretch>
        </p:blipFill>
        <p:spPr bwMode="auto">
          <a:xfrm>
            <a:off x="457200" y="1905000"/>
            <a:ext cx="152400" cy="146050"/>
          </a:xfrm>
          <a:prstGeom prst="rect">
            <a:avLst/>
          </a:prstGeom>
          <a:noFill/>
        </p:spPr>
      </p:pic>
      <p:pic>
        <p:nvPicPr>
          <p:cNvPr id="3084" name="Picture 12" descr="C:\Adrien\Prefeitura\Apresentações\Projetos SMTb\botão.jpg"/>
          <p:cNvPicPr>
            <a:picLocks noChangeAspect="1" noChangeArrowheads="1"/>
          </p:cNvPicPr>
          <p:nvPr/>
        </p:nvPicPr>
        <p:blipFill>
          <a:blip r:embed="rId2" cstate="print"/>
          <a:srcRect/>
          <a:stretch>
            <a:fillRect/>
          </a:stretch>
        </p:blipFill>
        <p:spPr bwMode="auto">
          <a:xfrm>
            <a:off x="457200" y="3657600"/>
            <a:ext cx="152400" cy="146050"/>
          </a:xfrm>
          <a:prstGeom prst="rect">
            <a:avLst/>
          </a:prstGeom>
          <a:noFill/>
        </p:spPr>
      </p:pic>
      <p:pic>
        <p:nvPicPr>
          <p:cNvPr id="3085" name="Picture 13" descr="C:\Adrien\Prefeitura\Apresentações\Projetos SMTb\botão.jpg"/>
          <p:cNvPicPr>
            <a:picLocks noChangeAspect="1" noChangeArrowheads="1"/>
          </p:cNvPicPr>
          <p:nvPr/>
        </p:nvPicPr>
        <p:blipFill>
          <a:blip r:embed="rId2" cstate="print"/>
          <a:srcRect/>
          <a:stretch>
            <a:fillRect/>
          </a:stretch>
        </p:blipFill>
        <p:spPr bwMode="auto">
          <a:xfrm>
            <a:off x="2133600" y="4800600"/>
            <a:ext cx="152400" cy="146050"/>
          </a:xfrm>
          <a:prstGeom prst="rect">
            <a:avLst/>
          </a:prstGeom>
          <a:noFill/>
        </p:spPr>
      </p:pic>
      <p:pic>
        <p:nvPicPr>
          <p:cNvPr id="3086" name="Picture 14" descr="C:\Adrien\Prefeitura\Apresentações\Projetos SMTb\botão.jpg"/>
          <p:cNvPicPr>
            <a:picLocks noChangeAspect="1" noChangeArrowheads="1"/>
          </p:cNvPicPr>
          <p:nvPr/>
        </p:nvPicPr>
        <p:blipFill>
          <a:blip r:embed="rId2" cstate="print"/>
          <a:srcRect/>
          <a:stretch>
            <a:fillRect/>
          </a:stretch>
        </p:blipFill>
        <p:spPr bwMode="auto">
          <a:xfrm>
            <a:off x="3124200" y="5721350"/>
            <a:ext cx="152400" cy="146050"/>
          </a:xfrm>
          <a:prstGeom prst="rect">
            <a:avLst/>
          </a:prstGeom>
          <a:noFill/>
        </p:spPr>
      </p:pic>
      <p:pic>
        <p:nvPicPr>
          <p:cNvPr id="3094" name="Picture 22" descr="C:\Adrien\Prefeitura\Apresentações\Projetos SMTb\botão.jpg"/>
          <p:cNvPicPr>
            <a:picLocks noChangeAspect="1" noChangeArrowheads="1"/>
          </p:cNvPicPr>
          <p:nvPr/>
        </p:nvPicPr>
        <p:blipFill>
          <a:blip r:embed="rId2" cstate="print"/>
          <a:srcRect/>
          <a:stretch>
            <a:fillRect/>
          </a:stretch>
        </p:blipFill>
        <p:spPr bwMode="auto">
          <a:xfrm>
            <a:off x="381000" y="2819400"/>
            <a:ext cx="152400" cy="146050"/>
          </a:xfrm>
          <a:prstGeom prst="rect">
            <a:avLst/>
          </a:prstGeom>
          <a:noFill/>
        </p:spPr>
      </p:pic>
      <p:pic>
        <p:nvPicPr>
          <p:cNvPr id="3095" name="Picture 23" descr="C:\Adrien\Prefeitura\Apresentações\Logomarcas\E agora só falta você.jpg"/>
          <p:cNvPicPr>
            <a:picLocks noChangeAspect="1" noChangeArrowheads="1"/>
          </p:cNvPicPr>
          <p:nvPr/>
        </p:nvPicPr>
        <p:blipFill>
          <a:blip r:embed="rId3" cstate="print"/>
          <a:srcRect/>
          <a:stretch>
            <a:fillRect/>
          </a:stretch>
        </p:blipFill>
        <p:spPr bwMode="auto">
          <a:xfrm>
            <a:off x="1447800" y="304800"/>
            <a:ext cx="1917700" cy="10795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2"/>
          <p:cNvGraphicFramePr>
            <a:graphicFrameLocks noChangeAspect="1"/>
          </p:cNvGraphicFramePr>
          <p:nvPr/>
        </p:nvGraphicFramePr>
        <p:xfrm>
          <a:off x="1524000" y="1390650"/>
          <a:ext cx="6097588" cy="4078288"/>
        </p:xfrm>
        <a:graphic>
          <a:graphicData uri="http://schemas.openxmlformats.org/presentationml/2006/ole">
            <p:oleObj spid="_x0000_s16386" name="Gráfico" r:id="rId3" imgW="6096361" imgH="4077182" progId="MSGraph.Chart.8">
              <p:embed followColorScheme="full"/>
            </p:oleObj>
          </a:graphicData>
        </a:graphic>
      </p:graphicFrame>
      <p:sp>
        <p:nvSpPr>
          <p:cNvPr id="16391" name="Rectangle 7"/>
          <p:cNvSpPr>
            <a:spLocks noChangeArrowheads="1"/>
          </p:cNvSpPr>
          <p:nvPr/>
        </p:nvSpPr>
        <p:spPr bwMode="auto">
          <a:xfrm>
            <a:off x="3657600" y="381000"/>
            <a:ext cx="5181600" cy="609600"/>
          </a:xfrm>
          <a:prstGeom prst="rect">
            <a:avLst/>
          </a:prstGeom>
          <a:solidFill>
            <a:srgbClr val="FFFFFF"/>
          </a:solidFill>
          <a:ln w="9525">
            <a:noFill/>
            <a:miter lim="800000"/>
            <a:headEnd/>
            <a:tailEnd/>
          </a:ln>
        </p:spPr>
        <p:txBody>
          <a:bodyPr/>
          <a:lstStyle/>
          <a:p>
            <a:pPr algn="ctr"/>
            <a:r>
              <a:rPr lang="pt-BR">
                <a:solidFill>
                  <a:schemeClr val="tx2"/>
                </a:solidFill>
              </a:rPr>
              <a:t>“E AGORA SÓ FALTA VOCÊ”</a:t>
            </a:r>
            <a:endParaRPr lang="pt-BR">
              <a:solidFill>
                <a:schemeClr val="tx2"/>
              </a:solidFill>
              <a:latin typeface="Times New Roman" pitchFamily="18" charset="0"/>
            </a:endParaRPr>
          </a:p>
        </p:txBody>
      </p:sp>
      <p:graphicFrame>
        <p:nvGraphicFramePr>
          <p:cNvPr id="16393" name="Object 9"/>
          <p:cNvGraphicFramePr>
            <a:graphicFrameLocks noChangeAspect="1"/>
          </p:cNvGraphicFramePr>
          <p:nvPr/>
        </p:nvGraphicFramePr>
        <p:xfrm>
          <a:off x="0" y="1539875"/>
          <a:ext cx="5029200" cy="3336925"/>
        </p:xfrm>
        <a:graphic>
          <a:graphicData uri="http://schemas.openxmlformats.org/presentationml/2006/ole">
            <p:oleObj spid="_x0000_s16393" name="Planilha" r:id="rId4" imgW="10458901" imgH="6924916" progId="Excel.Sheet.8">
              <p:embed/>
            </p:oleObj>
          </a:graphicData>
        </a:graphic>
      </p:graphicFrame>
      <p:graphicFrame>
        <p:nvGraphicFramePr>
          <p:cNvPr id="16394" name="Object 10"/>
          <p:cNvGraphicFramePr>
            <a:graphicFrameLocks noChangeAspect="1"/>
          </p:cNvGraphicFramePr>
          <p:nvPr/>
        </p:nvGraphicFramePr>
        <p:xfrm>
          <a:off x="4114800" y="3657600"/>
          <a:ext cx="5486400" cy="3640138"/>
        </p:xfrm>
        <a:graphic>
          <a:graphicData uri="http://schemas.openxmlformats.org/presentationml/2006/ole">
            <p:oleObj spid="_x0000_s16394" name="Planilha" r:id="rId5" imgW="10439761" imgH="6934682" progId="Excel.Sheet.8">
              <p:embed/>
            </p:oleObj>
          </a:graphicData>
        </a:graphic>
      </p:graphicFrame>
      <p:pic>
        <p:nvPicPr>
          <p:cNvPr id="16396" name="Picture 12" descr="C:\Adrien\Prefeitura\Apresentações\Logomarcas\E agora só falta você.jpg"/>
          <p:cNvPicPr>
            <a:picLocks noChangeAspect="1" noChangeArrowheads="1"/>
          </p:cNvPicPr>
          <p:nvPr/>
        </p:nvPicPr>
        <p:blipFill>
          <a:blip r:embed="rId6" cstate="print"/>
          <a:srcRect/>
          <a:stretch>
            <a:fillRect/>
          </a:stretch>
        </p:blipFill>
        <p:spPr bwMode="auto">
          <a:xfrm>
            <a:off x="1447800" y="304800"/>
            <a:ext cx="1917700" cy="10795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ph type="title"/>
          </p:nvPr>
        </p:nvSpPr>
        <p:spPr bwMode="auto">
          <a:xfrm>
            <a:off x="3429000" y="609600"/>
            <a:ext cx="5562600" cy="60960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r>
              <a:rPr lang="pt-BR" sz="2400" b="1">
                <a:latin typeface="Verdana" pitchFamily="34" charset="0"/>
              </a:rPr>
              <a:t>“COM LICENÇA, EU VOU À LUTA”</a:t>
            </a:r>
            <a:endParaRPr lang="pt-BR" sz="2400" b="1"/>
          </a:p>
        </p:txBody>
      </p:sp>
      <p:sp>
        <p:nvSpPr>
          <p:cNvPr id="5123" name="Rectangle 3"/>
          <p:cNvSpPr>
            <a:spLocks noChangeArrowheads="1"/>
          </p:cNvSpPr>
          <p:nvPr>
            <p:ph type="body" idx="1"/>
          </p:nvPr>
        </p:nvSpPr>
        <p:spPr bwMode="auto">
          <a:xfrm>
            <a:off x="609600" y="1981200"/>
            <a:ext cx="8534400" cy="5638800"/>
          </a:xfrm>
          <a:noFill/>
          <a:ln>
            <a:miter lim="800000"/>
            <a:headEnd/>
            <a:tailEnd/>
          </a:ln>
        </p:spPr>
        <p:txBody>
          <a:bodyPr vert="horz" wrap="square" lIns="91440" tIns="45720" rIns="91440" bIns="45720" numCol="1" anchor="t" anchorCtr="0" compatLnSpc="1">
            <a:prstTxWarp prst="textNoShape">
              <a:avLst/>
            </a:prstTxWarp>
          </a:bodyPr>
          <a:lstStyle/>
          <a:p>
            <a:pPr algn="just">
              <a:buFontTx/>
              <a:buNone/>
            </a:pPr>
            <a:r>
              <a:rPr lang="pt-BR" sz="1800">
                <a:latin typeface="Verdana" pitchFamily="34" charset="0"/>
              </a:rPr>
              <a:t>This program (“Excuse me, I’m going to join the struggle”) is geared to mothers and grandmothers of students in the local school system -- women over 40 years of age -- who live below the poverty line, are alone, and never worked or have not worked for some time. </a:t>
            </a:r>
          </a:p>
          <a:p>
            <a:pPr algn="just">
              <a:buFontTx/>
              <a:buNone/>
            </a:pPr>
            <a:endParaRPr lang="pt-BR" sz="1800">
              <a:latin typeface="Verdana" pitchFamily="34" charset="0"/>
            </a:endParaRPr>
          </a:p>
          <a:p>
            <a:pPr algn="just">
              <a:buFontTx/>
              <a:buNone/>
            </a:pPr>
            <a:r>
              <a:rPr lang="pt-BR" sz="1800">
                <a:latin typeface="Verdana" pitchFamily="34" charset="0"/>
              </a:rPr>
              <a:t>Objectives:</a:t>
            </a:r>
          </a:p>
          <a:p>
            <a:pPr algn="just">
              <a:buFont typeface="Wingdings" pitchFamily="2" charset="2"/>
              <a:buNone/>
            </a:pPr>
            <a:r>
              <a:rPr lang="pt-BR" sz="1800">
                <a:latin typeface="Verdana" pitchFamily="34" charset="0"/>
              </a:rPr>
              <a:t> . To increase schooling</a:t>
            </a:r>
          </a:p>
          <a:p>
            <a:pPr algn="just">
              <a:buFont typeface="Wingdings" pitchFamily="2" charset="2"/>
              <a:buNone/>
            </a:pPr>
            <a:r>
              <a:rPr lang="pt-BR" sz="1800">
                <a:latin typeface="Verdana" pitchFamily="34" charset="0"/>
              </a:rPr>
              <a:t>   . To providing training in two vocational programs of study </a:t>
            </a:r>
          </a:p>
          <a:p>
            <a:pPr algn="just">
              <a:buFont typeface="Wingdings" pitchFamily="2" charset="2"/>
              <a:buNone/>
            </a:pPr>
            <a:r>
              <a:rPr lang="pt-BR" sz="1800">
                <a:latin typeface="Verdana" pitchFamily="34" charset="0"/>
              </a:rPr>
              <a:t>	     . To increase women’s self-esteem, by holding them </a:t>
            </a:r>
          </a:p>
          <a:p>
            <a:pPr algn="just">
              <a:buFont typeface="Wingdings" pitchFamily="2" charset="2"/>
              <a:buNone/>
            </a:pPr>
            <a:r>
              <a:rPr lang="pt-BR" sz="1800">
                <a:latin typeface="Verdana" pitchFamily="34" charset="0"/>
              </a:rPr>
              <a:t>               in higher regard</a:t>
            </a:r>
          </a:p>
          <a:p>
            <a:pPr algn="just">
              <a:buFont typeface="Wingdings" pitchFamily="2" charset="2"/>
              <a:buNone/>
            </a:pPr>
            <a:r>
              <a:rPr lang="pt-BR" sz="1800">
                <a:latin typeface="Verdana" pitchFamily="34" charset="0"/>
              </a:rPr>
              <a:t>                 . To make it possible to increase family incomes </a:t>
            </a:r>
          </a:p>
          <a:p>
            <a:pPr algn="just">
              <a:buFont typeface="Wingdings" pitchFamily="2" charset="2"/>
              <a:buNone/>
            </a:pPr>
            <a:r>
              <a:rPr lang="pt-BR" sz="1800">
                <a:latin typeface="Verdana" pitchFamily="34" charset="0"/>
              </a:rPr>
              <a:t>		         . To offer internship opportunities in the Committees </a:t>
            </a:r>
          </a:p>
          <a:p>
            <a:pPr algn="just">
              <a:buFont typeface="Wingdings" pitchFamily="2" charset="2"/>
              <a:buNone/>
            </a:pPr>
            <a:r>
              <a:rPr lang="pt-BR" sz="1800">
                <a:latin typeface="Verdana" pitchFamily="34" charset="0"/>
              </a:rPr>
              <a:t>                          . To steer them to formal-sector employment</a:t>
            </a:r>
          </a:p>
          <a:p>
            <a:pPr algn="just">
              <a:lnSpc>
                <a:spcPct val="40000"/>
              </a:lnSpc>
              <a:buFont typeface="Wingdings" pitchFamily="2" charset="2"/>
              <a:buNone/>
            </a:pPr>
            <a:endParaRPr lang="pt-BR" sz="1800">
              <a:latin typeface="Verdana" pitchFamily="34" charset="0"/>
            </a:endParaRPr>
          </a:p>
          <a:p>
            <a:pPr algn="just">
              <a:buFontTx/>
              <a:buNone/>
            </a:pPr>
            <a:r>
              <a:rPr lang="pt-BR" sz="1800">
                <a:latin typeface="Verdana" pitchFamily="34" charset="0"/>
              </a:rPr>
              <a:t>                                     </a:t>
            </a:r>
            <a:endParaRPr lang="pt-BR" sz="2000"/>
          </a:p>
        </p:txBody>
      </p:sp>
      <p:pic>
        <p:nvPicPr>
          <p:cNvPr id="5130" name="Picture 10" descr="C:\Adrien\Prefeitura\Apresentações\Projetos SMTb\botão.jpg"/>
          <p:cNvPicPr>
            <a:picLocks noChangeAspect="1" noChangeArrowheads="1"/>
          </p:cNvPicPr>
          <p:nvPr/>
        </p:nvPicPr>
        <p:blipFill>
          <a:blip r:embed="rId2" cstate="print"/>
          <a:srcRect/>
          <a:stretch>
            <a:fillRect/>
          </a:stretch>
        </p:blipFill>
        <p:spPr bwMode="auto">
          <a:xfrm>
            <a:off x="381000" y="2063750"/>
            <a:ext cx="152400" cy="146050"/>
          </a:xfrm>
          <a:prstGeom prst="rect">
            <a:avLst/>
          </a:prstGeom>
          <a:noFill/>
        </p:spPr>
      </p:pic>
      <p:pic>
        <p:nvPicPr>
          <p:cNvPr id="5131" name="Picture 11" descr="C:\Adrien\Prefeitura\Apresentações\Projetos SMTb\botão.jpg"/>
          <p:cNvPicPr>
            <a:picLocks noChangeAspect="1" noChangeArrowheads="1"/>
          </p:cNvPicPr>
          <p:nvPr/>
        </p:nvPicPr>
        <p:blipFill>
          <a:blip r:embed="rId2" cstate="print"/>
          <a:srcRect/>
          <a:stretch>
            <a:fillRect/>
          </a:stretch>
        </p:blipFill>
        <p:spPr bwMode="auto">
          <a:xfrm>
            <a:off x="381000" y="3282950"/>
            <a:ext cx="152400" cy="146050"/>
          </a:xfrm>
          <a:prstGeom prst="rect">
            <a:avLst/>
          </a:prstGeom>
          <a:noFill/>
        </p:spPr>
      </p:pic>
      <p:grpSp>
        <p:nvGrpSpPr>
          <p:cNvPr id="5148" name="Group 28"/>
          <p:cNvGrpSpPr>
            <a:grpSpLocks/>
          </p:cNvGrpSpPr>
          <p:nvPr/>
        </p:nvGrpSpPr>
        <p:grpSpPr bwMode="auto">
          <a:xfrm>
            <a:off x="304800" y="5715000"/>
            <a:ext cx="2514600" cy="914400"/>
            <a:chOff x="144" y="3696"/>
            <a:chExt cx="1584" cy="576"/>
          </a:xfrm>
        </p:grpSpPr>
        <p:sp>
          <p:nvSpPr>
            <p:cNvPr id="5149" name="Rectangle 29"/>
            <p:cNvSpPr>
              <a:spLocks noChangeArrowheads="1"/>
            </p:cNvSpPr>
            <p:nvPr/>
          </p:nvSpPr>
          <p:spPr bwMode="auto">
            <a:xfrm>
              <a:off x="144" y="3696"/>
              <a:ext cx="384" cy="432"/>
            </a:xfrm>
            <a:prstGeom prst="rect">
              <a:avLst/>
            </a:prstGeom>
            <a:solidFill>
              <a:schemeClr val="bg1"/>
            </a:solidFill>
            <a:ln w="9525">
              <a:noFill/>
              <a:miter lim="800000"/>
              <a:headEnd/>
              <a:tailEnd/>
            </a:ln>
            <a:effectLst/>
          </p:spPr>
          <p:txBody>
            <a:bodyPr wrap="none" anchor="ctr"/>
            <a:lstStyle/>
            <a:p>
              <a:endParaRPr lang="en-US"/>
            </a:p>
          </p:txBody>
        </p:sp>
        <p:sp>
          <p:nvSpPr>
            <p:cNvPr id="5150" name="Rectangle 30"/>
            <p:cNvSpPr>
              <a:spLocks noChangeArrowheads="1"/>
            </p:cNvSpPr>
            <p:nvPr/>
          </p:nvSpPr>
          <p:spPr bwMode="auto">
            <a:xfrm>
              <a:off x="144" y="3792"/>
              <a:ext cx="1584" cy="432"/>
            </a:xfrm>
            <a:prstGeom prst="rect">
              <a:avLst/>
            </a:prstGeom>
            <a:solidFill>
              <a:schemeClr val="bg1"/>
            </a:solidFill>
            <a:ln w="9525">
              <a:noFill/>
              <a:miter lim="800000"/>
              <a:headEnd/>
              <a:tailEnd/>
            </a:ln>
            <a:effectLst/>
          </p:spPr>
          <p:txBody>
            <a:bodyPr wrap="none" anchor="ctr"/>
            <a:lstStyle/>
            <a:p>
              <a:endParaRPr lang="en-US"/>
            </a:p>
          </p:txBody>
        </p:sp>
        <p:pic>
          <p:nvPicPr>
            <p:cNvPr id="5151" name="Picture 31" descr="C:\Adrien\Prefeitura\Apresentações\Projetos SMTb\Logo Prefeitura do Rio e SecretariaEDUCACAO.GIF"/>
            <p:cNvPicPr>
              <a:picLocks noChangeAspect="1" noChangeArrowheads="1"/>
            </p:cNvPicPr>
            <p:nvPr/>
          </p:nvPicPr>
          <p:blipFill>
            <a:blip r:embed="rId3" cstate="print"/>
            <a:srcRect/>
            <a:stretch>
              <a:fillRect/>
            </a:stretch>
          </p:blipFill>
          <p:spPr bwMode="auto">
            <a:xfrm>
              <a:off x="144" y="3696"/>
              <a:ext cx="1584" cy="576"/>
            </a:xfrm>
            <a:prstGeom prst="rect">
              <a:avLst/>
            </a:prstGeom>
            <a:noFill/>
          </p:spPr>
        </p:pic>
      </p:grpSp>
      <p:pic>
        <p:nvPicPr>
          <p:cNvPr id="5152" name="Picture 32" descr="C:\Adrien\Prefeitura\Apresentações\Logomarcas\Com licença eu vou a luta.jpg"/>
          <p:cNvPicPr>
            <a:picLocks noChangeAspect="1" noChangeArrowheads="1"/>
          </p:cNvPicPr>
          <p:nvPr/>
        </p:nvPicPr>
        <p:blipFill>
          <a:blip r:embed="rId4" cstate="print"/>
          <a:srcRect/>
          <a:stretch>
            <a:fillRect/>
          </a:stretch>
        </p:blipFill>
        <p:spPr bwMode="auto">
          <a:xfrm>
            <a:off x="1295400" y="152400"/>
            <a:ext cx="1905000" cy="16891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40" name="Object 0"/>
          <p:cNvGraphicFramePr>
            <a:graphicFrameLocks noChangeAspect="1"/>
          </p:cNvGraphicFramePr>
          <p:nvPr/>
        </p:nvGraphicFramePr>
        <p:xfrm>
          <a:off x="1524000" y="1390650"/>
          <a:ext cx="6097588" cy="4078288"/>
        </p:xfrm>
        <a:graphic>
          <a:graphicData uri="http://schemas.openxmlformats.org/presentationml/2006/ole">
            <p:oleObj spid="_x0000_s35840" name="Gráfico" r:id="rId3" imgW="6096361" imgH="4077182" progId="MSGraph.Chart.8">
              <p:embed followColorScheme="full"/>
            </p:oleObj>
          </a:graphicData>
        </a:graphic>
      </p:graphicFrame>
      <p:sp>
        <p:nvSpPr>
          <p:cNvPr id="17414" name="Rectangle 6"/>
          <p:cNvSpPr>
            <a:spLocks noChangeArrowheads="1"/>
          </p:cNvSpPr>
          <p:nvPr>
            <p:ph type="title"/>
          </p:nvPr>
        </p:nvSpPr>
        <p:spPr bwMode="auto">
          <a:xfrm>
            <a:off x="3429000" y="381000"/>
            <a:ext cx="5562600" cy="609600"/>
          </a:xfrm>
          <a:solidFill>
            <a:srgbClr val="FFFFFF"/>
          </a:solidFill>
          <a:ln>
            <a:miter lim="800000"/>
            <a:headEnd/>
            <a:tailEnd/>
          </a:ln>
        </p:spPr>
        <p:txBody>
          <a:bodyPr vert="horz" wrap="square" lIns="91440" tIns="45720" rIns="91440" bIns="45720" numCol="1" anchor="t" anchorCtr="0" compatLnSpc="1">
            <a:prstTxWarp prst="textNoShape">
              <a:avLst/>
            </a:prstTxWarp>
          </a:bodyPr>
          <a:lstStyle/>
          <a:p>
            <a:r>
              <a:rPr lang="pt-BR" sz="2400" b="1">
                <a:latin typeface="Verdana" pitchFamily="34" charset="0"/>
              </a:rPr>
              <a:t>“COM LICENÇA EU VOU À LUTA”</a:t>
            </a:r>
            <a:endParaRPr lang="pt-BR" sz="2400" b="1"/>
          </a:p>
        </p:txBody>
      </p:sp>
      <p:graphicFrame>
        <p:nvGraphicFramePr>
          <p:cNvPr id="35841" name="Object 1"/>
          <p:cNvGraphicFramePr>
            <a:graphicFrameLocks noChangeAspect="1"/>
          </p:cNvGraphicFramePr>
          <p:nvPr/>
        </p:nvGraphicFramePr>
        <p:xfrm>
          <a:off x="-304800" y="1819275"/>
          <a:ext cx="5181600" cy="3438525"/>
        </p:xfrm>
        <a:graphic>
          <a:graphicData uri="http://schemas.openxmlformats.org/presentationml/2006/ole">
            <p:oleObj spid="_x0000_s35841" name="Planilha" r:id="rId4" imgW="10449151" imgH="6934682" progId="Excel.Sheet.8">
              <p:embed/>
            </p:oleObj>
          </a:graphicData>
        </a:graphic>
      </p:graphicFrame>
      <p:graphicFrame>
        <p:nvGraphicFramePr>
          <p:cNvPr id="35842" name="Object 2"/>
          <p:cNvGraphicFramePr>
            <a:graphicFrameLocks noChangeAspect="1"/>
          </p:cNvGraphicFramePr>
          <p:nvPr/>
        </p:nvGraphicFramePr>
        <p:xfrm>
          <a:off x="4038600" y="3581400"/>
          <a:ext cx="5105400" cy="3190875"/>
        </p:xfrm>
        <a:graphic>
          <a:graphicData uri="http://schemas.openxmlformats.org/presentationml/2006/ole">
            <p:oleObj spid="_x0000_s35842" name="Planilha" r:id="rId5" imgW="7430042" imgH="4648682" progId="Excel.Sheet.8">
              <p:embed/>
            </p:oleObj>
          </a:graphicData>
        </a:graphic>
      </p:graphicFrame>
      <p:pic>
        <p:nvPicPr>
          <p:cNvPr id="17418" name="Picture 10" descr="C:\Adrien\Prefeitura\Apresentações\Logomarcas\Com licença eu vou a luta.jpg"/>
          <p:cNvPicPr>
            <a:picLocks noChangeAspect="1" noChangeArrowheads="1"/>
          </p:cNvPicPr>
          <p:nvPr/>
        </p:nvPicPr>
        <p:blipFill>
          <a:blip r:embed="rId6" cstate="print"/>
          <a:srcRect/>
          <a:stretch>
            <a:fillRect/>
          </a:stretch>
        </p:blipFill>
        <p:spPr bwMode="auto">
          <a:xfrm>
            <a:off x="1295400" y="152400"/>
            <a:ext cx="1905000" cy="16891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Adrien\Prefeitura\Apresentações\Projetos SMTb\botão.jpg"/>
          <p:cNvPicPr>
            <a:picLocks noChangeAspect="1" noChangeArrowheads="1"/>
          </p:cNvPicPr>
          <p:nvPr/>
        </p:nvPicPr>
        <p:blipFill>
          <a:blip r:embed="rId2" cstate="print"/>
          <a:srcRect/>
          <a:stretch>
            <a:fillRect/>
          </a:stretch>
        </p:blipFill>
        <p:spPr bwMode="auto">
          <a:xfrm>
            <a:off x="228600" y="1524000"/>
            <a:ext cx="152400" cy="146050"/>
          </a:xfrm>
          <a:prstGeom prst="rect">
            <a:avLst/>
          </a:prstGeom>
          <a:noFill/>
        </p:spPr>
      </p:pic>
      <p:pic>
        <p:nvPicPr>
          <p:cNvPr id="12293" name="Picture 5" descr="C:\Adrien\Prefeitura\Apresentações\Projetos SMTb\botão.jpg"/>
          <p:cNvPicPr>
            <a:picLocks noChangeAspect="1" noChangeArrowheads="1"/>
          </p:cNvPicPr>
          <p:nvPr/>
        </p:nvPicPr>
        <p:blipFill>
          <a:blip r:embed="rId2" cstate="print"/>
          <a:srcRect/>
          <a:stretch>
            <a:fillRect/>
          </a:stretch>
        </p:blipFill>
        <p:spPr bwMode="auto">
          <a:xfrm>
            <a:off x="228600" y="2895600"/>
            <a:ext cx="152400" cy="146050"/>
          </a:xfrm>
          <a:prstGeom prst="rect">
            <a:avLst/>
          </a:prstGeom>
          <a:noFill/>
        </p:spPr>
      </p:pic>
      <p:pic>
        <p:nvPicPr>
          <p:cNvPr id="12294" name="Picture 6" descr="C:\Adrien\Prefeitura\Apresentações\Projetos SMTb\botão.jpg"/>
          <p:cNvPicPr>
            <a:picLocks noChangeAspect="1" noChangeArrowheads="1"/>
          </p:cNvPicPr>
          <p:nvPr/>
        </p:nvPicPr>
        <p:blipFill>
          <a:blip r:embed="rId2" cstate="print"/>
          <a:srcRect/>
          <a:stretch>
            <a:fillRect/>
          </a:stretch>
        </p:blipFill>
        <p:spPr bwMode="auto">
          <a:xfrm>
            <a:off x="228600" y="3886200"/>
            <a:ext cx="152400" cy="146050"/>
          </a:xfrm>
          <a:prstGeom prst="rect">
            <a:avLst/>
          </a:prstGeom>
          <a:noFill/>
        </p:spPr>
      </p:pic>
      <p:pic>
        <p:nvPicPr>
          <p:cNvPr id="12295" name="Picture 7" descr="C:\Adrien\Prefeitura\Apresentações\Projetos SMTb\botão.jpg"/>
          <p:cNvPicPr>
            <a:picLocks noChangeAspect="1" noChangeArrowheads="1"/>
          </p:cNvPicPr>
          <p:nvPr/>
        </p:nvPicPr>
        <p:blipFill>
          <a:blip r:embed="rId2" cstate="print"/>
          <a:srcRect/>
          <a:stretch>
            <a:fillRect/>
          </a:stretch>
        </p:blipFill>
        <p:spPr bwMode="auto">
          <a:xfrm>
            <a:off x="228600" y="5175250"/>
            <a:ext cx="152400" cy="146050"/>
          </a:xfrm>
          <a:prstGeom prst="rect">
            <a:avLst/>
          </a:prstGeom>
          <a:noFill/>
        </p:spPr>
      </p:pic>
      <p:sp>
        <p:nvSpPr>
          <p:cNvPr id="12297" name="Rectangle 9"/>
          <p:cNvSpPr>
            <a:spLocks noChangeArrowheads="1"/>
          </p:cNvSpPr>
          <p:nvPr/>
        </p:nvSpPr>
        <p:spPr bwMode="auto">
          <a:xfrm>
            <a:off x="4038600" y="304800"/>
            <a:ext cx="5105400" cy="609600"/>
          </a:xfrm>
          <a:prstGeom prst="rect">
            <a:avLst/>
          </a:prstGeom>
          <a:noFill/>
          <a:ln w="9525">
            <a:noFill/>
            <a:miter lim="800000"/>
            <a:headEnd/>
            <a:tailEnd/>
          </a:ln>
          <a:effectLst/>
        </p:spPr>
        <p:txBody>
          <a:bodyPr anchor="ctr"/>
          <a:lstStyle/>
          <a:p>
            <a:pPr algn="ctr"/>
            <a:r>
              <a:rPr lang="pt-BR">
                <a:solidFill>
                  <a:schemeClr val="tx2"/>
                </a:solidFill>
              </a:rPr>
              <a:t>SOCIAL INTEREST </a:t>
            </a:r>
          </a:p>
          <a:p>
            <a:pPr algn="ctr"/>
            <a:r>
              <a:rPr lang="pt-BR">
                <a:solidFill>
                  <a:schemeClr val="tx2"/>
                </a:solidFill>
              </a:rPr>
              <a:t>LENDING (CRÉDITO SOCIAL) </a:t>
            </a:r>
          </a:p>
        </p:txBody>
      </p:sp>
      <p:sp>
        <p:nvSpPr>
          <p:cNvPr id="12298" name="Rectangle 10"/>
          <p:cNvSpPr>
            <a:spLocks noChangeArrowheads="1"/>
          </p:cNvSpPr>
          <p:nvPr/>
        </p:nvSpPr>
        <p:spPr bwMode="auto">
          <a:xfrm>
            <a:off x="457200" y="1371600"/>
            <a:ext cx="8534400" cy="5943600"/>
          </a:xfrm>
          <a:prstGeom prst="rect">
            <a:avLst/>
          </a:prstGeom>
          <a:noFill/>
          <a:ln w="9525">
            <a:noFill/>
            <a:miter lim="800000"/>
            <a:headEnd/>
            <a:tailEnd/>
          </a:ln>
          <a:effectLst/>
        </p:spPr>
        <p:txBody>
          <a:bodyPr/>
          <a:lstStyle/>
          <a:p>
            <a:pPr marL="342900" indent="-342900" algn="just">
              <a:spcBef>
                <a:spcPct val="20000"/>
              </a:spcBef>
            </a:pPr>
            <a:r>
              <a:rPr lang="pt-BR" sz="1800" b="0">
                <a:cs typeface="Times New Roman" pitchFamily="18" charset="0"/>
              </a:rPr>
              <a:t>This program makes it possible to provide loans to the low-income population through a community fund, to enable them to carry out income-generating projects.</a:t>
            </a:r>
          </a:p>
          <a:p>
            <a:pPr marL="342900" indent="-342900" algn="just">
              <a:spcBef>
                <a:spcPct val="20000"/>
              </a:spcBef>
            </a:pPr>
            <a:endParaRPr lang="pt-BR" sz="1800" b="0">
              <a:cs typeface="Times New Roman" pitchFamily="18" charset="0"/>
            </a:endParaRPr>
          </a:p>
          <a:p>
            <a:pPr marL="342900" indent="-342900" algn="just">
              <a:spcBef>
                <a:spcPct val="20000"/>
              </a:spcBef>
            </a:pPr>
            <a:r>
              <a:rPr lang="pt-BR" sz="1800" b="0">
                <a:cs typeface="Times New Roman" pitchFamily="18" charset="0"/>
              </a:rPr>
              <a:t>In consideration of the loan, community services are provided. </a:t>
            </a:r>
          </a:p>
          <a:p>
            <a:pPr marL="342900" indent="-342900" algn="just">
              <a:spcBef>
                <a:spcPct val="20000"/>
              </a:spcBef>
            </a:pPr>
            <a:endParaRPr lang="pt-BR" sz="1800" b="0">
              <a:cs typeface="Times New Roman" pitchFamily="18" charset="0"/>
            </a:endParaRPr>
          </a:p>
          <a:p>
            <a:pPr marL="342900" indent="-342900" algn="just">
              <a:spcBef>
                <a:spcPct val="20000"/>
              </a:spcBef>
            </a:pPr>
            <a:r>
              <a:rPr lang="pt-BR" sz="1800" b="0">
                <a:cs typeface="Times New Roman" pitchFamily="18" charset="0"/>
              </a:rPr>
              <a:t>The team evaluates the proposed microenterprise operation, facilitates the provision of equipment and/or raw materials, and monitors the work and the provision of community services.</a:t>
            </a:r>
          </a:p>
          <a:p>
            <a:pPr marL="342900" indent="-342900" algn="just">
              <a:spcBef>
                <a:spcPct val="20000"/>
              </a:spcBef>
            </a:pPr>
            <a:endParaRPr lang="pt-BR" sz="1800" b="0">
              <a:cs typeface="Times New Roman" pitchFamily="18" charset="0"/>
            </a:endParaRPr>
          </a:p>
          <a:p>
            <a:pPr marL="342900" indent="-342900" algn="just">
              <a:spcBef>
                <a:spcPct val="20000"/>
              </a:spcBef>
            </a:pPr>
            <a:r>
              <a:rPr lang="pt-BR" sz="1800" b="0">
                <a:cs typeface="Times New Roman" pitchFamily="18" charset="0"/>
              </a:rPr>
              <a:t>The project’s objective is to encourage the start-up of operations by these future entrepreneurs in the city of Rio de Janeiro. </a:t>
            </a:r>
          </a:p>
          <a:p>
            <a:pPr marL="342900" indent="-342900" algn="just">
              <a:spcBef>
                <a:spcPct val="20000"/>
              </a:spcBef>
            </a:pPr>
            <a:endParaRPr lang="pt-BR" sz="1800" b="0">
              <a:cs typeface="Times New Roman" pitchFamily="18" charset="0"/>
            </a:endParaRPr>
          </a:p>
        </p:txBody>
      </p:sp>
      <p:pic>
        <p:nvPicPr>
          <p:cNvPr id="12303" name="Picture 15" descr="C:\Adrien\Prefeitura\Apresentações\Logomarcas\Fundo Carioca.jpg"/>
          <p:cNvPicPr>
            <a:picLocks noChangeAspect="1" noChangeArrowheads="1"/>
          </p:cNvPicPr>
          <p:nvPr/>
        </p:nvPicPr>
        <p:blipFill>
          <a:blip r:embed="rId3" cstate="print"/>
          <a:srcRect/>
          <a:stretch>
            <a:fillRect/>
          </a:stretch>
        </p:blipFill>
        <p:spPr bwMode="auto">
          <a:xfrm>
            <a:off x="609600" y="76200"/>
            <a:ext cx="3530600" cy="121761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Rectangle 1030"/>
          <p:cNvSpPr>
            <a:spLocks noChangeArrowheads="1"/>
          </p:cNvSpPr>
          <p:nvPr/>
        </p:nvSpPr>
        <p:spPr bwMode="auto">
          <a:xfrm>
            <a:off x="4191000" y="304800"/>
            <a:ext cx="4800600" cy="609600"/>
          </a:xfrm>
          <a:prstGeom prst="rect">
            <a:avLst/>
          </a:prstGeom>
          <a:noFill/>
          <a:ln w="9525">
            <a:noFill/>
            <a:miter lim="800000"/>
            <a:headEnd/>
            <a:tailEnd/>
          </a:ln>
          <a:effectLst/>
        </p:spPr>
        <p:txBody>
          <a:bodyPr anchor="ctr"/>
          <a:lstStyle/>
          <a:p>
            <a:pPr algn="ctr"/>
            <a:r>
              <a:rPr lang="pt-BR">
                <a:solidFill>
                  <a:schemeClr val="tx2"/>
                </a:solidFill>
              </a:rPr>
              <a:t>SOCIAL INTEREST LENDING</a:t>
            </a:r>
          </a:p>
        </p:txBody>
      </p:sp>
      <p:graphicFrame>
        <p:nvGraphicFramePr>
          <p:cNvPr id="24596" name="Object 1044"/>
          <p:cNvGraphicFramePr>
            <a:graphicFrameLocks noChangeAspect="1"/>
          </p:cNvGraphicFramePr>
          <p:nvPr/>
        </p:nvGraphicFramePr>
        <p:xfrm>
          <a:off x="-304800" y="1209675"/>
          <a:ext cx="5943600" cy="2981325"/>
        </p:xfrm>
        <a:graphic>
          <a:graphicData uri="http://schemas.openxmlformats.org/presentationml/2006/ole">
            <p:oleObj spid="_x0000_s24596" name="Gráfico" r:id="rId3" imgW="7086961" imgH="3553066" progId="Excel.Chart.8">
              <p:embed/>
            </p:oleObj>
          </a:graphicData>
        </a:graphic>
      </p:graphicFrame>
      <p:graphicFrame>
        <p:nvGraphicFramePr>
          <p:cNvPr id="24598" name="Object 1046"/>
          <p:cNvGraphicFramePr>
            <a:graphicFrameLocks noChangeAspect="1"/>
          </p:cNvGraphicFramePr>
          <p:nvPr/>
        </p:nvGraphicFramePr>
        <p:xfrm>
          <a:off x="3352800" y="3505200"/>
          <a:ext cx="7239000" cy="3222625"/>
        </p:xfrm>
        <a:graphic>
          <a:graphicData uri="http://schemas.openxmlformats.org/presentationml/2006/ole">
            <p:oleObj spid="_x0000_s24598" name="Gráfico" r:id="rId4" imgW="3915091" imgH="1743437" progId="Excel.Chart.8">
              <p:embed/>
            </p:oleObj>
          </a:graphicData>
        </a:graphic>
      </p:graphicFrame>
      <p:pic>
        <p:nvPicPr>
          <p:cNvPr id="24600" name="Picture 1048" descr="C:\Adrien\Prefeitura\Apresentações\Logomarcas\Fundo Carioca.jpg"/>
          <p:cNvPicPr>
            <a:picLocks noChangeAspect="1" noChangeArrowheads="1"/>
          </p:cNvPicPr>
          <p:nvPr/>
        </p:nvPicPr>
        <p:blipFill>
          <a:blip r:embed="rId5" cstate="print"/>
          <a:srcRect/>
          <a:stretch>
            <a:fillRect/>
          </a:stretch>
        </p:blipFill>
        <p:spPr bwMode="auto">
          <a:xfrm>
            <a:off x="609600" y="76200"/>
            <a:ext cx="3530600" cy="1217613"/>
          </a:xfrm>
          <a:prstGeom prst="rect">
            <a:avLst/>
          </a:prstGeom>
          <a:noFill/>
        </p:spPr>
      </p:pic>
    </p:spTree>
  </p:cSld>
  <p:clrMapOvr>
    <a:masterClrMapping/>
  </p:clrMapOvr>
</p:sld>
</file>

<file path=ppt/theme/theme1.xml><?xml version="1.0" encoding="utf-8"?>
<a:theme xmlns:a="http://schemas.openxmlformats.org/drawingml/2006/main" name="Estrutura padrão">
  <a:themeElements>
    <a:clrScheme name="Estrutura padrã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strutura padrã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t-BR" sz="2400" b="1"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pt-BR" sz="2400" b="1" i="0" u="none" strike="noStrike" cap="none" normalizeH="0" baseline="0" smtClean="0">
            <a:ln>
              <a:noFill/>
            </a:ln>
            <a:solidFill>
              <a:schemeClr val="tx1"/>
            </a:solidFill>
            <a:effectLst/>
            <a:latin typeface="Verdana" pitchFamily="34" charset="0"/>
          </a:defRPr>
        </a:defPPr>
      </a:lstStyle>
    </a:lnDef>
  </a:objectDefaults>
  <a:extraClrSchemeLst>
    <a:extraClrScheme>
      <a:clrScheme name="Estrutura padrã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strutura padrã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strutura padrã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strutura padrã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strutura padrã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strutura padrã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strutura padrã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2287</TotalTime>
  <Words>898</Words>
  <Application>Microsoft Office PowerPoint</Application>
  <PresentationFormat>On-screen Show (4:3)</PresentationFormat>
  <Paragraphs>112</Paragraphs>
  <Slides>14</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4</vt:i4>
      </vt:variant>
      <vt:variant>
        <vt:lpstr>Slide Titles</vt:lpstr>
      </vt:variant>
      <vt:variant>
        <vt:i4>14</vt:i4>
      </vt:variant>
    </vt:vector>
  </HeadingPairs>
  <TitlesOfParts>
    <vt:vector size="23" baseType="lpstr">
      <vt:lpstr>Times New Roman</vt:lpstr>
      <vt:lpstr>Verdana</vt:lpstr>
      <vt:lpstr>Wingdings</vt:lpstr>
      <vt:lpstr>Arial</vt:lpstr>
      <vt:lpstr>Estrutura padrão</vt:lpstr>
      <vt:lpstr>Gráfico do Microsoft Graph 97</vt:lpstr>
      <vt:lpstr>Planilha de trabalho do Microsoft Excel</vt:lpstr>
      <vt:lpstr>Gráfico do Microsoft Excel</vt:lpstr>
      <vt:lpstr>Microsoft Excel Chart</vt:lpstr>
      <vt:lpstr>City Government of  Rio de Janeiro</vt:lpstr>
      <vt:lpstr>“AGENTES DA LIBERDADE” </vt:lpstr>
      <vt:lpstr>“AGENTES DA LIBERDADE” </vt:lpstr>
      <vt:lpstr>“E AGORA SÓ FALTA VOCÊ”</vt:lpstr>
      <vt:lpstr>Slide 5</vt:lpstr>
      <vt:lpstr>“COM LICENÇA, EU VOU À LUTA”</vt:lpstr>
      <vt:lpstr>“COM LICENÇA EU VOU À LUTA”</vt:lpstr>
      <vt:lpstr>Slide 8</vt:lpstr>
      <vt:lpstr>Slide 9</vt:lpstr>
      <vt:lpstr>“MY FIRST JOB” (MEU PRIMEIRO EMPREGO)</vt:lpstr>
      <vt:lpstr>Slide 11</vt:lpstr>
      <vt:lpstr>CENATA</vt:lpstr>
      <vt:lpstr>Slide 13</vt:lpstr>
      <vt:lpstr>Slide 14</vt:lpstr>
    </vt:vector>
  </TitlesOfParts>
  <Company>SMTB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 AGORA SÓ FALTA VOCÊ</dc:title>
  <dc:creator>PCRJ</dc:creator>
  <cp:lastModifiedBy>anarod</cp:lastModifiedBy>
  <cp:revision>112</cp:revision>
  <cp:lastPrinted>2003-05-20T23:33:36Z</cp:lastPrinted>
  <dcterms:created xsi:type="dcterms:W3CDTF">2003-02-16T13:22:56Z</dcterms:created>
  <dcterms:modified xsi:type="dcterms:W3CDTF">2010-07-13T05:30:16Z</dcterms:modified>
</cp:coreProperties>
</file>