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ls" ContentType="application/vnd.ms-exce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0"/>
  </p:notesMasterIdLst>
  <p:handoutMasterIdLst>
    <p:handoutMasterId r:id="rId41"/>
  </p:handoutMasterIdLst>
  <p:sldIdLst>
    <p:sldId id="324" r:id="rId2"/>
    <p:sldId id="351" r:id="rId3"/>
    <p:sldId id="352" r:id="rId4"/>
    <p:sldId id="353" r:id="rId5"/>
    <p:sldId id="361" r:id="rId6"/>
    <p:sldId id="354" r:id="rId7"/>
    <p:sldId id="357" r:id="rId8"/>
    <p:sldId id="358" r:id="rId9"/>
    <p:sldId id="356" r:id="rId10"/>
    <p:sldId id="372" r:id="rId11"/>
    <p:sldId id="373" r:id="rId12"/>
    <p:sldId id="362" r:id="rId13"/>
    <p:sldId id="312" r:id="rId14"/>
    <p:sldId id="325" r:id="rId15"/>
    <p:sldId id="369" r:id="rId16"/>
    <p:sldId id="336" r:id="rId17"/>
    <p:sldId id="377" r:id="rId18"/>
    <p:sldId id="376" r:id="rId19"/>
    <p:sldId id="326" r:id="rId20"/>
    <p:sldId id="327" r:id="rId21"/>
    <p:sldId id="328" r:id="rId22"/>
    <p:sldId id="331" r:id="rId23"/>
    <p:sldId id="332" r:id="rId24"/>
    <p:sldId id="380" r:id="rId25"/>
    <p:sldId id="386" r:id="rId26"/>
    <p:sldId id="383" r:id="rId27"/>
    <p:sldId id="379" r:id="rId28"/>
    <p:sldId id="333" r:id="rId29"/>
    <p:sldId id="367" r:id="rId30"/>
    <p:sldId id="370" r:id="rId31"/>
    <p:sldId id="365" r:id="rId32"/>
    <p:sldId id="363" r:id="rId33"/>
    <p:sldId id="364" r:id="rId34"/>
    <p:sldId id="346" r:id="rId35"/>
    <p:sldId id="384" r:id="rId36"/>
    <p:sldId id="378" r:id="rId37"/>
    <p:sldId id="382" r:id="rId38"/>
    <p:sldId id="381" r:id="rId39"/>
  </p:sldIdLst>
  <p:sldSz cx="9144000" cy="6858000" type="screen4x3"/>
  <p:notesSz cx="6858000" cy="9144000"/>
  <p:embeddedFontLst>
    <p:embeddedFont>
      <p:font typeface="Book Antiqua" pitchFamily="18" charset="0"/>
      <p:regular r:id="rId42"/>
      <p:bold r:id="rId43"/>
      <p:italic r:id="rId44"/>
      <p:boldItalic r:id="rId45"/>
    </p:embeddedFont>
    <p:embeddedFont>
      <p:font typeface="Garamond" pitchFamily="18" charset="0"/>
      <p:regular r:id="rId46"/>
      <p:bold r:id="rId47"/>
      <p:italic r:id="rId48"/>
    </p:embeddedFont>
  </p:embeddedFontLst>
  <p:defaultTextStyle>
    <a:defPPr>
      <a:defRPr lang="es-E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schemeClr val="tx1"/>
    </p:penClr>
  </p:showPr>
  <p:clrMru>
    <a:srgbClr val="FF0000"/>
    <a:srgbClr val="CCECFF"/>
    <a:srgbClr val="0000FF"/>
    <a:srgbClr val="0000CC"/>
    <a:srgbClr val="008000"/>
    <a:srgbClr val="CCCCFF"/>
    <a:srgbClr val="FFFF66"/>
    <a:srgbClr val="FFCC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0973" autoAdjust="0"/>
    <p:restoredTop sz="93111" autoAdjust="0"/>
  </p:normalViewPr>
  <p:slideViewPr>
    <p:cSldViewPr>
      <p:cViewPr>
        <p:scale>
          <a:sx n="50" d="100"/>
          <a:sy n="50" d="100"/>
        </p:scale>
        <p:origin x="-480" y="-372"/>
      </p:cViewPr>
      <p:guideLst>
        <p:guide orient="horz" pos="1248"/>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Lst>
  </p:outlineViewPr>
  <p:notesTextViewPr>
    <p:cViewPr>
      <p:scale>
        <a:sx n="100" d="100"/>
        <a:sy n="100" d="100"/>
      </p:scale>
      <p:origin x="0" y="0"/>
    </p:cViewPr>
  </p:notesTextViewPr>
  <p:sorterViewPr>
    <p:cViewPr>
      <p:scale>
        <a:sx n="66" d="100"/>
        <a:sy n="66" d="100"/>
      </p:scale>
      <p:origin x="0" y="291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1.fntdata"/><Relationship Id="rId47" Type="http://schemas.openxmlformats.org/officeDocument/2006/relationships/font" Target="fonts/font6.fntdata"/><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3.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2.fntdata"/><Relationship Id="rId48" Type="http://schemas.openxmlformats.org/officeDocument/2006/relationships/font" Target="fonts/font7.fntdata"/><Relationship Id="rId8" Type="http://schemas.openxmlformats.org/officeDocument/2006/relationships/slide" Target="slides/slide7.xml"/><Relationship Id="rId51" Type="http://schemas.openxmlformats.org/officeDocument/2006/relationships/theme" Target="theme/theme1.xml"/></Relationships>
</file>

<file path=ppt/_rels/viewProps.xml.rels><?xml version="1.0" encoding="UTF-8" standalone="yes"?>
<Relationships xmlns="http://schemas.openxmlformats.org/package/2006/relationships"><Relationship Id="rId3" Type="http://schemas.openxmlformats.org/officeDocument/2006/relationships/slide" Target="slides/slide27.xml"/><Relationship Id="rId7" Type="http://schemas.openxmlformats.org/officeDocument/2006/relationships/slide" Target="slides/slide32.xml"/><Relationship Id="rId2" Type="http://schemas.openxmlformats.org/officeDocument/2006/relationships/slide" Target="slides/slide23.xml"/><Relationship Id="rId1" Type="http://schemas.openxmlformats.org/officeDocument/2006/relationships/slide" Target="slides/slide22.xml"/><Relationship Id="rId6" Type="http://schemas.openxmlformats.org/officeDocument/2006/relationships/slide" Target="slides/slide31.xml"/><Relationship Id="rId5" Type="http://schemas.openxmlformats.org/officeDocument/2006/relationships/slide" Target="slides/slide30.xml"/><Relationship Id="rId4" Type="http://schemas.openxmlformats.org/officeDocument/2006/relationships/slide" Target="slides/slide2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4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s-ES"/>
          </a:p>
        </p:txBody>
      </p:sp>
      <p:sp>
        <p:nvSpPr>
          <p:cNvPr id="134147"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s-ES"/>
          </a:p>
        </p:txBody>
      </p:sp>
      <p:sp>
        <p:nvSpPr>
          <p:cNvPr id="134148"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s-ES"/>
          </a:p>
        </p:txBody>
      </p:sp>
      <p:sp>
        <p:nvSpPr>
          <p:cNvPr id="134149"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3C8F557C-F28A-4804-94A7-AAF409DB85E4}" type="slidenum">
              <a:rPr lang="es-ES"/>
              <a:pPr/>
              <a:t>‹#›</a:t>
            </a:fld>
            <a:endParaRPr lang="es-E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86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s-ES"/>
          </a:p>
        </p:txBody>
      </p:sp>
      <p:sp>
        <p:nvSpPr>
          <p:cNvPr id="19865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s-ES"/>
          </a:p>
        </p:txBody>
      </p:sp>
      <p:sp>
        <p:nvSpPr>
          <p:cNvPr id="198660" name="Rectangle 4"/>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9866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9866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s-ES"/>
          </a:p>
        </p:txBody>
      </p:sp>
      <p:sp>
        <p:nvSpPr>
          <p:cNvPr id="19866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C05F229C-0904-40C3-9121-A1F6FE93D087}" type="slidenum">
              <a:rPr lang="es-ES"/>
              <a:pPr/>
              <a:t>‹#›</a:t>
            </a:fld>
            <a:endParaRPr lang="es-E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s-ES"/>
          </a:p>
        </p:txBody>
      </p:sp>
      <p:sp>
        <p:nvSpPr>
          <p:cNvPr id="5" name="Footer Placeholder 4"/>
          <p:cNvSpPr>
            <a:spLocks noGrp="1"/>
          </p:cNvSpPr>
          <p:nvPr>
            <p:ph type="ftr" sz="quarter" idx="11"/>
          </p:nvPr>
        </p:nvSpPr>
        <p:spPr/>
        <p:txBody>
          <a:bodyPr/>
          <a:lstStyle>
            <a:lvl1pPr>
              <a:defRPr/>
            </a:lvl1pPr>
          </a:lstStyle>
          <a:p>
            <a:endParaRPr lang="es-ES"/>
          </a:p>
        </p:txBody>
      </p:sp>
      <p:sp>
        <p:nvSpPr>
          <p:cNvPr id="6" name="Slide Number Placeholder 5"/>
          <p:cNvSpPr>
            <a:spLocks noGrp="1"/>
          </p:cNvSpPr>
          <p:nvPr>
            <p:ph type="sldNum" sz="quarter" idx="12"/>
          </p:nvPr>
        </p:nvSpPr>
        <p:spPr/>
        <p:txBody>
          <a:bodyPr/>
          <a:lstStyle>
            <a:lvl1pPr>
              <a:defRPr/>
            </a:lvl1pPr>
          </a:lstStyle>
          <a:p>
            <a:fld id="{3AA9ED4C-741A-41FE-8E24-3C5258C2BABB}" type="slidenum">
              <a:rPr lang="es-ES"/>
              <a:pPr/>
              <a:t>‹#›</a:t>
            </a:fld>
            <a:endParaRPr lang="es-E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s-ES"/>
          </a:p>
        </p:txBody>
      </p:sp>
      <p:sp>
        <p:nvSpPr>
          <p:cNvPr id="5" name="Footer Placeholder 4"/>
          <p:cNvSpPr>
            <a:spLocks noGrp="1"/>
          </p:cNvSpPr>
          <p:nvPr>
            <p:ph type="ftr" sz="quarter" idx="11"/>
          </p:nvPr>
        </p:nvSpPr>
        <p:spPr/>
        <p:txBody>
          <a:bodyPr/>
          <a:lstStyle>
            <a:lvl1pPr>
              <a:defRPr/>
            </a:lvl1pPr>
          </a:lstStyle>
          <a:p>
            <a:endParaRPr lang="es-ES"/>
          </a:p>
        </p:txBody>
      </p:sp>
      <p:sp>
        <p:nvSpPr>
          <p:cNvPr id="6" name="Slide Number Placeholder 5"/>
          <p:cNvSpPr>
            <a:spLocks noGrp="1"/>
          </p:cNvSpPr>
          <p:nvPr>
            <p:ph type="sldNum" sz="quarter" idx="12"/>
          </p:nvPr>
        </p:nvSpPr>
        <p:spPr/>
        <p:txBody>
          <a:bodyPr/>
          <a:lstStyle>
            <a:lvl1pPr>
              <a:defRPr/>
            </a:lvl1pPr>
          </a:lstStyle>
          <a:p>
            <a:fld id="{4B248310-C8D8-4445-9DCD-8C3F583A32AA}" type="slidenum">
              <a:rPr lang="es-ES"/>
              <a:pPr/>
              <a:t>‹#›</a:t>
            </a:fld>
            <a:endParaRPr lang="es-E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s-ES"/>
          </a:p>
        </p:txBody>
      </p:sp>
      <p:sp>
        <p:nvSpPr>
          <p:cNvPr id="5" name="Footer Placeholder 4"/>
          <p:cNvSpPr>
            <a:spLocks noGrp="1"/>
          </p:cNvSpPr>
          <p:nvPr>
            <p:ph type="ftr" sz="quarter" idx="11"/>
          </p:nvPr>
        </p:nvSpPr>
        <p:spPr/>
        <p:txBody>
          <a:bodyPr/>
          <a:lstStyle>
            <a:lvl1pPr>
              <a:defRPr/>
            </a:lvl1pPr>
          </a:lstStyle>
          <a:p>
            <a:endParaRPr lang="es-ES"/>
          </a:p>
        </p:txBody>
      </p:sp>
      <p:sp>
        <p:nvSpPr>
          <p:cNvPr id="6" name="Slide Number Placeholder 5"/>
          <p:cNvSpPr>
            <a:spLocks noGrp="1"/>
          </p:cNvSpPr>
          <p:nvPr>
            <p:ph type="sldNum" sz="quarter" idx="12"/>
          </p:nvPr>
        </p:nvSpPr>
        <p:spPr/>
        <p:txBody>
          <a:bodyPr/>
          <a:lstStyle>
            <a:lvl1pPr>
              <a:defRPr/>
            </a:lvl1pPr>
          </a:lstStyle>
          <a:p>
            <a:fld id="{C78661F6-8605-4F08-8B33-D918AF88F786}" type="slidenum">
              <a:rPr lang="es-ES"/>
              <a:pPr/>
              <a:t>‹#›</a:t>
            </a:fld>
            <a:endParaRPr lang="es-E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s-ES"/>
          </a:p>
        </p:txBody>
      </p:sp>
      <p:sp>
        <p:nvSpPr>
          <p:cNvPr id="5" name="Footer Placeholder 4"/>
          <p:cNvSpPr>
            <a:spLocks noGrp="1"/>
          </p:cNvSpPr>
          <p:nvPr>
            <p:ph type="ftr" sz="quarter" idx="11"/>
          </p:nvPr>
        </p:nvSpPr>
        <p:spPr/>
        <p:txBody>
          <a:bodyPr/>
          <a:lstStyle>
            <a:lvl1pPr>
              <a:defRPr/>
            </a:lvl1pPr>
          </a:lstStyle>
          <a:p>
            <a:endParaRPr lang="es-ES"/>
          </a:p>
        </p:txBody>
      </p:sp>
      <p:sp>
        <p:nvSpPr>
          <p:cNvPr id="6" name="Slide Number Placeholder 5"/>
          <p:cNvSpPr>
            <a:spLocks noGrp="1"/>
          </p:cNvSpPr>
          <p:nvPr>
            <p:ph type="sldNum" sz="quarter" idx="12"/>
          </p:nvPr>
        </p:nvSpPr>
        <p:spPr/>
        <p:txBody>
          <a:bodyPr/>
          <a:lstStyle>
            <a:lvl1pPr>
              <a:defRPr/>
            </a:lvl1pPr>
          </a:lstStyle>
          <a:p>
            <a:fld id="{8665F48B-B8E9-4518-87B7-810609F08D6D}" type="slidenum">
              <a:rPr lang="es-ES"/>
              <a:pPr/>
              <a:t>‹#›</a:t>
            </a:fld>
            <a:endParaRPr lang="es-E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s-ES"/>
          </a:p>
        </p:txBody>
      </p:sp>
      <p:sp>
        <p:nvSpPr>
          <p:cNvPr id="5" name="Footer Placeholder 4"/>
          <p:cNvSpPr>
            <a:spLocks noGrp="1"/>
          </p:cNvSpPr>
          <p:nvPr>
            <p:ph type="ftr" sz="quarter" idx="11"/>
          </p:nvPr>
        </p:nvSpPr>
        <p:spPr/>
        <p:txBody>
          <a:bodyPr/>
          <a:lstStyle>
            <a:lvl1pPr>
              <a:defRPr/>
            </a:lvl1pPr>
          </a:lstStyle>
          <a:p>
            <a:endParaRPr lang="es-ES"/>
          </a:p>
        </p:txBody>
      </p:sp>
      <p:sp>
        <p:nvSpPr>
          <p:cNvPr id="6" name="Slide Number Placeholder 5"/>
          <p:cNvSpPr>
            <a:spLocks noGrp="1"/>
          </p:cNvSpPr>
          <p:nvPr>
            <p:ph type="sldNum" sz="quarter" idx="12"/>
          </p:nvPr>
        </p:nvSpPr>
        <p:spPr/>
        <p:txBody>
          <a:bodyPr/>
          <a:lstStyle>
            <a:lvl1pPr>
              <a:defRPr/>
            </a:lvl1pPr>
          </a:lstStyle>
          <a:p>
            <a:fld id="{AE0885BC-7055-42B7-B63F-0DBE633D3864}" type="slidenum">
              <a:rPr lang="es-ES"/>
              <a:pPr/>
              <a:t>‹#›</a:t>
            </a:fld>
            <a:endParaRPr lang="es-E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s-ES"/>
          </a:p>
        </p:txBody>
      </p:sp>
      <p:sp>
        <p:nvSpPr>
          <p:cNvPr id="6" name="Footer Placeholder 5"/>
          <p:cNvSpPr>
            <a:spLocks noGrp="1"/>
          </p:cNvSpPr>
          <p:nvPr>
            <p:ph type="ftr" sz="quarter" idx="11"/>
          </p:nvPr>
        </p:nvSpPr>
        <p:spPr/>
        <p:txBody>
          <a:bodyPr/>
          <a:lstStyle>
            <a:lvl1pPr>
              <a:defRPr/>
            </a:lvl1pPr>
          </a:lstStyle>
          <a:p>
            <a:endParaRPr lang="es-ES"/>
          </a:p>
        </p:txBody>
      </p:sp>
      <p:sp>
        <p:nvSpPr>
          <p:cNvPr id="7" name="Slide Number Placeholder 6"/>
          <p:cNvSpPr>
            <a:spLocks noGrp="1"/>
          </p:cNvSpPr>
          <p:nvPr>
            <p:ph type="sldNum" sz="quarter" idx="12"/>
          </p:nvPr>
        </p:nvSpPr>
        <p:spPr/>
        <p:txBody>
          <a:bodyPr/>
          <a:lstStyle>
            <a:lvl1pPr>
              <a:defRPr/>
            </a:lvl1pPr>
          </a:lstStyle>
          <a:p>
            <a:fld id="{55EEA276-8E67-4D71-AF4E-BF37D56B551E}" type="slidenum">
              <a:rPr lang="es-ES"/>
              <a:pPr/>
              <a:t>‹#›</a:t>
            </a:fld>
            <a:endParaRPr lang="es-E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s-ES"/>
          </a:p>
        </p:txBody>
      </p:sp>
      <p:sp>
        <p:nvSpPr>
          <p:cNvPr id="8" name="Footer Placeholder 7"/>
          <p:cNvSpPr>
            <a:spLocks noGrp="1"/>
          </p:cNvSpPr>
          <p:nvPr>
            <p:ph type="ftr" sz="quarter" idx="11"/>
          </p:nvPr>
        </p:nvSpPr>
        <p:spPr/>
        <p:txBody>
          <a:bodyPr/>
          <a:lstStyle>
            <a:lvl1pPr>
              <a:defRPr/>
            </a:lvl1pPr>
          </a:lstStyle>
          <a:p>
            <a:endParaRPr lang="es-ES"/>
          </a:p>
        </p:txBody>
      </p:sp>
      <p:sp>
        <p:nvSpPr>
          <p:cNvPr id="9" name="Slide Number Placeholder 8"/>
          <p:cNvSpPr>
            <a:spLocks noGrp="1"/>
          </p:cNvSpPr>
          <p:nvPr>
            <p:ph type="sldNum" sz="quarter" idx="12"/>
          </p:nvPr>
        </p:nvSpPr>
        <p:spPr/>
        <p:txBody>
          <a:bodyPr/>
          <a:lstStyle>
            <a:lvl1pPr>
              <a:defRPr/>
            </a:lvl1pPr>
          </a:lstStyle>
          <a:p>
            <a:fld id="{56A69FE7-5B9B-4817-A878-C67831B8704E}" type="slidenum">
              <a:rPr lang="es-ES"/>
              <a:pPr/>
              <a:t>‹#›</a:t>
            </a:fld>
            <a:endParaRPr lang="es-E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s-ES"/>
          </a:p>
        </p:txBody>
      </p:sp>
      <p:sp>
        <p:nvSpPr>
          <p:cNvPr id="4" name="Footer Placeholder 3"/>
          <p:cNvSpPr>
            <a:spLocks noGrp="1"/>
          </p:cNvSpPr>
          <p:nvPr>
            <p:ph type="ftr" sz="quarter" idx="11"/>
          </p:nvPr>
        </p:nvSpPr>
        <p:spPr/>
        <p:txBody>
          <a:bodyPr/>
          <a:lstStyle>
            <a:lvl1pPr>
              <a:defRPr/>
            </a:lvl1pPr>
          </a:lstStyle>
          <a:p>
            <a:endParaRPr lang="es-ES"/>
          </a:p>
        </p:txBody>
      </p:sp>
      <p:sp>
        <p:nvSpPr>
          <p:cNvPr id="5" name="Slide Number Placeholder 4"/>
          <p:cNvSpPr>
            <a:spLocks noGrp="1"/>
          </p:cNvSpPr>
          <p:nvPr>
            <p:ph type="sldNum" sz="quarter" idx="12"/>
          </p:nvPr>
        </p:nvSpPr>
        <p:spPr/>
        <p:txBody>
          <a:bodyPr/>
          <a:lstStyle>
            <a:lvl1pPr>
              <a:defRPr/>
            </a:lvl1pPr>
          </a:lstStyle>
          <a:p>
            <a:fld id="{126C3BCC-A783-4A95-B868-721A07F6A2E8}" type="slidenum">
              <a:rPr lang="es-ES"/>
              <a:pPr/>
              <a:t>‹#›</a:t>
            </a:fld>
            <a:endParaRPr lang="es-E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s-ES"/>
          </a:p>
        </p:txBody>
      </p:sp>
      <p:sp>
        <p:nvSpPr>
          <p:cNvPr id="3" name="Footer Placeholder 2"/>
          <p:cNvSpPr>
            <a:spLocks noGrp="1"/>
          </p:cNvSpPr>
          <p:nvPr>
            <p:ph type="ftr" sz="quarter" idx="11"/>
          </p:nvPr>
        </p:nvSpPr>
        <p:spPr/>
        <p:txBody>
          <a:bodyPr/>
          <a:lstStyle>
            <a:lvl1pPr>
              <a:defRPr/>
            </a:lvl1pPr>
          </a:lstStyle>
          <a:p>
            <a:endParaRPr lang="es-ES"/>
          </a:p>
        </p:txBody>
      </p:sp>
      <p:sp>
        <p:nvSpPr>
          <p:cNvPr id="4" name="Slide Number Placeholder 3"/>
          <p:cNvSpPr>
            <a:spLocks noGrp="1"/>
          </p:cNvSpPr>
          <p:nvPr>
            <p:ph type="sldNum" sz="quarter" idx="12"/>
          </p:nvPr>
        </p:nvSpPr>
        <p:spPr/>
        <p:txBody>
          <a:bodyPr/>
          <a:lstStyle>
            <a:lvl1pPr>
              <a:defRPr/>
            </a:lvl1pPr>
          </a:lstStyle>
          <a:p>
            <a:fld id="{8C9E108B-D78B-402F-B2F4-B69670A417AC}" type="slidenum">
              <a:rPr lang="es-ES"/>
              <a:pPr/>
              <a:t>‹#›</a:t>
            </a:fld>
            <a:endParaRPr lang="es-E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s-ES"/>
          </a:p>
        </p:txBody>
      </p:sp>
      <p:sp>
        <p:nvSpPr>
          <p:cNvPr id="6" name="Footer Placeholder 5"/>
          <p:cNvSpPr>
            <a:spLocks noGrp="1"/>
          </p:cNvSpPr>
          <p:nvPr>
            <p:ph type="ftr" sz="quarter" idx="11"/>
          </p:nvPr>
        </p:nvSpPr>
        <p:spPr/>
        <p:txBody>
          <a:bodyPr/>
          <a:lstStyle>
            <a:lvl1pPr>
              <a:defRPr/>
            </a:lvl1pPr>
          </a:lstStyle>
          <a:p>
            <a:endParaRPr lang="es-ES"/>
          </a:p>
        </p:txBody>
      </p:sp>
      <p:sp>
        <p:nvSpPr>
          <p:cNvPr id="7" name="Slide Number Placeholder 6"/>
          <p:cNvSpPr>
            <a:spLocks noGrp="1"/>
          </p:cNvSpPr>
          <p:nvPr>
            <p:ph type="sldNum" sz="quarter" idx="12"/>
          </p:nvPr>
        </p:nvSpPr>
        <p:spPr/>
        <p:txBody>
          <a:bodyPr/>
          <a:lstStyle>
            <a:lvl1pPr>
              <a:defRPr/>
            </a:lvl1pPr>
          </a:lstStyle>
          <a:p>
            <a:fld id="{4E40463E-6A22-45B0-83FF-C0B737BD542D}" type="slidenum">
              <a:rPr lang="es-ES"/>
              <a:pPr/>
              <a:t>‹#›</a:t>
            </a:fld>
            <a:endParaRPr lang="es-E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s-ES"/>
          </a:p>
        </p:txBody>
      </p:sp>
      <p:sp>
        <p:nvSpPr>
          <p:cNvPr id="6" name="Footer Placeholder 5"/>
          <p:cNvSpPr>
            <a:spLocks noGrp="1"/>
          </p:cNvSpPr>
          <p:nvPr>
            <p:ph type="ftr" sz="quarter" idx="11"/>
          </p:nvPr>
        </p:nvSpPr>
        <p:spPr/>
        <p:txBody>
          <a:bodyPr/>
          <a:lstStyle>
            <a:lvl1pPr>
              <a:defRPr/>
            </a:lvl1pPr>
          </a:lstStyle>
          <a:p>
            <a:endParaRPr lang="es-ES"/>
          </a:p>
        </p:txBody>
      </p:sp>
      <p:sp>
        <p:nvSpPr>
          <p:cNvPr id="7" name="Slide Number Placeholder 6"/>
          <p:cNvSpPr>
            <a:spLocks noGrp="1"/>
          </p:cNvSpPr>
          <p:nvPr>
            <p:ph type="sldNum" sz="quarter" idx="12"/>
          </p:nvPr>
        </p:nvSpPr>
        <p:spPr/>
        <p:txBody>
          <a:bodyPr/>
          <a:lstStyle>
            <a:lvl1pPr>
              <a:defRPr/>
            </a:lvl1pPr>
          </a:lstStyle>
          <a:p>
            <a:fld id="{B6CFBEB1-E788-46B4-BC31-70768966B7FA}" type="slidenum">
              <a:rPr lang="es-ES"/>
              <a:pPr/>
              <a:t>‹#›</a:t>
            </a:fld>
            <a:endParaRPr lang="es-E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99"/>
            </a:gs>
            <a:gs pos="50000">
              <a:srgbClr val="3399FF"/>
            </a:gs>
            <a:gs pos="100000">
              <a:srgbClr val="000099"/>
            </a:gs>
          </a:gsLst>
          <a:lin ang="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s-E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s-E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3681D3EC-0F1B-4CC4-B0FB-B10C84137454}" type="slidenum">
              <a:rPr lang="es-ES"/>
              <a:pPr/>
              <a:t>‹#›</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file:///C:\Beatriz\Presupuesto%20Chile%20Solidario\LOGOjpg.jpg" TargetMode="Externa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file:///C:\Beatriz\Presupuesto%20Chile%20Solidario\LOGOjpg.jpg" TargetMode="Externa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file:///C:\Beatriz\Presupuesto%20Chile%20Solidario\LOGOjpg.jpg"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file:///C:\Beatriz\Presupuesto%20Chile%20Solidario\LOGOjpg.jpg"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file:///C:\Beatriz\Presupuesto%20Chile%20Solidario\LOGOjpg.jpg"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file:///C:\Beatriz\Presupuesto%20Chile%20Solidario\LOGOjpg.jpg"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file:///C:\Beatriz\Presupuesto%20Chile%20Solidario\LOGOjpg.jpg"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file:///C:\Beatriz\Presupuesto%20Chile%20Solidario\LOGOjpg.jpg"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file:///C:\Beatriz\Presupuesto%20Chile%20Solidario\LOGOjpg.jpg"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file:///C:\Beatriz\Presupuesto%20Chile%20Solidario\LOGOjpg.jpg"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file:///C:\Beatriz\Presupuesto%20Chile%20Solidario\LOGOjpg.jpg"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file:///C:\Beatriz\Presupuesto%20Chile%20Solidario\LOGOjpg.jpg"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file:///C:\Beatriz\Presupuesto%20Chile%20Solidario\LOGOjpg.jpg"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file:///C:\Beatriz\Presupuesto%20Chile%20Solidario\LOGOjpg.jpg"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file:///C:\Beatriz\Presupuesto%20Chile%20Solidario\LOGOjpg.jpg"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file:///C:\Beatriz\Presupuesto%20Chile%20Solidario\LOGOjpg.jpg"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file:///C:\Beatriz\Presupuesto%20Chile%20Solidario\LOGOjpg.jpg"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file:///C:\Beatriz\Presupuesto%20Chile%20Solidario\LOGOjpg.jpg"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9.emf"/><Relationship Id="rId1" Type="http://schemas.openxmlformats.org/officeDocument/2006/relationships/slideLayout" Target="../slideLayouts/slideLayout2.xml"/><Relationship Id="rId4" Type="http://schemas.openxmlformats.org/officeDocument/2006/relationships/image" Target="file:///C:\Beatriz\Presupuesto%20Chile%20Solidario\LOGOjpg.jpg" TargetMode="External"/></Relationships>
</file>

<file path=ppt/slides/_rels/slide32.xml.rels><?xml version="1.0" encoding="UTF-8" standalone="yes"?>
<Relationships xmlns="http://schemas.openxmlformats.org/package/2006/relationships"><Relationship Id="rId3" Type="http://schemas.openxmlformats.org/officeDocument/2006/relationships/oleObject" Target="../embeddings/Microsoft_Office_Excel_97-2003_Worksheet4.xls"/><Relationship Id="rId2" Type="http://schemas.openxmlformats.org/officeDocument/2006/relationships/slideLayout" Target="../slideLayouts/slideLayout2.xml"/><Relationship Id="rId1" Type="http://schemas.openxmlformats.org/officeDocument/2006/relationships/vmlDrawing" Target="../drawings/vmlDrawing4.vml"/></Relationships>
</file>

<file path=ppt/slides/_rels/slide33.xml.rels><?xml version="1.0" encoding="UTF-8" standalone="yes"?>
<Relationships xmlns="http://schemas.openxmlformats.org/package/2006/relationships"><Relationship Id="rId3" Type="http://schemas.openxmlformats.org/officeDocument/2006/relationships/oleObject" Target="../embeddings/Microsoft_Office_Excel_97-2003_Worksheet5.xls"/><Relationship Id="rId2" Type="http://schemas.openxmlformats.org/officeDocument/2006/relationships/slideLayout" Target="../slideLayouts/slideLayout2.xml"/><Relationship Id="rId1" Type="http://schemas.openxmlformats.org/officeDocument/2006/relationships/vmlDrawing" Target="../drawings/vmlDrawing5.vml"/></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oleObject" Target="../embeddings/Microsoft_Office_Excel_97-2003_Worksheet6.xls"/><Relationship Id="rId4" Type="http://schemas.openxmlformats.org/officeDocument/2006/relationships/image" Target="file:///C:\Beatriz\Presupuesto%20Chile%20Solidario\LOGOjpg.jpg"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file:///C:\Beatriz\Presupuesto%20Chile%20Solidario\LOGOjpg.jpg"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Microsoft_Office_Excel_Chart1.xls"/><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Microsoft_Office_Excel_Chart2.xls"/><Relationship Id="rId2" Type="http://schemas.openxmlformats.org/officeDocument/2006/relationships/slideLayout" Target="../slideLayouts/slideLayout7.xml"/><Relationship Id="rId1" Type="http://schemas.openxmlformats.org/officeDocument/2006/relationships/vmlDrawing" Target="../drawings/vmlDrawing2.vml"/></Relationships>
</file>

<file path=ppt/slides/_rels/slide8.xml.rels><?xml version="1.0" encoding="UTF-8" standalone="yes"?>
<Relationships xmlns="http://schemas.openxmlformats.org/package/2006/relationships"><Relationship Id="rId3" Type="http://schemas.openxmlformats.org/officeDocument/2006/relationships/oleObject" Target="../embeddings/Microsoft_Office_Excel_Chart3.xls"/><Relationship Id="rId2" Type="http://schemas.openxmlformats.org/officeDocument/2006/relationships/slideLayout" Target="../slideLayouts/slideLayout7.xml"/><Relationship Id="rId1" Type="http://schemas.openxmlformats.org/officeDocument/2006/relationships/vmlDrawing" Target="../drawings/vmlDrawing3.v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ctrTitle"/>
          </p:nvPr>
        </p:nvSpPr>
        <p:spPr>
          <a:xfrm>
            <a:off x="1295400" y="3733800"/>
            <a:ext cx="7239000" cy="1841500"/>
          </a:xfrm>
        </p:spPr>
        <p:txBody>
          <a:bodyPr/>
          <a:lstStyle/>
          <a:p>
            <a:r>
              <a:rPr lang="en-US" sz="3200" b="1">
                <a:solidFill>
                  <a:srgbClr val="FFCC00"/>
                </a:solidFill>
                <a:effectLst>
                  <a:outerShdw blurRad="38100" dist="38100" dir="2700000" algn="tl">
                    <a:srgbClr val="000000"/>
                  </a:outerShdw>
                </a:effectLst>
                <a:latin typeface="Arial" pitchFamily="34" charset="0"/>
              </a:rPr>
              <a:t>Chile Solidario System</a:t>
            </a:r>
            <a:r>
              <a:rPr lang="en-US" sz="2800" b="1">
                <a:solidFill>
                  <a:srgbClr val="FFCC00"/>
                </a:solidFill>
                <a:effectLst>
                  <a:outerShdw blurRad="38100" dist="38100" dir="2700000" algn="tl">
                    <a:srgbClr val="000000"/>
                  </a:outerShdw>
                </a:effectLst>
                <a:latin typeface="Arial" pitchFamily="34" charset="0"/>
              </a:rPr>
              <a:t/>
            </a:r>
            <a:br>
              <a:rPr lang="en-US" sz="2800" b="1">
                <a:solidFill>
                  <a:srgbClr val="FFCC00"/>
                </a:solidFill>
                <a:effectLst>
                  <a:outerShdw blurRad="38100" dist="38100" dir="2700000" algn="tl">
                    <a:srgbClr val="000000"/>
                  </a:outerShdw>
                </a:effectLst>
                <a:latin typeface="Arial" pitchFamily="34" charset="0"/>
              </a:rPr>
            </a:br>
            <a:r>
              <a:rPr lang="en-US" sz="2400" b="1">
                <a:solidFill>
                  <a:srgbClr val="FFCC00"/>
                </a:solidFill>
                <a:effectLst>
                  <a:outerShdw blurRad="38100" dist="38100" dir="2700000" algn="tl">
                    <a:srgbClr val="000000"/>
                  </a:outerShdw>
                </a:effectLst>
              </a:rPr>
              <a:t/>
            </a:r>
            <a:br>
              <a:rPr lang="en-US" sz="2400" b="1">
                <a:solidFill>
                  <a:srgbClr val="FFCC00"/>
                </a:solidFill>
                <a:effectLst>
                  <a:outerShdw blurRad="38100" dist="38100" dir="2700000" algn="tl">
                    <a:srgbClr val="000000"/>
                  </a:outerShdw>
                </a:effectLst>
              </a:rPr>
            </a:br>
            <a:r>
              <a:rPr lang="en-US" sz="2500" b="1">
                <a:solidFill>
                  <a:srgbClr val="FFCC00"/>
                </a:solidFill>
                <a:effectLst>
                  <a:outerShdw blurRad="38100" dist="38100" dir="2700000" algn="tl">
                    <a:srgbClr val="000000"/>
                  </a:outerShdw>
                </a:effectLst>
                <a:latin typeface="Arial" pitchFamily="34" charset="0"/>
              </a:rPr>
              <a:t>Comprehensive Social</a:t>
            </a:r>
            <a:r>
              <a:rPr lang="en-US" sz="2400" b="1">
                <a:solidFill>
                  <a:srgbClr val="FFCC00"/>
                </a:solidFill>
                <a:effectLst>
                  <a:outerShdw blurRad="38100" dist="38100" dir="2700000" algn="tl">
                    <a:srgbClr val="000000"/>
                  </a:outerShdw>
                </a:effectLst>
              </a:rPr>
              <a:t> </a:t>
            </a:r>
            <a:r>
              <a:rPr lang="en-US" sz="2400" b="1">
                <a:solidFill>
                  <a:schemeClr val="bg1"/>
                </a:solidFill>
                <a:effectLst>
                  <a:outerShdw blurRad="38100" dist="38100" dir="2700000" algn="tl">
                    <a:srgbClr val="000000"/>
                  </a:outerShdw>
                </a:effectLst>
                <a:latin typeface="Arial" pitchFamily="34" charset="0"/>
              </a:rPr>
              <a:t>Protection for the Country’s Poorest 225,000 Families </a:t>
            </a:r>
            <a:br>
              <a:rPr lang="en-US" sz="2400" b="1">
                <a:solidFill>
                  <a:schemeClr val="bg1"/>
                </a:solidFill>
                <a:effectLst>
                  <a:outerShdw blurRad="38100" dist="38100" dir="2700000" algn="tl">
                    <a:srgbClr val="000000"/>
                  </a:outerShdw>
                </a:effectLst>
                <a:latin typeface="Arial" pitchFamily="34" charset="0"/>
              </a:rPr>
            </a:br>
            <a:endParaRPr lang="en-US" sz="2400" b="1" i="1">
              <a:solidFill>
                <a:srgbClr val="FFCC00"/>
              </a:solidFill>
              <a:effectLst>
                <a:outerShdw blurRad="38100" dist="38100" dir="2700000" algn="tl">
                  <a:srgbClr val="000000"/>
                </a:outerShdw>
              </a:effectLst>
            </a:endParaRPr>
          </a:p>
        </p:txBody>
      </p:sp>
      <p:sp>
        <p:nvSpPr>
          <p:cNvPr id="135171" name="Rectangle 3"/>
          <p:cNvSpPr>
            <a:spLocks noGrp="1" noChangeArrowheads="1"/>
          </p:cNvSpPr>
          <p:nvPr>
            <p:ph type="subTitle" idx="1"/>
          </p:nvPr>
        </p:nvSpPr>
        <p:spPr>
          <a:xfrm>
            <a:off x="4572000" y="6380163"/>
            <a:ext cx="4572000" cy="477837"/>
          </a:xfrm>
        </p:spPr>
        <p:txBody>
          <a:bodyPr/>
          <a:lstStyle/>
          <a:p>
            <a:r>
              <a:rPr lang="en-US" sz="1800" b="1">
                <a:solidFill>
                  <a:schemeClr val="bg1"/>
                </a:solidFill>
                <a:latin typeface="Arial" pitchFamily="34" charset="0"/>
              </a:rPr>
              <a:t>October 2002</a:t>
            </a:r>
          </a:p>
        </p:txBody>
      </p:sp>
      <p:pic>
        <p:nvPicPr>
          <p:cNvPr id="135172" name="Picture 4" descr="C:\Beatriz\Presupuesto Chile Solidario\LOGOjpg.jpg"/>
          <p:cNvPicPr>
            <a:picLocks noChangeAspect="1" noChangeArrowheads="1"/>
          </p:cNvPicPr>
          <p:nvPr/>
        </p:nvPicPr>
        <p:blipFill>
          <a:blip r:embed="rId2" r:link="rId3" cstate="print"/>
          <a:srcRect t="5301" r="47557" b="66235"/>
          <a:stretch>
            <a:fillRect/>
          </a:stretch>
        </p:blipFill>
        <p:spPr bwMode="auto">
          <a:xfrm>
            <a:off x="3810000" y="304800"/>
            <a:ext cx="2286000" cy="3170238"/>
          </a:xfrm>
          <a:prstGeom prst="rect">
            <a:avLst/>
          </a:prstGeom>
          <a:noFill/>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p:txBody>
          <a:bodyPr/>
          <a:lstStyle/>
          <a:p>
            <a:r>
              <a:rPr lang="en-US" sz="3600" b="1">
                <a:solidFill>
                  <a:srgbClr val="FFCC00"/>
                </a:solidFill>
                <a:latin typeface="Arial" pitchFamily="34" charset="0"/>
              </a:rPr>
              <a:t>Context of Chile Solidario</a:t>
            </a:r>
          </a:p>
        </p:txBody>
      </p:sp>
      <p:sp>
        <p:nvSpPr>
          <p:cNvPr id="196611" name="Rectangle 3"/>
          <p:cNvSpPr>
            <a:spLocks noGrp="1" noChangeArrowheads="1"/>
          </p:cNvSpPr>
          <p:nvPr>
            <p:ph type="body" idx="1"/>
          </p:nvPr>
        </p:nvSpPr>
        <p:spPr/>
        <p:txBody>
          <a:bodyPr/>
          <a:lstStyle/>
          <a:p>
            <a:pPr algn="just">
              <a:spcBef>
                <a:spcPct val="50000"/>
              </a:spcBef>
              <a:buClr>
                <a:srgbClr val="FFCC00"/>
              </a:buClr>
              <a:buFont typeface="Wingdings" pitchFamily="2" charset="2"/>
              <a:buChar char="Ø"/>
            </a:pPr>
            <a:r>
              <a:rPr lang="en-US" sz="2400" b="1">
                <a:solidFill>
                  <a:schemeClr val="bg1"/>
                </a:solidFill>
                <a:latin typeface="Arial" pitchFamily="34" charset="0"/>
              </a:rPr>
              <a:t>It has become increasingly difficult to undertake the reduction of indigence because of the complexity of the elements that comprise and sustain it. </a:t>
            </a:r>
          </a:p>
          <a:p>
            <a:pPr algn="just">
              <a:spcBef>
                <a:spcPct val="50000"/>
              </a:spcBef>
              <a:buClr>
                <a:srgbClr val="FFCC00"/>
              </a:buClr>
              <a:buFont typeface="Wingdings" pitchFamily="2" charset="2"/>
              <a:buChar char="Ø"/>
            </a:pPr>
            <a:endParaRPr lang="en-US" sz="2400" b="1">
              <a:solidFill>
                <a:schemeClr val="bg1"/>
              </a:solidFill>
              <a:latin typeface="Arial" pitchFamily="34" charset="0"/>
            </a:endParaRPr>
          </a:p>
          <a:p>
            <a:pPr algn="just">
              <a:spcBef>
                <a:spcPct val="50000"/>
              </a:spcBef>
              <a:buClr>
                <a:srgbClr val="FFCC00"/>
              </a:buClr>
              <a:buFont typeface="Wingdings" pitchFamily="2" charset="2"/>
              <a:buChar char="Ø"/>
            </a:pPr>
            <a:r>
              <a:rPr lang="en-US" sz="2400" b="1">
                <a:solidFill>
                  <a:schemeClr val="bg1"/>
                </a:solidFill>
                <a:latin typeface="Arial" pitchFamily="34" charset="0"/>
              </a:rPr>
              <a:t>The indigent are a group of 850,000 people whose monthly per capita income does not cover the basic food basket.  They make up 5.7% of the country’s population.</a:t>
            </a:r>
          </a:p>
          <a:p>
            <a:pPr algn="just">
              <a:spcBef>
                <a:spcPct val="50000"/>
              </a:spcBef>
              <a:buClr>
                <a:srgbClr val="FFCC00"/>
              </a:buClr>
              <a:buFont typeface="Wingdings" pitchFamily="2" charset="2"/>
              <a:buChar char="Ø"/>
            </a:pPr>
            <a:endParaRPr lang="en-US" sz="2400" b="1">
              <a:solidFill>
                <a:schemeClr val="bg1"/>
              </a:solidFill>
              <a:latin typeface="Arial" pitchFamily="34" charset="0"/>
            </a:endParaRPr>
          </a:p>
        </p:txBody>
      </p:sp>
      <p:pic>
        <p:nvPicPr>
          <p:cNvPr id="196612" name="Picture 4" descr="C:\Usuarios\biggest\logo_109x132.jpg"/>
          <p:cNvPicPr>
            <a:picLocks noChangeAspect="1" noChangeArrowheads="1"/>
          </p:cNvPicPr>
          <p:nvPr/>
        </p:nvPicPr>
        <p:blipFill>
          <a:blip r:embed="rId2" cstate="print">
            <a:lum contrast="14000"/>
          </a:blip>
          <a:srcRect b="22728"/>
          <a:stretch>
            <a:fillRect/>
          </a:stretch>
        </p:blipFill>
        <p:spPr bwMode="auto">
          <a:xfrm>
            <a:off x="304800" y="76200"/>
            <a:ext cx="1384300" cy="1295400"/>
          </a:xfrm>
          <a:prstGeom prst="rect">
            <a:avLst/>
          </a:prstGeom>
          <a:noFill/>
        </p:spPr>
      </p:pic>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ChangeArrowheads="1"/>
          </p:cNvSpPr>
          <p:nvPr>
            <p:ph type="title"/>
          </p:nvPr>
        </p:nvSpPr>
        <p:spPr/>
        <p:txBody>
          <a:bodyPr/>
          <a:lstStyle/>
          <a:p>
            <a:r>
              <a:rPr lang="en-US" sz="3600" b="1">
                <a:solidFill>
                  <a:srgbClr val="FFCC00"/>
                </a:solidFill>
                <a:latin typeface="Arial" pitchFamily="34" charset="0"/>
              </a:rPr>
              <a:t>Context of Chile Solidario</a:t>
            </a:r>
          </a:p>
        </p:txBody>
      </p:sp>
      <p:sp>
        <p:nvSpPr>
          <p:cNvPr id="200707" name="Rectangle 3"/>
          <p:cNvSpPr>
            <a:spLocks noGrp="1" noChangeArrowheads="1"/>
          </p:cNvSpPr>
          <p:nvPr>
            <p:ph type="body" idx="1"/>
          </p:nvPr>
        </p:nvSpPr>
        <p:spPr/>
        <p:txBody>
          <a:bodyPr/>
          <a:lstStyle/>
          <a:p>
            <a:pPr algn="just">
              <a:spcBef>
                <a:spcPct val="50000"/>
              </a:spcBef>
              <a:buClr>
                <a:srgbClr val="FFCC00"/>
              </a:buClr>
              <a:buFont typeface="Wingdings" pitchFamily="2" charset="2"/>
              <a:buChar char="Ø"/>
            </a:pPr>
            <a:r>
              <a:rPr lang="en-US" sz="2400" b="1">
                <a:solidFill>
                  <a:schemeClr val="bg1"/>
                </a:solidFill>
                <a:latin typeface="Arial" pitchFamily="34" charset="0"/>
              </a:rPr>
              <a:t>We have a broad and diversified offering of services and benefits for the poor that are organized by demand. </a:t>
            </a:r>
          </a:p>
          <a:p>
            <a:pPr algn="just">
              <a:spcBef>
                <a:spcPct val="50000"/>
              </a:spcBef>
              <a:buClr>
                <a:srgbClr val="FFCC00"/>
              </a:buClr>
              <a:buFont typeface="Wingdings" pitchFamily="2" charset="2"/>
              <a:buChar char="Ø"/>
            </a:pPr>
            <a:endParaRPr lang="en-US" sz="2400" b="1">
              <a:solidFill>
                <a:schemeClr val="bg1"/>
              </a:solidFill>
              <a:latin typeface="Arial" pitchFamily="34" charset="0"/>
            </a:endParaRPr>
          </a:p>
          <a:p>
            <a:pPr algn="just">
              <a:spcBef>
                <a:spcPct val="50000"/>
              </a:spcBef>
              <a:buClr>
                <a:srgbClr val="FFCC00"/>
              </a:buClr>
              <a:buFont typeface="Wingdings" pitchFamily="2" charset="2"/>
              <a:buChar char="Ø"/>
            </a:pPr>
            <a:r>
              <a:rPr lang="en-US" sz="2400" b="1">
                <a:solidFill>
                  <a:schemeClr val="bg1"/>
                </a:solidFill>
                <a:latin typeface="Arial" pitchFamily="34" charset="0"/>
              </a:rPr>
              <a:t>This model does not extend to the indigent because they have no connection with the existing social networks.</a:t>
            </a:r>
          </a:p>
          <a:p>
            <a:endParaRPr lang="en-US"/>
          </a:p>
        </p:txBody>
      </p:sp>
      <p:pic>
        <p:nvPicPr>
          <p:cNvPr id="200708" name="Picture 4" descr="C:\Usuarios\biggest\logo_109x132.jpg"/>
          <p:cNvPicPr>
            <a:picLocks noChangeAspect="1" noChangeArrowheads="1"/>
          </p:cNvPicPr>
          <p:nvPr/>
        </p:nvPicPr>
        <p:blipFill>
          <a:blip r:embed="rId2" cstate="print">
            <a:lum contrast="14000"/>
          </a:blip>
          <a:srcRect b="22728"/>
          <a:stretch>
            <a:fillRect/>
          </a:stretch>
        </p:blipFill>
        <p:spPr bwMode="auto">
          <a:xfrm>
            <a:off x="304800" y="76200"/>
            <a:ext cx="1384300" cy="1295400"/>
          </a:xfrm>
          <a:prstGeom prst="rect">
            <a:avLst/>
          </a:prstGeom>
          <a:noFill/>
        </p:spPr>
      </p:pic>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7" name="Rectangle 3"/>
          <p:cNvSpPr>
            <a:spLocks noGrp="1" noChangeArrowheads="1"/>
          </p:cNvSpPr>
          <p:nvPr>
            <p:ph type="subTitle" idx="1"/>
          </p:nvPr>
        </p:nvSpPr>
        <p:spPr>
          <a:xfrm>
            <a:off x="1371600" y="5029200"/>
            <a:ext cx="6400800" cy="609600"/>
          </a:xfrm>
        </p:spPr>
        <p:txBody>
          <a:bodyPr/>
          <a:lstStyle/>
          <a:p>
            <a:r>
              <a:rPr lang="en-US" sz="2000" b="1">
                <a:solidFill>
                  <a:schemeClr val="bg1"/>
                </a:solidFill>
                <a:effectLst>
                  <a:outerShdw blurRad="38100" dist="38100" dir="2700000" algn="tl">
                    <a:srgbClr val="000000"/>
                  </a:outerShdw>
                </a:effectLst>
                <a:latin typeface="Arial" pitchFamily="34" charset="0"/>
              </a:rPr>
              <a:t>DESIGN AND PROGRESS OF AN EXTREME POVERTY REDUCTION STRATEGY</a:t>
            </a:r>
          </a:p>
        </p:txBody>
      </p:sp>
      <p:pic>
        <p:nvPicPr>
          <p:cNvPr id="185348" name="Picture 4" descr="C:\Beatriz\Presupuesto Chile Solidario\LOGOjpg.jpg"/>
          <p:cNvPicPr>
            <a:picLocks noChangeAspect="1" noChangeArrowheads="1"/>
          </p:cNvPicPr>
          <p:nvPr>
            <p:ph type="ctrTitle"/>
          </p:nvPr>
        </p:nvPicPr>
        <p:blipFill>
          <a:blip r:embed="rId2" r:link="rId3" cstate="print"/>
          <a:srcRect t="5301" r="47557" b="66235"/>
          <a:stretch>
            <a:fillRect/>
          </a:stretch>
        </p:blipFill>
        <p:spPr>
          <a:xfrm>
            <a:off x="3170238" y="914400"/>
            <a:ext cx="2416175" cy="3352800"/>
          </a:xfrm>
          <a:noFill/>
          <a:ln/>
        </p:spPr>
      </p:pic>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6" name="Rectangle 4"/>
          <p:cNvSpPr>
            <a:spLocks noChangeArrowheads="1"/>
          </p:cNvSpPr>
          <p:nvPr/>
        </p:nvSpPr>
        <p:spPr bwMode="auto">
          <a:xfrm>
            <a:off x="3419475" y="1519238"/>
            <a:ext cx="1509713" cy="519112"/>
          </a:xfrm>
          <a:prstGeom prst="rect">
            <a:avLst/>
          </a:prstGeom>
          <a:noFill/>
          <a:ln w="9525">
            <a:noFill/>
            <a:miter lim="800000"/>
            <a:headEnd/>
            <a:tailEnd/>
          </a:ln>
          <a:effectLst>
            <a:outerShdw dist="53882" dir="2700000" algn="ctr" rotWithShape="0">
              <a:srgbClr val="000066"/>
            </a:outerShdw>
          </a:effectLst>
        </p:spPr>
        <p:txBody>
          <a:bodyPr wrap="none">
            <a:spAutoFit/>
          </a:bodyPr>
          <a:lstStyle/>
          <a:p>
            <a:pPr algn="ctr">
              <a:spcBef>
                <a:spcPct val="50000"/>
              </a:spcBef>
            </a:pPr>
            <a:r>
              <a:rPr lang="es-ES_tradnl" sz="2800" b="1">
                <a:solidFill>
                  <a:srgbClr val="FFCC00"/>
                </a:solidFill>
                <a:latin typeface="Arial" pitchFamily="34" charset="0"/>
              </a:rPr>
              <a:t>Mission</a:t>
            </a:r>
          </a:p>
        </p:txBody>
      </p:sp>
      <p:sp>
        <p:nvSpPr>
          <p:cNvPr id="120837" name="Rectangle 5"/>
          <p:cNvSpPr>
            <a:spLocks noChangeArrowheads="1"/>
          </p:cNvSpPr>
          <p:nvPr/>
        </p:nvSpPr>
        <p:spPr bwMode="auto">
          <a:xfrm>
            <a:off x="152400" y="152400"/>
            <a:ext cx="8610600" cy="609600"/>
          </a:xfrm>
          <a:prstGeom prst="rect">
            <a:avLst/>
          </a:prstGeom>
          <a:noFill/>
          <a:ln w="9525">
            <a:noFill/>
            <a:miter lim="800000"/>
            <a:headEnd/>
            <a:tailEnd/>
          </a:ln>
          <a:effectLst/>
        </p:spPr>
        <p:txBody>
          <a:bodyPr anchor="ctr"/>
          <a:lstStyle/>
          <a:p>
            <a:endParaRPr lang="es-ES_tradnl" sz="2200" b="1">
              <a:solidFill>
                <a:schemeClr val="bg1"/>
              </a:solidFill>
              <a:effectLst>
                <a:outerShdw blurRad="38100" dist="38100" dir="2700000" algn="tl">
                  <a:srgbClr val="000000"/>
                </a:outerShdw>
              </a:effectLst>
              <a:latin typeface="Arial" pitchFamily="34" charset="0"/>
            </a:endParaRPr>
          </a:p>
          <a:p>
            <a:r>
              <a:rPr lang="en-US" sz="2200" b="1">
                <a:solidFill>
                  <a:schemeClr val="bg1"/>
                </a:solidFill>
                <a:effectLst>
                  <a:outerShdw blurRad="38100" dist="38100" dir="2700000" algn="tl">
                    <a:srgbClr val="000000"/>
                  </a:outerShdw>
                </a:effectLst>
                <a:latin typeface="Arial" pitchFamily="34" charset="0"/>
              </a:rPr>
              <a:t>Ministry of Planning and Cooperation, MIDEPLAN</a:t>
            </a:r>
          </a:p>
          <a:p>
            <a:endParaRPr lang="en-US" sz="2200" b="1">
              <a:solidFill>
                <a:schemeClr val="bg1"/>
              </a:solidFill>
              <a:effectLst>
                <a:outerShdw blurRad="38100" dist="38100" dir="2700000" algn="tl">
                  <a:srgbClr val="000000"/>
                </a:outerShdw>
              </a:effectLst>
              <a:latin typeface="Arial" pitchFamily="34" charset="0"/>
            </a:endParaRPr>
          </a:p>
        </p:txBody>
      </p:sp>
      <p:sp>
        <p:nvSpPr>
          <p:cNvPr id="120838" name="Text Box 6"/>
          <p:cNvSpPr txBox="1">
            <a:spLocks noChangeArrowheads="1"/>
          </p:cNvSpPr>
          <p:nvPr/>
        </p:nvSpPr>
        <p:spPr bwMode="auto">
          <a:xfrm>
            <a:off x="1143000" y="2676525"/>
            <a:ext cx="6629400" cy="4090988"/>
          </a:xfrm>
          <a:prstGeom prst="rect">
            <a:avLst/>
          </a:prstGeom>
          <a:noFill/>
          <a:ln w="9525">
            <a:noFill/>
            <a:miter lim="800000"/>
            <a:headEnd/>
            <a:tailEnd/>
          </a:ln>
          <a:effectLst/>
        </p:spPr>
        <p:txBody>
          <a:bodyPr>
            <a:spAutoFit/>
          </a:bodyPr>
          <a:lstStyle/>
          <a:p>
            <a:pPr algn="just">
              <a:lnSpc>
                <a:spcPct val="140000"/>
              </a:lnSpc>
              <a:spcBef>
                <a:spcPct val="20000"/>
              </a:spcBef>
              <a:buClr>
                <a:srgbClr val="FFFF00"/>
              </a:buClr>
            </a:pPr>
            <a:r>
              <a:rPr lang="es-MX" b="1">
                <a:solidFill>
                  <a:schemeClr val="bg1"/>
                </a:solidFill>
                <a:latin typeface="Arial" pitchFamily="34" charset="0"/>
                <a:cs typeface="Arial" pitchFamily="34" charset="0"/>
              </a:rPr>
              <a:t>“To incorporate families living in extreme poverty into the State social protection network so that they can acquire economic and social capacities that will enable them to emerge from their depressed socioeconomic situation.”</a:t>
            </a:r>
            <a:endParaRPr lang="es-ES" b="1">
              <a:solidFill>
                <a:schemeClr val="bg1"/>
              </a:solidFill>
              <a:latin typeface="Arial" pitchFamily="34" charset="0"/>
              <a:cs typeface="Times New Roman" pitchFamily="18" charset="0"/>
            </a:endParaRPr>
          </a:p>
          <a:p>
            <a:pPr>
              <a:lnSpc>
                <a:spcPct val="80000"/>
              </a:lnSpc>
              <a:spcBef>
                <a:spcPct val="50000"/>
              </a:spcBef>
              <a:buClr>
                <a:srgbClr val="FFFF00"/>
              </a:buClr>
            </a:pPr>
            <a:endParaRPr lang="es-ES" b="1">
              <a:solidFill>
                <a:schemeClr val="bg1"/>
              </a:solidFill>
            </a:endParaRPr>
          </a:p>
          <a:p>
            <a:pPr>
              <a:spcBef>
                <a:spcPct val="50000"/>
              </a:spcBef>
            </a:pPr>
            <a:endParaRPr lang="es-ES" sz="2000">
              <a:solidFill>
                <a:schemeClr val="bg1"/>
              </a:solidFill>
            </a:endParaRPr>
          </a:p>
        </p:txBody>
      </p:sp>
      <p:pic>
        <p:nvPicPr>
          <p:cNvPr id="120840" name="Picture 8" descr="C:\Beatriz\Presupuesto Chile Solidario\LOGOjpg.jpg"/>
          <p:cNvPicPr>
            <a:picLocks noChangeAspect="1" noChangeArrowheads="1"/>
          </p:cNvPicPr>
          <p:nvPr/>
        </p:nvPicPr>
        <p:blipFill>
          <a:blip r:embed="rId2" r:link="rId3" cstate="print"/>
          <a:srcRect t="5301" r="47557" b="66235"/>
          <a:stretch>
            <a:fillRect/>
          </a:stretch>
        </p:blipFill>
        <p:spPr bwMode="auto">
          <a:xfrm>
            <a:off x="7848600" y="304800"/>
            <a:ext cx="990600" cy="1066800"/>
          </a:xfrm>
          <a:prstGeom prst="rect">
            <a:avLst/>
          </a:prstGeom>
          <a:noFill/>
        </p:spPr>
      </p:pic>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a:xfrm>
            <a:off x="457200" y="762000"/>
            <a:ext cx="8229600" cy="1371600"/>
          </a:xfrm>
        </p:spPr>
        <p:txBody>
          <a:bodyPr/>
          <a:lstStyle/>
          <a:p>
            <a:r>
              <a:rPr lang="en-US" sz="2800" b="1">
                <a:solidFill>
                  <a:srgbClr val="FFCC00"/>
                </a:solidFill>
                <a:effectLst>
                  <a:outerShdw blurRad="38100" dist="38100" dir="2700000" algn="tl">
                    <a:srgbClr val="000000"/>
                  </a:outerShdw>
                </a:effectLst>
                <a:latin typeface="Arial" pitchFamily="34" charset="0"/>
              </a:rPr>
              <a:t>Chile Solidario System </a:t>
            </a:r>
            <a:r>
              <a:rPr lang="en-US" sz="2400" b="1">
                <a:solidFill>
                  <a:srgbClr val="FFCC00"/>
                </a:solidFill>
                <a:effectLst>
                  <a:outerShdw blurRad="38100" dist="38100" dir="2700000" algn="tl">
                    <a:srgbClr val="000000"/>
                  </a:outerShdw>
                </a:effectLst>
                <a:latin typeface="Arial" pitchFamily="34" charset="0"/>
              </a:rPr>
              <a:t/>
            </a:r>
            <a:br>
              <a:rPr lang="en-US" sz="2400" b="1">
                <a:solidFill>
                  <a:srgbClr val="FFCC00"/>
                </a:solidFill>
                <a:effectLst>
                  <a:outerShdw blurRad="38100" dist="38100" dir="2700000" algn="tl">
                    <a:srgbClr val="000000"/>
                  </a:outerShdw>
                </a:effectLst>
                <a:latin typeface="Arial" pitchFamily="34" charset="0"/>
              </a:rPr>
            </a:br>
            <a:endParaRPr lang="en-US" sz="2400" b="1">
              <a:solidFill>
                <a:srgbClr val="FFCC00"/>
              </a:solidFill>
              <a:effectLst>
                <a:outerShdw blurRad="38100" dist="38100" dir="2700000" algn="tl">
                  <a:srgbClr val="000000"/>
                </a:outerShdw>
              </a:effectLst>
              <a:latin typeface="Arial" pitchFamily="34" charset="0"/>
            </a:endParaRPr>
          </a:p>
        </p:txBody>
      </p:sp>
      <p:sp>
        <p:nvSpPr>
          <p:cNvPr id="136195" name="Rectangle 3"/>
          <p:cNvSpPr>
            <a:spLocks noChangeArrowheads="1"/>
          </p:cNvSpPr>
          <p:nvPr/>
        </p:nvSpPr>
        <p:spPr bwMode="auto">
          <a:xfrm>
            <a:off x="609600" y="1752600"/>
            <a:ext cx="7467600" cy="5089525"/>
          </a:xfrm>
          <a:prstGeom prst="rect">
            <a:avLst/>
          </a:prstGeom>
          <a:noFill/>
          <a:ln w="9525">
            <a:noFill/>
            <a:miter lim="800000"/>
            <a:headEnd/>
            <a:tailEnd/>
          </a:ln>
          <a:effectLst/>
        </p:spPr>
        <p:txBody>
          <a:bodyPr>
            <a:spAutoFit/>
          </a:bodyPr>
          <a:lstStyle/>
          <a:p>
            <a:pPr marL="609600" indent="-609600" algn="just">
              <a:spcBef>
                <a:spcPct val="50000"/>
              </a:spcBef>
              <a:buClr>
                <a:schemeClr val="bg1"/>
              </a:buClr>
              <a:buSzPct val="65000"/>
              <a:buFontTx/>
              <a:buChar char="•"/>
              <a:tabLst>
                <a:tab pos="0" algn="l"/>
              </a:tabLst>
            </a:pPr>
            <a:r>
              <a:rPr lang="es-CL" b="1">
                <a:solidFill>
                  <a:schemeClr val="bg1"/>
                </a:solidFill>
                <a:latin typeface="Arial" pitchFamily="34" charset="0"/>
              </a:rPr>
              <a:t>Combines assistence and advancement, promoting the social eligibility and integration of extremely poor families</a:t>
            </a:r>
          </a:p>
          <a:p>
            <a:pPr marL="609600" indent="-609600" algn="just">
              <a:spcBef>
                <a:spcPct val="50000"/>
              </a:spcBef>
              <a:buClr>
                <a:schemeClr val="bg1"/>
              </a:buClr>
              <a:buSzPct val="65000"/>
              <a:buFontTx/>
              <a:buChar char="•"/>
              <a:tabLst>
                <a:tab pos="0" algn="l"/>
              </a:tabLst>
            </a:pPr>
            <a:endParaRPr lang="es-CL" b="1">
              <a:solidFill>
                <a:schemeClr val="bg1"/>
              </a:solidFill>
              <a:latin typeface="Arial" pitchFamily="34" charset="0"/>
            </a:endParaRPr>
          </a:p>
          <a:p>
            <a:pPr marL="609600" indent="-609600" algn="just">
              <a:spcBef>
                <a:spcPct val="50000"/>
              </a:spcBef>
              <a:buClr>
                <a:schemeClr val="bg1"/>
              </a:buClr>
              <a:buSzPct val="65000"/>
              <a:buFontTx/>
              <a:buChar char="•"/>
              <a:tabLst>
                <a:tab pos="0" algn="l"/>
              </a:tabLst>
            </a:pPr>
            <a:r>
              <a:rPr lang="es-CL" b="1">
                <a:solidFill>
                  <a:schemeClr val="bg1"/>
                </a:solidFill>
                <a:latin typeface="Arial" pitchFamily="34" charset="0"/>
              </a:rPr>
              <a:t>Coordinates and targets for the families that belong to the System all public social advancement programs that are intended for families living in extreme poverty</a:t>
            </a:r>
            <a:r>
              <a:rPr lang="es-ES_tradnl" b="1">
                <a:solidFill>
                  <a:schemeClr val="bg1"/>
                </a:solidFill>
                <a:latin typeface="Arial" pitchFamily="34" charset="0"/>
                <a:cs typeface="Times New Roman" pitchFamily="18" charset="0"/>
              </a:rPr>
              <a:t>.</a:t>
            </a:r>
          </a:p>
          <a:p>
            <a:pPr marL="609600" indent="-609600" algn="just">
              <a:lnSpc>
                <a:spcPct val="150000"/>
              </a:lnSpc>
              <a:spcBef>
                <a:spcPct val="50000"/>
              </a:spcBef>
              <a:buClr>
                <a:schemeClr val="bg1"/>
              </a:buClr>
              <a:buSzPct val="65000"/>
              <a:buFontTx/>
              <a:buChar char="•"/>
              <a:tabLst>
                <a:tab pos="0" algn="l"/>
              </a:tabLst>
            </a:pPr>
            <a:endParaRPr lang="es-CL" sz="2800" b="1">
              <a:solidFill>
                <a:schemeClr val="bg1"/>
              </a:solidFill>
              <a:latin typeface="Arial" pitchFamily="34" charset="0"/>
            </a:endParaRPr>
          </a:p>
          <a:p>
            <a:pPr marL="609600" indent="-609600" algn="just">
              <a:lnSpc>
                <a:spcPct val="150000"/>
              </a:lnSpc>
              <a:spcBef>
                <a:spcPct val="50000"/>
              </a:spcBef>
              <a:buClr>
                <a:schemeClr val="bg1"/>
              </a:buClr>
              <a:buSzPct val="65000"/>
              <a:buFontTx/>
              <a:buChar char="•"/>
              <a:tabLst>
                <a:tab pos="0" algn="l"/>
              </a:tabLst>
            </a:pPr>
            <a:endParaRPr lang="es-ES_tradnl" sz="2800" b="1">
              <a:solidFill>
                <a:schemeClr val="bg1"/>
              </a:solidFill>
            </a:endParaRPr>
          </a:p>
        </p:txBody>
      </p:sp>
      <p:pic>
        <p:nvPicPr>
          <p:cNvPr id="136197" name="Picture 5" descr="C:\Beatriz\Presupuesto Chile Solidario\LOGOjpg.jpg"/>
          <p:cNvPicPr>
            <a:picLocks noChangeAspect="1" noChangeArrowheads="1"/>
          </p:cNvPicPr>
          <p:nvPr/>
        </p:nvPicPr>
        <p:blipFill>
          <a:blip r:embed="rId2" r:link="rId3" cstate="print"/>
          <a:srcRect t="5301" r="47557" b="66235"/>
          <a:stretch>
            <a:fillRect/>
          </a:stretch>
        </p:blipFill>
        <p:spPr bwMode="auto">
          <a:xfrm>
            <a:off x="7848600" y="228600"/>
            <a:ext cx="990600" cy="1066800"/>
          </a:xfrm>
          <a:prstGeom prst="rect">
            <a:avLst/>
          </a:prstGeom>
          <a:noFill/>
        </p:spPr>
      </p:pic>
      <p:sp>
        <p:nvSpPr>
          <p:cNvPr id="136198" name="Rectangle 6"/>
          <p:cNvSpPr>
            <a:spLocks noChangeArrowheads="1"/>
          </p:cNvSpPr>
          <p:nvPr/>
        </p:nvSpPr>
        <p:spPr bwMode="auto">
          <a:xfrm>
            <a:off x="0" y="0"/>
            <a:ext cx="8610600" cy="609600"/>
          </a:xfrm>
          <a:prstGeom prst="rect">
            <a:avLst/>
          </a:prstGeom>
          <a:noFill/>
          <a:ln w="9525">
            <a:noFill/>
            <a:miter lim="800000"/>
            <a:headEnd/>
            <a:tailEnd/>
          </a:ln>
          <a:effectLst/>
        </p:spPr>
        <p:txBody>
          <a:bodyPr anchor="ctr"/>
          <a:lstStyle/>
          <a:p>
            <a:endParaRPr lang="es-ES_tradnl" sz="2200" b="1">
              <a:solidFill>
                <a:schemeClr val="bg1"/>
              </a:solidFill>
              <a:effectLst>
                <a:outerShdw blurRad="38100" dist="38100" dir="2700000" algn="tl">
                  <a:srgbClr val="000000"/>
                </a:outerShdw>
              </a:effectLst>
              <a:latin typeface="Arial" pitchFamily="34" charset="0"/>
            </a:endParaRPr>
          </a:p>
          <a:p>
            <a:r>
              <a:rPr lang="es-ES_tradnl" sz="2200" b="1">
                <a:solidFill>
                  <a:schemeClr val="bg1"/>
                </a:solidFill>
                <a:effectLst>
                  <a:outerShdw blurRad="38100" dist="38100" dir="2700000" algn="tl">
                    <a:srgbClr val="000000"/>
                  </a:outerShdw>
                </a:effectLst>
                <a:latin typeface="Arial" pitchFamily="34" charset="0"/>
              </a:rPr>
              <a:t>Ministry of Planning and Cooperation, MIDEPLAN</a:t>
            </a:r>
          </a:p>
          <a:p>
            <a:endParaRPr lang="es-ES_tradnl" sz="2200" b="1">
              <a:solidFill>
                <a:schemeClr val="bg1"/>
              </a:solidFill>
              <a:effectLst>
                <a:outerShdw blurRad="38100" dist="38100" dir="2700000" algn="tl">
                  <a:srgbClr val="000000"/>
                </a:outerShdw>
              </a:effectLst>
              <a:latin typeface="Arial" pitchFamily="34" charset="0"/>
            </a:endParaRP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1026"/>
          <p:cNvSpPr>
            <a:spLocks noGrp="1" noChangeArrowheads="1"/>
          </p:cNvSpPr>
          <p:nvPr>
            <p:ph type="title"/>
          </p:nvPr>
        </p:nvSpPr>
        <p:spPr>
          <a:xfrm>
            <a:off x="0" y="381000"/>
            <a:ext cx="8839200" cy="990600"/>
          </a:xfrm>
        </p:spPr>
        <p:txBody>
          <a:bodyPr/>
          <a:lstStyle/>
          <a:p>
            <a:r>
              <a:rPr lang="en-US" sz="2200" b="1">
                <a:solidFill>
                  <a:schemeClr val="bg1"/>
                </a:solidFill>
                <a:effectLst>
                  <a:outerShdw blurRad="38100" dist="38100" dir="2700000" algn="tl">
                    <a:srgbClr val="000000"/>
                  </a:outerShdw>
                </a:effectLst>
                <a:latin typeface="Arial" pitchFamily="34" charset="0"/>
              </a:rPr>
              <a:t/>
            </a:r>
            <a:br>
              <a:rPr lang="en-US" sz="2200" b="1">
                <a:solidFill>
                  <a:schemeClr val="bg1"/>
                </a:solidFill>
                <a:effectLst>
                  <a:outerShdw blurRad="38100" dist="38100" dir="2700000" algn="tl">
                    <a:srgbClr val="000000"/>
                  </a:outerShdw>
                </a:effectLst>
                <a:latin typeface="Arial" pitchFamily="34" charset="0"/>
              </a:rPr>
            </a:br>
            <a:r>
              <a:rPr lang="en-US" sz="3600" b="1">
                <a:solidFill>
                  <a:srgbClr val="FFCC00"/>
                </a:solidFill>
                <a:latin typeface="Garamond" pitchFamily="18" charset="0"/>
              </a:rPr>
              <a:t>                    </a:t>
            </a:r>
            <a:br>
              <a:rPr lang="en-US" sz="3600" b="1">
                <a:solidFill>
                  <a:srgbClr val="FFCC00"/>
                </a:solidFill>
                <a:latin typeface="Garamond" pitchFamily="18" charset="0"/>
              </a:rPr>
            </a:br>
            <a:r>
              <a:rPr lang="en-US" sz="3600" b="1">
                <a:solidFill>
                  <a:srgbClr val="FFCC00"/>
                </a:solidFill>
                <a:latin typeface="Garamond" pitchFamily="18" charset="0"/>
              </a:rPr>
              <a:t>    Expected Benefits</a:t>
            </a:r>
          </a:p>
        </p:txBody>
      </p:sp>
      <p:sp>
        <p:nvSpPr>
          <p:cNvPr id="193539" name="Rectangle 1027"/>
          <p:cNvSpPr>
            <a:spLocks noGrp="1" noChangeArrowheads="1"/>
          </p:cNvSpPr>
          <p:nvPr>
            <p:ph type="body" idx="1"/>
          </p:nvPr>
        </p:nvSpPr>
        <p:spPr>
          <a:xfrm>
            <a:off x="533400" y="1981200"/>
            <a:ext cx="7924800" cy="4114800"/>
          </a:xfrm>
        </p:spPr>
        <p:txBody>
          <a:bodyPr/>
          <a:lstStyle/>
          <a:p>
            <a:pPr marL="457200" indent="-457200" algn="just">
              <a:lnSpc>
                <a:spcPct val="90000"/>
              </a:lnSpc>
              <a:spcBef>
                <a:spcPct val="50000"/>
              </a:spcBef>
              <a:buFontTx/>
              <a:buNone/>
            </a:pPr>
            <a:r>
              <a:rPr lang="en-US" sz="1800" b="1">
                <a:solidFill>
                  <a:schemeClr val="tx2"/>
                </a:solidFill>
                <a:cs typeface="Times New Roman" pitchFamily="18" charset="0"/>
              </a:rPr>
              <a:t>	</a:t>
            </a:r>
            <a:r>
              <a:rPr lang="en-US" sz="2400">
                <a:solidFill>
                  <a:schemeClr val="bg1"/>
                </a:solidFill>
                <a:latin typeface="Arial" pitchFamily="34" charset="0"/>
                <a:cs typeface="Times New Roman" pitchFamily="18" charset="0"/>
              </a:rPr>
              <a:t>The four basic dimensions of extreme poverty are addressed </a:t>
            </a:r>
            <a:r>
              <a:rPr lang="en-US" sz="2400" b="1">
                <a:solidFill>
                  <a:schemeClr val="bg1"/>
                </a:solidFill>
                <a:latin typeface="Arial" pitchFamily="34" charset="0"/>
                <a:cs typeface="Times New Roman" pitchFamily="18" charset="0"/>
              </a:rPr>
              <a:t>simultaneously</a:t>
            </a:r>
            <a:r>
              <a:rPr lang="en-US" sz="2400">
                <a:solidFill>
                  <a:schemeClr val="bg1"/>
                </a:solidFill>
                <a:latin typeface="Arial" pitchFamily="34" charset="0"/>
                <a:cs typeface="Times New Roman" pitchFamily="18" charset="0"/>
              </a:rPr>
              <a:t>:</a:t>
            </a:r>
          </a:p>
          <a:p>
            <a:pPr marL="457200" indent="-457200" algn="just">
              <a:lnSpc>
                <a:spcPct val="90000"/>
              </a:lnSpc>
              <a:spcBef>
                <a:spcPct val="50000"/>
              </a:spcBef>
              <a:buClr>
                <a:schemeClr val="tx2"/>
              </a:buClr>
              <a:buSzPct val="65000"/>
            </a:pPr>
            <a:r>
              <a:rPr lang="en-US" sz="2800" b="1">
                <a:solidFill>
                  <a:srgbClr val="FFFF66"/>
                </a:solidFill>
                <a:latin typeface="Arial" pitchFamily="34" charset="0"/>
                <a:cs typeface="Times New Roman" pitchFamily="18" charset="0"/>
              </a:rPr>
              <a:t>Income</a:t>
            </a:r>
            <a:r>
              <a:rPr lang="en-US" sz="2800">
                <a:solidFill>
                  <a:schemeClr val="bg1"/>
                </a:solidFill>
                <a:latin typeface="Arial" pitchFamily="34" charset="0"/>
                <a:cs typeface="Times New Roman" pitchFamily="18" charset="0"/>
              </a:rPr>
              <a:t>: through Monetary Subsidies and Jobs </a:t>
            </a:r>
          </a:p>
          <a:p>
            <a:pPr marL="457200" indent="-457200" algn="just">
              <a:lnSpc>
                <a:spcPct val="90000"/>
              </a:lnSpc>
              <a:spcBef>
                <a:spcPct val="50000"/>
              </a:spcBef>
              <a:buClr>
                <a:schemeClr val="tx2"/>
              </a:buClr>
              <a:buSzPct val="65000"/>
            </a:pPr>
            <a:r>
              <a:rPr lang="en-US" sz="2800" b="1">
                <a:solidFill>
                  <a:srgbClr val="FFFF66"/>
                </a:solidFill>
                <a:latin typeface="Arial" pitchFamily="34" charset="0"/>
                <a:cs typeface="Times New Roman" pitchFamily="18" charset="0"/>
              </a:rPr>
              <a:t>Human Capital</a:t>
            </a:r>
            <a:r>
              <a:rPr lang="en-US" sz="2800">
                <a:solidFill>
                  <a:schemeClr val="bg1"/>
                </a:solidFill>
                <a:latin typeface="Arial" pitchFamily="34" charset="0"/>
                <a:cs typeface="Times New Roman" pitchFamily="18" charset="0"/>
              </a:rPr>
              <a:t>: through preferential access to education, health, training and housing</a:t>
            </a:r>
          </a:p>
          <a:p>
            <a:pPr marL="457200" indent="-457200" algn="just">
              <a:lnSpc>
                <a:spcPct val="90000"/>
              </a:lnSpc>
              <a:spcBef>
                <a:spcPct val="50000"/>
              </a:spcBef>
              <a:buClr>
                <a:schemeClr val="tx2"/>
              </a:buClr>
              <a:buSzPct val="65000"/>
            </a:pPr>
            <a:r>
              <a:rPr lang="en-US" sz="2800" b="1">
                <a:solidFill>
                  <a:srgbClr val="FFFF66"/>
                </a:solidFill>
                <a:latin typeface="Arial" pitchFamily="34" charset="0"/>
                <a:cs typeface="Times New Roman" pitchFamily="18" charset="0"/>
              </a:rPr>
              <a:t>Social Capital </a:t>
            </a:r>
            <a:r>
              <a:rPr lang="en-US" sz="2800">
                <a:solidFill>
                  <a:schemeClr val="bg1"/>
                </a:solidFill>
                <a:latin typeface="Arial" pitchFamily="34" charset="0"/>
                <a:cs typeface="Times New Roman" pitchFamily="18" charset="0"/>
              </a:rPr>
              <a:t>: through integration into available local networks</a:t>
            </a:r>
          </a:p>
          <a:p>
            <a:pPr marL="457200" indent="-457200" algn="just">
              <a:lnSpc>
                <a:spcPct val="90000"/>
              </a:lnSpc>
              <a:spcBef>
                <a:spcPct val="50000"/>
              </a:spcBef>
              <a:buClr>
                <a:schemeClr val="tx2"/>
              </a:buClr>
              <a:buSzPct val="65000"/>
            </a:pPr>
            <a:r>
              <a:rPr lang="en-US" sz="2800" b="1">
                <a:solidFill>
                  <a:srgbClr val="FFFF66"/>
                </a:solidFill>
                <a:latin typeface="Arial" pitchFamily="34" charset="0"/>
                <a:cs typeface="Times New Roman" pitchFamily="18" charset="0"/>
              </a:rPr>
              <a:t>Vulnerability  to Disasters</a:t>
            </a:r>
            <a:r>
              <a:rPr lang="en-US" sz="2800">
                <a:solidFill>
                  <a:schemeClr val="bg1"/>
                </a:solidFill>
                <a:latin typeface="Arial" pitchFamily="34" charset="0"/>
                <a:cs typeface="Times New Roman" pitchFamily="18" charset="0"/>
              </a:rPr>
              <a:t>: by taking precautions</a:t>
            </a:r>
          </a:p>
        </p:txBody>
      </p:sp>
      <p:pic>
        <p:nvPicPr>
          <p:cNvPr id="193540" name="Picture 1028" descr="C:\Beatriz\Presupuesto Chile Solidario\LOGOjpg.jpg"/>
          <p:cNvPicPr>
            <a:picLocks noChangeAspect="1" noChangeArrowheads="1"/>
          </p:cNvPicPr>
          <p:nvPr/>
        </p:nvPicPr>
        <p:blipFill>
          <a:blip r:embed="rId2" r:link="rId3" cstate="print"/>
          <a:srcRect t="5301" r="47557" b="66235"/>
          <a:stretch>
            <a:fillRect/>
          </a:stretch>
        </p:blipFill>
        <p:spPr bwMode="auto">
          <a:xfrm>
            <a:off x="7848600" y="304800"/>
            <a:ext cx="990600" cy="10668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ChangeArrowheads="1"/>
          </p:cNvSpPr>
          <p:nvPr/>
        </p:nvSpPr>
        <p:spPr bwMode="auto">
          <a:xfrm>
            <a:off x="0" y="2057400"/>
            <a:ext cx="8686800" cy="2133600"/>
          </a:xfrm>
          <a:prstGeom prst="rect">
            <a:avLst/>
          </a:prstGeom>
          <a:noFill/>
          <a:ln w="9525">
            <a:noFill/>
            <a:miter lim="800000"/>
            <a:headEnd/>
            <a:tailEnd/>
          </a:ln>
          <a:effectLst/>
        </p:spPr>
        <p:txBody>
          <a:bodyPr/>
          <a:lstStyle/>
          <a:p>
            <a:pPr marL="571500" indent="-342900" algn="just">
              <a:spcBef>
                <a:spcPct val="20000"/>
              </a:spcBef>
              <a:buFontTx/>
              <a:buChar char="•"/>
            </a:pPr>
            <a:r>
              <a:rPr lang="en-US" sz="2800" b="1">
                <a:solidFill>
                  <a:schemeClr val="bg1"/>
                </a:solidFill>
                <a:latin typeface="Arial" pitchFamily="34" charset="0"/>
                <a:cs typeface="Times New Roman" pitchFamily="18" charset="0"/>
              </a:rPr>
              <a:t>Efforts targeting the Family:  </a:t>
            </a:r>
          </a:p>
          <a:p>
            <a:pPr marL="571500" indent="-342900" algn="just">
              <a:spcBef>
                <a:spcPct val="20000"/>
              </a:spcBef>
              <a:buFontTx/>
              <a:buChar char="•"/>
            </a:pPr>
            <a:endParaRPr lang="en-US" sz="2800" b="1">
              <a:solidFill>
                <a:schemeClr val="bg1"/>
              </a:solidFill>
              <a:latin typeface="Arial" pitchFamily="34" charset="0"/>
              <a:cs typeface="Times New Roman" pitchFamily="18" charset="0"/>
            </a:endParaRPr>
          </a:p>
          <a:p>
            <a:pPr marL="571500" indent="-342900" algn="just">
              <a:spcBef>
                <a:spcPct val="20000"/>
              </a:spcBef>
            </a:pPr>
            <a:r>
              <a:rPr lang="es-MX" sz="2800">
                <a:solidFill>
                  <a:schemeClr val="bg1"/>
                </a:solidFill>
                <a:latin typeface="Arial" pitchFamily="34" charset="0"/>
                <a:cs typeface="Times New Roman" pitchFamily="18" charset="0"/>
              </a:rPr>
              <a:t>	This is a privileged area in which to generate processes to attain the advancement and development objectives for overcoming extreme poverty.</a:t>
            </a:r>
            <a:r>
              <a:rPr lang="es-ES" sz="2800">
                <a:solidFill>
                  <a:schemeClr val="bg1"/>
                </a:solidFill>
                <a:latin typeface="Arial" pitchFamily="34" charset="0"/>
                <a:cs typeface="Times New Roman" pitchFamily="18" charset="0"/>
              </a:rPr>
              <a:t> </a:t>
            </a:r>
            <a:endParaRPr lang="es-ES_tradnl" sz="2800">
              <a:solidFill>
                <a:schemeClr val="bg1"/>
              </a:solidFill>
              <a:latin typeface="Arial" pitchFamily="34" charset="0"/>
              <a:cs typeface="Times New Roman" pitchFamily="18" charset="0"/>
            </a:endParaRPr>
          </a:p>
        </p:txBody>
      </p:sp>
      <p:sp>
        <p:nvSpPr>
          <p:cNvPr id="150531" name="Rectangle 3"/>
          <p:cNvSpPr>
            <a:spLocks noChangeArrowheads="1"/>
          </p:cNvSpPr>
          <p:nvPr/>
        </p:nvSpPr>
        <p:spPr bwMode="auto">
          <a:xfrm>
            <a:off x="457200" y="3352800"/>
            <a:ext cx="8085138" cy="1219200"/>
          </a:xfrm>
          <a:prstGeom prst="rect">
            <a:avLst/>
          </a:prstGeom>
          <a:noFill/>
          <a:ln w="9525">
            <a:noFill/>
            <a:miter lim="800000"/>
            <a:headEnd/>
            <a:tailEnd/>
          </a:ln>
          <a:effectLst/>
        </p:spPr>
        <p:txBody>
          <a:bodyPr/>
          <a:lstStyle/>
          <a:p>
            <a:pPr marL="342900" indent="-342900" algn="just">
              <a:spcBef>
                <a:spcPct val="20000"/>
              </a:spcBef>
            </a:pPr>
            <a:endParaRPr lang="es-ES_tradnl" sz="1600">
              <a:solidFill>
                <a:schemeClr val="bg1"/>
              </a:solidFill>
              <a:latin typeface="Arial" pitchFamily="34" charset="0"/>
              <a:cs typeface="Times New Roman" pitchFamily="18" charset="0"/>
            </a:endParaRPr>
          </a:p>
        </p:txBody>
      </p:sp>
      <p:sp>
        <p:nvSpPr>
          <p:cNvPr id="150533" name="Rectangle 5"/>
          <p:cNvSpPr>
            <a:spLocks noChangeArrowheads="1"/>
          </p:cNvSpPr>
          <p:nvPr/>
        </p:nvSpPr>
        <p:spPr bwMode="auto">
          <a:xfrm>
            <a:off x="685800" y="990600"/>
            <a:ext cx="7848600" cy="519113"/>
          </a:xfrm>
          <a:prstGeom prst="rect">
            <a:avLst/>
          </a:prstGeom>
          <a:noFill/>
          <a:ln w="9525">
            <a:noFill/>
            <a:miter lim="800000"/>
            <a:headEnd/>
            <a:tailEnd/>
          </a:ln>
          <a:effectLst>
            <a:outerShdw dist="53882" dir="2700000" algn="ctr" rotWithShape="0">
              <a:srgbClr val="000066"/>
            </a:outerShdw>
          </a:effectLst>
        </p:spPr>
        <p:txBody>
          <a:bodyPr>
            <a:spAutoFit/>
          </a:bodyPr>
          <a:lstStyle/>
          <a:p>
            <a:pPr algn="ctr">
              <a:spcBef>
                <a:spcPct val="50000"/>
              </a:spcBef>
            </a:pPr>
            <a:r>
              <a:rPr lang="es-ES_tradnl" sz="2800" b="1">
                <a:solidFill>
                  <a:srgbClr val="FFCC00"/>
                </a:solidFill>
                <a:latin typeface="Arial" pitchFamily="34" charset="0"/>
              </a:rPr>
              <a:t>Strategic focal points of the System</a:t>
            </a:r>
          </a:p>
        </p:txBody>
      </p:sp>
      <p:sp>
        <p:nvSpPr>
          <p:cNvPr id="150534" name="Rectangle 6"/>
          <p:cNvSpPr>
            <a:spLocks noChangeArrowheads="1"/>
          </p:cNvSpPr>
          <p:nvPr/>
        </p:nvSpPr>
        <p:spPr bwMode="auto">
          <a:xfrm>
            <a:off x="0" y="4648200"/>
            <a:ext cx="8085138" cy="533400"/>
          </a:xfrm>
          <a:prstGeom prst="rect">
            <a:avLst/>
          </a:prstGeom>
          <a:noFill/>
          <a:ln w="9525">
            <a:noFill/>
            <a:miter lim="800000"/>
            <a:headEnd/>
            <a:tailEnd/>
          </a:ln>
          <a:effectLst/>
        </p:spPr>
        <p:txBody>
          <a:bodyPr/>
          <a:lstStyle/>
          <a:p>
            <a:pPr marL="342900" indent="-342900" algn="just">
              <a:spcBef>
                <a:spcPct val="20000"/>
              </a:spcBef>
              <a:buFontTx/>
              <a:buChar char="•"/>
            </a:pPr>
            <a:endParaRPr lang="es-ES_tradnl" sz="1600">
              <a:solidFill>
                <a:schemeClr val="bg1"/>
              </a:solidFill>
              <a:latin typeface="Arial" pitchFamily="34" charset="0"/>
              <a:cs typeface="Times New Roman" pitchFamily="18" charset="0"/>
            </a:endParaRPr>
          </a:p>
        </p:txBody>
      </p:sp>
      <p:sp>
        <p:nvSpPr>
          <p:cNvPr id="150538" name="Rectangle 10"/>
          <p:cNvSpPr>
            <a:spLocks noChangeArrowheads="1"/>
          </p:cNvSpPr>
          <p:nvPr/>
        </p:nvSpPr>
        <p:spPr bwMode="auto">
          <a:xfrm>
            <a:off x="152400" y="152400"/>
            <a:ext cx="8610600" cy="609600"/>
          </a:xfrm>
          <a:prstGeom prst="rect">
            <a:avLst/>
          </a:prstGeom>
          <a:noFill/>
          <a:ln w="9525">
            <a:noFill/>
            <a:miter lim="800000"/>
            <a:headEnd/>
            <a:tailEnd/>
          </a:ln>
          <a:effectLst/>
        </p:spPr>
        <p:txBody>
          <a:bodyPr anchor="ctr"/>
          <a:lstStyle/>
          <a:p>
            <a:endParaRPr lang="es-ES_tradnl" sz="2200" b="1">
              <a:solidFill>
                <a:schemeClr val="bg1"/>
              </a:solidFill>
              <a:effectLst>
                <a:outerShdw blurRad="38100" dist="38100" dir="2700000" algn="tl">
                  <a:srgbClr val="000000"/>
                </a:outerShdw>
              </a:effectLst>
              <a:latin typeface="Arial" pitchFamily="34" charset="0"/>
            </a:endParaRPr>
          </a:p>
          <a:p>
            <a:r>
              <a:rPr lang="en-US" sz="2200" b="1">
                <a:solidFill>
                  <a:schemeClr val="bg1"/>
                </a:solidFill>
                <a:effectLst>
                  <a:outerShdw blurRad="38100" dist="38100" dir="2700000" algn="tl">
                    <a:srgbClr val="000000"/>
                  </a:outerShdw>
                </a:effectLst>
                <a:latin typeface="Arial" pitchFamily="34" charset="0"/>
              </a:rPr>
              <a:t>Ministry of Planning and Cooperation, MIDEPLAN</a:t>
            </a:r>
          </a:p>
          <a:p>
            <a:endParaRPr lang="en-US" sz="2200" b="1">
              <a:solidFill>
                <a:schemeClr val="bg1"/>
              </a:solidFill>
              <a:effectLst>
                <a:outerShdw blurRad="38100" dist="38100" dir="2700000" algn="tl">
                  <a:srgbClr val="000000"/>
                </a:outerShdw>
              </a:effectLst>
              <a:latin typeface="Arial" pitchFamily="34" charset="0"/>
            </a:endParaRPr>
          </a:p>
        </p:txBody>
      </p:sp>
      <p:pic>
        <p:nvPicPr>
          <p:cNvPr id="150540" name="Picture 12" descr="C:\Beatriz\Presupuesto Chile Solidario\LOGOjpg.jpg"/>
          <p:cNvPicPr>
            <a:picLocks noChangeAspect="1" noChangeArrowheads="1"/>
          </p:cNvPicPr>
          <p:nvPr/>
        </p:nvPicPr>
        <p:blipFill>
          <a:blip r:embed="rId2" r:link="rId3" cstate="print"/>
          <a:srcRect t="5301" r="47557" b="66235"/>
          <a:stretch>
            <a:fillRect/>
          </a:stretch>
        </p:blipFill>
        <p:spPr bwMode="auto">
          <a:xfrm>
            <a:off x="7848600" y="304800"/>
            <a:ext cx="990600" cy="1066800"/>
          </a:xfrm>
          <a:prstGeom prst="rect">
            <a:avLst/>
          </a:prstGeom>
          <a:noFill/>
        </p:spPr>
      </p:pic>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ChangeArrowheads="1"/>
          </p:cNvSpPr>
          <p:nvPr/>
        </p:nvSpPr>
        <p:spPr bwMode="auto">
          <a:xfrm>
            <a:off x="228600" y="2057400"/>
            <a:ext cx="8458200" cy="4038600"/>
          </a:xfrm>
          <a:prstGeom prst="rect">
            <a:avLst/>
          </a:prstGeom>
          <a:noFill/>
          <a:ln w="9525">
            <a:noFill/>
            <a:miter lim="800000"/>
            <a:headEnd/>
            <a:tailEnd/>
          </a:ln>
          <a:effectLst/>
        </p:spPr>
        <p:txBody>
          <a:bodyPr/>
          <a:lstStyle/>
          <a:p>
            <a:pPr marL="571500" indent="-342900" algn="just">
              <a:spcBef>
                <a:spcPct val="20000"/>
              </a:spcBef>
              <a:buFontTx/>
              <a:buChar char="•"/>
            </a:pPr>
            <a:r>
              <a:rPr lang="es-ES_tradnl" sz="2800">
                <a:solidFill>
                  <a:schemeClr val="bg1"/>
                </a:solidFill>
                <a:latin typeface="Arial" pitchFamily="34" charset="0"/>
                <a:cs typeface="Times New Roman" pitchFamily="18" charset="0"/>
              </a:rPr>
              <a:t>Work coordinated on the basis of the institutional networks</a:t>
            </a:r>
            <a:r>
              <a:rPr lang="es-ES_tradnl" sz="2800" b="1">
                <a:solidFill>
                  <a:schemeClr val="bg1"/>
                </a:solidFill>
                <a:latin typeface="Arial" pitchFamily="34" charset="0"/>
                <a:cs typeface="Times New Roman" pitchFamily="18" charset="0"/>
              </a:rPr>
              <a:t>: </a:t>
            </a:r>
          </a:p>
          <a:p>
            <a:pPr marL="571500" indent="-342900" algn="just">
              <a:spcBef>
                <a:spcPct val="20000"/>
              </a:spcBef>
              <a:buFontTx/>
              <a:buChar char="•"/>
            </a:pPr>
            <a:endParaRPr lang="es-ES_tradnl" sz="2800" b="1">
              <a:solidFill>
                <a:schemeClr val="bg1"/>
              </a:solidFill>
              <a:latin typeface="Arial" pitchFamily="34" charset="0"/>
              <a:cs typeface="Times New Roman" pitchFamily="18" charset="0"/>
            </a:endParaRPr>
          </a:p>
          <a:p>
            <a:pPr marL="571500" indent="-342900" algn="just">
              <a:spcBef>
                <a:spcPct val="20000"/>
              </a:spcBef>
            </a:pPr>
            <a:r>
              <a:rPr lang="es-ES_tradnl" sz="2800">
                <a:solidFill>
                  <a:schemeClr val="bg1"/>
                </a:solidFill>
                <a:latin typeface="Arial" pitchFamily="34" charset="0"/>
                <a:cs typeface="Times New Roman" pitchFamily="18" charset="0"/>
              </a:rPr>
              <a:t>	The networks confirm the synergic effect produced by the full and complementary combination of different local and national resources</a:t>
            </a:r>
            <a:r>
              <a:rPr lang="es-MX" sz="2800">
                <a:solidFill>
                  <a:schemeClr val="bg1"/>
                </a:solidFill>
                <a:latin typeface="Arial" pitchFamily="34" charset="0"/>
                <a:cs typeface="Times New Roman" pitchFamily="18" charset="0"/>
              </a:rPr>
              <a:t>.</a:t>
            </a:r>
          </a:p>
          <a:p>
            <a:pPr marL="571500" indent="-342900" algn="just">
              <a:spcBef>
                <a:spcPct val="20000"/>
              </a:spcBef>
            </a:pPr>
            <a:r>
              <a:rPr lang="es-ES_tradnl" sz="2200">
                <a:solidFill>
                  <a:schemeClr val="bg1"/>
                </a:solidFill>
                <a:latin typeface="Arial" pitchFamily="34" charset="0"/>
                <a:cs typeface="Times New Roman" pitchFamily="18" charset="0"/>
              </a:rPr>
              <a:t> </a:t>
            </a:r>
          </a:p>
        </p:txBody>
      </p:sp>
      <p:sp>
        <p:nvSpPr>
          <p:cNvPr id="204803" name="Rectangle 3"/>
          <p:cNvSpPr>
            <a:spLocks noChangeArrowheads="1"/>
          </p:cNvSpPr>
          <p:nvPr/>
        </p:nvSpPr>
        <p:spPr bwMode="auto">
          <a:xfrm>
            <a:off x="457200" y="3352800"/>
            <a:ext cx="8085138" cy="1219200"/>
          </a:xfrm>
          <a:prstGeom prst="rect">
            <a:avLst/>
          </a:prstGeom>
          <a:noFill/>
          <a:ln w="9525">
            <a:noFill/>
            <a:miter lim="800000"/>
            <a:headEnd/>
            <a:tailEnd/>
          </a:ln>
          <a:effectLst/>
        </p:spPr>
        <p:txBody>
          <a:bodyPr/>
          <a:lstStyle/>
          <a:p>
            <a:pPr marL="342900" indent="-342900" algn="just">
              <a:spcBef>
                <a:spcPct val="20000"/>
              </a:spcBef>
            </a:pPr>
            <a:endParaRPr lang="es-ES_tradnl" sz="1600">
              <a:solidFill>
                <a:schemeClr val="bg1"/>
              </a:solidFill>
              <a:latin typeface="Arial" pitchFamily="34" charset="0"/>
              <a:cs typeface="Times New Roman" pitchFamily="18" charset="0"/>
            </a:endParaRPr>
          </a:p>
        </p:txBody>
      </p:sp>
      <p:sp>
        <p:nvSpPr>
          <p:cNvPr id="204804" name="Rectangle 4"/>
          <p:cNvSpPr>
            <a:spLocks noChangeArrowheads="1"/>
          </p:cNvSpPr>
          <p:nvPr/>
        </p:nvSpPr>
        <p:spPr bwMode="auto">
          <a:xfrm>
            <a:off x="685800" y="990600"/>
            <a:ext cx="7848600" cy="519113"/>
          </a:xfrm>
          <a:prstGeom prst="rect">
            <a:avLst/>
          </a:prstGeom>
          <a:noFill/>
          <a:ln w="9525">
            <a:noFill/>
            <a:miter lim="800000"/>
            <a:headEnd/>
            <a:tailEnd/>
          </a:ln>
          <a:effectLst>
            <a:outerShdw dist="53882" dir="2700000" algn="ctr" rotWithShape="0">
              <a:srgbClr val="000066"/>
            </a:outerShdw>
          </a:effectLst>
        </p:spPr>
        <p:txBody>
          <a:bodyPr>
            <a:spAutoFit/>
          </a:bodyPr>
          <a:lstStyle/>
          <a:p>
            <a:pPr algn="ctr">
              <a:spcBef>
                <a:spcPct val="50000"/>
              </a:spcBef>
            </a:pPr>
            <a:r>
              <a:rPr lang="en-US" sz="2800" b="1">
                <a:solidFill>
                  <a:srgbClr val="FFCC00"/>
                </a:solidFill>
                <a:latin typeface="Arial" pitchFamily="34" charset="0"/>
              </a:rPr>
              <a:t>Strategic Focal Points of the System</a:t>
            </a:r>
          </a:p>
        </p:txBody>
      </p:sp>
      <p:sp>
        <p:nvSpPr>
          <p:cNvPr id="204805" name="Rectangle 5"/>
          <p:cNvSpPr>
            <a:spLocks noChangeArrowheads="1"/>
          </p:cNvSpPr>
          <p:nvPr/>
        </p:nvSpPr>
        <p:spPr bwMode="auto">
          <a:xfrm>
            <a:off x="0" y="4648200"/>
            <a:ext cx="8085138" cy="533400"/>
          </a:xfrm>
          <a:prstGeom prst="rect">
            <a:avLst/>
          </a:prstGeom>
          <a:noFill/>
          <a:ln w="9525">
            <a:noFill/>
            <a:miter lim="800000"/>
            <a:headEnd/>
            <a:tailEnd/>
          </a:ln>
          <a:effectLst/>
        </p:spPr>
        <p:txBody>
          <a:bodyPr/>
          <a:lstStyle/>
          <a:p>
            <a:pPr marL="342900" indent="-342900" algn="just">
              <a:spcBef>
                <a:spcPct val="20000"/>
              </a:spcBef>
              <a:buFontTx/>
              <a:buChar char="•"/>
            </a:pPr>
            <a:endParaRPr lang="es-ES_tradnl" sz="1600">
              <a:solidFill>
                <a:schemeClr val="bg1"/>
              </a:solidFill>
              <a:latin typeface="Arial" pitchFamily="34" charset="0"/>
              <a:cs typeface="Times New Roman" pitchFamily="18" charset="0"/>
            </a:endParaRPr>
          </a:p>
        </p:txBody>
      </p:sp>
      <p:sp>
        <p:nvSpPr>
          <p:cNvPr id="204806" name="Rectangle 6"/>
          <p:cNvSpPr>
            <a:spLocks noChangeArrowheads="1"/>
          </p:cNvSpPr>
          <p:nvPr/>
        </p:nvSpPr>
        <p:spPr bwMode="auto">
          <a:xfrm>
            <a:off x="152400" y="152400"/>
            <a:ext cx="8610600" cy="609600"/>
          </a:xfrm>
          <a:prstGeom prst="rect">
            <a:avLst/>
          </a:prstGeom>
          <a:noFill/>
          <a:ln w="9525">
            <a:noFill/>
            <a:miter lim="800000"/>
            <a:headEnd/>
            <a:tailEnd/>
          </a:ln>
          <a:effectLst/>
        </p:spPr>
        <p:txBody>
          <a:bodyPr anchor="ctr"/>
          <a:lstStyle/>
          <a:p>
            <a:endParaRPr lang="es-ES_tradnl" sz="2200" b="1">
              <a:solidFill>
                <a:schemeClr val="bg1"/>
              </a:solidFill>
              <a:effectLst>
                <a:outerShdw blurRad="38100" dist="38100" dir="2700000" algn="tl">
                  <a:srgbClr val="000000"/>
                </a:outerShdw>
              </a:effectLst>
              <a:latin typeface="Arial" pitchFamily="34" charset="0"/>
            </a:endParaRPr>
          </a:p>
          <a:p>
            <a:r>
              <a:rPr lang="en-US" sz="2200" b="1">
                <a:solidFill>
                  <a:schemeClr val="bg1"/>
                </a:solidFill>
                <a:effectLst>
                  <a:outerShdw blurRad="38100" dist="38100" dir="2700000" algn="tl">
                    <a:srgbClr val="000000"/>
                  </a:outerShdw>
                </a:effectLst>
                <a:latin typeface="Arial" pitchFamily="34" charset="0"/>
              </a:rPr>
              <a:t>Ministry of Planning and Cooperation, MIDEPLAN</a:t>
            </a:r>
          </a:p>
          <a:p>
            <a:endParaRPr lang="es-ES_tradnl" sz="2200" b="1">
              <a:solidFill>
                <a:schemeClr val="bg1"/>
              </a:solidFill>
              <a:effectLst>
                <a:outerShdw blurRad="38100" dist="38100" dir="2700000" algn="tl">
                  <a:srgbClr val="000000"/>
                </a:outerShdw>
              </a:effectLst>
              <a:latin typeface="Arial" pitchFamily="34" charset="0"/>
            </a:endParaRPr>
          </a:p>
        </p:txBody>
      </p:sp>
      <p:pic>
        <p:nvPicPr>
          <p:cNvPr id="204807" name="Picture 7" descr="C:\Beatriz\Presupuesto Chile Solidario\LOGOjpg.jpg"/>
          <p:cNvPicPr>
            <a:picLocks noChangeAspect="1" noChangeArrowheads="1"/>
          </p:cNvPicPr>
          <p:nvPr/>
        </p:nvPicPr>
        <p:blipFill>
          <a:blip r:embed="rId2" r:link="rId3" cstate="print"/>
          <a:srcRect t="5301" r="47557" b="66235"/>
          <a:stretch>
            <a:fillRect/>
          </a:stretch>
        </p:blipFill>
        <p:spPr bwMode="auto">
          <a:xfrm>
            <a:off x="7848600" y="304800"/>
            <a:ext cx="990600" cy="1066800"/>
          </a:xfrm>
          <a:prstGeom prst="rect">
            <a:avLst/>
          </a:prstGeom>
          <a:noFill/>
        </p:spPr>
      </p:pic>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ChangeArrowheads="1"/>
          </p:cNvSpPr>
          <p:nvPr/>
        </p:nvSpPr>
        <p:spPr bwMode="auto">
          <a:xfrm>
            <a:off x="0" y="2057400"/>
            <a:ext cx="8686800" cy="3505200"/>
          </a:xfrm>
          <a:prstGeom prst="rect">
            <a:avLst/>
          </a:prstGeom>
          <a:noFill/>
          <a:ln w="9525">
            <a:noFill/>
            <a:miter lim="800000"/>
            <a:headEnd/>
            <a:tailEnd/>
          </a:ln>
          <a:effectLst/>
        </p:spPr>
        <p:txBody>
          <a:bodyPr/>
          <a:lstStyle/>
          <a:p>
            <a:pPr marL="571500" indent="-342900" algn="just">
              <a:spcBef>
                <a:spcPct val="20000"/>
              </a:spcBef>
              <a:buFontTx/>
              <a:buChar char="•"/>
            </a:pPr>
            <a:r>
              <a:rPr lang="es-ES_tradnl" sz="2800" b="1">
                <a:solidFill>
                  <a:schemeClr val="bg1"/>
                </a:solidFill>
                <a:latin typeface="Arial" pitchFamily="34" charset="0"/>
                <a:cs typeface="Times New Roman" pitchFamily="18" charset="0"/>
              </a:rPr>
              <a:t>Proactive State : </a:t>
            </a:r>
          </a:p>
          <a:p>
            <a:pPr marL="571500" indent="-342900" algn="just">
              <a:spcBef>
                <a:spcPct val="20000"/>
              </a:spcBef>
              <a:buFontTx/>
              <a:buChar char="•"/>
            </a:pPr>
            <a:endParaRPr lang="es-ES_tradnl" sz="2800" b="1">
              <a:solidFill>
                <a:schemeClr val="bg1"/>
              </a:solidFill>
              <a:latin typeface="Arial" pitchFamily="34" charset="0"/>
              <a:cs typeface="Times New Roman" pitchFamily="18" charset="0"/>
            </a:endParaRPr>
          </a:p>
          <a:p>
            <a:pPr marL="571500" indent="-342900" algn="just">
              <a:spcBef>
                <a:spcPct val="20000"/>
              </a:spcBef>
            </a:pPr>
            <a:r>
              <a:rPr lang="es-CL" sz="2800">
                <a:solidFill>
                  <a:schemeClr val="bg1"/>
                </a:solidFill>
                <a:latin typeface="Arial" pitchFamily="34" charset="0"/>
                <a:cs typeface="Times New Roman" pitchFamily="18" charset="0"/>
              </a:rPr>
              <a:t>	Public presentations are offered according to the specific needs of the families through direct and personalized efforts with each of them</a:t>
            </a:r>
            <a:r>
              <a:rPr lang="es-ES" sz="2800">
                <a:solidFill>
                  <a:schemeClr val="bg1"/>
                </a:solidFill>
                <a:latin typeface="Arial" pitchFamily="34" charset="0"/>
                <a:cs typeface="Times New Roman" pitchFamily="18" charset="0"/>
              </a:rPr>
              <a:t>. </a:t>
            </a:r>
            <a:endParaRPr lang="es-ES_tradnl" sz="2800">
              <a:solidFill>
                <a:schemeClr val="bg1"/>
              </a:solidFill>
              <a:latin typeface="Arial" pitchFamily="34" charset="0"/>
              <a:cs typeface="Times New Roman" pitchFamily="18" charset="0"/>
            </a:endParaRPr>
          </a:p>
        </p:txBody>
      </p:sp>
      <p:sp>
        <p:nvSpPr>
          <p:cNvPr id="203779" name="Rectangle 3"/>
          <p:cNvSpPr>
            <a:spLocks noChangeArrowheads="1"/>
          </p:cNvSpPr>
          <p:nvPr/>
        </p:nvSpPr>
        <p:spPr bwMode="auto">
          <a:xfrm>
            <a:off x="457200" y="3352800"/>
            <a:ext cx="8085138" cy="1219200"/>
          </a:xfrm>
          <a:prstGeom prst="rect">
            <a:avLst/>
          </a:prstGeom>
          <a:noFill/>
          <a:ln w="9525">
            <a:noFill/>
            <a:miter lim="800000"/>
            <a:headEnd/>
            <a:tailEnd/>
          </a:ln>
          <a:effectLst/>
        </p:spPr>
        <p:txBody>
          <a:bodyPr/>
          <a:lstStyle/>
          <a:p>
            <a:pPr marL="342900" indent="-342900" algn="just">
              <a:spcBef>
                <a:spcPct val="20000"/>
              </a:spcBef>
            </a:pPr>
            <a:endParaRPr lang="es-ES_tradnl" sz="1600">
              <a:solidFill>
                <a:schemeClr val="bg1"/>
              </a:solidFill>
              <a:latin typeface="Arial" pitchFamily="34" charset="0"/>
              <a:cs typeface="Times New Roman" pitchFamily="18" charset="0"/>
            </a:endParaRPr>
          </a:p>
        </p:txBody>
      </p:sp>
      <p:sp>
        <p:nvSpPr>
          <p:cNvPr id="203780" name="Rectangle 4"/>
          <p:cNvSpPr>
            <a:spLocks noChangeArrowheads="1"/>
          </p:cNvSpPr>
          <p:nvPr/>
        </p:nvSpPr>
        <p:spPr bwMode="auto">
          <a:xfrm>
            <a:off x="685800" y="990600"/>
            <a:ext cx="7848600" cy="519113"/>
          </a:xfrm>
          <a:prstGeom prst="rect">
            <a:avLst/>
          </a:prstGeom>
          <a:noFill/>
          <a:ln w="9525">
            <a:noFill/>
            <a:miter lim="800000"/>
            <a:headEnd/>
            <a:tailEnd/>
          </a:ln>
          <a:effectLst>
            <a:outerShdw dist="53882" dir="2700000" algn="ctr" rotWithShape="0">
              <a:srgbClr val="000066"/>
            </a:outerShdw>
          </a:effectLst>
        </p:spPr>
        <p:txBody>
          <a:bodyPr>
            <a:spAutoFit/>
          </a:bodyPr>
          <a:lstStyle/>
          <a:p>
            <a:pPr algn="ctr">
              <a:spcBef>
                <a:spcPct val="50000"/>
              </a:spcBef>
            </a:pPr>
            <a:r>
              <a:rPr lang="es-ES_tradnl" sz="2800" b="1">
                <a:solidFill>
                  <a:srgbClr val="FFCC00"/>
                </a:solidFill>
                <a:latin typeface="Arial" pitchFamily="34" charset="0"/>
              </a:rPr>
              <a:t>Strategic Focal Points of the System</a:t>
            </a:r>
          </a:p>
        </p:txBody>
      </p:sp>
      <p:sp>
        <p:nvSpPr>
          <p:cNvPr id="203781" name="Rectangle 5"/>
          <p:cNvSpPr>
            <a:spLocks noChangeArrowheads="1"/>
          </p:cNvSpPr>
          <p:nvPr/>
        </p:nvSpPr>
        <p:spPr bwMode="auto">
          <a:xfrm>
            <a:off x="0" y="4648200"/>
            <a:ext cx="8085138" cy="533400"/>
          </a:xfrm>
          <a:prstGeom prst="rect">
            <a:avLst/>
          </a:prstGeom>
          <a:noFill/>
          <a:ln w="9525">
            <a:noFill/>
            <a:miter lim="800000"/>
            <a:headEnd/>
            <a:tailEnd/>
          </a:ln>
          <a:effectLst/>
        </p:spPr>
        <p:txBody>
          <a:bodyPr/>
          <a:lstStyle/>
          <a:p>
            <a:pPr marL="342900" indent="-342900" algn="just">
              <a:spcBef>
                <a:spcPct val="20000"/>
              </a:spcBef>
              <a:buFontTx/>
              <a:buChar char="•"/>
            </a:pPr>
            <a:endParaRPr lang="es-ES_tradnl" sz="1600">
              <a:solidFill>
                <a:schemeClr val="bg1"/>
              </a:solidFill>
              <a:latin typeface="Arial" pitchFamily="34" charset="0"/>
              <a:cs typeface="Times New Roman" pitchFamily="18" charset="0"/>
            </a:endParaRPr>
          </a:p>
        </p:txBody>
      </p:sp>
      <p:sp>
        <p:nvSpPr>
          <p:cNvPr id="203782" name="Rectangle 6"/>
          <p:cNvSpPr>
            <a:spLocks noChangeArrowheads="1"/>
          </p:cNvSpPr>
          <p:nvPr/>
        </p:nvSpPr>
        <p:spPr bwMode="auto">
          <a:xfrm>
            <a:off x="152400" y="152400"/>
            <a:ext cx="8610600" cy="609600"/>
          </a:xfrm>
          <a:prstGeom prst="rect">
            <a:avLst/>
          </a:prstGeom>
          <a:noFill/>
          <a:ln w="9525">
            <a:noFill/>
            <a:miter lim="800000"/>
            <a:headEnd/>
            <a:tailEnd/>
          </a:ln>
          <a:effectLst/>
        </p:spPr>
        <p:txBody>
          <a:bodyPr anchor="ctr"/>
          <a:lstStyle/>
          <a:p>
            <a:endParaRPr lang="es-ES_tradnl" sz="2200" b="1">
              <a:solidFill>
                <a:schemeClr val="bg1"/>
              </a:solidFill>
              <a:effectLst>
                <a:outerShdw blurRad="38100" dist="38100" dir="2700000" algn="tl">
                  <a:srgbClr val="000000"/>
                </a:outerShdw>
              </a:effectLst>
              <a:latin typeface="Arial" pitchFamily="34" charset="0"/>
            </a:endParaRPr>
          </a:p>
          <a:p>
            <a:r>
              <a:rPr lang="es-ES_tradnl" sz="2200" b="1">
                <a:solidFill>
                  <a:schemeClr val="bg1"/>
                </a:solidFill>
                <a:effectLst>
                  <a:outerShdw blurRad="38100" dist="38100" dir="2700000" algn="tl">
                    <a:srgbClr val="000000"/>
                  </a:outerShdw>
                </a:effectLst>
                <a:latin typeface="Arial" pitchFamily="34" charset="0"/>
              </a:rPr>
              <a:t>Ministry of Planning and Cooperation, MIDEPLAN</a:t>
            </a:r>
          </a:p>
          <a:p>
            <a:endParaRPr lang="es-ES_tradnl" sz="2200" b="1">
              <a:solidFill>
                <a:schemeClr val="bg1"/>
              </a:solidFill>
              <a:effectLst>
                <a:outerShdw blurRad="38100" dist="38100" dir="2700000" algn="tl">
                  <a:srgbClr val="000000"/>
                </a:outerShdw>
              </a:effectLst>
              <a:latin typeface="Arial" pitchFamily="34" charset="0"/>
            </a:endParaRPr>
          </a:p>
        </p:txBody>
      </p:sp>
      <p:pic>
        <p:nvPicPr>
          <p:cNvPr id="203783" name="Picture 7" descr="C:\Beatriz\Presupuesto Chile Solidario\LOGOjpg.jpg"/>
          <p:cNvPicPr>
            <a:picLocks noChangeAspect="1" noChangeArrowheads="1"/>
          </p:cNvPicPr>
          <p:nvPr/>
        </p:nvPicPr>
        <p:blipFill>
          <a:blip r:embed="rId2" r:link="rId3" cstate="print"/>
          <a:srcRect t="5301" r="47557" b="66235"/>
          <a:stretch>
            <a:fillRect/>
          </a:stretch>
        </p:blipFill>
        <p:spPr bwMode="auto">
          <a:xfrm>
            <a:off x="7848600" y="304800"/>
            <a:ext cx="990600" cy="1066800"/>
          </a:xfrm>
          <a:prstGeom prst="rect">
            <a:avLst/>
          </a:prstGeom>
          <a:noFill/>
        </p:spPr>
      </p:pic>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a:xfrm>
            <a:off x="381000" y="533400"/>
            <a:ext cx="8229600" cy="1371600"/>
          </a:xfrm>
        </p:spPr>
        <p:txBody>
          <a:bodyPr/>
          <a:lstStyle/>
          <a:p>
            <a:r>
              <a:rPr lang="en-US" sz="2800" b="1">
                <a:solidFill>
                  <a:srgbClr val="FFCC00"/>
                </a:solidFill>
                <a:effectLst>
                  <a:outerShdw blurRad="38100" dist="38100" dir="2700000" algn="tl">
                    <a:srgbClr val="000000"/>
                  </a:outerShdw>
                </a:effectLst>
                <a:latin typeface="Arial" pitchFamily="34" charset="0"/>
              </a:rPr>
              <a:t>Components of the System</a:t>
            </a:r>
          </a:p>
        </p:txBody>
      </p:sp>
      <p:sp>
        <p:nvSpPr>
          <p:cNvPr id="137219" name="Rectangle 3"/>
          <p:cNvSpPr>
            <a:spLocks noChangeArrowheads="1"/>
          </p:cNvSpPr>
          <p:nvPr/>
        </p:nvSpPr>
        <p:spPr bwMode="auto">
          <a:xfrm>
            <a:off x="457200" y="1752600"/>
            <a:ext cx="8001000" cy="4252913"/>
          </a:xfrm>
          <a:prstGeom prst="rect">
            <a:avLst/>
          </a:prstGeom>
          <a:noFill/>
          <a:ln w="9525">
            <a:noFill/>
            <a:miter lim="800000"/>
            <a:headEnd/>
            <a:tailEnd/>
          </a:ln>
          <a:effectLst/>
        </p:spPr>
        <p:txBody>
          <a:bodyPr>
            <a:spAutoFit/>
          </a:bodyPr>
          <a:lstStyle/>
          <a:p>
            <a:pPr marL="265113" indent="-265113" algn="just">
              <a:spcBef>
                <a:spcPct val="50000"/>
              </a:spcBef>
              <a:buClr>
                <a:schemeClr val="bg1"/>
              </a:buClr>
              <a:tabLst>
                <a:tab pos="2857500" algn="l"/>
              </a:tabLst>
            </a:pPr>
            <a:r>
              <a:rPr lang="es-MX" sz="2000">
                <a:solidFill>
                  <a:schemeClr val="bg1"/>
                </a:solidFill>
                <a:latin typeface="Arial" pitchFamily="34" charset="0"/>
                <a:cs typeface="Times New Roman" pitchFamily="18" charset="0"/>
              </a:rPr>
              <a:t>	</a:t>
            </a:r>
          </a:p>
          <a:p>
            <a:pPr marL="265113" indent="-265113">
              <a:spcBef>
                <a:spcPct val="50000"/>
              </a:spcBef>
              <a:buClr>
                <a:schemeClr val="bg1"/>
              </a:buClr>
              <a:tabLst>
                <a:tab pos="2857500" algn="l"/>
              </a:tabLst>
            </a:pPr>
            <a:r>
              <a:rPr lang="es-MX" sz="2200" b="1">
                <a:solidFill>
                  <a:schemeClr val="bg1"/>
                </a:solidFill>
                <a:latin typeface="Arial" pitchFamily="34" charset="0"/>
                <a:cs typeface="Times New Roman" pitchFamily="18" charset="0"/>
              </a:rPr>
              <a:t>Component 1     :  	</a:t>
            </a:r>
            <a:r>
              <a:rPr lang="es-MX" sz="2200">
                <a:solidFill>
                  <a:schemeClr val="bg1"/>
                </a:solidFill>
                <a:latin typeface="Arial" pitchFamily="34" charset="0"/>
                <a:cs typeface="Times New Roman" pitchFamily="18" charset="0"/>
              </a:rPr>
              <a:t>Personalized psychosocial assistance 	and Temporary Solidary Family 	Support (Voucher) component 	(FOSIS)</a:t>
            </a:r>
          </a:p>
          <a:p>
            <a:pPr marL="265113" indent="-265113" algn="just">
              <a:spcBef>
                <a:spcPct val="50000"/>
              </a:spcBef>
              <a:buClr>
                <a:schemeClr val="bg1"/>
              </a:buClr>
              <a:tabLst>
                <a:tab pos="2857500" algn="l"/>
              </a:tabLst>
            </a:pPr>
            <a:endParaRPr lang="es-MX" sz="2200" b="1">
              <a:solidFill>
                <a:schemeClr val="bg1"/>
              </a:solidFill>
              <a:latin typeface="Arial" pitchFamily="34" charset="0"/>
              <a:cs typeface="Times New Roman" pitchFamily="18" charset="0"/>
            </a:endParaRPr>
          </a:p>
          <a:p>
            <a:pPr marL="265113" indent="-265113" algn="just">
              <a:spcBef>
                <a:spcPct val="50000"/>
              </a:spcBef>
              <a:buClr>
                <a:schemeClr val="bg1"/>
              </a:buClr>
              <a:tabLst>
                <a:tab pos="2857500" algn="l"/>
              </a:tabLst>
            </a:pPr>
            <a:r>
              <a:rPr lang="es-MX" sz="2200" b="1">
                <a:solidFill>
                  <a:schemeClr val="bg1"/>
                </a:solidFill>
                <a:latin typeface="Arial" pitchFamily="34" charset="0"/>
                <a:cs typeface="Times New Roman" pitchFamily="18" charset="0"/>
              </a:rPr>
              <a:t>Component  2   :</a:t>
            </a:r>
            <a:r>
              <a:rPr lang="es-MX" sz="2200">
                <a:solidFill>
                  <a:schemeClr val="bg1"/>
                </a:solidFill>
                <a:latin typeface="Arial" pitchFamily="34" charset="0"/>
                <a:cs typeface="Times New Roman" pitchFamily="18" charset="0"/>
              </a:rPr>
              <a:t> 	 Monetary Subsidies</a:t>
            </a:r>
          </a:p>
          <a:p>
            <a:pPr marL="265113" indent="-265113" algn="just">
              <a:spcBef>
                <a:spcPct val="50000"/>
              </a:spcBef>
              <a:buClr>
                <a:schemeClr val="bg1"/>
              </a:buClr>
              <a:tabLst>
                <a:tab pos="2857500" algn="l"/>
              </a:tabLst>
            </a:pPr>
            <a:r>
              <a:rPr lang="es-MX" sz="2200">
                <a:solidFill>
                  <a:schemeClr val="bg1"/>
                </a:solidFill>
                <a:latin typeface="Arial" pitchFamily="34" charset="0"/>
                <a:cs typeface="Times New Roman" pitchFamily="18" charset="0"/>
              </a:rPr>
              <a:t>	</a:t>
            </a:r>
          </a:p>
          <a:p>
            <a:pPr marL="265113" indent="-265113" algn="just">
              <a:spcBef>
                <a:spcPct val="50000"/>
              </a:spcBef>
              <a:buClr>
                <a:schemeClr val="bg1"/>
              </a:buClr>
              <a:tabLst>
                <a:tab pos="2857500" algn="l"/>
              </a:tabLst>
            </a:pPr>
            <a:r>
              <a:rPr lang="es-MX" sz="2200" b="1">
                <a:solidFill>
                  <a:schemeClr val="bg1"/>
                </a:solidFill>
                <a:latin typeface="Arial" pitchFamily="34" charset="0"/>
                <a:cs typeface="Times New Roman" pitchFamily="18" charset="0"/>
              </a:rPr>
              <a:t>Component  3   :</a:t>
            </a:r>
            <a:r>
              <a:rPr lang="es-MX" sz="2200">
                <a:solidFill>
                  <a:schemeClr val="bg1"/>
                </a:solidFill>
                <a:latin typeface="Arial" pitchFamily="34" charset="0"/>
                <a:cs typeface="Times New Roman" pitchFamily="18" charset="0"/>
              </a:rPr>
              <a:t>	Preferential Access to Social 	Advancement Programs </a:t>
            </a:r>
          </a:p>
        </p:txBody>
      </p:sp>
      <p:sp>
        <p:nvSpPr>
          <p:cNvPr id="137223" name="Rectangle 7"/>
          <p:cNvSpPr>
            <a:spLocks noChangeArrowheads="1"/>
          </p:cNvSpPr>
          <p:nvPr/>
        </p:nvSpPr>
        <p:spPr bwMode="auto">
          <a:xfrm>
            <a:off x="152400" y="152400"/>
            <a:ext cx="8610600" cy="609600"/>
          </a:xfrm>
          <a:prstGeom prst="rect">
            <a:avLst/>
          </a:prstGeom>
          <a:noFill/>
          <a:ln w="9525">
            <a:noFill/>
            <a:miter lim="800000"/>
            <a:headEnd/>
            <a:tailEnd/>
          </a:ln>
          <a:effectLst/>
        </p:spPr>
        <p:txBody>
          <a:bodyPr anchor="ctr"/>
          <a:lstStyle/>
          <a:p>
            <a:endParaRPr lang="es-ES_tradnl" sz="2200" b="1">
              <a:solidFill>
                <a:schemeClr val="bg1"/>
              </a:solidFill>
              <a:effectLst>
                <a:outerShdw blurRad="38100" dist="38100" dir="2700000" algn="tl">
                  <a:srgbClr val="000000"/>
                </a:outerShdw>
              </a:effectLst>
              <a:latin typeface="Arial" pitchFamily="34" charset="0"/>
            </a:endParaRPr>
          </a:p>
          <a:p>
            <a:r>
              <a:rPr lang="es-ES_tradnl" sz="2200" b="1">
                <a:solidFill>
                  <a:schemeClr val="bg1"/>
                </a:solidFill>
                <a:effectLst>
                  <a:outerShdw blurRad="38100" dist="38100" dir="2700000" algn="tl">
                    <a:srgbClr val="000000"/>
                  </a:outerShdw>
                </a:effectLst>
                <a:latin typeface="Arial" pitchFamily="34" charset="0"/>
              </a:rPr>
              <a:t>Ministry of Planning and Cooperation, MIDEPLAN</a:t>
            </a:r>
          </a:p>
          <a:p>
            <a:endParaRPr lang="es-ES_tradnl" sz="2200" b="1">
              <a:solidFill>
                <a:schemeClr val="bg1"/>
              </a:solidFill>
              <a:effectLst>
                <a:outerShdw blurRad="38100" dist="38100" dir="2700000" algn="tl">
                  <a:srgbClr val="000000"/>
                </a:outerShdw>
              </a:effectLst>
              <a:latin typeface="Arial" pitchFamily="34" charset="0"/>
            </a:endParaRPr>
          </a:p>
        </p:txBody>
      </p:sp>
      <p:pic>
        <p:nvPicPr>
          <p:cNvPr id="137224" name="Picture 8" descr="C:\Beatriz\Presupuesto Chile Solidario\LOGOjpg.jpg"/>
          <p:cNvPicPr>
            <a:picLocks noChangeAspect="1" noChangeArrowheads="1"/>
          </p:cNvPicPr>
          <p:nvPr/>
        </p:nvPicPr>
        <p:blipFill>
          <a:blip r:embed="rId2" r:link="rId3" cstate="print"/>
          <a:srcRect t="5301" r="47557" b="66235"/>
          <a:stretch>
            <a:fillRect/>
          </a:stretch>
        </p:blipFill>
        <p:spPr bwMode="auto">
          <a:xfrm>
            <a:off x="7848600" y="304800"/>
            <a:ext cx="990600" cy="1066800"/>
          </a:xfrm>
          <a:prstGeom prst="rect">
            <a:avLst/>
          </a:prstGeom>
          <a:noFill/>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ChangeArrowheads="1"/>
          </p:cNvSpPr>
          <p:nvPr/>
        </p:nvSpPr>
        <p:spPr bwMode="auto">
          <a:xfrm>
            <a:off x="6248400" y="228600"/>
            <a:ext cx="2514600" cy="1447800"/>
          </a:xfrm>
          <a:prstGeom prst="rect">
            <a:avLst/>
          </a:prstGeom>
          <a:noFill/>
          <a:ln w="9525">
            <a:noFill/>
            <a:miter lim="800000"/>
            <a:headEnd/>
            <a:tailEnd/>
          </a:ln>
          <a:effectLst/>
        </p:spPr>
        <p:txBody>
          <a:bodyPr wrap="none" anchor="ctr"/>
          <a:lstStyle/>
          <a:p>
            <a:pPr algn="ctr">
              <a:lnSpc>
                <a:spcPct val="90000"/>
              </a:lnSpc>
              <a:spcBef>
                <a:spcPct val="20000"/>
              </a:spcBef>
              <a:buClr>
                <a:schemeClr val="accent2"/>
              </a:buClr>
              <a:buSzPct val="80000"/>
              <a:buFont typeface="Wingdings" pitchFamily="2" charset="2"/>
              <a:buNone/>
            </a:pPr>
            <a:endParaRPr lang="es-ES_tradnl" sz="2000">
              <a:solidFill>
                <a:schemeClr val="accent2"/>
              </a:solidFill>
            </a:endParaRPr>
          </a:p>
        </p:txBody>
      </p:sp>
      <p:sp>
        <p:nvSpPr>
          <p:cNvPr id="173059" name="Rectangle 3"/>
          <p:cNvSpPr>
            <a:spLocks noChangeArrowheads="1"/>
          </p:cNvSpPr>
          <p:nvPr/>
        </p:nvSpPr>
        <p:spPr bwMode="auto">
          <a:xfrm>
            <a:off x="4191000" y="1981200"/>
            <a:ext cx="4648200" cy="4648200"/>
          </a:xfrm>
          <a:prstGeom prst="rect">
            <a:avLst/>
          </a:prstGeom>
          <a:noFill/>
          <a:ln w="9525">
            <a:noFill/>
            <a:miter lim="800000"/>
            <a:headEnd/>
            <a:tailEnd/>
          </a:ln>
          <a:effectLst/>
        </p:spPr>
        <p:txBody>
          <a:bodyPr/>
          <a:lstStyle/>
          <a:p>
            <a:pPr marL="342900" indent="-342900">
              <a:spcBef>
                <a:spcPct val="20000"/>
              </a:spcBef>
              <a:buClr>
                <a:schemeClr val="accent2"/>
              </a:buClr>
              <a:buSzPct val="80000"/>
              <a:buFont typeface="Wingdings" pitchFamily="2" charset="2"/>
              <a:buBlip>
                <a:blip r:embed="rId2"/>
              </a:buBlip>
            </a:pPr>
            <a:r>
              <a:rPr kumimoji="1" lang="en-US" sz="2800">
                <a:solidFill>
                  <a:srgbClr val="FFCC00"/>
                </a:solidFill>
                <a:effectLst>
                  <a:outerShdw blurRad="38100" dist="38100" dir="2700000" algn="tl">
                    <a:srgbClr val="000000"/>
                  </a:outerShdw>
                </a:effectLst>
                <a:latin typeface="Arial" pitchFamily="34" charset="0"/>
              </a:rPr>
              <a:t>Total: 756,626 Km2 on the continent, 1,250,000 Km2 in Antarctica.</a:t>
            </a:r>
          </a:p>
          <a:p>
            <a:pPr marL="342900" indent="-342900">
              <a:spcBef>
                <a:spcPct val="20000"/>
              </a:spcBef>
              <a:buClr>
                <a:schemeClr val="accent2"/>
              </a:buClr>
              <a:buSzPct val="80000"/>
              <a:buFont typeface="Wingdings" pitchFamily="2" charset="2"/>
              <a:buBlip>
                <a:blip r:embed="rId2"/>
              </a:buBlip>
            </a:pPr>
            <a:r>
              <a:rPr kumimoji="1" lang="en-US" sz="2800">
                <a:solidFill>
                  <a:srgbClr val="FFCC00"/>
                </a:solidFill>
                <a:effectLst>
                  <a:outerShdw blurRad="38100" dist="38100" dir="2700000" algn="tl">
                    <a:srgbClr val="000000"/>
                  </a:outerShdw>
                </a:effectLst>
                <a:latin typeface="Arial" pitchFamily="34" charset="0"/>
              </a:rPr>
              <a:t>Political – Administrative Organization:</a:t>
            </a:r>
            <a:r>
              <a:rPr kumimoji="1" lang="en-US" sz="2800" b="1">
                <a:solidFill>
                  <a:srgbClr val="FFCC00"/>
                </a:solidFill>
                <a:effectLst>
                  <a:outerShdw blurRad="38100" dist="38100" dir="2700000" algn="tl">
                    <a:srgbClr val="000000"/>
                  </a:outerShdw>
                </a:effectLst>
                <a:latin typeface="Arial" pitchFamily="34" charset="0"/>
              </a:rPr>
              <a:t> </a:t>
            </a:r>
          </a:p>
          <a:p>
            <a:pPr marL="342900" indent="-342900">
              <a:spcBef>
                <a:spcPct val="20000"/>
              </a:spcBef>
              <a:buClr>
                <a:schemeClr val="accent2"/>
              </a:buClr>
              <a:buSzPct val="80000"/>
              <a:buFont typeface="Wingdings" pitchFamily="2" charset="2"/>
              <a:buBlip>
                <a:blip r:embed="rId3"/>
              </a:buBlip>
            </a:pPr>
            <a:r>
              <a:rPr kumimoji="1" lang="en-US">
                <a:solidFill>
                  <a:srgbClr val="3333FF"/>
                </a:solidFill>
                <a:latin typeface="Arial" pitchFamily="34" charset="0"/>
              </a:rPr>
              <a:t>     </a:t>
            </a:r>
            <a:r>
              <a:rPr kumimoji="1" lang="en-US">
                <a:solidFill>
                  <a:schemeClr val="accent2"/>
                </a:solidFill>
                <a:latin typeface="Arial" pitchFamily="34" charset="0"/>
              </a:rPr>
              <a:t>13 regions, </a:t>
            </a:r>
          </a:p>
          <a:p>
            <a:pPr marL="342900" indent="-342900">
              <a:spcBef>
                <a:spcPct val="20000"/>
              </a:spcBef>
              <a:buClr>
                <a:schemeClr val="accent2"/>
              </a:buClr>
              <a:buSzPct val="80000"/>
              <a:buFont typeface="Wingdings" pitchFamily="2" charset="2"/>
              <a:buBlip>
                <a:blip r:embed="rId3"/>
              </a:buBlip>
            </a:pPr>
            <a:r>
              <a:rPr kumimoji="1" lang="en-US">
                <a:solidFill>
                  <a:schemeClr val="accent2"/>
                </a:solidFill>
                <a:latin typeface="Arial" pitchFamily="34" charset="0"/>
              </a:rPr>
              <a:t>     51 provinces, </a:t>
            </a:r>
          </a:p>
          <a:p>
            <a:pPr marL="342900" indent="-342900">
              <a:spcBef>
                <a:spcPct val="20000"/>
              </a:spcBef>
              <a:buClr>
                <a:schemeClr val="accent2"/>
              </a:buClr>
              <a:buSzPct val="80000"/>
              <a:buFont typeface="Wingdings" pitchFamily="2" charset="2"/>
              <a:buBlip>
                <a:blip r:embed="rId3"/>
              </a:buBlip>
            </a:pPr>
            <a:r>
              <a:rPr kumimoji="1" lang="en-US">
                <a:solidFill>
                  <a:schemeClr val="accent2"/>
                </a:solidFill>
                <a:latin typeface="Arial" pitchFamily="34" charset="0"/>
              </a:rPr>
              <a:t>    341 communes</a:t>
            </a:r>
          </a:p>
        </p:txBody>
      </p:sp>
      <p:sp>
        <p:nvSpPr>
          <p:cNvPr id="173060" name="Rectangle 4"/>
          <p:cNvSpPr>
            <a:spLocks noChangeArrowheads="1"/>
          </p:cNvSpPr>
          <p:nvPr/>
        </p:nvSpPr>
        <p:spPr bwMode="auto">
          <a:xfrm>
            <a:off x="4953000" y="457200"/>
            <a:ext cx="2819400" cy="1066800"/>
          </a:xfrm>
          <a:prstGeom prst="rect">
            <a:avLst/>
          </a:prstGeom>
          <a:noFill/>
          <a:ln w="9525">
            <a:noFill/>
            <a:miter lim="800000"/>
            <a:headEnd/>
            <a:tailEnd/>
          </a:ln>
          <a:effectLst/>
        </p:spPr>
        <p:txBody>
          <a:bodyPr anchor="ctr"/>
          <a:lstStyle/>
          <a:p>
            <a:pPr>
              <a:spcBef>
                <a:spcPts val="500"/>
              </a:spcBef>
              <a:spcAft>
                <a:spcPts val="500"/>
              </a:spcAft>
            </a:pPr>
            <a:r>
              <a:rPr kumimoji="1" lang="en-US" sz="7200">
                <a:solidFill>
                  <a:srgbClr val="CC0000"/>
                </a:solidFill>
                <a:effectLst>
                  <a:outerShdw blurRad="38100" dist="38100" dir="2700000" algn="tl">
                    <a:srgbClr val="000000"/>
                  </a:outerShdw>
                </a:effectLst>
              </a:rPr>
              <a:t>Chile</a:t>
            </a:r>
            <a:endParaRPr kumimoji="1" lang="en-US" sz="7200" b="1">
              <a:solidFill>
                <a:schemeClr val="bg1"/>
              </a:solidFill>
              <a:effectLst>
                <a:outerShdw blurRad="38100" dist="38100" dir="2700000" algn="tl">
                  <a:srgbClr val="000000"/>
                </a:outerShdw>
              </a:effectLst>
            </a:endParaRPr>
          </a:p>
        </p:txBody>
      </p:sp>
      <p:pic>
        <p:nvPicPr>
          <p:cNvPr id="173061" name="Picture 5" descr="C:\Mis documentos\Chile.gif"/>
          <p:cNvPicPr>
            <a:picLocks noChangeAspect="1" noChangeArrowheads="1"/>
          </p:cNvPicPr>
          <p:nvPr/>
        </p:nvPicPr>
        <p:blipFill>
          <a:blip r:embed="rId4" cstate="print"/>
          <a:srcRect/>
          <a:stretch>
            <a:fillRect/>
          </a:stretch>
        </p:blipFill>
        <p:spPr bwMode="auto">
          <a:xfrm>
            <a:off x="228600" y="0"/>
            <a:ext cx="3908425" cy="6858000"/>
          </a:xfrm>
          <a:prstGeom prst="rect">
            <a:avLst/>
          </a:prstGeom>
          <a:noFill/>
        </p:spPr>
      </p:pic>
      <p:sp>
        <p:nvSpPr>
          <p:cNvPr id="173062" name="AutoShape 6"/>
          <p:cNvSpPr>
            <a:spLocks noChangeArrowheads="1"/>
          </p:cNvSpPr>
          <p:nvPr/>
        </p:nvSpPr>
        <p:spPr bwMode="auto">
          <a:xfrm rot="21480764" flipH="1">
            <a:off x="1371600" y="609600"/>
            <a:ext cx="1216025" cy="5867400"/>
          </a:xfrm>
          <a:prstGeom prst="parallelogram">
            <a:avLst>
              <a:gd name="adj" fmla="val 25000"/>
            </a:avLst>
          </a:prstGeom>
          <a:noFill/>
          <a:ln w="28575">
            <a:solidFill>
              <a:srgbClr val="FF3300"/>
            </a:solidFill>
            <a:miter lim="800000"/>
            <a:headEnd/>
            <a:tailEnd/>
          </a:ln>
          <a:effectLst/>
        </p:spPr>
        <p:txBody>
          <a:bodyPr wrap="none" anchor="ctr"/>
          <a:lstStyle/>
          <a:p>
            <a:endParaRPr lang="en-US"/>
          </a:p>
        </p:txBody>
      </p:sp>
      <p:sp>
        <p:nvSpPr>
          <p:cNvPr id="173063" name="Rectangle 7"/>
          <p:cNvSpPr>
            <a:spLocks noChangeArrowheads="1"/>
          </p:cNvSpPr>
          <p:nvPr/>
        </p:nvSpPr>
        <p:spPr bwMode="auto">
          <a:xfrm>
            <a:off x="7696200" y="1447800"/>
            <a:ext cx="1447800" cy="357188"/>
          </a:xfrm>
          <a:prstGeom prst="rect">
            <a:avLst/>
          </a:prstGeom>
          <a:noFill/>
          <a:ln w="12700">
            <a:noFill/>
            <a:miter lim="800000"/>
            <a:headEnd/>
            <a:tailEnd/>
          </a:ln>
          <a:effectLst/>
        </p:spPr>
        <p:txBody>
          <a:bodyPr lIns="90488" tIns="44450" rIns="90488" bIns="44450">
            <a:spAutoFit/>
          </a:bodyPr>
          <a:lstStyle/>
          <a:p>
            <a:pPr algn="ctr" eaLnBrk="0" hangingPunct="0">
              <a:lnSpc>
                <a:spcPct val="55000"/>
              </a:lnSpc>
              <a:spcBef>
                <a:spcPct val="50000"/>
              </a:spcBef>
            </a:pPr>
            <a:r>
              <a:rPr lang="es-MX" sz="900" b="1">
                <a:solidFill>
                  <a:schemeClr val="accent2"/>
                </a:solidFill>
                <a:latin typeface="FrizQuadrata BT" pitchFamily="34" charset="0"/>
              </a:rPr>
              <a:t>GOBIERNO DE CHILE</a:t>
            </a:r>
          </a:p>
          <a:p>
            <a:pPr algn="ctr" eaLnBrk="0" hangingPunct="0">
              <a:lnSpc>
                <a:spcPct val="55000"/>
              </a:lnSpc>
              <a:spcBef>
                <a:spcPct val="50000"/>
              </a:spcBef>
            </a:pPr>
            <a:r>
              <a:rPr lang="es-MX" sz="600" b="1">
                <a:solidFill>
                  <a:schemeClr val="accent2"/>
                </a:solidFill>
                <a:latin typeface="FrizQuadrata BT" pitchFamily="34" charset="0"/>
              </a:rPr>
              <a:t>MINISTERIO DE </a:t>
            </a:r>
          </a:p>
          <a:p>
            <a:pPr algn="ctr" eaLnBrk="0" hangingPunct="0">
              <a:lnSpc>
                <a:spcPct val="55000"/>
              </a:lnSpc>
              <a:spcBef>
                <a:spcPct val="50000"/>
              </a:spcBef>
            </a:pPr>
            <a:r>
              <a:rPr lang="es-MX" sz="600" b="1">
                <a:solidFill>
                  <a:schemeClr val="accent2"/>
                </a:solidFill>
                <a:latin typeface="FrizQuadrata BT" pitchFamily="34" charset="0"/>
              </a:rPr>
              <a:t>PLANIFICACIÓN Y COOPERACIÓN</a:t>
            </a:r>
            <a:endParaRPr lang="es-ES" sz="600" b="1">
              <a:solidFill>
                <a:schemeClr val="accent2"/>
              </a:solidFill>
              <a:latin typeface="FrizQuadrata BT"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a:xfrm>
            <a:off x="381000" y="838200"/>
            <a:ext cx="7772400" cy="1143000"/>
          </a:xfrm>
        </p:spPr>
        <p:txBody>
          <a:bodyPr/>
          <a:lstStyle/>
          <a:p>
            <a:r>
              <a:rPr lang="en-US" sz="2800" b="1">
                <a:solidFill>
                  <a:srgbClr val="FFCC00"/>
                </a:solidFill>
                <a:effectLst>
                  <a:outerShdw blurRad="38100" dist="38100" dir="2700000" algn="tl">
                    <a:srgbClr val="000000"/>
                  </a:outerShdw>
                </a:effectLst>
                <a:latin typeface="Arial" pitchFamily="34" charset="0"/>
              </a:rPr>
              <a:t>First Component</a:t>
            </a:r>
          </a:p>
        </p:txBody>
      </p:sp>
      <p:sp>
        <p:nvSpPr>
          <p:cNvPr id="138243" name="Rectangle 3"/>
          <p:cNvSpPr>
            <a:spLocks noChangeArrowheads="1"/>
          </p:cNvSpPr>
          <p:nvPr/>
        </p:nvSpPr>
        <p:spPr bwMode="auto">
          <a:xfrm>
            <a:off x="762000" y="2133600"/>
            <a:ext cx="7315200" cy="3317875"/>
          </a:xfrm>
          <a:prstGeom prst="rect">
            <a:avLst/>
          </a:prstGeom>
          <a:noFill/>
          <a:ln w="9525">
            <a:noFill/>
            <a:miter lim="800000"/>
            <a:headEnd/>
            <a:tailEnd/>
          </a:ln>
          <a:effectLst/>
        </p:spPr>
        <p:txBody>
          <a:bodyPr>
            <a:spAutoFit/>
          </a:bodyPr>
          <a:lstStyle/>
          <a:p>
            <a:pPr marL="457200" indent="-457200" algn="just">
              <a:lnSpc>
                <a:spcPct val="120000"/>
              </a:lnSpc>
              <a:spcBef>
                <a:spcPct val="50000"/>
              </a:spcBef>
              <a:buClr>
                <a:schemeClr val="bg1"/>
              </a:buClr>
              <a:buFontTx/>
              <a:buChar char="•"/>
              <a:tabLst>
                <a:tab pos="450850" algn="l"/>
              </a:tabLst>
            </a:pPr>
            <a:r>
              <a:rPr lang="es-MX" sz="2000">
                <a:solidFill>
                  <a:schemeClr val="bg1"/>
                </a:solidFill>
                <a:latin typeface="Arial" pitchFamily="34" charset="0"/>
                <a:cs typeface="Times New Roman" pitchFamily="18" charset="0"/>
              </a:rPr>
              <a:t>Personalized </a:t>
            </a:r>
            <a:r>
              <a:rPr lang="es-MX" sz="2000" b="1">
                <a:solidFill>
                  <a:schemeClr val="bg1"/>
                </a:solidFill>
                <a:latin typeface="Arial" pitchFamily="34" charset="0"/>
                <a:cs typeface="Times New Roman" pitchFamily="18" charset="0"/>
              </a:rPr>
              <a:t>Psychosocial assistance </a:t>
            </a:r>
            <a:r>
              <a:rPr lang="es-MX" sz="2000">
                <a:solidFill>
                  <a:schemeClr val="bg1"/>
                </a:solidFill>
                <a:latin typeface="Arial" pitchFamily="34" charset="0"/>
                <a:cs typeface="Times New Roman" pitchFamily="18" charset="0"/>
              </a:rPr>
              <a:t>for a period of 24 months under the Bridge Program. </a:t>
            </a:r>
          </a:p>
          <a:p>
            <a:pPr marL="457200" indent="-457200" algn="just">
              <a:lnSpc>
                <a:spcPct val="120000"/>
              </a:lnSpc>
              <a:spcBef>
                <a:spcPct val="50000"/>
              </a:spcBef>
              <a:buClr>
                <a:schemeClr val="bg1"/>
              </a:buClr>
              <a:buFontTx/>
              <a:buChar char="•"/>
              <a:tabLst>
                <a:tab pos="450850" algn="l"/>
              </a:tabLst>
            </a:pPr>
            <a:r>
              <a:rPr lang="es-MX" sz="2000">
                <a:solidFill>
                  <a:schemeClr val="bg1"/>
                </a:solidFill>
                <a:latin typeface="Arial" pitchFamily="34" charset="0"/>
                <a:cs typeface="Times New Roman" pitchFamily="18" charset="0"/>
              </a:rPr>
              <a:t>A professional or expert serves as Family Support Person and maintains a permanent link with the family through periodic visits to their home.</a:t>
            </a:r>
            <a:endParaRPr lang="es-MX" sz="2000">
              <a:solidFill>
                <a:schemeClr val="bg1"/>
              </a:solidFill>
              <a:cs typeface="Times New Roman" pitchFamily="18" charset="0"/>
            </a:endParaRPr>
          </a:p>
          <a:p>
            <a:pPr marL="457200" indent="-457200" algn="just">
              <a:lnSpc>
                <a:spcPct val="120000"/>
              </a:lnSpc>
              <a:spcBef>
                <a:spcPct val="50000"/>
              </a:spcBef>
              <a:buClr>
                <a:schemeClr val="bg1"/>
              </a:buClr>
              <a:buFontTx/>
              <a:buChar char="•"/>
              <a:tabLst>
                <a:tab pos="450850" algn="l"/>
              </a:tabLst>
            </a:pPr>
            <a:r>
              <a:rPr lang="es-MX" sz="2000">
                <a:solidFill>
                  <a:schemeClr val="bg1"/>
                </a:solidFill>
                <a:latin typeface="Arial" pitchFamily="34" charset="0"/>
                <a:cs typeface="Times New Roman" pitchFamily="18" charset="0"/>
              </a:rPr>
              <a:t>Families make commitments in the following areas:  </a:t>
            </a:r>
            <a:r>
              <a:rPr lang="es-MX" sz="2000">
                <a:solidFill>
                  <a:srgbClr val="FFFF66"/>
                </a:solidFill>
                <a:latin typeface="Arial" pitchFamily="34" charset="0"/>
                <a:cs typeface="Times New Roman" pitchFamily="18" charset="0"/>
              </a:rPr>
              <a:t>Identification; Health; Education; Family Dynamics; Work; Income; and Habitability and Quality of Life</a:t>
            </a:r>
          </a:p>
        </p:txBody>
      </p:sp>
      <p:sp>
        <p:nvSpPr>
          <p:cNvPr id="138246" name="Rectangle 6"/>
          <p:cNvSpPr>
            <a:spLocks noChangeArrowheads="1"/>
          </p:cNvSpPr>
          <p:nvPr/>
        </p:nvSpPr>
        <p:spPr bwMode="auto">
          <a:xfrm>
            <a:off x="152400" y="152400"/>
            <a:ext cx="8610600" cy="609600"/>
          </a:xfrm>
          <a:prstGeom prst="rect">
            <a:avLst/>
          </a:prstGeom>
          <a:noFill/>
          <a:ln w="9525">
            <a:noFill/>
            <a:miter lim="800000"/>
            <a:headEnd/>
            <a:tailEnd/>
          </a:ln>
          <a:effectLst/>
        </p:spPr>
        <p:txBody>
          <a:bodyPr anchor="ctr"/>
          <a:lstStyle/>
          <a:p>
            <a:endParaRPr lang="es-ES_tradnl" sz="2200" b="1">
              <a:solidFill>
                <a:schemeClr val="bg1"/>
              </a:solidFill>
              <a:effectLst>
                <a:outerShdw blurRad="38100" dist="38100" dir="2700000" algn="tl">
                  <a:srgbClr val="000000"/>
                </a:outerShdw>
              </a:effectLst>
              <a:latin typeface="Arial" pitchFamily="34" charset="0"/>
            </a:endParaRPr>
          </a:p>
          <a:p>
            <a:r>
              <a:rPr lang="es-ES_tradnl" sz="2200" b="1">
                <a:solidFill>
                  <a:schemeClr val="bg1"/>
                </a:solidFill>
                <a:effectLst>
                  <a:outerShdw blurRad="38100" dist="38100" dir="2700000" algn="tl">
                    <a:srgbClr val="000000"/>
                  </a:outerShdw>
                </a:effectLst>
                <a:latin typeface="Arial" pitchFamily="34" charset="0"/>
              </a:rPr>
              <a:t>Ministry of Planning and Cooperation, MIDEPLAN</a:t>
            </a:r>
          </a:p>
          <a:p>
            <a:endParaRPr lang="es-ES_tradnl" sz="2200" b="1">
              <a:solidFill>
                <a:schemeClr val="bg1"/>
              </a:solidFill>
              <a:effectLst>
                <a:outerShdw blurRad="38100" dist="38100" dir="2700000" algn="tl">
                  <a:srgbClr val="000000"/>
                </a:outerShdw>
              </a:effectLst>
              <a:latin typeface="Arial" pitchFamily="34" charset="0"/>
            </a:endParaRPr>
          </a:p>
        </p:txBody>
      </p:sp>
      <p:pic>
        <p:nvPicPr>
          <p:cNvPr id="138248" name="Picture 8" descr="C:\Beatriz\Presupuesto Chile Solidario\LOGOjpg.jpg"/>
          <p:cNvPicPr>
            <a:picLocks noChangeAspect="1" noChangeArrowheads="1"/>
          </p:cNvPicPr>
          <p:nvPr/>
        </p:nvPicPr>
        <p:blipFill>
          <a:blip r:embed="rId2" r:link="rId3" cstate="print"/>
          <a:srcRect t="5301" r="47557" b="66235"/>
          <a:stretch>
            <a:fillRect/>
          </a:stretch>
        </p:blipFill>
        <p:spPr bwMode="auto">
          <a:xfrm>
            <a:off x="7848600" y="304800"/>
            <a:ext cx="990600" cy="1066800"/>
          </a:xfrm>
          <a:prstGeom prst="rect">
            <a:avLst/>
          </a:prstGeom>
          <a:noFill/>
        </p:spPr>
      </p:pic>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9267" name="Rectangle 3"/>
          <p:cNvSpPr>
            <a:spLocks noChangeArrowheads="1"/>
          </p:cNvSpPr>
          <p:nvPr/>
        </p:nvSpPr>
        <p:spPr bwMode="auto">
          <a:xfrm>
            <a:off x="0" y="1295400"/>
            <a:ext cx="9144000" cy="5327650"/>
          </a:xfrm>
          <a:prstGeom prst="rect">
            <a:avLst/>
          </a:prstGeom>
          <a:noFill/>
          <a:ln w="9525">
            <a:noFill/>
            <a:miter lim="800000"/>
            <a:headEnd/>
            <a:tailEnd/>
          </a:ln>
          <a:effectLst/>
        </p:spPr>
        <p:txBody>
          <a:bodyPr>
            <a:spAutoFit/>
          </a:bodyPr>
          <a:lstStyle/>
          <a:p>
            <a:pPr marL="457200" indent="-457200" algn="just">
              <a:lnSpc>
                <a:spcPct val="105000"/>
              </a:lnSpc>
              <a:spcBef>
                <a:spcPct val="50000"/>
              </a:spcBef>
              <a:buClr>
                <a:schemeClr val="bg1"/>
              </a:buClr>
              <a:buFontTx/>
              <a:buChar char="•"/>
              <a:tabLst>
                <a:tab pos="4000500" algn="l"/>
              </a:tabLst>
            </a:pPr>
            <a:r>
              <a:rPr lang="es-MX" sz="2000" b="1">
                <a:solidFill>
                  <a:schemeClr val="bg1"/>
                </a:solidFill>
                <a:latin typeface="Arial" pitchFamily="34" charset="0"/>
                <a:cs typeface="Times New Roman" pitchFamily="18" charset="0"/>
              </a:rPr>
              <a:t>Solidary Family Support (Voucher</a:t>
            </a:r>
            <a:r>
              <a:rPr lang="es-MX" sz="2000" b="1" i="1">
                <a:solidFill>
                  <a:schemeClr val="bg1"/>
                </a:solidFill>
                <a:latin typeface="Arial" pitchFamily="34" charset="0"/>
                <a:cs typeface="Times New Roman" pitchFamily="18" charset="0"/>
              </a:rPr>
              <a:t>)</a:t>
            </a:r>
            <a:r>
              <a:rPr lang="es-MX" sz="2000" b="1">
                <a:solidFill>
                  <a:schemeClr val="bg1"/>
                </a:solidFill>
                <a:latin typeface="Arial" pitchFamily="34" charset="0"/>
                <a:cs typeface="Times New Roman" pitchFamily="18" charset="0"/>
              </a:rPr>
              <a:t>: </a:t>
            </a:r>
            <a:r>
              <a:rPr lang="es-MX" sz="2000">
                <a:solidFill>
                  <a:schemeClr val="bg1"/>
                </a:solidFill>
                <a:latin typeface="Arial" pitchFamily="34" charset="0"/>
                <a:cs typeface="Times New Roman" pitchFamily="18" charset="0"/>
              </a:rPr>
              <a:t> Monetary support for 24 months linked to participation in the Bridge Program  and  compliance with a Commitment Declaration.  The amounts of the Solidary Support (Voucher) correspond to the following:</a:t>
            </a:r>
          </a:p>
          <a:p>
            <a:pPr marL="457200" indent="-457200" algn="just">
              <a:lnSpc>
                <a:spcPct val="105000"/>
              </a:lnSpc>
              <a:spcBef>
                <a:spcPct val="50000"/>
              </a:spcBef>
              <a:buClr>
                <a:schemeClr val="bg1"/>
              </a:buClr>
              <a:buFontTx/>
              <a:buChar char="•"/>
              <a:tabLst>
                <a:tab pos="4000500" algn="l"/>
              </a:tabLst>
            </a:pPr>
            <a:endParaRPr lang="es-MX" sz="2000">
              <a:solidFill>
                <a:schemeClr val="bg1"/>
              </a:solidFill>
              <a:latin typeface="Arial" pitchFamily="34" charset="0"/>
              <a:cs typeface="Times New Roman" pitchFamily="18" charset="0"/>
            </a:endParaRPr>
          </a:p>
          <a:p>
            <a:pPr marL="457200" indent="-457200" algn="just">
              <a:lnSpc>
                <a:spcPct val="105000"/>
              </a:lnSpc>
              <a:spcBef>
                <a:spcPct val="50000"/>
              </a:spcBef>
              <a:buClr>
                <a:schemeClr val="bg1"/>
              </a:buClr>
              <a:tabLst>
                <a:tab pos="4000500" algn="l"/>
              </a:tabLst>
            </a:pPr>
            <a:r>
              <a:rPr lang="es-MX" sz="2000">
                <a:solidFill>
                  <a:schemeClr val="bg1"/>
                </a:solidFill>
                <a:latin typeface="Arial" pitchFamily="34" charset="0"/>
                <a:cs typeface="Times New Roman" pitchFamily="18" charset="0"/>
              </a:rPr>
              <a:t>	 First Year:        $ 10,500 a month for 6 months</a:t>
            </a:r>
          </a:p>
          <a:p>
            <a:pPr marL="457200" indent="-457200" algn="just">
              <a:lnSpc>
                <a:spcPct val="105000"/>
              </a:lnSpc>
              <a:spcBef>
                <a:spcPct val="50000"/>
              </a:spcBef>
              <a:buClr>
                <a:schemeClr val="bg1"/>
              </a:buClr>
              <a:tabLst>
                <a:tab pos="4000500" algn="l"/>
              </a:tabLst>
            </a:pPr>
            <a:r>
              <a:rPr lang="es-MX" sz="2000">
                <a:solidFill>
                  <a:schemeClr val="bg1"/>
                </a:solidFill>
                <a:latin typeface="Arial" pitchFamily="34" charset="0"/>
                <a:cs typeface="Times New Roman" pitchFamily="18" charset="0"/>
              </a:rPr>
              <a:t>	                            $  8,000 a month for 6 months </a:t>
            </a:r>
          </a:p>
          <a:p>
            <a:pPr marL="457200" indent="-457200" algn="just">
              <a:lnSpc>
                <a:spcPct val="105000"/>
              </a:lnSpc>
              <a:spcBef>
                <a:spcPct val="50000"/>
              </a:spcBef>
              <a:buClr>
                <a:schemeClr val="bg1"/>
              </a:buClr>
              <a:tabLst>
                <a:tab pos="4000500" algn="l"/>
              </a:tabLst>
            </a:pPr>
            <a:r>
              <a:rPr lang="es-MX" sz="2000">
                <a:solidFill>
                  <a:schemeClr val="bg1"/>
                </a:solidFill>
                <a:latin typeface="Arial" pitchFamily="34" charset="0"/>
                <a:cs typeface="Times New Roman" pitchFamily="18" charset="0"/>
              </a:rPr>
              <a:t>	 Second Year:    $  5,500 a month for 6 months</a:t>
            </a:r>
          </a:p>
          <a:p>
            <a:pPr marL="457200" indent="-457200" algn="just">
              <a:lnSpc>
                <a:spcPct val="105000"/>
              </a:lnSpc>
              <a:spcBef>
                <a:spcPct val="50000"/>
              </a:spcBef>
              <a:buClr>
                <a:schemeClr val="bg1"/>
              </a:buClr>
              <a:tabLst>
                <a:tab pos="4000500" algn="l"/>
              </a:tabLst>
            </a:pPr>
            <a:r>
              <a:rPr lang="es-MX" sz="2000">
                <a:solidFill>
                  <a:schemeClr val="bg1"/>
                </a:solidFill>
                <a:latin typeface="Arial" pitchFamily="34" charset="0"/>
                <a:cs typeface="Times New Roman" pitchFamily="18" charset="0"/>
              </a:rPr>
              <a:t>	                          The equivalent of one SUF (Sole Family Subsidy) a month for the final 6 months </a:t>
            </a:r>
          </a:p>
          <a:p>
            <a:pPr marL="457200" indent="-457200" algn="just">
              <a:lnSpc>
                <a:spcPct val="105000"/>
              </a:lnSpc>
              <a:spcBef>
                <a:spcPct val="50000"/>
              </a:spcBef>
              <a:buClr>
                <a:schemeClr val="bg1"/>
              </a:buClr>
              <a:tabLst>
                <a:tab pos="4000500" algn="l"/>
              </a:tabLst>
            </a:pPr>
            <a:endParaRPr lang="es-MX" sz="2000">
              <a:solidFill>
                <a:schemeClr val="bg1"/>
              </a:solidFill>
              <a:latin typeface="Arial" pitchFamily="34" charset="0"/>
              <a:cs typeface="Times New Roman" pitchFamily="18" charset="0"/>
            </a:endParaRPr>
          </a:p>
          <a:p>
            <a:pPr marL="457200" indent="-457200" algn="just">
              <a:lnSpc>
                <a:spcPct val="105000"/>
              </a:lnSpc>
              <a:spcBef>
                <a:spcPct val="50000"/>
              </a:spcBef>
              <a:buClr>
                <a:schemeClr val="bg1"/>
              </a:buClr>
              <a:tabLst>
                <a:tab pos="4000500" algn="l"/>
              </a:tabLst>
            </a:pPr>
            <a:r>
              <a:rPr lang="es-MX" sz="2000">
                <a:solidFill>
                  <a:schemeClr val="bg1"/>
                </a:solidFill>
                <a:latin typeface="Arial" pitchFamily="34" charset="0"/>
                <a:cs typeface="Times New Roman" pitchFamily="18" charset="0"/>
              </a:rPr>
              <a:t>	Families that fulfill the program successfully will receive a Graduation Voucher equivalent to the value of one SUF for a period of three years. </a:t>
            </a:r>
          </a:p>
        </p:txBody>
      </p:sp>
      <p:sp>
        <p:nvSpPr>
          <p:cNvPr id="139271" name="Rectangle 7"/>
          <p:cNvSpPr>
            <a:spLocks noChangeArrowheads="1"/>
          </p:cNvSpPr>
          <p:nvPr/>
        </p:nvSpPr>
        <p:spPr bwMode="auto">
          <a:xfrm>
            <a:off x="152400" y="152400"/>
            <a:ext cx="8610600" cy="609600"/>
          </a:xfrm>
          <a:prstGeom prst="rect">
            <a:avLst/>
          </a:prstGeom>
          <a:noFill/>
          <a:ln w="9525">
            <a:noFill/>
            <a:miter lim="800000"/>
            <a:headEnd/>
            <a:tailEnd/>
          </a:ln>
          <a:effectLst/>
        </p:spPr>
        <p:txBody>
          <a:bodyPr anchor="ctr"/>
          <a:lstStyle/>
          <a:p>
            <a:endParaRPr lang="es-ES_tradnl" sz="2200" b="1">
              <a:solidFill>
                <a:schemeClr val="bg1"/>
              </a:solidFill>
              <a:effectLst>
                <a:outerShdw blurRad="38100" dist="38100" dir="2700000" algn="tl">
                  <a:srgbClr val="000000"/>
                </a:outerShdw>
              </a:effectLst>
              <a:latin typeface="Arial" pitchFamily="34" charset="0"/>
            </a:endParaRPr>
          </a:p>
          <a:p>
            <a:r>
              <a:rPr lang="es-ES_tradnl" sz="2200" b="1">
                <a:solidFill>
                  <a:schemeClr val="bg1"/>
                </a:solidFill>
                <a:effectLst>
                  <a:outerShdw blurRad="38100" dist="38100" dir="2700000" algn="tl">
                    <a:srgbClr val="000000"/>
                  </a:outerShdw>
                </a:effectLst>
                <a:latin typeface="Arial" pitchFamily="34" charset="0"/>
              </a:rPr>
              <a:t>Ministry of Planning and Cooperation, MIDEPLAN</a:t>
            </a:r>
          </a:p>
          <a:p>
            <a:endParaRPr lang="es-ES_tradnl" sz="2200" b="1">
              <a:solidFill>
                <a:schemeClr val="bg1"/>
              </a:solidFill>
              <a:effectLst>
                <a:outerShdw blurRad="38100" dist="38100" dir="2700000" algn="tl">
                  <a:srgbClr val="000000"/>
                </a:outerShdw>
              </a:effectLst>
              <a:latin typeface="Arial" pitchFamily="34" charset="0"/>
            </a:endParaRPr>
          </a:p>
        </p:txBody>
      </p:sp>
      <p:sp>
        <p:nvSpPr>
          <p:cNvPr id="139273" name="Rectangle 9"/>
          <p:cNvSpPr>
            <a:spLocks noGrp="1" noChangeArrowheads="1"/>
          </p:cNvSpPr>
          <p:nvPr>
            <p:ph type="title"/>
          </p:nvPr>
        </p:nvSpPr>
        <p:spPr>
          <a:xfrm>
            <a:off x="685800" y="685800"/>
            <a:ext cx="7772400" cy="1143000"/>
          </a:xfrm>
          <a:noFill/>
          <a:ln/>
        </p:spPr>
        <p:txBody>
          <a:bodyPr/>
          <a:lstStyle/>
          <a:p>
            <a:r>
              <a:rPr lang="en-US" sz="2800" b="1">
                <a:solidFill>
                  <a:srgbClr val="FFCC00"/>
                </a:solidFill>
                <a:effectLst>
                  <a:outerShdw blurRad="38100" dist="38100" dir="2700000" algn="tl">
                    <a:srgbClr val="000000"/>
                  </a:outerShdw>
                </a:effectLst>
                <a:latin typeface="Arial" pitchFamily="34" charset="0"/>
              </a:rPr>
              <a:t>First Component</a:t>
            </a:r>
          </a:p>
        </p:txBody>
      </p:sp>
      <p:pic>
        <p:nvPicPr>
          <p:cNvPr id="139274" name="Picture 10" descr="C:\Beatriz\Presupuesto Chile Solidario\LOGOjpg.jpg"/>
          <p:cNvPicPr>
            <a:picLocks noChangeAspect="1" noChangeArrowheads="1"/>
          </p:cNvPicPr>
          <p:nvPr/>
        </p:nvPicPr>
        <p:blipFill>
          <a:blip r:embed="rId2" r:link="rId3" cstate="print"/>
          <a:srcRect t="5301" r="47557" b="66235"/>
          <a:stretch>
            <a:fillRect/>
          </a:stretch>
        </p:blipFill>
        <p:spPr bwMode="auto">
          <a:xfrm>
            <a:off x="7848600" y="304800"/>
            <a:ext cx="990600" cy="1066800"/>
          </a:xfrm>
          <a:prstGeom prst="rect">
            <a:avLst/>
          </a:prstGeom>
          <a:noFill/>
        </p:spPr>
      </p:pic>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2339" name="Rectangle 3"/>
          <p:cNvSpPr>
            <a:spLocks noChangeArrowheads="1"/>
          </p:cNvSpPr>
          <p:nvPr/>
        </p:nvSpPr>
        <p:spPr bwMode="auto">
          <a:xfrm>
            <a:off x="533400" y="1981200"/>
            <a:ext cx="8305800" cy="4054475"/>
          </a:xfrm>
          <a:prstGeom prst="rect">
            <a:avLst/>
          </a:prstGeom>
          <a:noFill/>
          <a:ln w="9525">
            <a:noFill/>
            <a:miter lim="800000"/>
            <a:headEnd/>
            <a:tailEnd/>
          </a:ln>
          <a:effectLst/>
        </p:spPr>
        <p:txBody>
          <a:bodyPr>
            <a:spAutoFit/>
          </a:bodyPr>
          <a:lstStyle/>
          <a:p>
            <a:pPr algn="just">
              <a:spcBef>
                <a:spcPct val="50000"/>
              </a:spcBef>
              <a:buClr>
                <a:schemeClr val="bg1"/>
              </a:buClr>
              <a:buFontTx/>
              <a:buChar char="•"/>
            </a:pPr>
            <a:r>
              <a:rPr lang="es-MX" sz="2000" b="1">
                <a:solidFill>
                  <a:schemeClr val="bg1"/>
                </a:solidFill>
                <a:latin typeface="Arial" pitchFamily="34" charset="0"/>
                <a:cs typeface="Times New Roman" pitchFamily="18" charset="0"/>
              </a:rPr>
              <a:t>Traditional monetary benefits</a:t>
            </a:r>
            <a:r>
              <a:rPr lang="es-MX" sz="2000">
                <a:solidFill>
                  <a:schemeClr val="bg1"/>
                </a:solidFill>
                <a:latin typeface="Arial" pitchFamily="34" charset="0"/>
                <a:cs typeface="Times New Roman" pitchFamily="18" charset="0"/>
              </a:rPr>
              <a:t>. These benefits will be assigned within the first 12 months after the family joins the System.  The benefits include:</a:t>
            </a:r>
          </a:p>
          <a:p>
            <a:pPr algn="just">
              <a:spcBef>
                <a:spcPct val="50000"/>
              </a:spcBef>
              <a:buClr>
                <a:schemeClr val="bg1"/>
              </a:buClr>
              <a:buFontTx/>
              <a:buChar char="•"/>
            </a:pPr>
            <a:endParaRPr lang="es-MX" sz="2000">
              <a:solidFill>
                <a:schemeClr val="bg1"/>
              </a:solidFill>
              <a:latin typeface="Arial" pitchFamily="34" charset="0"/>
              <a:cs typeface="Times New Roman" pitchFamily="18" charset="0"/>
            </a:endParaRPr>
          </a:p>
          <a:p>
            <a:pPr marL="808038" lvl="1" indent="-341313" algn="just">
              <a:spcBef>
                <a:spcPct val="50000"/>
              </a:spcBef>
              <a:buClr>
                <a:schemeClr val="bg1"/>
              </a:buClr>
              <a:buFontTx/>
              <a:buChar char="-"/>
            </a:pPr>
            <a:r>
              <a:rPr lang="es-MX" sz="2000" b="1">
                <a:solidFill>
                  <a:schemeClr val="bg1"/>
                </a:solidFill>
                <a:latin typeface="Arial" pitchFamily="34" charset="0"/>
                <a:cs typeface="Times New Roman" pitchFamily="18" charset="0"/>
              </a:rPr>
              <a:t>Sole Family Subsidy</a:t>
            </a:r>
            <a:r>
              <a:rPr lang="es-MX" sz="2000">
                <a:solidFill>
                  <a:schemeClr val="bg1"/>
                </a:solidFill>
                <a:latin typeface="Arial" pitchFamily="34" charset="0"/>
                <a:cs typeface="Times New Roman" pitchFamily="18" charset="0"/>
              </a:rPr>
              <a:t> </a:t>
            </a:r>
            <a:r>
              <a:rPr lang="es-MX" sz="2000" b="1">
                <a:solidFill>
                  <a:schemeClr val="bg1"/>
                </a:solidFill>
                <a:latin typeface="Arial" pitchFamily="34" charset="0"/>
                <a:cs typeface="Times New Roman" pitchFamily="18" charset="0"/>
              </a:rPr>
              <a:t>(SFS)</a:t>
            </a:r>
            <a:r>
              <a:rPr lang="es-MX" sz="2000">
                <a:solidFill>
                  <a:schemeClr val="bg1"/>
                </a:solidFill>
                <a:latin typeface="Arial" pitchFamily="34" charset="0"/>
                <a:cs typeface="Times New Roman" pitchFamily="18" charset="0"/>
              </a:rPr>
              <a:t> to children under the age of 18 if they attend school. ($3,607) </a:t>
            </a:r>
          </a:p>
          <a:p>
            <a:pPr marL="808038" lvl="1" indent="-341313" algn="just">
              <a:spcBef>
                <a:spcPct val="50000"/>
              </a:spcBef>
              <a:buClr>
                <a:schemeClr val="bg1"/>
              </a:buClr>
              <a:buFontTx/>
              <a:buChar char="-"/>
            </a:pPr>
            <a:r>
              <a:rPr lang="es-MX" sz="2000">
                <a:solidFill>
                  <a:schemeClr val="bg1"/>
                </a:solidFill>
                <a:latin typeface="Arial" pitchFamily="34" charset="0"/>
                <a:cs typeface="Times New Roman" pitchFamily="18" charset="0"/>
              </a:rPr>
              <a:t>Old age and/or disability </a:t>
            </a:r>
            <a:r>
              <a:rPr lang="es-MX" sz="2000" b="1">
                <a:solidFill>
                  <a:schemeClr val="bg1"/>
                </a:solidFill>
                <a:latin typeface="Arial" pitchFamily="34" charset="0"/>
                <a:cs typeface="Times New Roman" pitchFamily="18" charset="0"/>
              </a:rPr>
              <a:t>Allowance Aid (PASIS),</a:t>
            </a:r>
            <a:r>
              <a:rPr lang="es-MX" sz="2000">
                <a:solidFill>
                  <a:schemeClr val="bg1"/>
                </a:solidFill>
                <a:latin typeface="Arial" pitchFamily="34" charset="0"/>
                <a:cs typeface="Times New Roman" pitchFamily="18" charset="0"/>
              </a:rPr>
              <a:t> subject to periodic health check-ups. ($36.388)</a:t>
            </a:r>
          </a:p>
          <a:p>
            <a:pPr marL="808038" lvl="1" indent="-341313" algn="just">
              <a:spcBef>
                <a:spcPct val="50000"/>
              </a:spcBef>
              <a:buClr>
                <a:schemeClr val="bg1"/>
              </a:buClr>
              <a:buFontTx/>
              <a:buChar char="-"/>
            </a:pPr>
            <a:r>
              <a:rPr lang="es-MX" sz="2000" b="1">
                <a:solidFill>
                  <a:schemeClr val="bg1"/>
                </a:solidFill>
                <a:latin typeface="Arial" pitchFamily="34" charset="0"/>
                <a:cs typeface="Times New Roman" pitchFamily="18" charset="0"/>
              </a:rPr>
              <a:t>Subsidy for Drinking Water Consumption (SAP)</a:t>
            </a:r>
            <a:r>
              <a:rPr lang="es-MX" sz="2000">
                <a:solidFill>
                  <a:schemeClr val="bg1"/>
                </a:solidFill>
                <a:latin typeface="Arial" pitchFamily="34" charset="0"/>
                <a:cs typeface="Times New Roman" pitchFamily="18" charset="0"/>
              </a:rPr>
              <a:t>, amounting to 100% of the cost of up to 15 cubic meters, for families with household connections to the public drinking water system.</a:t>
            </a:r>
          </a:p>
        </p:txBody>
      </p:sp>
      <p:sp>
        <p:nvSpPr>
          <p:cNvPr id="142343" name="Rectangle 7"/>
          <p:cNvSpPr>
            <a:spLocks noGrp="1" noChangeArrowheads="1"/>
          </p:cNvSpPr>
          <p:nvPr>
            <p:ph type="title"/>
          </p:nvPr>
        </p:nvSpPr>
        <p:spPr>
          <a:xfrm>
            <a:off x="762000" y="990600"/>
            <a:ext cx="7772400" cy="1143000"/>
          </a:xfrm>
          <a:noFill/>
          <a:ln/>
        </p:spPr>
        <p:txBody>
          <a:bodyPr/>
          <a:lstStyle/>
          <a:p>
            <a:r>
              <a:rPr lang="en-US" sz="2800" b="1">
                <a:solidFill>
                  <a:srgbClr val="FFCC00"/>
                </a:solidFill>
                <a:effectLst>
                  <a:outerShdw blurRad="38100" dist="38100" dir="2700000" algn="tl">
                    <a:srgbClr val="000000"/>
                  </a:outerShdw>
                </a:effectLst>
                <a:latin typeface="Arial" pitchFamily="34" charset="0"/>
              </a:rPr>
              <a:t>Second Component</a:t>
            </a:r>
          </a:p>
        </p:txBody>
      </p:sp>
      <p:sp>
        <p:nvSpPr>
          <p:cNvPr id="142345" name="Rectangle 9"/>
          <p:cNvSpPr>
            <a:spLocks noChangeArrowheads="1"/>
          </p:cNvSpPr>
          <p:nvPr/>
        </p:nvSpPr>
        <p:spPr bwMode="auto">
          <a:xfrm>
            <a:off x="152400" y="152400"/>
            <a:ext cx="8610600" cy="609600"/>
          </a:xfrm>
          <a:prstGeom prst="rect">
            <a:avLst/>
          </a:prstGeom>
          <a:noFill/>
          <a:ln w="9525">
            <a:noFill/>
            <a:miter lim="800000"/>
            <a:headEnd/>
            <a:tailEnd/>
          </a:ln>
          <a:effectLst/>
        </p:spPr>
        <p:txBody>
          <a:bodyPr anchor="ctr"/>
          <a:lstStyle/>
          <a:p>
            <a:endParaRPr lang="es-ES_tradnl" sz="2200" b="1">
              <a:solidFill>
                <a:schemeClr val="bg1"/>
              </a:solidFill>
              <a:effectLst>
                <a:outerShdw blurRad="38100" dist="38100" dir="2700000" algn="tl">
                  <a:srgbClr val="000000"/>
                </a:outerShdw>
              </a:effectLst>
              <a:latin typeface="Arial" pitchFamily="34" charset="0"/>
            </a:endParaRPr>
          </a:p>
          <a:p>
            <a:r>
              <a:rPr lang="es-ES_tradnl" sz="2200" b="1">
                <a:solidFill>
                  <a:schemeClr val="bg1"/>
                </a:solidFill>
                <a:effectLst>
                  <a:outerShdw blurRad="38100" dist="38100" dir="2700000" algn="tl">
                    <a:srgbClr val="000000"/>
                  </a:outerShdw>
                </a:effectLst>
                <a:latin typeface="Arial" pitchFamily="34" charset="0"/>
              </a:rPr>
              <a:t>Ministry of Planning and Cooperation, MIDEPLAN</a:t>
            </a:r>
          </a:p>
          <a:p>
            <a:endParaRPr lang="es-ES_tradnl" sz="2200" b="1">
              <a:solidFill>
                <a:schemeClr val="bg1"/>
              </a:solidFill>
              <a:effectLst>
                <a:outerShdw blurRad="38100" dist="38100" dir="2700000" algn="tl">
                  <a:srgbClr val="000000"/>
                </a:outerShdw>
              </a:effectLst>
              <a:latin typeface="Arial" pitchFamily="34" charset="0"/>
            </a:endParaRPr>
          </a:p>
        </p:txBody>
      </p:sp>
      <p:pic>
        <p:nvPicPr>
          <p:cNvPr id="142346" name="Picture 10" descr="C:\Beatriz\Presupuesto Chile Solidario\LOGOjpg.jpg"/>
          <p:cNvPicPr>
            <a:picLocks noChangeAspect="1" noChangeArrowheads="1"/>
          </p:cNvPicPr>
          <p:nvPr/>
        </p:nvPicPr>
        <p:blipFill>
          <a:blip r:embed="rId2" r:link="rId3" cstate="print"/>
          <a:srcRect t="5301" r="47557" b="66235"/>
          <a:stretch>
            <a:fillRect/>
          </a:stretch>
        </p:blipFill>
        <p:spPr bwMode="auto">
          <a:xfrm>
            <a:off x="7848600" y="304800"/>
            <a:ext cx="990600" cy="1066800"/>
          </a:xfrm>
          <a:prstGeom prst="rect">
            <a:avLst/>
          </a:prstGeom>
          <a:noFill/>
        </p:spPr>
      </p:pic>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63" name="Rectangle 1027"/>
          <p:cNvSpPr>
            <a:spLocks noChangeArrowheads="1"/>
          </p:cNvSpPr>
          <p:nvPr/>
        </p:nvSpPr>
        <p:spPr bwMode="auto">
          <a:xfrm>
            <a:off x="228600" y="1828800"/>
            <a:ext cx="8583613" cy="4670425"/>
          </a:xfrm>
          <a:prstGeom prst="rect">
            <a:avLst/>
          </a:prstGeom>
          <a:noFill/>
          <a:ln w="9525">
            <a:noFill/>
            <a:miter lim="800000"/>
            <a:headEnd/>
            <a:tailEnd/>
          </a:ln>
          <a:effectLst/>
        </p:spPr>
        <p:txBody>
          <a:bodyPr>
            <a:spAutoFit/>
          </a:bodyPr>
          <a:lstStyle/>
          <a:p>
            <a:pPr marL="76200" indent="-76200" algn="just">
              <a:lnSpc>
                <a:spcPct val="105000"/>
              </a:lnSpc>
              <a:spcBef>
                <a:spcPct val="50000"/>
              </a:spcBef>
              <a:buClr>
                <a:schemeClr val="bg1"/>
              </a:buClr>
              <a:buFontTx/>
              <a:buChar char="•"/>
            </a:pPr>
            <a:r>
              <a:rPr lang="es-MX" sz="2000" b="1">
                <a:solidFill>
                  <a:schemeClr val="bg1"/>
                </a:solidFill>
                <a:latin typeface="Arial" pitchFamily="34" charset="0"/>
                <a:cs typeface="Times New Roman" pitchFamily="18" charset="0"/>
              </a:rPr>
              <a:t>  Preferential access to Social Advancement Programs</a:t>
            </a:r>
          </a:p>
          <a:p>
            <a:pPr marL="76200" indent="-76200" algn="just">
              <a:lnSpc>
                <a:spcPct val="105000"/>
              </a:lnSpc>
              <a:spcBef>
                <a:spcPct val="50000"/>
              </a:spcBef>
              <a:buClr>
                <a:schemeClr val="bg1"/>
              </a:buClr>
            </a:pPr>
            <a:r>
              <a:rPr lang="es-MX" sz="2000">
                <a:solidFill>
                  <a:schemeClr val="bg1"/>
                </a:solidFill>
                <a:latin typeface="Arial" pitchFamily="34" charset="0"/>
                <a:cs typeface="Times New Roman" pitchFamily="18" charset="0"/>
              </a:rPr>
              <a:t>		To mention only a few:</a:t>
            </a:r>
          </a:p>
          <a:p>
            <a:pPr marL="1431925" lvl="2" indent="-479425" algn="just">
              <a:lnSpc>
                <a:spcPct val="105000"/>
              </a:lnSpc>
              <a:spcBef>
                <a:spcPct val="50000"/>
              </a:spcBef>
              <a:buClr>
                <a:schemeClr val="bg1"/>
              </a:buClr>
              <a:buFontTx/>
              <a:buChar char="-"/>
            </a:pPr>
            <a:r>
              <a:rPr lang="es-MX" sz="2000">
                <a:solidFill>
                  <a:schemeClr val="bg1"/>
                </a:solidFill>
                <a:latin typeface="Arial" pitchFamily="34" charset="0"/>
                <a:cs typeface="Times New Roman" pitchFamily="18" charset="0"/>
              </a:rPr>
              <a:t>Training and Jobs in the Labor Market</a:t>
            </a:r>
          </a:p>
          <a:p>
            <a:pPr marL="1431925" lvl="2" indent="-479425" algn="just">
              <a:lnSpc>
                <a:spcPct val="105000"/>
              </a:lnSpc>
              <a:spcBef>
                <a:spcPct val="50000"/>
              </a:spcBef>
              <a:buClr>
                <a:schemeClr val="bg1"/>
              </a:buClr>
              <a:buFontTx/>
              <a:buChar char="-"/>
            </a:pPr>
            <a:r>
              <a:rPr lang="es-MX" sz="2000">
                <a:solidFill>
                  <a:schemeClr val="bg1"/>
                </a:solidFill>
                <a:latin typeface="Arial" pitchFamily="34" charset="0"/>
                <a:cs typeface="Times New Roman" pitchFamily="18" charset="0"/>
              </a:rPr>
              <a:t>Remedial Studies and/or Labor Skills</a:t>
            </a:r>
          </a:p>
          <a:p>
            <a:pPr marL="1431925" lvl="2" indent="-479425" algn="just">
              <a:lnSpc>
                <a:spcPct val="105000"/>
              </a:lnSpc>
              <a:spcBef>
                <a:spcPct val="50000"/>
              </a:spcBef>
              <a:buClr>
                <a:schemeClr val="bg1"/>
              </a:buClr>
              <a:buFontTx/>
              <a:buChar char="-"/>
            </a:pPr>
            <a:r>
              <a:rPr lang="es-MX" sz="2000">
                <a:solidFill>
                  <a:schemeClr val="bg1"/>
                </a:solidFill>
                <a:latin typeface="Arial" pitchFamily="34" charset="0"/>
                <a:cs typeface="Times New Roman" pitchFamily="18" charset="0"/>
              </a:rPr>
              <a:t>Technical aids for the disabled</a:t>
            </a:r>
          </a:p>
          <a:p>
            <a:pPr marL="1431925" lvl="2" indent="-479425" algn="just">
              <a:lnSpc>
                <a:spcPct val="105000"/>
              </a:lnSpc>
              <a:spcBef>
                <a:spcPct val="50000"/>
              </a:spcBef>
              <a:buClr>
                <a:schemeClr val="bg1"/>
              </a:buClr>
              <a:buFontTx/>
              <a:buChar char="-"/>
            </a:pPr>
            <a:r>
              <a:rPr lang="es-MX" sz="2000">
                <a:solidFill>
                  <a:schemeClr val="bg1"/>
                </a:solidFill>
                <a:latin typeface="Arial" pitchFamily="34" charset="0"/>
                <a:cs typeface="Times New Roman" pitchFamily="18" charset="0"/>
              </a:rPr>
              <a:t>Prevention and Rehabilitation of Drug Addiction</a:t>
            </a:r>
          </a:p>
          <a:p>
            <a:pPr marL="1431925" lvl="2" indent="-479425" algn="just">
              <a:lnSpc>
                <a:spcPct val="105000"/>
              </a:lnSpc>
              <a:spcBef>
                <a:spcPct val="50000"/>
              </a:spcBef>
              <a:buClr>
                <a:schemeClr val="bg1"/>
              </a:buClr>
              <a:buFontTx/>
              <a:buChar char="-"/>
            </a:pPr>
            <a:r>
              <a:rPr lang="es-MX" sz="2000">
                <a:solidFill>
                  <a:schemeClr val="bg1"/>
                </a:solidFill>
                <a:latin typeface="Arial" pitchFamily="34" charset="0"/>
                <a:cs typeface="Times New Roman" pitchFamily="18" charset="0"/>
              </a:rPr>
              <a:t>Care for Children at Risk</a:t>
            </a:r>
          </a:p>
          <a:p>
            <a:pPr marL="1431925" lvl="2" indent="-479425" algn="just">
              <a:lnSpc>
                <a:spcPct val="105000"/>
              </a:lnSpc>
              <a:spcBef>
                <a:spcPct val="50000"/>
              </a:spcBef>
              <a:buClr>
                <a:schemeClr val="bg1"/>
              </a:buClr>
              <a:buFontTx/>
              <a:buChar char="-"/>
            </a:pPr>
            <a:r>
              <a:rPr lang="es-MX" sz="2000">
                <a:solidFill>
                  <a:schemeClr val="bg1"/>
                </a:solidFill>
                <a:latin typeface="Arial" pitchFamily="34" charset="0"/>
                <a:cs typeface="Times New Roman" pitchFamily="18" charset="0"/>
              </a:rPr>
              <a:t>Prevention of and Support in cases of Domestic Violence</a:t>
            </a:r>
          </a:p>
          <a:p>
            <a:pPr marL="1431925" lvl="2" indent="-479425" algn="just">
              <a:lnSpc>
                <a:spcPct val="105000"/>
              </a:lnSpc>
              <a:spcBef>
                <a:spcPct val="50000"/>
              </a:spcBef>
              <a:buClr>
                <a:schemeClr val="bg1"/>
              </a:buClr>
              <a:buFontTx/>
              <a:buChar char="-"/>
            </a:pPr>
            <a:r>
              <a:rPr lang="es-MX" sz="2000">
                <a:solidFill>
                  <a:schemeClr val="bg1"/>
                </a:solidFill>
                <a:latin typeface="Arial" pitchFamily="34" charset="0"/>
                <a:cs typeface="Times New Roman" pitchFamily="18" charset="0"/>
              </a:rPr>
              <a:t>Preferential subsidy for Job Recruitment</a:t>
            </a:r>
            <a:endParaRPr lang="es-MX" sz="2000" i="1">
              <a:solidFill>
                <a:schemeClr val="bg1"/>
              </a:solidFill>
              <a:latin typeface="Arial" pitchFamily="34" charset="0"/>
              <a:cs typeface="Times New Roman" pitchFamily="18" charset="0"/>
            </a:endParaRPr>
          </a:p>
          <a:p>
            <a:pPr marL="1431925" lvl="2" indent="-479425" algn="just">
              <a:lnSpc>
                <a:spcPct val="105000"/>
              </a:lnSpc>
              <a:spcBef>
                <a:spcPct val="50000"/>
              </a:spcBef>
              <a:buClr>
                <a:schemeClr val="bg1"/>
              </a:buClr>
            </a:pPr>
            <a:endParaRPr lang="es-MX" sz="2000">
              <a:solidFill>
                <a:schemeClr val="bg1"/>
              </a:solidFill>
              <a:latin typeface="Arial" pitchFamily="34" charset="0"/>
              <a:cs typeface="Times New Roman" pitchFamily="18" charset="0"/>
            </a:endParaRPr>
          </a:p>
        </p:txBody>
      </p:sp>
      <p:sp>
        <p:nvSpPr>
          <p:cNvPr id="143367" name="Rectangle 1031"/>
          <p:cNvSpPr>
            <a:spLocks noChangeArrowheads="1"/>
          </p:cNvSpPr>
          <p:nvPr/>
        </p:nvSpPr>
        <p:spPr bwMode="auto">
          <a:xfrm>
            <a:off x="152400" y="152400"/>
            <a:ext cx="8610600" cy="609600"/>
          </a:xfrm>
          <a:prstGeom prst="rect">
            <a:avLst/>
          </a:prstGeom>
          <a:noFill/>
          <a:ln w="9525">
            <a:noFill/>
            <a:miter lim="800000"/>
            <a:headEnd/>
            <a:tailEnd/>
          </a:ln>
          <a:effectLst/>
        </p:spPr>
        <p:txBody>
          <a:bodyPr anchor="ctr"/>
          <a:lstStyle/>
          <a:p>
            <a:endParaRPr lang="es-ES_tradnl" sz="2200" b="1">
              <a:solidFill>
                <a:schemeClr val="bg1"/>
              </a:solidFill>
              <a:effectLst>
                <a:outerShdw blurRad="38100" dist="38100" dir="2700000" algn="tl">
                  <a:srgbClr val="000000"/>
                </a:outerShdw>
              </a:effectLst>
              <a:latin typeface="Arial" pitchFamily="34" charset="0"/>
            </a:endParaRPr>
          </a:p>
          <a:p>
            <a:r>
              <a:rPr lang="es-ES_tradnl" sz="2200" b="1">
                <a:solidFill>
                  <a:schemeClr val="bg1"/>
                </a:solidFill>
                <a:effectLst>
                  <a:outerShdw blurRad="38100" dist="38100" dir="2700000" algn="tl">
                    <a:srgbClr val="000000"/>
                  </a:outerShdw>
                </a:effectLst>
                <a:latin typeface="Arial" pitchFamily="34" charset="0"/>
              </a:rPr>
              <a:t>Ministry of Planning and Cooperation, MIDEPLAN</a:t>
            </a:r>
          </a:p>
          <a:p>
            <a:endParaRPr lang="es-ES_tradnl" sz="2200" b="1">
              <a:solidFill>
                <a:schemeClr val="bg1"/>
              </a:solidFill>
              <a:effectLst>
                <a:outerShdw blurRad="38100" dist="38100" dir="2700000" algn="tl">
                  <a:srgbClr val="000000"/>
                </a:outerShdw>
              </a:effectLst>
              <a:latin typeface="Arial" pitchFamily="34" charset="0"/>
            </a:endParaRPr>
          </a:p>
        </p:txBody>
      </p:sp>
      <p:sp>
        <p:nvSpPr>
          <p:cNvPr id="143369" name="Rectangle 1033"/>
          <p:cNvSpPr>
            <a:spLocks noGrp="1" noChangeArrowheads="1"/>
          </p:cNvSpPr>
          <p:nvPr>
            <p:ph type="title"/>
          </p:nvPr>
        </p:nvSpPr>
        <p:spPr>
          <a:xfrm>
            <a:off x="762000" y="838200"/>
            <a:ext cx="7772400" cy="1143000"/>
          </a:xfrm>
          <a:noFill/>
          <a:ln/>
        </p:spPr>
        <p:txBody>
          <a:bodyPr/>
          <a:lstStyle/>
          <a:p>
            <a:r>
              <a:rPr lang="en-US" sz="2800" b="1">
                <a:solidFill>
                  <a:srgbClr val="FFCC00"/>
                </a:solidFill>
                <a:effectLst>
                  <a:outerShdw blurRad="38100" dist="38100" dir="2700000" algn="tl">
                    <a:srgbClr val="000000"/>
                  </a:outerShdw>
                </a:effectLst>
                <a:latin typeface="Arial" pitchFamily="34" charset="0"/>
              </a:rPr>
              <a:t>Third Component</a:t>
            </a:r>
          </a:p>
        </p:txBody>
      </p:sp>
      <p:pic>
        <p:nvPicPr>
          <p:cNvPr id="143370" name="Picture 1034" descr="C:\Beatriz\Presupuesto Chile Solidario\LOGOjpg.jpg"/>
          <p:cNvPicPr>
            <a:picLocks noChangeAspect="1" noChangeArrowheads="1"/>
          </p:cNvPicPr>
          <p:nvPr/>
        </p:nvPicPr>
        <p:blipFill>
          <a:blip r:embed="rId2" r:link="rId3" cstate="print"/>
          <a:srcRect t="5301" r="47557" b="66235"/>
          <a:stretch>
            <a:fillRect/>
          </a:stretch>
        </p:blipFill>
        <p:spPr bwMode="auto">
          <a:xfrm>
            <a:off x="7848600" y="304800"/>
            <a:ext cx="990600" cy="1066800"/>
          </a:xfrm>
          <a:prstGeom prst="rect">
            <a:avLst/>
          </a:prstGeom>
          <a:noFill/>
        </p:spPr>
      </p:pic>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ChangeArrowheads="1"/>
          </p:cNvSpPr>
          <p:nvPr>
            <p:ph type="title"/>
          </p:nvPr>
        </p:nvSpPr>
        <p:spPr/>
        <p:txBody>
          <a:bodyPr/>
          <a:lstStyle/>
          <a:p>
            <a:r>
              <a:rPr lang="en-US" b="1">
                <a:solidFill>
                  <a:srgbClr val="FFCC00"/>
                </a:solidFill>
              </a:rPr>
              <a:t>The Importance to the System of Ethnicity</a:t>
            </a:r>
          </a:p>
        </p:txBody>
      </p:sp>
      <p:sp>
        <p:nvSpPr>
          <p:cNvPr id="208899" name="Rectangle 3"/>
          <p:cNvSpPr>
            <a:spLocks noGrp="1" noChangeArrowheads="1"/>
          </p:cNvSpPr>
          <p:nvPr>
            <p:ph type="body" idx="1"/>
          </p:nvPr>
        </p:nvSpPr>
        <p:spPr/>
        <p:txBody>
          <a:bodyPr/>
          <a:lstStyle/>
          <a:p>
            <a:pPr>
              <a:lnSpc>
                <a:spcPct val="90000"/>
              </a:lnSpc>
            </a:pPr>
            <a:r>
              <a:rPr lang="en-US" sz="2400">
                <a:solidFill>
                  <a:schemeClr val="bg1"/>
                </a:solidFill>
                <a:latin typeface="Arial" pitchFamily="34" charset="0"/>
                <a:cs typeface="Times New Roman" pitchFamily="18" charset="0"/>
              </a:rPr>
              <a:t>It is worth drawing special attention to the public offering for the indigenous rural population.  This is the group that clings most strongly to its cultural roots and whose organizational system is based on the </a:t>
            </a:r>
            <a:r>
              <a:rPr lang="en-US" sz="2400" b="1">
                <a:solidFill>
                  <a:schemeClr val="bg1"/>
                </a:solidFill>
                <a:latin typeface="Arial" pitchFamily="34" charset="0"/>
                <a:cs typeface="Times New Roman" pitchFamily="18" charset="0"/>
              </a:rPr>
              <a:t>community, </a:t>
            </a:r>
            <a:r>
              <a:rPr lang="en-US" sz="2400">
                <a:solidFill>
                  <a:schemeClr val="bg1"/>
                </a:solidFill>
                <a:latin typeface="Arial" pitchFamily="34" charset="0"/>
                <a:cs typeface="Times New Roman" pitchFamily="18" charset="0"/>
              </a:rPr>
              <a:t>through a complex network of social relations. </a:t>
            </a:r>
          </a:p>
          <a:p>
            <a:pPr>
              <a:lnSpc>
                <a:spcPct val="90000"/>
              </a:lnSpc>
            </a:pPr>
            <a:endParaRPr lang="en-US" sz="2400">
              <a:solidFill>
                <a:schemeClr val="bg1"/>
              </a:solidFill>
              <a:latin typeface="Arial" pitchFamily="34" charset="0"/>
              <a:cs typeface="Times New Roman" pitchFamily="18" charset="0"/>
            </a:endParaRPr>
          </a:p>
          <a:p>
            <a:pPr algn="just">
              <a:lnSpc>
                <a:spcPct val="90000"/>
              </a:lnSpc>
            </a:pPr>
            <a:r>
              <a:rPr lang="en-US" sz="2400">
                <a:solidFill>
                  <a:schemeClr val="bg1"/>
                </a:solidFill>
                <a:latin typeface="Arial" pitchFamily="34" charset="0"/>
                <a:cs typeface="Times New Roman" pitchFamily="18" charset="0"/>
              </a:rPr>
              <a:t>Chile Solidario seeks to reinforce and develop the social capital of the target families by adjusting its implementation to the unique culture and lifestyles of the indigenous families. (Mainly the Aymara and Mapuche groups)</a:t>
            </a:r>
          </a:p>
          <a:p>
            <a:pPr algn="just">
              <a:lnSpc>
                <a:spcPct val="90000"/>
              </a:lnSpc>
            </a:pPr>
            <a:endParaRPr lang="en-US" sz="2400">
              <a:solidFill>
                <a:schemeClr val="bg1"/>
              </a:solidFill>
              <a:latin typeface="Arial" pitchFamily="34" charset="0"/>
              <a:cs typeface="Times New Roman" pitchFamily="18" charset="0"/>
            </a:endParaRPr>
          </a:p>
          <a:p>
            <a:pPr algn="just">
              <a:lnSpc>
                <a:spcPct val="90000"/>
              </a:lnSpc>
            </a:pPr>
            <a:endParaRPr lang="en-US" sz="2400">
              <a:solidFill>
                <a:schemeClr val="bg1"/>
              </a:solidFill>
            </a:endParaRPr>
          </a:p>
          <a:p>
            <a:pPr>
              <a:lnSpc>
                <a:spcPct val="90000"/>
              </a:lnSpc>
            </a:pPr>
            <a:endParaRPr lang="en-US" sz="2000" b="1"/>
          </a:p>
          <a:p>
            <a:pPr>
              <a:lnSpc>
                <a:spcPct val="90000"/>
              </a:lnSpc>
            </a:pPr>
            <a:endParaRPr lang="en-US" sz="2000" b="1"/>
          </a:p>
          <a:p>
            <a:pPr>
              <a:lnSpc>
                <a:spcPct val="90000"/>
              </a:lnSpc>
            </a:pPr>
            <a:endParaRPr lang="en-US" sz="2000" b="1"/>
          </a:p>
        </p:txBody>
      </p:sp>
      <p:pic>
        <p:nvPicPr>
          <p:cNvPr id="208900" name="Picture 4" descr="C:\Beatriz\Presupuesto Chile Solidario\LOGOjpg.jpg"/>
          <p:cNvPicPr>
            <a:picLocks noChangeAspect="1" noChangeArrowheads="1"/>
          </p:cNvPicPr>
          <p:nvPr/>
        </p:nvPicPr>
        <p:blipFill>
          <a:blip r:embed="rId2" r:link="rId3" cstate="print"/>
          <a:srcRect t="5301" r="47557" b="66235"/>
          <a:stretch>
            <a:fillRect/>
          </a:stretch>
        </p:blipFill>
        <p:spPr bwMode="auto">
          <a:xfrm>
            <a:off x="7848600" y="304800"/>
            <a:ext cx="990600" cy="1066800"/>
          </a:xfrm>
          <a:prstGeom prst="rect">
            <a:avLst/>
          </a:prstGeom>
          <a:noFill/>
        </p:spPr>
      </p:pic>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Grp="1" noChangeArrowheads="1"/>
          </p:cNvSpPr>
          <p:nvPr>
            <p:ph type="title"/>
          </p:nvPr>
        </p:nvSpPr>
        <p:spPr/>
        <p:txBody>
          <a:bodyPr/>
          <a:lstStyle/>
          <a:p>
            <a:r>
              <a:rPr lang="en-US" b="1">
                <a:solidFill>
                  <a:srgbClr val="FFCC00"/>
                </a:solidFill>
              </a:rPr>
              <a:t>The Importance to the System of Ethnicity</a:t>
            </a:r>
          </a:p>
        </p:txBody>
      </p:sp>
      <p:sp>
        <p:nvSpPr>
          <p:cNvPr id="217091" name="Rectangle 3"/>
          <p:cNvSpPr>
            <a:spLocks noGrp="1" noChangeArrowheads="1"/>
          </p:cNvSpPr>
          <p:nvPr>
            <p:ph type="body" idx="1"/>
          </p:nvPr>
        </p:nvSpPr>
        <p:spPr/>
        <p:txBody>
          <a:bodyPr/>
          <a:lstStyle/>
          <a:p>
            <a:r>
              <a:rPr lang="en-US" sz="2000">
                <a:solidFill>
                  <a:schemeClr val="bg1"/>
                </a:solidFill>
                <a:latin typeface="Arial" pitchFamily="34" charset="0"/>
                <a:cs typeface="Times New Roman" pitchFamily="18" charset="0"/>
              </a:rPr>
              <a:t>Design of a strategy for implementing the System that takes account of the unique cultural elements of the indigenous families that will benefit from it</a:t>
            </a:r>
          </a:p>
          <a:p>
            <a:pPr>
              <a:buFontTx/>
              <a:buNone/>
            </a:pPr>
            <a:r>
              <a:rPr lang="en-US" sz="2000">
                <a:solidFill>
                  <a:schemeClr val="bg1"/>
                </a:solidFill>
                <a:latin typeface="Arial" pitchFamily="34" charset="0"/>
                <a:cs typeface="Times New Roman" pitchFamily="18" charset="0"/>
              </a:rPr>
              <a:t> </a:t>
            </a:r>
          </a:p>
          <a:p>
            <a:pPr lvl="2"/>
            <a:r>
              <a:rPr lang="en-US" sz="2000">
                <a:solidFill>
                  <a:schemeClr val="bg1"/>
                </a:solidFill>
                <a:latin typeface="Arial" pitchFamily="34" charset="0"/>
                <a:cs typeface="Times New Roman" pitchFamily="18" charset="0"/>
              </a:rPr>
              <a:t>Establishment of Committees of National and Regional Ethnic groups that belong to the System</a:t>
            </a:r>
          </a:p>
          <a:p>
            <a:pPr lvl="2"/>
            <a:r>
              <a:rPr lang="en-US" sz="2000">
                <a:solidFill>
                  <a:schemeClr val="bg1"/>
                </a:solidFill>
                <a:latin typeface="Arial" pitchFamily="34" charset="0"/>
                <a:cs typeface="Times New Roman" pitchFamily="18" charset="0"/>
              </a:rPr>
              <a:t>Cultural Relevance of the methodology.  Training and Adaptation.  </a:t>
            </a:r>
          </a:p>
          <a:p>
            <a:pPr lvl="2"/>
            <a:r>
              <a:rPr lang="en-US" sz="2000">
                <a:solidFill>
                  <a:schemeClr val="bg1"/>
                </a:solidFill>
                <a:latin typeface="Arial" pitchFamily="34" charset="0"/>
                <a:cs typeface="Times New Roman" pitchFamily="18" charset="0"/>
              </a:rPr>
              <a:t>Appropriate strategy for reaching indigenous families at the local level, in light of their community-centered organizational structure.</a:t>
            </a:r>
          </a:p>
          <a:p>
            <a:endParaRPr lang="en-US" sz="2000">
              <a:solidFill>
                <a:schemeClr val="bg1"/>
              </a:solidFill>
              <a:latin typeface="Arial" pitchFamily="34" charset="0"/>
            </a:endParaRPr>
          </a:p>
          <a:p>
            <a:endParaRPr lang="en-US" sz="1800">
              <a:latin typeface="Arial" pitchFamily="34" charset="0"/>
            </a:endParaRP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Grp="1" noChangeArrowheads="1"/>
          </p:cNvSpPr>
          <p:nvPr>
            <p:ph type="title"/>
          </p:nvPr>
        </p:nvSpPr>
        <p:spPr/>
        <p:txBody>
          <a:bodyPr/>
          <a:lstStyle/>
          <a:p>
            <a:r>
              <a:rPr lang="en-US" sz="4000" b="1">
                <a:solidFill>
                  <a:srgbClr val="FFCC00"/>
                </a:solidFill>
              </a:rPr>
              <a:t>Minimum conditions for emerging from indigence</a:t>
            </a:r>
            <a:br>
              <a:rPr lang="en-US" sz="4000" b="1">
                <a:solidFill>
                  <a:srgbClr val="FFCC00"/>
                </a:solidFill>
              </a:rPr>
            </a:br>
            <a:endParaRPr lang="en-US" sz="4000" b="1">
              <a:solidFill>
                <a:srgbClr val="FFCC00"/>
              </a:solidFill>
            </a:endParaRPr>
          </a:p>
        </p:txBody>
      </p:sp>
      <p:sp>
        <p:nvSpPr>
          <p:cNvPr id="214019" name="Rectangle 3"/>
          <p:cNvSpPr>
            <a:spLocks noGrp="1" noChangeArrowheads="1"/>
          </p:cNvSpPr>
          <p:nvPr>
            <p:ph type="body" idx="1"/>
          </p:nvPr>
        </p:nvSpPr>
        <p:spPr/>
        <p:txBody>
          <a:bodyPr/>
          <a:lstStyle/>
          <a:p>
            <a:pPr>
              <a:lnSpc>
                <a:spcPct val="90000"/>
              </a:lnSpc>
            </a:pPr>
            <a:r>
              <a:rPr lang="en-US" sz="2800">
                <a:solidFill>
                  <a:schemeClr val="bg1"/>
                </a:solidFill>
              </a:rPr>
              <a:t>53 conditions broken down into the following areas:</a:t>
            </a:r>
          </a:p>
          <a:p>
            <a:pPr lvl="4">
              <a:lnSpc>
                <a:spcPct val="90000"/>
              </a:lnSpc>
            </a:pPr>
            <a:r>
              <a:rPr lang="en-US" sz="2800">
                <a:solidFill>
                  <a:schemeClr val="bg1"/>
                </a:solidFill>
              </a:rPr>
              <a:t>Identification</a:t>
            </a:r>
          </a:p>
          <a:p>
            <a:pPr lvl="4">
              <a:lnSpc>
                <a:spcPct val="90000"/>
              </a:lnSpc>
            </a:pPr>
            <a:r>
              <a:rPr lang="en-US" sz="2800">
                <a:solidFill>
                  <a:schemeClr val="bg1"/>
                </a:solidFill>
              </a:rPr>
              <a:t>Health</a:t>
            </a:r>
          </a:p>
          <a:p>
            <a:pPr lvl="4">
              <a:lnSpc>
                <a:spcPct val="90000"/>
              </a:lnSpc>
            </a:pPr>
            <a:r>
              <a:rPr lang="en-US" sz="2800">
                <a:solidFill>
                  <a:schemeClr val="bg1"/>
                </a:solidFill>
              </a:rPr>
              <a:t>Education</a:t>
            </a:r>
          </a:p>
          <a:p>
            <a:pPr lvl="4">
              <a:lnSpc>
                <a:spcPct val="90000"/>
              </a:lnSpc>
            </a:pPr>
            <a:r>
              <a:rPr lang="en-US" sz="2800">
                <a:solidFill>
                  <a:schemeClr val="bg1"/>
                </a:solidFill>
              </a:rPr>
              <a:t>Family Dynamics</a:t>
            </a:r>
          </a:p>
          <a:p>
            <a:pPr lvl="4">
              <a:lnSpc>
                <a:spcPct val="90000"/>
              </a:lnSpc>
            </a:pPr>
            <a:r>
              <a:rPr lang="en-US" sz="2800">
                <a:solidFill>
                  <a:schemeClr val="bg1"/>
                </a:solidFill>
              </a:rPr>
              <a:t>Habitability</a:t>
            </a:r>
          </a:p>
          <a:p>
            <a:pPr lvl="4">
              <a:lnSpc>
                <a:spcPct val="90000"/>
              </a:lnSpc>
            </a:pPr>
            <a:r>
              <a:rPr lang="en-US" sz="2800">
                <a:solidFill>
                  <a:schemeClr val="bg1"/>
                </a:solidFill>
              </a:rPr>
              <a:t>Work</a:t>
            </a:r>
          </a:p>
          <a:p>
            <a:pPr lvl="4">
              <a:lnSpc>
                <a:spcPct val="90000"/>
              </a:lnSpc>
            </a:pPr>
            <a:r>
              <a:rPr lang="en-US" sz="2800">
                <a:solidFill>
                  <a:schemeClr val="bg1"/>
                </a:solidFill>
              </a:rPr>
              <a:t>Income</a:t>
            </a:r>
          </a:p>
        </p:txBody>
      </p:sp>
      <p:pic>
        <p:nvPicPr>
          <p:cNvPr id="214020" name="Picture 4" descr="C:\Beatriz\Presupuesto Chile Solidario\LOGOjpg.jpg"/>
          <p:cNvPicPr>
            <a:picLocks noChangeAspect="1" noChangeArrowheads="1"/>
          </p:cNvPicPr>
          <p:nvPr/>
        </p:nvPicPr>
        <p:blipFill>
          <a:blip r:embed="rId2" r:link="rId3" cstate="print"/>
          <a:srcRect t="5301" r="47557" b="66235"/>
          <a:stretch>
            <a:fillRect/>
          </a:stretch>
        </p:blipFill>
        <p:spPr bwMode="auto">
          <a:xfrm>
            <a:off x="7848600" y="304800"/>
            <a:ext cx="990600" cy="1066800"/>
          </a:xfrm>
          <a:prstGeom prst="rect">
            <a:avLst/>
          </a:prstGeom>
          <a:noFill/>
        </p:spPr>
      </p:pic>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ChangeArrowheads="1"/>
          </p:cNvSpPr>
          <p:nvPr>
            <p:ph type="title"/>
          </p:nvPr>
        </p:nvSpPr>
        <p:spPr/>
        <p:txBody>
          <a:bodyPr/>
          <a:lstStyle/>
          <a:p>
            <a:r>
              <a:rPr lang="en-US" sz="3600" b="1">
                <a:solidFill>
                  <a:srgbClr val="FFCC00"/>
                </a:solidFill>
                <a:latin typeface="Garamond" pitchFamily="18" charset="0"/>
              </a:rPr>
              <a:t>Expected results from working with the Families</a:t>
            </a:r>
            <a:r>
              <a:rPr lang="en-US"/>
              <a:t> </a:t>
            </a:r>
          </a:p>
        </p:txBody>
      </p:sp>
      <p:sp>
        <p:nvSpPr>
          <p:cNvPr id="207875" name="Rectangle 3"/>
          <p:cNvSpPr>
            <a:spLocks noGrp="1" noChangeArrowheads="1"/>
          </p:cNvSpPr>
          <p:nvPr>
            <p:ph type="body" idx="1"/>
          </p:nvPr>
        </p:nvSpPr>
        <p:spPr/>
        <p:txBody>
          <a:bodyPr/>
          <a:lstStyle/>
          <a:p>
            <a:pPr marL="609600" indent="-609600" algn="just">
              <a:spcBef>
                <a:spcPct val="50000"/>
              </a:spcBef>
              <a:buFontTx/>
              <a:buAutoNum type="arabicPeriod"/>
            </a:pPr>
            <a:r>
              <a:rPr kumimoji="1" lang="en-US" sz="2400" b="1">
                <a:solidFill>
                  <a:schemeClr val="bg1"/>
                </a:solidFill>
                <a:latin typeface="Arial" pitchFamily="34" charset="0"/>
              </a:rPr>
              <a:t>That at least 70% of the participating families will attain minimum standards of living, including income that situates them above the indigence line.</a:t>
            </a:r>
          </a:p>
          <a:p>
            <a:pPr marL="609600" indent="-609600" algn="just">
              <a:spcBef>
                <a:spcPct val="50000"/>
              </a:spcBef>
              <a:buFontTx/>
              <a:buAutoNum type="arabicPeriod"/>
            </a:pPr>
            <a:r>
              <a:rPr kumimoji="1" lang="en-US" sz="2400" b="1">
                <a:solidFill>
                  <a:schemeClr val="bg1"/>
                </a:solidFill>
                <a:latin typeface="Arial" pitchFamily="34" charset="0"/>
              </a:rPr>
              <a:t>That at least 90% of the participating families will be familiar with the local service networks and benefits at their disposal.</a:t>
            </a:r>
          </a:p>
          <a:p>
            <a:pPr marL="609600" indent="-609600" algn="just">
              <a:spcBef>
                <a:spcPct val="50000"/>
              </a:spcBef>
              <a:buFontTx/>
              <a:buAutoNum type="arabicPeriod"/>
            </a:pPr>
            <a:r>
              <a:rPr kumimoji="1" lang="en-US" sz="2400" b="1">
                <a:solidFill>
                  <a:schemeClr val="bg1"/>
                </a:solidFill>
                <a:latin typeface="Arial" pitchFamily="34" charset="0"/>
              </a:rPr>
              <a:t>That fully 100% will be invited to participate in a Government Program designed specifically with them in mind.</a:t>
            </a:r>
          </a:p>
          <a:p>
            <a:pPr marL="609600" indent="-609600"/>
            <a:endParaRPr lang="en-US" sz="2400" b="1">
              <a:solidFill>
                <a:schemeClr val="bg1"/>
              </a:solidFill>
              <a:latin typeface="Arial" pitchFamily="34" charset="0"/>
            </a:endParaRPr>
          </a:p>
        </p:txBody>
      </p:sp>
      <p:pic>
        <p:nvPicPr>
          <p:cNvPr id="207876" name="Picture 4" descr="C:\Beatriz\Presupuesto Chile Solidario\LOGOjpg.jpg"/>
          <p:cNvPicPr>
            <a:picLocks noChangeAspect="1" noChangeArrowheads="1"/>
          </p:cNvPicPr>
          <p:nvPr/>
        </p:nvPicPr>
        <p:blipFill>
          <a:blip r:embed="rId2" r:link="rId3" cstate="print"/>
          <a:srcRect t="5301" r="47557" b="66235"/>
          <a:stretch>
            <a:fillRect/>
          </a:stretch>
        </p:blipFill>
        <p:spPr bwMode="auto">
          <a:xfrm>
            <a:off x="7848600" y="304800"/>
            <a:ext cx="990600" cy="1066800"/>
          </a:xfrm>
          <a:prstGeom prst="rect">
            <a:avLst/>
          </a:prstGeom>
          <a:noFill/>
        </p:spPr>
      </p:pic>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7" name="Rectangle 3"/>
          <p:cNvSpPr>
            <a:spLocks noChangeArrowheads="1"/>
          </p:cNvSpPr>
          <p:nvPr/>
        </p:nvSpPr>
        <p:spPr bwMode="auto">
          <a:xfrm>
            <a:off x="685800" y="1600200"/>
            <a:ext cx="8099425" cy="6318250"/>
          </a:xfrm>
          <a:prstGeom prst="rect">
            <a:avLst/>
          </a:prstGeom>
          <a:noFill/>
          <a:ln w="9525">
            <a:noFill/>
            <a:miter lim="800000"/>
            <a:headEnd/>
            <a:tailEnd/>
          </a:ln>
          <a:effectLst/>
        </p:spPr>
        <p:txBody>
          <a:bodyPr>
            <a:spAutoFit/>
          </a:bodyPr>
          <a:lstStyle/>
          <a:p>
            <a:pPr marL="609600" indent="-609600" algn="just">
              <a:lnSpc>
                <a:spcPct val="105000"/>
              </a:lnSpc>
              <a:spcBef>
                <a:spcPct val="50000"/>
              </a:spcBef>
              <a:buClr>
                <a:schemeClr val="bg1"/>
              </a:buClr>
              <a:buSzPct val="65000"/>
              <a:buFontTx/>
              <a:buChar char="•"/>
            </a:pPr>
            <a:endParaRPr lang="es-MX" sz="900">
              <a:solidFill>
                <a:schemeClr val="bg1"/>
              </a:solidFill>
              <a:cs typeface="Times New Roman" pitchFamily="18" charset="0"/>
            </a:endParaRPr>
          </a:p>
          <a:p>
            <a:pPr marL="609600" indent="-609600" algn="just">
              <a:lnSpc>
                <a:spcPct val="105000"/>
              </a:lnSpc>
              <a:spcBef>
                <a:spcPct val="50000"/>
              </a:spcBef>
              <a:buClr>
                <a:schemeClr val="bg1"/>
              </a:buClr>
              <a:buSzPct val="65000"/>
            </a:pPr>
            <a:r>
              <a:rPr lang="es-MX" sz="2000">
                <a:solidFill>
                  <a:schemeClr val="bg1"/>
                </a:solidFill>
                <a:latin typeface="Arial" pitchFamily="34" charset="0"/>
                <a:cs typeface="Times New Roman" pitchFamily="18" charset="0"/>
              </a:rPr>
              <a:t>	MIDEPLAN is responsible for the System and its functions will include:</a:t>
            </a:r>
          </a:p>
          <a:p>
            <a:pPr marL="609600" indent="-609600" algn="just">
              <a:lnSpc>
                <a:spcPct val="105000"/>
              </a:lnSpc>
              <a:spcBef>
                <a:spcPct val="50000"/>
              </a:spcBef>
              <a:buClr>
                <a:schemeClr val="bg1"/>
              </a:buClr>
              <a:buSzPct val="65000"/>
            </a:pPr>
            <a:endParaRPr lang="es-MX" sz="2000">
              <a:solidFill>
                <a:schemeClr val="bg1"/>
              </a:solidFill>
              <a:latin typeface="Arial" pitchFamily="34" charset="0"/>
              <a:cs typeface="Times New Roman" pitchFamily="18" charset="0"/>
            </a:endParaRPr>
          </a:p>
          <a:p>
            <a:pPr marL="609600" indent="-609600" algn="just">
              <a:lnSpc>
                <a:spcPct val="105000"/>
              </a:lnSpc>
              <a:spcBef>
                <a:spcPct val="50000"/>
              </a:spcBef>
              <a:buClr>
                <a:srgbClr val="FFCC66"/>
              </a:buClr>
              <a:buFontTx/>
              <a:buAutoNum type="romanUcPeriod"/>
            </a:pPr>
            <a:r>
              <a:rPr lang="es-ES_tradnl" sz="2000">
                <a:solidFill>
                  <a:schemeClr val="bg1"/>
                </a:solidFill>
                <a:latin typeface="Arial" pitchFamily="34" charset="0"/>
                <a:cs typeface="Times New Roman" pitchFamily="18" charset="0"/>
              </a:rPr>
              <a:t>Collecting and updating information about the families that belong to the System</a:t>
            </a:r>
            <a:endParaRPr lang="es-MX" sz="2000">
              <a:solidFill>
                <a:schemeClr val="bg1"/>
              </a:solidFill>
              <a:latin typeface="Arial" pitchFamily="34" charset="0"/>
              <a:cs typeface="Times New Roman" pitchFamily="18" charset="0"/>
            </a:endParaRPr>
          </a:p>
          <a:p>
            <a:pPr marL="609600" indent="-609600" algn="just">
              <a:lnSpc>
                <a:spcPct val="105000"/>
              </a:lnSpc>
              <a:spcBef>
                <a:spcPct val="50000"/>
              </a:spcBef>
              <a:buClr>
                <a:srgbClr val="FFCC66"/>
              </a:buClr>
              <a:buFontTx/>
              <a:buAutoNum type="romanUcPeriod" startAt="2"/>
            </a:pPr>
            <a:r>
              <a:rPr lang="es-MX" sz="2000">
                <a:solidFill>
                  <a:schemeClr val="bg1"/>
                </a:solidFill>
                <a:latin typeface="Arial" pitchFamily="34" charset="0"/>
                <a:cs typeface="Times New Roman" pitchFamily="18" charset="0"/>
              </a:rPr>
              <a:t>Overseeing and evaluating the System’s progress.</a:t>
            </a:r>
          </a:p>
          <a:p>
            <a:pPr marL="609600" indent="-609600" algn="just">
              <a:lnSpc>
                <a:spcPct val="120000"/>
              </a:lnSpc>
              <a:spcBef>
                <a:spcPct val="50000"/>
              </a:spcBef>
              <a:buClr>
                <a:srgbClr val="FFCC66"/>
              </a:buClr>
              <a:buFontTx/>
              <a:buAutoNum type="romanUcPeriod" startAt="2"/>
            </a:pPr>
            <a:r>
              <a:rPr lang="es-ES_tradnl" sz="2000">
                <a:solidFill>
                  <a:schemeClr val="bg1"/>
                </a:solidFill>
                <a:latin typeface="Arial" pitchFamily="34" charset="0"/>
                <a:cs typeface="Times New Roman" pitchFamily="18" charset="0"/>
              </a:rPr>
              <a:t>Es</a:t>
            </a:r>
            <a:r>
              <a:rPr lang="es-MX" sz="2000">
                <a:solidFill>
                  <a:schemeClr val="bg1"/>
                </a:solidFill>
                <a:latin typeface="Arial" pitchFamily="34" charset="0"/>
                <a:cs typeface="Times New Roman" pitchFamily="18" charset="0"/>
              </a:rPr>
              <a:t>tablishing, coordinating and supervizing national, regional and local support networks for the poorest families.</a:t>
            </a:r>
          </a:p>
          <a:p>
            <a:pPr marL="609600" indent="-609600" algn="just">
              <a:lnSpc>
                <a:spcPct val="120000"/>
              </a:lnSpc>
              <a:spcBef>
                <a:spcPct val="50000"/>
              </a:spcBef>
              <a:buClr>
                <a:srgbClr val="FFCC66"/>
              </a:buClr>
              <a:buFontTx/>
              <a:buAutoNum type="romanUcPeriod" startAt="2"/>
            </a:pPr>
            <a:r>
              <a:rPr lang="es-ES_tradnl" sz="2000">
                <a:solidFill>
                  <a:schemeClr val="bg1"/>
                </a:solidFill>
                <a:latin typeface="Arial" pitchFamily="34" charset="0"/>
                <a:cs typeface="Times New Roman" pitchFamily="18" charset="0"/>
              </a:rPr>
              <a:t>Coordinating and targeting for the families and their members that belong to the System all of the social advancement programs aimed at addressing extreme poverty.</a:t>
            </a:r>
          </a:p>
          <a:p>
            <a:pPr marL="609600" indent="-609600" algn="just">
              <a:lnSpc>
                <a:spcPct val="105000"/>
              </a:lnSpc>
              <a:spcBef>
                <a:spcPct val="50000"/>
              </a:spcBef>
              <a:buClr>
                <a:srgbClr val="FFCC66"/>
              </a:buClr>
              <a:buFontTx/>
              <a:buAutoNum type="romanUcPeriod" startAt="2"/>
            </a:pPr>
            <a:endParaRPr lang="es-ES" sz="2000">
              <a:solidFill>
                <a:schemeClr val="bg1"/>
              </a:solidFill>
              <a:latin typeface="Arial" pitchFamily="34" charset="0"/>
              <a:cs typeface="Times New Roman" pitchFamily="18" charset="0"/>
            </a:endParaRPr>
          </a:p>
          <a:p>
            <a:pPr marL="609600" indent="-609600" algn="just">
              <a:lnSpc>
                <a:spcPct val="105000"/>
              </a:lnSpc>
              <a:spcBef>
                <a:spcPct val="50000"/>
              </a:spcBef>
              <a:buClr>
                <a:srgbClr val="FFCC66"/>
              </a:buClr>
              <a:buFontTx/>
              <a:buAutoNum type="romanUcPeriod"/>
            </a:pPr>
            <a:endParaRPr lang="es-ES_tradnl" sz="2000">
              <a:solidFill>
                <a:schemeClr val="bg1"/>
              </a:solidFill>
              <a:latin typeface="Arial" pitchFamily="34" charset="0"/>
              <a:cs typeface="Times New Roman" pitchFamily="18" charset="0"/>
            </a:endParaRPr>
          </a:p>
          <a:p>
            <a:pPr marL="609600" indent="-609600" algn="just">
              <a:lnSpc>
                <a:spcPct val="105000"/>
              </a:lnSpc>
              <a:spcBef>
                <a:spcPct val="50000"/>
              </a:spcBef>
              <a:buClr>
                <a:srgbClr val="FFCC66"/>
              </a:buClr>
            </a:pPr>
            <a:endParaRPr lang="es-ES_tradnl" sz="2000">
              <a:solidFill>
                <a:schemeClr val="bg1"/>
              </a:solidFill>
              <a:latin typeface="Arial" pitchFamily="34" charset="0"/>
              <a:cs typeface="Times New Roman" pitchFamily="18" charset="0"/>
            </a:endParaRPr>
          </a:p>
        </p:txBody>
      </p:sp>
      <p:sp>
        <p:nvSpPr>
          <p:cNvPr id="144391" name="Rectangle 7"/>
          <p:cNvSpPr>
            <a:spLocks noGrp="1" noChangeArrowheads="1"/>
          </p:cNvSpPr>
          <p:nvPr>
            <p:ph type="title"/>
          </p:nvPr>
        </p:nvSpPr>
        <p:spPr>
          <a:xfrm>
            <a:off x="838200" y="685800"/>
            <a:ext cx="7772400" cy="1143000"/>
          </a:xfrm>
          <a:noFill/>
          <a:ln/>
        </p:spPr>
        <p:txBody>
          <a:bodyPr/>
          <a:lstStyle/>
          <a:p>
            <a:r>
              <a:rPr lang="en-US" sz="2800" b="1">
                <a:solidFill>
                  <a:srgbClr val="FFCC00"/>
                </a:solidFill>
                <a:effectLst>
                  <a:outerShdw blurRad="38100" dist="38100" dir="2700000" algn="tl">
                    <a:srgbClr val="000000"/>
                  </a:outerShdw>
                </a:effectLst>
                <a:latin typeface="Arial" pitchFamily="34" charset="0"/>
              </a:rPr>
              <a:t>Institutional Structure</a:t>
            </a:r>
          </a:p>
        </p:txBody>
      </p:sp>
      <p:sp>
        <p:nvSpPr>
          <p:cNvPr id="144392" name="Rectangle 8"/>
          <p:cNvSpPr>
            <a:spLocks noChangeArrowheads="1"/>
          </p:cNvSpPr>
          <p:nvPr/>
        </p:nvSpPr>
        <p:spPr bwMode="auto">
          <a:xfrm>
            <a:off x="152400" y="152400"/>
            <a:ext cx="8610600" cy="609600"/>
          </a:xfrm>
          <a:prstGeom prst="rect">
            <a:avLst/>
          </a:prstGeom>
          <a:noFill/>
          <a:ln w="9525">
            <a:noFill/>
            <a:miter lim="800000"/>
            <a:headEnd/>
            <a:tailEnd/>
          </a:ln>
          <a:effectLst/>
        </p:spPr>
        <p:txBody>
          <a:bodyPr anchor="ctr"/>
          <a:lstStyle/>
          <a:p>
            <a:endParaRPr lang="es-ES_tradnl" sz="2200" b="1">
              <a:solidFill>
                <a:schemeClr val="bg1"/>
              </a:solidFill>
              <a:effectLst>
                <a:outerShdw blurRad="38100" dist="38100" dir="2700000" algn="tl">
                  <a:srgbClr val="000000"/>
                </a:outerShdw>
              </a:effectLst>
              <a:latin typeface="Arial" pitchFamily="34" charset="0"/>
            </a:endParaRPr>
          </a:p>
          <a:p>
            <a:r>
              <a:rPr lang="en-US" sz="2200" b="1">
                <a:solidFill>
                  <a:schemeClr val="bg1"/>
                </a:solidFill>
                <a:effectLst>
                  <a:outerShdw blurRad="38100" dist="38100" dir="2700000" algn="tl">
                    <a:srgbClr val="000000"/>
                  </a:outerShdw>
                </a:effectLst>
                <a:latin typeface="Arial" pitchFamily="34" charset="0"/>
              </a:rPr>
              <a:t>Ministry of Planning and Cooperation, MIDEPLAN</a:t>
            </a:r>
          </a:p>
          <a:p>
            <a:endParaRPr lang="en-US" sz="2200" b="1">
              <a:solidFill>
                <a:schemeClr val="bg1"/>
              </a:solidFill>
              <a:effectLst>
                <a:outerShdw blurRad="38100" dist="38100" dir="2700000" algn="tl">
                  <a:srgbClr val="000000"/>
                </a:outerShdw>
              </a:effectLst>
              <a:latin typeface="Arial" pitchFamily="34" charset="0"/>
            </a:endParaRPr>
          </a:p>
        </p:txBody>
      </p:sp>
      <p:pic>
        <p:nvPicPr>
          <p:cNvPr id="144394" name="Picture 10" descr="C:\Beatriz\Presupuesto Chile Solidario\LOGOjpg.jpg"/>
          <p:cNvPicPr>
            <a:picLocks noChangeAspect="1" noChangeArrowheads="1"/>
          </p:cNvPicPr>
          <p:nvPr/>
        </p:nvPicPr>
        <p:blipFill>
          <a:blip r:embed="rId2" r:link="rId3" cstate="print"/>
          <a:srcRect t="5301" r="47557" b="66235"/>
          <a:stretch>
            <a:fillRect/>
          </a:stretch>
        </p:blipFill>
        <p:spPr bwMode="auto">
          <a:xfrm>
            <a:off x="7848600" y="304800"/>
            <a:ext cx="990600" cy="106680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44387">
                                            <p:txEl>
                                              <p:pRg st="1" end="1"/>
                                            </p:txEl>
                                          </p:spTgt>
                                        </p:tgtEl>
                                        <p:attrNameLst>
                                          <p:attrName>style.visibility</p:attrName>
                                        </p:attrNameLst>
                                      </p:cBhvr>
                                      <p:to>
                                        <p:strVal val="visible"/>
                                      </p:to>
                                    </p:set>
                                    <p:animEffect transition="in" filter="box(in)">
                                      <p:cBhvr>
                                        <p:cTn id="7" dur="500"/>
                                        <p:tgtEl>
                                          <p:spTgt spid="14438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44387">
                                            <p:txEl>
                                              <p:pRg st="3" end="3"/>
                                            </p:txEl>
                                          </p:spTgt>
                                        </p:tgtEl>
                                        <p:attrNameLst>
                                          <p:attrName>style.visibility</p:attrName>
                                        </p:attrNameLst>
                                      </p:cBhvr>
                                      <p:to>
                                        <p:strVal val="visible"/>
                                      </p:to>
                                    </p:set>
                                    <p:animEffect transition="in" filter="box(in)">
                                      <p:cBhvr>
                                        <p:cTn id="12" dur="500"/>
                                        <p:tgtEl>
                                          <p:spTgt spid="144387">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44387">
                                            <p:txEl>
                                              <p:pRg st="4" end="4"/>
                                            </p:txEl>
                                          </p:spTgt>
                                        </p:tgtEl>
                                        <p:attrNameLst>
                                          <p:attrName>style.visibility</p:attrName>
                                        </p:attrNameLst>
                                      </p:cBhvr>
                                      <p:to>
                                        <p:strVal val="visible"/>
                                      </p:to>
                                    </p:set>
                                    <p:animEffect transition="in" filter="box(in)">
                                      <p:cBhvr>
                                        <p:cTn id="17" dur="500"/>
                                        <p:tgtEl>
                                          <p:spTgt spid="144387">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44387">
                                            <p:txEl>
                                              <p:pRg st="5" end="5"/>
                                            </p:txEl>
                                          </p:spTgt>
                                        </p:tgtEl>
                                        <p:attrNameLst>
                                          <p:attrName>style.visibility</p:attrName>
                                        </p:attrNameLst>
                                      </p:cBhvr>
                                      <p:to>
                                        <p:strVal val="visible"/>
                                      </p:to>
                                    </p:set>
                                    <p:animEffect transition="in" filter="box(in)">
                                      <p:cBhvr>
                                        <p:cTn id="22" dur="500"/>
                                        <p:tgtEl>
                                          <p:spTgt spid="144387">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44387">
                                            <p:txEl>
                                              <p:pRg st="6" end="6"/>
                                            </p:txEl>
                                          </p:spTgt>
                                        </p:tgtEl>
                                        <p:attrNameLst>
                                          <p:attrName>style.visibility</p:attrName>
                                        </p:attrNameLst>
                                      </p:cBhvr>
                                      <p:to>
                                        <p:strVal val="visible"/>
                                      </p:to>
                                    </p:set>
                                    <p:animEffect transition="in" filter="box(in)">
                                      <p:cBhvr>
                                        <p:cTn id="27" dur="500"/>
                                        <p:tgtEl>
                                          <p:spTgt spid="14438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387"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ChangeArrowheads="1"/>
          </p:cNvSpPr>
          <p:nvPr>
            <p:ph type="title"/>
          </p:nvPr>
        </p:nvSpPr>
        <p:spPr>
          <a:xfrm>
            <a:off x="5486400" y="0"/>
            <a:ext cx="3657600" cy="685800"/>
          </a:xfrm>
        </p:spPr>
        <p:txBody>
          <a:bodyPr/>
          <a:lstStyle/>
          <a:p>
            <a:r>
              <a:rPr lang="en-US" sz="2500" b="1">
                <a:effectLst>
                  <a:outerShdw blurRad="38100" dist="38100" dir="2700000" algn="tl">
                    <a:srgbClr val="FFFFFF"/>
                  </a:outerShdw>
                </a:effectLst>
                <a:latin typeface="Garamond" pitchFamily="18" charset="0"/>
              </a:rPr>
              <a:t>INSTITUTIONAL  STRUCTURE</a:t>
            </a:r>
          </a:p>
        </p:txBody>
      </p:sp>
      <p:sp>
        <p:nvSpPr>
          <p:cNvPr id="191491" name="AutoShape 3"/>
          <p:cNvSpPr>
            <a:spLocks noChangeArrowheads="1"/>
          </p:cNvSpPr>
          <p:nvPr/>
        </p:nvSpPr>
        <p:spPr bwMode="auto">
          <a:xfrm>
            <a:off x="2057400" y="381000"/>
            <a:ext cx="3505200" cy="609600"/>
          </a:xfrm>
          <a:prstGeom prst="roundRect">
            <a:avLst>
              <a:gd name="adj" fmla="val 16667"/>
            </a:avLst>
          </a:prstGeom>
          <a:solidFill>
            <a:srgbClr val="CC99FF"/>
          </a:solidFill>
          <a:ln w="50800">
            <a:solidFill>
              <a:schemeClr val="tx2"/>
            </a:solidFill>
            <a:miter lim="800000"/>
            <a:headEnd/>
            <a:tailEnd/>
          </a:ln>
          <a:effectLst/>
        </p:spPr>
        <p:txBody>
          <a:bodyPr wrap="none" anchor="ctr"/>
          <a:lstStyle/>
          <a:p>
            <a:pPr algn="ctr"/>
            <a:r>
              <a:rPr kumimoji="1" lang="es-ES" sz="2600" b="1">
                <a:solidFill>
                  <a:schemeClr val="tx2"/>
                </a:solidFill>
                <a:effectLst>
                  <a:outerShdw blurRad="38100" dist="38100" dir="2700000" algn="tl">
                    <a:srgbClr val="FFFFFF"/>
                  </a:outerShdw>
                </a:effectLst>
                <a:latin typeface="Garamond" pitchFamily="18" charset="0"/>
              </a:rPr>
              <a:t>MIDEPLAN</a:t>
            </a:r>
            <a:endParaRPr kumimoji="1" lang="es-ES" sz="2000">
              <a:solidFill>
                <a:schemeClr val="tx2"/>
              </a:solidFill>
              <a:effectLst>
                <a:outerShdw blurRad="38100" dist="38100" dir="2700000" algn="tl">
                  <a:srgbClr val="FFFFFF"/>
                </a:outerShdw>
              </a:effectLst>
              <a:latin typeface="Garamond" pitchFamily="18" charset="0"/>
            </a:endParaRPr>
          </a:p>
        </p:txBody>
      </p:sp>
      <p:sp>
        <p:nvSpPr>
          <p:cNvPr id="191492" name="AutoShape 4"/>
          <p:cNvSpPr>
            <a:spLocks noChangeArrowheads="1"/>
          </p:cNvSpPr>
          <p:nvPr/>
        </p:nvSpPr>
        <p:spPr bwMode="auto">
          <a:xfrm>
            <a:off x="2743200" y="2286000"/>
            <a:ext cx="1905000" cy="1524000"/>
          </a:xfrm>
          <a:prstGeom prst="roundRect">
            <a:avLst>
              <a:gd name="adj" fmla="val 16667"/>
            </a:avLst>
          </a:prstGeom>
          <a:solidFill>
            <a:srgbClr val="FFFF99"/>
          </a:solidFill>
          <a:ln w="50800">
            <a:solidFill>
              <a:schemeClr val="tx2"/>
            </a:solidFill>
            <a:miter lim="800000"/>
            <a:headEnd/>
            <a:tailEnd/>
          </a:ln>
          <a:effectLst/>
        </p:spPr>
        <p:txBody>
          <a:bodyPr wrap="none" anchor="ctr"/>
          <a:lstStyle/>
          <a:p>
            <a:pPr algn="ctr"/>
            <a:r>
              <a:rPr kumimoji="1" lang="es-MX" sz="2200" b="1">
                <a:solidFill>
                  <a:schemeClr val="tx2"/>
                </a:solidFill>
                <a:effectLst>
                  <a:outerShdw blurRad="38100" dist="38100" dir="2700000" algn="tl">
                    <a:srgbClr val="FFFFFF"/>
                  </a:outerShdw>
                </a:effectLst>
                <a:latin typeface="Garamond" pitchFamily="18" charset="0"/>
              </a:rPr>
              <a:t>Local Social </a:t>
            </a:r>
          </a:p>
          <a:p>
            <a:pPr algn="ctr"/>
            <a:r>
              <a:rPr kumimoji="1" lang="es-MX" sz="2200" b="1">
                <a:solidFill>
                  <a:schemeClr val="tx2"/>
                </a:solidFill>
                <a:effectLst>
                  <a:outerShdw blurRad="38100" dist="38100" dir="2700000" algn="tl">
                    <a:srgbClr val="FFFFFF"/>
                  </a:outerShdw>
                </a:effectLst>
                <a:latin typeface="Garamond" pitchFamily="18" charset="0"/>
              </a:rPr>
              <a:t>Advancement </a:t>
            </a:r>
          </a:p>
          <a:p>
            <a:pPr algn="ctr"/>
            <a:r>
              <a:rPr kumimoji="1" lang="es-MX" sz="2200" b="1">
                <a:solidFill>
                  <a:schemeClr val="tx2"/>
                </a:solidFill>
                <a:effectLst>
                  <a:outerShdw blurRad="38100" dist="38100" dir="2700000" algn="tl">
                    <a:srgbClr val="FFFFFF"/>
                  </a:outerShdw>
                </a:effectLst>
                <a:latin typeface="Garamond" pitchFamily="18" charset="0"/>
              </a:rPr>
              <a:t>Networks</a:t>
            </a:r>
          </a:p>
          <a:p>
            <a:pPr algn="ctr"/>
            <a:r>
              <a:rPr kumimoji="1" lang="es-MX" sz="2200" b="1">
                <a:solidFill>
                  <a:schemeClr val="tx2"/>
                </a:solidFill>
                <a:effectLst>
                  <a:outerShdw blurRad="38100" dist="38100" dir="2700000" algn="tl">
                    <a:srgbClr val="FFFFFF"/>
                  </a:outerShdw>
                </a:effectLst>
                <a:latin typeface="Garamond" pitchFamily="18" charset="0"/>
              </a:rPr>
              <a:t> </a:t>
            </a:r>
            <a:endParaRPr kumimoji="1" lang="es-ES" sz="2200" b="1">
              <a:solidFill>
                <a:schemeClr val="tx2"/>
              </a:solidFill>
              <a:effectLst>
                <a:outerShdw blurRad="38100" dist="38100" dir="2700000" algn="tl">
                  <a:srgbClr val="FFFFFF"/>
                </a:outerShdw>
              </a:effectLst>
              <a:latin typeface="Garamond" pitchFamily="18" charset="0"/>
            </a:endParaRPr>
          </a:p>
        </p:txBody>
      </p:sp>
      <p:sp>
        <p:nvSpPr>
          <p:cNvPr id="191493" name="AutoShape 5"/>
          <p:cNvSpPr>
            <a:spLocks noChangeArrowheads="1"/>
          </p:cNvSpPr>
          <p:nvPr/>
        </p:nvSpPr>
        <p:spPr bwMode="auto">
          <a:xfrm>
            <a:off x="2133600" y="6172200"/>
            <a:ext cx="3352800" cy="685800"/>
          </a:xfrm>
          <a:prstGeom prst="roundRect">
            <a:avLst>
              <a:gd name="adj" fmla="val 16667"/>
            </a:avLst>
          </a:prstGeom>
          <a:solidFill>
            <a:schemeClr val="folHlink"/>
          </a:solidFill>
          <a:ln w="50800">
            <a:solidFill>
              <a:schemeClr val="tx2"/>
            </a:solidFill>
            <a:miter lim="800000"/>
            <a:headEnd/>
            <a:tailEnd/>
          </a:ln>
          <a:effectLst/>
        </p:spPr>
        <p:txBody>
          <a:bodyPr wrap="none" anchor="ctr"/>
          <a:lstStyle/>
          <a:p>
            <a:pPr algn="ctr"/>
            <a:r>
              <a:rPr kumimoji="1" lang="es-ES" sz="2600" b="1">
                <a:solidFill>
                  <a:schemeClr val="tx2"/>
                </a:solidFill>
                <a:effectLst>
                  <a:outerShdw blurRad="38100" dist="38100" dir="2700000" algn="tl">
                    <a:srgbClr val="FFFFFF"/>
                  </a:outerShdw>
                </a:effectLst>
                <a:latin typeface="Garamond" pitchFamily="18" charset="0"/>
              </a:rPr>
              <a:t>FAMILI</a:t>
            </a:r>
            <a:r>
              <a:rPr kumimoji="1" lang="es-MX" sz="2600" b="1">
                <a:solidFill>
                  <a:schemeClr val="tx2"/>
                </a:solidFill>
                <a:effectLst>
                  <a:outerShdw blurRad="38100" dist="38100" dir="2700000" algn="tl">
                    <a:srgbClr val="FFFFFF"/>
                  </a:outerShdw>
                </a:effectLst>
                <a:latin typeface="Garamond" pitchFamily="18" charset="0"/>
              </a:rPr>
              <a:t>E</a:t>
            </a:r>
            <a:r>
              <a:rPr kumimoji="1" lang="es-ES" sz="2600" b="1">
                <a:solidFill>
                  <a:schemeClr val="tx2"/>
                </a:solidFill>
                <a:effectLst>
                  <a:outerShdw blurRad="38100" dist="38100" dir="2700000" algn="tl">
                    <a:srgbClr val="FFFFFF"/>
                  </a:outerShdw>
                </a:effectLst>
                <a:latin typeface="Garamond" pitchFamily="18" charset="0"/>
              </a:rPr>
              <a:t>S</a:t>
            </a:r>
            <a:endParaRPr kumimoji="1" lang="es-ES" sz="2000">
              <a:solidFill>
                <a:schemeClr val="tx2"/>
              </a:solidFill>
              <a:effectLst>
                <a:outerShdw blurRad="38100" dist="38100" dir="2700000" algn="tl">
                  <a:srgbClr val="FFFFFF"/>
                </a:outerShdw>
              </a:effectLst>
              <a:latin typeface="Garamond" pitchFamily="18" charset="0"/>
            </a:endParaRPr>
          </a:p>
        </p:txBody>
      </p:sp>
      <p:sp>
        <p:nvSpPr>
          <p:cNvPr id="191494" name="AutoShape 6"/>
          <p:cNvSpPr>
            <a:spLocks noChangeArrowheads="1"/>
          </p:cNvSpPr>
          <p:nvPr/>
        </p:nvSpPr>
        <p:spPr bwMode="auto">
          <a:xfrm>
            <a:off x="2819400" y="990600"/>
            <a:ext cx="685800" cy="1371600"/>
          </a:xfrm>
          <a:prstGeom prst="downArrow">
            <a:avLst>
              <a:gd name="adj1" fmla="val 50000"/>
              <a:gd name="adj2" fmla="val 50000"/>
            </a:avLst>
          </a:prstGeom>
          <a:solidFill>
            <a:srgbClr val="CC99FF"/>
          </a:solidFill>
          <a:ln w="9525">
            <a:solidFill>
              <a:schemeClr val="tx1"/>
            </a:solidFill>
            <a:miter lim="800000"/>
            <a:headEnd/>
            <a:tailEnd/>
          </a:ln>
          <a:effectLst/>
        </p:spPr>
        <p:txBody>
          <a:bodyPr vert="eaVert" wrap="none" anchor="ctr"/>
          <a:lstStyle/>
          <a:p>
            <a:pPr algn="ctr"/>
            <a:r>
              <a:rPr kumimoji="1" lang="es-MX" sz="1800">
                <a:solidFill>
                  <a:schemeClr val="tx2"/>
                </a:solidFill>
              </a:rPr>
              <a:t>Coordination</a:t>
            </a:r>
            <a:endParaRPr kumimoji="1" lang="es-ES" sz="1800">
              <a:solidFill>
                <a:schemeClr val="tx2"/>
              </a:solidFill>
            </a:endParaRPr>
          </a:p>
        </p:txBody>
      </p:sp>
      <p:sp>
        <p:nvSpPr>
          <p:cNvPr id="191495" name="AutoShape 7"/>
          <p:cNvSpPr>
            <a:spLocks noChangeArrowheads="1"/>
          </p:cNvSpPr>
          <p:nvPr/>
        </p:nvSpPr>
        <p:spPr bwMode="auto">
          <a:xfrm>
            <a:off x="4038600" y="4800600"/>
            <a:ext cx="838200" cy="1447800"/>
          </a:xfrm>
          <a:prstGeom prst="upArrow">
            <a:avLst>
              <a:gd name="adj1" fmla="val 50000"/>
              <a:gd name="adj2" fmla="val 43182"/>
            </a:avLst>
          </a:prstGeom>
          <a:solidFill>
            <a:schemeClr val="folHlink"/>
          </a:solidFill>
          <a:ln w="9525">
            <a:solidFill>
              <a:schemeClr val="tx1"/>
            </a:solidFill>
            <a:miter lim="800000"/>
            <a:headEnd/>
            <a:tailEnd/>
          </a:ln>
          <a:effectLst/>
        </p:spPr>
        <p:txBody>
          <a:bodyPr vert="eaVert" wrap="none" anchor="ctr"/>
          <a:lstStyle/>
          <a:p>
            <a:pPr algn="ctr">
              <a:lnSpc>
                <a:spcPct val="75000"/>
              </a:lnSpc>
            </a:pPr>
            <a:r>
              <a:rPr kumimoji="1" lang="es-MX" sz="1800">
                <a:solidFill>
                  <a:schemeClr val="tx2"/>
                </a:solidFill>
              </a:rPr>
              <a:t>Family </a:t>
            </a:r>
          </a:p>
          <a:p>
            <a:pPr algn="ctr">
              <a:lnSpc>
                <a:spcPct val="75000"/>
              </a:lnSpc>
            </a:pPr>
            <a:r>
              <a:rPr kumimoji="1" lang="es-MX" sz="1800">
                <a:solidFill>
                  <a:schemeClr val="tx2"/>
                </a:solidFill>
              </a:rPr>
              <a:t>Contract</a:t>
            </a:r>
            <a:endParaRPr kumimoji="1" lang="es-ES" sz="1800">
              <a:solidFill>
                <a:schemeClr val="tx2"/>
              </a:solidFill>
            </a:endParaRPr>
          </a:p>
        </p:txBody>
      </p:sp>
      <p:sp>
        <p:nvSpPr>
          <p:cNvPr id="191496" name="AutoShape 8"/>
          <p:cNvSpPr>
            <a:spLocks noChangeArrowheads="1"/>
          </p:cNvSpPr>
          <p:nvPr/>
        </p:nvSpPr>
        <p:spPr bwMode="auto">
          <a:xfrm>
            <a:off x="5562600" y="609600"/>
            <a:ext cx="3581400" cy="1981200"/>
          </a:xfrm>
          <a:prstGeom prst="wedgeRoundRectCallout">
            <a:avLst>
              <a:gd name="adj1" fmla="val -59796"/>
              <a:gd name="adj2" fmla="val -36139"/>
              <a:gd name="adj3" fmla="val 16667"/>
            </a:avLst>
          </a:prstGeom>
          <a:solidFill>
            <a:srgbClr val="CC99FF"/>
          </a:solidFill>
          <a:ln w="9525">
            <a:solidFill>
              <a:schemeClr val="tx1"/>
            </a:solidFill>
            <a:miter lim="800000"/>
            <a:headEnd/>
            <a:tailEnd/>
          </a:ln>
          <a:effectLst/>
        </p:spPr>
        <p:txBody>
          <a:bodyPr lIns="54000" tIns="36000" rIns="54000" bIns="36000"/>
          <a:lstStyle/>
          <a:p>
            <a:pPr>
              <a:buFontTx/>
              <a:buChar char="•"/>
            </a:pPr>
            <a:r>
              <a:rPr kumimoji="1" lang="es-MX" sz="1900">
                <a:solidFill>
                  <a:schemeClr val="tx2"/>
                </a:solidFill>
              </a:rPr>
              <a:t>Coordinates the System’s  Execution</a:t>
            </a:r>
          </a:p>
          <a:p>
            <a:pPr>
              <a:buFontTx/>
              <a:buChar char="•"/>
            </a:pPr>
            <a:r>
              <a:rPr kumimoji="1" lang="es-MX" sz="1900">
                <a:solidFill>
                  <a:schemeClr val="tx2"/>
                </a:solidFill>
              </a:rPr>
              <a:t>Centralizes Family Information</a:t>
            </a:r>
          </a:p>
          <a:p>
            <a:pPr algn="just">
              <a:buFontTx/>
              <a:buChar char="•"/>
            </a:pPr>
            <a:r>
              <a:rPr kumimoji="1" lang="es-MX" sz="1900">
                <a:solidFill>
                  <a:schemeClr val="tx2"/>
                </a:solidFill>
              </a:rPr>
              <a:t>Certifies Eligibility</a:t>
            </a:r>
          </a:p>
          <a:p>
            <a:pPr algn="just">
              <a:buFontTx/>
              <a:buChar char="•"/>
            </a:pPr>
            <a:r>
              <a:rPr kumimoji="1" lang="es-MX" sz="1900">
                <a:solidFill>
                  <a:schemeClr val="tx2"/>
                </a:solidFill>
              </a:rPr>
              <a:t>Signs Agreements with Local Agents</a:t>
            </a:r>
          </a:p>
          <a:p>
            <a:pPr>
              <a:buFontTx/>
              <a:buChar char="•"/>
            </a:pPr>
            <a:r>
              <a:rPr kumimoji="1" lang="es-MX" sz="1900">
                <a:solidFill>
                  <a:schemeClr val="tx2"/>
                </a:solidFill>
              </a:rPr>
              <a:t>Supervizes Advancement System</a:t>
            </a:r>
            <a:endParaRPr kumimoji="1" lang="es-ES" sz="1900">
              <a:solidFill>
                <a:schemeClr val="tx2"/>
              </a:solidFill>
            </a:endParaRPr>
          </a:p>
        </p:txBody>
      </p:sp>
      <p:sp>
        <p:nvSpPr>
          <p:cNvPr id="191497" name="AutoShape 9"/>
          <p:cNvSpPr>
            <a:spLocks noChangeArrowheads="1"/>
          </p:cNvSpPr>
          <p:nvPr/>
        </p:nvSpPr>
        <p:spPr bwMode="auto">
          <a:xfrm>
            <a:off x="5562600" y="2667000"/>
            <a:ext cx="3581400" cy="1676400"/>
          </a:xfrm>
          <a:prstGeom prst="wedgeRoundRectCallout">
            <a:avLst>
              <a:gd name="adj1" fmla="val -79699"/>
              <a:gd name="adj2" fmla="val -44319"/>
              <a:gd name="adj3" fmla="val 16667"/>
            </a:avLst>
          </a:prstGeom>
          <a:solidFill>
            <a:srgbClr val="FFFF99"/>
          </a:solidFill>
          <a:ln w="9525">
            <a:solidFill>
              <a:schemeClr val="tx1"/>
            </a:solidFill>
            <a:miter lim="800000"/>
            <a:headEnd/>
            <a:tailEnd/>
          </a:ln>
          <a:effectLst/>
        </p:spPr>
        <p:txBody>
          <a:bodyPr lIns="54000" tIns="36000" rIns="54000" bIns="36000"/>
          <a:lstStyle/>
          <a:p>
            <a:pPr>
              <a:buFontTx/>
              <a:buChar char="•"/>
            </a:pPr>
            <a:r>
              <a:rPr kumimoji="1" lang="es-MX" sz="2000">
                <a:solidFill>
                  <a:schemeClr val="tx2"/>
                </a:solidFill>
              </a:rPr>
              <a:t>Administers System Access</a:t>
            </a:r>
          </a:p>
          <a:p>
            <a:pPr>
              <a:buFontTx/>
              <a:buChar char="•"/>
            </a:pPr>
            <a:r>
              <a:rPr kumimoji="1" lang="es-MX" sz="2000">
                <a:solidFill>
                  <a:schemeClr val="tx2"/>
                </a:solidFill>
              </a:rPr>
              <a:t>Social Advancement Management </a:t>
            </a:r>
          </a:p>
          <a:p>
            <a:pPr>
              <a:buFontTx/>
              <a:buChar char="•"/>
            </a:pPr>
            <a:r>
              <a:rPr kumimoji="1" lang="es-MX" sz="2000">
                <a:solidFill>
                  <a:schemeClr val="tx2"/>
                </a:solidFill>
              </a:rPr>
              <a:t>Keeps information about Member Families.</a:t>
            </a:r>
          </a:p>
          <a:p>
            <a:pPr>
              <a:buFontTx/>
              <a:buChar char="•"/>
            </a:pPr>
            <a:r>
              <a:rPr kumimoji="1" lang="es-MX" sz="2000">
                <a:solidFill>
                  <a:schemeClr val="tx2"/>
                </a:solidFill>
              </a:rPr>
              <a:t>Signs and fulfills Agreement </a:t>
            </a:r>
          </a:p>
        </p:txBody>
      </p:sp>
      <p:sp>
        <p:nvSpPr>
          <p:cNvPr id="191498" name="AutoShape 10"/>
          <p:cNvSpPr>
            <a:spLocks noChangeArrowheads="1"/>
          </p:cNvSpPr>
          <p:nvPr/>
        </p:nvSpPr>
        <p:spPr bwMode="auto">
          <a:xfrm>
            <a:off x="3886200" y="914400"/>
            <a:ext cx="762000" cy="1371600"/>
          </a:xfrm>
          <a:prstGeom prst="upArrow">
            <a:avLst>
              <a:gd name="adj1" fmla="val 50000"/>
              <a:gd name="adj2" fmla="val 45000"/>
            </a:avLst>
          </a:prstGeom>
          <a:solidFill>
            <a:srgbClr val="FFFF99"/>
          </a:solidFill>
          <a:ln w="9525">
            <a:solidFill>
              <a:schemeClr val="tx1"/>
            </a:solidFill>
            <a:miter lim="800000"/>
            <a:headEnd/>
            <a:tailEnd/>
          </a:ln>
          <a:effectLst/>
        </p:spPr>
        <p:txBody>
          <a:bodyPr vert="eaVert" wrap="none" anchor="ctr"/>
          <a:lstStyle/>
          <a:p>
            <a:pPr algn="ctr"/>
            <a:r>
              <a:rPr kumimoji="1" lang="es-MX" sz="1800">
                <a:solidFill>
                  <a:schemeClr val="tx2"/>
                </a:solidFill>
              </a:rPr>
              <a:t>Agreement</a:t>
            </a:r>
            <a:endParaRPr kumimoji="1" lang="es-ES" sz="1800">
              <a:solidFill>
                <a:schemeClr val="tx2"/>
              </a:solidFill>
            </a:endParaRPr>
          </a:p>
        </p:txBody>
      </p:sp>
      <p:sp>
        <p:nvSpPr>
          <p:cNvPr id="191499" name="AutoShape 11"/>
          <p:cNvSpPr>
            <a:spLocks noChangeArrowheads="1"/>
          </p:cNvSpPr>
          <p:nvPr/>
        </p:nvSpPr>
        <p:spPr bwMode="auto">
          <a:xfrm>
            <a:off x="5562600" y="4419600"/>
            <a:ext cx="3581400" cy="1676400"/>
          </a:xfrm>
          <a:prstGeom prst="wedgeRoundRectCallout">
            <a:avLst>
              <a:gd name="adj1" fmla="val -85417"/>
              <a:gd name="adj2" fmla="val -45074"/>
              <a:gd name="adj3" fmla="val 16667"/>
            </a:avLst>
          </a:prstGeom>
          <a:solidFill>
            <a:schemeClr val="accent1"/>
          </a:solidFill>
          <a:ln w="9525">
            <a:solidFill>
              <a:schemeClr val="tx1"/>
            </a:solidFill>
            <a:miter lim="800000"/>
            <a:headEnd/>
            <a:tailEnd/>
          </a:ln>
          <a:effectLst/>
        </p:spPr>
        <p:txBody>
          <a:bodyPr lIns="54000" tIns="36000" rIns="54000" bIns="36000"/>
          <a:lstStyle/>
          <a:p>
            <a:pPr algn="just">
              <a:buFontTx/>
              <a:buChar char="•"/>
            </a:pPr>
            <a:r>
              <a:rPr kumimoji="1" lang="es-MX" sz="2000">
                <a:solidFill>
                  <a:schemeClr val="tx2"/>
                </a:solidFill>
              </a:rPr>
              <a:t>Maintains a Direct Link with the Family. </a:t>
            </a:r>
          </a:p>
          <a:p>
            <a:pPr algn="just">
              <a:buFontTx/>
              <a:buChar char="•"/>
            </a:pPr>
            <a:r>
              <a:rPr kumimoji="1" lang="es-MX" sz="2000">
                <a:solidFill>
                  <a:schemeClr val="tx2"/>
                </a:solidFill>
              </a:rPr>
              <a:t>Family Follow-up</a:t>
            </a:r>
          </a:p>
          <a:p>
            <a:pPr>
              <a:buFontTx/>
              <a:buChar char="•"/>
            </a:pPr>
            <a:r>
              <a:rPr kumimoji="1" lang="es-MX" sz="2000">
                <a:solidFill>
                  <a:schemeClr val="tx2"/>
                </a:solidFill>
              </a:rPr>
              <a:t>Recommends Social Advancement Activities </a:t>
            </a:r>
          </a:p>
        </p:txBody>
      </p:sp>
      <p:sp>
        <p:nvSpPr>
          <p:cNvPr id="191500" name="AutoShape 12"/>
          <p:cNvSpPr>
            <a:spLocks noChangeArrowheads="1"/>
          </p:cNvSpPr>
          <p:nvPr/>
        </p:nvSpPr>
        <p:spPr bwMode="auto">
          <a:xfrm>
            <a:off x="1600200" y="457200"/>
            <a:ext cx="685800" cy="6400800"/>
          </a:xfrm>
          <a:prstGeom prst="curvedRightArrow">
            <a:avLst>
              <a:gd name="adj1" fmla="val 62049"/>
              <a:gd name="adj2" fmla="val 222704"/>
              <a:gd name="adj3" fmla="val 21769"/>
            </a:avLst>
          </a:prstGeom>
          <a:solidFill>
            <a:srgbClr val="CC99FF"/>
          </a:solidFill>
          <a:ln w="9525">
            <a:solidFill>
              <a:schemeClr val="tx1"/>
            </a:solidFill>
            <a:miter lim="800000"/>
            <a:headEnd/>
            <a:tailEnd/>
          </a:ln>
          <a:effectLst/>
        </p:spPr>
        <p:txBody>
          <a:bodyPr vert="eaVert" wrap="none" anchor="ctr"/>
          <a:lstStyle/>
          <a:p>
            <a:pPr algn="ctr"/>
            <a:endParaRPr kumimoji="1" lang="en-US">
              <a:solidFill>
                <a:schemeClr val="tx2"/>
              </a:solidFill>
            </a:endParaRPr>
          </a:p>
        </p:txBody>
      </p:sp>
      <p:sp>
        <p:nvSpPr>
          <p:cNvPr id="191501" name="AutoShape 13"/>
          <p:cNvSpPr>
            <a:spLocks noChangeArrowheads="1"/>
          </p:cNvSpPr>
          <p:nvPr/>
        </p:nvSpPr>
        <p:spPr bwMode="auto">
          <a:xfrm>
            <a:off x="838200" y="4495800"/>
            <a:ext cx="1371600" cy="914400"/>
          </a:xfrm>
          <a:prstGeom prst="roundRect">
            <a:avLst>
              <a:gd name="adj" fmla="val 16667"/>
            </a:avLst>
          </a:prstGeom>
          <a:solidFill>
            <a:srgbClr val="CC99FF"/>
          </a:solidFill>
          <a:ln w="50800">
            <a:solidFill>
              <a:schemeClr val="tx2"/>
            </a:solidFill>
            <a:miter lim="800000"/>
            <a:headEnd/>
            <a:tailEnd/>
          </a:ln>
          <a:effectLst/>
        </p:spPr>
        <p:txBody>
          <a:bodyPr wrap="none" anchor="ctr"/>
          <a:lstStyle/>
          <a:p>
            <a:pPr algn="ctr"/>
            <a:r>
              <a:rPr kumimoji="1" lang="es-MX" sz="1900" b="1">
                <a:solidFill>
                  <a:schemeClr val="tx2"/>
                </a:solidFill>
                <a:latin typeface="Garamond" pitchFamily="18" charset="0"/>
              </a:rPr>
              <a:t>Guaranteed</a:t>
            </a:r>
          </a:p>
          <a:p>
            <a:pPr algn="ctr"/>
            <a:r>
              <a:rPr kumimoji="1" lang="es-MX" sz="1900" b="1">
                <a:solidFill>
                  <a:schemeClr val="tx2"/>
                </a:solidFill>
                <a:latin typeface="Garamond" pitchFamily="18" charset="0"/>
              </a:rPr>
              <a:t>Services</a:t>
            </a:r>
          </a:p>
        </p:txBody>
      </p:sp>
      <p:sp>
        <p:nvSpPr>
          <p:cNvPr id="191502" name="AutoShape 14"/>
          <p:cNvSpPr>
            <a:spLocks noChangeArrowheads="1"/>
          </p:cNvSpPr>
          <p:nvPr/>
        </p:nvSpPr>
        <p:spPr bwMode="auto">
          <a:xfrm>
            <a:off x="2514600" y="4114800"/>
            <a:ext cx="2362200" cy="762000"/>
          </a:xfrm>
          <a:prstGeom prst="roundRect">
            <a:avLst>
              <a:gd name="adj" fmla="val 16667"/>
            </a:avLst>
          </a:prstGeom>
          <a:solidFill>
            <a:schemeClr val="accent1"/>
          </a:solidFill>
          <a:ln w="50800">
            <a:solidFill>
              <a:schemeClr val="tx2"/>
            </a:solidFill>
            <a:miter lim="800000"/>
            <a:headEnd/>
            <a:tailEnd/>
          </a:ln>
          <a:effectLst/>
        </p:spPr>
        <p:txBody>
          <a:bodyPr wrap="none" anchor="ctr"/>
          <a:lstStyle/>
          <a:p>
            <a:pPr algn="ctr"/>
            <a:r>
              <a:rPr kumimoji="1" lang="es-MX" sz="2200" b="1">
                <a:solidFill>
                  <a:schemeClr val="tx2"/>
                </a:solidFill>
                <a:effectLst>
                  <a:outerShdw blurRad="38100" dist="38100" dir="2700000" algn="tl">
                    <a:srgbClr val="FFFFFF"/>
                  </a:outerShdw>
                </a:effectLst>
                <a:latin typeface="Garamond" pitchFamily="18" charset="0"/>
              </a:rPr>
              <a:t>Family Support </a:t>
            </a:r>
          </a:p>
          <a:p>
            <a:pPr algn="ctr"/>
            <a:r>
              <a:rPr kumimoji="1" lang="es-MX" sz="2200" b="1">
                <a:solidFill>
                  <a:schemeClr val="tx2"/>
                </a:solidFill>
                <a:effectLst>
                  <a:outerShdw blurRad="38100" dist="38100" dir="2700000" algn="tl">
                    <a:srgbClr val="FFFFFF"/>
                  </a:outerShdw>
                </a:effectLst>
                <a:latin typeface="Garamond" pitchFamily="18" charset="0"/>
              </a:rPr>
              <a:t>Professional </a:t>
            </a:r>
            <a:endParaRPr kumimoji="1" lang="es-ES" sz="2200" b="1">
              <a:solidFill>
                <a:schemeClr val="tx2"/>
              </a:solidFill>
              <a:effectLst>
                <a:outerShdw blurRad="38100" dist="38100" dir="2700000" algn="tl">
                  <a:srgbClr val="FFFFFF"/>
                </a:outerShdw>
              </a:effectLst>
              <a:latin typeface="Garamond" pitchFamily="18" charset="0"/>
            </a:endParaRPr>
          </a:p>
        </p:txBody>
      </p:sp>
      <p:sp>
        <p:nvSpPr>
          <p:cNvPr id="191503" name="AutoShape 15"/>
          <p:cNvSpPr>
            <a:spLocks noChangeArrowheads="1"/>
          </p:cNvSpPr>
          <p:nvPr/>
        </p:nvSpPr>
        <p:spPr bwMode="auto">
          <a:xfrm>
            <a:off x="3581400" y="3733800"/>
            <a:ext cx="228600" cy="457200"/>
          </a:xfrm>
          <a:prstGeom prst="upDownArrow">
            <a:avLst>
              <a:gd name="adj1" fmla="val 50000"/>
              <a:gd name="adj2" fmla="val 40000"/>
            </a:avLst>
          </a:prstGeom>
          <a:gradFill rotWithShape="0">
            <a:gsLst>
              <a:gs pos="0">
                <a:srgbClr val="FFFF99"/>
              </a:gs>
              <a:gs pos="100000">
                <a:schemeClr val="accent1"/>
              </a:gs>
            </a:gsLst>
            <a:lin ang="5400000" scaled="1"/>
          </a:gradFill>
          <a:ln w="9525">
            <a:solidFill>
              <a:schemeClr val="tx1"/>
            </a:solidFill>
            <a:miter lim="800000"/>
            <a:headEnd/>
            <a:tailEnd/>
          </a:ln>
          <a:effectLst/>
        </p:spPr>
        <p:txBody>
          <a:bodyPr wrap="none" anchor="ctr"/>
          <a:lstStyle/>
          <a:p>
            <a:endParaRPr lang="en-US"/>
          </a:p>
        </p:txBody>
      </p:sp>
      <p:sp>
        <p:nvSpPr>
          <p:cNvPr id="191504" name="AutoShape 16"/>
          <p:cNvSpPr>
            <a:spLocks noChangeArrowheads="1"/>
          </p:cNvSpPr>
          <p:nvPr/>
        </p:nvSpPr>
        <p:spPr bwMode="auto">
          <a:xfrm>
            <a:off x="3276600" y="4876800"/>
            <a:ext cx="533400" cy="1371600"/>
          </a:xfrm>
          <a:prstGeom prst="downArrow">
            <a:avLst>
              <a:gd name="adj1" fmla="val 50000"/>
              <a:gd name="adj2" fmla="val 64286"/>
            </a:avLst>
          </a:prstGeom>
          <a:solidFill>
            <a:schemeClr val="accent1"/>
          </a:solidFill>
          <a:ln w="9525">
            <a:solidFill>
              <a:schemeClr val="tx1"/>
            </a:solidFill>
            <a:miter lim="800000"/>
            <a:headEnd/>
            <a:tailEnd/>
          </a:ln>
          <a:effectLst/>
        </p:spPr>
        <p:txBody>
          <a:bodyPr vert="eaVert" wrap="none" anchor="ctr"/>
          <a:lstStyle/>
          <a:p>
            <a:pPr algn="ctr"/>
            <a:r>
              <a:rPr kumimoji="1" lang="es-MX" sz="1800">
                <a:solidFill>
                  <a:schemeClr val="tx2"/>
                </a:solidFill>
              </a:rPr>
              <a:t>Support</a:t>
            </a:r>
            <a:endParaRPr kumimoji="1" lang="es-ES" sz="1800">
              <a:solidFill>
                <a:schemeClr val="tx2"/>
              </a:solidFill>
            </a:endParaRPr>
          </a:p>
        </p:txBody>
      </p:sp>
      <p:sp>
        <p:nvSpPr>
          <p:cNvPr id="191505" name="AutoShape 17"/>
          <p:cNvSpPr>
            <a:spLocks noChangeArrowheads="1"/>
          </p:cNvSpPr>
          <p:nvPr/>
        </p:nvSpPr>
        <p:spPr bwMode="auto">
          <a:xfrm>
            <a:off x="0" y="685800"/>
            <a:ext cx="1219200" cy="3124200"/>
          </a:xfrm>
          <a:prstGeom prst="roundRect">
            <a:avLst>
              <a:gd name="adj" fmla="val 16667"/>
            </a:avLst>
          </a:prstGeom>
          <a:solidFill>
            <a:srgbClr val="FF99CC"/>
          </a:solidFill>
          <a:ln w="50800">
            <a:solidFill>
              <a:schemeClr val="tx2"/>
            </a:solidFill>
            <a:miter lim="800000"/>
            <a:headEnd/>
            <a:tailEnd/>
          </a:ln>
          <a:effectLst/>
        </p:spPr>
        <p:txBody>
          <a:bodyPr wrap="none" anchor="ctr"/>
          <a:lstStyle/>
          <a:p>
            <a:pPr algn="ctr"/>
            <a:r>
              <a:rPr kumimoji="1" lang="es-MX" sz="1900" b="1">
                <a:solidFill>
                  <a:schemeClr val="tx2"/>
                </a:solidFill>
                <a:latin typeface="Garamond" pitchFamily="18" charset="0"/>
              </a:rPr>
              <a:t>Social </a:t>
            </a:r>
          </a:p>
          <a:p>
            <a:pPr algn="ctr"/>
            <a:r>
              <a:rPr kumimoji="1" lang="es-MX" sz="1900" b="1">
                <a:solidFill>
                  <a:schemeClr val="tx2"/>
                </a:solidFill>
                <a:latin typeface="Garamond" pitchFamily="18" charset="0"/>
              </a:rPr>
              <a:t>Protection </a:t>
            </a:r>
          </a:p>
          <a:p>
            <a:pPr algn="ctr"/>
            <a:r>
              <a:rPr kumimoji="1" lang="es-MX" sz="1900" b="1">
                <a:solidFill>
                  <a:schemeClr val="tx2"/>
                </a:solidFill>
                <a:latin typeface="Garamond" pitchFamily="18" charset="0"/>
              </a:rPr>
              <a:t>Network</a:t>
            </a:r>
          </a:p>
        </p:txBody>
      </p:sp>
      <p:sp>
        <p:nvSpPr>
          <p:cNvPr id="191506" name="AutoShape 18"/>
          <p:cNvSpPr>
            <a:spLocks noChangeArrowheads="1"/>
          </p:cNvSpPr>
          <p:nvPr/>
        </p:nvSpPr>
        <p:spPr bwMode="auto">
          <a:xfrm rot="2400000">
            <a:off x="914400" y="0"/>
            <a:ext cx="685800" cy="1752600"/>
          </a:xfrm>
          <a:prstGeom prst="curvedRightArrow">
            <a:avLst>
              <a:gd name="adj1" fmla="val 51111"/>
              <a:gd name="adj2" fmla="val 102222"/>
              <a:gd name="adj3" fmla="val 33333"/>
            </a:avLst>
          </a:prstGeom>
          <a:solidFill>
            <a:srgbClr val="FF99CC"/>
          </a:solidFill>
          <a:ln w="9525">
            <a:solidFill>
              <a:schemeClr val="tx1"/>
            </a:solidFill>
            <a:miter lim="800000"/>
            <a:headEnd/>
            <a:tailEnd/>
          </a:ln>
          <a:effectLst/>
        </p:spPr>
        <p:txBody>
          <a:bodyPr wrap="none" anchor="ctr"/>
          <a:lstStyle/>
          <a:p>
            <a:endParaRPr lang="en-US"/>
          </a:p>
        </p:txBody>
      </p:sp>
      <p:sp>
        <p:nvSpPr>
          <p:cNvPr id="191507" name="AutoShape 19"/>
          <p:cNvSpPr>
            <a:spLocks noChangeArrowheads="1"/>
          </p:cNvSpPr>
          <p:nvPr/>
        </p:nvSpPr>
        <p:spPr bwMode="auto">
          <a:xfrm>
            <a:off x="990600" y="3048000"/>
            <a:ext cx="1752600" cy="304800"/>
          </a:xfrm>
          <a:prstGeom prst="rightArrow">
            <a:avLst>
              <a:gd name="adj1" fmla="val 50000"/>
              <a:gd name="adj2" fmla="val 143750"/>
            </a:avLst>
          </a:prstGeom>
          <a:solidFill>
            <a:srgbClr val="FF99CC"/>
          </a:solidFill>
          <a:ln w="9525">
            <a:solidFill>
              <a:schemeClr val="tx1"/>
            </a:solidFill>
            <a:miter lim="800000"/>
            <a:headEnd/>
            <a:tailEnd/>
          </a:ln>
          <a:effectLst/>
        </p:spPr>
        <p:txBody>
          <a:bodyPr wrap="none" anchor="ctr"/>
          <a:lstStyle/>
          <a:p>
            <a:endParaRPr lang="en-US"/>
          </a:p>
        </p:txBody>
      </p:sp>
      <p:sp>
        <p:nvSpPr>
          <p:cNvPr id="191508" name="AutoShape 20"/>
          <p:cNvSpPr>
            <a:spLocks noChangeArrowheads="1"/>
          </p:cNvSpPr>
          <p:nvPr/>
        </p:nvSpPr>
        <p:spPr bwMode="auto">
          <a:xfrm>
            <a:off x="5562600" y="6172200"/>
            <a:ext cx="3581400" cy="685800"/>
          </a:xfrm>
          <a:prstGeom prst="wedgeRoundRectCallout">
            <a:avLst>
              <a:gd name="adj1" fmla="val -71542"/>
              <a:gd name="adj2" fmla="val 4167"/>
              <a:gd name="adj3" fmla="val 16667"/>
            </a:avLst>
          </a:prstGeom>
          <a:solidFill>
            <a:schemeClr val="folHlink"/>
          </a:solidFill>
          <a:ln w="9525">
            <a:solidFill>
              <a:schemeClr val="tx1"/>
            </a:solidFill>
            <a:miter lim="800000"/>
            <a:headEnd/>
            <a:tailEnd/>
          </a:ln>
          <a:effectLst/>
        </p:spPr>
        <p:txBody>
          <a:bodyPr lIns="54000" tIns="36000" rIns="54000" bIns="36000"/>
          <a:lstStyle/>
          <a:p>
            <a:pPr algn="just">
              <a:buFontTx/>
              <a:buChar char="•"/>
            </a:pPr>
            <a:r>
              <a:rPr kumimoji="1" lang="es-MX" sz="2000">
                <a:solidFill>
                  <a:schemeClr val="tx2"/>
                </a:solidFill>
              </a:rPr>
              <a:t>Sign and fulfill Family Contract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91491"/>
                                        </p:tgtEl>
                                        <p:attrNameLst>
                                          <p:attrName>style.visibility</p:attrName>
                                        </p:attrNameLst>
                                      </p:cBhvr>
                                      <p:to>
                                        <p:strVal val="visible"/>
                                      </p:to>
                                    </p:set>
                                    <p:anim calcmode="lin" valueType="num">
                                      <p:cBhvr additive="base">
                                        <p:cTn id="7" dur="500" fill="hold"/>
                                        <p:tgtEl>
                                          <p:spTgt spid="191491"/>
                                        </p:tgtEl>
                                        <p:attrNameLst>
                                          <p:attrName>ppt_x</p:attrName>
                                        </p:attrNameLst>
                                      </p:cBhvr>
                                      <p:tavLst>
                                        <p:tav tm="0">
                                          <p:val>
                                            <p:strVal val="0-#ppt_w/2"/>
                                          </p:val>
                                        </p:tav>
                                        <p:tav tm="100000">
                                          <p:val>
                                            <p:strVal val="#ppt_x"/>
                                          </p:val>
                                        </p:tav>
                                      </p:tavLst>
                                    </p:anim>
                                    <p:anim calcmode="lin" valueType="num">
                                      <p:cBhvr additive="base">
                                        <p:cTn id="8" dur="500" fill="hold"/>
                                        <p:tgtEl>
                                          <p:spTgt spid="19149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91492"/>
                                        </p:tgtEl>
                                        <p:attrNameLst>
                                          <p:attrName>style.visibility</p:attrName>
                                        </p:attrNameLst>
                                      </p:cBhvr>
                                      <p:to>
                                        <p:strVal val="visible"/>
                                      </p:to>
                                    </p:set>
                                    <p:anim calcmode="lin" valueType="num">
                                      <p:cBhvr additive="base">
                                        <p:cTn id="13" dur="500" fill="hold"/>
                                        <p:tgtEl>
                                          <p:spTgt spid="191492"/>
                                        </p:tgtEl>
                                        <p:attrNameLst>
                                          <p:attrName>ppt_x</p:attrName>
                                        </p:attrNameLst>
                                      </p:cBhvr>
                                      <p:tavLst>
                                        <p:tav tm="0">
                                          <p:val>
                                            <p:strVal val="0-#ppt_w/2"/>
                                          </p:val>
                                        </p:tav>
                                        <p:tav tm="100000">
                                          <p:val>
                                            <p:strVal val="#ppt_x"/>
                                          </p:val>
                                        </p:tav>
                                      </p:tavLst>
                                    </p:anim>
                                    <p:anim calcmode="lin" valueType="num">
                                      <p:cBhvr additive="base">
                                        <p:cTn id="14" dur="500" fill="hold"/>
                                        <p:tgtEl>
                                          <p:spTgt spid="19149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91494"/>
                                        </p:tgtEl>
                                        <p:attrNameLst>
                                          <p:attrName>style.visibility</p:attrName>
                                        </p:attrNameLst>
                                      </p:cBhvr>
                                      <p:to>
                                        <p:strVal val="visible"/>
                                      </p:to>
                                    </p:set>
                                    <p:anim calcmode="lin" valueType="num">
                                      <p:cBhvr additive="base">
                                        <p:cTn id="19" dur="500" fill="hold"/>
                                        <p:tgtEl>
                                          <p:spTgt spid="191494"/>
                                        </p:tgtEl>
                                        <p:attrNameLst>
                                          <p:attrName>ppt_x</p:attrName>
                                        </p:attrNameLst>
                                      </p:cBhvr>
                                      <p:tavLst>
                                        <p:tav tm="0">
                                          <p:val>
                                            <p:strVal val="0-#ppt_w/2"/>
                                          </p:val>
                                        </p:tav>
                                        <p:tav tm="100000">
                                          <p:val>
                                            <p:strVal val="#ppt_x"/>
                                          </p:val>
                                        </p:tav>
                                      </p:tavLst>
                                    </p:anim>
                                    <p:anim calcmode="lin" valueType="num">
                                      <p:cBhvr additive="base">
                                        <p:cTn id="20" dur="500" fill="hold"/>
                                        <p:tgtEl>
                                          <p:spTgt spid="19149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91498"/>
                                        </p:tgtEl>
                                        <p:attrNameLst>
                                          <p:attrName>style.visibility</p:attrName>
                                        </p:attrNameLst>
                                      </p:cBhvr>
                                      <p:to>
                                        <p:strVal val="visible"/>
                                      </p:to>
                                    </p:set>
                                    <p:anim calcmode="lin" valueType="num">
                                      <p:cBhvr additive="base">
                                        <p:cTn id="25" dur="500" fill="hold"/>
                                        <p:tgtEl>
                                          <p:spTgt spid="191498"/>
                                        </p:tgtEl>
                                        <p:attrNameLst>
                                          <p:attrName>ppt_x</p:attrName>
                                        </p:attrNameLst>
                                      </p:cBhvr>
                                      <p:tavLst>
                                        <p:tav tm="0">
                                          <p:val>
                                            <p:strVal val="0-#ppt_w/2"/>
                                          </p:val>
                                        </p:tav>
                                        <p:tav tm="100000">
                                          <p:val>
                                            <p:strVal val="#ppt_x"/>
                                          </p:val>
                                        </p:tav>
                                      </p:tavLst>
                                    </p:anim>
                                    <p:anim calcmode="lin" valueType="num">
                                      <p:cBhvr additive="base">
                                        <p:cTn id="26" dur="500" fill="hold"/>
                                        <p:tgtEl>
                                          <p:spTgt spid="191498"/>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91496"/>
                                        </p:tgtEl>
                                        <p:attrNameLst>
                                          <p:attrName>style.visibility</p:attrName>
                                        </p:attrNameLst>
                                      </p:cBhvr>
                                      <p:to>
                                        <p:strVal val="visible"/>
                                      </p:to>
                                    </p:set>
                                    <p:anim calcmode="lin" valueType="num">
                                      <p:cBhvr additive="base">
                                        <p:cTn id="31" dur="500" fill="hold"/>
                                        <p:tgtEl>
                                          <p:spTgt spid="191496"/>
                                        </p:tgtEl>
                                        <p:attrNameLst>
                                          <p:attrName>ppt_x</p:attrName>
                                        </p:attrNameLst>
                                      </p:cBhvr>
                                      <p:tavLst>
                                        <p:tav tm="0">
                                          <p:val>
                                            <p:strVal val="0-#ppt_w/2"/>
                                          </p:val>
                                        </p:tav>
                                        <p:tav tm="100000">
                                          <p:val>
                                            <p:strVal val="#ppt_x"/>
                                          </p:val>
                                        </p:tav>
                                      </p:tavLst>
                                    </p:anim>
                                    <p:anim calcmode="lin" valueType="num">
                                      <p:cBhvr additive="base">
                                        <p:cTn id="32" dur="500" fill="hold"/>
                                        <p:tgtEl>
                                          <p:spTgt spid="191496"/>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91497"/>
                                        </p:tgtEl>
                                        <p:attrNameLst>
                                          <p:attrName>style.visibility</p:attrName>
                                        </p:attrNameLst>
                                      </p:cBhvr>
                                      <p:to>
                                        <p:strVal val="visible"/>
                                      </p:to>
                                    </p:set>
                                    <p:anim calcmode="lin" valueType="num">
                                      <p:cBhvr additive="base">
                                        <p:cTn id="37" dur="500" fill="hold"/>
                                        <p:tgtEl>
                                          <p:spTgt spid="191497"/>
                                        </p:tgtEl>
                                        <p:attrNameLst>
                                          <p:attrName>ppt_x</p:attrName>
                                        </p:attrNameLst>
                                      </p:cBhvr>
                                      <p:tavLst>
                                        <p:tav tm="0">
                                          <p:val>
                                            <p:strVal val="0-#ppt_w/2"/>
                                          </p:val>
                                        </p:tav>
                                        <p:tav tm="100000">
                                          <p:val>
                                            <p:strVal val="#ppt_x"/>
                                          </p:val>
                                        </p:tav>
                                      </p:tavLst>
                                    </p:anim>
                                    <p:anim calcmode="lin" valueType="num">
                                      <p:cBhvr additive="base">
                                        <p:cTn id="38" dur="500" fill="hold"/>
                                        <p:tgtEl>
                                          <p:spTgt spid="191497"/>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91502"/>
                                        </p:tgtEl>
                                        <p:attrNameLst>
                                          <p:attrName>style.visibility</p:attrName>
                                        </p:attrNameLst>
                                      </p:cBhvr>
                                      <p:to>
                                        <p:strVal val="visible"/>
                                      </p:to>
                                    </p:set>
                                    <p:anim calcmode="lin" valueType="num">
                                      <p:cBhvr additive="base">
                                        <p:cTn id="43" dur="500" fill="hold"/>
                                        <p:tgtEl>
                                          <p:spTgt spid="191502"/>
                                        </p:tgtEl>
                                        <p:attrNameLst>
                                          <p:attrName>ppt_x</p:attrName>
                                        </p:attrNameLst>
                                      </p:cBhvr>
                                      <p:tavLst>
                                        <p:tav tm="0">
                                          <p:val>
                                            <p:strVal val="0-#ppt_w/2"/>
                                          </p:val>
                                        </p:tav>
                                        <p:tav tm="100000">
                                          <p:val>
                                            <p:strVal val="#ppt_x"/>
                                          </p:val>
                                        </p:tav>
                                      </p:tavLst>
                                    </p:anim>
                                    <p:anim calcmode="lin" valueType="num">
                                      <p:cBhvr additive="base">
                                        <p:cTn id="44" dur="500" fill="hold"/>
                                        <p:tgtEl>
                                          <p:spTgt spid="191502"/>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191503"/>
                                        </p:tgtEl>
                                        <p:attrNameLst>
                                          <p:attrName>style.visibility</p:attrName>
                                        </p:attrNameLst>
                                      </p:cBhvr>
                                      <p:to>
                                        <p:strVal val="visible"/>
                                      </p:to>
                                    </p:set>
                                    <p:anim calcmode="lin" valueType="num">
                                      <p:cBhvr additive="base">
                                        <p:cTn id="49" dur="500" fill="hold"/>
                                        <p:tgtEl>
                                          <p:spTgt spid="191503"/>
                                        </p:tgtEl>
                                        <p:attrNameLst>
                                          <p:attrName>ppt_x</p:attrName>
                                        </p:attrNameLst>
                                      </p:cBhvr>
                                      <p:tavLst>
                                        <p:tav tm="0">
                                          <p:val>
                                            <p:strVal val="0-#ppt_w/2"/>
                                          </p:val>
                                        </p:tav>
                                        <p:tav tm="100000">
                                          <p:val>
                                            <p:strVal val="#ppt_x"/>
                                          </p:val>
                                        </p:tav>
                                      </p:tavLst>
                                    </p:anim>
                                    <p:anim calcmode="lin" valueType="num">
                                      <p:cBhvr additive="base">
                                        <p:cTn id="50" dur="500" fill="hold"/>
                                        <p:tgtEl>
                                          <p:spTgt spid="191503"/>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191499"/>
                                        </p:tgtEl>
                                        <p:attrNameLst>
                                          <p:attrName>style.visibility</p:attrName>
                                        </p:attrNameLst>
                                      </p:cBhvr>
                                      <p:to>
                                        <p:strVal val="visible"/>
                                      </p:to>
                                    </p:set>
                                    <p:anim calcmode="lin" valueType="num">
                                      <p:cBhvr additive="base">
                                        <p:cTn id="55" dur="500" fill="hold"/>
                                        <p:tgtEl>
                                          <p:spTgt spid="191499"/>
                                        </p:tgtEl>
                                        <p:attrNameLst>
                                          <p:attrName>ppt_x</p:attrName>
                                        </p:attrNameLst>
                                      </p:cBhvr>
                                      <p:tavLst>
                                        <p:tav tm="0">
                                          <p:val>
                                            <p:strVal val="0-#ppt_w/2"/>
                                          </p:val>
                                        </p:tav>
                                        <p:tav tm="100000">
                                          <p:val>
                                            <p:strVal val="#ppt_x"/>
                                          </p:val>
                                        </p:tav>
                                      </p:tavLst>
                                    </p:anim>
                                    <p:anim calcmode="lin" valueType="num">
                                      <p:cBhvr additive="base">
                                        <p:cTn id="56" dur="500" fill="hold"/>
                                        <p:tgtEl>
                                          <p:spTgt spid="191499"/>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191508"/>
                                        </p:tgtEl>
                                        <p:attrNameLst>
                                          <p:attrName>style.visibility</p:attrName>
                                        </p:attrNameLst>
                                      </p:cBhvr>
                                      <p:to>
                                        <p:strVal val="visible"/>
                                      </p:to>
                                    </p:set>
                                    <p:anim calcmode="lin" valueType="num">
                                      <p:cBhvr additive="base">
                                        <p:cTn id="61" dur="500" fill="hold"/>
                                        <p:tgtEl>
                                          <p:spTgt spid="191508"/>
                                        </p:tgtEl>
                                        <p:attrNameLst>
                                          <p:attrName>ppt_x</p:attrName>
                                        </p:attrNameLst>
                                      </p:cBhvr>
                                      <p:tavLst>
                                        <p:tav tm="0">
                                          <p:val>
                                            <p:strVal val="0-#ppt_w/2"/>
                                          </p:val>
                                        </p:tav>
                                        <p:tav tm="100000">
                                          <p:val>
                                            <p:strVal val="#ppt_x"/>
                                          </p:val>
                                        </p:tav>
                                      </p:tavLst>
                                    </p:anim>
                                    <p:anim calcmode="lin" valueType="num">
                                      <p:cBhvr additive="base">
                                        <p:cTn id="62" dur="500" fill="hold"/>
                                        <p:tgtEl>
                                          <p:spTgt spid="191508"/>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191493"/>
                                        </p:tgtEl>
                                        <p:attrNameLst>
                                          <p:attrName>style.visibility</p:attrName>
                                        </p:attrNameLst>
                                      </p:cBhvr>
                                      <p:to>
                                        <p:strVal val="visible"/>
                                      </p:to>
                                    </p:set>
                                    <p:anim calcmode="lin" valueType="num">
                                      <p:cBhvr additive="base">
                                        <p:cTn id="67" dur="500" fill="hold"/>
                                        <p:tgtEl>
                                          <p:spTgt spid="191493"/>
                                        </p:tgtEl>
                                        <p:attrNameLst>
                                          <p:attrName>ppt_x</p:attrName>
                                        </p:attrNameLst>
                                      </p:cBhvr>
                                      <p:tavLst>
                                        <p:tav tm="0">
                                          <p:val>
                                            <p:strVal val="0-#ppt_w/2"/>
                                          </p:val>
                                        </p:tav>
                                        <p:tav tm="100000">
                                          <p:val>
                                            <p:strVal val="#ppt_x"/>
                                          </p:val>
                                        </p:tav>
                                      </p:tavLst>
                                    </p:anim>
                                    <p:anim calcmode="lin" valueType="num">
                                      <p:cBhvr additive="base">
                                        <p:cTn id="68" dur="500" fill="hold"/>
                                        <p:tgtEl>
                                          <p:spTgt spid="191493"/>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8" fill="hold" grpId="0" nodeType="clickEffect">
                                  <p:stCondLst>
                                    <p:cond delay="0"/>
                                  </p:stCondLst>
                                  <p:childTnLst>
                                    <p:set>
                                      <p:cBhvr>
                                        <p:cTn id="72" dur="1" fill="hold">
                                          <p:stCondLst>
                                            <p:cond delay="0"/>
                                          </p:stCondLst>
                                        </p:cTn>
                                        <p:tgtEl>
                                          <p:spTgt spid="191495"/>
                                        </p:tgtEl>
                                        <p:attrNameLst>
                                          <p:attrName>style.visibility</p:attrName>
                                        </p:attrNameLst>
                                      </p:cBhvr>
                                      <p:to>
                                        <p:strVal val="visible"/>
                                      </p:to>
                                    </p:set>
                                    <p:anim calcmode="lin" valueType="num">
                                      <p:cBhvr additive="base">
                                        <p:cTn id="73" dur="500" fill="hold"/>
                                        <p:tgtEl>
                                          <p:spTgt spid="191495"/>
                                        </p:tgtEl>
                                        <p:attrNameLst>
                                          <p:attrName>ppt_x</p:attrName>
                                        </p:attrNameLst>
                                      </p:cBhvr>
                                      <p:tavLst>
                                        <p:tav tm="0">
                                          <p:val>
                                            <p:strVal val="0-#ppt_w/2"/>
                                          </p:val>
                                        </p:tav>
                                        <p:tav tm="100000">
                                          <p:val>
                                            <p:strVal val="#ppt_x"/>
                                          </p:val>
                                        </p:tav>
                                      </p:tavLst>
                                    </p:anim>
                                    <p:anim calcmode="lin" valueType="num">
                                      <p:cBhvr additive="base">
                                        <p:cTn id="74" dur="500" fill="hold"/>
                                        <p:tgtEl>
                                          <p:spTgt spid="191495"/>
                                        </p:tgtEl>
                                        <p:attrNameLst>
                                          <p:attrName>ppt_y</p:attrName>
                                        </p:attrNameLst>
                                      </p:cBhvr>
                                      <p:tavLst>
                                        <p:tav tm="0">
                                          <p:val>
                                            <p:strVal val="#ppt_y"/>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8" fill="hold" grpId="0" nodeType="clickEffect">
                                  <p:stCondLst>
                                    <p:cond delay="0"/>
                                  </p:stCondLst>
                                  <p:childTnLst>
                                    <p:set>
                                      <p:cBhvr>
                                        <p:cTn id="78" dur="1" fill="hold">
                                          <p:stCondLst>
                                            <p:cond delay="0"/>
                                          </p:stCondLst>
                                        </p:cTn>
                                        <p:tgtEl>
                                          <p:spTgt spid="191504"/>
                                        </p:tgtEl>
                                        <p:attrNameLst>
                                          <p:attrName>style.visibility</p:attrName>
                                        </p:attrNameLst>
                                      </p:cBhvr>
                                      <p:to>
                                        <p:strVal val="visible"/>
                                      </p:to>
                                    </p:set>
                                    <p:anim calcmode="lin" valueType="num">
                                      <p:cBhvr additive="base">
                                        <p:cTn id="79" dur="500" fill="hold"/>
                                        <p:tgtEl>
                                          <p:spTgt spid="191504"/>
                                        </p:tgtEl>
                                        <p:attrNameLst>
                                          <p:attrName>ppt_x</p:attrName>
                                        </p:attrNameLst>
                                      </p:cBhvr>
                                      <p:tavLst>
                                        <p:tav tm="0">
                                          <p:val>
                                            <p:strVal val="0-#ppt_w/2"/>
                                          </p:val>
                                        </p:tav>
                                        <p:tav tm="100000">
                                          <p:val>
                                            <p:strVal val="#ppt_x"/>
                                          </p:val>
                                        </p:tav>
                                      </p:tavLst>
                                    </p:anim>
                                    <p:anim calcmode="lin" valueType="num">
                                      <p:cBhvr additive="base">
                                        <p:cTn id="80" dur="500" fill="hold"/>
                                        <p:tgtEl>
                                          <p:spTgt spid="191504"/>
                                        </p:tgtEl>
                                        <p:attrNameLst>
                                          <p:attrName>ppt_y</p:attrName>
                                        </p:attrNameLst>
                                      </p:cBhvr>
                                      <p:tavLst>
                                        <p:tav tm="0">
                                          <p:val>
                                            <p:strVal val="#ppt_y"/>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8" fill="hold" grpId="0" nodeType="clickEffect">
                                  <p:stCondLst>
                                    <p:cond delay="0"/>
                                  </p:stCondLst>
                                  <p:childTnLst>
                                    <p:set>
                                      <p:cBhvr>
                                        <p:cTn id="84" dur="1" fill="hold">
                                          <p:stCondLst>
                                            <p:cond delay="0"/>
                                          </p:stCondLst>
                                        </p:cTn>
                                        <p:tgtEl>
                                          <p:spTgt spid="191500"/>
                                        </p:tgtEl>
                                        <p:attrNameLst>
                                          <p:attrName>style.visibility</p:attrName>
                                        </p:attrNameLst>
                                      </p:cBhvr>
                                      <p:to>
                                        <p:strVal val="visible"/>
                                      </p:to>
                                    </p:set>
                                    <p:anim calcmode="lin" valueType="num">
                                      <p:cBhvr additive="base">
                                        <p:cTn id="85" dur="500" fill="hold"/>
                                        <p:tgtEl>
                                          <p:spTgt spid="191500"/>
                                        </p:tgtEl>
                                        <p:attrNameLst>
                                          <p:attrName>ppt_x</p:attrName>
                                        </p:attrNameLst>
                                      </p:cBhvr>
                                      <p:tavLst>
                                        <p:tav tm="0">
                                          <p:val>
                                            <p:strVal val="0-#ppt_w/2"/>
                                          </p:val>
                                        </p:tav>
                                        <p:tav tm="100000">
                                          <p:val>
                                            <p:strVal val="#ppt_x"/>
                                          </p:val>
                                        </p:tav>
                                      </p:tavLst>
                                    </p:anim>
                                    <p:anim calcmode="lin" valueType="num">
                                      <p:cBhvr additive="base">
                                        <p:cTn id="86" dur="500" fill="hold"/>
                                        <p:tgtEl>
                                          <p:spTgt spid="191500"/>
                                        </p:tgtEl>
                                        <p:attrNameLst>
                                          <p:attrName>ppt_y</p:attrName>
                                        </p:attrNameLst>
                                      </p:cBhvr>
                                      <p:tavLst>
                                        <p:tav tm="0">
                                          <p:val>
                                            <p:strVal val="#ppt_y"/>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8" fill="hold" grpId="0" nodeType="clickEffect">
                                  <p:stCondLst>
                                    <p:cond delay="0"/>
                                  </p:stCondLst>
                                  <p:childTnLst>
                                    <p:set>
                                      <p:cBhvr>
                                        <p:cTn id="90" dur="1" fill="hold">
                                          <p:stCondLst>
                                            <p:cond delay="0"/>
                                          </p:stCondLst>
                                        </p:cTn>
                                        <p:tgtEl>
                                          <p:spTgt spid="191501"/>
                                        </p:tgtEl>
                                        <p:attrNameLst>
                                          <p:attrName>style.visibility</p:attrName>
                                        </p:attrNameLst>
                                      </p:cBhvr>
                                      <p:to>
                                        <p:strVal val="visible"/>
                                      </p:to>
                                    </p:set>
                                    <p:anim calcmode="lin" valueType="num">
                                      <p:cBhvr additive="base">
                                        <p:cTn id="91" dur="500" fill="hold"/>
                                        <p:tgtEl>
                                          <p:spTgt spid="191501"/>
                                        </p:tgtEl>
                                        <p:attrNameLst>
                                          <p:attrName>ppt_x</p:attrName>
                                        </p:attrNameLst>
                                      </p:cBhvr>
                                      <p:tavLst>
                                        <p:tav tm="0">
                                          <p:val>
                                            <p:strVal val="0-#ppt_w/2"/>
                                          </p:val>
                                        </p:tav>
                                        <p:tav tm="100000">
                                          <p:val>
                                            <p:strVal val="#ppt_x"/>
                                          </p:val>
                                        </p:tav>
                                      </p:tavLst>
                                    </p:anim>
                                    <p:anim calcmode="lin" valueType="num">
                                      <p:cBhvr additive="base">
                                        <p:cTn id="92" dur="500" fill="hold"/>
                                        <p:tgtEl>
                                          <p:spTgt spid="191501"/>
                                        </p:tgtEl>
                                        <p:attrNameLst>
                                          <p:attrName>ppt_y</p:attrName>
                                        </p:attrNameLst>
                                      </p:cBhvr>
                                      <p:tavLst>
                                        <p:tav tm="0">
                                          <p:val>
                                            <p:strVal val="#ppt_y"/>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8" fill="hold" grpId="0" nodeType="clickEffect">
                                  <p:stCondLst>
                                    <p:cond delay="0"/>
                                  </p:stCondLst>
                                  <p:childTnLst>
                                    <p:set>
                                      <p:cBhvr>
                                        <p:cTn id="96" dur="1" fill="hold">
                                          <p:stCondLst>
                                            <p:cond delay="0"/>
                                          </p:stCondLst>
                                        </p:cTn>
                                        <p:tgtEl>
                                          <p:spTgt spid="191505"/>
                                        </p:tgtEl>
                                        <p:attrNameLst>
                                          <p:attrName>style.visibility</p:attrName>
                                        </p:attrNameLst>
                                      </p:cBhvr>
                                      <p:to>
                                        <p:strVal val="visible"/>
                                      </p:to>
                                    </p:set>
                                    <p:anim calcmode="lin" valueType="num">
                                      <p:cBhvr additive="base">
                                        <p:cTn id="97" dur="500" fill="hold"/>
                                        <p:tgtEl>
                                          <p:spTgt spid="191505"/>
                                        </p:tgtEl>
                                        <p:attrNameLst>
                                          <p:attrName>ppt_x</p:attrName>
                                        </p:attrNameLst>
                                      </p:cBhvr>
                                      <p:tavLst>
                                        <p:tav tm="0">
                                          <p:val>
                                            <p:strVal val="0-#ppt_w/2"/>
                                          </p:val>
                                        </p:tav>
                                        <p:tav tm="100000">
                                          <p:val>
                                            <p:strVal val="#ppt_x"/>
                                          </p:val>
                                        </p:tav>
                                      </p:tavLst>
                                    </p:anim>
                                    <p:anim calcmode="lin" valueType="num">
                                      <p:cBhvr additive="base">
                                        <p:cTn id="98" dur="500" fill="hold"/>
                                        <p:tgtEl>
                                          <p:spTgt spid="191505"/>
                                        </p:tgtEl>
                                        <p:attrNameLst>
                                          <p:attrName>ppt_y</p:attrName>
                                        </p:attrNameLst>
                                      </p:cBhvr>
                                      <p:tavLst>
                                        <p:tav tm="0">
                                          <p:val>
                                            <p:strVal val="#ppt_y"/>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8" fill="hold" grpId="0" nodeType="clickEffect">
                                  <p:stCondLst>
                                    <p:cond delay="0"/>
                                  </p:stCondLst>
                                  <p:childTnLst>
                                    <p:set>
                                      <p:cBhvr>
                                        <p:cTn id="102" dur="1" fill="hold">
                                          <p:stCondLst>
                                            <p:cond delay="0"/>
                                          </p:stCondLst>
                                        </p:cTn>
                                        <p:tgtEl>
                                          <p:spTgt spid="191506"/>
                                        </p:tgtEl>
                                        <p:attrNameLst>
                                          <p:attrName>style.visibility</p:attrName>
                                        </p:attrNameLst>
                                      </p:cBhvr>
                                      <p:to>
                                        <p:strVal val="visible"/>
                                      </p:to>
                                    </p:set>
                                    <p:anim calcmode="lin" valueType="num">
                                      <p:cBhvr additive="base">
                                        <p:cTn id="103" dur="500" fill="hold"/>
                                        <p:tgtEl>
                                          <p:spTgt spid="191506"/>
                                        </p:tgtEl>
                                        <p:attrNameLst>
                                          <p:attrName>ppt_x</p:attrName>
                                        </p:attrNameLst>
                                      </p:cBhvr>
                                      <p:tavLst>
                                        <p:tav tm="0">
                                          <p:val>
                                            <p:strVal val="0-#ppt_w/2"/>
                                          </p:val>
                                        </p:tav>
                                        <p:tav tm="100000">
                                          <p:val>
                                            <p:strVal val="#ppt_x"/>
                                          </p:val>
                                        </p:tav>
                                      </p:tavLst>
                                    </p:anim>
                                    <p:anim calcmode="lin" valueType="num">
                                      <p:cBhvr additive="base">
                                        <p:cTn id="104" dur="500" fill="hold"/>
                                        <p:tgtEl>
                                          <p:spTgt spid="191506"/>
                                        </p:tgtEl>
                                        <p:attrNameLst>
                                          <p:attrName>ppt_y</p:attrName>
                                        </p:attrNameLst>
                                      </p:cBhvr>
                                      <p:tavLst>
                                        <p:tav tm="0">
                                          <p:val>
                                            <p:strVal val="#ppt_y"/>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8" fill="hold" grpId="0" nodeType="clickEffect">
                                  <p:stCondLst>
                                    <p:cond delay="0"/>
                                  </p:stCondLst>
                                  <p:childTnLst>
                                    <p:set>
                                      <p:cBhvr>
                                        <p:cTn id="108" dur="1" fill="hold">
                                          <p:stCondLst>
                                            <p:cond delay="0"/>
                                          </p:stCondLst>
                                        </p:cTn>
                                        <p:tgtEl>
                                          <p:spTgt spid="191507"/>
                                        </p:tgtEl>
                                        <p:attrNameLst>
                                          <p:attrName>style.visibility</p:attrName>
                                        </p:attrNameLst>
                                      </p:cBhvr>
                                      <p:to>
                                        <p:strVal val="visible"/>
                                      </p:to>
                                    </p:set>
                                    <p:anim calcmode="lin" valueType="num">
                                      <p:cBhvr additive="base">
                                        <p:cTn id="109" dur="500" fill="hold"/>
                                        <p:tgtEl>
                                          <p:spTgt spid="191507"/>
                                        </p:tgtEl>
                                        <p:attrNameLst>
                                          <p:attrName>ppt_x</p:attrName>
                                        </p:attrNameLst>
                                      </p:cBhvr>
                                      <p:tavLst>
                                        <p:tav tm="0">
                                          <p:val>
                                            <p:strVal val="0-#ppt_w/2"/>
                                          </p:val>
                                        </p:tav>
                                        <p:tav tm="100000">
                                          <p:val>
                                            <p:strVal val="#ppt_x"/>
                                          </p:val>
                                        </p:tav>
                                      </p:tavLst>
                                    </p:anim>
                                    <p:anim calcmode="lin" valueType="num">
                                      <p:cBhvr additive="base">
                                        <p:cTn id="110" dur="500" fill="hold"/>
                                        <p:tgtEl>
                                          <p:spTgt spid="19150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491" grpId="0" animBg="1" autoUpdateAnimBg="0"/>
      <p:bldP spid="191492" grpId="0" animBg="1" autoUpdateAnimBg="0"/>
      <p:bldP spid="191493" grpId="0" animBg="1" autoUpdateAnimBg="0"/>
      <p:bldP spid="191494" grpId="0" animBg="1" autoUpdateAnimBg="0"/>
      <p:bldP spid="191495" grpId="0" animBg="1" autoUpdateAnimBg="0"/>
      <p:bldP spid="191496" grpId="0" animBg="1" autoUpdateAnimBg="0"/>
      <p:bldP spid="191497" grpId="0" animBg="1" autoUpdateAnimBg="0"/>
      <p:bldP spid="191498" grpId="0" animBg="1" autoUpdateAnimBg="0"/>
      <p:bldP spid="191499" grpId="0" animBg="1" autoUpdateAnimBg="0"/>
      <p:bldP spid="191500" grpId="0" animBg="1" autoUpdateAnimBg="0"/>
      <p:bldP spid="191501" grpId="0" animBg="1" autoUpdateAnimBg="0"/>
      <p:bldP spid="191502" grpId="0" animBg="1" autoUpdateAnimBg="0"/>
      <p:bldP spid="191503" grpId="0" animBg="1"/>
      <p:bldP spid="191504" grpId="0" animBg="1" autoUpdateAnimBg="0"/>
      <p:bldP spid="191505" grpId="0" animBg="1" autoUpdateAnimBg="0"/>
      <p:bldP spid="191506" grpId="0" animBg="1"/>
      <p:bldP spid="191507" grpId="0" animBg="1"/>
      <p:bldP spid="191508" grpId="0" animBg="1"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ChangeArrowheads="1"/>
          </p:cNvSpPr>
          <p:nvPr/>
        </p:nvSpPr>
        <p:spPr bwMode="auto">
          <a:xfrm>
            <a:off x="6248400" y="228600"/>
            <a:ext cx="2514600" cy="1447800"/>
          </a:xfrm>
          <a:prstGeom prst="rect">
            <a:avLst/>
          </a:prstGeom>
          <a:noFill/>
          <a:ln w="9525">
            <a:noFill/>
            <a:miter lim="800000"/>
            <a:headEnd/>
            <a:tailEnd/>
          </a:ln>
          <a:effectLst/>
        </p:spPr>
        <p:txBody>
          <a:bodyPr wrap="none" anchor="ctr"/>
          <a:lstStyle/>
          <a:p>
            <a:pPr algn="ctr">
              <a:lnSpc>
                <a:spcPct val="90000"/>
              </a:lnSpc>
              <a:spcBef>
                <a:spcPct val="20000"/>
              </a:spcBef>
              <a:buClr>
                <a:schemeClr val="accent2"/>
              </a:buClr>
              <a:buSzPct val="80000"/>
              <a:buFont typeface="Wingdings" pitchFamily="2" charset="2"/>
              <a:buNone/>
            </a:pPr>
            <a:endParaRPr lang="es-ES_tradnl" sz="2000">
              <a:solidFill>
                <a:schemeClr val="accent2"/>
              </a:solidFill>
            </a:endParaRPr>
          </a:p>
        </p:txBody>
      </p:sp>
      <p:sp>
        <p:nvSpPr>
          <p:cNvPr id="174083" name="Text Box 3"/>
          <p:cNvSpPr txBox="1">
            <a:spLocks noChangeArrowheads="1"/>
          </p:cNvSpPr>
          <p:nvPr/>
        </p:nvSpPr>
        <p:spPr bwMode="auto">
          <a:xfrm>
            <a:off x="1371600" y="2063750"/>
            <a:ext cx="7086600" cy="4152900"/>
          </a:xfrm>
          <a:prstGeom prst="rect">
            <a:avLst/>
          </a:prstGeom>
          <a:noFill/>
          <a:ln w="12700" cap="sq">
            <a:noFill/>
            <a:miter lim="800000"/>
            <a:headEnd type="none" w="sm" len="sm"/>
            <a:tailEnd type="none" w="sm" len="sm"/>
          </a:ln>
          <a:effectLst/>
        </p:spPr>
        <p:txBody>
          <a:bodyPr>
            <a:spAutoFit/>
          </a:bodyPr>
          <a:lstStyle/>
          <a:p>
            <a:pPr>
              <a:spcBef>
                <a:spcPct val="50000"/>
              </a:spcBef>
            </a:pPr>
            <a:r>
              <a:rPr kumimoji="1" lang="es-ES_tradnl" sz="2800">
                <a:solidFill>
                  <a:schemeClr val="bg1"/>
                </a:solidFill>
                <a:latin typeface="Arial" pitchFamily="34" charset="0"/>
              </a:rPr>
              <a:t>Total population : 		15,211,308</a:t>
            </a:r>
          </a:p>
          <a:p>
            <a:pPr>
              <a:spcBef>
                <a:spcPct val="50000"/>
              </a:spcBef>
            </a:pPr>
            <a:r>
              <a:rPr kumimoji="1" lang="es-ES_tradnl" sz="2800">
                <a:solidFill>
                  <a:schemeClr val="bg1"/>
                </a:solidFill>
                <a:latin typeface="Arial" pitchFamily="34" charset="0"/>
              </a:rPr>
              <a:t>Percentage of women: 		50.5</a:t>
            </a:r>
          </a:p>
          <a:p>
            <a:pPr>
              <a:spcBef>
                <a:spcPct val="50000"/>
              </a:spcBef>
            </a:pPr>
            <a:r>
              <a:rPr kumimoji="1" lang="es-ES_tradnl" sz="2800">
                <a:solidFill>
                  <a:schemeClr val="bg1"/>
                </a:solidFill>
                <a:latin typeface="Arial" pitchFamily="34" charset="0"/>
              </a:rPr>
              <a:t>Natural increase:	 			 1.5</a:t>
            </a:r>
          </a:p>
          <a:p>
            <a:pPr>
              <a:spcBef>
                <a:spcPct val="50000"/>
              </a:spcBef>
            </a:pPr>
            <a:r>
              <a:rPr kumimoji="1" lang="es-ES_tradnl" sz="2800">
                <a:solidFill>
                  <a:schemeClr val="bg1"/>
                </a:solidFill>
                <a:latin typeface="Arial" pitchFamily="34" charset="0"/>
              </a:rPr>
              <a:t>Life Expectancy 2000-2005:</a:t>
            </a:r>
          </a:p>
          <a:p>
            <a:pPr>
              <a:spcBef>
                <a:spcPct val="50000"/>
              </a:spcBef>
            </a:pPr>
            <a:r>
              <a:rPr kumimoji="1" lang="es-ES_tradnl" sz="2800">
                <a:solidFill>
                  <a:schemeClr val="bg1"/>
                </a:solidFill>
                <a:latin typeface="Arial" pitchFamily="34" charset="0"/>
              </a:rPr>
              <a:t>			Women:		79.0</a:t>
            </a:r>
          </a:p>
          <a:p>
            <a:pPr>
              <a:spcBef>
                <a:spcPct val="50000"/>
              </a:spcBef>
            </a:pPr>
            <a:r>
              <a:rPr kumimoji="1" lang="es-ES_tradnl" sz="2800">
                <a:solidFill>
                  <a:schemeClr val="bg1"/>
                </a:solidFill>
                <a:latin typeface="Arial" pitchFamily="34" charset="0"/>
              </a:rPr>
              <a:t>			Men			73.0	</a:t>
            </a:r>
            <a:r>
              <a:rPr kumimoji="1" lang="es-ES_tradnl" sz="2800">
                <a:solidFill>
                  <a:srgbClr val="FF9900"/>
                </a:solidFill>
                <a:latin typeface="Arial" pitchFamily="34" charset="0"/>
              </a:rPr>
              <a:t>			</a:t>
            </a:r>
            <a:endParaRPr kumimoji="1" lang="es-ES" sz="2800">
              <a:solidFill>
                <a:srgbClr val="FF9900"/>
              </a:solidFill>
              <a:latin typeface="Arial" pitchFamily="34" charset="0"/>
            </a:endParaRPr>
          </a:p>
        </p:txBody>
      </p:sp>
      <p:sp>
        <p:nvSpPr>
          <p:cNvPr id="174084" name="Text Box 4"/>
          <p:cNvSpPr txBox="1">
            <a:spLocks noChangeArrowheads="1"/>
          </p:cNvSpPr>
          <p:nvPr/>
        </p:nvSpPr>
        <p:spPr bwMode="auto">
          <a:xfrm>
            <a:off x="1981200" y="685800"/>
            <a:ext cx="5867400" cy="1311275"/>
          </a:xfrm>
          <a:prstGeom prst="rect">
            <a:avLst/>
          </a:prstGeom>
          <a:noFill/>
          <a:ln w="12700" cap="sq">
            <a:noFill/>
            <a:miter lim="800000"/>
            <a:headEnd type="none" w="sm" len="sm"/>
            <a:tailEnd type="none" w="sm" len="sm"/>
          </a:ln>
          <a:effectLst/>
        </p:spPr>
        <p:txBody>
          <a:bodyPr>
            <a:spAutoFit/>
          </a:bodyPr>
          <a:lstStyle/>
          <a:p>
            <a:pPr algn="ctr">
              <a:spcBef>
                <a:spcPct val="50000"/>
              </a:spcBef>
            </a:pPr>
            <a:r>
              <a:rPr kumimoji="1" lang="es-ES_tradnl" sz="4000" b="1">
                <a:solidFill>
                  <a:srgbClr val="FFCC00"/>
                </a:solidFill>
                <a:effectLst>
                  <a:outerShdw blurRad="38100" dist="38100" dir="2700000" algn="tl">
                    <a:srgbClr val="000000"/>
                  </a:outerShdw>
                </a:effectLst>
              </a:rPr>
              <a:t>Chilean Demographic Data in 2000</a:t>
            </a:r>
            <a:endParaRPr kumimoji="1" lang="es-ES" sz="4000" b="1">
              <a:solidFill>
                <a:srgbClr val="FFCC00"/>
              </a:solidFill>
              <a:effectLst>
                <a:outerShdw blurRad="38100" dist="38100" dir="2700000" algn="tl">
                  <a:srgbClr val="000000"/>
                </a:outerShdw>
              </a:effectLst>
            </a:endParaRPr>
          </a:p>
        </p:txBody>
      </p:sp>
      <p:sp>
        <p:nvSpPr>
          <p:cNvPr id="174085" name="Rectangle 5"/>
          <p:cNvSpPr>
            <a:spLocks noChangeArrowheads="1"/>
          </p:cNvSpPr>
          <p:nvPr/>
        </p:nvSpPr>
        <p:spPr bwMode="auto">
          <a:xfrm>
            <a:off x="7696200" y="1447800"/>
            <a:ext cx="1447800" cy="357188"/>
          </a:xfrm>
          <a:prstGeom prst="rect">
            <a:avLst/>
          </a:prstGeom>
          <a:noFill/>
          <a:ln w="12700">
            <a:noFill/>
            <a:miter lim="800000"/>
            <a:headEnd/>
            <a:tailEnd/>
          </a:ln>
          <a:effectLst/>
        </p:spPr>
        <p:txBody>
          <a:bodyPr lIns="90488" tIns="44450" rIns="90488" bIns="44450">
            <a:spAutoFit/>
          </a:bodyPr>
          <a:lstStyle/>
          <a:p>
            <a:pPr algn="ctr" eaLnBrk="0" hangingPunct="0">
              <a:lnSpc>
                <a:spcPct val="55000"/>
              </a:lnSpc>
              <a:spcBef>
                <a:spcPct val="50000"/>
              </a:spcBef>
            </a:pPr>
            <a:r>
              <a:rPr lang="es-MX" sz="900" b="1">
                <a:solidFill>
                  <a:schemeClr val="accent2"/>
                </a:solidFill>
                <a:latin typeface="FrizQuadrata BT" pitchFamily="34" charset="0"/>
              </a:rPr>
              <a:t>GOBIERNO DE CHILE</a:t>
            </a:r>
          </a:p>
          <a:p>
            <a:pPr algn="ctr" eaLnBrk="0" hangingPunct="0">
              <a:lnSpc>
                <a:spcPct val="55000"/>
              </a:lnSpc>
              <a:spcBef>
                <a:spcPct val="50000"/>
              </a:spcBef>
            </a:pPr>
            <a:r>
              <a:rPr lang="es-MX" sz="600" b="1">
                <a:solidFill>
                  <a:schemeClr val="accent2"/>
                </a:solidFill>
                <a:latin typeface="FrizQuadrata BT" pitchFamily="34" charset="0"/>
              </a:rPr>
              <a:t>MINISTERIO DE </a:t>
            </a:r>
          </a:p>
          <a:p>
            <a:pPr algn="ctr" eaLnBrk="0" hangingPunct="0">
              <a:lnSpc>
                <a:spcPct val="55000"/>
              </a:lnSpc>
              <a:spcBef>
                <a:spcPct val="50000"/>
              </a:spcBef>
            </a:pPr>
            <a:r>
              <a:rPr lang="es-MX" sz="600" b="1">
                <a:solidFill>
                  <a:schemeClr val="accent2"/>
                </a:solidFill>
                <a:latin typeface="FrizQuadrata BT" pitchFamily="34" charset="0"/>
              </a:rPr>
              <a:t>PLANIFICACIÓN Y COOPERACIÓN</a:t>
            </a:r>
            <a:endParaRPr lang="es-ES" sz="600" b="1">
              <a:solidFill>
                <a:schemeClr val="accent2"/>
              </a:solidFill>
              <a:latin typeface="FrizQuadrata BT"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ChangeArrowheads="1"/>
          </p:cNvSpPr>
          <p:nvPr>
            <p:ph type="title"/>
          </p:nvPr>
        </p:nvSpPr>
        <p:spPr/>
        <p:txBody>
          <a:bodyPr/>
          <a:lstStyle/>
          <a:p>
            <a:r>
              <a:rPr lang="en-US" sz="3600" b="1">
                <a:solidFill>
                  <a:srgbClr val="FFCC00"/>
                </a:solidFill>
                <a:latin typeface="Garamond" pitchFamily="18" charset="0"/>
              </a:rPr>
              <a:t>Identification and selection of  beneficiary families</a:t>
            </a:r>
          </a:p>
        </p:txBody>
      </p:sp>
      <p:sp>
        <p:nvSpPr>
          <p:cNvPr id="194563" name="Rectangle 3"/>
          <p:cNvSpPr>
            <a:spLocks noGrp="1" noChangeArrowheads="1"/>
          </p:cNvSpPr>
          <p:nvPr>
            <p:ph type="body" idx="1"/>
          </p:nvPr>
        </p:nvSpPr>
        <p:spPr>
          <a:xfrm>
            <a:off x="685800" y="1981200"/>
            <a:ext cx="8153400" cy="4114800"/>
          </a:xfrm>
        </p:spPr>
        <p:txBody>
          <a:bodyPr/>
          <a:lstStyle/>
          <a:p>
            <a:pPr>
              <a:lnSpc>
                <a:spcPct val="90000"/>
              </a:lnSpc>
            </a:pPr>
            <a:r>
              <a:rPr lang="en-US" sz="2400" b="1">
                <a:solidFill>
                  <a:schemeClr val="bg1"/>
                </a:solidFill>
                <a:latin typeface="Arial" pitchFamily="34" charset="0"/>
              </a:rPr>
              <a:t>The scores achieved in the CAS survey were used to identify the beneficiary families</a:t>
            </a:r>
          </a:p>
          <a:p>
            <a:pPr>
              <a:lnSpc>
                <a:spcPct val="90000"/>
              </a:lnSpc>
            </a:pPr>
            <a:endParaRPr lang="en-US" sz="2400" b="1">
              <a:solidFill>
                <a:schemeClr val="bg1"/>
              </a:solidFill>
              <a:latin typeface="Arial" pitchFamily="34" charset="0"/>
            </a:endParaRPr>
          </a:p>
          <a:p>
            <a:pPr>
              <a:lnSpc>
                <a:spcPct val="90000"/>
              </a:lnSpc>
            </a:pPr>
            <a:r>
              <a:rPr lang="en-US" sz="2400" b="1">
                <a:solidFill>
                  <a:schemeClr val="bg1"/>
                </a:solidFill>
                <a:latin typeface="Arial" pitchFamily="34" charset="0"/>
              </a:rPr>
              <a:t>For the selection, the indigence line was standardized using the survey scores</a:t>
            </a:r>
          </a:p>
          <a:p>
            <a:pPr>
              <a:lnSpc>
                <a:spcPct val="90000"/>
              </a:lnSpc>
            </a:pPr>
            <a:endParaRPr lang="en-US" sz="2400" b="1">
              <a:solidFill>
                <a:schemeClr val="bg1"/>
              </a:solidFill>
              <a:latin typeface="Arial" pitchFamily="34" charset="0"/>
            </a:endParaRPr>
          </a:p>
          <a:p>
            <a:pPr>
              <a:lnSpc>
                <a:spcPct val="90000"/>
              </a:lnSpc>
            </a:pPr>
            <a:r>
              <a:rPr lang="en-US" sz="2400" b="1">
                <a:solidFill>
                  <a:schemeClr val="bg1"/>
                </a:solidFill>
                <a:latin typeface="Arial" pitchFamily="34" charset="0"/>
              </a:rPr>
              <a:t>CAS Survey: sole and standardized instrument to select beneficiaries for social programs, especially monetary subsidies for extreme poverty: contains variables for housing, education, occupation and income and assets </a:t>
            </a:r>
          </a:p>
          <a:p>
            <a:pPr>
              <a:lnSpc>
                <a:spcPct val="90000"/>
              </a:lnSpc>
            </a:pPr>
            <a:endParaRPr lang="en-US" sz="2400" b="1">
              <a:solidFill>
                <a:schemeClr val="bg1"/>
              </a:solidFill>
              <a:latin typeface="Arial" pitchFamily="34" charset="0"/>
            </a:endParaRPr>
          </a:p>
        </p:txBody>
      </p:sp>
      <p:pic>
        <p:nvPicPr>
          <p:cNvPr id="194564" name="Picture 4" descr="C:\Beatriz\Presupuesto Chile Solidario\LOGOjpg.jpg"/>
          <p:cNvPicPr>
            <a:picLocks noChangeAspect="1" noChangeArrowheads="1"/>
          </p:cNvPicPr>
          <p:nvPr/>
        </p:nvPicPr>
        <p:blipFill>
          <a:blip r:embed="rId2" r:link="rId3" cstate="print"/>
          <a:srcRect t="5301" r="47557" b="66235"/>
          <a:stretch>
            <a:fillRect/>
          </a:stretch>
        </p:blipFill>
        <p:spPr bwMode="auto">
          <a:xfrm>
            <a:off x="7848600" y="304800"/>
            <a:ext cx="990600" cy="1066800"/>
          </a:xfrm>
          <a:prstGeom prst="rect">
            <a:avLst/>
          </a:prstGeom>
          <a:noFill/>
        </p:spPr>
      </p:pic>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p:txBody>
          <a:bodyPr/>
          <a:lstStyle/>
          <a:p>
            <a:r>
              <a:rPr lang="en-US" sz="3200" b="1">
                <a:solidFill>
                  <a:srgbClr val="FFFF66"/>
                </a:solidFill>
                <a:latin typeface="Garamond" pitchFamily="18" charset="0"/>
              </a:rPr>
              <a:t>CHILE SOLIDARIO SYSTEM </a:t>
            </a:r>
            <a:br>
              <a:rPr lang="en-US" sz="3200" b="1">
                <a:solidFill>
                  <a:srgbClr val="FFFF66"/>
                </a:solidFill>
                <a:latin typeface="Garamond" pitchFamily="18" charset="0"/>
              </a:rPr>
            </a:br>
            <a:r>
              <a:rPr lang="en-US" sz="2800" b="1">
                <a:solidFill>
                  <a:srgbClr val="FFFF66"/>
                </a:solidFill>
                <a:latin typeface="Garamond" pitchFamily="18" charset="0"/>
              </a:rPr>
              <a:t>System Coverage</a:t>
            </a:r>
          </a:p>
        </p:txBody>
      </p:sp>
      <p:pic>
        <p:nvPicPr>
          <p:cNvPr id="189446" name="Picture 6"/>
          <p:cNvPicPr>
            <a:picLocks noChangeAspect="1" noChangeArrowheads="1"/>
          </p:cNvPicPr>
          <p:nvPr>
            <p:ph type="body" idx="1"/>
          </p:nvPr>
        </p:nvPicPr>
        <p:blipFill>
          <a:blip r:embed="rId2" cstate="print"/>
          <a:srcRect/>
          <a:stretch>
            <a:fillRect/>
          </a:stretch>
        </p:blipFill>
        <p:spPr>
          <a:xfrm>
            <a:off x="838200" y="1981200"/>
            <a:ext cx="7315200" cy="4419600"/>
          </a:xfrm>
          <a:solidFill>
            <a:srgbClr val="FFCC99"/>
          </a:solidFill>
          <a:ln w="19050">
            <a:solidFill>
              <a:srgbClr val="FFCC00"/>
            </a:solidFill>
          </a:ln>
        </p:spPr>
      </p:pic>
      <p:pic>
        <p:nvPicPr>
          <p:cNvPr id="189447" name="Picture 7" descr="C:\Beatriz\Presupuesto Chile Solidario\LOGOjpg.jpg"/>
          <p:cNvPicPr>
            <a:picLocks noChangeAspect="1" noChangeArrowheads="1"/>
          </p:cNvPicPr>
          <p:nvPr/>
        </p:nvPicPr>
        <p:blipFill>
          <a:blip r:embed="rId3" r:link="rId4" cstate="print"/>
          <a:srcRect t="5301" r="47557" b="66235"/>
          <a:stretch>
            <a:fillRect/>
          </a:stretch>
        </p:blipFill>
        <p:spPr bwMode="auto">
          <a:xfrm>
            <a:off x="7848600" y="304800"/>
            <a:ext cx="990600" cy="1066800"/>
          </a:xfrm>
          <a:prstGeom prst="rect">
            <a:avLst/>
          </a:prstGeom>
          <a:noFill/>
        </p:spPr>
      </p:pic>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ChangeArrowheads="1"/>
          </p:cNvSpPr>
          <p:nvPr>
            <p:ph type="title"/>
          </p:nvPr>
        </p:nvSpPr>
        <p:spPr>
          <a:xfrm>
            <a:off x="762000" y="914400"/>
            <a:ext cx="7772400" cy="1752600"/>
          </a:xfrm>
        </p:spPr>
        <p:txBody>
          <a:bodyPr/>
          <a:lstStyle/>
          <a:p>
            <a:pPr algn="l"/>
            <a:r>
              <a:rPr lang="en-US" sz="3600">
                <a:solidFill>
                  <a:srgbClr val="FFFF66"/>
                </a:solidFill>
              </a:rPr>
              <a:t>Component 1: Psychosocial assistance provided by professionals and experts, starting in August 2002</a:t>
            </a:r>
          </a:p>
        </p:txBody>
      </p:sp>
      <p:graphicFrame>
        <p:nvGraphicFramePr>
          <p:cNvPr id="187395" name="Object 3"/>
          <p:cNvGraphicFramePr>
            <a:graphicFrameLocks noChangeAspect="1"/>
          </p:cNvGraphicFramePr>
          <p:nvPr>
            <p:ph type="body" idx="1"/>
          </p:nvPr>
        </p:nvGraphicFramePr>
        <p:xfrm>
          <a:off x="1954213" y="3189288"/>
          <a:ext cx="5233987" cy="2843212"/>
        </p:xfrm>
        <a:graphic>
          <a:graphicData uri="http://schemas.openxmlformats.org/presentationml/2006/ole">
            <p:oleObj spid="_x0000_s187395" name="Hoja de cálculo" r:id="rId3" imgW="1981561" imgH="1076807" progId="Excel.Sheet.8">
              <p:embed/>
            </p:oleObj>
          </a:graphicData>
        </a:graphic>
      </p:graphicFrame>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ChangeArrowheads="1"/>
          </p:cNvSpPr>
          <p:nvPr>
            <p:ph type="title"/>
          </p:nvPr>
        </p:nvSpPr>
        <p:spPr/>
        <p:txBody>
          <a:bodyPr/>
          <a:lstStyle/>
          <a:p>
            <a:r>
              <a:rPr lang="en-US">
                <a:solidFill>
                  <a:srgbClr val="FFFF66"/>
                </a:solidFill>
              </a:rPr>
              <a:t>Progress in bringing families into the System</a:t>
            </a:r>
            <a:r>
              <a:rPr lang="en-US"/>
              <a:t> </a:t>
            </a:r>
            <a:r>
              <a:rPr lang="en-US">
                <a:solidFill>
                  <a:srgbClr val="FFFF66"/>
                </a:solidFill>
              </a:rPr>
              <a:t>(Component Nº 1: Bridge Program)</a:t>
            </a:r>
          </a:p>
        </p:txBody>
      </p:sp>
      <p:graphicFrame>
        <p:nvGraphicFramePr>
          <p:cNvPr id="188420" name="Object 4"/>
          <p:cNvGraphicFramePr>
            <a:graphicFrameLocks noChangeAspect="1"/>
          </p:cNvGraphicFramePr>
          <p:nvPr>
            <p:ph type="body" idx="1"/>
          </p:nvPr>
        </p:nvGraphicFramePr>
        <p:xfrm>
          <a:off x="685800" y="2605088"/>
          <a:ext cx="7772400" cy="2865437"/>
        </p:xfrm>
        <a:graphic>
          <a:graphicData uri="http://schemas.openxmlformats.org/presentationml/2006/ole">
            <p:oleObj spid="_x0000_s188420" name="Hoja de cálculo" r:id="rId3" imgW="4496161" imgH="1657712" progId="Excel.Sheet.8">
              <p:embed/>
            </p:oleObj>
          </a:graphicData>
        </a:graphic>
      </p:graphicFrame>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66914" name="Picture 2" descr="C:\Beatriz\Presupuesto Chile Solidario\LOGOjpg.jpg"/>
          <p:cNvPicPr>
            <a:picLocks noChangeAspect="1" noChangeArrowheads="1"/>
          </p:cNvPicPr>
          <p:nvPr/>
        </p:nvPicPr>
        <p:blipFill>
          <a:blip r:embed="rId3" r:link="rId4" cstate="print"/>
          <a:srcRect t="5301" r="47557" b="66235"/>
          <a:stretch>
            <a:fillRect/>
          </a:stretch>
        </p:blipFill>
        <p:spPr bwMode="auto">
          <a:xfrm>
            <a:off x="7848600" y="304800"/>
            <a:ext cx="990600" cy="1066800"/>
          </a:xfrm>
          <a:prstGeom prst="rect">
            <a:avLst/>
          </a:prstGeom>
          <a:noFill/>
          <a:ln w="9525">
            <a:solidFill>
              <a:schemeClr val="bg1"/>
            </a:solidFill>
            <a:miter lim="800000"/>
            <a:headEnd/>
            <a:tailEnd/>
          </a:ln>
        </p:spPr>
      </p:pic>
      <p:graphicFrame>
        <p:nvGraphicFramePr>
          <p:cNvPr id="166915" name="Object 3"/>
          <p:cNvGraphicFramePr>
            <a:graphicFrameLocks noChangeAspect="1"/>
          </p:cNvGraphicFramePr>
          <p:nvPr/>
        </p:nvGraphicFramePr>
        <p:xfrm>
          <a:off x="457200" y="1676400"/>
          <a:ext cx="8229600" cy="4800600"/>
        </p:xfrm>
        <a:graphic>
          <a:graphicData uri="http://schemas.openxmlformats.org/presentationml/2006/ole">
            <p:oleObj spid="_x0000_s166915" name="Hoja de cálculo" r:id="rId5" imgW="3276961" imgH="2838691" progId="Excel.Sheet.8">
              <p:embed/>
            </p:oleObj>
          </a:graphicData>
        </a:graphic>
      </p:graphicFrame>
      <p:sp>
        <p:nvSpPr>
          <p:cNvPr id="166916" name="Text Box 4"/>
          <p:cNvSpPr txBox="1">
            <a:spLocks noChangeArrowheads="1"/>
          </p:cNvSpPr>
          <p:nvPr/>
        </p:nvSpPr>
        <p:spPr bwMode="auto">
          <a:xfrm>
            <a:off x="1752600" y="228600"/>
            <a:ext cx="5486400" cy="1066800"/>
          </a:xfrm>
          <a:prstGeom prst="rect">
            <a:avLst/>
          </a:prstGeom>
          <a:noFill/>
          <a:ln w="9525">
            <a:noFill/>
            <a:miter lim="800000"/>
            <a:headEnd/>
            <a:tailEnd/>
          </a:ln>
          <a:effectLst/>
        </p:spPr>
        <p:txBody>
          <a:bodyPr>
            <a:spAutoFit/>
          </a:bodyPr>
          <a:lstStyle/>
          <a:p>
            <a:pPr algn="ctr">
              <a:spcBef>
                <a:spcPct val="50000"/>
              </a:spcBef>
            </a:pPr>
            <a:r>
              <a:rPr lang="es-ES_tradnl" sz="2800" b="1">
                <a:solidFill>
                  <a:srgbClr val="FFCC00"/>
                </a:solidFill>
              </a:rPr>
              <a:t>Families approached, by Region</a:t>
            </a:r>
          </a:p>
          <a:p>
            <a:pPr algn="ctr">
              <a:spcBef>
                <a:spcPct val="50000"/>
              </a:spcBef>
            </a:pPr>
            <a:r>
              <a:rPr lang="es-ES_tradnl" b="1">
                <a:solidFill>
                  <a:srgbClr val="FFCC00"/>
                </a:solidFill>
              </a:rPr>
              <a:t>(Bridge Program at October 15, 2002)</a:t>
            </a:r>
            <a:endParaRPr lang="es-ES" b="1">
              <a:solidFill>
                <a:srgbClr val="FFCC00"/>
              </a:solidFill>
            </a:endParaRP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ChangeArrowheads="1"/>
          </p:cNvSpPr>
          <p:nvPr>
            <p:ph type="title"/>
          </p:nvPr>
        </p:nvSpPr>
        <p:spPr/>
        <p:txBody>
          <a:bodyPr/>
          <a:lstStyle/>
          <a:p>
            <a:r>
              <a:rPr lang="en-US" sz="3200">
                <a:solidFill>
                  <a:srgbClr val="FFCC00"/>
                </a:solidFill>
              </a:rPr>
              <a:t>Component 3:  Preferential access to social advancement programs</a:t>
            </a:r>
          </a:p>
        </p:txBody>
      </p:sp>
      <p:sp>
        <p:nvSpPr>
          <p:cNvPr id="215043" name="Rectangle 3"/>
          <p:cNvSpPr>
            <a:spLocks noGrp="1" noChangeArrowheads="1"/>
          </p:cNvSpPr>
          <p:nvPr>
            <p:ph type="body" idx="1"/>
          </p:nvPr>
        </p:nvSpPr>
        <p:spPr/>
        <p:txBody>
          <a:bodyPr/>
          <a:lstStyle/>
          <a:p>
            <a:pPr>
              <a:lnSpc>
                <a:spcPct val="90000"/>
              </a:lnSpc>
            </a:pPr>
            <a:r>
              <a:rPr lang="en-US" sz="2800">
                <a:solidFill>
                  <a:schemeClr val="bg1"/>
                </a:solidFill>
              </a:rPr>
              <a:t>Formation of National and Regional Committees for Coordinating Institutions</a:t>
            </a:r>
          </a:p>
          <a:p>
            <a:pPr>
              <a:lnSpc>
                <a:spcPct val="90000"/>
              </a:lnSpc>
            </a:pPr>
            <a:endParaRPr lang="en-US" sz="2800">
              <a:solidFill>
                <a:schemeClr val="bg1"/>
              </a:solidFill>
            </a:endParaRPr>
          </a:p>
          <a:p>
            <a:pPr>
              <a:lnSpc>
                <a:spcPct val="90000"/>
              </a:lnSpc>
            </a:pPr>
            <a:r>
              <a:rPr lang="en-US" sz="2800">
                <a:solidFill>
                  <a:schemeClr val="bg1"/>
                </a:solidFill>
              </a:rPr>
              <a:t>Agreements with Ministries and Public Services  targeting the offerings:</a:t>
            </a:r>
          </a:p>
          <a:p>
            <a:pPr>
              <a:lnSpc>
                <a:spcPct val="90000"/>
              </a:lnSpc>
              <a:buFontTx/>
              <a:buNone/>
            </a:pPr>
            <a:r>
              <a:rPr lang="en-US" sz="1800">
                <a:solidFill>
                  <a:schemeClr val="bg1"/>
                </a:solidFill>
              </a:rPr>
              <a:t>	</a:t>
            </a:r>
            <a:r>
              <a:rPr lang="en-US" sz="2000">
                <a:solidFill>
                  <a:schemeClr val="bg1"/>
                </a:solidFill>
              </a:rPr>
              <a:t>Ministries of:  Interior;  Education;  Government;  Health; Labor and Social Insurance;  Justice; National Goods; National Council for Narcotic Drug Control; National Board for School Assistance and Fellowships; National Board of Nursery Schools; Chile Barrio Program; Civil Registry and Identification Service; National Service for Minors; National Institute of Agricultural Development; National Women’s Service; Young People’s Institute; National Indigenous Development Corporation; and National Disability Fund</a:t>
            </a:r>
          </a:p>
          <a:p>
            <a:pPr lvl="4">
              <a:lnSpc>
                <a:spcPct val="90000"/>
              </a:lnSpc>
            </a:pPr>
            <a:endParaRPr lang="en-US">
              <a:solidFill>
                <a:schemeClr val="bg1"/>
              </a:solidFill>
            </a:endParaRPr>
          </a:p>
        </p:txBody>
      </p:sp>
      <p:pic>
        <p:nvPicPr>
          <p:cNvPr id="215044" name="Picture 4" descr="C:\Beatriz\Presupuesto Chile Solidario\LOGOjpg.jpg"/>
          <p:cNvPicPr>
            <a:picLocks noChangeAspect="1" noChangeArrowheads="1"/>
          </p:cNvPicPr>
          <p:nvPr/>
        </p:nvPicPr>
        <p:blipFill>
          <a:blip r:embed="rId2" r:link="rId3" cstate="print"/>
          <a:srcRect t="5301" r="47557" b="66235"/>
          <a:stretch>
            <a:fillRect/>
          </a:stretch>
        </p:blipFill>
        <p:spPr bwMode="auto">
          <a:xfrm>
            <a:off x="7848600" y="304800"/>
            <a:ext cx="990600" cy="1066800"/>
          </a:xfrm>
          <a:prstGeom prst="rect">
            <a:avLst/>
          </a:prstGeom>
          <a:noFill/>
          <a:ln w="9525">
            <a:solidFill>
              <a:schemeClr val="bg1"/>
            </a:solidFill>
            <a:miter lim="800000"/>
            <a:headEnd/>
            <a:tailEnd/>
          </a:ln>
        </p:spPr>
      </p:pic>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ChangeArrowheads="1"/>
          </p:cNvSpPr>
          <p:nvPr>
            <p:ph type="title"/>
          </p:nvPr>
        </p:nvSpPr>
        <p:spPr/>
        <p:txBody>
          <a:bodyPr/>
          <a:lstStyle/>
          <a:p>
            <a:r>
              <a:rPr lang="en-US">
                <a:solidFill>
                  <a:srgbClr val="FFCC00"/>
                </a:solidFill>
              </a:rPr>
              <a:t>Some lessons learned from working with the families</a:t>
            </a:r>
          </a:p>
        </p:txBody>
      </p:sp>
      <p:sp>
        <p:nvSpPr>
          <p:cNvPr id="206851" name="Rectangle 3"/>
          <p:cNvSpPr>
            <a:spLocks noGrp="1" noChangeArrowheads="1"/>
          </p:cNvSpPr>
          <p:nvPr>
            <p:ph type="body" idx="1"/>
          </p:nvPr>
        </p:nvSpPr>
        <p:spPr/>
        <p:txBody>
          <a:bodyPr/>
          <a:lstStyle/>
          <a:p>
            <a:r>
              <a:rPr lang="en-US">
                <a:solidFill>
                  <a:schemeClr val="bg1"/>
                </a:solidFill>
              </a:rPr>
              <a:t>The family highly values the relationship with the family support professional (promoter):  Conversation and information</a:t>
            </a:r>
          </a:p>
          <a:p>
            <a:r>
              <a:rPr lang="en-US">
                <a:solidFill>
                  <a:schemeClr val="bg1"/>
                </a:solidFill>
              </a:rPr>
              <a:t>Work of family support professionals is a family communication tool</a:t>
            </a:r>
          </a:p>
          <a:p>
            <a:r>
              <a:rPr lang="en-US">
                <a:solidFill>
                  <a:schemeClr val="bg1"/>
                </a:solidFill>
              </a:rPr>
              <a:t>Relationship with local networks facilitates access and personalizes family service</a:t>
            </a: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noChangeArrowheads="1"/>
          </p:cNvSpPr>
          <p:nvPr>
            <p:ph type="title"/>
          </p:nvPr>
        </p:nvSpPr>
        <p:spPr/>
        <p:txBody>
          <a:bodyPr/>
          <a:lstStyle/>
          <a:p>
            <a:r>
              <a:rPr lang="en-US">
                <a:solidFill>
                  <a:srgbClr val="FFCC00"/>
                </a:solidFill>
              </a:rPr>
              <a:t>Some lessons learned from working with the families</a:t>
            </a:r>
          </a:p>
        </p:txBody>
      </p:sp>
      <p:sp>
        <p:nvSpPr>
          <p:cNvPr id="211971" name="Rectangle 3"/>
          <p:cNvSpPr>
            <a:spLocks noGrp="1" noChangeArrowheads="1"/>
          </p:cNvSpPr>
          <p:nvPr>
            <p:ph type="body" idx="1"/>
          </p:nvPr>
        </p:nvSpPr>
        <p:spPr/>
        <p:txBody>
          <a:bodyPr/>
          <a:lstStyle/>
          <a:p>
            <a:r>
              <a:rPr lang="en-US">
                <a:solidFill>
                  <a:schemeClr val="bg1"/>
                </a:solidFill>
              </a:rPr>
              <a:t>Resistance to free benefits.  Bilateral nature of commitments valued.  </a:t>
            </a:r>
          </a:p>
          <a:p>
            <a:endParaRPr lang="en-US">
              <a:solidFill>
                <a:schemeClr val="bg1"/>
              </a:solidFill>
            </a:endParaRPr>
          </a:p>
          <a:p>
            <a:r>
              <a:rPr lang="en-US">
                <a:solidFill>
                  <a:schemeClr val="bg1"/>
                </a:solidFill>
              </a:rPr>
              <a:t>Families reveal greatest needs in the areas of:  inhabitability and family dynamics</a:t>
            </a:r>
          </a:p>
          <a:p>
            <a:pPr>
              <a:buFontTx/>
              <a:buNone/>
            </a:pPr>
            <a:endParaRPr lang="en-US">
              <a:solidFill>
                <a:schemeClr val="bg1"/>
              </a:solidFill>
            </a:endParaRPr>
          </a:p>
          <a:p>
            <a:endParaRPr lang="en-US"/>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0947" name="Picture 3" descr="C:\Mis documentos\chilesolidario\credencial 2.jpg"/>
          <p:cNvPicPr>
            <a:picLocks noChangeAspect="1" noChangeArrowheads="1"/>
          </p:cNvPicPr>
          <p:nvPr/>
        </p:nvPicPr>
        <p:blipFill>
          <a:blip r:embed="rId2" cstate="print"/>
          <a:srcRect/>
          <a:stretch>
            <a:fillRect/>
          </a:stretch>
        </p:blipFill>
        <p:spPr bwMode="auto">
          <a:xfrm>
            <a:off x="2744788" y="990600"/>
            <a:ext cx="3825875" cy="5105400"/>
          </a:xfrm>
          <a:prstGeom prst="rect">
            <a:avLst/>
          </a:prstGeom>
          <a:noFill/>
        </p:spPr>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a:xfrm>
            <a:off x="1752600" y="685800"/>
            <a:ext cx="6705600" cy="1066800"/>
          </a:xfrm>
        </p:spPr>
        <p:txBody>
          <a:bodyPr/>
          <a:lstStyle/>
          <a:p>
            <a:r>
              <a:rPr lang="en-US" sz="3600" b="1">
                <a:solidFill>
                  <a:srgbClr val="FFCC00"/>
                </a:solidFill>
                <a:latin typeface="Arial" pitchFamily="34" charset="0"/>
              </a:rPr>
              <a:t>Context of Chile Solidario</a:t>
            </a:r>
          </a:p>
        </p:txBody>
      </p:sp>
      <p:sp>
        <p:nvSpPr>
          <p:cNvPr id="175107" name="Rectangle 3"/>
          <p:cNvSpPr>
            <a:spLocks noGrp="1" noChangeArrowheads="1"/>
          </p:cNvSpPr>
          <p:nvPr>
            <p:ph type="body" idx="1"/>
          </p:nvPr>
        </p:nvSpPr>
        <p:spPr>
          <a:xfrm>
            <a:off x="685800" y="1981200"/>
            <a:ext cx="7772400" cy="4495800"/>
          </a:xfrm>
        </p:spPr>
        <p:txBody>
          <a:bodyPr/>
          <a:lstStyle/>
          <a:p>
            <a:pPr>
              <a:buFontTx/>
              <a:buNone/>
            </a:pPr>
            <a:endParaRPr lang="en-US" sz="3600">
              <a:solidFill>
                <a:schemeClr val="bg1"/>
              </a:solidFill>
              <a:latin typeface="Arial" pitchFamily="34" charset="0"/>
            </a:endParaRPr>
          </a:p>
          <a:p>
            <a:pPr algn="just"/>
            <a:r>
              <a:rPr lang="en-US" sz="2400">
                <a:solidFill>
                  <a:schemeClr val="bg1"/>
                </a:solidFill>
                <a:latin typeface="Arial" pitchFamily="34" charset="0"/>
                <a:cs typeface="Times New Roman" pitchFamily="18" charset="0"/>
              </a:rPr>
              <a:t>The country’s sustained growth from the mid ’80s up until 1998 made a steady reduction of poverty and indigence possible because of the impact that economic growth had on the labor market</a:t>
            </a:r>
            <a:endParaRPr lang="en-US" sz="2400">
              <a:solidFill>
                <a:schemeClr val="bg1"/>
              </a:solidFill>
              <a:latin typeface="Arial" pitchFamily="34" charset="0"/>
            </a:endParaRPr>
          </a:p>
          <a:p>
            <a:pPr algn="just"/>
            <a:endParaRPr lang="en-US" sz="2400">
              <a:solidFill>
                <a:schemeClr val="bg1"/>
              </a:solidFill>
              <a:latin typeface="Arial" pitchFamily="34" charset="0"/>
            </a:endParaRPr>
          </a:p>
        </p:txBody>
      </p:sp>
      <p:pic>
        <p:nvPicPr>
          <p:cNvPr id="175108" name="Picture 4" descr="C:\Usuarios\biggest\logo_109x132.jpg"/>
          <p:cNvPicPr>
            <a:picLocks noChangeAspect="1" noChangeArrowheads="1"/>
          </p:cNvPicPr>
          <p:nvPr/>
        </p:nvPicPr>
        <p:blipFill>
          <a:blip r:embed="rId2" cstate="print">
            <a:lum contrast="14000"/>
          </a:blip>
          <a:srcRect b="22728"/>
          <a:stretch>
            <a:fillRect/>
          </a:stretch>
        </p:blipFill>
        <p:spPr bwMode="auto">
          <a:xfrm>
            <a:off x="304800" y="76200"/>
            <a:ext cx="1384300" cy="12954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1026"/>
          <p:cNvSpPr>
            <a:spLocks noChangeArrowheads="1"/>
          </p:cNvSpPr>
          <p:nvPr/>
        </p:nvSpPr>
        <p:spPr bwMode="auto">
          <a:xfrm>
            <a:off x="6248400" y="228600"/>
            <a:ext cx="2514600" cy="1447800"/>
          </a:xfrm>
          <a:prstGeom prst="rect">
            <a:avLst/>
          </a:prstGeom>
          <a:noFill/>
          <a:ln w="9525">
            <a:noFill/>
            <a:miter lim="800000"/>
            <a:headEnd/>
            <a:tailEnd/>
          </a:ln>
          <a:effectLst/>
        </p:spPr>
        <p:txBody>
          <a:bodyPr wrap="none" anchor="ctr"/>
          <a:lstStyle/>
          <a:p>
            <a:pPr algn="ctr">
              <a:lnSpc>
                <a:spcPct val="90000"/>
              </a:lnSpc>
              <a:spcBef>
                <a:spcPct val="20000"/>
              </a:spcBef>
              <a:buClr>
                <a:schemeClr val="accent2"/>
              </a:buClr>
              <a:buSzPct val="80000"/>
              <a:buFont typeface="Wingdings" pitchFamily="2" charset="2"/>
              <a:buNone/>
            </a:pPr>
            <a:endParaRPr lang="es-ES_tradnl" sz="2000">
              <a:solidFill>
                <a:schemeClr val="accent2"/>
              </a:solidFill>
            </a:endParaRPr>
          </a:p>
        </p:txBody>
      </p:sp>
      <p:graphicFrame>
        <p:nvGraphicFramePr>
          <p:cNvPr id="183299" name="Object 1027"/>
          <p:cNvGraphicFramePr>
            <a:graphicFrameLocks noChangeAspect="1"/>
          </p:cNvGraphicFramePr>
          <p:nvPr/>
        </p:nvGraphicFramePr>
        <p:xfrm>
          <a:off x="228600" y="1828800"/>
          <a:ext cx="8229600" cy="3605213"/>
        </p:xfrm>
        <a:graphic>
          <a:graphicData uri="http://schemas.openxmlformats.org/presentationml/2006/ole">
            <p:oleObj spid="_x0000_s183299" name="Gráfico" r:id="rId3" imgW="4077242" imgH="1934057" progId="Excel.Chart.8">
              <p:embed/>
            </p:oleObj>
          </a:graphicData>
        </a:graphic>
      </p:graphicFrame>
      <p:sp>
        <p:nvSpPr>
          <p:cNvPr id="183300" name="Rectangle 1028"/>
          <p:cNvSpPr>
            <a:spLocks noChangeArrowheads="1"/>
          </p:cNvSpPr>
          <p:nvPr/>
        </p:nvSpPr>
        <p:spPr bwMode="auto">
          <a:xfrm>
            <a:off x="419100" y="5562600"/>
            <a:ext cx="8724900" cy="822325"/>
          </a:xfrm>
          <a:prstGeom prst="rect">
            <a:avLst/>
          </a:prstGeom>
          <a:noFill/>
          <a:ln w="12700" cap="sq">
            <a:noFill/>
            <a:miter lim="800000"/>
            <a:headEnd type="none" w="sm" len="sm"/>
            <a:tailEnd type="none" w="sm" len="sm"/>
          </a:ln>
          <a:effectLst/>
        </p:spPr>
        <p:txBody>
          <a:bodyPr>
            <a:spAutoFit/>
          </a:bodyPr>
          <a:lstStyle/>
          <a:p>
            <a:pPr algn="ctr"/>
            <a:r>
              <a:rPr kumimoji="1" lang="es-ES_tradnl" b="1">
                <a:solidFill>
                  <a:srgbClr val="FF9966"/>
                </a:solidFill>
                <a:latin typeface="Arial" pitchFamily="34" charset="0"/>
              </a:rPr>
              <a:t>The people’s average per capita income rose from </a:t>
            </a:r>
          </a:p>
          <a:p>
            <a:pPr algn="ctr"/>
            <a:r>
              <a:rPr kumimoji="1" lang="es-ES_tradnl" b="1">
                <a:solidFill>
                  <a:srgbClr val="FF9966"/>
                </a:solidFill>
                <a:latin typeface="Arial" pitchFamily="34" charset="0"/>
              </a:rPr>
              <a:t>US$ 2,315 in 1990 to US$ 4,603 in 2000</a:t>
            </a:r>
            <a:endParaRPr kumimoji="1" lang="es-ES" b="1">
              <a:solidFill>
                <a:srgbClr val="FF9966"/>
              </a:solidFill>
              <a:latin typeface="Arial" pitchFamily="34" charset="0"/>
            </a:endParaRPr>
          </a:p>
        </p:txBody>
      </p:sp>
      <p:sp>
        <p:nvSpPr>
          <p:cNvPr id="183301" name="Text Box 1029"/>
          <p:cNvSpPr txBox="1">
            <a:spLocks noChangeArrowheads="1"/>
          </p:cNvSpPr>
          <p:nvPr/>
        </p:nvSpPr>
        <p:spPr bwMode="auto">
          <a:xfrm>
            <a:off x="1447800" y="762000"/>
            <a:ext cx="7239000" cy="1554163"/>
          </a:xfrm>
          <a:prstGeom prst="rect">
            <a:avLst/>
          </a:prstGeom>
          <a:noFill/>
          <a:ln w="12700" cap="sq">
            <a:noFill/>
            <a:miter lim="800000"/>
            <a:headEnd type="none" w="sm" len="sm"/>
            <a:tailEnd type="none" w="sm" len="sm"/>
          </a:ln>
          <a:effectLst/>
        </p:spPr>
        <p:txBody>
          <a:bodyPr>
            <a:spAutoFit/>
          </a:bodyPr>
          <a:lstStyle/>
          <a:p>
            <a:pPr algn="ctr"/>
            <a:r>
              <a:rPr kumimoji="1" lang="es-ES_tradnl" sz="3200" b="1">
                <a:solidFill>
                  <a:srgbClr val="FF9900"/>
                </a:solidFill>
                <a:effectLst>
                  <a:outerShdw blurRad="38100" dist="38100" dir="2700000" algn="tl">
                    <a:srgbClr val="000000"/>
                  </a:outerShdw>
                </a:effectLst>
                <a:latin typeface="Book Antiqua" pitchFamily="18" charset="0"/>
              </a:rPr>
              <a:t>Evolution of per capita income in US$  1990-2000</a:t>
            </a:r>
          </a:p>
          <a:p>
            <a:pPr algn="ctr"/>
            <a:endParaRPr kumimoji="1" lang="es-ES" sz="3200" b="1">
              <a:solidFill>
                <a:srgbClr val="FF9900"/>
              </a:solidFill>
              <a:effectLst>
                <a:outerShdw blurRad="38100" dist="38100" dir="2700000" algn="tl">
                  <a:srgbClr val="000000"/>
                </a:outerShdw>
              </a:effectLst>
              <a:latin typeface="Book Antiqua"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a:xfrm>
            <a:off x="1828800" y="609600"/>
            <a:ext cx="6629400" cy="1066800"/>
          </a:xfrm>
        </p:spPr>
        <p:txBody>
          <a:bodyPr/>
          <a:lstStyle/>
          <a:p>
            <a:r>
              <a:rPr lang="en-US" sz="3600" b="1">
                <a:solidFill>
                  <a:srgbClr val="FFCC00"/>
                </a:solidFill>
                <a:latin typeface="Arial" pitchFamily="34" charset="0"/>
              </a:rPr>
              <a:t>Context of Chile Solidario</a:t>
            </a:r>
          </a:p>
        </p:txBody>
      </p:sp>
      <p:sp>
        <p:nvSpPr>
          <p:cNvPr id="176131" name="Rectangle 3"/>
          <p:cNvSpPr>
            <a:spLocks noGrp="1" noChangeArrowheads="1"/>
          </p:cNvSpPr>
          <p:nvPr>
            <p:ph type="body" idx="1"/>
          </p:nvPr>
        </p:nvSpPr>
        <p:spPr/>
        <p:txBody>
          <a:bodyPr/>
          <a:lstStyle/>
          <a:p>
            <a:pPr algn="just"/>
            <a:r>
              <a:rPr lang="en-US" sz="2400" b="1">
                <a:solidFill>
                  <a:schemeClr val="bg1"/>
                </a:solidFill>
                <a:latin typeface="Arial" pitchFamily="34" charset="0"/>
                <a:cs typeface="Arial" pitchFamily="34" charset="0"/>
              </a:rPr>
              <a:t>Unemployment rates since 1998 have been significantly higher than those observed before the ´90s, with the result that the decline in poverty rates has slowed somewhat and the incidence of indigence has risen slightly.</a:t>
            </a:r>
            <a:r>
              <a:rPr lang="en-US" sz="2400">
                <a:solidFill>
                  <a:schemeClr val="bg1"/>
                </a:solidFill>
                <a:latin typeface="Arial" pitchFamily="34" charset="0"/>
                <a:cs typeface="Arial" pitchFamily="34" charset="0"/>
              </a:rPr>
              <a:t> </a:t>
            </a:r>
          </a:p>
          <a:p>
            <a:pPr algn="just"/>
            <a:endParaRPr lang="en-US" sz="2400">
              <a:solidFill>
                <a:schemeClr val="bg1"/>
              </a:solidFill>
              <a:latin typeface="Arial" pitchFamily="34" charset="0"/>
              <a:cs typeface="Arial" pitchFamily="34" charset="0"/>
            </a:endParaRPr>
          </a:p>
          <a:p>
            <a:pPr algn="just"/>
            <a:r>
              <a:rPr lang="en-US" sz="2400" b="1" i="1">
                <a:solidFill>
                  <a:schemeClr val="bg1"/>
                </a:solidFill>
                <a:latin typeface="Arial" pitchFamily="34" charset="0"/>
                <a:cs typeface="Arial" pitchFamily="34" charset="0"/>
              </a:rPr>
              <a:t> </a:t>
            </a:r>
            <a:r>
              <a:rPr lang="en-US" sz="2400" b="1">
                <a:solidFill>
                  <a:schemeClr val="bg1"/>
                </a:solidFill>
                <a:latin typeface="Arial" pitchFamily="34" charset="0"/>
                <a:cs typeface="Arial" pitchFamily="34" charset="0"/>
              </a:rPr>
              <a:t>Between 1996 and 2000 poverty declined from 23.2% to 20.6%, while indigence rose slightly from 5.6% to 5.7%.</a:t>
            </a:r>
          </a:p>
        </p:txBody>
      </p:sp>
      <p:pic>
        <p:nvPicPr>
          <p:cNvPr id="176132" name="Picture 4" descr="C:\Usuarios\biggest\logo_109x132.jpg"/>
          <p:cNvPicPr>
            <a:picLocks noChangeAspect="1" noChangeArrowheads="1"/>
          </p:cNvPicPr>
          <p:nvPr/>
        </p:nvPicPr>
        <p:blipFill>
          <a:blip r:embed="rId2" cstate="print">
            <a:lum contrast="14000"/>
          </a:blip>
          <a:srcRect b="22728"/>
          <a:stretch>
            <a:fillRect/>
          </a:stretch>
        </p:blipFill>
        <p:spPr bwMode="auto">
          <a:xfrm>
            <a:off x="304800" y="76200"/>
            <a:ext cx="1384300" cy="12954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Text Box 2"/>
          <p:cNvSpPr txBox="1">
            <a:spLocks noChangeArrowheads="1"/>
          </p:cNvSpPr>
          <p:nvPr/>
        </p:nvSpPr>
        <p:spPr bwMode="auto">
          <a:xfrm>
            <a:off x="1676400" y="609600"/>
            <a:ext cx="5638800" cy="519113"/>
          </a:xfrm>
          <a:prstGeom prst="rect">
            <a:avLst/>
          </a:prstGeom>
          <a:noFill/>
          <a:ln w="12700" cap="sq">
            <a:noFill/>
            <a:miter lim="800000"/>
            <a:headEnd type="none" w="sm" len="sm"/>
            <a:tailEnd type="none" w="sm" len="sm"/>
          </a:ln>
          <a:effectLst/>
        </p:spPr>
        <p:txBody>
          <a:bodyPr>
            <a:spAutoFit/>
          </a:bodyPr>
          <a:lstStyle/>
          <a:p>
            <a:pPr algn="ctr">
              <a:spcBef>
                <a:spcPct val="50000"/>
              </a:spcBef>
            </a:pPr>
            <a:r>
              <a:rPr kumimoji="1" lang="es-MX" sz="2800" b="1">
                <a:solidFill>
                  <a:srgbClr val="FFCC00"/>
                </a:solidFill>
                <a:effectLst>
                  <a:outerShdw blurRad="38100" dist="38100" dir="2700000" algn="tl">
                    <a:srgbClr val="000000"/>
                  </a:outerShdw>
                </a:effectLst>
                <a:latin typeface="Arial" pitchFamily="34" charset="0"/>
              </a:rPr>
              <a:t>Evolution of poverty</a:t>
            </a:r>
            <a:endParaRPr kumimoji="1" lang="es-ES" sz="2800" b="1">
              <a:solidFill>
                <a:srgbClr val="FFCC00"/>
              </a:solidFill>
              <a:effectLst>
                <a:outerShdw blurRad="38100" dist="38100" dir="2700000" algn="tl">
                  <a:srgbClr val="000000"/>
                </a:outerShdw>
              </a:effectLst>
              <a:latin typeface="Arial" pitchFamily="34" charset="0"/>
            </a:endParaRPr>
          </a:p>
        </p:txBody>
      </p:sp>
      <p:graphicFrame>
        <p:nvGraphicFramePr>
          <p:cNvPr id="179203" name="Object 3"/>
          <p:cNvGraphicFramePr>
            <a:graphicFrameLocks noChangeAspect="1"/>
          </p:cNvGraphicFramePr>
          <p:nvPr/>
        </p:nvGraphicFramePr>
        <p:xfrm>
          <a:off x="381000" y="1430338"/>
          <a:ext cx="8458200" cy="5199062"/>
        </p:xfrm>
        <a:graphic>
          <a:graphicData uri="http://schemas.openxmlformats.org/presentationml/2006/ole">
            <p:oleObj spid="_x0000_s179203" name="Gráfico" r:id="rId3" imgW="6058442" imgH="3724516" progId="Excel.Chart.8">
              <p:embed/>
            </p:oleObj>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Text Box 2"/>
          <p:cNvSpPr txBox="1">
            <a:spLocks noChangeArrowheads="1"/>
          </p:cNvSpPr>
          <p:nvPr/>
        </p:nvSpPr>
        <p:spPr bwMode="auto">
          <a:xfrm>
            <a:off x="1676400" y="609600"/>
            <a:ext cx="5638800" cy="519113"/>
          </a:xfrm>
          <a:prstGeom prst="rect">
            <a:avLst/>
          </a:prstGeom>
          <a:noFill/>
          <a:ln w="12700" cap="sq">
            <a:noFill/>
            <a:miter lim="800000"/>
            <a:headEnd type="none" w="sm" len="sm"/>
            <a:tailEnd type="none" w="sm" len="sm"/>
          </a:ln>
          <a:effectLst/>
        </p:spPr>
        <p:txBody>
          <a:bodyPr>
            <a:spAutoFit/>
          </a:bodyPr>
          <a:lstStyle/>
          <a:p>
            <a:pPr algn="ctr">
              <a:spcBef>
                <a:spcPct val="50000"/>
              </a:spcBef>
            </a:pPr>
            <a:r>
              <a:rPr kumimoji="1" lang="es-MX" sz="2800" b="1">
                <a:solidFill>
                  <a:srgbClr val="FFCC00"/>
                </a:solidFill>
                <a:effectLst>
                  <a:outerShdw blurRad="38100" dist="38100" dir="2700000" algn="tl">
                    <a:srgbClr val="000000"/>
                  </a:outerShdw>
                </a:effectLst>
                <a:latin typeface="Arial" pitchFamily="34" charset="0"/>
              </a:rPr>
              <a:t>Evolution of indigence</a:t>
            </a:r>
            <a:endParaRPr kumimoji="1" lang="es-ES" sz="2800" b="1">
              <a:solidFill>
                <a:srgbClr val="FFCC00"/>
              </a:solidFill>
              <a:effectLst>
                <a:outerShdw blurRad="38100" dist="38100" dir="2700000" algn="tl">
                  <a:srgbClr val="000000"/>
                </a:outerShdw>
              </a:effectLst>
              <a:latin typeface="Arial" pitchFamily="34" charset="0"/>
            </a:endParaRPr>
          </a:p>
        </p:txBody>
      </p:sp>
      <p:graphicFrame>
        <p:nvGraphicFramePr>
          <p:cNvPr id="180227" name="Object 3"/>
          <p:cNvGraphicFramePr>
            <a:graphicFrameLocks noChangeAspect="1"/>
          </p:cNvGraphicFramePr>
          <p:nvPr/>
        </p:nvGraphicFramePr>
        <p:xfrm>
          <a:off x="533400" y="1219200"/>
          <a:ext cx="8610600" cy="5294313"/>
        </p:xfrm>
        <a:graphic>
          <a:graphicData uri="http://schemas.openxmlformats.org/presentationml/2006/ole">
            <p:oleObj spid="_x0000_s180227" name="Gráfico" r:id="rId3" imgW="6058442" imgH="3724516" progId="Excel.Chart.8">
              <p:embed/>
            </p:oleObj>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050"/>
          <p:cNvSpPr>
            <a:spLocks noChangeArrowheads="1"/>
          </p:cNvSpPr>
          <p:nvPr/>
        </p:nvSpPr>
        <p:spPr bwMode="auto">
          <a:xfrm>
            <a:off x="0" y="1447800"/>
            <a:ext cx="1828800" cy="357188"/>
          </a:xfrm>
          <a:prstGeom prst="rect">
            <a:avLst/>
          </a:prstGeom>
          <a:noFill/>
          <a:ln w="12700">
            <a:noFill/>
            <a:miter lim="800000"/>
            <a:headEnd/>
            <a:tailEnd/>
          </a:ln>
          <a:effectLst/>
        </p:spPr>
        <p:txBody>
          <a:bodyPr lIns="90488" tIns="44450" rIns="90488" bIns="44450">
            <a:spAutoFit/>
          </a:bodyPr>
          <a:lstStyle/>
          <a:p>
            <a:pPr algn="ctr" eaLnBrk="0" hangingPunct="0">
              <a:lnSpc>
                <a:spcPct val="55000"/>
              </a:lnSpc>
              <a:spcBef>
                <a:spcPct val="50000"/>
              </a:spcBef>
            </a:pPr>
            <a:r>
              <a:rPr lang="es-MX" sz="900" b="1">
                <a:solidFill>
                  <a:srgbClr val="2C1AB0"/>
                </a:solidFill>
                <a:latin typeface="FrizQuadrata BT" pitchFamily="34" charset="0"/>
              </a:rPr>
              <a:t>GOBIERNO DE CHILE</a:t>
            </a:r>
          </a:p>
          <a:p>
            <a:pPr algn="ctr" eaLnBrk="0" hangingPunct="0">
              <a:lnSpc>
                <a:spcPct val="55000"/>
              </a:lnSpc>
              <a:spcBef>
                <a:spcPct val="50000"/>
              </a:spcBef>
            </a:pPr>
            <a:r>
              <a:rPr lang="es-MX" sz="600" b="1">
                <a:solidFill>
                  <a:srgbClr val="2C1AB0"/>
                </a:solidFill>
                <a:latin typeface="FrizQuadrata BT" pitchFamily="34" charset="0"/>
              </a:rPr>
              <a:t>MINISTERIO DE </a:t>
            </a:r>
          </a:p>
          <a:p>
            <a:pPr algn="ctr" eaLnBrk="0" hangingPunct="0">
              <a:lnSpc>
                <a:spcPct val="55000"/>
              </a:lnSpc>
              <a:spcBef>
                <a:spcPct val="50000"/>
              </a:spcBef>
            </a:pPr>
            <a:r>
              <a:rPr lang="es-MX" sz="600" b="1">
                <a:solidFill>
                  <a:srgbClr val="2C1AB0"/>
                </a:solidFill>
                <a:latin typeface="FrizQuadrata BT" pitchFamily="34" charset="0"/>
              </a:rPr>
              <a:t>PLANIFICACIÓN Y COOPERACIÓN</a:t>
            </a:r>
            <a:endParaRPr lang="es-ES" sz="600" b="1">
              <a:solidFill>
                <a:srgbClr val="2C1AB0"/>
              </a:solidFill>
              <a:latin typeface="FrizQuadrata BT" pitchFamily="34" charset="0"/>
            </a:endParaRPr>
          </a:p>
        </p:txBody>
      </p:sp>
      <p:sp>
        <p:nvSpPr>
          <p:cNvPr id="178179" name="Rectangle 2051"/>
          <p:cNvSpPr>
            <a:spLocks noChangeArrowheads="1"/>
          </p:cNvSpPr>
          <p:nvPr/>
        </p:nvSpPr>
        <p:spPr bwMode="auto">
          <a:xfrm>
            <a:off x="0" y="1447800"/>
            <a:ext cx="1828800" cy="357188"/>
          </a:xfrm>
          <a:prstGeom prst="rect">
            <a:avLst/>
          </a:prstGeom>
          <a:noFill/>
          <a:ln w="12700">
            <a:noFill/>
            <a:miter lim="800000"/>
            <a:headEnd/>
            <a:tailEnd/>
          </a:ln>
          <a:effectLst/>
        </p:spPr>
        <p:txBody>
          <a:bodyPr lIns="90488" tIns="44450" rIns="90488" bIns="44450">
            <a:spAutoFit/>
          </a:bodyPr>
          <a:lstStyle/>
          <a:p>
            <a:pPr algn="ctr" eaLnBrk="0" hangingPunct="0">
              <a:lnSpc>
                <a:spcPct val="55000"/>
              </a:lnSpc>
              <a:spcBef>
                <a:spcPct val="50000"/>
              </a:spcBef>
            </a:pPr>
            <a:r>
              <a:rPr lang="es-MX" sz="900" b="1">
                <a:solidFill>
                  <a:srgbClr val="2C1AB0"/>
                </a:solidFill>
                <a:latin typeface="FrizQuadrata BT" pitchFamily="34" charset="0"/>
              </a:rPr>
              <a:t>GOBIERNO DE CHILE</a:t>
            </a:r>
          </a:p>
          <a:p>
            <a:pPr algn="ctr" eaLnBrk="0" hangingPunct="0">
              <a:lnSpc>
                <a:spcPct val="55000"/>
              </a:lnSpc>
              <a:spcBef>
                <a:spcPct val="50000"/>
              </a:spcBef>
            </a:pPr>
            <a:r>
              <a:rPr lang="es-MX" sz="600" b="1">
                <a:solidFill>
                  <a:srgbClr val="2C1AB0"/>
                </a:solidFill>
                <a:latin typeface="FrizQuadrata BT" pitchFamily="34" charset="0"/>
              </a:rPr>
              <a:t>MINISTERIO DE </a:t>
            </a:r>
          </a:p>
          <a:p>
            <a:pPr algn="ctr" eaLnBrk="0" hangingPunct="0">
              <a:lnSpc>
                <a:spcPct val="55000"/>
              </a:lnSpc>
              <a:spcBef>
                <a:spcPct val="50000"/>
              </a:spcBef>
            </a:pPr>
            <a:r>
              <a:rPr lang="es-MX" sz="600" b="1">
                <a:solidFill>
                  <a:srgbClr val="2C1AB0"/>
                </a:solidFill>
                <a:latin typeface="FrizQuadrata BT" pitchFamily="34" charset="0"/>
              </a:rPr>
              <a:t>PLANIFICACIÓN Y COOPERACIÓN</a:t>
            </a:r>
            <a:endParaRPr lang="es-ES" sz="600" b="1">
              <a:solidFill>
                <a:srgbClr val="2C1AB0"/>
              </a:solidFill>
              <a:latin typeface="FrizQuadrata BT" pitchFamily="34" charset="0"/>
            </a:endParaRPr>
          </a:p>
        </p:txBody>
      </p:sp>
      <p:pic>
        <p:nvPicPr>
          <p:cNvPr id="178180" name="Picture 2052" descr="C:\Usuarios\biggest\logo_109x132.jpg"/>
          <p:cNvPicPr>
            <a:picLocks noChangeAspect="1" noChangeArrowheads="1"/>
          </p:cNvPicPr>
          <p:nvPr/>
        </p:nvPicPr>
        <p:blipFill>
          <a:blip r:embed="rId2" cstate="print">
            <a:lum contrast="14000"/>
          </a:blip>
          <a:srcRect b="22728"/>
          <a:stretch>
            <a:fillRect/>
          </a:stretch>
        </p:blipFill>
        <p:spPr bwMode="auto">
          <a:xfrm>
            <a:off x="304800" y="76200"/>
            <a:ext cx="1384300" cy="1295400"/>
          </a:xfrm>
          <a:prstGeom prst="rect">
            <a:avLst/>
          </a:prstGeom>
          <a:noFill/>
        </p:spPr>
      </p:pic>
      <p:sp>
        <p:nvSpPr>
          <p:cNvPr id="178181" name="Rectangle 2053"/>
          <p:cNvSpPr>
            <a:spLocks noChangeArrowheads="1"/>
          </p:cNvSpPr>
          <p:nvPr/>
        </p:nvSpPr>
        <p:spPr bwMode="auto">
          <a:xfrm>
            <a:off x="1274763" y="4592638"/>
            <a:ext cx="769937" cy="884237"/>
          </a:xfrm>
          <a:prstGeom prst="rect">
            <a:avLst/>
          </a:prstGeom>
          <a:solidFill>
            <a:srgbClr val="9999FF"/>
          </a:solidFill>
          <a:ln w="12700">
            <a:solidFill>
              <a:srgbClr val="000000"/>
            </a:solidFill>
            <a:miter lim="800000"/>
            <a:headEnd/>
            <a:tailEnd/>
          </a:ln>
        </p:spPr>
        <p:txBody>
          <a:bodyPr/>
          <a:lstStyle/>
          <a:p>
            <a:endParaRPr lang="en-US"/>
          </a:p>
        </p:txBody>
      </p:sp>
      <p:sp>
        <p:nvSpPr>
          <p:cNvPr id="178182" name="Rectangle 2054"/>
          <p:cNvSpPr>
            <a:spLocks noChangeArrowheads="1"/>
          </p:cNvSpPr>
          <p:nvPr/>
        </p:nvSpPr>
        <p:spPr bwMode="auto">
          <a:xfrm>
            <a:off x="2517775" y="4876800"/>
            <a:ext cx="788988" cy="600075"/>
          </a:xfrm>
          <a:prstGeom prst="rect">
            <a:avLst/>
          </a:prstGeom>
          <a:solidFill>
            <a:srgbClr val="9999FF"/>
          </a:solidFill>
          <a:ln w="12700">
            <a:solidFill>
              <a:srgbClr val="000000"/>
            </a:solidFill>
            <a:miter lim="800000"/>
            <a:headEnd/>
            <a:tailEnd/>
          </a:ln>
        </p:spPr>
        <p:txBody>
          <a:bodyPr/>
          <a:lstStyle/>
          <a:p>
            <a:endParaRPr lang="en-US"/>
          </a:p>
        </p:txBody>
      </p:sp>
      <p:sp>
        <p:nvSpPr>
          <p:cNvPr id="178183" name="Rectangle 2055"/>
          <p:cNvSpPr>
            <a:spLocks noChangeArrowheads="1"/>
          </p:cNvSpPr>
          <p:nvPr/>
        </p:nvSpPr>
        <p:spPr bwMode="auto">
          <a:xfrm>
            <a:off x="3781425" y="4953000"/>
            <a:ext cx="766763" cy="523875"/>
          </a:xfrm>
          <a:prstGeom prst="rect">
            <a:avLst/>
          </a:prstGeom>
          <a:solidFill>
            <a:srgbClr val="9999FF"/>
          </a:solidFill>
          <a:ln w="12700">
            <a:solidFill>
              <a:srgbClr val="000000"/>
            </a:solidFill>
            <a:miter lim="800000"/>
            <a:headEnd/>
            <a:tailEnd/>
          </a:ln>
        </p:spPr>
        <p:txBody>
          <a:bodyPr/>
          <a:lstStyle/>
          <a:p>
            <a:endParaRPr lang="en-US"/>
          </a:p>
        </p:txBody>
      </p:sp>
      <p:sp>
        <p:nvSpPr>
          <p:cNvPr id="178184" name="Rectangle 2056"/>
          <p:cNvSpPr>
            <a:spLocks noChangeArrowheads="1"/>
          </p:cNvSpPr>
          <p:nvPr/>
        </p:nvSpPr>
        <p:spPr bwMode="auto">
          <a:xfrm>
            <a:off x="5021263" y="5072063"/>
            <a:ext cx="773112" cy="404812"/>
          </a:xfrm>
          <a:prstGeom prst="rect">
            <a:avLst/>
          </a:prstGeom>
          <a:solidFill>
            <a:srgbClr val="9999FF"/>
          </a:solidFill>
          <a:ln w="12700">
            <a:solidFill>
              <a:srgbClr val="000000"/>
            </a:solidFill>
            <a:miter lim="800000"/>
            <a:headEnd/>
            <a:tailEnd/>
          </a:ln>
        </p:spPr>
        <p:txBody>
          <a:bodyPr/>
          <a:lstStyle/>
          <a:p>
            <a:endParaRPr lang="en-US"/>
          </a:p>
        </p:txBody>
      </p:sp>
      <p:sp>
        <p:nvSpPr>
          <p:cNvPr id="178185" name="Rectangle 2057"/>
          <p:cNvSpPr>
            <a:spLocks noChangeArrowheads="1"/>
          </p:cNvSpPr>
          <p:nvPr/>
        </p:nvSpPr>
        <p:spPr bwMode="auto">
          <a:xfrm>
            <a:off x="6264275" y="5087938"/>
            <a:ext cx="787400" cy="388937"/>
          </a:xfrm>
          <a:prstGeom prst="rect">
            <a:avLst/>
          </a:prstGeom>
          <a:solidFill>
            <a:srgbClr val="9999FF"/>
          </a:solidFill>
          <a:ln w="12700">
            <a:solidFill>
              <a:srgbClr val="000000"/>
            </a:solidFill>
            <a:miter lim="800000"/>
            <a:headEnd/>
            <a:tailEnd/>
          </a:ln>
        </p:spPr>
        <p:txBody>
          <a:bodyPr/>
          <a:lstStyle/>
          <a:p>
            <a:endParaRPr lang="en-US"/>
          </a:p>
        </p:txBody>
      </p:sp>
      <p:sp>
        <p:nvSpPr>
          <p:cNvPr id="178186" name="Rectangle 2058"/>
          <p:cNvSpPr>
            <a:spLocks noChangeArrowheads="1"/>
          </p:cNvSpPr>
          <p:nvPr/>
        </p:nvSpPr>
        <p:spPr bwMode="auto">
          <a:xfrm>
            <a:off x="7527925" y="5087938"/>
            <a:ext cx="766763" cy="388937"/>
          </a:xfrm>
          <a:prstGeom prst="rect">
            <a:avLst/>
          </a:prstGeom>
          <a:solidFill>
            <a:srgbClr val="9999FF"/>
          </a:solidFill>
          <a:ln w="12700">
            <a:solidFill>
              <a:srgbClr val="000000"/>
            </a:solidFill>
            <a:miter lim="800000"/>
            <a:headEnd/>
            <a:tailEnd/>
          </a:ln>
        </p:spPr>
        <p:txBody>
          <a:bodyPr/>
          <a:lstStyle/>
          <a:p>
            <a:endParaRPr lang="en-US"/>
          </a:p>
        </p:txBody>
      </p:sp>
      <p:sp>
        <p:nvSpPr>
          <p:cNvPr id="178187" name="Rectangle 2059"/>
          <p:cNvSpPr>
            <a:spLocks noChangeArrowheads="1"/>
          </p:cNvSpPr>
          <p:nvPr/>
        </p:nvSpPr>
        <p:spPr bwMode="auto">
          <a:xfrm>
            <a:off x="1274763" y="2808288"/>
            <a:ext cx="769937" cy="1784350"/>
          </a:xfrm>
          <a:prstGeom prst="rect">
            <a:avLst/>
          </a:prstGeom>
          <a:solidFill>
            <a:srgbClr val="CCCCFF"/>
          </a:solidFill>
          <a:ln w="12700">
            <a:solidFill>
              <a:srgbClr val="000000"/>
            </a:solidFill>
            <a:miter lim="800000"/>
            <a:headEnd/>
            <a:tailEnd/>
          </a:ln>
          <a:effectLst/>
        </p:spPr>
        <p:txBody>
          <a:bodyPr/>
          <a:lstStyle/>
          <a:p>
            <a:endParaRPr lang="en-US"/>
          </a:p>
        </p:txBody>
      </p:sp>
      <p:sp>
        <p:nvSpPr>
          <p:cNvPr id="178188" name="Rectangle 2060"/>
          <p:cNvSpPr>
            <a:spLocks noChangeArrowheads="1"/>
          </p:cNvSpPr>
          <p:nvPr/>
        </p:nvSpPr>
        <p:spPr bwMode="auto">
          <a:xfrm>
            <a:off x="2517775" y="3227388"/>
            <a:ext cx="788988" cy="1649412"/>
          </a:xfrm>
          <a:prstGeom prst="rect">
            <a:avLst/>
          </a:prstGeom>
          <a:solidFill>
            <a:srgbClr val="CCCCFF"/>
          </a:solidFill>
          <a:ln w="12700">
            <a:solidFill>
              <a:srgbClr val="000000"/>
            </a:solidFill>
            <a:miter lim="800000"/>
            <a:headEnd/>
            <a:tailEnd/>
          </a:ln>
        </p:spPr>
        <p:txBody>
          <a:bodyPr/>
          <a:lstStyle/>
          <a:p>
            <a:endParaRPr lang="en-US"/>
          </a:p>
        </p:txBody>
      </p:sp>
      <p:sp>
        <p:nvSpPr>
          <p:cNvPr id="178189" name="Rectangle 2061"/>
          <p:cNvSpPr>
            <a:spLocks noChangeArrowheads="1"/>
          </p:cNvSpPr>
          <p:nvPr/>
        </p:nvSpPr>
        <p:spPr bwMode="auto">
          <a:xfrm>
            <a:off x="3781425" y="3589338"/>
            <a:ext cx="766763" cy="1363662"/>
          </a:xfrm>
          <a:prstGeom prst="rect">
            <a:avLst/>
          </a:prstGeom>
          <a:solidFill>
            <a:srgbClr val="CCCCFF"/>
          </a:solidFill>
          <a:ln w="12700">
            <a:solidFill>
              <a:srgbClr val="000000"/>
            </a:solidFill>
            <a:miter lim="800000"/>
            <a:headEnd/>
            <a:tailEnd/>
          </a:ln>
        </p:spPr>
        <p:txBody>
          <a:bodyPr/>
          <a:lstStyle/>
          <a:p>
            <a:endParaRPr lang="en-US"/>
          </a:p>
        </p:txBody>
      </p:sp>
      <p:sp>
        <p:nvSpPr>
          <p:cNvPr id="178190" name="Rectangle 2062"/>
          <p:cNvSpPr>
            <a:spLocks noChangeArrowheads="1"/>
          </p:cNvSpPr>
          <p:nvPr/>
        </p:nvSpPr>
        <p:spPr bwMode="auto">
          <a:xfrm>
            <a:off x="5021263" y="3871913"/>
            <a:ext cx="773112" cy="1200150"/>
          </a:xfrm>
          <a:prstGeom prst="rect">
            <a:avLst/>
          </a:prstGeom>
          <a:solidFill>
            <a:srgbClr val="CCCCFF"/>
          </a:solidFill>
          <a:ln w="12700">
            <a:solidFill>
              <a:srgbClr val="000000"/>
            </a:solidFill>
            <a:miter lim="800000"/>
            <a:headEnd/>
            <a:tailEnd/>
          </a:ln>
        </p:spPr>
        <p:txBody>
          <a:bodyPr/>
          <a:lstStyle/>
          <a:p>
            <a:endParaRPr lang="en-US"/>
          </a:p>
        </p:txBody>
      </p:sp>
      <p:sp>
        <p:nvSpPr>
          <p:cNvPr id="178191" name="Rectangle 2063"/>
          <p:cNvSpPr>
            <a:spLocks noChangeArrowheads="1"/>
          </p:cNvSpPr>
          <p:nvPr/>
        </p:nvSpPr>
        <p:spPr bwMode="auto">
          <a:xfrm>
            <a:off x="6264275" y="3978275"/>
            <a:ext cx="787400" cy="1109663"/>
          </a:xfrm>
          <a:prstGeom prst="rect">
            <a:avLst/>
          </a:prstGeom>
          <a:solidFill>
            <a:srgbClr val="CCCCFF"/>
          </a:solidFill>
          <a:ln w="12700">
            <a:solidFill>
              <a:srgbClr val="000000"/>
            </a:solidFill>
            <a:miter lim="800000"/>
            <a:headEnd/>
            <a:tailEnd/>
          </a:ln>
        </p:spPr>
        <p:txBody>
          <a:bodyPr/>
          <a:lstStyle/>
          <a:p>
            <a:endParaRPr lang="en-US"/>
          </a:p>
        </p:txBody>
      </p:sp>
      <p:sp>
        <p:nvSpPr>
          <p:cNvPr id="178192" name="Rectangle 2064"/>
          <p:cNvSpPr>
            <a:spLocks noChangeArrowheads="1"/>
          </p:cNvSpPr>
          <p:nvPr/>
        </p:nvSpPr>
        <p:spPr bwMode="auto">
          <a:xfrm>
            <a:off x="7527925" y="4052888"/>
            <a:ext cx="766763" cy="1035050"/>
          </a:xfrm>
          <a:prstGeom prst="rect">
            <a:avLst/>
          </a:prstGeom>
          <a:solidFill>
            <a:srgbClr val="CCCCFF"/>
          </a:solidFill>
          <a:ln w="12700">
            <a:solidFill>
              <a:srgbClr val="000000"/>
            </a:solidFill>
            <a:miter lim="800000"/>
            <a:headEnd/>
            <a:tailEnd/>
          </a:ln>
        </p:spPr>
        <p:txBody>
          <a:bodyPr/>
          <a:lstStyle/>
          <a:p>
            <a:endParaRPr lang="en-US"/>
          </a:p>
        </p:txBody>
      </p:sp>
      <p:sp>
        <p:nvSpPr>
          <p:cNvPr id="178193" name="Line 2065"/>
          <p:cNvSpPr>
            <a:spLocks noChangeShapeType="1"/>
          </p:cNvSpPr>
          <p:nvPr/>
        </p:nvSpPr>
        <p:spPr bwMode="auto">
          <a:xfrm>
            <a:off x="1041400" y="2717800"/>
            <a:ext cx="3175" cy="2759075"/>
          </a:xfrm>
          <a:prstGeom prst="line">
            <a:avLst/>
          </a:prstGeom>
          <a:noFill/>
          <a:ln w="0">
            <a:solidFill>
              <a:srgbClr val="000000"/>
            </a:solidFill>
            <a:round/>
            <a:headEnd/>
            <a:tailEnd/>
          </a:ln>
        </p:spPr>
        <p:txBody>
          <a:bodyPr/>
          <a:lstStyle/>
          <a:p>
            <a:endParaRPr lang="en-US"/>
          </a:p>
        </p:txBody>
      </p:sp>
      <p:sp>
        <p:nvSpPr>
          <p:cNvPr id="178194" name="Line 2066"/>
          <p:cNvSpPr>
            <a:spLocks noChangeShapeType="1"/>
          </p:cNvSpPr>
          <p:nvPr/>
        </p:nvSpPr>
        <p:spPr bwMode="auto">
          <a:xfrm>
            <a:off x="944563" y="5476875"/>
            <a:ext cx="96837" cy="3175"/>
          </a:xfrm>
          <a:prstGeom prst="line">
            <a:avLst/>
          </a:prstGeom>
          <a:noFill/>
          <a:ln w="0">
            <a:solidFill>
              <a:srgbClr val="000000"/>
            </a:solidFill>
            <a:round/>
            <a:headEnd/>
            <a:tailEnd/>
          </a:ln>
        </p:spPr>
        <p:txBody>
          <a:bodyPr/>
          <a:lstStyle/>
          <a:p>
            <a:endParaRPr lang="en-US"/>
          </a:p>
        </p:txBody>
      </p:sp>
      <p:sp>
        <p:nvSpPr>
          <p:cNvPr id="178195" name="Line 2067"/>
          <p:cNvSpPr>
            <a:spLocks noChangeShapeType="1"/>
          </p:cNvSpPr>
          <p:nvPr/>
        </p:nvSpPr>
        <p:spPr bwMode="auto">
          <a:xfrm>
            <a:off x="944563" y="5130800"/>
            <a:ext cx="96837" cy="3175"/>
          </a:xfrm>
          <a:prstGeom prst="line">
            <a:avLst/>
          </a:prstGeom>
          <a:noFill/>
          <a:ln w="0">
            <a:solidFill>
              <a:srgbClr val="FFFF00"/>
            </a:solidFill>
            <a:round/>
            <a:headEnd/>
            <a:tailEnd/>
          </a:ln>
        </p:spPr>
        <p:txBody>
          <a:bodyPr/>
          <a:lstStyle/>
          <a:p>
            <a:endParaRPr lang="en-US"/>
          </a:p>
        </p:txBody>
      </p:sp>
      <p:sp>
        <p:nvSpPr>
          <p:cNvPr id="178196" name="Line 2068"/>
          <p:cNvSpPr>
            <a:spLocks noChangeShapeType="1"/>
          </p:cNvSpPr>
          <p:nvPr/>
        </p:nvSpPr>
        <p:spPr bwMode="auto">
          <a:xfrm>
            <a:off x="944563" y="4784725"/>
            <a:ext cx="96837" cy="3175"/>
          </a:xfrm>
          <a:prstGeom prst="line">
            <a:avLst/>
          </a:prstGeom>
          <a:noFill/>
          <a:ln w="0">
            <a:solidFill>
              <a:srgbClr val="000000"/>
            </a:solidFill>
            <a:round/>
            <a:headEnd/>
            <a:tailEnd/>
          </a:ln>
        </p:spPr>
        <p:txBody>
          <a:bodyPr/>
          <a:lstStyle/>
          <a:p>
            <a:endParaRPr lang="en-US"/>
          </a:p>
        </p:txBody>
      </p:sp>
      <p:sp>
        <p:nvSpPr>
          <p:cNvPr id="178197" name="Line 2069"/>
          <p:cNvSpPr>
            <a:spLocks noChangeShapeType="1"/>
          </p:cNvSpPr>
          <p:nvPr/>
        </p:nvSpPr>
        <p:spPr bwMode="auto">
          <a:xfrm>
            <a:off x="944563" y="4443413"/>
            <a:ext cx="96837" cy="0"/>
          </a:xfrm>
          <a:prstGeom prst="line">
            <a:avLst/>
          </a:prstGeom>
          <a:noFill/>
          <a:ln w="0">
            <a:solidFill>
              <a:srgbClr val="000000"/>
            </a:solidFill>
            <a:round/>
            <a:headEnd/>
            <a:tailEnd/>
          </a:ln>
        </p:spPr>
        <p:txBody>
          <a:bodyPr/>
          <a:lstStyle/>
          <a:p>
            <a:endParaRPr lang="en-US"/>
          </a:p>
        </p:txBody>
      </p:sp>
      <p:sp>
        <p:nvSpPr>
          <p:cNvPr id="178198" name="Line 2070"/>
          <p:cNvSpPr>
            <a:spLocks noChangeShapeType="1"/>
          </p:cNvSpPr>
          <p:nvPr/>
        </p:nvSpPr>
        <p:spPr bwMode="auto">
          <a:xfrm>
            <a:off x="944563" y="4098925"/>
            <a:ext cx="96837" cy="0"/>
          </a:xfrm>
          <a:prstGeom prst="line">
            <a:avLst/>
          </a:prstGeom>
          <a:noFill/>
          <a:ln w="0">
            <a:solidFill>
              <a:srgbClr val="000000"/>
            </a:solidFill>
            <a:round/>
            <a:headEnd/>
            <a:tailEnd/>
          </a:ln>
        </p:spPr>
        <p:txBody>
          <a:bodyPr/>
          <a:lstStyle/>
          <a:p>
            <a:endParaRPr lang="en-US"/>
          </a:p>
        </p:txBody>
      </p:sp>
      <p:sp>
        <p:nvSpPr>
          <p:cNvPr id="178199" name="Line 2071"/>
          <p:cNvSpPr>
            <a:spLocks noChangeShapeType="1"/>
          </p:cNvSpPr>
          <p:nvPr/>
        </p:nvSpPr>
        <p:spPr bwMode="auto">
          <a:xfrm>
            <a:off x="944563" y="3749675"/>
            <a:ext cx="96837" cy="3175"/>
          </a:xfrm>
          <a:prstGeom prst="line">
            <a:avLst/>
          </a:prstGeom>
          <a:noFill/>
          <a:ln w="0">
            <a:solidFill>
              <a:srgbClr val="000000"/>
            </a:solidFill>
            <a:round/>
            <a:headEnd/>
            <a:tailEnd/>
          </a:ln>
        </p:spPr>
        <p:txBody>
          <a:bodyPr/>
          <a:lstStyle/>
          <a:p>
            <a:endParaRPr lang="en-US"/>
          </a:p>
        </p:txBody>
      </p:sp>
      <p:sp>
        <p:nvSpPr>
          <p:cNvPr id="178200" name="Line 2072"/>
          <p:cNvSpPr>
            <a:spLocks noChangeShapeType="1"/>
          </p:cNvSpPr>
          <p:nvPr/>
        </p:nvSpPr>
        <p:spPr bwMode="auto">
          <a:xfrm>
            <a:off x="944563" y="3408363"/>
            <a:ext cx="96837" cy="3175"/>
          </a:xfrm>
          <a:prstGeom prst="line">
            <a:avLst/>
          </a:prstGeom>
          <a:noFill/>
          <a:ln w="0">
            <a:solidFill>
              <a:srgbClr val="000000"/>
            </a:solidFill>
            <a:round/>
            <a:headEnd/>
            <a:tailEnd/>
          </a:ln>
        </p:spPr>
        <p:txBody>
          <a:bodyPr/>
          <a:lstStyle/>
          <a:p>
            <a:endParaRPr lang="en-US"/>
          </a:p>
        </p:txBody>
      </p:sp>
      <p:sp>
        <p:nvSpPr>
          <p:cNvPr id="178201" name="Line 2073"/>
          <p:cNvSpPr>
            <a:spLocks noChangeShapeType="1"/>
          </p:cNvSpPr>
          <p:nvPr/>
        </p:nvSpPr>
        <p:spPr bwMode="auto">
          <a:xfrm>
            <a:off x="944563" y="3062288"/>
            <a:ext cx="96837" cy="1587"/>
          </a:xfrm>
          <a:prstGeom prst="line">
            <a:avLst/>
          </a:prstGeom>
          <a:noFill/>
          <a:ln w="0">
            <a:solidFill>
              <a:srgbClr val="000000"/>
            </a:solidFill>
            <a:round/>
            <a:headEnd/>
            <a:tailEnd/>
          </a:ln>
        </p:spPr>
        <p:txBody>
          <a:bodyPr/>
          <a:lstStyle/>
          <a:p>
            <a:endParaRPr lang="en-US"/>
          </a:p>
        </p:txBody>
      </p:sp>
      <p:sp>
        <p:nvSpPr>
          <p:cNvPr id="178202" name="Line 2074"/>
          <p:cNvSpPr>
            <a:spLocks noChangeShapeType="1"/>
          </p:cNvSpPr>
          <p:nvPr/>
        </p:nvSpPr>
        <p:spPr bwMode="auto">
          <a:xfrm>
            <a:off x="944563" y="2717800"/>
            <a:ext cx="96837" cy="0"/>
          </a:xfrm>
          <a:prstGeom prst="line">
            <a:avLst/>
          </a:prstGeom>
          <a:noFill/>
          <a:ln w="0">
            <a:solidFill>
              <a:srgbClr val="000000"/>
            </a:solidFill>
            <a:round/>
            <a:headEnd/>
            <a:tailEnd/>
          </a:ln>
        </p:spPr>
        <p:txBody>
          <a:bodyPr/>
          <a:lstStyle/>
          <a:p>
            <a:endParaRPr lang="en-US"/>
          </a:p>
        </p:txBody>
      </p:sp>
      <p:sp>
        <p:nvSpPr>
          <p:cNvPr id="178203" name="Line 2075"/>
          <p:cNvSpPr>
            <a:spLocks noChangeShapeType="1"/>
          </p:cNvSpPr>
          <p:nvPr/>
        </p:nvSpPr>
        <p:spPr bwMode="auto">
          <a:xfrm>
            <a:off x="1041400" y="5476875"/>
            <a:ext cx="7489825" cy="3175"/>
          </a:xfrm>
          <a:prstGeom prst="line">
            <a:avLst/>
          </a:prstGeom>
          <a:noFill/>
          <a:ln w="0">
            <a:solidFill>
              <a:srgbClr val="000000"/>
            </a:solidFill>
            <a:round/>
            <a:headEnd/>
            <a:tailEnd/>
          </a:ln>
        </p:spPr>
        <p:txBody>
          <a:bodyPr/>
          <a:lstStyle/>
          <a:p>
            <a:endParaRPr lang="en-US"/>
          </a:p>
        </p:txBody>
      </p:sp>
      <p:sp>
        <p:nvSpPr>
          <p:cNvPr id="178204" name="Line 2076"/>
          <p:cNvSpPr>
            <a:spLocks noChangeShapeType="1"/>
          </p:cNvSpPr>
          <p:nvPr/>
        </p:nvSpPr>
        <p:spPr bwMode="auto">
          <a:xfrm flipV="1">
            <a:off x="1041400" y="5476875"/>
            <a:ext cx="3175" cy="88900"/>
          </a:xfrm>
          <a:prstGeom prst="line">
            <a:avLst/>
          </a:prstGeom>
          <a:noFill/>
          <a:ln w="0">
            <a:solidFill>
              <a:srgbClr val="000000"/>
            </a:solidFill>
            <a:round/>
            <a:headEnd/>
            <a:tailEnd/>
          </a:ln>
        </p:spPr>
        <p:txBody>
          <a:bodyPr/>
          <a:lstStyle/>
          <a:p>
            <a:endParaRPr lang="en-US"/>
          </a:p>
        </p:txBody>
      </p:sp>
      <p:sp>
        <p:nvSpPr>
          <p:cNvPr id="178205" name="Line 2077"/>
          <p:cNvSpPr>
            <a:spLocks noChangeShapeType="1"/>
          </p:cNvSpPr>
          <p:nvPr/>
        </p:nvSpPr>
        <p:spPr bwMode="auto">
          <a:xfrm flipV="1">
            <a:off x="2284413" y="5476875"/>
            <a:ext cx="0" cy="88900"/>
          </a:xfrm>
          <a:prstGeom prst="line">
            <a:avLst/>
          </a:prstGeom>
          <a:noFill/>
          <a:ln w="0">
            <a:solidFill>
              <a:srgbClr val="000000"/>
            </a:solidFill>
            <a:round/>
            <a:headEnd/>
            <a:tailEnd/>
          </a:ln>
        </p:spPr>
        <p:txBody>
          <a:bodyPr/>
          <a:lstStyle/>
          <a:p>
            <a:endParaRPr lang="en-US"/>
          </a:p>
        </p:txBody>
      </p:sp>
      <p:sp>
        <p:nvSpPr>
          <p:cNvPr id="178206" name="Line 2078"/>
          <p:cNvSpPr>
            <a:spLocks noChangeShapeType="1"/>
          </p:cNvSpPr>
          <p:nvPr/>
        </p:nvSpPr>
        <p:spPr bwMode="auto">
          <a:xfrm flipV="1">
            <a:off x="3541713" y="5476875"/>
            <a:ext cx="3175" cy="88900"/>
          </a:xfrm>
          <a:prstGeom prst="line">
            <a:avLst/>
          </a:prstGeom>
          <a:noFill/>
          <a:ln w="0">
            <a:solidFill>
              <a:srgbClr val="000000"/>
            </a:solidFill>
            <a:round/>
            <a:headEnd/>
            <a:tailEnd/>
          </a:ln>
        </p:spPr>
        <p:txBody>
          <a:bodyPr/>
          <a:lstStyle/>
          <a:p>
            <a:endParaRPr lang="en-US"/>
          </a:p>
        </p:txBody>
      </p:sp>
      <p:sp>
        <p:nvSpPr>
          <p:cNvPr id="178207" name="Line 2079"/>
          <p:cNvSpPr>
            <a:spLocks noChangeShapeType="1"/>
          </p:cNvSpPr>
          <p:nvPr/>
        </p:nvSpPr>
        <p:spPr bwMode="auto">
          <a:xfrm flipV="1">
            <a:off x="4784725" y="5476875"/>
            <a:ext cx="3175" cy="88900"/>
          </a:xfrm>
          <a:prstGeom prst="line">
            <a:avLst/>
          </a:prstGeom>
          <a:noFill/>
          <a:ln w="0">
            <a:solidFill>
              <a:srgbClr val="000000"/>
            </a:solidFill>
            <a:round/>
            <a:headEnd/>
            <a:tailEnd/>
          </a:ln>
        </p:spPr>
        <p:txBody>
          <a:bodyPr/>
          <a:lstStyle/>
          <a:p>
            <a:endParaRPr lang="en-US"/>
          </a:p>
        </p:txBody>
      </p:sp>
      <p:sp>
        <p:nvSpPr>
          <p:cNvPr id="178208" name="Line 2080"/>
          <p:cNvSpPr>
            <a:spLocks noChangeShapeType="1"/>
          </p:cNvSpPr>
          <p:nvPr/>
        </p:nvSpPr>
        <p:spPr bwMode="auto">
          <a:xfrm flipV="1">
            <a:off x="6030913" y="5476875"/>
            <a:ext cx="3175" cy="88900"/>
          </a:xfrm>
          <a:prstGeom prst="line">
            <a:avLst/>
          </a:prstGeom>
          <a:noFill/>
          <a:ln w="0">
            <a:solidFill>
              <a:srgbClr val="000000"/>
            </a:solidFill>
            <a:round/>
            <a:headEnd/>
            <a:tailEnd/>
          </a:ln>
        </p:spPr>
        <p:txBody>
          <a:bodyPr/>
          <a:lstStyle/>
          <a:p>
            <a:endParaRPr lang="en-US"/>
          </a:p>
        </p:txBody>
      </p:sp>
      <p:sp>
        <p:nvSpPr>
          <p:cNvPr id="178209" name="Line 2081"/>
          <p:cNvSpPr>
            <a:spLocks noChangeShapeType="1"/>
          </p:cNvSpPr>
          <p:nvPr/>
        </p:nvSpPr>
        <p:spPr bwMode="auto">
          <a:xfrm flipV="1">
            <a:off x="7288213" y="5476875"/>
            <a:ext cx="0" cy="88900"/>
          </a:xfrm>
          <a:prstGeom prst="line">
            <a:avLst/>
          </a:prstGeom>
          <a:noFill/>
          <a:ln w="0">
            <a:solidFill>
              <a:srgbClr val="000000"/>
            </a:solidFill>
            <a:round/>
            <a:headEnd/>
            <a:tailEnd/>
          </a:ln>
        </p:spPr>
        <p:txBody>
          <a:bodyPr/>
          <a:lstStyle/>
          <a:p>
            <a:endParaRPr lang="en-US"/>
          </a:p>
        </p:txBody>
      </p:sp>
      <p:sp>
        <p:nvSpPr>
          <p:cNvPr id="178210" name="Line 2082"/>
          <p:cNvSpPr>
            <a:spLocks noChangeShapeType="1"/>
          </p:cNvSpPr>
          <p:nvPr/>
        </p:nvSpPr>
        <p:spPr bwMode="auto">
          <a:xfrm flipV="1">
            <a:off x="8531225" y="5476875"/>
            <a:ext cx="3175" cy="88900"/>
          </a:xfrm>
          <a:prstGeom prst="line">
            <a:avLst/>
          </a:prstGeom>
          <a:noFill/>
          <a:ln w="0">
            <a:solidFill>
              <a:srgbClr val="000000"/>
            </a:solidFill>
            <a:round/>
            <a:headEnd/>
            <a:tailEnd/>
          </a:ln>
        </p:spPr>
        <p:txBody>
          <a:bodyPr/>
          <a:lstStyle/>
          <a:p>
            <a:endParaRPr lang="en-US"/>
          </a:p>
        </p:txBody>
      </p:sp>
      <p:sp>
        <p:nvSpPr>
          <p:cNvPr id="178211" name="Rectangle 2083"/>
          <p:cNvSpPr>
            <a:spLocks noChangeArrowheads="1"/>
          </p:cNvSpPr>
          <p:nvPr/>
        </p:nvSpPr>
        <p:spPr bwMode="auto">
          <a:xfrm>
            <a:off x="1417638" y="4887913"/>
            <a:ext cx="444500" cy="304800"/>
          </a:xfrm>
          <a:prstGeom prst="rect">
            <a:avLst/>
          </a:prstGeom>
          <a:noFill/>
          <a:ln w="9525">
            <a:noFill/>
            <a:miter lim="800000"/>
            <a:headEnd/>
            <a:tailEnd/>
          </a:ln>
        </p:spPr>
        <p:txBody>
          <a:bodyPr wrap="none" lIns="0" tIns="0" rIns="0" bIns="0">
            <a:spAutoFit/>
          </a:bodyPr>
          <a:lstStyle/>
          <a:p>
            <a:r>
              <a:rPr lang="es-ES" sz="2000" b="1">
                <a:solidFill>
                  <a:srgbClr val="003399"/>
                </a:solidFill>
              </a:rPr>
              <a:t>12,9</a:t>
            </a:r>
          </a:p>
        </p:txBody>
      </p:sp>
      <p:sp>
        <p:nvSpPr>
          <p:cNvPr id="178212" name="Rectangle 2084"/>
          <p:cNvSpPr>
            <a:spLocks noChangeArrowheads="1"/>
          </p:cNvSpPr>
          <p:nvPr/>
        </p:nvSpPr>
        <p:spPr bwMode="auto">
          <a:xfrm>
            <a:off x="2722563" y="5026025"/>
            <a:ext cx="317500" cy="304800"/>
          </a:xfrm>
          <a:prstGeom prst="rect">
            <a:avLst/>
          </a:prstGeom>
          <a:noFill/>
          <a:ln w="9525">
            <a:noFill/>
            <a:miter lim="800000"/>
            <a:headEnd/>
            <a:tailEnd/>
          </a:ln>
        </p:spPr>
        <p:txBody>
          <a:bodyPr wrap="none" lIns="0" tIns="0" rIns="0" bIns="0">
            <a:spAutoFit/>
          </a:bodyPr>
          <a:lstStyle/>
          <a:p>
            <a:r>
              <a:rPr lang="es-ES" sz="2000" b="1">
                <a:solidFill>
                  <a:srgbClr val="003399"/>
                </a:solidFill>
              </a:rPr>
              <a:t>8,8</a:t>
            </a:r>
          </a:p>
        </p:txBody>
      </p:sp>
      <p:sp>
        <p:nvSpPr>
          <p:cNvPr id="178213" name="Rectangle 2085"/>
          <p:cNvSpPr>
            <a:spLocks noChangeArrowheads="1"/>
          </p:cNvSpPr>
          <p:nvPr/>
        </p:nvSpPr>
        <p:spPr bwMode="auto">
          <a:xfrm>
            <a:off x="3984625" y="5072063"/>
            <a:ext cx="317500" cy="304800"/>
          </a:xfrm>
          <a:prstGeom prst="rect">
            <a:avLst/>
          </a:prstGeom>
          <a:noFill/>
          <a:ln w="9525">
            <a:noFill/>
            <a:miter lim="800000"/>
            <a:headEnd/>
            <a:tailEnd/>
          </a:ln>
        </p:spPr>
        <p:txBody>
          <a:bodyPr wrap="none" lIns="0" tIns="0" rIns="0" bIns="0">
            <a:spAutoFit/>
          </a:bodyPr>
          <a:lstStyle/>
          <a:p>
            <a:r>
              <a:rPr lang="es-ES" sz="2000" b="1">
                <a:solidFill>
                  <a:srgbClr val="003399"/>
                </a:solidFill>
              </a:rPr>
              <a:t>7,6</a:t>
            </a:r>
          </a:p>
        </p:txBody>
      </p:sp>
      <p:sp>
        <p:nvSpPr>
          <p:cNvPr id="178214" name="Rectangle 2086"/>
          <p:cNvSpPr>
            <a:spLocks noChangeArrowheads="1"/>
          </p:cNvSpPr>
          <p:nvPr/>
        </p:nvSpPr>
        <p:spPr bwMode="auto">
          <a:xfrm>
            <a:off x="5224463" y="5130800"/>
            <a:ext cx="317500" cy="304800"/>
          </a:xfrm>
          <a:prstGeom prst="rect">
            <a:avLst/>
          </a:prstGeom>
          <a:noFill/>
          <a:ln w="9525">
            <a:noFill/>
            <a:miter lim="800000"/>
            <a:headEnd/>
            <a:tailEnd/>
          </a:ln>
        </p:spPr>
        <p:txBody>
          <a:bodyPr wrap="none" lIns="0" tIns="0" rIns="0" bIns="0">
            <a:spAutoFit/>
          </a:bodyPr>
          <a:lstStyle/>
          <a:p>
            <a:r>
              <a:rPr lang="es-ES" sz="2000" b="1">
                <a:solidFill>
                  <a:srgbClr val="003399"/>
                </a:solidFill>
              </a:rPr>
              <a:t>5,8</a:t>
            </a:r>
          </a:p>
        </p:txBody>
      </p:sp>
      <p:sp>
        <p:nvSpPr>
          <p:cNvPr id="178215" name="Rectangle 2087"/>
          <p:cNvSpPr>
            <a:spLocks noChangeArrowheads="1"/>
          </p:cNvSpPr>
          <p:nvPr/>
        </p:nvSpPr>
        <p:spPr bwMode="auto">
          <a:xfrm>
            <a:off x="6469063" y="5130800"/>
            <a:ext cx="317500" cy="304800"/>
          </a:xfrm>
          <a:prstGeom prst="rect">
            <a:avLst/>
          </a:prstGeom>
          <a:noFill/>
          <a:ln w="9525">
            <a:noFill/>
            <a:miter lim="800000"/>
            <a:headEnd/>
            <a:tailEnd/>
          </a:ln>
        </p:spPr>
        <p:txBody>
          <a:bodyPr wrap="none" lIns="0" tIns="0" rIns="0" bIns="0">
            <a:spAutoFit/>
          </a:bodyPr>
          <a:lstStyle/>
          <a:p>
            <a:r>
              <a:rPr lang="es-ES" sz="2000" b="1">
                <a:solidFill>
                  <a:srgbClr val="003399"/>
                </a:solidFill>
              </a:rPr>
              <a:t>5,6</a:t>
            </a:r>
          </a:p>
        </p:txBody>
      </p:sp>
      <p:sp>
        <p:nvSpPr>
          <p:cNvPr id="178216" name="Rectangle 2088"/>
          <p:cNvSpPr>
            <a:spLocks noChangeArrowheads="1"/>
          </p:cNvSpPr>
          <p:nvPr/>
        </p:nvSpPr>
        <p:spPr bwMode="auto">
          <a:xfrm>
            <a:off x="7727950" y="5130800"/>
            <a:ext cx="317500" cy="304800"/>
          </a:xfrm>
          <a:prstGeom prst="rect">
            <a:avLst/>
          </a:prstGeom>
          <a:noFill/>
          <a:ln w="9525">
            <a:noFill/>
            <a:miter lim="800000"/>
            <a:headEnd/>
            <a:tailEnd/>
          </a:ln>
        </p:spPr>
        <p:txBody>
          <a:bodyPr wrap="none" lIns="0" tIns="0" rIns="0" bIns="0">
            <a:spAutoFit/>
          </a:bodyPr>
          <a:lstStyle/>
          <a:p>
            <a:r>
              <a:rPr lang="es-ES" sz="2000" b="1">
                <a:solidFill>
                  <a:srgbClr val="003399"/>
                </a:solidFill>
              </a:rPr>
              <a:t>5,7</a:t>
            </a:r>
          </a:p>
        </p:txBody>
      </p:sp>
      <p:sp>
        <p:nvSpPr>
          <p:cNvPr id="178217" name="Rectangle 2089"/>
          <p:cNvSpPr>
            <a:spLocks noChangeArrowheads="1"/>
          </p:cNvSpPr>
          <p:nvPr/>
        </p:nvSpPr>
        <p:spPr bwMode="auto">
          <a:xfrm>
            <a:off x="1417638" y="3556000"/>
            <a:ext cx="444500" cy="304800"/>
          </a:xfrm>
          <a:prstGeom prst="rect">
            <a:avLst/>
          </a:prstGeom>
          <a:noFill/>
          <a:ln w="9525">
            <a:noFill/>
            <a:miter lim="800000"/>
            <a:headEnd/>
            <a:tailEnd/>
          </a:ln>
        </p:spPr>
        <p:txBody>
          <a:bodyPr wrap="none" lIns="0" tIns="0" rIns="0" bIns="0">
            <a:spAutoFit/>
          </a:bodyPr>
          <a:lstStyle/>
          <a:p>
            <a:r>
              <a:rPr lang="es-ES" sz="2000" b="1">
                <a:solidFill>
                  <a:srgbClr val="003399"/>
                </a:solidFill>
              </a:rPr>
              <a:t>25,7</a:t>
            </a:r>
          </a:p>
        </p:txBody>
      </p:sp>
      <p:sp>
        <p:nvSpPr>
          <p:cNvPr id="178218" name="Rectangle 2090"/>
          <p:cNvSpPr>
            <a:spLocks noChangeArrowheads="1"/>
          </p:cNvSpPr>
          <p:nvPr/>
        </p:nvSpPr>
        <p:spPr bwMode="auto">
          <a:xfrm>
            <a:off x="2660650" y="3902075"/>
            <a:ext cx="444500" cy="304800"/>
          </a:xfrm>
          <a:prstGeom prst="rect">
            <a:avLst/>
          </a:prstGeom>
          <a:noFill/>
          <a:ln w="9525">
            <a:noFill/>
            <a:miter lim="800000"/>
            <a:headEnd/>
            <a:tailEnd/>
          </a:ln>
        </p:spPr>
        <p:txBody>
          <a:bodyPr wrap="none" lIns="0" tIns="0" rIns="0" bIns="0">
            <a:spAutoFit/>
          </a:bodyPr>
          <a:lstStyle/>
          <a:p>
            <a:r>
              <a:rPr lang="es-ES" sz="2000" b="1">
                <a:solidFill>
                  <a:srgbClr val="003399"/>
                </a:solidFill>
              </a:rPr>
              <a:t>23,8</a:t>
            </a:r>
          </a:p>
        </p:txBody>
      </p:sp>
      <p:sp>
        <p:nvSpPr>
          <p:cNvPr id="178219" name="Rectangle 2091"/>
          <p:cNvSpPr>
            <a:spLocks noChangeArrowheads="1"/>
          </p:cNvSpPr>
          <p:nvPr/>
        </p:nvSpPr>
        <p:spPr bwMode="auto">
          <a:xfrm>
            <a:off x="3919538" y="4127500"/>
            <a:ext cx="444500" cy="304800"/>
          </a:xfrm>
          <a:prstGeom prst="rect">
            <a:avLst/>
          </a:prstGeom>
          <a:noFill/>
          <a:ln w="9525">
            <a:noFill/>
            <a:miter lim="800000"/>
            <a:headEnd/>
            <a:tailEnd/>
          </a:ln>
        </p:spPr>
        <p:txBody>
          <a:bodyPr wrap="none" lIns="0" tIns="0" rIns="0" bIns="0">
            <a:spAutoFit/>
          </a:bodyPr>
          <a:lstStyle/>
          <a:p>
            <a:r>
              <a:rPr lang="es-ES" sz="2000" b="1">
                <a:solidFill>
                  <a:srgbClr val="003399"/>
                </a:solidFill>
              </a:rPr>
              <a:t>19,9</a:t>
            </a:r>
          </a:p>
        </p:txBody>
      </p:sp>
      <p:sp>
        <p:nvSpPr>
          <p:cNvPr id="178220" name="Rectangle 2092"/>
          <p:cNvSpPr>
            <a:spLocks noChangeArrowheads="1"/>
          </p:cNvSpPr>
          <p:nvPr/>
        </p:nvSpPr>
        <p:spPr bwMode="auto">
          <a:xfrm>
            <a:off x="5091113" y="4283075"/>
            <a:ext cx="444500" cy="304800"/>
          </a:xfrm>
          <a:prstGeom prst="rect">
            <a:avLst/>
          </a:prstGeom>
          <a:noFill/>
          <a:ln w="9525">
            <a:noFill/>
            <a:miter lim="800000"/>
            <a:headEnd/>
            <a:tailEnd/>
          </a:ln>
        </p:spPr>
        <p:txBody>
          <a:bodyPr wrap="none" lIns="0" tIns="0" rIns="0" bIns="0">
            <a:spAutoFit/>
          </a:bodyPr>
          <a:lstStyle/>
          <a:p>
            <a:r>
              <a:rPr lang="es-ES" sz="2000" b="1">
                <a:solidFill>
                  <a:srgbClr val="003399"/>
                </a:solidFill>
              </a:rPr>
              <a:t>17,4</a:t>
            </a:r>
          </a:p>
        </p:txBody>
      </p:sp>
      <p:sp>
        <p:nvSpPr>
          <p:cNvPr id="178221" name="Rectangle 2093"/>
          <p:cNvSpPr>
            <a:spLocks noChangeArrowheads="1"/>
          </p:cNvSpPr>
          <p:nvPr/>
        </p:nvSpPr>
        <p:spPr bwMode="auto">
          <a:xfrm>
            <a:off x="6411913" y="4383088"/>
            <a:ext cx="444500" cy="304800"/>
          </a:xfrm>
          <a:prstGeom prst="rect">
            <a:avLst/>
          </a:prstGeom>
          <a:noFill/>
          <a:ln w="9525">
            <a:noFill/>
            <a:miter lim="800000"/>
            <a:headEnd/>
            <a:tailEnd/>
          </a:ln>
        </p:spPr>
        <p:txBody>
          <a:bodyPr wrap="none" lIns="0" tIns="0" rIns="0" bIns="0">
            <a:spAutoFit/>
          </a:bodyPr>
          <a:lstStyle/>
          <a:p>
            <a:r>
              <a:rPr lang="es-ES" sz="2000" b="1">
                <a:solidFill>
                  <a:srgbClr val="003399"/>
                </a:solidFill>
              </a:rPr>
              <a:t>16,1</a:t>
            </a:r>
          </a:p>
        </p:txBody>
      </p:sp>
      <p:sp>
        <p:nvSpPr>
          <p:cNvPr id="178222" name="Rectangle 2094"/>
          <p:cNvSpPr>
            <a:spLocks noChangeArrowheads="1"/>
          </p:cNvSpPr>
          <p:nvPr/>
        </p:nvSpPr>
        <p:spPr bwMode="auto">
          <a:xfrm>
            <a:off x="7667625" y="4427538"/>
            <a:ext cx="444500" cy="304800"/>
          </a:xfrm>
          <a:prstGeom prst="rect">
            <a:avLst/>
          </a:prstGeom>
          <a:noFill/>
          <a:ln w="9525">
            <a:noFill/>
            <a:miter lim="800000"/>
            <a:headEnd/>
            <a:tailEnd/>
          </a:ln>
        </p:spPr>
        <p:txBody>
          <a:bodyPr wrap="none" lIns="0" tIns="0" rIns="0" bIns="0">
            <a:spAutoFit/>
          </a:bodyPr>
          <a:lstStyle/>
          <a:p>
            <a:r>
              <a:rPr lang="es-ES" sz="2000" b="1">
                <a:solidFill>
                  <a:srgbClr val="003399"/>
                </a:solidFill>
              </a:rPr>
              <a:t>14,9</a:t>
            </a:r>
          </a:p>
        </p:txBody>
      </p:sp>
      <p:sp>
        <p:nvSpPr>
          <p:cNvPr id="178223" name="Rectangle 2095"/>
          <p:cNvSpPr>
            <a:spLocks noChangeArrowheads="1"/>
          </p:cNvSpPr>
          <p:nvPr/>
        </p:nvSpPr>
        <p:spPr bwMode="auto">
          <a:xfrm>
            <a:off x="631825" y="5314950"/>
            <a:ext cx="127000" cy="304800"/>
          </a:xfrm>
          <a:prstGeom prst="rect">
            <a:avLst/>
          </a:prstGeom>
          <a:noFill/>
          <a:ln w="9525">
            <a:noFill/>
            <a:miter lim="800000"/>
            <a:headEnd/>
            <a:tailEnd/>
          </a:ln>
        </p:spPr>
        <p:txBody>
          <a:bodyPr wrap="none" lIns="0" tIns="0" rIns="0" bIns="0">
            <a:spAutoFit/>
          </a:bodyPr>
          <a:lstStyle/>
          <a:p>
            <a:r>
              <a:rPr lang="es-ES" sz="2000" b="1">
                <a:solidFill>
                  <a:srgbClr val="003399"/>
                </a:solidFill>
              </a:rPr>
              <a:t>0</a:t>
            </a:r>
          </a:p>
        </p:txBody>
      </p:sp>
      <p:sp>
        <p:nvSpPr>
          <p:cNvPr id="178224" name="Rectangle 2096"/>
          <p:cNvSpPr>
            <a:spLocks noChangeArrowheads="1"/>
          </p:cNvSpPr>
          <p:nvPr/>
        </p:nvSpPr>
        <p:spPr bwMode="auto">
          <a:xfrm>
            <a:off x="631825" y="4965700"/>
            <a:ext cx="127000" cy="304800"/>
          </a:xfrm>
          <a:prstGeom prst="rect">
            <a:avLst/>
          </a:prstGeom>
          <a:noFill/>
          <a:ln w="9525">
            <a:noFill/>
            <a:miter lim="800000"/>
            <a:headEnd/>
            <a:tailEnd/>
          </a:ln>
        </p:spPr>
        <p:txBody>
          <a:bodyPr wrap="none" lIns="0" tIns="0" rIns="0" bIns="0">
            <a:spAutoFit/>
          </a:bodyPr>
          <a:lstStyle/>
          <a:p>
            <a:r>
              <a:rPr lang="es-ES" sz="2000" b="1">
                <a:solidFill>
                  <a:srgbClr val="FFFF00"/>
                </a:solidFill>
              </a:rPr>
              <a:t>5</a:t>
            </a:r>
          </a:p>
        </p:txBody>
      </p:sp>
      <p:sp>
        <p:nvSpPr>
          <p:cNvPr id="178225" name="Rectangle 2097"/>
          <p:cNvSpPr>
            <a:spLocks noChangeArrowheads="1"/>
          </p:cNvSpPr>
          <p:nvPr/>
        </p:nvSpPr>
        <p:spPr bwMode="auto">
          <a:xfrm>
            <a:off x="457200" y="4621213"/>
            <a:ext cx="254000" cy="304800"/>
          </a:xfrm>
          <a:prstGeom prst="rect">
            <a:avLst/>
          </a:prstGeom>
          <a:noFill/>
          <a:ln w="9525">
            <a:noFill/>
            <a:miter lim="800000"/>
            <a:headEnd/>
            <a:tailEnd/>
          </a:ln>
        </p:spPr>
        <p:txBody>
          <a:bodyPr wrap="none" lIns="0" tIns="0" rIns="0" bIns="0">
            <a:spAutoFit/>
          </a:bodyPr>
          <a:lstStyle/>
          <a:p>
            <a:r>
              <a:rPr lang="es-ES" sz="2000" b="1">
                <a:solidFill>
                  <a:srgbClr val="FFFF00"/>
                </a:solidFill>
              </a:rPr>
              <a:t>10</a:t>
            </a:r>
          </a:p>
        </p:txBody>
      </p:sp>
      <p:sp>
        <p:nvSpPr>
          <p:cNvPr id="178226" name="Rectangle 2098"/>
          <p:cNvSpPr>
            <a:spLocks noChangeArrowheads="1"/>
          </p:cNvSpPr>
          <p:nvPr/>
        </p:nvSpPr>
        <p:spPr bwMode="auto">
          <a:xfrm>
            <a:off x="457200" y="4278313"/>
            <a:ext cx="254000" cy="304800"/>
          </a:xfrm>
          <a:prstGeom prst="rect">
            <a:avLst/>
          </a:prstGeom>
          <a:noFill/>
          <a:ln w="9525">
            <a:noFill/>
            <a:miter lim="800000"/>
            <a:headEnd/>
            <a:tailEnd/>
          </a:ln>
        </p:spPr>
        <p:txBody>
          <a:bodyPr wrap="none" lIns="0" tIns="0" rIns="0" bIns="0">
            <a:spAutoFit/>
          </a:bodyPr>
          <a:lstStyle/>
          <a:p>
            <a:r>
              <a:rPr lang="es-ES" sz="2000" b="1">
                <a:solidFill>
                  <a:srgbClr val="FFFF00"/>
                </a:solidFill>
              </a:rPr>
              <a:t>15</a:t>
            </a:r>
          </a:p>
        </p:txBody>
      </p:sp>
      <p:sp>
        <p:nvSpPr>
          <p:cNvPr id="178227" name="Rectangle 2099"/>
          <p:cNvSpPr>
            <a:spLocks noChangeArrowheads="1"/>
          </p:cNvSpPr>
          <p:nvPr/>
        </p:nvSpPr>
        <p:spPr bwMode="auto">
          <a:xfrm>
            <a:off x="457200" y="3933825"/>
            <a:ext cx="254000" cy="304800"/>
          </a:xfrm>
          <a:prstGeom prst="rect">
            <a:avLst/>
          </a:prstGeom>
          <a:noFill/>
          <a:ln w="9525">
            <a:noFill/>
            <a:miter lim="800000"/>
            <a:headEnd/>
            <a:tailEnd/>
          </a:ln>
        </p:spPr>
        <p:txBody>
          <a:bodyPr wrap="none" lIns="0" tIns="0" rIns="0" bIns="0">
            <a:spAutoFit/>
          </a:bodyPr>
          <a:lstStyle/>
          <a:p>
            <a:r>
              <a:rPr lang="es-ES" sz="2000" b="1">
                <a:solidFill>
                  <a:srgbClr val="FFFF00"/>
                </a:solidFill>
              </a:rPr>
              <a:t>20</a:t>
            </a:r>
          </a:p>
        </p:txBody>
      </p:sp>
      <p:sp>
        <p:nvSpPr>
          <p:cNvPr id="178228" name="Rectangle 2100"/>
          <p:cNvSpPr>
            <a:spLocks noChangeArrowheads="1"/>
          </p:cNvSpPr>
          <p:nvPr/>
        </p:nvSpPr>
        <p:spPr bwMode="auto">
          <a:xfrm>
            <a:off x="457200" y="3589338"/>
            <a:ext cx="254000" cy="304800"/>
          </a:xfrm>
          <a:prstGeom prst="rect">
            <a:avLst/>
          </a:prstGeom>
          <a:noFill/>
          <a:ln w="9525">
            <a:noFill/>
            <a:miter lim="800000"/>
            <a:headEnd/>
            <a:tailEnd/>
          </a:ln>
        </p:spPr>
        <p:txBody>
          <a:bodyPr wrap="none" lIns="0" tIns="0" rIns="0" bIns="0">
            <a:spAutoFit/>
          </a:bodyPr>
          <a:lstStyle/>
          <a:p>
            <a:r>
              <a:rPr lang="es-ES" sz="2000" b="1">
                <a:solidFill>
                  <a:srgbClr val="FFFF00"/>
                </a:solidFill>
              </a:rPr>
              <a:t>25</a:t>
            </a:r>
          </a:p>
        </p:txBody>
      </p:sp>
      <p:sp>
        <p:nvSpPr>
          <p:cNvPr id="178229" name="Rectangle 2101"/>
          <p:cNvSpPr>
            <a:spLocks noChangeArrowheads="1"/>
          </p:cNvSpPr>
          <p:nvPr/>
        </p:nvSpPr>
        <p:spPr bwMode="auto">
          <a:xfrm>
            <a:off x="457200" y="3246438"/>
            <a:ext cx="254000" cy="304800"/>
          </a:xfrm>
          <a:prstGeom prst="rect">
            <a:avLst/>
          </a:prstGeom>
          <a:noFill/>
          <a:ln w="9525">
            <a:noFill/>
            <a:miter lim="800000"/>
            <a:headEnd/>
            <a:tailEnd/>
          </a:ln>
        </p:spPr>
        <p:txBody>
          <a:bodyPr wrap="none" lIns="0" tIns="0" rIns="0" bIns="0">
            <a:spAutoFit/>
          </a:bodyPr>
          <a:lstStyle/>
          <a:p>
            <a:r>
              <a:rPr lang="es-ES" sz="2000" b="1">
                <a:solidFill>
                  <a:srgbClr val="FFFF00"/>
                </a:solidFill>
              </a:rPr>
              <a:t>30</a:t>
            </a:r>
          </a:p>
        </p:txBody>
      </p:sp>
      <p:sp>
        <p:nvSpPr>
          <p:cNvPr id="178230" name="Rectangle 2102"/>
          <p:cNvSpPr>
            <a:spLocks noChangeArrowheads="1"/>
          </p:cNvSpPr>
          <p:nvPr/>
        </p:nvSpPr>
        <p:spPr bwMode="auto">
          <a:xfrm>
            <a:off x="457200" y="2898775"/>
            <a:ext cx="254000" cy="304800"/>
          </a:xfrm>
          <a:prstGeom prst="rect">
            <a:avLst/>
          </a:prstGeom>
          <a:noFill/>
          <a:ln w="9525">
            <a:noFill/>
            <a:miter lim="800000"/>
            <a:headEnd/>
            <a:tailEnd/>
          </a:ln>
        </p:spPr>
        <p:txBody>
          <a:bodyPr wrap="none" lIns="0" tIns="0" rIns="0" bIns="0">
            <a:spAutoFit/>
          </a:bodyPr>
          <a:lstStyle/>
          <a:p>
            <a:r>
              <a:rPr lang="es-ES" sz="2000" b="1">
                <a:solidFill>
                  <a:srgbClr val="FFFF00"/>
                </a:solidFill>
              </a:rPr>
              <a:t>35</a:t>
            </a:r>
          </a:p>
        </p:txBody>
      </p:sp>
      <p:sp>
        <p:nvSpPr>
          <p:cNvPr id="178231" name="Rectangle 2103"/>
          <p:cNvSpPr>
            <a:spLocks noChangeArrowheads="1"/>
          </p:cNvSpPr>
          <p:nvPr/>
        </p:nvSpPr>
        <p:spPr bwMode="auto">
          <a:xfrm>
            <a:off x="457200" y="2555875"/>
            <a:ext cx="254000" cy="304800"/>
          </a:xfrm>
          <a:prstGeom prst="rect">
            <a:avLst/>
          </a:prstGeom>
          <a:noFill/>
          <a:ln w="9525">
            <a:noFill/>
            <a:miter lim="800000"/>
            <a:headEnd/>
            <a:tailEnd/>
          </a:ln>
        </p:spPr>
        <p:txBody>
          <a:bodyPr wrap="none" lIns="0" tIns="0" rIns="0" bIns="0">
            <a:spAutoFit/>
          </a:bodyPr>
          <a:lstStyle/>
          <a:p>
            <a:r>
              <a:rPr lang="es-ES" sz="2000" b="1">
                <a:solidFill>
                  <a:srgbClr val="FFFF00"/>
                </a:solidFill>
              </a:rPr>
              <a:t>40</a:t>
            </a:r>
          </a:p>
        </p:txBody>
      </p:sp>
      <p:sp>
        <p:nvSpPr>
          <p:cNvPr id="178232" name="Rectangle 2104"/>
          <p:cNvSpPr>
            <a:spLocks noChangeArrowheads="1"/>
          </p:cNvSpPr>
          <p:nvPr/>
        </p:nvSpPr>
        <p:spPr bwMode="auto">
          <a:xfrm>
            <a:off x="1323975" y="5732463"/>
            <a:ext cx="508000" cy="304800"/>
          </a:xfrm>
          <a:prstGeom prst="rect">
            <a:avLst/>
          </a:prstGeom>
          <a:noFill/>
          <a:ln w="9525">
            <a:noFill/>
            <a:miter lim="800000"/>
            <a:headEnd/>
            <a:tailEnd/>
          </a:ln>
        </p:spPr>
        <p:txBody>
          <a:bodyPr wrap="none" lIns="0" tIns="0" rIns="0" bIns="0">
            <a:spAutoFit/>
          </a:bodyPr>
          <a:lstStyle/>
          <a:p>
            <a:r>
              <a:rPr lang="es-ES" sz="2000" b="1">
                <a:solidFill>
                  <a:srgbClr val="FFFF00"/>
                </a:solidFill>
              </a:rPr>
              <a:t>1990</a:t>
            </a:r>
          </a:p>
        </p:txBody>
      </p:sp>
      <p:sp>
        <p:nvSpPr>
          <p:cNvPr id="178233" name="Rectangle 2105"/>
          <p:cNvSpPr>
            <a:spLocks noChangeArrowheads="1"/>
          </p:cNvSpPr>
          <p:nvPr/>
        </p:nvSpPr>
        <p:spPr bwMode="auto">
          <a:xfrm>
            <a:off x="2566988" y="5732463"/>
            <a:ext cx="508000" cy="304800"/>
          </a:xfrm>
          <a:prstGeom prst="rect">
            <a:avLst/>
          </a:prstGeom>
          <a:noFill/>
          <a:ln w="9525">
            <a:noFill/>
            <a:miter lim="800000"/>
            <a:headEnd/>
            <a:tailEnd/>
          </a:ln>
        </p:spPr>
        <p:txBody>
          <a:bodyPr wrap="none" lIns="0" tIns="0" rIns="0" bIns="0">
            <a:spAutoFit/>
          </a:bodyPr>
          <a:lstStyle/>
          <a:p>
            <a:r>
              <a:rPr lang="es-ES" sz="2000" b="1">
                <a:solidFill>
                  <a:srgbClr val="FFFF00"/>
                </a:solidFill>
              </a:rPr>
              <a:t>1992</a:t>
            </a:r>
          </a:p>
        </p:txBody>
      </p:sp>
      <p:sp>
        <p:nvSpPr>
          <p:cNvPr id="178234" name="Rectangle 2106"/>
          <p:cNvSpPr>
            <a:spLocks noChangeArrowheads="1"/>
          </p:cNvSpPr>
          <p:nvPr/>
        </p:nvSpPr>
        <p:spPr bwMode="auto">
          <a:xfrm>
            <a:off x="3810000" y="5732463"/>
            <a:ext cx="508000" cy="304800"/>
          </a:xfrm>
          <a:prstGeom prst="rect">
            <a:avLst/>
          </a:prstGeom>
          <a:noFill/>
          <a:ln w="9525">
            <a:noFill/>
            <a:miter lim="800000"/>
            <a:headEnd/>
            <a:tailEnd/>
          </a:ln>
        </p:spPr>
        <p:txBody>
          <a:bodyPr wrap="none" lIns="0" tIns="0" rIns="0" bIns="0">
            <a:spAutoFit/>
          </a:bodyPr>
          <a:lstStyle/>
          <a:p>
            <a:r>
              <a:rPr lang="es-ES" sz="2000" b="1">
                <a:solidFill>
                  <a:srgbClr val="FFFF00"/>
                </a:solidFill>
              </a:rPr>
              <a:t>1994</a:t>
            </a:r>
          </a:p>
        </p:txBody>
      </p:sp>
      <p:sp>
        <p:nvSpPr>
          <p:cNvPr id="178235" name="Rectangle 2107"/>
          <p:cNvSpPr>
            <a:spLocks noChangeArrowheads="1"/>
          </p:cNvSpPr>
          <p:nvPr/>
        </p:nvSpPr>
        <p:spPr bwMode="auto">
          <a:xfrm>
            <a:off x="5072063" y="5732463"/>
            <a:ext cx="508000" cy="304800"/>
          </a:xfrm>
          <a:prstGeom prst="rect">
            <a:avLst/>
          </a:prstGeom>
          <a:noFill/>
          <a:ln w="9525">
            <a:noFill/>
            <a:miter lim="800000"/>
            <a:headEnd/>
            <a:tailEnd/>
          </a:ln>
        </p:spPr>
        <p:txBody>
          <a:bodyPr wrap="none" lIns="0" tIns="0" rIns="0" bIns="0">
            <a:spAutoFit/>
          </a:bodyPr>
          <a:lstStyle/>
          <a:p>
            <a:r>
              <a:rPr lang="es-ES" sz="2000" b="1">
                <a:solidFill>
                  <a:srgbClr val="FFFF00"/>
                </a:solidFill>
              </a:rPr>
              <a:t>1996</a:t>
            </a:r>
          </a:p>
        </p:txBody>
      </p:sp>
      <p:sp>
        <p:nvSpPr>
          <p:cNvPr id="178236" name="Rectangle 2108"/>
          <p:cNvSpPr>
            <a:spLocks noChangeArrowheads="1"/>
          </p:cNvSpPr>
          <p:nvPr/>
        </p:nvSpPr>
        <p:spPr bwMode="auto">
          <a:xfrm>
            <a:off x="6315075" y="5732463"/>
            <a:ext cx="508000" cy="304800"/>
          </a:xfrm>
          <a:prstGeom prst="rect">
            <a:avLst/>
          </a:prstGeom>
          <a:noFill/>
          <a:ln w="9525">
            <a:noFill/>
            <a:miter lim="800000"/>
            <a:headEnd/>
            <a:tailEnd/>
          </a:ln>
        </p:spPr>
        <p:txBody>
          <a:bodyPr wrap="none" lIns="0" tIns="0" rIns="0" bIns="0">
            <a:spAutoFit/>
          </a:bodyPr>
          <a:lstStyle/>
          <a:p>
            <a:r>
              <a:rPr lang="es-ES" sz="2000" b="1">
                <a:solidFill>
                  <a:srgbClr val="FFFF00"/>
                </a:solidFill>
              </a:rPr>
              <a:t>1998</a:t>
            </a:r>
          </a:p>
        </p:txBody>
      </p:sp>
      <p:sp>
        <p:nvSpPr>
          <p:cNvPr id="178237" name="Rectangle 2109"/>
          <p:cNvSpPr>
            <a:spLocks noChangeArrowheads="1"/>
          </p:cNvSpPr>
          <p:nvPr/>
        </p:nvSpPr>
        <p:spPr bwMode="auto">
          <a:xfrm>
            <a:off x="7556500" y="5732463"/>
            <a:ext cx="508000" cy="304800"/>
          </a:xfrm>
          <a:prstGeom prst="rect">
            <a:avLst/>
          </a:prstGeom>
          <a:noFill/>
          <a:ln w="9525">
            <a:noFill/>
            <a:miter lim="800000"/>
            <a:headEnd/>
            <a:tailEnd/>
          </a:ln>
        </p:spPr>
        <p:txBody>
          <a:bodyPr wrap="none" lIns="0" tIns="0" rIns="0" bIns="0">
            <a:spAutoFit/>
          </a:bodyPr>
          <a:lstStyle/>
          <a:p>
            <a:r>
              <a:rPr lang="es-ES" sz="2000" b="1">
                <a:solidFill>
                  <a:srgbClr val="FFFF00"/>
                </a:solidFill>
              </a:rPr>
              <a:t>2000</a:t>
            </a:r>
          </a:p>
        </p:txBody>
      </p:sp>
      <p:sp>
        <p:nvSpPr>
          <p:cNvPr id="178238" name="Rectangle 2110"/>
          <p:cNvSpPr>
            <a:spLocks noChangeArrowheads="1"/>
          </p:cNvSpPr>
          <p:nvPr/>
        </p:nvSpPr>
        <p:spPr bwMode="auto">
          <a:xfrm flipV="1">
            <a:off x="2514600" y="6167438"/>
            <a:ext cx="152400" cy="152400"/>
          </a:xfrm>
          <a:prstGeom prst="rect">
            <a:avLst/>
          </a:prstGeom>
          <a:solidFill>
            <a:srgbClr val="CCCCFF"/>
          </a:solidFill>
          <a:ln w="12700">
            <a:solidFill>
              <a:srgbClr val="000000"/>
            </a:solidFill>
            <a:miter lim="800000"/>
            <a:headEnd/>
            <a:tailEnd/>
          </a:ln>
        </p:spPr>
        <p:txBody>
          <a:bodyPr/>
          <a:lstStyle/>
          <a:p>
            <a:endParaRPr lang="en-US"/>
          </a:p>
        </p:txBody>
      </p:sp>
      <p:sp>
        <p:nvSpPr>
          <p:cNvPr id="178239" name="Rectangle 2111"/>
          <p:cNvSpPr>
            <a:spLocks noChangeArrowheads="1"/>
          </p:cNvSpPr>
          <p:nvPr/>
        </p:nvSpPr>
        <p:spPr bwMode="auto">
          <a:xfrm>
            <a:off x="2690813" y="6096000"/>
            <a:ext cx="1974850" cy="304800"/>
          </a:xfrm>
          <a:prstGeom prst="rect">
            <a:avLst/>
          </a:prstGeom>
          <a:noFill/>
          <a:ln w="9525">
            <a:noFill/>
            <a:miter lim="800000"/>
            <a:headEnd/>
            <a:tailEnd/>
          </a:ln>
        </p:spPr>
        <p:txBody>
          <a:bodyPr wrap="none" lIns="0" tIns="0" rIns="0" bIns="0">
            <a:spAutoFit/>
          </a:bodyPr>
          <a:lstStyle/>
          <a:p>
            <a:r>
              <a:rPr lang="es-MX" sz="2000" b="1">
                <a:solidFill>
                  <a:srgbClr val="FFFF00"/>
                </a:solidFill>
              </a:rPr>
              <a:t>N</a:t>
            </a:r>
            <a:r>
              <a:rPr lang="es-ES" sz="2000" b="1">
                <a:solidFill>
                  <a:srgbClr val="FFFF00"/>
                </a:solidFill>
              </a:rPr>
              <a:t>o</a:t>
            </a:r>
            <a:r>
              <a:rPr lang="es-MX" sz="2000" b="1">
                <a:solidFill>
                  <a:srgbClr val="FFFF00"/>
                </a:solidFill>
              </a:rPr>
              <a:t>n</a:t>
            </a:r>
            <a:r>
              <a:rPr lang="es-ES_tradnl" sz="2000" b="1">
                <a:solidFill>
                  <a:srgbClr val="FFFF00"/>
                </a:solidFill>
              </a:rPr>
              <a:t> indigent poor</a:t>
            </a:r>
            <a:endParaRPr lang="es-ES" sz="2000" b="1">
              <a:solidFill>
                <a:srgbClr val="FFFF00"/>
              </a:solidFill>
            </a:endParaRPr>
          </a:p>
        </p:txBody>
      </p:sp>
      <p:sp>
        <p:nvSpPr>
          <p:cNvPr id="178240" name="Rectangle 2112"/>
          <p:cNvSpPr>
            <a:spLocks noChangeArrowheads="1"/>
          </p:cNvSpPr>
          <p:nvPr/>
        </p:nvSpPr>
        <p:spPr bwMode="auto">
          <a:xfrm flipH="1" flipV="1">
            <a:off x="4953000" y="6167438"/>
            <a:ext cx="201613" cy="150812"/>
          </a:xfrm>
          <a:prstGeom prst="rect">
            <a:avLst/>
          </a:prstGeom>
          <a:solidFill>
            <a:srgbClr val="9999FF"/>
          </a:solidFill>
          <a:ln w="12700">
            <a:solidFill>
              <a:srgbClr val="000000"/>
            </a:solidFill>
            <a:miter lim="800000"/>
            <a:headEnd/>
            <a:tailEnd/>
          </a:ln>
        </p:spPr>
        <p:txBody>
          <a:bodyPr/>
          <a:lstStyle/>
          <a:p>
            <a:endParaRPr lang="en-US"/>
          </a:p>
        </p:txBody>
      </p:sp>
      <p:sp>
        <p:nvSpPr>
          <p:cNvPr id="178241" name="Rectangle 2113"/>
          <p:cNvSpPr>
            <a:spLocks noChangeArrowheads="1"/>
          </p:cNvSpPr>
          <p:nvPr/>
        </p:nvSpPr>
        <p:spPr bwMode="auto">
          <a:xfrm>
            <a:off x="5197475" y="6096000"/>
            <a:ext cx="915988" cy="304800"/>
          </a:xfrm>
          <a:prstGeom prst="rect">
            <a:avLst/>
          </a:prstGeom>
          <a:noFill/>
          <a:ln w="9525">
            <a:noFill/>
            <a:miter lim="800000"/>
            <a:headEnd/>
            <a:tailEnd/>
          </a:ln>
        </p:spPr>
        <p:txBody>
          <a:bodyPr wrap="none" lIns="0" tIns="0" rIns="0" bIns="0">
            <a:spAutoFit/>
          </a:bodyPr>
          <a:lstStyle/>
          <a:p>
            <a:r>
              <a:rPr lang="es-ES" sz="2000" b="1">
                <a:solidFill>
                  <a:srgbClr val="FFFF00"/>
                </a:solidFill>
              </a:rPr>
              <a:t>Indigent</a:t>
            </a:r>
          </a:p>
        </p:txBody>
      </p:sp>
      <p:sp>
        <p:nvSpPr>
          <p:cNvPr id="178242" name="Rectangle 2114"/>
          <p:cNvSpPr>
            <a:spLocks noChangeArrowheads="1"/>
          </p:cNvSpPr>
          <p:nvPr/>
        </p:nvSpPr>
        <p:spPr bwMode="auto">
          <a:xfrm>
            <a:off x="1460500" y="2438400"/>
            <a:ext cx="444500" cy="304800"/>
          </a:xfrm>
          <a:prstGeom prst="rect">
            <a:avLst/>
          </a:prstGeom>
          <a:noFill/>
          <a:ln w="9525">
            <a:noFill/>
            <a:miter lim="800000"/>
            <a:headEnd/>
            <a:tailEnd/>
          </a:ln>
        </p:spPr>
        <p:txBody>
          <a:bodyPr wrap="none" lIns="0" tIns="0" rIns="0" bIns="0">
            <a:spAutoFit/>
          </a:bodyPr>
          <a:lstStyle/>
          <a:p>
            <a:r>
              <a:rPr lang="es-MX" sz="2000" b="1">
                <a:solidFill>
                  <a:srgbClr val="FFFF00"/>
                </a:solidFill>
              </a:rPr>
              <a:t>38,6</a:t>
            </a:r>
            <a:endParaRPr lang="es-ES" sz="2000" b="1">
              <a:solidFill>
                <a:srgbClr val="FFFF00"/>
              </a:solidFill>
            </a:endParaRPr>
          </a:p>
        </p:txBody>
      </p:sp>
      <p:sp>
        <p:nvSpPr>
          <p:cNvPr id="178243" name="Rectangle 2115"/>
          <p:cNvSpPr>
            <a:spLocks noChangeArrowheads="1"/>
          </p:cNvSpPr>
          <p:nvPr/>
        </p:nvSpPr>
        <p:spPr bwMode="auto">
          <a:xfrm>
            <a:off x="2679700" y="2809875"/>
            <a:ext cx="444500" cy="304800"/>
          </a:xfrm>
          <a:prstGeom prst="rect">
            <a:avLst/>
          </a:prstGeom>
          <a:noFill/>
          <a:ln w="9525">
            <a:noFill/>
            <a:miter lim="800000"/>
            <a:headEnd/>
            <a:tailEnd/>
          </a:ln>
        </p:spPr>
        <p:txBody>
          <a:bodyPr wrap="none" lIns="0" tIns="0" rIns="0" bIns="0">
            <a:spAutoFit/>
          </a:bodyPr>
          <a:lstStyle/>
          <a:p>
            <a:r>
              <a:rPr lang="es-MX" sz="2000" b="1">
                <a:solidFill>
                  <a:srgbClr val="FFFF00"/>
                </a:solidFill>
              </a:rPr>
              <a:t>32,6</a:t>
            </a:r>
            <a:endParaRPr lang="es-ES" sz="2000" b="1">
              <a:solidFill>
                <a:srgbClr val="FFFF00"/>
              </a:solidFill>
            </a:endParaRPr>
          </a:p>
        </p:txBody>
      </p:sp>
      <p:sp>
        <p:nvSpPr>
          <p:cNvPr id="178244" name="Rectangle 2116"/>
          <p:cNvSpPr>
            <a:spLocks noChangeArrowheads="1"/>
          </p:cNvSpPr>
          <p:nvPr/>
        </p:nvSpPr>
        <p:spPr bwMode="auto">
          <a:xfrm>
            <a:off x="3978275" y="3186113"/>
            <a:ext cx="444500" cy="304800"/>
          </a:xfrm>
          <a:prstGeom prst="rect">
            <a:avLst/>
          </a:prstGeom>
          <a:noFill/>
          <a:ln w="9525">
            <a:noFill/>
            <a:miter lim="800000"/>
            <a:headEnd/>
            <a:tailEnd/>
          </a:ln>
        </p:spPr>
        <p:txBody>
          <a:bodyPr wrap="none" lIns="0" tIns="0" rIns="0" bIns="0">
            <a:spAutoFit/>
          </a:bodyPr>
          <a:lstStyle/>
          <a:p>
            <a:r>
              <a:rPr lang="es-MX" sz="2000" b="1">
                <a:solidFill>
                  <a:srgbClr val="FFFF00"/>
                </a:solidFill>
              </a:rPr>
              <a:t>27,5</a:t>
            </a:r>
            <a:endParaRPr lang="es-ES" sz="2000" b="1">
              <a:solidFill>
                <a:srgbClr val="FFFF00"/>
              </a:solidFill>
            </a:endParaRPr>
          </a:p>
        </p:txBody>
      </p:sp>
      <p:sp>
        <p:nvSpPr>
          <p:cNvPr id="178245" name="Rectangle 2117"/>
          <p:cNvSpPr>
            <a:spLocks noChangeArrowheads="1"/>
          </p:cNvSpPr>
          <p:nvPr/>
        </p:nvSpPr>
        <p:spPr bwMode="auto">
          <a:xfrm>
            <a:off x="5194300" y="3484563"/>
            <a:ext cx="444500" cy="304800"/>
          </a:xfrm>
          <a:prstGeom prst="rect">
            <a:avLst/>
          </a:prstGeom>
          <a:noFill/>
          <a:ln w="9525">
            <a:noFill/>
            <a:miter lim="800000"/>
            <a:headEnd/>
            <a:tailEnd/>
          </a:ln>
        </p:spPr>
        <p:txBody>
          <a:bodyPr wrap="none" lIns="0" tIns="0" rIns="0" bIns="0">
            <a:spAutoFit/>
          </a:bodyPr>
          <a:lstStyle/>
          <a:p>
            <a:r>
              <a:rPr lang="es-MX" sz="2000" b="1">
                <a:solidFill>
                  <a:srgbClr val="FFFF00"/>
                </a:solidFill>
              </a:rPr>
              <a:t>23,2</a:t>
            </a:r>
            <a:endParaRPr lang="es-ES" sz="2000" b="1">
              <a:solidFill>
                <a:srgbClr val="FFFF00"/>
              </a:solidFill>
            </a:endParaRPr>
          </a:p>
        </p:txBody>
      </p:sp>
      <p:sp>
        <p:nvSpPr>
          <p:cNvPr id="178246" name="Rectangle 2118"/>
          <p:cNvSpPr>
            <a:spLocks noChangeArrowheads="1"/>
          </p:cNvSpPr>
          <p:nvPr/>
        </p:nvSpPr>
        <p:spPr bwMode="auto">
          <a:xfrm>
            <a:off x="6402388" y="3560763"/>
            <a:ext cx="444500" cy="304800"/>
          </a:xfrm>
          <a:prstGeom prst="rect">
            <a:avLst/>
          </a:prstGeom>
          <a:noFill/>
          <a:ln w="9525">
            <a:noFill/>
            <a:miter lim="800000"/>
            <a:headEnd/>
            <a:tailEnd/>
          </a:ln>
        </p:spPr>
        <p:txBody>
          <a:bodyPr wrap="none" lIns="0" tIns="0" rIns="0" bIns="0">
            <a:spAutoFit/>
          </a:bodyPr>
          <a:lstStyle/>
          <a:p>
            <a:r>
              <a:rPr lang="es-MX" sz="2000" b="1">
                <a:solidFill>
                  <a:srgbClr val="FFFF00"/>
                </a:solidFill>
              </a:rPr>
              <a:t>21,7</a:t>
            </a:r>
            <a:endParaRPr lang="es-ES" sz="2000" b="1">
              <a:solidFill>
                <a:srgbClr val="FFFF00"/>
              </a:solidFill>
            </a:endParaRPr>
          </a:p>
        </p:txBody>
      </p:sp>
      <p:sp>
        <p:nvSpPr>
          <p:cNvPr id="178247" name="Rectangle 2119"/>
          <p:cNvSpPr>
            <a:spLocks noChangeArrowheads="1"/>
          </p:cNvSpPr>
          <p:nvPr/>
        </p:nvSpPr>
        <p:spPr bwMode="auto">
          <a:xfrm>
            <a:off x="7640638" y="3633788"/>
            <a:ext cx="444500" cy="304800"/>
          </a:xfrm>
          <a:prstGeom prst="rect">
            <a:avLst/>
          </a:prstGeom>
          <a:noFill/>
          <a:ln w="9525">
            <a:noFill/>
            <a:miter lim="800000"/>
            <a:headEnd/>
            <a:tailEnd/>
          </a:ln>
        </p:spPr>
        <p:txBody>
          <a:bodyPr wrap="none" lIns="0" tIns="0" rIns="0" bIns="0">
            <a:spAutoFit/>
          </a:bodyPr>
          <a:lstStyle/>
          <a:p>
            <a:r>
              <a:rPr lang="es-MX" sz="2000" b="1">
                <a:solidFill>
                  <a:srgbClr val="FFFF00"/>
                </a:solidFill>
              </a:rPr>
              <a:t>20,6</a:t>
            </a:r>
            <a:endParaRPr lang="es-ES" sz="2000" b="1">
              <a:solidFill>
                <a:srgbClr val="FFFF00"/>
              </a:solidFill>
            </a:endParaRPr>
          </a:p>
        </p:txBody>
      </p:sp>
      <p:sp>
        <p:nvSpPr>
          <p:cNvPr id="178248" name="Text Box 2120"/>
          <p:cNvSpPr txBox="1">
            <a:spLocks noChangeArrowheads="1"/>
          </p:cNvSpPr>
          <p:nvPr/>
        </p:nvSpPr>
        <p:spPr bwMode="auto">
          <a:xfrm>
            <a:off x="1752600" y="457200"/>
            <a:ext cx="7162800" cy="1200150"/>
          </a:xfrm>
          <a:prstGeom prst="rect">
            <a:avLst/>
          </a:prstGeom>
          <a:noFill/>
          <a:ln w="9525">
            <a:noFill/>
            <a:miter lim="800000"/>
            <a:headEnd/>
            <a:tailEnd/>
          </a:ln>
          <a:effectLst/>
        </p:spPr>
        <p:txBody>
          <a:bodyPr>
            <a:spAutoFit/>
          </a:bodyPr>
          <a:lstStyle/>
          <a:p>
            <a:pPr algn="ctr">
              <a:lnSpc>
                <a:spcPct val="55000"/>
              </a:lnSpc>
              <a:spcBef>
                <a:spcPct val="50000"/>
              </a:spcBef>
            </a:pPr>
            <a:r>
              <a:rPr lang="es-MX" b="1">
                <a:solidFill>
                  <a:srgbClr val="FFFF00"/>
                </a:solidFill>
              </a:rPr>
              <a:t>Evolution of the incidence of poverty and of indigence</a:t>
            </a:r>
          </a:p>
          <a:p>
            <a:pPr algn="ctr">
              <a:lnSpc>
                <a:spcPct val="55000"/>
              </a:lnSpc>
              <a:spcBef>
                <a:spcPct val="50000"/>
              </a:spcBef>
            </a:pPr>
            <a:r>
              <a:rPr lang="es-MX" b="1">
                <a:solidFill>
                  <a:srgbClr val="FFFF00"/>
                </a:solidFill>
              </a:rPr>
              <a:t>1990-2000</a:t>
            </a:r>
          </a:p>
          <a:p>
            <a:pPr algn="ctr">
              <a:lnSpc>
                <a:spcPct val="55000"/>
              </a:lnSpc>
              <a:spcBef>
                <a:spcPct val="50000"/>
              </a:spcBef>
            </a:pPr>
            <a:r>
              <a:rPr lang="es-MX" sz="2000" b="1">
                <a:solidFill>
                  <a:srgbClr val="FFFF00"/>
                </a:solidFill>
              </a:rPr>
              <a:t>(Percentage of the population*)</a:t>
            </a:r>
            <a:endParaRPr lang="es-ES" sz="2000" b="1">
              <a:solidFill>
                <a:srgbClr val="FFFF00"/>
              </a:solidFill>
            </a:endParaRPr>
          </a:p>
        </p:txBody>
      </p:sp>
      <p:sp>
        <p:nvSpPr>
          <p:cNvPr id="178249" name="Text Box 2121"/>
          <p:cNvSpPr txBox="1">
            <a:spLocks noChangeArrowheads="1"/>
          </p:cNvSpPr>
          <p:nvPr/>
        </p:nvSpPr>
        <p:spPr bwMode="auto">
          <a:xfrm>
            <a:off x="76200" y="6400800"/>
            <a:ext cx="8077200" cy="384175"/>
          </a:xfrm>
          <a:prstGeom prst="rect">
            <a:avLst/>
          </a:prstGeom>
          <a:noFill/>
          <a:ln w="9525">
            <a:noFill/>
            <a:miter lim="800000"/>
            <a:headEnd/>
            <a:tailEnd/>
          </a:ln>
          <a:effectLst/>
        </p:spPr>
        <p:txBody>
          <a:bodyPr>
            <a:spAutoFit/>
          </a:bodyPr>
          <a:lstStyle/>
          <a:p>
            <a:pPr algn="just">
              <a:lnSpc>
                <a:spcPct val="55000"/>
              </a:lnSpc>
              <a:spcBef>
                <a:spcPct val="50000"/>
              </a:spcBef>
            </a:pPr>
            <a:r>
              <a:rPr lang="es-MX" sz="1200">
                <a:solidFill>
                  <a:srgbClr val="FFFF00"/>
                </a:solidFill>
              </a:rPr>
              <a:t>* Household help living in the employer’s home and their family nuclei are excluded..</a:t>
            </a:r>
          </a:p>
          <a:p>
            <a:pPr algn="just">
              <a:lnSpc>
                <a:spcPct val="55000"/>
              </a:lnSpc>
              <a:spcBef>
                <a:spcPct val="50000"/>
              </a:spcBef>
            </a:pPr>
            <a:r>
              <a:rPr lang="es-MX" sz="1200">
                <a:solidFill>
                  <a:srgbClr val="FFFF00"/>
                </a:solidFill>
              </a:rPr>
              <a:t>Source: MIDEPLAN,  CASEN Survey 1990, 1992, 1994, 1996, 1998  and 2000.</a:t>
            </a:r>
            <a:endParaRPr lang="es-ES" sz="1200">
              <a:solidFill>
                <a:srgbClr val="FFFF00"/>
              </a:solidFill>
            </a:endParaRPr>
          </a:p>
        </p:txBody>
      </p:sp>
    </p:spTree>
  </p:cSld>
  <p:clrMapOvr>
    <a:masterClrMapping/>
  </p:clrMapOvr>
  <p:transition>
    <p:random/>
  </p:transition>
</p:sld>
</file>

<file path=ppt/theme/theme1.xml><?xml version="1.0" encoding="utf-8"?>
<a:theme xmlns:a="http://schemas.openxmlformats.org/drawingml/2006/main" name="Diseño predeterminado">
  <a:themeElements>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iseño predeterminad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3370</TotalTime>
  <Words>1383</Words>
  <Application>Microsoft Office PowerPoint</Application>
  <PresentationFormat>On-screen Show (4:3)</PresentationFormat>
  <Paragraphs>262</Paragraphs>
  <Slides>38</Slides>
  <Notes>0</Notes>
  <HiddenSlides>1</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2</vt:i4>
      </vt:variant>
      <vt:variant>
        <vt:lpstr>Slide Titles</vt:lpstr>
      </vt:variant>
      <vt:variant>
        <vt:i4>38</vt:i4>
      </vt:variant>
    </vt:vector>
  </HeadingPairs>
  <TitlesOfParts>
    <vt:vector size="47" baseType="lpstr">
      <vt:lpstr>Times New Roman</vt:lpstr>
      <vt:lpstr>Arial</vt:lpstr>
      <vt:lpstr>Wingdings</vt:lpstr>
      <vt:lpstr>FrizQuadrata BT</vt:lpstr>
      <vt:lpstr>Book Antiqua</vt:lpstr>
      <vt:lpstr>Garamond</vt:lpstr>
      <vt:lpstr>Diseño predeterminado</vt:lpstr>
      <vt:lpstr>Hoja de cálculo de Microsoft Excel</vt:lpstr>
      <vt:lpstr>Gráfico de Microsoft Excel</vt:lpstr>
      <vt:lpstr>Chile Solidario System  Comprehensive Social Protection for the Country’s Poorest 225,000 Families  </vt:lpstr>
      <vt:lpstr>Slide 2</vt:lpstr>
      <vt:lpstr>Slide 3</vt:lpstr>
      <vt:lpstr>Context of Chile Solidario</vt:lpstr>
      <vt:lpstr>Slide 5</vt:lpstr>
      <vt:lpstr>Context of Chile Solidario</vt:lpstr>
      <vt:lpstr>Slide 7</vt:lpstr>
      <vt:lpstr>Slide 8</vt:lpstr>
      <vt:lpstr>Slide 9</vt:lpstr>
      <vt:lpstr>Context of Chile Solidario</vt:lpstr>
      <vt:lpstr>Context of Chile Solidario</vt:lpstr>
      <vt:lpstr>Slide 12</vt:lpstr>
      <vt:lpstr>Slide 13</vt:lpstr>
      <vt:lpstr>Chile Solidario System  </vt:lpstr>
      <vt:lpstr>                          Expected Benefits</vt:lpstr>
      <vt:lpstr>Slide 16</vt:lpstr>
      <vt:lpstr>Slide 17</vt:lpstr>
      <vt:lpstr>Slide 18</vt:lpstr>
      <vt:lpstr>Components of the System</vt:lpstr>
      <vt:lpstr>First Component</vt:lpstr>
      <vt:lpstr>First Component</vt:lpstr>
      <vt:lpstr>Second Component</vt:lpstr>
      <vt:lpstr>Third Component</vt:lpstr>
      <vt:lpstr>The Importance to the System of Ethnicity</vt:lpstr>
      <vt:lpstr>The Importance to the System of Ethnicity</vt:lpstr>
      <vt:lpstr>Minimum conditions for emerging from indigence </vt:lpstr>
      <vt:lpstr>Expected results from working with the Families </vt:lpstr>
      <vt:lpstr>Institutional Structure</vt:lpstr>
      <vt:lpstr>INSTITUTIONAL  STRUCTURE</vt:lpstr>
      <vt:lpstr>Identification and selection of  beneficiary families</vt:lpstr>
      <vt:lpstr>CHILE SOLIDARIO SYSTEM  System Coverage</vt:lpstr>
      <vt:lpstr>Component 1: Psychosocial assistance provided by professionals and experts, starting in August 2002</vt:lpstr>
      <vt:lpstr>Progress in bringing families into the System (Component Nº 1: Bridge Program)</vt:lpstr>
      <vt:lpstr>Slide 34</vt:lpstr>
      <vt:lpstr>Component 3:  Preferential access to social advancement programs</vt:lpstr>
      <vt:lpstr>Some lessons learned from working with the families</vt:lpstr>
      <vt:lpstr>Some lessons learned from working with the families</vt:lpstr>
      <vt:lpstr>Slide 38</vt:lpstr>
    </vt:vector>
  </TitlesOfParts>
  <Company>Mideplan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Presupuesto Sectorial por Subtitul</dc:title>
  <dc:creator>mideplan</dc:creator>
  <cp:lastModifiedBy>anarod</cp:lastModifiedBy>
  <cp:revision>272</cp:revision>
  <dcterms:created xsi:type="dcterms:W3CDTF">2001-10-05T13:31:20Z</dcterms:created>
  <dcterms:modified xsi:type="dcterms:W3CDTF">2010-07-12T01:20:46Z</dcterms:modified>
</cp:coreProperties>
</file>