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394" r:id="rId2"/>
    <p:sldId id="370" r:id="rId3"/>
    <p:sldId id="371" r:id="rId4"/>
    <p:sldId id="374" r:id="rId5"/>
    <p:sldId id="399" r:id="rId6"/>
    <p:sldId id="397" r:id="rId7"/>
    <p:sldId id="375" r:id="rId8"/>
    <p:sldId id="376" r:id="rId9"/>
    <p:sldId id="377" r:id="rId10"/>
    <p:sldId id="378" r:id="rId11"/>
    <p:sldId id="379" r:id="rId12"/>
    <p:sldId id="380" r:id="rId13"/>
    <p:sldId id="384" r:id="rId14"/>
    <p:sldId id="382" r:id="rId15"/>
    <p:sldId id="383" r:id="rId16"/>
    <p:sldId id="385" r:id="rId17"/>
    <p:sldId id="386" r:id="rId18"/>
    <p:sldId id="387" r:id="rId19"/>
    <p:sldId id="388" r:id="rId20"/>
    <p:sldId id="389" r:id="rId21"/>
    <p:sldId id="390" r:id="rId22"/>
    <p:sldId id="391" r:id="rId23"/>
    <p:sldId id="392" r:id="rId24"/>
    <p:sldId id="393" r:id="rId25"/>
    <p:sldId id="361" r:id="rId26"/>
    <p:sldId id="362" r:id="rId27"/>
    <p:sldId id="396" r:id="rId28"/>
    <p:sldId id="364" r:id="rId29"/>
    <p:sldId id="365" r:id="rId30"/>
    <p:sldId id="366" r:id="rId31"/>
    <p:sldId id="367" r:id="rId32"/>
  </p:sldIdLst>
  <p:sldSz cx="9144000" cy="6858000" type="screen4x3"/>
  <p:notesSz cx="6985000" cy="9283700"/>
  <p:embeddedFontLst>
    <p:embeddedFont>
      <p:font typeface="Book Antiqua" pitchFamily="18" charset="0"/>
      <p:regular r:id="rId35"/>
      <p:bold r:id="rId36"/>
      <p:italic r:id="rId37"/>
      <p:boldItalic r:id="rId38"/>
    </p:embeddedFont>
    <p:embeddedFont>
      <p:font typeface="Wingdings 3" pitchFamily="18" charset="2"/>
      <p:regular r:id="rId39"/>
    </p:embeddedFont>
    <p:embeddedFont>
      <p:font typeface="Arial Black" pitchFamily="34" charset="0"/>
      <p:bold r:id="rId40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3333FF"/>
    <a:srgbClr val="FF9966"/>
    <a:srgbClr val="FF3300"/>
    <a:srgbClr val="FF9933"/>
    <a:srgbClr val="33CC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50" d="100"/>
          <a:sy n="50" d="100"/>
        </p:scale>
        <p:origin x="-480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76" y="-90"/>
      </p:cViewPr>
      <p:guideLst>
        <p:guide orient="horz" pos="2923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>
            <a:lvl1pPr defTabSz="935038">
              <a:defRPr sz="1200"/>
            </a:lvl1pPr>
          </a:lstStyle>
          <a:p>
            <a:endParaRPr lang="es-E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7638" y="0"/>
            <a:ext cx="302736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/>
            </a:lvl1pPr>
          </a:lstStyle>
          <a:p>
            <a:endParaRPr lang="es-E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2736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1" tIns="46785" rIns="93571" bIns="46785" numCol="1" anchor="b" anchorCtr="0" compatLnSpc="1">
            <a:prstTxWarp prst="textNoShape">
              <a:avLst/>
            </a:prstTxWarp>
          </a:bodyPr>
          <a:lstStyle>
            <a:lvl1pPr defTabSz="935038">
              <a:defRPr sz="1200"/>
            </a:lvl1pPr>
          </a:lstStyle>
          <a:p>
            <a:endParaRPr lang="es-E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7638" y="8818563"/>
            <a:ext cx="302736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1" tIns="46785" rIns="93571" bIns="46785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/>
            </a:lvl1pPr>
          </a:lstStyle>
          <a:p>
            <a:fld id="{6E5448BD-BCCD-4AB0-A37D-BC300459DF3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>
            <a:lvl1pPr defTabSz="935038">
              <a:defRPr sz="1200"/>
            </a:lvl1pPr>
          </a:lstStyle>
          <a:p>
            <a:endParaRPr lang="es-ES"/>
          </a:p>
        </p:txBody>
      </p:sp>
      <p:sp>
        <p:nvSpPr>
          <p:cNvPr id="73731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957638" y="0"/>
            <a:ext cx="3027362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/>
            </a:lvl1pPr>
          </a:lstStyle>
          <a:p>
            <a:endParaRPr lang="es-ES"/>
          </a:p>
        </p:txBody>
      </p:sp>
      <p:sp>
        <p:nvSpPr>
          <p:cNvPr id="73732" name="Rectangle 2052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96975" y="704850"/>
            <a:ext cx="4591050" cy="3443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3733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383088"/>
            <a:ext cx="5121275" cy="422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1" tIns="46785" rIns="93571" bIns="46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3734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5550"/>
            <a:ext cx="302736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1" tIns="46785" rIns="93571" bIns="46785" numCol="1" anchor="b" anchorCtr="0" compatLnSpc="1">
            <a:prstTxWarp prst="textNoShape">
              <a:avLst/>
            </a:prstTxWarp>
          </a:bodyPr>
          <a:lstStyle>
            <a:lvl1pPr defTabSz="935038">
              <a:defRPr sz="1200"/>
            </a:lvl1pPr>
          </a:lstStyle>
          <a:p>
            <a:endParaRPr lang="es-ES"/>
          </a:p>
        </p:txBody>
      </p:sp>
      <p:sp>
        <p:nvSpPr>
          <p:cNvPr id="73735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7638" y="8845550"/>
            <a:ext cx="3027362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571" tIns="46785" rIns="93571" bIns="46785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/>
            </a:lvl1pPr>
          </a:lstStyle>
          <a:p>
            <a:fld id="{2EBDACAF-C498-4F2D-A809-5FAAE30EBFE9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es-CL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es-CL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endParaRPr lang="es-CL"/>
          </a:p>
        </p:txBody>
      </p:sp>
      <p:graphicFrame>
        <p:nvGraphicFramePr>
          <p:cNvPr id="5133" name="Object 13"/>
          <p:cNvGraphicFramePr>
            <a:graphicFrameLocks noChangeAspect="1"/>
          </p:cNvGraphicFramePr>
          <p:nvPr/>
        </p:nvGraphicFramePr>
        <p:xfrm>
          <a:off x="8229600" y="304800"/>
          <a:ext cx="598488" cy="962025"/>
        </p:xfrm>
        <a:graphic>
          <a:graphicData uri="http://schemas.openxmlformats.org/presentationml/2006/ole">
            <p:oleObj spid="_x0000_s5133" name="Foto de Photo Editor" r:id="rId15" imgW="1762371" imgH="2838846" progId="MSPhotoEd.3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Chart2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11975" name="Rectangle 7"/>
          <p:cNvSpPr>
            <a:spLocks noChangeArrowheads="1"/>
          </p:cNvSpPr>
          <p:nvPr/>
        </p:nvSpPr>
        <p:spPr bwMode="auto">
          <a:xfrm>
            <a:off x="7696200" y="1524000"/>
            <a:ext cx="1447800" cy="357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55000"/>
              </a:lnSpc>
              <a:spcBef>
                <a:spcPct val="50000"/>
              </a:spcBef>
            </a:pPr>
            <a:r>
              <a:rPr kumimoji="0" lang="es-MX" sz="900" b="1">
                <a:solidFill>
                  <a:srgbClr val="33CCFF"/>
                </a:solidFill>
                <a:latin typeface="FrizQuadrata BT" pitchFamily="34" charset="0"/>
              </a:rPr>
              <a:t>Government of Chile</a:t>
            </a:r>
          </a:p>
          <a:p>
            <a:pPr algn="ctr" eaLnBrk="0" hangingPunct="0">
              <a:lnSpc>
                <a:spcPct val="55000"/>
              </a:lnSpc>
              <a:spcBef>
                <a:spcPct val="50000"/>
              </a:spcBef>
            </a:pPr>
            <a:r>
              <a:rPr kumimoji="0" lang="es-MX" sz="600" b="1">
                <a:solidFill>
                  <a:srgbClr val="33CCFF"/>
                </a:solidFill>
                <a:latin typeface="FrizQuadrata BT" pitchFamily="34" charset="0"/>
              </a:rPr>
              <a:t>MINISTRY OF </a:t>
            </a:r>
          </a:p>
          <a:p>
            <a:pPr algn="ctr" eaLnBrk="0" hangingPunct="0">
              <a:lnSpc>
                <a:spcPct val="55000"/>
              </a:lnSpc>
              <a:spcBef>
                <a:spcPct val="50000"/>
              </a:spcBef>
            </a:pPr>
            <a:r>
              <a:rPr kumimoji="0" lang="es-MX" sz="600" b="1">
                <a:solidFill>
                  <a:srgbClr val="33CCFF"/>
                </a:solidFill>
                <a:latin typeface="FrizQuadrata BT" pitchFamily="34" charset="0"/>
              </a:rPr>
              <a:t>PLANNING AND COOPERATION</a:t>
            </a:r>
            <a:endParaRPr kumimoji="0" lang="es-ES" sz="600" b="1">
              <a:solidFill>
                <a:srgbClr val="33CCFF"/>
              </a:solidFill>
              <a:latin typeface="FrizQuadrata BT" pitchFamily="34" charset="0"/>
            </a:endParaRPr>
          </a:p>
        </p:txBody>
      </p:sp>
      <p:sp>
        <p:nvSpPr>
          <p:cNvPr id="211979" name="WordArt 11"/>
          <p:cNvSpPr>
            <a:spLocks noChangeArrowheads="1" noChangeShapeType="1" noTextEdit="1"/>
          </p:cNvSpPr>
          <p:nvPr/>
        </p:nvSpPr>
        <p:spPr bwMode="auto">
          <a:xfrm>
            <a:off x="2057400" y="3657600"/>
            <a:ext cx="6781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9525" cap="sq">
                  <a:noFill/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FFFF66"/>
                    </a:gs>
                    <a:gs pos="100000">
                      <a:srgbClr val="33CC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in Poverty Reduction</a:t>
            </a:r>
          </a:p>
        </p:txBody>
      </p:sp>
      <p:sp>
        <p:nvSpPr>
          <p:cNvPr id="211981" name="WordArt 13"/>
          <p:cNvSpPr>
            <a:spLocks noChangeArrowheads="1" noChangeShapeType="1" noTextEdit="1"/>
          </p:cNvSpPr>
          <p:nvPr/>
        </p:nvSpPr>
        <p:spPr bwMode="auto">
          <a:xfrm>
            <a:off x="2133600" y="2438400"/>
            <a:ext cx="6400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 cap="sq">
                  <a:noFill/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33CCFF"/>
                    </a:gs>
                    <a:gs pos="100000">
                      <a:srgbClr val="FFFF66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Arial"/>
                <a:cs typeface="Arial"/>
              </a:rPr>
              <a:t>Chile's Experience</a:t>
            </a:r>
          </a:p>
        </p:txBody>
      </p:sp>
      <p:sp>
        <p:nvSpPr>
          <p:cNvPr id="211982" name="Rectangle 14"/>
          <p:cNvSpPr>
            <a:spLocks noChangeArrowheads="1"/>
          </p:cNvSpPr>
          <p:nvPr/>
        </p:nvSpPr>
        <p:spPr bwMode="auto">
          <a:xfrm>
            <a:off x="609600" y="6477000"/>
            <a:ext cx="3581400" cy="3810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100000">
                <a:srgbClr val="33CCFF"/>
              </a:gs>
            </a:gsLst>
            <a:path path="shape">
              <a:fillToRect l="50000" t="50000" r="50000" b="50000"/>
            </a:path>
          </a:gra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1983" name="Text Box 15"/>
          <p:cNvSpPr txBox="1">
            <a:spLocks noChangeArrowheads="1"/>
          </p:cNvSpPr>
          <p:nvPr/>
        </p:nvSpPr>
        <p:spPr bwMode="auto">
          <a:xfrm>
            <a:off x="-3276600" y="6491288"/>
            <a:ext cx="7391400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1800" b="1">
                <a:latin typeface="Arial" pitchFamily="34" charset="0"/>
              </a:rPr>
              <a:t>May  2002</a:t>
            </a:r>
            <a:endParaRPr lang="es-ES" sz="1800" b="1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graphicFrame>
        <p:nvGraphicFramePr>
          <p:cNvPr id="193539" name="Object 3"/>
          <p:cNvGraphicFramePr>
            <a:graphicFrameLocks noChangeAspect="1"/>
          </p:cNvGraphicFramePr>
          <p:nvPr/>
        </p:nvGraphicFramePr>
        <p:xfrm>
          <a:off x="-228600" y="1295400"/>
          <a:ext cx="8610600" cy="5562600"/>
        </p:xfrm>
        <a:graphic>
          <a:graphicData uri="http://schemas.openxmlformats.org/presentationml/2006/ole">
            <p:oleObj spid="_x0000_s193539" name="Chart" r:id="rId3" imgW="6953488" imgH="4019788" progId="Excel.Chart.8">
              <p:embed/>
            </p:oleObj>
          </a:graphicData>
        </a:graphic>
      </p:graphicFrame>
      <p:sp>
        <p:nvSpPr>
          <p:cNvPr id="193540" name="Text Box 4"/>
          <p:cNvSpPr txBox="1">
            <a:spLocks noChangeArrowheads="1"/>
          </p:cNvSpPr>
          <p:nvPr/>
        </p:nvSpPr>
        <p:spPr bwMode="auto">
          <a:xfrm>
            <a:off x="1752600" y="1981200"/>
            <a:ext cx="7391400" cy="11874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s-ES" b="1">
                <a:solidFill>
                  <a:srgbClr val="FF9933"/>
                </a:solidFill>
                <a:latin typeface="Arial" pitchFamily="34" charset="0"/>
              </a:rPr>
              <a:t>SOCIAL PUBLIC EXPENDITURE PER CAPITA </a:t>
            </a:r>
          </a:p>
          <a:p>
            <a:pPr algn="ctr"/>
            <a:r>
              <a:rPr lang="es-ES" b="1">
                <a:solidFill>
                  <a:srgbClr val="FF9933"/>
                </a:solidFill>
                <a:latin typeface="Arial" pitchFamily="34" charset="0"/>
              </a:rPr>
              <a:t>1990-2000</a:t>
            </a:r>
          </a:p>
          <a:p>
            <a:pPr algn="ctr"/>
            <a:r>
              <a:rPr lang="es-ES" b="1">
                <a:solidFill>
                  <a:srgbClr val="FF9933"/>
                </a:solidFill>
                <a:latin typeface="Arial" pitchFamily="34" charset="0"/>
              </a:rPr>
              <a:t> (In pesos of 2000)</a:t>
            </a:r>
          </a:p>
        </p:txBody>
      </p:sp>
      <p:sp>
        <p:nvSpPr>
          <p:cNvPr id="193542" name="Text Box 6"/>
          <p:cNvSpPr txBox="1">
            <a:spLocks noChangeArrowheads="1"/>
          </p:cNvSpPr>
          <p:nvPr/>
        </p:nvSpPr>
        <p:spPr bwMode="auto">
          <a:xfrm>
            <a:off x="3657600" y="685800"/>
            <a:ext cx="4884738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s-ES_tradnl" sz="40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Social Development</a:t>
            </a:r>
            <a:endParaRPr lang="es-ES" sz="400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193543" name="Text Box 7"/>
          <p:cNvSpPr txBox="1">
            <a:spLocks noChangeArrowheads="1"/>
          </p:cNvSpPr>
          <p:nvPr/>
        </p:nvSpPr>
        <p:spPr bwMode="auto">
          <a:xfrm>
            <a:off x="1371600" y="2819400"/>
            <a:ext cx="990600" cy="517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 b="1">
                <a:solidFill>
                  <a:srgbClr val="FFCC00"/>
                </a:solidFill>
              </a:rPr>
              <a:t>$ per capita</a:t>
            </a:r>
            <a:endParaRPr lang="es-ES" sz="1400" b="1">
              <a:solidFill>
                <a:srgbClr val="FFCC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194563" name="Text Box 3"/>
          <p:cNvSpPr txBox="1">
            <a:spLocks noChangeArrowheads="1"/>
          </p:cNvSpPr>
          <p:nvPr/>
        </p:nvSpPr>
        <p:spPr bwMode="auto">
          <a:xfrm>
            <a:off x="1981200" y="762000"/>
            <a:ext cx="67818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Economic Growth</a:t>
            </a:r>
            <a:endParaRPr lang="es-ES" sz="40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564" name="Text Box 4"/>
          <p:cNvSpPr txBox="1">
            <a:spLocks noChangeArrowheads="1"/>
          </p:cNvSpPr>
          <p:nvPr/>
        </p:nvSpPr>
        <p:spPr bwMode="auto">
          <a:xfrm>
            <a:off x="228600" y="2438400"/>
            <a:ext cx="8915400" cy="13731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754063" lvl="1" indent="-466725"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rgbClr val="33CCFF"/>
                </a:solidFill>
                <a:latin typeface="Arial" pitchFamily="34" charset="0"/>
              </a:rPr>
              <a:t>Between 1990 and 2000, the Gross Domestic Product (GDP) showed an average annual growth rate of  6.3%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graphicFrame>
        <p:nvGraphicFramePr>
          <p:cNvPr id="225280" name="Object 1024"/>
          <p:cNvGraphicFramePr>
            <a:graphicFrameLocks noChangeAspect="1"/>
          </p:cNvGraphicFramePr>
          <p:nvPr/>
        </p:nvGraphicFramePr>
        <p:xfrm>
          <a:off x="685800" y="1905000"/>
          <a:ext cx="7848600" cy="3905250"/>
        </p:xfrm>
        <a:graphic>
          <a:graphicData uri="http://schemas.openxmlformats.org/presentationml/2006/ole">
            <p:oleObj spid="_x0000_s225280" name="Chart" r:id="rId3" imgW="4067367" imgH="2115000" progId="Excel.Chart.8">
              <p:embed/>
            </p:oleObj>
          </a:graphicData>
        </a:graphic>
      </p:graphicFrame>
      <p:sp>
        <p:nvSpPr>
          <p:cNvPr id="195588" name="Text Box 4"/>
          <p:cNvSpPr txBox="1">
            <a:spLocks noChangeArrowheads="1"/>
          </p:cNvSpPr>
          <p:nvPr/>
        </p:nvSpPr>
        <p:spPr bwMode="auto">
          <a:xfrm>
            <a:off x="800100" y="5562600"/>
            <a:ext cx="75438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>
                <a:solidFill>
                  <a:srgbClr val="FF9966"/>
                </a:solidFill>
                <a:latin typeface="Arial" pitchFamily="34" charset="0"/>
              </a:rPr>
              <a:t>During this period the inflation rate decreased steadily from  27.3% to 4.5%</a:t>
            </a:r>
            <a:endParaRPr lang="es-ES" sz="2800">
              <a:solidFill>
                <a:srgbClr val="FF9966"/>
              </a:solidFill>
              <a:latin typeface="Arial" pitchFamily="34" charset="0"/>
            </a:endParaRPr>
          </a:p>
        </p:txBody>
      </p:sp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1981200" y="762000"/>
            <a:ext cx="67818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Economic Growth</a:t>
            </a:r>
            <a:endParaRPr lang="es-ES" sz="40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5590" name="Text Box 6"/>
          <p:cNvSpPr txBox="1">
            <a:spLocks noChangeArrowheads="1"/>
          </p:cNvSpPr>
          <p:nvPr/>
        </p:nvSpPr>
        <p:spPr bwMode="auto">
          <a:xfrm>
            <a:off x="3276600" y="2362200"/>
            <a:ext cx="5867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accent1"/>
                </a:solidFill>
                <a:latin typeface="Arial" pitchFamily="34" charset="0"/>
              </a:rPr>
              <a:t>Inflation Annual Rate Evolution </a:t>
            </a:r>
            <a:endParaRPr lang="es-ES">
              <a:solidFill>
                <a:schemeClr val="accent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1026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graphicFrame>
        <p:nvGraphicFramePr>
          <p:cNvPr id="226304" name="Object 1024"/>
          <p:cNvGraphicFramePr>
            <a:graphicFrameLocks noChangeAspect="1"/>
          </p:cNvGraphicFramePr>
          <p:nvPr/>
        </p:nvGraphicFramePr>
        <p:xfrm>
          <a:off x="228600" y="1828800"/>
          <a:ext cx="8229600" cy="3605213"/>
        </p:xfrm>
        <a:graphic>
          <a:graphicData uri="http://schemas.openxmlformats.org/presentationml/2006/ole">
            <p:oleObj spid="_x0000_s226304" name="Chart" r:id="rId3" imgW="4077242" imgH="1934057" progId="Excel.Chart.8">
              <p:embed/>
            </p:oleObj>
          </a:graphicData>
        </a:graphic>
      </p:graphicFrame>
      <p:sp>
        <p:nvSpPr>
          <p:cNvPr id="199684" name="Rectangle 1028"/>
          <p:cNvSpPr>
            <a:spLocks noChangeArrowheads="1"/>
          </p:cNvSpPr>
          <p:nvPr/>
        </p:nvSpPr>
        <p:spPr bwMode="auto">
          <a:xfrm>
            <a:off x="419100" y="5562600"/>
            <a:ext cx="8724900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b="1">
                <a:solidFill>
                  <a:srgbClr val="FF9966"/>
                </a:solidFill>
                <a:latin typeface="Arial" pitchFamily="34" charset="0"/>
              </a:rPr>
              <a:t>The population’s average income per capita increases from  US$ 2,315 in 1990 to US$ 4,603 in the year 2000</a:t>
            </a:r>
            <a:endParaRPr lang="es-ES" b="1">
              <a:solidFill>
                <a:srgbClr val="FF9966"/>
              </a:solidFill>
              <a:latin typeface="Arial" pitchFamily="34" charset="0"/>
            </a:endParaRPr>
          </a:p>
        </p:txBody>
      </p:sp>
      <p:sp>
        <p:nvSpPr>
          <p:cNvPr id="199685" name="Text Box 1029"/>
          <p:cNvSpPr txBox="1">
            <a:spLocks noChangeArrowheads="1"/>
          </p:cNvSpPr>
          <p:nvPr/>
        </p:nvSpPr>
        <p:spPr bwMode="auto">
          <a:xfrm>
            <a:off x="1447800" y="762000"/>
            <a:ext cx="7239000" cy="1066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1990 – 2000 Income Evolution </a:t>
            </a:r>
          </a:p>
          <a:p>
            <a:pPr algn="ctr"/>
            <a:r>
              <a:rPr lang="es-ES_tradnl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US$ per capita</a:t>
            </a:r>
            <a:endParaRPr lang="es-ES" sz="32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197635" name="Text Box 3"/>
          <p:cNvSpPr txBox="1">
            <a:spLocks noChangeArrowheads="1"/>
          </p:cNvSpPr>
          <p:nvPr/>
        </p:nvSpPr>
        <p:spPr bwMode="auto">
          <a:xfrm>
            <a:off x="609600" y="2133600"/>
            <a:ext cx="8153400" cy="33877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60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The country’s Political Stability, Social Development and Economic Growth created an effective context for the successful application of social policies targeted to poverty and indigence reduction.</a:t>
            </a:r>
            <a:endParaRPr lang="es-ES_tradnl" sz="3600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graphicFrame>
        <p:nvGraphicFramePr>
          <p:cNvPr id="227328" name="Object 1024"/>
          <p:cNvGraphicFramePr>
            <a:graphicFrameLocks noChangeAspect="1"/>
          </p:cNvGraphicFramePr>
          <p:nvPr/>
        </p:nvGraphicFramePr>
        <p:xfrm>
          <a:off x="533400" y="1905000"/>
          <a:ext cx="8305800" cy="4953000"/>
        </p:xfrm>
        <a:graphic>
          <a:graphicData uri="http://schemas.openxmlformats.org/presentationml/2006/ole">
            <p:oleObj spid="_x0000_s227328" name="Chart" r:id="rId3" imgW="4115161" imgH="2248382" progId="Excel.Chart.8">
              <p:embed/>
            </p:oleObj>
          </a:graphicData>
        </a:graphic>
      </p:graphicFrame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1905000" y="381000"/>
            <a:ext cx="6553200" cy="15541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Percentage of the Poor and Indigent Population in Chile</a:t>
            </a:r>
          </a:p>
          <a:p>
            <a:pPr algn="ctr"/>
            <a:r>
              <a:rPr lang="es-ES_tradnl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1990-2000</a:t>
            </a:r>
            <a:endParaRPr lang="es-ES" sz="32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198661" name="Text Box 5"/>
          <p:cNvSpPr txBox="1">
            <a:spLocks noChangeArrowheads="1"/>
          </p:cNvSpPr>
          <p:nvPr/>
        </p:nvSpPr>
        <p:spPr bwMode="auto">
          <a:xfrm>
            <a:off x="7239000" y="3733800"/>
            <a:ext cx="1905000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33CCFF"/>
                </a:solidFill>
              </a:rPr>
              <a:t>Non indigent poor</a:t>
            </a:r>
            <a:endParaRPr lang="es-ES" b="1">
              <a:solidFill>
                <a:srgbClr val="33CCFF"/>
              </a:solidFill>
            </a:endParaRPr>
          </a:p>
        </p:txBody>
      </p:sp>
      <p:sp>
        <p:nvSpPr>
          <p:cNvPr id="198662" name="Text Box 6"/>
          <p:cNvSpPr txBox="1">
            <a:spLocks noChangeArrowheads="1"/>
          </p:cNvSpPr>
          <p:nvPr/>
        </p:nvSpPr>
        <p:spPr bwMode="auto">
          <a:xfrm>
            <a:off x="7162800" y="4800600"/>
            <a:ext cx="2286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FFCC00"/>
                </a:solidFill>
              </a:rPr>
              <a:t>Indigent</a:t>
            </a:r>
            <a:endParaRPr lang="es-ES" b="1">
              <a:solidFill>
                <a:srgbClr val="FFCC00"/>
              </a:solidFill>
            </a:endParaRPr>
          </a:p>
        </p:txBody>
      </p:sp>
      <p:sp>
        <p:nvSpPr>
          <p:cNvPr id="198663" name="AutoShape 7"/>
          <p:cNvSpPr>
            <a:spLocks/>
          </p:cNvSpPr>
          <p:nvPr/>
        </p:nvSpPr>
        <p:spPr bwMode="auto">
          <a:xfrm>
            <a:off x="7162800" y="3733800"/>
            <a:ext cx="76200" cy="838200"/>
          </a:xfrm>
          <a:prstGeom prst="rightBrace">
            <a:avLst>
              <a:gd name="adj1" fmla="val 91667"/>
              <a:gd name="adj2" fmla="val 50000"/>
            </a:avLst>
          </a:prstGeom>
          <a:noFill/>
          <a:ln w="38100">
            <a:solidFill>
              <a:srgbClr val="FF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4" name="AutoShape 8"/>
          <p:cNvSpPr>
            <a:spLocks/>
          </p:cNvSpPr>
          <p:nvPr/>
        </p:nvSpPr>
        <p:spPr bwMode="auto">
          <a:xfrm>
            <a:off x="7162800" y="4800600"/>
            <a:ext cx="76200" cy="381000"/>
          </a:xfrm>
          <a:prstGeom prst="rightBrace">
            <a:avLst>
              <a:gd name="adj1" fmla="val 41667"/>
              <a:gd name="adj2" fmla="val 50000"/>
            </a:avLst>
          </a:prstGeom>
          <a:noFill/>
          <a:ln w="38100">
            <a:solidFill>
              <a:srgbClr val="FF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5" name="AutoShape 9"/>
          <p:cNvSpPr>
            <a:spLocks/>
          </p:cNvSpPr>
          <p:nvPr/>
        </p:nvSpPr>
        <p:spPr bwMode="auto">
          <a:xfrm>
            <a:off x="1295400" y="2362200"/>
            <a:ext cx="228600" cy="2933700"/>
          </a:xfrm>
          <a:prstGeom prst="leftBrace">
            <a:avLst>
              <a:gd name="adj1" fmla="val 106944"/>
              <a:gd name="adj2" fmla="val 50000"/>
            </a:avLst>
          </a:prstGeom>
          <a:noFill/>
          <a:ln w="38100" cap="sq">
            <a:solidFill>
              <a:srgbClr val="FF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6" name="Text Box 10"/>
          <p:cNvSpPr txBox="1">
            <a:spLocks noChangeArrowheads="1"/>
          </p:cNvSpPr>
          <p:nvPr/>
        </p:nvSpPr>
        <p:spPr bwMode="auto">
          <a:xfrm>
            <a:off x="0" y="3429000"/>
            <a:ext cx="1295400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FF9933"/>
                </a:solidFill>
              </a:rPr>
              <a:t>Total Poverty</a:t>
            </a:r>
            <a:endParaRPr lang="es-ES" b="1">
              <a:solidFill>
                <a:srgbClr val="FF9933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00707" name="Text Box 3"/>
          <p:cNvSpPr txBox="1">
            <a:spLocks noChangeArrowheads="1"/>
          </p:cNvSpPr>
          <p:nvPr/>
        </p:nvSpPr>
        <p:spPr bwMode="auto">
          <a:xfrm>
            <a:off x="228600" y="1981200"/>
            <a:ext cx="8610600" cy="3505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 b="1">
                <a:solidFill>
                  <a:schemeClr val="accent1"/>
                </a:solidFill>
                <a:latin typeface="Arial" pitchFamily="34" charset="0"/>
              </a:rPr>
              <a:t>Between 1990 and 2000</a:t>
            </a:r>
          </a:p>
          <a:p>
            <a:pPr algn="ctr">
              <a:spcBef>
                <a:spcPct val="50000"/>
              </a:spcBef>
            </a:pPr>
            <a:r>
              <a:rPr lang="es-ES_tradnl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The percentage of the poor population in   Chile decreases from 38.6% to 20.6%</a:t>
            </a:r>
            <a:r>
              <a:rPr lang="es-ES_tradnl" sz="3200" b="1">
                <a:solidFill>
                  <a:schemeClr val="accent1"/>
                </a:solidFill>
                <a:latin typeface="Arial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s-ES_tradnl" sz="3200" b="1">
                <a:solidFill>
                  <a:schemeClr val="accent1"/>
                </a:solidFill>
                <a:latin typeface="Arial" pitchFamily="34" charset="0"/>
              </a:rPr>
              <a:t>The pace of reduction stops from 1996 on, and it shows a standstill in the indigence situation </a:t>
            </a:r>
            <a:endParaRPr lang="es-ES" sz="3200" b="1">
              <a:solidFill>
                <a:schemeClr val="accent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01731" name="Text Box 3"/>
          <p:cNvSpPr txBox="1">
            <a:spLocks noChangeArrowheads="1"/>
          </p:cNvSpPr>
          <p:nvPr/>
        </p:nvSpPr>
        <p:spPr bwMode="auto">
          <a:xfrm>
            <a:off x="381000" y="2286000"/>
            <a:ext cx="8343900" cy="36623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The Public Expenditure Growth is Reflected Mainly on:</a:t>
            </a:r>
          </a:p>
          <a:p>
            <a:pPr algn="ctr">
              <a:spcBef>
                <a:spcPct val="50000"/>
              </a:spcBef>
            </a:pPr>
            <a:r>
              <a:rPr lang="es-ES_tradnl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Health </a:t>
            </a:r>
          </a:p>
          <a:p>
            <a:pPr algn="ctr">
              <a:spcBef>
                <a:spcPct val="50000"/>
              </a:spcBef>
            </a:pPr>
            <a:r>
              <a:rPr lang="es-ES_tradnl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Education</a:t>
            </a:r>
          </a:p>
          <a:p>
            <a:pPr algn="ctr">
              <a:spcBef>
                <a:spcPct val="50000"/>
              </a:spcBef>
            </a:pPr>
            <a:r>
              <a:rPr lang="es-ES_tradnl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Housing</a:t>
            </a:r>
            <a:endParaRPr lang="es-ES" sz="36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04803" name="Text Box 3"/>
          <p:cNvSpPr txBox="1">
            <a:spLocks noChangeArrowheads="1"/>
          </p:cNvSpPr>
          <p:nvPr/>
        </p:nvSpPr>
        <p:spPr bwMode="auto">
          <a:xfrm>
            <a:off x="228600" y="1905000"/>
            <a:ext cx="8915400" cy="4273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>
                <a:solidFill>
                  <a:schemeClr val="accent1"/>
                </a:solidFill>
                <a:latin typeface="Arial" pitchFamily="34" charset="0"/>
              </a:rPr>
              <a:t>Public expenditure on health increased more than twice in real terms </a:t>
            </a:r>
            <a:endParaRPr lang="es-ES_tradnl" sz="3200">
              <a:solidFill>
                <a:srgbClr val="FF9900"/>
              </a:solidFill>
              <a:latin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1"/>
                </a:solidFill>
                <a:latin typeface="Arial" pitchFamily="34" charset="0"/>
              </a:rPr>
              <a:t>   Important improvements are made on:</a:t>
            </a: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personnel salaries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extension of primary health care coverage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creation of emergency primary care services </a:t>
            </a:r>
          </a:p>
          <a:p>
            <a:pPr>
              <a:spcBef>
                <a:spcPct val="50000"/>
              </a:spcBef>
            </a:pPr>
            <a:endParaRPr lang="es-ES_tradnl" sz="2800">
              <a:latin typeface="Arial" pitchFamily="34" charset="0"/>
            </a:endParaRPr>
          </a:p>
        </p:txBody>
      </p:sp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2362200" y="685800"/>
            <a:ext cx="67818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Health</a:t>
            </a:r>
            <a:r>
              <a:rPr lang="es-ES_tradnl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1990 - 2000</a:t>
            </a:r>
            <a:endParaRPr lang="es-ES" sz="40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05827" name="Text Box 3"/>
          <p:cNvSpPr txBox="1">
            <a:spLocks noChangeArrowheads="1"/>
          </p:cNvSpPr>
          <p:nvPr/>
        </p:nvSpPr>
        <p:spPr bwMode="auto">
          <a:xfrm>
            <a:off x="838200" y="1890713"/>
            <a:ext cx="7772400" cy="43640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The series of measures carried out in the health sector have been translated into the improvement of mortality and life expectancy indexes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1"/>
                </a:solidFill>
                <a:latin typeface="Arial" pitchFamily="34" charset="0"/>
              </a:rPr>
              <a:t>Infant mortality decreased from 16 per thousand in 1990 to 10 per thousand born alive in the year 2000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Life expectancy at birth increased from 72.7 years in 1990 to 75.2 years in 2000</a:t>
            </a:r>
          </a:p>
        </p:txBody>
      </p:sp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2362200" y="762000"/>
            <a:ext cx="67818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Health</a:t>
            </a:r>
            <a:r>
              <a:rPr lang="es-ES_tradnl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1990 - 2000</a:t>
            </a:r>
            <a:endParaRPr lang="es-ES" sz="40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4191000" y="1981200"/>
            <a:ext cx="4648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r>
              <a:rPr lang="en-US" sz="2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Total: 756,626 Km2 in the continent, 1,250,000 Km2 in Antartica.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2"/>
              </a:buBlip>
            </a:pPr>
            <a:r>
              <a:rPr lang="en-US" sz="28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Political – Administrative Organization:</a:t>
            </a:r>
            <a:r>
              <a:rPr lang="en-US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3"/>
              </a:buBlip>
            </a:pPr>
            <a:r>
              <a:rPr lang="en-US">
                <a:solidFill>
                  <a:srgbClr val="3333FF"/>
                </a:solidFill>
                <a:latin typeface="Arial" pitchFamily="34" charset="0"/>
              </a:rPr>
              <a:t>     </a:t>
            </a:r>
            <a:r>
              <a:rPr lang="en-US">
                <a:solidFill>
                  <a:schemeClr val="accent2"/>
                </a:solidFill>
                <a:latin typeface="Arial" pitchFamily="34" charset="0"/>
              </a:rPr>
              <a:t>13 regions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3"/>
              </a:buBlip>
            </a:pPr>
            <a:r>
              <a:rPr lang="en-US">
                <a:solidFill>
                  <a:schemeClr val="accent2"/>
                </a:solidFill>
                <a:latin typeface="Arial" pitchFamily="34" charset="0"/>
              </a:rPr>
              <a:t>     51 provinces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Blip>
                <a:blip r:embed="rId3"/>
              </a:buBlip>
            </a:pPr>
            <a:r>
              <a:rPr lang="en-US">
                <a:solidFill>
                  <a:schemeClr val="accent2"/>
                </a:solidFill>
                <a:latin typeface="Arial" pitchFamily="34" charset="0"/>
              </a:rPr>
              <a:t>    341 communes</a:t>
            </a:r>
          </a:p>
        </p:txBody>
      </p:sp>
      <p:sp>
        <p:nvSpPr>
          <p:cNvPr id="185349" name="Rectangle 5"/>
          <p:cNvSpPr>
            <a:spLocks noChangeArrowheads="1"/>
          </p:cNvSpPr>
          <p:nvPr/>
        </p:nvSpPr>
        <p:spPr bwMode="auto">
          <a:xfrm>
            <a:off x="4953000" y="45720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sz="72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Chile</a:t>
            </a:r>
            <a:endParaRPr lang="en-US" sz="7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85350" name="Picture 6" descr="C:\Mis documentos\Chil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0"/>
            <a:ext cx="3908425" cy="6858000"/>
          </a:xfrm>
          <a:prstGeom prst="rect">
            <a:avLst/>
          </a:prstGeom>
          <a:noFill/>
        </p:spPr>
      </p:pic>
      <p:sp>
        <p:nvSpPr>
          <p:cNvPr id="185351" name="AutoShape 7"/>
          <p:cNvSpPr>
            <a:spLocks noChangeArrowheads="1"/>
          </p:cNvSpPr>
          <p:nvPr/>
        </p:nvSpPr>
        <p:spPr bwMode="auto">
          <a:xfrm rot="21480764" flipH="1">
            <a:off x="1371600" y="609600"/>
            <a:ext cx="1216025" cy="5867400"/>
          </a:xfrm>
          <a:prstGeom prst="parallelogram">
            <a:avLst>
              <a:gd name="adj" fmla="val 25000"/>
            </a:avLst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5352" name="Rectangle 8"/>
          <p:cNvSpPr>
            <a:spLocks noChangeArrowheads="1"/>
          </p:cNvSpPr>
          <p:nvPr/>
        </p:nvSpPr>
        <p:spPr bwMode="auto">
          <a:xfrm>
            <a:off x="7696200" y="1447800"/>
            <a:ext cx="1447800" cy="43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55000"/>
              </a:lnSpc>
              <a:spcBef>
                <a:spcPct val="50000"/>
              </a:spcBef>
            </a:pPr>
            <a:r>
              <a:rPr kumimoji="0" lang="es-MX" sz="900" b="1">
                <a:solidFill>
                  <a:schemeClr val="accent2"/>
                </a:solidFill>
                <a:latin typeface="FrizQuadrata BT" pitchFamily="34" charset="0"/>
              </a:rPr>
              <a:t>GOVERNMENT OF CHILE</a:t>
            </a:r>
          </a:p>
          <a:p>
            <a:pPr algn="ctr" eaLnBrk="0" hangingPunct="0">
              <a:lnSpc>
                <a:spcPct val="55000"/>
              </a:lnSpc>
              <a:spcBef>
                <a:spcPct val="50000"/>
              </a:spcBef>
            </a:pPr>
            <a:r>
              <a:rPr kumimoji="0" lang="es-MX" sz="600" b="1">
                <a:solidFill>
                  <a:schemeClr val="accent2"/>
                </a:solidFill>
                <a:latin typeface="FrizQuadrata BT" pitchFamily="34" charset="0"/>
              </a:rPr>
              <a:t>MINISTRY OF </a:t>
            </a:r>
          </a:p>
          <a:p>
            <a:pPr algn="ctr" eaLnBrk="0" hangingPunct="0">
              <a:lnSpc>
                <a:spcPct val="55000"/>
              </a:lnSpc>
              <a:spcBef>
                <a:spcPct val="50000"/>
              </a:spcBef>
            </a:pPr>
            <a:r>
              <a:rPr kumimoji="0" lang="es-MX" sz="600" b="1">
                <a:solidFill>
                  <a:schemeClr val="accent2"/>
                </a:solidFill>
                <a:latin typeface="FrizQuadrata BT" pitchFamily="34" charset="0"/>
              </a:rPr>
              <a:t>PLANNING AND  COOPERATION</a:t>
            </a:r>
            <a:endParaRPr kumimoji="0" lang="es-ES" sz="600" b="1">
              <a:solidFill>
                <a:schemeClr val="accent2"/>
              </a:solidFill>
              <a:latin typeface="FrizQuadrata BT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06851" name="Text Box 3"/>
          <p:cNvSpPr txBox="1">
            <a:spLocks noChangeArrowheads="1"/>
          </p:cNvSpPr>
          <p:nvPr/>
        </p:nvSpPr>
        <p:spPr bwMode="auto">
          <a:xfrm>
            <a:off x="2362200" y="685800"/>
            <a:ext cx="67818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Education</a:t>
            </a:r>
            <a:r>
              <a:rPr lang="es-ES_tradnl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1990 - 2000</a:t>
            </a:r>
            <a:endParaRPr lang="es-ES" sz="40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685800" y="2133600"/>
            <a:ext cx="8077200" cy="41529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The educational system total coverage between these years has increased from: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Blip>
                <a:blip r:embed="rId2"/>
              </a:buBlip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20.9% to 32.4% in Pre-school education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Blip>
                <a:blip r:embed="rId2"/>
              </a:buBlip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96.8% to 98.6% in Basic education 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Blip>
                <a:blip r:embed="rId2"/>
              </a:buBlip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80.5% to 90.0% in Secondary education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Blip>
                <a:blip r:embed="rId2"/>
              </a:buBlip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16.0% to 31.5% in Higher education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s-ES_tradnl" sz="2800">
              <a:solidFill>
                <a:srgbClr val="FF990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07875" name="Text Box 3"/>
          <p:cNvSpPr txBox="1">
            <a:spLocks noChangeArrowheads="1"/>
          </p:cNvSpPr>
          <p:nvPr/>
        </p:nvSpPr>
        <p:spPr bwMode="auto">
          <a:xfrm>
            <a:off x="2362200" y="685800"/>
            <a:ext cx="67818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Education</a:t>
            </a:r>
            <a:r>
              <a:rPr lang="es-ES_tradnl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1990 - 2000</a:t>
            </a:r>
            <a:endParaRPr lang="es-ES" sz="40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1676400" y="2362200"/>
            <a:ext cx="7010400" cy="32607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>
                <a:solidFill>
                  <a:srgbClr val="FF9900"/>
                </a:solidFill>
                <a:latin typeface="Arial" pitchFamily="34" charset="0"/>
              </a:rPr>
              <a:t> Iliteracy decreases from  6.3% to 4,4%</a:t>
            </a:r>
            <a:endParaRPr lang="es-ES_tradnl" sz="3200">
              <a:latin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>
                <a:solidFill>
                  <a:srgbClr val="FF9900"/>
                </a:solidFill>
                <a:latin typeface="Arial" pitchFamily="34" charset="0"/>
              </a:rPr>
              <a:t> Schooling years average in the population 15 years and older increased from 9.0 to 9.8 years in average.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2438400" y="762000"/>
            <a:ext cx="56388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Housing</a:t>
            </a:r>
            <a:r>
              <a:rPr lang="es-ES_tradnl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1990 - 2000</a:t>
            </a:r>
            <a:endParaRPr lang="es-ES" sz="40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8900" name="Text Box 4"/>
          <p:cNvSpPr txBox="1">
            <a:spLocks noChangeArrowheads="1"/>
          </p:cNvSpPr>
          <p:nvPr/>
        </p:nvSpPr>
        <p:spPr bwMode="auto">
          <a:xfrm>
            <a:off x="1524000" y="2133600"/>
            <a:ext cx="7239000" cy="32972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1"/>
                </a:solidFill>
                <a:latin typeface="Arial" pitchFamily="34" charset="0"/>
              </a:rPr>
              <a:t>Social expenditure in housing has increased at an annual average rate of 5.1%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Housing Policy’s Main Objective: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elimination of housing deficit 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improvement of housing materials and sanitation standards 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09923" name="Text Box 3"/>
          <p:cNvSpPr txBox="1">
            <a:spLocks noChangeArrowheads="1"/>
          </p:cNvSpPr>
          <p:nvPr/>
        </p:nvSpPr>
        <p:spPr bwMode="auto">
          <a:xfrm>
            <a:off x="2362200" y="381000"/>
            <a:ext cx="6096000" cy="11906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Main Challenges for the Next Years</a:t>
            </a:r>
            <a:endParaRPr lang="es-ES" sz="36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9924" name="Text Box 4"/>
          <p:cNvSpPr txBox="1">
            <a:spLocks noChangeArrowheads="1"/>
          </p:cNvSpPr>
          <p:nvPr/>
        </p:nvSpPr>
        <p:spPr bwMode="auto">
          <a:xfrm>
            <a:off x="1219200" y="2057400"/>
            <a:ext cx="7620000" cy="37258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 End the current indigence situation</a:t>
            </a:r>
          </a:p>
          <a:p>
            <a:pPr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 Decrease all poverty levels</a:t>
            </a:r>
          </a:p>
          <a:p>
            <a:pPr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 Reduce all inequality gaps, 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    mainly in the area of income differences </a:t>
            </a:r>
            <a:r>
              <a:rPr lang="es-ES_tradnl" sz="2800">
                <a:latin typeface="Arial" pitchFamily="34" charset="0"/>
              </a:rPr>
              <a:t>   </a:t>
            </a:r>
          </a:p>
          <a:p>
            <a:pPr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 Design and implement new strategies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     that stimulate the fight against poverty</a:t>
            </a:r>
            <a:r>
              <a:rPr lang="es-ES_tradnl" sz="280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210947" name="Text Box 3"/>
          <p:cNvSpPr txBox="1">
            <a:spLocks noChangeArrowheads="1"/>
          </p:cNvSpPr>
          <p:nvPr/>
        </p:nvSpPr>
        <p:spPr bwMode="auto">
          <a:xfrm>
            <a:off x="3200400" y="685800"/>
            <a:ext cx="54864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New Strategies</a:t>
            </a:r>
          </a:p>
        </p:txBody>
      </p:sp>
      <p:sp>
        <p:nvSpPr>
          <p:cNvPr id="210948" name="Text Box 4"/>
          <p:cNvSpPr txBox="1">
            <a:spLocks noChangeArrowheads="1"/>
          </p:cNvSpPr>
          <p:nvPr/>
        </p:nvSpPr>
        <p:spPr bwMode="auto">
          <a:xfrm>
            <a:off x="457200" y="1981200"/>
            <a:ext cx="8382000" cy="4724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666750" indent="-6667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_tradnl" sz="3200">
                <a:solidFill>
                  <a:srgbClr val="FF9900"/>
                </a:solidFill>
                <a:latin typeface="Arial" pitchFamily="34" charset="0"/>
              </a:rPr>
              <a:t>Organizational redesign to strengthen and organize state institutions responsible for social protection social</a:t>
            </a:r>
          </a:p>
          <a:p>
            <a:pPr marL="666750" indent="-6667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_tradnl" sz="3200">
                <a:solidFill>
                  <a:srgbClr val="FF9900"/>
                </a:solidFill>
                <a:latin typeface="Arial" pitchFamily="34" charset="0"/>
              </a:rPr>
              <a:t>Implementation of information systems for social protection policies.</a:t>
            </a:r>
          </a:p>
          <a:p>
            <a:pPr marL="666750" indent="-6667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_tradnl" sz="3200">
                <a:solidFill>
                  <a:srgbClr val="FF9900"/>
                </a:solidFill>
                <a:latin typeface="Arial" pitchFamily="34" charset="0"/>
              </a:rPr>
              <a:t>Change of unit or focus target: The family and not the individual</a:t>
            </a:r>
          </a:p>
          <a:p>
            <a:pPr marL="666750" indent="-666750">
              <a:spcBef>
                <a:spcPct val="50000"/>
              </a:spcBef>
            </a:pPr>
            <a:r>
              <a:rPr lang="es-ES_tradnl" sz="3200">
                <a:solidFill>
                  <a:srgbClr val="FF9900"/>
                </a:solidFill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ext Box 2"/>
          <p:cNvSpPr txBox="1">
            <a:spLocks noChangeArrowheads="1"/>
          </p:cNvSpPr>
          <p:nvPr/>
        </p:nvSpPr>
        <p:spPr bwMode="auto">
          <a:xfrm>
            <a:off x="990600" y="2057400"/>
            <a:ext cx="7162800" cy="1920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40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An Example of a New Strategy to Address Indigence</a:t>
            </a:r>
            <a:endParaRPr lang="es-ES" sz="4000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838200" y="533400"/>
            <a:ext cx="67056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sz="2800">
              <a:latin typeface="Arial" pitchFamily="34" charset="0"/>
            </a:endParaRPr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762000" y="2057400"/>
            <a:ext cx="8001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0" lang="es-CL" sz="3200" b="1">
                <a:solidFill>
                  <a:srgbClr val="33CCFF"/>
                </a:solidFill>
                <a:latin typeface="Arial" pitchFamily="34" charset="0"/>
              </a:rPr>
              <a:t>MIDEPLAN, in conjuction with other institutions, designed an</a:t>
            </a:r>
            <a:r>
              <a:rPr kumimoji="0" lang="es-CL" sz="3200" b="1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kumimoji="0" lang="es-CL" sz="32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“Intervention strategy favoring families in extreme poverty”</a:t>
            </a:r>
            <a:endParaRPr kumimoji="0" lang="es-ES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838200" y="4416425"/>
            <a:ext cx="76200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s-CL" sz="2800">
                <a:solidFill>
                  <a:srgbClr val="FF9900"/>
                </a:solidFill>
                <a:latin typeface="Arial" pitchFamily="34" charset="0"/>
              </a:rPr>
              <a:t> This  option represents just one among several alternatives to address the problem.  It is mainly based on successful experiences in the municipal and private sectors.</a:t>
            </a:r>
          </a:p>
          <a:p>
            <a:pPr algn="ctr">
              <a:spcBef>
                <a:spcPct val="50000"/>
              </a:spcBef>
            </a:pPr>
            <a:endParaRPr kumimoji="0" lang="es-ES" sz="2800">
              <a:solidFill>
                <a:srgbClr val="FF330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1026"/>
          <p:cNvSpPr>
            <a:spLocks noChangeArrowheads="1"/>
          </p:cNvSpPr>
          <p:nvPr/>
        </p:nvSpPr>
        <p:spPr bwMode="auto">
          <a:xfrm>
            <a:off x="838200" y="304800"/>
            <a:ext cx="7239000" cy="55673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lvl="4">
              <a:lnSpc>
                <a:spcPct val="90000"/>
              </a:lnSpc>
              <a:spcBef>
                <a:spcPct val="50000"/>
              </a:spcBef>
            </a:pPr>
            <a:r>
              <a:rPr kumimoji="0" lang="es-ES_tradnl" sz="3600" b="1">
                <a:solidFill>
                  <a:srgbClr val="FF3300"/>
                </a:solidFill>
                <a:latin typeface="Arial" pitchFamily="34" charset="0"/>
                <a:cs typeface="Times New Roman" pitchFamily="18" charset="0"/>
              </a:rPr>
              <a:t>A New Strategy to Address Indigence</a:t>
            </a:r>
            <a:endParaRPr kumimoji="0" lang="es-ES" sz="3600" b="1">
              <a:latin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s-MX" sz="2800">
              <a:latin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sz="2800">
                <a:solidFill>
                  <a:srgbClr val="FFFF00"/>
                </a:solidFill>
                <a:latin typeface="Arial" pitchFamily="34" charset="0"/>
              </a:rPr>
              <a:t>Comprehensive and inter-sectoral in nature</a:t>
            </a:r>
            <a:r>
              <a:rPr kumimoji="0" lang="es-ES_tradnl" sz="2800">
                <a:solidFill>
                  <a:srgbClr val="FFFF00"/>
                </a:solidFill>
                <a:latin typeface="Arial" pitchFamily="34" charset="0"/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sz="2800">
                <a:solidFill>
                  <a:srgbClr val="FFFF00"/>
                </a:solidFill>
                <a:latin typeface="Arial" pitchFamily="34" charset="0"/>
              </a:rPr>
              <a:t>Organized around a supply of services and  benefits.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sz="2800">
                <a:solidFill>
                  <a:srgbClr val="FFFF00"/>
                </a:solidFill>
                <a:latin typeface="Arial" pitchFamily="34" charset="0"/>
              </a:rPr>
              <a:t>Directed through work within a network 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MX" sz="2800">
                <a:solidFill>
                  <a:srgbClr val="FFFF00"/>
                </a:solidFill>
                <a:latin typeface="Arial" pitchFamily="34" charset="0"/>
              </a:rPr>
              <a:t>Considering the family as an intervention unit.</a:t>
            </a:r>
            <a:endParaRPr lang="es-ES" sz="2800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ChangeArrowheads="1"/>
          </p:cNvSpPr>
          <p:nvPr/>
        </p:nvSpPr>
        <p:spPr bwMode="auto">
          <a:xfrm>
            <a:off x="304800" y="609600"/>
            <a:ext cx="8458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kumimoji="0" lang="es-CL" sz="36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r"/>
            <a:r>
              <a:rPr kumimoji="0" lang="es-CL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Bridge Program</a:t>
            </a:r>
          </a:p>
          <a:p>
            <a:endParaRPr kumimoji="0" lang="es-CL" sz="4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r>
              <a:rPr kumimoji="0" lang="es-CL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Within the framework of the defined strategy,</a:t>
            </a:r>
          </a:p>
          <a:p>
            <a:r>
              <a:rPr kumimoji="0" lang="es-CL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FOSIS, under the order of MIDEPLAN, develops the </a:t>
            </a:r>
            <a:r>
              <a:rPr kumimoji="0" lang="es-CL" sz="3600">
                <a:solidFill>
                  <a:srgbClr val="FFFF00"/>
                </a:solidFill>
                <a:latin typeface="Arial" pitchFamily="34" charset="0"/>
              </a:rPr>
              <a:t>Bridge Program</a:t>
            </a:r>
            <a:r>
              <a:rPr kumimoji="0" lang="es-CL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, targeted to 177,000 </a:t>
            </a:r>
            <a:r>
              <a:rPr kumimoji="0" lang="es-CL" sz="3600">
                <a:solidFill>
                  <a:srgbClr val="FFFF00"/>
                </a:solidFill>
                <a:latin typeface="Arial" pitchFamily="34" charset="0"/>
              </a:rPr>
              <a:t>Indigent Families </a:t>
            </a:r>
            <a:r>
              <a:rPr kumimoji="0" lang="es-CL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between the years 2002 and 2005, which allows...</a:t>
            </a:r>
            <a:endParaRPr kumimoji="0" lang="es-ES" sz="360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1143000" y="4343400"/>
            <a:ext cx="70866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66750" indent="-666750" algn="just">
              <a:lnSpc>
                <a:spcPct val="90000"/>
              </a:lnSpc>
              <a:spcBef>
                <a:spcPct val="50000"/>
              </a:spcBef>
              <a:buClr>
                <a:srgbClr val="FFCC00"/>
              </a:buClr>
              <a:buSzPct val="80000"/>
              <a:buFont typeface="Wingdings 3" pitchFamily="18" charset="2"/>
              <a:buChar char="u"/>
            </a:pPr>
            <a:endParaRPr kumimoji="0" lang="en-US" sz="3200">
              <a:solidFill>
                <a:srgbClr val="FF990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0" y="1371600"/>
            <a:ext cx="8915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143000" indent="-571500" algn="just">
              <a:lnSpc>
                <a:spcPct val="90000"/>
              </a:lnSpc>
              <a:spcBef>
                <a:spcPct val="50000"/>
              </a:spcBef>
              <a:buClr>
                <a:srgbClr val="FFCC00"/>
              </a:buClr>
              <a:buSzPct val="80000"/>
              <a:buFont typeface="Wingdings 3" pitchFamily="18" charset="2"/>
              <a:buChar char="u"/>
            </a:pPr>
            <a:r>
              <a:rPr kumimoji="0" lang="es-CL" sz="3200">
                <a:solidFill>
                  <a:srgbClr val="FFFF00"/>
                </a:solidFill>
                <a:latin typeface="Arial" pitchFamily="34" charset="0"/>
              </a:rPr>
              <a:t>Facilitate the work of all institutions involved in the task of overcoming poverty.</a:t>
            </a:r>
            <a:endParaRPr kumimoji="0" lang="es-ES" sz="3200">
              <a:solidFill>
                <a:srgbClr val="FFFF00"/>
              </a:solidFill>
              <a:latin typeface="Arial" pitchFamily="34" charset="0"/>
            </a:endParaRPr>
          </a:p>
          <a:p>
            <a:pPr marL="1143000" indent="-571500" algn="just">
              <a:lnSpc>
                <a:spcPct val="90000"/>
              </a:lnSpc>
              <a:spcBef>
                <a:spcPct val="50000"/>
              </a:spcBef>
              <a:buClr>
                <a:srgbClr val="FFCC00"/>
              </a:buClr>
              <a:buSzPct val="80000"/>
              <a:buFont typeface="Wingdings 3" pitchFamily="18" charset="2"/>
              <a:buChar char="u"/>
            </a:pPr>
            <a:r>
              <a:rPr kumimoji="0" lang="es-CL" sz="3200">
                <a:solidFill>
                  <a:srgbClr val="FFFF00"/>
                </a:solidFill>
                <a:latin typeface="Arial" pitchFamily="34" charset="0"/>
              </a:rPr>
              <a:t>Optimize the  use of existing public resources in favor of  families in  poverty.</a:t>
            </a:r>
          </a:p>
          <a:p>
            <a:pPr marL="1143000" indent="-571500" algn="just">
              <a:lnSpc>
                <a:spcPct val="90000"/>
              </a:lnSpc>
              <a:spcBef>
                <a:spcPct val="50000"/>
              </a:spcBef>
              <a:buClr>
                <a:srgbClr val="FFCC00"/>
              </a:buClr>
              <a:buSzPct val="80000"/>
              <a:buFont typeface="Wingdings 3" pitchFamily="18" charset="2"/>
              <a:buChar char="u"/>
            </a:pPr>
            <a:r>
              <a:rPr kumimoji="0" lang="es-CL" sz="3200">
                <a:solidFill>
                  <a:srgbClr val="FFFF00"/>
                </a:solidFill>
                <a:latin typeface="Arial" pitchFamily="34" charset="0"/>
              </a:rPr>
              <a:t>Improve the allocation and focus of resources on the intra-poverty area through access to them generated in the work with their own families.</a:t>
            </a:r>
            <a:endParaRPr kumimoji="0" lang="es-ES" sz="3200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186371" name="Text Box 3"/>
          <p:cNvSpPr txBox="1">
            <a:spLocks noChangeArrowheads="1"/>
          </p:cNvSpPr>
          <p:nvPr/>
        </p:nvSpPr>
        <p:spPr bwMode="auto">
          <a:xfrm>
            <a:off x="1371600" y="2063750"/>
            <a:ext cx="7086600" cy="47942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solidFill>
                  <a:srgbClr val="FFCC00"/>
                </a:solidFill>
                <a:latin typeface="Arial" pitchFamily="34" charset="0"/>
              </a:rPr>
              <a:t>Situation for the year 2000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CC00"/>
                </a:solidFill>
                <a:latin typeface="Arial" pitchFamily="34" charset="0"/>
              </a:rPr>
              <a:t>Total Population:			</a:t>
            </a: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15,211,308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CC00"/>
                </a:solidFill>
                <a:latin typeface="Arial" pitchFamily="34" charset="0"/>
              </a:rPr>
              <a:t>Female Proportion: 			</a:t>
            </a: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50.5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CC00"/>
                </a:solidFill>
                <a:latin typeface="Arial" pitchFamily="34" charset="0"/>
              </a:rPr>
              <a:t>Vegetative Growth</a:t>
            </a: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:			 1.5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CC00"/>
                </a:solidFill>
                <a:latin typeface="Arial" pitchFamily="34" charset="0"/>
              </a:rPr>
              <a:t>Life Expectancy for 2000-2005: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CC00"/>
                </a:solidFill>
                <a:latin typeface="Arial" pitchFamily="34" charset="0"/>
              </a:rPr>
              <a:t>			Women:		</a:t>
            </a: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79.0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CC00"/>
                </a:solidFill>
                <a:latin typeface="Arial" pitchFamily="34" charset="0"/>
              </a:rPr>
              <a:t>			Men:			</a:t>
            </a:r>
            <a:r>
              <a:rPr lang="es-ES_tradnl" sz="2800">
                <a:solidFill>
                  <a:srgbClr val="FF9900"/>
                </a:solidFill>
                <a:latin typeface="Arial" pitchFamily="34" charset="0"/>
              </a:rPr>
              <a:t>73,0				</a:t>
            </a:r>
            <a:endParaRPr lang="es-ES" sz="2800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1981200" y="685800"/>
            <a:ext cx="58674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Demographic Context</a:t>
            </a:r>
            <a:endParaRPr lang="es-ES" sz="4000" b="1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6373" name="Rectangle 5"/>
          <p:cNvSpPr>
            <a:spLocks noChangeArrowheads="1"/>
          </p:cNvSpPr>
          <p:nvPr/>
        </p:nvSpPr>
        <p:spPr bwMode="auto">
          <a:xfrm>
            <a:off x="7696200" y="1447800"/>
            <a:ext cx="1447800" cy="43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55000"/>
              </a:lnSpc>
              <a:spcBef>
                <a:spcPct val="50000"/>
              </a:spcBef>
            </a:pPr>
            <a:r>
              <a:rPr kumimoji="0" lang="es-MX" sz="900" b="1">
                <a:solidFill>
                  <a:schemeClr val="accent2"/>
                </a:solidFill>
                <a:latin typeface="FrizQuadrata BT" pitchFamily="34" charset="0"/>
              </a:rPr>
              <a:t>GOVERNMENT OF CHILE</a:t>
            </a:r>
          </a:p>
          <a:p>
            <a:pPr algn="ctr" eaLnBrk="0" hangingPunct="0">
              <a:lnSpc>
                <a:spcPct val="55000"/>
              </a:lnSpc>
              <a:spcBef>
                <a:spcPct val="50000"/>
              </a:spcBef>
            </a:pPr>
            <a:r>
              <a:rPr kumimoji="0" lang="es-MX" sz="600" b="1">
                <a:solidFill>
                  <a:schemeClr val="accent2"/>
                </a:solidFill>
                <a:latin typeface="FrizQuadrata BT" pitchFamily="34" charset="0"/>
              </a:rPr>
              <a:t>MINISTRY OF </a:t>
            </a:r>
          </a:p>
          <a:p>
            <a:pPr algn="ctr" eaLnBrk="0" hangingPunct="0">
              <a:lnSpc>
                <a:spcPct val="55000"/>
              </a:lnSpc>
              <a:spcBef>
                <a:spcPct val="50000"/>
              </a:spcBef>
            </a:pPr>
            <a:r>
              <a:rPr kumimoji="0" lang="es-MX" sz="600" b="1">
                <a:solidFill>
                  <a:schemeClr val="accent2"/>
                </a:solidFill>
                <a:latin typeface="FrizQuadrata BT" pitchFamily="34" charset="0"/>
              </a:rPr>
              <a:t>PLANNING AND  COOPERATION</a:t>
            </a:r>
            <a:endParaRPr kumimoji="0" lang="es-ES" sz="600" b="1">
              <a:solidFill>
                <a:schemeClr val="accent2"/>
              </a:solidFill>
              <a:latin typeface="FrizQuadrata BT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609600" y="304800"/>
            <a:ext cx="77724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The Program has been structured based on 4 main components</a:t>
            </a:r>
            <a:endParaRPr kumimoji="0" lang="es-ES" b="1"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2286000" y="54864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/>
          </a:p>
        </p:txBody>
      </p:sp>
      <p:sp>
        <p:nvSpPr>
          <p:cNvPr id="180228" name="AutoShape 4"/>
          <p:cNvSpPr>
            <a:spLocks noChangeArrowheads="1"/>
          </p:cNvSpPr>
          <p:nvPr/>
        </p:nvSpPr>
        <p:spPr bwMode="auto">
          <a:xfrm>
            <a:off x="990600" y="1143000"/>
            <a:ext cx="7391400" cy="3733800"/>
          </a:xfrm>
          <a:prstGeom prst="flowChartPredefinedProcess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29" name="WordArt 5"/>
          <p:cNvSpPr>
            <a:spLocks noChangeArrowheads="1" noChangeShapeType="1" noTextEdit="1"/>
          </p:cNvSpPr>
          <p:nvPr/>
        </p:nvSpPr>
        <p:spPr bwMode="auto">
          <a:xfrm rot="5353904">
            <a:off x="6096000" y="2743200"/>
            <a:ext cx="33528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/>
              </a:rPr>
              <a:t>Education and Supervision</a:t>
            </a:r>
          </a:p>
        </p:txBody>
      </p:sp>
      <p:sp>
        <p:nvSpPr>
          <p:cNvPr id="180230" name="WordArt 6"/>
          <p:cNvSpPr>
            <a:spLocks noChangeArrowheads="1" noChangeShapeType="1" noTextEdit="1"/>
          </p:cNvSpPr>
          <p:nvPr/>
        </p:nvSpPr>
        <p:spPr bwMode="auto">
          <a:xfrm>
            <a:off x="2057400" y="1219200"/>
            <a:ext cx="5105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/>
              </a:rPr>
              <a:t>Psycho-social Support to the family</a:t>
            </a:r>
          </a:p>
        </p:txBody>
      </p:sp>
      <p:sp>
        <p:nvSpPr>
          <p:cNvPr id="180231" name="Text Box 7"/>
          <p:cNvSpPr txBox="1">
            <a:spLocks noChangeArrowheads="1"/>
          </p:cNvSpPr>
          <p:nvPr/>
        </p:nvSpPr>
        <p:spPr bwMode="auto">
          <a:xfrm>
            <a:off x="1981200" y="1905000"/>
            <a:ext cx="502920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s-MX" sz="2000" b="1">
                <a:latin typeface="Arial" pitchFamily="34" charset="0"/>
              </a:rPr>
              <a:t>Personalized attention at home by a FAMILY PROMOTER, asigned to a family for 6 months, and thereafter as a local network resource. 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s-MX" sz="2000" b="1">
                <a:latin typeface="Arial" pitchFamily="34" charset="0"/>
              </a:rPr>
              <a:t>From a especially designed play methodology, and signing of contracts between the promoter and the family to achieve the minimum quality of life conditions set forth by the Program.</a:t>
            </a:r>
            <a:endParaRPr kumimoji="0" lang="es-ES" sz="2000" b="1">
              <a:latin typeface="Arial" pitchFamily="34" charset="0"/>
            </a:endParaRPr>
          </a:p>
        </p:txBody>
      </p:sp>
      <p:sp>
        <p:nvSpPr>
          <p:cNvPr id="180232" name="AutoShape 8"/>
          <p:cNvSpPr>
            <a:spLocks noChangeArrowheads="1"/>
          </p:cNvSpPr>
          <p:nvPr/>
        </p:nvSpPr>
        <p:spPr bwMode="auto">
          <a:xfrm>
            <a:off x="2209800" y="5181600"/>
            <a:ext cx="4495800" cy="990600"/>
          </a:xfrm>
          <a:prstGeom prst="upArrowCallout">
            <a:avLst>
              <a:gd name="adj1" fmla="val 113462"/>
              <a:gd name="adj2" fmla="val 113462"/>
              <a:gd name="adj3" fmla="val 16667"/>
              <a:gd name="adj4" fmla="val 66667"/>
            </a:avLst>
          </a:prstGeom>
          <a:solidFill>
            <a:srgbClr val="FF9966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0233" name="Text Box 9"/>
          <p:cNvSpPr txBox="1">
            <a:spLocks noChangeArrowheads="1"/>
          </p:cNvSpPr>
          <p:nvPr/>
        </p:nvSpPr>
        <p:spPr bwMode="auto">
          <a:xfrm>
            <a:off x="2438400" y="5715000"/>
            <a:ext cx="4114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s-MX" sz="1800" b="1">
                <a:latin typeface="Arial" pitchFamily="34" charset="0"/>
              </a:rPr>
              <a:t>MONITORING AND EVALUATION</a:t>
            </a:r>
            <a:endParaRPr kumimoji="0" lang="es-ES" sz="1800" b="1">
              <a:latin typeface="Arial" pitchFamily="34" charset="0"/>
            </a:endParaRPr>
          </a:p>
        </p:txBody>
      </p:sp>
      <p:sp>
        <p:nvSpPr>
          <p:cNvPr id="180234" name="WordArt 10"/>
          <p:cNvSpPr>
            <a:spLocks noChangeArrowheads="1" noChangeShapeType="1" noTextEdit="1"/>
          </p:cNvSpPr>
          <p:nvPr/>
        </p:nvSpPr>
        <p:spPr bwMode="auto">
          <a:xfrm rot="-5400000">
            <a:off x="-354806" y="2778919"/>
            <a:ext cx="351948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/>
              </a:rPr>
              <a:t>Fund of Initiatives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s-MX" sz="20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In 2002 the Program started in 4 of the country’s regions </a:t>
            </a:r>
            <a:endParaRPr kumimoji="0" lang="es-ES" sz="2000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81251" name="Rectangle 3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grpSp>
        <p:nvGrpSpPr>
          <p:cNvPr id="181252" name="Group 4"/>
          <p:cNvGrpSpPr>
            <a:grpSpLocks/>
          </p:cNvGrpSpPr>
          <p:nvPr/>
        </p:nvGrpSpPr>
        <p:grpSpPr bwMode="auto">
          <a:xfrm>
            <a:off x="381000" y="838200"/>
            <a:ext cx="2209800" cy="5257800"/>
            <a:chOff x="240" y="336"/>
            <a:chExt cx="1392" cy="3312"/>
          </a:xfrm>
        </p:grpSpPr>
        <p:pic>
          <p:nvPicPr>
            <p:cNvPr id="181253" name="Picture 5" descr="C:\Mis documentos\Familia\Logotipos y gráfica del Programa PUENTE\mapa chile 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0" y="336"/>
              <a:ext cx="864" cy="3312"/>
            </a:xfrm>
            <a:prstGeom prst="rect">
              <a:avLst/>
            </a:prstGeom>
            <a:noFill/>
          </p:spPr>
        </p:pic>
        <p:sp>
          <p:nvSpPr>
            <p:cNvPr id="181254" name="Line 6"/>
            <p:cNvSpPr>
              <a:spLocks noChangeShapeType="1"/>
            </p:cNvSpPr>
            <p:nvPr/>
          </p:nvSpPr>
          <p:spPr bwMode="auto">
            <a:xfrm>
              <a:off x="816" y="864"/>
              <a:ext cx="816" cy="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1255" name="Line 7"/>
            <p:cNvSpPr>
              <a:spLocks noChangeShapeType="1"/>
            </p:cNvSpPr>
            <p:nvPr/>
          </p:nvSpPr>
          <p:spPr bwMode="auto">
            <a:xfrm>
              <a:off x="720" y="3264"/>
              <a:ext cx="816" cy="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1256" name="Line 8"/>
            <p:cNvSpPr>
              <a:spLocks noChangeShapeType="1"/>
            </p:cNvSpPr>
            <p:nvPr/>
          </p:nvSpPr>
          <p:spPr bwMode="auto">
            <a:xfrm>
              <a:off x="672" y="1680"/>
              <a:ext cx="816" cy="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1257" name="Line 9"/>
            <p:cNvSpPr>
              <a:spLocks noChangeShapeType="1"/>
            </p:cNvSpPr>
            <p:nvPr/>
          </p:nvSpPr>
          <p:spPr bwMode="auto">
            <a:xfrm>
              <a:off x="672" y="1872"/>
              <a:ext cx="816" cy="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1258" name="Text Box 10"/>
          <p:cNvSpPr txBox="1">
            <a:spLocks noChangeArrowheads="1"/>
          </p:cNvSpPr>
          <p:nvPr/>
        </p:nvSpPr>
        <p:spPr bwMode="auto">
          <a:xfrm>
            <a:off x="2743200" y="5348288"/>
            <a:ext cx="2286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kumimoji="0" lang="es-MX" sz="2000">
                <a:solidFill>
                  <a:schemeClr val="accent2"/>
                </a:solidFill>
                <a:latin typeface="Arial" pitchFamily="34" charset="0"/>
              </a:rPr>
              <a:t>Magallanes</a:t>
            </a:r>
            <a:endParaRPr kumimoji="0" lang="es-ES" sz="2000">
              <a:solidFill>
                <a:schemeClr val="accent2"/>
              </a:solidFill>
              <a:latin typeface="Arial" pitchFamily="34" charset="0"/>
            </a:endParaRPr>
          </a:p>
        </p:txBody>
      </p:sp>
      <p:grpSp>
        <p:nvGrpSpPr>
          <p:cNvPr id="181259" name="Group 11"/>
          <p:cNvGrpSpPr>
            <a:grpSpLocks/>
          </p:cNvGrpSpPr>
          <p:nvPr/>
        </p:nvGrpSpPr>
        <p:grpSpPr bwMode="auto">
          <a:xfrm>
            <a:off x="4419600" y="5257800"/>
            <a:ext cx="1828800" cy="1295400"/>
            <a:chOff x="2784" y="3456"/>
            <a:chExt cx="1152" cy="816"/>
          </a:xfrm>
        </p:grpSpPr>
        <p:sp>
          <p:nvSpPr>
            <p:cNvPr id="181260" name="Text Box 12"/>
            <p:cNvSpPr txBox="1">
              <a:spLocks noChangeArrowheads="1"/>
            </p:cNvSpPr>
            <p:nvPr/>
          </p:nvSpPr>
          <p:spPr bwMode="auto">
            <a:xfrm>
              <a:off x="2784" y="3504"/>
              <a:ext cx="1152" cy="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Punta Arenas</a:t>
              </a:r>
            </a:p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Natales</a:t>
              </a:r>
            </a:p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Porvenir</a:t>
              </a:r>
              <a:endParaRPr kumimoji="0" lang="es-ES" sz="160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181261" name="Rectangle 13"/>
            <p:cNvSpPr>
              <a:spLocks noChangeArrowheads="1"/>
            </p:cNvSpPr>
            <p:nvPr/>
          </p:nvSpPr>
          <p:spPr bwMode="auto">
            <a:xfrm>
              <a:off x="2784" y="3456"/>
              <a:ext cx="912" cy="816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1262" name="Group 14"/>
          <p:cNvGrpSpPr>
            <a:grpSpLocks/>
          </p:cNvGrpSpPr>
          <p:nvPr/>
        </p:nvGrpSpPr>
        <p:grpSpPr bwMode="auto">
          <a:xfrm>
            <a:off x="2438400" y="3182938"/>
            <a:ext cx="2667000" cy="703262"/>
            <a:chOff x="1536" y="1776"/>
            <a:chExt cx="1680" cy="443"/>
          </a:xfrm>
        </p:grpSpPr>
        <p:sp>
          <p:nvSpPr>
            <p:cNvPr id="181263" name="Text Box 15"/>
            <p:cNvSpPr txBox="1">
              <a:spLocks noChangeArrowheads="1"/>
            </p:cNvSpPr>
            <p:nvPr/>
          </p:nvSpPr>
          <p:spPr bwMode="auto">
            <a:xfrm>
              <a:off x="1536" y="1776"/>
              <a:ext cx="14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2000">
                  <a:solidFill>
                    <a:schemeClr val="accent2"/>
                  </a:solidFill>
                  <a:latin typeface="Arial" pitchFamily="34" charset="0"/>
                </a:rPr>
                <a:t>Maule</a:t>
              </a:r>
              <a:endParaRPr kumimoji="0" lang="es-ES" sz="200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181264" name="Text Box 16"/>
            <p:cNvSpPr txBox="1">
              <a:spLocks noChangeArrowheads="1"/>
            </p:cNvSpPr>
            <p:nvPr/>
          </p:nvSpPr>
          <p:spPr bwMode="auto">
            <a:xfrm>
              <a:off x="1584" y="2016"/>
              <a:ext cx="1632" cy="203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All communes (30)</a:t>
              </a:r>
              <a:endParaRPr kumimoji="0" lang="es-ES" sz="1600">
                <a:solidFill>
                  <a:schemeClr val="accent2"/>
                </a:solidFill>
                <a:latin typeface="Arial" pitchFamily="34" charset="0"/>
              </a:endParaRPr>
            </a:p>
          </p:txBody>
        </p:sp>
      </p:grpSp>
      <p:grpSp>
        <p:nvGrpSpPr>
          <p:cNvPr id="181265" name="Group 17"/>
          <p:cNvGrpSpPr>
            <a:grpSpLocks/>
          </p:cNvGrpSpPr>
          <p:nvPr/>
        </p:nvGrpSpPr>
        <p:grpSpPr bwMode="auto">
          <a:xfrm>
            <a:off x="2667000" y="1430338"/>
            <a:ext cx="2667000" cy="703262"/>
            <a:chOff x="1680" y="720"/>
            <a:chExt cx="1680" cy="443"/>
          </a:xfrm>
        </p:grpSpPr>
        <p:sp>
          <p:nvSpPr>
            <p:cNvPr id="181266" name="Text Box 18"/>
            <p:cNvSpPr txBox="1">
              <a:spLocks noChangeArrowheads="1"/>
            </p:cNvSpPr>
            <p:nvPr/>
          </p:nvSpPr>
          <p:spPr bwMode="auto">
            <a:xfrm>
              <a:off x="1680" y="720"/>
              <a:ext cx="14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2000">
                  <a:solidFill>
                    <a:schemeClr val="accent2"/>
                  </a:solidFill>
                  <a:latin typeface="Arial" pitchFamily="34" charset="0"/>
                </a:rPr>
                <a:t>Antofagasta</a:t>
              </a:r>
              <a:endParaRPr kumimoji="0" lang="es-ES" sz="200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181267" name="Text Box 19"/>
            <p:cNvSpPr txBox="1">
              <a:spLocks noChangeArrowheads="1"/>
            </p:cNvSpPr>
            <p:nvPr/>
          </p:nvSpPr>
          <p:spPr bwMode="auto">
            <a:xfrm>
              <a:off x="1728" y="960"/>
              <a:ext cx="1632" cy="203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All communes (9)</a:t>
              </a:r>
              <a:endParaRPr kumimoji="0" lang="es-ES" sz="1600">
                <a:solidFill>
                  <a:schemeClr val="accent2"/>
                </a:solidFill>
                <a:latin typeface="Arial" pitchFamily="34" charset="0"/>
              </a:endParaRPr>
            </a:p>
          </p:txBody>
        </p:sp>
      </p:grpSp>
      <p:grpSp>
        <p:nvGrpSpPr>
          <p:cNvPr id="181268" name="Group 20"/>
          <p:cNvGrpSpPr>
            <a:grpSpLocks/>
          </p:cNvGrpSpPr>
          <p:nvPr/>
        </p:nvGrpSpPr>
        <p:grpSpPr bwMode="auto">
          <a:xfrm>
            <a:off x="2438400" y="2763838"/>
            <a:ext cx="6019800" cy="2930525"/>
            <a:chOff x="1536" y="1741"/>
            <a:chExt cx="3792" cy="1846"/>
          </a:xfrm>
        </p:grpSpPr>
        <p:sp>
          <p:nvSpPr>
            <p:cNvPr id="181269" name="Text Box 21"/>
            <p:cNvSpPr txBox="1">
              <a:spLocks noChangeArrowheads="1"/>
            </p:cNvSpPr>
            <p:nvPr/>
          </p:nvSpPr>
          <p:spPr bwMode="auto">
            <a:xfrm>
              <a:off x="1536" y="1741"/>
              <a:ext cx="14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2000">
                  <a:solidFill>
                    <a:schemeClr val="accent2"/>
                  </a:solidFill>
                  <a:latin typeface="Arial" pitchFamily="34" charset="0"/>
                </a:rPr>
                <a:t>Metropolitan</a:t>
              </a:r>
              <a:endParaRPr kumimoji="0" lang="es-ES" sz="200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181270" name="Text Box 22"/>
            <p:cNvSpPr txBox="1">
              <a:spLocks noChangeArrowheads="1"/>
            </p:cNvSpPr>
            <p:nvPr/>
          </p:nvSpPr>
          <p:spPr bwMode="auto">
            <a:xfrm>
              <a:off x="4032" y="1872"/>
              <a:ext cx="1296" cy="1715"/>
            </a:xfrm>
            <a:prstGeom prst="rect">
              <a:avLst/>
            </a:prstGeom>
            <a:noFill/>
            <a:ln w="9525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La Cisterna</a:t>
              </a:r>
            </a:p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San Joaquin</a:t>
              </a:r>
            </a:p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Pedro Aguirre Cerda</a:t>
              </a:r>
            </a:p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San Ramon</a:t>
              </a:r>
            </a:p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La Granja</a:t>
              </a:r>
            </a:p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El Espejo</a:t>
              </a:r>
            </a:p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Maipo Province</a:t>
              </a:r>
            </a:p>
            <a:p>
              <a:pPr>
                <a:lnSpc>
                  <a:spcPct val="90000"/>
                </a:lnSpc>
                <a:spcBef>
                  <a:spcPct val="50000"/>
                </a:spcBef>
                <a:buClr>
                  <a:schemeClr val="accent2"/>
                </a:buClr>
                <a:buSzPct val="80000"/>
                <a:buFont typeface="Wingdings" pitchFamily="2" charset="2"/>
                <a:buNone/>
              </a:pPr>
              <a:r>
                <a:rPr kumimoji="0" lang="es-MX" sz="1600">
                  <a:solidFill>
                    <a:schemeClr val="accent2"/>
                  </a:solidFill>
                  <a:latin typeface="Arial" pitchFamily="34" charset="0"/>
                </a:rPr>
                <a:t>Melipilla Province</a:t>
              </a:r>
              <a:endParaRPr kumimoji="0" lang="es-ES" sz="160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181271" name="Line 23"/>
            <p:cNvSpPr>
              <a:spLocks noChangeShapeType="1"/>
            </p:cNvSpPr>
            <p:nvPr/>
          </p:nvSpPr>
          <p:spPr bwMode="auto">
            <a:xfrm>
              <a:off x="2640" y="1885"/>
              <a:ext cx="1392" cy="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2057400" y="685800"/>
            <a:ext cx="65532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4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Demographic Context </a:t>
            </a:r>
          </a:p>
        </p:txBody>
      </p:sp>
      <p:sp>
        <p:nvSpPr>
          <p:cNvPr id="189444" name="Text Box 4"/>
          <p:cNvSpPr txBox="1">
            <a:spLocks noChangeArrowheads="1"/>
          </p:cNvSpPr>
          <p:nvPr/>
        </p:nvSpPr>
        <p:spPr bwMode="auto">
          <a:xfrm>
            <a:off x="304800" y="2057400"/>
            <a:ext cx="8839200" cy="3743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FFCC00"/>
                </a:solidFill>
                <a:latin typeface="Arial" pitchFamily="34" charset="0"/>
              </a:rPr>
              <a:t> Chile is undergoing an aging demographic transition of its population.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b="1">
                <a:solidFill>
                  <a:srgbClr val="FFCC00"/>
                </a:solidFill>
                <a:latin typeface="Arial" pitchFamily="34" charset="0"/>
              </a:rPr>
              <a:t> This transition will take three or four more decades.</a:t>
            </a:r>
          </a:p>
          <a:p>
            <a:pPr>
              <a:spcBef>
                <a:spcPct val="50000"/>
              </a:spcBef>
            </a:pPr>
            <a:endParaRPr lang="es-ES_tradnl" b="1">
              <a:solidFill>
                <a:srgbClr val="FFCC00"/>
              </a:solidFill>
              <a:latin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accent1"/>
                </a:solidFill>
                <a:latin typeface="Arial" pitchFamily="34" charset="0"/>
              </a:rPr>
              <a:t>The country’s demographic context is a fundamental factor for the development of social policies, especially in matters related to the social protection of the adult population.</a:t>
            </a:r>
          </a:p>
          <a:p>
            <a:pPr>
              <a:spcBef>
                <a:spcPct val="50000"/>
              </a:spcBef>
            </a:pPr>
            <a:endParaRPr lang="es-ES" b="1">
              <a:solidFill>
                <a:schemeClr val="accent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graphicFrame>
        <p:nvGraphicFramePr>
          <p:cNvPr id="224259" name="Object 3"/>
          <p:cNvGraphicFramePr>
            <a:graphicFrameLocks noChangeAspect="1"/>
          </p:cNvGraphicFramePr>
          <p:nvPr/>
        </p:nvGraphicFramePr>
        <p:xfrm>
          <a:off x="-130175" y="1674813"/>
          <a:ext cx="4618038" cy="2727325"/>
        </p:xfrm>
        <a:graphic>
          <a:graphicData uri="http://schemas.openxmlformats.org/presentationml/2006/ole">
            <p:oleObj spid="_x0000_s224259" name="Chart" r:id="rId3" imgW="3629431" imgH="2143487" progId="Excel.Chart.8">
              <p:embed/>
            </p:oleObj>
          </a:graphicData>
        </a:graphic>
      </p:graphicFrame>
      <p:graphicFrame>
        <p:nvGraphicFramePr>
          <p:cNvPr id="224260" name="Object 4"/>
          <p:cNvGraphicFramePr>
            <a:graphicFrameLocks noChangeAspect="1"/>
          </p:cNvGraphicFramePr>
          <p:nvPr/>
        </p:nvGraphicFramePr>
        <p:xfrm>
          <a:off x="4040188" y="1833563"/>
          <a:ext cx="5110162" cy="2784475"/>
        </p:xfrm>
        <a:graphic>
          <a:graphicData uri="http://schemas.openxmlformats.org/presentationml/2006/ole">
            <p:oleObj spid="_x0000_s224260" name="Chart" r:id="rId4" imgW="3829501" imgH="2086337" progId="Excel.Chart.8">
              <p:embed/>
            </p:oleObj>
          </a:graphicData>
        </a:graphic>
      </p:graphicFrame>
      <p:sp>
        <p:nvSpPr>
          <p:cNvPr id="224261" name="Text Box 5"/>
          <p:cNvSpPr txBox="1">
            <a:spLocks noChangeArrowheads="1"/>
          </p:cNvSpPr>
          <p:nvPr/>
        </p:nvSpPr>
        <p:spPr bwMode="auto">
          <a:xfrm>
            <a:off x="2362200" y="381000"/>
            <a:ext cx="5562600" cy="1128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36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Demographic Context</a:t>
            </a:r>
          </a:p>
          <a:p>
            <a:pPr algn="ctr"/>
            <a:r>
              <a:rPr lang="es-ES_tradnl" sz="28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Population Projection</a:t>
            </a:r>
            <a:r>
              <a:rPr lang="es-ES_tradnl" sz="32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s-ES" sz="3200" b="1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609600" y="4953000"/>
            <a:ext cx="8077200" cy="8540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>
                <a:solidFill>
                  <a:srgbClr val="FFFF00"/>
                </a:solidFill>
                <a:latin typeface="Arial" pitchFamily="34" charset="0"/>
              </a:rPr>
              <a:t>Age Structure                                           Age Structure </a:t>
            </a:r>
          </a:p>
          <a:p>
            <a:pPr algn="ctr">
              <a:spcBef>
                <a:spcPct val="50000"/>
              </a:spcBef>
            </a:pPr>
            <a:r>
              <a:rPr lang="es-ES_tradnl" sz="2000">
                <a:solidFill>
                  <a:srgbClr val="FFFF00"/>
                </a:solidFill>
                <a:latin typeface="Arial" pitchFamily="34" charset="0"/>
              </a:rPr>
              <a:t>2000                                                                2010</a:t>
            </a:r>
            <a:endParaRPr lang="es-ES" sz="2000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239000" cy="990600"/>
          </a:xfrm>
        </p:spPr>
        <p:txBody>
          <a:bodyPr/>
          <a:lstStyle/>
          <a:p>
            <a:pPr algn="r"/>
            <a:r>
              <a:rPr lang="es-ES_tradnl" sz="2000">
                <a:solidFill>
                  <a:schemeClr val="accent1"/>
                </a:solidFill>
                <a:effectLst/>
              </a:rPr>
              <a:t/>
            </a:r>
            <a:br>
              <a:rPr lang="es-ES_tradnl" sz="2000">
                <a:solidFill>
                  <a:schemeClr val="accent1"/>
                </a:solidFill>
                <a:effectLst/>
              </a:rPr>
            </a:br>
            <a:r>
              <a:rPr lang="es-ES_tradnl" sz="2000">
                <a:solidFill>
                  <a:schemeClr val="accent1"/>
                </a:solidFill>
                <a:effectLst/>
              </a:rPr>
              <a:t/>
            </a:r>
            <a:br>
              <a:rPr lang="es-ES_tradnl" sz="2000">
                <a:solidFill>
                  <a:schemeClr val="accent1"/>
                </a:solidFill>
                <a:effectLst/>
              </a:rPr>
            </a:br>
            <a:r>
              <a:rPr lang="es-ES_tradnl" sz="4800">
                <a:solidFill>
                  <a:schemeClr val="accent1"/>
                </a:solidFill>
                <a:effectLst/>
              </a:rPr>
              <a:t>Demographic Context </a:t>
            </a:r>
            <a:br>
              <a:rPr lang="es-ES_tradnl" sz="4800">
                <a:solidFill>
                  <a:schemeClr val="accent1"/>
                </a:solidFill>
                <a:effectLst/>
              </a:rPr>
            </a:br>
            <a:r>
              <a:rPr lang="es-ES_tradnl" sz="3200">
                <a:solidFill>
                  <a:schemeClr val="accent1"/>
                </a:solidFill>
                <a:effectLst/>
              </a:rPr>
              <a:t>Life Expectancy at Birth in Years</a:t>
            </a:r>
            <a:r>
              <a:rPr lang="es-ES" sz="3200">
                <a:solidFill>
                  <a:schemeClr val="accent1"/>
                </a:solidFill>
                <a:effectLst/>
              </a:rPr>
              <a:t/>
            </a:r>
            <a:br>
              <a:rPr lang="es-ES" sz="3200">
                <a:solidFill>
                  <a:schemeClr val="accent1"/>
                </a:solidFill>
                <a:effectLst/>
              </a:rPr>
            </a:br>
            <a:endParaRPr lang="es-ES" sz="3200">
              <a:solidFill>
                <a:schemeClr val="accent1"/>
              </a:solidFill>
              <a:effectLst/>
            </a:endParaRPr>
          </a:p>
        </p:txBody>
      </p:sp>
      <p:graphicFrame>
        <p:nvGraphicFramePr>
          <p:cNvPr id="220167" name="Object 7"/>
          <p:cNvGraphicFramePr>
            <a:graphicFrameLocks noChangeAspect="1"/>
          </p:cNvGraphicFramePr>
          <p:nvPr/>
        </p:nvGraphicFramePr>
        <p:xfrm>
          <a:off x="1682750" y="2057400"/>
          <a:ext cx="6623050" cy="4191000"/>
        </p:xfrm>
        <a:graphic>
          <a:graphicData uri="http://schemas.openxmlformats.org/presentationml/2006/ole">
            <p:oleObj spid="_x0000_s220167" name="Chart" r:id="rId3" imgW="3476863" imgH="255293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2438400" y="533400"/>
            <a:ext cx="5943600" cy="17399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Determining Axis in the Country’s Development in  the 1990-2000 Decade</a:t>
            </a:r>
            <a:endParaRPr lang="es-ES" sz="3600" b="1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1143000" y="3276600"/>
            <a:ext cx="7086600" cy="2530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762000" indent="-671513"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Blip>
                <a:blip r:embed="rId2"/>
              </a:buBlip>
            </a:pPr>
            <a:r>
              <a:rPr lang="es-ES_tradnl" sz="40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Political Stability </a:t>
            </a:r>
          </a:p>
          <a:p>
            <a:pPr marL="762000" indent="-671513"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Blip>
                <a:blip r:embed="rId2"/>
              </a:buBlip>
            </a:pPr>
            <a:r>
              <a:rPr lang="es-ES_tradnl" sz="40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Social Development</a:t>
            </a:r>
          </a:p>
          <a:p>
            <a:pPr marL="762000" indent="-671513"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Blip>
                <a:blip r:embed="rId2"/>
              </a:buBlip>
            </a:pPr>
            <a:r>
              <a:rPr lang="es-ES_tradnl" sz="40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Economic Growth</a:t>
            </a:r>
            <a:endParaRPr lang="es-ES" sz="4000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1026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191491" name="Text Box 1027"/>
          <p:cNvSpPr txBox="1">
            <a:spLocks noChangeArrowheads="1"/>
          </p:cNvSpPr>
          <p:nvPr/>
        </p:nvSpPr>
        <p:spPr bwMode="auto">
          <a:xfrm>
            <a:off x="1752600" y="1828800"/>
            <a:ext cx="6896100" cy="35988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s-ES_tradnl" sz="4000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s-ES_tradnl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It refers to the strengthening and development of the democratic institutionalization.</a:t>
            </a:r>
            <a:r>
              <a:rPr lang="es-ES_tradnl" sz="40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s-ES_tradnl" sz="400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91492" name="Text Box 1028"/>
          <p:cNvSpPr txBox="1">
            <a:spLocks noChangeArrowheads="1"/>
          </p:cNvSpPr>
          <p:nvPr/>
        </p:nvSpPr>
        <p:spPr bwMode="auto">
          <a:xfrm>
            <a:off x="2819400" y="706438"/>
            <a:ext cx="4237038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ES_tradnl" sz="40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Political Stability</a:t>
            </a:r>
            <a:endParaRPr lang="es-ES" sz="4000" b="1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6248400" y="2286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kumimoji="0" lang="es-ES_tradnl" sz="2000">
              <a:solidFill>
                <a:schemeClr val="accent2"/>
              </a:solidFill>
            </a:endParaRP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1828800" y="2057400"/>
            <a:ext cx="7315200" cy="33877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s-ES_tradnl" sz="360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s-ES_tradnl" sz="360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It relates to policies targeted to improving the population’s life conditions.</a:t>
            </a:r>
          </a:p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s-ES_tradnl" sz="360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3657600" y="685800"/>
            <a:ext cx="4884738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s-ES_tradnl" sz="40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Social Development</a:t>
            </a:r>
            <a:endParaRPr lang="es-ES" sz="400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nformación del proyecto (estándar)">
  <a:themeElements>
    <a:clrScheme name="Información del proyecto (estándar)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Información del proyecto (estándar)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formación del proyecto (estándar)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formación del proyecto (estándar)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rmación del proyecto (estándar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Office\Plantillas\Presentaciones\Información del proyecto (estándar).pot</Template>
  <TotalTime>3364</TotalTime>
  <Words>972</Words>
  <Application>Microsoft Office PowerPoint</Application>
  <PresentationFormat>On-screen Show (4:3)</PresentationFormat>
  <Paragraphs>150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Times New Roman</vt:lpstr>
      <vt:lpstr>Arial</vt:lpstr>
      <vt:lpstr>Wingdings</vt:lpstr>
      <vt:lpstr>FrizQuadrata BT</vt:lpstr>
      <vt:lpstr>Book Antiqua</vt:lpstr>
      <vt:lpstr>Wingdings 3</vt:lpstr>
      <vt:lpstr>Arial Black</vt:lpstr>
      <vt:lpstr>Información del proyecto (estándar)</vt:lpstr>
      <vt:lpstr>Foto de Microsoft Photo Editor 3.0</vt:lpstr>
      <vt:lpstr>Microsoft Excel Chart</vt:lpstr>
      <vt:lpstr>Slide 1</vt:lpstr>
      <vt:lpstr>Slide 2</vt:lpstr>
      <vt:lpstr>Slide 3</vt:lpstr>
      <vt:lpstr>Slide 4</vt:lpstr>
      <vt:lpstr>Slide 5</vt:lpstr>
      <vt:lpstr>  Demographic Context  Life Expectancy at Birth in Years 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mideplan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política social del 2000: la construcción de un marco estratégico para la gestión social </dc:title>
  <dc:creator>mideplan</dc:creator>
  <cp:lastModifiedBy>anarod</cp:lastModifiedBy>
  <cp:revision>308</cp:revision>
  <cp:lastPrinted>2002-05-17T15:26:44Z</cp:lastPrinted>
  <dcterms:created xsi:type="dcterms:W3CDTF">2001-05-10T21:28:11Z</dcterms:created>
  <dcterms:modified xsi:type="dcterms:W3CDTF">2010-07-11T23:42:24Z</dcterms:modified>
</cp:coreProperties>
</file>