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2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embeddedFontLst>
    <p:embeddedFont>
      <p:font typeface="Arial Unicode MS" pitchFamily="34" charset="-128"/>
      <p:regular r:id="rId13"/>
    </p:embeddedFont>
  </p:embeddedFontLst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99FF"/>
    <a:srgbClr val="FFFFCC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2560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3E7279D-83EF-4F9B-90FF-68434ED8FA50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3E9EF7-1C3F-4934-A554-EC7E72A99882}" type="slidenum">
              <a:rPr lang="es-ES"/>
              <a:pPr/>
              <a:t>1</a:t>
            </a:fld>
            <a:endParaRPr lang="es-ES"/>
          </a:p>
        </p:txBody>
      </p:sp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873F74-6699-4E01-ABFA-56B88E95AD58}" type="slidenum">
              <a:rPr lang="es-ES"/>
              <a:pPr/>
              <a:t>10</a:t>
            </a:fld>
            <a:endParaRPr lang="es-ES"/>
          </a:p>
        </p:txBody>
      </p:sp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5F67B4-8A33-41E9-A6F8-BAE9AB92D980}" type="slidenum">
              <a:rPr lang="es-ES"/>
              <a:pPr/>
              <a:t>2</a:t>
            </a:fld>
            <a:endParaRPr lang="es-ES"/>
          </a:p>
        </p:txBody>
      </p:sp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4D65DA-D703-4FE3-8280-2D4FB11610F2}" type="slidenum">
              <a:rPr lang="es-ES"/>
              <a:pPr/>
              <a:t>3</a:t>
            </a:fld>
            <a:endParaRPr lang="es-ES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97EA0F-EAE0-41C5-9272-4C8D6480B219}" type="slidenum">
              <a:rPr lang="es-ES"/>
              <a:pPr/>
              <a:t>4</a:t>
            </a:fld>
            <a:endParaRPr lang="es-ES"/>
          </a:p>
        </p:txBody>
      </p:sp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F18D97-7628-486E-8F77-549467491B59}" type="slidenum">
              <a:rPr lang="es-ES"/>
              <a:pPr/>
              <a:t>5</a:t>
            </a:fld>
            <a:endParaRPr lang="es-ES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3F95FA-4A21-4830-B8B7-999CF72D75D6}" type="slidenum">
              <a:rPr lang="es-ES"/>
              <a:pPr/>
              <a:t>6</a:t>
            </a:fld>
            <a:endParaRPr lang="es-ES"/>
          </a:p>
        </p:txBody>
      </p:sp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92C808-DA70-4A7A-A8F0-0B56FFD47FC3}" type="slidenum">
              <a:rPr lang="es-ES"/>
              <a:pPr/>
              <a:t>7</a:t>
            </a:fld>
            <a:endParaRPr lang="es-ES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9628D9-288E-4EAA-9E04-2B9F4162B1B7}" type="slidenum">
              <a:rPr lang="es-ES"/>
              <a:pPr/>
              <a:t>8</a:t>
            </a:fld>
            <a:endParaRPr lang="es-ES"/>
          </a:p>
        </p:txBody>
      </p:sp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498034-F090-41B8-B2BD-BC5F1ACD9F6B}" type="slidenum">
              <a:rPr lang="es-ES"/>
              <a:pPr/>
              <a:t>9</a:t>
            </a:fld>
            <a:endParaRPr lang="es-ES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D4E49-F0F0-420F-8899-307B35E3E78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CF5B5-937C-4E15-A8F1-F061AC98F4E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8F5CA0-CB63-4533-A779-90C042DA825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979C1-A123-4145-A915-87BA4D7A42E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B9F728-F248-4713-8584-692B1DFC1B5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60055B-3D48-4A4C-88E5-2837E42E3F2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DEB97-8887-4C40-9694-6362836ABD5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3ADA3-9641-4C35-9D1A-A5701499078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0FC35-E6DD-45D0-9D2B-8141A46789E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DC3FA-72E5-4F20-8B46-F0329C797E7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9D86D-9CEA-43A1-BFFB-5B861A9544B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6699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A3FA71-B596-4F1D-8560-7C00F7B7D5A8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Unicode MS" pitchFamily="34" charset="-128"/>
        </a:defRPr>
      </a:lvl2pPr>
      <a:lvl3pPr algn="ctr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Unicode MS" pitchFamily="34" charset="-128"/>
        </a:defRPr>
      </a:lvl3pPr>
      <a:lvl4pPr algn="ctr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Unicode MS" pitchFamily="34" charset="-128"/>
        </a:defRPr>
      </a:lvl4pPr>
      <a:lvl5pPr algn="ctr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Unicode MS" pitchFamily="3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1557338"/>
            <a:ext cx="8424862" cy="2735262"/>
          </a:xfrm>
        </p:spPr>
        <p:txBody>
          <a:bodyPr/>
          <a:lstStyle/>
          <a:p>
            <a:r>
              <a:rPr lang="es-ES" sz="3400" b="1"/>
              <a:t>CHILE 2000  :  THE NEGOTIATION </a:t>
            </a:r>
            <a:br>
              <a:rPr lang="es-ES" sz="3400" b="1"/>
            </a:br>
            <a:r>
              <a:rPr lang="es-ES" sz="3400" b="1"/>
              <a:t/>
            </a:r>
            <a:br>
              <a:rPr lang="es-ES" sz="3400" b="1"/>
            </a:br>
            <a:r>
              <a:rPr lang="es-ES" sz="3400" b="1"/>
              <a:t>MINISTRY OF EDUCATION </a:t>
            </a:r>
            <a:r>
              <a:rPr lang="en-US" sz="3400" b="1"/>
              <a:t>- M</a:t>
            </a:r>
            <a:r>
              <a:rPr lang="es-ES" sz="3400" b="1"/>
              <a:t>INEDUC </a:t>
            </a:r>
            <a:br>
              <a:rPr lang="es-ES" sz="3400" b="1"/>
            </a:br>
            <a:r>
              <a:rPr lang="es-ES" sz="3400" b="1"/>
              <a:t/>
            </a:r>
            <a:br>
              <a:rPr lang="es-ES" sz="3400" b="1"/>
            </a:br>
            <a:r>
              <a:rPr lang="es-ES" sz="3400" b="1"/>
              <a:t> TEACHER UNION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64163" y="5683250"/>
            <a:ext cx="3271837" cy="769938"/>
          </a:xfrm>
        </p:spPr>
        <p:txBody>
          <a:bodyPr/>
          <a:lstStyle/>
          <a:p>
            <a:pPr algn="r">
              <a:lnSpc>
                <a:spcPct val="80000"/>
              </a:lnSpc>
            </a:pPr>
            <a:r>
              <a:rPr lang="es-ES" sz="2900"/>
              <a:t>José Weinstein C.</a:t>
            </a:r>
          </a:p>
          <a:p>
            <a:pPr algn="r">
              <a:lnSpc>
                <a:spcPct val="80000"/>
              </a:lnSpc>
            </a:pPr>
            <a:r>
              <a:rPr lang="es-ES" sz="2500"/>
              <a:t>November 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/>
          <a:lstStyle/>
          <a:p>
            <a:pPr algn="l"/>
            <a:r>
              <a:rPr lang="en-US" sz="3300"/>
              <a:t>LESSON IV : Citizen support </a:t>
            </a:r>
            <a:r>
              <a:rPr lang="en-US" sz="3400"/>
              <a:t> is a strategic dimension</a:t>
            </a:r>
            <a:r>
              <a:rPr lang="es-ES" sz="3400"/>
              <a:t>.	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39863"/>
            <a:ext cx="8686800" cy="5589587"/>
          </a:xfrm>
        </p:spPr>
        <p:txBody>
          <a:bodyPr/>
          <a:lstStyle/>
          <a:p>
            <a:r>
              <a:rPr lang="en-US" sz="2500"/>
              <a:t>Continued efforts to socialize ministerial proposals, thematic agenda, anticipate conflicts </a:t>
            </a:r>
          </a:p>
          <a:p>
            <a:r>
              <a:rPr lang="en-US" sz="2500"/>
              <a:t>Try to bridge de understanding gap between technical subjects and the “on foot people (common people)” by comparisons and graphic examples.</a:t>
            </a:r>
          </a:p>
          <a:p>
            <a:r>
              <a:rPr lang="en-US" sz="2500"/>
              <a:t>Clear definition of proxies and alignment of the messages from different authorities to avoid contradictions from the Executive branch</a:t>
            </a:r>
          </a:p>
          <a:p>
            <a:r>
              <a:rPr lang="en-US" sz="2500"/>
              <a:t>Introduce representative voices different from the usual proxies in order to frame and support the negotiation at critical moments. </a:t>
            </a:r>
          </a:p>
          <a:p>
            <a:r>
              <a:rPr lang="en-US" sz="2500"/>
              <a:t>Avoid expletives and disqualifications towards the opponent and always keep control of the situation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solidFill>
                  <a:schemeClr val="tx1"/>
                </a:solidFill>
              </a:rPr>
              <a:t>CHILE’S PARTICULARITIES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3517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900"/>
              <a:t>General political stability</a:t>
            </a:r>
          </a:p>
          <a:p>
            <a:pPr>
              <a:lnSpc>
                <a:spcPct val="90000"/>
              </a:lnSpc>
            </a:pPr>
            <a:r>
              <a:rPr lang="en-US" sz="2900"/>
              <a:t>Sustained economic growth</a:t>
            </a:r>
          </a:p>
          <a:p>
            <a:pPr>
              <a:lnSpc>
                <a:spcPct val="90000"/>
              </a:lnSpc>
            </a:pPr>
            <a:r>
              <a:rPr lang="en-US" sz="2900"/>
              <a:t>Continuity of the educational policy</a:t>
            </a:r>
          </a:p>
          <a:p>
            <a:pPr>
              <a:lnSpc>
                <a:spcPct val="90000"/>
              </a:lnSpc>
            </a:pPr>
            <a:r>
              <a:rPr lang="en-US" sz="2900"/>
              <a:t>Systematic improvement of teachers’ labor conditions</a:t>
            </a:r>
          </a:p>
          <a:p>
            <a:pPr>
              <a:lnSpc>
                <a:spcPct val="90000"/>
              </a:lnSpc>
            </a:pPr>
            <a:r>
              <a:rPr lang="en-US" sz="2900"/>
              <a:t>Bi-annual negotiations between Ministry of Education and the Teacher Union since 1990</a:t>
            </a:r>
            <a:r>
              <a:rPr lang="es-ES" sz="2900"/>
              <a:t>  </a:t>
            </a:r>
          </a:p>
          <a:p>
            <a:pPr>
              <a:lnSpc>
                <a:spcPct val="90000"/>
              </a:lnSpc>
            </a:pPr>
            <a:endParaRPr lang="es-ES" sz="29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b="1"/>
              <a:t>ITINERARY OF THE NEGOTIATION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5165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Signature of agreement between Teacher Union and presidential candidate Ricardo Lagos (January 2000)</a:t>
            </a:r>
          </a:p>
          <a:p>
            <a:pPr>
              <a:lnSpc>
                <a:spcPct val="80000"/>
              </a:lnSpc>
            </a:pPr>
            <a:r>
              <a:rPr lang="en-US" sz="2000"/>
              <a:t>Meetings Mineduc-Union</a:t>
            </a:r>
          </a:p>
          <a:p>
            <a:pPr>
              <a:lnSpc>
                <a:spcPct val="80000"/>
              </a:lnSpc>
            </a:pPr>
            <a:r>
              <a:rPr lang="en-US" sz="2000"/>
              <a:t>Willingness to modify the customary negotiation method between union and government</a:t>
            </a:r>
          </a:p>
          <a:p>
            <a:pPr>
              <a:lnSpc>
                <a:spcPct val="80000"/>
              </a:lnSpc>
            </a:pPr>
            <a:r>
              <a:rPr lang="en-US" sz="2000"/>
              <a:t>Union’s National Request including adjustments</a:t>
            </a:r>
          </a:p>
          <a:p>
            <a:pPr>
              <a:lnSpc>
                <a:spcPct val="80000"/>
              </a:lnSpc>
            </a:pPr>
            <a:r>
              <a:rPr lang="en-US" sz="2000"/>
              <a:t>Mineduc  - SIMCE’s results (System for Measuring Educational Quality) unleash public controversy</a:t>
            </a:r>
          </a:p>
          <a:p>
            <a:pPr>
              <a:lnSpc>
                <a:spcPct val="80000"/>
              </a:lnSpc>
            </a:pPr>
            <a:r>
              <a:rPr lang="en-US" sz="2000"/>
              <a:t>Teacher Union sets ultimatum date</a:t>
            </a:r>
          </a:p>
          <a:p>
            <a:pPr>
              <a:lnSpc>
                <a:spcPct val="80000"/>
              </a:lnSpc>
            </a:pPr>
            <a:r>
              <a:rPr lang="en-US" sz="2000"/>
              <a:t>Unsuccessful teachers’ mobilization  in Santiago</a:t>
            </a:r>
          </a:p>
          <a:p>
            <a:pPr>
              <a:lnSpc>
                <a:spcPct val="80000"/>
              </a:lnSpc>
            </a:pPr>
            <a:r>
              <a:rPr lang="en-US" sz="2000"/>
              <a:t>Mineduc first official salary negotiation offer</a:t>
            </a:r>
          </a:p>
          <a:p>
            <a:pPr>
              <a:lnSpc>
                <a:spcPct val="80000"/>
              </a:lnSpc>
            </a:pPr>
            <a:r>
              <a:rPr lang="en-US" sz="2000"/>
              <a:t>Teacher Union decides to negotiate Mineduc’s offer </a:t>
            </a:r>
          </a:p>
          <a:p>
            <a:pPr>
              <a:lnSpc>
                <a:spcPct val="80000"/>
              </a:lnSpc>
            </a:pPr>
            <a:r>
              <a:rPr lang="en-US" sz="2000"/>
              <a:t>Union’s President visits La Moneda (Presidential Office) and  expresses satisfaction upon reached agreements</a:t>
            </a:r>
          </a:p>
          <a:p>
            <a:pPr>
              <a:lnSpc>
                <a:spcPct val="80000"/>
              </a:lnSpc>
            </a:pPr>
            <a:r>
              <a:rPr lang="en-US" sz="2000"/>
              <a:t>Signature of agreement (November 2000)</a:t>
            </a:r>
          </a:p>
          <a:p>
            <a:pPr>
              <a:lnSpc>
                <a:spcPct val="80000"/>
              </a:lnSpc>
            </a:pPr>
            <a:r>
              <a:rPr lang="en-US" sz="2000"/>
              <a:t>Law 19715 is processed, it gets widespread political support and provides legal support to agreements achieved under the protocol</a:t>
            </a:r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8893175" cy="1430337"/>
          </a:xfrm>
        </p:spPr>
        <p:txBody>
          <a:bodyPr/>
          <a:lstStyle/>
          <a:p>
            <a:pPr marL="1695450" indent="-1695450" algn="l"/>
            <a:r>
              <a:rPr lang="en-US" sz="3400"/>
              <a:t>LESSON I : Negotiation as an opportunity to further educational reform</a:t>
            </a:r>
            <a:r>
              <a:rPr lang="es-ES" sz="3400"/>
              <a:t> 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492375"/>
            <a:ext cx="3178175" cy="1952625"/>
          </a:xfrm>
        </p:spPr>
        <p:txBody>
          <a:bodyPr/>
          <a:lstStyle/>
          <a:p>
            <a:r>
              <a:rPr lang="en-US" sz="2400"/>
              <a:t>Basic and secondary  education’s quality improvement 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995738" y="2492375"/>
            <a:ext cx="4691062" cy="3976688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/>
              <a:t>Additional non-teaching hour </a:t>
            </a:r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/>
              <a:t>Scholarships inside Chile</a:t>
            </a:r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/>
              <a:t>Pedagogic excellence reward</a:t>
            </a:r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/>
              <a:t>Teachers’ evaluation system</a:t>
            </a:r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/>
              <a:t>Health care assistance for teachers – tenures  </a:t>
            </a:r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/>
              <a:t>Special retirement plan for teachers in retirement age</a:t>
            </a:r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endParaRPr lang="en-US" sz="2400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971550" y="1844675"/>
            <a:ext cx="6985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900" b="1" u="sng"/>
              <a:t>Scope                	            Agreement upon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57200" y="1782763"/>
            <a:ext cx="3178175" cy="22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/>
              <a:t>Basic and secondary  education’s equity improvement 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995738" y="1782763"/>
            <a:ext cx="4691062" cy="395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600"/>
              <a:t>Special rewarding for rural school teachers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600"/>
              <a:t>Reward increase for performance difficulty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600"/>
              <a:t>Reduction in the number of students per grade in vulnerable schools  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ü"/>
            </a:pPr>
            <a:endParaRPr lang="en-US" sz="2600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971550" y="1052513"/>
            <a:ext cx="66960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900" b="1" u="sng"/>
              <a:t>Scope       	            Agreement upon </a:t>
            </a:r>
            <a:r>
              <a:rPr lang="es-ES" sz="2900" b="1" u="sng"/>
              <a:t> 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468313" y="404813"/>
            <a:ext cx="9715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600"/>
              <a:t>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82763"/>
            <a:ext cx="3178175" cy="2222500"/>
          </a:xfrm>
          <a:noFill/>
          <a:ln/>
        </p:spPr>
        <p:txBody>
          <a:bodyPr/>
          <a:lstStyle/>
          <a:p>
            <a:r>
              <a:rPr lang="en-US" sz="2400"/>
              <a:t>Basic and secondary  education’s participation increase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3995738" y="1782763"/>
            <a:ext cx="4691062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600"/>
              <a:t>Creation of Regional Education Councils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600"/>
              <a:t>Teachers Union’s integration to the Superior  Education Council 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600"/>
              <a:t>Evaluation of the full school day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971550" y="1052513"/>
            <a:ext cx="66960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900" b="1" u="sng"/>
              <a:t>Scope                	          Agreement upon</a:t>
            </a:r>
            <a:endParaRPr lang="es-ES" sz="2900" b="1" u="sng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468313" y="404813"/>
            <a:ext cx="9715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600"/>
              <a:t>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723900" indent="-723900" algn="l"/>
            <a:r>
              <a:rPr lang="es-ES" sz="3400"/>
              <a:t>LESSON II: Need to strengthen the negotiation capacities of MINEDUC 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r>
              <a:rPr lang="en-US" sz="2600"/>
              <a:t>Assemble a solid team with technical and political capacities to deal with a complex negotiation process</a:t>
            </a:r>
          </a:p>
          <a:p>
            <a:r>
              <a:rPr lang="en-US" sz="2600"/>
              <a:t>Build a negotiation proposal relevant to the Education Reform, strengthening the teaching profession in those areas pertinent to the objectives of quality, equity and participation </a:t>
            </a:r>
          </a:p>
          <a:p>
            <a:r>
              <a:rPr lang="en-US" sz="2600"/>
              <a:t>Attain key political support for the proposal and process within the government as well as an internal intra-executive conflict resolution method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9039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500"/>
              <a:t>Build bridges and trust with the political environment, specially with influential parliament members in order to achieve prompt legislation</a:t>
            </a:r>
          </a:p>
          <a:p>
            <a:pPr>
              <a:lnSpc>
                <a:spcPct val="90000"/>
              </a:lnSpc>
            </a:pPr>
            <a:r>
              <a:rPr lang="en-US" sz="2500"/>
              <a:t>Deftly handle the political timing of the negotiation with the union, controlling in such a way as not to rush into rigid and premature definitions nor excessively extend the answer deadlines</a:t>
            </a:r>
          </a:p>
          <a:p>
            <a:pPr>
              <a:lnSpc>
                <a:spcPct val="90000"/>
              </a:lnSpc>
            </a:pPr>
            <a:r>
              <a:rPr lang="en-US" sz="2500"/>
              <a:t>Adequately combine flexibility and assertiveness within the process so as to concede in those subjects that are not substantial but succeeding in establishing the core of the proposal</a:t>
            </a:r>
          </a:p>
          <a:p>
            <a:pPr>
              <a:lnSpc>
                <a:spcPct val="90000"/>
              </a:lnSpc>
            </a:pPr>
            <a:r>
              <a:rPr lang="en-US" sz="2500"/>
              <a:t>Integrate, in such a way as to add to the ministerial positions, the related facts exogenous to the negotiation itself but that can play a favorable role towards its good development</a:t>
            </a:r>
          </a:p>
          <a:p>
            <a:pPr>
              <a:lnSpc>
                <a:spcPct val="90000"/>
              </a:lnSpc>
            </a:pPr>
            <a:endParaRPr lang="en-US" sz="250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31800" y="115888"/>
            <a:ext cx="9715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600"/>
              <a:t>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3375"/>
            <a:ext cx="9144000" cy="1143000"/>
          </a:xfrm>
        </p:spPr>
        <p:txBody>
          <a:bodyPr/>
          <a:lstStyle/>
          <a:p>
            <a:pPr algn="l"/>
            <a:r>
              <a:rPr lang="en-US"/>
              <a:t>LESSON III : The relationship with the teachers’ union is an asset to take care of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27225"/>
            <a:ext cx="8229600" cy="4525963"/>
          </a:xfrm>
        </p:spPr>
        <p:txBody>
          <a:bodyPr/>
          <a:lstStyle/>
          <a:p>
            <a:r>
              <a:rPr lang="en-US" sz="2600"/>
              <a:t>Show a clear and permanent political willingness to reach agreements and explain the mutual advantages over confrontation</a:t>
            </a:r>
          </a:p>
          <a:p>
            <a:r>
              <a:rPr lang="en-US" sz="2600"/>
              <a:t>Create a shared interest subjects agenda</a:t>
            </a:r>
          </a:p>
          <a:p>
            <a:r>
              <a:rPr lang="en-US" sz="2600"/>
              <a:t>Carry a permanent and systematic dialogue in a respectful environment</a:t>
            </a:r>
          </a:p>
          <a:p>
            <a:r>
              <a:rPr lang="en-US" sz="2600"/>
              <a:t>Introduce the alternative of incorporating external studies. </a:t>
            </a:r>
          </a:p>
          <a:p>
            <a:r>
              <a:rPr lang="en-US" sz="2600"/>
              <a:t>Show flexibility to facilitate the resolution of internal difficulties (in the face of discrepancies)</a:t>
            </a:r>
          </a:p>
          <a:p>
            <a:endParaRPr lang="en-US"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865</TotalTime>
  <Words>636</Words>
  <Application>Microsoft Office PowerPoint</Application>
  <PresentationFormat>On-screen Show (4:3)</PresentationFormat>
  <Paragraphs>76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 Unicode MS</vt:lpstr>
      <vt:lpstr>Wingdings</vt:lpstr>
      <vt:lpstr>Diseño predeterminado</vt:lpstr>
      <vt:lpstr>CHILE 2000  :  THE NEGOTIATION   MINISTRY OF EDUCATION - MINEDUC    TEACHER UNION</vt:lpstr>
      <vt:lpstr>CHILE’S PARTICULARITIES</vt:lpstr>
      <vt:lpstr>ITINERARY OF THE NEGOTIATION</vt:lpstr>
      <vt:lpstr>LESSON I : Negotiation as an opportunity to further educational reform </vt:lpstr>
      <vt:lpstr>Slide 5</vt:lpstr>
      <vt:lpstr>Slide 6</vt:lpstr>
      <vt:lpstr>LESSON II: Need to strengthen the negotiation capacities of MINEDUC  </vt:lpstr>
      <vt:lpstr>Slide 8</vt:lpstr>
      <vt:lpstr>LESSON III : The relationship with the teachers’ union is an asset to take care of</vt:lpstr>
      <vt:lpstr>LESSON IV : Citizen support  is a strategic dimension. </vt:lpstr>
    </vt:vector>
  </TitlesOfParts>
  <Company>abella@adinet.com.uy para el BID-Pabla Ayala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Chile Education</dc:title>
  <dc:creator>Abella, Maria Juliana</dc:creator>
  <cp:lastModifiedBy>anarod</cp:lastModifiedBy>
  <cp:revision>27</cp:revision>
  <dcterms:created xsi:type="dcterms:W3CDTF">2006-10-11T13:16:28Z</dcterms:created>
  <dcterms:modified xsi:type="dcterms:W3CDTF">2010-07-11T23:05:07Z</dcterms:modified>
</cp:coreProperties>
</file>