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36"/>
  </p:notesMasterIdLst>
  <p:handoutMasterIdLst>
    <p:handoutMasterId r:id="rId37"/>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2" r:id="rId14"/>
    <p:sldId id="268" r:id="rId15"/>
    <p:sldId id="269" r:id="rId16"/>
    <p:sldId id="279" r:id="rId17"/>
    <p:sldId id="270" r:id="rId18"/>
    <p:sldId id="273" r:id="rId19"/>
    <p:sldId id="281" r:id="rId20"/>
    <p:sldId id="282" r:id="rId21"/>
    <p:sldId id="283" r:id="rId22"/>
    <p:sldId id="284" r:id="rId23"/>
    <p:sldId id="285" r:id="rId24"/>
    <p:sldId id="286" r:id="rId25"/>
    <p:sldId id="287" r:id="rId26"/>
    <p:sldId id="288" r:id="rId27"/>
    <p:sldId id="289" r:id="rId28"/>
    <p:sldId id="290" r:id="rId29"/>
    <p:sldId id="271" r:id="rId30"/>
    <p:sldId id="278" r:id="rId31"/>
    <p:sldId id="280" r:id="rId32"/>
    <p:sldId id="277" r:id="rId33"/>
    <p:sldId id="275" r:id="rId34"/>
    <p:sldId id="274" r:id="rId35"/>
  </p:sldIdLst>
  <p:sldSz cx="9144000" cy="6858000" type="screen4x3"/>
  <p:notesSz cx="6858000" cy="9296400"/>
  <p:embeddedFontLst>
    <p:embeddedFont>
      <p:font typeface="Tahoma" pitchFamily="34" charset="0"/>
      <p:regular r:id="rId38"/>
      <p:bold r:id="rId39"/>
    </p:embeddedFont>
  </p:embeddedFontLst>
  <p:defaultTextStyle>
    <a:defPPr>
      <a:defRPr lang="en-US"/>
    </a:defPPr>
    <a:lvl1pPr algn="l" rtl="0" fontAlgn="base">
      <a:spcBef>
        <a:spcPct val="0"/>
      </a:spcBef>
      <a:spcAft>
        <a:spcPct val="0"/>
      </a:spcAft>
      <a:defRPr sz="2400" kern="1200">
        <a:solidFill>
          <a:schemeClr val="tx1"/>
        </a:solidFill>
        <a:latin typeface="Tahoma" pitchFamily="34" charset="0"/>
        <a:ea typeface="+mn-ea"/>
        <a:cs typeface="+mn-cs"/>
      </a:defRPr>
    </a:lvl1pPr>
    <a:lvl2pPr marL="457200" algn="l" rtl="0" fontAlgn="base">
      <a:spcBef>
        <a:spcPct val="0"/>
      </a:spcBef>
      <a:spcAft>
        <a:spcPct val="0"/>
      </a:spcAft>
      <a:defRPr sz="2400" kern="1200">
        <a:solidFill>
          <a:schemeClr val="tx1"/>
        </a:solidFill>
        <a:latin typeface="Tahoma" pitchFamily="34" charset="0"/>
        <a:ea typeface="+mn-ea"/>
        <a:cs typeface="+mn-cs"/>
      </a:defRPr>
    </a:lvl2pPr>
    <a:lvl3pPr marL="914400" algn="l" rtl="0" fontAlgn="base">
      <a:spcBef>
        <a:spcPct val="0"/>
      </a:spcBef>
      <a:spcAft>
        <a:spcPct val="0"/>
      </a:spcAft>
      <a:defRPr sz="2400" kern="1200">
        <a:solidFill>
          <a:schemeClr val="tx1"/>
        </a:solidFill>
        <a:latin typeface="Tahoma" pitchFamily="34" charset="0"/>
        <a:ea typeface="+mn-ea"/>
        <a:cs typeface="+mn-cs"/>
      </a:defRPr>
    </a:lvl3pPr>
    <a:lvl4pPr marL="1371600" algn="l" rtl="0" fontAlgn="base">
      <a:spcBef>
        <a:spcPct val="0"/>
      </a:spcBef>
      <a:spcAft>
        <a:spcPct val="0"/>
      </a:spcAft>
      <a:defRPr sz="2400" kern="1200">
        <a:solidFill>
          <a:schemeClr val="tx1"/>
        </a:solidFill>
        <a:latin typeface="Tahoma" pitchFamily="34" charset="0"/>
        <a:ea typeface="+mn-ea"/>
        <a:cs typeface="+mn-cs"/>
      </a:defRPr>
    </a:lvl4pPr>
    <a:lvl5pPr marL="1828800" algn="l" rtl="0" fontAlgn="base">
      <a:spcBef>
        <a:spcPct val="0"/>
      </a:spcBef>
      <a:spcAft>
        <a:spcPct val="0"/>
      </a:spcAft>
      <a:defRPr sz="2400" kern="1200">
        <a:solidFill>
          <a:schemeClr val="tx1"/>
        </a:solidFill>
        <a:latin typeface="Tahoma" pitchFamily="34" charset="0"/>
        <a:ea typeface="+mn-ea"/>
        <a:cs typeface="+mn-cs"/>
      </a:defRPr>
    </a:lvl5pPr>
    <a:lvl6pPr marL="2286000" algn="l" defTabSz="914400" rtl="0" eaLnBrk="1" latinLnBrk="0" hangingPunct="1">
      <a:defRPr sz="2400" kern="1200">
        <a:solidFill>
          <a:schemeClr val="tx1"/>
        </a:solidFill>
        <a:latin typeface="Tahoma" pitchFamily="34" charset="0"/>
        <a:ea typeface="+mn-ea"/>
        <a:cs typeface="+mn-cs"/>
      </a:defRPr>
    </a:lvl6pPr>
    <a:lvl7pPr marL="2743200" algn="l" defTabSz="914400" rtl="0" eaLnBrk="1" latinLnBrk="0" hangingPunct="1">
      <a:defRPr sz="2400" kern="1200">
        <a:solidFill>
          <a:schemeClr val="tx1"/>
        </a:solidFill>
        <a:latin typeface="Tahoma" pitchFamily="34" charset="0"/>
        <a:ea typeface="+mn-ea"/>
        <a:cs typeface="+mn-cs"/>
      </a:defRPr>
    </a:lvl7pPr>
    <a:lvl8pPr marL="3200400" algn="l" defTabSz="914400" rtl="0" eaLnBrk="1" latinLnBrk="0" hangingPunct="1">
      <a:defRPr sz="2400" kern="1200">
        <a:solidFill>
          <a:schemeClr val="tx1"/>
        </a:solidFill>
        <a:latin typeface="Tahoma" pitchFamily="34" charset="0"/>
        <a:ea typeface="+mn-ea"/>
        <a:cs typeface="+mn-cs"/>
      </a:defRPr>
    </a:lvl8pPr>
    <a:lvl9pPr marL="3657600" algn="l" defTabSz="914400" rtl="0" eaLnBrk="1" latinLnBrk="0" hangingPunct="1">
      <a:defRPr sz="2400"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90929"/>
  </p:normalViewPr>
  <p:slideViewPr>
    <p:cSldViewPr>
      <p:cViewPr varScale="1">
        <p:scale>
          <a:sx n="61" d="100"/>
          <a:sy n="61" d="100"/>
        </p:scale>
        <p:origin x="-15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118"/>
    </p:cViewPr>
  </p:sorterViewPr>
  <p:notesViewPr>
    <p:cSldViewPr>
      <p:cViewPr varScale="1">
        <p:scale>
          <a:sx n="60" d="100"/>
          <a:sy n="60" d="100"/>
        </p:scale>
        <p:origin x="-1620" y="-60"/>
      </p:cViewPr>
      <p:guideLst>
        <p:guide orient="horz" pos="2928"/>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1.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52227" name="Rectangle 3"/>
          <p:cNvSpPr>
            <a:spLocks noGrp="1" noChangeArrowheads="1"/>
          </p:cNvSpPr>
          <p:nvPr>
            <p:ph type="dt" sz="quarter" idx="1"/>
          </p:nvPr>
        </p:nvSpPr>
        <p:spPr bwMode="auto">
          <a:xfrm>
            <a:off x="388620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52228" name="Rectangle 4"/>
          <p:cNvSpPr>
            <a:spLocks noGrp="1" noChangeArrowheads="1"/>
          </p:cNvSpPr>
          <p:nvPr>
            <p:ph type="ftr" sz="quarter" idx="2"/>
          </p:nvPr>
        </p:nvSpPr>
        <p:spPr bwMode="auto">
          <a:xfrm>
            <a:off x="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52229" name="Rectangle 5"/>
          <p:cNvSpPr>
            <a:spLocks noGrp="1" noChangeArrowheads="1"/>
          </p:cNvSpPr>
          <p:nvPr>
            <p:ph type="sldNum" sz="quarter" idx="3"/>
          </p:nvPr>
        </p:nvSpPr>
        <p:spPr bwMode="auto">
          <a:xfrm>
            <a:off x="388620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AAC34586-A051-4BB0-8DDA-11DDFAC7D50B}"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endParaRPr lang="en-US"/>
          </a:p>
        </p:txBody>
      </p:sp>
      <p:sp>
        <p:nvSpPr>
          <p:cNvPr id="5123" name="Rectangle 3"/>
          <p:cNvSpPr>
            <a:spLocks noGrp="1" noChangeArrowheads="1"/>
          </p:cNvSpPr>
          <p:nvPr>
            <p:ph type="dt" idx="1"/>
          </p:nvPr>
        </p:nvSpPr>
        <p:spPr bwMode="auto">
          <a:xfrm>
            <a:off x="388620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endParaRPr lang="en-US"/>
          </a:p>
        </p:txBody>
      </p:sp>
      <p:sp>
        <p:nvSpPr>
          <p:cNvPr id="5124" name="Rectangle 4"/>
          <p:cNvSpPr>
            <a:spLocks noChangeArrowheads="1" noTextEdit="1"/>
          </p:cNvSpPr>
          <p:nvPr>
            <p:ph type="sldImg" idx="2"/>
          </p:nvPr>
        </p:nvSpPr>
        <p:spPr bwMode="auto">
          <a:xfrm>
            <a:off x="1104900" y="696913"/>
            <a:ext cx="4648200" cy="3486150"/>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914400" y="4416425"/>
            <a:ext cx="5029200" cy="4183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126" name="Rectangle 6"/>
          <p:cNvSpPr>
            <a:spLocks noGrp="1" noChangeArrowheads="1"/>
          </p:cNvSpPr>
          <p:nvPr>
            <p:ph type="ftr" sz="quarter" idx="4"/>
          </p:nvPr>
        </p:nvSpPr>
        <p:spPr bwMode="auto">
          <a:xfrm>
            <a:off x="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endParaRPr lang="en-US"/>
          </a:p>
        </p:txBody>
      </p:sp>
      <p:sp>
        <p:nvSpPr>
          <p:cNvPr id="5127" name="Rectangle 7"/>
          <p:cNvSpPr>
            <a:spLocks noGrp="1" noChangeArrowheads="1"/>
          </p:cNvSpPr>
          <p:nvPr>
            <p:ph type="sldNum" sz="quarter" idx="5"/>
          </p:nvPr>
        </p:nvSpPr>
        <p:spPr bwMode="auto">
          <a:xfrm>
            <a:off x="388620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fld id="{F4630B38-A608-4E98-A3EB-AD55E4435443}"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56442C-5BF4-4341-9AB6-6635E5EF807B}" type="slidenum">
              <a:rPr lang="en-US"/>
              <a:pPr/>
              <a:t>1</a:t>
            </a:fld>
            <a:endParaRPr lang="en-US"/>
          </a:p>
        </p:txBody>
      </p:sp>
      <p:sp>
        <p:nvSpPr>
          <p:cNvPr id="53250" name="Rectangle 2"/>
          <p:cNvSpPr>
            <a:spLocks noChangeArrowheads="1" noTextEdit="1"/>
          </p:cNvSpPr>
          <p:nvPr>
            <p:ph type="sldImg"/>
          </p:nvPr>
        </p:nvSpPr>
        <p:spPr>
          <a:ln/>
        </p:spPr>
      </p:sp>
      <p:sp>
        <p:nvSpPr>
          <p:cNvPr id="53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8F401D-7B65-4729-95A6-7AFFC6127EC8}" type="slidenum">
              <a:rPr lang="en-US"/>
              <a:pPr/>
              <a:t>10</a:t>
            </a:fld>
            <a:endParaRPr lang="en-US"/>
          </a:p>
        </p:txBody>
      </p:sp>
      <p:sp>
        <p:nvSpPr>
          <p:cNvPr id="27650" name="Rectangle 2"/>
          <p:cNvSpPr>
            <a:spLocks noChangeArrowheads="1" noTextEdit="1"/>
          </p:cNvSpPr>
          <p:nvPr>
            <p:ph type="sldImg"/>
          </p:nvPr>
        </p:nvSpPr>
        <p:spPr>
          <a:ln/>
        </p:spPr>
      </p:sp>
      <p:sp>
        <p:nvSpPr>
          <p:cNvPr id="27651" name="Rectangle 3"/>
          <p:cNvSpPr>
            <a:spLocks noGrp="1" noChangeArrowheads="1"/>
          </p:cNvSpPr>
          <p:nvPr>
            <p:ph type="body" idx="1"/>
          </p:nvPr>
        </p:nvSpPr>
        <p:spPr/>
        <p:txBody>
          <a:bodyPr/>
          <a:lstStyle/>
          <a:p>
            <a:r>
              <a:rPr lang="en-US"/>
              <a:t>Our key challenge in project design was the varying timeframes for preparation of a legal agreement, which varied from 3-4 weeks to 4-5  months.  This issue was raised at last years MIF coordination meeting in Alexandria. Key strategy is to interact and follow up with the assigned attorney on a proactive basis.  We also asked our country coordinator to assist where we were facing long turnaround times.</a:t>
            </a:r>
          </a:p>
          <a:p>
            <a:endParaRPr lang="en-US"/>
          </a:p>
          <a:p>
            <a:r>
              <a:rPr lang="en-US"/>
              <a:t>In some cases, EAs may elect to start project implementation in advance of the Letter of Agreement being finalised, in these cases CTT had to work closely with the EA to ensure that procurement was being done in accordance with Bank procedures so that reimbursements could be made. </a:t>
            </a:r>
          </a:p>
          <a:p>
            <a:r>
              <a:rPr lang="en-US"/>
              <a:t>Agreements reached regarding timing for recognition of counterpart and eligibility of project expenditure for reimbursement should be explicitly included in the plan of operation signed by the Representative for inclusion in the Letter of Agreement.  CTT did not do this in all cases resulting in supplemental instructions by way of a memo approved by the Representative being prepared and submitted.</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3945DA-4B06-48EF-AFC0-336D7FC2BB01}" type="slidenum">
              <a:rPr lang="en-US"/>
              <a:pPr/>
              <a:t>11</a:t>
            </a:fld>
            <a:endParaRPr lang="en-US"/>
          </a:p>
        </p:txBody>
      </p:sp>
      <p:sp>
        <p:nvSpPr>
          <p:cNvPr id="34818" name="Rectangle 2"/>
          <p:cNvSpPr>
            <a:spLocks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AB244D-56D0-43FD-9E12-F9FF74BABFEB}" type="slidenum">
              <a:rPr lang="en-US"/>
              <a:pPr/>
              <a:t>12</a:t>
            </a:fld>
            <a:endParaRPr lang="en-US"/>
          </a:p>
        </p:txBody>
      </p:sp>
      <p:sp>
        <p:nvSpPr>
          <p:cNvPr id="29698" name="Rectangle 2"/>
          <p:cNvSpPr>
            <a:spLocks noChangeArrowheads="1" noTextEdit="1"/>
          </p:cNvSpPr>
          <p:nvPr>
            <p:ph type="sldImg"/>
          </p:nvPr>
        </p:nvSpPr>
        <p:spPr>
          <a:ln/>
        </p:spPr>
      </p:sp>
      <p:sp>
        <p:nvSpPr>
          <p:cNvPr id="296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06F865-5D7B-46FB-B00A-8D1A521569A9}" type="slidenum">
              <a:rPr lang="en-US"/>
              <a:pPr/>
              <a:t>13</a:t>
            </a:fld>
            <a:endParaRPr lang="en-US"/>
          </a:p>
        </p:txBody>
      </p:sp>
      <p:sp>
        <p:nvSpPr>
          <p:cNvPr id="30722" name="Rectangle 2"/>
          <p:cNvSpPr>
            <a:spLocks noChangeArrowheads="1" noTextEdit="1"/>
          </p:cNvSpPr>
          <p:nvPr>
            <p:ph type="sldImg"/>
          </p:nvPr>
        </p:nvSpPr>
        <p:spPr>
          <a:ln/>
        </p:spPr>
      </p:sp>
      <p:sp>
        <p:nvSpPr>
          <p:cNvPr id="30723" name="Rectangle 3"/>
          <p:cNvSpPr>
            <a:spLocks noGrp="1" noChangeArrowheads="1"/>
          </p:cNvSpPr>
          <p:nvPr>
            <p:ph type="body" idx="1"/>
          </p:nvPr>
        </p:nvSpPr>
        <p:spPr/>
        <p:txBody>
          <a:bodyPr/>
          <a:lstStyle/>
          <a:p>
            <a:r>
              <a:rPr lang="en-US"/>
              <a:t>DOA projects form a small part of MIF/Bank portfolio in any country BUT size of investment is not commensurate with resource requirements for project supervision</a:t>
            </a:r>
          </a:p>
          <a:p>
            <a:endParaRPr lang="en-US"/>
          </a:p>
          <a:p>
            <a:r>
              <a:rPr lang="en-US"/>
              <a:t>In CTT we see our role in these projects as an investment in capacity building and skills transfer to the EA, these projects also provide COFs with an opportunity to pilot skills in program design and to gain first hand understanding of how many NGOs view development and the role that they play.</a:t>
            </a:r>
          </a:p>
          <a:p>
            <a:endParaRPr lang="en-US"/>
          </a:p>
          <a:p>
            <a:r>
              <a:rPr lang="en-US"/>
              <a:t>Partners in the DOA program are typically smaller organisations than the MIF is accustomed to working with, they have limited experience or understanding of how a multilateral funding agency works or its role, it is essential to develop and maintain close working relationships with EAs to maximise mutual learnings and avoid problems that may arise </a:t>
            </a:r>
          </a:p>
          <a:p>
            <a:endParaRPr lang="en-US"/>
          </a:p>
          <a:p>
            <a:r>
              <a:rPr lang="en-US"/>
              <a:t>Point to remember, these organisations tend to act quickly</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1F61901-DB08-4A80-BD7E-827683ECEAA1}" type="slidenum">
              <a:rPr lang="en-US"/>
              <a:pPr/>
              <a:t>14</a:t>
            </a:fld>
            <a:endParaRPr lang="en-US"/>
          </a:p>
        </p:txBody>
      </p:sp>
      <p:sp>
        <p:nvSpPr>
          <p:cNvPr id="31746" name="Rectangle 2"/>
          <p:cNvSpPr>
            <a:spLocks noChangeArrowheads="1" noTextEdit="1"/>
          </p:cNvSpPr>
          <p:nvPr>
            <p:ph type="sldImg"/>
          </p:nvPr>
        </p:nvSpPr>
        <p:spPr>
          <a:ln/>
        </p:spPr>
      </p:sp>
      <p:sp>
        <p:nvSpPr>
          <p:cNvPr id="31747" name="Rectangle 3"/>
          <p:cNvSpPr>
            <a:spLocks noGrp="1" noChangeArrowheads="1"/>
          </p:cNvSpPr>
          <p:nvPr>
            <p:ph type="body" idx="1"/>
          </p:nvPr>
        </p:nvSpPr>
        <p:spPr>
          <a:xfrm>
            <a:off x="228600" y="4416425"/>
            <a:ext cx="6629400" cy="3949700"/>
          </a:xfrm>
        </p:spPr>
        <p:txBody>
          <a:bodyPr/>
          <a:lstStyle/>
          <a:p>
            <a:r>
              <a:rPr lang="en-US"/>
              <a:t>Copy of the kick off presentation included in the CD that will be distributed – in preparing for the workshops we also put together binders for workshop participants with useful information and reference material - Copy of Letter of Agreement, Procurement Guidelines, Disbursement Handbook, Guidelines for Semi Annual Progress Report and Final Reports, Copy of the presentation</a:t>
            </a:r>
          </a:p>
          <a:p>
            <a:r>
              <a:rPr lang="en-US"/>
              <a:t>Note on the kick off presentation – key objective is to de mystify MIF / Bank contractual, procedural and reporting requirements. Simplify the language, focus on the essence of the Letter of Agreement, key clauses that the EA should monitor</a:t>
            </a:r>
          </a:p>
          <a:p>
            <a:r>
              <a:rPr lang="en-US"/>
              <a:t>Simplify the procedures for disbursements, workshop used as a forum to prepare first disbursement – worked examples are useful</a:t>
            </a:r>
          </a:p>
          <a:p>
            <a:r>
              <a:rPr lang="en-US"/>
              <a:t>Procurement – focus on the procedures which, based on project design are most useful – e.g. contracting of individual consultants, purchase of equipment</a:t>
            </a:r>
          </a:p>
          <a:p>
            <a:r>
              <a:rPr lang="en-US"/>
              <a:t>Develop a simple procurement plan at the kick off</a:t>
            </a:r>
          </a:p>
          <a:p>
            <a:r>
              <a:rPr lang="en-US"/>
              <a:t>Be clear how consumables and small items will be dealt with</a:t>
            </a:r>
          </a:p>
          <a:p>
            <a:r>
              <a:rPr lang="en-US"/>
              <a:t>Remember – key barrier is really the language of the Bank which can be incomprehensible to persons not connected to the institution – focus on meaning and intent</a:t>
            </a:r>
          </a:p>
          <a:p>
            <a:r>
              <a:rPr lang="en-US"/>
              <a:t>Also do not underestimate the need to cover the same ground again during implementation</a:t>
            </a:r>
          </a:p>
          <a:p>
            <a:r>
              <a:rPr lang="en-US"/>
              <a:t>At CTT we scheduled kick off workshops for DOA participants from 2 or more projects to encourage networking Participants at the kick off include management of the EA, person (s) responsible for project implementation (activities, financial management and administration), from CTT if the session is held at COF, project assistant attends, Financial Specialist and Accredited Procurement Specialist pop in for the relevant sections on disbursement and procurement</a:t>
            </a:r>
          </a:p>
          <a:p>
            <a:r>
              <a:rPr lang="en-US"/>
              <a:t>If offsite, project assistant attends as he/she will play an important role in supporting the EAs responding to queries and follow up on submission of required documentation etc.</a:t>
            </a:r>
          </a:p>
          <a:p>
            <a:endParaRPr lang="en-US"/>
          </a:p>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B978CD-D558-4FF0-9B97-98C25319CE9F}" type="slidenum">
              <a:rPr lang="en-US"/>
              <a:pPr/>
              <a:t>15</a:t>
            </a:fld>
            <a:endParaRPr lang="en-US"/>
          </a:p>
        </p:txBody>
      </p:sp>
      <p:sp>
        <p:nvSpPr>
          <p:cNvPr id="35842" name="Rectangle 2"/>
          <p:cNvSpPr>
            <a:spLocks noChangeArrowheads="1" noTextEdit="1"/>
          </p:cNvSpPr>
          <p:nvPr>
            <p:ph type="sldImg"/>
          </p:nvPr>
        </p:nvSpPr>
        <p:spPr>
          <a:ln/>
        </p:spPr>
      </p:sp>
      <p:sp>
        <p:nvSpPr>
          <p:cNvPr id="35843" name="Rectangle 3"/>
          <p:cNvSpPr>
            <a:spLocks noGrp="1" noChangeArrowheads="1"/>
          </p:cNvSpPr>
          <p:nvPr>
            <p:ph type="body" idx="1"/>
          </p:nvPr>
        </p:nvSpPr>
        <p:spPr/>
        <p:txBody>
          <a:bodyPr/>
          <a:lstStyle/>
          <a:p>
            <a:r>
              <a:rPr lang="en-US"/>
              <a:t>We held several workshops for EAs of MIF and other TC operations each focusing on a special topic</a:t>
            </a:r>
          </a:p>
          <a:p>
            <a:r>
              <a:rPr lang="en-US"/>
              <a:t>Financial Specialist facilitated sessions on Disbursements and Audit</a:t>
            </a:r>
          </a:p>
          <a:p>
            <a:r>
              <a:rPr lang="en-US"/>
              <a:t>MIF Specialist, supported by Procurement Specialist facilitated session of procurement</a:t>
            </a:r>
          </a:p>
          <a:p>
            <a:r>
              <a:rPr lang="en-US"/>
              <a:t>These were ½ day sessions at COF</a:t>
            </a:r>
          </a:p>
          <a:p>
            <a:endParaRPr lang="en-US"/>
          </a:p>
          <a:p>
            <a:r>
              <a:rPr lang="en-US"/>
              <a:t>Financial Specialist also conducted Financial Inspection Visits and provided recommendations e.g. adoption of single exchange rate option to simplify reporting in USD (eliminates exchange rate losses and gains in revolving fund reconciliations as well as simplifying disbursement preparation)</a:t>
            </a:r>
          </a:p>
          <a:p>
            <a:endParaRPr lang="en-US"/>
          </a:p>
          <a:p>
            <a:r>
              <a:rPr lang="en-US"/>
              <a:t>Sample documents e.g. evaluation reports for procurement TORs and even contracts provided where possible</a:t>
            </a:r>
          </a:p>
          <a:p>
            <a:endParaRPr lang="en-US"/>
          </a:p>
          <a:p>
            <a:r>
              <a:rPr lang="en-US"/>
              <a:t>In some cases we assisted in preparation of disbursements and revolving fund reconciliations as a means of coaching </a:t>
            </a:r>
          </a:p>
          <a:p>
            <a:endParaRPr lang="en-US"/>
          </a:p>
          <a:p>
            <a:r>
              <a:rPr lang="en-US"/>
              <a:t>MIF / Bank project administrative and reporting requirements are generally not on the EAs priority list, be proactive in issuing reminders and maintain open communication – this encourages early tabling and resolution of problems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B253509-6852-4725-A5BA-BBFC4A6F1FA5}" type="slidenum">
              <a:rPr lang="en-US"/>
              <a:pPr/>
              <a:t>16</a:t>
            </a:fld>
            <a:endParaRPr lang="en-US"/>
          </a:p>
        </p:txBody>
      </p:sp>
      <p:sp>
        <p:nvSpPr>
          <p:cNvPr id="49154" name="Rectangle 2"/>
          <p:cNvSpPr>
            <a:spLocks noChangeArrowheads="1" noTextEdit="1"/>
          </p:cNvSpPr>
          <p:nvPr>
            <p:ph type="sldImg"/>
          </p:nvPr>
        </p:nvSpPr>
        <p:spPr>
          <a:ln/>
        </p:spPr>
      </p:sp>
      <p:sp>
        <p:nvSpPr>
          <p:cNvPr id="491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ACC93B-14B4-435D-AC40-7347127E9AF2}" type="slidenum">
              <a:rPr lang="en-US"/>
              <a:pPr/>
              <a:t>17</a:t>
            </a:fld>
            <a:endParaRPr lang="en-US"/>
          </a:p>
        </p:txBody>
      </p:sp>
      <p:sp>
        <p:nvSpPr>
          <p:cNvPr id="36866" name="Rectangle 2"/>
          <p:cNvSpPr>
            <a:spLocks noChangeArrowheads="1" noTextEdit="1"/>
          </p:cNvSpPr>
          <p:nvPr>
            <p:ph type="sldImg"/>
          </p:nvPr>
        </p:nvSpPr>
        <p:spPr>
          <a:ln/>
        </p:spPr>
      </p:sp>
      <p:sp>
        <p:nvSpPr>
          <p:cNvPr id="36867" name="Rectangle 3"/>
          <p:cNvSpPr>
            <a:spLocks noGrp="1" noChangeArrowheads="1"/>
          </p:cNvSpPr>
          <p:nvPr>
            <p:ph type="body" idx="1"/>
          </p:nvPr>
        </p:nvSpPr>
        <p:spPr/>
        <p:txBody>
          <a:bodyPr/>
          <a:lstStyle/>
          <a:p>
            <a:r>
              <a:rPr lang="en-US"/>
              <a:t>EAs typically experience and focused on implementation of activities and on outputs. Maintain dialogue and focus on impact and the longer term development objectives as well as sustainability in dialogue with EAs</a:t>
            </a:r>
          </a:p>
          <a:p>
            <a:endParaRPr lang="en-US"/>
          </a:p>
          <a:p>
            <a:r>
              <a:rPr lang="en-US"/>
              <a:t>Communication channels are created and maintained at executive, operational and beneficiary levels</a:t>
            </a:r>
          </a:p>
          <a:p>
            <a:endParaRPr lang="en-US"/>
          </a:p>
          <a:p>
            <a:r>
              <a:rPr lang="en-US"/>
              <a:t>Proactively foster and encourage partnerships to strengthen impact and build sustainability</a:t>
            </a:r>
          </a:p>
          <a:p>
            <a:endParaRPr lang="en-US"/>
          </a:p>
          <a:p>
            <a:r>
              <a:rPr lang="en-US"/>
              <a:t>We are building capacity, EAs can leverage their experience working with Bank/MIF to access other funding sources. Financial reporting, procurement and progress reporting procedures can help an EA in many other projects</a:t>
            </a:r>
          </a:p>
          <a:p>
            <a:endParaRPr lang="en-US"/>
          </a:p>
          <a:p>
            <a:r>
              <a:rPr lang="en-US"/>
              <a:t>Maintain a flexible approach </a:t>
            </a:r>
          </a:p>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962C73-FA73-4350-8A72-E4A36343201C}" type="slidenum">
              <a:rPr lang="en-US"/>
              <a:pPr/>
              <a:t>18</a:t>
            </a:fld>
            <a:endParaRPr lang="en-US"/>
          </a:p>
        </p:txBody>
      </p:sp>
      <p:sp>
        <p:nvSpPr>
          <p:cNvPr id="33794" name="Rectangle 2"/>
          <p:cNvSpPr>
            <a:spLocks noChangeArrowheads="1" noTextEdit="1"/>
          </p:cNvSpPr>
          <p:nvPr>
            <p:ph type="sldImg"/>
          </p:nvPr>
        </p:nvSpPr>
        <p:spPr>
          <a:ln/>
        </p:spPr>
      </p:sp>
      <p:sp>
        <p:nvSpPr>
          <p:cNvPr id="33795" name="Rectangle 3"/>
          <p:cNvSpPr>
            <a:spLocks noGrp="1" noChangeArrowheads="1"/>
          </p:cNvSpPr>
          <p:nvPr>
            <p:ph type="body" idx="1"/>
          </p:nvPr>
        </p:nvSpPr>
        <p:spPr/>
        <p:txBody>
          <a:bodyPr/>
          <a:lstStyle/>
          <a:p>
            <a:r>
              <a:rPr lang="en-US"/>
              <a:t>Image Skills Centre provides training and job placement/micro business development support for at risk young women in a rural community in Trinidad. The Centre provides training in cosmetology, hairdressing and life skills together with computer literacy and principles of salon management.  MIF provided US $41k to set up the training program and fund the first year of operations, Image Skills Centre is now delivering a second round of training and is thus far sustainable.</a:t>
            </a:r>
          </a:p>
          <a:p>
            <a:endParaRPr lang="en-US"/>
          </a:p>
          <a:p>
            <a:r>
              <a:rPr lang="en-US"/>
              <a:t>Riaz was hired from within the community and has 1 year university education.  He was paid approximately US $350/month, he resides in the community.  Riaz did not have an accounting background, but had some project experience and really performed beyond expectations.  He was extremely receptive and willing to learn</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330080-F7CC-40D7-96CD-ACBBB0E72221}" type="slidenum">
              <a:rPr lang="en-US"/>
              <a:pPr/>
              <a:t>29</a:t>
            </a:fld>
            <a:endParaRPr lang="en-US"/>
          </a:p>
        </p:txBody>
      </p:sp>
      <p:sp>
        <p:nvSpPr>
          <p:cNvPr id="37890" name="Rectangle 2"/>
          <p:cNvSpPr>
            <a:spLocks noChangeArrowheads="1" noTextEdit="1"/>
          </p:cNvSpPr>
          <p:nvPr>
            <p:ph type="sldImg"/>
          </p:nvPr>
        </p:nvSpPr>
        <p:spPr>
          <a:ln/>
        </p:spPr>
      </p:sp>
      <p:sp>
        <p:nvSpPr>
          <p:cNvPr id="378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AC3B3F-9A19-4DF1-A279-17C59B5006E9}" type="slidenum">
              <a:rPr lang="en-US"/>
              <a:pPr/>
              <a:t>2</a:t>
            </a:fld>
            <a:endParaRPr lang="en-US"/>
          </a:p>
        </p:txBody>
      </p:sp>
      <p:sp>
        <p:nvSpPr>
          <p:cNvPr id="24578" name="Rectangle 2"/>
          <p:cNvSpPr>
            <a:spLocks noChangeArrowheads="1" noTextEdit="1"/>
          </p:cNvSpPr>
          <p:nvPr>
            <p:ph type="sldImg"/>
          </p:nvPr>
        </p:nvSpPr>
        <p:spPr>
          <a:ln/>
        </p:spPr>
      </p:sp>
      <p:sp>
        <p:nvSpPr>
          <p:cNvPr id="24579" name="Rectangle 3"/>
          <p:cNvSpPr>
            <a:spLocks noGrp="1" noChangeArrowheads="1"/>
          </p:cNvSpPr>
          <p:nvPr>
            <p:ph type="body" idx="1"/>
          </p:nvPr>
        </p:nvSpPr>
        <p:spPr/>
        <p:txBody>
          <a:bodyPr/>
          <a:lstStyle/>
          <a:p>
            <a:r>
              <a:rPr lang="en-US"/>
              <a:t>CTT was asked to share its experiences in the design and implementation of US $240K in MIF investments over the period 2005 to 2007 in preparation for the implementation of a new program which will delegate authority to COFs for design and approval of MIF investments of up to US $150,000.</a:t>
            </a:r>
          </a:p>
          <a:p>
            <a:endParaRPr lang="en-US"/>
          </a:p>
          <a:p>
            <a:r>
              <a:rPr lang="en-US"/>
              <a:t>CTT does not claim to have answers to all the issues that arise in working with the DOA program but we see this session as an opportunity to share our views and experiences to date that you may find useful. Many of the insights are on practical “how to” guides that we learned by doing, we have also prepared CDs with some useful sample documents (in English) which CTT used that may assist officers that are new to this program</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4624CC-35EC-47D1-8EA4-7187C3B47486}" type="slidenum">
              <a:rPr lang="en-US"/>
              <a:pPr/>
              <a:t>30</a:t>
            </a:fld>
            <a:endParaRPr lang="en-US"/>
          </a:p>
        </p:txBody>
      </p:sp>
      <p:sp>
        <p:nvSpPr>
          <p:cNvPr id="45058" name="Rectangle 2"/>
          <p:cNvSpPr>
            <a:spLocks noChangeArrowheads="1" noTextEdit="1"/>
          </p:cNvSpPr>
          <p:nvPr>
            <p:ph type="sldImg"/>
          </p:nvPr>
        </p:nvSpPr>
        <p:spPr>
          <a:ln/>
        </p:spPr>
      </p:sp>
      <p:sp>
        <p:nvSpPr>
          <p:cNvPr id="450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8C8C257-9383-4C0D-816D-41A9DD8354B2}" type="slidenum">
              <a:rPr lang="en-US"/>
              <a:pPr/>
              <a:t>32</a:t>
            </a:fld>
            <a:endParaRPr lang="en-US"/>
          </a:p>
        </p:txBody>
      </p:sp>
      <p:sp>
        <p:nvSpPr>
          <p:cNvPr id="47106" name="Rectangle 2"/>
          <p:cNvSpPr>
            <a:spLocks noChangeArrowheads="1" noTextEdit="1"/>
          </p:cNvSpPr>
          <p:nvPr>
            <p:ph type="sldImg"/>
          </p:nvPr>
        </p:nvSpPr>
        <p:spPr>
          <a:ln/>
        </p:spPr>
      </p:sp>
      <p:sp>
        <p:nvSpPr>
          <p:cNvPr id="471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4A6B3B4-6308-4F02-9D9B-13D1A1AC788D}" type="slidenum">
              <a:rPr lang="en-US"/>
              <a:pPr/>
              <a:t>33</a:t>
            </a:fld>
            <a:endParaRPr lang="en-US"/>
          </a:p>
        </p:txBody>
      </p:sp>
      <p:sp>
        <p:nvSpPr>
          <p:cNvPr id="40962" name="Rectangle 2"/>
          <p:cNvSpPr>
            <a:spLocks noChangeArrowheads="1" noTextEdit="1"/>
          </p:cNvSpPr>
          <p:nvPr>
            <p:ph type="sldImg"/>
          </p:nvPr>
        </p:nvSpPr>
        <p:spPr>
          <a:ln/>
        </p:spPr>
      </p:sp>
      <p:sp>
        <p:nvSpPr>
          <p:cNvPr id="40963" name="Rectangle 3"/>
          <p:cNvSpPr>
            <a:spLocks noGrp="1" noChangeArrowheads="1"/>
          </p:cNvSpPr>
          <p:nvPr>
            <p:ph type="body" idx="1"/>
          </p:nvPr>
        </p:nvSpPr>
        <p:spPr/>
        <p:txBody>
          <a:bodyPr/>
          <a:lstStyle/>
          <a:p>
            <a:r>
              <a:rPr lang="en-US"/>
              <a:t>Given resourcing requirements, a team approach is the #1 CSF in successful identification, design and implementation of a DOA program</a:t>
            </a:r>
          </a:p>
          <a:p>
            <a:endParaRPr lang="en-US"/>
          </a:p>
          <a:p>
            <a:r>
              <a:rPr lang="en-US"/>
              <a:t>Team within the COF, team within HQ, MIF and mainstream Bank, team with EA in the journey to advance development </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F1EC3E-BD9C-41C8-8C0E-FD63AB299AF8}" type="slidenum">
              <a:rPr lang="en-US"/>
              <a:pPr/>
              <a:t>34</a:t>
            </a:fld>
            <a:endParaRPr lang="en-US"/>
          </a:p>
        </p:txBody>
      </p:sp>
      <p:sp>
        <p:nvSpPr>
          <p:cNvPr id="46082" name="Rectangle 2"/>
          <p:cNvSpPr>
            <a:spLocks noChangeArrowheads="1" noTextEdit="1"/>
          </p:cNvSpPr>
          <p:nvPr>
            <p:ph type="sldImg"/>
          </p:nvPr>
        </p:nvSpPr>
        <p:spPr>
          <a:ln/>
        </p:spPr>
      </p:sp>
      <p:sp>
        <p:nvSpPr>
          <p:cNvPr id="46083" name="Rectangle 3"/>
          <p:cNvSpPr>
            <a:spLocks noGrp="1" noChangeArrowheads="1"/>
          </p:cNvSpPr>
          <p:nvPr>
            <p:ph type="body" idx="1"/>
          </p:nvPr>
        </p:nvSpPr>
        <p:spPr/>
        <p:txBody>
          <a:bodyPr/>
          <a:lstStyle/>
          <a:p>
            <a:r>
              <a:rPr lang="en-US"/>
              <a:t>SERVOL provides personal development and technical skills training as well as job placement for at risk youth in depressed communities – typically secondary school drop outs</a:t>
            </a:r>
          </a:p>
          <a:p>
            <a:r>
              <a:rPr lang="en-US"/>
              <a:t>SERVOL wanted to replace traditional programs with technology driven training</a:t>
            </a:r>
          </a:p>
          <a:p>
            <a:r>
              <a:rPr lang="en-US"/>
              <a:t>Video and Sound Engineering Skills Training combines technology with creativity</a:t>
            </a:r>
          </a:p>
          <a:p>
            <a:r>
              <a:rPr lang="en-US"/>
              <a:t>This DVD was produced by the first intake of students 1 week into the program the assignment was to write about an object without naming it and then to shoot a video as a background to the narrative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1475AA-5601-4B20-AEB8-EA649098EC5B}" type="slidenum">
              <a:rPr lang="en-US"/>
              <a:pPr/>
              <a:t>3</a:t>
            </a:fld>
            <a:endParaRPr lang="en-US"/>
          </a:p>
        </p:txBody>
      </p:sp>
      <p:sp>
        <p:nvSpPr>
          <p:cNvPr id="6146" name="Rectangle 2"/>
          <p:cNvSpPr>
            <a:spLocks noChangeArrowheads="1" noTextEdit="1"/>
          </p:cNvSpPr>
          <p:nvPr>
            <p:ph type="sldImg"/>
          </p:nvPr>
        </p:nvSpPr>
        <p:spPr>
          <a:ln/>
        </p:spPr>
      </p:sp>
      <p:sp>
        <p:nvSpPr>
          <p:cNvPr id="6147" name="Rectangle 3"/>
          <p:cNvSpPr>
            <a:spLocks noGrp="1" noChangeArrowheads="1"/>
          </p:cNvSpPr>
          <p:nvPr>
            <p:ph type="body" idx="1"/>
          </p:nvPr>
        </p:nvSpPr>
        <p:spPr/>
        <p:txBody>
          <a:bodyPr/>
          <a:lstStyle/>
          <a:p>
            <a:r>
              <a:rPr lang="en-US"/>
              <a:t>Focus is on practical aspects of implementing the program</a:t>
            </a:r>
          </a:p>
          <a:p>
            <a:r>
              <a:rPr lang="en-US"/>
              <a:t>This is COF/CTT experience not necessarily a best practice</a:t>
            </a:r>
          </a:p>
          <a:p>
            <a:r>
              <a:rPr lang="en-US"/>
              <a:t>We want to share with you our lessons of experience and practical advice to assist in roll out of this important program </a:t>
            </a:r>
          </a:p>
          <a:p>
            <a:r>
              <a:rPr lang="en-US"/>
              <a:t>Your interaction is welcomed</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D7FD3EF-D4C0-4A4E-A056-5DE93E2EB05E}" type="slidenum">
              <a:rPr lang="en-US"/>
              <a:pPr/>
              <a:t>4</a:t>
            </a:fld>
            <a:endParaRPr lang="en-US"/>
          </a:p>
        </p:txBody>
      </p:sp>
      <p:sp>
        <p:nvSpPr>
          <p:cNvPr id="8194" name="Rectangle 2"/>
          <p:cNvSpPr>
            <a:spLocks noChangeArrowheads="1" noTextEdit="1"/>
          </p:cNvSpPr>
          <p:nvPr>
            <p:ph type="sldImg"/>
          </p:nvPr>
        </p:nvSpPr>
        <p:spPr>
          <a:xfrm>
            <a:off x="1028700" y="465138"/>
            <a:ext cx="4648200" cy="3486150"/>
          </a:xfrm>
          <a:ln/>
        </p:spPr>
      </p:sp>
      <p:sp>
        <p:nvSpPr>
          <p:cNvPr id="8195" name="Rectangle 3"/>
          <p:cNvSpPr>
            <a:spLocks noGrp="1" noChangeArrowheads="1"/>
          </p:cNvSpPr>
          <p:nvPr>
            <p:ph type="body" idx="1"/>
          </p:nvPr>
        </p:nvSpPr>
        <p:spPr>
          <a:xfrm>
            <a:off x="0" y="4029075"/>
            <a:ext cx="6553200" cy="4183063"/>
          </a:xfrm>
        </p:spPr>
        <p:txBody>
          <a:bodyPr/>
          <a:lstStyle/>
          <a:p>
            <a:r>
              <a:rPr lang="en-US"/>
              <a:t>Strategic Framework – copy included in toolkit</a:t>
            </a:r>
          </a:p>
          <a:p>
            <a:r>
              <a:rPr lang="en-US"/>
              <a:t>Key inputs – Country Strategy, MIF DOA Programming Priorities, our understanding of the local landscape and needs of Trinidad and Tobago (Long Term Development Studies and other reports)</a:t>
            </a:r>
          </a:p>
          <a:p>
            <a:r>
              <a:rPr lang="en-US"/>
              <a:t>Provide a basis to begin engagement – not intended to exclude other good and relevant ideas, assisted in targeting. For TT we identified youth training/skills development, business development in agriculture, SME strengthening and ICT as areas that were particularly relevant to the country’s development agenda and natural complements to the Bank’s strategy and program focus.</a:t>
            </a:r>
          </a:p>
          <a:p>
            <a:r>
              <a:rPr lang="en-US"/>
              <a:t>Given TT’s growth rate and the level of public expenditure as well as the less than satisfactory performance of government in loan and TC implementation, we decided to target private sector partners only. CTT Representative and I worked together at this stage with input from other program staff as well as some consultation with civil society partners</a:t>
            </a:r>
          </a:p>
          <a:p>
            <a:r>
              <a:rPr lang="en-US"/>
              <a:t>2 key factors assisted in our efforts 1) CTT has built and maintained good relations with civil society organisations via civil society dialogue and engagement on development issues as well as through our MIF program and 2) presence of a dedicated MIF Specialist</a:t>
            </a:r>
          </a:p>
          <a:p>
            <a:r>
              <a:rPr lang="en-US"/>
              <a:t>Who to target? Wanted to demonstrate success in the pilot program – presentation and discussions held with NGOs that had a strong track record in TT – mix of larger and smaller executing agencies</a:t>
            </a:r>
          </a:p>
          <a:p>
            <a:r>
              <a:rPr lang="en-US"/>
              <a:t>Sources – Civil Society Network, Relationships built by COF staff with the NGO network in TT, Organisations approaching the Bank</a:t>
            </a:r>
          </a:p>
          <a:p>
            <a:r>
              <a:rPr lang="en-US"/>
              <a:t>Engaged Representative and program staff in identifying possible partners</a:t>
            </a:r>
          </a:p>
          <a:p>
            <a:r>
              <a:rPr lang="en-US"/>
              <a:t>Discussed the program its objectives, priorities and criteria, listened to ideas from potential partners</a:t>
            </a:r>
          </a:p>
          <a:p>
            <a:r>
              <a:rPr lang="en-US"/>
              <a:t>Clarity up front – project financing vs a contribution and implications of this arrangement (MIF is an active partner through the process, specific reporting and procedural requirements apply as well as counterpart requirements)</a:t>
            </a:r>
          </a:p>
          <a:p>
            <a:r>
              <a:rPr lang="en-US"/>
              <a:t>Pilot in Peru and Brazil stressed need for a dedicated lead – COF experience in the expanded pilot endorses this view</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4027F6-13CE-40F0-8E5B-284B693BB771}" type="slidenum">
              <a:rPr lang="en-US"/>
              <a:pPr/>
              <a:t>5</a:t>
            </a:fld>
            <a:endParaRPr lang="en-US"/>
          </a:p>
        </p:txBody>
      </p:sp>
      <p:sp>
        <p:nvSpPr>
          <p:cNvPr id="10242" name="Rectangle 2"/>
          <p:cNvSpPr>
            <a:spLocks noChangeArrowheads="1" noTextEdit="1"/>
          </p:cNvSpPr>
          <p:nvPr>
            <p:ph type="sldImg"/>
          </p:nvPr>
        </p:nvSpPr>
        <p:spPr>
          <a:ln/>
        </p:spPr>
      </p:sp>
      <p:sp>
        <p:nvSpPr>
          <p:cNvPr id="10243" name="Rectangle 3"/>
          <p:cNvSpPr>
            <a:spLocks noGrp="1" noChangeArrowheads="1"/>
          </p:cNvSpPr>
          <p:nvPr>
            <p:ph type="body" idx="1"/>
          </p:nvPr>
        </p:nvSpPr>
        <p:spPr/>
        <p:txBody>
          <a:bodyPr/>
          <a:lstStyle/>
          <a:p>
            <a:r>
              <a:rPr lang="en-US"/>
              <a:t>The idea is not too distort the original project proposal but to find the synergies</a:t>
            </a:r>
          </a:p>
          <a:p>
            <a:r>
              <a:rPr lang="en-US"/>
              <a:t>Keeping an open mind and proactive communication with the EA are important to ensuring that the final design is owned by the EA</a:t>
            </a:r>
          </a:p>
          <a:p>
            <a:r>
              <a:rPr lang="en-US"/>
              <a:t>In CTT’s case EA’s were asked to develop a project proposal using elements of the Plan of Operations outline provided in Annex 2 of the DOA pilot expansion guidelines, EAs found this useful in structuring their ideas</a:t>
            </a:r>
          </a:p>
          <a:p>
            <a:r>
              <a:rPr lang="en-US"/>
              <a:t>Financing and sustainability of the project ideas were also discussed in the initial stages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695C4CC-F930-4B6B-9965-606EB4890739}" type="slidenum">
              <a:rPr lang="en-US"/>
              <a:pPr/>
              <a:t>6</a:t>
            </a:fld>
            <a:endParaRPr lang="en-US"/>
          </a:p>
        </p:txBody>
      </p:sp>
      <p:sp>
        <p:nvSpPr>
          <p:cNvPr id="12290" name="Rectangle 2"/>
          <p:cNvSpPr>
            <a:spLocks noChangeArrowheads="1" noTextEdit="1"/>
          </p:cNvSpPr>
          <p:nvPr>
            <p:ph type="sldImg"/>
          </p:nvPr>
        </p:nvSpPr>
        <p:spPr>
          <a:xfrm>
            <a:off x="1104900" y="387350"/>
            <a:ext cx="4648200" cy="3486150"/>
          </a:xfrm>
          <a:ln/>
        </p:spPr>
      </p:sp>
      <p:sp>
        <p:nvSpPr>
          <p:cNvPr id="12291" name="Rectangle 3"/>
          <p:cNvSpPr>
            <a:spLocks noGrp="1" noChangeArrowheads="1"/>
          </p:cNvSpPr>
          <p:nvPr>
            <p:ph type="body" idx="1"/>
          </p:nvPr>
        </p:nvSpPr>
        <p:spPr>
          <a:xfrm>
            <a:off x="381000" y="4029075"/>
            <a:ext cx="6172200" cy="4183063"/>
          </a:xfrm>
        </p:spPr>
        <p:txBody>
          <a:bodyPr/>
          <a:lstStyle/>
          <a:p>
            <a:r>
              <a:rPr lang="en-US"/>
              <a:t>In the case of CTT a research assistant helped the EA’s in proposal development, the EA’s active involvement in this process built ownership and commitment</a:t>
            </a:r>
          </a:p>
          <a:p>
            <a:r>
              <a:rPr lang="en-US"/>
              <a:t>For counterpart resourcing areas for explicit discussion focused on 1. Recent investments by the EA that could support project implementation and could be recognised 2. Engagement of other donors to provide cash for counterpart 3. Definitions of in kind counterpart contributions (EA’s personnel time, facilities, admin overheads etc.) Clarification on counterpart at this early stage helped EAs in planning and mitigated against the risk of failure to provide required levels of resources in implementation phase</a:t>
            </a:r>
          </a:p>
          <a:p>
            <a:r>
              <a:rPr lang="en-US"/>
              <a:t>EAs were also engaged in early discussions of how we would measure success of the proposed project, CTT assisted here as many EAs do not think in terms of development impact over the medium to long term, focus is often on outputs and not outcomes</a:t>
            </a:r>
          </a:p>
          <a:p>
            <a:r>
              <a:rPr lang="en-US"/>
              <a:t>We conducted institutional assessments using the MIF’s institutional assessment checklist at an early stage.  Key documents were reviewed by our office and then a structured interview was conducted. Standard documents reviewed include 3 years audited or management accounts to assess financial capacity and financial management, strategic plan/vision etc to assess philosophical fit, organisational chart, management and governance structures to review institutional capacity and legal instruments via which the organisation was constituted.  The interview process yielded further information on the organisation’s experience, key priorities and capacity for project implementation.  As in larger MIF program design, weaknesses in capacity were identified early so that the project design and resourcing could address these issues e.g. most organisations managed the project using existing personnel in one case a coordinator was required.</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4770FE8-5E61-44A3-9F0B-46C3EB15DEEF}" type="slidenum">
              <a:rPr lang="en-US"/>
              <a:pPr/>
              <a:t>7</a:t>
            </a:fld>
            <a:endParaRPr lang="en-US"/>
          </a:p>
        </p:txBody>
      </p:sp>
      <p:sp>
        <p:nvSpPr>
          <p:cNvPr id="14338" name="Rectangle 2"/>
          <p:cNvSpPr>
            <a:spLocks noChangeArrowheads="1" noTextEdit="1"/>
          </p:cNvSpPr>
          <p:nvPr>
            <p:ph type="sldImg"/>
          </p:nvPr>
        </p:nvSpPr>
        <p:spPr>
          <a:ln/>
        </p:spPr>
      </p:sp>
      <p:sp>
        <p:nvSpPr>
          <p:cNvPr id="14339" name="Rectangle 3"/>
          <p:cNvSpPr>
            <a:spLocks noGrp="1" noChangeArrowheads="1"/>
          </p:cNvSpPr>
          <p:nvPr>
            <p:ph type="body" idx="1"/>
          </p:nvPr>
        </p:nvSpPr>
        <p:spPr/>
        <p:txBody>
          <a:bodyPr/>
          <a:lstStyle/>
          <a:p>
            <a:r>
              <a:rPr lang="en-US"/>
              <a:t>In the extended pilot program, toolkit was received after the first project was designed, approved and presented to HQ to trigger funding. No outline had been submitted for “non objection”, this was not a good starting point</a:t>
            </a:r>
          </a:p>
          <a:p>
            <a:r>
              <a:rPr lang="en-US"/>
              <a:t>COF Representative played an important role in saving this operation, also the country coordinator and MIF specialist, approximately 5 man days were expended in rescuing a $10,000 operation</a:t>
            </a:r>
          </a:p>
          <a:p>
            <a:r>
              <a:rPr lang="en-US"/>
              <a:t>An important learning process, it did create some dissonance in terms of how much authority was actually delegated but in retrospect we understood and appreciated the value of HQ participation and feedback on project design, also this incident triggered more explicit guidance on the design and approval process being shared with the COF</a:t>
            </a:r>
          </a:p>
          <a:p>
            <a:r>
              <a:rPr lang="en-US"/>
              <a:t>We also provided feedback on the Spanish language toolkit, about 20% of templates were adopted and adapted by CTT</a:t>
            </a:r>
          </a:p>
          <a:p>
            <a:r>
              <a:rPr lang="en-US"/>
              <a:t>Coordinator allowed us to navigate the corridors of HQ and get clarification on the processes required, some of which were not discernible from the guidance material provided in the Spanish language toolkit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2E9641-B995-4CCB-A06C-90B18BF14541}" type="slidenum">
              <a:rPr lang="en-US"/>
              <a:pPr/>
              <a:t>8</a:t>
            </a:fld>
            <a:endParaRPr lang="en-US"/>
          </a:p>
        </p:txBody>
      </p:sp>
      <p:sp>
        <p:nvSpPr>
          <p:cNvPr id="25602" name="Rectangle 2"/>
          <p:cNvSpPr>
            <a:spLocks noChangeArrowheads="1" noTextEdit="1"/>
          </p:cNvSpPr>
          <p:nvPr>
            <p:ph type="sldImg"/>
          </p:nvPr>
        </p:nvSpPr>
        <p:spPr>
          <a:ln/>
        </p:spPr>
      </p:sp>
      <p:sp>
        <p:nvSpPr>
          <p:cNvPr id="25603" name="Rectangle 3"/>
          <p:cNvSpPr>
            <a:spLocks noGrp="1" noChangeArrowheads="1"/>
          </p:cNvSpPr>
          <p:nvPr>
            <p:ph type="body" idx="1"/>
          </p:nvPr>
        </p:nvSpPr>
        <p:spPr/>
        <p:txBody>
          <a:bodyPr/>
          <a:lstStyle/>
          <a:p>
            <a:r>
              <a:rPr lang="en-US"/>
              <a:t>The approval process in particular was a learning process by CTT thus we are sharing our experience of the key steps taken.  Persons and departments may change in the new DOA program with Realignment but the basic steps as we understand them are as presented.</a:t>
            </a:r>
          </a:p>
          <a:p>
            <a:r>
              <a:rPr lang="en-US"/>
              <a:t>In preparing the project outline, the MIF Specialist/Team Leader must focus on making explicit the linkages with MIF programming priorities and eligibility criteria as well as project justification</a:t>
            </a:r>
          </a:p>
          <a:p>
            <a:r>
              <a:rPr lang="en-US"/>
              <a:t>5 day “non objection” was not a cause of delay, feedback was provided by MIF Operations manager usually in a 2 day period, at the time we did not have access to a Caribbean coordinator in the field as we have now with Kathryn, Michael Woscobonik provided good advice on MIF programming focus and eligible expenditure</a:t>
            </a:r>
          </a:p>
          <a:p>
            <a:r>
              <a:rPr lang="en-US"/>
              <a:t>OPUS was a challenge the first or second time we entered projects again not due to system problems per say but due to our unfamiliarity.  Luis Chiang was extremely helpful.  Some practical tips – you have to enter information in English and Spanish – at CTT we put Spanish project descriptions in MSWord and cut and paste as the OPUS kicks you out if you are taking too many pauses.  One of Luis team members had to put EA names on the drop down list as we are usually working with first time partners of the Bank that are not on the list for selection as EA. Finally you must ensure that you put yourself as team leader in the OPUS (final section) prior to saving or you will not have access to required fields.  Luis Chiang has helped out on almost every occasion here.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05834A-CE83-43C9-99BF-0A3C485E2B7F}" type="slidenum">
              <a:rPr lang="en-US"/>
              <a:pPr/>
              <a:t>9</a:t>
            </a:fld>
            <a:endParaRPr lang="en-US"/>
          </a:p>
        </p:txBody>
      </p:sp>
      <p:sp>
        <p:nvSpPr>
          <p:cNvPr id="26626" name="Rectangle 2"/>
          <p:cNvSpPr>
            <a:spLocks noChangeArrowheads="1" noTextEdit="1"/>
          </p:cNvSpPr>
          <p:nvPr>
            <p:ph type="sldImg"/>
          </p:nvPr>
        </p:nvSpPr>
        <p:spPr>
          <a:ln/>
        </p:spPr>
      </p:sp>
      <p:sp>
        <p:nvSpPr>
          <p:cNvPr id="26627" name="Rectangle 3"/>
          <p:cNvSpPr>
            <a:spLocks noGrp="1" noChangeArrowheads="1"/>
          </p:cNvSpPr>
          <p:nvPr>
            <p:ph type="body" idx="1"/>
          </p:nvPr>
        </p:nvSpPr>
        <p:spPr/>
        <p:txBody>
          <a:bodyPr/>
          <a:lstStyle/>
          <a:p>
            <a:r>
              <a:rPr lang="en-US"/>
              <a:t>In developing the plan of operations, research assistant may prepare a draft based on the proposal submitted</a:t>
            </a:r>
          </a:p>
          <a:p>
            <a:r>
              <a:rPr lang="en-US"/>
              <a:t>Indicators included in logframes were accessible and simple, the logframe in all cases was one page only</a:t>
            </a:r>
          </a:p>
          <a:p>
            <a:r>
              <a:rPr lang="en-US"/>
              <a:t>A sample logframe, institutional assessment and plan of operations from CTT are included in the CD that has been prepared for meeting participants</a:t>
            </a:r>
          </a:p>
          <a:p>
            <a:r>
              <a:rPr lang="en-US"/>
              <a:t>As you may recall, we initiated discussions with EAs on indicators and measuring success at an early stage and asked EAs to address this issue in their proposals</a:t>
            </a:r>
          </a:p>
          <a:p>
            <a:r>
              <a:rPr lang="en-US"/>
              <a:t>Research assistants can play a key role in preparing a draft of the Plan of Operations and logframe which the MIF Specialist/focal point can review and finalise.</a:t>
            </a:r>
          </a:p>
          <a:p>
            <a:r>
              <a:rPr lang="en-US"/>
              <a:t>Keeping the Representative updated on progress and the nature of projects in development also shortens approval timeframe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0C77831-AC1C-4913-9FCD-F2973EA8602C}"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A5EF513-21B2-4610-89F0-609C24309952}"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0BA8467-12A7-405A-A57A-76D51611E4BE}"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3BAD5CC-5E62-4CD8-B25C-BB1FF32CE780}"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4CBC628-76C6-4C8F-B683-47636EBD4B66}"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CF8D9C7-AFBA-4918-9AB4-9C040599F94D}"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F0A3B69C-CB85-49C1-A0A2-F8A36F64B9F5}"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86F820BC-34FC-4E98-8995-CBA04842BC2D}"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3554ECAE-CEBD-472F-81FD-95DAF0FD82FB}"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A98FC74-DDFB-4B5A-9718-03FBE18CECD1}"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65BCA19-CC3D-41CD-BCA0-6B515C7ACA4C}"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fld id="{14D525EF-80A7-4A6E-BB54-3237E36B620B}"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video" Target="file:///C:\Documents%20and%20Settings\A%20J%20Mungalsingh\Desktop\video%204%20idb\quest1.wmv"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video" Target="file:///C:\Documents%20and%20Settings\A%20J%20Mungalsingh\Desktop\video%204%20idb\quest2.wmv"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video" Target="file:///C:\Documents%20and%20Settings\A%20J%20Mungalsingh\Desktop\video%204%20idb\quest3.wmv"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video" Target="file:///C:\Documents%20and%20Settings\A%20J%20Mungalsingh\Desktop\video%204%20idb\quest%204.MPG"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video" Target="file:///D:\For%20Vashti%20Presentation\MOV00455.MPG" TargetMode="Externa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2286000"/>
            <a:ext cx="7772400" cy="1143000"/>
          </a:xfrm>
        </p:spPr>
        <p:txBody>
          <a:bodyPr/>
          <a:lstStyle/>
          <a:p>
            <a:r>
              <a:rPr lang="en-US">
                <a:latin typeface="Tahoma" pitchFamily="34" charset="0"/>
              </a:rPr>
              <a:t>COF/CTT Experiences – MIF Delegation of Authority Program</a:t>
            </a:r>
          </a:p>
        </p:txBody>
      </p:sp>
      <p:sp>
        <p:nvSpPr>
          <p:cNvPr id="2051" name="Rectangle 3"/>
          <p:cNvSpPr>
            <a:spLocks noGrp="1" noChangeArrowheads="1"/>
          </p:cNvSpPr>
          <p:nvPr>
            <p:ph type="subTitle" idx="1"/>
          </p:nvPr>
        </p:nvSpPr>
        <p:spPr/>
        <p:txBody>
          <a:bodyPr/>
          <a:lstStyle/>
          <a:p>
            <a:r>
              <a:rPr lang="en-US">
                <a:latin typeface="Tahoma" pitchFamily="34" charset="0"/>
              </a:rPr>
              <a:t>Kingston Jamaica</a:t>
            </a:r>
          </a:p>
          <a:p>
            <a:r>
              <a:rPr lang="en-US">
                <a:latin typeface="Tahoma" pitchFamily="34" charset="0"/>
              </a:rPr>
              <a:t>May 3, 2007</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a:latin typeface="Arial" pitchFamily="34" charset="0"/>
              </a:rPr>
              <a:t>Project Design and Approval</a:t>
            </a:r>
          </a:p>
        </p:txBody>
      </p:sp>
      <p:sp>
        <p:nvSpPr>
          <p:cNvPr id="17411" name="Rectangle 3"/>
          <p:cNvSpPr>
            <a:spLocks noGrp="1" noChangeArrowheads="1"/>
          </p:cNvSpPr>
          <p:nvPr>
            <p:ph type="body" idx="1"/>
          </p:nvPr>
        </p:nvSpPr>
        <p:spPr/>
        <p:txBody>
          <a:bodyPr/>
          <a:lstStyle/>
          <a:p>
            <a:pPr>
              <a:lnSpc>
                <a:spcPct val="90000"/>
              </a:lnSpc>
            </a:pPr>
            <a:r>
              <a:rPr lang="en-US" sz="2800">
                <a:latin typeface="Arial" pitchFamily="34" charset="0"/>
              </a:rPr>
              <a:t>Operation is assigned to an attorney to prepare the Letter of Agreement</a:t>
            </a:r>
          </a:p>
          <a:p>
            <a:pPr lvl="1">
              <a:lnSpc>
                <a:spcPct val="90000"/>
              </a:lnSpc>
            </a:pPr>
            <a:r>
              <a:rPr lang="en-US" sz="2400">
                <a:latin typeface="Arial" pitchFamily="34" charset="0"/>
              </a:rPr>
              <a:t>Attorney will request copy of Plan of Operation in MS Word as well as the by laws of the Executing Agency (legal instruments through which an EA is legally constituted)</a:t>
            </a:r>
          </a:p>
          <a:p>
            <a:pPr lvl="1">
              <a:lnSpc>
                <a:spcPct val="90000"/>
              </a:lnSpc>
            </a:pPr>
            <a:r>
              <a:rPr lang="en-US" sz="2400">
                <a:latin typeface="Arial" pitchFamily="34" charset="0"/>
              </a:rPr>
              <a:t>Draft Letter of Agreement reviewed by COF and EA</a:t>
            </a:r>
          </a:p>
          <a:p>
            <a:pPr lvl="2">
              <a:lnSpc>
                <a:spcPct val="90000"/>
              </a:lnSpc>
            </a:pPr>
            <a:r>
              <a:rPr lang="en-US" sz="2000">
                <a:latin typeface="Arial" pitchFamily="34" charset="0"/>
              </a:rPr>
              <a:t>Point to note: date of recognition for counterpart resources and date from which eligible expenditure can be reimbursed</a:t>
            </a:r>
          </a:p>
          <a:p>
            <a:pPr lvl="1">
              <a:lnSpc>
                <a:spcPct val="90000"/>
              </a:lnSpc>
            </a:pPr>
            <a:r>
              <a:rPr lang="en-US" sz="2400">
                <a:latin typeface="Arial" pitchFamily="34" charset="0"/>
              </a:rPr>
              <a:t>  Representative and EA’s designated signatory</a:t>
            </a:r>
          </a:p>
          <a:p>
            <a:pPr>
              <a:lnSpc>
                <a:spcPct val="90000"/>
              </a:lnSpc>
            </a:pPr>
            <a:r>
              <a:rPr lang="en-US" sz="2800">
                <a:latin typeface="Arial" pitchFamily="34" charset="0"/>
              </a:rPr>
              <a:t>Project entered in LMS and OPMAS</a:t>
            </a:r>
          </a:p>
          <a:p>
            <a:pPr lvl="1">
              <a:lnSpc>
                <a:spcPct val="90000"/>
              </a:lnSpc>
            </a:pPr>
            <a:endParaRPr lang="en-US" sz="2400">
              <a:latin typeface="Arial" pitchFamily="34" charset="0"/>
            </a:endParaRPr>
          </a:p>
          <a:p>
            <a:pPr>
              <a:lnSpc>
                <a:spcPct val="90000"/>
              </a:lnSpc>
            </a:pPr>
            <a:endParaRPr lang="en-US" sz="2800">
              <a:latin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a:latin typeface="Tahoma" pitchFamily="34" charset="0"/>
              </a:rPr>
              <a:t>Project Design</a:t>
            </a:r>
          </a:p>
        </p:txBody>
      </p:sp>
      <p:sp>
        <p:nvSpPr>
          <p:cNvPr id="18435" name="Rectangle 3"/>
          <p:cNvSpPr>
            <a:spLocks noGrp="1" noChangeArrowheads="1"/>
          </p:cNvSpPr>
          <p:nvPr>
            <p:ph type="body" idx="1"/>
          </p:nvPr>
        </p:nvSpPr>
        <p:spPr/>
        <p:txBody>
          <a:bodyPr/>
          <a:lstStyle/>
          <a:p>
            <a:r>
              <a:rPr lang="en-US">
                <a:latin typeface="Tahoma" pitchFamily="34" charset="0"/>
              </a:rPr>
              <a:t>You did it!!!!!!!!!</a:t>
            </a:r>
          </a:p>
          <a:p>
            <a:r>
              <a:rPr lang="en-US">
                <a:latin typeface="Tahoma" pitchFamily="34" charset="0"/>
              </a:rPr>
              <a:t>Now what??????????</a:t>
            </a:r>
          </a:p>
        </p:txBody>
      </p:sp>
      <p:pic>
        <p:nvPicPr>
          <p:cNvPr id="18436" name="Picture 4" descr="C:\Program Files\Common Files\Microsoft Shared\Clipart\cagcat50\PE01616_.wmf"/>
          <p:cNvPicPr>
            <a:picLocks noChangeAspect="1" noChangeArrowheads="1"/>
          </p:cNvPicPr>
          <p:nvPr/>
        </p:nvPicPr>
        <p:blipFill>
          <a:blip r:embed="rId3" cstate="print"/>
          <a:srcRect/>
          <a:stretch>
            <a:fillRect/>
          </a:stretch>
        </p:blipFill>
        <p:spPr bwMode="auto">
          <a:xfrm>
            <a:off x="4495800" y="2971800"/>
            <a:ext cx="3697288" cy="3468688"/>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a:latin typeface="Tahoma" pitchFamily="34" charset="0"/>
              </a:rPr>
              <a:t>Project Supervision</a:t>
            </a:r>
          </a:p>
        </p:txBody>
      </p:sp>
      <p:sp>
        <p:nvSpPr>
          <p:cNvPr id="19459" name="Rectangle 3"/>
          <p:cNvSpPr>
            <a:spLocks noGrp="1" noChangeArrowheads="1"/>
          </p:cNvSpPr>
          <p:nvPr>
            <p:ph type="body" idx="1"/>
          </p:nvPr>
        </p:nvSpPr>
        <p:spPr/>
        <p:txBody>
          <a:bodyPr/>
          <a:lstStyle/>
          <a:p>
            <a:r>
              <a:rPr lang="en-US">
                <a:latin typeface="Tahoma" pitchFamily="34" charset="0"/>
              </a:rPr>
              <a:t>Supervision is more familiar terrain for COF officers BUT – </a:t>
            </a:r>
            <a:r>
              <a:rPr lang="en-US" i="1" u="sng">
                <a:latin typeface="Tahoma" pitchFamily="34" charset="0"/>
              </a:rPr>
              <a:t>Does size matter?</a:t>
            </a:r>
          </a:p>
        </p:txBody>
      </p:sp>
      <p:pic>
        <p:nvPicPr>
          <p:cNvPr id="19461" name="Picture 5" descr="C:\Program Files\Common Files\Microsoft Shared\Clipart\cagcat50\BD00028_.WMF"/>
          <p:cNvPicPr>
            <a:picLocks noChangeAspect="1" noChangeArrowheads="1"/>
          </p:cNvPicPr>
          <p:nvPr/>
        </p:nvPicPr>
        <p:blipFill>
          <a:blip r:embed="rId3" cstate="print"/>
          <a:srcRect/>
          <a:stretch>
            <a:fillRect/>
          </a:stretch>
        </p:blipFill>
        <p:spPr bwMode="auto">
          <a:xfrm>
            <a:off x="3200400" y="3505200"/>
            <a:ext cx="2489200" cy="1870075"/>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026"/>
          <p:cNvSpPr>
            <a:spLocks noGrp="1" noChangeArrowheads="1"/>
          </p:cNvSpPr>
          <p:nvPr>
            <p:ph type="title"/>
          </p:nvPr>
        </p:nvSpPr>
        <p:spPr/>
        <p:txBody>
          <a:bodyPr/>
          <a:lstStyle/>
          <a:p>
            <a:r>
              <a:rPr lang="en-US">
                <a:latin typeface="Tahoma" pitchFamily="34" charset="0"/>
              </a:rPr>
              <a:t>Project Supervision</a:t>
            </a:r>
          </a:p>
        </p:txBody>
      </p:sp>
      <p:sp>
        <p:nvSpPr>
          <p:cNvPr id="28675" name="Rectangle 1027"/>
          <p:cNvSpPr>
            <a:spLocks noGrp="1" noChangeArrowheads="1"/>
          </p:cNvSpPr>
          <p:nvPr>
            <p:ph type="body" idx="1"/>
          </p:nvPr>
        </p:nvSpPr>
        <p:spPr/>
        <p:txBody>
          <a:bodyPr/>
          <a:lstStyle/>
          <a:p>
            <a:r>
              <a:rPr lang="en-US">
                <a:latin typeface="Tahoma" pitchFamily="34" charset="0"/>
              </a:rPr>
              <a:t>DOA partners usually require more support than traditional EAs</a:t>
            </a:r>
          </a:p>
          <a:p>
            <a:r>
              <a:rPr lang="en-US">
                <a:latin typeface="Tahoma" pitchFamily="34" charset="0"/>
              </a:rPr>
              <a:t>Key role for COF</a:t>
            </a:r>
          </a:p>
          <a:p>
            <a:pPr lvl="1"/>
            <a:r>
              <a:rPr lang="en-US">
                <a:latin typeface="Tahoma" pitchFamily="34" charset="0"/>
              </a:rPr>
              <a:t>Helping EA’s to understand and comply with the MIF/Bank requirements </a:t>
            </a:r>
          </a:p>
          <a:p>
            <a:endParaRPr lang="en-US">
              <a:latin typeface="Tahoma"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a:latin typeface="Tahoma" pitchFamily="34" charset="0"/>
              </a:rPr>
              <a:t>Project Supervision</a:t>
            </a:r>
          </a:p>
        </p:txBody>
      </p:sp>
      <p:sp>
        <p:nvSpPr>
          <p:cNvPr id="20483" name="Rectangle 3"/>
          <p:cNvSpPr>
            <a:spLocks noGrp="1" noChangeArrowheads="1"/>
          </p:cNvSpPr>
          <p:nvPr>
            <p:ph type="body" idx="1"/>
          </p:nvPr>
        </p:nvSpPr>
        <p:spPr/>
        <p:txBody>
          <a:bodyPr/>
          <a:lstStyle/>
          <a:p>
            <a:pPr>
              <a:lnSpc>
                <a:spcPct val="90000"/>
              </a:lnSpc>
            </a:pPr>
            <a:r>
              <a:rPr lang="en-US" sz="2800">
                <a:latin typeface="Tahoma" pitchFamily="34" charset="0"/>
              </a:rPr>
              <a:t>What has worked CTT’s experience</a:t>
            </a:r>
          </a:p>
          <a:p>
            <a:pPr lvl="1">
              <a:lnSpc>
                <a:spcPct val="90000"/>
              </a:lnSpc>
            </a:pPr>
            <a:r>
              <a:rPr lang="en-US" sz="2400">
                <a:latin typeface="Tahoma" pitchFamily="34" charset="0"/>
              </a:rPr>
              <a:t>Project Kick Off Workshops</a:t>
            </a:r>
          </a:p>
          <a:p>
            <a:pPr lvl="2">
              <a:lnSpc>
                <a:spcPct val="90000"/>
              </a:lnSpc>
            </a:pPr>
            <a:r>
              <a:rPr lang="en-US" sz="2000">
                <a:latin typeface="Tahoma" pitchFamily="34" charset="0"/>
              </a:rPr>
              <a:t>Highlight the key contractual conditions </a:t>
            </a:r>
          </a:p>
          <a:p>
            <a:pPr lvl="2">
              <a:lnSpc>
                <a:spcPct val="90000"/>
              </a:lnSpc>
            </a:pPr>
            <a:r>
              <a:rPr lang="en-US" sz="2000">
                <a:latin typeface="Tahoma" pitchFamily="34" charset="0"/>
              </a:rPr>
              <a:t>Review Project Objectives, Budget and Targeted Results</a:t>
            </a:r>
          </a:p>
          <a:p>
            <a:pPr lvl="2">
              <a:lnSpc>
                <a:spcPct val="90000"/>
              </a:lnSpc>
            </a:pPr>
            <a:r>
              <a:rPr lang="en-US" sz="2000">
                <a:latin typeface="Tahoma" pitchFamily="34" charset="0"/>
              </a:rPr>
              <a:t>Explain the disbursement and financial record keeping and reporting procedures</a:t>
            </a:r>
          </a:p>
          <a:p>
            <a:pPr lvl="2">
              <a:lnSpc>
                <a:spcPct val="90000"/>
              </a:lnSpc>
            </a:pPr>
            <a:r>
              <a:rPr lang="en-US" sz="2000">
                <a:latin typeface="Tahoma" pitchFamily="34" charset="0"/>
              </a:rPr>
              <a:t>Present relevant procurement procedures</a:t>
            </a:r>
          </a:p>
          <a:p>
            <a:pPr lvl="3">
              <a:lnSpc>
                <a:spcPct val="90000"/>
              </a:lnSpc>
            </a:pPr>
            <a:r>
              <a:rPr lang="en-US" sz="1800">
                <a:latin typeface="Tahoma" pitchFamily="34" charset="0"/>
              </a:rPr>
              <a:t>Individual Consultants</a:t>
            </a:r>
          </a:p>
          <a:p>
            <a:pPr lvl="3">
              <a:lnSpc>
                <a:spcPct val="90000"/>
              </a:lnSpc>
            </a:pPr>
            <a:r>
              <a:rPr lang="en-US" sz="1800">
                <a:latin typeface="Tahoma" pitchFamily="34" charset="0"/>
              </a:rPr>
              <a:t>Equipment</a:t>
            </a:r>
          </a:p>
          <a:p>
            <a:pPr lvl="3">
              <a:lnSpc>
                <a:spcPct val="90000"/>
              </a:lnSpc>
            </a:pPr>
            <a:r>
              <a:rPr lang="en-US" sz="1800">
                <a:latin typeface="Tahoma" pitchFamily="34" charset="0"/>
              </a:rPr>
              <a:t>Consumables</a:t>
            </a:r>
          </a:p>
          <a:p>
            <a:pPr lvl="2">
              <a:lnSpc>
                <a:spcPct val="90000"/>
              </a:lnSpc>
            </a:pPr>
            <a:r>
              <a:rPr lang="en-US" sz="2000">
                <a:latin typeface="Tahoma" pitchFamily="34" charset="0"/>
              </a:rPr>
              <a:t>Develop a simple procurement plan</a:t>
            </a:r>
          </a:p>
          <a:p>
            <a:pPr lvl="2">
              <a:lnSpc>
                <a:spcPct val="90000"/>
              </a:lnSpc>
            </a:pPr>
            <a:r>
              <a:rPr lang="en-US" sz="2000">
                <a:latin typeface="Tahoma" pitchFamily="34" charset="0"/>
              </a:rPr>
              <a:t>Discuss reporting requirements</a:t>
            </a:r>
          </a:p>
          <a:p>
            <a:pPr lvl="2">
              <a:lnSpc>
                <a:spcPct val="90000"/>
              </a:lnSpc>
            </a:pPr>
            <a:r>
              <a:rPr lang="en-US" sz="2000">
                <a:latin typeface="Tahoma" pitchFamily="34" charset="0"/>
              </a:rPr>
              <a:t>Encourage networking with other EAs and COF officers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a:latin typeface="Tahoma" pitchFamily="34" charset="0"/>
              </a:rPr>
              <a:t>Project Supervision</a:t>
            </a:r>
          </a:p>
        </p:txBody>
      </p:sp>
      <p:sp>
        <p:nvSpPr>
          <p:cNvPr id="21507" name="Rectangle 3"/>
          <p:cNvSpPr>
            <a:spLocks noGrp="1" noChangeArrowheads="1"/>
          </p:cNvSpPr>
          <p:nvPr>
            <p:ph type="body" idx="1"/>
          </p:nvPr>
        </p:nvSpPr>
        <p:spPr/>
        <p:txBody>
          <a:bodyPr/>
          <a:lstStyle/>
          <a:p>
            <a:pPr>
              <a:lnSpc>
                <a:spcPct val="90000"/>
              </a:lnSpc>
            </a:pPr>
            <a:r>
              <a:rPr lang="en-US" sz="2800">
                <a:latin typeface="Tahoma" pitchFamily="34" charset="0"/>
              </a:rPr>
              <a:t>Special Purpose Workshops during Implementation</a:t>
            </a:r>
          </a:p>
          <a:p>
            <a:pPr lvl="1">
              <a:lnSpc>
                <a:spcPct val="90000"/>
              </a:lnSpc>
            </a:pPr>
            <a:r>
              <a:rPr lang="en-US" sz="2400">
                <a:latin typeface="Tahoma" pitchFamily="34" charset="0"/>
              </a:rPr>
              <a:t>Disbursements</a:t>
            </a:r>
          </a:p>
          <a:p>
            <a:pPr lvl="1">
              <a:lnSpc>
                <a:spcPct val="90000"/>
              </a:lnSpc>
            </a:pPr>
            <a:r>
              <a:rPr lang="en-US" sz="2400">
                <a:latin typeface="Tahoma" pitchFamily="34" charset="0"/>
              </a:rPr>
              <a:t>Procurement</a:t>
            </a:r>
          </a:p>
          <a:p>
            <a:pPr lvl="1">
              <a:lnSpc>
                <a:spcPct val="90000"/>
              </a:lnSpc>
            </a:pPr>
            <a:r>
              <a:rPr lang="en-US" sz="2400">
                <a:latin typeface="Tahoma" pitchFamily="34" charset="0"/>
              </a:rPr>
              <a:t>Audit</a:t>
            </a:r>
          </a:p>
          <a:p>
            <a:pPr>
              <a:lnSpc>
                <a:spcPct val="90000"/>
              </a:lnSpc>
            </a:pPr>
            <a:r>
              <a:rPr lang="en-US" sz="2800">
                <a:latin typeface="Tahoma" pitchFamily="34" charset="0"/>
              </a:rPr>
              <a:t>Single Exchange Rate Option</a:t>
            </a:r>
          </a:p>
          <a:p>
            <a:pPr>
              <a:lnSpc>
                <a:spcPct val="90000"/>
              </a:lnSpc>
            </a:pPr>
            <a:r>
              <a:rPr lang="en-US" sz="2800">
                <a:latin typeface="Tahoma" pitchFamily="34" charset="0"/>
              </a:rPr>
              <a:t>Use of sample documents</a:t>
            </a:r>
          </a:p>
          <a:p>
            <a:pPr>
              <a:lnSpc>
                <a:spcPct val="90000"/>
              </a:lnSpc>
            </a:pPr>
            <a:r>
              <a:rPr lang="en-US" sz="2800">
                <a:latin typeface="Tahoma" pitchFamily="34" charset="0"/>
              </a:rPr>
              <a:t>Assistance with initial submissions – disbursements, revolving fund reconciliations, reports</a:t>
            </a:r>
          </a:p>
          <a:p>
            <a:pPr>
              <a:lnSpc>
                <a:spcPct val="90000"/>
              </a:lnSpc>
            </a:pPr>
            <a:r>
              <a:rPr lang="en-US" sz="2800">
                <a:latin typeface="Tahoma" pitchFamily="34" charset="0"/>
              </a:rPr>
              <a:t>Regular phone/e mail contact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a:latin typeface="Tahoma" pitchFamily="34" charset="0"/>
              </a:rPr>
              <a:t>Project Supervision</a:t>
            </a:r>
          </a:p>
        </p:txBody>
      </p:sp>
      <p:sp>
        <p:nvSpPr>
          <p:cNvPr id="48131" name="Rectangle 3"/>
          <p:cNvSpPr>
            <a:spLocks noGrp="1" noChangeArrowheads="1"/>
          </p:cNvSpPr>
          <p:nvPr>
            <p:ph type="body" idx="1"/>
          </p:nvPr>
        </p:nvSpPr>
        <p:spPr/>
        <p:txBody>
          <a:bodyPr/>
          <a:lstStyle/>
          <a:p>
            <a:r>
              <a:rPr lang="en-US">
                <a:latin typeface="Tahoma" pitchFamily="34" charset="0"/>
              </a:rPr>
              <a:t>Simplified Format for Annual Operations Plan</a:t>
            </a:r>
          </a:p>
          <a:p>
            <a:pPr lvl="1"/>
            <a:r>
              <a:rPr lang="en-US">
                <a:latin typeface="Tahoma" pitchFamily="34" charset="0"/>
              </a:rPr>
              <a:t>Results expected for Current Year (viz a viz logframe)</a:t>
            </a:r>
          </a:p>
          <a:p>
            <a:pPr lvl="1"/>
            <a:r>
              <a:rPr lang="en-US">
                <a:latin typeface="Tahoma" pitchFamily="34" charset="0"/>
              </a:rPr>
              <a:t>Procurement Plan for Current Year</a:t>
            </a:r>
          </a:p>
          <a:p>
            <a:pPr lvl="1"/>
            <a:r>
              <a:rPr lang="en-US">
                <a:latin typeface="Tahoma" pitchFamily="34" charset="0"/>
              </a:rPr>
              <a:t>Disbursement Forecast for Current Year</a:t>
            </a:r>
          </a:p>
          <a:p>
            <a:pPr lvl="1"/>
            <a:r>
              <a:rPr lang="en-US">
                <a:latin typeface="Tahoma" pitchFamily="34" charset="0"/>
              </a:rPr>
              <a:t>Cashflow projection for Current Year</a:t>
            </a:r>
          </a:p>
          <a:p>
            <a:pPr lvl="1"/>
            <a:endParaRPr lang="en-US">
              <a:latin typeface="Tahoma"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a:latin typeface="Tahoma" pitchFamily="34" charset="0"/>
              </a:rPr>
              <a:t>Project Supervision</a:t>
            </a:r>
          </a:p>
        </p:txBody>
      </p:sp>
      <p:sp>
        <p:nvSpPr>
          <p:cNvPr id="22531" name="Rectangle 3"/>
          <p:cNvSpPr>
            <a:spLocks noGrp="1" noChangeArrowheads="1"/>
          </p:cNvSpPr>
          <p:nvPr>
            <p:ph type="body" idx="1"/>
          </p:nvPr>
        </p:nvSpPr>
        <p:spPr/>
        <p:txBody>
          <a:bodyPr/>
          <a:lstStyle/>
          <a:p>
            <a:r>
              <a:rPr lang="en-US" sz="2800">
                <a:latin typeface="Tahoma" pitchFamily="34" charset="0"/>
              </a:rPr>
              <a:t>Regular site visits (quarterly)</a:t>
            </a:r>
          </a:p>
          <a:p>
            <a:r>
              <a:rPr lang="en-US" sz="2800">
                <a:latin typeface="Tahoma" pitchFamily="34" charset="0"/>
              </a:rPr>
              <a:t>Visits have multiple purpose</a:t>
            </a:r>
          </a:p>
          <a:p>
            <a:pPr lvl="1"/>
            <a:r>
              <a:rPr lang="en-US" sz="2400">
                <a:latin typeface="Tahoma" pitchFamily="34" charset="0"/>
              </a:rPr>
              <a:t>Hands on assistance with project administration</a:t>
            </a:r>
          </a:p>
          <a:p>
            <a:pPr lvl="1"/>
            <a:r>
              <a:rPr lang="en-US" sz="2400">
                <a:latin typeface="Tahoma" pitchFamily="34" charset="0"/>
              </a:rPr>
              <a:t>Review activities but keep impact on agenda</a:t>
            </a:r>
          </a:p>
          <a:p>
            <a:pPr lvl="1"/>
            <a:r>
              <a:rPr lang="en-US" sz="2400">
                <a:latin typeface="Tahoma" pitchFamily="34" charset="0"/>
              </a:rPr>
              <a:t>Interaction with beneficiaries</a:t>
            </a:r>
          </a:p>
          <a:p>
            <a:pPr lvl="1"/>
            <a:endParaRPr lang="en-US" sz="2400">
              <a:latin typeface="Tahoma" pitchFamily="34" charset="0"/>
            </a:endParaRPr>
          </a:p>
          <a:p>
            <a:pPr>
              <a:buFontTx/>
              <a:buNone/>
            </a:pPr>
            <a:r>
              <a:rPr lang="en-US" sz="2800">
                <a:latin typeface="Tahoma" pitchFamily="34" charset="0"/>
              </a:rPr>
              <a:t>Open communication, Hands On Support and Teamwork!</a:t>
            </a:r>
          </a:p>
          <a:p>
            <a:pPr lvl="1"/>
            <a:endParaRPr lang="en-US" sz="2400">
              <a:latin typeface="Tahoma" pitchFamily="34" charset="0"/>
            </a:endParaRPr>
          </a:p>
        </p:txBody>
      </p:sp>
      <p:sp>
        <p:nvSpPr>
          <p:cNvPr id="22532" name="Rectangle 4"/>
          <p:cNvSpPr>
            <a:spLocks noChangeArrowheads="1"/>
          </p:cNvSpPr>
          <p:nvPr/>
        </p:nvSpPr>
        <p:spPr bwMode="auto">
          <a:xfrm>
            <a:off x="457200" y="4724400"/>
            <a:ext cx="7924800" cy="990600"/>
          </a:xfrm>
          <a:prstGeom prst="rect">
            <a:avLst/>
          </a:prstGeom>
          <a:noFill/>
          <a:ln w="9525">
            <a:solidFill>
              <a:schemeClr val="tx1"/>
            </a:solidFill>
            <a:miter lim="800000"/>
            <a:headEnd/>
            <a:tailEnd/>
          </a:ln>
          <a:effectLst/>
        </p:spPr>
        <p:txBody>
          <a:bodyPr wrap="none" anchor="ctr"/>
          <a:lstStyle/>
          <a:p>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a:latin typeface="Tahoma" pitchFamily="34" charset="0"/>
              </a:rPr>
              <a:t>Project Supervision</a:t>
            </a:r>
          </a:p>
        </p:txBody>
      </p:sp>
      <p:sp>
        <p:nvSpPr>
          <p:cNvPr id="32771" name="Rectangle 3"/>
          <p:cNvSpPr>
            <a:spLocks noGrp="1" noChangeArrowheads="1"/>
          </p:cNvSpPr>
          <p:nvPr>
            <p:ph type="body" idx="1"/>
          </p:nvPr>
        </p:nvSpPr>
        <p:spPr/>
        <p:txBody>
          <a:bodyPr/>
          <a:lstStyle/>
          <a:p>
            <a:r>
              <a:rPr lang="en-US">
                <a:latin typeface="Tahoma" pitchFamily="34" charset="0"/>
              </a:rPr>
              <a:t>Voice of the Client</a:t>
            </a:r>
          </a:p>
          <a:p>
            <a:pPr lvl="1"/>
            <a:r>
              <a:rPr lang="en-US">
                <a:latin typeface="Tahoma" pitchFamily="34" charset="0"/>
              </a:rPr>
              <a:t>Perspectives from Riaz Ali, coordinator of the Image Skills Program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ctrTitle"/>
          </p:nvPr>
        </p:nvSpPr>
        <p:spPr>
          <a:xfrm>
            <a:off x="685800" y="1066800"/>
            <a:ext cx="7772400" cy="3048000"/>
          </a:xfrm>
        </p:spPr>
        <p:txBody>
          <a:bodyPr/>
          <a:lstStyle/>
          <a:p>
            <a:r>
              <a:rPr lang="en-US">
                <a:solidFill>
                  <a:schemeClr val="tx1"/>
                </a:solidFill>
              </a:rPr>
              <a:t>Did you have previous experience with a multilateral agency?</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533400" y="304800"/>
            <a:ext cx="7772400" cy="1143000"/>
          </a:xfrm>
        </p:spPr>
        <p:txBody>
          <a:bodyPr/>
          <a:lstStyle/>
          <a:p>
            <a:r>
              <a:rPr lang="en-US"/>
              <a:t>Snapshot of COF/CTT Program</a:t>
            </a:r>
          </a:p>
        </p:txBody>
      </p:sp>
      <p:grpSp>
        <p:nvGrpSpPr>
          <p:cNvPr id="3395" name="Group 323"/>
          <p:cNvGrpSpPr>
            <a:grpSpLocks/>
          </p:cNvGrpSpPr>
          <p:nvPr/>
        </p:nvGrpSpPr>
        <p:grpSpPr bwMode="auto">
          <a:xfrm>
            <a:off x="152400" y="1295400"/>
            <a:ext cx="8915400" cy="5486400"/>
            <a:chOff x="-3" y="-3"/>
            <a:chExt cx="4632" cy="3961"/>
          </a:xfrm>
        </p:grpSpPr>
        <p:grpSp>
          <p:nvGrpSpPr>
            <p:cNvPr id="3393" name="Group 321"/>
            <p:cNvGrpSpPr>
              <a:grpSpLocks/>
            </p:cNvGrpSpPr>
            <p:nvPr/>
          </p:nvGrpSpPr>
          <p:grpSpPr bwMode="auto">
            <a:xfrm>
              <a:off x="0" y="0"/>
              <a:ext cx="4626" cy="3955"/>
              <a:chOff x="0" y="0"/>
              <a:chExt cx="4626" cy="3955"/>
            </a:xfrm>
          </p:grpSpPr>
          <p:grpSp>
            <p:nvGrpSpPr>
              <p:cNvPr id="3298" name="Group 226"/>
              <p:cNvGrpSpPr>
                <a:grpSpLocks/>
              </p:cNvGrpSpPr>
              <p:nvPr/>
            </p:nvGrpSpPr>
            <p:grpSpPr bwMode="auto">
              <a:xfrm>
                <a:off x="0" y="0"/>
                <a:ext cx="813" cy="576"/>
                <a:chOff x="0" y="0"/>
                <a:chExt cx="813" cy="576"/>
              </a:xfrm>
            </p:grpSpPr>
            <p:sp>
              <p:nvSpPr>
                <p:cNvPr id="3249" name="Rectangle 177"/>
                <p:cNvSpPr>
                  <a:spLocks noChangeArrowheads="1"/>
                </p:cNvSpPr>
                <p:nvPr/>
              </p:nvSpPr>
              <p:spPr bwMode="auto">
                <a:xfrm>
                  <a:off x="43" y="0"/>
                  <a:ext cx="727" cy="576"/>
                </a:xfrm>
                <a:prstGeom prst="rect">
                  <a:avLst/>
                </a:prstGeom>
                <a:noFill/>
                <a:ln w="9525">
                  <a:noFill/>
                  <a:miter lim="800000"/>
                  <a:headEnd/>
                  <a:tailEnd/>
                </a:ln>
                <a:effectLst/>
              </p:spPr>
              <p:txBody>
                <a:bodyPr/>
                <a:lstStyle/>
                <a:p>
                  <a:pPr algn="ctr"/>
                  <a:r>
                    <a:rPr lang="en-GB" sz="1200" b="1">
                      <a:cs typeface="Times New Roman" pitchFamily="18" charset="0"/>
                    </a:rPr>
                    <a:t>NUMBER</a:t>
                  </a:r>
                  <a:endParaRPr lang="en-GB" sz="1200">
                    <a:cs typeface="Times New Roman" pitchFamily="18" charset="0"/>
                  </a:endParaRPr>
                </a:p>
                <a:p>
                  <a:pPr algn="ctr" eaLnBrk="0" hangingPunct="0"/>
                  <a:endParaRPr lang="en-GB" sz="1400"/>
                </a:p>
              </p:txBody>
            </p:sp>
            <p:sp>
              <p:nvSpPr>
                <p:cNvPr id="3297" name="Rectangle 225"/>
                <p:cNvSpPr>
                  <a:spLocks noChangeArrowheads="1"/>
                </p:cNvSpPr>
                <p:nvPr/>
              </p:nvSpPr>
              <p:spPr bwMode="auto">
                <a:xfrm>
                  <a:off x="0" y="0"/>
                  <a:ext cx="813" cy="576"/>
                </a:xfrm>
                <a:prstGeom prst="rect">
                  <a:avLst/>
                </a:prstGeom>
                <a:noFill/>
                <a:ln w="7">
                  <a:solidFill>
                    <a:srgbClr val="A0A0A0"/>
                  </a:solidFill>
                  <a:miter lim="800000"/>
                  <a:headEnd/>
                  <a:tailEnd/>
                </a:ln>
                <a:effectLst/>
              </p:spPr>
              <p:txBody>
                <a:bodyPr/>
                <a:lstStyle/>
                <a:p>
                  <a:endParaRPr lang="en-US"/>
                </a:p>
              </p:txBody>
            </p:sp>
          </p:grpSp>
          <p:grpSp>
            <p:nvGrpSpPr>
              <p:cNvPr id="3300" name="Group 228"/>
              <p:cNvGrpSpPr>
                <a:grpSpLocks/>
              </p:cNvGrpSpPr>
              <p:nvPr/>
            </p:nvGrpSpPr>
            <p:grpSpPr bwMode="auto">
              <a:xfrm>
                <a:off x="813" y="0"/>
                <a:ext cx="842" cy="576"/>
                <a:chOff x="813" y="0"/>
                <a:chExt cx="842" cy="576"/>
              </a:xfrm>
            </p:grpSpPr>
            <p:sp>
              <p:nvSpPr>
                <p:cNvPr id="3250" name="Rectangle 178"/>
                <p:cNvSpPr>
                  <a:spLocks noChangeArrowheads="1"/>
                </p:cNvSpPr>
                <p:nvPr/>
              </p:nvSpPr>
              <p:spPr bwMode="auto">
                <a:xfrm>
                  <a:off x="856" y="0"/>
                  <a:ext cx="756" cy="576"/>
                </a:xfrm>
                <a:prstGeom prst="rect">
                  <a:avLst/>
                </a:prstGeom>
                <a:noFill/>
                <a:ln w="9525">
                  <a:noFill/>
                  <a:miter lim="800000"/>
                  <a:headEnd/>
                  <a:tailEnd/>
                </a:ln>
                <a:effectLst/>
              </p:spPr>
              <p:txBody>
                <a:bodyPr lIns="0" tIns="0" rIns="-34914" bIns="0"/>
                <a:lstStyle/>
                <a:p>
                  <a:pPr algn="ctr"/>
                  <a:r>
                    <a:rPr lang="en-GB" sz="1200" b="1">
                      <a:cs typeface="Times New Roman" pitchFamily="18" charset="0"/>
                    </a:rPr>
                    <a:t>TITLE</a:t>
                  </a:r>
                </a:p>
                <a:p>
                  <a:pPr algn="ctr" eaLnBrk="0" hangingPunct="0"/>
                  <a:endParaRPr lang="en-GB" sz="1200"/>
                </a:p>
              </p:txBody>
            </p:sp>
            <p:sp>
              <p:nvSpPr>
                <p:cNvPr id="3299" name="Rectangle 227"/>
                <p:cNvSpPr>
                  <a:spLocks noChangeArrowheads="1"/>
                </p:cNvSpPr>
                <p:nvPr/>
              </p:nvSpPr>
              <p:spPr bwMode="auto">
                <a:xfrm>
                  <a:off x="813" y="0"/>
                  <a:ext cx="842" cy="576"/>
                </a:xfrm>
                <a:prstGeom prst="rect">
                  <a:avLst/>
                </a:prstGeom>
                <a:noFill/>
                <a:ln w="7">
                  <a:solidFill>
                    <a:srgbClr val="A0A0A0"/>
                  </a:solidFill>
                  <a:miter lim="800000"/>
                  <a:headEnd/>
                  <a:tailEnd/>
                </a:ln>
                <a:effectLst/>
              </p:spPr>
              <p:txBody>
                <a:bodyPr/>
                <a:lstStyle/>
                <a:p>
                  <a:endParaRPr lang="en-US"/>
                </a:p>
              </p:txBody>
            </p:sp>
          </p:grpSp>
          <p:grpSp>
            <p:nvGrpSpPr>
              <p:cNvPr id="3302" name="Group 230"/>
              <p:cNvGrpSpPr>
                <a:grpSpLocks/>
              </p:cNvGrpSpPr>
              <p:nvPr/>
            </p:nvGrpSpPr>
            <p:grpSpPr bwMode="auto">
              <a:xfrm>
                <a:off x="1655" y="0"/>
                <a:ext cx="728" cy="576"/>
                <a:chOff x="1655" y="0"/>
                <a:chExt cx="728" cy="576"/>
              </a:xfrm>
            </p:grpSpPr>
            <p:sp>
              <p:nvSpPr>
                <p:cNvPr id="3251" name="Rectangle 179"/>
                <p:cNvSpPr>
                  <a:spLocks noChangeArrowheads="1"/>
                </p:cNvSpPr>
                <p:nvPr/>
              </p:nvSpPr>
              <p:spPr bwMode="auto">
                <a:xfrm>
                  <a:off x="1698" y="0"/>
                  <a:ext cx="642" cy="576"/>
                </a:xfrm>
                <a:prstGeom prst="rect">
                  <a:avLst/>
                </a:prstGeom>
                <a:noFill/>
                <a:ln w="9525">
                  <a:noFill/>
                  <a:miter lim="800000"/>
                  <a:headEnd/>
                  <a:tailEnd/>
                </a:ln>
                <a:effectLst/>
              </p:spPr>
              <p:txBody>
                <a:bodyPr/>
                <a:lstStyle/>
                <a:p>
                  <a:pPr algn="ctr"/>
                  <a:r>
                    <a:rPr lang="en-GB" sz="1200" b="1">
                      <a:cs typeface="Times New Roman" pitchFamily="18" charset="0"/>
                    </a:rPr>
                    <a:t>TOTAL INVESTMENT</a:t>
                  </a:r>
                  <a:endParaRPr lang="en-GB" sz="1200">
                    <a:cs typeface="Times New Roman" pitchFamily="18" charset="0"/>
                  </a:endParaRPr>
                </a:p>
                <a:p>
                  <a:pPr algn="ctr" eaLnBrk="0" hangingPunct="0"/>
                  <a:endParaRPr lang="en-GB" sz="1200"/>
                </a:p>
              </p:txBody>
            </p:sp>
            <p:sp>
              <p:nvSpPr>
                <p:cNvPr id="3301" name="Rectangle 229"/>
                <p:cNvSpPr>
                  <a:spLocks noChangeArrowheads="1"/>
                </p:cNvSpPr>
                <p:nvPr/>
              </p:nvSpPr>
              <p:spPr bwMode="auto">
                <a:xfrm>
                  <a:off x="1655" y="0"/>
                  <a:ext cx="728" cy="576"/>
                </a:xfrm>
                <a:prstGeom prst="rect">
                  <a:avLst/>
                </a:prstGeom>
                <a:noFill/>
                <a:ln w="7">
                  <a:solidFill>
                    <a:srgbClr val="A0A0A0"/>
                  </a:solidFill>
                  <a:miter lim="800000"/>
                  <a:headEnd/>
                  <a:tailEnd/>
                </a:ln>
                <a:effectLst/>
              </p:spPr>
              <p:txBody>
                <a:bodyPr/>
                <a:lstStyle/>
                <a:p>
                  <a:endParaRPr lang="en-US"/>
                </a:p>
              </p:txBody>
            </p:sp>
          </p:grpSp>
          <p:grpSp>
            <p:nvGrpSpPr>
              <p:cNvPr id="3304" name="Group 232"/>
              <p:cNvGrpSpPr>
                <a:grpSpLocks/>
              </p:cNvGrpSpPr>
              <p:nvPr/>
            </p:nvGrpSpPr>
            <p:grpSpPr bwMode="auto">
              <a:xfrm>
                <a:off x="2383" y="0"/>
                <a:ext cx="724" cy="576"/>
                <a:chOff x="2383" y="0"/>
                <a:chExt cx="724" cy="576"/>
              </a:xfrm>
            </p:grpSpPr>
            <p:sp>
              <p:nvSpPr>
                <p:cNvPr id="3252" name="Rectangle 180"/>
                <p:cNvSpPr>
                  <a:spLocks noChangeArrowheads="1"/>
                </p:cNvSpPr>
                <p:nvPr/>
              </p:nvSpPr>
              <p:spPr bwMode="auto">
                <a:xfrm>
                  <a:off x="2426" y="0"/>
                  <a:ext cx="638" cy="576"/>
                </a:xfrm>
                <a:prstGeom prst="rect">
                  <a:avLst/>
                </a:prstGeom>
                <a:noFill/>
                <a:ln w="9525">
                  <a:noFill/>
                  <a:miter lim="800000"/>
                  <a:headEnd/>
                  <a:tailEnd/>
                </a:ln>
                <a:effectLst/>
              </p:spPr>
              <p:txBody>
                <a:bodyPr/>
                <a:lstStyle/>
                <a:p>
                  <a:pPr algn="ctr"/>
                  <a:r>
                    <a:rPr lang="en-GB" sz="1200" b="1">
                      <a:cs typeface="Times New Roman" pitchFamily="18" charset="0"/>
                    </a:rPr>
                    <a:t>MIF RESOURCES</a:t>
                  </a:r>
                  <a:endParaRPr lang="en-GB" sz="1200">
                    <a:cs typeface="Times New Roman" pitchFamily="18" charset="0"/>
                  </a:endParaRPr>
                </a:p>
                <a:p>
                  <a:pPr algn="ctr" eaLnBrk="0" hangingPunct="0"/>
                  <a:endParaRPr lang="en-GB" sz="1200"/>
                </a:p>
              </p:txBody>
            </p:sp>
            <p:sp>
              <p:nvSpPr>
                <p:cNvPr id="3303" name="Rectangle 231"/>
                <p:cNvSpPr>
                  <a:spLocks noChangeArrowheads="1"/>
                </p:cNvSpPr>
                <p:nvPr/>
              </p:nvSpPr>
              <p:spPr bwMode="auto">
                <a:xfrm>
                  <a:off x="2383" y="0"/>
                  <a:ext cx="724" cy="576"/>
                </a:xfrm>
                <a:prstGeom prst="rect">
                  <a:avLst/>
                </a:prstGeom>
                <a:noFill/>
                <a:ln w="7">
                  <a:solidFill>
                    <a:srgbClr val="A0A0A0"/>
                  </a:solidFill>
                  <a:miter lim="800000"/>
                  <a:headEnd/>
                  <a:tailEnd/>
                </a:ln>
                <a:effectLst/>
              </p:spPr>
              <p:txBody>
                <a:bodyPr/>
                <a:lstStyle/>
                <a:p>
                  <a:endParaRPr lang="en-US"/>
                </a:p>
              </p:txBody>
            </p:sp>
          </p:grpSp>
          <p:grpSp>
            <p:nvGrpSpPr>
              <p:cNvPr id="3306" name="Group 234"/>
              <p:cNvGrpSpPr>
                <a:grpSpLocks/>
              </p:cNvGrpSpPr>
              <p:nvPr/>
            </p:nvGrpSpPr>
            <p:grpSpPr bwMode="auto">
              <a:xfrm>
                <a:off x="3107" y="0"/>
                <a:ext cx="689" cy="576"/>
                <a:chOff x="3107" y="0"/>
                <a:chExt cx="689" cy="576"/>
              </a:xfrm>
            </p:grpSpPr>
            <p:sp>
              <p:nvSpPr>
                <p:cNvPr id="3253" name="Rectangle 181"/>
                <p:cNvSpPr>
                  <a:spLocks noChangeArrowheads="1"/>
                </p:cNvSpPr>
                <p:nvPr/>
              </p:nvSpPr>
              <p:spPr bwMode="auto">
                <a:xfrm>
                  <a:off x="3150" y="0"/>
                  <a:ext cx="603" cy="576"/>
                </a:xfrm>
                <a:prstGeom prst="rect">
                  <a:avLst/>
                </a:prstGeom>
                <a:noFill/>
                <a:ln w="9525">
                  <a:noFill/>
                  <a:miter lim="800000"/>
                  <a:headEnd/>
                  <a:tailEnd/>
                </a:ln>
                <a:effectLst/>
              </p:spPr>
              <p:txBody>
                <a:bodyPr/>
                <a:lstStyle/>
                <a:p>
                  <a:pPr algn="ctr"/>
                  <a:r>
                    <a:rPr lang="en-GB" sz="1200" b="1">
                      <a:cs typeface="Times New Roman" pitchFamily="18" charset="0"/>
                    </a:rPr>
                    <a:t>APPROVAL DATE</a:t>
                  </a:r>
                  <a:endParaRPr lang="en-GB" sz="1200">
                    <a:cs typeface="Times New Roman" pitchFamily="18" charset="0"/>
                  </a:endParaRPr>
                </a:p>
                <a:p>
                  <a:pPr algn="ctr" eaLnBrk="0" hangingPunct="0"/>
                  <a:endParaRPr lang="en-GB" sz="1200"/>
                </a:p>
              </p:txBody>
            </p:sp>
            <p:sp>
              <p:nvSpPr>
                <p:cNvPr id="3305" name="Rectangle 233"/>
                <p:cNvSpPr>
                  <a:spLocks noChangeArrowheads="1"/>
                </p:cNvSpPr>
                <p:nvPr/>
              </p:nvSpPr>
              <p:spPr bwMode="auto">
                <a:xfrm>
                  <a:off x="3107" y="0"/>
                  <a:ext cx="689" cy="576"/>
                </a:xfrm>
                <a:prstGeom prst="rect">
                  <a:avLst/>
                </a:prstGeom>
                <a:noFill/>
                <a:ln w="7">
                  <a:solidFill>
                    <a:srgbClr val="A0A0A0"/>
                  </a:solidFill>
                  <a:miter lim="800000"/>
                  <a:headEnd/>
                  <a:tailEnd/>
                </a:ln>
                <a:effectLst/>
              </p:spPr>
              <p:txBody>
                <a:bodyPr/>
                <a:lstStyle/>
                <a:p>
                  <a:endParaRPr lang="en-US"/>
                </a:p>
              </p:txBody>
            </p:sp>
          </p:grpSp>
          <p:grpSp>
            <p:nvGrpSpPr>
              <p:cNvPr id="3308" name="Group 236"/>
              <p:cNvGrpSpPr>
                <a:grpSpLocks/>
              </p:cNvGrpSpPr>
              <p:nvPr/>
            </p:nvGrpSpPr>
            <p:grpSpPr bwMode="auto">
              <a:xfrm>
                <a:off x="3796" y="0"/>
                <a:ext cx="830" cy="576"/>
                <a:chOff x="3796" y="0"/>
                <a:chExt cx="830" cy="576"/>
              </a:xfrm>
            </p:grpSpPr>
            <p:sp>
              <p:nvSpPr>
                <p:cNvPr id="3254" name="Rectangle 182"/>
                <p:cNvSpPr>
                  <a:spLocks noChangeArrowheads="1"/>
                </p:cNvSpPr>
                <p:nvPr/>
              </p:nvSpPr>
              <p:spPr bwMode="auto">
                <a:xfrm>
                  <a:off x="3839" y="0"/>
                  <a:ext cx="744" cy="576"/>
                </a:xfrm>
                <a:prstGeom prst="rect">
                  <a:avLst/>
                </a:prstGeom>
                <a:noFill/>
                <a:ln w="9525">
                  <a:noFill/>
                  <a:miter lim="800000"/>
                  <a:headEnd/>
                  <a:tailEnd/>
                </a:ln>
                <a:effectLst/>
              </p:spPr>
              <p:txBody>
                <a:bodyPr/>
                <a:lstStyle/>
                <a:p>
                  <a:pPr algn="ctr"/>
                  <a:r>
                    <a:rPr lang="en-GB" sz="1200" b="1">
                      <a:cs typeface="Times New Roman" pitchFamily="18" charset="0"/>
                    </a:rPr>
                    <a:t>FINAL DISBURSEMENT DATE</a:t>
                  </a:r>
                  <a:endParaRPr lang="en-GB" sz="1200">
                    <a:cs typeface="Times New Roman" pitchFamily="18" charset="0"/>
                  </a:endParaRPr>
                </a:p>
                <a:p>
                  <a:pPr algn="ctr" eaLnBrk="0" hangingPunct="0"/>
                  <a:endParaRPr lang="en-GB" sz="1200"/>
                </a:p>
              </p:txBody>
            </p:sp>
            <p:sp>
              <p:nvSpPr>
                <p:cNvPr id="3307" name="Rectangle 235"/>
                <p:cNvSpPr>
                  <a:spLocks noChangeArrowheads="1"/>
                </p:cNvSpPr>
                <p:nvPr/>
              </p:nvSpPr>
              <p:spPr bwMode="auto">
                <a:xfrm>
                  <a:off x="3796" y="0"/>
                  <a:ext cx="830" cy="576"/>
                </a:xfrm>
                <a:prstGeom prst="rect">
                  <a:avLst/>
                </a:prstGeom>
                <a:noFill/>
                <a:ln w="7">
                  <a:solidFill>
                    <a:srgbClr val="A0A0A0"/>
                  </a:solidFill>
                  <a:miter lim="800000"/>
                  <a:headEnd/>
                  <a:tailEnd/>
                </a:ln>
                <a:effectLst/>
              </p:spPr>
              <p:txBody>
                <a:bodyPr/>
                <a:lstStyle/>
                <a:p>
                  <a:endParaRPr lang="en-US"/>
                </a:p>
              </p:txBody>
            </p:sp>
          </p:grpSp>
          <p:grpSp>
            <p:nvGrpSpPr>
              <p:cNvPr id="3310" name="Group 238"/>
              <p:cNvGrpSpPr>
                <a:grpSpLocks/>
              </p:cNvGrpSpPr>
              <p:nvPr/>
            </p:nvGrpSpPr>
            <p:grpSpPr bwMode="auto">
              <a:xfrm>
                <a:off x="0" y="576"/>
                <a:ext cx="813" cy="480"/>
                <a:chOff x="0" y="576"/>
                <a:chExt cx="813" cy="480"/>
              </a:xfrm>
            </p:grpSpPr>
            <p:sp>
              <p:nvSpPr>
                <p:cNvPr id="3255" name="Rectangle 183"/>
                <p:cNvSpPr>
                  <a:spLocks noChangeArrowheads="1"/>
                </p:cNvSpPr>
                <p:nvPr/>
              </p:nvSpPr>
              <p:spPr bwMode="auto">
                <a:xfrm>
                  <a:off x="43" y="576"/>
                  <a:ext cx="727" cy="480"/>
                </a:xfrm>
                <a:prstGeom prst="rect">
                  <a:avLst/>
                </a:prstGeom>
                <a:noFill/>
                <a:ln w="9525">
                  <a:noFill/>
                  <a:miter lim="800000"/>
                  <a:headEnd/>
                  <a:tailEnd/>
                </a:ln>
                <a:effectLst/>
              </p:spPr>
              <p:txBody>
                <a:bodyPr/>
                <a:lstStyle/>
                <a:p>
                  <a:r>
                    <a:rPr lang="en-GB" sz="1400">
                      <a:latin typeface="Arial" pitchFamily="34" charset="0"/>
                      <a:cs typeface="Times New Roman" pitchFamily="18" charset="0"/>
                    </a:rPr>
                    <a:t>ATN/ME-9116-TT</a:t>
                  </a:r>
                </a:p>
                <a:p>
                  <a:pPr eaLnBrk="0" hangingPunct="0"/>
                  <a:endParaRPr lang="en-GB" sz="1400">
                    <a:latin typeface="Times New Roman" pitchFamily="18" charset="0"/>
                  </a:endParaRPr>
                </a:p>
              </p:txBody>
            </p:sp>
            <p:sp>
              <p:nvSpPr>
                <p:cNvPr id="3309" name="Rectangle 237"/>
                <p:cNvSpPr>
                  <a:spLocks noChangeArrowheads="1"/>
                </p:cNvSpPr>
                <p:nvPr/>
              </p:nvSpPr>
              <p:spPr bwMode="auto">
                <a:xfrm>
                  <a:off x="0" y="576"/>
                  <a:ext cx="813" cy="480"/>
                </a:xfrm>
                <a:prstGeom prst="rect">
                  <a:avLst/>
                </a:prstGeom>
                <a:noFill/>
                <a:ln w="7">
                  <a:solidFill>
                    <a:srgbClr val="A0A0A0"/>
                  </a:solidFill>
                  <a:miter lim="800000"/>
                  <a:headEnd/>
                  <a:tailEnd/>
                </a:ln>
                <a:effectLst/>
              </p:spPr>
              <p:txBody>
                <a:bodyPr/>
                <a:lstStyle/>
                <a:p>
                  <a:endParaRPr lang="en-US"/>
                </a:p>
              </p:txBody>
            </p:sp>
          </p:grpSp>
          <p:grpSp>
            <p:nvGrpSpPr>
              <p:cNvPr id="3312" name="Group 240"/>
              <p:cNvGrpSpPr>
                <a:grpSpLocks/>
              </p:cNvGrpSpPr>
              <p:nvPr/>
            </p:nvGrpSpPr>
            <p:grpSpPr bwMode="auto">
              <a:xfrm>
                <a:off x="813" y="576"/>
                <a:ext cx="842" cy="480"/>
                <a:chOff x="813" y="576"/>
                <a:chExt cx="842" cy="480"/>
              </a:xfrm>
            </p:grpSpPr>
            <p:sp>
              <p:nvSpPr>
                <p:cNvPr id="3256" name="Rectangle 184"/>
                <p:cNvSpPr>
                  <a:spLocks noChangeArrowheads="1"/>
                </p:cNvSpPr>
                <p:nvPr/>
              </p:nvSpPr>
              <p:spPr bwMode="auto">
                <a:xfrm>
                  <a:off x="856" y="576"/>
                  <a:ext cx="756" cy="480"/>
                </a:xfrm>
                <a:prstGeom prst="rect">
                  <a:avLst/>
                </a:prstGeom>
                <a:noFill/>
                <a:ln w="9525">
                  <a:noFill/>
                  <a:miter lim="800000"/>
                  <a:headEnd/>
                  <a:tailEnd/>
                </a:ln>
                <a:effectLst/>
              </p:spPr>
              <p:txBody>
                <a:bodyPr/>
                <a:lstStyle/>
                <a:p>
                  <a:r>
                    <a:rPr lang="en-GB" sz="1400">
                      <a:latin typeface="Arial" pitchFamily="34" charset="0"/>
                      <a:cs typeface="Times New Roman" pitchFamily="18" charset="0"/>
                    </a:rPr>
                    <a:t>HSE Energy Sector Standards</a:t>
                  </a:r>
                </a:p>
                <a:p>
                  <a:pPr eaLnBrk="0" hangingPunct="0"/>
                  <a:endParaRPr lang="en-GB" sz="1400">
                    <a:latin typeface="Times New Roman" pitchFamily="18" charset="0"/>
                  </a:endParaRPr>
                </a:p>
              </p:txBody>
            </p:sp>
            <p:sp>
              <p:nvSpPr>
                <p:cNvPr id="3311" name="Rectangle 239"/>
                <p:cNvSpPr>
                  <a:spLocks noChangeArrowheads="1"/>
                </p:cNvSpPr>
                <p:nvPr/>
              </p:nvSpPr>
              <p:spPr bwMode="auto">
                <a:xfrm>
                  <a:off x="813" y="576"/>
                  <a:ext cx="842" cy="480"/>
                </a:xfrm>
                <a:prstGeom prst="rect">
                  <a:avLst/>
                </a:prstGeom>
                <a:noFill/>
                <a:ln w="7">
                  <a:solidFill>
                    <a:srgbClr val="A0A0A0"/>
                  </a:solidFill>
                  <a:miter lim="800000"/>
                  <a:headEnd/>
                  <a:tailEnd/>
                </a:ln>
                <a:effectLst/>
              </p:spPr>
              <p:txBody>
                <a:bodyPr/>
                <a:lstStyle/>
                <a:p>
                  <a:endParaRPr lang="en-US"/>
                </a:p>
              </p:txBody>
            </p:sp>
          </p:grpSp>
          <p:grpSp>
            <p:nvGrpSpPr>
              <p:cNvPr id="3314" name="Group 242"/>
              <p:cNvGrpSpPr>
                <a:grpSpLocks/>
              </p:cNvGrpSpPr>
              <p:nvPr/>
            </p:nvGrpSpPr>
            <p:grpSpPr bwMode="auto">
              <a:xfrm>
                <a:off x="1655" y="576"/>
                <a:ext cx="728" cy="480"/>
                <a:chOff x="1655" y="576"/>
                <a:chExt cx="728" cy="480"/>
              </a:xfrm>
            </p:grpSpPr>
            <p:sp>
              <p:nvSpPr>
                <p:cNvPr id="3257" name="Rectangle 185"/>
                <p:cNvSpPr>
                  <a:spLocks noChangeArrowheads="1"/>
                </p:cNvSpPr>
                <p:nvPr/>
              </p:nvSpPr>
              <p:spPr bwMode="auto">
                <a:xfrm>
                  <a:off x="1698" y="576"/>
                  <a:ext cx="642" cy="480"/>
                </a:xfrm>
                <a:prstGeom prst="rect">
                  <a:avLst/>
                </a:prstGeom>
                <a:noFill/>
                <a:ln w="9525">
                  <a:noFill/>
                  <a:miter lim="800000"/>
                  <a:headEnd/>
                  <a:tailEnd/>
                </a:ln>
                <a:effectLst/>
              </p:spPr>
              <p:txBody>
                <a:bodyPr/>
                <a:lstStyle/>
                <a:p>
                  <a:pPr algn="ctr"/>
                  <a:r>
                    <a:rPr lang="en-GB" sz="1400">
                      <a:latin typeface="Arial" pitchFamily="34" charset="0"/>
                      <a:cs typeface="Times New Roman" pitchFamily="18" charset="0"/>
                    </a:rPr>
                    <a:t>13,000</a:t>
                  </a:r>
                </a:p>
                <a:p>
                  <a:pPr algn="ctr" eaLnBrk="0" hangingPunct="0"/>
                  <a:endParaRPr lang="en-GB" sz="1400">
                    <a:latin typeface="Times New Roman" pitchFamily="18" charset="0"/>
                  </a:endParaRPr>
                </a:p>
              </p:txBody>
            </p:sp>
            <p:sp>
              <p:nvSpPr>
                <p:cNvPr id="3313" name="Rectangle 241"/>
                <p:cNvSpPr>
                  <a:spLocks noChangeArrowheads="1"/>
                </p:cNvSpPr>
                <p:nvPr/>
              </p:nvSpPr>
              <p:spPr bwMode="auto">
                <a:xfrm>
                  <a:off x="1655" y="576"/>
                  <a:ext cx="728" cy="480"/>
                </a:xfrm>
                <a:prstGeom prst="rect">
                  <a:avLst/>
                </a:prstGeom>
                <a:noFill/>
                <a:ln w="7">
                  <a:solidFill>
                    <a:srgbClr val="A0A0A0"/>
                  </a:solidFill>
                  <a:miter lim="800000"/>
                  <a:headEnd/>
                  <a:tailEnd/>
                </a:ln>
                <a:effectLst/>
              </p:spPr>
              <p:txBody>
                <a:bodyPr/>
                <a:lstStyle/>
                <a:p>
                  <a:endParaRPr lang="en-US"/>
                </a:p>
              </p:txBody>
            </p:sp>
          </p:grpSp>
          <p:grpSp>
            <p:nvGrpSpPr>
              <p:cNvPr id="3316" name="Group 244"/>
              <p:cNvGrpSpPr>
                <a:grpSpLocks/>
              </p:cNvGrpSpPr>
              <p:nvPr/>
            </p:nvGrpSpPr>
            <p:grpSpPr bwMode="auto">
              <a:xfrm>
                <a:off x="2383" y="576"/>
                <a:ext cx="724" cy="480"/>
                <a:chOff x="2383" y="576"/>
                <a:chExt cx="724" cy="480"/>
              </a:xfrm>
            </p:grpSpPr>
            <p:sp>
              <p:nvSpPr>
                <p:cNvPr id="3258" name="Rectangle 186"/>
                <p:cNvSpPr>
                  <a:spLocks noChangeArrowheads="1"/>
                </p:cNvSpPr>
                <p:nvPr/>
              </p:nvSpPr>
              <p:spPr bwMode="auto">
                <a:xfrm>
                  <a:off x="2426" y="576"/>
                  <a:ext cx="638" cy="480"/>
                </a:xfrm>
                <a:prstGeom prst="rect">
                  <a:avLst/>
                </a:prstGeom>
                <a:noFill/>
                <a:ln w="9525">
                  <a:noFill/>
                  <a:miter lim="800000"/>
                  <a:headEnd/>
                  <a:tailEnd/>
                </a:ln>
                <a:effectLst/>
              </p:spPr>
              <p:txBody>
                <a:bodyPr/>
                <a:lstStyle/>
                <a:p>
                  <a:pPr algn="ctr"/>
                  <a:r>
                    <a:rPr lang="en-GB" sz="1400">
                      <a:latin typeface="Arial" pitchFamily="34" charset="0"/>
                      <a:cs typeface="Times New Roman" pitchFamily="18" charset="0"/>
                    </a:rPr>
                    <a:t>10,000</a:t>
                  </a:r>
                </a:p>
                <a:p>
                  <a:pPr algn="ctr" eaLnBrk="0" hangingPunct="0"/>
                  <a:endParaRPr lang="en-GB" sz="1400">
                    <a:latin typeface="Times New Roman" pitchFamily="18" charset="0"/>
                  </a:endParaRPr>
                </a:p>
              </p:txBody>
            </p:sp>
            <p:sp>
              <p:nvSpPr>
                <p:cNvPr id="3315" name="Rectangle 243"/>
                <p:cNvSpPr>
                  <a:spLocks noChangeArrowheads="1"/>
                </p:cNvSpPr>
                <p:nvPr/>
              </p:nvSpPr>
              <p:spPr bwMode="auto">
                <a:xfrm>
                  <a:off x="2383" y="576"/>
                  <a:ext cx="724" cy="480"/>
                </a:xfrm>
                <a:prstGeom prst="rect">
                  <a:avLst/>
                </a:prstGeom>
                <a:noFill/>
                <a:ln w="7">
                  <a:solidFill>
                    <a:srgbClr val="A0A0A0"/>
                  </a:solidFill>
                  <a:miter lim="800000"/>
                  <a:headEnd/>
                  <a:tailEnd/>
                </a:ln>
                <a:effectLst/>
              </p:spPr>
              <p:txBody>
                <a:bodyPr/>
                <a:lstStyle/>
                <a:p>
                  <a:endParaRPr lang="en-US"/>
                </a:p>
              </p:txBody>
            </p:sp>
          </p:grpSp>
          <p:grpSp>
            <p:nvGrpSpPr>
              <p:cNvPr id="3318" name="Group 246"/>
              <p:cNvGrpSpPr>
                <a:grpSpLocks/>
              </p:cNvGrpSpPr>
              <p:nvPr/>
            </p:nvGrpSpPr>
            <p:grpSpPr bwMode="auto">
              <a:xfrm>
                <a:off x="3107" y="576"/>
                <a:ext cx="689" cy="480"/>
                <a:chOff x="3107" y="576"/>
                <a:chExt cx="689" cy="480"/>
              </a:xfrm>
            </p:grpSpPr>
            <p:sp>
              <p:nvSpPr>
                <p:cNvPr id="3259" name="Rectangle 187"/>
                <p:cNvSpPr>
                  <a:spLocks noChangeArrowheads="1"/>
                </p:cNvSpPr>
                <p:nvPr/>
              </p:nvSpPr>
              <p:spPr bwMode="auto">
                <a:xfrm>
                  <a:off x="3150" y="576"/>
                  <a:ext cx="603" cy="480"/>
                </a:xfrm>
                <a:prstGeom prst="rect">
                  <a:avLst/>
                </a:prstGeom>
                <a:noFill/>
                <a:ln w="9525">
                  <a:noFill/>
                  <a:miter lim="800000"/>
                  <a:headEnd/>
                  <a:tailEnd/>
                </a:ln>
                <a:effectLst/>
              </p:spPr>
              <p:txBody>
                <a:bodyPr/>
                <a:lstStyle/>
                <a:p>
                  <a:pPr algn="ctr"/>
                  <a:r>
                    <a:rPr lang="en-GB" sz="1400">
                      <a:latin typeface="Arial" pitchFamily="34" charset="0"/>
                      <a:cs typeface="Times New Roman" pitchFamily="18" charset="0"/>
                    </a:rPr>
                    <a:t>Feb. 14, 2005</a:t>
                  </a:r>
                </a:p>
                <a:p>
                  <a:pPr algn="ctr" eaLnBrk="0" hangingPunct="0"/>
                  <a:endParaRPr lang="en-GB" sz="1400">
                    <a:latin typeface="Times New Roman" pitchFamily="18" charset="0"/>
                  </a:endParaRPr>
                </a:p>
              </p:txBody>
            </p:sp>
            <p:sp>
              <p:nvSpPr>
                <p:cNvPr id="3317" name="Rectangle 245"/>
                <p:cNvSpPr>
                  <a:spLocks noChangeArrowheads="1"/>
                </p:cNvSpPr>
                <p:nvPr/>
              </p:nvSpPr>
              <p:spPr bwMode="auto">
                <a:xfrm>
                  <a:off x="3107" y="576"/>
                  <a:ext cx="689" cy="480"/>
                </a:xfrm>
                <a:prstGeom prst="rect">
                  <a:avLst/>
                </a:prstGeom>
                <a:noFill/>
                <a:ln w="7">
                  <a:solidFill>
                    <a:srgbClr val="A0A0A0"/>
                  </a:solidFill>
                  <a:miter lim="800000"/>
                  <a:headEnd/>
                  <a:tailEnd/>
                </a:ln>
                <a:effectLst/>
              </p:spPr>
              <p:txBody>
                <a:bodyPr/>
                <a:lstStyle/>
                <a:p>
                  <a:endParaRPr lang="en-US"/>
                </a:p>
              </p:txBody>
            </p:sp>
          </p:grpSp>
          <p:grpSp>
            <p:nvGrpSpPr>
              <p:cNvPr id="3320" name="Group 248"/>
              <p:cNvGrpSpPr>
                <a:grpSpLocks/>
              </p:cNvGrpSpPr>
              <p:nvPr/>
            </p:nvGrpSpPr>
            <p:grpSpPr bwMode="auto">
              <a:xfrm>
                <a:off x="3796" y="576"/>
                <a:ext cx="830" cy="480"/>
                <a:chOff x="3796" y="576"/>
                <a:chExt cx="830" cy="480"/>
              </a:xfrm>
            </p:grpSpPr>
            <p:sp>
              <p:nvSpPr>
                <p:cNvPr id="3260" name="Rectangle 188"/>
                <p:cNvSpPr>
                  <a:spLocks noChangeArrowheads="1"/>
                </p:cNvSpPr>
                <p:nvPr/>
              </p:nvSpPr>
              <p:spPr bwMode="auto">
                <a:xfrm>
                  <a:off x="3839" y="576"/>
                  <a:ext cx="744" cy="480"/>
                </a:xfrm>
                <a:prstGeom prst="rect">
                  <a:avLst/>
                </a:prstGeom>
                <a:noFill/>
                <a:ln w="9525">
                  <a:noFill/>
                  <a:miter lim="800000"/>
                  <a:headEnd/>
                  <a:tailEnd/>
                </a:ln>
                <a:effectLst/>
              </p:spPr>
              <p:txBody>
                <a:bodyPr/>
                <a:lstStyle/>
                <a:p>
                  <a:pPr algn="ctr"/>
                  <a:r>
                    <a:rPr lang="en-GB" sz="1400">
                      <a:latin typeface="Arial" pitchFamily="34" charset="0"/>
                      <a:cs typeface="Times New Roman" pitchFamily="18" charset="0"/>
                    </a:rPr>
                    <a:t>Nov. 07, 2005</a:t>
                  </a:r>
                </a:p>
                <a:p>
                  <a:pPr algn="ctr" eaLnBrk="0" hangingPunct="0"/>
                  <a:endParaRPr lang="en-GB" sz="1400">
                    <a:latin typeface="Times New Roman" pitchFamily="18" charset="0"/>
                  </a:endParaRPr>
                </a:p>
              </p:txBody>
            </p:sp>
            <p:sp>
              <p:nvSpPr>
                <p:cNvPr id="3319" name="Rectangle 247"/>
                <p:cNvSpPr>
                  <a:spLocks noChangeArrowheads="1"/>
                </p:cNvSpPr>
                <p:nvPr/>
              </p:nvSpPr>
              <p:spPr bwMode="auto">
                <a:xfrm>
                  <a:off x="3796" y="576"/>
                  <a:ext cx="830" cy="480"/>
                </a:xfrm>
                <a:prstGeom prst="rect">
                  <a:avLst/>
                </a:prstGeom>
                <a:noFill/>
                <a:ln w="7">
                  <a:solidFill>
                    <a:srgbClr val="A0A0A0"/>
                  </a:solidFill>
                  <a:miter lim="800000"/>
                  <a:headEnd/>
                  <a:tailEnd/>
                </a:ln>
                <a:effectLst/>
              </p:spPr>
              <p:txBody>
                <a:bodyPr/>
                <a:lstStyle/>
                <a:p>
                  <a:endParaRPr lang="en-US"/>
                </a:p>
              </p:txBody>
            </p:sp>
          </p:grpSp>
          <p:grpSp>
            <p:nvGrpSpPr>
              <p:cNvPr id="3322" name="Group 250"/>
              <p:cNvGrpSpPr>
                <a:grpSpLocks/>
              </p:cNvGrpSpPr>
              <p:nvPr/>
            </p:nvGrpSpPr>
            <p:grpSpPr bwMode="auto">
              <a:xfrm>
                <a:off x="0" y="1056"/>
                <a:ext cx="813" cy="480"/>
                <a:chOff x="0" y="1056"/>
                <a:chExt cx="813" cy="480"/>
              </a:xfrm>
            </p:grpSpPr>
            <p:sp>
              <p:nvSpPr>
                <p:cNvPr id="3261" name="Rectangle 189"/>
                <p:cNvSpPr>
                  <a:spLocks noChangeArrowheads="1"/>
                </p:cNvSpPr>
                <p:nvPr/>
              </p:nvSpPr>
              <p:spPr bwMode="auto">
                <a:xfrm>
                  <a:off x="43" y="1056"/>
                  <a:ext cx="727" cy="480"/>
                </a:xfrm>
                <a:prstGeom prst="rect">
                  <a:avLst/>
                </a:prstGeom>
                <a:noFill/>
                <a:ln w="9525">
                  <a:noFill/>
                  <a:miter lim="800000"/>
                  <a:headEnd/>
                  <a:tailEnd/>
                </a:ln>
                <a:effectLst/>
              </p:spPr>
              <p:txBody>
                <a:bodyPr/>
                <a:lstStyle/>
                <a:p>
                  <a:r>
                    <a:rPr lang="en-GB" sz="1400">
                      <a:latin typeface="Arial" pitchFamily="34" charset="0"/>
                      <a:cs typeface="Times New Roman" pitchFamily="18" charset="0"/>
                    </a:rPr>
                    <a:t>ATN/ME-9324-TT</a:t>
                  </a:r>
                </a:p>
                <a:p>
                  <a:pPr eaLnBrk="0" hangingPunct="0"/>
                  <a:endParaRPr lang="en-GB" sz="1400">
                    <a:latin typeface="Times New Roman" pitchFamily="18" charset="0"/>
                  </a:endParaRPr>
                </a:p>
              </p:txBody>
            </p:sp>
            <p:sp>
              <p:nvSpPr>
                <p:cNvPr id="3321" name="Rectangle 249"/>
                <p:cNvSpPr>
                  <a:spLocks noChangeArrowheads="1"/>
                </p:cNvSpPr>
                <p:nvPr/>
              </p:nvSpPr>
              <p:spPr bwMode="auto">
                <a:xfrm>
                  <a:off x="0" y="1056"/>
                  <a:ext cx="813" cy="480"/>
                </a:xfrm>
                <a:prstGeom prst="rect">
                  <a:avLst/>
                </a:prstGeom>
                <a:noFill/>
                <a:ln w="7">
                  <a:solidFill>
                    <a:srgbClr val="A0A0A0"/>
                  </a:solidFill>
                  <a:miter lim="800000"/>
                  <a:headEnd/>
                  <a:tailEnd/>
                </a:ln>
                <a:effectLst/>
              </p:spPr>
              <p:txBody>
                <a:bodyPr/>
                <a:lstStyle/>
                <a:p>
                  <a:endParaRPr lang="en-US"/>
                </a:p>
              </p:txBody>
            </p:sp>
          </p:grpSp>
          <p:grpSp>
            <p:nvGrpSpPr>
              <p:cNvPr id="3324" name="Group 252"/>
              <p:cNvGrpSpPr>
                <a:grpSpLocks/>
              </p:cNvGrpSpPr>
              <p:nvPr/>
            </p:nvGrpSpPr>
            <p:grpSpPr bwMode="auto">
              <a:xfrm>
                <a:off x="813" y="1056"/>
                <a:ext cx="842" cy="480"/>
                <a:chOff x="813" y="1056"/>
                <a:chExt cx="842" cy="480"/>
              </a:xfrm>
            </p:grpSpPr>
            <p:sp>
              <p:nvSpPr>
                <p:cNvPr id="3262" name="Rectangle 190"/>
                <p:cNvSpPr>
                  <a:spLocks noChangeArrowheads="1"/>
                </p:cNvSpPr>
                <p:nvPr/>
              </p:nvSpPr>
              <p:spPr bwMode="auto">
                <a:xfrm>
                  <a:off x="856" y="1056"/>
                  <a:ext cx="756" cy="480"/>
                </a:xfrm>
                <a:prstGeom prst="rect">
                  <a:avLst/>
                </a:prstGeom>
                <a:noFill/>
                <a:ln w="9525">
                  <a:noFill/>
                  <a:miter lim="800000"/>
                  <a:headEnd/>
                  <a:tailEnd/>
                </a:ln>
                <a:effectLst/>
              </p:spPr>
              <p:txBody>
                <a:bodyPr/>
                <a:lstStyle/>
                <a:p>
                  <a:r>
                    <a:rPr lang="en-GB" sz="1400">
                      <a:latin typeface="Arial" pitchFamily="34" charset="0"/>
                      <a:cs typeface="Times New Roman" pitchFamily="18" charset="0"/>
                    </a:rPr>
                    <a:t>Image Skills Centre</a:t>
                  </a:r>
                </a:p>
                <a:p>
                  <a:pPr eaLnBrk="0" hangingPunct="0"/>
                  <a:endParaRPr lang="en-GB" sz="1400">
                    <a:latin typeface="Times New Roman" pitchFamily="18" charset="0"/>
                  </a:endParaRPr>
                </a:p>
              </p:txBody>
            </p:sp>
            <p:sp>
              <p:nvSpPr>
                <p:cNvPr id="3323" name="Rectangle 251"/>
                <p:cNvSpPr>
                  <a:spLocks noChangeArrowheads="1"/>
                </p:cNvSpPr>
                <p:nvPr/>
              </p:nvSpPr>
              <p:spPr bwMode="auto">
                <a:xfrm>
                  <a:off x="813" y="1056"/>
                  <a:ext cx="842" cy="480"/>
                </a:xfrm>
                <a:prstGeom prst="rect">
                  <a:avLst/>
                </a:prstGeom>
                <a:noFill/>
                <a:ln w="7">
                  <a:solidFill>
                    <a:srgbClr val="A0A0A0"/>
                  </a:solidFill>
                  <a:miter lim="800000"/>
                  <a:headEnd/>
                  <a:tailEnd/>
                </a:ln>
                <a:effectLst/>
              </p:spPr>
              <p:txBody>
                <a:bodyPr/>
                <a:lstStyle/>
                <a:p>
                  <a:endParaRPr lang="en-US"/>
                </a:p>
              </p:txBody>
            </p:sp>
          </p:grpSp>
          <p:grpSp>
            <p:nvGrpSpPr>
              <p:cNvPr id="3326" name="Group 254"/>
              <p:cNvGrpSpPr>
                <a:grpSpLocks/>
              </p:cNvGrpSpPr>
              <p:nvPr/>
            </p:nvGrpSpPr>
            <p:grpSpPr bwMode="auto">
              <a:xfrm>
                <a:off x="1655" y="1056"/>
                <a:ext cx="728" cy="480"/>
                <a:chOff x="1655" y="1056"/>
                <a:chExt cx="728" cy="480"/>
              </a:xfrm>
            </p:grpSpPr>
            <p:sp>
              <p:nvSpPr>
                <p:cNvPr id="3263" name="Rectangle 191"/>
                <p:cNvSpPr>
                  <a:spLocks noChangeArrowheads="1"/>
                </p:cNvSpPr>
                <p:nvPr/>
              </p:nvSpPr>
              <p:spPr bwMode="auto">
                <a:xfrm>
                  <a:off x="1698" y="1056"/>
                  <a:ext cx="642" cy="480"/>
                </a:xfrm>
                <a:prstGeom prst="rect">
                  <a:avLst/>
                </a:prstGeom>
                <a:noFill/>
                <a:ln w="9525">
                  <a:noFill/>
                  <a:miter lim="800000"/>
                  <a:headEnd/>
                  <a:tailEnd/>
                </a:ln>
                <a:effectLst/>
              </p:spPr>
              <p:txBody>
                <a:bodyPr/>
                <a:lstStyle/>
                <a:p>
                  <a:pPr algn="ctr"/>
                  <a:r>
                    <a:rPr lang="en-GB" sz="1400">
                      <a:latin typeface="Arial" pitchFamily="34" charset="0"/>
                      <a:cs typeface="Times New Roman" pitchFamily="18" charset="0"/>
                    </a:rPr>
                    <a:t>61,000</a:t>
                  </a:r>
                </a:p>
                <a:p>
                  <a:pPr algn="ctr" eaLnBrk="0" hangingPunct="0"/>
                  <a:endParaRPr lang="en-GB" sz="1400">
                    <a:latin typeface="Times New Roman" pitchFamily="18" charset="0"/>
                  </a:endParaRPr>
                </a:p>
              </p:txBody>
            </p:sp>
            <p:sp>
              <p:nvSpPr>
                <p:cNvPr id="3325" name="Rectangle 253"/>
                <p:cNvSpPr>
                  <a:spLocks noChangeArrowheads="1"/>
                </p:cNvSpPr>
                <p:nvPr/>
              </p:nvSpPr>
              <p:spPr bwMode="auto">
                <a:xfrm>
                  <a:off x="1655" y="1056"/>
                  <a:ext cx="728" cy="480"/>
                </a:xfrm>
                <a:prstGeom prst="rect">
                  <a:avLst/>
                </a:prstGeom>
                <a:noFill/>
                <a:ln w="7">
                  <a:solidFill>
                    <a:srgbClr val="A0A0A0"/>
                  </a:solidFill>
                  <a:miter lim="800000"/>
                  <a:headEnd/>
                  <a:tailEnd/>
                </a:ln>
                <a:effectLst/>
              </p:spPr>
              <p:txBody>
                <a:bodyPr/>
                <a:lstStyle/>
                <a:p>
                  <a:endParaRPr lang="en-US"/>
                </a:p>
              </p:txBody>
            </p:sp>
          </p:grpSp>
          <p:grpSp>
            <p:nvGrpSpPr>
              <p:cNvPr id="3328" name="Group 256"/>
              <p:cNvGrpSpPr>
                <a:grpSpLocks/>
              </p:cNvGrpSpPr>
              <p:nvPr/>
            </p:nvGrpSpPr>
            <p:grpSpPr bwMode="auto">
              <a:xfrm>
                <a:off x="2383" y="1056"/>
                <a:ext cx="724" cy="480"/>
                <a:chOff x="2383" y="1056"/>
                <a:chExt cx="724" cy="480"/>
              </a:xfrm>
            </p:grpSpPr>
            <p:sp>
              <p:nvSpPr>
                <p:cNvPr id="3264" name="Rectangle 192"/>
                <p:cNvSpPr>
                  <a:spLocks noChangeArrowheads="1"/>
                </p:cNvSpPr>
                <p:nvPr/>
              </p:nvSpPr>
              <p:spPr bwMode="auto">
                <a:xfrm>
                  <a:off x="2426" y="1056"/>
                  <a:ext cx="638" cy="480"/>
                </a:xfrm>
                <a:prstGeom prst="rect">
                  <a:avLst/>
                </a:prstGeom>
                <a:noFill/>
                <a:ln w="9525">
                  <a:noFill/>
                  <a:miter lim="800000"/>
                  <a:headEnd/>
                  <a:tailEnd/>
                </a:ln>
                <a:effectLst/>
              </p:spPr>
              <p:txBody>
                <a:bodyPr/>
                <a:lstStyle/>
                <a:p>
                  <a:pPr algn="ctr"/>
                  <a:r>
                    <a:rPr lang="en-GB" sz="1400">
                      <a:latin typeface="Arial" pitchFamily="34" charset="0"/>
                      <a:cs typeface="Times New Roman" pitchFamily="18" charset="0"/>
                    </a:rPr>
                    <a:t>41,000</a:t>
                  </a:r>
                </a:p>
                <a:p>
                  <a:pPr algn="ctr" eaLnBrk="0" hangingPunct="0"/>
                  <a:endParaRPr lang="en-GB" sz="1400">
                    <a:latin typeface="Times New Roman" pitchFamily="18" charset="0"/>
                  </a:endParaRPr>
                </a:p>
              </p:txBody>
            </p:sp>
            <p:sp>
              <p:nvSpPr>
                <p:cNvPr id="3327" name="Rectangle 255"/>
                <p:cNvSpPr>
                  <a:spLocks noChangeArrowheads="1"/>
                </p:cNvSpPr>
                <p:nvPr/>
              </p:nvSpPr>
              <p:spPr bwMode="auto">
                <a:xfrm>
                  <a:off x="2383" y="1056"/>
                  <a:ext cx="724" cy="480"/>
                </a:xfrm>
                <a:prstGeom prst="rect">
                  <a:avLst/>
                </a:prstGeom>
                <a:noFill/>
                <a:ln w="7">
                  <a:solidFill>
                    <a:srgbClr val="A0A0A0"/>
                  </a:solidFill>
                  <a:miter lim="800000"/>
                  <a:headEnd/>
                  <a:tailEnd/>
                </a:ln>
                <a:effectLst/>
              </p:spPr>
              <p:txBody>
                <a:bodyPr/>
                <a:lstStyle/>
                <a:p>
                  <a:endParaRPr lang="en-US"/>
                </a:p>
              </p:txBody>
            </p:sp>
          </p:grpSp>
          <p:grpSp>
            <p:nvGrpSpPr>
              <p:cNvPr id="3330" name="Group 258"/>
              <p:cNvGrpSpPr>
                <a:grpSpLocks/>
              </p:cNvGrpSpPr>
              <p:nvPr/>
            </p:nvGrpSpPr>
            <p:grpSpPr bwMode="auto">
              <a:xfrm>
                <a:off x="3107" y="1056"/>
                <a:ext cx="689" cy="480"/>
                <a:chOff x="3107" y="1056"/>
                <a:chExt cx="689" cy="480"/>
              </a:xfrm>
            </p:grpSpPr>
            <p:sp>
              <p:nvSpPr>
                <p:cNvPr id="3265" name="Rectangle 193"/>
                <p:cNvSpPr>
                  <a:spLocks noChangeArrowheads="1"/>
                </p:cNvSpPr>
                <p:nvPr/>
              </p:nvSpPr>
              <p:spPr bwMode="auto">
                <a:xfrm>
                  <a:off x="3150" y="1056"/>
                  <a:ext cx="603" cy="480"/>
                </a:xfrm>
                <a:prstGeom prst="rect">
                  <a:avLst/>
                </a:prstGeom>
                <a:noFill/>
                <a:ln w="9525">
                  <a:noFill/>
                  <a:miter lim="800000"/>
                  <a:headEnd/>
                  <a:tailEnd/>
                </a:ln>
                <a:effectLst/>
              </p:spPr>
              <p:txBody>
                <a:bodyPr/>
                <a:lstStyle/>
                <a:p>
                  <a:pPr algn="ctr"/>
                  <a:r>
                    <a:rPr lang="en-GB" sz="1400">
                      <a:latin typeface="Arial" pitchFamily="34" charset="0"/>
                      <a:cs typeface="Times New Roman" pitchFamily="18" charset="0"/>
                    </a:rPr>
                    <a:t>Jul. 22, 2005</a:t>
                  </a:r>
                </a:p>
                <a:p>
                  <a:pPr algn="ctr" eaLnBrk="0" hangingPunct="0"/>
                  <a:endParaRPr lang="en-GB" sz="1400">
                    <a:latin typeface="Times New Roman" pitchFamily="18" charset="0"/>
                  </a:endParaRPr>
                </a:p>
              </p:txBody>
            </p:sp>
            <p:sp>
              <p:nvSpPr>
                <p:cNvPr id="3329" name="Rectangle 257"/>
                <p:cNvSpPr>
                  <a:spLocks noChangeArrowheads="1"/>
                </p:cNvSpPr>
                <p:nvPr/>
              </p:nvSpPr>
              <p:spPr bwMode="auto">
                <a:xfrm>
                  <a:off x="3107" y="1056"/>
                  <a:ext cx="689" cy="480"/>
                </a:xfrm>
                <a:prstGeom prst="rect">
                  <a:avLst/>
                </a:prstGeom>
                <a:noFill/>
                <a:ln w="7">
                  <a:solidFill>
                    <a:srgbClr val="A0A0A0"/>
                  </a:solidFill>
                  <a:miter lim="800000"/>
                  <a:headEnd/>
                  <a:tailEnd/>
                </a:ln>
                <a:effectLst/>
              </p:spPr>
              <p:txBody>
                <a:bodyPr/>
                <a:lstStyle/>
                <a:p>
                  <a:endParaRPr lang="en-US"/>
                </a:p>
              </p:txBody>
            </p:sp>
          </p:grpSp>
          <p:grpSp>
            <p:nvGrpSpPr>
              <p:cNvPr id="3332" name="Group 260"/>
              <p:cNvGrpSpPr>
                <a:grpSpLocks/>
              </p:cNvGrpSpPr>
              <p:nvPr/>
            </p:nvGrpSpPr>
            <p:grpSpPr bwMode="auto">
              <a:xfrm>
                <a:off x="3796" y="1056"/>
                <a:ext cx="830" cy="480"/>
                <a:chOff x="3796" y="1056"/>
                <a:chExt cx="830" cy="480"/>
              </a:xfrm>
            </p:grpSpPr>
            <p:sp>
              <p:nvSpPr>
                <p:cNvPr id="3266" name="Rectangle 194"/>
                <p:cNvSpPr>
                  <a:spLocks noChangeArrowheads="1"/>
                </p:cNvSpPr>
                <p:nvPr/>
              </p:nvSpPr>
              <p:spPr bwMode="auto">
                <a:xfrm>
                  <a:off x="3839" y="1056"/>
                  <a:ext cx="744" cy="480"/>
                </a:xfrm>
                <a:prstGeom prst="rect">
                  <a:avLst/>
                </a:prstGeom>
                <a:noFill/>
                <a:ln w="9525">
                  <a:noFill/>
                  <a:miter lim="800000"/>
                  <a:headEnd/>
                  <a:tailEnd/>
                </a:ln>
                <a:effectLst/>
              </p:spPr>
              <p:txBody>
                <a:bodyPr/>
                <a:lstStyle/>
                <a:p>
                  <a:pPr algn="ctr"/>
                  <a:r>
                    <a:rPr lang="en-GB" sz="1400">
                      <a:latin typeface="Arial" pitchFamily="34" charset="0"/>
                      <a:cs typeface="Times New Roman" pitchFamily="18" charset="0"/>
                    </a:rPr>
                    <a:t>Nov. 14, 2006</a:t>
                  </a:r>
                </a:p>
                <a:p>
                  <a:pPr algn="ctr" eaLnBrk="0" hangingPunct="0"/>
                  <a:endParaRPr lang="en-GB" sz="1400">
                    <a:latin typeface="Times New Roman" pitchFamily="18" charset="0"/>
                  </a:endParaRPr>
                </a:p>
              </p:txBody>
            </p:sp>
            <p:sp>
              <p:nvSpPr>
                <p:cNvPr id="3331" name="Rectangle 259"/>
                <p:cNvSpPr>
                  <a:spLocks noChangeArrowheads="1"/>
                </p:cNvSpPr>
                <p:nvPr/>
              </p:nvSpPr>
              <p:spPr bwMode="auto">
                <a:xfrm>
                  <a:off x="3796" y="1056"/>
                  <a:ext cx="830" cy="480"/>
                </a:xfrm>
                <a:prstGeom prst="rect">
                  <a:avLst/>
                </a:prstGeom>
                <a:noFill/>
                <a:ln w="7">
                  <a:solidFill>
                    <a:srgbClr val="A0A0A0"/>
                  </a:solidFill>
                  <a:miter lim="800000"/>
                  <a:headEnd/>
                  <a:tailEnd/>
                </a:ln>
                <a:effectLst/>
              </p:spPr>
              <p:txBody>
                <a:bodyPr/>
                <a:lstStyle/>
                <a:p>
                  <a:endParaRPr lang="en-US"/>
                </a:p>
              </p:txBody>
            </p:sp>
          </p:grpSp>
          <p:grpSp>
            <p:nvGrpSpPr>
              <p:cNvPr id="3334" name="Group 262"/>
              <p:cNvGrpSpPr>
                <a:grpSpLocks/>
              </p:cNvGrpSpPr>
              <p:nvPr/>
            </p:nvGrpSpPr>
            <p:grpSpPr bwMode="auto">
              <a:xfrm>
                <a:off x="0" y="1536"/>
                <a:ext cx="813" cy="480"/>
                <a:chOff x="0" y="1536"/>
                <a:chExt cx="813" cy="480"/>
              </a:xfrm>
            </p:grpSpPr>
            <p:sp>
              <p:nvSpPr>
                <p:cNvPr id="3267" name="Rectangle 195"/>
                <p:cNvSpPr>
                  <a:spLocks noChangeArrowheads="1"/>
                </p:cNvSpPr>
                <p:nvPr/>
              </p:nvSpPr>
              <p:spPr bwMode="auto">
                <a:xfrm>
                  <a:off x="43" y="1536"/>
                  <a:ext cx="727" cy="480"/>
                </a:xfrm>
                <a:prstGeom prst="rect">
                  <a:avLst/>
                </a:prstGeom>
                <a:noFill/>
                <a:ln w="9525">
                  <a:noFill/>
                  <a:miter lim="800000"/>
                  <a:headEnd/>
                  <a:tailEnd/>
                </a:ln>
                <a:effectLst/>
              </p:spPr>
              <p:txBody>
                <a:bodyPr/>
                <a:lstStyle/>
                <a:p>
                  <a:r>
                    <a:rPr lang="en-GB" sz="1400">
                      <a:latin typeface="Arial" pitchFamily="34" charset="0"/>
                      <a:cs typeface="Times New Roman" pitchFamily="18" charset="0"/>
                    </a:rPr>
                    <a:t>ATN/ME-9325-TT</a:t>
                  </a:r>
                </a:p>
                <a:p>
                  <a:pPr eaLnBrk="0" hangingPunct="0"/>
                  <a:endParaRPr lang="en-GB" sz="1400">
                    <a:latin typeface="Times New Roman" pitchFamily="18" charset="0"/>
                  </a:endParaRPr>
                </a:p>
              </p:txBody>
            </p:sp>
            <p:sp>
              <p:nvSpPr>
                <p:cNvPr id="3333" name="Rectangle 261"/>
                <p:cNvSpPr>
                  <a:spLocks noChangeArrowheads="1"/>
                </p:cNvSpPr>
                <p:nvPr/>
              </p:nvSpPr>
              <p:spPr bwMode="auto">
                <a:xfrm>
                  <a:off x="0" y="1536"/>
                  <a:ext cx="813" cy="480"/>
                </a:xfrm>
                <a:prstGeom prst="rect">
                  <a:avLst/>
                </a:prstGeom>
                <a:noFill/>
                <a:ln w="7">
                  <a:solidFill>
                    <a:srgbClr val="A0A0A0"/>
                  </a:solidFill>
                  <a:miter lim="800000"/>
                  <a:headEnd/>
                  <a:tailEnd/>
                </a:ln>
                <a:effectLst/>
              </p:spPr>
              <p:txBody>
                <a:bodyPr/>
                <a:lstStyle/>
                <a:p>
                  <a:endParaRPr lang="en-US"/>
                </a:p>
              </p:txBody>
            </p:sp>
          </p:grpSp>
          <p:grpSp>
            <p:nvGrpSpPr>
              <p:cNvPr id="3336" name="Group 264"/>
              <p:cNvGrpSpPr>
                <a:grpSpLocks/>
              </p:cNvGrpSpPr>
              <p:nvPr/>
            </p:nvGrpSpPr>
            <p:grpSpPr bwMode="auto">
              <a:xfrm>
                <a:off x="813" y="1536"/>
                <a:ext cx="842" cy="480"/>
                <a:chOff x="813" y="1536"/>
                <a:chExt cx="842" cy="480"/>
              </a:xfrm>
            </p:grpSpPr>
            <p:sp>
              <p:nvSpPr>
                <p:cNvPr id="3268" name="Rectangle 196"/>
                <p:cNvSpPr>
                  <a:spLocks noChangeArrowheads="1"/>
                </p:cNvSpPr>
                <p:nvPr/>
              </p:nvSpPr>
              <p:spPr bwMode="auto">
                <a:xfrm>
                  <a:off x="856" y="1536"/>
                  <a:ext cx="756" cy="480"/>
                </a:xfrm>
                <a:prstGeom prst="rect">
                  <a:avLst/>
                </a:prstGeom>
                <a:noFill/>
                <a:ln w="9525">
                  <a:noFill/>
                  <a:miter lim="800000"/>
                  <a:headEnd/>
                  <a:tailEnd/>
                </a:ln>
                <a:effectLst/>
              </p:spPr>
              <p:txBody>
                <a:bodyPr/>
                <a:lstStyle/>
                <a:p>
                  <a:r>
                    <a:rPr lang="en-GB" sz="1400">
                      <a:latin typeface="Arial" pitchFamily="34" charset="0"/>
                      <a:cs typeface="Times New Roman" pitchFamily="18" charset="0"/>
                    </a:rPr>
                    <a:t>Film Production</a:t>
                  </a:r>
                </a:p>
                <a:p>
                  <a:pPr eaLnBrk="0" hangingPunct="0"/>
                  <a:endParaRPr lang="en-GB" sz="1400">
                    <a:latin typeface="Times New Roman" pitchFamily="18" charset="0"/>
                  </a:endParaRPr>
                </a:p>
              </p:txBody>
            </p:sp>
            <p:sp>
              <p:nvSpPr>
                <p:cNvPr id="3335" name="Rectangle 263"/>
                <p:cNvSpPr>
                  <a:spLocks noChangeArrowheads="1"/>
                </p:cNvSpPr>
                <p:nvPr/>
              </p:nvSpPr>
              <p:spPr bwMode="auto">
                <a:xfrm>
                  <a:off x="813" y="1536"/>
                  <a:ext cx="842" cy="480"/>
                </a:xfrm>
                <a:prstGeom prst="rect">
                  <a:avLst/>
                </a:prstGeom>
                <a:noFill/>
                <a:ln w="7">
                  <a:solidFill>
                    <a:srgbClr val="A0A0A0"/>
                  </a:solidFill>
                  <a:miter lim="800000"/>
                  <a:headEnd/>
                  <a:tailEnd/>
                </a:ln>
                <a:effectLst/>
              </p:spPr>
              <p:txBody>
                <a:bodyPr/>
                <a:lstStyle/>
                <a:p>
                  <a:endParaRPr lang="en-US"/>
                </a:p>
              </p:txBody>
            </p:sp>
          </p:grpSp>
          <p:grpSp>
            <p:nvGrpSpPr>
              <p:cNvPr id="3338" name="Group 266"/>
              <p:cNvGrpSpPr>
                <a:grpSpLocks/>
              </p:cNvGrpSpPr>
              <p:nvPr/>
            </p:nvGrpSpPr>
            <p:grpSpPr bwMode="auto">
              <a:xfrm>
                <a:off x="1655" y="1536"/>
                <a:ext cx="728" cy="480"/>
                <a:chOff x="1655" y="1536"/>
                <a:chExt cx="728" cy="480"/>
              </a:xfrm>
            </p:grpSpPr>
            <p:sp>
              <p:nvSpPr>
                <p:cNvPr id="3269" name="Rectangle 197"/>
                <p:cNvSpPr>
                  <a:spLocks noChangeArrowheads="1"/>
                </p:cNvSpPr>
                <p:nvPr/>
              </p:nvSpPr>
              <p:spPr bwMode="auto">
                <a:xfrm>
                  <a:off x="1698" y="1536"/>
                  <a:ext cx="642" cy="480"/>
                </a:xfrm>
                <a:prstGeom prst="rect">
                  <a:avLst/>
                </a:prstGeom>
                <a:noFill/>
                <a:ln w="9525">
                  <a:noFill/>
                  <a:miter lim="800000"/>
                  <a:headEnd/>
                  <a:tailEnd/>
                </a:ln>
                <a:effectLst/>
              </p:spPr>
              <p:txBody>
                <a:bodyPr/>
                <a:lstStyle/>
                <a:p>
                  <a:pPr algn="ctr"/>
                  <a:r>
                    <a:rPr lang="en-GB" sz="1400">
                      <a:latin typeface="Arial" pitchFamily="34" charset="0"/>
                      <a:cs typeface="Times New Roman" pitchFamily="18" charset="0"/>
                    </a:rPr>
                    <a:t>118,100</a:t>
                  </a:r>
                </a:p>
                <a:p>
                  <a:pPr algn="ctr" eaLnBrk="0" hangingPunct="0"/>
                  <a:endParaRPr lang="en-GB" sz="1400">
                    <a:latin typeface="Times New Roman" pitchFamily="18" charset="0"/>
                  </a:endParaRPr>
                </a:p>
              </p:txBody>
            </p:sp>
            <p:sp>
              <p:nvSpPr>
                <p:cNvPr id="3337" name="Rectangle 265"/>
                <p:cNvSpPr>
                  <a:spLocks noChangeArrowheads="1"/>
                </p:cNvSpPr>
                <p:nvPr/>
              </p:nvSpPr>
              <p:spPr bwMode="auto">
                <a:xfrm>
                  <a:off x="1655" y="1536"/>
                  <a:ext cx="728" cy="480"/>
                </a:xfrm>
                <a:prstGeom prst="rect">
                  <a:avLst/>
                </a:prstGeom>
                <a:noFill/>
                <a:ln w="7">
                  <a:solidFill>
                    <a:srgbClr val="A0A0A0"/>
                  </a:solidFill>
                  <a:miter lim="800000"/>
                  <a:headEnd/>
                  <a:tailEnd/>
                </a:ln>
                <a:effectLst/>
              </p:spPr>
              <p:txBody>
                <a:bodyPr/>
                <a:lstStyle/>
                <a:p>
                  <a:endParaRPr lang="en-US"/>
                </a:p>
              </p:txBody>
            </p:sp>
          </p:grpSp>
          <p:grpSp>
            <p:nvGrpSpPr>
              <p:cNvPr id="3340" name="Group 268"/>
              <p:cNvGrpSpPr>
                <a:grpSpLocks/>
              </p:cNvGrpSpPr>
              <p:nvPr/>
            </p:nvGrpSpPr>
            <p:grpSpPr bwMode="auto">
              <a:xfrm>
                <a:off x="2383" y="1536"/>
                <a:ext cx="724" cy="480"/>
                <a:chOff x="2383" y="1536"/>
                <a:chExt cx="724" cy="480"/>
              </a:xfrm>
            </p:grpSpPr>
            <p:sp>
              <p:nvSpPr>
                <p:cNvPr id="3270" name="Rectangle 198"/>
                <p:cNvSpPr>
                  <a:spLocks noChangeArrowheads="1"/>
                </p:cNvSpPr>
                <p:nvPr/>
              </p:nvSpPr>
              <p:spPr bwMode="auto">
                <a:xfrm>
                  <a:off x="2426" y="1536"/>
                  <a:ext cx="638" cy="480"/>
                </a:xfrm>
                <a:prstGeom prst="rect">
                  <a:avLst/>
                </a:prstGeom>
                <a:noFill/>
                <a:ln w="9525">
                  <a:noFill/>
                  <a:miter lim="800000"/>
                  <a:headEnd/>
                  <a:tailEnd/>
                </a:ln>
                <a:effectLst/>
              </p:spPr>
              <p:txBody>
                <a:bodyPr/>
                <a:lstStyle/>
                <a:p>
                  <a:pPr algn="ctr"/>
                  <a:r>
                    <a:rPr lang="en-GB" sz="1400">
                      <a:latin typeface="Arial" pitchFamily="34" charset="0"/>
                      <a:cs typeface="Times New Roman" pitchFamily="18" charset="0"/>
                    </a:rPr>
                    <a:t>70,000</a:t>
                  </a:r>
                </a:p>
                <a:p>
                  <a:pPr algn="ctr" eaLnBrk="0" hangingPunct="0"/>
                  <a:endParaRPr lang="en-GB" sz="1400">
                    <a:latin typeface="Times New Roman" pitchFamily="18" charset="0"/>
                  </a:endParaRPr>
                </a:p>
              </p:txBody>
            </p:sp>
            <p:sp>
              <p:nvSpPr>
                <p:cNvPr id="3339" name="Rectangle 267"/>
                <p:cNvSpPr>
                  <a:spLocks noChangeArrowheads="1"/>
                </p:cNvSpPr>
                <p:nvPr/>
              </p:nvSpPr>
              <p:spPr bwMode="auto">
                <a:xfrm>
                  <a:off x="2383" y="1536"/>
                  <a:ext cx="724" cy="480"/>
                </a:xfrm>
                <a:prstGeom prst="rect">
                  <a:avLst/>
                </a:prstGeom>
                <a:noFill/>
                <a:ln w="7">
                  <a:solidFill>
                    <a:srgbClr val="A0A0A0"/>
                  </a:solidFill>
                  <a:miter lim="800000"/>
                  <a:headEnd/>
                  <a:tailEnd/>
                </a:ln>
                <a:effectLst/>
              </p:spPr>
              <p:txBody>
                <a:bodyPr/>
                <a:lstStyle/>
                <a:p>
                  <a:endParaRPr lang="en-US"/>
                </a:p>
              </p:txBody>
            </p:sp>
          </p:grpSp>
          <p:grpSp>
            <p:nvGrpSpPr>
              <p:cNvPr id="3342" name="Group 270"/>
              <p:cNvGrpSpPr>
                <a:grpSpLocks/>
              </p:cNvGrpSpPr>
              <p:nvPr/>
            </p:nvGrpSpPr>
            <p:grpSpPr bwMode="auto">
              <a:xfrm>
                <a:off x="3107" y="1536"/>
                <a:ext cx="689" cy="480"/>
                <a:chOff x="3107" y="1536"/>
                <a:chExt cx="689" cy="480"/>
              </a:xfrm>
            </p:grpSpPr>
            <p:sp>
              <p:nvSpPr>
                <p:cNvPr id="3271" name="Rectangle 199"/>
                <p:cNvSpPr>
                  <a:spLocks noChangeArrowheads="1"/>
                </p:cNvSpPr>
                <p:nvPr/>
              </p:nvSpPr>
              <p:spPr bwMode="auto">
                <a:xfrm>
                  <a:off x="3150" y="1536"/>
                  <a:ext cx="603" cy="480"/>
                </a:xfrm>
                <a:prstGeom prst="rect">
                  <a:avLst/>
                </a:prstGeom>
                <a:noFill/>
                <a:ln w="9525">
                  <a:noFill/>
                  <a:miter lim="800000"/>
                  <a:headEnd/>
                  <a:tailEnd/>
                </a:ln>
                <a:effectLst/>
              </p:spPr>
              <p:txBody>
                <a:bodyPr/>
                <a:lstStyle/>
                <a:p>
                  <a:pPr algn="ctr"/>
                  <a:r>
                    <a:rPr lang="en-GB" sz="1400">
                      <a:latin typeface="Arial" pitchFamily="34" charset="0"/>
                      <a:cs typeface="Times New Roman" pitchFamily="18" charset="0"/>
                    </a:rPr>
                    <a:t>Jul. 22, 2005</a:t>
                  </a:r>
                </a:p>
                <a:p>
                  <a:pPr algn="ctr" eaLnBrk="0" hangingPunct="0"/>
                  <a:endParaRPr lang="en-GB" sz="1400">
                    <a:latin typeface="Times New Roman" pitchFamily="18" charset="0"/>
                  </a:endParaRPr>
                </a:p>
              </p:txBody>
            </p:sp>
            <p:sp>
              <p:nvSpPr>
                <p:cNvPr id="3341" name="Rectangle 269"/>
                <p:cNvSpPr>
                  <a:spLocks noChangeArrowheads="1"/>
                </p:cNvSpPr>
                <p:nvPr/>
              </p:nvSpPr>
              <p:spPr bwMode="auto">
                <a:xfrm>
                  <a:off x="3107" y="1536"/>
                  <a:ext cx="689" cy="480"/>
                </a:xfrm>
                <a:prstGeom prst="rect">
                  <a:avLst/>
                </a:prstGeom>
                <a:noFill/>
                <a:ln w="7">
                  <a:solidFill>
                    <a:srgbClr val="A0A0A0"/>
                  </a:solidFill>
                  <a:miter lim="800000"/>
                  <a:headEnd/>
                  <a:tailEnd/>
                </a:ln>
                <a:effectLst/>
              </p:spPr>
              <p:txBody>
                <a:bodyPr/>
                <a:lstStyle/>
                <a:p>
                  <a:endParaRPr lang="en-US"/>
                </a:p>
              </p:txBody>
            </p:sp>
          </p:grpSp>
          <p:grpSp>
            <p:nvGrpSpPr>
              <p:cNvPr id="3344" name="Group 272"/>
              <p:cNvGrpSpPr>
                <a:grpSpLocks/>
              </p:cNvGrpSpPr>
              <p:nvPr/>
            </p:nvGrpSpPr>
            <p:grpSpPr bwMode="auto">
              <a:xfrm>
                <a:off x="3796" y="1536"/>
                <a:ext cx="830" cy="480"/>
                <a:chOff x="3796" y="1536"/>
                <a:chExt cx="830" cy="480"/>
              </a:xfrm>
            </p:grpSpPr>
            <p:sp>
              <p:nvSpPr>
                <p:cNvPr id="3272" name="Rectangle 200"/>
                <p:cNvSpPr>
                  <a:spLocks noChangeArrowheads="1"/>
                </p:cNvSpPr>
                <p:nvPr/>
              </p:nvSpPr>
              <p:spPr bwMode="auto">
                <a:xfrm>
                  <a:off x="3839" y="1536"/>
                  <a:ext cx="744" cy="480"/>
                </a:xfrm>
                <a:prstGeom prst="rect">
                  <a:avLst/>
                </a:prstGeom>
                <a:noFill/>
                <a:ln w="9525">
                  <a:noFill/>
                  <a:miter lim="800000"/>
                  <a:headEnd/>
                  <a:tailEnd/>
                </a:ln>
                <a:effectLst/>
              </p:spPr>
              <p:txBody>
                <a:bodyPr/>
                <a:lstStyle/>
                <a:p>
                  <a:pPr algn="ctr"/>
                  <a:r>
                    <a:rPr lang="en-GB" sz="1400">
                      <a:latin typeface="Arial" pitchFamily="34" charset="0"/>
                      <a:cs typeface="Times New Roman" pitchFamily="18" charset="0"/>
                    </a:rPr>
                    <a:t>Sept. 14, 2007</a:t>
                  </a:r>
                </a:p>
                <a:p>
                  <a:pPr algn="ctr" eaLnBrk="0" hangingPunct="0"/>
                  <a:endParaRPr lang="en-GB" sz="1400">
                    <a:latin typeface="Times New Roman" pitchFamily="18" charset="0"/>
                  </a:endParaRPr>
                </a:p>
              </p:txBody>
            </p:sp>
            <p:sp>
              <p:nvSpPr>
                <p:cNvPr id="3343" name="Rectangle 271"/>
                <p:cNvSpPr>
                  <a:spLocks noChangeArrowheads="1"/>
                </p:cNvSpPr>
                <p:nvPr/>
              </p:nvSpPr>
              <p:spPr bwMode="auto">
                <a:xfrm>
                  <a:off x="3796" y="1536"/>
                  <a:ext cx="830" cy="480"/>
                </a:xfrm>
                <a:prstGeom prst="rect">
                  <a:avLst/>
                </a:prstGeom>
                <a:noFill/>
                <a:ln w="7">
                  <a:solidFill>
                    <a:srgbClr val="A0A0A0"/>
                  </a:solidFill>
                  <a:miter lim="800000"/>
                  <a:headEnd/>
                  <a:tailEnd/>
                </a:ln>
                <a:effectLst/>
              </p:spPr>
              <p:txBody>
                <a:bodyPr/>
                <a:lstStyle/>
                <a:p>
                  <a:endParaRPr lang="en-US"/>
                </a:p>
              </p:txBody>
            </p:sp>
          </p:grpSp>
          <p:grpSp>
            <p:nvGrpSpPr>
              <p:cNvPr id="3346" name="Group 274"/>
              <p:cNvGrpSpPr>
                <a:grpSpLocks/>
              </p:cNvGrpSpPr>
              <p:nvPr/>
            </p:nvGrpSpPr>
            <p:grpSpPr bwMode="auto">
              <a:xfrm>
                <a:off x="0" y="2016"/>
                <a:ext cx="813" cy="576"/>
                <a:chOff x="0" y="2016"/>
                <a:chExt cx="813" cy="576"/>
              </a:xfrm>
            </p:grpSpPr>
            <p:sp>
              <p:nvSpPr>
                <p:cNvPr id="3273" name="Rectangle 201"/>
                <p:cNvSpPr>
                  <a:spLocks noChangeArrowheads="1"/>
                </p:cNvSpPr>
                <p:nvPr/>
              </p:nvSpPr>
              <p:spPr bwMode="auto">
                <a:xfrm>
                  <a:off x="43" y="2016"/>
                  <a:ext cx="727" cy="576"/>
                </a:xfrm>
                <a:prstGeom prst="rect">
                  <a:avLst/>
                </a:prstGeom>
                <a:noFill/>
                <a:ln w="9525">
                  <a:noFill/>
                  <a:miter lim="800000"/>
                  <a:headEnd/>
                  <a:tailEnd/>
                </a:ln>
                <a:effectLst/>
              </p:spPr>
              <p:txBody>
                <a:bodyPr/>
                <a:lstStyle/>
                <a:p>
                  <a:r>
                    <a:rPr lang="en-GB" sz="1400">
                      <a:latin typeface="Arial" pitchFamily="34" charset="0"/>
                      <a:cs typeface="Times New Roman" pitchFamily="18" charset="0"/>
                    </a:rPr>
                    <a:t>ATN/ME-9326-TT</a:t>
                  </a:r>
                </a:p>
                <a:p>
                  <a:pPr eaLnBrk="0" hangingPunct="0"/>
                  <a:endParaRPr lang="en-GB" sz="1400">
                    <a:latin typeface="Times New Roman" pitchFamily="18" charset="0"/>
                  </a:endParaRPr>
                </a:p>
              </p:txBody>
            </p:sp>
            <p:sp>
              <p:nvSpPr>
                <p:cNvPr id="3345" name="Rectangle 273"/>
                <p:cNvSpPr>
                  <a:spLocks noChangeArrowheads="1"/>
                </p:cNvSpPr>
                <p:nvPr/>
              </p:nvSpPr>
              <p:spPr bwMode="auto">
                <a:xfrm>
                  <a:off x="0" y="2016"/>
                  <a:ext cx="813" cy="576"/>
                </a:xfrm>
                <a:prstGeom prst="rect">
                  <a:avLst/>
                </a:prstGeom>
                <a:noFill/>
                <a:ln w="7">
                  <a:solidFill>
                    <a:srgbClr val="A0A0A0"/>
                  </a:solidFill>
                  <a:miter lim="800000"/>
                  <a:headEnd/>
                  <a:tailEnd/>
                </a:ln>
                <a:effectLst/>
              </p:spPr>
              <p:txBody>
                <a:bodyPr/>
                <a:lstStyle/>
                <a:p>
                  <a:endParaRPr lang="en-US"/>
                </a:p>
              </p:txBody>
            </p:sp>
          </p:grpSp>
          <p:grpSp>
            <p:nvGrpSpPr>
              <p:cNvPr id="3348" name="Group 276"/>
              <p:cNvGrpSpPr>
                <a:grpSpLocks/>
              </p:cNvGrpSpPr>
              <p:nvPr/>
            </p:nvGrpSpPr>
            <p:grpSpPr bwMode="auto">
              <a:xfrm>
                <a:off x="813" y="2016"/>
                <a:ext cx="842" cy="576"/>
                <a:chOff x="813" y="2016"/>
                <a:chExt cx="842" cy="576"/>
              </a:xfrm>
            </p:grpSpPr>
            <p:sp>
              <p:nvSpPr>
                <p:cNvPr id="3274" name="Rectangle 202"/>
                <p:cNvSpPr>
                  <a:spLocks noChangeArrowheads="1"/>
                </p:cNvSpPr>
                <p:nvPr/>
              </p:nvSpPr>
              <p:spPr bwMode="auto">
                <a:xfrm>
                  <a:off x="856" y="2016"/>
                  <a:ext cx="756" cy="576"/>
                </a:xfrm>
                <a:prstGeom prst="rect">
                  <a:avLst/>
                </a:prstGeom>
                <a:noFill/>
                <a:ln w="9525">
                  <a:noFill/>
                  <a:miter lim="800000"/>
                  <a:headEnd/>
                  <a:tailEnd/>
                </a:ln>
                <a:effectLst/>
              </p:spPr>
              <p:txBody>
                <a:bodyPr/>
                <a:lstStyle/>
                <a:p>
                  <a:r>
                    <a:rPr lang="en-GB" sz="1400">
                      <a:latin typeface="Arial" pitchFamily="34" charset="0"/>
                      <a:cs typeface="Times New Roman" pitchFamily="18" charset="0"/>
                    </a:rPr>
                    <a:t>Video and Sound Training Film Production</a:t>
                  </a:r>
                </a:p>
                <a:p>
                  <a:pPr eaLnBrk="0" hangingPunct="0"/>
                  <a:endParaRPr lang="en-GB" sz="1400">
                    <a:latin typeface="Times New Roman" pitchFamily="18" charset="0"/>
                  </a:endParaRPr>
                </a:p>
              </p:txBody>
            </p:sp>
            <p:sp>
              <p:nvSpPr>
                <p:cNvPr id="3347" name="Rectangle 275"/>
                <p:cNvSpPr>
                  <a:spLocks noChangeArrowheads="1"/>
                </p:cNvSpPr>
                <p:nvPr/>
              </p:nvSpPr>
              <p:spPr bwMode="auto">
                <a:xfrm>
                  <a:off x="813" y="2016"/>
                  <a:ext cx="842" cy="576"/>
                </a:xfrm>
                <a:prstGeom prst="rect">
                  <a:avLst/>
                </a:prstGeom>
                <a:noFill/>
                <a:ln w="7">
                  <a:solidFill>
                    <a:srgbClr val="A0A0A0"/>
                  </a:solidFill>
                  <a:miter lim="800000"/>
                  <a:headEnd/>
                  <a:tailEnd/>
                </a:ln>
                <a:effectLst/>
              </p:spPr>
              <p:txBody>
                <a:bodyPr/>
                <a:lstStyle/>
                <a:p>
                  <a:endParaRPr lang="en-US"/>
                </a:p>
              </p:txBody>
            </p:sp>
          </p:grpSp>
          <p:grpSp>
            <p:nvGrpSpPr>
              <p:cNvPr id="3350" name="Group 278"/>
              <p:cNvGrpSpPr>
                <a:grpSpLocks/>
              </p:cNvGrpSpPr>
              <p:nvPr/>
            </p:nvGrpSpPr>
            <p:grpSpPr bwMode="auto">
              <a:xfrm>
                <a:off x="1655" y="2016"/>
                <a:ext cx="728" cy="576"/>
                <a:chOff x="1655" y="2016"/>
                <a:chExt cx="728" cy="576"/>
              </a:xfrm>
            </p:grpSpPr>
            <p:sp>
              <p:nvSpPr>
                <p:cNvPr id="3275" name="Rectangle 203"/>
                <p:cNvSpPr>
                  <a:spLocks noChangeArrowheads="1"/>
                </p:cNvSpPr>
                <p:nvPr/>
              </p:nvSpPr>
              <p:spPr bwMode="auto">
                <a:xfrm>
                  <a:off x="1698" y="2016"/>
                  <a:ext cx="642" cy="576"/>
                </a:xfrm>
                <a:prstGeom prst="rect">
                  <a:avLst/>
                </a:prstGeom>
                <a:noFill/>
                <a:ln w="9525">
                  <a:noFill/>
                  <a:miter lim="800000"/>
                  <a:headEnd/>
                  <a:tailEnd/>
                </a:ln>
                <a:effectLst/>
              </p:spPr>
              <p:txBody>
                <a:bodyPr/>
                <a:lstStyle/>
                <a:p>
                  <a:pPr algn="ctr"/>
                  <a:r>
                    <a:rPr lang="en-GB" sz="1400">
                      <a:latin typeface="Arial" pitchFamily="34" charset="0"/>
                      <a:cs typeface="Times New Roman" pitchFamily="18" charset="0"/>
                    </a:rPr>
                    <a:t>92,000</a:t>
                  </a:r>
                </a:p>
                <a:p>
                  <a:pPr algn="ctr" eaLnBrk="0" hangingPunct="0"/>
                  <a:endParaRPr lang="en-GB" sz="1400">
                    <a:latin typeface="Times New Roman" pitchFamily="18" charset="0"/>
                  </a:endParaRPr>
                </a:p>
              </p:txBody>
            </p:sp>
            <p:sp>
              <p:nvSpPr>
                <p:cNvPr id="3349" name="Rectangle 277"/>
                <p:cNvSpPr>
                  <a:spLocks noChangeArrowheads="1"/>
                </p:cNvSpPr>
                <p:nvPr/>
              </p:nvSpPr>
              <p:spPr bwMode="auto">
                <a:xfrm>
                  <a:off x="1655" y="2016"/>
                  <a:ext cx="728" cy="576"/>
                </a:xfrm>
                <a:prstGeom prst="rect">
                  <a:avLst/>
                </a:prstGeom>
                <a:noFill/>
                <a:ln w="7">
                  <a:solidFill>
                    <a:srgbClr val="A0A0A0"/>
                  </a:solidFill>
                  <a:miter lim="800000"/>
                  <a:headEnd/>
                  <a:tailEnd/>
                </a:ln>
                <a:effectLst/>
              </p:spPr>
              <p:txBody>
                <a:bodyPr/>
                <a:lstStyle/>
                <a:p>
                  <a:endParaRPr lang="en-US"/>
                </a:p>
              </p:txBody>
            </p:sp>
          </p:grpSp>
          <p:grpSp>
            <p:nvGrpSpPr>
              <p:cNvPr id="3352" name="Group 280"/>
              <p:cNvGrpSpPr>
                <a:grpSpLocks/>
              </p:cNvGrpSpPr>
              <p:nvPr/>
            </p:nvGrpSpPr>
            <p:grpSpPr bwMode="auto">
              <a:xfrm>
                <a:off x="2383" y="2016"/>
                <a:ext cx="724" cy="576"/>
                <a:chOff x="2383" y="2016"/>
                <a:chExt cx="724" cy="576"/>
              </a:xfrm>
            </p:grpSpPr>
            <p:sp>
              <p:nvSpPr>
                <p:cNvPr id="3276" name="Rectangle 204"/>
                <p:cNvSpPr>
                  <a:spLocks noChangeArrowheads="1"/>
                </p:cNvSpPr>
                <p:nvPr/>
              </p:nvSpPr>
              <p:spPr bwMode="auto">
                <a:xfrm>
                  <a:off x="2426" y="2016"/>
                  <a:ext cx="638" cy="576"/>
                </a:xfrm>
                <a:prstGeom prst="rect">
                  <a:avLst/>
                </a:prstGeom>
                <a:noFill/>
                <a:ln w="9525">
                  <a:noFill/>
                  <a:miter lim="800000"/>
                  <a:headEnd/>
                  <a:tailEnd/>
                </a:ln>
                <a:effectLst/>
              </p:spPr>
              <p:txBody>
                <a:bodyPr/>
                <a:lstStyle/>
                <a:p>
                  <a:pPr algn="ctr"/>
                  <a:r>
                    <a:rPr lang="en-GB" sz="1400">
                      <a:latin typeface="Arial" pitchFamily="34" charset="0"/>
                      <a:cs typeface="Times New Roman" pitchFamily="18" charset="0"/>
                    </a:rPr>
                    <a:t>61,000</a:t>
                  </a:r>
                </a:p>
                <a:p>
                  <a:pPr algn="ctr" eaLnBrk="0" hangingPunct="0"/>
                  <a:endParaRPr lang="en-GB" sz="1400">
                    <a:latin typeface="Times New Roman" pitchFamily="18" charset="0"/>
                  </a:endParaRPr>
                </a:p>
              </p:txBody>
            </p:sp>
            <p:sp>
              <p:nvSpPr>
                <p:cNvPr id="3351" name="Rectangle 279"/>
                <p:cNvSpPr>
                  <a:spLocks noChangeArrowheads="1"/>
                </p:cNvSpPr>
                <p:nvPr/>
              </p:nvSpPr>
              <p:spPr bwMode="auto">
                <a:xfrm>
                  <a:off x="2383" y="2016"/>
                  <a:ext cx="724" cy="576"/>
                </a:xfrm>
                <a:prstGeom prst="rect">
                  <a:avLst/>
                </a:prstGeom>
                <a:noFill/>
                <a:ln w="7">
                  <a:solidFill>
                    <a:srgbClr val="A0A0A0"/>
                  </a:solidFill>
                  <a:miter lim="800000"/>
                  <a:headEnd/>
                  <a:tailEnd/>
                </a:ln>
                <a:effectLst/>
              </p:spPr>
              <p:txBody>
                <a:bodyPr/>
                <a:lstStyle/>
                <a:p>
                  <a:endParaRPr lang="en-US"/>
                </a:p>
              </p:txBody>
            </p:sp>
          </p:grpSp>
          <p:grpSp>
            <p:nvGrpSpPr>
              <p:cNvPr id="3354" name="Group 282"/>
              <p:cNvGrpSpPr>
                <a:grpSpLocks/>
              </p:cNvGrpSpPr>
              <p:nvPr/>
            </p:nvGrpSpPr>
            <p:grpSpPr bwMode="auto">
              <a:xfrm>
                <a:off x="3107" y="2016"/>
                <a:ext cx="689" cy="576"/>
                <a:chOff x="3107" y="2016"/>
                <a:chExt cx="689" cy="576"/>
              </a:xfrm>
            </p:grpSpPr>
            <p:sp>
              <p:nvSpPr>
                <p:cNvPr id="3277" name="Rectangle 205"/>
                <p:cNvSpPr>
                  <a:spLocks noChangeArrowheads="1"/>
                </p:cNvSpPr>
                <p:nvPr/>
              </p:nvSpPr>
              <p:spPr bwMode="auto">
                <a:xfrm>
                  <a:off x="3150" y="2016"/>
                  <a:ext cx="603" cy="576"/>
                </a:xfrm>
                <a:prstGeom prst="rect">
                  <a:avLst/>
                </a:prstGeom>
                <a:noFill/>
                <a:ln w="9525">
                  <a:noFill/>
                  <a:miter lim="800000"/>
                  <a:headEnd/>
                  <a:tailEnd/>
                </a:ln>
                <a:effectLst/>
              </p:spPr>
              <p:txBody>
                <a:bodyPr/>
                <a:lstStyle/>
                <a:p>
                  <a:pPr algn="ctr"/>
                  <a:r>
                    <a:rPr lang="en-GB" sz="1400">
                      <a:latin typeface="Arial" pitchFamily="34" charset="0"/>
                      <a:cs typeface="Times New Roman" pitchFamily="18" charset="0"/>
                    </a:rPr>
                    <a:t>Jul. 22, 2005</a:t>
                  </a:r>
                </a:p>
                <a:p>
                  <a:pPr algn="ctr" eaLnBrk="0" hangingPunct="0"/>
                  <a:endParaRPr lang="en-GB" sz="1400">
                    <a:latin typeface="Times New Roman" pitchFamily="18" charset="0"/>
                  </a:endParaRPr>
                </a:p>
              </p:txBody>
            </p:sp>
            <p:sp>
              <p:nvSpPr>
                <p:cNvPr id="3353" name="Rectangle 281"/>
                <p:cNvSpPr>
                  <a:spLocks noChangeArrowheads="1"/>
                </p:cNvSpPr>
                <p:nvPr/>
              </p:nvSpPr>
              <p:spPr bwMode="auto">
                <a:xfrm>
                  <a:off x="3107" y="2016"/>
                  <a:ext cx="689" cy="576"/>
                </a:xfrm>
                <a:prstGeom prst="rect">
                  <a:avLst/>
                </a:prstGeom>
                <a:noFill/>
                <a:ln w="7">
                  <a:solidFill>
                    <a:srgbClr val="A0A0A0"/>
                  </a:solidFill>
                  <a:miter lim="800000"/>
                  <a:headEnd/>
                  <a:tailEnd/>
                </a:ln>
                <a:effectLst/>
              </p:spPr>
              <p:txBody>
                <a:bodyPr/>
                <a:lstStyle/>
                <a:p>
                  <a:endParaRPr lang="en-US"/>
                </a:p>
              </p:txBody>
            </p:sp>
          </p:grpSp>
          <p:grpSp>
            <p:nvGrpSpPr>
              <p:cNvPr id="3356" name="Group 284"/>
              <p:cNvGrpSpPr>
                <a:grpSpLocks/>
              </p:cNvGrpSpPr>
              <p:nvPr/>
            </p:nvGrpSpPr>
            <p:grpSpPr bwMode="auto">
              <a:xfrm>
                <a:off x="3796" y="2016"/>
                <a:ext cx="830" cy="576"/>
                <a:chOff x="3796" y="2016"/>
                <a:chExt cx="830" cy="576"/>
              </a:xfrm>
            </p:grpSpPr>
            <p:sp>
              <p:nvSpPr>
                <p:cNvPr id="3278" name="Rectangle 206"/>
                <p:cNvSpPr>
                  <a:spLocks noChangeArrowheads="1"/>
                </p:cNvSpPr>
                <p:nvPr/>
              </p:nvSpPr>
              <p:spPr bwMode="auto">
                <a:xfrm>
                  <a:off x="3839" y="2016"/>
                  <a:ext cx="744" cy="576"/>
                </a:xfrm>
                <a:prstGeom prst="rect">
                  <a:avLst/>
                </a:prstGeom>
                <a:noFill/>
                <a:ln w="9525">
                  <a:noFill/>
                  <a:miter lim="800000"/>
                  <a:headEnd/>
                  <a:tailEnd/>
                </a:ln>
                <a:effectLst/>
              </p:spPr>
              <p:txBody>
                <a:bodyPr/>
                <a:lstStyle/>
                <a:p>
                  <a:pPr algn="ctr"/>
                  <a:r>
                    <a:rPr lang="en-GB" sz="1400">
                      <a:latin typeface="Arial" pitchFamily="34" charset="0"/>
                      <a:cs typeface="Times New Roman" pitchFamily="18" charset="0"/>
                    </a:rPr>
                    <a:t>Sept. 14, 2007</a:t>
                  </a:r>
                </a:p>
                <a:p>
                  <a:pPr algn="ctr" eaLnBrk="0" hangingPunct="0"/>
                  <a:endParaRPr lang="en-GB" sz="1400">
                    <a:latin typeface="Times New Roman" pitchFamily="18" charset="0"/>
                  </a:endParaRPr>
                </a:p>
              </p:txBody>
            </p:sp>
            <p:sp>
              <p:nvSpPr>
                <p:cNvPr id="3355" name="Rectangle 283"/>
                <p:cNvSpPr>
                  <a:spLocks noChangeArrowheads="1"/>
                </p:cNvSpPr>
                <p:nvPr/>
              </p:nvSpPr>
              <p:spPr bwMode="auto">
                <a:xfrm>
                  <a:off x="3796" y="2016"/>
                  <a:ext cx="830" cy="576"/>
                </a:xfrm>
                <a:prstGeom prst="rect">
                  <a:avLst/>
                </a:prstGeom>
                <a:noFill/>
                <a:ln w="7">
                  <a:solidFill>
                    <a:srgbClr val="A0A0A0"/>
                  </a:solidFill>
                  <a:miter lim="800000"/>
                  <a:headEnd/>
                  <a:tailEnd/>
                </a:ln>
                <a:effectLst/>
              </p:spPr>
              <p:txBody>
                <a:bodyPr/>
                <a:lstStyle/>
                <a:p>
                  <a:endParaRPr lang="en-US"/>
                </a:p>
              </p:txBody>
            </p:sp>
          </p:grpSp>
          <p:grpSp>
            <p:nvGrpSpPr>
              <p:cNvPr id="3358" name="Group 286"/>
              <p:cNvGrpSpPr>
                <a:grpSpLocks/>
              </p:cNvGrpSpPr>
              <p:nvPr/>
            </p:nvGrpSpPr>
            <p:grpSpPr bwMode="auto">
              <a:xfrm>
                <a:off x="0" y="2592"/>
                <a:ext cx="813" cy="480"/>
                <a:chOff x="0" y="2592"/>
                <a:chExt cx="813" cy="480"/>
              </a:xfrm>
            </p:grpSpPr>
            <p:sp>
              <p:nvSpPr>
                <p:cNvPr id="3279" name="Rectangle 207"/>
                <p:cNvSpPr>
                  <a:spLocks noChangeArrowheads="1"/>
                </p:cNvSpPr>
                <p:nvPr/>
              </p:nvSpPr>
              <p:spPr bwMode="auto">
                <a:xfrm>
                  <a:off x="43" y="2592"/>
                  <a:ext cx="727" cy="480"/>
                </a:xfrm>
                <a:prstGeom prst="rect">
                  <a:avLst/>
                </a:prstGeom>
                <a:noFill/>
                <a:ln w="9525">
                  <a:noFill/>
                  <a:miter lim="800000"/>
                  <a:headEnd/>
                  <a:tailEnd/>
                </a:ln>
                <a:effectLst/>
              </p:spPr>
              <p:txBody>
                <a:bodyPr/>
                <a:lstStyle/>
                <a:p>
                  <a:r>
                    <a:rPr lang="en-GB" sz="1400">
                      <a:latin typeface="Arial" pitchFamily="34" charset="0"/>
                      <a:cs typeface="Times New Roman" pitchFamily="18" charset="0"/>
                    </a:rPr>
                    <a:t>ATN/ME-9655-TT</a:t>
                  </a:r>
                </a:p>
                <a:p>
                  <a:pPr eaLnBrk="0" hangingPunct="0"/>
                  <a:endParaRPr lang="en-GB" sz="1400">
                    <a:latin typeface="Times New Roman" pitchFamily="18" charset="0"/>
                  </a:endParaRPr>
                </a:p>
              </p:txBody>
            </p:sp>
            <p:sp>
              <p:nvSpPr>
                <p:cNvPr id="3357" name="Rectangle 285"/>
                <p:cNvSpPr>
                  <a:spLocks noChangeArrowheads="1"/>
                </p:cNvSpPr>
                <p:nvPr/>
              </p:nvSpPr>
              <p:spPr bwMode="auto">
                <a:xfrm>
                  <a:off x="0" y="2592"/>
                  <a:ext cx="813" cy="480"/>
                </a:xfrm>
                <a:prstGeom prst="rect">
                  <a:avLst/>
                </a:prstGeom>
                <a:noFill/>
                <a:ln w="7">
                  <a:solidFill>
                    <a:srgbClr val="A0A0A0"/>
                  </a:solidFill>
                  <a:miter lim="800000"/>
                  <a:headEnd/>
                  <a:tailEnd/>
                </a:ln>
                <a:effectLst/>
              </p:spPr>
              <p:txBody>
                <a:bodyPr/>
                <a:lstStyle/>
                <a:p>
                  <a:endParaRPr lang="en-US"/>
                </a:p>
              </p:txBody>
            </p:sp>
          </p:grpSp>
          <p:grpSp>
            <p:nvGrpSpPr>
              <p:cNvPr id="3360" name="Group 288"/>
              <p:cNvGrpSpPr>
                <a:grpSpLocks/>
              </p:cNvGrpSpPr>
              <p:nvPr/>
            </p:nvGrpSpPr>
            <p:grpSpPr bwMode="auto">
              <a:xfrm>
                <a:off x="813" y="2592"/>
                <a:ext cx="842" cy="480"/>
                <a:chOff x="813" y="2592"/>
                <a:chExt cx="842" cy="480"/>
              </a:xfrm>
            </p:grpSpPr>
            <p:sp>
              <p:nvSpPr>
                <p:cNvPr id="3280" name="Rectangle 208"/>
                <p:cNvSpPr>
                  <a:spLocks noChangeArrowheads="1"/>
                </p:cNvSpPr>
                <p:nvPr/>
              </p:nvSpPr>
              <p:spPr bwMode="auto">
                <a:xfrm>
                  <a:off x="856" y="2592"/>
                  <a:ext cx="756" cy="480"/>
                </a:xfrm>
                <a:prstGeom prst="rect">
                  <a:avLst/>
                </a:prstGeom>
                <a:noFill/>
                <a:ln w="9525">
                  <a:noFill/>
                  <a:miter lim="800000"/>
                  <a:headEnd/>
                  <a:tailEnd/>
                </a:ln>
                <a:effectLst/>
              </p:spPr>
              <p:txBody>
                <a:bodyPr/>
                <a:lstStyle/>
                <a:p>
                  <a:r>
                    <a:rPr lang="en-GB" sz="1400">
                      <a:latin typeface="Arial" pitchFamily="34" charset="0"/>
                      <a:cs typeface="Times New Roman" pitchFamily="18" charset="0"/>
                    </a:rPr>
                    <a:t>Computer Programming</a:t>
                  </a:r>
                </a:p>
                <a:p>
                  <a:pPr eaLnBrk="0" hangingPunct="0"/>
                  <a:endParaRPr lang="en-GB" sz="1400">
                    <a:latin typeface="Times New Roman" pitchFamily="18" charset="0"/>
                  </a:endParaRPr>
                </a:p>
              </p:txBody>
            </p:sp>
            <p:sp>
              <p:nvSpPr>
                <p:cNvPr id="3359" name="Rectangle 287"/>
                <p:cNvSpPr>
                  <a:spLocks noChangeArrowheads="1"/>
                </p:cNvSpPr>
                <p:nvPr/>
              </p:nvSpPr>
              <p:spPr bwMode="auto">
                <a:xfrm>
                  <a:off x="813" y="2592"/>
                  <a:ext cx="842" cy="480"/>
                </a:xfrm>
                <a:prstGeom prst="rect">
                  <a:avLst/>
                </a:prstGeom>
                <a:noFill/>
                <a:ln w="7">
                  <a:solidFill>
                    <a:srgbClr val="A0A0A0"/>
                  </a:solidFill>
                  <a:miter lim="800000"/>
                  <a:headEnd/>
                  <a:tailEnd/>
                </a:ln>
                <a:effectLst/>
              </p:spPr>
              <p:txBody>
                <a:bodyPr/>
                <a:lstStyle/>
                <a:p>
                  <a:endParaRPr lang="en-US"/>
                </a:p>
              </p:txBody>
            </p:sp>
          </p:grpSp>
          <p:grpSp>
            <p:nvGrpSpPr>
              <p:cNvPr id="3362" name="Group 290"/>
              <p:cNvGrpSpPr>
                <a:grpSpLocks/>
              </p:cNvGrpSpPr>
              <p:nvPr/>
            </p:nvGrpSpPr>
            <p:grpSpPr bwMode="auto">
              <a:xfrm>
                <a:off x="1655" y="2592"/>
                <a:ext cx="728" cy="480"/>
                <a:chOff x="1655" y="2592"/>
                <a:chExt cx="728" cy="480"/>
              </a:xfrm>
            </p:grpSpPr>
            <p:sp>
              <p:nvSpPr>
                <p:cNvPr id="3281" name="Rectangle 209"/>
                <p:cNvSpPr>
                  <a:spLocks noChangeArrowheads="1"/>
                </p:cNvSpPr>
                <p:nvPr/>
              </p:nvSpPr>
              <p:spPr bwMode="auto">
                <a:xfrm>
                  <a:off x="1698" y="2592"/>
                  <a:ext cx="642" cy="480"/>
                </a:xfrm>
                <a:prstGeom prst="rect">
                  <a:avLst/>
                </a:prstGeom>
                <a:noFill/>
                <a:ln w="9525">
                  <a:noFill/>
                  <a:miter lim="800000"/>
                  <a:headEnd/>
                  <a:tailEnd/>
                </a:ln>
                <a:effectLst/>
              </p:spPr>
              <p:txBody>
                <a:bodyPr/>
                <a:lstStyle/>
                <a:p>
                  <a:pPr algn="ctr"/>
                  <a:r>
                    <a:rPr lang="en-GB" sz="1400">
                      <a:latin typeface="Arial" pitchFamily="34" charset="0"/>
                      <a:cs typeface="Times New Roman" pitchFamily="18" charset="0"/>
                    </a:rPr>
                    <a:t>67,000</a:t>
                  </a:r>
                </a:p>
                <a:p>
                  <a:pPr algn="ctr" eaLnBrk="0" hangingPunct="0"/>
                  <a:endParaRPr lang="en-GB" sz="1400">
                    <a:latin typeface="Times New Roman" pitchFamily="18" charset="0"/>
                  </a:endParaRPr>
                </a:p>
              </p:txBody>
            </p:sp>
            <p:sp>
              <p:nvSpPr>
                <p:cNvPr id="3361" name="Rectangle 289"/>
                <p:cNvSpPr>
                  <a:spLocks noChangeArrowheads="1"/>
                </p:cNvSpPr>
                <p:nvPr/>
              </p:nvSpPr>
              <p:spPr bwMode="auto">
                <a:xfrm>
                  <a:off x="1655" y="2592"/>
                  <a:ext cx="728" cy="480"/>
                </a:xfrm>
                <a:prstGeom prst="rect">
                  <a:avLst/>
                </a:prstGeom>
                <a:noFill/>
                <a:ln w="7">
                  <a:solidFill>
                    <a:srgbClr val="A0A0A0"/>
                  </a:solidFill>
                  <a:miter lim="800000"/>
                  <a:headEnd/>
                  <a:tailEnd/>
                </a:ln>
                <a:effectLst/>
              </p:spPr>
              <p:txBody>
                <a:bodyPr/>
                <a:lstStyle/>
                <a:p>
                  <a:endParaRPr lang="en-US"/>
                </a:p>
              </p:txBody>
            </p:sp>
          </p:grpSp>
          <p:grpSp>
            <p:nvGrpSpPr>
              <p:cNvPr id="3364" name="Group 292"/>
              <p:cNvGrpSpPr>
                <a:grpSpLocks/>
              </p:cNvGrpSpPr>
              <p:nvPr/>
            </p:nvGrpSpPr>
            <p:grpSpPr bwMode="auto">
              <a:xfrm>
                <a:off x="2383" y="2592"/>
                <a:ext cx="724" cy="480"/>
                <a:chOff x="2383" y="2592"/>
                <a:chExt cx="724" cy="480"/>
              </a:xfrm>
            </p:grpSpPr>
            <p:sp>
              <p:nvSpPr>
                <p:cNvPr id="3282" name="Rectangle 210"/>
                <p:cNvSpPr>
                  <a:spLocks noChangeArrowheads="1"/>
                </p:cNvSpPr>
                <p:nvPr/>
              </p:nvSpPr>
              <p:spPr bwMode="auto">
                <a:xfrm>
                  <a:off x="2426" y="2592"/>
                  <a:ext cx="638" cy="480"/>
                </a:xfrm>
                <a:prstGeom prst="rect">
                  <a:avLst/>
                </a:prstGeom>
                <a:noFill/>
                <a:ln w="9525">
                  <a:noFill/>
                  <a:miter lim="800000"/>
                  <a:headEnd/>
                  <a:tailEnd/>
                </a:ln>
                <a:effectLst/>
              </p:spPr>
              <p:txBody>
                <a:bodyPr/>
                <a:lstStyle/>
                <a:p>
                  <a:pPr algn="ctr"/>
                  <a:r>
                    <a:rPr lang="en-GB" sz="1400">
                      <a:latin typeface="Arial" pitchFamily="34" charset="0"/>
                      <a:cs typeface="Times New Roman" pitchFamily="18" charset="0"/>
                    </a:rPr>
                    <a:t>22,000</a:t>
                  </a:r>
                </a:p>
                <a:p>
                  <a:pPr algn="ctr" eaLnBrk="0" hangingPunct="0"/>
                  <a:endParaRPr lang="en-GB" sz="1400">
                    <a:latin typeface="Times New Roman" pitchFamily="18" charset="0"/>
                  </a:endParaRPr>
                </a:p>
              </p:txBody>
            </p:sp>
            <p:sp>
              <p:nvSpPr>
                <p:cNvPr id="3363" name="Rectangle 291"/>
                <p:cNvSpPr>
                  <a:spLocks noChangeArrowheads="1"/>
                </p:cNvSpPr>
                <p:nvPr/>
              </p:nvSpPr>
              <p:spPr bwMode="auto">
                <a:xfrm>
                  <a:off x="2383" y="2592"/>
                  <a:ext cx="724" cy="480"/>
                </a:xfrm>
                <a:prstGeom prst="rect">
                  <a:avLst/>
                </a:prstGeom>
                <a:noFill/>
                <a:ln w="7">
                  <a:solidFill>
                    <a:srgbClr val="A0A0A0"/>
                  </a:solidFill>
                  <a:miter lim="800000"/>
                  <a:headEnd/>
                  <a:tailEnd/>
                </a:ln>
                <a:effectLst/>
              </p:spPr>
              <p:txBody>
                <a:bodyPr/>
                <a:lstStyle/>
                <a:p>
                  <a:endParaRPr lang="en-US"/>
                </a:p>
              </p:txBody>
            </p:sp>
          </p:grpSp>
          <p:grpSp>
            <p:nvGrpSpPr>
              <p:cNvPr id="3366" name="Group 294"/>
              <p:cNvGrpSpPr>
                <a:grpSpLocks/>
              </p:cNvGrpSpPr>
              <p:nvPr/>
            </p:nvGrpSpPr>
            <p:grpSpPr bwMode="auto">
              <a:xfrm>
                <a:off x="3107" y="2592"/>
                <a:ext cx="689" cy="480"/>
                <a:chOff x="3107" y="2592"/>
                <a:chExt cx="689" cy="480"/>
              </a:xfrm>
            </p:grpSpPr>
            <p:sp>
              <p:nvSpPr>
                <p:cNvPr id="3283" name="Rectangle 211"/>
                <p:cNvSpPr>
                  <a:spLocks noChangeArrowheads="1"/>
                </p:cNvSpPr>
                <p:nvPr/>
              </p:nvSpPr>
              <p:spPr bwMode="auto">
                <a:xfrm>
                  <a:off x="3150" y="2592"/>
                  <a:ext cx="603" cy="480"/>
                </a:xfrm>
                <a:prstGeom prst="rect">
                  <a:avLst/>
                </a:prstGeom>
                <a:noFill/>
                <a:ln w="9525">
                  <a:noFill/>
                  <a:miter lim="800000"/>
                  <a:headEnd/>
                  <a:tailEnd/>
                </a:ln>
                <a:effectLst/>
              </p:spPr>
              <p:txBody>
                <a:bodyPr/>
                <a:lstStyle/>
                <a:p>
                  <a:pPr algn="ctr"/>
                  <a:r>
                    <a:rPr lang="en-GB" sz="1400">
                      <a:latin typeface="Arial" pitchFamily="34" charset="0"/>
                      <a:cs typeface="Times New Roman" pitchFamily="18" charset="0"/>
                    </a:rPr>
                    <a:t>Jan. 03, 2006</a:t>
                  </a:r>
                </a:p>
                <a:p>
                  <a:pPr algn="ctr" eaLnBrk="0" hangingPunct="0"/>
                  <a:endParaRPr lang="en-GB" sz="1400">
                    <a:latin typeface="Times New Roman" pitchFamily="18" charset="0"/>
                  </a:endParaRPr>
                </a:p>
              </p:txBody>
            </p:sp>
            <p:sp>
              <p:nvSpPr>
                <p:cNvPr id="3365" name="Rectangle 293"/>
                <p:cNvSpPr>
                  <a:spLocks noChangeArrowheads="1"/>
                </p:cNvSpPr>
                <p:nvPr/>
              </p:nvSpPr>
              <p:spPr bwMode="auto">
                <a:xfrm>
                  <a:off x="3107" y="2592"/>
                  <a:ext cx="689" cy="480"/>
                </a:xfrm>
                <a:prstGeom prst="rect">
                  <a:avLst/>
                </a:prstGeom>
                <a:noFill/>
                <a:ln w="7">
                  <a:solidFill>
                    <a:srgbClr val="A0A0A0"/>
                  </a:solidFill>
                  <a:miter lim="800000"/>
                  <a:headEnd/>
                  <a:tailEnd/>
                </a:ln>
                <a:effectLst/>
              </p:spPr>
              <p:txBody>
                <a:bodyPr/>
                <a:lstStyle/>
                <a:p>
                  <a:endParaRPr lang="en-US"/>
                </a:p>
              </p:txBody>
            </p:sp>
          </p:grpSp>
          <p:grpSp>
            <p:nvGrpSpPr>
              <p:cNvPr id="3368" name="Group 296"/>
              <p:cNvGrpSpPr>
                <a:grpSpLocks/>
              </p:cNvGrpSpPr>
              <p:nvPr/>
            </p:nvGrpSpPr>
            <p:grpSpPr bwMode="auto">
              <a:xfrm>
                <a:off x="3796" y="2592"/>
                <a:ext cx="830" cy="480"/>
                <a:chOff x="3796" y="2592"/>
                <a:chExt cx="830" cy="480"/>
              </a:xfrm>
            </p:grpSpPr>
            <p:sp>
              <p:nvSpPr>
                <p:cNvPr id="3284" name="Rectangle 212"/>
                <p:cNvSpPr>
                  <a:spLocks noChangeArrowheads="1"/>
                </p:cNvSpPr>
                <p:nvPr/>
              </p:nvSpPr>
              <p:spPr bwMode="auto">
                <a:xfrm>
                  <a:off x="3839" y="2592"/>
                  <a:ext cx="744" cy="480"/>
                </a:xfrm>
                <a:prstGeom prst="rect">
                  <a:avLst/>
                </a:prstGeom>
                <a:noFill/>
                <a:ln w="9525">
                  <a:noFill/>
                  <a:miter lim="800000"/>
                  <a:headEnd/>
                  <a:tailEnd/>
                </a:ln>
                <a:effectLst/>
              </p:spPr>
              <p:txBody>
                <a:bodyPr/>
                <a:lstStyle/>
                <a:p>
                  <a:pPr algn="ctr"/>
                  <a:r>
                    <a:rPr lang="en-GB" sz="1400">
                      <a:latin typeface="Arial" pitchFamily="34" charset="0"/>
                      <a:cs typeface="Times New Roman" pitchFamily="18" charset="0"/>
                    </a:rPr>
                    <a:t>Aug. 15, 2007</a:t>
                  </a:r>
                </a:p>
                <a:p>
                  <a:pPr algn="ctr" eaLnBrk="0" hangingPunct="0"/>
                  <a:endParaRPr lang="en-GB" sz="1400">
                    <a:latin typeface="Times New Roman" pitchFamily="18" charset="0"/>
                  </a:endParaRPr>
                </a:p>
              </p:txBody>
            </p:sp>
            <p:sp>
              <p:nvSpPr>
                <p:cNvPr id="3367" name="Rectangle 295"/>
                <p:cNvSpPr>
                  <a:spLocks noChangeArrowheads="1"/>
                </p:cNvSpPr>
                <p:nvPr/>
              </p:nvSpPr>
              <p:spPr bwMode="auto">
                <a:xfrm>
                  <a:off x="3796" y="2592"/>
                  <a:ext cx="830" cy="480"/>
                </a:xfrm>
                <a:prstGeom prst="rect">
                  <a:avLst/>
                </a:prstGeom>
                <a:noFill/>
                <a:ln w="7">
                  <a:solidFill>
                    <a:srgbClr val="A0A0A0"/>
                  </a:solidFill>
                  <a:miter lim="800000"/>
                  <a:headEnd/>
                  <a:tailEnd/>
                </a:ln>
                <a:effectLst/>
              </p:spPr>
              <p:txBody>
                <a:bodyPr/>
                <a:lstStyle/>
                <a:p>
                  <a:endParaRPr lang="en-US"/>
                </a:p>
              </p:txBody>
            </p:sp>
          </p:grpSp>
          <p:grpSp>
            <p:nvGrpSpPr>
              <p:cNvPr id="3370" name="Group 298"/>
              <p:cNvGrpSpPr>
                <a:grpSpLocks/>
              </p:cNvGrpSpPr>
              <p:nvPr/>
            </p:nvGrpSpPr>
            <p:grpSpPr bwMode="auto">
              <a:xfrm>
                <a:off x="0" y="3072"/>
                <a:ext cx="813" cy="480"/>
                <a:chOff x="0" y="3072"/>
                <a:chExt cx="813" cy="480"/>
              </a:xfrm>
            </p:grpSpPr>
            <p:sp>
              <p:nvSpPr>
                <p:cNvPr id="3285" name="Rectangle 213"/>
                <p:cNvSpPr>
                  <a:spLocks noChangeArrowheads="1"/>
                </p:cNvSpPr>
                <p:nvPr/>
              </p:nvSpPr>
              <p:spPr bwMode="auto">
                <a:xfrm>
                  <a:off x="43" y="3072"/>
                  <a:ext cx="727" cy="480"/>
                </a:xfrm>
                <a:prstGeom prst="rect">
                  <a:avLst/>
                </a:prstGeom>
                <a:noFill/>
                <a:ln w="9525">
                  <a:noFill/>
                  <a:miter lim="800000"/>
                  <a:headEnd/>
                  <a:tailEnd/>
                </a:ln>
                <a:effectLst/>
              </p:spPr>
              <p:txBody>
                <a:bodyPr/>
                <a:lstStyle/>
                <a:p>
                  <a:r>
                    <a:rPr lang="en-GB" sz="1400">
                      <a:latin typeface="Arial" pitchFamily="34" charset="0"/>
                      <a:cs typeface="Times New Roman" pitchFamily="18" charset="0"/>
                    </a:rPr>
                    <a:t>ATN/ME 9656-TT</a:t>
                  </a:r>
                </a:p>
                <a:p>
                  <a:pPr eaLnBrk="0" hangingPunct="0"/>
                  <a:endParaRPr lang="en-GB" sz="1400">
                    <a:latin typeface="Times New Roman" pitchFamily="18" charset="0"/>
                  </a:endParaRPr>
                </a:p>
              </p:txBody>
            </p:sp>
            <p:sp>
              <p:nvSpPr>
                <p:cNvPr id="3369" name="Rectangle 297"/>
                <p:cNvSpPr>
                  <a:spLocks noChangeArrowheads="1"/>
                </p:cNvSpPr>
                <p:nvPr/>
              </p:nvSpPr>
              <p:spPr bwMode="auto">
                <a:xfrm>
                  <a:off x="0" y="3072"/>
                  <a:ext cx="813" cy="480"/>
                </a:xfrm>
                <a:prstGeom prst="rect">
                  <a:avLst/>
                </a:prstGeom>
                <a:noFill/>
                <a:ln w="7">
                  <a:solidFill>
                    <a:srgbClr val="A0A0A0"/>
                  </a:solidFill>
                  <a:miter lim="800000"/>
                  <a:headEnd/>
                  <a:tailEnd/>
                </a:ln>
                <a:effectLst/>
              </p:spPr>
              <p:txBody>
                <a:bodyPr/>
                <a:lstStyle/>
                <a:p>
                  <a:endParaRPr lang="en-US"/>
                </a:p>
              </p:txBody>
            </p:sp>
          </p:grpSp>
          <p:grpSp>
            <p:nvGrpSpPr>
              <p:cNvPr id="3372" name="Group 300"/>
              <p:cNvGrpSpPr>
                <a:grpSpLocks/>
              </p:cNvGrpSpPr>
              <p:nvPr/>
            </p:nvGrpSpPr>
            <p:grpSpPr bwMode="auto">
              <a:xfrm>
                <a:off x="813" y="3072"/>
                <a:ext cx="842" cy="480"/>
                <a:chOff x="813" y="3072"/>
                <a:chExt cx="842" cy="480"/>
              </a:xfrm>
            </p:grpSpPr>
            <p:sp>
              <p:nvSpPr>
                <p:cNvPr id="3286" name="Rectangle 214"/>
                <p:cNvSpPr>
                  <a:spLocks noChangeArrowheads="1"/>
                </p:cNvSpPr>
                <p:nvPr/>
              </p:nvSpPr>
              <p:spPr bwMode="auto">
                <a:xfrm>
                  <a:off x="856" y="3072"/>
                  <a:ext cx="756" cy="480"/>
                </a:xfrm>
                <a:prstGeom prst="rect">
                  <a:avLst/>
                </a:prstGeom>
                <a:noFill/>
                <a:ln w="9525">
                  <a:noFill/>
                  <a:miter lim="800000"/>
                  <a:headEnd/>
                  <a:tailEnd/>
                </a:ln>
                <a:effectLst/>
              </p:spPr>
              <p:txBody>
                <a:bodyPr/>
                <a:lstStyle/>
                <a:p>
                  <a:r>
                    <a:rPr lang="en-GB" sz="1400">
                      <a:latin typeface="Arial" pitchFamily="34" charset="0"/>
                      <a:cs typeface="Times New Roman" pitchFamily="18" charset="0"/>
                    </a:rPr>
                    <a:t>Adopt a Farmer </a:t>
                  </a:r>
                </a:p>
                <a:p>
                  <a:pPr eaLnBrk="0" hangingPunct="0"/>
                  <a:endParaRPr lang="en-GB" sz="1400">
                    <a:latin typeface="Times New Roman" pitchFamily="18" charset="0"/>
                  </a:endParaRPr>
                </a:p>
              </p:txBody>
            </p:sp>
            <p:sp>
              <p:nvSpPr>
                <p:cNvPr id="3371" name="Rectangle 299"/>
                <p:cNvSpPr>
                  <a:spLocks noChangeArrowheads="1"/>
                </p:cNvSpPr>
                <p:nvPr/>
              </p:nvSpPr>
              <p:spPr bwMode="auto">
                <a:xfrm>
                  <a:off x="813" y="3072"/>
                  <a:ext cx="842" cy="480"/>
                </a:xfrm>
                <a:prstGeom prst="rect">
                  <a:avLst/>
                </a:prstGeom>
                <a:noFill/>
                <a:ln w="7">
                  <a:solidFill>
                    <a:srgbClr val="A0A0A0"/>
                  </a:solidFill>
                  <a:miter lim="800000"/>
                  <a:headEnd/>
                  <a:tailEnd/>
                </a:ln>
                <a:effectLst/>
              </p:spPr>
              <p:txBody>
                <a:bodyPr/>
                <a:lstStyle/>
                <a:p>
                  <a:endParaRPr lang="en-US"/>
                </a:p>
              </p:txBody>
            </p:sp>
          </p:grpSp>
          <p:grpSp>
            <p:nvGrpSpPr>
              <p:cNvPr id="3374" name="Group 302"/>
              <p:cNvGrpSpPr>
                <a:grpSpLocks/>
              </p:cNvGrpSpPr>
              <p:nvPr/>
            </p:nvGrpSpPr>
            <p:grpSpPr bwMode="auto">
              <a:xfrm>
                <a:off x="1655" y="3072"/>
                <a:ext cx="728" cy="480"/>
                <a:chOff x="1655" y="3072"/>
                <a:chExt cx="728" cy="480"/>
              </a:xfrm>
            </p:grpSpPr>
            <p:sp>
              <p:nvSpPr>
                <p:cNvPr id="3287" name="Rectangle 215"/>
                <p:cNvSpPr>
                  <a:spLocks noChangeArrowheads="1"/>
                </p:cNvSpPr>
                <p:nvPr/>
              </p:nvSpPr>
              <p:spPr bwMode="auto">
                <a:xfrm>
                  <a:off x="1698" y="3072"/>
                  <a:ext cx="642" cy="480"/>
                </a:xfrm>
                <a:prstGeom prst="rect">
                  <a:avLst/>
                </a:prstGeom>
                <a:noFill/>
                <a:ln w="9525">
                  <a:noFill/>
                  <a:miter lim="800000"/>
                  <a:headEnd/>
                  <a:tailEnd/>
                </a:ln>
                <a:effectLst/>
              </p:spPr>
              <p:txBody>
                <a:bodyPr/>
                <a:lstStyle/>
                <a:p>
                  <a:pPr algn="ctr"/>
                  <a:r>
                    <a:rPr lang="en-GB" sz="1400">
                      <a:latin typeface="Arial" pitchFamily="34" charset="0"/>
                      <a:cs typeface="Times New Roman" pitchFamily="18" charset="0"/>
                    </a:rPr>
                    <a:t>48,000</a:t>
                  </a:r>
                </a:p>
                <a:p>
                  <a:pPr algn="ctr" eaLnBrk="0" hangingPunct="0"/>
                  <a:endParaRPr lang="en-GB" sz="1400">
                    <a:latin typeface="Times New Roman" pitchFamily="18" charset="0"/>
                  </a:endParaRPr>
                </a:p>
              </p:txBody>
            </p:sp>
            <p:sp>
              <p:nvSpPr>
                <p:cNvPr id="3373" name="Rectangle 301"/>
                <p:cNvSpPr>
                  <a:spLocks noChangeArrowheads="1"/>
                </p:cNvSpPr>
                <p:nvPr/>
              </p:nvSpPr>
              <p:spPr bwMode="auto">
                <a:xfrm>
                  <a:off x="1655" y="3072"/>
                  <a:ext cx="728" cy="480"/>
                </a:xfrm>
                <a:prstGeom prst="rect">
                  <a:avLst/>
                </a:prstGeom>
                <a:noFill/>
                <a:ln w="7">
                  <a:solidFill>
                    <a:srgbClr val="A0A0A0"/>
                  </a:solidFill>
                  <a:miter lim="800000"/>
                  <a:headEnd/>
                  <a:tailEnd/>
                </a:ln>
                <a:effectLst/>
              </p:spPr>
              <p:txBody>
                <a:bodyPr/>
                <a:lstStyle/>
                <a:p>
                  <a:endParaRPr lang="en-US"/>
                </a:p>
              </p:txBody>
            </p:sp>
          </p:grpSp>
          <p:grpSp>
            <p:nvGrpSpPr>
              <p:cNvPr id="3376" name="Group 304"/>
              <p:cNvGrpSpPr>
                <a:grpSpLocks/>
              </p:cNvGrpSpPr>
              <p:nvPr/>
            </p:nvGrpSpPr>
            <p:grpSpPr bwMode="auto">
              <a:xfrm>
                <a:off x="2383" y="3072"/>
                <a:ext cx="724" cy="480"/>
                <a:chOff x="2383" y="3072"/>
                <a:chExt cx="724" cy="480"/>
              </a:xfrm>
            </p:grpSpPr>
            <p:sp>
              <p:nvSpPr>
                <p:cNvPr id="3288" name="Rectangle 216"/>
                <p:cNvSpPr>
                  <a:spLocks noChangeArrowheads="1"/>
                </p:cNvSpPr>
                <p:nvPr/>
              </p:nvSpPr>
              <p:spPr bwMode="auto">
                <a:xfrm>
                  <a:off x="2426" y="3072"/>
                  <a:ext cx="638" cy="480"/>
                </a:xfrm>
                <a:prstGeom prst="rect">
                  <a:avLst/>
                </a:prstGeom>
                <a:noFill/>
                <a:ln w="9525">
                  <a:noFill/>
                  <a:miter lim="800000"/>
                  <a:headEnd/>
                  <a:tailEnd/>
                </a:ln>
                <a:effectLst/>
              </p:spPr>
              <p:txBody>
                <a:bodyPr/>
                <a:lstStyle/>
                <a:p>
                  <a:pPr algn="ctr"/>
                  <a:r>
                    <a:rPr lang="en-GB" sz="1400">
                      <a:latin typeface="Arial" pitchFamily="34" charset="0"/>
                      <a:cs typeface="Times New Roman" pitchFamily="18" charset="0"/>
                    </a:rPr>
                    <a:t>36,000</a:t>
                  </a:r>
                </a:p>
                <a:p>
                  <a:pPr algn="ctr" eaLnBrk="0" hangingPunct="0"/>
                  <a:endParaRPr lang="en-GB" sz="1400">
                    <a:latin typeface="Times New Roman" pitchFamily="18" charset="0"/>
                  </a:endParaRPr>
                </a:p>
              </p:txBody>
            </p:sp>
            <p:sp>
              <p:nvSpPr>
                <p:cNvPr id="3375" name="Rectangle 303"/>
                <p:cNvSpPr>
                  <a:spLocks noChangeArrowheads="1"/>
                </p:cNvSpPr>
                <p:nvPr/>
              </p:nvSpPr>
              <p:spPr bwMode="auto">
                <a:xfrm>
                  <a:off x="2383" y="3072"/>
                  <a:ext cx="724" cy="480"/>
                </a:xfrm>
                <a:prstGeom prst="rect">
                  <a:avLst/>
                </a:prstGeom>
                <a:noFill/>
                <a:ln w="7">
                  <a:solidFill>
                    <a:srgbClr val="A0A0A0"/>
                  </a:solidFill>
                  <a:miter lim="800000"/>
                  <a:headEnd/>
                  <a:tailEnd/>
                </a:ln>
                <a:effectLst/>
              </p:spPr>
              <p:txBody>
                <a:bodyPr/>
                <a:lstStyle/>
                <a:p>
                  <a:endParaRPr lang="en-US"/>
                </a:p>
              </p:txBody>
            </p:sp>
          </p:grpSp>
          <p:grpSp>
            <p:nvGrpSpPr>
              <p:cNvPr id="3378" name="Group 306"/>
              <p:cNvGrpSpPr>
                <a:grpSpLocks/>
              </p:cNvGrpSpPr>
              <p:nvPr/>
            </p:nvGrpSpPr>
            <p:grpSpPr bwMode="auto">
              <a:xfrm>
                <a:off x="3107" y="3072"/>
                <a:ext cx="689" cy="480"/>
                <a:chOff x="3107" y="3072"/>
                <a:chExt cx="689" cy="480"/>
              </a:xfrm>
            </p:grpSpPr>
            <p:sp>
              <p:nvSpPr>
                <p:cNvPr id="3289" name="Rectangle 217"/>
                <p:cNvSpPr>
                  <a:spLocks noChangeArrowheads="1"/>
                </p:cNvSpPr>
                <p:nvPr/>
              </p:nvSpPr>
              <p:spPr bwMode="auto">
                <a:xfrm>
                  <a:off x="3150" y="3072"/>
                  <a:ext cx="603" cy="480"/>
                </a:xfrm>
                <a:prstGeom prst="rect">
                  <a:avLst/>
                </a:prstGeom>
                <a:noFill/>
                <a:ln w="9525">
                  <a:noFill/>
                  <a:miter lim="800000"/>
                  <a:headEnd/>
                  <a:tailEnd/>
                </a:ln>
                <a:effectLst/>
              </p:spPr>
              <p:txBody>
                <a:bodyPr/>
                <a:lstStyle/>
                <a:p>
                  <a:pPr algn="ctr"/>
                  <a:r>
                    <a:rPr lang="en-GB" sz="1400">
                      <a:latin typeface="Arial" pitchFamily="34" charset="0"/>
                      <a:cs typeface="Times New Roman" pitchFamily="18" charset="0"/>
                    </a:rPr>
                    <a:t>Jan. 03, 2006</a:t>
                  </a:r>
                </a:p>
                <a:p>
                  <a:pPr algn="ctr" eaLnBrk="0" hangingPunct="0"/>
                  <a:endParaRPr lang="en-GB" sz="1400">
                    <a:latin typeface="Times New Roman" pitchFamily="18" charset="0"/>
                  </a:endParaRPr>
                </a:p>
              </p:txBody>
            </p:sp>
            <p:sp>
              <p:nvSpPr>
                <p:cNvPr id="3377" name="Rectangle 305"/>
                <p:cNvSpPr>
                  <a:spLocks noChangeArrowheads="1"/>
                </p:cNvSpPr>
                <p:nvPr/>
              </p:nvSpPr>
              <p:spPr bwMode="auto">
                <a:xfrm>
                  <a:off x="3107" y="3072"/>
                  <a:ext cx="689" cy="480"/>
                </a:xfrm>
                <a:prstGeom prst="rect">
                  <a:avLst/>
                </a:prstGeom>
                <a:noFill/>
                <a:ln w="7">
                  <a:solidFill>
                    <a:srgbClr val="A0A0A0"/>
                  </a:solidFill>
                  <a:miter lim="800000"/>
                  <a:headEnd/>
                  <a:tailEnd/>
                </a:ln>
                <a:effectLst/>
              </p:spPr>
              <p:txBody>
                <a:bodyPr/>
                <a:lstStyle/>
                <a:p>
                  <a:endParaRPr lang="en-US"/>
                </a:p>
              </p:txBody>
            </p:sp>
          </p:grpSp>
          <p:grpSp>
            <p:nvGrpSpPr>
              <p:cNvPr id="3380" name="Group 308"/>
              <p:cNvGrpSpPr>
                <a:grpSpLocks/>
              </p:cNvGrpSpPr>
              <p:nvPr/>
            </p:nvGrpSpPr>
            <p:grpSpPr bwMode="auto">
              <a:xfrm>
                <a:off x="3796" y="3072"/>
                <a:ext cx="830" cy="480"/>
                <a:chOff x="3796" y="3072"/>
                <a:chExt cx="830" cy="480"/>
              </a:xfrm>
            </p:grpSpPr>
            <p:sp>
              <p:nvSpPr>
                <p:cNvPr id="3290" name="Rectangle 218"/>
                <p:cNvSpPr>
                  <a:spLocks noChangeArrowheads="1"/>
                </p:cNvSpPr>
                <p:nvPr/>
              </p:nvSpPr>
              <p:spPr bwMode="auto">
                <a:xfrm>
                  <a:off x="3839" y="3072"/>
                  <a:ext cx="744" cy="480"/>
                </a:xfrm>
                <a:prstGeom prst="rect">
                  <a:avLst/>
                </a:prstGeom>
                <a:noFill/>
                <a:ln w="9525">
                  <a:noFill/>
                  <a:miter lim="800000"/>
                  <a:headEnd/>
                  <a:tailEnd/>
                </a:ln>
                <a:effectLst/>
              </p:spPr>
              <p:txBody>
                <a:bodyPr/>
                <a:lstStyle/>
                <a:p>
                  <a:pPr algn="ctr"/>
                  <a:r>
                    <a:rPr lang="en-GB" sz="1400">
                      <a:latin typeface="Arial" pitchFamily="34" charset="0"/>
                      <a:cs typeface="Times New Roman" pitchFamily="18" charset="0"/>
                    </a:rPr>
                    <a:t>Aug. 19, 2007</a:t>
                  </a:r>
                </a:p>
                <a:p>
                  <a:pPr algn="ctr" eaLnBrk="0" hangingPunct="0"/>
                  <a:endParaRPr lang="en-GB" sz="1400">
                    <a:latin typeface="Times New Roman" pitchFamily="18" charset="0"/>
                  </a:endParaRPr>
                </a:p>
              </p:txBody>
            </p:sp>
            <p:sp>
              <p:nvSpPr>
                <p:cNvPr id="3379" name="Rectangle 307"/>
                <p:cNvSpPr>
                  <a:spLocks noChangeArrowheads="1"/>
                </p:cNvSpPr>
                <p:nvPr/>
              </p:nvSpPr>
              <p:spPr bwMode="auto">
                <a:xfrm>
                  <a:off x="3796" y="3072"/>
                  <a:ext cx="830" cy="480"/>
                </a:xfrm>
                <a:prstGeom prst="rect">
                  <a:avLst/>
                </a:prstGeom>
                <a:noFill/>
                <a:ln w="7">
                  <a:solidFill>
                    <a:srgbClr val="A0A0A0"/>
                  </a:solidFill>
                  <a:miter lim="800000"/>
                  <a:headEnd/>
                  <a:tailEnd/>
                </a:ln>
                <a:effectLst/>
              </p:spPr>
              <p:txBody>
                <a:bodyPr/>
                <a:lstStyle/>
                <a:p>
                  <a:endParaRPr lang="en-US"/>
                </a:p>
              </p:txBody>
            </p:sp>
          </p:grpSp>
          <p:grpSp>
            <p:nvGrpSpPr>
              <p:cNvPr id="3382" name="Group 310"/>
              <p:cNvGrpSpPr>
                <a:grpSpLocks/>
              </p:cNvGrpSpPr>
              <p:nvPr/>
            </p:nvGrpSpPr>
            <p:grpSpPr bwMode="auto">
              <a:xfrm>
                <a:off x="0" y="3552"/>
                <a:ext cx="813" cy="403"/>
                <a:chOff x="0" y="3552"/>
                <a:chExt cx="813" cy="403"/>
              </a:xfrm>
            </p:grpSpPr>
            <p:sp>
              <p:nvSpPr>
                <p:cNvPr id="3291" name="Rectangle 219"/>
                <p:cNvSpPr>
                  <a:spLocks noChangeArrowheads="1"/>
                </p:cNvSpPr>
                <p:nvPr/>
              </p:nvSpPr>
              <p:spPr bwMode="auto">
                <a:xfrm>
                  <a:off x="43" y="3552"/>
                  <a:ext cx="727" cy="403"/>
                </a:xfrm>
                <a:prstGeom prst="rect">
                  <a:avLst/>
                </a:prstGeom>
                <a:noFill/>
                <a:ln w="9525">
                  <a:noFill/>
                  <a:miter lim="800000"/>
                  <a:headEnd/>
                  <a:tailEnd/>
                </a:ln>
                <a:effectLst/>
              </p:spPr>
              <p:txBody>
                <a:bodyPr/>
                <a:lstStyle/>
                <a:p>
                  <a:r>
                    <a:rPr lang="en-GB" sz="1400">
                      <a:latin typeface="Arial" pitchFamily="34" charset="0"/>
                      <a:cs typeface="Times New Roman" pitchFamily="18" charset="0"/>
                    </a:rPr>
                    <a:t> </a:t>
                  </a:r>
                </a:p>
                <a:p>
                  <a:pPr eaLnBrk="0" hangingPunct="0"/>
                  <a:endParaRPr lang="en-GB" sz="1400">
                    <a:latin typeface="Times New Roman" pitchFamily="18" charset="0"/>
                  </a:endParaRPr>
                </a:p>
              </p:txBody>
            </p:sp>
            <p:sp>
              <p:nvSpPr>
                <p:cNvPr id="3381" name="Rectangle 309"/>
                <p:cNvSpPr>
                  <a:spLocks noChangeArrowheads="1"/>
                </p:cNvSpPr>
                <p:nvPr/>
              </p:nvSpPr>
              <p:spPr bwMode="auto">
                <a:xfrm>
                  <a:off x="0" y="3552"/>
                  <a:ext cx="813" cy="403"/>
                </a:xfrm>
                <a:prstGeom prst="rect">
                  <a:avLst/>
                </a:prstGeom>
                <a:noFill/>
                <a:ln w="7">
                  <a:solidFill>
                    <a:srgbClr val="A0A0A0"/>
                  </a:solidFill>
                  <a:miter lim="800000"/>
                  <a:headEnd/>
                  <a:tailEnd/>
                </a:ln>
                <a:effectLst/>
              </p:spPr>
              <p:txBody>
                <a:bodyPr/>
                <a:lstStyle/>
                <a:p>
                  <a:endParaRPr lang="en-US"/>
                </a:p>
              </p:txBody>
            </p:sp>
          </p:grpSp>
          <p:grpSp>
            <p:nvGrpSpPr>
              <p:cNvPr id="3384" name="Group 312"/>
              <p:cNvGrpSpPr>
                <a:grpSpLocks/>
              </p:cNvGrpSpPr>
              <p:nvPr/>
            </p:nvGrpSpPr>
            <p:grpSpPr bwMode="auto">
              <a:xfrm>
                <a:off x="813" y="3552"/>
                <a:ext cx="842" cy="403"/>
                <a:chOff x="813" y="3552"/>
                <a:chExt cx="842" cy="403"/>
              </a:xfrm>
            </p:grpSpPr>
            <p:sp>
              <p:nvSpPr>
                <p:cNvPr id="3292" name="Rectangle 220"/>
                <p:cNvSpPr>
                  <a:spLocks noChangeArrowheads="1"/>
                </p:cNvSpPr>
                <p:nvPr/>
              </p:nvSpPr>
              <p:spPr bwMode="auto">
                <a:xfrm>
                  <a:off x="856" y="3552"/>
                  <a:ext cx="756" cy="403"/>
                </a:xfrm>
                <a:prstGeom prst="rect">
                  <a:avLst/>
                </a:prstGeom>
                <a:noFill/>
                <a:ln w="9525">
                  <a:noFill/>
                  <a:miter lim="800000"/>
                  <a:headEnd/>
                  <a:tailEnd/>
                </a:ln>
                <a:effectLst/>
              </p:spPr>
              <p:txBody>
                <a:bodyPr/>
                <a:lstStyle/>
                <a:p>
                  <a:r>
                    <a:rPr lang="en-GB" sz="1400">
                      <a:latin typeface="Arial" pitchFamily="34" charset="0"/>
                      <a:cs typeface="Times New Roman" pitchFamily="18" charset="0"/>
                    </a:rPr>
                    <a:t> </a:t>
                  </a:r>
                </a:p>
                <a:p>
                  <a:pPr eaLnBrk="0" hangingPunct="0"/>
                  <a:endParaRPr lang="en-GB" sz="1400">
                    <a:latin typeface="Times New Roman" pitchFamily="18" charset="0"/>
                  </a:endParaRPr>
                </a:p>
              </p:txBody>
            </p:sp>
            <p:sp>
              <p:nvSpPr>
                <p:cNvPr id="3383" name="Rectangle 311"/>
                <p:cNvSpPr>
                  <a:spLocks noChangeArrowheads="1"/>
                </p:cNvSpPr>
                <p:nvPr/>
              </p:nvSpPr>
              <p:spPr bwMode="auto">
                <a:xfrm>
                  <a:off x="813" y="3552"/>
                  <a:ext cx="842" cy="403"/>
                </a:xfrm>
                <a:prstGeom prst="rect">
                  <a:avLst/>
                </a:prstGeom>
                <a:noFill/>
                <a:ln w="7">
                  <a:solidFill>
                    <a:srgbClr val="A0A0A0"/>
                  </a:solidFill>
                  <a:miter lim="800000"/>
                  <a:headEnd/>
                  <a:tailEnd/>
                </a:ln>
                <a:effectLst/>
              </p:spPr>
              <p:txBody>
                <a:bodyPr/>
                <a:lstStyle/>
                <a:p>
                  <a:endParaRPr lang="en-US"/>
                </a:p>
              </p:txBody>
            </p:sp>
          </p:grpSp>
          <p:grpSp>
            <p:nvGrpSpPr>
              <p:cNvPr id="3386" name="Group 314"/>
              <p:cNvGrpSpPr>
                <a:grpSpLocks/>
              </p:cNvGrpSpPr>
              <p:nvPr/>
            </p:nvGrpSpPr>
            <p:grpSpPr bwMode="auto">
              <a:xfrm>
                <a:off x="1655" y="3552"/>
                <a:ext cx="728" cy="403"/>
                <a:chOff x="1655" y="3552"/>
                <a:chExt cx="728" cy="403"/>
              </a:xfrm>
            </p:grpSpPr>
            <p:sp>
              <p:nvSpPr>
                <p:cNvPr id="3293" name="Rectangle 221"/>
                <p:cNvSpPr>
                  <a:spLocks noChangeArrowheads="1"/>
                </p:cNvSpPr>
                <p:nvPr/>
              </p:nvSpPr>
              <p:spPr bwMode="auto">
                <a:xfrm>
                  <a:off x="1698" y="3552"/>
                  <a:ext cx="642" cy="403"/>
                </a:xfrm>
                <a:prstGeom prst="rect">
                  <a:avLst/>
                </a:prstGeom>
                <a:noFill/>
                <a:ln w="9525">
                  <a:noFill/>
                  <a:miter lim="800000"/>
                  <a:headEnd/>
                  <a:tailEnd/>
                </a:ln>
                <a:effectLst/>
              </p:spPr>
              <p:txBody>
                <a:bodyPr/>
                <a:lstStyle/>
                <a:p>
                  <a:pPr algn="ctr"/>
                  <a:r>
                    <a:rPr lang="en-GB" sz="1400">
                      <a:latin typeface="Arial" pitchFamily="34" charset="0"/>
                      <a:cs typeface="Times New Roman" pitchFamily="18" charset="0"/>
                    </a:rPr>
                    <a:t>$399,100</a:t>
                  </a:r>
                </a:p>
                <a:p>
                  <a:pPr algn="ctr" eaLnBrk="0" hangingPunct="0"/>
                  <a:endParaRPr lang="en-GB" sz="1400">
                    <a:latin typeface="Times New Roman" pitchFamily="18" charset="0"/>
                  </a:endParaRPr>
                </a:p>
              </p:txBody>
            </p:sp>
            <p:sp>
              <p:nvSpPr>
                <p:cNvPr id="3385" name="Rectangle 313"/>
                <p:cNvSpPr>
                  <a:spLocks noChangeArrowheads="1"/>
                </p:cNvSpPr>
                <p:nvPr/>
              </p:nvSpPr>
              <p:spPr bwMode="auto">
                <a:xfrm>
                  <a:off x="1655" y="3552"/>
                  <a:ext cx="728" cy="403"/>
                </a:xfrm>
                <a:prstGeom prst="rect">
                  <a:avLst/>
                </a:prstGeom>
                <a:noFill/>
                <a:ln w="7">
                  <a:solidFill>
                    <a:srgbClr val="A0A0A0"/>
                  </a:solidFill>
                  <a:miter lim="800000"/>
                  <a:headEnd/>
                  <a:tailEnd/>
                </a:ln>
                <a:effectLst/>
              </p:spPr>
              <p:txBody>
                <a:bodyPr/>
                <a:lstStyle/>
                <a:p>
                  <a:endParaRPr lang="en-US"/>
                </a:p>
              </p:txBody>
            </p:sp>
          </p:grpSp>
          <p:grpSp>
            <p:nvGrpSpPr>
              <p:cNvPr id="3388" name="Group 316"/>
              <p:cNvGrpSpPr>
                <a:grpSpLocks/>
              </p:cNvGrpSpPr>
              <p:nvPr/>
            </p:nvGrpSpPr>
            <p:grpSpPr bwMode="auto">
              <a:xfrm>
                <a:off x="2383" y="3552"/>
                <a:ext cx="724" cy="403"/>
                <a:chOff x="2383" y="3552"/>
                <a:chExt cx="724" cy="403"/>
              </a:xfrm>
            </p:grpSpPr>
            <p:sp>
              <p:nvSpPr>
                <p:cNvPr id="3294" name="Rectangle 222"/>
                <p:cNvSpPr>
                  <a:spLocks noChangeArrowheads="1"/>
                </p:cNvSpPr>
                <p:nvPr/>
              </p:nvSpPr>
              <p:spPr bwMode="auto">
                <a:xfrm>
                  <a:off x="2426" y="3552"/>
                  <a:ext cx="638" cy="403"/>
                </a:xfrm>
                <a:prstGeom prst="rect">
                  <a:avLst/>
                </a:prstGeom>
                <a:noFill/>
                <a:ln w="9525">
                  <a:noFill/>
                  <a:miter lim="800000"/>
                  <a:headEnd/>
                  <a:tailEnd/>
                </a:ln>
                <a:effectLst/>
              </p:spPr>
              <p:txBody>
                <a:bodyPr/>
                <a:lstStyle/>
                <a:p>
                  <a:pPr algn="ctr"/>
                  <a:r>
                    <a:rPr lang="en-GB" sz="1400">
                      <a:latin typeface="Arial" pitchFamily="34" charset="0"/>
                      <a:cs typeface="Times New Roman" pitchFamily="18" charset="0"/>
                    </a:rPr>
                    <a:t>$240,000</a:t>
                  </a:r>
                </a:p>
                <a:p>
                  <a:pPr algn="ctr" eaLnBrk="0" hangingPunct="0"/>
                  <a:endParaRPr lang="en-GB" sz="1400">
                    <a:latin typeface="Times New Roman" pitchFamily="18" charset="0"/>
                  </a:endParaRPr>
                </a:p>
              </p:txBody>
            </p:sp>
            <p:sp>
              <p:nvSpPr>
                <p:cNvPr id="3387" name="Rectangle 315"/>
                <p:cNvSpPr>
                  <a:spLocks noChangeArrowheads="1"/>
                </p:cNvSpPr>
                <p:nvPr/>
              </p:nvSpPr>
              <p:spPr bwMode="auto">
                <a:xfrm>
                  <a:off x="2383" y="3552"/>
                  <a:ext cx="724" cy="403"/>
                </a:xfrm>
                <a:prstGeom prst="rect">
                  <a:avLst/>
                </a:prstGeom>
                <a:noFill/>
                <a:ln w="7">
                  <a:solidFill>
                    <a:srgbClr val="A0A0A0"/>
                  </a:solidFill>
                  <a:miter lim="800000"/>
                  <a:headEnd/>
                  <a:tailEnd/>
                </a:ln>
                <a:effectLst/>
              </p:spPr>
              <p:txBody>
                <a:bodyPr/>
                <a:lstStyle/>
                <a:p>
                  <a:endParaRPr lang="en-US"/>
                </a:p>
              </p:txBody>
            </p:sp>
          </p:grpSp>
          <p:grpSp>
            <p:nvGrpSpPr>
              <p:cNvPr id="3390" name="Group 318"/>
              <p:cNvGrpSpPr>
                <a:grpSpLocks/>
              </p:cNvGrpSpPr>
              <p:nvPr/>
            </p:nvGrpSpPr>
            <p:grpSpPr bwMode="auto">
              <a:xfrm>
                <a:off x="3107" y="3552"/>
                <a:ext cx="689" cy="403"/>
                <a:chOff x="3107" y="3552"/>
                <a:chExt cx="689" cy="403"/>
              </a:xfrm>
            </p:grpSpPr>
            <p:sp>
              <p:nvSpPr>
                <p:cNvPr id="3295" name="Rectangle 223"/>
                <p:cNvSpPr>
                  <a:spLocks noChangeArrowheads="1"/>
                </p:cNvSpPr>
                <p:nvPr/>
              </p:nvSpPr>
              <p:spPr bwMode="auto">
                <a:xfrm>
                  <a:off x="3150" y="3552"/>
                  <a:ext cx="603" cy="403"/>
                </a:xfrm>
                <a:prstGeom prst="rect">
                  <a:avLst/>
                </a:prstGeom>
                <a:noFill/>
                <a:ln w="9525">
                  <a:noFill/>
                  <a:miter lim="800000"/>
                  <a:headEnd/>
                  <a:tailEnd/>
                </a:ln>
                <a:effectLst/>
              </p:spPr>
              <p:txBody>
                <a:bodyPr/>
                <a:lstStyle/>
                <a:p>
                  <a:pPr algn="ctr"/>
                  <a:r>
                    <a:rPr lang="en-GB" sz="1400">
                      <a:latin typeface="Arial" pitchFamily="34" charset="0"/>
                      <a:cs typeface="Times New Roman" pitchFamily="18" charset="0"/>
                    </a:rPr>
                    <a:t> </a:t>
                  </a:r>
                </a:p>
                <a:p>
                  <a:pPr algn="ctr" eaLnBrk="0" hangingPunct="0"/>
                  <a:endParaRPr lang="en-GB" sz="1400">
                    <a:latin typeface="Times New Roman" pitchFamily="18" charset="0"/>
                  </a:endParaRPr>
                </a:p>
              </p:txBody>
            </p:sp>
            <p:sp>
              <p:nvSpPr>
                <p:cNvPr id="3389" name="Rectangle 317"/>
                <p:cNvSpPr>
                  <a:spLocks noChangeArrowheads="1"/>
                </p:cNvSpPr>
                <p:nvPr/>
              </p:nvSpPr>
              <p:spPr bwMode="auto">
                <a:xfrm>
                  <a:off x="3107" y="3552"/>
                  <a:ext cx="689" cy="403"/>
                </a:xfrm>
                <a:prstGeom prst="rect">
                  <a:avLst/>
                </a:prstGeom>
                <a:noFill/>
                <a:ln w="7">
                  <a:solidFill>
                    <a:srgbClr val="A0A0A0"/>
                  </a:solidFill>
                  <a:miter lim="800000"/>
                  <a:headEnd/>
                  <a:tailEnd/>
                </a:ln>
                <a:effectLst/>
              </p:spPr>
              <p:txBody>
                <a:bodyPr/>
                <a:lstStyle/>
                <a:p>
                  <a:endParaRPr lang="en-US"/>
                </a:p>
              </p:txBody>
            </p:sp>
          </p:grpSp>
          <p:grpSp>
            <p:nvGrpSpPr>
              <p:cNvPr id="3392" name="Group 320"/>
              <p:cNvGrpSpPr>
                <a:grpSpLocks/>
              </p:cNvGrpSpPr>
              <p:nvPr/>
            </p:nvGrpSpPr>
            <p:grpSpPr bwMode="auto">
              <a:xfrm>
                <a:off x="3796" y="3552"/>
                <a:ext cx="830" cy="403"/>
                <a:chOff x="3796" y="3552"/>
                <a:chExt cx="830" cy="403"/>
              </a:xfrm>
            </p:grpSpPr>
            <p:sp>
              <p:nvSpPr>
                <p:cNvPr id="3296" name="Rectangle 224"/>
                <p:cNvSpPr>
                  <a:spLocks noChangeArrowheads="1"/>
                </p:cNvSpPr>
                <p:nvPr/>
              </p:nvSpPr>
              <p:spPr bwMode="auto">
                <a:xfrm>
                  <a:off x="3839" y="3552"/>
                  <a:ext cx="744" cy="403"/>
                </a:xfrm>
                <a:prstGeom prst="rect">
                  <a:avLst/>
                </a:prstGeom>
                <a:noFill/>
                <a:ln w="9525">
                  <a:noFill/>
                  <a:miter lim="800000"/>
                  <a:headEnd/>
                  <a:tailEnd/>
                </a:ln>
                <a:effectLst/>
              </p:spPr>
              <p:txBody>
                <a:bodyPr/>
                <a:lstStyle/>
                <a:p>
                  <a:pPr algn="ctr"/>
                  <a:r>
                    <a:rPr lang="en-GB" sz="1400">
                      <a:latin typeface="Arial" pitchFamily="34" charset="0"/>
                      <a:cs typeface="Times New Roman" pitchFamily="18" charset="0"/>
                    </a:rPr>
                    <a:t> </a:t>
                  </a:r>
                </a:p>
                <a:p>
                  <a:pPr algn="ctr" eaLnBrk="0" hangingPunct="0"/>
                  <a:endParaRPr lang="en-GB" sz="1400">
                    <a:latin typeface="Times New Roman" pitchFamily="18" charset="0"/>
                  </a:endParaRPr>
                </a:p>
              </p:txBody>
            </p:sp>
            <p:sp>
              <p:nvSpPr>
                <p:cNvPr id="3391" name="Rectangle 319"/>
                <p:cNvSpPr>
                  <a:spLocks noChangeArrowheads="1"/>
                </p:cNvSpPr>
                <p:nvPr/>
              </p:nvSpPr>
              <p:spPr bwMode="auto">
                <a:xfrm>
                  <a:off x="3796" y="3552"/>
                  <a:ext cx="830" cy="403"/>
                </a:xfrm>
                <a:prstGeom prst="rect">
                  <a:avLst/>
                </a:prstGeom>
                <a:noFill/>
                <a:ln w="7">
                  <a:solidFill>
                    <a:srgbClr val="A0A0A0"/>
                  </a:solidFill>
                  <a:miter lim="800000"/>
                  <a:headEnd/>
                  <a:tailEnd/>
                </a:ln>
                <a:effectLst/>
              </p:spPr>
              <p:txBody>
                <a:bodyPr/>
                <a:lstStyle/>
                <a:p>
                  <a:endParaRPr lang="en-US"/>
                </a:p>
              </p:txBody>
            </p:sp>
          </p:grpSp>
        </p:grpSp>
        <p:sp>
          <p:nvSpPr>
            <p:cNvPr id="3394" name="Rectangle 322"/>
            <p:cNvSpPr>
              <a:spLocks noChangeArrowheads="1"/>
            </p:cNvSpPr>
            <p:nvPr/>
          </p:nvSpPr>
          <p:spPr bwMode="auto">
            <a:xfrm>
              <a:off x="-3" y="-3"/>
              <a:ext cx="4632" cy="3961"/>
            </a:xfrm>
            <a:prstGeom prst="rect">
              <a:avLst/>
            </a:prstGeom>
            <a:noFill/>
            <a:ln w="9525">
              <a:solidFill>
                <a:srgbClr val="A0A0A0"/>
              </a:solidFill>
              <a:miter lim="800000"/>
              <a:headEnd/>
              <a:tailEnd/>
            </a:ln>
            <a:effectLst/>
          </p:spPr>
          <p:txBody>
            <a:bodyPr/>
            <a:lstStyle/>
            <a:p>
              <a:endParaRPr lang="en-US"/>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609600" y="5105400"/>
            <a:ext cx="8229600" cy="1143000"/>
          </a:xfrm>
        </p:spPr>
        <p:txBody>
          <a:bodyPr/>
          <a:lstStyle/>
          <a:p>
            <a:r>
              <a:rPr lang="en-US" sz="4000">
                <a:solidFill>
                  <a:schemeClr val="accent1"/>
                </a:solidFill>
              </a:rPr>
              <a:t>Riaz Ali – Project Coordinator Image Skills Centre</a:t>
            </a:r>
          </a:p>
        </p:txBody>
      </p:sp>
      <p:pic>
        <p:nvPicPr>
          <p:cNvPr id="55299" name="quest1.wmv">
            <a:hlinkClick r:id="" action="ppaction://media"/>
          </p:cNvPr>
          <p:cNvPicPr>
            <a:picLocks noRot="1" noChangeAspect="1" noChangeArrowheads="1"/>
          </p:cNvPicPr>
          <p:nvPr>
            <p:ph idx="1"/>
            <a:videoFile r:link="rId1"/>
          </p:nvPr>
        </p:nvPicPr>
        <p:blipFill>
          <a:blip r:embed="rId3" cstate="print"/>
          <a:srcRect/>
          <a:stretch>
            <a:fillRect/>
          </a:stretch>
        </p:blipFill>
        <p:spPr>
          <a:xfrm>
            <a:off x="1524000" y="304800"/>
            <a:ext cx="6034088" cy="4525963"/>
          </a:xfrm>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529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55299"/>
                </p:tgtEl>
              </p:cMediaNode>
            </p:video>
            <p:seq concurrent="1" nextAc="seek">
              <p:cTn id="8" restart="whenNotActive" fill="hold" evtFilter="cancelBubble" nodeType="interactiveSeq">
                <p:stCondLst>
                  <p:cond evt="onClick" delay="0">
                    <p:tgtEl>
                      <p:spTgt spid="55299"/>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5299"/>
                                        </p:tgtEl>
                                      </p:cBhvr>
                                    </p:cmd>
                                  </p:childTnLst>
                                </p:cTn>
                              </p:par>
                            </p:childTnLst>
                          </p:cTn>
                        </p:par>
                      </p:childTnLst>
                    </p:cTn>
                  </p:par>
                </p:childTnLst>
              </p:cTn>
              <p:nextCondLst>
                <p:cond evt="onClick" delay="0">
                  <p:tgtEl>
                    <p:spTgt spid="55299"/>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228600" y="1066800"/>
            <a:ext cx="8382000" cy="3382963"/>
          </a:xfrm>
        </p:spPr>
        <p:txBody>
          <a:bodyPr/>
          <a:lstStyle/>
          <a:p>
            <a:r>
              <a:rPr lang="en-US">
                <a:solidFill>
                  <a:schemeClr val="tx1"/>
                </a:solidFill>
              </a:rPr>
              <a:t>How was your interaction different from working with other contributors?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457200" y="5486400"/>
            <a:ext cx="8229600" cy="1143000"/>
          </a:xfrm>
          <a:noFill/>
          <a:ln/>
        </p:spPr>
        <p:txBody>
          <a:bodyPr/>
          <a:lstStyle/>
          <a:p>
            <a:r>
              <a:rPr lang="en-US" sz="4000">
                <a:solidFill>
                  <a:schemeClr val="accent1"/>
                </a:solidFill>
              </a:rPr>
              <a:t>Riaz Ali – Project Coordinator Image Skills Centre</a:t>
            </a:r>
          </a:p>
        </p:txBody>
      </p:sp>
      <p:pic>
        <p:nvPicPr>
          <p:cNvPr id="57347" name="quest2.wmv">
            <a:hlinkClick r:id="" action="ppaction://media"/>
          </p:cNvPr>
          <p:cNvPicPr>
            <a:picLocks noRot="1" noChangeAspect="1" noChangeArrowheads="1"/>
          </p:cNvPicPr>
          <p:nvPr>
            <p:ph idx="1"/>
            <a:videoFile r:link="rId1"/>
          </p:nvPr>
        </p:nvPicPr>
        <p:blipFill>
          <a:blip r:embed="rId3" cstate="print"/>
          <a:srcRect/>
          <a:stretch>
            <a:fillRect/>
          </a:stretch>
        </p:blipFill>
        <p:spPr>
          <a:xfrm>
            <a:off x="1371600" y="457200"/>
            <a:ext cx="6400800" cy="4800600"/>
          </a:xfrm>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734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57347"/>
                </p:tgtEl>
              </p:cMediaNode>
            </p:video>
            <p:seq concurrent="1" nextAc="seek">
              <p:cTn id="8" restart="whenNotActive" fill="hold" evtFilter="cancelBubble" nodeType="interactiveSeq">
                <p:stCondLst>
                  <p:cond evt="onClick" delay="0">
                    <p:tgtEl>
                      <p:spTgt spid="5734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7347"/>
                                        </p:tgtEl>
                                      </p:cBhvr>
                                    </p:cmd>
                                  </p:childTnLst>
                                </p:cTn>
                              </p:par>
                            </p:childTnLst>
                          </p:cTn>
                        </p:par>
                      </p:childTnLst>
                    </p:cTn>
                  </p:par>
                </p:childTnLst>
              </p:cTn>
              <p:nextCondLst>
                <p:cond evt="onClick" delay="0">
                  <p:tgtEl>
                    <p:spTgt spid="57347"/>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body" idx="1"/>
          </p:nvPr>
        </p:nvSpPr>
        <p:spPr>
          <a:xfrm>
            <a:off x="685800" y="2259013"/>
            <a:ext cx="7772400" cy="3836987"/>
          </a:xfrm>
        </p:spPr>
        <p:txBody>
          <a:bodyPr/>
          <a:lstStyle/>
          <a:p>
            <a:pPr algn="ctr">
              <a:buFontTx/>
              <a:buNone/>
            </a:pPr>
            <a:r>
              <a:rPr lang="en-US" sz="4400"/>
              <a:t>What were the main challenges you experienced?</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457200" y="5181600"/>
            <a:ext cx="8229600" cy="1143000"/>
          </a:xfrm>
          <a:noFill/>
          <a:ln/>
        </p:spPr>
        <p:txBody>
          <a:bodyPr/>
          <a:lstStyle/>
          <a:p>
            <a:r>
              <a:rPr lang="en-US" sz="4000">
                <a:solidFill>
                  <a:schemeClr val="tx1"/>
                </a:solidFill>
              </a:rPr>
              <a:t>Riaz Ali – Project Coordinator Image Skills Centre</a:t>
            </a:r>
          </a:p>
        </p:txBody>
      </p:sp>
      <p:pic>
        <p:nvPicPr>
          <p:cNvPr id="59395" name="quest3.wmv">
            <a:hlinkClick r:id="" action="ppaction://media"/>
          </p:cNvPr>
          <p:cNvPicPr>
            <a:picLocks noRot="1" noChangeAspect="1" noChangeArrowheads="1"/>
          </p:cNvPicPr>
          <p:nvPr>
            <p:ph idx="1"/>
            <a:videoFile r:link="rId1"/>
          </p:nvPr>
        </p:nvPicPr>
        <p:blipFill>
          <a:blip r:embed="rId3" cstate="print"/>
          <a:srcRect/>
          <a:stretch>
            <a:fillRect/>
          </a:stretch>
        </p:blipFill>
        <p:spPr>
          <a:xfrm>
            <a:off x="1524000" y="457200"/>
            <a:ext cx="6034088" cy="4525963"/>
          </a:xfrm>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939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59395"/>
                </p:tgtEl>
              </p:cMediaNode>
            </p:video>
            <p:seq concurrent="1" nextAc="seek">
              <p:cTn id="8" restart="whenNotActive" fill="hold" evtFilter="cancelBubble" nodeType="interactiveSeq">
                <p:stCondLst>
                  <p:cond evt="onClick" delay="0">
                    <p:tgtEl>
                      <p:spTgt spid="5939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9395"/>
                                        </p:tgtEl>
                                      </p:cBhvr>
                                    </p:cmd>
                                  </p:childTnLst>
                                </p:cTn>
                              </p:par>
                            </p:childTnLst>
                          </p:cTn>
                        </p:par>
                      </p:childTnLst>
                    </p:cTn>
                  </p:par>
                </p:childTnLst>
              </p:cTn>
              <p:nextCondLst>
                <p:cond evt="onClick" delay="0">
                  <p:tgtEl>
                    <p:spTgt spid="59395"/>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body" idx="1"/>
          </p:nvPr>
        </p:nvSpPr>
        <p:spPr/>
        <p:txBody>
          <a:bodyPr/>
          <a:lstStyle/>
          <a:p>
            <a:pPr algn="ctr">
              <a:buFontTx/>
              <a:buNone/>
            </a:pPr>
            <a:r>
              <a:rPr lang="en-US" sz="4400"/>
              <a:t>What support from the IADB office was helpful?</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457200" y="5181600"/>
            <a:ext cx="8229600" cy="1143000"/>
          </a:xfrm>
        </p:spPr>
        <p:txBody>
          <a:bodyPr/>
          <a:lstStyle/>
          <a:p>
            <a:r>
              <a:rPr lang="en-US" sz="4000">
                <a:solidFill>
                  <a:schemeClr val="tx1"/>
                </a:solidFill>
              </a:rPr>
              <a:t>Riaz Ali – Project Coordinator Image Skills Centre</a:t>
            </a:r>
          </a:p>
        </p:txBody>
      </p:sp>
      <p:pic>
        <p:nvPicPr>
          <p:cNvPr id="61443" name="quest 4.MPG">
            <a:hlinkClick r:id="" action="ppaction://media"/>
          </p:cNvPr>
          <p:cNvPicPr>
            <a:picLocks noRot="1" noChangeAspect="1" noChangeArrowheads="1"/>
          </p:cNvPicPr>
          <p:nvPr>
            <p:ph idx="1"/>
            <a:videoFile r:link="rId1"/>
          </p:nvPr>
        </p:nvPicPr>
        <p:blipFill>
          <a:blip r:embed="rId3" cstate="print"/>
          <a:srcRect/>
          <a:stretch>
            <a:fillRect/>
          </a:stretch>
        </p:blipFill>
        <p:spPr>
          <a:xfrm>
            <a:off x="1600200" y="304800"/>
            <a:ext cx="6034088" cy="4525963"/>
          </a:xfrm>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144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61443"/>
                </p:tgtEl>
              </p:cMediaNode>
            </p:video>
            <p:seq concurrent="1" nextAc="seek">
              <p:cTn id="8" restart="whenNotActive" fill="hold" evtFilter="cancelBubble" nodeType="interactiveSeq">
                <p:stCondLst>
                  <p:cond evt="onClick" delay="0">
                    <p:tgtEl>
                      <p:spTgt spid="6144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1443"/>
                                        </p:tgtEl>
                                      </p:cBhvr>
                                    </p:cmd>
                                  </p:childTnLst>
                                </p:cTn>
                              </p:par>
                            </p:childTnLst>
                          </p:cTn>
                        </p:par>
                      </p:childTnLst>
                    </p:cTn>
                  </p:par>
                </p:childTnLst>
              </p:cTn>
              <p:nextCondLst>
                <p:cond evt="onClick" delay="0">
                  <p:tgtEl>
                    <p:spTgt spid="61443"/>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endParaRPr lang="en-US"/>
          </a:p>
        </p:txBody>
      </p:sp>
      <p:sp>
        <p:nvSpPr>
          <p:cNvPr id="62467" name="Rectangle 3"/>
          <p:cNvSpPr>
            <a:spLocks noGrp="1" noChangeArrowheads="1"/>
          </p:cNvSpPr>
          <p:nvPr>
            <p:ph type="body" idx="1"/>
          </p:nvPr>
        </p:nvSpPr>
        <p:spPr/>
        <p:txBody>
          <a:bodyPr/>
          <a:lstStyle/>
          <a:p>
            <a:pPr algn="ctr">
              <a:buFontTx/>
              <a:buNone/>
            </a:pPr>
            <a:r>
              <a:rPr lang="en-US" sz="3600"/>
              <a:t>What has your organisation learned through this relationship with the Multilateral Investment Fund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381000" y="5257800"/>
            <a:ext cx="8229600" cy="1143000"/>
          </a:xfrm>
        </p:spPr>
        <p:txBody>
          <a:bodyPr/>
          <a:lstStyle/>
          <a:p>
            <a:r>
              <a:rPr lang="en-US" sz="4000">
                <a:solidFill>
                  <a:schemeClr val="tx1"/>
                </a:solidFill>
              </a:rPr>
              <a:t>Riaz Ali – Project Coordinator Image Skills Centre</a:t>
            </a:r>
          </a:p>
        </p:txBody>
      </p:sp>
      <p:pic>
        <p:nvPicPr>
          <p:cNvPr id="63491" name="MOV00455.MPG">
            <a:hlinkClick r:id="" action="ppaction://media"/>
          </p:cNvPr>
          <p:cNvPicPr>
            <a:picLocks noRot="1" noChangeAspect="1" noChangeArrowheads="1"/>
          </p:cNvPicPr>
          <p:nvPr>
            <p:ph idx="1"/>
            <a:videoFile r:link="rId1"/>
          </p:nvPr>
        </p:nvPicPr>
        <p:blipFill>
          <a:blip r:embed="rId3" cstate="print"/>
          <a:srcRect/>
          <a:stretch>
            <a:fillRect/>
          </a:stretch>
        </p:blipFill>
        <p:spPr>
          <a:xfrm>
            <a:off x="1676400" y="533400"/>
            <a:ext cx="6034088" cy="4525963"/>
          </a:xfrm>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349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63491"/>
                </p:tgtEl>
              </p:cMediaNode>
            </p:video>
            <p:seq concurrent="1" nextAc="seek">
              <p:cTn id="8" restart="whenNotActive" fill="hold" evtFilter="cancelBubble" nodeType="interactiveSeq">
                <p:stCondLst>
                  <p:cond evt="onClick" delay="0">
                    <p:tgtEl>
                      <p:spTgt spid="63491"/>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3491"/>
                                        </p:tgtEl>
                                      </p:cBhvr>
                                    </p:cmd>
                                  </p:childTnLst>
                                </p:cTn>
                              </p:par>
                            </p:childTnLst>
                          </p:cTn>
                        </p:par>
                      </p:childTnLst>
                    </p:cTn>
                  </p:par>
                </p:childTnLst>
              </p:cTn>
              <p:nextCondLst>
                <p:cond evt="onClick" delay="0">
                  <p:tgtEl>
                    <p:spTgt spid="63491"/>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a:latin typeface="Tahoma" pitchFamily="34" charset="0"/>
              </a:rPr>
              <a:t>Knowledge Management</a:t>
            </a:r>
          </a:p>
        </p:txBody>
      </p:sp>
      <p:sp>
        <p:nvSpPr>
          <p:cNvPr id="23555" name="Rectangle 3"/>
          <p:cNvSpPr>
            <a:spLocks noGrp="1" noChangeArrowheads="1"/>
          </p:cNvSpPr>
          <p:nvPr>
            <p:ph type="body" idx="1"/>
          </p:nvPr>
        </p:nvSpPr>
        <p:spPr/>
        <p:txBody>
          <a:bodyPr/>
          <a:lstStyle/>
          <a:p>
            <a:pPr>
              <a:lnSpc>
                <a:spcPct val="90000"/>
              </a:lnSpc>
            </a:pPr>
            <a:r>
              <a:rPr lang="en-US" sz="2800">
                <a:latin typeface="Tahoma" pitchFamily="34" charset="0"/>
              </a:rPr>
              <a:t>Distillation and dissemination of useful material as well as lessons learned</a:t>
            </a:r>
          </a:p>
          <a:p>
            <a:pPr lvl="1">
              <a:lnSpc>
                <a:spcPct val="90000"/>
              </a:lnSpc>
            </a:pPr>
            <a:r>
              <a:rPr lang="en-US" sz="2400">
                <a:latin typeface="Tahoma" pitchFamily="34" charset="0"/>
              </a:rPr>
              <a:t>PPMRs updated Quarterly</a:t>
            </a:r>
          </a:p>
          <a:p>
            <a:pPr lvl="1">
              <a:lnSpc>
                <a:spcPct val="90000"/>
              </a:lnSpc>
            </a:pPr>
            <a:r>
              <a:rPr lang="en-US" sz="2400">
                <a:latin typeface="Tahoma" pitchFamily="34" charset="0"/>
              </a:rPr>
              <a:t>Quarterly program report </a:t>
            </a:r>
          </a:p>
          <a:p>
            <a:pPr lvl="1">
              <a:lnSpc>
                <a:spcPct val="90000"/>
              </a:lnSpc>
            </a:pPr>
            <a:r>
              <a:rPr lang="en-US" sz="2400">
                <a:latin typeface="Tahoma" pitchFamily="34" charset="0"/>
              </a:rPr>
              <a:t>Feedback to MIF and RE3 Management on experiences, lessons learned and recommendations</a:t>
            </a:r>
          </a:p>
          <a:p>
            <a:pPr lvl="1">
              <a:lnSpc>
                <a:spcPct val="90000"/>
              </a:lnSpc>
            </a:pPr>
            <a:r>
              <a:rPr lang="en-US" sz="2400">
                <a:latin typeface="Tahoma" pitchFamily="34" charset="0"/>
              </a:rPr>
              <a:t>Development of start up workshop materials for EAs</a:t>
            </a:r>
          </a:p>
          <a:p>
            <a:pPr lvl="1">
              <a:lnSpc>
                <a:spcPct val="90000"/>
              </a:lnSpc>
            </a:pPr>
            <a:r>
              <a:rPr lang="en-US" sz="2400">
                <a:latin typeface="Tahoma" pitchFamily="34" charset="0"/>
              </a:rPr>
              <a:t>Input into DOA Evaluation</a:t>
            </a:r>
          </a:p>
          <a:p>
            <a:pPr lvl="1">
              <a:lnSpc>
                <a:spcPct val="90000"/>
              </a:lnSpc>
            </a:pPr>
            <a:r>
              <a:rPr lang="en-US" sz="2400">
                <a:latin typeface="Tahoma" pitchFamily="34" charset="0"/>
              </a:rPr>
              <a:t>Production of Toolkit for Caribbean COFs</a:t>
            </a:r>
          </a:p>
          <a:p>
            <a:pPr lvl="1">
              <a:lnSpc>
                <a:spcPct val="90000"/>
              </a:lnSpc>
            </a:pPr>
            <a:r>
              <a:rPr lang="en-US" sz="2400">
                <a:latin typeface="Tahoma" pitchFamily="34" charset="0"/>
              </a:rPr>
              <a:t>Program staff updates at COF</a:t>
            </a:r>
          </a:p>
          <a:p>
            <a:pPr lvl="1">
              <a:lnSpc>
                <a:spcPct val="90000"/>
              </a:lnSpc>
              <a:buFontTx/>
              <a:buNone/>
            </a:pPr>
            <a:endParaRPr lang="en-US" sz="2400">
              <a:latin typeface="Tahoma"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a:t>Key Topics for Discussion</a:t>
            </a:r>
          </a:p>
        </p:txBody>
      </p:sp>
      <p:sp>
        <p:nvSpPr>
          <p:cNvPr id="4099" name="Rectangle 3"/>
          <p:cNvSpPr>
            <a:spLocks noGrp="1" noChangeArrowheads="1"/>
          </p:cNvSpPr>
          <p:nvPr>
            <p:ph type="body" idx="1"/>
          </p:nvPr>
        </p:nvSpPr>
        <p:spPr/>
        <p:txBody>
          <a:bodyPr/>
          <a:lstStyle/>
          <a:p>
            <a:r>
              <a:rPr lang="en-US"/>
              <a:t>Project Identification</a:t>
            </a:r>
          </a:p>
          <a:p>
            <a:r>
              <a:rPr lang="en-US"/>
              <a:t>Project Design</a:t>
            </a:r>
          </a:p>
          <a:p>
            <a:r>
              <a:rPr lang="en-US"/>
              <a:t>Project Supervision</a:t>
            </a:r>
          </a:p>
          <a:p>
            <a:r>
              <a:rPr lang="en-US"/>
              <a:t>Knowledge Management</a:t>
            </a:r>
          </a:p>
          <a:p>
            <a:r>
              <a:rPr lang="en-US"/>
              <a:t>Conclusions</a:t>
            </a:r>
          </a:p>
        </p:txBody>
      </p:sp>
      <p:pic>
        <p:nvPicPr>
          <p:cNvPr id="4101" name="Picture 5" descr="C:\Program Files\Common Files\Microsoft Shared\Clipart\cagcat50\BD04972_.WMF"/>
          <p:cNvPicPr>
            <a:picLocks noChangeAspect="1" noChangeArrowheads="1"/>
          </p:cNvPicPr>
          <p:nvPr/>
        </p:nvPicPr>
        <p:blipFill>
          <a:blip r:embed="rId3" cstate="print"/>
          <a:srcRect/>
          <a:stretch>
            <a:fillRect/>
          </a:stretch>
        </p:blipFill>
        <p:spPr bwMode="auto">
          <a:xfrm>
            <a:off x="5715000" y="4267200"/>
            <a:ext cx="2924175" cy="2192338"/>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a:latin typeface="Tahoma" pitchFamily="34" charset="0"/>
              </a:rPr>
              <a:t>Knowledge Management</a:t>
            </a:r>
          </a:p>
        </p:txBody>
      </p:sp>
      <p:sp>
        <p:nvSpPr>
          <p:cNvPr id="44035" name="Rectangle 3"/>
          <p:cNvSpPr>
            <a:spLocks noGrp="1" noChangeArrowheads="1"/>
          </p:cNvSpPr>
          <p:nvPr>
            <p:ph type="body" idx="1"/>
          </p:nvPr>
        </p:nvSpPr>
        <p:spPr/>
        <p:txBody>
          <a:bodyPr/>
          <a:lstStyle/>
          <a:p>
            <a:r>
              <a:rPr lang="en-US">
                <a:latin typeface="Tahoma" pitchFamily="34" charset="0"/>
              </a:rPr>
              <a:t>Help Needed</a:t>
            </a:r>
          </a:p>
          <a:p>
            <a:pPr lvl="1"/>
            <a:r>
              <a:rPr lang="en-US">
                <a:latin typeface="Tahoma" pitchFamily="34" charset="0"/>
              </a:rPr>
              <a:t>Specific information on access to the DOA program to guide Eas</a:t>
            </a:r>
          </a:p>
          <a:p>
            <a:pPr lvl="2"/>
            <a:r>
              <a:rPr lang="en-US">
                <a:latin typeface="Tahoma" pitchFamily="34" charset="0"/>
              </a:rPr>
              <a:t>Inclusion of a section on MIF website?</a:t>
            </a:r>
          </a:p>
          <a:p>
            <a:pPr lvl="2">
              <a:buFontTx/>
              <a:buNone/>
            </a:pPr>
            <a:endParaRPr lang="en-US">
              <a:latin typeface="Tahoma" pitchFamily="34" charset="0"/>
            </a:endParaRPr>
          </a:p>
          <a:p>
            <a:pPr lvl="1"/>
            <a:r>
              <a:rPr lang="en-US">
                <a:latin typeface="Tahoma" pitchFamily="34" charset="0"/>
              </a:rPr>
              <a:t>Clarification on procedural process changes arising from Realignment</a:t>
            </a:r>
          </a:p>
          <a:p>
            <a:pPr lvl="1">
              <a:buFontTx/>
              <a:buNone/>
            </a:pPr>
            <a:endParaRPr lang="en-US">
              <a:latin typeface="Tahoma"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a:latin typeface="Tahoma" pitchFamily="34" charset="0"/>
              </a:rPr>
              <a:t>Conclusions - DOA Program </a:t>
            </a:r>
          </a:p>
        </p:txBody>
      </p:sp>
      <p:sp>
        <p:nvSpPr>
          <p:cNvPr id="50179" name="Rectangle 3"/>
          <p:cNvSpPr>
            <a:spLocks noGrp="1" noChangeArrowheads="1"/>
          </p:cNvSpPr>
          <p:nvPr>
            <p:ph type="body" idx="1"/>
          </p:nvPr>
        </p:nvSpPr>
        <p:spPr/>
        <p:txBody>
          <a:bodyPr/>
          <a:lstStyle/>
          <a:p>
            <a:pPr>
              <a:lnSpc>
                <a:spcPct val="90000"/>
              </a:lnSpc>
            </a:pPr>
            <a:r>
              <a:rPr lang="en-US" sz="2800">
                <a:latin typeface="Tahoma" pitchFamily="34" charset="0"/>
              </a:rPr>
              <a:t>Key Challenges</a:t>
            </a:r>
          </a:p>
          <a:p>
            <a:pPr lvl="1">
              <a:lnSpc>
                <a:spcPct val="90000"/>
              </a:lnSpc>
            </a:pPr>
            <a:r>
              <a:rPr lang="en-US" sz="2400">
                <a:latin typeface="Tahoma" pitchFamily="34" charset="0"/>
              </a:rPr>
              <a:t>Tacit vs Codified approval procedures</a:t>
            </a:r>
          </a:p>
          <a:p>
            <a:pPr lvl="1">
              <a:lnSpc>
                <a:spcPct val="90000"/>
              </a:lnSpc>
            </a:pPr>
            <a:r>
              <a:rPr lang="en-US" sz="2400">
                <a:latin typeface="Tahoma" pitchFamily="34" charset="0"/>
              </a:rPr>
              <a:t>Changes due to Realignment not defined</a:t>
            </a:r>
          </a:p>
          <a:p>
            <a:pPr lvl="1">
              <a:lnSpc>
                <a:spcPct val="90000"/>
              </a:lnSpc>
            </a:pPr>
            <a:r>
              <a:rPr lang="en-US" sz="2400">
                <a:latin typeface="Tahoma" pitchFamily="34" charset="0"/>
              </a:rPr>
              <a:t>Elapsed time for preparation of Letters of Agreement</a:t>
            </a:r>
          </a:p>
          <a:p>
            <a:pPr lvl="1">
              <a:lnSpc>
                <a:spcPct val="90000"/>
              </a:lnSpc>
            </a:pPr>
            <a:r>
              <a:rPr lang="en-US" sz="2400">
                <a:latin typeface="Tahoma" pitchFamily="34" charset="0"/>
              </a:rPr>
              <a:t>Capacity issues in smaller EAs</a:t>
            </a:r>
          </a:p>
          <a:p>
            <a:pPr lvl="1">
              <a:lnSpc>
                <a:spcPct val="90000"/>
              </a:lnSpc>
            </a:pPr>
            <a:r>
              <a:rPr lang="en-US" sz="2400">
                <a:latin typeface="Tahoma" pitchFamily="34" charset="0"/>
              </a:rPr>
              <a:t>Bank language is not familiar to EAs</a:t>
            </a:r>
          </a:p>
          <a:p>
            <a:pPr lvl="1">
              <a:lnSpc>
                <a:spcPct val="90000"/>
              </a:lnSpc>
            </a:pPr>
            <a:r>
              <a:rPr lang="en-US" sz="2400">
                <a:latin typeface="Tahoma" pitchFamily="34" charset="0"/>
              </a:rPr>
              <a:t>Dual Currency accounting</a:t>
            </a:r>
          </a:p>
          <a:p>
            <a:pPr lvl="1">
              <a:lnSpc>
                <a:spcPct val="90000"/>
              </a:lnSpc>
            </a:pPr>
            <a:r>
              <a:rPr lang="en-US" sz="2400">
                <a:latin typeface="Tahoma" pitchFamily="34" charset="0"/>
              </a:rPr>
              <a:t>Audit Requirement</a:t>
            </a:r>
          </a:p>
          <a:p>
            <a:pPr lvl="1">
              <a:lnSpc>
                <a:spcPct val="90000"/>
              </a:lnSpc>
            </a:pPr>
            <a:r>
              <a:rPr lang="en-US" sz="2400">
                <a:latin typeface="Tahoma" pitchFamily="34" charset="0"/>
              </a:rPr>
              <a:t>Resource requirements</a:t>
            </a:r>
          </a:p>
          <a:p>
            <a:pPr lvl="1">
              <a:lnSpc>
                <a:spcPct val="90000"/>
              </a:lnSpc>
            </a:pPr>
            <a:endParaRPr lang="en-US" sz="2400">
              <a:latin typeface="Tahoma" pitchFamily="34" charset="0"/>
            </a:endParaRPr>
          </a:p>
          <a:p>
            <a:pPr lvl="1">
              <a:lnSpc>
                <a:spcPct val="90000"/>
              </a:lnSpc>
              <a:buFontTx/>
              <a:buNone/>
            </a:pPr>
            <a:endParaRPr lang="en-US" sz="2400">
              <a:latin typeface="Tahoma"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a:latin typeface="Tahoma" pitchFamily="34" charset="0"/>
              </a:rPr>
              <a:t>Conclusions</a:t>
            </a:r>
          </a:p>
        </p:txBody>
      </p:sp>
      <p:sp>
        <p:nvSpPr>
          <p:cNvPr id="43011" name="Rectangle 3"/>
          <p:cNvSpPr>
            <a:spLocks noGrp="1" noChangeArrowheads="1"/>
          </p:cNvSpPr>
          <p:nvPr>
            <p:ph type="body" idx="1"/>
          </p:nvPr>
        </p:nvSpPr>
        <p:spPr/>
        <p:txBody>
          <a:bodyPr/>
          <a:lstStyle/>
          <a:p>
            <a:r>
              <a:rPr lang="en-US">
                <a:latin typeface="Tahoma" pitchFamily="34" charset="0"/>
              </a:rPr>
              <a:t>Critical Success Factors</a:t>
            </a:r>
          </a:p>
          <a:p>
            <a:pPr lvl="1"/>
            <a:r>
              <a:rPr lang="en-US">
                <a:latin typeface="Tahoma" pitchFamily="34" charset="0"/>
              </a:rPr>
              <a:t>Collaboration</a:t>
            </a:r>
          </a:p>
          <a:p>
            <a:pPr lvl="1"/>
            <a:r>
              <a:rPr lang="en-US">
                <a:latin typeface="Tahoma" pitchFamily="34" charset="0"/>
              </a:rPr>
              <a:t>Open Communication</a:t>
            </a:r>
          </a:p>
          <a:p>
            <a:pPr lvl="1"/>
            <a:r>
              <a:rPr lang="en-US">
                <a:latin typeface="Tahoma" pitchFamily="34" charset="0"/>
              </a:rPr>
              <a:t>Capacity Building throughout the process</a:t>
            </a:r>
          </a:p>
          <a:p>
            <a:pPr lvl="1"/>
            <a:r>
              <a:rPr lang="en-US">
                <a:latin typeface="Tahoma" pitchFamily="34" charset="0"/>
              </a:rPr>
              <a:t>Keep an open mind – we are working with new ideas, new organisations and new processes</a:t>
            </a:r>
          </a:p>
          <a:p>
            <a:pPr lvl="1"/>
            <a:r>
              <a:rPr lang="en-US">
                <a:latin typeface="Tahoma" pitchFamily="34" charset="0"/>
              </a:rPr>
              <a:t>Step out of your comfort zone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a:latin typeface="Tahoma" pitchFamily="34" charset="0"/>
              </a:rPr>
              <a:t>Conclusions</a:t>
            </a:r>
          </a:p>
        </p:txBody>
      </p:sp>
      <p:sp>
        <p:nvSpPr>
          <p:cNvPr id="39939" name="Rectangle 3"/>
          <p:cNvSpPr>
            <a:spLocks noGrp="1" noChangeArrowheads="1"/>
          </p:cNvSpPr>
          <p:nvPr>
            <p:ph type="body" idx="1"/>
          </p:nvPr>
        </p:nvSpPr>
        <p:spPr>
          <a:xfrm>
            <a:off x="533400" y="1600200"/>
            <a:ext cx="7772400" cy="4114800"/>
          </a:xfrm>
        </p:spPr>
        <p:txBody>
          <a:bodyPr/>
          <a:lstStyle/>
          <a:p>
            <a:r>
              <a:rPr lang="en-US">
                <a:latin typeface="Tahoma" pitchFamily="34" charset="0"/>
              </a:rPr>
              <a:t>Critical Success Factors</a:t>
            </a:r>
          </a:p>
          <a:p>
            <a:pPr>
              <a:buFontTx/>
              <a:buNone/>
            </a:pPr>
            <a:endParaRPr lang="en-US">
              <a:latin typeface="Tahoma" pitchFamily="34" charset="0"/>
            </a:endParaRPr>
          </a:p>
        </p:txBody>
      </p:sp>
      <p:pic>
        <p:nvPicPr>
          <p:cNvPr id="39940" name="Picture 4" descr="S:\Vashtied\Project Files\MIF\mifteam.JPG"/>
          <p:cNvPicPr>
            <a:picLocks noChangeAspect="1" noChangeArrowheads="1"/>
          </p:cNvPicPr>
          <p:nvPr/>
        </p:nvPicPr>
        <p:blipFill>
          <a:blip r:embed="rId3" cstate="print"/>
          <a:srcRect/>
          <a:stretch>
            <a:fillRect/>
          </a:stretch>
        </p:blipFill>
        <p:spPr bwMode="auto">
          <a:xfrm>
            <a:off x="1295400" y="2133600"/>
            <a:ext cx="6705600" cy="4495800"/>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a:latin typeface="Tahoma" pitchFamily="34" charset="0"/>
              </a:rPr>
              <a:t>Conclusions</a:t>
            </a:r>
          </a:p>
        </p:txBody>
      </p:sp>
      <p:sp>
        <p:nvSpPr>
          <p:cNvPr id="38915" name="Rectangle 3"/>
          <p:cNvSpPr>
            <a:spLocks noGrp="1" noChangeArrowheads="1"/>
          </p:cNvSpPr>
          <p:nvPr>
            <p:ph type="body" idx="1"/>
          </p:nvPr>
        </p:nvSpPr>
        <p:spPr/>
        <p:txBody>
          <a:bodyPr/>
          <a:lstStyle/>
          <a:p>
            <a:r>
              <a:rPr lang="en-US">
                <a:latin typeface="Tahoma" pitchFamily="34" charset="0"/>
              </a:rPr>
              <a:t>Why are we doing this?</a:t>
            </a:r>
          </a:p>
          <a:p>
            <a:pPr lvl="1"/>
            <a:r>
              <a:rPr lang="en-US">
                <a:latin typeface="Tahoma" pitchFamily="34" charset="0"/>
              </a:rPr>
              <a:t>Video clip from SERVOL</a:t>
            </a:r>
          </a:p>
          <a:p>
            <a:pPr lvl="1"/>
            <a:r>
              <a:rPr lang="en-US">
                <a:latin typeface="Tahoma" pitchFamily="34" charset="0"/>
              </a:rPr>
              <a:t>Stills from SERVOL and Image Skills Centre Projects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latin typeface="Tahoma" pitchFamily="34" charset="0"/>
              </a:rPr>
              <a:t>Project Identification</a:t>
            </a:r>
          </a:p>
        </p:txBody>
      </p:sp>
      <p:sp>
        <p:nvSpPr>
          <p:cNvPr id="7171" name="Rectangle 3"/>
          <p:cNvSpPr>
            <a:spLocks noGrp="1" noChangeArrowheads="1"/>
          </p:cNvSpPr>
          <p:nvPr>
            <p:ph type="body" idx="1"/>
          </p:nvPr>
        </p:nvSpPr>
        <p:spPr/>
        <p:txBody>
          <a:bodyPr/>
          <a:lstStyle/>
          <a:p>
            <a:r>
              <a:rPr lang="en-US">
                <a:latin typeface="Tahoma" pitchFamily="34" charset="0"/>
              </a:rPr>
              <a:t>Where to Start????</a:t>
            </a:r>
          </a:p>
          <a:p>
            <a:pPr lvl="1"/>
            <a:r>
              <a:rPr lang="en-US">
                <a:latin typeface="Tahoma" pitchFamily="34" charset="0"/>
              </a:rPr>
              <a:t>Development of a Strategic Framework</a:t>
            </a:r>
          </a:p>
          <a:p>
            <a:pPr lvl="1"/>
            <a:r>
              <a:rPr lang="en-US">
                <a:latin typeface="Tahoma" pitchFamily="34" charset="0"/>
              </a:rPr>
              <a:t>Targeted Promotion Strategy</a:t>
            </a:r>
          </a:p>
          <a:p>
            <a:pPr lvl="1"/>
            <a:r>
              <a:rPr lang="en-US">
                <a:latin typeface="Tahoma" pitchFamily="34" charset="0"/>
              </a:rPr>
              <a:t>Dedicated Lead at COF</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atin typeface="Tahoma" pitchFamily="34" charset="0"/>
              </a:rPr>
              <a:t>Project Design</a:t>
            </a:r>
          </a:p>
        </p:txBody>
      </p:sp>
      <p:sp>
        <p:nvSpPr>
          <p:cNvPr id="9219" name="Rectangle 3"/>
          <p:cNvSpPr>
            <a:spLocks noGrp="1" noChangeArrowheads="1"/>
          </p:cNvSpPr>
          <p:nvPr>
            <p:ph type="body" idx="1"/>
          </p:nvPr>
        </p:nvSpPr>
        <p:spPr/>
        <p:txBody>
          <a:bodyPr/>
          <a:lstStyle/>
          <a:p>
            <a:pPr>
              <a:lnSpc>
                <a:spcPct val="90000"/>
              </a:lnSpc>
            </a:pPr>
            <a:r>
              <a:rPr lang="en-US" sz="2800">
                <a:latin typeface="Tahoma" pitchFamily="34" charset="0"/>
              </a:rPr>
              <a:t>Many procedures required are not familiar to COF staff</a:t>
            </a:r>
          </a:p>
          <a:p>
            <a:pPr>
              <a:lnSpc>
                <a:spcPct val="90000"/>
              </a:lnSpc>
            </a:pPr>
            <a:r>
              <a:rPr lang="en-US" sz="2800">
                <a:latin typeface="Tahoma" pitchFamily="34" charset="0"/>
              </a:rPr>
              <a:t>Translating project ideas into an operation that can qualify for MIF financing</a:t>
            </a:r>
          </a:p>
          <a:p>
            <a:pPr lvl="1">
              <a:lnSpc>
                <a:spcPct val="90000"/>
              </a:lnSpc>
            </a:pPr>
            <a:r>
              <a:rPr lang="en-US" sz="2400">
                <a:latin typeface="Tahoma" pitchFamily="34" charset="0"/>
              </a:rPr>
              <a:t>Role of MIF lead in creating a fit</a:t>
            </a:r>
          </a:p>
          <a:p>
            <a:pPr lvl="1">
              <a:lnSpc>
                <a:spcPct val="90000"/>
              </a:lnSpc>
            </a:pPr>
            <a:r>
              <a:rPr lang="en-US" sz="2400">
                <a:latin typeface="Tahoma" pitchFamily="34" charset="0"/>
              </a:rPr>
              <a:t>Requires continuous collaboration with proposed EA</a:t>
            </a:r>
          </a:p>
          <a:p>
            <a:pPr lvl="1">
              <a:lnSpc>
                <a:spcPct val="90000"/>
              </a:lnSpc>
            </a:pPr>
            <a:r>
              <a:rPr lang="en-US" sz="2400">
                <a:latin typeface="Tahoma" pitchFamily="34" charset="0"/>
              </a:rPr>
              <a:t>Key areas for discussion</a:t>
            </a:r>
          </a:p>
          <a:p>
            <a:pPr lvl="2">
              <a:lnSpc>
                <a:spcPct val="90000"/>
              </a:lnSpc>
            </a:pPr>
            <a:r>
              <a:rPr lang="en-US" sz="2000">
                <a:latin typeface="Tahoma" pitchFamily="34" charset="0"/>
              </a:rPr>
              <a:t>Eligible activities for MIF financing</a:t>
            </a:r>
          </a:p>
          <a:p>
            <a:pPr lvl="2">
              <a:lnSpc>
                <a:spcPct val="90000"/>
              </a:lnSpc>
            </a:pPr>
            <a:r>
              <a:rPr lang="en-US" sz="2000">
                <a:latin typeface="Tahoma" pitchFamily="34" charset="0"/>
              </a:rPr>
              <a:t>Split of MIF and Counterpart Financing</a:t>
            </a:r>
          </a:p>
          <a:p>
            <a:pPr lvl="2">
              <a:lnSpc>
                <a:spcPct val="90000"/>
              </a:lnSpc>
            </a:pPr>
            <a:r>
              <a:rPr lang="en-US" sz="2000">
                <a:latin typeface="Tahoma" pitchFamily="34" charset="0"/>
              </a:rPr>
              <a:t>Sustainability</a:t>
            </a:r>
          </a:p>
          <a:p>
            <a:pPr lvl="2">
              <a:lnSpc>
                <a:spcPct val="90000"/>
              </a:lnSpc>
            </a:pPr>
            <a:endParaRPr lang="en-US" sz="2000">
              <a:latin typeface="Tahoma"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latin typeface="Tahoma" pitchFamily="34" charset="0"/>
              </a:rPr>
              <a:t>Project Design</a:t>
            </a:r>
          </a:p>
        </p:txBody>
      </p:sp>
      <p:sp>
        <p:nvSpPr>
          <p:cNvPr id="11267" name="Rectangle 3"/>
          <p:cNvSpPr>
            <a:spLocks noGrp="1" noChangeArrowheads="1"/>
          </p:cNvSpPr>
          <p:nvPr>
            <p:ph type="body" idx="1"/>
          </p:nvPr>
        </p:nvSpPr>
        <p:spPr/>
        <p:txBody>
          <a:bodyPr/>
          <a:lstStyle/>
          <a:p>
            <a:pPr>
              <a:lnSpc>
                <a:spcPct val="90000"/>
              </a:lnSpc>
            </a:pPr>
            <a:r>
              <a:rPr lang="en-US">
                <a:latin typeface="Tahoma" pitchFamily="34" charset="0"/>
              </a:rPr>
              <a:t>Key Elements of Executing Agency’s proposal</a:t>
            </a:r>
          </a:p>
          <a:p>
            <a:pPr lvl="1">
              <a:lnSpc>
                <a:spcPct val="90000"/>
              </a:lnSpc>
            </a:pPr>
            <a:r>
              <a:rPr lang="en-US">
                <a:latin typeface="Tahoma" pitchFamily="34" charset="0"/>
              </a:rPr>
              <a:t>Objectives</a:t>
            </a:r>
          </a:p>
          <a:p>
            <a:pPr lvl="1">
              <a:lnSpc>
                <a:spcPct val="90000"/>
              </a:lnSpc>
            </a:pPr>
            <a:r>
              <a:rPr lang="en-US">
                <a:latin typeface="Tahoma" pitchFamily="34" charset="0"/>
              </a:rPr>
              <a:t>Activities</a:t>
            </a:r>
          </a:p>
          <a:p>
            <a:pPr lvl="1">
              <a:lnSpc>
                <a:spcPct val="90000"/>
              </a:lnSpc>
            </a:pPr>
            <a:r>
              <a:rPr lang="en-US">
                <a:latin typeface="Tahoma" pitchFamily="34" charset="0"/>
              </a:rPr>
              <a:t>Budget (MIF and Counterpart)</a:t>
            </a:r>
          </a:p>
          <a:p>
            <a:pPr lvl="1">
              <a:lnSpc>
                <a:spcPct val="90000"/>
              </a:lnSpc>
            </a:pPr>
            <a:r>
              <a:rPr lang="en-US">
                <a:latin typeface="Tahoma" pitchFamily="34" charset="0"/>
              </a:rPr>
              <a:t>Implementation Timeframe</a:t>
            </a:r>
          </a:p>
          <a:p>
            <a:pPr lvl="1">
              <a:lnSpc>
                <a:spcPct val="90000"/>
              </a:lnSpc>
            </a:pPr>
            <a:r>
              <a:rPr lang="en-US">
                <a:latin typeface="Tahoma" pitchFamily="34" charset="0"/>
              </a:rPr>
              <a:t>Measuring Success (indicators)</a:t>
            </a:r>
          </a:p>
          <a:p>
            <a:pPr>
              <a:lnSpc>
                <a:spcPct val="90000"/>
              </a:lnSpc>
            </a:pPr>
            <a:r>
              <a:rPr lang="en-US">
                <a:latin typeface="Tahoma" pitchFamily="34" charset="0"/>
              </a:rPr>
              <a:t>Institutional Assessment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latin typeface="Tahoma" pitchFamily="34" charset="0"/>
              </a:rPr>
              <a:t>Project Design</a:t>
            </a:r>
          </a:p>
        </p:txBody>
      </p:sp>
      <p:sp>
        <p:nvSpPr>
          <p:cNvPr id="13315" name="Rectangle 3"/>
          <p:cNvSpPr>
            <a:spLocks noGrp="1" noChangeArrowheads="1"/>
          </p:cNvSpPr>
          <p:nvPr>
            <p:ph type="body" idx="1"/>
          </p:nvPr>
        </p:nvSpPr>
        <p:spPr/>
        <p:txBody>
          <a:bodyPr/>
          <a:lstStyle/>
          <a:p>
            <a:r>
              <a:rPr lang="en-US">
                <a:latin typeface="Tahoma" pitchFamily="34" charset="0"/>
              </a:rPr>
              <a:t>The Approval Process</a:t>
            </a:r>
          </a:p>
          <a:p>
            <a:pPr lvl="1"/>
            <a:r>
              <a:rPr lang="en-US">
                <a:latin typeface="Tahoma" pitchFamily="34" charset="0"/>
              </a:rPr>
              <a:t>Country Coordinator plays an important role</a:t>
            </a:r>
          </a:p>
          <a:p>
            <a:pPr lvl="1"/>
            <a:r>
              <a:rPr lang="en-US">
                <a:latin typeface="Tahoma" pitchFamily="34" charset="0"/>
              </a:rPr>
              <a:t>Keep the Representative engaged</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latin typeface="Tahoma" pitchFamily="34" charset="0"/>
              </a:rPr>
              <a:t>Project Design and Approval Process</a:t>
            </a:r>
          </a:p>
        </p:txBody>
      </p:sp>
      <p:sp>
        <p:nvSpPr>
          <p:cNvPr id="15363" name="Rectangle 3"/>
          <p:cNvSpPr>
            <a:spLocks noGrp="1" noChangeArrowheads="1"/>
          </p:cNvSpPr>
          <p:nvPr>
            <p:ph type="body" idx="1"/>
          </p:nvPr>
        </p:nvSpPr>
        <p:spPr/>
        <p:txBody>
          <a:bodyPr/>
          <a:lstStyle/>
          <a:p>
            <a:pPr>
              <a:lnSpc>
                <a:spcPct val="90000"/>
              </a:lnSpc>
            </a:pPr>
            <a:r>
              <a:rPr lang="en-US" sz="2800">
                <a:latin typeface="Tahoma" pitchFamily="34" charset="0"/>
              </a:rPr>
              <a:t>Proposal from EA finalised</a:t>
            </a:r>
          </a:p>
          <a:p>
            <a:pPr>
              <a:lnSpc>
                <a:spcPct val="90000"/>
              </a:lnSpc>
            </a:pPr>
            <a:r>
              <a:rPr lang="en-US" sz="2800">
                <a:latin typeface="Tahoma" pitchFamily="34" charset="0"/>
              </a:rPr>
              <a:t>COF prepares and circulates 1 page outline to MIF and RE3 management via e mail</a:t>
            </a:r>
          </a:p>
          <a:p>
            <a:pPr>
              <a:lnSpc>
                <a:spcPct val="90000"/>
              </a:lnSpc>
            </a:pPr>
            <a:r>
              <a:rPr lang="en-US" sz="2800">
                <a:latin typeface="Tahoma" pitchFamily="34" charset="0"/>
              </a:rPr>
              <a:t>5 day period for “ non objection”</a:t>
            </a:r>
          </a:p>
          <a:p>
            <a:pPr>
              <a:lnSpc>
                <a:spcPct val="90000"/>
              </a:lnSpc>
            </a:pPr>
            <a:r>
              <a:rPr lang="en-US" sz="2800">
                <a:latin typeface="Tahoma" pitchFamily="34" charset="0"/>
              </a:rPr>
              <a:t>Operation entered in OPUS by team leader (as a MIF DOA operation) – Luis Chiang is your friend!</a:t>
            </a:r>
          </a:p>
          <a:p>
            <a:pPr>
              <a:lnSpc>
                <a:spcPct val="90000"/>
              </a:lnSpc>
            </a:pPr>
            <a:r>
              <a:rPr lang="en-US" sz="2800">
                <a:latin typeface="Tahoma" pitchFamily="34" charset="0"/>
              </a:rPr>
              <a:t>Country Coordinator completes OPUS registration TC number is assigned</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a:latin typeface="Tahoma" pitchFamily="34" charset="0"/>
              </a:rPr>
              <a:t>Project Design and Approval</a:t>
            </a:r>
          </a:p>
        </p:txBody>
      </p:sp>
      <p:sp>
        <p:nvSpPr>
          <p:cNvPr id="16387" name="Rectangle 3"/>
          <p:cNvSpPr>
            <a:spLocks noGrp="1" noChangeArrowheads="1"/>
          </p:cNvSpPr>
          <p:nvPr>
            <p:ph type="body" idx="1"/>
          </p:nvPr>
        </p:nvSpPr>
        <p:spPr/>
        <p:txBody>
          <a:bodyPr/>
          <a:lstStyle/>
          <a:p>
            <a:pPr>
              <a:lnSpc>
                <a:spcPct val="90000"/>
              </a:lnSpc>
            </a:pPr>
            <a:r>
              <a:rPr lang="en-US" sz="2800">
                <a:latin typeface="Tahoma" pitchFamily="34" charset="0"/>
              </a:rPr>
              <a:t>Plan of Operations prepared by Team Leader and reviewed and approved by the Representative</a:t>
            </a:r>
          </a:p>
          <a:p>
            <a:pPr lvl="1">
              <a:lnSpc>
                <a:spcPct val="90000"/>
              </a:lnSpc>
            </a:pPr>
            <a:r>
              <a:rPr lang="en-US" sz="2400">
                <a:latin typeface="Tahoma" pitchFamily="34" charset="0"/>
              </a:rPr>
              <a:t>Key Annexes</a:t>
            </a:r>
          </a:p>
          <a:p>
            <a:pPr lvl="2">
              <a:lnSpc>
                <a:spcPct val="90000"/>
              </a:lnSpc>
            </a:pPr>
            <a:r>
              <a:rPr lang="en-US" sz="2000">
                <a:latin typeface="Tahoma" pitchFamily="34" charset="0"/>
              </a:rPr>
              <a:t>Institutional Assessment</a:t>
            </a:r>
          </a:p>
          <a:p>
            <a:pPr lvl="2">
              <a:lnSpc>
                <a:spcPct val="90000"/>
              </a:lnSpc>
            </a:pPr>
            <a:r>
              <a:rPr lang="en-US" sz="2000">
                <a:latin typeface="Tahoma" pitchFamily="34" charset="0"/>
              </a:rPr>
              <a:t>Logical Framework (1 page)</a:t>
            </a:r>
          </a:p>
          <a:p>
            <a:pPr lvl="2">
              <a:lnSpc>
                <a:spcPct val="90000"/>
              </a:lnSpc>
            </a:pPr>
            <a:r>
              <a:rPr lang="en-US" sz="2000">
                <a:latin typeface="Tahoma" pitchFamily="34" charset="0"/>
              </a:rPr>
              <a:t>Proposal</a:t>
            </a:r>
          </a:p>
          <a:p>
            <a:pPr>
              <a:lnSpc>
                <a:spcPct val="90000"/>
              </a:lnSpc>
            </a:pPr>
            <a:r>
              <a:rPr lang="en-US" sz="2800">
                <a:latin typeface="Tahoma" pitchFamily="34" charset="0"/>
              </a:rPr>
              <a:t>PDF of original Plan of Operations signed by COF Representative sent to Enrique Gochicoa with a cc to Country Coordinator</a:t>
            </a:r>
          </a:p>
          <a:p>
            <a:pPr>
              <a:lnSpc>
                <a:spcPct val="90000"/>
              </a:lnSpc>
            </a:pPr>
            <a:r>
              <a:rPr lang="en-US" sz="2800">
                <a:latin typeface="Tahoma" pitchFamily="34" charset="0"/>
              </a:rPr>
              <a:t>ATN# is assigned</a:t>
            </a: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469</TotalTime>
  <Words>3670</Words>
  <Application>Microsoft Office PowerPoint</Application>
  <PresentationFormat>On-screen Show (4:3)</PresentationFormat>
  <Paragraphs>317</Paragraphs>
  <Slides>34</Slides>
  <Notes>23</Notes>
  <HiddenSlides>0</HiddenSlides>
  <MMClips>5</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34</vt:i4>
      </vt:variant>
    </vt:vector>
  </HeadingPairs>
  <TitlesOfParts>
    <vt:vector size="38" baseType="lpstr">
      <vt:lpstr>Times New Roman</vt:lpstr>
      <vt:lpstr>Tahoma</vt:lpstr>
      <vt:lpstr>Arial</vt:lpstr>
      <vt:lpstr>Default Design</vt:lpstr>
      <vt:lpstr>COF/CTT Experiences – MIF Delegation of Authority Program</vt:lpstr>
      <vt:lpstr>Snapshot of COF/CTT Program</vt:lpstr>
      <vt:lpstr>Key Topics for Discussion</vt:lpstr>
      <vt:lpstr>Project Identification</vt:lpstr>
      <vt:lpstr>Project Design</vt:lpstr>
      <vt:lpstr>Project Design</vt:lpstr>
      <vt:lpstr>Project Design</vt:lpstr>
      <vt:lpstr>Project Design and Approval Process</vt:lpstr>
      <vt:lpstr>Project Design and Approval</vt:lpstr>
      <vt:lpstr>Project Design and Approval</vt:lpstr>
      <vt:lpstr>Project Design</vt:lpstr>
      <vt:lpstr>Project Supervision</vt:lpstr>
      <vt:lpstr>Project Supervision</vt:lpstr>
      <vt:lpstr>Project Supervision</vt:lpstr>
      <vt:lpstr>Project Supervision</vt:lpstr>
      <vt:lpstr>Project Supervision</vt:lpstr>
      <vt:lpstr>Project Supervision</vt:lpstr>
      <vt:lpstr>Project Supervision</vt:lpstr>
      <vt:lpstr>Did you have previous experience with a multilateral agency?</vt:lpstr>
      <vt:lpstr>Riaz Ali – Project Coordinator Image Skills Centre</vt:lpstr>
      <vt:lpstr>How was your interaction different from working with other contributors?</vt:lpstr>
      <vt:lpstr>Riaz Ali – Project Coordinator Image Skills Centre</vt:lpstr>
      <vt:lpstr>Slide 23</vt:lpstr>
      <vt:lpstr>Riaz Ali – Project Coordinator Image Skills Centre</vt:lpstr>
      <vt:lpstr>Slide 25</vt:lpstr>
      <vt:lpstr>Riaz Ali – Project Coordinator Image Skills Centre</vt:lpstr>
      <vt:lpstr>Slide 27</vt:lpstr>
      <vt:lpstr>Riaz Ali – Project Coordinator Image Skills Centre</vt:lpstr>
      <vt:lpstr>Knowledge Management</vt:lpstr>
      <vt:lpstr>Knowledge Management</vt:lpstr>
      <vt:lpstr>Conclusions - DOA Program </vt:lpstr>
      <vt:lpstr>Conclusions</vt:lpstr>
      <vt:lpstr>Conclusions</vt:lpstr>
      <vt:lpstr>Conclusions</vt:lpstr>
    </vt:vector>
  </TitlesOfParts>
  <Company>Inter-American Development Bank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COF/CTT Experiences – MIF Delegation of Authority Program</dc:title>
  <dc:creator>Administrator</dc:creator>
  <cp:lastModifiedBy>anarod</cp:lastModifiedBy>
  <cp:revision>19</cp:revision>
  <dcterms:created xsi:type="dcterms:W3CDTF">2007-04-29T14:02:07Z</dcterms:created>
  <dcterms:modified xsi:type="dcterms:W3CDTF">2010-07-12T04:32:47Z</dcterms:modified>
</cp:coreProperties>
</file>