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9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781800" cy="9912350"/>
  <p:embeddedFontLst>
    <p:embeddedFont>
      <p:font typeface="Tahoma" pitchFamily="34" charset="0"/>
      <p:regular r:id="rId7"/>
      <p:bold r:id="rId8"/>
    </p:embeddedFont>
    <p:embeddedFont>
      <p:font typeface="Comic Sans MS" pitchFamily="66" charset="0"/>
      <p:regular r:id="rId9"/>
      <p:bold r:id="rId1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448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3607E9-CC7D-4020-9392-CF5B387779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0" y="0"/>
            <a:ext cx="825500" cy="6858000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D0B83725-BFA0-4E65-B812-3C3CE8F113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ltGray">
          <a:xfrm>
            <a:off x="0" y="3543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8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C5941-E95B-4269-9074-025016E4A4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6AFB1-0E17-48E8-82AC-5B81AFAD14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3A81C-D9AB-4950-A633-CDEAA0BE20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5A567-B944-4FDE-AA02-6F5696984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44261-7DDE-4849-BCB2-39F43C7136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07CA4C-63AC-4B00-B839-C98D414657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C872C-BCCA-4A4F-A62F-C5C9E173A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8423F-38CC-4D29-82F7-52011D01B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B6F6D-A89B-446A-B090-53C7D51AA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43F2E-8C22-48B4-AC74-794F0DB99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3491598F-AD8B-4947-9EB6-AA5689CD903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Monotype Sort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Monotype Sort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Monotype Sort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</p:spPr>
        <p:txBody>
          <a:bodyPr/>
          <a:lstStyle/>
          <a:p>
            <a:r>
              <a:rPr lang="en-US" sz="3200"/>
              <a:t>	</a:t>
            </a:r>
            <a:r>
              <a:rPr lang="en-US" sz="3200">
                <a:solidFill>
                  <a:srgbClr val="FFFFFF"/>
                </a:solidFill>
              </a:rPr>
              <a:t>CANCUN: a milestone on the way to the DOHA ROUND conclusion</a:t>
            </a:r>
            <a:endParaRPr lang="en-US" sz="48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219200" y="1447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99"/>
                </a:solidFill>
              </a:rPr>
              <a:t>Pierre DEFRAIGNE</a:t>
            </a:r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1000" y="1981200"/>
            <a:ext cx="8458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Comic Sans MS" pitchFamily="66" charset="0"/>
              </a:rPr>
              <a:t>1.	</a:t>
            </a:r>
            <a:r>
              <a:rPr lang="en-US" b="1">
                <a:solidFill>
                  <a:srgbClr val="FFFFFF"/>
                </a:solidFill>
                <a:latin typeface="Comic Sans MS" pitchFamily="66" charset="0"/>
              </a:rPr>
              <a:t>WHY THE DOHA DEVELOPMENT AGENDA?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	Strengthening the multilateral trading system</a:t>
            </a:r>
          </a:p>
          <a:p>
            <a:pPr lvl="3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versus unilateralism</a:t>
            </a:r>
          </a:p>
          <a:p>
            <a:pPr lvl="3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framing the RTA’s</a:t>
            </a:r>
          </a:p>
          <a:p>
            <a:pPr lvl="3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Supporting the dynamics of trade liberalization and rules-		setting (world growth and effective domestic policies)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DDA part of a global agenda (Monterrey - Joburg - MDR’s) 		towards coherence between:</a:t>
            </a:r>
          </a:p>
          <a:p>
            <a:pPr lvl="3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North South convergence</a:t>
            </a:r>
          </a:p>
          <a:p>
            <a:pPr lvl="3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sustainability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  <a:noFill/>
          <a:ln/>
        </p:spPr>
        <p:txBody>
          <a:bodyPr/>
          <a:lstStyle/>
          <a:p>
            <a:r>
              <a:rPr lang="en-US" sz="3200"/>
              <a:t>	</a:t>
            </a:r>
            <a:r>
              <a:rPr lang="en-US" sz="3200">
                <a:solidFill>
                  <a:srgbClr val="FFFFFF"/>
                </a:solidFill>
              </a:rPr>
              <a:t>CANCUN: a milestone on the way to the DOHA ROUND conclusion</a:t>
            </a:r>
            <a:endParaRPr lang="en-US" sz="48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19200" y="1447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99"/>
                </a:solidFill>
              </a:rPr>
              <a:t>Pierre DEFRAIGNE</a:t>
            </a:r>
            <a:endParaRPr lang="en-US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8458200" cy="374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Comic Sans MS" pitchFamily="66" charset="0"/>
              </a:rPr>
              <a:t>2.	</a:t>
            </a:r>
            <a:r>
              <a:rPr lang="en-US" b="1">
                <a:solidFill>
                  <a:srgbClr val="FFFFFF"/>
                </a:solidFill>
                <a:latin typeface="Comic Sans MS" pitchFamily="66" charset="0"/>
              </a:rPr>
              <a:t>WHAT makes CANCUN a decisive step?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	Need for a new momentum (world economy and 			multilateralism)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3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bringing the DC’s to the heart of the world economy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ensuring WTO legitimacy with respect to the civil society 		(values and interests compatibility)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  <p:bldP spid="512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  <a:noFill/>
          <a:ln/>
        </p:spPr>
        <p:txBody>
          <a:bodyPr/>
          <a:lstStyle/>
          <a:p>
            <a:r>
              <a:rPr lang="en-US" sz="3200"/>
              <a:t>	</a:t>
            </a:r>
            <a:r>
              <a:rPr lang="en-US" sz="3200">
                <a:solidFill>
                  <a:srgbClr val="FFFFFF"/>
                </a:solidFill>
              </a:rPr>
              <a:t>CANCUN: a milestone on the way to the DOHA ROUND conclusion</a:t>
            </a:r>
            <a:endParaRPr lang="en-US" sz="480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219200" y="1447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99"/>
                </a:solidFill>
              </a:rPr>
              <a:t>Pierre DEFRAIGNE</a:t>
            </a:r>
            <a:endParaRPr 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1000" y="2362200"/>
            <a:ext cx="845820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Comic Sans MS" pitchFamily="66" charset="0"/>
              </a:rPr>
              <a:t>3.	</a:t>
            </a:r>
            <a:r>
              <a:rPr lang="en-US" b="1">
                <a:solidFill>
                  <a:srgbClr val="FFFFFF"/>
                </a:solidFill>
                <a:latin typeface="Comic Sans MS" pitchFamily="66" charset="0"/>
              </a:rPr>
              <a:t>CANCUN’s Ministerial Conference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	preparation (Mini Ministerials and EU leadership)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3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the issues at stake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2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market access (agri, non agri, services)</a:t>
            </a:r>
          </a:p>
          <a:p>
            <a:pPr lvl="2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rules (Singapore issues, DSU, AD/AS)</a:t>
            </a:r>
          </a:p>
          <a:p>
            <a:pPr lvl="2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crutial items: drugs, SDT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1143000"/>
          </a:xfrm>
          <a:noFill/>
          <a:ln/>
        </p:spPr>
        <p:txBody>
          <a:bodyPr/>
          <a:lstStyle/>
          <a:p>
            <a:r>
              <a:rPr lang="en-US" sz="3200"/>
              <a:t>	</a:t>
            </a:r>
            <a:r>
              <a:rPr lang="en-US" sz="3200">
                <a:solidFill>
                  <a:srgbClr val="FFFFFF"/>
                </a:solidFill>
              </a:rPr>
              <a:t>CANCUN: a milestone on the way to the DOHA ROUND conclusion</a:t>
            </a:r>
            <a:endParaRPr lang="en-US" sz="48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219200" y="14478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FF99"/>
                </a:solidFill>
              </a:rPr>
              <a:t>Pierre DEFRAIGNE</a:t>
            </a:r>
            <a:endParaRPr lang="en-U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2362200"/>
            <a:ext cx="84582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Comic Sans MS" pitchFamily="66" charset="0"/>
              </a:rPr>
              <a:t>4.	</a:t>
            </a:r>
            <a:r>
              <a:rPr lang="en-US" b="1">
                <a:solidFill>
                  <a:srgbClr val="FFFFFF"/>
                </a:solidFill>
                <a:latin typeface="Comic Sans MS" pitchFamily="66" charset="0"/>
              </a:rPr>
              <a:t>CANCUN PROSPECTS</a:t>
            </a:r>
          </a:p>
          <a:p>
            <a:pPr>
              <a:spcBef>
                <a:spcPct val="50000"/>
              </a:spcBef>
            </a:pPr>
            <a:endParaRPr lang="en-US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	a make or break deal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3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1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	what if?</a:t>
            </a:r>
          </a:p>
          <a:p>
            <a:pPr lvl="1">
              <a:buFontTx/>
              <a:buChar char="•"/>
            </a:pPr>
            <a:endParaRPr lang="en-US" sz="2000">
              <a:solidFill>
                <a:srgbClr val="FFFFFF"/>
              </a:solidFill>
              <a:latin typeface="Comic Sans MS" pitchFamily="66" charset="0"/>
            </a:endParaRPr>
          </a:p>
          <a:p>
            <a:pPr lvl="2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is there a B-plan?</a:t>
            </a:r>
          </a:p>
          <a:p>
            <a:pPr lvl="2">
              <a:buFontTx/>
              <a:buChar char="•"/>
            </a:pPr>
            <a:r>
              <a:rPr lang="en-US" sz="2000">
                <a:solidFill>
                  <a:srgbClr val="FFFFFF"/>
                </a:solidFill>
                <a:latin typeface="Comic Sans MS" pitchFamily="66" charset="0"/>
              </a:rPr>
              <a:t> what about the bilateral route?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utoUpdateAnimBg="0"/>
      <p:bldP spid="7174" grpId="0" autoUpdateAnimBg="0"/>
    </p:bldLst>
  </p:timing>
</p:sld>
</file>

<file path=ppt/theme/theme1.xml><?xml version="1.0" encoding="utf-8"?>
<a:theme xmlns:a="http://schemas.openxmlformats.org/drawingml/2006/main" name="Whirlpool">
  <a:themeElements>
    <a:clrScheme name="Whirlpool 1">
      <a:dk1>
        <a:srgbClr val="000066"/>
      </a:dk1>
      <a:lt1>
        <a:srgbClr val="CCEC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AEC9DA"/>
      </a:accent4>
      <a:accent5>
        <a:srgbClr val="E2CAFF"/>
      </a:accent5>
      <a:accent6>
        <a:srgbClr val="8A8AE7"/>
      </a:accent6>
      <a:hlink>
        <a:srgbClr val="99CCFF"/>
      </a:hlink>
      <a:folHlink>
        <a:srgbClr val="0066FF"/>
      </a:folHlink>
    </a:clrScheme>
    <a:fontScheme name="Whirlpoo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Whirlpool 1">
        <a:dk1>
          <a:srgbClr val="000066"/>
        </a:dk1>
        <a:lt1>
          <a:srgbClr val="CCEC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2">
        <a:dk1>
          <a:srgbClr val="000066"/>
        </a:dk1>
        <a:lt1>
          <a:srgbClr val="CCEC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AEC9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rlpool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Designs\Whirlpool.pot</Template>
  <TotalTime>111</TotalTime>
  <Words>16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Times New Roman</vt:lpstr>
      <vt:lpstr>Tahoma</vt:lpstr>
      <vt:lpstr>Monotype Sorts</vt:lpstr>
      <vt:lpstr>Comic Sans MS</vt:lpstr>
      <vt:lpstr>Whirlpool</vt:lpstr>
      <vt:lpstr> CANCUN: a milestone on the way to the DOHA ROUND conclusion</vt:lpstr>
      <vt:lpstr> CANCUN: a milestone on the way to the DOHA ROUND conclusion</vt:lpstr>
      <vt:lpstr> CANCUN: a milestone on the way to the DOHA ROUND conclusion</vt:lpstr>
      <vt:lpstr> CANCUN: a milestone on the way to the DOHA ROUND 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CANCUN: a milestone on the way to the DOHA ROUND conclusion</dc:title>
  <dc:creator>vrancka</dc:creator>
  <cp:lastModifiedBy>anarod</cp:lastModifiedBy>
  <cp:revision>4</cp:revision>
  <cp:lastPrinted>2003-08-01T15:35:52Z</cp:lastPrinted>
  <dcterms:created xsi:type="dcterms:W3CDTF">2003-08-01T13:38:11Z</dcterms:created>
  <dcterms:modified xsi:type="dcterms:W3CDTF">2010-07-12T02:17:35Z</dcterms:modified>
</cp:coreProperties>
</file>