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49" r:id="rId1"/>
  </p:sldMasterIdLst>
  <p:notesMasterIdLst>
    <p:notesMasterId r:id="rId19"/>
  </p:notesMasterIdLst>
  <p:handoutMasterIdLst>
    <p:handoutMasterId r:id="rId20"/>
  </p:handoutMasterIdLst>
  <p:sldIdLst>
    <p:sldId id="256" r:id="rId2"/>
    <p:sldId id="286" r:id="rId3"/>
    <p:sldId id="258" r:id="rId4"/>
    <p:sldId id="284" r:id="rId5"/>
    <p:sldId id="282" r:id="rId6"/>
    <p:sldId id="273" r:id="rId7"/>
    <p:sldId id="274" r:id="rId8"/>
    <p:sldId id="276" r:id="rId9"/>
    <p:sldId id="279" r:id="rId10"/>
    <p:sldId id="268" r:id="rId11"/>
    <p:sldId id="264" r:id="rId12"/>
    <p:sldId id="285" r:id="rId13"/>
    <p:sldId id="269" r:id="rId14"/>
    <p:sldId id="280" r:id="rId15"/>
    <p:sldId id="281" r:id="rId16"/>
    <p:sldId id="272" r:id="rId17"/>
    <p:sldId id="287" r:id="rId18"/>
  </p:sldIdLst>
  <p:sldSz cx="9144000" cy="6858000" type="screen4x3"/>
  <p:notesSz cx="6858000" cy="9144000"/>
  <p:embeddedFontLst>
    <p:embeddedFont>
      <p:font typeface="Arial Narrow" pitchFamily="34" charset="0"/>
      <p:regular r:id="rId21"/>
      <p:bold r:id="rId22"/>
      <p:italic r:id="rId23"/>
      <p:boldItalic r:id="rId24"/>
    </p:embeddedFont>
    <p:embeddedFont>
      <p:font typeface="Webdings" pitchFamily="18" charset="2"/>
      <p:regular r:id="rId25"/>
    </p:embeddedFont>
    <p:embeddedFont>
      <p:font typeface="Wingdings 2" pitchFamily="18" charset="2"/>
      <p:regular r:id="rId26"/>
    </p:embeddedFont>
    <p:embeddedFont>
      <p:font typeface="Garamond" pitchFamily="18" charset="0"/>
      <p:regular r:id="rId27"/>
      <p:bold r:id="rId28"/>
      <p:italic r:id="rId29"/>
    </p:embeddedFont>
  </p:embeddedFontLst>
  <p:defaultTextStyle>
    <a:defPPr>
      <a:defRPr lang="en-US"/>
    </a:defPPr>
    <a:lvl1pPr algn="l" rtl="0" fontAlgn="base">
      <a:spcBef>
        <a:spcPct val="20000"/>
      </a:spcBef>
      <a:spcAft>
        <a:spcPct val="0"/>
      </a:spcAft>
      <a:defRPr sz="2400" b="1" kern="1200">
        <a:solidFill>
          <a:schemeClr val="tx1"/>
        </a:solidFill>
        <a:latin typeface="Arial Narrow" pitchFamily="34" charset="0"/>
        <a:ea typeface="+mn-ea"/>
        <a:cs typeface="+mn-cs"/>
      </a:defRPr>
    </a:lvl1pPr>
    <a:lvl2pPr marL="457200" algn="l" rtl="0" fontAlgn="base">
      <a:spcBef>
        <a:spcPct val="20000"/>
      </a:spcBef>
      <a:spcAft>
        <a:spcPct val="0"/>
      </a:spcAft>
      <a:defRPr sz="2400" b="1" kern="1200">
        <a:solidFill>
          <a:schemeClr val="tx1"/>
        </a:solidFill>
        <a:latin typeface="Arial Narrow" pitchFamily="34" charset="0"/>
        <a:ea typeface="+mn-ea"/>
        <a:cs typeface="+mn-cs"/>
      </a:defRPr>
    </a:lvl2pPr>
    <a:lvl3pPr marL="914400" algn="l" rtl="0" fontAlgn="base">
      <a:spcBef>
        <a:spcPct val="20000"/>
      </a:spcBef>
      <a:spcAft>
        <a:spcPct val="0"/>
      </a:spcAft>
      <a:defRPr sz="2400" b="1" kern="1200">
        <a:solidFill>
          <a:schemeClr val="tx1"/>
        </a:solidFill>
        <a:latin typeface="Arial Narrow" pitchFamily="34" charset="0"/>
        <a:ea typeface="+mn-ea"/>
        <a:cs typeface="+mn-cs"/>
      </a:defRPr>
    </a:lvl3pPr>
    <a:lvl4pPr marL="1371600" algn="l" rtl="0" fontAlgn="base">
      <a:spcBef>
        <a:spcPct val="20000"/>
      </a:spcBef>
      <a:spcAft>
        <a:spcPct val="0"/>
      </a:spcAft>
      <a:defRPr sz="2400" b="1" kern="1200">
        <a:solidFill>
          <a:schemeClr val="tx1"/>
        </a:solidFill>
        <a:latin typeface="Arial Narrow" pitchFamily="34" charset="0"/>
        <a:ea typeface="+mn-ea"/>
        <a:cs typeface="+mn-cs"/>
      </a:defRPr>
    </a:lvl4pPr>
    <a:lvl5pPr marL="1828800" algn="l" rtl="0" fontAlgn="base">
      <a:spcBef>
        <a:spcPct val="20000"/>
      </a:spcBef>
      <a:spcAft>
        <a:spcPct val="0"/>
      </a:spcAft>
      <a:defRPr sz="2400" b="1" kern="1200">
        <a:solidFill>
          <a:schemeClr val="tx1"/>
        </a:solidFill>
        <a:latin typeface="Arial Narrow" pitchFamily="34" charset="0"/>
        <a:ea typeface="+mn-ea"/>
        <a:cs typeface="+mn-cs"/>
      </a:defRPr>
    </a:lvl5pPr>
    <a:lvl6pPr marL="2286000" algn="l" defTabSz="914400" rtl="0" eaLnBrk="1" latinLnBrk="0" hangingPunct="1">
      <a:defRPr sz="2400" b="1" kern="1200">
        <a:solidFill>
          <a:schemeClr val="tx1"/>
        </a:solidFill>
        <a:latin typeface="Arial Narrow" pitchFamily="34" charset="0"/>
        <a:ea typeface="+mn-ea"/>
        <a:cs typeface="+mn-cs"/>
      </a:defRPr>
    </a:lvl6pPr>
    <a:lvl7pPr marL="2743200" algn="l" defTabSz="914400" rtl="0" eaLnBrk="1" latinLnBrk="0" hangingPunct="1">
      <a:defRPr sz="2400" b="1" kern="1200">
        <a:solidFill>
          <a:schemeClr val="tx1"/>
        </a:solidFill>
        <a:latin typeface="Arial Narrow" pitchFamily="34" charset="0"/>
        <a:ea typeface="+mn-ea"/>
        <a:cs typeface="+mn-cs"/>
      </a:defRPr>
    </a:lvl7pPr>
    <a:lvl8pPr marL="3200400" algn="l" defTabSz="914400" rtl="0" eaLnBrk="1" latinLnBrk="0" hangingPunct="1">
      <a:defRPr sz="2400" b="1" kern="1200">
        <a:solidFill>
          <a:schemeClr val="tx1"/>
        </a:solidFill>
        <a:latin typeface="Arial Narrow" pitchFamily="34" charset="0"/>
        <a:ea typeface="+mn-ea"/>
        <a:cs typeface="+mn-cs"/>
      </a:defRPr>
    </a:lvl8pPr>
    <a:lvl9pPr marL="3657600" algn="l" defTabSz="914400" rtl="0" eaLnBrk="1" latinLnBrk="0" hangingPunct="1">
      <a:defRPr sz="2400" b="1" kern="1200">
        <a:solidFill>
          <a:schemeClr val="tx1"/>
        </a:solidFill>
        <a:latin typeface="Arial Narrow"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CFF"/>
    <a:srgbClr val="99CCFF"/>
    <a:srgbClr val="660066"/>
    <a:srgbClr val="6666FF"/>
    <a:srgbClr val="6699FF"/>
    <a:srgbClr val="FF5050"/>
    <a:srgbClr val="FFFF00"/>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619" autoAdjust="0"/>
    <p:restoredTop sz="86449" autoAdjust="0"/>
  </p:normalViewPr>
  <p:slideViewPr>
    <p:cSldViewPr>
      <p:cViewPr varScale="1">
        <p:scale>
          <a:sx n="58" d="100"/>
          <a:sy n="58" d="100"/>
        </p:scale>
        <p:origin x="-240"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298" name="Rectangle 1026"/>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200" b="0">
                <a:latin typeface="Times New Roman" pitchFamily="18" charset="0"/>
              </a:defRPr>
            </a:lvl1pPr>
          </a:lstStyle>
          <a:p>
            <a:endParaRPr lang="en-US"/>
          </a:p>
        </p:txBody>
      </p:sp>
      <p:sp>
        <p:nvSpPr>
          <p:cNvPr id="55299" name="Rectangle 1027"/>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200" b="0">
                <a:latin typeface="Times New Roman" pitchFamily="18" charset="0"/>
              </a:defRPr>
            </a:lvl1pPr>
          </a:lstStyle>
          <a:p>
            <a:endParaRPr lang="en-US"/>
          </a:p>
        </p:txBody>
      </p:sp>
      <p:sp>
        <p:nvSpPr>
          <p:cNvPr id="55300" name="Rectangle 1028"/>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defRPr sz="1200" b="0">
                <a:latin typeface="Times New Roman" pitchFamily="18" charset="0"/>
              </a:defRPr>
            </a:lvl1pPr>
          </a:lstStyle>
          <a:p>
            <a:endParaRPr lang="en-US"/>
          </a:p>
        </p:txBody>
      </p:sp>
      <p:sp>
        <p:nvSpPr>
          <p:cNvPr id="55301" name="Rectangle 1029"/>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defRPr sz="1200" b="0">
                <a:latin typeface="Times New Roman" pitchFamily="18" charset="0"/>
              </a:defRPr>
            </a:lvl1pPr>
          </a:lstStyle>
          <a:p>
            <a:fld id="{4C06C245-8663-49A9-AB20-9088B7E7B63A}"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61443"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61444" name="Rectangle 4"/>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6144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144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6144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ABD5013D-7A29-4A16-AE51-3BDBF132EB10}"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C4AB1C4-7E9A-48CF-A07A-983972C45BC6}" type="slidenum">
              <a:rPr lang="en-US"/>
              <a:pPr/>
              <a:t>1</a:t>
            </a:fld>
            <a:endParaRPr lang="en-US"/>
          </a:p>
        </p:txBody>
      </p:sp>
      <p:sp>
        <p:nvSpPr>
          <p:cNvPr id="62466" name="Rectangle 1026"/>
          <p:cNvSpPr>
            <a:spLocks noChangeArrowheads="1" noTextEdit="1"/>
          </p:cNvSpPr>
          <p:nvPr>
            <p:ph type="sldImg"/>
          </p:nvPr>
        </p:nvSpPr>
        <p:spPr>
          <a:ln/>
        </p:spPr>
      </p:sp>
      <p:sp>
        <p:nvSpPr>
          <p:cNvPr id="62467" name="Rectangle 1027"/>
          <p:cNvSpPr>
            <a:spLocks noGrp="1" noChangeArrowheads="1"/>
          </p:cNvSpPr>
          <p:nvPr>
            <p:ph type="body" idx="1"/>
          </p:nvPr>
        </p:nvSpPr>
        <p:spPr/>
        <p:txBody>
          <a:bodyPr/>
          <a:lstStyle/>
          <a:p>
            <a:endParaRPr lang="es-MX"/>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CE21607-F5AE-4E93-B8BE-612FE929656B}" type="slidenum">
              <a:rPr lang="en-US"/>
              <a:pPr/>
              <a:t>17</a:t>
            </a:fld>
            <a:endParaRPr lang="en-US"/>
          </a:p>
        </p:txBody>
      </p:sp>
      <p:sp>
        <p:nvSpPr>
          <p:cNvPr id="64514" name="Rectangle 2"/>
          <p:cNvSpPr>
            <a:spLocks noChangeArrowheads="1" noTextEdit="1"/>
          </p:cNvSpPr>
          <p:nvPr>
            <p:ph type="sldImg"/>
          </p:nvPr>
        </p:nvSpPr>
        <p:spPr>
          <a:ln/>
        </p:spPr>
      </p:sp>
      <p:sp>
        <p:nvSpPr>
          <p:cNvPr id="64515" name="Rectangle 3"/>
          <p:cNvSpPr>
            <a:spLocks noGrp="1" noChangeArrowheads="1"/>
          </p:cNvSpPr>
          <p:nvPr>
            <p:ph type="body" idx="1"/>
          </p:nvPr>
        </p:nvSpPr>
        <p:spPr/>
        <p:txBody>
          <a:bodyPr/>
          <a:lstStyle/>
          <a:p>
            <a:endParaRPr lang="es-MX"/>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9154" name="Picture 1026" descr="TitleBGD"/>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49155" name="Rectangle 1027"/>
          <p:cNvSpPr>
            <a:spLocks noGrp="1" noChangeArrowheads="1"/>
          </p:cNvSpPr>
          <p:nvPr>
            <p:ph type="ctrTitle"/>
          </p:nvPr>
        </p:nvSpPr>
        <p:spPr bwMode="black">
          <a:xfrm>
            <a:off x="1371600" y="3038475"/>
            <a:ext cx="7191375" cy="1143000"/>
          </a:xfrm>
        </p:spPr>
        <p:txBody>
          <a:bodyPr/>
          <a:lstStyle>
            <a:lvl1pPr>
              <a:lnSpc>
                <a:spcPct val="100000"/>
              </a:lnSpc>
              <a:defRPr sz="3000"/>
            </a:lvl1pPr>
          </a:lstStyle>
          <a:p>
            <a:r>
              <a:rPr lang="en-US"/>
              <a:t>Click to edit Master title style</a:t>
            </a:r>
          </a:p>
        </p:txBody>
      </p:sp>
      <p:sp>
        <p:nvSpPr>
          <p:cNvPr id="49156" name="Rectangle 1028"/>
          <p:cNvSpPr>
            <a:spLocks noGrp="1" noChangeArrowheads="1"/>
          </p:cNvSpPr>
          <p:nvPr>
            <p:ph type="subTitle" idx="1"/>
          </p:nvPr>
        </p:nvSpPr>
        <p:spPr bwMode="black">
          <a:xfrm>
            <a:off x="1371600" y="4343400"/>
            <a:ext cx="7105650" cy="1554163"/>
          </a:xfrm>
        </p:spPr>
        <p:txBody>
          <a:bodyPr/>
          <a:lstStyle>
            <a:lvl1pPr marL="0" indent="0">
              <a:lnSpc>
                <a:spcPct val="100000"/>
              </a:lnSpc>
              <a:spcBef>
                <a:spcPct val="20000"/>
              </a:spcBef>
              <a:buClrTx/>
              <a:buSzTx/>
              <a:buFontTx/>
              <a:buNone/>
              <a:defRPr>
                <a:solidFill>
                  <a:srgbClr val="E3F1F5"/>
                </a:solidFill>
              </a:defRPr>
            </a:lvl1pPr>
          </a:lstStyle>
          <a:p>
            <a:r>
              <a:rPr lang="en-US"/>
              <a:t>Click to edit Master subtitle style</a:t>
            </a:r>
          </a:p>
        </p:txBody>
      </p:sp>
      <p:sp>
        <p:nvSpPr>
          <p:cNvPr id="49157" name="Line 1029"/>
          <p:cNvSpPr>
            <a:spLocks noChangeShapeType="1"/>
          </p:cNvSpPr>
          <p:nvPr/>
        </p:nvSpPr>
        <p:spPr bwMode="auto">
          <a:xfrm>
            <a:off x="1303338" y="2562225"/>
            <a:ext cx="0" cy="2759075"/>
          </a:xfrm>
          <a:prstGeom prst="line">
            <a:avLst/>
          </a:prstGeom>
          <a:noFill/>
          <a:ln w="9525">
            <a:solidFill>
              <a:srgbClr val="2E2E2E"/>
            </a:solidFill>
            <a:round/>
            <a:headEnd/>
            <a:tailEnd/>
          </a:ln>
          <a:effectLst/>
        </p:spPr>
        <p:txBody>
          <a:bodyPr wrap="none" anchor="ctr"/>
          <a:lstStyle/>
          <a:p>
            <a:endParaRPr lang="en-US"/>
          </a:p>
        </p:txBody>
      </p:sp>
      <p:sp>
        <p:nvSpPr>
          <p:cNvPr id="49158" name="Rectangle 1030"/>
          <p:cNvSpPr>
            <a:spLocks noChangeArrowheads="1"/>
          </p:cNvSpPr>
          <p:nvPr/>
        </p:nvSpPr>
        <p:spPr bwMode="gray">
          <a:xfrm>
            <a:off x="0" y="0"/>
            <a:ext cx="196850" cy="6858000"/>
          </a:xfrm>
          <a:prstGeom prst="rect">
            <a:avLst/>
          </a:prstGeom>
          <a:solidFill>
            <a:srgbClr val="777777"/>
          </a:solidFill>
          <a:ln w="9525">
            <a:solidFill>
              <a:srgbClr val="5F5F5F"/>
            </a:solidFill>
            <a:miter lim="800000"/>
            <a:headEnd/>
            <a:tailEnd/>
          </a:ln>
          <a:effectLst/>
        </p:spPr>
        <p:txBody>
          <a:bodyPr wrap="none" anchor="ct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2288" y="101600"/>
            <a:ext cx="2032000" cy="62198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74700" y="101600"/>
            <a:ext cx="5945188" cy="62198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74700" y="1651000"/>
            <a:ext cx="3963988" cy="4670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91088" y="1651000"/>
            <a:ext cx="3965575" cy="4670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F5F5F"/>
        </a:solidFill>
        <a:effectLst/>
      </p:bgPr>
    </p:bg>
    <p:spTree>
      <p:nvGrpSpPr>
        <p:cNvPr id="1" name=""/>
        <p:cNvGrpSpPr/>
        <p:nvPr/>
      </p:nvGrpSpPr>
      <p:grpSpPr>
        <a:xfrm>
          <a:off x="0" y="0"/>
          <a:ext cx="0" cy="0"/>
          <a:chOff x="0" y="0"/>
          <a:chExt cx="0" cy="0"/>
        </a:xfrm>
      </p:grpSpPr>
      <p:pic>
        <p:nvPicPr>
          <p:cNvPr id="48130" name="Picture 2" descr="ContentBGD"/>
          <p:cNvPicPr>
            <a:picLocks noChangeAspect="1" noChangeArrowheads="1"/>
          </p:cNvPicPr>
          <p:nvPr/>
        </p:nvPicPr>
        <p:blipFill>
          <a:blip r:embed="rId13" cstate="print"/>
          <a:srcRect/>
          <a:stretch>
            <a:fillRect/>
          </a:stretch>
        </p:blipFill>
        <p:spPr bwMode="auto">
          <a:xfrm>
            <a:off x="0" y="0"/>
            <a:ext cx="9144000" cy="6858000"/>
          </a:xfrm>
          <a:prstGeom prst="rect">
            <a:avLst/>
          </a:prstGeom>
          <a:noFill/>
        </p:spPr>
      </p:pic>
      <p:pic>
        <p:nvPicPr>
          <p:cNvPr id="48131" name="Picture 3" descr="SCU Format Final blue"/>
          <p:cNvPicPr>
            <a:picLocks noChangeAspect="1" noChangeArrowheads="1"/>
          </p:cNvPicPr>
          <p:nvPr/>
        </p:nvPicPr>
        <p:blipFill>
          <a:blip r:embed="rId14" cstate="print"/>
          <a:srcRect/>
          <a:stretch>
            <a:fillRect/>
          </a:stretch>
        </p:blipFill>
        <p:spPr bwMode="ltGray">
          <a:xfrm>
            <a:off x="0" y="7507288"/>
            <a:ext cx="9144000" cy="6858000"/>
          </a:xfrm>
          <a:prstGeom prst="rect">
            <a:avLst/>
          </a:prstGeom>
          <a:noFill/>
        </p:spPr>
      </p:pic>
      <p:sp>
        <p:nvSpPr>
          <p:cNvPr id="48132" name="Rectangle 4"/>
          <p:cNvSpPr>
            <a:spLocks noGrp="1" noChangeArrowheads="1"/>
          </p:cNvSpPr>
          <p:nvPr>
            <p:ph type="title"/>
          </p:nvPr>
        </p:nvSpPr>
        <p:spPr bwMode="auto">
          <a:xfrm>
            <a:off x="774700" y="101600"/>
            <a:ext cx="8129588" cy="8953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48133" name="Rectangle 5"/>
          <p:cNvSpPr>
            <a:spLocks noGrp="1" noChangeArrowheads="1"/>
          </p:cNvSpPr>
          <p:nvPr>
            <p:ph type="body" idx="1"/>
          </p:nvPr>
        </p:nvSpPr>
        <p:spPr bwMode="gray">
          <a:xfrm>
            <a:off x="774700" y="1651000"/>
            <a:ext cx="8081963" cy="46704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8134" name="Rectangle 6"/>
          <p:cNvSpPr>
            <a:spLocks noChangeArrowheads="1"/>
          </p:cNvSpPr>
          <p:nvPr/>
        </p:nvSpPr>
        <p:spPr bwMode="gray">
          <a:xfrm>
            <a:off x="0" y="0"/>
            <a:ext cx="196850" cy="6858000"/>
          </a:xfrm>
          <a:prstGeom prst="rect">
            <a:avLst/>
          </a:prstGeom>
          <a:solidFill>
            <a:srgbClr val="777777"/>
          </a:solidFill>
          <a:ln w="9525">
            <a:solidFill>
              <a:srgbClr val="5F5F5F"/>
            </a:solidFill>
            <a:miter lim="800000"/>
            <a:headEnd/>
            <a:tailEnd/>
          </a:ln>
          <a:effectLst/>
        </p:spPr>
        <p:txBody>
          <a:bodyPr wrap="none" anchor="ctr"/>
          <a:lstStyle/>
          <a:p>
            <a:endParaRPr 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l" rtl="0" fontAlgn="base">
        <a:lnSpc>
          <a:spcPct val="85000"/>
        </a:lnSpc>
        <a:spcBef>
          <a:spcPct val="0"/>
        </a:spcBef>
        <a:spcAft>
          <a:spcPct val="0"/>
        </a:spcAft>
        <a:defRPr sz="2800" b="1">
          <a:solidFill>
            <a:schemeClr val="bg1"/>
          </a:solidFill>
          <a:latin typeface="+mj-lt"/>
          <a:ea typeface="+mj-ea"/>
          <a:cs typeface="+mj-cs"/>
        </a:defRPr>
      </a:lvl1pPr>
      <a:lvl2pPr algn="l" rtl="0" fontAlgn="base">
        <a:lnSpc>
          <a:spcPct val="85000"/>
        </a:lnSpc>
        <a:spcBef>
          <a:spcPct val="0"/>
        </a:spcBef>
        <a:spcAft>
          <a:spcPct val="0"/>
        </a:spcAft>
        <a:defRPr sz="2800" b="1">
          <a:solidFill>
            <a:schemeClr val="bg1"/>
          </a:solidFill>
          <a:latin typeface="Arial" pitchFamily="34" charset="0"/>
        </a:defRPr>
      </a:lvl2pPr>
      <a:lvl3pPr algn="l" rtl="0" fontAlgn="base">
        <a:lnSpc>
          <a:spcPct val="85000"/>
        </a:lnSpc>
        <a:spcBef>
          <a:spcPct val="0"/>
        </a:spcBef>
        <a:spcAft>
          <a:spcPct val="0"/>
        </a:spcAft>
        <a:defRPr sz="2800" b="1">
          <a:solidFill>
            <a:schemeClr val="bg1"/>
          </a:solidFill>
          <a:latin typeface="Arial" pitchFamily="34" charset="0"/>
        </a:defRPr>
      </a:lvl3pPr>
      <a:lvl4pPr algn="l" rtl="0" fontAlgn="base">
        <a:lnSpc>
          <a:spcPct val="85000"/>
        </a:lnSpc>
        <a:spcBef>
          <a:spcPct val="0"/>
        </a:spcBef>
        <a:spcAft>
          <a:spcPct val="0"/>
        </a:spcAft>
        <a:defRPr sz="2800" b="1">
          <a:solidFill>
            <a:schemeClr val="bg1"/>
          </a:solidFill>
          <a:latin typeface="Arial" pitchFamily="34" charset="0"/>
        </a:defRPr>
      </a:lvl4pPr>
      <a:lvl5pPr algn="l" rtl="0" fontAlgn="base">
        <a:lnSpc>
          <a:spcPct val="85000"/>
        </a:lnSpc>
        <a:spcBef>
          <a:spcPct val="0"/>
        </a:spcBef>
        <a:spcAft>
          <a:spcPct val="0"/>
        </a:spcAft>
        <a:defRPr sz="2800" b="1">
          <a:solidFill>
            <a:schemeClr val="bg1"/>
          </a:solidFill>
          <a:latin typeface="Arial" pitchFamily="34" charset="0"/>
        </a:defRPr>
      </a:lvl5pPr>
      <a:lvl6pPr marL="457200" algn="l" rtl="0" fontAlgn="base">
        <a:lnSpc>
          <a:spcPct val="85000"/>
        </a:lnSpc>
        <a:spcBef>
          <a:spcPct val="0"/>
        </a:spcBef>
        <a:spcAft>
          <a:spcPct val="0"/>
        </a:spcAft>
        <a:defRPr sz="2800" b="1">
          <a:solidFill>
            <a:schemeClr val="bg1"/>
          </a:solidFill>
          <a:latin typeface="Arial" pitchFamily="34" charset="0"/>
        </a:defRPr>
      </a:lvl6pPr>
      <a:lvl7pPr marL="914400" algn="l" rtl="0" fontAlgn="base">
        <a:lnSpc>
          <a:spcPct val="85000"/>
        </a:lnSpc>
        <a:spcBef>
          <a:spcPct val="0"/>
        </a:spcBef>
        <a:spcAft>
          <a:spcPct val="0"/>
        </a:spcAft>
        <a:defRPr sz="2800" b="1">
          <a:solidFill>
            <a:schemeClr val="bg1"/>
          </a:solidFill>
          <a:latin typeface="Arial" pitchFamily="34" charset="0"/>
        </a:defRPr>
      </a:lvl7pPr>
      <a:lvl8pPr marL="1371600" algn="l" rtl="0" fontAlgn="base">
        <a:lnSpc>
          <a:spcPct val="85000"/>
        </a:lnSpc>
        <a:spcBef>
          <a:spcPct val="0"/>
        </a:spcBef>
        <a:spcAft>
          <a:spcPct val="0"/>
        </a:spcAft>
        <a:defRPr sz="2800" b="1">
          <a:solidFill>
            <a:schemeClr val="bg1"/>
          </a:solidFill>
          <a:latin typeface="Arial" pitchFamily="34" charset="0"/>
        </a:defRPr>
      </a:lvl8pPr>
      <a:lvl9pPr marL="1828800" algn="l" rtl="0" fontAlgn="base">
        <a:lnSpc>
          <a:spcPct val="85000"/>
        </a:lnSpc>
        <a:spcBef>
          <a:spcPct val="0"/>
        </a:spcBef>
        <a:spcAft>
          <a:spcPct val="0"/>
        </a:spcAft>
        <a:defRPr sz="2800" b="1">
          <a:solidFill>
            <a:schemeClr val="bg1"/>
          </a:solidFill>
          <a:latin typeface="Arial" pitchFamily="34" charset="0"/>
        </a:defRPr>
      </a:lvl9pPr>
    </p:titleStyle>
    <p:bodyStyle>
      <a:lvl1pPr marL="342900" indent="-342900" algn="l" rtl="0" fontAlgn="base">
        <a:lnSpc>
          <a:spcPct val="85000"/>
        </a:lnSpc>
        <a:spcBef>
          <a:spcPct val="65000"/>
        </a:spcBef>
        <a:spcAft>
          <a:spcPct val="0"/>
        </a:spcAft>
        <a:buClr>
          <a:schemeClr val="accent2"/>
        </a:buClr>
        <a:buSzPct val="85000"/>
        <a:buFont typeface="Webdings" pitchFamily="18" charset="2"/>
        <a:buChar char="="/>
        <a:defRPr sz="2400" b="1">
          <a:solidFill>
            <a:srgbClr val="4D4D4D"/>
          </a:solidFill>
          <a:latin typeface="+mn-lt"/>
          <a:ea typeface="+mn-ea"/>
          <a:cs typeface="+mn-cs"/>
        </a:defRPr>
      </a:lvl1pPr>
      <a:lvl2pPr marL="742950" indent="-285750" algn="l" rtl="0" fontAlgn="base">
        <a:lnSpc>
          <a:spcPct val="85000"/>
        </a:lnSpc>
        <a:spcBef>
          <a:spcPct val="30000"/>
        </a:spcBef>
        <a:spcAft>
          <a:spcPct val="0"/>
        </a:spcAft>
        <a:buClr>
          <a:schemeClr val="accent2"/>
        </a:buClr>
        <a:buChar char="–"/>
        <a:defRPr sz="2000">
          <a:solidFill>
            <a:srgbClr val="4D4D4D"/>
          </a:solidFill>
          <a:latin typeface="+mn-lt"/>
        </a:defRPr>
      </a:lvl2pPr>
      <a:lvl3pPr marL="1204913" indent="-290513" algn="l" rtl="0" fontAlgn="base">
        <a:lnSpc>
          <a:spcPct val="85000"/>
        </a:lnSpc>
        <a:spcBef>
          <a:spcPct val="30000"/>
        </a:spcBef>
        <a:spcAft>
          <a:spcPct val="0"/>
        </a:spcAft>
        <a:buClr>
          <a:schemeClr val="accent2"/>
        </a:buClr>
        <a:buSzPct val="90000"/>
        <a:buFont typeface="Webdings" pitchFamily="18" charset="2"/>
        <a:buChar char="="/>
        <a:defRPr>
          <a:solidFill>
            <a:srgbClr val="4D4D4D"/>
          </a:solidFill>
          <a:latin typeface="+mn-lt"/>
        </a:defRPr>
      </a:lvl3pPr>
      <a:lvl4pPr marL="1600200" indent="-228600" algn="l" rtl="0" fontAlgn="base">
        <a:lnSpc>
          <a:spcPct val="85000"/>
        </a:lnSpc>
        <a:spcBef>
          <a:spcPct val="30000"/>
        </a:spcBef>
        <a:spcAft>
          <a:spcPct val="0"/>
        </a:spcAft>
        <a:buClr>
          <a:schemeClr val="accent2"/>
        </a:buClr>
        <a:buSzPct val="95000"/>
        <a:buFont typeface="Webdings" pitchFamily="18" charset="2"/>
        <a:defRPr>
          <a:solidFill>
            <a:srgbClr val="4D4D4D"/>
          </a:solidFill>
          <a:latin typeface="+mn-lt"/>
        </a:defRPr>
      </a:lvl4pPr>
      <a:lvl5pPr marL="2057400" indent="-228600" algn="l" rtl="0" fontAlgn="base">
        <a:lnSpc>
          <a:spcPct val="85000"/>
        </a:lnSpc>
        <a:spcBef>
          <a:spcPct val="30000"/>
        </a:spcBef>
        <a:spcAft>
          <a:spcPct val="0"/>
        </a:spcAft>
        <a:buClr>
          <a:schemeClr val="accent2"/>
        </a:buClr>
        <a:buSzPct val="95000"/>
        <a:buFont typeface="Wingdings 2" pitchFamily="18" charset="2"/>
        <a:buChar char=""/>
        <a:defRPr>
          <a:solidFill>
            <a:srgbClr val="4D4D4D"/>
          </a:solidFill>
          <a:latin typeface="+mn-lt"/>
        </a:defRPr>
      </a:lvl5pPr>
      <a:lvl6pPr marL="2514600" indent="-228600" algn="l" rtl="0" fontAlgn="base">
        <a:lnSpc>
          <a:spcPct val="85000"/>
        </a:lnSpc>
        <a:spcBef>
          <a:spcPct val="30000"/>
        </a:spcBef>
        <a:spcAft>
          <a:spcPct val="0"/>
        </a:spcAft>
        <a:buClr>
          <a:schemeClr val="accent2"/>
        </a:buClr>
        <a:buSzPct val="95000"/>
        <a:buFont typeface="Wingdings 2" pitchFamily="18" charset="2"/>
        <a:buChar char=""/>
        <a:defRPr>
          <a:solidFill>
            <a:srgbClr val="4D4D4D"/>
          </a:solidFill>
          <a:latin typeface="+mn-lt"/>
        </a:defRPr>
      </a:lvl6pPr>
      <a:lvl7pPr marL="2971800" indent="-228600" algn="l" rtl="0" fontAlgn="base">
        <a:lnSpc>
          <a:spcPct val="85000"/>
        </a:lnSpc>
        <a:spcBef>
          <a:spcPct val="30000"/>
        </a:spcBef>
        <a:spcAft>
          <a:spcPct val="0"/>
        </a:spcAft>
        <a:buClr>
          <a:schemeClr val="accent2"/>
        </a:buClr>
        <a:buSzPct val="95000"/>
        <a:buFont typeface="Wingdings 2" pitchFamily="18" charset="2"/>
        <a:buChar char=""/>
        <a:defRPr>
          <a:solidFill>
            <a:srgbClr val="4D4D4D"/>
          </a:solidFill>
          <a:latin typeface="+mn-lt"/>
        </a:defRPr>
      </a:lvl7pPr>
      <a:lvl8pPr marL="3429000" indent="-228600" algn="l" rtl="0" fontAlgn="base">
        <a:lnSpc>
          <a:spcPct val="85000"/>
        </a:lnSpc>
        <a:spcBef>
          <a:spcPct val="30000"/>
        </a:spcBef>
        <a:spcAft>
          <a:spcPct val="0"/>
        </a:spcAft>
        <a:buClr>
          <a:schemeClr val="accent2"/>
        </a:buClr>
        <a:buSzPct val="95000"/>
        <a:buFont typeface="Wingdings 2" pitchFamily="18" charset="2"/>
        <a:buChar char=""/>
        <a:defRPr>
          <a:solidFill>
            <a:srgbClr val="4D4D4D"/>
          </a:solidFill>
          <a:latin typeface="+mn-lt"/>
        </a:defRPr>
      </a:lvl8pPr>
      <a:lvl9pPr marL="3886200" indent="-228600" algn="l" rtl="0" fontAlgn="base">
        <a:lnSpc>
          <a:spcPct val="85000"/>
        </a:lnSpc>
        <a:spcBef>
          <a:spcPct val="30000"/>
        </a:spcBef>
        <a:spcAft>
          <a:spcPct val="0"/>
        </a:spcAft>
        <a:buClr>
          <a:schemeClr val="accent2"/>
        </a:buClr>
        <a:buSzPct val="95000"/>
        <a:buFont typeface="Wingdings 2" pitchFamily="18" charset="2"/>
        <a:buChar char=""/>
        <a:defRPr>
          <a:solidFill>
            <a:srgbClr val="4D4D4D"/>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hyperlink" Target="http://www.iadb.org/ove/"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6.xml"/><Relationship Id="rId5" Type="http://schemas.openxmlformats.org/officeDocument/2006/relationships/image" Target="../media/image7.wmf"/><Relationship Id="rId4" Type="http://schemas.openxmlformats.org/officeDocument/2006/relationships/image" Target="../media/image6.emf"/></Relationships>
</file>

<file path=ppt/slides/_rels/slide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6.xml"/><Relationship Id="rId5" Type="http://schemas.openxmlformats.org/officeDocument/2006/relationships/image" Target="../media/image11.wmf"/><Relationship Id="rId4" Type="http://schemas.openxmlformats.org/officeDocument/2006/relationships/image" Target="../media/image10.emf"/></Relationships>
</file>

<file path=ppt/slides/_rels/slide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6.xml"/><Relationship Id="rId5" Type="http://schemas.openxmlformats.org/officeDocument/2006/relationships/image" Target="../media/image15.wmf"/><Relationship Id="rId4" Type="http://schemas.openxmlformats.org/officeDocument/2006/relationships/image" Target="../media/image14.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295400" y="2895600"/>
            <a:ext cx="7620000" cy="914400"/>
          </a:xfrm>
        </p:spPr>
        <p:txBody>
          <a:bodyPr/>
          <a:lstStyle/>
          <a:p>
            <a:r>
              <a:rPr lang="en-US" sz="2600"/>
              <a:t>Budget Practices and Procedures Database.</a:t>
            </a:r>
            <a:br>
              <a:rPr lang="en-US" sz="2600"/>
            </a:br>
            <a:r>
              <a:rPr lang="en-US" sz="2600"/>
              <a:t>The Role of the IDB and Preliminary Results</a:t>
            </a:r>
          </a:p>
        </p:txBody>
      </p:sp>
      <p:sp>
        <p:nvSpPr>
          <p:cNvPr id="2051" name="Rectangle 3"/>
          <p:cNvSpPr>
            <a:spLocks noGrp="1" noChangeArrowheads="1"/>
          </p:cNvSpPr>
          <p:nvPr>
            <p:ph type="subTitle" idx="1"/>
          </p:nvPr>
        </p:nvSpPr>
        <p:spPr>
          <a:xfrm>
            <a:off x="1371600" y="4038600"/>
            <a:ext cx="7105650" cy="609600"/>
          </a:xfrm>
        </p:spPr>
        <p:txBody>
          <a:bodyPr/>
          <a:lstStyle/>
          <a:p>
            <a:r>
              <a:rPr lang="en-US"/>
              <a:t>Carlos Scartascini*</a:t>
            </a:r>
          </a:p>
        </p:txBody>
      </p:sp>
      <p:sp>
        <p:nvSpPr>
          <p:cNvPr id="2052" name="Rectangle 4"/>
          <p:cNvSpPr>
            <a:spLocks noChangeArrowheads="1"/>
          </p:cNvSpPr>
          <p:nvPr/>
        </p:nvSpPr>
        <p:spPr bwMode="black">
          <a:xfrm>
            <a:off x="1371600" y="4800600"/>
            <a:ext cx="7772400" cy="1143000"/>
          </a:xfrm>
          <a:prstGeom prst="rect">
            <a:avLst/>
          </a:prstGeom>
          <a:noFill/>
          <a:ln w="9525">
            <a:noFill/>
            <a:miter lim="800000"/>
            <a:headEnd/>
            <a:tailEnd/>
          </a:ln>
          <a:effectLst/>
        </p:spPr>
        <p:txBody>
          <a:bodyPr/>
          <a:lstStyle/>
          <a:p>
            <a:r>
              <a:rPr lang="en-US" sz="1800">
                <a:solidFill>
                  <a:srgbClr val="E3F1F5"/>
                </a:solidFill>
              </a:rPr>
              <a:t>Prepared for presentation at the meeting of the Public Policy and Transparency Network on Development Effectiveness and Results-Based Budget Management</a:t>
            </a:r>
          </a:p>
          <a:p>
            <a:endParaRPr lang="en-US" sz="800">
              <a:solidFill>
                <a:srgbClr val="E3F1F5"/>
              </a:solidFill>
            </a:endParaRPr>
          </a:p>
          <a:p>
            <a:r>
              <a:rPr lang="en-US" sz="1800">
                <a:solidFill>
                  <a:srgbClr val="E3F1F5"/>
                </a:solidFill>
              </a:rPr>
              <a:t>Washington DC, May 23-24, 2005</a:t>
            </a:r>
          </a:p>
        </p:txBody>
      </p:sp>
      <p:sp>
        <p:nvSpPr>
          <p:cNvPr id="2055" name="Rectangle 7"/>
          <p:cNvSpPr>
            <a:spLocks noChangeArrowheads="1"/>
          </p:cNvSpPr>
          <p:nvPr/>
        </p:nvSpPr>
        <p:spPr bwMode="black">
          <a:xfrm>
            <a:off x="3505200" y="6248400"/>
            <a:ext cx="3352800" cy="457200"/>
          </a:xfrm>
          <a:prstGeom prst="rect">
            <a:avLst/>
          </a:prstGeom>
          <a:noFill/>
          <a:ln w="9525">
            <a:noFill/>
            <a:miter lim="800000"/>
            <a:headEnd/>
            <a:tailEnd/>
          </a:ln>
          <a:effectLst/>
        </p:spPr>
        <p:txBody>
          <a:bodyPr/>
          <a:lstStyle/>
          <a:p>
            <a:r>
              <a:rPr lang="en-US" sz="1600">
                <a:solidFill>
                  <a:srgbClr val="E3F1F5"/>
                </a:solidFill>
              </a:rPr>
              <a:t>* Based on joint work with Gabriel Filc. </a:t>
            </a:r>
          </a:p>
          <a:p>
            <a:r>
              <a:rPr lang="en-US" sz="1600">
                <a:solidFill>
                  <a:srgbClr val="E3F1F5"/>
                </a:solidFill>
              </a:rPr>
              <a:t>Contact info: carlossc@iadb.org</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a:t>Testing theories.</a:t>
            </a:r>
            <a:br>
              <a:rPr lang="en-US"/>
            </a:br>
            <a:r>
              <a:rPr lang="en-US"/>
              <a:t>Fiscal institutions and fiscal outcomes</a:t>
            </a:r>
            <a:endParaRPr lang="en-US" sz="2400"/>
          </a:p>
        </p:txBody>
      </p:sp>
      <p:sp>
        <p:nvSpPr>
          <p:cNvPr id="14340" name="Rectangle 4"/>
          <p:cNvSpPr>
            <a:spLocks noGrp="1" noChangeArrowheads="1"/>
          </p:cNvSpPr>
          <p:nvPr>
            <p:ph type="body" idx="1"/>
          </p:nvPr>
        </p:nvSpPr>
        <p:spPr/>
        <p:txBody>
          <a:bodyPr/>
          <a:lstStyle/>
          <a:p>
            <a:pPr>
              <a:lnSpc>
                <a:spcPct val="80000"/>
              </a:lnSpc>
            </a:pPr>
            <a:r>
              <a:rPr lang="en-US" sz="2000"/>
              <a:t>Data from the survey can help us to test those hypotheses that relate fiscal results (deficits) with fiscal and budgetary institutions.</a:t>
            </a:r>
          </a:p>
          <a:p>
            <a:pPr>
              <a:lnSpc>
                <a:spcPct val="80000"/>
              </a:lnSpc>
            </a:pPr>
            <a:r>
              <a:rPr lang="en-US" sz="2000"/>
              <a:t>Basically, that countries with more stringent fiscal rules, more hierarchical budget procedures and more transparent budget processes should present better primary fiscal balances (lower primary  deficits).</a:t>
            </a:r>
          </a:p>
          <a:p>
            <a:pPr>
              <a:lnSpc>
                <a:spcPct val="80000"/>
              </a:lnSpc>
            </a:pPr>
            <a:r>
              <a:rPr lang="en-US" sz="2000" i="1"/>
              <a:t>Fiscal rules: </a:t>
            </a:r>
            <a:r>
              <a:rPr lang="en-US" sz="2000"/>
              <a:t>laws and/or regulations which establish ex ante constraints on deficits and/or debt may be conducive to fiscal discipline.</a:t>
            </a:r>
          </a:p>
          <a:p>
            <a:pPr>
              <a:lnSpc>
                <a:spcPct val="80000"/>
              </a:lnSpc>
            </a:pPr>
            <a:r>
              <a:rPr lang="en-US" sz="2000" i="1"/>
              <a:t>Hierarchical procedures: </a:t>
            </a:r>
            <a:r>
              <a:rPr lang="en-US" sz="2000"/>
              <a:t>(in contrast to more “collegial” procedures) tend to reduce the incidence of the commons problem and give primacy in the bargaining over the budget to those agents with political incentives to keep finances under control. </a:t>
            </a:r>
          </a:p>
          <a:p>
            <a:pPr>
              <a:lnSpc>
                <a:spcPct val="80000"/>
              </a:lnSpc>
            </a:pPr>
            <a:r>
              <a:rPr lang="en-US" sz="2000" i="1"/>
              <a:t>Transparent procedures:</a:t>
            </a:r>
            <a:r>
              <a:rPr lang="en-US" sz="2000"/>
              <a:t> should lead to more fiscal discipline as they could increase the chances of enforcement. Even the most stringent fiscal laws can be circumvented if budget documents are unintelligible and unrelated to the real fiscal situation.</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t>Testing theories.</a:t>
            </a:r>
            <a:br>
              <a:rPr lang="en-US"/>
            </a:br>
            <a:r>
              <a:rPr lang="en-US"/>
              <a:t>Fiscal institutions and fiscal outcomes</a:t>
            </a:r>
          </a:p>
        </p:txBody>
      </p:sp>
      <p:sp>
        <p:nvSpPr>
          <p:cNvPr id="10243" name="Rectangle 3"/>
          <p:cNvSpPr>
            <a:spLocks noGrp="1" noChangeArrowheads="1"/>
          </p:cNvSpPr>
          <p:nvPr>
            <p:ph type="body" idx="1"/>
          </p:nvPr>
        </p:nvSpPr>
        <p:spPr>
          <a:xfrm>
            <a:off x="774700" y="1651000"/>
            <a:ext cx="8140700" cy="5207000"/>
          </a:xfrm>
        </p:spPr>
        <p:txBody>
          <a:bodyPr/>
          <a:lstStyle/>
          <a:p>
            <a:r>
              <a:rPr lang="en-US" sz="2200"/>
              <a:t>Following the work by Alesina, et al (1998) and Stein, et al (1999) we constructed a more complete index and several sub-indexes.</a:t>
            </a:r>
          </a:p>
          <a:p>
            <a:pPr>
              <a:lnSpc>
                <a:spcPct val="80000"/>
              </a:lnSpc>
            </a:pPr>
            <a:r>
              <a:rPr lang="en-US" b="0"/>
              <a:t>Composite index (INDEX)</a:t>
            </a:r>
          </a:p>
          <a:p>
            <a:pPr>
              <a:lnSpc>
                <a:spcPct val="80000"/>
              </a:lnSpc>
            </a:pPr>
            <a:endParaRPr lang="en-US" sz="1000"/>
          </a:p>
          <a:p>
            <a:pPr lvl="1">
              <a:lnSpc>
                <a:spcPct val="80000"/>
              </a:lnSpc>
            </a:pPr>
            <a:r>
              <a:rPr lang="en-US" b="1"/>
              <a:t>Fiscal rules (FISCRULES)</a:t>
            </a:r>
            <a:endParaRPr lang="en-US"/>
          </a:p>
          <a:p>
            <a:pPr lvl="2">
              <a:lnSpc>
                <a:spcPct val="80000"/>
              </a:lnSpc>
            </a:pPr>
            <a:r>
              <a:rPr lang="en-US"/>
              <a:t>Fiscal limits (FISCLIMITS)</a:t>
            </a:r>
          </a:p>
          <a:p>
            <a:pPr lvl="2">
              <a:lnSpc>
                <a:spcPct val="80000"/>
              </a:lnSpc>
            </a:pPr>
            <a:r>
              <a:rPr lang="en-US"/>
              <a:t>Medium Term Fiscal Frameworks (MTFF)</a:t>
            </a:r>
          </a:p>
          <a:p>
            <a:pPr lvl="2">
              <a:lnSpc>
                <a:spcPct val="80000"/>
              </a:lnSpc>
            </a:pPr>
            <a:r>
              <a:rPr lang="en-US"/>
              <a:t>Borrowing limits (BORRCONST)</a:t>
            </a:r>
          </a:p>
          <a:p>
            <a:pPr lvl="2">
              <a:lnSpc>
                <a:spcPct val="80000"/>
              </a:lnSpc>
            </a:pPr>
            <a:r>
              <a:rPr lang="en-US"/>
              <a:t>Reserve Funds (RESERVFUND)</a:t>
            </a:r>
          </a:p>
          <a:p>
            <a:pPr lvl="2">
              <a:lnSpc>
                <a:spcPct val="80000"/>
              </a:lnSpc>
            </a:pPr>
            <a:endParaRPr lang="en-US" sz="1000"/>
          </a:p>
          <a:p>
            <a:pPr lvl="1">
              <a:lnSpc>
                <a:spcPct val="80000"/>
              </a:lnSpc>
            </a:pPr>
            <a:r>
              <a:rPr lang="en-US" b="1"/>
              <a:t>Hierarchical procedures (HIERARCHICAL)</a:t>
            </a:r>
            <a:endParaRPr lang="en-US"/>
          </a:p>
          <a:p>
            <a:pPr lvl="2">
              <a:lnSpc>
                <a:spcPct val="80000"/>
              </a:lnSpc>
            </a:pPr>
            <a:r>
              <a:rPr lang="en-US"/>
              <a:t>Within the Executive Branch (RESTMINS)</a:t>
            </a:r>
          </a:p>
          <a:p>
            <a:pPr lvl="2">
              <a:lnSpc>
                <a:spcPct val="80000"/>
              </a:lnSpc>
            </a:pPr>
            <a:r>
              <a:rPr lang="en-US"/>
              <a:t>Executive-Legislative relations (RESTLEGS)</a:t>
            </a:r>
          </a:p>
          <a:p>
            <a:pPr lvl="2">
              <a:lnSpc>
                <a:spcPct val="80000"/>
              </a:lnSpc>
            </a:pPr>
            <a:r>
              <a:rPr lang="en-US"/>
              <a:t>Cash management (CASHMANAG)</a:t>
            </a:r>
          </a:p>
          <a:p>
            <a:pPr lvl="2">
              <a:lnSpc>
                <a:spcPct val="80000"/>
              </a:lnSpc>
            </a:pPr>
            <a:endParaRPr lang="en-US" sz="1000"/>
          </a:p>
          <a:p>
            <a:pPr lvl="1">
              <a:lnSpc>
                <a:spcPct val="80000"/>
              </a:lnSpc>
            </a:pPr>
            <a:r>
              <a:rPr lang="en-US" b="1"/>
              <a:t>Transparent procedures (TRANSPARENCY)</a:t>
            </a:r>
            <a:endParaRPr lang="en-US" sz="280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en-US"/>
              <a:t>Testing theories.</a:t>
            </a:r>
            <a:br>
              <a:rPr lang="en-US"/>
            </a:br>
            <a:r>
              <a:rPr lang="en-US"/>
              <a:t>Fiscal institutions and fiscal outcomes</a:t>
            </a:r>
          </a:p>
        </p:txBody>
      </p:sp>
      <p:sp>
        <p:nvSpPr>
          <p:cNvPr id="57347" name="Rectangle 3"/>
          <p:cNvSpPr>
            <a:spLocks noGrp="1" noChangeArrowheads="1"/>
          </p:cNvSpPr>
          <p:nvPr>
            <p:ph type="body" idx="1"/>
          </p:nvPr>
        </p:nvSpPr>
        <p:spPr>
          <a:xfrm>
            <a:off x="774700" y="1651000"/>
            <a:ext cx="8140700" cy="5207000"/>
          </a:xfrm>
        </p:spPr>
        <p:txBody>
          <a:bodyPr/>
          <a:lstStyle/>
          <a:p>
            <a:pPr>
              <a:lnSpc>
                <a:spcPct val="75000"/>
              </a:lnSpc>
            </a:pPr>
            <a:r>
              <a:rPr lang="en-US" sz="2000"/>
              <a:t>Preliminary evidence seems to indicate that a country within the group with high scores would have a more positive primary fiscal balance than a country within the group with low scores.</a:t>
            </a:r>
          </a:p>
          <a:p>
            <a:pPr>
              <a:lnSpc>
                <a:spcPct val="75000"/>
              </a:lnSpc>
            </a:pPr>
            <a:r>
              <a:rPr lang="en-US" sz="2000"/>
              <a:t>The following table shows the absolute value of the difference on primary fiscal balances as percentage of GDP between countries with the average high and low scores.  For example, the cell marked with * indicates that a country within the group with more stringent fiscal rules would present on average a fiscal balance almost 2.4% better than a country within the other group.</a:t>
            </a:r>
          </a:p>
          <a:p>
            <a:pPr>
              <a:lnSpc>
                <a:spcPct val="75000"/>
              </a:lnSpc>
            </a:pPr>
            <a:endParaRPr lang="en-US" sz="2000"/>
          </a:p>
          <a:p>
            <a:pPr>
              <a:lnSpc>
                <a:spcPct val="75000"/>
              </a:lnSpc>
            </a:pPr>
            <a:endParaRPr lang="en-US" sz="2000"/>
          </a:p>
          <a:p>
            <a:pPr>
              <a:lnSpc>
                <a:spcPct val="75000"/>
              </a:lnSpc>
            </a:pPr>
            <a:endParaRPr lang="en-US" sz="2000"/>
          </a:p>
          <a:p>
            <a:pPr>
              <a:lnSpc>
                <a:spcPct val="75000"/>
              </a:lnSpc>
            </a:pPr>
            <a:endParaRPr lang="en-US" sz="2000"/>
          </a:p>
          <a:p>
            <a:pPr>
              <a:lnSpc>
                <a:spcPct val="75000"/>
              </a:lnSpc>
            </a:pPr>
            <a:r>
              <a:rPr lang="en-US" sz="2000"/>
              <a:t>The regression analysis shows very similar results.  More stringent fiscal rules and more hierarchical processes seem to be associated with better fiscal results, as it can be observed in the following figures. </a:t>
            </a:r>
          </a:p>
        </p:txBody>
      </p:sp>
      <p:grpSp>
        <p:nvGrpSpPr>
          <p:cNvPr id="57348" name="Group 4"/>
          <p:cNvGrpSpPr>
            <a:grpSpLocks/>
          </p:cNvGrpSpPr>
          <p:nvPr/>
        </p:nvGrpSpPr>
        <p:grpSpPr bwMode="auto">
          <a:xfrm>
            <a:off x="914400" y="4343400"/>
            <a:ext cx="7696200" cy="1219200"/>
            <a:chOff x="-3" y="669"/>
            <a:chExt cx="5087" cy="1406"/>
          </a:xfrm>
        </p:grpSpPr>
        <p:grpSp>
          <p:nvGrpSpPr>
            <p:cNvPr id="57349" name="Group 5"/>
            <p:cNvGrpSpPr>
              <a:grpSpLocks/>
            </p:cNvGrpSpPr>
            <p:nvPr/>
          </p:nvGrpSpPr>
          <p:grpSpPr bwMode="auto">
            <a:xfrm>
              <a:off x="0" y="672"/>
              <a:ext cx="5081" cy="1400"/>
              <a:chOff x="0" y="672"/>
              <a:chExt cx="5081" cy="1400"/>
            </a:xfrm>
          </p:grpSpPr>
          <p:grpSp>
            <p:nvGrpSpPr>
              <p:cNvPr id="57350" name="Group 6"/>
              <p:cNvGrpSpPr>
                <a:grpSpLocks/>
              </p:cNvGrpSpPr>
              <p:nvPr/>
            </p:nvGrpSpPr>
            <p:grpSpPr bwMode="auto">
              <a:xfrm>
                <a:off x="0" y="672"/>
                <a:ext cx="1425" cy="422"/>
                <a:chOff x="0" y="672"/>
                <a:chExt cx="1425" cy="422"/>
              </a:xfrm>
            </p:grpSpPr>
            <p:sp>
              <p:nvSpPr>
                <p:cNvPr id="57351" name="Rectangle 7"/>
                <p:cNvSpPr>
                  <a:spLocks noChangeArrowheads="1"/>
                </p:cNvSpPr>
                <p:nvPr/>
              </p:nvSpPr>
              <p:spPr bwMode="auto">
                <a:xfrm>
                  <a:off x="0" y="672"/>
                  <a:ext cx="1425" cy="422"/>
                </a:xfrm>
                <a:prstGeom prst="rect">
                  <a:avLst/>
                </a:prstGeom>
                <a:noFill/>
                <a:ln w="9525">
                  <a:noFill/>
                  <a:miter lim="800000"/>
                  <a:headEnd/>
                  <a:tailEnd/>
                </a:ln>
                <a:effectLst/>
              </p:spPr>
              <p:txBody>
                <a:bodyPr/>
                <a:lstStyle/>
                <a:p>
                  <a:endParaRPr lang="en-US"/>
                </a:p>
              </p:txBody>
            </p:sp>
            <p:grpSp>
              <p:nvGrpSpPr>
                <p:cNvPr id="57352" name="Group 8"/>
                <p:cNvGrpSpPr>
                  <a:grpSpLocks/>
                </p:cNvGrpSpPr>
                <p:nvPr/>
              </p:nvGrpSpPr>
              <p:grpSpPr bwMode="auto">
                <a:xfrm>
                  <a:off x="0" y="672"/>
                  <a:ext cx="1425" cy="422"/>
                  <a:chOff x="0" y="672"/>
                  <a:chExt cx="1425" cy="422"/>
                </a:xfrm>
              </p:grpSpPr>
              <p:sp>
                <p:nvSpPr>
                  <p:cNvPr id="57353" name="Rectangle 9"/>
                  <p:cNvSpPr>
                    <a:spLocks noChangeArrowheads="1"/>
                  </p:cNvSpPr>
                  <p:nvPr/>
                </p:nvSpPr>
                <p:spPr bwMode="auto">
                  <a:xfrm>
                    <a:off x="43" y="672"/>
                    <a:ext cx="1339" cy="422"/>
                  </a:xfrm>
                  <a:prstGeom prst="rect">
                    <a:avLst/>
                  </a:prstGeom>
                  <a:noFill/>
                  <a:ln w="9525">
                    <a:noFill/>
                    <a:miter lim="800000"/>
                    <a:headEnd/>
                    <a:tailEnd/>
                  </a:ln>
                  <a:effectLst/>
                </p:spPr>
                <p:txBody>
                  <a:bodyPr/>
                  <a:lstStyle/>
                  <a:p>
                    <a:pPr>
                      <a:spcBef>
                        <a:spcPct val="0"/>
                      </a:spcBef>
                    </a:pPr>
                    <a:r>
                      <a:rPr lang="en-US" sz="1400" b="0">
                        <a:latin typeface="Arial" pitchFamily="34" charset="0"/>
                        <a:cs typeface="Arial" pitchFamily="34" charset="0"/>
                      </a:rPr>
                      <a:t> </a:t>
                    </a:r>
                  </a:p>
                  <a:p>
                    <a:pPr eaLnBrk="0" hangingPunct="0">
                      <a:spcBef>
                        <a:spcPct val="0"/>
                      </a:spcBef>
                    </a:pPr>
                    <a:endParaRPr lang="en-US" sz="1400" b="0">
                      <a:latin typeface="Times New Roman" pitchFamily="18" charset="0"/>
                    </a:endParaRPr>
                  </a:p>
                </p:txBody>
              </p:sp>
              <p:sp>
                <p:nvSpPr>
                  <p:cNvPr id="57354" name="Rectangle 10"/>
                  <p:cNvSpPr>
                    <a:spLocks noChangeArrowheads="1"/>
                  </p:cNvSpPr>
                  <p:nvPr/>
                </p:nvSpPr>
                <p:spPr bwMode="auto">
                  <a:xfrm>
                    <a:off x="0" y="672"/>
                    <a:ext cx="1425" cy="422"/>
                  </a:xfrm>
                  <a:prstGeom prst="rect">
                    <a:avLst/>
                  </a:prstGeom>
                  <a:noFill/>
                  <a:ln w="7">
                    <a:solidFill>
                      <a:srgbClr val="A0A0A0"/>
                    </a:solidFill>
                    <a:miter lim="800000"/>
                    <a:headEnd/>
                    <a:tailEnd/>
                  </a:ln>
                  <a:effectLst/>
                </p:spPr>
                <p:txBody>
                  <a:bodyPr/>
                  <a:lstStyle/>
                  <a:p>
                    <a:endParaRPr lang="en-US"/>
                  </a:p>
                </p:txBody>
              </p:sp>
            </p:grpSp>
          </p:grpSp>
          <p:grpSp>
            <p:nvGrpSpPr>
              <p:cNvPr id="57355" name="Group 11"/>
              <p:cNvGrpSpPr>
                <a:grpSpLocks/>
              </p:cNvGrpSpPr>
              <p:nvPr/>
            </p:nvGrpSpPr>
            <p:grpSpPr bwMode="auto">
              <a:xfrm>
                <a:off x="1425" y="672"/>
                <a:ext cx="626" cy="422"/>
                <a:chOff x="1425" y="672"/>
                <a:chExt cx="626" cy="422"/>
              </a:xfrm>
            </p:grpSpPr>
            <p:sp>
              <p:nvSpPr>
                <p:cNvPr id="57356" name="Rectangle 12"/>
                <p:cNvSpPr>
                  <a:spLocks noChangeArrowheads="1"/>
                </p:cNvSpPr>
                <p:nvPr/>
              </p:nvSpPr>
              <p:spPr bwMode="auto">
                <a:xfrm>
                  <a:off x="1425" y="672"/>
                  <a:ext cx="626" cy="422"/>
                </a:xfrm>
                <a:prstGeom prst="rect">
                  <a:avLst/>
                </a:prstGeom>
                <a:noFill/>
                <a:ln w="9525">
                  <a:noFill/>
                  <a:miter lim="800000"/>
                  <a:headEnd/>
                  <a:tailEnd/>
                </a:ln>
                <a:effectLst/>
              </p:spPr>
              <p:txBody>
                <a:bodyPr/>
                <a:lstStyle/>
                <a:p>
                  <a:endParaRPr lang="en-US"/>
                </a:p>
              </p:txBody>
            </p:sp>
            <p:grpSp>
              <p:nvGrpSpPr>
                <p:cNvPr id="57357" name="Group 13"/>
                <p:cNvGrpSpPr>
                  <a:grpSpLocks/>
                </p:cNvGrpSpPr>
                <p:nvPr/>
              </p:nvGrpSpPr>
              <p:grpSpPr bwMode="auto">
                <a:xfrm>
                  <a:off x="1425" y="672"/>
                  <a:ext cx="626" cy="422"/>
                  <a:chOff x="1425" y="672"/>
                  <a:chExt cx="626" cy="422"/>
                </a:xfrm>
              </p:grpSpPr>
              <p:sp>
                <p:nvSpPr>
                  <p:cNvPr id="57358" name="Rectangle 14"/>
                  <p:cNvSpPr>
                    <a:spLocks noChangeArrowheads="1"/>
                  </p:cNvSpPr>
                  <p:nvPr/>
                </p:nvSpPr>
                <p:spPr bwMode="auto">
                  <a:xfrm>
                    <a:off x="1468" y="672"/>
                    <a:ext cx="540" cy="422"/>
                  </a:xfrm>
                  <a:prstGeom prst="rect">
                    <a:avLst/>
                  </a:prstGeom>
                  <a:noFill/>
                  <a:ln w="9525">
                    <a:noFill/>
                    <a:miter lim="800000"/>
                    <a:headEnd/>
                    <a:tailEnd/>
                  </a:ln>
                  <a:effectLst/>
                </p:spPr>
                <p:txBody>
                  <a:bodyPr/>
                  <a:lstStyle/>
                  <a:p>
                    <a:pPr algn="ctr">
                      <a:spcBef>
                        <a:spcPct val="0"/>
                      </a:spcBef>
                    </a:pPr>
                    <a:r>
                      <a:rPr lang="en-US" sz="1400">
                        <a:latin typeface="Times New Roman" pitchFamily="18" charset="0"/>
                        <a:cs typeface="Times New Roman" pitchFamily="18" charset="0"/>
                      </a:rPr>
                      <a:t>INDEX</a:t>
                    </a:r>
                    <a:endParaRPr lang="en-US" sz="1400" b="0">
                      <a:latin typeface="Arial" pitchFamily="34" charset="0"/>
                      <a:cs typeface="Arial" pitchFamily="34" charset="0"/>
                    </a:endParaRPr>
                  </a:p>
                  <a:p>
                    <a:pPr algn="ctr" eaLnBrk="0" hangingPunct="0">
                      <a:spcBef>
                        <a:spcPct val="0"/>
                      </a:spcBef>
                    </a:pPr>
                    <a:endParaRPr lang="en-US" sz="1400" b="0">
                      <a:latin typeface="Times New Roman" pitchFamily="18" charset="0"/>
                    </a:endParaRPr>
                  </a:p>
                </p:txBody>
              </p:sp>
              <p:sp>
                <p:nvSpPr>
                  <p:cNvPr id="57359" name="Rectangle 15"/>
                  <p:cNvSpPr>
                    <a:spLocks noChangeArrowheads="1"/>
                  </p:cNvSpPr>
                  <p:nvPr/>
                </p:nvSpPr>
                <p:spPr bwMode="auto">
                  <a:xfrm>
                    <a:off x="1425" y="672"/>
                    <a:ext cx="626" cy="422"/>
                  </a:xfrm>
                  <a:prstGeom prst="rect">
                    <a:avLst/>
                  </a:prstGeom>
                  <a:noFill/>
                  <a:ln w="7">
                    <a:solidFill>
                      <a:srgbClr val="A0A0A0"/>
                    </a:solidFill>
                    <a:miter lim="800000"/>
                    <a:headEnd/>
                    <a:tailEnd/>
                  </a:ln>
                  <a:effectLst/>
                </p:spPr>
                <p:txBody>
                  <a:bodyPr/>
                  <a:lstStyle/>
                  <a:p>
                    <a:endParaRPr lang="en-US"/>
                  </a:p>
                </p:txBody>
              </p:sp>
            </p:grpSp>
          </p:grpSp>
          <p:grpSp>
            <p:nvGrpSpPr>
              <p:cNvPr id="57360" name="Group 16"/>
              <p:cNvGrpSpPr>
                <a:grpSpLocks/>
              </p:cNvGrpSpPr>
              <p:nvPr/>
            </p:nvGrpSpPr>
            <p:grpSpPr bwMode="auto">
              <a:xfrm>
                <a:off x="2051" y="672"/>
                <a:ext cx="1022" cy="422"/>
                <a:chOff x="2051" y="672"/>
                <a:chExt cx="1022" cy="422"/>
              </a:xfrm>
            </p:grpSpPr>
            <p:sp>
              <p:nvSpPr>
                <p:cNvPr id="57361" name="Rectangle 17"/>
                <p:cNvSpPr>
                  <a:spLocks noChangeArrowheads="1"/>
                </p:cNvSpPr>
                <p:nvPr/>
              </p:nvSpPr>
              <p:spPr bwMode="auto">
                <a:xfrm>
                  <a:off x="2051" y="672"/>
                  <a:ext cx="1022" cy="422"/>
                </a:xfrm>
                <a:prstGeom prst="rect">
                  <a:avLst/>
                </a:prstGeom>
                <a:noFill/>
                <a:ln w="9525">
                  <a:noFill/>
                  <a:miter lim="800000"/>
                  <a:headEnd/>
                  <a:tailEnd/>
                </a:ln>
                <a:effectLst/>
              </p:spPr>
              <p:txBody>
                <a:bodyPr/>
                <a:lstStyle/>
                <a:p>
                  <a:endParaRPr lang="en-US"/>
                </a:p>
              </p:txBody>
            </p:sp>
            <p:grpSp>
              <p:nvGrpSpPr>
                <p:cNvPr id="57362" name="Group 18"/>
                <p:cNvGrpSpPr>
                  <a:grpSpLocks/>
                </p:cNvGrpSpPr>
                <p:nvPr/>
              </p:nvGrpSpPr>
              <p:grpSpPr bwMode="auto">
                <a:xfrm>
                  <a:off x="2051" y="672"/>
                  <a:ext cx="1022" cy="422"/>
                  <a:chOff x="2051" y="672"/>
                  <a:chExt cx="1022" cy="422"/>
                </a:xfrm>
              </p:grpSpPr>
              <p:sp>
                <p:nvSpPr>
                  <p:cNvPr id="57363" name="Rectangle 19"/>
                  <p:cNvSpPr>
                    <a:spLocks noChangeArrowheads="1"/>
                  </p:cNvSpPr>
                  <p:nvPr/>
                </p:nvSpPr>
                <p:spPr bwMode="auto">
                  <a:xfrm>
                    <a:off x="2094" y="672"/>
                    <a:ext cx="936" cy="422"/>
                  </a:xfrm>
                  <a:prstGeom prst="rect">
                    <a:avLst/>
                  </a:prstGeom>
                  <a:noFill/>
                  <a:ln w="9525">
                    <a:noFill/>
                    <a:miter lim="800000"/>
                    <a:headEnd/>
                    <a:tailEnd/>
                  </a:ln>
                  <a:effectLst/>
                </p:spPr>
                <p:txBody>
                  <a:bodyPr/>
                  <a:lstStyle/>
                  <a:p>
                    <a:pPr algn="ctr">
                      <a:spcBef>
                        <a:spcPct val="0"/>
                      </a:spcBef>
                    </a:pPr>
                    <a:r>
                      <a:rPr lang="en-US" sz="1400">
                        <a:latin typeface="Times New Roman" pitchFamily="18" charset="0"/>
                        <a:cs typeface="Times New Roman" pitchFamily="18" charset="0"/>
                      </a:rPr>
                      <a:t>Fiscal Rules</a:t>
                    </a:r>
                    <a:endParaRPr lang="en-US" sz="1400" b="0">
                      <a:latin typeface="Arial" pitchFamily="34" charset="0"/>
                      <a:cs typeface="Arial" pitchFamily="34" charset="0"/>
                    </a:endParaRPr>
                  </a:p>
                  <a:p>
                    <a:pPr algn="ctr" eaLnBrk="0" hangingPunct="0">
                      <a:spcBef>
                        <a:spcPct val="0"/>
                      </a:spcBef>
                    </a:pPr>
                    <a:endParaRPr lang="en-US" sz="1400" b="0">
                      <a:latin typeface="Times New Roman" pitchFamily="18" charset="0"/>
                    </a:endParaRPr>
                  </a:p>
                </p:txBody>
              </p:sp>
              <p:sp>
                <p:nvSpPr>
                  <p:cNvPr id="57364" name="Rectangle 20"/>
                  <p:cNvSpPr>
                    <a:spLocks noChangeArrowheads="1"/>
                  </p:cNvSpPr>
                  <p:nvPr/>
                </p:nvSpPr>
                <p:spPr bwMode="auto">
                  <a:xfrm>
                    <a:off x="2051" y="672"/>
                    <a:ext cx="1022" cy="422"/>
                  </a:xfrm>
                  <a:prstGeom prst="rect">
                    <a:avLst/>
                  </a:prstGeom>
                  <a:noFill/>
                  <a:ln w="7">
                    <a:solidFill>
                      <a:srgbClr val="A0A0A0"/>
                    </a:solidFill>
                    <a:miter lim="800000"/>
                    <a:headEnd/>
                    <a:tailEnd/>
                  </a:ln>
                  <a:effectLst/>
                </p:spPr>
                <p:txBody>
                  <a:bodyPr/>
                  <a:lstStyle/>
                  <a:p>
                    <a:endParaRPr lang="en-US"/>
                  </a:p>
                </p:txBody>
              </p:sp>
            </p:grpSp>
          </p:grpSp>
          <p:grpSp>
            <p:nvGrpSpPr>
              <p:cNvPr id="57365" name="Group 21"/>
              <p:cNvGrpSpPr>
                <a:grpSpLocks/>
              </p:cNvGrpSpPr>
              <p:nvPr/>
            </p:nvGrpSpPr>
            <p:grpSpPr bwMode="auto">
              <a:xfrm>
                <a:off x="3073" y="672"/>
                <a:ext cx="1094" cy="422"/>
                <a:chOff x="3073" y="672"/>
                <a:chExt cx="1094" cy="422"/>
              </a:xfrm>
            </p:grpSpPr>
            <p:sp>
              <p:nvSpPr>
                <p:cNvPr id="57366" name="Rectangle 22"/>
                <p:cNvSpPr>
                  <a:spLocks noChangeArrowheads="1"/>
                </p:cNvSpPr>
                <p:nvPr/>
              </p:nvSpPr>
              <p:spPr bwMode="auto">
                <a:xfrm>
                  <a:off x="3073" y="672"/>
                  <a:ext cx="1094" cy="422"/>
                </a:xfrm>
                <a:prstGeom prst="rect">
                  <a:avLst/>
                </a:prstGeom>
                <a:noFill/>
                <a:ln w="9525">
                  <a:noFill/>
                  <a:miter lim="800000"/>
                  <a:headEnd/>
                  <a:tailEnd/>
                </a:ln>
                <a:effectLst/>
              </p:spPr>
              <p:txBody>
                <a:bodyPr/>
                <a:lstStyle/>
                <a:p>
                  <a:endParaRPr lang="en-US"/>
                </a:p>
              </p:txBody>
            </p:sp>
            <p:grpSp>
              <p:nvGrpSpPr>
                <p:cNvPr id="57367" name="Group 23"/>
                <p:cNvGrpSpPr>
                  <a:grpSpLocks/>
                </p:cNvGrpSpPr>
                <p:nvPr/>
              </p:nvGrpSpPr>
              <p:grpSpPr bwMode="auto">
                <a:xfrm>
                  <a:off x="3073" y="672"/>
                  <a:ext cx="1094" cy="422"/>
                  <a:chOff x="3073" y="672"/>
                  <a:chExt cx="1094" cy="422"/>
                </a:xfrm>
              </p:grpSpPr>
              <p:sp>
                <p:nvSpPr>
                  <p:cNvPr id="57368" name="Rectangle 24"/>
                  <p:cNvSpPr>
                    <a:spLocks noChangeArrowheads="1"/>
                  </p:cNvSpPr>
                  <p:nvPr/>
                </p:nvSpPr>
                <p:spPr bwMode="auto">
                  <a:xfrm>
                    <a:off x="3116" y="672"/>
                    <a:ext cx="1008" cy="422"/>
                  </a:xfrm>
                  <a:prstGeom prst="rect">
                    <a:avLst/>
                  </a:prstGeom>
                  <a:noFill/>
                  <a:ln w="9525">
                    <a:noFill/>
                    <a:miter lim="800000"/>
                    <a:headEnd/>
                    <a:tailEnd/>
                  </a:ln>
                  <a:effectLst/>
                </p:spPr>
                <p:txBody>
                  <a:bodyPr/>
                  <a:lstStyle/>
                  <a:p>
                    <a:pPr algn="ctr">
                      <a:spcBef>
                        <a:spcPct val="0"/>
                      </a:spcBef>
                    </a:pPr>
                    <a:r>
                      <a:rPr lang="en-US" sz="1400">
                        <a:latin typeface="Times New Roman" pitchFamily="18" charset="0"/>
                        <a:cs typeface="Times New Roman" pitchFamily="18" charset="0"/>
                      </a:rPr>
                      <a:t>Hierarchical</a:t>
                    </a:r>
                    <a:endParaRPr lang="en-US" sz="1400" b="0">
                      <a:latin typeface="Arial" pitchFamily="34" charset="0"/>
                      <a:cs typeface="Arial" pitchFamily="34" charset="0"/>
                    </a:endParaRPr>
                  </a:p>
                  <a:p>
                    <a:pPr algn="ctr" eaLnBrk="0" hangingPunct="0">
                      <a:spcBef>
                        <a:spcPct val="0"/>
                      </a:spcBef>
                    </a:pPr>
                    <a:endParaRPr lang="en-US" sz="1400" b="0">
                      <a:latin typeface="Times New Roman" pitchFamily="18" charset="0"/>
                    </a:endParaRPr>
                  </a:p>
                </p:txBody>
              </p:sp>
              <p:sp>
                <p:nvSpPr>
                  <p:cNvPr id="57369" name="Rectangle 25"/>
                  <p:cNvSpPr>
                    <a:spLocks noChangeArrowheads="1"/>
                  </p:cNvSpPr>
                  <p:nvPr/>
                </p:nvSpPr>
                <p:spPr bwMode="auto">
                  <a:xfrm>
                    <a:off x="3073" y="672"/>
                    <a:ext cx="1094" cy="422"/>
                  </a:xfrm>
                  <a:prstGeom prst="rect">
                    <a:avLst/>
                  </a:prstGeom>
                  <a:noFill/>
                  <a:ln w="7">
                    <a:solidFill>
                      <a:srgbClr val="A0A0A0"/>
                    </a:solidFill>
                    <a:miter lim="800000"/>
                    <a:headEnd/>
                    <a:tailEnd/>
                  </a:ln>
                  <a:effectLst/>
                </p:spPr>
                <p:txBody>
                  <a:bodyPr/>
                  <a:lstStyle/>
                  <a:p>
                    <a:endParaRPr lang="en-US"/>
                  </a:p>
                </p:txBody>
              </p:sp>
            </p:grpSp>
          </p:grpSp>
          <p:grpSp>
            <p:nvGrpSpPr>
              <p:cNvPr id="57370" name="Group 26"/>
              <p:cNvGrpSpPr>
                <a:grpSpLocks/>
              </p:cNvGrpSpPr>
              <p:nvPr/>
            </p:nvGrpSpPr>
            <p:grpSpPr bwMode="auto">
              <a:xfrm>
                <a:off x="4167" y="672"/>
                <a:ext cx="914" cy="422"/>
                <a:chOff x="4167" y="672"/>
                <a:chExt cx="914" cy="422"/>
              </a:xfrm>
            </p:grpSpPr>
            <p:sp>
              <p:nvSpPr>
                <p:cNvPr id="57371" name="Rectangle 27"/>
                <p:cNvSpPr>
                  <a:spLocks noChangeArrowheads="1"/>
                </p:cNvSpPr>
                <p:nvPr/>
              </p:nvSpPr>
              <p:spPr bwMode="auto">
                <a:xfrm>
                  <a:off x="4167" y="672"/>
                  <a:ext cx="914" cy="422"/>
                </a:xfrm>
                <a:prstGeom prst="rect">
                  <a:avLst/>
                </a:prstGeom>
                <a:noFill/>
                <a:ln w="9525">
                  <a:noFill/>
                  <a:miter lim="800000"/>
                  <a:headEnd/>
                  <a:tailEnd/>
                </a:ln>
                <a:effectLst/>
              </p:spPr>
              <p:txBody>
                <a:bodyPr/>
                <a:lstStyle/>
                <a:p>
                  <a:endParaRPr lang="en-US"/>
                </a:p>
              </p:txBody>
            </p:sp>
            <p:grpSp>
              <p:nvGrpSpPr>
                <p:cNvPr id="57372" name="Group 28"/>
                <p:cNvGrpSpPr>
                  <a:grpSpLocks/>
                </p:cNvGrpSpPr>
                <p:nvPr/>
              </p:nvGrpSpPr>
              <p:grpSpPr bwMode="auto">
                <a:xfrm>
                  <a:off x="4167" y="672"/>
                  <a:ext cx="914" cy="422"/>
                  <a:chOff x="4167" y="672"/>
                  <a:chExt cx="914" cy="422"/>
                </a:xfrm>
              </p:grpSpPr>
              <p:sp>
                <p:nvSpPr>
                  <p:cNvPr id="57373" name="Rectangle 29"/>
                  <p:cNvSpPr>
                    <a:spLocks noChangeArrowheads="1"/>
                  </p:cNvSpPr>
                  <p:nvPr/>
                </p:nvSpPr>
                <p:spPr bwMode="auto">
                  <a:xfrm>
                    <a:off x="4210" y="672"/>
                    <a:ext cx="828" cy="422"/>
                  </a:xfrm>
                  <a:prstGeom prst="rect">
                    <a:avLst/>
                  </a:prstGeom>
                  <a:noFill/>
                  <a:ln w="9525">
                    <a:noFill/>
                    <a:miter lim="800000"/>
                    <a:headEnd/>
                    <a:tailEnd/>
                  </a:ln>
                  <a:effectLst/>
                </p:spPr>
                <p:txBody>
                  <a:bodyPr/>
                  <a:lstStyle/>
                  <a:p>
                    <a:pPr algn="ctr">
                      <a:spcBef>
                        <a:spcPct val="0"/>
                      </a:spcBef>
                    </a:pPr>
                    <a:r>
                      <a:rPr lang="en-US" sz="1400">
                        <a:latin typeface="Times New Roman" pitchFamily="18" charset="0"/>
                        <a:cs typeface="Times New Roman" pitchFamily="18" charset="0"/>
                      </a:rPr>
                      <a:t>Transparency</a:t>
                    </a:r>
                    <a:endParaRPr lang="en-US" sz="1400" b="0">
                      <a:latin typeface="Arial" pitchFamily="34" charset="0"/>
                      <a:cs typeface="Arial" pitchFamily="34" charset="0"/>
                    </a:endParaRPr>
                  </a:p>
                  <a:p>
                    <a:pPr algn="ctr" eaLnBrk="0" hangingPunct="0">
                      <a:spcBef>
                        <a:spcPct val="0"/>
                      </a:spcBef>
                    </a:pPr>
                    <a:endParaRPr lang="en-US" sz="1400" b="0">
                      <a:latin typeface="Times New Roman" pitchFamily="18" charset="0"/>
                    </a:endParaRPr>
                  </a:p>
                </p:txBody>
              </p:sp>
              <p:sp>
                <p:nvSpPr>
                  <p:cNvPr id="57374" name="Rectangle 30"/>
                  <p:cNvSpPr>
                    <a:spLocks noChangeArrowheads="1"/>
                  </p:cNvSpPr>
                  <p:nvPr/>
                </p:nvSpPr>
                <p:spPr bwMode="auto">
                  <a:xfrm>
                    <a:off x="4167" y="672"/>
                    <a:ext cx="914" cy="422"/>
                  </a:xfrm>
                  <a:prstGeom prst="rect">
                    <a:avLst/>
                  </a:prstGeom>
                  <a:noFill/>
                  <a:ln w="7">
                    <a:solidFill>
                      <a:srgbClr val="A0A0A0"/>
                    </a:solidFill>
                    <a:miter lim="800000"/>
                    <a:headEnd/>
                    <a:tailEnd/>
                  </a:ln>
                  <a:effectLst/>
                </p:spPr>
                <p:txBody>
                  <a:bodyPr/>
                  <a:lstStyle/>
                  <a:p>
                    <a:endParaRPr lang="en-US"/>
                  </a:p>
                </p:txBody>
              </p:sp>
            </p:grpSp>
          </p:grpSp>
          <p:grpSp>
            <p:nvGrpSpPr>
              <p:cNvPr id="57375" name="Group 31"/>
              <p:cNvGrpSpPr>
                <a:grpSpLocks/>
              </p:cNvGrpSpPr>
              <p:nvPr/>
            </p:nvGrpSpPr>
            <p:grpSpPr bwMode="auto">
              <a:xfrm>
                <a:off x="0" y="1094"/>
                <a:ext cx="1425" cy="422"/>
                <a:chOff x="0" y="1094"/>
                <a:chExt cx="1425" cy="422"/>
              </a:xfrm>
            </p:grpSpPr>
            <p:sp>
              <p:nvSpPr>
                <p:cNvPr id="57376" name="Rectangle 32"/>
                <p:cNvSpPr>
                  <a:spLocks noChangeArrowheads="1"/>
                </p:cNvSpPr>
                <p:nvPr/>
              </p:nvSpPr>
              <p:spPr bwMode="auto">
                <a:xfrm>
                  <a:off x="0" y="1094"/>
                  <a:ext cx="1425" cy="422"/>
                </a:xfrm>
                <a:prstGeom prst="rect">
                  <a:avLst/>
                </a:prstGeom>
                <a:noFill/>
                <a:ln w="9525">
                  <a:noFill/>
                  <a:miter lim="800000"/>
                  <a:headEnd/>
                  <a:tailEnd/>
                </a:ln>
                <a:effectLst/>
              </p:spPr>
              <p:txBody>
                <a:bodyPr/>
                <a:lstStyle/>
                <a:p>
                  <a:endParaRPr lang="en-US"/>
                </a:p>
              </p:txBody>
            </p:sp>
            <p:grpSp>
              <p:nvGrpSpPr>
                <p:cNvPr id="57377" name="Group 33"/>
                <p:cNvGrpSpPr>
                  <a:grpSpLocks/>
                </p:cNvGrpSpPr>
                <p:nvPr/>
              </p:nvGrpSpPr>
              <p:grpSpPr bwMode="auto">
                <a:xfrm>
                  <a:off x="0" y="1094"/>
                  <a:ext cx="1425" cy="422"/>
                  <a:chOff x="0" y="1094"/>
                  <a:chExt cx="1425" cy="422"/>
                </a:xfrm>
              </p:grpSpPr>
              <p:sp>
                <p:nvSpPr>
                  <p:cNvPr id="57378" name="Rectangle 34"/>
                  <p:cNvSpPr>
                    <a:spLocks noChangeArrowheads="1"/>
                  </p:cNvSpPr>
                  <p:nvPr/>
                </p:nvSpPr>
                <p:spPr bwMode="auto">
                  <a:xfrm>
                    <a:off x="43" y="1094"/>
                    <a:ext cx="1339" cy="422"/>
                  </a:xfrm>
                  <a:prstGeom prst="rect">
                    <a:avLst/>
                  </a:prstGeom>
                  <a:noFill/>
                  <a:ln w="9525">
                    <a:noFill/>
                    <a:miter lim="800000"/>
                    <a:headEnd/>
                    <a:tailEnd/>
                  </a:ln>
                  <a:effectLst/>
                </p:spPr>
                <p:txBody>
                  <a:bodyPr/>
                  <a:lstStyle/>
                  <a:p>
                    <a:pPr>
                      <a:spcBef>
                        <a:spcPct val="0"/>
                      </a:spcBef>
                    </a:pPr>
                    <a:r>
                      <a:rPr lang="en-US" sz="1400">
                        <a:latin typeface="Times New Roman" pitchFamily="18" charset="0"/>
                        <a:cs typeface="Times New Roman" pitchFamily="18" charset="0"/>
                      </a:rPr>
                      <a:t>Developing Countries</a:t>
                    </a:r>
                    <a:endParaRPr lang="en-US" sz="1400" b="0">
                      <a:latin typeface="Arial" pitchFamily="34" charset="0"/>
                      <a:cs typeface="Arial" pitchFamily="34" charset="0"/>
                    </a:endParaRPr>
                  </a:p>
                  <a:p>
                    <a:pPr eaLnBrk="0" hangingPunct="0">
                      <a:spcBef>
                        <a:spcPct val="0"/>
                      </a:spcBef>
                    </a:pPr>
                    <a:endParaRPr lang="en-US" sz="1400" b="0">
                      <a:latin typeface="Times New Roman" pitchFamily="18" charset="0"/>
                    </a:endParaRPr>
                  </a:p>
                </p:txBody>
              </p:sp>
              <p:sp>
                <p:nvSpPr>
                  <p:cNvPr id="57379" name="Rectangle 35"/>
                  <p:cNvSpPr>
                    <a:spLocks noChangeArrowheads="1"/>
                  </p:cNvSpPr>
                  <p:nvPr/>
                </p:nvSpPr>
                <p:spPr bwMode="auto">
                  <a:xfrm>
                    <a:off x="0" y="1094"/>
                    <a:ext cx="1425" cy="422"/>
                  </a:xfrm>
                  <a:prstGeom prst="rect">
                    <a:avLst/>
                  </a:prstGeom>
                  <a:noFill/>
                  <a:ln w="7">
                    <a:solidFill>
                      <a:srgbClr val="A0A0A0"/>
                    </a:solidFill>
                    <a:miter lim="800000"/>
                    <a:headEnd/>
                    <a:tailEnd/>
                  </a:ln>
                  <a:effectLst/>
                </p:spPr>
                <p:txBody>
                  <a:bodyPr/>
                  <a:lstStyle/>
                  <a:p>
                    <a:endParaRPr lang="en-US"/>
                  </a:p>
                </p:txBody>
              </p:sp>
            </p:grpSp>
          </p:grpSp>
          <p:grpSp>
            <p:nvGrpSpPr>
              <p:cNvPr id="57380" name="Group 36"/>
              <p:cNvGrpSpPr>
                <a:grpSpLocks/>
              </p:cNvGrpSpPr>
              <p:nvPr/>
            </p:nvGrpSpPr>
            <p:grpSpPr bwMode="auto">
              <a:xfrm>
                <a:off x="1425" y="1094"/>
                <a:ext cx="626" cy="422"/>
                <a:chOff x="1425" y="1094"/>
                <a:chExt cx="626" cy="422"/>
              </a:xfrm>
            </p:grpSpPr>
            <p:sp>
              <p:nvSpPr>
                <p:cNvPr id="57381" name="Rectangle 37"/>
                <p:cNvSpPr>
                  <a:spLocks noChangeArrowheads="1"/>
                </p:cNvSpPr>
                <p:nvPr/>
              </p:nvSpPr>
              <p:spPr bwMode="auto">
                <a:xfrm>
                  <a:off x="1468" y="1094"/>
                  <a:ext cx="540" cy="422"/>
                </a:xfrm>
                <a:prstGeom prst="rect">
                  <a:avLst/>
                </a:prstGeom>
                <a:noFill/>
                <a:ln w="9525">
                  <a:noFill/>
                  <a:miter lim="800000"/>
                  <a:headEnd/>
                  <a:tailEnd/>
                </a:ln>
                <a:effectLst/>
              </p:spPr>
              <p:txBody>
                <a:bodyPr/>
                <a:lstStyle/>
                <a:p>
                  <a:pPr algn="ctr">
                    <a:spcBef>
                      <a:spcPct val="0"/>
                    </a:spcBef>
                  </a:pPr>
                  <a:r>
                    <a:rPr lang="en-US" sz="1600">
                      <a:latin typeface="Times New Roman" pitchFamily="18" charset="0"/>
                      <a:cs typeface="Times New Roman" pitchFamily="18" charset="0"/>
                    </a:rPr>
                    <a:t>2.0</a:t>
                  </a:r>
                  <a:endParaRPr lang="en-US" sz="1600">
                    <a:latin typeface="Arial" pitchFamily="34" charset="0"/>
                    <a:cs typeface="Arial" pitchFamily="34" charset="0"/>
                  </a:endParaRPr>
                </a:p>
                <a:p>
                  <a:pPr algn="ctr" eaLnBrk="0" hangingPunct="0">
                    <a:spcBef>
                      <a:spcPct val="0"/>
                    </a:spcBef>
                  </a:pPr>
                  <a:endParaRPr lang="en-US" sz="1600">
                    <a:latin typeface="Times New Roman" pitchFamily="18" charset="0"/>
                  </a:endParaRPr>
                </a:p>
              </p:txBody>
            </p:sp>
            <p:sp>
              <p:nvSpPr>
                <p:cNvPr id="57382" name="Rectangle 38"/>
                <p:cNvSpPr>
                  <a:spLocks noChangeArrowheads="1"/>
                </p:cNvSpPr>
                <p:nvPr/>
              </p:nvSpPr>
              <p:spPr bwMode="auto">
                <a:xfrm>
                  <a:off x="1425" y="1094"/>
                  <a:ext cx="626" cy="422"/>
                </a:xfrm>
                <a:prstGeom prst="rect">
                  <a:avLst/>
                </a:prstGeom>
                <a:noFill/>
                <a:ln w="7">
                  <a:solidFill>
                    <a:srgbClr val="A0A0A0"/>
                  </a:solidFill>
                  <a:miter lim="800000"/>
                  <a:headEnd/>
                  <a:tailEnd/>
                </a:ln>
                <a:effectLst/>
              </p:spPr>
              <p:txBody>
                <a:bodyPr/>
                <a:lstStyle/>
                <a:p>
                  <a:endParaRPr lang="en-US"/>
                </a:p>
              </p:txBody>
            </p:sp>
          </p:grpSp>
          <p:grpSp>
            <p:nvGrpSpPr>
              <p:cNvPr id="57383" name="Group 39"/>
              <p:cNvGrpSpPr>
                <a:grpSpLocks/>
              </p:cNvGrpSpPr>
              <p:nvPr/>
            </p:nvGrpSpPr>
            <p:grpSpPr bwMode="auto">
              <a:xfrm>
                <a:off x="2051" y="1094"/>
                <a:ext cx="1022" cy="422"/>
                <a:chOff x="2051" y="1094"/>
                <a:chExt cx="1022" cy="422"/>
              </a:xfrm>
            </p:grpSpPr>
            <p:sp>
              <p:nvSpPr>
                <p:cNvPr id="57384" name="Rectangle 40"/>
                <p:cNvSpPr>
                  <a:spLocks noChangeArrowheads="1"/>
                </p:cNvSpPr>
                <p:nvPr/>
              </p:nvSpPr>
              <p:spPr bwMode="auto">
                <a:xfrm>
                  <a:off x="2094" y="1094"/>
                  <a:ext cx="936" cy="422"/>
                </a:xfrm>
                <a:prstGeom prst="rect">
                  <a:avLst/>
                </a:prstGeom>
                <a:noFill/>
                <a:ln w="9525">
                  <a:noFill/>
                  <a:miter lim="800000"/>
                  <a:headEnd/>
                  <a:tailEnd/>
                </a:ln>
                <a:effectLst/>
              </p:spPr>
              <p:txBody>
                <a:bodyPr/>
                <a:lstStyle/>
                <a:p>
                  <a:pPr algn="ctr">
                    <a:spcBef>
                      <a:spcPct val="0"/>
                    </a:spcBef>
                  </a:pPr>
                  <a:r>
                    <a:rPr lang="en-US" sz="1600">
                      <a:latin typeface="Times New Roman" pitchFamily="18" charset="0"/>
                      <a:cs typeface="Times New Roman" pitchFamily="18" charset="0"/>
                    </a:rPr>
                    <a:t>0.6</a:t>
                  </a:r>
                  <a:endParaRPr lang="en-US" sz="1600">
                    <a:latin typeface="Arial" pitchFamily="34" charset="0"/>
                    <a:cs typeface="Arial" pitchFamily="34" charset="0"/>
                  </a:endParaRPr>
                </a:p>
                <a:p>
                  <a:pPr algn="ctr" eaLnBrk="0" hangingPunct="0">
                    <a:spcBef>
                      <a:spcPct val="0"/>
                    </a:spcBef>
                  </a:pPr>
                  <a:endParaRPr lang="en-US" sz="1600">
                    <a:latin typeface="Times New Roman" pitchFamily="18" charset="0"/>
                  </a:endParaRPr>
                </a:p>
              </p:txBody>
            </p:sp>
            <p:sp>
              <p:nvSpPr>
                <p:cNvPr id="57385" name="Rectangle 41"/>
                <p:cNvSpPr>
                  <a:spLocks noChangeArrowheads="1"/>
                </p:cNvSpPr>
                <p:nvPr/>
              </p:nvSpPr>
              <p:spPr bwMode="auto">
                <a:xfrm>
                  <a:off x="2051" y="1094"/>
                  <a:ext cx="1022" cy="422"/>
                </a:xfrm>
                <a:prstGeom prst="rect">
                  <a:avLst/>
                </a:prstGeom>
                <a:noFill/>
                <a:ln w="7">
                  <a:solidFill>
                    <a:srgbClr val="A0A0A0"/>
                  </a:solidFill>
                  <a:miter lim="800000"/>
                  <a:headEnd/>
                  <a:tailEnd/>
                </a:ln>
                <a:effectLst/>
              </p:spPr>
              <p:txBody>
                <a:bodyPr/>
                <a:lstStyle/>
                <a:p>
                  <a:endParaRPr lang="en-US"/>
                </a:p>
              </p:txBody>
            </p:sp>
          </p:grpSp>
          <p:grpSp>
            <p:nvGrpSpPr>
              <p:cNvPr id="57386" name="Group 42"/>
              <p:cNvGrpSpPr>
                <a:grpSpLocks/>
              </p:cNvGrpSpPr>
              <p:nvPr/>
            </p:nvGrpSpPr>
            <p:grpSpPr bwMode="auto">
              <a:xfrm>
                <a:off x="3073" y="1094"/>
                <a:ext cx="1094" cy="422"/>
                <a:chOff x="3073" y="1094"/>
                <a:chExt cx="1094" cy="422"/>
              </a:xfrm>
            </p:grpSpPr>
            <p:sp>
              <p:nvSpPr>
                <p:cNvPr id="57387" name="Rectangle 43"/>
                <p:cNvSpPr>
                  <a:spLocks noChangeArrowheads="1"/>
                </p:cNvSpPr>
                <p:nvPr/>
              </p:nvSpPr>
              <p:spPr bwMode="auto">
                <a:xfrm>
                  <a:off x="3116" y="1094"/>
                  <a:ext cx="1008" cy="422"/>
                </a:xfrm>
                <a:prstGeom prst="rect">
                  <a:avLst/>
                </a:prstGeom>
                <a:noFill/>
                <a:ln w="9525">
                  <a:noFill/>
                  <a:miter lim="800000"/>
                  <a:headEnd/>
                  <a:tailEnd/>
                </a:ln>
                <a:effectLst/>
              </p:spPr>
              <p:txBody>
                <a:bodyPr/>
                <a:lstStyle/>
                <a:p>
                  <a:pPr algn="ctr">
                    <a:spcBef>
                      <a:spcPct val="0"/>
                    </a:spcBef>
                  </a:pPr>
                  <a:r>
                    <a:rPr lang="en-US" sz="1600">
                      <a:latin typeface="Times New Roman" pitchFamily="18" charset="0"/>
                      <a:cs typeface="Times New Roman" pitchFamily="18" charset="0"/>
                    </a:rPr>
                    <a:t>2.7</a:t>
                  </a:r>
                  <a:endParaRPr lang="en-US" sz="1600">
                    <a:latin typeface="Arial" pitchFamily="34" charset="0"/>
                    <a:cs typeface="Arial" pitchFamily="34" charset="0"/>
                  </a:endParaRPr>
                </a:p>
                <a:p>
                  <a:pPr algn="ctr" eaLnBrk="0" hangingPunct="0">
                    <a:spcBef>
                      <a:spcPct val="0"/>
                    </a:spcBef>
                  </a:pPr>
                  <a:endParaRPr lang="en-US" sz="1400" b="0">
                    <a:latin typeface="Times New Roman" pitchFamily="18" charset="0"/>
                  </a:endParaRPr>
                </a:p>
              </p:txBody>
            </p:sp>
            <p:sp>
              <p:nvSpPr>
                <p:cNvPr id="57388" name="Rectangle 44"/>
                <p:cNvSpPr>
                  <a:spLocks noChangeArrowheads="1"/>
                </p:cNvSpPr>
                <p:nvPr/>
              </p:nvSpPr>
              <p:spPr bwMode="auto">
                <a:xfrm>
                  <a:off x="3073" y="1094"/>
                  <a:ext cx="1094" cy="422"/>
                </a:xfrm>
                <a:prstGeom prst="rect">
                  <a:avLst/>
                </a:prstGeom>
                <a:noFill/>
                <a:ln w="7">
                  <a:solidFill>
                    <a:srgbClr val="A0A0A0"/>
                  </a:solidFill>
                  <a:miter lim="800000"/>
                  <a:headEnd/>
                  <a:tailEnd/>
                </a:ln>
                <a:effectLst/>
              </p:spPr>
              <p:txBody>
                <a:bodyPr/>
                <a:lstStyle/>
                <a:p>
                  <a:endParaRPr lang="en-US"/>
                </a:p>
              </p:txBody>
            </p:sp>
          </p:grpSp>
          <p:grpSp>
            <p:nvGrpSpPr>
              <p:cNvPr id="57389" name="Group 45"/>
              <p:cNvGrpSpPr>
                <a:grpSpLocks/>
              </p:cNvGrpSpPr>
              <p:nvPr/>
            </p:nvGrpSpPr>
            <p:grpSpPr bwMode="auto">
              <a:xfrm>
                <a:off x="4167" y="1094"/>
                <a:ext cx="914" cy="422"/>
                <a:chOff x="4167" y="1094"/>
                <a:chExt cx="914" cy="422"/>
              </a:xfrm>
            </p:grpSpPr>
            <p:sp>
              <p:nvSpPr>
                <p:cNvPr id="57390" name="Rectangle 46"/>
                <p:cNvSpPr>
                  <a:spLocks noChangeArrowheads="1"/>
                </p:cNvSpPr>
                <p:nvPr/>
              </p:nvSpPr>
              <p:spPr bwMode="auto">
                <a:xfrm>
                  <a:off x="4210" y="1094"/>
                  <a:ext cx="828" cy="422"/>
                </a:xfrm>
                <a:prstGeom prst="rect">
                  <a:avLst/>
                </a:prstGeom>
                <a:noFill/>
                <a:ln w="9525">
                  <a:noFill/>
                  <a:miter lim="800000"/>
                  <a:headEnd/>
                  <a:tailEnd/>
                </a:ln>
                <a:effectLst/>
              </p:spPr>
              <p:txBody>
                <a:bodyPr/>
                <a:lstStyle/>
                <a:p>
                  <a:pPr algn="ctr">
                    <a:spcBef>
                      <a:spcPct val="0"/>
                    </a:spcBef>
                  </a:pPr>
                  <a:r>
                    <a:rPr lang="en-US" sz="1600">
                      <a:latin typeface="Times New Roman" pitchFamily="18" charset="0"/>
                      <a:cs typeface="Times New Roman" pitchFamily="18" charset="0"/>
                    </a:rPr>
                    <a:t>0.3</a:t>
                  </a:r>
                  <a:endParaRPr lang="en-US" sz="1600">
                    <a:latin typeface="Arial" pitchFamily="34" charset="0"/>
                    <a:cs typeface="Arial" pitchFamily="34" charset="0"/>
                  </a:endParaRPr>
                </a:p>
                <a:p>
                  <a:pPr algn="ctr" eaLnBrk="0" hangingPunct="0">
                    <a:spcBef>
                      <a:spcPct val="0"/>
                    </a:spcBef>
                  </a:pPr>
                  <a:endParaRPr lang="en-US" sz="1600">
                    <a:latin typeface="Times New Roman" pitchFamily="18" charset="0"/>
                  </a:endParaRPr>
                </a:p>
              </p:txBody>
            </p:sp>
            <p:sp>
              <p:nvSpPr>
                <p:cNvPr id="57391" name="Rectangle 47"/>
                <p:cNvSpPr>
                  <a:spLocks noChangeArrowheads="1"/>
                </p:cNvSpPr>
                <p:nvPr/>
              </p:nvSpPr>
              <p:spPr bwMode="auto">
                <a:xfrm>
                  <a:off x="4167" y="1094"/>
                  <a:ext cx="914" cy="422"/>
                </a:xfrm>
                <a:prstGeom prst="rect">
                  <a:avLst/>
                </a:prstGeom>
                <a:noFill/>
                <a:ln w="7">
                  <a:solidFill>
                    <a:srgbClr val="A0A0A0"/>
                  </a:solidFill>
                  <a:miter lim="800000"/>
                  <a:headEnd/>
                  <a:tailEnd/>
                </a:ln>
                <a:effectLst/>
              </p:spPr>
              <p:txBody>
                <a:bodyPr/>
                <a:lstStyle/>
                <a:p>
                  <a:endParaRPr lang="en-US"/>
                </a:p>
              </p:txBody>
            </p:sp>
          </p:grpSp>
          <p:grpSp>
            <p:nvGrpSpPr>
              <p:cNvPr id="57392" name="Group 48"/>
              <p:cNvGrpSpPr>
                <a:grpSpLocks/>
              </p:cNvGrpSpPr>
              <p:nvPr/>
            </p:nvGrpSpPr>
            <p:grpSpPr bwMode="auto">
              <a:xfrm>
                <a:off x="0" y="1516"/>
                <a:ext cx="1425" cy="556"/>
                <a:chOff x="0" y="1516"/>
                <a:chExt cx="1425" cy="556"/>
              </a:xfrm>
            </p:grpSpPr>
            <p:sp>
              <p:nvSpPr>
                <p:cNvPr id="57393" name="Rectangle 49"/>
                <p:cNvSpPr>
                  <a:spLocks noChangeArrowheads="1"/>
                </p:cNvSpPr>
                <p:nvPr/>
              </p:nvSpPr>
              <p:spPr bwMode="auto">
                <a:xfrm>
                  <a:off x="0" y="1516"/>
                  <a:ext cx="1425" cy="556"/>
                </a:xfrm>
                <a:prstGeom prst="rect">
                  <a:avLst/>
                </a:prstGeom>
                <a:noFill/>
                <a:ln w="9525">
                  <a:noFill/>
                  <a:miter lim="800000"/>
                  <a:headEnd/>
                  <a:tailEnd/>
                </a:ln>
                <a:effectLst/>
              </p:spPr>
              <p:txBody>
                <a:bodyPr/>
                <a:lstStyle/>
                <a:p>
                  <a:endParaRPr lang="en-US"/>
                </a:p>
              </p:txBody>
            </p:sp>
            <p:grpSp>
              <p:nvGrpSpPr>
                <p:cNvPr id="57394" name="Group 50"/>
                <p:cNvGrpSpPr>
                  <a:grpSpLocks/>
                </p:cNvGrpSpPr>
                <p:nvPr/>
              </p:nvGrpSpPr>
              <p:grpSpPr bwMode="auto">
                <a:xfrm>
                  <a:off x="0" y="1516"/>
                  <a:ext cx="1425" cy="556"/>
                  <a:chOff x="0" y="1516"/>
                  <a:chExt cx="1425" cy="556"/>
                </a:xfrm>
              </p:grpSpPr>
              <p:sp>
                <p:nvSpPr>
                  <p:cNvPr id="57395" name="Rectangle 51"/>
                  <p:cNvSpPr>
                    <a:spLocks noChangeArrowheads="1"/>
                  </p:cNvSpPr>
                  <p:nvPr/>
                </p:nvSpPr>
                <p:spPr bwMode="auto">
                  <a:xfrm>
                    <a:off x="43" y="1516"/>
                    <a:ext cx="1339" cy="556"/>
                  </a:xfrm>
                  <a:prstGeom prst="rect">
                    <a:avLst/>
                  </a:prstGeom>
                  <a:noFill/>
                  <a:ln w="9525">
                    <a:noFill/>
                    <a:miter lim="800000"/>
                    <a:headEnd/>
                    <a:tailEnd/>
                  </a:ln>
                  <a:effectLst/>
                </p:spPr>
                <p:txBody>
                  <a:bodyPr/>
                  <a:lstStyle/>
                  <a:p>
                    <a:pPr>
                      <a:spcBef>
                        <a:spcPct val="0"/>
                      </a:spcBef>
                    </a:pPr>
                    <a:r>
                      <a:rPr lang="en-US" sz="1400">
                        <a:latin typeface="Times New Roman" pitchFamily="18" charset="0"/>
                        <a:cs typeface="Times New Roman" pitchFamily="18" charset="0"/>
                      </a:rPr>
                      <a:t>Latin American Countries</a:t>
                    </a:r>
                    <a:endParaRPr lang="en-US" sz="1400" b="0">
                      <a:latin typeface="Times New Roman" pitchFamily="18" charset="0"/>
                    </a:endParaRPr>
                  </a:p>
                </p:txBody>
              </p:sp>
              <p:sp>
                <p:nvSpPr>
                  <p:cNvPr id="57396" name="Rectangle 52"/>
                  <p:cNvSpPr>
                    <a:spLocks noChangeArrowheads="1"/>
                  </p:cNvSpPr>
                  <p:nvPr/>
                </p:nvSpPr>
                <p:spPr bwMode="auto">
                  <a:xfrm>
                    <a:off x="0" y="1516"/>
                    <a:ext cx="1425" cy="556"/>
                  </a:xfrm>
                  <a:prstGeom prst="rect">
                    <a:avLst/>
                  </a:prstGeom>
                  <a:noFill/>
                  <a:ln w="7">
                    <a:solidFill>
                      <a:srgbClr val="A0A0A0"/>
                    </a:solidFill>
                    <a:miter lim="800000"/>
                    <a:headEnd/>
                    <a:tailEnd/>
                  </a:ln>
                  <a:effectLst/>
                </p:spPr>
                <p:txBody>
                  <a:bodyPr/>
                  <a:lstStyle/>
                  <a:p>
                    <a:endParaRPr lang="en-US"/>
                  </a:p>
                </p:txBody>
              </p:sp>
            </p:grpSp>
          </p:grpSp>
          <p:grpSp>
            <p:nvGrpSpPr>
              <p:cNvPr id="57397" name="Group 53"/>
              <p:cNvGrpSpPr>
                <a:grpSpLocks/>
              </p:cNvGrpSpPr>
              <p:nvPr/>
            </p:nvGrpSpPr>
            <p:grpSpPr bwMode="auto">
              <a:xfrm>
                <a:off x="1425" y="1516"/>
                <a:ext cx="626" cy="556"/>
                <a:chOff x="1425" y="1516"/>
                <a:chExt cx="626" cy="556"/>
              </a:xfrm>
            </p:grpSpPr>
            <p:sp>
              <p:nvSpPr>
                <p:cNvPr id="57398" name="Rectangle 54"/>
                <p:cNvSpPr>
                  <a:spLocks noChangeArrowheads="1"/>
                </p:cNvSpPr>
                <p:nvPr/>
              </p:nvSpPr>
              <p:spPr bwMode="auto">
                <a:xfrm>
                  <a:off x="1468" y="1516"/>
                  <a:ext cx="540" cy="556"/>
                </a:xfrm>
                <a:prstGeom prst="rect">
                  <a:avLst/>
                </a:prstGeom>
                <a:noFill/>
                <a:ln w="9525">
                  <a:noFill/>
                  <a:miter lim="800000"/>
                  <a:headEnd/>
                  <a:tailEnd/>
                </a:ln>
                <a:effectLst/>
              </p:spPr>
              <p:txBody>
                <a:bodyPr/>
                <a:lstStyle/>
                <a:p>
                  <a:pPr algn="ctr">
                    <a:spcBef>
                      <a:spcPct val="0"/>
                    </a:spcBef>
                  </a:pPr>
                  <a:r>
                    <a:rPr lang="en-US" sz="1600">
                      <a:latin typeface="Times New Roman" pitchFamily="18" charset="0"/>
                      <a:cs typeface="Times New Roman" pitchFamily="18" charset="0"/>
                    </a:rPr>
                    <a:t>1.6</a:t>
                  </a:r>
                  <a:endParaRPr lang="en-US" sz="1600">
                    <a:latin typeface="Times New Roman" pitchFamily="18" charset="0"/>
                  </a:endParaRPr>
                </a:p>
              </p:txBody>
            </p:sp>
            <p:sp>
              <p:nvSpPr>
                <p:cNvPr id="57399" name="Rectangle 55"/>
                <p:cNvSpPr>
                  <a:spLocks noChangeArrowheads="1"/>
                </p:cNvSpPr>
                <p:nvPr/>
              </p:nvSpPr>
              <p:spPr bwMode="auto">
                <a:xfrm>
                  <a:off x="1425" y="1516"/>
                  <a:ext cx="626" cy="556"/>
                </a:xfrm>
                <a:prstGeom prst="rect">
                  <a:avLst/>
                </a:prstGeom>
                <a:noFill/>
                <a:ln w="7">
                  <a:solidFill>
                    <a:srgbClr val="A0A0A0"/>
                  </a:solidFill>
                  <a:miter lim="800000"/>
                  <a:headEnd/>
                  <a:tailEnd/>
                </a:ln>
                <a:effectLst/>
              </p:spPr>
              <p:txBody>
                <a:bodyPr/>
                <a:lstStyle/>
                <a:p>
                  <a:endParaRPr lang="en-US"/>
                </a:p>
              </p:txBody>
            </p:sp>
          </p:grpSp>
          <p:grpSp>
            <p:nvGrpSpPr>
              <p:cNvPr id="57400" name="Group 56"/>
              <p:cNvGrpSpPr>
                <a:grpSpLocks/>
              </p:cNvGrpSpPr>
              <p:nvPr/>
            </p:nvGrpSpPr>
            <p:grpSpPr bwMode="auto">
              <a:xfrm>
                <a:off x="2051" y="1516"/>
                <a:ext cx="1022" cy="556"/>
                <a:chOff x="2051" y="1516"/>
                <a:chExt cx="1022" cy="556"/>
              </a:xfrm>
            </p:grpSpPr>
            <p:sp>
              <p:nvSpPr>
                <p:cNvPr id="57401" name="Rectangle 57"/>
                <p:cNvSpPr>
                  <a:spLocks noChangeArrowheads="1"/>
                </p:cNvSpPr>
                <p:nvPr/>
              </p:nvSpPr>
              <p:spPr bwMode="auto">
                <a:xfrm>
                  <a:off x="2094" y="1516"/>
                  <a:ext cx="936" cy="556"/>
                </a:xfrm>
                <a:prstGeom prst="rect">
                  <a:avLst/>
                </a:prstGeom>
                <a:noFill/>
                <a:ln w="9525">
                  <a:noFill/>
                  <a:miter lim="800000"/>
                  <a:headEnd/>
                  <a:tailEnd/>
                </a:ln>
                <a:effectLst/>
              </p:spPr>
              <p:txBody>
                <a:bodyPr/>
                <a:lstStyle/>
                <a:p>
                  <a:pPr algn="ctr">
                    <a:spcBef>
                      <a:spcPct val="0"/>
                    </a:spcBef>
                  </a:pPr>
                  <a:r>
                    <a:rPr lang="en-US" sz="1600">
                      <a:latin typeface="Times New Roman" pitchFamily="18" charset="0"/>
                      <a:cs typeface="Times New Roman" pitchFamily="18" charset="0"/>
                    </a:rPr>
                    <a:t>2.4*</a:t>
                  </a:r>
                  <a:endParaRPr lang="en-US" sz="1600">
                    <a:latin typeface="Times New Roman" pitchFamily="18" charset="0"/>
                  </a:endParaRPr>
                </a:p>
              </p:txBody>
            </p:sp>
            <p:sp>
              <p:nvSpPr>
                <p:cNvPr id="57402" name="Rectangle 58"/>
                <p:cNvSpPr>
                  <a:spLocks noChangeArrowheads="1"/>
                </p:cNvSpPr>
                <p:nvPr/>
              </p:nvSpPr>
              <p:spPr bwMode="auto">
                <a:xfrm>
                  <a:off x="2051" y="1516"/>
                  <a:ext cx="1022" cy="556"/>
                </a:xfrm>
                <a:prstGeom prst="rect">
                  <a:avLst/>
                </a:prstGeom>
                <a:noFill/>
                <a:ln w="7">
                  <a:solidFill>
                    <a:srgbClr val="A0A0A0"/>
                  </a:solidFill>
                  <a:miter lim="800000"/>
                  <a:headEnd/>
                  <a:tailEnd/>
                </a:ln>
                <a:effectLst/>
              </p:spPr>
              <p:txBody>
                <a:bodyPr/>
                <a:lstStyle/>
                <a:p>
                  <a:endParaRPr lang="en-US"/>
                </a:p>
              </p:txBody>
            </p:sp>
          </p:grpSp>
          <p:grpSp>
            <p:nvGrpSpPr>
              <p:cNvPr id="57403" name="Group 59"/>
              <p:cNvGrpSpPr>
                <a:grpSpLocks/>
              </p:cNvGrpSpPr>
              <p:nvPr/>
            </p:nvGrpSpPr>
            <p:grpSpPr bwMode="auto">
              <a:xfrm>
                <a:off x="3073" y="1516"/>
                <a:ext cx="1094" cy="556"/>
                <a:chOff x="3073" y="1516"/>
                <a:chExt cx="1094" cy="556"/>
              </a:xfrm>
            </p:grpSpPr>
            <p:sp>
              <p:nvSpPr>
                <p:cNvPr id="57404" name="Rectangle 60"/>
                <p:cNvSpPr>
                  <a:spLocks noChangeArrowheads="1"/>
                </p:cNvSpPr>
                <p:nvPr/>
              </p:nvSpPr>
              <p:spPr bwMode="auto">
                <a:xfrm>
                  <a:off x="3116" y="1516"/>
                  <a:ext cx="1008" cy="556"/>
                </a:xfrm>
                <a:prstGeom prst="rect">
                  <a:avLst/>
                </a:prstGeom>
                <a:noFill/>
                <a:ln w="9525">
                  <a:noFill/>
                  <a:miter lim="800000"/>
                  <a:headEnd/>
                  <a:tailEnd/>
                </a:ln>
                <a:effectLst/>
              </p:spPr>
              <p:txBody>
                <a:bodyPr/>
                <a:lstStyle/>
                <a:p>
                  <a:pPr algn="ctr">
                    <a:spcBef>
                      <a:spcPct val="0"/>
                    </a:spcBef>
                  </a:pPr>
                  <a:r>
                    <a:rPr lang="en-US" sz="1600">
                      <a:latin typeface="Times New Roman" pitchFamily="18" charset="0"/>
                      <a:cs typeface="Times New Roman" pitchFamily="18" charset="0"/>
                    </a:rPr>
                    <a:t>2.2</a:t>
                  </a:r>
                  <a:endParaRPr lang="en-US" sz="1600">
                    <a:latin typeface="Times New Roman" pitchFamily="18" charset="0"/>
                  </a:endParaRPr>
                </a:p>
              </p:txBody>
            </p:sp>
            <p:sp>
              <p:nvSpPr>
                <p:cNvPr id="57405" name="Rectangle 61"/>
                <p:cNvSpPr>
                  <a:spLocks noChangeArrowheads="1"/>
                </p:cNvSpPr>
                <p:nvPr/>
              </p:nvSpPr>
              <p:spPr bwMode="auto">
                <a:xfrm>
                  <a:off x="3073" y="1516"/>
                  <a:ext cx="1094" cy="556"/>
                </a:xfrm>
                <a:prstGeom prst="rect">
                  <a:avLst/>
                </a:prstGeom>
                <a:noFill/>
                <a:ln w="7">
                  <a:solidFill>
                    <a:srgbClr val="A0A0A0"/>
                  </a:solidFill>
                  <a:miter lim="800000"/>
                  <a:headEnd/>
                  <a:tailEnd/>
                </a:ln>
                <a:effectLst/>
              </p:spPr>
              <p:txBody>
                <a:bodyPr/>
                <a:lstStyle/>
                <a:p>
                  <a:endParaRPr lang="en-US"/>
                </a:p>
              </p:txBody>
            </p:sp>
          </p:grpSp>
          <p:grpSp>
            <p:nvGrpSpPr>
              <p:cNvPr id="57406" name="Group 62"/>
              <p:cNvGrpSpPr>
                <a:grpSpLocks/>
              </p:cNvGrpSpPr>
              <p:nvPr/>
            </p:nvGrpSpPr>
            <p:grpSpPr bwMode="auto">
              <a:xfrm>
                <a:off x="4167" y="1516"/>
                <a:ext cx="914" cy="556"/>
                <a:chOff x="4167" y="1516"/>
                <a:chExt cx="914" cy="556"/>
              </a:xfrm>
            </p:grpSpPr>
            <p:sp>
              <p:nvSpPr>
                <p:cNvPr id="57407" name="Rectangle 63"/>
                <p:cNvSpPr>
                  <a:spLocks noChangeArrowheads="1"/>
                </p:cNvSpPr>
                <p:nvPr/>
              </p:nvSpPr>
              <p:spPr bwMode="auto">
                <a:xfrm>
                  <a:off x="4210" y="1516"/>
                  <a:ext cx="828" cy="556"/>
                </a:xfrm>
                <a:prstGeom prst="rect">
                  <a:avLst/>
                </a:prstGeom>
                <a:noFill/>
                <a:ln w="9525">
                  <a:noFill/>
                  <a:miter lim="800000"/>
                  <a:headEnd/>
                  <a:tailEnd/>
                </a:ln>
                <a:effectLst/>
              </p:spPr>
              <p:txBody>
                <a:bodyPr/>
                <a:lstStyle/>
                <a:p>
                  <a:pPr algn="ctr">
                    <a:spcBef>
                      <a:spcPct val="0"/>
                    </a:spcBef>
                  </a:pPr>
                  <a:r>
                    <a:rPr lang="en-US" sz="1600">
                      <a:latin typeface="Times New Roman" pitchFamily="18" charset="0"/>
                      <a:cs typeface="Times New Roman" pitchFamily="18" charset="0"/>
                    </a:rPr>
                    <a:t>0.2</a:t>
                  </a:r>
                  <a:endParaRPr lang="en-US" sz="1600">
                    <a:latin typeface="Times New Roman" pitchFamily="18" charset="0"/>
                  </a:endParaRPr>
                </a:p>
              </p:txBody>
            </p:sp>
            <p:sp>
              <p:nvSpPr>
                <p:cNvPr id="57408" name="Rectangle 64"/>
                <p:cNvSpPr>
                  <a:spLocks noChangeArrowheads="1"/>
                </p:cNvSpPr>
                <p:nvPr/>
              </p:nvSpPr>
              <p:spPr bwMode="auto">
                <a:xfrm>
                  <a:off x="4167" y="1516"/>
                  <a:ext cx="914" cy="556"/>
                </a:xfrm>
                <a:prstGeom prst="rect">
                  <a:avLst/>
                </a:prstGeom>
                <a:noFill/>
                <a:ln w="7">
                  <a:solidFill>
                    <a:srgbClr val="A0A0A0"/>
                  </a:solidFill>
                  <a:miter lim="800000"/>
                  <a:headEnd/>
                  <a:tailEnd/>
                </a:ln>
                <a:effectLst/>
              </p:spPr>
              <p:txBody>
                <a:bodyPr/>
                <a:lstStyle/>
                <a:p>
                  <a:endParaRPr lang="en-US"/>
                </a:p>
              </p:txBody>
            </p:sp>
          </p:grpSp>
        </p:grpSp>
        <p:sp>
          <p:nvSpPr>
            <p:cNvPr id="57409" name="Rectangle 65"/>
            <p:cNvSpPr>
              <a:spLocks noChangeArrowheads="1"/>
            </p:cNvSpPr>
            <p:nvPr/>
          </p:nvSpPr>
          <p:spPr bwMode="auto">
            <a:xfrm>
              <a:off x="-3" y="669"/>
              <a:ext cx="5087" cy="1406"/>
            </a:xfrm>
            <a:prstGeom prst="rect">
              <a:avLst/>
            </a:prstGeom>
            <a:noFill/>
            <a:ln w="9525">
              <a:solidFill>
                <a:srgbClr val="A0A0A0"/>
              </a:solidFill>
              <a:miter lim="800000"/>
              <a:headEnd/>
              <a:tailEnd/>
            </a:ln>
            <a:effectLst/>
          </p:spPr>
          <p:txBody>
            <a:bodyPr/>
            <a:lstStyle/>
            <a:p>
              <a:pPr eaLnBrk="0" hangingPunct="0">
                <a:spcBef>
                  <a:spcPct val="0"/>
                </a:spcBef>
              </a:pPr>
              <a:endParaRPr lang="es-MX" sz="1800">
                <a:latin typeface="Arial" pitchFamily="34" charset="0"/>
              </a:endParaRPr>
            </a:p>
          </p:txBody>
        </p:sp>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8" name="Text Box 8"/>
          <p:cNvSpPr txBox="1">
            <a:spLocks noChangeArrowheads="1"/>
          </p:cNvSpPr>
          <p:nvPr/>
        </p:nvSpPr>
        <p:spPr bwMode="auto">
          <a:xfrm>
            <a:off x="4876800" y="2057400"/>
            <a:ext cx="4267200" cy="457200"/>
          </a:xfrm>
          <a:prstGeom prst="rect">
            <a:avLst/>
          </a:prstGeom>
          <a:noFill/>
          <a:ln w="9525">
            <a:noFill/>
            <a:miter lim="800000"/>
            <a:headEnd/>
            <a:tailEnd/>
          </a:ln>
          <a:effectLst/>
        </p:spPr>
        <p:txBody>
          <a:bodyPr>
            <a:spAutoFit/>
          </a:bodyPr>
          <a:lstStyle/>
          <a:p>
            <a:pPr>
              <a:spcBef>
                <a:spcPct val="50000"/>
              </a:spcBef>
            </a:pPr>
            <a:endParaRPr lang="es-MX" b="0">
              <a:solidFill>
                <a:schemeClr val="tx2"/>
              </a:solidFill>
              <a:latin typeface="Times New Roman" pitchFamily="18" charset="0"/>
            </a:endParaRPr>
          </a:p>
        </p:txBody>
      </p:sp>
      <p:sp>
        <p:nvSpPr>
          <p:cNvPr id="15372" name="Text Box 12"/>
          <p:cNvSpPr txBox="1">
            <a:spLocks noChangeArrowheads="1"/>
          </p:cNvSpPr>
          <p:nvPr/>
        </p:nvSpPr>
        <p:spPr bwMode="auto">
          <a:xfrm>
            <a:off x="0" y="4191000"/>
            <a:ext cx="4495800" cy="457200"/>
          </a:xfrm>
          <a:prstGeom prst="rect">
            <a:avLst/>
          </a:prstGeom>
          <a:noFill/>
          <a:ln w="9525">
            <a:noFill/>
            <a:miter lim="800000"/>
            <a:headEnd/>
            <a:tailEnd/>
          </a:ln>
          <a:effectLst/>
        </p:spPr>
        <p:txBody>
          <a:bodyPr>
            <a:spAutoFit/>
          </a:bodyPr>
          <a:lstStyle/>
          <a:p>
            <a:pPr>
              <a:spcBef>
                <a:spcPct val="50000"/>
              </a:spcBef>
            </a:pPr>
            <a:endParaRPr lang="es-MX" b="0">
              <a:solidFill>
                <a:schemeClr val="tx2"/>
              </a:solidFill>
              <a:latin typeface="Times New Roman" pitchFamily="18" charset="0"/>
            </a:endParaRPr>
          </a:p>
        </p:txBody>
      </p:sp>
      <p:pic>
        <p:nvPicPr>
          <p:cNvPr id="15377" name="Picture 17"/>
          <p:cNvPicPr>
            <a:picLocks noChangeAspect="1" noChangeArrowheads="1"/>
          </p:cNvPicPr>
          <p:nvPr/>
        </p:nvPicPr>
        <p:blipFill>
          <a:blip r:embed="rId2" cstate="print"/>
          <a:srcRect/>
          <a:stretch>
            <a:fillRect/>
          </a:stretch>
        </p:blipFill>
        <p:spPr bwMode="auto">
          <a:xfrm>
            <a:off x="304800" y="1676400"/>
            <a:ext cx="8610600" cy="4830763"/>
          </a:xfrm>
          <a:prstGeom prst="rect">
            <a:avLst/>
          </a:prstGeom>
          <a:noFill/>
          <a:ln w="9525">
            <a:noFill/>
            <a:miter lim="800000"/>
            <a:headEnd/>
            <a:tailEnd/>
          </a:ln>
          <a:effectLst/>
        </p:spPr>
      </p:pic>
      <p:sp>
        <p:nvSpPr>
          <p:cNvPr id="15378" name="Rectangle 18"/>
          <p:cNvSpPr>
            <a:spLocks noGrp="1" noChangeArrowheads="1"/>
          </p:cNvSpPr>
          <p:nvPr>
            <p:ph type="title"/>
          </p:nvPr>
        </p:nvSpPr>
        <p:spPr/>
        <p:txBody>
          <a:bodyPr/>
          <a:lstStyle/>
          <a:p>
            <a:r>
              <a:rPr lang="en-US"/>
              <a:t>Fiscal institutions and fiscal outcomes. Composite index</a:t>
            </a:r>
            <a:endParaRPr lang="en-US">
              <a:solidFill>
                <a:schemeClr val="tx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a:t>Fiscal institutions and fiscal outcomes.</a:t>
            </a:r>
            <a:br>
              <a:rPr lang="en-US"/>
            </a:br>
            <a:r>
              <a:rPr lang="en-US"/>
              <a:t>Fiscal rules index</a:t>
            </a:r>
          </a:p>
        </p:txBody>
      </p:sp>
      <p:pic>
        <p:nvPicPr>
          <p:cNvPr id="45060" name="Picture 4"/>
          <p:cNvPicPr>
            <a:picLocks noChangeAspect="1" noChangeArrowheads="1"/>
          </p:cNvPicPr>
          <p:nvPr/>
        </p:nvPicPr>
        <p:blipFill>
          <a:blip r:embed="rId2" cstate="print"/>
          <a:srcRect/>
          <a:stretch>
            <a:fillRect/>
          </a:stretch>
        </p:blipFill>
        <p:spPr bwMode="auto">
          <a:xfrm>
            <a:off x="304800" y="1676400"/>
            <a:ext cx="8583613" cy="4814888"/>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a:t>Fiscal institutions and fiscal outcomes Hierarchical rules index</a:t>
            </a:r>
          </a:p>
        </p:txBody>
      </p:sp>
      <p:pic>
        <p:nvPicPr>
          <p:cNvPr id="46083" name="Picture 3"/>
          <p:cNvPicPr>
            <a:picLocks noChangeAspect="1" noChangeArrowheads="1"/>
          </p:cNvPicPr>
          <p:nvPr/>
        </p:nvPicPr>
        <p:blipFill>
          <a:blip r:embed="rId2" cstate="print"/>
          <a:srcRect/>
          <a:stretch>
            <a:fillRect/>
          </a:stretch>
        </p:blipFill>
        <p:spPr bwMode="auto">
          <a:xfrm>
            <a:off x="304800" y="1676400"/>
            <a:ext cx="8534400" cy="4811713"/>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1028"/>
          <p:cNvSpPr>
            <a:spLocks noGrp="1" noChangeArrowheads="1"/>
          </p:cNvSpPr>
          <p:nvPr>
            <p:ph type="title"/>
          </p:nvPr>
        </p:nvSpPr>
        <p:spPr/>
        <p:txBody>
          <a:bodyPr/>
          <a:lstStyle/>
          <a:p>
            <a:r>
              <a:rPr lang="en-US"/>
              <a:t>Conclusions …</a:t>
            </a:r>
          </a:p>
        </p:txBody>
      </p:sp>
      <p:sp>
        <p:nvSpPr>
          <p:cNvPr id="18437" name="Rectangle 1029"/>
          <p:cNvSpPr>
            <a:spLocks noGrp="1" noChangeArrowheads="1"/>
          </p:cNvSpPr>
          <p:nvPr>
            <p:ph type="body" idx="1"/>
          </p:nvPr>
        </p:nvSpPr>
        <p:spPr>
          <a:xfrm>
            <a:off x="762000" y="1524000"/>
            <a:ext cx="8382000" cy="5105400"/>
          </a:xfrm>
        </p:spPr>
        <p:txBody>
          <a:bodyPr/>
          <a:lstStyle/>
          <a:p>
            <a:pPr>
              <a:lnSpc>
                <a:spcPct val="75000"/>
              </a:lnSpc>
            </a:pPr>
            <a:r>
              <a:rPr lang="en-US"/>
              <a:t>Having a complete database will help Budget Directors to compare their common practices with countries of similar development and historical origin as well as with the OECD countries.</a:t>
            </a:r>
          </a:p>
          <a:p>
            <a:pPr>
              <a:lnSpc>
                <a:spcPct val="75000"/>
              </a:lnSpc>
            </a:pPr>
            <a:r>
              <a:rPr lang="en-US"/>
              <a:t>It will help researchers to have better empirical basis for their analysis.</a:t>
            </a:r>
          </a:p>
          <a:p>
            <a:pPr>
              <a:lnSpc>
                <a:spcPct val="75000"/>
              </a:lnSpc>
            </a:pPr>
            <a:r>
              <a:rPr lang="en-US"/>
              <a:t>Updates and changes are still needed:</a:t>
            </a:r>
          </a:p>
          <a:p>
            <a:pPr lvl="1">
              <a:lnSpc>
                <a:spcPct val="75000"/>
              </a:lnSpc>
            </a:pPr>
            <a:r>
              <a:rPr lang="en-US"/>
              <a:t>We should ensure the largest rate of response</a:t>
            </a:r>
          </a:p>
          <a:p>
            <a:pPr lvl="1">
              <a:lnSpc>
                <a:spcPct val="75000"/>
              </a:lnSpc>
            </a:pPr>
            <a:r>
              <a:rPr lang="en-US"/>
              <a:t>We should capture those budget practices and procedures that are the most relevant for policy purposes</a:t>
            </a:r>
          </a:p>
          <a:p>
            <a:pPr lvl="1">
              <a:lnSpc>
                <a:spcPct val="75000"/>
              </a:lnSpc>
            </a:pPr>
            <a:r>
              <a:rPr lang="en-US"/>
              <a:t>We should find the right balance between information on formal structures and informal practices.</a:t>
            </a:r>
          </a:p>
          <a:p>
            <a:pPr lvl="1">
              <a:lnSpc>
                <a:spcPct val="75000"/>
              </a:lnSpc>
            </a:pPr>
            <a:r>
              <a:rPr lang="en-US"/>
              <a:t>Once we get that, we will be able to move towards the analysis of best practices.</a:t>
            </a:r>
          </a:p>
          <a:p>
            <a:pPr>
              <a:lnSpc>
                <a:spcPct val="75000"/>
              </a:lnSpc>
            </a:pPr>
            <a:r>
              <a:rPr lang="en-US"/>
              <a:t>Data and related information will be available at:</a:t>
            </a:r>
            <a:br>
              <a:rPr lang="en-US"/>
            </a:br>
            <a:r>
              <a:rPr lang="en-US"/>
              <a:t> </a:t>
            </a:r>
            <a:r>
              <a:rPr lang="en-US">
                <a:hlinkClick r:id="rId2"/>
              </a:rPr>
              <a:t>http://www.iadb.org/ove/</a:t>
            </a:r>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ctrTitle"/>
          </p:nvPr>
        </p:nvSpPr>
        <p:spPr>
          <a:xfrm>
            <a:off x="1295400" y="2895600"/>
            <a:ext cx="7620000" cy="914400"/>
          </a:xfrm>
        </p:spPr>
        <p:txBody>
          <a:bodyPr/>
          <a:lstStyle/>
          <a:p>
            <a:r>
              <a:rPr lang="en-US" sz="2600"/>
              <a:t>Budget Practices and Procedures Database.</a:t>
            </a:r>
            <a:br>
              <a:rPr lang="en-US" sz="2600"/>
            </a:br>
            <a:r>
              <a:rPr lang="en-US" sz="2600"/>
              <a:t>The Role of the IDB and Preliminary Results</a:t>
            </a:r>
          </a:p>
        </p:txBody>
      </p:sp>
      <p:sp>
        <p:nvSpPr>
          <p:cNvPr id="63491" name="Rectangle 3"/>
          <p:cNvSpPr>
            <a:spLocks noGrp="1" noChangeArrowheads="1"/>
          </p:cNvSpPr>
          <p:nvPr>
            <p:ph type="subTitle" idx="1"/>
          </p:nvPr>
        </p:nvSpPr>
        <p:spPr>
          <a:xfrm>
            <a:off x="1371600" y="4038600"/>
            <a:ext cx="7105650" cy="609600"/>
          </a:xfrm>
        </p:spPr>
        <p:txBody>
          <a:bodyPr/>
          <a:lstStyle/>
          <a:p>
            <a:r>
              <a:rPr lang="en-US"/>
              <a:t>Carlos Scartascini*</a:t>
            </a:r>
          </a:p>
        </p:txBody>
      </p:sp>
      <p:sp>
        <p:nvSpPr>
          <p:cNvPr id="63492" name="Rectangle 4"/>
          <p:cNvSpPr>
            <a:spLocks noChangeArrowheads="1"/>
          </p:cNvSpPr>
          <p:nvPr/>
        </p:nvSpPr>
        <p:spPr bwMode="black">
          <a:xfrm>
            <a:off x="1371600" y="4800600"/>
            <a:ext cx="7772400" cy="1143000"/>
          </a:xfrm>
          <a:prstGeom prst="rect">
            <a:avLst/>
          </a:prstGeom>
          <a:noFill/>
          <a:ln w="9525">
            <a:noFill/>
            <a:miter lim="800000"/>
            <a:headEnd/>
            <a:tailEnd/>
          </a:ln>
          <a:effectLst/>
        </p:spPr>
        <p:txBody>
          <a:bodyPr/>
          <a:lstStyle/>
          <a:p>
            <a:r>
              <a:rPr lang="en-US" sz="1800">
                <a:solidFill>
                  <a:srgbClr val="E3F1F5"/>
                </a:solidFill>
              </a:rPr>
              <a:t>Prepared for presentation at the meeting of the Public Policy and Transparency Network on Development Effectiveness and Results-Based Budget Management</a:t>
            </a:r>
          </a:p>
          <a:p>
            <a:endParaRPr lang="en-US" sz="800">
              <a:solidFill>
                <a:srgbClr val="E3F1F5"/>
              </a:solidFill>
            </a:endParaRPr>
          </a:p>
          <a:p>
            <a:r>
              <a:rPr lang="en-US" sz="1800">
                <a:solidFill>
                  <a:srgbClr val="E3F1F5"/>
                </a:solidFill>
              </a:rPr>
              <a:t>Washington DC, May 23-24, 2005</a:t>
            </a:r>
          </a:p>
        </p:txBody>
      </p:sp>
      <p:sp>
        <p:nvSpPr>
          <p:cNvPr id="63493" name="Rectangle 5"/>
          <p:cNvSpPr>
            <a:spLocks noChangeArrowheads="1"/>
          </p:cNvSpPr>
          <p:nvPr/>
        </p:nvSpPr>
        <p:spPr bwMode="black">
          <a:xfrm>
            <a:off x="3505200" y="6248400"/>
            <a:ext cx="3352800" cy="457200"/>
          </a:xfrm>
          <a:prstGeom prst="rect">
            <a:avLst/>
          </a:prstGeom>
          <a:noFill/>
          <a:ln w="9525">
            <a:noFill/>
            <a:miter lim="800000"/>
            <a:headEnd/>
            <a:tailEnd/>
          </a:ln>
          <a:effectLst/>
        </p:spPr>
        <p:txBody>
          <a:bodyPr/>
          <a:lstStyle/>
          <a:p>
            <a:r>
              <a:rPr lang="en-US" sz="1600">
                <a:solidFill>
                  <a:srgbClr val="E3F1F5"/>
                </a:solidFill>
              </a:rPr>
              <a:t>* Based on joint work with Gabriel Filc. </a:t>
            </a:r>
          </a:p>
          <a:p>
            <a:r>
              <a:rPr lang="en-US" sz="1600">
                <a:solidFill>
                  <a:srgbClr val="E3F1F5"/>
                </a:solidFill>
              </a:rPr>
              <a:t>Contact info: carlossc@iadb.org</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1026"/>
          <p:cNvSpPr>
            <a:spLocks noGrp="1" noChangeArrowheads="1"/>
          </p:cNvSpPr>
          <p:nvPr>
            <p:ph type="title"/>
          </p:nvPr>
        </p:nvSpPr>
        <p:spPr/>
        <p:txBody>
          <a:bodyPr/>
          <a:lstStyle/>
          <a:p>
            <a:r>
              <a:rPr lang="en-US"/>
              <a:t>The Budget Practices and Procedures Survey. What have we learnt?</a:t>
            </a:r>
          </a:p>
        </p:txBody>
      </p:sp>
      <p:sp>
        <p:nvSpPr>
          <p:cNvPr id="60419" name="Rectangle 1027"/>
          <p:cNvSpPr>
            <a:spLocks noGrp="1" noChangeArrowheads="1"/>
          </p:cNvSpPr>
          <p:nvPr>
            <p:ph type="body" idx="1"/>
          </p:nvPr>
        </p:nvSpPr>
        <p:spPr>
          <a:xfrm>
            <a:off x="774700" y="1651000"/>
            <a:ext cx="8369300" cy="5207000"/>
          </a:xfrm>
        </p:spPr>
        <p:txBody>
          <a:bodyPr/>
          <a:lstStyle/>
          <a:p>
            <a:r>
              <a:rPr lang="en-US"/>
              <a:t>The role of the IDB</a:t>
            </a:r>
          </a:p>
          <a:p>
            <a:r>
              <a:rPr lang="en-US"/>
              <a:t>The survey</a:t>
            </a:r>
          </a:p>
          <a:p>
            <a:pPr lvl="1"/>
            <a:r>
              <a:rPr lang="en-US"/>
              <a:t>The long and short versions</a:t>
            </a:r>
          </a:p>
          <a:p>
            <a:r>
              <a:rPr lang="en-US"/>
              <a:t>The role of the survey so far </a:t>
            </a:r>
          </a:p>
          <a:p>
            <a:pPr lvl="1"/>
            <a:r>
              <a:rPr lang="en-US"/>
              <a:t>“Common practices” </a:t>
            </a:r>
          </a:p>
          <a:p>
            <a:pPr lvl="2"/>
            <a:r>
              <a:rPr lang="en-US"/>
              <a:t>For example, comparison of the structure of the Central Budget Offices, their responsibilities and attributes</a:t>
            </a:r>
          </a:p>
          <a:p>
            <a:pPr lvl="1"/>
            <a:r>
              <a:rPr lang="en-US"/>
              <a:t>Test of hypotheses. </a:t>
            </a:r>
          </a:p>
          <a:p>
            <a:pPr lvl="2"/>
            <a:r>
              <a:rPr lang="en-US"/>
              <a:t>For example, the relationship between fiscal Institutions and fiscal outcomes: Fiscal rules, hierarchy, and transparency, and government deficits.</a:t>
            </a:r>
          </a:p>
          <a:p>
            <a:r>
              <a:rPr lang="en-US"/>
              <a:t>Conclusions</a:t>
            </a:r>
          </a:p>
          <a:p>
            <a:pPr lvl="1"/>
            <a:r>
              <a:rPr lang="en-US"/>
              <a:t>The survey provides an invaluable source of information for policy-makers, multilateral institutions, and researchers</a:t>
            </a:r>
          </a:p>
          <a:p>
            <a:pPr lvl="1"/>
            <a:r>
              <a:rPr lang="en-US"/>
              <a:t> Updates are still needed</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Rectangle 6"/>
          <p:cNvSpPr>
            <a:spLocks noGrp="1" noChangeArrowheads="1"/>
          </p:cNvSpPr>
          <p:nvPr>
            <p:ph type="title"/>
          </p:nvPr>
        </p:nvSpPr>
        <p:spPr/>
        <p:txBody>
          <a:bodyPr/>
          <a:lstStyle/>
          <a:p>
            <a:r>
              <a:rPr lang="en-US"/>
              <a:t>The role of the IDB.</a:t>
            </a:r>
            <a:br>
              <a:rPr lang="en-US"/>
            </a:br>
            <a:r>
              <a:rPr lang="en-US"/>
              <a:t>A multidepartmental effort</a:t>
            </a:r>
          </a:p>
        </p:txBody>
      </p:sp>
      <p:sp>
        <p:nvSpPr>
          <p:cNvPr id="4103" name="Rectangle 7"/>
          <p:cNvSpPr>
            <a:spLocks noGrp="1" noChangeArrowheads="1"/>
          </p:cNvSpPr>
          <p:nvPr>
            <p:ph type="body" idx="1"/>
          </p:nvPr>
        </p:nvSpPr>
        <p:spPr>
          <a:xfrm>
            <a:off x="762000" y="1600200"/>
            <a:ext cx="8094663" cy="4721225"/>
          </a:xfrm>
        </p:spPr>
        <p:txBody>
          <a:bodyPr/>
          <a:lstStyle/>
          <a:p>
            <a:r>
              <a:rPr lang="en-US" sz="2200"/>
              <a:t>The IDB got involved in the later stages of development of the survey, providing feedback on some of the questions  and format of the survey (Research Department).</a:t>
            </a:r>
          </a:p>
          <a:p>
            <a:r>
              <a:rPr lang="en-US" sz="2200"/>
              <a:t>Given the relevance of the survey, the IDB decided to get involved to ensure a complete and comparable set of data for all its borrowing members.</a:t>
            </a:r>
          </a:p>
          <a:p>
            <a:r>
              <a:rPr lang="en-US" sz="2200"/>
              <a:t>OVE (with funds from the Spanish Cooperation) financed the translation of the survey and the collection of the responses.</a:t>
            </a:r>
          </a:p>
          <a:p>
            <a:r>
              <a:rPr lang="en-US" sz="2200"/>
              <a:t>OVE also helped to coordinate (along with the Regional Departments) the collection of the data, contacting country authorities and providing feedback and support when necessary.</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p:txBody>
          <a:bodyPr/>
          <a:lstStyle/>
          <a:p>
            <a:r>
              <a:rPr lang="en-US"/>
              <a:t>The role of the IDB.</a:t>
            </a:r>
            <a:br>
              <a:rPr lang="en-US"/>
            </a:br>
            <a:r>
              <a:rPr lang="en-US"/>
              <a:t>The “long” and “short” versions</a:t>
            </a:r>
          </a:p>
        </p:txBody>
      </p:sp>
      <p:sp>
        <p:nvSpPr>
          <p:cNvPr id="1027" name="Rectangle 3"/>
          <p:cNvSpPr>
            <a:spLocks noGrp="1" noChangeArrowheads="1"/>
          </p:cNvSpPr>
          <p:nvPr>
            <p:ph type="body" idx="1"/>
          </p:nvPr>
        </p:nvSpPr>
        <p:spPr>
          <a:xfrm>
            <a:off x="762000" y="1600200"/>
            <a:ext cx="8077200" cy="4572000"/>
          </a:xfrm>
        </p:spPr>
        <p:txBody>
          <a:bodyPr/>
          <a:lstStyle/>
          <a:p>
            <a:pPr>
              <a:lnSpc>
                <a:spcPct val="75000"/>
              </a:lnSpc>
            </a:pPr>
            <a:r>
              <a:rPr lang="en-US" sz="2200"/>
              <a:t>The collection of the information has had its difficulties.</a:t>
            </a:r>
          </a:p>
          <a:p>
            <a:pPr>
              <a:lnSpc>
                <a:spcPct val="75000"/>
              </a:lnSpc>
            </a:pPr>
            <a:r>
              <a:rPr lang="en-US" sz="2200"/>
              <a:t>While some countries have responded promptly, others have not or have provided incomplete surveys.</a:t>
            </a:r>
          </a:p>
          <a:p>
            <a:pPr>
              <a:lnSpc>
                <a:spcPct val="75000"/>
              </a:lnSpc>
            </a:pPr>
            <a:r>
              <a:rPr lang="en-US" sz="2200"/>
              <a:t>Given the low rate of response received on the “long version” and given our interest to have information on at least a subset of questions for writing this year IPES (RES/SDS/OVE), a shorter version was developed focusing on questions related to fiscal rules and transparency.</a:t>
            </a:r>
          </a:p>
          <a:p>
            <a:pPr>
              <a:lnSpc>
                <a:spcPct val="75000"/>
              </a:lnSpc>
            </a:pPr>
            <a:r>
              <a:rPr lang="en-US" sz="2200"/>
              <a:t>While the long version has 359 questions, the short has only 22. </a:t>
            </a:r>
          </a:p>
          <a:p>
            <a:pPr>
              <a:lnSpc>
                <a:spcPct val="75000"/>
              </a:lnSpc>
            </a:pPr>
            <a:r>
              <a:rPr lang="en-US" sz="2200"/>
              <a:t>Data from the survey, either from the long or short versions, has already been used in several papers presented at meetings organized by RES and RE1 at the IDB and at international forums (e.g., Seminario Regional de Política Fiscal).</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8" name="Rectangle 1026"/>
          <p:cNvSpPr>
            <a:spLocks noGrp="1" noChangeArrowheads="1"/>
          </p:cNvSpPr>
          <p:nvPr>
            <p:ph type="body" sz="half" idx="1"/>
          </p:nvPr>
        </p:nvSpPr>
        <p:spPr>
          <a:xfrm>
            <a:off x="685800" y="2438400"/>
            <a:ext cx="3810000" cy="4114800"/>
          </a:xfrm>
        </p:spPr>
        <p:txBody>
          <a:bodyPr/>
          <a:lstStyle/>
          <a:p>
            <a:r>
              <a:rPr lang="en-US" sz="1800" u="sng"/>
              <a:t>“Long-version” Survey</a:t>
            </a:r>
          </a:p>
          <a:p>
            <a:r>
              <a:rPr lang="en-US" sz="1800"/>
              <a:t>Argentina</a:t>
            </a:r>
          </a:p>
          <a:p>
            <a:r>
              <a:rPr lang="en-US" sz="1800"/>
              <a:t>Bolivia</a:t>
            </a:r>
          </a:p>
          <a:p>
            <a:r>
              <a:rPr lang="en-US" sz="1800"/>
              <a:t>Chile </a:t>
            </a:r>
          </a:p>
          <a:p>
            <a:r>
              <a:rPr lang="en-US" sz="1800"/>
              <a:t>Colombia</a:t>
            </a:r>
          </a:p>
          <a:p>
            <a:r>
              <a:rPr lang="en-US" sz="1800"/>
              <a:t>México</a:t>
            </a:r>
          </a:p>
          <a:p>
            <a:r>
              <a:rPr lang="en-US" sz="1800"/>
              <a:t>Paraguay</a:t>
            </a:r>
          </a:p>
          <a:p>
            <a:r>
              <a:rPr lang="en-US" sz="1800"/>
              <a:t>República Dominicana</a:t>
            </a:r>
          </a:p>
          <a:p>
            <a:r>
              <a:rPr lang="en-US" sz="1800"/>
              <a:t>Suriname</a:t>
            </a:r>
          </a:p>
          <a:p>
            <a:r>
              <a:rPr lang="en-US" sz="1800"/>
              <a:t>Uruguay</a:t>
            </a:r>
          </a:p>
          <a:p>
            <a:endParaRPr lang="en-US" sz="1800"/>
          </a:p>
        </p:txBody>
      </p:sp>
      <p:sp>
        <p:nvSpPr>
          <p:cNvPr id="50179" name="Rectangle 1027"/>
          <p:cNvSpPr>
            <a:spLocks noGrp="1" noChangeArrowheads="1"/>
          </p:cNvSpPr>
          <p:nvPr>
            <p:ph type="body" sz="half" idx="2"/>
          </p:nvPr>
        </p:nvSpPr>
        <p:spPr>
          <a:xfrm>
            <a:off x="4648200" y="2438400"/>
            <a:ext cx="3810000" cy="4114800"/>
          </a:xfrm>
        </p:spPr>
        <p:txBody>
          <a:bodyPr/>
          <a:lstStyle/>
          <a:p>
            <a:pPr>
              <a:lnSpc>
                <a:spcPct val="75000"/>
              </a:lnSpc>
            </a:pPr>
            <a:r>
              <a:rPr lang="en-US" sz="1800" u="sng"/>
              <a:t>“Short-version” Survey</a:t>
            </a:r>
          </a:p>
          <a:p>
            <a:pPr>
              <a:lnSpc>
                <a:spcPct val="75000"/>
              </a:lnSpc>
            </a:pPr>
            <a:r>
              <a:rPr lang="en-US" sz="1800"/>
              <a:t>Perú </a:t>
            </a:r>
          </a:p>
          <a:p>
            <a:pPr>
              <a:lnSpc>
                <a:spcPct val="75000"/>
              </a:lnSpc>
            </a:pPr>
            <a:r>
              <a:rPr lang="en-US" sz="1800"/>
              <a:t>Brasil </a:t>
            </a:r>
          </a:p>
          <a:p>
            <a:pPr>
              <a:lnSpc>
                <a:spcPct val="75000"/>
              </a:lnSpc>
            </a:pPr>
            <a:r>
              <a:rPr lang="en-US" sz="1800"/>
              <a:t>El Salvador</a:t>
            </a:r>
          </a:p>
          <a:p>
            <a:pPr>
              <a:lnSpc>
                <a:spcPct val="75000"/>
              </a:lnSpc>
            </a:pPr>
            <a:r>
              <a:rPr lang="en-US" sz="1800"/>
              <a:t>Venezuela</a:t>
            </a:r>
          </a:p>
          <a:p>
            <a:pPr>
              <a:lnSpc>
                <a:spcPct val="75000"/>
              </a:lnSpc>
            </a:pPr>
            <a:r>
              <a:rPr lang="en-US" sz="1800"/>
              <a:t>Guatemala</a:t>
            </a:r>
          </a:p>
          <a:p>
            <a:pPr>
              <a:lnSpc>
                <a:spcPct val="75000"/>
              </a:lnSpc>
            </a:pPr>
            <a:r>
              <a:rPr lang="en-US" sz="1800"/>
              <a:t>Ecuador</a:t>
            </a:r>
          </a:p>
          <a:p>
            <a:pPr>
              <a:lnSpc>
                <a:spcPct val="75000"/>
              </a:lnSpc>
            </a:pPr>
            <a:r>
              <a:rPr lang="en-US" sz="1800"/>
              <a:t>Panamá </a:t>
            </a:r>
          </a:p>
          <a:p>
            <a:pPr>
              <a:lnSpc>
                <a:spcPct val="75000"/>
              </a:lnSpc>
            </a:pPr>
            <a:r>
              <a:rPr lang="en-US" sz="1800"/>
              <a:t>Costa Rica</a:t>
            </a:r>
          </a:p>
          <a:p>
            <a:pPr>
              <a:lnSpc>
                <a:spcPct val="75000"/>
              </a:lnSpc>
            </a:pPr>
            <a:r>
              <a:rPr lang="en-US" sz="1800"/>
              <a:t>Honduras</a:t>
            </a:r>
          </a:p>
          <a:p>
            <a:pPr>
              <a:lnSpc>
                <a:spcPct val="75000"/>
              </a:lnSpc>
            </a:pPr>
            <a:r>
              <a:rPr lang="en-US" sz="1800"/>
              <a:t>Nicaragua</a:t>
            </a:r>
          </a:p>
        </p:txBody>
      </p:sp>
      <p:sp>
        <p:nvSpPr>
          <p:cNvPr id="50181" name="Rectangle 1029"/>
          <p:cNvSpPr>
            <a:spLocks noGrp="1" noChangeArrowheads="1"/>
          </p:cNvSpPr>
          <p:nvPr>
            <p:ph type="title"/>
          </p:nvPr>
        </p:nvSpPr>
        <p:spPr/>
        <p:txBody>
          <a:bodyPr/>
          <a:lstStyle/>
          <a:p>
            <a:r>
              <a:rPr lang="en-US"/>
              <a:t>The role of the IDB. </a:t>
            </a:r>
            <a:br>
              <a:rPr lang="en-US"/>
            </a:br>
            <a:r>
              <a:rPr lang="en-US"/>
              <a:t>Country responses</a:t>
            </a:r>
          </a:p>
        </p:txBody>
      </p:sp>
      <p:sp>
        <p:nvSpPr>
          <p:cNvPr id="50182" name="Rectangle 1030"/>
          <p:cNvSpPr>
            <a:spLocks noChangeArrowheads="1"/>
          </p:cNvSpPr>
          <p:nvPr/>
        </p:nvSpPr>
        <p:spPr bwMode="gray">
          <a:xfrm>
            <a:off x="609600" y="1295400"/>
            <a:ext cx="8153400" cy="838200"/>
          </a:xfrm>
          <a:prstGeom prst="rect">
            <a:avLst/>
          </a:prstGeom>
          <a:noFill/>
          <a:ln w="9525">
            <a:noFill/>
            <a:miter lim="800000"/>
            <a:headEnd/>
            <a:tailEnd/>
          </a:ln>
          <a:effectLst/>
        </p:spPr>
        <p:txBody>
          <a:bodyPr/>
          <a:lstStyle/>
          <a:p>
            <a:pPr marL="342900" indent="-342900">
              <a:lnSpc>
                <a:spcPct val="85000"/>
              </a:lnSpc>
              <a:spcBef>
                <a:spcPct val="65000"/>
              </a:spcBef>
              <a:buClr>
                <a:schemeClr val="accent2"/>
              </a:buClr>
              <a:buSzPct val="85000"/>
              <a:buFont typeface="Webdings" pitchFamily="18" charset="2"/>
              <a:buChar char="="/>
            </a:pPr>
            <a:r>
              <a:rPr lang="es-ES">
                <a:solidFill>
                  <a:srgbClr val="4D4D4D"/>
                </a:solidFill>
              </a:rPr>
              <a:t>So far, we have received responses from the following countries:</a:t>
            </a:r>
            <a:endParaRPr lang="en-US">
              <a:solidFill>
                <a:srgbClr val="4D4D4D"/>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4"/>
          <p:cNvSpPr>
            <a:spLocks noChangeArrowheads="1"/>
          </p:cNvSpPr>
          <p:nvPr/>
        </p:nvSpPr>
        <p:spPr bwMode="auto">
          <a:xfrm>
            <a:off x="2667000" y="1550988"/>
            <a:ext cx="2057400" cy="4953000"/>
          </a:xfrm>
          <a:prstGeom prst="rect">
            <a:avLst/>
          </a:prstGeom>
          <a:noFill/>
          <a:ln w="9525">
            <a:solidFill>
              <a:schemeClr val="tx1"/>
            </a:solidFill>
            <a:prstDash val="sysDot"/>
            <a:miter lim="800000"/>
            <a:headEnd/>
            <a:tailEnd/>
          </a:ln>
          <a:effectLst/>
        </p:spPr>
        <p:txBody>
          <a:bodyPr wrap="none" anchor="ctr"/>
          <a:lstStyle/>
          <a:p>
            <a:endParaRPr lang="en-US"/>
          </a:p>
        </p:txBody>
      </p:sp>
      <p:sp>
        <p:nvSpPr>
          <p:cNvPr id="20485" name="Text Box 5"/>
          <p:cNvSpPr txBox="1">
            <a:spLocks noChangeArrowheads="1"/>
          </p:cNvSpPr>
          <p:nvPr/>
        </p:nvSpPr>
        <p:spPr bwMode="auto">
          <a:xfrm>
            <a:off x="3048000" y="1233488"/>
            <a:ext cx="2362200" cy="396875"/>
          </a:xfrm>
          <a:prstGeom prst="rect">
            <a:avLst/>
          </a:prstGeom>
          <a:noFill/>
          <a:ln w="9525">
            <a:noFill/>
            <a:miter lim="800000"/>
            <a:headEnd/>
            <a:tailEnd/>
          </a:ln>
          <a:effectLst/>
        </p:spPr>
        <p:txBody>
          <a:bodyPr>
            <a:spAutoFit/>
          </a:bodyPr>
          <a:lstStyle/>
          <a:p>
            <a:pPr eaLnBrk="0" hangingPunct="0">
              <a:spcBef>
                <a:spcPct val="50000"/>
              </a:spcBef>
            </a:pPr>
            <a:r>
              <a:rPr lang="es-ES_tradnl" sz="2000" b="0">
                <a:latin typeface="Garamond" pitchFamily="18" charset="0"/>
              </a:rPr>
              <a:t>APPROVAL	</a:t>
            </a:r>
          </a:p>
        </p:txBody>
      </p:sp>
      <p:sp>
        <p:nvSpPr>
          <p:cNvPr id="20487" name="AutoShape 7"/>
          <p:cNvSpPr>
            <a:spLocks noChangeArrowheads="1"/>
          </p:cNvSpPr>
          <p:nvPr/>
        </p:nvSpPr>
        <p:spPr bwMode="auto">
          <a:xfrm>
            <a:off x="2743200" y="3962400"/>
            <a:ext cx="1600200" cy="1295400"/>
          </a:xfrm>
          <a:prstGeom prst="downArrow">
            <a:avLst>
              <a:gd name="adj1" fmla="val 63972"/>
              <a:gd name="adj2" fmla="val 36537"/>
            </a:avLst>
          </a:prstGeom>
          <a:noFill/>
          <a:ln w="9525">
            <a:solidFill>
              <a:schemeClr val="tx1"/>
            </a:solidFill>
            <a:miter lim="800000"/>
            <a:headEnd/>
            <a:tailEnd/>
          </a:ln>
          <a:effectLst/>
        </p:spPr>
        <p:txBody>
          <a:bodyPr wrap="none" anchor="ctr"/>
          <a:lstStyle/>
          <a:p>
            <a:endParaRPr lang="en-US"/>
          </a:p>
        </p:txBody>
      </p:sp>
      <p:sp>
        <p:nvSpPr>
          <p:cNvPr id="20490" name="Rectangle 10"/>
          <p:cNvSpPr>
            <a:spLocks noChangeArrowheads="1"/>
          </p:cNvSpPr>
          <p:nvPr/>
        </p:nvSpPr>
        <p:spPr bwMode="auto">
          <a:xfrm>
            <a:off x="3276600" y="1752600"/>
            <a:ext cx="1295400" cy="1039813"/>
          </a:xfrm>
          <a:prstGeom prst="rect">
            <a:avLst/>
          </a:prstGeom>
          <a:solidFill>
            <a:schemeClr val="bg1"/>
          </a:solidFill>
          <a:ln w="38100" cmpd="dbl">
            <a:solidFill>
              <a:schemeClr val="accent2"/>
            </a:solidFill>
            <a:miter lim="800000"/>
            <a:headEnd/>
            <a:tailEnd/>
          </a:ln>
          <a:effectLst>
            <a:outerShdw dist="107763" dir="2700000" algn="ctr" rotWithShape="0">
              <a:schemeClr val="bg2"/>
            </a:outerShdw>
          </a:effectLst>
        </p:spPr>
        <p:txBody>
          <a:bodyPr wrap="none" lIns="87312" tIns="115200" rIns="87312" bIns="44450" anchor="ctr"/>
          <a:lstStyle/>
          <a:p>
            <a:endParaRPr lang="en-US"/>
          </a:p>
        </p:txBody>
      </p:sp>
      <p:sp>
        <p:nvSpPr>
          <p:cNvPr id="20491" name="Text Box 11"/>
          <p:cNvSpPr txBox="1">
            <a:spLocks noChangeArrowheads="1"/>
          </p:cNvSpPr>
          <p:nvPr/>
        </p:nvSpPr>
        <p:spPr bwMode="auto">
          <a:xfrm>
            <a:off x="3124200" y="1828800"/>
            <a:ext cx="1524000" cy="346075"/>
          </a:xfrm>
          <a:prstGeom prst="rect">
            <a:avLst/>
          </a:prstGeom>
          <a:noFill/>
          <a:ln w="38100" cmpd="dbl">
            <a:noFill/>
            <a:miter lim="800000"/>
            <a:headEnd/>
            <a:tailEnd/>
          </a:ln>
          <a:effectLst/>
        </p:spPr>
        <p:txBody>
          <a:bodyPr lIns="87312" tIns="43200" rIns="87312" bIns="44450">
            <a:spAutoFit/>
          </a:bodyPr>
          <a:lstStyle/>
          <a:p>
            <a:pPr algn="ctr" eaLnBrk="0" hangingPunct="0">
              <a:spcBef>
                <a:spcPct val="50000"/>
              </a:spcBef>
            </a:pPr>
            <a:r>
              <a:rPr lang="en-US" sz="1700">
                <a:latin typeface="Arial" pitchFamily="34" charset="0"/>
              </a:rPr>
              <a:t>Legislative</a:t>
            </a:r>
          </a:p>
        </p:txBody>
      </p:sp>
      <p:grpSp>
        <p:nvGrpSpPr>
          <p:cNvPr id="20492" name="Group 12"/>
          <p:cNvGrpSpPr>
            <a:grpSpLocks/>
          </p:cNvGrpSpPr>
          <p:nvPr/>
        </p:nvGrpSpPr>
        <p:grpSpPr bwMode="auto">
          <a:xfrm>
            <a:off x="2895600" y="5334000"/>
            <a:ext cx="1600200" cy="889000"/>
            <a:chOff x="624" y="816"/>
            <a:chExt cx="1008" cy="384"/>
          </a:xfrm>
        </p:grpSpPr>
        <p:sp>
          <p:nvSpPr>
            <p:cNvPr id="20493" name="Rectangle 13"/>
            <p:cNvSpPr>
              <a:spLocks noChangeArrowheads="1"/>
            </p:cNvSpPr>
            <p:nvPr/>
          </p:nvSpPr>
          <p:spPr bwMode="auto">
            <a:xfrm>
              <a:off x="624" y="816"/>
              <a:ext cx="1008" cy="384"/>
            </a:xfrm>
            <a:prstGeom prst="rect">
              <a:avLst/>
            </a:prstGeom>
            <a:solidFill>
              <a:schemeClr val="bg1"/>
            </a:solidFill>
            <a:ln w="38100" cmpd="dbl">
              <a:solidFill>
                <a:schemeClr val="accent2"/>
              </a:solidFill>
              <a:miter lim="800000"/>
              <a:headEnd/>
              <a:tailEnd/>
            </a:ln>
            <a:effectLst>
              <a:outerShdw dist="107763" dir="2700000" algn="ctr" rotWithShape="0">
                <a:schemeClr val="bg2"/>
              </a:outerShdw>
            </a:effectLst>
          </p:spPr>
          <p:txBody>
            <a:bodyPr wrap="none" lIns="87312" tIns="115200" rIns="87312" bIns="44450" anchor="ctr"/>
            <a:lstStyle/>
            <a:p>
              <a:endParaRPr lang="en-US"/>
            </a:p>
          </p:txBody>
        </p:sp>
        <p:sp>
          <p:nvSpPr>
            <p:cNvPr id="20494" name="Text Box 14"/>
            <p:cNvSpPr txBox="1">
              <a:spLocks noChangeArrowheads="1"/>
            </p:cNvSpPr>
            <p:nvPr/>
          </p:nvSpPr>
          <p:spPr bwMode="auto">
            <a:xfrm>
              <a:off x="624" y="816"/>
              <a:ext cx="960" cy="149"/>
            </a:xfrm>
            <a:prstGeom prst="rect">
              <a:avLst/>
            </a:prstGeom>
            <a:noFill/>
            <a:ln w="38100" cmpd="dbl">
              <a:noFill/>
              <a:miter lim="800000"/>
              <a:headEnd/>
              <a:tailEnd/>
            </a:ln>
            <a:effectLst/>
          </p:spPr>
          <p:txBody>
            <a:bodyPr lIns="87312" tIns="43200" rIns="87312" bIns="44450">
              <a:spAutoFit/>
            </a:bodyPr>
            <a:lstStyle/>
            <a:p>
              <a:pPr algn="ctr" eaLnBrk="0" hangingPunct="0">
                <a:spcBef>
                  <a:spcPct val="50000"/>
                </a:spcBef>
              </a:pPr>
              <a:r>
                <a:rPr lang="en-US" sz="1700">
                  <a:latin typeface="Arial" pitchFamily="34" charset="0"/>
                </a:rPr>
                <a:t>Executive</a:t>
              </a:r>
              <a:endParaRPr lang="es-ES" sz="1700">
                <a:latin typeface="Arial" pitchFamily="34" charset="0"/>
              </a:endParaRPr>
            </a:p>
          </p:txBody>
        </p:sp>
      </p:grpSp>
      <p:grpSp>
        <p:nvGrpSpPr>
          <p:cNvPr id="20541" name="Group 61"/>
          <p:cNvGrpSpPr>
            <a:grpSpLocks/>
          </p:cNvGrpSpPr>
          <p:nvPr/>
        </p:nvGrpSpPr>
        <p:grpSpPr bwMode="auto">
          <a:xfrm>
            <a:off x="76200" y="1219200"/>
            <a:ext cx="2209800" cy="5270500"/>
            <a:chOff x="48" y="768"/>
            <a:chExt cx="1392" cy="3320"/>
          </a:xfrm>
        </p:grpSpPr>
        <p:sp>
          <p:nvSpPr>
            <p:cNvPr id="20496" name="Rectangle 16"/>
            <p:cNvSpPr>
              <a:spLocks noChangeArrowheads="1"/>
            </p:cNvSpPr>
            <p:nvPr/>
          </p:nvSpPr>
          <p:spPr bwMode="auto">
            <a:xfrm>
              <a:off x="48" y="968"/>
              <a:ext cx="1344" cy="3120"/>
            </a:xfrm>
            <a:prstGeom prst="rect">
              <a:avLst/>
            </a:prstGeom>
            <a:noFill/>
            <a:ln w="9525">
              <a:solidFill>
                <a:schemeClr val="tx1"/>
              </a:solidFill>
              <a:prstDash val="sysDot"/>
              <a:miter lim="800000"/>
              <a:headEnd/>
              <a:tailEnd/>
            </a:ln>
            <a:effectLst/>
          </p:spPr>
          <p:txBody>
            <a:bodyPr wrap="none" anchor="ctr"/>
            <a:lstStyle/>
            <a:p>
              <a:endParaRPr lang="en-US"/>
            </a:p>
          </p:txBody>
        </p:sp>
        <p:sp>
          <p:nvSpPr>
            <p:cNvPr id="20497" name="Text Box 17"/>
            <p:cNvSpPr txBox="1">
              <a:spLocks noChangeArrowheads="1"/>
            </p:cNvSpPr>
            <p:nvPr/>
          </p:nvSpPr>
          <p:spPr bwMode="auto">
            <a:xfrm>
              <a:off x="192" y="768"/>
              <a:ext cx="1248" cy="250"/>
            </a:xfrm>
            <a:prstGeom prst="rect">
              <a:avLst/>
            </a:prstGeom>
            <a:noFill/>
            <a:ln w="9525">
              <a:noFill/>
              <a:miter lim="800000"/>
              <a:headEnd/>
              <a:tailEnd/>
            </a:ln>
            <a:effectLst/>
          </p:spPr>
          <p:txBody>
            <a:bodyPr>
              <a:spAutoFit/>
            </a:bodyPr>
            <a:lstStyle/>
            <a:p>
              <a:pPr eaLnBrk="0" hangingPunct="0">
                <a:spcBef>
                  <a:spcPct val="50000"/>
                </a:spcBef>
              </a:pPr>
              <a:r>
                <a:rPr lang="es-ES_tradnl" sz="2000" b="0">
                  <a:latin typeface="Garamond" pitchFamily="18" charset="0"/>
                </a:rPr>
                <a:t>PREPARATION</a:t>
              </a:r>
            </a:p>
          </p:txBody>
        </p:sp>
        <p:grpSp>
          <p:nvGrpSpPr>
            <p:cNvPr id="20498" name="Group 18"/>
            <p:cNvGrpSpPr>
              <a:grpSpLocks/>
            </p:cNvGrpSpPr>
            <p:nvPr/>
          </p:nvGrpSpPr>
          <p:grpSpPr bwMode="auto">
            <a:xfrm>
              <a:off x="144" y="1448"/>
              <a:ext cx="1008" cy="384"/>
              <a:chOff x="624" y="816"/>
              <a:chExt cx="1008" cy="384"/>
            </a:xfrm>
          </p:grpSpPr>
          <p:sp>
            <p:nvSpPr>
              <p:cNvPr id="20499" name="Rectangle 19"/>
              <p:cNvSpPr>
                <a:spLocks noChangeArrowheads="1"/>
              </p:cNvSpPr>
              <p:nvPr/>
            </p:nvSpPr>
            <p:spPr bwMode="auto">
              <a:xfrm>
                <a:off x="624" y="816"/>
                <a:ext cx="1008" cy="384"/>
              </a:xfrm>
              <a:prstGeom prst="rect">
                <a:avLst/>
              </a:prstGeom>
              <a:solidFill>
                <a:schemeClr val="bg1"/>
              </a:solidFill>
              <a:ln w="38100" cmpd="dbl">
                <a:solidFill>
                  <a:schemeClr val="accent2"/>
                </a:solidFill>
                <a:miter lim="800000"/>
                <a:headEnd/>
                <a:tailEnd/>
              </a:ln>
              <a:effectLst>
                <a:outerShdw dist="107763" dir="2700000" algn="ctr" rotWithShape="0">
                  <a:schemeClr val="bg2"/>
                </a:outerShdw>
              </a:effectLst>
            </p:spPr>
            <p:txBody>
              <a:bodyPr wrap="none" lIns="87312" tIns="115200" rIns="87312" bIns="44450" anchor="ctr"/>
              <a:lstStyle/>
              <a:p>
                <a:endParaRPr lang="en-US"/>
              </a:p>
            </p:txBody>
          </p:sp>
          <p:sp>
            <p:nvSpPr>
              <p:cNvPr id="20500" name="Text Box 20"/>
              <p:cNvSpPr txBox="1">
                <a:spLocks noChangeArrowheads="1"/>
              </p:cNvSpPr>
              <p:nvPr/>
            </p:nvSpPr>
            <p:spPr bwMode="auto">
              <a:xfrm>
                <a:off x="624" y="816"/>
                <a:ext cx="960" cy="218"/>
              </a:xfrm>
              <a:prstGeom prst="rect">
                <a:avLst/>
              </a:prstGeom>
              <a:noFill/>
              <a:ln w="38100" cmpd="dbl">
                <a:noFill/>
                <a:miter lim="800000"/>
                <a:headEnd/>
                <a:tailEnd/>
              </a:ln>
              <a:effectLst/>
            </p:spPr>
            <p:txBody>
              <a:bodyPr lIns="87312" tIns="43200" rIns="87312" bIns="44450">
                <a:spAutoFit/>
              </a:bodyPr>
              <a:lstStyle/>
              <a:p>
                <a:pPr algn="ctr" eaLnBrk="0" hangingPunct="0">
                  <a:spcBef>
                    <a:spcPct val="50000"/>
                  </a:spcBef>
                </a:pPr>
                <a:r>
                  <a:rPr lang="en-US" sz="1700">
                    <a:latin typeface="Arial" pitchFamily="34" charset="0"/>
                  </a:rPr>
                  <a:t>Executive</a:t>
                </a:r>
                <a:endParaRPr lang="es-ES" sz="1700">
                  <a:latin typeface="Arial" pitchFamily="34" charset="0"/>
                </a:endParaRPr>
              </a:p>
            </p:txBody>
          </p:sp>
        </p:grpSp>
        <p:grpSp>
          <p:nvGrpSpPr>
            <p:cNvPr id="20501" name="Group 21"/>
            <p:cNvGrpSpPr>
              <a:grpSpLocks/>
            </p:cNvGrpSpPr>
            <p:nvPr/>
          </p:nvGrpSpPr>
          <p:grpSpPr bwMode="auto">
            <a:xfrm>
              <a:off x="192" y="2312"/>
              <a:ext cx="1008" cy="698"/>
              <a:chOff x="624" y="816"/>
              <a:chExt cx="1008" cy="384"/>
            </a:xfrm>
          </p:grpSpPr>
          <p:sp>
            <p:nvSpPr>
              <p:cNvPr id="20502" name="Rectangle 22"/>
              <p:cNvSpPr>
                <a:spLocks noChangeArrowheads="1"/>
              </p:cNvSpPr>
              <p:nvPr/>
            </p:nvSpPr>
            <p:spPr bwMode="auto">
              <a:xfrm>
                <a:off x="624" y="816"/>
                <a:ext cx="1008" cy="384"/>
              </a:xfrm>
              <a:prstGeom prst="rect">
                <a:avLst/>
              </a:prstGeom>
              <a:solidFill>
                <a:schemeClr val="bg1"/>
              </a:solidFill>
              <a:ln w="38100" cmpd="dbl">
                <a:solidFill>
                  <a:schemeClr val="accent2"/>
                </a:solidFill>
                <a:miter lim="800000"/>
                <a:headEnd/>
                <a:tailEnd/>
              </a:ln>
              <a:effectLst>
                <a:outerShdw dist="107763" dir="2700000" algn="ctr" rotWithShape="0">
                  <a:schemeClr val="bg2"/>
                </a:outerShdw>
              </a:effectLst>
            </p:spPr>
            <p:txBody>
              <a:bodyPr wrap="none" lIns="87312" tIns="115200" rIns="87312" bIns="44450" anchor="ctr"/>
              <a:lstStyle/>
              <a:p>
                <a:endParaRPr lang="en-US"/>
              </a:p>
            </p:txBody>
          </p:sp>
          <p:sp>
            <p:nvSpPr>
              <p:cNvPr id="20503" name="Text Box 23"/>
              <p:cNvSpPr txBox="1">
                <a:spLocks noChangeArrowheads="1"/>
              </p:cNvSpPr>
              <p:nvPr/>
            </p:nvSpPr>
            <p:spPr bwMode="auto">
              <a:xfrm>
                <a:off x="624" y="816"/>
                <a:ext cx="960" cy="299"/>
              </a:xfrm>
              <a:prstGeom prst="rect">
                <a:avLst/>
              </a:prstGeom>
              <a:noFill/>
              <a:ln w="38100" cmpd="dbl">
                <a:noFill/>
                <a:miter lim="800000"/>
                <a:headEnd/>
                <a:tailEnd/>
              </a:ln>
              <a:effectLst/>
            </p:spPr>
            <p:txBody>
              <a:bodyPr lIns="87312" tIns="43200" rIns="87312" bIns="44450">
                <a:spAutoFit/>
              </a:bodyPr>
              <a:lstStyle/>
              <a:p>
                <a:pPr algn="ctr" eaLnBrk="0" hangingPunct="0">
                  <a:spcBef>
                    <a:spcPct val="50000"/>
                  </a:spcBef>
                </a:pPr>
                <a:r>
                  <a:rPr lang="en-US" sz="1700">
                    <a:latin typeface="Arial" pitchFamily="34" charset="0"/>
                  </a:rPr>
                  <a:t>Central Budget Office</a:t>
                </a:r>
                <a:endParaRPr lang="es-ES" sz="1700">
                  <a:latin typeface="Arial" pitchFamily="34" charset="0"/>
                </a:endParaRPr>
              </a:p>
            </p:txBody>
          </p:sp>
        </p:grpSp>
        <p:sp>
          <p:nvSpPr>
            <p:cNvPr id="20504" name="AutoShape 24"/>
            <p:cNvSpPr>
              <a:spLocks noChangeArrowheads="1"/>
            </p:cNvSpPr>
            <p:nvPr/>
          </p:nvSpPr>
          <p:spPr bwMode="auto">
            <a:xfrm>
              <a:off x="576" y="3128"/>
              <a:ext cx="288" cy="288"/>
            </a:xfrm>
            <a:prstGeom prst="upDownArrow">
              <a:avLst>
                <a:gd name="adj1" fmla="val 50000"/>
                <a:gd name="adj2" fmla="val 20000"/>
              </a:avLst>
            </a:prstGeom>
            <a:solidFill>
              <a:schemeClr val="accent2"/>
            </a:solidFill>
            <a:ln w="9525">
              <a:solidFill>
                <a:schemeClr val="tx1"/>
              </a:solidFill>
              <a:miter lim="800000"/>
              <a:headEnd/>
              <a:tailEnd/>
            </a:ln>
            <a:effectLst/>
          </p:spPr>
          <p:txBody>
            <a:bodyPr wrap="none" anchor="ctr"/>
            <a:lstStyle/>
            <a:p>
              <a:endParaRPr lang="en-US"/>
            </a:p>
          </p:txBody>
        </p:sp>
        <p:grpSp>
          <p:nvGrpSpPr>
            <p:cNvPr id="20505" name="Group 25"/>
            <p:cNvGrpSpPr>
              <a:grpSpLocks/>
            </p:cNvGrpSpPr>
            <p:nvPr/>
          </p:nvGrpSpPr>
          <p:grpSpPr bwMode="auto">
            <a:xfrm>
              <a:off x="144" y="3512"/>
              <a:ext cx="1152" cy="384"/>
              <a:chOff x="624" y="816"/>
              <a:chExt cx="1008" cy="384"/>
            </a:xfrm>
          </p:grpSpPr>
          <p:sp>
            <p:nvSpPr>
              <p:cNvPr id="20506" name="Rectangle 26"/>
              <p:cNvSpPr>
                <a:spLocks noChangeArrowheads="1"/>
              </p:cNvSpPr>
              <p:nvPr/>
            </p:nvSpPr>
            <p:spPr bwMode="auto">
              <a:xfrm>
                <a:off x="624" y="816"/>
                <a:ext cx="1008" cy="384"/>
              </a:xfrm>
              <a:prstGeom prst="rect">
                <a:avLst/>
              </a:prstGeom>
              <a:solidFill>
                <a:schemeClr val="bg1"/>
              </a:solidFill>
              <a:ln w="38100" cmpd="dbl">
                <a:solidFill>
                  <a:schemeClr val="accent2"/>
                </a:solidFill>
                <a:miter lim="800000"/>
                <a:headEnd/>
                <a:tailEnd/>
              </a:ln>
              <a:effectLst>
                <a:outerShdw dist="107763" dir="2700000" algn="ctr" rotWithShape="0">
                  <a:schemeClr val="bg2"/>
                </a:outerShdw>
              </a:effectLst>
            </p:spPr>
            <p:txBody>
              <a:bodyPr wrap="none" lIns="87312" tIns="115200" rIns="87312" bIns="44450" anchor="ctr"/>
              <a:lstStyle/>
              <a:p>
                <a:endParaRPr lang="en-US"/>
              </a:p>
            </p:txBody>
          </p:sp>
          <p:sp>
            <p:nvSpPr>
              <p:cNvPr id="20507" name="Text Box 27"/>
              <p:cNvSpPr txBox="1">
                <a:spLocks noChangeArrowheads="1"/>
              </p:cNvSpPr>
              <p:nvPr/>
            </p:nvSpPr>
            <p:spPr bwMode="auto">
              <a:xfrm>
                <a:off x="624" y="816"/>
                <a:ext cx="960" cy="381"/>
              </a:xfrm>
              <a:prstGeom prst="rect">
                <a:avLst/>
              </a:prstGeom>
              <a:noFill/>
              <a:ln w="38100" cmpd="dbl">
                <a:noFill/>
                <a:miter lim="800000"/>
                <a:headEnd/>
                <a:tailEnd/>
              </a:ln>
              <a:effectLst/>
            </p:spPr>
            <p:txBody>
              <a:bodyPr lIns="87312" tIns="43200" rIns="87312" bIns="44450">
                <a:spAutoFit/>
              </a:bodyPr>
              <a:lstStyle/>
              <a:p>
                <a:pPr algn="ctr" eaLnBrk="0" hangingPunct="0">
                  <a:spcBef>
                    <a:spcPct val="50000"/>
                  </a:spcBef>
                </a:pPr>
                <a:r>
                  <a:rPr lang="en-US" sz="1700">
                    <a:latin typeface="Arial" pitchFamily="34" charset="0"/>
                  </a:rPr>
                  <a:t>Ministries and Gov. Org.</a:t>
                </a:r>
                <a:endParaRPr lang="es-ES" sz="1700">
                  <a:latin typeface="Arial" pitchFamily="34" charset="0"/>
                </a:endParaRPr>
              </a:p>
            </p:txBody>
          </p:sp>
        </p:grpSp>
        <p:sp>
          <p:nvSpPr>
            <p:cNvPr id="20508" name="AutoShape 28"/>
            <p:cNvSpPr>
              <a:spLocks noChangeArrowheads="1"/>
            </p:cNvSpPr>
            <p:nvPr/>
          </p:nvSpPr>
          <p:spPr bwMode="auto">
            <a:xfrm>
              <a:off x="576" y="1928"/>
              <a:ext cx="288" cy="288"/>
            </a:xfrm>
            <a:prstGeom prst="upDownArrow">
              <a:avLst>
                <a:gd name="adj1" fmla="val 50000"/>
                <a:gd name="adj2" fmla="val 20000"/>
              </a:avLst>
            </a:prstGeom>
            <a:solidFill>
              <a:schemeClr val="accent2"/>
            </a:solidFill>
            <a:ln w="9525">
              <a:solidFill>
                <a:schemeClr val="tx1"/>
              </a:solidFill>
              <a:miter lim="800000"/>
              <a:headEnd/>
              <a:tailEnd/>
            </a:ln>
            <a:effectLst/>
          </p:spPr>
          <p:txBody>
            <a:bodyPr wrap="none" anchor="ctr"/>
            <a:lstStyle/>
            <a:p>
              <a:endParaRPr lang="en-US"/>
            </a:p>
          </p:txBody>
        </p:sp>
      </p:grpSp>
      <p:sp>
        <p:nvSpPr>
          <p:cNvPr id="20511" name="Rectangle 31"/>
          <p:cNvSpPr>
            <a:spLocks noChangeArrowheads="1"/>
          </p:cNvSpPr>
          <p:nvPr/>
        </p:nvSpPr>
        <p:spPr bwMode="auto">
          <a:xfrm>
            <a:off x="5029200" y="1550988"/>
            <a:ext cx="3657600" cy="4953000"/>
          </a:xfrm>
          <a:prstGeom prst="rect">
            <a:avLst/>
          </a:prstGeom>
          <a:noFill/>
          <a:ln w="9525">
            <a:solidFill>
              <a:schemeClr val="tx1"/>
            </a:solidFill>
            <a:prstDash val="sysDot"/>
            <a:miter lim="800000"/>
            <a:headEnd/>
            <a:tailEnd/>
          </a:ln>
          <a:effectLst/>
        </p:spPr>
        <p:txBody>
          <a:bodyPr wrap="none" anchor="ctr"/>
          <a:lstStyle/>
          <a:p>
            <a:endParaRPr lang="en-US"/>
          </a:p>
        </p:txBody>
      </p:sp>
      <p:grpSp>
        <p:nvGrpSpPr>
          <p:cNvPr id="20514" name="Group 34"/>
          <p:cNvGrpSpPr>
            <a:grpSpLocks/>
          </p:cNvGrpSpPr>
          <p:nvPr/>
        </p:nvGrpSpPr>
        <p:grpSpPr bwMode="auto">
          <a:xfrm>
            <a:off x="6934200" y="1855788"/>
            <a:ext cx="1600200" cy="609600"/>
            <a:chOff x="624" y="816"/>
            <a:chExt cx="1008" cy="384"/>
          </a:xfrm>
        </p:grpSpPr>
        <p:sp>
          <p:nvSpPr>
            <p:cNvPr id="20515" name="Rectangle 35"/>
            <p:cNvSpPr>
              <a:spLocks noChangeArrowheads="1"/>
            </p:cNvSpPr>
            <p:nvPr/>
          </p:nvSpPr>
          <p:spPr bwMode="auto">
            <a:xfrm>
              <a:off x="624" y="816"/>
              <a:ext cx="1008" cy="384"/>
            </a:xfrm>
            <a:prstGeom prst="rect">
              <a:avLst/>
            </a:prstGeom>
            <a:solidFill>
              <a:schemeClr val="bg1"/>
            </a:solidFill>
            <a:ln w="38100" cmpd="dbl">
              <a:solidFill>
                <a:schemeClr val="accent2"/>
              </a:solidFill>
              <a:miter lim="800000"/>
              <a:headEnd/>
              <a:tailEnd/>
            </a:ln>
            <a:effectLst>
              <a:outerShdw dist="107763" dir="2700000" algn="ctr" rotWithShape="0">
                <a:schemeClr val="bg2"/>
              </a:outerShdw>
            </a:effectLst>
          </p:spPr>
          <p:txBody>
            <a:bodyPr wrap="none" lIns="87312" tIns="115200" rIns="87312" bIns="44450" anchor="ctr"/>
            <a:lstStyle/>
            <a:p>
              <a:endParaRPr lang="en-US"/>
            </a:p>
          </p:txBody>
        </p:sp>
        <p:sp>
          <p:nvSpPr>
            <p:cNvPr id="20516" name="Text Box 36"/>
            <p:cNvSpPr txBox="1">
              <a:spLocks noChangeArrowheads="1"/>
            </p:cNvSpPr>
            <p:nvPr/>
          </p:nvSpPr>
          <p:spPr bwMode="auto">
            <a:xfrm>
              <a:off x="624" y="816"/>
              <a:ext cx="960" cy="218"/>
            </a:xfrm>
            <a:prstGeom prst="rect">
              <a:avLst/>
            </a:prstGeom>
            <a:noFill/>
            <a:ln w="38100" cmpd="dbl">
              <a:noFill/>
              <a:miter lim="800000"/>
              <a:headEnd/>
              <a:tailEnd/>
            </a:ln>
            <a:effectLst/>
          </p:spPr>
          <p:txBody>
            <a:bodyPr lIns="87312" tIns="43200" rIns="87312" bIns="44450">
              <a:spAutoFit/>
            </a:bodyPr>
            <a:lstStyle/>
            <a:p>
              <a:pPr algn="ctr" eaLnBrk="0" hangingPunct="0">
                <a:spcBef>
                  <a:spcPct val="50000"/>
                </a:spcBef>
              </a:pPr>
              <a:r>
                <a:rPr lang="en-US" sz="1700">
                  <a:latin typeface="Arial" pitchFamily="34" charset="0"/>
                </a:rPr>
                <a:t>Legislative</a:t>
              </a:r>
              <a:endParaRPr lang="es-ES" sz="1700">
                <a:latin typeface="Arial" pitchFamily="34" charset="0"/>
              </a:endParaRPr>
            </a:p>
          </p:txBody>
        </p:sp>
      </p:grpSp>
      <p:sp>
        <p:nvSpPr>
          <p:cNvPr id="20518" name="AutoShape 38"/>
          <p:cNvSpPr>
            <a:spLocks noChangeArrowheads="1"/>
          </p:cNvSpPr>
          <p:nvPr/>
        </p:nvSpPr>
        <p:spPr bwMode="auto">
          <a:xfrm rot="5400000">
            <a:off x="6616700" y="3619500"/>
            <a:ext cx="457200" cy="533400"/>
          </a:xfrm>
          <a:prstGeom prst="upDownArrow">
            <a:avLst>
              <a:gd name="adj1" fmla="val 50000"/>
              <a:gd name="adj2" fmla="val 23333"/>
            </a:avLst>
          </a:prstGeom>
          <a:solidFill>
            <a:schemeClr val="accent2"/>
          </a:solidFill>
          <a:ln w="9525">
            <a:solidFill>
              <a:schemeClr val="tx1"/>
            </a:solidFill>
            <a:miter lim="800000"/>
            <a:headEnd/>
            <a:tailEnd/>
          </a:ln>
          <a:effectLst/>
        </p:spPr>
        <p:txBody>
          <a:bodyPr wrap="none" anchor="ctr"/>
          <a:lstStyle/>
          <a:p>
            <a:endParaRPr lang="en-US"/>
          </a:p>
        </p:txBody>
      </p:sp>
      <p:grpSp>
        <p:nvGrpSpPr>
          <p:cNvPr id="20519" name="Group 39"/>
          <p:cNvGrpSpPr>
            <a:grpSpLocks/>
          </p:cNvGrpSpPr>
          <p:nvPr/>
        </p:nvGrpSpPr>
        <p:grpSpPr bwMode="auto">
          <a:xfrm>
            <a:off x="7162800" y="3429000"/>
            <a:ext cx="1371600" cy="931863"/>
            <a:chOff x="624" y="816"/>
            <a:chExt cx="1008" cy="384"/>
          </a:xfrm>
        </p:grpSpPr>
        <p:sp>
          <p:nvSpPr>
            <p:cNvPr id="20520" name="Rectangle 40"/>
            <p:cNvSpPr>
              <a:spLocks noChangeArrowheads="1"/>
            </p:cNvSpPr>
            <p:nvPr/>
          </p:nvSpPr>
          <p:spPr bwMode="auto">
            <a:xfrm>
              <a:off x="624" y="816"/>
              <a:ext cx="1008" cy="384"/>
            </a:xfrm>
            <a:prstGeom prst="rect">
              <a:avLst/>
            </a:prstGeom>
            <a:solidFill>
              <a:schemeClr val="bg1"/>
            </a:solidFill>
            <a:ln w="38100" cmpd="dbl">
              <a:solidFill>
                <a:schemeClr val="accent2"/>
              </a:solidFill>
              <a:miter lim="800000"/>
              <a:headEnd/>
              <a:tailEnd/>
            </a:ln>
            <a:effectLst>
              <a:outerShdw dist="107763" dir="2700000" algn="ctr" rotWithShape="0">
                <a:schemeClr val="bg2"/>
              </a:outerShdw>
            </a:effectLst>
          </p:spPr>
          <p:txBody>
            <a:bodyPr wrap="none" lIns="87312" tIns="115200" rIns="87312" bIns="44450" anchor="ctr"/>
            <a:lstStyle/>
            <a:p>
              <a:endParaRPr lang="en-US"/>
            </a:p>
          </p:txBody>
        </p:sp>
        <p:sp>
          <p:nvSpPr>
            <p:cNvPr id="20521" name="Text Box 41"/>
            <p:cNvSpPr txBox="1">
              <a:spLocks noChangeArrowheads="1"/>
            </p:cNvSpPr>
            <p:nvPr/>
          </p:nvSpPr>
          <p:spPr bwMode="auto">
            <a:xfrm>
              <a:off x="624" y="816"/>
              <a:ext cx="960" cy="237"/>
            </a:xfrm>
            <a:prstGeom prst="rect">
              <a:avLst/>
            </a:prstGeom>
            <a:noFill/>
            <a:ln w="38100" cmpd="dbl">
              <a:noFill/>
              <a:miter lim="800000"/>
              <a:headEnd/>
              <a:tailEnd/>
            </a:ln>
            <a:effectLst/>
          </p:spPr>
          <p:txBody>
            <a:bodyPr lIns="87312" tIns="43200" rIns="87312" bIns="44450">
              <a:spAutoFit/>
            </a:bodyPr>
            <a:lstStyle/>
            <a:p>
              <a:pPr algn="ctr" eaLnBrk="0" hangingPunct="0">
                <a:spcBef>
                  <a:spcPct val="50000"/>
                </a:spcBef>
              </a:pPr>
              <a:r>
                <a:rPr lang="en-US" sz="1600">
                  <a:latin typeface="Arial" pitchFamily="34" charset="0"/>
                </a:rPr>
                <a:t>Control Inst.</a:t>
              </a:r>
              <a:endParaRPr lang="es-ES" sz="1600">
                <a:latin typeface="Arial" pitchFamily="34" charset="0"/>
              </a:endParaRPr>
            </a:p>
          </p:txBody>
        </p:sp>
      </p:grpSp>
      <p:grpSp>
        <p:nvGrpSpPr>
          <p:cNvPr id="20522" name="Group 42"/>
          <p:cNvGrpSpPr>
            <a:grpSpLocks/>
          </p:cNvGrpSpPr>
          <p:nvPr/>
        </p:nvGrpSpPr>
        <p:grpSpPr bwMode="auto">
          <a:xfrm>
            <a:off x="5181600" y="3429000"/>
            <a:ext cx="1295400" cy="1874838"/>
            <a:chOff x="624" y="816"/>
            <a:chExt cx="1008" cy="384"/>
          </a:xfrm>
        </p:grpSpPr>
        <p:sp>
          <p:nvSpPr>
            <p:cNvPr id="20523" name="Rectangle 43"/>
            <p:cNvSpPr>
              <a:spLocks noChangeArrowheads="1"/>
            </p:cNvSpPr>
            <p:nvPr/>
          </p:nvSpPr>
          <p:spPr bwMode="auto">
            <a:xfrm>
              <a:off x="624" y="816"/>
              <a:ext cx="1008" cy="384"/>
            </a:xfrm>
            <a:prstGeom prst="rect">
              <a:avLst/>
            </a:prstGeom>
            <a:solidFill>
              <a:schemeClr val="bg1"/>
            </a:solidFill>
            <a:ln w="38100" cmpd="dbl">
              <a:solidFill>
                <a:schemeClr val="accent2"/>
              </a:solidFill>
              <a:miter lim="800000"/>
              <a:headEnd/>
              <a:tailEnd/>
            </a:ln>
            <a:effectLst>
              <a:outerShdw dist="107763" dir="2700000" algn="ctr" rotWithShape="0">
                <a:schemeClr val="bg2"/>
              </a:outerShdw>
            </a:effectLst>
          </p:spPr>
          <p:txBody>
            <a:bodyPr wrap="none" lIns="87312" tIns="115200" rIns="87312" bIns="44450" anchor="ctr"/>
            <a:lstStyle/>
            <a:p>
              <a:endParaRPr lang="en-US"/>
            </a:p>
          </p:txBody>
        </p:sp>
        <p:sp>
          <p:nvSpPr>
            <p:cNvPr id="20524" name="Text Box 44"/>
            <p:cNvSpPr txBox="1">
              <a:spLocks noChangeArrowheads="1"/>
            </p:cNvSpPr>
            <p:nvPr/>
          </p:nvSpPr>
          <p:spPr bwMode="auto">
            <a:xfrm>
              <a:off x="624" y="816"/>
              <a:ext cx="959" cy="233"/>
            </a:xfrm>
            <a:prstGeom prst="rect">
              <a:avLst/>
            </a:prstGeom>
            <a:noFill/>
            <a:ln w="38100" cmpd="dbl">
              <a:noFill/>
              <a:miter lim="800000"/>
              <a:headEnd/>
              <a:tailEnd/>
            </a:ln>
            <a:effectLst/>
          </p:spPr>
          <p:txBody>
            <a:bodyPr lIns="87312" tIns="43200" rIns="87312" bIns="44450">
              <a:spAutoFit/>
            </a:bodyPr>
            <a:lstStyle/>
            <a:p>
              <a:pPr algn="ctr" eaLnBrk="0" hangingPunct="0">
                <a:spcBef>
                  <a:spcPct val="50000"/>
                </a:spcBef>
              </a:pPr>
              <a:r>
                <a:rPr lang="en-US" sz="1700">
                  <a:latin typeface="Arial" pitchFamily="34" charset="0"/>
                </a:rPr>
                <a:t>Ministries and Gov. Org.</a:t>
              </a:r>
              <a:endParaRPr lang="en-US" sz="1200" b="0">
                <a:latin typeface="Arial" pitchFamily="34" charset="0"/>
              </a:endParaRPr>
            </a:p>
            <a:p>
              <a:pPr algn="ctr" eaLnBrk="0" hangingPunct="0">
                <a:spcBef>
                  <a:spcPct val="50000"/>
                </a:spcBef>
              </a:pPr>
              <a:endParaRPr lang="es-ES" sz="1200" b="0">
                <a:latin typeface="Arial" pitchFamily="34" charset="0"/>
              </a:endParaRPr>
            </a:p>
          </p:txBody>
        </p:sp>
      </p:grpSp>
      <p:sp>
        <p:nvSpPr>
          <p:cNvPr id="20525" name="Text Box 45"/>
          <p:cNvSpPr txBox="1">
            <a:spLocks noChangeArrowheads="1"/>
          </p:cNvSpPr>
          <p:nvPr/>
        </p:nvSpPr>
        <p:spPr bwMode="auto">
          <a:xfrm>
            <a:off x="5105400" y="1219200"/>
            <a:ext cx="3810000" cy="396875"/>
          </a:xfrm>
          <a:prstGeom prst="rect">
            <a:avLst/>
          </a:prstGeom>
          <a:noFill/>
          <a:ln w="9525">
            <a:noFill/>
            <a:miter lim="800000"/>
            <a:headEnd/>
            <a:tailEnd/>
          </a:ln>
          <a:effectLst/>
        </p:spPr>
        <p:txBody>
          <a:bodyPr>
            <a:spAutoFit/>
          </a:bodyPr>
          <a:lstStyle/>
          <a:p>
            <a:pPr eaLnBrk="0" hangingPunct="0">
              <a:spcBef>
                <a:spcPct val="50000"/>
              </a:spcBef>
            </a:pPr>
            <a:r>
              <a:rPr lang="es-ES_tradnl" sz="2000" b="0">
                <a:latin typeface="Garamond" pitchFamily="18" charset="0"/>
              </a:rPr>
              <a:t>EXECUTION AND CONTROL</a:t>
            </a:r>
          </a:p>
        </p:txBody>
      </p:sp>
      <p:sp>
        <p:nvSpPr>
          <p:cNvPr id="20526" name="Line 46"/>
          <p:cNvSpPr>
            <a:spLocks noChangeShapeType="1"/>
          </p:cNvSpPr>
          <p:nvPr/>
        </p:nvSpPr>
        <p:spPr bwMode="auto">
          <a:xfrm>
            <a:off x="228600" y="990600"/>
            <a:ext cx="8305800" cy="0"/>
          </a:xfrm>
          <a:prstGeom prst="line">
            <a:avLst/>
          </a:prstGeom>
          <a:noFill/>
          <a:ln w="28575">
            <a:solidFill>
              <a:srgbClr val="003399"/>
            </a:solidFill>
            <a:round/>
            <a:headEnd/>
            <a:tailEnd/>
          </a:ln>
          <a:effectLst/>
        </p:spPr>
        <p:txBody>
          <a:bodyPr/>
          <a:lstStyle/>
          <a:p>
            <a:endParaRPr lang="en-US"/>
          </a:p>
        </p:txBody>
      </p:sp>
      <p:grpSp>
        <p:nvGrpSpPr>
          <p:cNvPr id="20528" name="Group 48"/>
          <p:cNvGrpSpPr>
            <a:grpSpLocks/>
          </p:cNvGrpSpPr>
          <p:nvPr/>
        </p:nvGrpSpPr>
        <p:grpSpPr bwMode="auto">
          <a:xfrm>
            <a:off x="1905000" y="1550988"/>
            <a:ext cx="1295400" cy="2362200"/>
            <a:chOff x="1296" y="977"/>
            <a:chExt cx="912" cy="1488"/>
          </a:xfrm>
        </p:grpSpPr>
        <p:sp>
          <p:nvSpPr>
            <p:cNvPr id="20529" name="AutoShape 49"/>
            <p:cNvSpPr>
              <a:spLocks noChangeArrowheads="1"/>
            </p:cNvSpPr>
            <p:nvPr/>
          </p:nvSpPr>
          <p:spPr bwMode="auto">
            <a:xfrm>
              <a:off x="1296" y="977"/>
              <a:ext cx="912" cy="1488"/>
            </a:xfrm>
            <a:prstGeom prst="rightArrow">
              <a:avLst>
                <a:gd name="adj1" fmla="val 52287"/>
                <a:gd name="adj2" fmla="val 31250"/>
              </a:avLst>
            </a:prstGeom>
            <a:solidFill>
              <a:srgbClr val="FFFFFF"/>
            </a:solidFill>
            <a:ln w="9525">
              <a:solidFill>
                <a:schemeClr val="tx1"/>
              </a:solidFill>
              <a:miter lim="800000"/>
              <a:headEnd/>
              <a:tailEnd/>
            </a:ln>
            <a:effectLst/>
          </p:spPr>
          <p:txBody>
            <a:bodyPr wrap="none" anchor="ctr"/>
            <a:lstStyle/>
            <a:p>
              <a:endParaRPr lang="en-US"/>
            </a:p>
          </p:txBody>
        </p:sp>
        <p:sp>
          <p:nvSpPr>
            <p:cNvPr id="20530" name="Text Box 50"/>
            <p:cNvSpPr txBox="1">
              <a:spLocks noChangeArrowheads="1"/>
            </p:cNvSpPr>
            <p:nvPr/>
          </p:nvSpPr>
          <p:spPr bwMode="auto">
            <a:xfrm>
              <a:off x="1344" y="1503"/>
              <a:ext cx="768" cy="384"/>
            </a:xfrm>
            <a:prstGeom prst="rect">
              <a:avLst/>
            </a:prstGeom>
            <a:noFill/>
            <a:ln w="9525">
              <a:noFill/>
              <a:miter lim="800000"/>
              <a:headEnd/>
              <a:tailEnd/>
            </a:ln>
            <a:effectLst/>
          </p:spPr>
          <p:txBody>
            <a:bodyPr>
              <a:spAutoFit/>
            </a:bodyPr>
            <a:lstStyle/>
            <a:p>
              <a:pPr algn="ctr" eaLnBrk="0" hangingPunct="0">
                <a:spcBef>
                  <a:spcPct val="50000"/>
                </a:spcBef>
              </a:pPr>
              <a:r>
                <a:rPr lang="en-US" sz="1700">
                  <a:latin typeface="Arial" pitchFamily="34" charset="0"/>
                </a:rPr>
                <a:t>Budget Bill</a:t>
              </a:r>
              <a:endParaRPr lang="es-ES_tradnl" sz="900" b="0">
                <a:latin typeface="Times New Roman" pitchFamily="18" charset="0"/>
              </a:endParaRPr>
            </a:p>
          </p:txBody>
        </p:sp>
      </p:grpSp>
      <p:grpSp>
        <p:nvGrpSpPr>
          <p:cNvPr id="20540" name="Group 60"/>
          <p:cNvGrpSpPr>
            <a:grpSpLocks/>
          </p:cNvGrpSpPr>
          <p:nvPr/>
        </p:nvGrpSpPr>
        <p:grpSpPr bwMode="auto">
          <a:xfrm>
            <a:off x="4572000" y="5257800"/>
            <a:ext cx="1219200" cy="1066800"/>
            <a:chOff x="2880" y="3312"/>
            <a:chExt cx="768" cy="672"/>
          </a:xfrm>
        </p:grpSpPr>
        <p:sp>
          <p:nvSpPr>
            <p:cNvPr id="20532" name="AutoShape 52"/>
            <p:cNvSpPr>
              <a:spLocks noChangeArrowheads="1"/>
            </p:cNvSpPr>
            <p:nvPr/>
          </p:nvSpPr>
          <p:spPr bwMode="auto">
            <a:xfrm>
              <a:off x="2880" y="3312"/>
              <a:ext cx="624" cy="672"/>
            </a:xfrm>
            <a:prstGeom prst="rightArrow">
              <a:avLst>
                <a:gd name="adj1" fmla="val 50000"/>
                <a:gd name="adj2" fmla="val 25000"/>
              </a:avLst>
            </a:prstGeom>
            <a:solidFill>
              <a:schemeClr val="bg1"/>
            </a:solidFill>
            <a:ln w="9525">
              <a:solidFill>
                <a:schemeClr val="tx1"/>
              </a:solidFill>
              <a:miter lim="800000"/>
              <a:headEnd/>
              <a:tailEnd/>
            </a:ln>
            <a:effectLst/>
          </p:spPr>
          <p:txBody>
            <a:bodyPr wrap="none" anchor="ctr"/>
            <a:lstStyle/>
            <a:p>
              <a:endParaRPr lang="en-US"/>
            </a:p>
          </p:txBody>
        </p:sp>
        <p:sp>
          <p:nvSpPr>
            <p:cNvPr id="20533" name="Text Box 53"/>
            <p:cNvSpPr txBox="1">
              <a:spLocks noChangeArrowheads="1"/>
            </p:cNvSpPr>
            <p:nvPr/>
          </p:nvSpPr>
          <p:spPr bwMode="auto">
            <a:xfrm>
              <a:off x="2928" y="3456"/>
              <a:ext cx="720" cy="366"/>
            </a:xfrm>
            <a:prstGeom prst="rect">
              <a:avLst/>
            </a:prstGeom>
            <a:noFill/>
            <a:ln w="9525">
              <a:noFill/>
              <a:miter lim="800000"/>
              <a:headEnd/>
              <a:tailEnd/>
            </a:ln>
            <a:effectLst/>
          </p:spPr>
          <p:txBody>
            <a:bodyPr>
              <a:spAutoFit/>
            </a:bodyPr>
            <a:lstStyle/>
            <a:p>
              <a:pPr eaLnBrk="0" hangingPunct="0">
                <a:spcBef>
                  <a:spcPct val="50000"/>
                </a:spcBef>
              </a:pPr>
              <a:r>
                <a:rPr lang="es-ES_tradnl" sz="1600">
                  <a:latin typeface="Arial" pitchFamily="34" charset="0"/>
                </a:rPr>
                <a:t>Budget Law</a:t>
              </a:r>
            </a:p>
          </p:txBody>
        </p:sp>
      </p:grpSp>
      <p:grpSp>
        <p:nvGrpSpPr>
          <p:cNvPr id="20534" name="Group 54"/>
          <p:cNvGrpSpPr>
            <a:grpSpLocks/>
          </p:cNvGrpSpPr>
          <p:nvPr/>
        </p:nvGrpSpPr>
        <p:grpSpPr bwMode="auto">
          <a:xfrm>
            <a:off x="7162800" y="4648200"/>
            <a:ext cx="1371600" cy="931863"/>
            <a:chOff x="624" y="816"/>
            <a:chExt cx="1008" cy="384"/>
          </a:xfrm>
        </p:grpSpPr>
        <p:sp>
          <p:nvSpPr>
            <p:cNvPr id="20535" name="Rectangle 55"/>
            <p:cNvSpPr>
              <a:spLocks noChangeArrowheads="1"/>
            </p:cNvSpPr>
            <p:nvPr/>
          </p:nvSpPr>
          <p:spPr bwMode="auto">
            <a:xfrm>
              <a:off x="624" y="816"/>
              <a:ext cx="1008" cy="384"/>
            </a:xfrm>
            <a:prstGeom prst="rect">
              <a:avLst/>
            </a:prstGeom>
            <a:solidFill>
              <a:schemeClr val="bg1"/>
            </a:solidFill>
            <a:ln w="38100" cmpd="dbl">
              <a:solidFill>
                <a:schemeClr val="accent2"/>
              </a:solidFill>
              <a:miter lim="800000"/>
              <a:headEnd/>
              <a:tailEnd/>
            </a:ln>
            <a:effectLst>
              <a:outerShdw dist="107763" dir="2700000" algn="ctr" rotWithShape="0">
                <a:schemeClr val="bg2"/>
              </a:outerShdw>
            </a:effectLst>
          </p:spPr>
          <p:txBody>
            <a:bodyPr wrap="none" lIns="87312" tIns="115200" rIns="87312" bIns="44450" anchor="ctr"/>
            <a:lstStyle/>
            <a:p>
              <a:endParaRPr lang="en-US"/>
            </a:p>
          </p:txBody>
        </p:sp>
        <p:sp>
          <p:nvSpPr>
            <p:cNvPr id="20536" name="Text Box 56"/>
            <p:cNvSpPr txBox="1">
              <a:spLocks noChangeArrowheads="1"/>
            </p:cNvSpPr>
            <p:nvPr/>
          </p:nvSpPr>
          <p:spPr bwMode="auto">
            <a:xfrm>
              <a:off x="624" y="816"/>
              <a:ext cx="960" cy="237"/>
            </a:xfrm>
            <a:prstGeom prst="rect">
              <a:avLst/>
            </a:prstGeom>
            <a:noFill/>
            <a:ln w="38100" cmpd="dbl">
              <a:noFill/>
              <a:miter lim="800000"/>
              <a:headEnd/>
              <a:tailEnd/>
            </a:ln>
            <a:effectLst/>
          </p:spPr>
          <p:txBody>
            <a:bodyPr lIns="87312" tIns="43200" rIns="87312" bIns="44450">
              <a:spAutoFit/>
            </a:bodyPr>
            <a:lstStyle/>
            <a:p>
              <a:pPr algn="ctr" eaLnBrk="0" hangingPunct="0">
                <a:spcBef>
                  <a:spcPct val="50000"/>
                </a:spcBef>
              </a:pPr>
              <a:r>
                <a:rPr lang="en-US" sz="1600">
                  <a:latin typeface="Arial" pitchFamily="34" charset="0"/>
                </a:rPr>
                <a:t>Budget Office</a:t>
              </a:r>
              <a:endParaRPr lang="es-ES" sz="1600">
                <a:latin typeface="Arial" pitchFamily="34" charset="0"/>
              </a:endParaRPr>
            </a:p>
          </p:txBody>
        </p:sp>
      </p:grpSp>
      <p:sp>
        <p:nvSpPr>
          <p:cNvPr id="20537" name="AutoShape 57"/>
          <p:cNvSpPr>
            <a:spLocks noChangeArrowheads="1"/>
          </p:cNvSpPr>
          <p:nvPr/>
        </p:nvSpPr>
        <p:spPr bwMode="auto">
          <a:xfrm rot="16200000">
            <a:off x="6629400" y="4686300"/>
            <a:ext cx="457200" cy="533400"/>
          </a:xfrm>
          <a:prstGeom prst="upDownArrow">
            <a:avLst>
              <a:gd name="adj1" fmla="val 50000"/>
              <a:gd name="adj2" fmla="val 23333"/>
            </a:avLst>
          </a:prstGeom>
          <a:solidFill>
            <a:schemeClr val="accent2"/>
          </a:solidFill>
          <a:ln w="9525">
            <a:solidFill>
              <a:schemeClr val="tx1"/>
            </a:solidFill>
            <a:miter lim="800000"/>
            <a:headEnd/>
            <a:tailEnd/>
          </a:ln>
          <a:effectLst/>
        </p:spPr>
        <p:txBody>
          <a:bodyPr wrap="none" anchor="ctr"/>
          <a:lstStyle/>
          <a:p>
            <a:endParaRPr lang="en-US"/>
          </a:p>
        </p:txBody>
      </p:sp>
      <p:sp>
        <p:nvSpPr>
          <p:cNvPr id="20538" name="Text Box 58"/>
          <p:cNvSpPr txBox="1">
            <a:spLocks noChangeArrowheads="1"/>
          </p:cNvSpPr>
          <p:nvPr/>
        </p:nvSpPr>
        <p:spPr bwMode="auto">
          <a:xfrm>
            <a:off x="3048000" y="4191000"/>
            <a:ext cx="1066800" cy="609600"/>
          </a:xfrm>
          <a:prstGeom prst="rect">
            <a:avLst/>
          </a:prstGeom>
          <a:noFill/>
          <a:ln w="9525">
            <a:noFill/>
            <a:miter lim="800000"/>
            <a:headEnd/>
            <a:tailEnd/>
          </a:ln>
          <a:effectLst/>
        </p:spPr>
        <p:txBody>
          <a:bodyPr>
            <a:spAutoFit/>
          </a:bodyPr>
          <a:lstStyle/>
          <a:p>
            <a:pPr algn="ctr" eaLnBrk="0" hangingPunct="0">
              <a:spcBef>
                <a:spcPct val="50000"/>
              </a:spcBef>
            </a:pPr>
            <a:r>
              <a:rPr lang="en-US" sz="1700">
                <a:latin typeface="Arial" pitchFamily="34" charset="0"/>
              </a:rPr>
              <a:t>Budget Bill</a:t>
            </a:r>
            <a:endParaRPr lang="en-US" b="0">
              <a:latin typeface="Times New Roman" pitchFamily="18" charset="0"/>
            </a:endParaRPr>
          </a:p>
        </p:txBody>
      </p:sp>
      <p:sp>
        <p:nvSpPr>
          <p:cNvPr id="20539" name="AutoShape 59"/>
          <p:cNvSpPr>
            <a:spLocks noChangeArrowheads="1"/>
          </p:cNvSpPr>
          <p:nvPr/>
        </p:nvSpPr>
        <p:spPr bwMode="auto">
          <a:xfrm>
            <a:off x="7543800" y="2667000"/>
            <a:ext cx="457200" cy="457200"/>
          </a:xfrm>
          <a:prstGeom prst="upDownArrow">
            <a:avLst>
              <a:gd name="adj1" fmla="val 50000"/>
              <a:gd name="adj2" fmla="val 20000"/>
            </a:avLst>
          </a:prstGeom>
          <a:solidFill>
            <a:schemeClr val="accent2"/>
          </a:solidFill>
          <a:ln w="9525">
            <a:solidFill>
              <a:schemeClr val="tx1"/>
            </a:solidFill>
            <a:miter lim="800000"/>
            <a:headEnd/>
            <a:tailEnd/>
          </a:ln>
          <a:effectLst/>
        </p:spPr>
        <p:txBody>
          <a:bodyPr wrap="none" anchor="ctr"/>
          <a:lstStyle/>
          <a:p>
            <a:endParaRPr lang="en-US"/>
          </a:p>
        </p:txBody>
      </p:sp>
      <p:sp>
        <p:nvSpPr>
          <p:cNvPr id="20542" name="Rectangle 62"/>
          <p:cNvSpPr>
            <a:spLocks noChangeArrowheads="1"/>
          </p:cNvSpPr>
          <p:nvPr/>
        </p:nvSpPr>
        <p:spPr bwMode="auto">
          <a:xfrm>
            <a:off x="774700" y="101600"/>
            <a:ext cx="8129588" cy="895350"/>
          </a:xfrm>
          <a:prstGeom prst="rect">
            <a:avLst/>
          </a:prstGeom>
          <a:noFill/>
          <a:ln w="9525">
            <a:noFill/>
            <a:miter lim="800000"/>
            <a:headEnd/>
            <a:tailEnd/>
          </a:ln>
          <a:effectLst/>
        </p:spPr>
        <p:txBody>
          <a:bodyPr anchor="b"/>
          <a:lstStyle/>
          <a:p>
            <a:pPr>
              <a:lnSpc>
                <a:spcPct val="85000"/>
              </a:lnSpc>
              <a:spcBef>
                <a:spcPct val="0"/>
              </a:spcBef>
            </a:pPr>
            <a:r>
              <a:rPr lang="es-ES" sz="2800">
                <a:solidFill>
                  <a:schemeClr val="bg1"/>
                </a:solidFill>
                <a:latin typeface="Arial" pitchFamily="34" charset="0"/>
              </a:rPr>
              <a:t>The survey covers the different stages of the Budget Process in its entirety.</a:t>
            </a:r>
            <a:endParaRPr lang="en-US" sz="2800">
              <a:solidFill>
                <a:schemeClr val="bg1"/>
              </a:solidFill>
              <a:latin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1506" name="Group 1026"/>
          <p:cNvGrpSpPr>
            <a:grpSpLocks/>
          </p:cNvGrpSpPr>
          <p:nvPr/>
        </p:nvGrpSpPr>
        <p:grpSpPr bwMode="auto">
          <a:xfrm>
            <a:off x="228600" y="1219200"/>
            <a:ext cx="2209800" cy="5270500"/>
            <a:chOff x="96" y="777"/>
            <a:chExt cx="1392" cy="3320"/>
          </a:xfrm>
        </p:grpSpPr>
        <p:sp>
          <p:nvSpPr>
            <p:cNvPr id="21507" name="Rectangle 1027"/>
            <p:cNvSpPr>
              <a:spLocks noChangeArrowheads="1"/>
            </p:cNvSpPr>
            <p:nvPr/>
          </p:nvSpPr>
          <p:spPr bwMode="auto">
            <a:xfrm>
              <a:off x="96" y="977"/>
              <a:ext cx="1344" cy="3120"/>
            </a:xfrm>
            <a:prstGeom prst="rect">
              <a:avLst/>
            </a:prstGeom>
            <a:noFill/>
            <a:ln w="9525">
              <a:solidFill>
                <a:schemeClr val="tx1"/>
              </a:solidFill>
              <a:prstDash val="sysDot"/>
              <a:miter lim="800000"/>
              <a:headEnd/>
              <a:tailEnd/>
            </a:ln>
            <a:effectLst/>
          </p:spPr>
          <p:txBody>
            <a:bodyPr wrap="none" anchor="ctr"/>
            <a:lstStyle/>
            <a:p>
              <a:endParaRPr lang="en-US"/>
            </a:p>
          </p:txBody>
        </p:sp>
        <p:sp>
          <p:nvSpPr>
            <p:cNvPr id="21508" name="Text Box 1028"/>
            <p:cNvSpPr txBox="1">
              <a:spLocks noChangeArrowheads="1"/>
            </p:cNvSpPr>
            <p:nvPr/>
          </p:nvSpPr>
          <p:spPr bwMode="auto">
            <a:xfrm>
              <a:off x="240" y="777"/>
              <a:ext cx="1248" cy="510"/>
            </a:xfrm>
            <a:prstGeom prst="rect">
              <a:avLst/>
            </a:prstGeom>
            <a:noFill/>
            <a:ln w="9525">
              <a:noFill/>
              <a:miter lim="800000"/>
              <a:headEnd/>
              <a:tailEnd/>
            </a:ln>
            <a:effectLst/>
          </p:spPr>
          <p:txBody>
            <a:bodyPr>
              <a:spAutoFit/>
            </a:bodyPr>
            <a:lstStyle/>
            <a:p>
              <a:pPr eaLnBrk="0" hangingPunct="0">
                <a:spcBef>
                  <a:spcPct val="50000"/>
                </a:spcBef>
              </a:pPr>
              <a:r>
                <a:rPr lang="es-ES_tradnl" sz="2000" b="0">
                  <a:latin typeface="Garamond" pitchFamily="18" charset="0"/>
                </a:rPr>
                <a:t>PREPARATION</a:t>
              </a:r>
            </a:p>
            <a:p>
              <a:pPr eaLnBrk="0" hangingPunct="0">
                <a:spcBef>
                  <a:spcPct val="50000"/>
                </a:spcBef>
              </a:pPr>
              <a:endParaRPr lang="es-ES_tradnl" sz="1800" b="0">
                <a:latin typeface="Arial" pitchFamily="34" charset="0"/>
              </a:endParaRPr>
            </a:p>
          </p:txBody>
        </p:sp>
        <p:grpSp>
          <p:nvGrpSpPr>
            <p:cNvPr id="21509" name="Group 1029"/>
            <p:cNvGrpSpPr>
              <a:grpSpLocks/>
            </p:cNvGrpSpPr>
            <p:nvPr/>
          </p:nvGrpSpPr>
          <p:grpSpPr bwMode="auto">
            <a:xfrm>
              <a:off x="192" y="1457"/>
              <a:ext cx="1008" cy="384"/>
              <a:chOff x="624" y="816"/>
              <a:chExt cx="1008" cy="384"/>
            </a:xfrm>
          </p:grpSpPr>
          <p:sp>
            <p:nvSpPr>
              <p:cNvPr id="21510" name="Rectangle 1030"/>
              <p:cNvSpPr>
                <a:spLocks noChangeArrowheads="1"/>
              </p:cNvSpPr>
              <p:nvPr/>
            </p:nvSpPr>
            <p:spPr bwMode="auto">
              <a:xfrm>
                <a:off x="624" y="816"/>
                <a:ext cx="1008" cy="384"/>
              </a:xfrm>
              <a:prstGeom prst="rect">
                <a:avLst/>
              </a:prstGeom>
              <a:solidFill>
                <a:schemeClr val="bg1"/>
              </a:solidFill>
              <a:ln w="38100" cmpd="dbl">
                <a:solidFill>
                  <a:schemeClr val="accent2"/>
                </a:solidFill>
                <a:miter lim="800000"/>
                <a:headEnd/>
                <a:tailEnd/>
              </a:ln>
              <a:effectLst>
                <a:outerShdw dist="107763" dir="2700000" algn="ctr" rotWithShape="0">
                  <a:schemeClr val="bg2"/>
                </a:outerShdw>
              </a:effectLst>
            </p:spPr>
            <p:txBody>
              <a:bodyPr wrap="none" lIns="87312" tIns="115200" rIns="87312" bIns="44450" anchor="ctr"/>
              <a:lstStyle/>
              <a:p>
                <a:endParaRPr lang="en-US"/>
              </a:p>
            </p:txBody>
          </p:sp>
          <p:sp>
            <p:nvSpPr>
              <p:cNvPr id="21511" name="Text Box 1031"/>
              <p:cNvSpPr txBox="1">
                <a:spLocks noChangeArrowheads="1"/>
              </p:cNvSpPr>
              <p:nvPr/>
            </p:nvSpPr>
            <p:spPr bwMode="auto">
              <a:xfrm>
                <a:off x="624" y="816"/>
                <a:ext cx="960" cy="218"/>
              </a:xfrm>
              <a:prstGeom prst="rect">
                <a:avLst/>
              </a:prstGeom>
              <a:noFill/>
              <a:ln w="38100" cmpd="dbl">
                <a:noFill/>
                <a:miter lim="800000"/>
                <a:headEnd/>
                <a:tailEnd/>
              </a:ln>
              <a:effectLst/>
            </p:spPr>
            <p:txBody>
              <a:bodyPr lIns="87312" tIns="43200" rIns="87312" bIns="44450">
                <a:spAutoFit/>
              </a:bodyPr>
              <a:lstStyle/>
              <a:p>
                <a:pPr algn="ctr" eaLnBrk="0" hangingPunct="0">
                  <a:spcBef>
                    <a:spcPct val="50000"/>
                  </a:spcBef>
                </a:pPr>
                <a:r>
                  <a:rPr lang="en-US" sz="1700">
                    <a:latin typeface="Arial" pitchFamily="34" charset="0"/>
                  </a:rPr>
                  <a:t>Executive</a:t>
                </a:r>
                <a:endParaRPr lang="es-ES" sz="1700">
                  <a:latin typeface="Arial" pitchFamily="34" charset="0"/>
                </a:endParaRPr>
              </a:p>
            </p:txBody>
          </p:sp>
        </p:grpSp>
        <p:grpSp>
          <p:nvGrpSpPr>
            <p:cNvPr id="21512" name="Group 1032"/>
            <p:cNvGrpSpPr>
              <a:grpSpLocks/>
            </p:cNvGrpSpPr>
            <p:nvPr/>
          </p:nvGrpSpPr>
          <p:grpSpPr bwMode="auto">
            <a:xfrm>
              <a:off x="240" y="2321"/>
              <a:ext cx="1008" cy="698"/>
              <a:chOff x="624" y="816"/>
              <a:chExt cx="1008" cy="384"/>
            </a:xfrm>
          </p:grpSpPr>
          <p:sp>
            <p:nvSpPr>
              <p:cNvPr id="21513" name="Rectangle 1033"/>
              <p:cNvSpPr>
                <a:spLocks noChangeArrowheads="1"/>
              </p:cNvSpPr>
              <p:nvPr/>
            </p:nvSpPr>
            <p:spPr bwMode="auto">
              <a:xfrm>
                <a:off x="624" y="816"/>
                <a:ext cx="1008" cy="384"/>
              </a:xfrm>
              <a:prstGeom prst="rect">
                <a:avLst/>
              </a:prstGeom>
              <a:solidFill>
                <a:schemeClr val="bg1"/>
              </a:solidFill>
              <a:ln w="38100" cmpd="dbl">
                <a:solidFill>
                  <a:schemeClr val="accent2"/>
                </a:solidFill>
                <a:miter lim="800000"/>
                <a:headEnd/>
                <a:tailEnd/>
              </a:ln>
              <a:effectLst>
                <a:outerShdw dist="107763" dir="2700000" algn="ctr" rotWithShape="0">
                  <a:schemeClr val="bg2"/>
                </a:outerShdw>
              </a:effectLst>
            </p:spPr>
            <p:txBody>
              <a:bodyPr wrap="none" lIns="87312" tIns="115200" rIns="87312" bIns="44450" anchor="ctr"/>
              <a:lstStyle/>
              <a:p>
                <a:endParaRPr lang="en-US"/>
              </a:p>
            </p:txBody>
          </p:sp>
          <p:sp>
            <p:nvSpPr>
              <p:cNvPr id="21514" name="Text Box 1034"/>
              <p:cNvSpPr txBox="1">
                <a:spLocks noChangeArrowheads="1"/>
              </p:cNvSpPr>
              <p:nvPr/>
            </p:nvSpPr>
            <p:spPr bwMode="auto">
              <a:xfrm>
                <a:off x="624" y="816"/>
                <a:ext cx="960" cy="299"/>
              </a:xfrm>
              <a:prstGeom prst="rect">
                <a:avLst/>
              </a:prstGeom>
              <a:noFill/>
              <a:ln w="38100" cmpd="dbl">
                <a:noFill/>
                <a:miter lim="800000"/>
                <a:headEnd/>
                <a:tailEnd/>
              </a:ln>
              <a:effectLst/>
            </p:spPr>
            <p:txBody>
              <a:bodyPr lIns="87312" tIns="43200" rIns="87312" bIns="44450">
                <a:spAutoFit/>
              </a:bodyPr>
              <a:lstStyle/>
              <a:p>
                <a:pPr algn="ctr" eaLnBrk="0" hangingPunct="0">
                  <a:spcBef>
                    <a:spcPct val="50000"/>
                  </a:spcBef>
                </a:pPr>
                <a:r>
                  <a:rPr lang="en-US" sz="1700">
                    <a:latin typeface="Arial" pitchFamily="34" charset="0"/>
                  </a:rPr>
                  <a:t>Central Budget Office</a:t>
                </a:r>
                <a:endParaRPr lang="es-ES" sz="1700">
                  <a:latin typeface="Arial" pitchFamily="34" charset="0"/>
                </a:endParaRPr>
              </a:p>
            </p:txBody>
          </p:sp>
        </p:grpSp>
        <p:sp>
          <p:nvSpPr>
            <p:cNvPr id="21515" name="AutoShape 1035"/>
            <p:cNvSpPr>
              <a:spLocks noChangeArrowheads="1"/>
            </p:cNvSpPr>
            <p:nvPr/>
          </p:nvSpPr>
          <p:spPr bwMode="auto">
            <a:xfrm>
              <a:off x="624" y="3137"/>
              <a:ext cx="288" cy="288"/>
            </a:xfrm>
            <a:prstGeom prst="upDownArrow">
              <a:avLst>
                <a:gd name="adj1" fmla="val 50000"/>
                <a:gd name="adj2" fmla="val 20000"/>
              </a:avLst>
            </a:prstGeom>
            <a:solidFill>
              <a:schemeClr val="accent2"/>
            </a:solidFill>
            <a:ln w="9525">
              <a:solidFill>
                <a:schemeClr val="tx1"/>
              </a:solidFill>
              <a:miter lim="800000"/>
              <a:headEnd/>
              <a:tailEnd/>
            </a:ln>
            <a:effectLst/>
          </p:spPr>
          <p:txBody>
            <a:bodyPr wrap="none" anchor="ctr"/>
            <a:lstStyle/>
            <a:p>
              <a:endParaRPr lang="en-US"/>
            </a:p>
          </p:txBody>
        </p:sp>
        <p:grpSp>
          <p:nvGrpSpPr>
            <p:cNvPr id="21516" name="Group 1036"/>
            <p:cNvGrpSpPr>
              <a:grpSpLocks/>
            </p:cNvGrpSpPr>
            <p:nvPr/>
          </p:nvGrpSpPr>
          <p:grpSpPr bwMode="auto">
            <a:xfrm>
              <a:off x="192" y="3521"/>
              <a:ext cx="1152" cy="384"/>
              <a:chOff x="624" y="816"/>
              <a:chExt cx="1008" cy="384"/>
            </a:xfrm>
          </p:grpSpPr>
          <p:sp>
            <p:nvSpPr>
              <p:cNvPr id="21517" name="Rectangle 1037"/>
              <p:cNvSpPr>
                <a:spLocks noChangeArrowheads="1"/>
              </p:cNvSpPr>
              <p:nvPr/>
            </p:nvSpPr>
            <p:spPr bwMode="auto">
              <a:xfrm>
                <a:off x="624" y="816"/>
                <a:ext cx="1008" cy="384"/>
              </a:xfrm>
              <a:prstGeom prst="rect">
                <a:avLst/>
              </a:prstGeom>
              <a:solidFill>
                <a:schemeClr val="bg1"/>
              </a:solidFill>
              <a:ln w="38100" cmpd="dbl">
                <a:solidFill>
                  <a:schemeClr val="accent2"/>
                </a:solidFill>
                <a:miter lim="800000"/>
                <a:headEnd/>
                <a:tailEnd/>
              </a:ln>
              <a:effectLst>
                <a:outerShdw dist="107763" dir="2700000" algn="ctr" rotWithShape="0">
                  <a:schemeClr val="bg2"/>
                </a:outerShdw>
              </a:effectLst>
            </p:spPr>
            <p:txBody>
              <a:bodyPr wrap="none" lIns="87312" tIns="115200" rIns="87312" bIns="44450" anchor="ctr"/>
              <a:lstStyle/>
              <a:p>
                <a:endParaRPr lang="en-US"/>
              </a:p>
            </p:txBody>
          </p:sp>
          <p:sp>
            <p:nvSpPr>
              <p:cNvPr id="21518" name="Text Box 1038"/>
              <p:cNvSpPr txBox="1">
                <a:spLocks noChangeArrowheads="1"/>
              </p:cNvSpPr>
              <p:nvPr/>
            </p:nvSpPr>
            <p:spPr bwMode="auto">
              <a:xfrm>
                <a:off x="624" y="816"/>
                <a:ext cx="960" cy="381"/>
              </a:xfrm>
              <a:prstGeom prst="rect">
                <a:avLst/>
              </a:prstGeom>
              <a:noFill/>
              <a:ln w="38100" cmpd="dbl">
                <a:noFill/>
                <a:miter lim="800000"/>
                <a:headEnd/>
                <a:tailEnd/>
              </a:ln>
              <a:effectLst/>
            </p:spPr>
            <p:txBody>
              <a:bodyPr lIns="87312" tIns="43200" rIns="87312" bIns="44450">
                <a:spAutoFit/>
              </a:bodyPr>
              <a:lstStyle/>
              <a:p>
                <a:pPr algn="ctr" eaLnBrk="0" hangingPunct="0">
                  <a:spcBef>
                    <a:spcPct val="50000"/>
                  </a:spcBef>
                </a:pPr>
                <a:r>
                  <a:rPr lang="en-US" sz="1700">
                    <a:latin typeface="Arial" pitchFamily="34" charset="0"/>
                  </a:rPr>
                  <a:t>Ministries and Gov. Org.</a:t>
                </a:r>
                <a:endParaRPr lang="es-ES" sz="1700">
                  <a:latin typeface="Arial" pitchFamily="34" charset="0"/>
                </a:endParaRPr>
              </a:p>
            </p:txBody>
          </p:sp>
        </p:grpSp>
        <p:sp>
          <p:nvSpPr>
            <p:cNvPr id="21519" name="AutoShape 1039"/>
            <p:cNvSpPr>
              <a:spLocks noChangeArrowheads="1"/>
            </p:cNvSpPr>
            <p:nvPr/>
          </p:nvSpPr>
          <p:spPr bwMode="auto">
            <a:xfrm>
              <a:off x="624" y="1937"/>
              <a:ext cx="288" cy="288"/>
            </a:xfrm>
            <a:prstGeom prst="upDownArrow">
              <a:avLst>
                <a:gd name="adj1" fmla="val 50000"/>
                <a:gd name="adj2" fmla="val 20000"/>
              </a:avLst>
            </a:prstGeom>
            <a:solidFill>
              <a:schemeClr val="accent2"/>
            </a:solidFill>
            <a:ln w="9525">
              <a:solidFill>
                <a:schemeClr val="tx1"/>
              </a:solidFill>
              <a:miter lim="800000"/>
              <a:headEnd/>
              <a:tailEnd/>
            </a:ln>
            <a:effectLst/>
          </p:spPr>
          <p:txBody>
            <a:bodyPr wrap="none" anchor="ctr"/>
            <a:lstStyle/>
            <a:p>
              <a:endParaRPr lang="en-US"/>
            </a:p>
          </p:txBody>
        </p:sp>
      </p:grpSp>
      <p:sp>
        <p:nvSpPr>
          <p:cNvPr id="21522" name="Rectangle 1042"/>
          <p:cNvSpPr>
            <a:spLocks noGrp="1" noChangeArrowheads="1"/>
          </p:cNvSpPr>
          <p:nvPr>
            <p:ph type="title"/>
          </p:nvPr>
        </p:nvSpPr>
        <p:spPr>
          <a:xfrm>
            <a:off x="762000" y="0"/>
            <a:ext cx="8229600" cy="990600"/>
          </a:xfrm>
          <a:noFill/>
          <a:ln/>
        </p:spPr>
        <p:txBody>
          <a:bodyPr/>
          <a:lstStyle/>
          <a:p>
            <a:r>
              <a:rPr lang="en-US" sz="2600"/>
              <a:t>“Common Practices”. </a:t>
            </a:r>
            <a:br>
              <a:rPr lang="en-US" sz="2600"/>
            </a:br>
            <a:r>
              <a:rPr lang="en-US" sz="2600"/>
              <a:t>Example 1: Size of the Central Budget Office</a:t>
            </a:r>
          </a:p>
        </p:txBody>
      </p:sp>
      <p:sp>
        <p:nvSpPr>
          <p:cNvPr id="21523" name="Text Box 1043"/>
          <p:cNvSpPr txBox="1">
            <a:spLocks noChangeArrowheads="1"/>
          </p:cNvSpPr>
          <p:nvPr/>
        </p:nvSpPr>
        <p:spPr bwMode="auto">
          <a:xfrm>
            <a:off x="2590800" y="1066800"/>
            <a:ext cx="6553200" cy="641350"/>
          </a:xfrm>
          <a:prstGeom prst="rect">
            <a:avLst/>
          </a:prstGeom>
          <a:noFill/>
          <a:ln w="9525">
            <a:noFill/>
            <a:miter lim="800000"/>
            <a:headEnd/>
            <a:tailEnd/>
          </a:ln>
          <a:effectLst/>
        </p:spPr>
        <p:txBody>
          <a:bodyPr>
            <a:spAutoFit/>
          </a:bodyPr>
          <a:lstStyle/>
          <a:p>
            <a:pPr>
              <a:spcBef>
                <a:spcPct val="50000"/>
              </a:spcBef>
            </a:pPr>
            <a:r>
              <a:rPr lang="en-US" sz="1800">
                <a:latin typeface="Times New Roman" pitchFamily="18" charset="0"/>
              </a:rPr>
              <a:t>How many professionals are employed by the central budget authority /office?</a:t>
            </a:r>
          </a:p>
        </p:txBody>
      </p:sp>
      <p:pic>
        <p:nvPicPr>
          <p:cNvPr id="21525" name="Picture 1045"/>
          <p:cNvPicPr>
            <a:picLocks noChangeAspect="1" noChangeArrowheads="1"/>
          </p:cNvPicPr>
          <p:nvPr/>
        </p:nvPicPr>
        <p:blipFill>
          <a:blip r:embed="rId2" cstate="print"/>
          <a:srcRect/>
          <a:stretch>
            <a:fillRect/>
          </a:stretch>
        </p:blipFill>
        <p:spPr bwMode="auto">
          <a:xfrm>
            <a:off x="4419600" y="1752600"/>
            <a:ext cx="2805113" cy="1570038"/>
          </a:xfrm>
          <a:prstGeom prst="rect">
            <a:avLst/>
          </a:prstGeom>
          <a:noFill/>
          <a:ln w="9525">
            <a:noFill/>
            <a:miter lim="800000"/>
            <a:headEnd/>
            <a:tailEnd/>
          </a:ln>
          <a:effectLst/>
        </p:spPr>
      </p:pic>
      <p:pic>
        <p:nvPicPr>
          <p:cNvPr id="21526" name="Picture 1046"/>
          <p:cNvPicPr>
            <a:picLocks noChangeAspect="1" noChangeArrowheads="1"/>
          </p:cNvPicPr>
          <p:nvPr/>
        </p:nvPicPr>
        <p:blipFill>
          <a:blip r:embed="rId3" cstate="print"/>
          <a:srcRect/>
          <a:stretch>
            <a:fillRect/>
          </a:stretch>
        </p:blipFill>
        <p:spPr bwMode="auto">
          <a:xfrm>
            <a:off x="4419600" y="3505200"/>
            <a:ext cx="2805113" cy="1570038"/>
          </a:xfrm>
          <a:prstGeom prst="rect">
            <a:avLst/>
          </a:prstGeom>
          <a:noFill/>
          <a:ln w="9525">
            <a:noFill/>
            <a:miter lim="800000"/>
            <a:headEnd/>
            <a:tailEnd/>
          </a:ln>
          <a:effectLst/>
        </p:spPr>
      </p:pic>
      <p:pic>
        <p:nvPicPr>
          <p:cNvPr id="21527" name="Picture 1047"/>
          <p:cNvPicPr>
            <a:picLocks noChangeAspect="1" noChangeArrowheads="1"/>
          </p:cNvPicPr>
          <p:nvPr/>
        </p:nvPicPr>
        <p:blipFill>
          <a:blip r:embed="rId4" cstate="print"/>
          <a:srcRect/>
          <a:stretch>
            <a:fillRect/>
          </a:stretch>
        </p:blipFill>
        <p:spPr bwMode="auto">
          <a:xfrm>
            <a:off x="4419600" y="5287963"/>
            <a:ext cx="2805113" cy="1570037"/>
          </a:xfrm>
          <a:prstGeom prst="rect">
            <a:avLst/>
          </a:prstGeom>
          <a:noFill/>
          <a:ln w="9525">
            <a:noFill/>
            <a:miter lim="800000"/>
            <a:headEnd/>
            <a:tailEnd/>
          </a:ln>
          <a:effectLst/>
        </p:spPr>
      </p:pic>
      <p:sp>
        <p:nvSpPr>
          <p:cNvPr id="21534" name="Text Box 1054"/>
          <p:cNvSpPr txBox="1">
            <a:spLocks noChangeArrowheads="1"/>
          </p:cNvSpPr>
          <p:nvPr/>
        </p:nvSpPr>
        <p:spPr bwMode="auto">
          <a:xfrm>
            <a:off x="2971800" y="2133600"/>
            <a:ext cx="1600200" cy="701675"/>
          </a:xfrm>
          <a:prstGeom prst="rect">
            <a:avLst/>
          </a:prstGeom>
          <a:noFill/>
          <a:ln w="9525">
            <a:noFill/>
            <a:miter lim="800000"/>
            <a:headEnd/>
            <a:tailEnd/>
          </a:ln>
          <a:effectLst/>
        </p:spPr>
        <p:txBody>
          <a:bodyPr>
            <a:spAutoFit/>
          </a:bodyPr>
          <a:lstStyle/>
          <a:p>
            <a:pPr>
              <a:spcBef>
                <a:spcPct val="50000"/>
              </a:spcBef>
            </a:pPr>
            <a:r>
              <a:rPr lang="en-US" sz="2000" b="0">
                <a:latin typeface="Times New Roman" pitchFamily="18" charset="0"/>
              </a:rPr>
              <a:t>Developed Countries</a:t>
            </a:r>
          </a:p>
        </p:txBody>
      </p:sp>
      <p:sp>
        <p:nvSpPr>
          <p:cNvPr id="21535" name="Text Box 1055"/>
          <p:cNvSpPr txBox="1">
            <a:spLocks noChangeArrowheads="1"/>
          </p:cNvSpPr>
          <p:nvPr/>
        </p:nvSpPr>
        <p:spPr bwMode="auto">
          <a:xfrm>
            <a:off x="2971800" y="3886200"/>
            <a:ext cx="1752600" cy="701675"/>
          </a:xfrm>
          <a:prstGeom prst="rect">
            <a:avLst/>
          </a:prstGeom>
          <a:noFill/>
          <a:ln w="9525">
            <a:noFill/>
            <a:miter lim="800000"/>
            <a:headEnd/>
            <a:tailEnd/>
          </a:ln>
          <a:effectLst/>
        </p:spPr>
        <p:txBody>
          <a:bodyPr>
            <a:spAutoFit/>
          </a:bodyPr>
          <a:lstStyle/>
          <a:p>
            <a:pPr>
              <a:spcBef>
                <a:spcPct val="50000"/>
              </a:spcBef>
            </a:pPr>
            <a:r>
              <a:rPr lang="en-US" sz="2000" b="0">
                <a:latin typeface="Times New Roman" pitchFamily="18" charset="0"/>
              </a:rPr>
              <a:t>Developing Countries</a:t>
            </a:r>
          </a:p>
        </p:txBody>
      </p:sp>
      <p:sp>
        <p:nvSpPr>
          <p:cNvPr id="21536" name="Text Box 1056"/>
          <p:cNvSpPr txBox="1">
            <a:spLocks noChangeArrowheads="1"/>
          </p:cNvSpPr>
          <p:nvPr/>
        </p:nvSpPr>
        <p:spPr bwMode="auto">
          <a:xfrm>
            <a:off x="3048000" y="5486400"/>
            <a:ext cx="1447800" cy="1006475"/>
          </a:xfrm>
          <a:prstGeom prst="rect">
            <a:avLst/>
          </a:prstGeom>
          <a:noFill/>
          <a:ln w="9525">
            <a:noFill/>
            <a:miter lim="800000"/>
            <a:headEnd/>
            <a:tailEnd/>
          </a:ln>
          <a:effectLst/>
        </p:spPr>
        <p:txBody>
          <a:bodyPr>
            <a:spAutoFit/>
          </a:bodyPr>
          <a:lstStyle/>
          <a:p>
            <a:pPr>
              <a:spcBef>
                <a:spcPct val="50000"/>
              </a:spcBef>
            </a:pPr>
            <a:r>
              <a:rPr lang="en-US" sz="2000" b="0">
                <a:latin typeface="Times New Roman" pitchFamily="18" charset="0"/>
              </a:rPr>
              <a:t>Latin American Countries</a:t>
            </a:r>
          </a:p>
        </p:txBody>
      </p:sp>
      <p:sp>
        <p:nvSpPr>
          <p:cNvPr id="21537" name="AutoShape 1057"/>
          <p:cNvSpPr>
            <a:spLocks/>
          </p:cNvSpPr>
          <p:nvPr/>
        </p:nvSpPr>
        <p:spPr bwMode="auto">
          <a:xfrm>
            <a:off x="2438400" y="1828800"/>
            <a:ext cx="685800" cy="4724400"/>
          </a:xfrm>
          <a:prstGeom prst="leftBrace">
            <a:avLst>
              <a:gd name="adj1" fmla="val 57407"/>
              <a:gd name="adj2" fmla="val 51412"/>
            </a:avLst>
          </a:prstGeom>
          <a:noFill/>
          <a:ln w="9525">
            <a:solidFill>
              <a:schemeClr val="tx1"/>
            </a:solidFill>
            <a:round/>
            <a:headEnd/>
            <a:tailEnd/>
          </a:ln>
          <a:effectLst/>
        </p:spPr>
        <p:txBody>
          <a:bodyPr anchor="ctr">
            <a:spAutoFit/>
          </a:bodyPr>
          <a:lstStyle/>
          <a:p>
            <a:endParaRPr lang="en-US"/>
          </a:p>
        </p:txBody>
      </p:sp>
      <p:pic>
        <p:nvPicPr>
          <p:cNvPr id="21542" name="Picture 1062"/>
          <p:cNvPicPr>
            <a:picLocks noChangeAspect="1" noChangeArrowheads="1"/>
          </p:cNvPicPr>
          <p:nvPr/>
        </p:nvPicPr>
        <p:blipFill>
          <a:blip r:embed="rId5" cstate="print"/>
          <a:srcRect/>
          <a:stretch>
            <a:fillRect/>
          </a:stretch>
        </p:blipFill>
        <p:spPr bwMode="gray">
          <a:xfrm>
            <a:off x="7361238" y="1905000"/>
            <a:ext cx="1782762" cy="1320800"/>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4" name="Group 1026"/>
          <p:cNvGrpSpPr>
            <a:grpSpLocks/>
          </p:cNvGrpSpPr>
          <p:nvPr/>
        </p:nvGrpSpPr>
        <p:grpSpPr bwMode="auto">
          <a:xfrm>
            <a:off x="228600" y="1143000"/>
            <a:ext cx="2209800" cy="5270500"/>
            <a:chOff x="96" y="777"/>
            <a:chExt cx="1392" cy="3320"/>
          </a:xfrm>
        </p:grpSpPr>
        <p:sp>
          <p:nvSpPr>
            <p:cNvPr id="23555" name="Rectangle 1027"/>
            <p:cNvSpPr>
              <a:spLocks noChangeArrowheads="1"/>
            </p:cNvSpPr>
            <p:nvPr/>
          </p:nvSpPr>
          <p:spPr bwMode="auto">
            <a:xfrm>
              <a:off x="96" y="977"/>
              <a:ext cx="1344" cy="3120"/>
            </a:xfrm>
            <a:prstGeom prst="rect">
              <a:avLst/>
            </a:prstGeom>
            <a:noFill/>
            <a:ln w="9525">
              <a:solidFill>
                <a:schemeClr val="tx1"/>
              </a:solidFill>
              <a:prstDash val="sysDot"/>
              <a:miter lim="800000"/>
              <a:headEnd/>
              <a:tailEnd/>
            </a:ln>
            <a:effectLst/>
          </p:spPr>
          <p:txBody>
            <a:bodyPr wrap="none" anchor="ctr"/>
            <a:lstStyle/>
            <a:p>
              <a:endParaRPr lang="en-US"/>
            </a:p>
          </p:txBody>
        </p:sp>
        <p:sp>
          <p:nvSpPr>
            <p:cNvPr id="23556" name="Text Box 1028"/>
            <p:cNvSpPr txBox="1">
              <a:spLocks noChangeArrowheads="1"/>
            </p:cNvSpPr>
            <p:nvPr/>
          </p:nvSpPr>
          <p:spPr bwMode="auto">
            <a:xfrm>
              <a:off x="240" y="777"/>
              <a:ext cx="1248" cy="250"/>
            </a:xfrm>
            <a:prstGeom prst="rect">
              <a:avLst/>
            </a:prstGeom>
            <a:noFill/>
            <a:ln w="9525">
              <a:noFill/>
              <a:miter lim="800000"/>
              <a:headEnd/>
              <a:tailEnd/>
            </a:ln>
            <a:effectLst/>
          </p:spPr>
          <p:txBody>
            <a:bodyPr>
              <a:spAutoFit/>
            </a:bodyPr>
            <a:lstStyle/>
            <a:p>
              <a:pPr eaLnBrk="0" hangingPunct="0">
                <a:spcBef>
                  <a:spcPct val="50000"/>
                </a:spcBef>
              </a:pPr>
              <a:r>
                <a:rPr lang="es-ES_tradnl" sz="2000" b="0">
                  <a:latin typeface="Garamond" pitchFamily="18" charset="0"/>
                </a:rPr>
                <a:t>PREPARATION</a:t>
              </a:r>
            </a:p>
          </p:txBody>
        </p:sp>
        <p:grpSp>
          <p:nvGrpSpPr>
            <p:cNvPr id="23557" name="Group 1029"/>
            <p:cNvGrpSpPr>
              <a:grpSpLocks/>
            </p:cNvGrpSpPr>
            <p:nvPr/>
          </p:nvGrpSpPr>
          <p:grpSpPr bwMode="auto">
            <a:xfrm>
              <a:off x="192" y="1457"/>
              <a:ext cx="1008" cy="384"/>
              <a:chOff x="624" y="816"/>
              <a:chExt cx="1008" cy="384"/>
            </a:xfrm>
          </p:grpSpPr>
          <p:sp>
            <p:nvSpPr>
              <p:cNvPr id="23558" name="Rectangle 1030"/>
              <p:cNvSpPr>
                <a:spLocks noChangeArrowheads="1"/>
              </p:cNvSpPr>
              <p:nvPr/>
            </p:nvSpPr>
            <p:spPr bwMode="auto">
              <a:xfrm>
                <a:off x="624" y="816"/>
                <a:ext cx="1008" cy="384"/>
              </a:xfrm>
              <a:prstGeom prst="rect">
                <a:avLst/>
              </a:prstGeom>
              <a:solidFill>
                <a:schemeClr val="bg1"/>
              </a:solidFill>
              <a:ln w="38100" cmpd="dbl">
                <a:solidFill>
                  <a:schemeClr val="accent2"/>
                </a:solidFill>
                <a:miter lim="800000"/>
                <a:headEnd/>
                <a:tailEnd/>
              </a:ln>
              <a:effectLst>
                <a:outerShdw dist="107763" dir="2700000" algn="ctr" rotWithShape="0">
                  <a:schemeClr val="bg2"/>
                </a:outerShdw>
              </a:effectLst>
            </p:spPr>
            <p:txBody>
              <a:bodyPr wrap="none" lIns="87312" tIns="115200" rIns="87312" bIns="44450" anchor="ctr"/>
              <a:lstStyle/>
              <a:p>
                <a:endParaRPr lang="en-US"/>
              </a:p>
            </p:txBody>
          </p:sp>
          <p:sp>
            <p:nvSpPr>
              <p:cNvPr id="23559" name="Text Box 1031"/>
              <p:cNvSpPr txBox="1">
                <a:spLocks noChangeArrowheads="1"/>
              </p:cNvSpPr>
              <p:nvPr/>
            </p:nvSpPr>
            <p:spPr bwMode="auto">
              <a:xfrm>
                <a:off x="624" y="816"/>
                <a:ext cx="960" cy="218"/>
              </a:xfrm>
              <a:prstGeom prst="rect">
                <a:avLst/>
              </a:prstGeom>
              <a:noFill/>
              <a:ln w="38100" cmpd="dbl">
                <a:noFill/>
                <a:miter lim="800000"/>
                <a:headEnd/>
                <a:tailEnd/>
              </a:ln>
              <a:effectLst/>
            </p:spPr>
            <p:txBody>
              <a:bodyPr lIns="87312" tIns="43200" rIns="87312" bIns="44450">
                <a:spAutoFit/>
              </a:bodyPr>
              <a:lstStyle/>
              <a:p>
                <a:pPr algn="ctr" eaLnBrk="0" hangingPunct="0">
                  <a:spcBef>
                    <a:spcPct val="50000"/>
                  </a:spcBef>
                </a:pPr>
                <a:r>
                  <a:rPr lang="en-US" sz="1700">
                    <a:latin typeface="Arial" pitchFamily="34" charset="0"/>
                  </a:rPr>
                  <a:t>Executive</a:t>
                </a:r>
                <a:endParaRPr lang="es-ES" sz="1700">
                  <a:latin typeface="Arial" pitchFamily="34" charset="0"/>
                </a:endParaRPr>
              </a:p>
            </p:txBody>
          </p:sp>
        </p:grpSp>
        <p:grpSp>
          <p:nvGrpSpPr>
            <p:cNvPr id="23560" name="Group 1032"/>
            <p:cNvGrpSpPr>
              <a:grpSpLocks/>
            </p:cNvGrpSpPr>
            <p:nvPr/>
          </p:nvGrpSpPr>
          <p:grpSpPr bwMode="auto">
            <a:xfrm>
              <a:off x="240" y="2321"/>
              <a:ext cx="1008" cy="698"/>
              <a:chOff x="624" y="816"/>
              <a:chExt cx="1008" cy="384"/>
            </a:xfrm>
          </p:grpSpPr>
          <p:sp>
            <p:nvSpPr>
              <p:cNvPr id="23561" name="Rectangle 1033"/>
              <p:cNvSpPr>
                <a:spLocks noChangeArrowheads="1"/>
              </p:cNvSpPr>
              <p:nvPr/>
            </p:nvSpPr>
            <p:spPr bwMode="auto">
              <a:xfrm>
                <a:off x="624" y="816"/>
                <a:ext cx="1008" cy="384"/>
              </a:xfrm>
              <a:prstGeom prst="rect">
                <a:avLst/>
              </a:prstGeom>
              <a:solidFill>
                <a:schemeClr val="bg1"/>
              </a:solidFill>
              <a:ln w="38100" cmpd="dbl">
                <a:solidFill>
                  <a:schemeClr val="accent2"/>
                </a:solidFill>
                <a:miter lim="800000"/>
                <a:headEnd/>
                <a:tailEnd/>
              </a:ln>
              <a:effectLst>
                <a:outerShdw dist="107763" dir="2700000" algn="ctr" rotWithShape="0">
                  <a:schemeClr val="bg2"/>
                </a:outerShdw>
              </a:effectLst>
            </p:spPr>
            <p:txBody>
              <a:bodyPr wrap="none" lIns="87312" tIns="115200" rIns="87312" bIns="44450" anchor="ctr"/>
              <a:lstStyle/>
              <a:p>
                <a:endParaRPr lang="en-US"/>
              </a:p>
            </p:txBody>
          </p:sp>
          <p:sp>
            <p:nvSpPr>
              <p:cNvPr id="23562" name="Text Box 1034"/>
              <p:cNvSpPr txBox="1">
                <a:spLocks noChangeArrowheads="1"/>
              </p:cNvSpPr>
              <p:nvPr/>
            </p:nvSpPr>
            <p:spPr bwMode="auto">
              <a:xfrm>
                <a:off x="624" y="816"/>
                <a:ext cx="960" cy="299"/>
              </a:xfrm>
              <a:prstGeom prst="rect">
                <a:avLst/>
              </a:prstGeom>
              <a:noFill/>
              <a:ln w="38100" cmpd="dbl">
                <a:noFill/>
                <a:miter lim="800000"/>
                <a:headEnd/>
                <a:tailEnd/>
              </a:ln>
              <a:effectLst/>
            </p:spPr>
            <p:txBody>
              <a:bodyPr lIns="87312" tIns="43200" rIns="87312" bIns="44450">
                <a:spAutoFit/>
              </a:bodyPr>
              <a:lstStyle/>
              <a:p>
                <a:pPr algn="ctr" eaLnBrk="0" hangingPunct="0">
                  <a:spcBef>
                    <a:spcPct val="50000"/>
                  </a:spcBef>
                </a:pPr>
                <a:r>
                  <a:rPr lang="en-US" sz="1700">
                    <a:latin typeface="Arial" pitchFamily="34" charset="0"/>
                  </a:rPr>
                  <a:t>Central Budget Office</a:t>
                </a:r>
                <a:endParaRPr lang="es-ES" sz="1700">
                  <a:latin typeface="Arial" pitchFamily="34" charset="0"/>
                </a:endParaRPr>
              </a:p>
            </p:txBody>
          </p:sp>
        </p:grpSp>
        <p:sp>
          <p:nvSpPr>
            <p:cNvPr id="23563" name="AutoShape 1035"/>
            <p:cNvSpPr>
              <a:spLocks noChangeArrowheads="1"/>
            </p:cNvSpPr>
            <p:nvPr/>
          </p:nvSpPr>
          <p:spPr bwMode="auto">
            <a:xfrm>
              <a:off x="624" y="3137"/>
              <a:ext cx="288" cy="288"/>
            </a:xfrm>
            <a:prstGeom prst="upDownArrow">
              <a:avLst>
                <a:gd name="adj1" fmla="val 50000"/>
                <a:gd name="adj2" fmla="val 20000"/>
              </a:avLst>
            </a:prstGeom>
            <a:solidFill>
              <a:schemeClr val="accent2"/>
            </a:solidFill>
            <a:ln w="9525">
              <a:solidFill>
                <a:schemeClr val="tx1"/>
              </a:solidFill>
              <a:miter lim="800000"/>
              <a:headEnd/>
              <a:tailEnd/>
            </a:ln>
            <a:effectLst/>
          </p:spPr>
          <p:txBody>
            <a:bodyPr wrap="none" anchor="ctr"/>
            <a:lstStyle/>
            <a:p>
              <a:endParaRPr lang="en-US"/>
            </a:p>
          </p:txBody>
        </p:sp>
        <p:grpSp>
          <p:nvGrpSpPr>
            <p:cNvPr id="23564" name="Group 1036"/>
            <p:cNvGrpSpPr>
              <a:grpSpLocks/>
            </p:cNvGrpSpPr>
            <p:nvPr/>
          </p:nvGrpSpPr>
          <p:grpSpPr bwMode="auto">
            <a:xfrm>
              <a:off x="192" y="3521"/>
              <a:ext cx="1152" cy="384"/>
              <a:chOff x="624" y="816"/>
              <a:chExt cx="1008" cy="384"/>
            </a:xfrm>
          </p:grpSpPr>
          <p:sp>
            <p:nvSpPr>
              <p:cNvPr id="23565" name="Rectangle 1037"/>
              <p:cNvSpPr>
                <a:spLocks noChangeArrowheads="1"/>
              </p:cNvSpPr>
              <p:nvPr/>
            </p:nvSpPr>
            <p:spPr bwMode="auto">
              <a:xfrm>
                <a:off x="624" y="816"/>
                <a:ext cx="1008" cy="384"/>
              </a:xfrm>
              <a:prstGeom prst="rect">
                <a:avLst/>
              </a:prstGeom>
              <a:solidFill>
                <a:schemeClr val="bg1"/>
              </a:solidFill>
              <a:ln w="38100" cmpd="dbl">
                <a:solidFill>
                  <a:schemeClr val="accent2"/>
                </a:solidFill>
                <a:miter lim="800000"/>
                <a:headEnd/>
                <a:tailEnd/>
              </a:ln>
              <a:effectLst>
                <a:outerShdw dist="107763" dir="2700000" algn="ctr" rotWithShape="0">
                  <a:schemeClr val="bg2"/>
                </a:outerShdw>
              </a:effectLst>
            </p:spPr>
            <p:txBody>
              <a:bodyPr wrap="none" lIns="87312" tIns="115200" rIns="87312" bIns="44450" anchor="ctr"/>
              <a:lstStyle/>
              <a:p>
                <a:endParaRPr lang="en-US"/>
              </a:p>
            </p:txBody>
          </p:sp>
          <p:sp>
            <p:nvSpPr>
              <p:cNvPr id="23566" name="Text Box 1038"/>
              <p:cNvSpPr txBox="1">
                <a:spLocks noChangeArrowheads="1"/>
              </p:cNvSpPr>
              <p:nvPr/>
            </p:nvSpPr>
            <p:spPr bwMode="auto">
              <a:xfrm>
                <a:off x="624" y="816"/>
                <a:ext cx="960" cy="381"/>
              </a:xfrm>
              <a:prstGeom prst="rect">
                <a:avLst/>
              </a:prstGeom>
              <a:noFill/>
              <a:ln w="38100" cmpd="dbl">
                <a:noFill/>
                <a:miter lim="800000"/>
                <a:headEnd/>
                <a:tailEnd/>
              </a:ln>
              <a:effectLst/>
            </p:spPr>
            <p:txBody>
              <a:bodyPr lIns="87312" tIns="43200" rIns="87312" bIns="44450">
                <a:spAutoFit/>
              </a:bodyPr>
              <a:lstStyle/>
              <a:p>
                <a:pPr algn="ctr" eaLnBrk="0" hangingPunct="0">
                  <a:spcBef>
                    <a:spcPct val="50000"/>
                  </a:spcBef>
                </a:pPr>
                <a:r>
                  <a:rPr lang="en-US" sz="1700">
                    <a:latin typeface="Arial" pitchFamily="34" charset="0"/>
                  </a:rPr>
                  <a:t>Ministries and Gov. Org.</a:t>
                </a:r>
                <a:endParaRPr lang="es-ES" sz="1700">
                  <a:latin typeface="Arial" pitchFamily="34" charset="0"/>
                </a:endParaRPr>
              </a:p>
            </p:txBody>
          </p:sp>
        </p:grpSp>
        <p:sp>
          <p:nvSpPr>
            <p:cNvPr id="23567" name="AutoShape 1039"/>
            <p:cNvSpPr>
              <a:spLocks noChangeArrowheads="1"/>
            </p:cNvSpPr>
            <p:nvPr/>
          </p:nvSpPr>
          <p:spPr bwMode="auto">
            <a:xfrm>
              <a:off x="624" y="1937"/>
              <a:ext cx="288" cy="288"/>
            </a:xfrm>
            <a:prstGeom prst="upDownArrow">
              <a:avLst>
                <a:gd name="adj1" fmla="val 50000"/>
                <a:gd name="adj2" fmla="val 20000"/>
              </a:avLst>
            </a:prstGeom>
            <a:solidFill>
              <a:schemeClr val="accent2"/>
            </a:solidFill>
            <a:ln w="9525">
              <a:solidFill>
                <a:schemeClr val="tx1"/>
              </a:solidFill>
              <a:miter lim="800000"/>
              <a:headEnd/>
              <a:tailEnd/>
            </a:ln>
            <a:effectLst/>
          </p:spPr>
          <p:txBody>
            <a:bodyPr wrap="none" anchor="ctr"/>
            <a:lstStyle/>
            <a:p>
              <a:endParaRPr lang="en-US"/>
            </a:p>
          </p:txBody>
        </p:sp>
      </p:grpSp>
      <p:sp>
        <p:nvSpPr>
          <p:cNvPr id="23570" name="Rectangle 1042"/>
          <p:cNvSpPr>
            <a:spLocks noGrp="1" noChangeArrowheads="1"/>
          </p:cNvSpPr>
          <p:nvPr>
            <p:ph type="title"/>
          </p:nvPr>
        </p:nvSpPr>
        <p:spPr>
          <a:xfrm>
            <a:off x="762000" y="0"/>
            <a:ext cx="8153400" cy="990600"/>
          </a:xfrm>
        </p:spPr>
        <p:txBody>
          <a:bodyPr/>
          <a:lstStyle/>
          <a:p>
            <a:r>
              <a:rPr lang="en-US" sz="2600"/>
              <a:t>“Common Practices”.</a:t>
            </a:r>
            <a:br>
              <a:rPr lang="en-US" sz="2600"/>
            </a:br>
            <a:r>
              <a:rPr lang="en-US" sz="2600"/>
              <a:t>Ex. 2: The Central Budget Office in the Bargaining</a:t>
            </a:r>
          </a:p>
        </p:txBody>
      </p:sp>
      <p:sp>
        <p:nvSpPr>
          <p:cNvPr id="23571" name="Text Box 1043"/>
          <p:cNvSpPr txBox="1">
            <a:spLocks noChangeArrowheads="1"/>
          </p:cNvSpPr>
          <p:nvPr/>
        </p:nvSpPr>
        <p:spPr bwMode="auto">
          <a:xfrm>
            <a:off x="2590800" y="1066800"/>
            <a:ext cx="6172200" cy="641350"/>
          </a:xfrm>
          <a:prstGeom prst="rect">
            <a:avLst/>
          </a:prstGeom>
          <a:noFill/>
          <a:ln w="9525">
            <a:noFill/>
            <a:miter lim="800000"/>
            <a:headEnd/>
            <a:tailEnd/>
          </a:ln>
          <a:effectLst/>
        </p:spPr>
        <p:txBody>
          <a:bodyPr>
            <a:spAutoFit/>
          </a:bodyPr>
          <a:lstStyle/>
          <a:p>
            <a:pPr>
              <a:spcBef>
                <a:spcPct val="50000"/>
              </a:spcBef>
            </a:pPr>
            <a:r>
              <a:rPr lang="en-US" sz="1800">
                <a:latin typeface="Times New Roman" pitchFamily="18" charset="0"/>
              </a:rPr>
              <a:t>Who has the last word? How are disputes between Ministries and the central budget authority resolved?</a:t>
            </a:r>
          </a:p>
        </p:txBody>
      </p:sp>
      <p:pic>
        <p:nvPicPr>
          <p:cNvPr id="23572" name="Picture 1044"/>
          <p:cNvPicPr>
            <a:picLocks noChangeAspect="1" noChangeArrowheads="1"/>
          </p:cNvPicPr>
          <p:nvPr/>
        </p:nvPicPr>
        <p:blipFill>
          <a:blip r:embed="rId2" cstate="print"/>
          <a:srcRect/>
          <a:stretch>
            <a:fillRect/>
          </a:stretch>
        </p:blipFill>
        <p:spPr bwMode="auto">
          <a:xfrm>
            <a:off x="4267200" y="1752600"/>
            <a:ext cx="2805113" cy="1570038"/>
          </a:xfrm>
          <a:prstGeom prst="rect">
            <a:avLst/>
          </a:prstGeom>
          <a:noFill/>
          <a:ln w="9525">
            <a:noFill/>
            <a:miter lim="800000"/>
            <a:headEnd/>
            <a:tailEnd/>
          </a:ln>
          <a:effectLst/>
        </p:spPr>
      </p:pic>
      <p:pic>
        <p:nvPicPr>
          <p:cNvPr id="23579" name="Picture 1051"/>
          <p:cNvPicPr>
            <a:picLocks noChangeAspect="1" noChangeArrowheads="1"/>
          </p:cNvPicPr>
          <p:nvPr/>
        </p:nvPicPr>
        <p:blipFill>
          <a:blip r:embed="rId3" cstate="print"/>
          <a:srcRect/>
          <a:stretch>
            <a:fillRect/>
          </a:stretch>
        </p:blipFill>
        <p:spPr bwMode="auto">
          <a:xfrm>
            <a:off x="4267200" y="3386138"/>
            <a:ext cx="2805113" cy="1570037"/>
          </a:xfrm>
          <a:prstGeom prst="rect">
            <a:avLst/>
          </a:prstGeom>
          <a:noFill/>
          <a:ln w="9525">
            <a:noFill/>
            <a:miter lim="800000"/>
            <a:headEnd/>
            <a:tailEnd/>
          </a:ln>
          <a:effectLst/>
        </p:spPr>
      </p:pic>
      <p:pic>
        <p:nvPicPr>
          <p:cNvPr id="23580" name="Picture 1052"/>
          <p:cNvPicPr>
            <a:picLocks noChangeAspect="1" noChangeArrowheads="1"/>
          </p:cNvPicPr>
          <p:nvPr/>
        </p:nvPicPr>
        <p:blipFill>
          <a:blip r:embed="rId4" cstate="print"/>
          <a:srcRect/>
          <a:stretch>
            <a:fillRect/>
          </a:stretch>
        </p:blipFill>
        <p:spPr bwMode="auto">
          <a:xfrm>
            <a:off x="4267200" y="5029200"/>
            <a:ext cx="2819400" cy="1676400"/>
          </a:xfrm>
          <a:prstGeom prst="rect">
            <a:avLst/>
          </a:prstGeom>
          <a:noFill/>
          <a:ln w="9525">
            <a:noFill/>
            <a:miter lim="800000"/>
            <a:headEnd/>
            <a:tailEnd/>
          </a:ln>
          <a:effectLst/>
        </p:spPr>
      </p:pic>
      <p:sp>
        <p:nvSpPr>
          <p:cNvPr id="23585" name="AutoShape 1057"/>
          <p:cNvSpPr>
            <a:spLocks/>
          </p:cNvSpPr>
          <p:nvPr/>
        </p:nvSpPr>
        <p:spPr bwMode="auto">
          <a:xfrm>
            <a:off x="2362200" y="1905000"/>
            <a:ext cx="762000" cy="4724400"/>
          </a:xfrm>
          <a:prstGeom prst="leftBrace">
            <a:avLst>
              <a:gd name="adj1" fmla="val 51667"/>
              <a:gd name="adj2" fmla="val 68481"/>
            </a:avLst>
          </a:prstGeom>
          <a:noFill/>
          <a:ln w="9525">
            <a:solidFill>
              <a:schemeClr val="tx1"/>
            </a:solidFill>
            <a:round/>
            <a:headEnd/>
            <a:tailEnd/>
          </a:ln>
          <a:effectLst/>
        </p:spPr>
        <p:txBody>
          <a:bodyPr anchor="ctr">
            <a:spAutoFit/>
          </a:bodyPr>
          <a:lstStyle/>
          <a:p>
            <a:endParaRPr lang="en-US"/>
          </a:p>
        </p:txBody>
      </p:sp>
      <p:pic>
        <p:nvPicPr>
          <p:cNvPr id="23587" name="Picture 1059"/>
          <p:cNvPicPr>
            <a:picLocks noChangeAspect="1" noChangeArrowheads="1"/>
          </p:cNvPicPr>
          <p:nvPr/>
        </p:nvPicPr>
        <p:blipFill>
          <a:blip r:embed="rId5" cstate="print"/>
          <a:srcRect/>
          <a:stretch>
            <a:fillRect/>
          </a:stretch>
        </p:blipFill>
        <p:spPr bwMode="gray">
          <a:xfrm>
            <a:off x="7221538" y="1828800"/>
            <a:ext cx="1922462" cy="1644650"/>
          </a:xfrm>
          <a:prstGeom prst="rect">
            <a:avLst/>
          </a:prstGeom>
          <a:noFill/>
          <a:ln w="9525">
            <a:noFill/>
            <a:miter lim="800000"/>
            <a:headEnd/>
            <a:tailEnd/>
          </a:ln>
          <a:effectLst/>
        </p:spPr>
      </p:pic>
      <p:sp>
        <p:nvSpPr>
          <p:cNvPr id="23588" name="Text Box 1060"/>
          <p:cNvSpPr txBox="1">
            <a:spLocks noChangeArrowheads="1"/>
          </p:cNvSpPr>
          <p:nvPr/>
        </p:nvSpPr>
        <p:spPr bwMode="auto">
          <a:xfrm>
            <a:off x="2971800" y="2133600"/>
            <a:ext cx="1600200" cy="701675"/>
          </a:xfrm>
          <a:prstGeom prst="rect">
            <a:avLst/>
          </a:prstGeom>
          <a:noFill/>
          <a:ln w="9525">
            <a:noFill/>
            <a:miter lim="800000"/>
            <a:headEnd/>
            <a:tailEnd/>
          </a:ln>
          <a:effectLst/>
        </p:spPr>
        <p:txBody>
          <a:bodyPr>
            <a:spAutoFit/>
          </a:bodyPr>
          <a:lstStyle/>
          <a:p>
            <a:pPr>
              <a:spcBef>
                <a:spcPct val="50000"/>
              </a:spcBef>
            </a:pPr>
            <a:r>
              <a:rPr lang="en-US" sz="2000" b="0">
                <a:latin typeface="Times New Roman" pitchFamily="18" charset="0"/>
              </a:rPr>
              <a:t>Developed Countries</a:t>
            </a:r>
          </a:p>
        </p:txBody>
      </p:sp>
      <p:sp>
        <p:nvSpPr>
          <p:cNvPr id="23589" name="Text Box 1061"/>
          <p:cNvSpPr txBox="1">
            <a:spLocks noChangeArrowheads="1"/>
          </p:cNvSpPr>
          <p:nvPr/>
        </p:nvSpPr>
        <p:spPr bwMode="auto">
          <a:xfrm>
            <a:off x="2971800" y="3886200"/>
            <a:ext cx="1752600" cy="701675"/>
          </a:xfrm>
          <a:prstGeom prst="rect">
            <a:avLst/>
          </a:prstGeom>
          <a:noFill/>
          <a:ln w="9525">
            <a:noFill/>
            <a:miter lim="800000"/>
            <a:headEnd/>
            <a:tailEnd/>
          </a:ln>
          <a:effectLst/>
        </p:spPr>
        <p:txBody>
          <a:bodyPr>
            <a:spAutoFit/>
          </a:bodyPr>
          <a:lstStyle/>
          <a:p>
            <a:pPr>
              <a:spcBef>
                <a:spcPct val="50000"/>
              </a:spcBef>
            </a:pPr>
            <a:r>
              <a:rPr lang="en-US" sz="2000" b="0">
                <a:latin typeface="Times New Roman" pitchFamily="18" charset="0"/>
              </a:rPr>
              <a:t>Developing Countries</a:t>
            </a:r>
          </a:p>
        </p:txBody>
      </p:sp>
      <p:sp>
        <p:nvSpPr>
          <p:cNvPr id="23590" name="Text Box 1062"/>
          <p:cNvSpPr txBox="1">
            <a:spLocks noChangeArrowheads="1"/>
          </p:cNvSpPr>
          <p:nvPr/>
        </p:nvSpPr>
        <p:spPr bwMode="auto">
          <a:xfrm>
            <a:off x="2971800" y="5334000"/>
            <a:ext cx="1447800" cy="1006475"/>
          </a:xfrm>
          <a:prstGeom prst="rect">
            <a:avLst/>
          </a:prstGeom>
          <a:noFill/>
          <a:ln w="9525">
            <a:noFill/>
            <a:miter lim="800000"/>
            <a:headEnd/>
            <a:tailEnd/>
          </a:ln>
          <a:effectLst/>
        </p:spPr>
        <p:txBody>
          <a:bodyPr>
            <a:spAutoFit/>
          </a:bodyPr>
          <a:lstStyle/>
          <a:p>
            <a:pPr>
              <a:spcBef>
                <a:spcPct val="50000"/>
              </a:spcBef>
            </a:pPr>
            <a:r>
              <a:rPr lang="en-US" sz="2000" b="0">
                <a:latin typeface="Times New Roman" pitchFamily="18" charset="0"/>
              </a:rPr>
              <a:t>Latin American Countries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Rectangle 4"/>
          <p:cNvSpPr>
            <a:spLocks noChangeArrowheads="1"/>
          </p:cNvSpPr>
          <p:nvPr/>
        </p:nvSpPr>
        <p:spPr bwMode="auto">
          <a:xfrm>
            <a:off x="0" y="1371600"/>
            <a:ext cx="3733800" cy="4648200"/>
          </a:xfrm>
          <a:prstGeom prst="rect">
            <a:avLst/>
          </a:prstGeom>
          <a:noFill/>
          <a:ln w="9525">
            <a:solidFill>
              <a:schemeClr val="tx1"/>
            </a:solidFill>
            <a:prstDash val="sysDot"/>
            <a:miter lim="800000"/>
            <a:headEnd/>
            <a:tailEnd/>
          </a:ln>
          <a:effectLst/>
        </p:spPr>
        <p:txBody>
          <a:bodyPr wrap="none" anchor="ctr"/>
          <a:lstStyle/>
          <a:p>
            <a:endParaRPr lang="en-US"/>
          </a:p>
        </p:txBody>
      </p:sp>
      <p:grpSp>
        <p:nvGrpSpPr>
          <p:cNvPr id="28677" name="Group 5"/>
          <p:cNvGrpSpPr>
            <a:grpSpLocks/>
          </p:cNvGrpSpPr>
          <p:nvPr/>
        </p:nvGrpSpPr>
        <p:grpSpPr bwMode="auto">
          <a:xfrm>
            <a:off x="1981200" y="1676400"/>
            <a:ext cx="1600200" cy="609600"/>
            <a:chOff x="624" y="816"/>
            <a:chExt cx="1008" cy="384"/>
          </a:xfrm>
        </p:grpSpPr>
        <p:sp>
          <p:nvSpPr>
            <p:cNvPr id="28678" name="Rectangle 6"/>
            <p:cNvSpPr>
              <a:spLocks noChangeArrowheads="1"/>
            </p:cNvSpPr>
            <p:nvPr/>
          </p:nvSpPr>
          <p:spPr bwMode="auto">
            <a:xfrm>
              <a:off x="624" y="816"/>
              <a:ext cx="1008" cy="384"/>
            </a:xfrm>
            <a:prstGeom prst="rect">
              <a:avLst/>
            </a:prstGeom>
            <a:solidFill>
              <a:schemeClr val="bg1"/>
            </a:solidFill>
            <a:ln w="38100" cmpd="dbl">
              <a:solidFill>
                <a:schemeClr val="accent2"/>
              </a:solidFill>
              <a:miter lim="800000"/>
              <a:headEnd/>
              <a:tailEnd/>
            </a:ln>
            <a:effectLst>
              <a:outerShdw dist="107763" dir="2700000" algn="ctr" rotWithShape="0">
                <a:schemeClr val="bg2"/>
              </a:outerShdw>
            </a:effectLst>
          </p:spPr>
          <p:txBody>
            <a:bodyPr wrap="none" lIns="87312" tIns="115200" rIns="87312" bIns="44450" anchor="ctr"/>
            <a:lstStyle/>
            <a:p>
              <a:endParaRPr lang="en-US"/>
            </a:p>
          </p:txBody>
        </p:sp>
        <p:sp>
          <p:nvSpPr>
            <p:cNvPr id="28679" name="Text Box 7"/>
            <p:cNvSpPr txBox="1">
              <a:spLocks noChangeArrowheads="1"/>
            </p:cNvSpPr>
            <p:nvPr/>
          </p:nvSpPr>
          <p:spPr bwMode="auto">
            <a:xfrm>
              <a:off x="624" y="816"/>
              <a:ext cx="960" cy="381"/>
            </a:xfrm>
            <a:prstGeom prst="rect">
              <a:avLst/>
            </a:prstGeom>
            <a:noFill/>
            <a:ln w="38100" cmpd="dbl">
              <a:noFill/>
              <a:miter lim="800000"/>
              <a:headEnd/>
              <a:tailEnd/>
            </a:ln>
            <a:effectLst/>
          </p:spPr>
          <p:txBody>
            <a:bodyPr lIns="87312" tIns="43200" rIns="87312" bIns="44450">
              <a:spAutoFit/>
            </a:bodyPr>
            <a:lstStyle/>
            <a:p>
              <a:pPr algn="ctr" eaLnBrk="0" hangingPunct="0">
                <a:spcBef>
                  <a:spcPct val="50000"/>
                </a:spcBef>
              </a:pPr>
              <a:r>
                <a:rPr lang="en-US" sz="1700">
                  <a:latin typeface="Arial" pitchFamily="34" charset="0"/>
                </a:rPr>
                <a:t>Legislative Branch</a:t>
              </a:r>
              <a:endParaRPr lang="es-ES" sz="1700">
                <a:latin typeface="Arial" pitchFamily="34" charset="0"/>
              </a:endParaRPr>
            </a:p>
          </p:txBody>
        </p:sp>
      </p:grpSp>
      <p:sp>
        <p:nvSpPr>
          <p:cNvPr id="28680" name="AutoShape 8"/>
          <p:cNvSpPr>
            <a:spLocks noChangeArrowheads="1"/>
          </p:cNvSpPr>
          <p:nvPr/>
        </p:nvSpPr>
        <p:spPr bwMode="auto">
          <a:xfrm rot="5400000">
            <a:off x="1562100" y="3402013"/>
            <a:ext cx="457200" cy="609600"/>
          </a:xfrm>
          <a:prstGeom prst="upDownArrow">
            <a:avLst>
              <a:gd name="adj1" fmla="val 50000"/>
              <a:gd name="adj2" fmla="val 26667"/>
            </a:avLst>
          </a:prstGeom>
          <a:solidFill>
            <a:schemeClr val="accent2"/>
          </a:solidFill>
          <a:ln w="9525">
            <a:solidFill>
              <a:schemeClr val="tx1"/>
            </a:solidFill>
            <a:miter lim="800000"/>
            <a:headEnd/>
            <a:tailEnd/>
          </a:ln>
          <a:effectLst/>
        </p:spPr>
        <p:txBody>
          <a:bodyPr wrap="none" anchor="ctr"/>
          <a:lstStyle/>
          <a:p>
            <a:endParaRPr lang="en-US"/>
          </a:p>
        </p:txBody>
      </p:sp>
      <p:grpSp>
        <p:nvGrpSpPr>
          <p:cNvPr id="28681" name="Group 9"/>
          <p:cNvGrpSpPr>
            <a:grpSpLocks/>
          </p:cNvGrpSpPr>
          <p:nvPr/>
        </p:nvGrpSpPr>
        <p:grpSpPr bwMode="auto">
          <a:xfrm>
            <a:off x="2133600" y="3249613"/>
            <a:ext cx="1447800" cy="931862"/>
            <a:chOff x="624" y="816"/>
            <a:chExt cx="1008" cy="384"/>
          </a:xfrm>
        </p:grpSpPr>
        <p:sp>
          <p:nvSpPr>
            <p:cNvPr id="28682" name="Rectangle 10"/>
            <p:cNvSpPr>
              <a:spLocks noChangeArrowheads="1"/>
            </p:cNvSpPr>
            <p:nvPr/>
          </p:nvSpPr>
          <p:spPr bwMode="auto">
            <a:xfrm>
              <a:off x="624" y="816"/>
              <a:ext cx="1008" cy="384"/>
            </a:xfrm>
            <a:prstGeom prst="rect">
              <a:avLst/>
            </a:prstGeom>
            <a:solidFill>
              <a:schemeClr val="bg1"/>
            </a:solidFill>
            <a:ln w="38100" cmpd="dbl">
              <a:solidFill>
                <a:schemeClr val="accent2"/>
              </a:solidFill>
              <a:miter lim="800000"/>
              <a:headEnd/>
              <a:tailEnd/>
            </a:ln>
            <a:effectLst>
              <a:outerShdw dist="107763" dir="2700000" algn="ctr" rotWithShape="0">
                <a:schemeClr val="bg2"/>
              </a:outerShdw>
            </a:effectLst>
          </p:spPr>
          <p:txBody>
            <a:bodyPr wrap="none" lIns="87312" tIns="115200" rIns="87312" bIns="44450" anchor="ctr"/>
            <a:lstStyle/>
            <a:p>
              <a:endParaRPr lang="en-US"/>
            </a:p>
          </p:txBody>
        </p:sp>
        <p:sp>
          <p:nvSpPr>
            <p:cNvPr id="28683" name="Text Box 11"/>
            <p:cNvSpPr txBox="1">
              <a:spLocks noChangeArrowheads="1"/>
            </p:cNvSpPr>
            <p:nvPr/>
          </p:nvSpPr>
          <p:spPr bwMode="auto">
            <a:xfrm>
              <a:off x="624" y="816"/>
              <a:ext cx="960" cy="237"/>
            </a:xfrm>
            <a:prstGeom prst="rect">
              <a:avLst/>
            </a:prstGeom>
            <a:noFill/>
            <a:ln w="38100" cmpd="dbl">
              <a:noFill/>
              <a:miter lim="800000"/>
              <a:headEnd/>
              <a:tailEnd/>
            </a:ln>
            <a:effectLst/>
          </p:spPr>
          <p:txBody>
            <a:bodyPr lIns="87312" tIns="43200" rIns="87312" bIns="44450">
              <a:spAutoFit/>
            </a:bodyPr>
            <a:lstStyle/>
            <a:p>
              <a:pPr algn="ctr" eaLnBrk="0" hangingPunct="0">
                <a:spcBef>
                  <a:spcPct val="50000"/>
                </a:spcBef>
              </a:pPr>
              <a:r>
                <a:rPr lang="en-US" sz="1600">
                  <a:latin typeface="Arial" pitchFamily="34" charset="0"/>
                </a:rPr>
                <a:t>Control Organisms</a:t>
              </a:r>
              <a:endParaRPr lang="es-ES" sz="1600">
                <a:latin typeface="Arial" pitchFamily="34" charset="0"/>
              </a:endParaRPr>
            </a:p>
          </p:txBody>
        </p:sp>
      </p:grpSp>
      <p:grpSp>
        <p:nvGrpSpPr>
          <p:cNvPr id="28684" name="Group 12"/>
          <p:cNvGrpSpPr>
            <a:grpSpLocks/>
          </p:cNvGrpSpPr>
          <p:nvPr/>
        </p:nvGrpSpPr>
        <p:grpSpPr bwMode="auto">
          <a:xfrm>
            <a:off x="114300" y="3276600"/>
            <a:ext cx="1295400" cy="1874838"/>
            <a:chOff x="624" y="816"/>
            <a:chExt cx="1008" cy="384"/>
          </a:xfrm>
        </p:grpSpPr>
        <p:sp>
          <p:nvSpPr>
            <p:cNvPr id="28685" name="Rectangle 13"/>
            <p:cNvSpPr>
              <a:spLocks noChangeArrowheads="1"/>
            </p:cNvSpPr>
            <p:nvPr/>
          </p:nvSpPr>
          <p:spPr bwMode="auto">
            <a:xfrm>
              <a:off x="624" y="816"/>
              <a:ext cx="1008" cy="384"/>
            </a:xfrm>
            <a:prstGeom prst="rect">
              <a:avLst/>
            </a:prstGeom>
            <a:solidFill>
              <a:schemeClr val="bg1"/>
            </a:solidFill>
            <a:ln w="38100" cmpd="dbl">
              <a:solidFill>
                <a:schemeClr val="accent2"/>
              </a:solidFill>
              <a:miter lim="800000"/>
              <a:headEnd/>
              <a:tailEnd/>
            </a:ln>
            <a:effectLst>
              <a:outerShdw dist="107763" dir="2700000" algn="ctr" rotWithShape="0">
                <a:schemeClr val="bg2"/>
              </a:outerShdw>
            </a:effectLst>
          </p:spPr>
          <p:txBody>
            <a:bodyPr wrap="none" lIns="87312" tIns="115200" rIns="87312" bIns="44450" anchor="ctr"/>
            <a:lstStyle/>
            <a:p>
              <a:endParaRPr lang="en-US"/>
            </a:p>
          </p:txBody>
        </p:sp>
        <p:sp>
          <p:nvSpPr>
            <p:cNvPr id="28686" name="Text Box 14"/>
            <p:cNvSpPr txBox="1">
              <a:spLocks noChangeArrowheads="1"/>
            </p:cNvSpPr>
            <p:nvPr/>
          </p:nvSpPr>
          <p:spPr bwMode="auto">
            <a:xfrm>
              <a:off x="624" y="816"/>
              <a:ext cx="959" cy="233"/>
            </a:xfrm>
            <a:prstGeom prst="rect">
              <a:avLst/>
            </a:prstGeom>
            <a:noFill/>
            <a:ln w="38100" cmpd="dbl">
              <a:noFill/>
              <a:miter lim="800000"/>
              <a:headEnd/>
              <a:tailEnd/>
            </a:ln>
            <a:effectLst/>
          </p:spPr>
          <p:txBody>
            <a:bodyPr lIns="87312" tIns="43200" rIns="87312" bIns="44450">
              <a:spAutoFit/>
            </a:bodyPr>
            <a:lstStyle/>
            <a:p>
              <a:pPr algn="ctr" eaLnBrk="0" hangingPunct="0">
                <a:spcBef>
                  <a:spcPct val="50000"/>
                </a:spcBef>
              </a:pPr>
              <a:r>
                <a:rPr lang="en-US" sz="1700">
                  <a:latin typeface="Arial" pitchFamily="34" charset="0"/>
                </a:rPr>
                <a:t>Ministries and Gov. Org.</a:t>
              </a:r>
              <a:endParaRPr lang="en-US" sz="1200" b="0">
                <a:latin typeface="Arial" pitchFamily="34" charset="0"/>
              </a:endParaRPr>
            </a:p>
            <a:p>
              <a:pPr algn="ctr" eaLnBrk="0" hangingPunct="0">
                <a:spcBef>
                  <a:spcPct val="50000"/>
                </a:spcBef>
              </a:pPr>
              <a:endParaRPr lang="es-ES" sz="1200" b="0">
                <a:latin typeface="Arial" pitchFamily="34" charset="0"/>
              </a:endParaRPr>
            </a:p>
          </p:txBody>
        </p:sp>
      </p:grpSp>
      <p:grpSp>
        <p:nvGrpSpPr>
          <p:cNvPr id="28687" name="Group 15"/>
          <p:cNvGrpSpPr>
            <a:grpSpLocks/>
          </p:cNvGrpSpPr>
          <p:nvPr/>
        </p:nvGrpSpPr>
        <p:grpSpPr bwMode="auto">
          <a:xfrm>
            <a:off x="2057400" y="4468813"/>
            <a:ext cx="1524000" cy="931862"/>
            <a:chOff x="624" y="816"/>
            <a:chExt cx="1008" cy="384"/>
          </a:xfrm>
        </p:grpSpPr>
        <p:sp>
          <p:nvSpPr>
            <p:cNvPr id="28688" name="Rectangle 16"/>
            <p:cNvSpPr>
              <a:spLocks noChangeArrowheads="1"/>
            </p:cNvSpPr>
            <p:nvPr/>
          </p:nvSpPr>
          <p:spPr bwMode="auto">
            <a:xfrm>
              <a:off x="624" y="816"/>
              <a:ext cx="1008" cy="384"/>
            </a:xfrm>
            <a:prstGeom prst="rect">
              <a:avLst/>
            </a:prstGeom>
            <a:solidFill>
              <a:schemeClr val="bg1"/>
            </a:solidFill>
            <a:ln w="38100" cmpd="dbl">
              <a:solidFill>
                <a:schemeClr val="accent2"/>
              </a:solidFill>
              <a:miter lim="800000"/>
              <a:headEnd/>
              <a:tailEnd/>
            </a:ln>
            <a:effectLst>
              <a:outerShdw dist="107763" dir="2700000" algn="ctr" rotWithShape="0">
                <a:schemeClr val="bg2"/>
              </a:outerShdw>
            </a:effectLst>
          </p:spPr>
          <p:txBody>
            <a:bodyPr wrap="none" lIns="87312" tIns="115200" rIns="87312" bIns="44450" anchor="ctr"/>
            <a:lstStyle/>
            <a:p>
              <a:endParaRPr lang="en-US"/>
            </a:p>
          </p:txBody>
        </p:sp>
        <p:sp>
          <p:nvSpPr>
            <p:cNvPr id="28689" name="Text Box 17"/>
            <p:cNvSpPr txBox="1">
              <a:spLocks noChangeArrowheads="1"/>
            </p:cNvSpPr>
            <p:nvPr/>
          </p:nvSpPr>
          <p:spPr bwMode="auto">
            <a:xfrm>
              <a:off x="624" y="816"/>
              <a:ext cx="960" cy="237"/>
            </a:xfrm>
            <a:prstGeom prst="rect">
              <a:avLst/>
            </a:prstGeom>
            <a:noFill/>
            <a:ln w="38100" cmpd="dbl">
              <a:noFill/>
              <a:miter lim="800000"/>
              <a:headEnd/>
              <a:tailEnd/>
            </a:ln>
            <a:effectLst/>
          </p:spPr>
          <p:txBody>
            <a:bodyPr lIns="87312" tIns="43200" rIns="87312" bIns="44450">
              <a:spAutoFit/>
            </a:bodyPr>
            <a:lstStyle/>
            <a:p>
              <a:pPr algn="ctr" eaLnBrk="0" hangingPunct="0">
                <a:spcBef>
                  <a:spcPct val="50000"/>
                </a:spcBef>
              </a:pPr>
              <a:r>
                <a:rPr lang="en-US" sz="1600">
                  <a:latin typeface="Arial" pitchFamily="34" charset="0"/>
                </a:rPr>
                <a:t>Budget Office</a:t>
              </a:r>
              <a:endParaRPr lang="es-ES" sz="1600">
                <a:latin typeface="Arial" pitchFamily="34" charset="0"/>
              </a:endParaRPr>
            </a:p>
          </p:txBody>
        </p:sp>
      </p:grpSp>
      <p:sp>
        <p:nvSpPr>
          <p:cNvPr id="28690" name="AutoShape 18"/>
          <p:cNvSpPr>
            <a:spLocks noChangeArrowheads="1"/>
          </p:cNvSpPr>
          <p:nvPr/>
        </p:nvSpPr>
        <p:spPr bwMode="auto">
          <a:xfrm rot="16200000">
            <a:off x="1524000" y="4468813"/>
            <a:ext cx="457200" cy="609600"/>
          </a:xfrm>
          <a:prstGeom prst="upDownArrow">
            <a:avLst>
              <a:gd name="adj1" fmla="val 50000"/>
              <a:gd name="adj2" fmla="val 26667"/>
            </a:avLst>
          </a:prstGeom>
          <a:solidFill>
            <a:schemeClr val="accent2"/>
          </a:solidFill>
          <a:ln w="9525">
            <a:solidFill>
              <a:schemeClr val="tx1"/>
            </a:solidFill>
            <a:miter lim="800000"/>
            <a:headEnd/>
            <a:tailEnd/>
          </a:ln>
          <a:effectLst/>
        </p:spPr>
        <p:txBody>
          <a:bodyPr wrap="none" anchor="ctr"/>
          <a:lstStyle/>
          <a:p>
            <a:endParaRPr lang="en-US"/>
          </a:p>
        </p:txBody>
      </p:sp>
      <p:sp>
        <p:nvSpPr>
          <p:cNvPr id="28691" name="Text Box 19"/>
          <p:cNvSpPr txBox="1">
            <a:spLocks noChangeArrowheads="1"/>
          </p:cNvSpPr>
          <p:nvPr/>
        </p:nvSpPr>
        <p:spPr bwMode="auto">
          <a:xfrm>
            <a:off x="304800" y="990600"/>
            <a:ext cx="3276600" cy="366713"/>
          </a:xfrm>
          <a:prstGeom prst="rect">
            <a:avLst/>
          </a:prstGeom>
          <a:noFill/>
          <a:ln w="9525">
            <a:noFill/>
            <a:miter lim="800000"/>
            <a:headEnd/>
            <a:tailEnd/>
          </a:ln>
          <a:effectLst/>
        </p:spPr>
        <p:txBody>
          <a:bodyPr>
            <a:spAutoFit/>
          </a:bodyPr>
          <a:lstStyle/>
          <a:p>
            <a:pPr eaLnBrk="0" hangingPunct="0">
              <a:spcBef>
                <a:spcPct val="50000"/>
              </a:spcBef>
            </a:pPr>
            <a:r>
              <a:rPr lang="es-ES_tradnl" sz="1800" b="0">
                <a:latin typeface="Garamond" pitchFamily="18" charset="0"/>
              </a:rPr>
              <a:t>EXECUTION AND CONTROL</a:t>
            </a:r>
          </a:p>
        </p:txBody>
      </p:sp>
      <p:sp>
        <p:nvSpPr>
          <p:cNvPr id="28694" name="Rectangle 22"/>
          <p:cNvSpPr>
            <a:spLocks noGrp="1" noChangeArrowheads="1"/>
          </p:cNvSpPr>
          <p:nvPr>
            <p:ph type="title"/>
          </p:nvPr>
        </p:nvSpPr>
        <p:spPr>
          <a:xfrm>
            <a:off x="762000" y="0"/>
            <a:ext cx="7772400" cy="990600"/>
          </a:xfrm>
        </p:spPr>
        <p:txBody>
          <a:bodyPr/>
          <a:lstStyle/>
          <a:p>
            <a:r>
              <a:rPr lang="en-US" sz="2600"/>
              <a:t>“Common Practices”. </a:t>
            </a:r>
            <a:br>
              <a:rPr lang="en-US" sz="2600"/>
            </a:br>
            <a:r>
              <a:rPr lang="en-US" sz="2600"/>
              <a:t>Ex. 3: Central Budget Office Responsibilities</a:t>
            </a:r>
          </a:p>
        </p:txBody>
      </p:sp>
      <p:pic>
        <p:nvPicPr>
          <p:cNvPr id="28696" name="Picture 24"/>
          <p:cNvPicPr>
            <a:picLocks noChangeAspect="1" noChangeArrowheads="1"/>
          </p:cNvPicPr>
          <p:nvPr/>
        </p:nvPicPr>
        <p:blipFill>
          <a:blip r:embed="rId2" cstate="print"/>
          <a:srcRect/>
          <a:stretch>
            <a:fillRect/>
          </a:stretch>
        </p:blipFill>
        <p:spPr bwMode="auto">
          <a:xfrm>
            <a:off x="6415088" y="1571625"/>
            <a:ext cx="2728912" cy="1528763"/>
          </a:xfrm>
          <a:prstGeom prst="rect">
            <a:avLst/>
          </a:prstGeom>
          <a:noFill/>
          <a:ln w="9525">
            <a:noFill/>
            <a:miter lim="800000"/>
            <a:headEnd/>
            <a:tailEnd/>
          </a:ln>
          <a:effectLst/>
        </p:spPr>
      </p:pic>
      <p:pic>
        <p:nvPicPr>
          <p:cNvPr id="28698" name="Picture 26"/>
          <p:cNvPicPr>
            <a:picLocks noChangeAspect="1" noChangeArrowheads="1"/>
          </p:cNvPicPr>
          <p:nvPr/>
        </p:nvPicPr>
        <p:blipFill>
          <a:blip r:embed="rId3" cstate="print"/>
          <a:srcRect/>
          <a:stretch>
            <a:fillRect/>
          </a:stretch>
        </p:blipFill>
        <p:spPr bwMode="auto">
          <a:xfrm>
            <a:off x="6415088" y="3124200"/>
            <a:ext cx="2728912" cy="1528763"/>
          </a:xfrm>
          <a:prstGeom prst="rect">
            <a:avLst/>
          </a:prstGeom>
          <a:noFill/>
          <a:ln w="9525">
            <a:noFill/>
            <a:miter lim="800000"/>
            <a:headEnd/>
            <a:tailEnd/>
          </a:ln>
          <a:effectLst/>
        </p:spPr>
      </p:pic>
      <p:pic>
        <p:nvPicPr>
          <p:cNvPr id="28700" name="Picture 28"/>
          <p:cNvPicPr>
            <a:picLocks noChangeAspect="1" noChangeArrowheads="1"/>
          </p:cNvPicPr>
          <p:nvPr/>
        </p:nvPicPr>
        <p:blipFill>
          <a:blip r:embed="rId4" cstate="print"/>
          <a:srcRect/>
          <a:stretch>
            <a:fillRect/>
          </a:stretch>
        </p:blipFill>
        <p:spPr bwMode="auto">
          <a:xfrm>
            <a:off x="6415088" y="4724400"/>
            <a:ext cx="2728912" cy="1528763"/>
          </a:xfrm>
          <a:prstGeom prst="rect">
            <a:avLst/>
          </a:prstGeom>
          <a:noFill/>
          <a:ln w="9525">
            <a:noFill/>
            <a:miter lim="800000"/>
            <a:headEnd/>
            <a:tailEnd/>
          </a:ln>
          <a:effectLst/>
        </p:spPr>
      </p:pic>
      <p:sp>
        <p:nvSpPr>
          <p:cNvPr id="28710" name="Text Box 38"/>
          <p:cNvSpPr txBox="1">
            <a:spLocks noChangeArrowheads="1"/>
          </p:cNvSpPr>
          <p:nvPr/>
        </p:nvSpPr>
        <p:spPr bwMode="auto">
          <a:xfrm>
            <a:off x="3962400" y="990600"/>
            <a:ext cx="5181600" cy="915988"/>
          </a:xfrm>
          <a:prstGeom prst="rect">
            <a:avLst/>
          </a:prstGeom>
          <a:noFill/>
          <a:ln w="9525">
            <a:noFill/>
            <a:miter lim="800000"/>
            <a:headEnd/>
            <a:tailEnd/>
          </a:ln>
          <a:effectLst/>
        </p:spPr>
        <p:txBody>
          <a:bodyPr>
            <a:spAutoFit/>
          </a:bodyPr>
          <a:lstStyle/>
          <a:p>
            <a:pPr>
              <a:spcBef>
                <a:spcPct val="50000"/>
              </a:spcBef>
            </a:pPr>
            <a:r>
              <a:rPr lang="en-US" sz="1800">
                <a:latin typeface="Times New Roman" pitchFamily="18" charset="0"/>
              </a:rPr>
              <a:t>Does the Central Budget Authority conduct reviews or evaluations of budgeted funds or government programs?</a:t>
            </a:r>
          </a:p>
        </p:txBody>
      </p:sp>
      <p:sp>
        <p:nvSpPr>
          <p:cNvPr id="28711" name="AutoShape 39"/>
          <p:cNvSpPr>
            <a:spLocks noChangeArrowheads="1"/>
          </p:cNvSpPr>
          <p:nvPr/>
        </p:nvSpPr>
        <p:spPr bwMode="auto">
          <a:xfrm>
            <a:off x="2590800" y="2590800"/>
            <a:ext cx="457200" cy="457200"/>
          </a:xfrm>
          <a:prstGeom prst="upDownArrow">
            <a:avLst>
              <a:gd name="adj1" fmla="val 50000"/>
              <a:gd name="adj2" fmla="val 20000"/>
            </a:avLst>
          </a:prstGeom>
          <a:solidFill>
            <a:schemeClr val="accent2"/>
          </a:solidFill>
          <a:ln w="9525">
            <a:solidFill>
              <a:schemeClr val="tx1"/>
            </a:solidFill>
            <a:miter lim="800000"/>
            <a:headEnd/>
            <a:tailEnd/>
          </a:ln>
          <a:effectLst/>
        </p:spPr>
        <p:txBody>
          <a:bodyPr wrap="none" anchor="ctr"/>
          <a:lstStyle/>
          <a:p>
            <a:endParaRPr lang="en-US"/>
          </a:p>
        </p:txBody>
      </p:sp>
      <p:sp>
        <p:nvSpPr>
          <p:cNvPr id="28712" name="AutoShape 40"/>
          <p:cNvSpPr>
            <a:spLocks/>
          </p:cNvSpPr>
          <p:nvPr/>
        </p:nvSpPr>
        <p:spPr bwMode="auto">
          <a:xfrm>
            <a:off x="3886200" y="1981200"/>
            <a:ext cx="609600" cy="3962400"/>
          </a:xfrm>
          <a:prstGeom prst="leftBrace">
            <a:avLst>
              <a:gd name="adj1" fmla="val 54167"/>
              <a:gd name="adj2" fmla="val 73079"/>
            </a:avLst>
          </a:prstGeom>
          <a:noFill/>
          <a:ln w="9525">
            <a:solidFill>
              <a:schemeClr val="tx1"/>
            </a:solidFill>
            <a:round/>
            <a:headEnd/>
            <a:tailEnd/>
          </a:ln>
          <a:effectLst/>
        </p:spPr>
        <p:txBody>
          <a:bodyPr anchor="ctr">
            <a:spAutoFit/>
          </a:bodyPr>
          <a:lstStyle/>
          <a:p>
            <a:endParaRPr lang="en-US"/>
          </a:p>
        </p:txBody>
      </p:sp>
      <p:sp>
        <p:nvSpPr>
          <p:cNvPr id="28713" name="Text Box 41"/>
          <p:cNvSpPr txBox="1">
            <a:spLocks noChangeArrowheads="1"/>
          </p:cNvSpPr>
          <p:nvPr/>
        </p:nvSpPr>
        <p:spPr bwMode="auto">
          <a:xfrm>
            <a:off x="4572000" y="2057400"/>
            <a:ext cx="1600200" cy="701675"/>
          </a:xfrm>
          <a:prstGeom prst="rect">
            <a:avLst/>
          </a:prstGeom>
          <a:noFill/>
          <a:ln w="9525">
            <a:noFill/>
            <a:miter lim="800000"/>
            <a:headEnd/>
            <a:tailEnd/>
          </a:ln>
          <a:effectLst/>
        </p:spPr>
        <p:txBody>
          <a:bodyPr>
            <a:spAutoFit/>
          </a:bodyPr>
          <a:lstStyle/>
          <a:p>
            <a:pPr>
              <a:spcBef>
                <a:spcPct val="50000"/>
              </a:spcBef>
            </a:pPr>
            <a:r>
              <a:rPr lang="en-US" sz="2000" b="0">
                <a:latin typeface="Times New Roman" pitchFamily="18" charset="0"/>
              </a:rPr>
              <a:t>Developed Countries</a:t>
            </a:r>
          </a:p>
        </p:txBody>
      </p:sp>
      <p:sp>
        <p:nvSpPr>
          <p:cNvPr id="28714" name="Text Box 42"/>
          <p:cNvSpPr txBox="1">
            <a:spLocks noChangeArrowheads="1"/>
          </p:cNvSpPr>
          <p:nvPr/>
        </p:nvSpPr>
        <p:spPr bwMode="auto">
          <a:xfrm>
            <a:off x="4572000" y="3429000"/>
            <a:ext cx="1752600" cy="701675"/>
          </a:xfrm>
          <a:prstGeom prst="rect">
            <a:avLst/>
          </a:prstGeom>
          <a:noFill/>
          <a:ln w="9525">
            <a:noFill/>
            <a:miter lim="800000"/>
            <a:headEnd/>
            <a:tailEnd/>
          </a:ln>
          <a:effectLst/>
        </p:spPr>
        <p:txBody>
          <a:bodyPr>
            <a:spAutoFit/>
          </a:bodyPr>
          <a:lstStyle/>
          <a:p>
            <a:pPr>
              <a:spcBef>
                <a:spcPct val="50000"/>
              </a:spcBef>
            </a:pPr>
            <a:r>
              <a:rPr lang="en-US" sz="2000" b="0">
                <a:latin typeface="Times New Roman" pitchFamily="18" charset="0"/>
              </a:rPr>
              <a:t>Developing Countries</a:t>
            </a:r>
          </a:p>
        </p:txBody>
      </p:sp>
      <p:sp>
        <p:nvSpPr>
          <p:cNvPr id="28715" name="Text Box 43"/>
          <p:cNvSpPr txBox="1">
            <a:spLocks noChangeArrowheads="1"/>
          </p:cNvSpPr>
          <p:nvPr/>
        </p:nvSpPr>
        <p:spPr bwMode="auto">
          <a:xfrm>
            <a:off x="4648200" y="4876800"/>
            <a:ext cx="1447800" cy="1006475"/>
          </a:xfrm>
          <a:prstGeom prst="rect">
            <a:avLst/>
          </a:prstGeom>
          <a:noFill/>
          <a:ln w="9525">
            <a:noFill/>
            <a:miter lim="800000"/>
            <a:headEnd/>
            <a:tailEnd/>
          </a:ln>
          <a:effectLst/>
        </p:spPr>
        <p:txBody>
          <a:bodyPr>
            <a:spAutoFit/>
          </a:bodyPr>
          <a:lstStyle/>
          <a:p>
            <a:pPr>
              <a:spcBef>
                <a:spcPct val="50000"/>
              </a:spcBef>
            </a:pPr>
            <a:r>
              <a:rPr lang="en-US" sz="2000" b="0">
                <a:latin typeface="Times New Roman" pitchFamily="18" charset="0"/>
              </a:rPr>
              <a:t>Latin American Countries</a:t>
            </a:r>
          </a:p>
        </p:txBody>
      </p:sp>
      <p:pic>
        <p:nvPicPr>
          <p:cNvPr id="28721" name="Picture 49"/>
          <p:cNvPicPr>
            <a:picLocks noChangeAspect="1" noChangeArrowheads="1"/>
          </p:cNvPicPr>
          <p:nvPr/>
        </p:nvPicPr>
        <p:blipFill>
          <a:blip r:embed="rId5" cstate="print"/>
          <a:srcRect/>
          <a:stretch>
            <a:fillRect/>
          </a:stretch>
        </p:blipFill>
        <p:spPr bwMode="gray">
          <a:xfrm>
            <a:off x="1524000" y="6478588"/>
            <a:ext cx="6494463" cy="37941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VE_Powerpoint_Template">
  <a:themeElements>
    <a:clrScheme name="OVE_Powerpoint_Template 8">
      <a:dk1>
        <a:srgbClr val="414141"/>
      </a:dk1>
      <a:lt1>
        <a:srgbClr val="FFFFFF"/>
      </a:lt1>
      <a:dk2>
        <a:srgbClr val="892134"/>
      </a:dk2>
      <a:lt2>
        <a:srgbClr val="F0AA24"/>
      </a:lt2>
      <a:accent1>
        <a:srgbClr val="002F5D"/>
      </a:accent1>
      <a:accent2>
        <a:srgbClr val="508E98"/>
      </a:accent2>
      <a:accent3>
        <a:srgbClr val="FFFFFF"/>
      </a:accent3>
      <a:accent4>
        <a:srgbClr val="363636"/>
      </a:accent4>
      <a:accent5>
        <a:srgbClr val="AAADB6"/>
      </a:accent5>
      <a:accent6>
        <a:srgbClr val="488089"/>
      </a:accent6>
      <a:hlink>
        <a:srgbClr val="704265"/>
      </a:hlink>
      <a:folHlink>
        <a:srgbClr val="A9AB87"/>
      </a:folHlink>
    </a:clrScheme>
    <a:fontScheme name="OVE_Powerpoint_Template">
      <a:majorFont>
        <a:latin typeface="Arial"/>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US" sz="2400" b="1"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US" sz="2400" b="1" i="0" u="none" strike="noStrike" cap="none" normalizeH="0" baseline="0" smtClean="0">
            <a:ln>
              <a:noFill/>
            </a:ln>
            <a:solidFill>
              <a:schemeClr val="tx1"/>
            </a:solidFill>
            <a:effectLst/>
            <a:latin typeface="Arial Narrow" pitchFamily="34" charset="0"/>
          </a:defRPr>
        </a:defPPr>
      </a:lstStyle>
    </a:lnDef>
  </a:objectDefaults>
  <a:extraClrSchemeLst>
    <a:extraClrScheme>
      <a:clrScheme name="OVE_Powerpoint_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VE_Powerpoint_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VE_Powerpoint_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VE_Powerpoint_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VE_Powerpoint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VE_Powerpoint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VE_Powerpoint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OVE_Powerpoint_Template 8">
        <a:dk1>
          <a:srgbClr val="414141"/>
        </a:dk1>
        <a:lt1>
          <a:srgbClr val="FFFFFF"/>
        </a:lt1>
        <a:dk2>
          <a:srgbClr val="892134"/>
        </a:dk2>
        <a:lt2>
          <a:srgbClr val="F0AA24"/>
        </a:lt2>
        <a:accent1>
          <a:srgbClr val="002F5D"/>
        </a:accent1>
        <a:accent2>
          <a:srgbClr val="508E98"/>
        </a:accent2>
        <a:accent3>
          <a:srgbClr val="FFFFFF"/>
        </a:accent3>
        <a:accent4>
          <a:srgbClr val="363636"/>
        </a:accent4>
        <a:accent5>
          <a:srgbClr val="AAADB6"/>
        </a:accent5>
        <a:accent6>
          <a:srgbClr val="488089"/>
        </a:accent6>
        <a:hlink>
          <a:srgbClr val="704265"/>
        </a:hlink>
        <a:folHlink>
          <a:srgbClr val="A9AB87"/>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::ODMA\PCDOCS\IDBDOCS_CARLOSSC\1\1</Template>
  <TotalTime>2922</TotalTime>
  <Words>1219</Words>
  <Application>Microsoft Office PowerPoint</Application>
  <PresentationFormat>On-screen Show (4:3)</PresentationFormat>
  <Paragraphs>163</Paragraphs>
  <Slides>17</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Times New Roman</vt:lpstr>
      <vt:lpstr>Arial</vt:lpstr>
      <vt:lpstr>Arial Narrow</vt:lpstr>
      <vt:lpstr>Webdings</vt:lpstr>
      <vt:lpstr>Wingdings 2</vt:lpstr>
      <vt:lpstr>Garamond</vt:lpstr>
      <vt:lpstr>OVE_Powerpoint_Template</vt:lpstr>
      <vt:lpstr>Budget Practices and Procedures Database. The Role of the IDB and Preliminary Results</vt:lpstr>
      <vt:lpstr>The Budget Practices and Procedures Survey. What have we learnt?</vt:lpstr>
      <vt:lpstr>The role of the IDB. A multidepartmental effort</vt:lpstr>
      <vt:lpstr>The role of the IDB. The “long” and “short” versions</vt:lpstr>
      <vt:lpstr>The role of the IDB.  Country responses</vt:lpstr>
      <vt:lpstr>Slide 6</vt:lpstr>
      <vt:lpstr>“Common Practices”.  Example 1: Size of the Central Budget Office</vt:lpstr>
      <vt:lpstr>“Common Practices”. Ex. 2: The Central Budget Office in the Bargaining</vt:lpstr>
      <vt:lpstr>“Common Practices”.  Ex. 3: Central Budget Office Responsibilities</vt:lpstr>
      <vt:lpstr>Testing theories. Fiscal institutions and fiscal outcomes</vt:lpstr>
      <vt:lpstr>Testing theories. Fiscal institutions and fiscal outcomes</vt:lpstr>
      <vt:lpstr>Testing theories. Fiscal institutions and fiscal outcomes</vt:lpstr>
      <vt:lpstr>Fiscal institutions and fiscal outcomes. Composite index</vt:lpstr>
      <vt:lpstr>Fiscal institutions and fiscal outcomes. Fiscal rules index</vt:lpstr>
      <vt:lpstr>Fiscal institutions and fiscal outcomes Hierarchical rules index</vt:lpstr>
      <vt:lpstr>Conclusions …</vt:lpstr>
      <vt:lpstr>Budget Practices and Procedures Database. The Role of the IDB and Preliminary Results</vt:lpstr>
    </vt:vector>
  </TitlesOfParts>
  <Company>Inter-American Development Bank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Gabriel Filc</dc:creator>
  <cp:lastModifiedBy>anarod</cp:lastModifiedBy>
  <cp:revision>256</cp:revision>
  <dcterms:created xsi:type="dcterms:W3CDTF">2005-05-09T15:20:51Z</dcterms:created>
  <dcterms:modified xsi:type="dcterms:W3CDTF">2010-07-11T14:29:30Z</dcterms:modified>
</cp:coreProperties>
</file>