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handoutMasterIdLst>
    <p:handoutMasterId r:id="rId21"/>
  </p:handoutMasterIdLst>
  <p:sldIdLst>
    <p:sldId id="256" r:id="rId2"/>
    <p:sldId id="257" r:id="rId3"/>
    <p:sldId id="258" r:id="rId4"/>
    <p:sldId id="261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62" r:id="rId18"/>
    <p:sldId id="263" r:id="rId19"/>
    <p:sldId id="264" r:id="rId20"/>
  </p:sldIdLst>
  <p:sldSz cx="9144000" cy="6858000" type="screen4x3"/>
  <p:notesSz cx="6881813" cy="9296400"/>
  <p:embeddedFontLst>
    <p:embeddedFont>
      <p:font typeface="Arial Unicode MS" pitchFamily="34" charset="-128"/>
      <p:regular r:id="rId22"/>
    </p:embeddedFont>
    <p:embeddedFont>
      <p:font typeface="SimSun" pitchFamily="2" charset="-122"/>
      <p:regular r:id="rId23"/>
    </p:embeddedFont>
    <p:embeddedFont>
      <p:font typeface="Times" pitchFamily="18" charset="0"/>
      <p:regular r:id="rId24"/>
      <p:bold r:id="rId25"/>
      <p:italic r:id="rId26"/>
      <p:boldItalic r:id="rId27"/>
    </p:embeddedFont>
    <p:embeddedFont>
      <p:font typeface="Helvetica" pitchFamily="34" charset="0"/>
      <p:regular r:id="rId28"/>
      <p:bold r:id="rId29"/>
      <p:italic r:id="rId30"/>
      <p:boldItalic r:id="rId31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50" d="100"/>
          <a:sy n="50" d="100"/>
        </p:scale>
        <p:origin x="-48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4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3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2.fntdata"/><Relationship Id="rId28" Type="http://schemas.openxmlformats.org/officeDocument/2006/relationships/font" Target="fonts/font7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0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1.fntdata"/><Relationship Id="rId27" Type="http://schemas.openxmlformats.org/officeDocument/2006/relationships/font" Target="fonts/font6.fntdata"/><Relationship Id="rId30" Type="http://schemas.openxmlformats.org/officeDocument/2006/relationships/font" Target="fonts/font9.fntdata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defTabSz="923925">
              <a:defRPr sz="1200"/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8831263"/>
            <a:ext cx="298132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A76B0247-C4F7-4494-84E9-E35242BB753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18996-FE16-4FA0-8F81-DFF3EE8DFF64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03F69-DF71-444D-8545-07D9C219D0A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F1CDE-1128-47A6-8A88-BF31899B3BD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B40945-66FD-47BE-8ABB-796EA8BB91E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DC665-16EE-447A-A5F5-4572C06710BB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5C56E-3505-465A-ABC5-0D7D1EFB316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AFD046-9B63-4866-B08B-AE349A81672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489EE-25FC-463F-BA08-292E57BF408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8AE02-08A0-408D-AE0F-AC956B91E9D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58D96-C363-43A8-A147-973201735DE2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0D579-3692-446E-A9C7-34C688D6132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4399521-6750-468F-A6FA-253C7A431074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b="1"/>
              <a:t>Application of Economic Instruments for Environmental Management: from Theoretical to Practical Constraints</a:t>
            </a:r>
            <a:endParaRPr lang="en-US" b="1"/>
          </a:p>
          <a:p>
            <a:pPr algn="ctr">
              <a:buFontTx/>
              <a:buNone/>
            </a:pPr>
            <a:endParaRPr lang="en-US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b="1">
                <a:cs typeface="Times New Roman" pitchFamily="18" charset="0"/>
              </a:rPr>
              <a:t>Literature Review and Conceptual Notes</a:t>
            </a:r>
            <a:endParaRPr lang="pt-BR">
              <a:cs typeface="Times New Roman" pitchFamily="18" charset="0"/>
            </a:endParaRPr>
          </a:p>
          <a:p>
            <a:pPr algn="ctr">
              <a:buFontTx/>
              <a:buNone/>
            </a:pPr>
            <a:endParaRPr lang="pt-BR" sz="2000" b="1">
              <a:cs typeface="Times New Roman" pitchFamily="18" charset="0"/>
            </a:endParaRPr>
          </a:p>
          <a:p>
            <a:pPr algn="ctr">
              <a:buFontTx/>
              <a:buNone/>
            </a:pPr>
            <a:endParaRPr lang="pt-BR" sz="20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pt-BR" sz="2000" b="1">
                <a:cs typeface="Times New Roman" pitchFamily="18" charset="0"/>
              </a:rPr>
              <a:t>Ronaldo Seroa da Motta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IPEA, Research Institute for Applied Economics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Co-ordinator of Environmental Studies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pt-BR" sz="2000" b="1">
                <a:cs typeface="Times New Roman" pitchFamily="18" charset="0"/>
              </a:rPr>
              <a:t>Rio de Janeiro, Brazil, seroa@ipea.gov.br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pt-BR" b="1">
                <a:cs typeface="Times New Roman" pitchFamily="18" charset="0"/>
              </a:rPr>
              <a:t>  </a:t>
            </a:r>
            <a:endParaRPr lang="pt-BR">
              <a:cs typeface="Times New Roman" pitchFamily="18" charset="0"/>
            </a:endParaRPr>
          </a:p>
          <a:p>
            <a:pPr>
              <a:buFontTx/>
              <a:buNone/>
            </a:pPr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990600"/>
          </a:xfrm>
        </p:spPr>
        <p:txBody>
          <a:bodyPr/>
          <a:lstStyle/>
          <a:p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Revenues and incentives</a:t>
            </a:r>
            <a:br>
              <a:rPr lang="en-US" sz="3600" b="1">
                <a:ea typeface="Arial Unicode MS" pitchFamily="34" charset="-128"/>
                <a:cs typeface="Arial Unicode MS" pitchFamily="34" charset="-128"/>
              </a:rPr>
            </a:br>
            <a:endParaRPr lang="en-US" sz="36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/>
            <a:r>
              <a:rPr lang="pt-BR">
                <a:ea typeface="SimSun" pitchFamily="2" charset="-122"/>
              </a:rPr>
              <a:t>E</a:t>
            </a:r>
            <a:r>
              <a:rPr lang="en-US">
                <a:ea typeface="SimSun" pitchFamily="2" charset="-122"/>
              </a:rPr>
              <a:t>xperiences with EI are dominated by revenue-raising aims and do not fully replace CAC </a:t>
            </a:r>
          </a:p>
          <a:p>
            <a:pPr algn="just"/>
            <a:r>
              <a:rPr lang="es-ES">
                <a:ea typeface="SimSun" pitchFamily="2" charset="-122"/>
              </a:rPr>
              <a:t>A</a:t>
            </a:r>
            <a:r>
              <a:rPr lang="en-US">
                <a:ea typeface="SimSun" pitchFamily="2" charset="-122"/>
              </a:rPr>
              <a:t>ny change in water relative price affects use level according to agent’s water price and income elasticities.  </a:t>
            </a:r>
          </a:p>
          <a:p>
            <a:pPr algn="just"/>
            <a:r>
              <a:rPr lang="es-ES">
                <a:ea typeface="SimSun" pitchFamily="2" charset="-122"/>
              </a:rPr>
              <a:t>I</a:t>
            </a:r>
            <a:r>
              <a:rPr lang="en-US">
                <a:ea typeface="SimSun" pitchFamily="2" charset="-122"/>
              </a:rPr>
              <a:t>t is difficult to separate the effect of financing schemes from the charge price incentive.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772400" cy="5105400"/>
          </a:xfrm>
        </p:spPr>
        <p:txBody>
          <a:bodyPr/>
          <a:lstStyle/>
          <a:p>
            <a:pPr algn="just"/>
            <a:r>
              <a:rPr lang="pt-BR">
                <a:cs typeface="Times New Roman" pitchFamily="18" charset="0"/>
              </a:rPr>
              <a:t>Some evidence: </a:t>
            </a:r>
          </a:p>
          <a:p>
            <a:pPr algn="just">
              <a:buFontTx/>
              <a:buNone/>
            </a:pPr>
            <a:r>
              <a:rPr lang="pt-BR">
                <a:cs typeface="Times New Roman" pitchFamily="18" charset="0"/>
              </a:rPr>
              <a:t>		i</a:t>
            </a:r>
            <a:r>
              <a:rPr lang="en-US">
                <a:cs typeface="Times New Roman" pitchFamily="18" charset="0"/>
              </a:rPr>
              <a:t>n France affects more the operation </a:t>
            </a:r>
            <a:r>
              <a:rPr lang="es-ES">
                <a:cs typeface="Times New Roman" pitchFamily="18" charset="0"/>
              </a:rPr>
              <a:t>	</a:t>
            </a:r>
            <a:r>
              <a:rPr lang="en-US">
                <a:cs typeface="Times New Roman" pitchFamily="18" charset="0"/>
              </a:rPr>
              <a:t>decisions than the control investment </a:t>
            </a:r>
            <a:r>
              <a:rPr lang="es-ES">
                <a:cs typeface="Times New Roman" pitchFamily="18" charset="0"/>
              </a:rPr>
              <a:t>	</a:t>
            </a:r>
            <a:r>
              <a:rPr lang="en-US">
                <a:cs typeface="Times New Roman" pitchFamily="18" charset="0"/>
              </a:rPr>
              <a:t>ones</a:t>
            </a:r>
            <a:endParaRPr lang="pt-BR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pt-BR">
                <a:cs typeface="Times New Roman" pitchFamily="18" charset="0"/>
              </a:rPr>
              <a:t>		i</a:t>
            </a:r>
            <a:r>
              <a:rPr lang="en-US">
                <a:cs typeface="Times New Roman" pitchFamily="18" charset="0"/>
              </a:rPr>
              <a:t>n Holland charge and control levels </a:t>
            </a:r>
            <a:r>
              <a:rPr lang="es-ES">
                <a:cs typeface="Times New Roman" pitchFamily="18" charset="0"/>
              </a:rPr>
              <a:t>	</a:t>
            </a:r>
            <a:r>
              <a:rPr lang="en-US">
                <a:cs typeface="Times New Roman" pitchFamily="18" charset="0"/>
              </a:rPr>
              <a:t>have, however, a correlation as high as </a:t>
            </a:r>
            <a:r>
              <a:rPr lang="es-ES">
                <a:cs typeface="Times New Roman" pitchFamily="18" charset="0"/>
              </a:rPr>
              <a:t>	</a:t>
            </a:r>
            <a:r>
              <a:rPr lang="en-US">
                <a:cs typeface="Times New Roman" pitchFamily="18" charset="0"/>
              </a:rPr>
              <a:t>70%</a:t>
            </a:r>
            <a:endParaRPr lang="pt-BR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pt-BR">
                <a:cs typeface="Times New Roman" pitchFamily="18" charset="0"/>
              </a:rPr>
              <a:t>		i</a:t>
            </a:r>
            <a:r>
              <a:rPr lang="en-US">
                <a:cs typeface="Times New Roman" pitchFamily="18" charset="0"/>
              </a:rPr>
              <a:t>n Colombia water charges vary with </a:t>
            </a:r>
            <a:r>
              <a:rPr lang="es-ES">
                <a:cs typeface="Times New Roman" pitchFamily="18" charset="0"/>
              </a:rPr>
              <a:t>	</a:t>
            </a:r>
            <a:r>
              <a:rPr lang="en-US">
                <a:cs typeface="Times New Roman" pitchFamily="18" charset="0"/>
              </a:rPr>
              <a:t>river basin ambient quality targets</a:t>
            </a:r>
            <a:endParaRPr lang="pt-BR"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838200" y="1752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838200" y="3276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838200" y="4876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Double dividend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e</a:t>
            </a:r>
            <a:r>
              <a:rPr lang="en-US" sz="2800">
                <a:cs typeface="Times New Roman" pitchFamily="18" charset="0"/>
              </a:rPr>
              <a:t>nvironmental taxes may be neutral by reducing total tax burden (tax recycling)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diverting taxation from “good things” (labour and capital) to “bad things”(degradation). 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r</a:t>
            </a:r>
            <a:r>
              <a:rPr lang="en-US" sz="2800">
                <a:cs typeface="Times New Roman" pitchFamily="18" charset="0"/>
              </a:rPr>
              <a:t>educed pollution and tax distortions: the double-dividend. 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 it depends on a solid fiscal system able to make adjustments and also on a good environmental monitoring and regulation enforcement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f</a:t>
            </a:r>
            <a:r>
              <a:rPr lang="en-US" sz="2800">
                <a:cs typeface="Times New Roman" pitchFamily="18" charset="0"/>
              </a:rPr>
              <a:t>ew evidence: already in place for CO</a:t>
            </a:r>
            <a:r>
              <a:rPr lang="en-US" sz="2800" baseline="-30000">
                <a:cs typeface="Times New Roman" pitchFamily="18" charset="0"/>
              </a:rPr>
              <a:t>2 </a:t>
            </a:r>
            <a:r>
              <a:rPr lang="en-US" sz="2800">
                <a:cs typeface="Times New Roman" pitchFamily="18" charset="0"/>
              </a:rPr>
              <a:t>tax in Scandinavian countries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pt-BR" sz="3600" b="1"/>
              <a:t>Market creation</a:t>
            </a:r>
            <a:endParaRPr lang="en-US" sz="36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When marginal damage cost function is too steep, market creation may be an option</a:t>
            </a:r>
          </a:p>
          <a:p>
            <a:pPr algn="just">
              <a:buFontTx/>
              <a:buNone/>
            </a:pPr>
            <a:endParaRPr lang="en-GB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It requires certain conditions: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1 – Secure property rights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2 – Low transactions costs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3 – Absence of market power 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just"/>
            <a:r>
              <a:rPr lang="en-GB">
                <a:cs typeface="Times New Roman" pitchFamily="18" charset="0"/>
              </a:rPr>
              <a:t>sucessful example: USA Sulphur Dioxide Allowance Trading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 algn="just"/>
            <a:r>
              <a:rPr lang="en-GB">
                <a:cs typeface="Times New Roman" pitchFamily="18" charset="0"/>
              </a:rPr>
              <a:t>air pollution trade scheme in Santiago failed because of weak institutional legal basis for use rights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 algn="just"/>
            <a:r>
              <a:rPr lang="en-GB">
                <a:cs typeface="Times New Roman" pitchFamily="18" charset="0"/>
              </a:rPr>
              <a:t>water markets in some basins in USA failed due to high transaction costs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r>
              <a:rPr lang="pt-BR">
                <a:latin typeface="Times" pitchFamily="18" charset="0"/>
                <a:ea typeface="SimSun" pitchFamily="2" charset="-122"/>
              </a:rPr>
              <a:t>water charges in Chile had problems of secure rights and high transactions</a:t>
            </a:r>
            <a:endParaRPr lang="en-US" b="1">
              <a:ea typeface="Arial Unicode MS" pitchFamily="34" charset="-128"/>
              <a:cs typeface="Arial Unicode MS" pitchFamily="34" charset="-128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pt-BR" sz="3600" b="1"/>
              <a:t>Conclusions</a:t>
            </a:r>
            <a:endParaRPr lang="en-US" sz="36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/>
            <a:r>
              <a:rPr lang="pt-BR">
                <a:cs typeface="Times New Roman" pitchFamily="18" charset="0"/>
              </a:rPr>
              <a:t>c</a:t>
            </a:r>
            <a:r>
              <a:rPr lang="en-US">
                <a:cs typeface="Times New Roman" pitchFamily="18" charset="0"/>
              </a:rPr>
              <a:t>hoice of an appropriate economic instrument is theoretically complex there are controversy about its </a:t>
            </a:r>
            <a:r>
              <a:rPr lang="pt-BR"/>
              <a:t>effectiveness</a:t>
            </a:r>
          </a:p>
          <a:p>
            <a:pPr algn="just"/>
            <a:r>
              <a:rPr lang="en-US">
                <a:cs typeface="Times New Roman" pitchFamily="18" charset="0"/>
              </a:rPr>
              <a:t>application of EIs has been to raise revenue in order to fund environmental programs and projects and/or to finance environmental management services</a:t>
            </a:r>
            <a:endParaRPr lang="pt-BR">
              <a:cs typeface="Times New Roman" pitchFamily="18" charset="0"/>
            </a:endParaRPr>
          </a:p>
          <a:p>
            <a:pPr algn="just"/>
            <a:r>
              <a:rPr lang="en-US">
                <a:cs typeface="Times New Roman" pitchFamily="18" charset="0"/>
              </a:rPr>
              <a:t>Latin America and Caribbean’s experiences followed the OECD pattern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t-BR" b="1">
                <a:cs typeface="Times New Roman" pitchFamily="18" charset="0"/>
              </a:rPr>
              <a:t>LA experiences</a:t>
            </a:r>
            <a:r>
              <a:rPr lang="en-US" b="1">
                <a:cs typeface="Times New Roman" pitchFamily="18" charset="0"/>
              </a:rPr>
              <a:t> showing problems in design and implementation issues, such as:</a:t>
            </a:r>
            <a:endParaRPr lang="pt-BR" b="1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>
                <a:cs typeface="Times New Roman" pitchFamily="18" charset="0"/>
              </a:rPr>
              <a:t> </a:t>
            </a:r>
            <a:endParaRPr lang="pt-BR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t-BR">
                <a:cs typeface="Times New Roman" pitchFamily="18" charset="0"/>
              </a:rPr>
              <a:t>we</a:t>
            </a:r>
            <a:r>
              <a:rPr lang="en-US">
                <a:cs typeface="Times New Roman" pitchFamily="18" charset="0"/>
              </a:rPr>
              <a:t>ak targeting and performance monitoring of environmental goals</a:t>
            </a:r>
            <a:endParaRPr lang="pt-BR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pt-BR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t-BR">
                <a:cs typeface="Times New Roman" pitchFamily="18" charset="0"/>
              </a:rPr>
              <a:t>l</a:t>
            </a:r>
            <a:r>
              <a:rPr lang="en-US">
                <a:cs typeface="Times New Roman" pitchFamily="18" charset="0"/>
              </a:rPr>
              <a:t>ack of sound pricing criteria; and</a:t>
            </a:r>
            <a:endParaRPr lang="pt-BR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endParaRPr lang="pt-BR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pt-BR">
                <a:cs typeface="Times New Roman" pitchFamily="18" charset="0"/>
              </a:rPr>
              <a:t>poor performance on revenue collection.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800" b="1">
                <a:latin typeface="Helvetica" pitchFamily="34" charset="0"/>
              </a:rPr>
              <a:t>Policy Analysis Phase</a:t>
            </a:r>
            <a:r>
              <a:rPr lang="en-US" b="1">
                <a:latin typeface="Helvetica" pitchFamily="34" charset="0"/>
              </a:rPr>
              <a:t/>
            </a:r>
            <a:br>
              <a:rPr lang="en-US" b="1">
                <a:latin typeface="Helvetica" pitchFamily="34" charset="0"/>
              </a:rPr>
            </a:br>
            <a:endParaRPr lang="pt-BR" b="1">
              <a:latin typeface="Helvetic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The objective of the environmental policy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cs typeface="Times New Roman" pitchFamily="18" charset="0"/>
              </a:rPr>
              <a:t> 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Current command-and-control mechanisms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cs typeface="Times New Roman" pitchFamily="18" charset="0"/>
              </a:rPr>
              <a:t> 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Current distortionary fiscal instruments affecting the environmental goals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cs typeface="Times New Roman" pitchFamily="18" charset="0"/>
              </a:rPr>
              <a:t> 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Causes and sources of the environmental problem addressed by the policy aims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>
                <a:cs typeface="Times New Roman" pitchFamily="18" charset="0"/>
              </a:rPr>
              <a:t> 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Environmental damage, control and opportunity cost assessments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1">
                <a:latin typeface="Helvetica" pitchFamily="34" charset="0"/>
              </a:rPr>
              <a:t>Instrument Analysis Phase</a:t>
            </a:r>
            <a:br>
              <a:rPr lang="en-US" sz="2800" b="1">
                <a:latin typeface="Helvetica" pitchFamily="34" charset="0"/>
              </a:rPr>
            </a:br>
            <a:endParaRPr lang="pt-BR" sz="2800" b="1">
              <a:latin typeface="Helvetic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Theoretical analysis 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Past experiences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Institutional barriers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Legal barriers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Public perception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1">
                <a:latin typeface="Helvetica" pitchFamily="34" charset="0"/>
              </a:rPr>
              <a:t>Instrument Development Phase</a:t>
            </a:r>
            <a:br>
              <a:rPr lang="en-US" sz="2800" b="1">
                <a:latin typeface="Helvetica" pitchFamily="34" charset="0"/>
              </a:rPr>
            </a:br>
            <a:endParaRPr lang="pt-BR" sz="2800" b="1">
              <a:latin typeface="Helvetic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Monetary evaluation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Legal evaluation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Simulation of revenue generation and distribution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Economic and social impact assessment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Compensatory measures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Institutional arrangements/Implementation planning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Public awareness and debate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Performance indicators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200" b="1">
                <a:latin typeface="Arial" pitchFamily="34" charset="0"/>
                <a:cs typeface="Arial" pitchFamily="34" charset="0"/>
              </a:rPr>
              <a:t>Pricing Criteria and EI Description</a:t>
            </a:r>
            <a:endParaRPr lang="pt-BR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Three distinct criteria: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r>
              <a:rPr lang="en-US" sz="2800" i="1">
                <a:cs typeface="Times New Roman" pitchFamily="18" charset="0"/>
              </a:rPr>
              <a:t>Achievement of  the optimal use level</a:t>
            </a:r>
            <a:r>
              <a:rPr lang="en-US" sz="2800">
                <a:cs typeface="Times New Roman" pitchFamily="18" charset="0"/>
              </a:rPr>
              <a:t>:  to maximize social welfare achieving an optimum use/pollution level.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 Improvement of cost-effectiveness: </a:t>
            </a:r>
            <a:r>
              <a:rPr lang="en-US" sz="2800">
                <a:cs typeface="Times New Roman" pitchFamily="18" charset="0"/>
              </a:rPr>
              <a:t>to minimize social costs at a certain use/pollution target.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 Generation of revenue: </a:t>
            </a:r>
            <a:r>
              <a:rPr lang="en-US" sz="2800">
                <a:cs typeface="Times New Roman" pitchFamily="18" charset="0"/>
              </a:rPr>
              <a:t> to raise enough revenue to meet a certain budget requirement.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Any of the criteria can be set with restrictions based on distributive criteria on their objective functions, such as, ability to pay and minimum free use level.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The choice of one of these three criteria is related to first and best conditions and this is not always recognized in their design and implementation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Estimation of use and pollution levels and damage functions face</a:t>
            </a:r>
            <a:r>
              <a:rPr lang="es-ES" sz="2800">
                <a:cs typeface="Times New Roman" pitchFamily="18" charset="0"/>
              </a:rPr>
              <a:t> </a:t>
            </a:r>
            <a:r>
              <a:rPr lang="en-US" sz="2800">
                <a:cs typeface="Times New Roman" pitchFamily="18" charset="0"/>
              </a:rPr>
              <a:t>technical problems and legal barriers</a:t>
            </a:r>
            <a:r>
              <a:rPr lang="en-US" sz="2800"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71" name="Group 203"/>
          <p:cNvGrpSpPr>
            <a:grpSpLocks/>
          </p:cNvGrpSpPr>
          <p:nvPr/>
        </p:nvGrpSpPr>
        <p:grpSpPr bwMode="auto">
          <a:xfrm>
            <a:off x="609600" y="1228725"/>
            <a:ext cx="7167563" cy="4725988"/>
            <a:chOff x="384" y="774"/>
            <a:chExt cx="4515" cy="2977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1071" y="774"/>
              <a:ext cx="257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00000"/>
                  </a:solidFill>
                </a:rPr>
                <a:t>Spectrum of Policy Instruments with Economic Incentives</a:t>
              </a:r>
              <a:endParaRPr lang="pt-BR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3727" y="774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00000"/>
                  </a:solidFill>
                </a:rPr>
                <a:t> </a:t>
              </a:r>
              <a:endParaRPr lang="pt-BR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2399" y="897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00000"/>
                  </a:solidFill>
                </a:rPr>
                <a:t> </a:t>
              </a:r>
              <a:endParaRPr lang="pt-BR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423" y="1027"/>
              <a:ext cx="4432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423" y="1027"/>
              <a:ext cx="111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&lt;</a:t>
              </a:r>
              <a:endParaRPr lang="pt-BR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84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519" y="1027"/>
              <a:ext cx="611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CONTROL</a:t>
              </a:r>
              <a:endParaRPr lang="pt-BR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062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1098" y="1027"/>
              <a:ext cx="641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ORIENTED</a:t>
              </a:r>
              <a:endParaRPr lang="pt-BR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1671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707" y="1027"/>
              <a:ext cx="174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&gt;&lt;</a:t>
              </a:r>
              <a:endParaRPr lang="pt-BR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1829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864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900" y="1027"/>
              <a:ext cx="549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MARKET</a:t>
              </a:r>
              <a:endParaRPr lang="pt-BR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2382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2417" y="1027"/>
              <a:ext cx="560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ORIENTE</a:t>
              </a:r>
              <a:endParaRPr lang="pt-BR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2913" y="1027"/>
              <a:ext cx="128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D</a:t>
              </a:r>
              <a:endParaRPr lang="pt-BR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2990" y="1027"/>
              <a:ext cx="12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--</a:t>
              </a:r>
              <a:endParaRPr lang="pt-BR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3061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097" y="1027"/>
              <a:ext cx="5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&gt;</a:t>
              </a:r>
              <a:endParaRPr lang="pt-BR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3158" y="1027"/>
              <a:ext cx="111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&lt;</a:t>
              </a:r>
              <a:endParaRPr lang="pt-BR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3219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254" y="1027"/>
              <a:ext cx="70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--LITIGATION</a:t>
              </a:r>
              <a:endParaRPr lang="pt-BR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3917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3952" y="1027"/>
              <a:ext cx="641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ORIENTED</a:t>
              </a:r>
              <a:endParaRPr lang="pt-BR"/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4525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4561" y="1027"/>
              <a:ext cx="19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----&gt;</a:t>
              </a:r>
              <a:endParaRPr lang="pt-BR"/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4622" y="1027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390" y="1027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4855" y="1027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384" y="1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Rectangle 34"/>
            <p:cNvSpPr>
              <a:spLocks noChangeArrowheads="1"/>
            </p:cNvSpPr>
            <p:nvPr/>
          </p:nvSpPr>
          <p:spPr bwMode="auto">
            <a:xfrm>
              <a:off x="384" y="1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390" y="1021"/>
              <a:ext cx="449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384" y="1027"/>
              <a:ext cx="6" cy="12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423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423" y="1158"/>
              <a:ext cx="5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Regulations</a:t>
              </a:r>
              <a:endParaRPr lang="pt-BR"/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966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423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423" y="1282"/>
              <a:ext cx="54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&amp; Sanctions</a:t>
              </a:r>
              <a:endParaRPr lang="pt-BR"/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981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390" y="1158"/>
              <a:ext cx="33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1254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1324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1324" y="1158"/>
              <a:ext cx="39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Charges,</a:t>
              </a:r>
              <a:endParaRPr lang="pt-BR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1732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1324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1324" y="1282"/>
              <a:ext cx="59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Taxes &amp; Fees</a:t>
              </a:r>
              <a:endParaRPr lang="pt-BR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1936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1286" y="1158"/>
              <a:ext cx="38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2155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2226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2226" y="1158"/>
              <a:ext cx="33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Market</a:t>
              </a:r>
              <a:endParaRPr lang="pt-BR"/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2571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2226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2226" y="1282"/>
              <a:ext cx="39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Creation</a:t>
              </a:r>
              <a:endParaRPr lang="pt-BR"/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2631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27" name="Rectangle 59"/>
            <p:cNvSpPr>
              <a:spLocks noChangeArrowheads="1"/>
            </p:cNvSpPr>
            <p:nvPr/>
          </p:nvSpPr>
          <p:spPr bwMode="auto">
            <a:xfrm>
              <a:off x="2187" y="1158"/>
              <a:ext cx="39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3057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Rectangle 61"/>
            <p:cNvSpPr>
              <a:spLocks noChangeArrowheads="1"/>
            </p:cNvSpPr>
            <p:nvPr/>
          </p:nvSpPr>
          <p:spPr bwMode="auto">
            <a:xfrm>
              <a:off x="3128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Rectangle 62"/>
            <p:cNvSpPr>
              <a:spLocks noChangeArrowheads="1"/>
            </p:cNvSpPr>
            <p:nvPr/>
          </p:nvSpPr>
          <p:spPr bwMode="auto">
            <a:xfrm>
              <a:off x="3128" y="1158"/>
              <a:ext cx="66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Final Demand </a:t>
              </a:r>
              <a:endParaRPr lang="pt-BR"/>
            </a:p>
          </p:txBody>
        </p: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3128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Rectangle 64"/>
            <p:cNvSpPr>
              <a:spLocks noChangeArrowheads="1"/>
            </p:cNvSpPr>
            <p:nvPr/>
          </p:nvSpPr>
          <p:spPr bwMode="auto">
            <a:xfrm>
              <a:off x="3128" y="1282"/>
              <a:ext cx="5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Intervention</a:t>
              </a:r>
              <a:endParaRPr lang="pt-BR"/>
            </a:p>
          </p:txBody>
        </p:sp>
        <p:sp>
          <p:nvSpPr>
            <p:cNvPr id="7233" name="Rectangle 65"/>
            <p:cNvSpPr>
              <a:spLocks noChangeArrowheads="1"/>
            </p:cNvSpPr>
            <p:nvPr/>
          </p:nvSpPr>
          <p:spPr bwMode="auto">
            <a:xfrm>
              <a:off x="3700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3089" y="1158"/>
              <a:ext cx="39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Rectangle 67"/>
            <p:cNvSpPr>
              <a:spLocks noChangeArrowheads="1"/>
            </p:cNvSpPr>
            <p:nvPr/>
          </p:nvSpPr>
          <p:spPr bwMode="auto">
            <a:xfrm>
              <a:off x="3959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Rectangle 68"/>
            <p:cNvSpPr>
              <a:spLocks noChangeArrowheads="1"/>
            </p:cNvSpPr>
            <p:nvPr/>
          </p:nvSpPr>
          <p:spPr bwMode="auto">
            <a:xfrm>
              <a:off x="4029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Rectangle 69"/>
            <p:cNvSpPr>
              <a:spLocks noChangeArrowheads="1"/>
            </p:cNvSpPr>
            <p:nvPr/>
          </p:nvSpPr>
          <p:spPr bwMode="auto">
            <a:xfrm>
              <a:off x="4029" y="1158"/>
              <a:ext cx="38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Liability</a:t>
              </a:r>
              <a:endParaRPr lang="pt-BR"/>
            </a:p>
          </p:txBody>
        </p:sp>
        <p:sp>
          <p:nvSpPr>
            <p:cNvPr id="7238" name="Rectangle 70"/>
            <p:cNvSpPr>
              <a:spLocks noChangeArrowheads="1"/>
            </p:cNvSpPr>
            <p:nvPr/>
          </p:nvSpPr>
          <p:spPr bwMode="auto">
            <a:xfrm>
              <a:off x="4425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39" name="Rectangle 71"/>
            <p:cNvSpPr>
              <a:spLocks noChangeArrowheads="1"/>
            </p:cNvSpPr>
            <p:nvPr/>
          </p:nvSpPr>
          <p:spPr bwMode="auto">
            <a:xfrm>
              <a:off x="4029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Rectangle 72"/>
            <p:cNvSpPr>
              <a:spLocks noChangeArrowheads="1"/>
            </p:cNvSpPr>
            <p:nvPr/>
          </p:nvSpPr>
          <p:spPr bwMode="auto">
            <a:xfrm>
              <a:off x="4029" y="1282"/>
              <a:ext cx="49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Legislation</a:t>
              </a:r>
              <a:endParaRPr lang="pt-BR"/>
            </a:p>
          </p:txBody>
        </p:sp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537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42" name="Rectangle 74"/>
            <p:cNvSpPr>
              <a:spLocks noChangeArrowheads="1"/>
            </p:cNvSpPr>
            <p:nvPr/>
          </p:nvSpPr>
          <p:spPr bwMode="auto">
            <a:xfrm>
              <a:off x="3991" y="1158"/>
              <a:ext cx="38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Rectangle 75"/>
            <p:cNvSpPr>
              <a:spLocks noChangeArrowheads="1"/>
            </p:cNvSpPr>
            <p:nvPr/>
          </p:nvSpPr>
          <p:spPr bwMode="auto">
            <a:xfrm>
              <a:off x="4860" y="1158"/>
              <a:ext cx="33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384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Rectangle 77"/>
            <p:cNvSpPr>
              <a:spLocks noChangeArrowheads="1"/>
            </p:cNvSpPr>
            <p:nvPr/>
          </p:nvSpPr>
          <p:spPr bwMode="auto">
            <a:xfrm>
              <a:off x="390" y="1152"/>
              <a:ext cx="89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Rectangle 78"/>
            <p:cNvSpPr>
              <a:spLocks noChangeArrowheads="1"/>
            </p:cNvSpPr>
            <p:nvPr/>
          </p:nvSpPr>
          <p:spPr bwMode="auto">
            <a:xfrm>
              <a:off x="1286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Rectangle 79"/>
            <p:cNvSpPr>
              <a:spLocks noChangeArrowheads="1"/>
            </p:cNvSpPr>
            <p:nvPr/>
          </p:nvSpPr>
          <p:spPr bwMode="auto">
            <a:xfrm>
              <a:off x="1292" y="1152"/>
              <a:ext cx="89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Rectangle 80"/>
            <p:cNvSpPr>
              <a:spLocks noChangeArrowheads="1"/>
            </p:cNvSpPr>
            <p:nvPr/>
          </p:nvSpPr>
          <p:spPr bwMode="auto">
            <a:xfrm>
              <a:off x="2187" y="1152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Rectangle 81"/>
            <p:cNvSpPr>
              <a:spLocks noChangeArrowheads="1"/>
            </p:cNvSpPr>
            <p:nvPr/>
          </p:nvSpPr>
          <p:spPr bwMode="auto">
            <a:xfrm>
              <a:off x="2194" y="1152"/>
              <a:ext cx="89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Rectangle 82"/>
            <p:cNvSpPr>
              <a:spLocks noChangeArrowheads="1"/>
            </p:cNvSpPr>
            <p:nvPr/>
          </p:nvSpPr>
          <p:spPr bwMode="auto">
            <a:xfrm>
              <a:off x="3089" y="1152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Rectangle 83"/>
            <p:cNvSpPr>
              <a:spLocks noChangeArrowheads="1"/>
            </p:cNvSpPr>
            <p:nvPr/>
          </p:nvSpPr>
          <p:spPr bwMode="auto">
            <a:xfrm>
              <a:off x="3096" y="1152"/>
              <a:ext cx="89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3991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Rectangle 85"/>
            <p:cNvSpPr>
              <a:spLocks noChangeArrowheads="1"/>
            </p:cNvSpPr>
            <p:nvPr/>
          </p:nvSpPr>
          <p:spPr bwMode="auto">
            <a:xfrm>
              <a:off x="3997" y="1152"/>
              <a:ext cx="891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Rectangle 86"/>
            <p:cNvSpPr>
              <a:spLocks noChangeArrowheads="1"/>
            </p:cNvSpPr>
            <p:nvPr/>
          </p:nvSpPr>
          <p:spPr bwMode="auto">
            <a:xfrm>
              <a:off x="4888" y="1152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Rectangle 87"/>
            <p:cNvSpPr>
              <a:spLocks noChangeArrowheads="1"/>
            </p:cNvSpPr>
            <p:nvPr/>
          </p:nvSpPr>
          <p:spPr bwMode="auto">
            <a:xfrm>
              <a:off x="4893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Rectangle 88"/>
            <p:cNvSpPr>
              <a:spLocks noChangeArrowheads="1"/>
            </p:cNvSpPr>
            <p:nvPr/>
          </p:nvSpPr>
          <p:spPr bwMode="auto">
            <a:xfrm>
              <a:off x="4893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Rectangle 89"/>
            <p:cNvSpPr>
              <a:spLocks noChangeArrowheads="1"/>
            </p:cNvSpPr>
            <p:nvPr/>
          </p:nvSpPr>
          <p:spPr bwMode="auto">
            <a:xfrm>
              <a:off x="384" y="1158"/>
              <a:ext cx="6" cy="24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Rectangle 90"/>
            <p:cNvSpPr>
              <a:spLocks noChangeArrowheads="1"/>
            </p:cNvSpPr>
            <p:nvPr/>
          </p:nvSpPr>
          <p:spPr bwMode="auto">
            <a:xfrm>
              <a:off x="4893" y="1158"/>
              <a:ext cx="6" cy="24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Rectangle 91"/>
            <p:cNvSpPr>
              <a:spLocks noChangeArrowheads="1"/>
            </p:cNvSpPr>
            <p:nvPr/>
          </p:nvSpPr>
          <p:spPr bwMode="auto">
            <a:xfrm>
              <a:off x="423" y="1405"/>
              <a:ext cx="4432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Rectangle 92"/>
            <p:cNvSpPr>
              <a:spLocks noChangeArrowheads="1"/>
            </p:cNvSpPr>
            <p:nvPr/>
          </p:nvSpPr>
          <p:spPr bwMode="auto">
            <a:xfrm>
              <a:off x="423" y="1405"/>
              <a:ext cx="8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General Examples</a:t>
              </a:r>
              <a:endParaRPr lang="pt-BR"/>
            </a:p>
          </p:txBody>
        </p:sp>
        <p:sp>
          <p:nvSpPr>
            <p:cNvPr id="7261" name="Rectangle 93"/>
            <p:cNvSpPr>
              <a:spLocks noChangeArrowheads="1"/>
            </p:cNvSpPr>
            <p:nvPr/>
          </p:nvSpPr>
          <p:spPr bwMode="auto">
            <a:xfrm>
              <a:off x="1264" y="1405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62" name="Rectangle 94"/>
            <p:cNvSpPr>
              <a:spLocks noChangeArrowheads="1"/>
            </p:cNvSpPr>
            <p:nvPr/>
          </p:nvSpPr>
          <p:spPr bwMode="auto">
            <a:xfrm>
              <a:off x="390" y="1405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Rectangle 95"/>
            <p:cNvSpPr>
              <a:spLocks noChangeArrowheads="1"/>
            </p:cNvSpPr>
            <p:nvPr/>
          </p:nvSpPr>
          <p:spPr bwMode="auto">
            <a:xfrm>
              <a:off x="4855" y="1405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384" y="1405"/>
              <a:ext cx="6" cy="1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Rectangle 97"/>
            <p:cNvSpPr>
              <a:spLocks noChangeArrowheads="1"/>
            </p:cNvSpPr>
            <p:nvPr/>
          </p:nvSpPr>
          <p:spPr bwMode="auto">
            <a:xfrm>
              <a:off x="423" y="152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Rectangle 98"/>
            <p:cNvSpPr>
              <a:spLocks noChangeArrowheads="1"/>
            </p:cNvSpPr>
            <p:nvPr/>
          </p:nvSpPr>
          <p:spPr bwMode="auto">
            <a:xfrm>
              <a:off x="423" y="1529"/>
              <a:ext cx="41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Standards</a:t>
              </a:r>
              <a:endParaRPr lang="pt-BR"/>
            </a:p>
          </p:txBody>
        </p:sp>
        <p:sp>
          <p:nvSpPr>
            <p:cNvPr id="7267" name="Rectangle 99"/>
            <p:cNvSpPr>
              <a:spLocks noChangeArrowheads="1"/>
            </p:cNvSpPr>
            <p:nvPr/>
          </p:nvSpPr>
          <p:spPr bwMode="auto">
            <a:xfrm>
              <a:off x="423" y="1637"/>
              <a:ext cx="423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Rectangle 100"/>
            <p:cNvSpPr>
              <a:spLocks noChangeArrowheads="1"/>
            </p:cNvSpPr>
            <p:nvPr/>
          </p:nvSpPr>
          <p:spPr bwMode="auto">
            <a:xfrm>
              <a:off x="846" y="1529"/>
              <a:ext cx="1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: </a:t>
              </a:r>
              <a:endParaRPr lang="pt-BR"/>
            </a:p>
          </p:txBody>
        </p:sp>
        <p:sp>
          <p:nvSpPr>
            <p:cNvPr id="7269" name="Rectangle 101"/>
            <p:cNvSpPr>
              <a:spLocks noChangeArrowheads="1"/>
            </p:cNvSpPr>
            <p:nvPr/>
          </p:nvSpPr>
          <p:spPr bwMode="auto">
            <a:xfrm>
              <a:off x="423" y="165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Rectangle 102"/>
            <p:cNvSpPr>
              <a:spLocks noChangeArrowheads="1"/>
            </p:cNvSpPr>
            <p:nvPr/>
          </p:nvSpPr>
          <p:spPr bwMode="auto">
            <a:xfrm>
              <a:off x="423" y="1652"/>
              <a:ext cx="5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Government </a:t>
              </a:r>
              <a:endParaRPr lang="pt-BR"/>
            </a:p>
          </p:txBody>
        </p:sp>
        <p:sp>
          <p:nvSpPr>
            <p:cNvPr id="7271" name="Rectangle 103"/>
            <p:cNvSpPr>
              <a:spLocks noChangeArrowheads="1"/>
            </p:cNvSpPr>
            <p:nvPr/>
          </p:nvSpPr>
          <p:spPr bwMode="auto">
            <a:xfrm>
              <a:off x="423" y="177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Rectangle 104"/>
            <p:cNvSpPr>
              <a:spLocks noChangeArrowheads="1"/>
            </p:cNvSpPr>
            <p:nvPr/>
          </p:nvSpPr>
          <p:spPr bwMode="auto">
            <a:xfrm>
              <a:off x="423" y="1776"/>
              <a:ext cx="8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restricts nature and </a:t>
              </a:r>
              <a:endParaRPr lang="pt-BR"/>
            </a:p>
          </p:txBody>
        </p:sp>
        <p:sp>
          <p:nvSpPr>
            <p:cNvPr id="7273" name="Rectangle 105"/>
            <p:cNvSpPr>
              <a:spLocks noChangeArrowheads="1"/>
            </p:cNvSpPr>
            <p:nvPr/>
          </p:nvSpPr>
          <p:spPr bwMode="auto">
            <a:xfrm>
              <a:off x="423" y="189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Rectangle 106"/>
            <p:cNvSpPr>
              <a:spLocks noChangeArrowheads="1"/>
            </p:cNvSpPr>
            <p:nvPr/>
          </p:nvSpPr>
          <p:spPr bwMode="auto">
            <a:xfrm>
              <a:off x="423" y="1899"/>
              <a:ext cx="45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amount of </a:t>
              </a:r>
              <a:endParaRPr lang="pt-BR"/>
            </a:p>
          </p:txBody>
        </p:sp>
        <p:sp>
          <p:nvSpPr>
            <p:cNvPr id="7275" name="Rectangle 107"/>
            <p:cNvSpPr>
              <a:spLocks noChangeArrowheads="1"/>
            </p:cNvSpPr>
            <p:nvPr/>
          </p:nvSpPr>
          <p:spPr bwMode="auto">
            <a:xfrm>
              <a:off x="423" y="202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Rectangle 108"/>
            <p:cNvSpPr>
              <a:spLocks noChangeArrowheads="1"/>
            </p:cNvSpPr>
            <p:nvPr/>
          </p:nvSpPr>
          <p:spPr bwMode="auto">
            <a:xfrm>
              <a:off x="423" y="2022"/>
              <a:ext cx="51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pollution or </a:t>
              </a:r>
              <a:endParaRPr lang="pt-BR"/>
            </a:p>
          </p:txBody>
        </p:sp>
        <p:sp>
          <p:nvSpPr>
            <p:cNvPr id="7277" name="Rectangle 109"/>
            <p:cNvSpPr>
              <a:spLocks noChangeArrowheads="1"/>
            </p:cNvSpPr>
            <p:nvPr/>
          </p:nvSpPr>
          <p:spPr bwMode="auto">
            <a:xfrm>
              <a:off x="423" y="214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Rectangle 110"/>
            <p:cNvSpPr>
              <a:spLocks noChangeArrowheads="1"/>
            </p:cNvSpPr>
            <p:nvPr/>
          </p:nvSpPr>
          <p:spPr bwMode="auto">
            <a:xfrm>
              <a:off x="423" y="2146"/>
              <a:ext cx="51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resource use</a:t>
              </a:r>
              <a:endParaRPr lang="pt-BR"/>
            </a:p>
          </p:txBody>
        </p:sp>
        <p:sp>
          <p:nvSpPr>
            <p:cNvPr id="7279" name="Rectangle 111"/>
            <p:cNvSpPr>
              <a:spLocks noChangeArrowheads="1"/>
            </p:cNvSpPr>
            <p:nvPr/>
          </p:nvSpPr>
          <p:spPr bwMode="auto">
            <a:xfrm>
              <a:off x="954" y="2146"/>
              <a:ext cx="23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for </a:t>
              </a:r>
              <a:endParaRPr lang="pt-BR"/>
            </a:p>
          </p:txBody>
        </p:sp>
        <p:sp>
          <p:nvSpPr>
            <p:cNvPr id="7280" name="Rectangle 112"/>
            <p:cNvSpPr>
              <a:spLocks noChangeArrowheads="1"/>
            </p:cNvSpPr>
            <p:nvPr/>
          </p:nvSpPr>
          <p:spPr bwMode="auto">
            <a:xfrm>
              <a:off x="423" y="2269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Rectangle 113"/>
            <p:cNvSpPr>
              <a:spLocks noChangeArrowheads="1"/>
            </p:cNvSpPr>
            <p:nvPr/>
          </p:nvSpPr>
          <p:spPr bwMode="auto">
            <a:xfrm>
              <a:off x="423" y="2269"/>
              <a:ext cx="5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individual </a:t>
              </a:r>
              <a:endParaRPr lang="pt-BR"/>
            </a:p>
          </p:txBody>
        </p:sp>
        <p:sp>
          <p:nvSpPr>
            <p:cNvPr id="7282" name="Rectangle 114"/>
            <p:cNvSpPr>
              <a:spLocks noChangeArrowheads="1"/>
            </p:cNvSpPr>
            <p:nvPr/>
          </p:nvSpPr>
          <p:spPr bwMode="auto">
            <a:xfrm>
              <a:off x="423" y="2393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Rectangle 115"/>
            <p:cNvSpPr>
              <a:spLocks noChangeArrowheads="1"/>
            </p:cNvSpPr>
            <p:nvPr/>
          </p:nvSpPr>
          <p:spPr bwMode="auto">
            <a:xfrm>
              <a:off x="423" y="2393"/>
              <a:ext cx="5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polluters or </a:t>
              </a:r>
              <a:endParaRPr lang="pt-BR"/>
            </a:p>
          </p:txBody>
        </p:sp>
        <p:sp>
          <p:nvSpPr>
            <p:cNvPr id="7284" name="Rectangle 116"/>
            <p:cNvSpPr>
              <a:spLocks noChangeArrowheads="1"/>
            </p:cNvSpPr>
            <p:nvPr/>
          </p:nvSpPr>
          <p:spPr bwMode="auto">
            <a:xfrm>
              <a:off x="423" y="2516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Rectangle 117"/>
            <p:cNvSpPr>
              <a:spLocks noChangeArrowheads="1"/>
            </p:cNvSpPr>
            <p:nvPr/>
          </p:nvSpPr>
          <p:spPr bwMode="auto">
            <a:xfrm>
              <a:off x="423" y="2516"/>
              <a:ext cx="64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resource users. </a:t>
              </a:r>
              <a:endParaRPr lang="pt-BR"/>
            </a:p>
          </p:txBody>
        </p:sp>
        <p:sp>
          <p:nvSpPr>
            <p:cNvPr id="7286" name="Rectangle 118"/>
            <p:cNvSpPr>
              <a:spLocks noChangeArrowheads="1"/>
            </p:cNvSpPr>
            <p:nvPr/>
          </p:nvSpPr>
          <p:spPr bwMode="auto">
            <a:xfrm>
              <a:off x="423" y="264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Rectangle 119"/>
            <p:cNvSpPr>
              <a:spLocks noChangeArrowheads="1"/>
            </p:cNvSpPr>
            <p:nvPr/>
          </p:nvSpPr>
          <p:spPr bwMode="auto">
            <a:xfrm>
              <a:off x="423" y="2640"/>
              <a:ext cx="62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Compliance is </a:t>
              </a:r>
              <a:endParaRPr lang="pt-BR"/>
            </a:p>
          </p:txBody>
        </p:sp>
        <p:sp>
          <p:nvSpPr>
            <p:cNvPr id="7288" name="Rectangle 120"/>
            <p:cNvSpPr>
              <a:spLocks noChangeArrowheads="1"/>
            </p:cNvSpPr>
            <p:nvPr/>
          </p:nvSpPr>
          <p:spPr bwMode="auto">
            <a:xfrm>
              <a:off x="423" y="276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Rectangle 121"/>
            <p:cNvSpPr>
              <a:spLocks noChangeArrowheads="1"/>
            </p:cNvSpPr>
            <p:nvPr/>
          </p:nvSpPr>
          <p:spPr bwMode="auto">
            <a:xfrm>
              <a:off x="423" y="2763"/>
              <a:ext cx="63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monitored and </a:t>
              </a:r>
              <a:endParaRPr lang="pt-BR"/>
            </a:p>
          </p:txBody>
        </p:sp>
        <p:sp>
          <p:nvSpPr>
            <p:cNvPr id="7290" name="Rectangle 122"/>
            <p:cNvSpPr>
              <a:spLocks noChangeArrowheads="1"/>
            </p:cNvSpPr>
            <p:nvPr/>
          </p:nvSpPr>
          <p:spPr bwMode="auto">
            <a:xfrm>
              <a:off x="423" y="288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Rectangle 123"/>
            <p:cNvSpPr>
              <a:spLocks noChangeArrowheads="1"/>
            </p:cNvSpPr>
            <p:nvPr/>
          </p:nvSpPr>
          <p:spPr bwMode="auto">
            <a:xfrm>
              <a:off x="423" y="2887"/>
              <a:ext cx="66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sanctions made </a:t>
              </a:r>
              <a:endParaRPr lang="pt-BR"/>
            </a:p>
          </p:txBody>
        </p:sp>
        <p:sp>
          <p:nvSpPr>
            <p:cNvPr id="7292" name="Rectangle 124"/>
            <p:cNvSpPr>
              <a:spLocks noChangeArrowheads="1"/>
            </p:cNvSpPr>
            <p:nvPr/>
          </p:nvSpPr>
          <p:spPr bwMode="auto">
            <a:xfrm>
              <a:off x="423" y="301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Rectangle 125"/>
            <p:cNvSpPr>
              <a:spLocks noChangeArrowheads="1"/>
            </p:cNvSpPr>
            <p:nvPr/>
          </p:nvSpPr>
          <p:spPr bwMode="auto">
            <a:xfrm>
              <a:off x="423" y="3010"/>
              <a:ext cx="80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(fines, closure, jail </a:t>
              </a:r>
              <a:endParaRPr lang="pt-BR"/>
            </a:p>
          </p:txBody>
        </p:sp>
        <p:sp>
          <p:nvSpPr>
            <p:cNvPr id="7294" name="Rectangle 126"/>
            <p:cNvSpPr>
              <a:spLocks noChangeArrowheads="1"/>
            </p:cNvSpPr>
            <p:nvPr/>
          </p:nvSpPr>
          <p:spPr bwMode="auto">
            <a:xfrm>
              <a:off x="423" y="313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Rectangle 127"/>
            <p:cNvSpPr>
              <a:spLocks noChangeArrowheads="1"/>
            </p:cNvSpPr>
            <p:nvPr/>
          </p:nvSpPr>
          <p:spPr bwMode="auto">
            <a:xfrm>
              <a:off x="423" y="3133"/>
              <a:ext cx="59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terms) for non</a:t>
              </a:r>
              <a:endParaRPr lang="pt-BR"/>
            </a:p>
          </p:txBody>
        </p:sp>
        <p:sp>
          <p:nvSpPr>
            <p:cNvPr id="7296" name="Rectangle 128"/>
            <p:cNvSpPr>
              <a:spLocks noChangeArrowheads="1"/>
            </p:cNvSpPr>
            <p:nvPr/>
          </p:nvSpPr>
          <p:spPr bwMode="auto">
            <a:xfrm>
              <a:off x="1036" y="3133"/>
              <a:ext cx="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297" name="Rectangle 129"/>
            <p:cNvSpPr>
              <a:spLocks noChangeArrowheads="1"/>
            </p:cNvSpPr>
            <p:nvPr/>
          </p:nvSpPr>
          <p:spPr bwMode="auto">
            <a:xfrm>
              <a:off x="423" y="325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Rectangle 130"/>
            <p:cNvSpPr>
              <a:spLocks noChangeArrowheads="1"/>
            </p:cNvSpPr>
            <p:nvPr/>
          </p:nvSpPr>
          <p:spPr bwMode="auto">
            <a:xfrm>
              <a:off x="423" y="3257"/>
              <a:ext cx="50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compliance.</a:t>
              </a:r>
              <a:endParaRPr lang="pt-BR"/>
            </a:p>
          </p:txBody>
        </p:sp>
        <p:sp>
          <p:nvSpPr>
            <p:cNvPr id="7299" name="Rectangle 131"/>
            <p:cNvSpPr>
              <a:spLocks noChangeArrowheads="1"/>
            </p:cNvSpPr>
            <p:nvPr/>
          </p:nvSpPr>
          <p:spPr bwMode="auto">
            <a:xfrm>
              <a:off x="943" y="3257"/>
              <a:ext cx="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300" name="Rectangle 132"/>
            <p:cNvSpPr>
              <a:spLocks noChangeArrowheads="1"/>
            </p:cNvSpPr>
            <p:nvPr/>
          </p:nvSpPr>
          <p:spPr bwMode="auto">
            <a:xfrm>
              <a:off x="390" y="1529"/>
              <a:ext cx="33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Rectangle 133"/>
            <p:cNvSpPr>
              <a:spLocks noChangeArrowheads="1"/>
            </p:cNvSpPr>
            <p:nvPr/>
          </p:nvSpPr>
          <p:spPr bwMode="auto">
            <a:xfrm>
              <a:off x="1254" y="1529"/>
              <a:ext cx="32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Rectangle 134"/>
            <p:cNvSpPr>
              <a:spLocks noChangeArrowheads="1"/>
            </p:cNvSpPr>
            <p:nvPr/>
          </p:nvSpPr>
          <p:spPr bwMode="auto">
            <a:xfrm>
              <a:off x="390" y="3380"/>
              <a:ext cx="896" cy="3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Rectangle 135"/>
            <p:cNvSpPr>
              <a:spLocks noChangeArrowheads="1"/>
            </p:cNvSpPr>
            <p:nvPr/>
          </p:nvSpPr>
          <p:spPr bwMode="auto">
            <a:xfrm>
              <a:off x="1324" y="152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Rectangle 136"/>
            <p:cNvSpPr>
              <a:spLocks noChangeArrowheads="1"/>
            </p:cNvSpPr>
            <p:nvPr/>
          </p:nvSpPr>
          <p:spPr bwMode="auto">
            <a:xfrm>
              <a:off x="1324" y="1529"/>
              <a:ext cx="7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Effluent or User </a:t>
              </a:r>
              <a:endParaRPr lang="pt-BR"/>
            </a:p>
          </p:txBody>
        </p:sp>
        <p:sp>
          <p:nvSpPr>
            <p:cNvPr id="7305" name="Rectangle 137"/>
            <p:cNvSpPr>
              <a:spLocks noChangeArrowheads="1"/>
            </p:cNvSpPr>
            <p:nvPr/>
          </p:nvSpPr>
          <p:spPr bwMode="auto">
            <a:xfrm>
              <a:off x="1324" y="1637"/>
              <a:ext cx="69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Rectangle 138"/>
            <p:cNvSpPr>
              <a:spLocks noChangeArrowheads="1"/>
            </p:cNvSpPr>
            <p:nvPr/>
          </p:nvSpPr>
          <p:spPr bwMode="auto">
            <a:xfrm>
              <a:off x="1324" y="165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Rectangle 139"/>
            <p:cNvSpPr>
              <a:spLocks noChangeArrowheads="1"/>
            </p:cNvSpPr>
            <p:nvPr/>
          </p:nvSpPr>
          <p:spPr bwMode="auto">
            <a:xfrm>
              <a:off x="1324" y="1652"/>
              <a:ext cx="34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Charges</a:t>
              </a:r>
              <a:endParaRPr lang="pt-BR"/>
            </a:p>
          </p:txBody>
        </p:sp>
        <p:sp>
          <p:nvSpPr>
            <p:cNvPr id="7308" name="Rectangle 140"/>
            <p:cNvSpPr>
              <a:spLocks noChangeArrowheads="1"/>
            </p:cNvSpPr>
            <p:nvPr/>
          </p:nvSpPr>
          <p:spPr bwMode="auto">
            <a:xfrm>
              <a:off x="1324" y="1760"/>
              <a:ext cx="350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Rectangle 141"/>
            <p:cNvSpPr>
              <a:spLocks noChangeArrowheads="1"/>
            </p:cNvSpPr>
            <p:nvPr/>
          </p:nvSpPr>
          <p:spPr bwMode="auto">
            <a:xfrm>
              <a:off x="1674" y="1652"/>
              <a:ext cx="1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: </a:t>
              </a:r>
              <a:endParaRPr lang="pt-BR"/>
            </a:p>
          </p:txBody>
        </p:sp>
        <p:sp>
          <p:nvSpPr>
            <p:cNvPr id="7310" name="Rectangle 142"/>
            <p:cNvSpPr>
              <a:spLocks noChangeArrowheads="1"/>
            </p:cNvSpPr>
            <p:nvPr/>
          </p:nvSpPr>
          <p:spPr bwMode="auto">
            <a:xfrm>
              <a:off x="1324" y="177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Rectangle 143"/>
            <p:cNvSpPr>
              <a:spLocks noChangeArrowheads="1"/>
            </p:cNvSpPr>
            <p:nvPr/>
          </p:nvSpPr>
          <p:spPr bwMode="auto">
            <a:xfrm>
              <a:off x="1324" y="1776"/>
              <a:ext cx="5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Government </a:t>
              </a:r>
              <a:endParaRPr lang="pt-BR"/>
            </a:p>
          </p:txBody>
        </p:sp>
        <p:sp>
          <p:nvSpPr>
            <p:cNvPr id="7312" name="Rectangle 144"/>
            <p:cNvSpPr>
              <a:spLocks noChangeArrowheads="1"/>
            </p:cNvSpPr>
            <p:nvPr/>
          </p:nvSpPr>
          <p:spPr bwMode="auto">
            <a:xfrm>
              <a:off x="1324" y="189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Rectangle 145"/>
            <p:cNvSpPr>
              <a:spLocks noChangeArrowheads="1"/>
            </p:cNvSpPr>
            <p:nvPr/>
          </p:nvSpPr>
          <p:spPr bwMode="auto">
            <a:xfrm>
              <a:off x="1324" y="1899"/>
              <a:ext cx="6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charges fee to </a:t>
              </a:r>
              <a:endParaRPr lang="pt-BR"/>
            </a:p>
          </p:txBody>
        </p:sp>
        <p:sp>
          <p:nvSpPr>
            <p:cNvPr id="7314" name="Rectangle 146"/>
            <p:cNvSpPr>
              <a:spLocks noChangeArrowheads="1"/>
            </p:cNvSpPr>
            <p:nvPr/>
          </p:nvSpPr>
          <p:spPr bwMode="auto">
            <a:xfrm>
              <a:off x="1324" y="202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Rectangle 147"/>
            <p:cNvSpPr>
              <a:spLocks noChangeArrowheads="1"/>
            </p:cNvSpPr>
            <p:nvPr/>
          </p:nvSpPr>
          <p:spPr bwMode="auto">
            <a:xfrm>
              <a:off x="1324" y="2022"/>
              <a:ext cx="52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individual </a:t>
              </a:r>
              <a:endParaRPr lang="pt-BR"/>
            </a:p>
          </p:txBody>
        </p:sp>
        <p:sp>
          <p:nvSpPr>
            <p:cNvPr id="7316" name="Rectangle 148"/>
            <p:cNvSpPr>
              <a:spLocks noChangeArrowheads="1"/>
            </p:cNvSpPr>
            <p:nvPr/>
          </p:nvSpPr>
          <p:spPr bwMode="auto">
            <a:xfrm>
              <a:off x="1324" y="214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Rectangle 149"/>
            <p:cNvSpPr>
              <a:spLocks noChangeArrowheads="1"/>
            </p:cNvSpPr>
            <p:nvPr/>
          </p:nvSpPr>
          <p:spPr bwMode="auto">
            <a:xfrm>
              <a:off x="1324" y="2146"/>
              <a:ext cx="50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polluters or </a:t>
              </a:r>
              <a:endParaRPr lang="pt-BR"/>
            </a:p>
          </p:txBody>
        </p:sp>
        <p:sp>
          <p:nvSpPr>
            <p:cNvPr id="7318" name="Rectangle 150"/>
            <p:cNvSpPr>
              <a:spLocks noChangeArrowheads="1"/>
            </p:cNvSpPr>
            <p:nvPr/>
          </p:nvSpPr>
          <p:spPr bwMode="auto">
            <a:xfrm>
              <a:off x="1324" y="2269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Rectangle 151"/>
            <p:cNvSpPr>
              <a:spLocks noChangeArrowheads="1"/>
            </p:cNvSpPr>
            <p:nvPr/>
          </p:nvSpPr>
          <p:spPr bwMode="auto">
            <a:xfrm>
              <a:off x="1324" y="2269"/>
              <a:ext cx="6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resource users </a:t>
              </a:r>
              <a:endParaRPr lang="pt-BR"/>
            </a:p>
          </p:txBody>
        </p:sp>
        <p:sp>
          <p:nvSpPr>
            <p:cNvPr id="7320" name="Rectangle 152"/>
            <p:cNvSpPr>
              <a:spLocks noChangeArrowheads="1"/>
            </p:cNvSpPr>
            <p:nvPr/>
          </p:nvSpPr>
          <p:spPr bwMode="auto">
            <a:xfrm>
              <a:off x="1324" y="2393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1" name="Rectangle 153"/>
            <p:cNvSpPr>
              <a:spLocks noChangeArrowheads="1"/>
            </p:cNvSpPr>
            <p:nvPr/>
          </p:nvSpPr>
          <p:spPr bwMode="auto">
            <a:xfrm>
              <a:off x="1324" y="2393"/>
              <a:ext cx="73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based on amount </a:t>
              </a:r>
              <a:endParaRPr lang="pt-BR"/>
            </a:p>
          </p:txBody>
        </p:sp>
        <p:sp>
          <p:nvSpPr>
            <p:cNvPr id="7322" name="Rectangle 154"/>
            <p:cNvSpPr>
              <a:spLocks noChangeArrowheads="1"/>
            </p:cNvSpPr>
            <p:nvPr/>
          </p:nvSpPr>
          <p:spPr bwMode="auto">
            <a:xfrm>
              <a:off x="1324" y="2516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Rectangle 155"/>
            <p:cNvSpPr>
              <a:spLocks noChangeArrowheads="1"/>
            </p:cNvSpPr>
            <p:nvPr/>
          </p:nvSpPr>
          <p:spPr bwMode="auto">
            <a:xfrm>
              <a:off x="1324" y="2516"/>
              <a:ext cx="48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of pollution</a:t>
              </a:r>
              <a:endParaRPr lang="pt-BR"/>
            </a:p>
          </p:txBody>
        </p:sp>
        <p:sp>
          <p:nvSpPr>
            <p:cNvPr id="7324" name="Rectangle 156"/>
            <p:cNvSpPr>
              <a:spLocks noChangeArrowheads="1"/>
            </p:cNvSpPr>
            <p:nvPr/>
          </p:nvSpPr>
          <p:spPr bwMode="auto">
            <a:xfrm>
              <a:off x="1829" y="2516"/>
              <a:ext cx="13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or </a:t>
              </a:r>
              <a:endParaRPr lang="pt-BR"/>
            </a:p>
          </p:txBody>
        </p:sp>
        <p:sp>
          <p:nvSpPr>
            <p:cNvPr id="7325" name="Rectangle 157"/>
            <p:cNvSpPr>
              <a:spLocks noChangeArrowheads="1"/>
            </p:cNvSpPr>
            <p:nvPr/>
          </p:nvSpPr>
          <p:spPr bwMode="auto">
            <a:xfrm>
              <a:off x="1324" y="264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Rectangle 158"/>
            <p:cNvSpPr>
              <a:spLocks noChangeArrowheads="1"/>
            </p:cNvSpPr>
            <p:nvPr/>
          </p:nvSpPr>
          <p:spPr bwMode="auto">
            <a:xfrm>
              <a:off x="1324" y="2640"/>
              <a:ext cx="71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resource use and </a:t>
              </a:r>
              <a:endParaRPr lang="pt-BR"/>
            </a:p>
          </p:txBody>
        </p:sp>
        <p:sp>
          <p:nvSpPr>
            <p:cNvPr id="7327" name="Rectangle 159"/>
            <p:cNvSpPr>
              <a:spLocks noChangeArrowheads="1"/>
            </p:cNvSpPr>
            <p:nvPr/>
          </p:nvSpPr>
          <p:spPr bwMode="auto">
            <a:xfrm>
              <a:off x="1324" y="276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Rectangle 160"/>
            <p:cNvSpPr>
              <a:spLocks noChangeArrowheads="1"/>
            </p:cNvSpPr>
            <p:nvPr/>
          </p:nvSpPr>
          <p:spPr bwMode="auto">
            <a:xfrm>
              <a:off x="1324" y="2763"/>
              <a:ext cx="81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nature of receiving </a:t>
              </a:r>
              <a:endParaRPr lang="pt-BR"/>
            </a:p>
          </p:txBody>
        </p:sp>
        <p:sp>
          <p:nvSpPr>
            <p:cNvPr id="7329" name="Rectangle 161"/>
            <p:cNvSpPr>
              <a:spLocks noChangeArrowheads="1"/>
            </p:cNvSpPr>
            <p:nvPr/>
          </p:nvSpPr>
          <p:spPr bwMode="auto">
            <a:xfrm>
              <a:off x="1324" y="288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Rectangle 162"/>
            <p:cNvSpPr>
              <a:spLocks noChangeArrowheads="1"/>
            </p:cNvSpPr>
            <p:nvPr/>
          </p:nvSpPr>
          <p:spPr bwMode="auto">
            <a:xfrm>
              <a:off x="1324" y="2887"/>
              <a:ext cx="66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medium. Fee is </a:t>
              </a:r>
              <a:endParaRPr lang="pt-BR"/>
            </a:p>
          </p:txBody>
        </p:sp>
        <p:sp>
          <p:nvSpPr>
            <p:cNvPr id="7331" name="Rectangle 163"/>
            <p:cNvSpPr>
              <a:spLocks noChangeArrowheads="1"/>
            </p:cNvSpPr>
            <p:nvPr/>
          </p:nvSpPr>
          <p:spPr bwMode="auto">
            <a:xfrm>
              <a:off x="1324" y="301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Rectangle 164"/>
            <p:cNvSpPr>
              <a:spLocks noChangeArrowheads="1"/>
            </p:cNvSpPr>
            <p:nvPr/>
          </p:nvSpPr>
          <p:spPr bwMode="auto">
            <a:xfrm>
              <a:off x="1324" y="3010"/>
              <a:ext cx="65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high enough to </a:t>
              </a:r>
              <a:endParaRPr lang="pt-BR"/>
            </a:p>
          </p:txBody>
        </p:sp>
        <p:sp>
          <p:nvSpPr>
            <p:cNvPr id="7333" name="Rectangle 165"/>
            <p:cNvSpPr>
              <a:spLocks noChangeArrowheads="1"/>
            </p:cNvSpPr>
            <p:nvPr/>
          </p:nvSpPr>
          <p:spPr bwMode="auto">
            <a:xfrm>
              <a:off x="1324" y="313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Rectangle 166"/>
            <p:cNvSpPr>
              <a:spLocks noChangeArrowheads="1"/>
            </p:cNvSpPr>
            <p:nvPr/>
          </p:nvSpPr>
          <p:spPr bwMode="auto">
            <a:xfrm>
              <a:off x="1324" y="3133"/>
              <a:ext cx="78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create incentive to </a:t>
              </a:r>
              <a:endParaRPr lang="pt-BR"/>
            </a:p>
          </p:txBody>
        </p:sp>
        <p:sp>
          <p:nvSpPr>
            <p:cNvPr id="7335" name="Rectangle 167"/>
            <p:cNvSpPr>
              <a:spLocks noChangeArrowheads="1"/>
            </p:cNvSpPr>
            <p:nvPr/>
          </p:nvSpPr>
          <p:spPr bwMode="auto">
            <a:xfrm>
              <a:off x="1324" y="325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6" name="Rectangle 168"/>
            <p:cNvSpPr>
              <a:spLocks noChangeArrowheads="1"/>
            </p:cNvSpPr>
            <p:nvPr/>
          </p:nvSpPr>
          <p:spPr bwMode="auto">
            <a:xfrm>
              <a:off x="1324" y="3257"/>
              <a:ext cx="65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reduce impacts.</a:t>
              </a:r>
              <a:endParaRPr lang="pt-BR"/>
            </a:p>
          </p:txBody>
        </p:sp>
        <p:sp>
          <p:nvSpPr>
            <p:cNvPr id="7337" name="Rectangle 169"/>
            <p:cNvSpPr>
              <a:spLocks noChangeArrowheads="1"/>
            </p:cNvSpPr>
            <p:nvPr/>
          </p:nvSpPr>
          <p:spPr bwMode="auto">
            <a:xfrm>
              <a:off x="1996" y="3257"/>
              <a:ext cx="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338" name="Rectangle 170"/>
            <p:cNvSpPr>
              <a:spLocks noChangeArrowheads="1"/>
            </p:cNvSpPr>
            <p:nvPr/>
          </p:nvSpPr>
          <p:spPr bwMode="auto">
            <a:xfrm>
              <a:off x="1286" y="1529"/>
              <a:ext cx="38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9" name="Rectangle 171"/>
            <p:cNvSpPr>
              <a:spLocks noChangeArrowheads="1"/>
            </p:cNvSpPr>
            <p:nvPr/>
          </p:nvSpPr>
          <p:spPr bwMode="auto">
            <a:xfrm>
              <a:off x="2155" y="1529"/>
              <a:ext cx="32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0" name="Rectangle 172"/>
            <p:cNvSpPr>
              <a:spLocks noChangeArrowheads="1"/>
            </p:cNvSpPr>
            <p:nvPr/>
          </p:nvSpPr>
          <p:spPr bwMode="auto">
            <a:xfrm>
              <a:off x="1286" y="3380"/>
              <a:ext cx="901" cy="3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1" name="Rectangle 173"/>
            <p:cNvSpPr>
              <a:spLocks noChangeArrowheads="1"/>
            </p:cNvSpPr>
            <p:nvPr/>
          </p:nvSpPr>
          <p:spPr bwMode="auto">
            <a:xfrm>
              <a:off x="2226" y="152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Rectangle 174"/>
            <p:cNvSpPr>
              <a:spLocks noChangeArrowheads="1"/>
            </p:cNvSpPr>
            <p:nvPr/>
          </p:nvSpPr>
          <p:spPr bwMode="auto">
            <a:xfrm>
              <a:off x="2226" y="1529"/>
              <a:ext cx="71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Tradable Permits</a:t>
              </a:r>
              <a:endParaRPr lang="pt-BR"/>
            </a:p>
          </p:txBody>
        </p:sp>
        <p:sp>
          <p:nvSpPr>
            <p:cNvPr id="7343" name="Rectangle 175"/>
            <p:cNvSpPr>
              <a:spLocks noChangeArrowheads="1"/>
            </p:cNvSpPr>
            <p:nvPr/>
          </p:nvSpPr>
          <p:spPr bwMode="auto">
            <a:xfrm>
              <a:off x="2226" y="1637"/>
              <a:ext cx="735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4" name="Rectangle 176"/>
            <p:cNvSpPr>
              <a:spLocks noChangeArrowheads="1"/>
            </p:cNvSpPr>
            <p:nvPr/>
          </p:nvSpPr>
          <p:spPr bwMode="auto">
            <a:xfrm>
              <a:off x="2961" y="1529"/>
              <a:ext cx="1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: </a:t>
              </a:r>
              <a:endParaRPr lang="pt-BR"/>
            </a:p>
          </p:txBody>
        </p:sp>
        <p:sp>
          <p:nvSpPr>
            <p:cNvPr id="7345" name="Rectangle 177"/>
            <p:cNvSpPr>
              <a:spLocks noChangeArrowheads="1"/>
            </p:cNvSpPr>
            <p:nvPr/>
          </p:nvSpPr>
          <p:spPr bwMode="auto">
            <a:xfrm>
              <a:off x="2226" y="165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6" name="Rectangle 178"/>
            <p:cNvSpPr>
              <a:spLocks noChangeArrowheads="1"/>
            </p:cNvSpPr>
            <p:nvPr/>
          </p:nvSpPr>
          <p:spPr bwMode="auto">
            <a:xfrm>
              <a:off x="2226" y="1652"/>
              <a:ext cx="54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Government </a:t>
              </a:r>
              <a:endParaRPr lang="pt-BR"/>
            </a:p>
          </p:txBody>
        </p:sp>
        <p:sp>
          <p:nvSpPr>
            <p:cNvPr id="7347" name="Rectangle 179"/>
            <p:cNvSpPr>
              <a:spLocks noChangeArrowheads="1"/>
            </p:cNvSpPr>
            <p:nvPr/>
          </p:nvSpPr>
          <p:spPr bwMode="auto">
            <a:xfrm>
              <a:off x="2226" y="177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8" name="Rectangle 180"/>
            <p:cNvSpPr>
              <a:spLocks noChangeArrowheads="1"/>
            </p:cNvSpPr>
            <p:nvPr/>
          </p:nvSpPr>
          <p:spPr bwMode="auto">
            <a:xfrm>
              <a:off x="2226" y="1776"/>
              <a:ext cx="54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establishes a </a:t>
              </a:r>
              <a:endParaRPr lang="pt-BR"/>
            </a:p>
          </p:txBody>
        </p:sp>
        <p:sp>
          <p:nvSpPr>
            <p:cNvPr id="7349" name="Rectangle 181"/>
            <p:cNvSpPr>
              <a:spLocks noChangeArrowheads="1"/>
            </p:cNvSpPr>
            <p:nvPr/>
          </p:nvSpPr>
          <p:spPr bwMode="auto">
            <a:xfrm>
              <a:off x="2226" y="189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0" name="Rectangle 182"/>
            <p:cNvSpPr>
              <a:spLocks noChangeArrowheads="1"/>
            </p:cNvSpPr>
            <p:nvPr/>
          </p:nvSpPr>
          <p:spPr bwMode="auto">
            <a:xfrm>
              <a:off x="2226" y="1899"/>
              <a:ext cx="78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system of tradable </a:t>
              </a:r>
              <a:endParaRPr lang="pt-BR"/>
            </a:p>
          </p:txBody>
        </p:sp>
        <p:sp>
          <p:nvSpPr>
            <p:cNvPr id="7351" name="Rectangle 183"/>
            <p:cNvSpPr>
              <a:spLocks noChangeArrowheads="1"/>
            </p:cNvSpPr>
            <p:nvPr/>
          </p:nvSpPr>
          <p:spPr bwMode="auto">
            <a:xfrm>
              <a:off x="2226" y="202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2" name="Rectangle 184"/>
            <p:cNvSpPr>
              <a:spLocks noChangeArrowheads="1"/>
            </p:cNvSpPr>
            <p:nvPr/>
          </p:nvSpPr>
          <p:spPr bwMode="auto">
            <a:xfrm>
              <a:off x="2226" y="2022"/>
              <a:ext cx="51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pollution or </a:t>
              </a:r>
              <a:endParaRPr lang="pt-BR"/>
            </a:p>
          </p:txBody>
        </p:sp>
        <p:sp>
          <p:nvSpPr>
            <p:cNvPr id="7353" name="Rectangle 185"/>
            <p:cNvSpPr>
              <a:spLocks noChangeArrowheads="1"/>
            </p:cNvSpPr>
            <p:nvPr/>
          </p:nvSpPr>
          <p:spPr bwMode="auto">
            <a:xfrm>
              <a:off x="2226" y="214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4" name="Rectangle 186"/>
            <p:cNvSpPr>
              <a:spLocks noChangeArrowheads="1"/>
            </p:cNvSpPr>
            <p:nvPr/>
          </p:nvSpPr>
          <p:spPr bwMode="auto">
            <a:xfrm>
              <a:off x="2226" y="2146"/>
              <a:ext cx="5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resource use </a:t>
              </a:r>
              <a:endParaRPr lang="pt-BR"/>
            </a:p>
          </p:txBody>
        </p:sp>
        <p:sp>
          <p:nvSpPr>
            <p:cNvPr id="7355" name="Rectangle 187"/>
            <p:cNvSpPr>
              <a:spLocks noChangeArrowheads="1"/>
            </p:cNvSpPr>
            <p:nvPr/>
          </p:nvSpPr>
          <p:spPr bwMode="auto">
            <a:xfrm>
              <a:off x="2226" y="2269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6" name="Rectangle 188"/>
            <p:cNvSpPr>
              <a:spLocks noChangeArrowheads="1"/>
            </p:cNvSpPr>
            <p:nvPr/>
          </p:nvSpPr>
          <p:spPr bwMode="auto">
            <a:xfrm>
              <a:off x="2226" y="2269"/>
              <a:ext cx="73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permits, auctions </a:t>
              </a:r>
              <a:endParaRPr lang="pt-BR"/>
            </a:p>
          </p:txBody>
        </p:sp>
        <p:sp>
          <p:nvSpPr>
            <p:cNvPr id="7357" name="Rectangle 189"/>
            <p:cNvSpPr>
              <a:spLocks noChangeArrowheads="1"/>
            </p:cNvSpPr>
            <p:nvPr/>
          </p:nvSpPr>
          <p:spPr bwMode="auto">
            <a:xfrm>
              <a:off x="2226" y="2393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8" name="Rectangle 190"/>
            <p:cNvSpPr>
              <a:spLocks noChangeArrowheads="1"/>
            </p:cNvSpPr>
            <p:nvPr/>
          </p:nvSpPr>
          <p:spPr bwMode="auto">
            <a:xfrm>
              <a:off x="2226" y="2393"/>
              <a:ext cx="57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or distributes </a:t>
              </a:r>
              <a:endParaRPr lang="pt-BR"/>
            </a:p>
          </p:txBody>
        </p:sp>
        <p:sp>
          <p:nvSpPr>
            <p:cNvPr id="7359" name="Rectangle 191"/>
            <p:cNvSpPr>
              <a:spLocks noChangeArrowheads="1"/>
            </p:cNvSpPr>
            <p:nvPr/>
          </p:nvSpPr>
          <p:spPr bwMode="auto">
            <a:xfrm>
              <a:off x="2226" y="2516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0" name="Rectangle 192"/>
            <p:cNvSpPr>
              <a:spLocks noChangeArrowheads="1"/>
            </p:cNvSpPr>
            <p:nvPr/>
          </p:nvSpPr>
          <p:spPr bwMode="auto">
            <a:xfrm>
              <a:off x="2226" y="2516"/>
              <a:ext cx="54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permits, and </a:t>
              </a:r>
              <a:endParaRPr lang="pt-BR"/>
            </a:p>
          </p:txBody>
        </p:sp>
        <p:sp>
          <p:nvSpPr>
            <p:cNvPr id="7361" name="Rectangle 193"/>
            <p:cNvSpPr>
              <a:spLocks noChangeArrowheads="1"/>
            </p:cNvSpPr>
            <p:nvPr/>
          </p:nvSpPr>
          <p:spPr bwMode="auto">
            <a:xfrm>
              <a:off x="2226" y="264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2" name="Rectangle 194"/>
            <p:cNvSpPr>
              <a:spLocks noChangeArrowheads="1"/>
            </p:cNvSpPr>
            <p:nvPr/>
          </p:nvSpPr>
          <p:spPr bwMode="auto">
            <a:xfrm>
              <a:off x="2226" y="2640"/>
              <a:ext cx="39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monitors </a:t>
              </a:r>
              <a:endParaRPr lang="pt-BR"/>
            </a:p>
          </p:txBody>
        </p:sp>
        <p:sp>
          <p:nvSpPr>
            <p:cNvPr id="7363" name="Rectangle 195"/>
            <p:cNvSpPr>
              <a:spLocks noChangeArrowheads="1"/>
            </p:cNvSpPr>
            <p:nvPr/>
          </p:nvSpPr>
          <p:spPr bwMode="auto">
            <a:xfrm>
              <a:off x="2226" y="276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4" name="Rectangle 196"/>
            <p:cNvSpPr>
              <a:spLocks noChangeArrowheads="1"/>
            </p:cNvSpPr>
            <p:nvPr/>
          </p:nvSpPr>
          <p:spPr bwMode="auto">
            <a:xfrm>
              <a:off x="2226" y="2763"/>
              <a:ext cx="28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compli</a:t>
              </a:r>
              <a:endParaRPr lang="pt-BR"/>
            </a:p>
          </p:txBody>
        </p:sp>
        <p:sp>
          <p:nvSpPr>
            <p:cNvPr id="7365" name="Rectangle 197"/>
            <p:cNvSpPr>
              <a:spLocks noChangeArrowheads="1"/>
            </p:cNvSpPr>
            <p:nvPr/>
          </p:nvSpPr>
          <p:spPr bwMode="auto">
            <a:xfrm>
              <a:off x="2524" y="2763"/>
              <a:ext cx="2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ance. </a:t>
              </a:r>
              <a:endParaRPr lang="pt-BR"/>
            </a:p>
          </p:txBody>
        </p:sp>
        <p:sp>
          <p:nvSpPr>
            <p:cNvPr id="7366" name="Rectangle 198"/>
            <p:cNvSpPr>
              <a:spLocks noChangeArrowheads="1"/>
            </p:cNvSpPr>
            <p:nvPr/>
          </p:nvSpPr>
          <p:spPr bwMode="auto">
            <a:xfrm>
              <a:off x="2226" y="288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7" name="Rectangle 199"/>
            <p:cNvSpPr>
              <a:spLocks noChangeArrowheads="1"/>
            </p:cNvSpPr>
            <p:nvPr/>
          </p:nvSpPr>
          <p:spPr bwMode="auto">
            <a:xfrm>
              <a:off x="2226" y="2887"/>
              <a:ext cx="50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Polluters or </a:t>
              </a:r>
              <a:endParaRPr lang="pt-BR"/>
            </a:p>
          </p:txBody>
        </p:sp>
        <p:sp>
          <p:nvSpPr>
            <p:cNvPr id="7368" name="Rectangle 200"/>
            <p:cNvSpPr>
              <a:spLocks noChangeArrowheads="1"/>
            </p:cNvSpPr>
            <p:nvPr/>
          </p:nvSpPr>
          <p:spPr bwMode="auto">
            <a:xfrm>
              <a:off x="2226" y="301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9" name="Rectangle 201"/>
            <p:cNvSpPr>
              <a:spLocks noChangeArrowheads="1"/>
            </p:cNvSpPr>
            <p:nvPr/>
          </p:nvSpPr>
          <p:spPr bwMode="auto">
            <a:xfrm>
              <a:off x="2226" y="3010"/>
              <a:ext cx="6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resource users </a:t>
              </a:r>
              <a:endParaRPr lang="pt-BR"/>
            </a:p>
          </p:txBody>
        </p:sp>
        <p:sp>
          <p:nvSpPr>
            <p:cNvPr id="7370" name="Rectangle 202"/>
            <p:cNvSpPr>
              <a:spLocks noChangeArrowheads="1"/>
            </p:cNvSpPr>
            <p:nvPr/>
          </p:nvSpPr>
          <p:spPr bwMode="auto">
            <a:xfrm>
              <a:off x="2226" y="313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2" name="Rectangle 204"/>
          <p:cNvSpPr>
            <a:spLocks noChangeArrowheads="1"/>
          </p:cNvSpPr>
          <p:nvPr/>
        </p:nvSpPr>
        <p:spPr bwMode="auto">
          <a:xfrm>
            <a:off x="3533775" y="4973638"/>
            <a:ext cx="106838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trade permits at </a:t>
            </a:r>
            <a:endParaRPr lang="pt-BR"/>
          </a:p>
        </p:txBody>
      </p:sp>
      <p:sp>
        <p:nvSpPr>
          <p:cNvPr id="7373" name="Rectangle 205"/>
          <p:cNvSpPr>
            <a:spLocks noChangeArrowheads="1"/>
          </p:cNvSpPr>
          <p:nvPr/>
        </p:nvSpPr>
        <p:spPr bwMode="auto">
          <a:xfrm>
            <a:off x="3533775" y="5170488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" name="Rectangle 206"/>
          <p:cNvSpPr>
            <a:spLocks noChangeArrowheads="1"/>
          </p:cNvSpPr>
          <p:nvPr/>
        </p:nvSpPr>
        <p:spPr bwMode="auto">
          <a:xfrm>
            <a:off x="3533775" y="5170488"/>
            <a:ext cx="8207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unregulated </a:t>
            </a:r>
            <a:endParaRPr lang="pt-BR"/>
          </a:p>
        </p:txBody>
      </p:sp>
      <p:sp>
        <p:nvSpPr>
          <p:cNvPr id="7375" name="Rectangle 207"/>
          <p:cNvSpPr>
            <a:spLocks noChangeArrowheads="1"/>
          </p:cNvSpPr>
          <p:nvPr/>
        </p:nvSpPr>
        <p:spPr bwMode="auto">
          <a:xfrm>
            <a:off x="3533775" y="5365750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6" name="Rectangle 208"/>
          <p:cNvSpPr>
            <a:spLocks noChangeArrowheads="1"/>
          </p:cNvSpPr>
          <p:nvPr/>
        </p:nvSpPr>
        <p:spPr bwMode="auto">
          <a:xfrm>
            <a:off x="3533775" y="5365750"/>
            <a:ext cx="9350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market prices.</a:t>
            </a:r>
            <a:endParaRPr lang="pt-BR"/>
          </a:p>
        </p:txBody>
      </p:sp>
      <p:sp>
        <p:nvSpPr>
          <p:cNvPr id="7377" name="Rectangle 209"/>
          <p:cNvSpPr>
            <a:spLocks noChangeArrowheads="1"/>
          </p:cNvSpPr>
          <p:nvPr/>
        </p:nvSpPr>
        <p:spPr bwMode="auto">
          <a:xfrm>
            <a:off x="4497388" y="5365750"/>
            <a:ext cx="115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  <p:sp>
        <p:nvSpPr>
          <p:cNvPr id="7378" name="Rectangle 210"/>
          <p:cNvSpPr>
            <a:spLocks noChangeArrowheads="1"/>
          </p:cNvSpPr>
          <p:nvPr/>
        </p:nvSpPr>
        <p:spPr bwMode="auto">
          <a:xfrm>
            <a:off x="3471863" y="2427288"/>
            <a:ext cx="61912" cy="313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9" name="Rectangle 211"/>
          <p:cNvSpPr>
            <a:spLocks noChangeArrowheads="1"/>
          </p:cNvSpPr>
          <p:nvPr/>
        </p:nvSpPr>
        <p:spPr bwMode="auto">
          <a:xfrm>
            <a:off x="4852988" y="2427288"/>
            <a:ext cx="50800" cy="313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0" name="Rectangle 212"/>
          <p:cNvSpPr>
            <a:spLocks noChangeArrowheads="1"/>
          </p:cNvSpPr>
          <p:nvPr/>
        </p:nvSpPr>
        <p:spPr bwMode="auto">
          <a:xfrm>
            <a:off x="3471863" y="5562600"/>
            <a:ext cx="1431925" cy="392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1" name="Rectangle 213"/>
          <p:cNvSpPr>
            <a:spLocks noChangeArrowheads="1"/>
          </p:cNvSpPr>
          <p:nvPr/>
        </p:nvSpPr>
        <p:spPr bwMode="auto">
          <a:xfrm>
            <a:off x="4965700" y="2427288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2" name="Rectangle 214"/>
          <p:cNvSpPr>
            <a:spLocks noChangeArrowheads="1"/>
          </p:cNvSpPr>
          <p:nvPr/>
        </p:nvSpPr>
        <p:spPr bwMode="auto">
          <a:xfrm>
            <a:off x="4965700" y="2427288"/>
            <a:ext cx="10191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Performance </a:t>
            </a:r>
            <a:endParaRPr lang="pt-BR"/>
          </a:p>
        </p:txBody>
      </p:sp>
      <p:sp>
        <p:nvSpPr>
          <p:cNvPr id="7383" name="Rectangle 215"/>
          <p:cNvSpPr>
            <a:spLocks noChangeArrowheads="1"/>
          </p:cNvSpPr>
          <p:nvPr/>
        </p:nvSpPr>
        <p:spPr bwMode="auto">
          <a:xfrm>
            <a:off x="4965700" y="2598738"/>
            <a:ext cx="866775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4" name="Rectangle 216"/>
          <p:cNvSpPr>
            <a:spLocks noChangeArrowheads="1"/>
          </p:cNvSpPr>
          <p:nvPr/>
        </p:nvSpPr>
        <p:spPr bwMode="auto">
          <a:xfrm>
            <a:off x="4965700" y="2622550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5" name="Rectangle 217"/>
          <p:cNvSpPr>
            <a:spLocks noChangeArrowheads="1"/>
          </p:cNvSpPr>
          <p:nvPr/>
        </p:nvSpPr>
        <p:spPr bwMode="auto">
          <a:xfrm>
            <a:off x="4965700" y="2622550"/>
            <a:ext cx="43973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Rating</a:t>
            </a:r>
            <a:endParaRPr lang="pt-BR"/>
          </a:p>
        </p:txBody>
      </p:sp>
      <p:sp>
        <p:nvSpPr>
          <p:cNvPr id="7386" name="Rectangle 218"/>
          <p:cNvSpPr>
            <a:spLocks noChangeArrowheads="1"/>
          </p:cNvSpPr>
          <p:nvPr/>
        </p:nvSpPr>
        <p:spPr bwMode="auto">
          <a:xfrm>
            <a:off x="4965700" y="2794000"/>
            <a:ext cx="4524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7" name="Rectangle 219"/>
          <p:cNvSpPr>
            <a:spLocks noChangeArrowheads="1"/>
          </p:cNvSpPr>
          <p:nvPr/>
        </p:nvSpPr>
        <p:spPr bwMode="auto">
          <a:xfrm>
            <a:off x="5418138" y="2622550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: </a:t>
            </a:r>
            <a:endParaRPr lang="pt-BR"/>
          </a:p>
        </p:txBody>
      </p:sp>
      <p:sp>
        <p:nvSpPr>
          <p:cNvPr id="7388" name="Rectangle 220"/>
          <p:cNvSpPr>
            <a:spLocks noChangeArrowheads="1"/>
          </p:cNvSpPr>
          <p:nvPr/>
        </p:nvSpPr>
        <p:spPr bwMode="auto">
          <a:xfrm>
            <a:off x="4965700" y="28194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9" name="Rectangle 221"/>
          <p:cNvSpPr>
            <a:spLocks noChangeArrowheads="1"/>
          </p:cNvSpPr>
          <p:nvPr/>
        </p:nvSpPr>
        <p:spPr bwMode="auto">
          <a:xfrm>
            <a:off x="4965700" y="2819400"/>
            <a:ext cx="8667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Government </a:t>
            </a:r>
            <a:endParaRPr lang="pt-BR"/>
          </a:p>
        </p:txBody>
      </p:sp>
      <p:sp>
        <p:nvSpPr>
          <p:cNvPr id="7390" name="Rectangle 222"/>
          <p:cNvSpPr>
            <a:spLocks noChangeArrowheads="1"/>
          </p:cNvSpPr>
          <p:nvPr/>
        </p:nvSpPr>
        <p:spPr bwMode="auto">
          <a:xfrm>
            <a:off x="4965700" y="3014663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1" name="Rectangle 223"/>
          <p:cNvSpPr>
            <a:spLocks noChangeArrowheads="1"/>
          </p:cNvSpPr>
          <p:nvPr/>
        </p:nvSpPr>
        <p:spPr bwMode="auto">
          <a:xfrm>
            <a:off x="4965700" y="3014663"/>
            <a:ext cx="12874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supports a labeling </a:t>
            </a:r>
            <a:endParaRPr lang="pt-BR"/>
          </a:p>
        </p:txBody>
      </p:sp>
      <p:sp>
        <p:nvSpPr>
          <p:cNvPr id="7392" name="Rectangle 224"/>
          <p:cNvSpPr>
            <a:spLocks noChangeArrowheads="1"/>
          </p:cNvSpPr>
          <p:nvPr/>
        </p:nvSpPr>
        <p:spPr bwMode="auto">
          <a:xfrm>
            <a:off x="4965700" y="3209925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3" name="Rectangle 225"/>
          <p:cNvSpPr>
            <a:spLocks noChangeArrowheads="1"/>
          </p:cNvSpPr>
          <p:nvPr/>
        </p:nvSpPr>
        <p:spPr bwMode="auto">
          <a:xfrm>
            <a:off x="4965700" y="3209925"/>
            <a:ext cx="10556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or performance </a:t>
            </a:r>
            <a:endParaRPr lang="pt-BR"/>
          </a:p>
        </p:txBody>
      </p:sp>
      <p:sp>
        <p:nvSpPr>
          <p:cNvPr id="7394" name="Rectangle 226"/>
          <p:cNvSpPr>
            <a:spLocks noChangeArrowheads="1"/>
          </p:cNvSpPr>
          <p:nvPr/>
        </p:nvSpPr>
        <p:spPr bwMode="auto">
          <a:xfrm>
            <a:off x="4965700" y="3406775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5" name="Rectangle 227"/>
          <p:cNvSpPr>
            <a:spLocks noChangeArrowheads="1"/>
          </p:cNvSpPr>
          <p:nvPr/>
        </p:nvSpPr>
        <p:spPr bwMode="auto">
          <a:xfrm>
            <a:off x="4965700" y="3406775"/>
            <a:ext cx="13176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rating program that </a:t>
            </a:r>
            <a:endParaRPr lang="pt-BR"/>
          </a:p>
        </p:txBody>
      </p:sp>
      <p:sp>
        <p:nvSpPr>
          <p:cNvPr id="7396" name="Rectangle 228"/>
          <p:cNvSpPr>
            <a:spLocks noChangeArrowheads="1"/>
          </p:cNvSpPr>
          <p:nvPr/>
        </p:nvSpPr>
        <p:spPr bwMode="auto">
          <a:xfrm>
            <a:off x="4965700" y="3602038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7" name="Rectangle 229"/>
          <p:cNvSpPr>
            <a:spLocks noChangeArrowheads="1"/>
          </p:cNvSpPr>
          <p:nvPr/>
        </p:nvSpPr>
        <p:spPr bwMode="auto">
          <a:xfrm>
            <a:off x="4965700" y="3602038"/>
            <a:ext cx="12827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requires disclosure </a:t>
            </a:r>
            <a:endParaRPr lang="pt-BR"/>
          </a:p>
        </p:txBody>
      </p:sp>
      <p:sp>
        <p:nvSpPr>
          <p:cNvPr id="7398" name="Rectangle 230"/>
          <p:cNvSpPr>
            <a:spLocks noChangeArrowheads="1"/>
          </p:cNvSpPr>
          <p:nvPr/>
        </p:nvSpPr>
        <p:spPr bwMode="auto">
          <a:xfrm>
            <a:off x="4965700" y="3798888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9" name="Rectangle 231"/>
          <p:cNvSpPr>
            <a:spLocks noChangeArrowheads="1"/>
          </p:cNvSpPr>
          <p:nvPr/>
        </p:nvSpPr>
        <p:spPr bwMode="auto">
          <a:xfrm>
            <a:off x="4965700" y="3798888"/>
            <a:ext cx="11747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of environmental </a:t>
            </a:r>
            <a:endParaRPr lang="pt-BR"/>
          </a:p>
        </p:txBody>
      </p:sp>
      <p:sp>
        <p:nvSpPr>
          <p:cNvPr id="7400" name="Rectangle 232"/>
          <p:cNvSpPr>
            <a:spLocks noChangeArrowheads="1"/>
          </p:cNvSpPr>
          <p:nvPr/>
        </p:nvSpPr>
        <p:spPr bwMode="auto">
          <a:xfrm>
            <a:off x="4965700" y="3994150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1" name="Rectangle 233"/>
          <p:cNvSpPr>
            <a:spLocks noChangeArrowheads="1"/>
          </p:cNvSpPr>
          <p:nvPr/>
        </p:nvSpPr>
        <p:spPr bwMode="auto">
          <a:xfrm>
            <a:off x="4965700" y="3994150"/>
            <a:ext cx="12715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information on the </a:t>
            </a:r>
            <a:endParaRPr lang="pt-BR"/>
          </a:p>
        </p:txBody>
      </p:sp>
      <p:sp>
        <p:nvSpPr>
          <p:cNvPr id="7402" name="Rectangle 234"/>
          <p:cNvSpPr>
            <a:spLocks noChangeArrowheads="1"/>
          </p:cNvSpPr>
          <p:nvPr/>
        </p:nvSpPr>
        <p:spPr bwMode="auto">
          <a:xfrm>
            <a:off x="4965700" y="41910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" name="Rectangle 235"/>
          <p:cNvSpPr>
            <a:spLocks noChangeArrowheads="1"/>
          </p:cNvSpPr>
          <p:nvPr/>
        </p:nvSpPr>
        <p:spPr bwMode="auto">
          <a:xfrm>
            <a:off x="4965700" y="4191000"/>
            <a:ext cx="5826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final end</a:t>
            </a:r>
            <a:endParaRPr lang="pt-BR"/>
          </a:p>
        </p:txBody>
      </p:sp>
      <p:sp>
        <p:nvSpPr>
          <p:cNvPr id="7404" name="Rectangle 236"/>
          <p:cNvSpPr>
            <a:spLocks noChangeArrowheads="1"/>
          </p:cNvSpPr>
          <p:nvPr/>
        </p:nvSpPr>
        <p:spPr bwMode="auto">
          <a:xfrm>
            <a:off x="5565775" y="4191000"/>
            <a:ext cx="1317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-</a:t>
            </a:r>
            <a:endParaRPr lang="pt-BR"/>
          </a:p>
        </p:txBody>
      </p:sp>
      <p:sp>
        <p:nvSpPr>
          <p:cNvPr id="7405" name="Rectangle 237"/>
          <p:cNvSpPr>
            <a:spLocks noChangeArrowheads="1"/>
          </p:cNvSpPr>
          <p:nvPr/>
        </p:nvSpPr>
        <p:spPr bwMode="auto">
          <a:xfrm>
            <a:off x="5621338" y="4191000"/>
            <a:ext cx="3508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use </a:t>
            </a:r>
            <a:endParaRPr lang="pt-BR"/>
          </a:p>
        </p:txBody>
      </p:sp>
      <p:sp>
        <p:nvSpPr>
          <p:cNvPr id="7406" name="Rectangle 238"/>
          <p:cNvSpPr>
            <a:spLocks noChangeArrowheads="1"/>
          </p:cNvSpPr>
          <p:nvPr/>
        </p:nvSpPr>
        <p:spPr bwMode="auto">
          <a:xfrm>
            <a:off x="4965700" y="4386263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7" name="Rectangle 239"/>
          <p:cNvSpPr>
            <a:spLocks noChangeArrowheads="1"/>
          </p:cNvSpPr>
          <p:nvPr/>
        </p:nvSpPr>
        <p:spPr bwMode="auto">
          <a:xfrm>
            <a:off x="4965700" y="4386263"/>
            <a:ext cx="5873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product. </a:t>
            </a:r>
            <a:endParaRPr lang="pt-BR"/>
          </a:p>
        </p:txBody>
      </p:sp>
      <p:sp>
        <p:nvSpPr>
          <p:cNvPr id="7408" name="Rectangle 240"/>
          <p:cNvSpPr>
            <a:spLocks noChangeArrowheads="1"/>
          </p:cNvSpPr>
          <p:nvPr/>
        </p:nvSpPr>
        <p:spPr bwMode="auto">
          <a:xfrm>
            <a:off x="4965700" y="4583113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9" name="Rectangle 241"/>
          <p:cNvSpPr>
            <a:spLocks noChangeArrowheads="1"/>
          </p:cNvSpPr>
          <p:nvPr/>
        </p:nvSpPr>
        <p:spPr bwMode="auto">
          <a:xfrm>
            <a:off x="4965700" y="4583113"/>
            <a:ext cx="1108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Performance b</a:t>
            </a:r>
            <a:endParaRPr lang="pt-BR"/>
          </a:p>
        </p:txBody>
      </p:sp>
      <p:sp>
        <p:nvSpPr>
          <p:cNvPr id="7410" name="Rectangle 242"/>
          <p:cNvSpPr>
            <a:spLocks noChangeArrowheads="1"/>
          </p:cNvSpPr>
          <p:nvPr/>
        </p:nvSpPr>
        <p:spPr bwMode="auto">
          <a:xfrm>
            <a:off x="5961063" y="4583113"/>
            <a:ext cx="3333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ased </a:t>
            </a:r>
            <a:endParaRPr lang="pt-BR"/>
          </a:p>
        </p:txBody>
      </p:sp>
      <p:sp>
        <p:nvSpPr>
          <p:cNvPr id="7411" name="Rectangle 243"/>
          <p:cNvSpPr>
            <a:spLocks noChangeArrowheads="1"/>
          </p:cNvSpPr>
          <p:nvPr/>
        </p:nvSpPr>
        <p:spPr bwMode="auto">
          <a:xfrm>
            <a:off x="4965700" y="4778375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12" name="Rectangle 244"/>
          <p:cNvSpPr>
            <a:spLocks noChangeArrowheads="1"/>
          </p:cNvSpPr>
          <p:nvPr/>
        </p:nvSpPr>
        <p:spPr bwMode="auto">
          <a:xfrm>
            <a:off x="4965700" y="4778375"/>
            <a:ext cx="13128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on adoption of ISO </a:t>
            </a:r>
            <a:endParaRPr lang="pt-BR"/>
          </a:p>
        </p:txBody>
      </p:sp>
      <p:sp>
        <p:nvSpPr>
          <p:cNvPr id="7413" name="Rectangle 245"/>
          <p:cNvSpPr>
            <a:spLocks noChangeArrowheads="1"/>
          </p:cNvSpPr>
          <p:nvPr/>
        </p:nvSpPr>
        <p:spPr bwMode="auto">
          <a:xfrm>
            <a:off x="4965700" y="4973638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14" name="Rectangle 246"/>
          <p:cNvSpPr>
            <a:spLocks noChangeArrowheads="1"/>
          </p:cNvSpPr>
          <p:nvPr/>
        </p:nvSpPr>
        <p:spPr bwMode="auto">
          <a:xfrm>
            <a:off x="4965700" y="4973638"/>
            <a:ext cx="11287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14000 voluntary </a:t>
            </a:r>
            <a:endParaRPr lang="pt-BR"/>
          </a:p>
        </p:txBody>
      </p:sp>
      <p:sp>
        <p:nvSpPr>
          <p:cNvPr id="7415" name="Rectangle 247"/>
          <p:cNvSpPr>
            <a:spLocks noChangeArrowheads="1"/>
          </p:cNvSpPr>
          <p:nvPr/>
        </p:nvSpPr>
        <p:spPr bwMode="auto">
          <a:xfrm>
            <a:off x="4965700" y="5170488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16" name="Rectangle 248"/>
          <p:cNvSpPr>
            <a:spLocks noChangeArrowheads="1"/>
          </p:cNvSpPr>
          <p:nvPr/>
        </p:nvSpPr>
        <p:spPr bwMode="auto">
          <a:xfrm>
            <a:off x="4965700" y="5170488"/>
            <a:ext cx="9763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guidelines Eco</a:t>
            </a:r>
            <a:endParaRPr lang="pt-BR"/>
          </a:p>
        </p:txBody>
      </p:sp>
      <p:sp>
        <p:nvSpPr>
          <p:cNvPr id="7417" name="Rectangle 249"/>
          <p:cNvSpPr>
            <a:spLocks noChangeArrowheads="1"/>
          </p:cNvSpPr>
          <p:nvPr/>
        </p:nvSpPr>
        <p:spPr bwMode="auto">
          <a:xfrm>
            <a:off x="5970588" y="5170488"/>
            <a:ext cx="1317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-</a:t>
            </a:r>
            <a:endParaRPr lang="pt-BR"/>
          </a:p>
        </p:txBody>
      </p:sp>
      <p:sp>
        <p:nvSpPr>
          <p:cNvPr id="7418" name="Rectangle 250"/>
          <p:cNvSpPr>
            <a:spLocks noChangeArrowheads="1"/>
          </p:cNvSpPr>
          <p:nvPr/>
        </p:nvSpPr>
        <p:spPr bwMode="auto">
          <a:xfrm>
            <a:off x="4965700" y="5365750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19" name="Rectangle 251"/>
          <p:cNvSpPr>
            <a:spLocks noChangeArrowheads="1"/>
          </p:cNvSpPr>
          <p:nvPr/>
        </p:nvSpPr>
        <p:spPr bwMode="auto">
          <a:xfrm>
            <a:off x="4965700" y="5365750"/>
            <a:ext cx="118586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labels attached to </a:t>
            </a:r>
            <a:endParaRPr lang="pt-BR"/>
          </a:p>
        </p:txBody>
      </p:sp>
      <p:sp>
        <p:nvSpPr>
          <p:cNvPr id="7420" name="Rectangle 252"/>
          <p:cNvSpPr>
            <a:spLocks noChangeArrowheads="1"/>
          </p:cNvSpPr>
          <p:nvPr/>
        </p:nvSpPr>
        <p:spPr bwMode="auto">
          <a:xfrm>
            <a:off x="4965700" y="55626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1" name="Rectangle 253"/>
          <p:cNvSpPr>
            <a:spLocks noChangeArrowheads="1"/>
          </p:cNvSpPr>
          <p:nvPr/>
        </p:nvSpPr>
        <p:spPr bwMode="auto">
          <a:xfrm>
            <a:off x="4965700" y="5562600"/>
            <a:ext cx="11795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‘environmentally </a:t>
            </a:r>
            <a:endParaRPr lang="pt-BR"/>
          </a:p>
        </p:txBody>
      </p:sp>
      <p:sp>
        <p:nvSpPr>
          <p:cNvPr id="7422" name="Rectangle 254"/>
          <p:cNvSpPr>
            <a:spLocks noChangeArrowheads="1"/>
          </p:cNvSpPr>
          <p:nvPr/>
        </p:nvSpPr>
        <p:spPr bwMode="auto">
          <a:xfrm>
            <a:off x="4965700" y="5757863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3" name="Rectangle 255"/>
          <p:cNvSpPr>
            <a:spLocks noChangeArrowheads="1"/>
          </p:cNvSpPr>
          <p:nvPr/>
        </p:nvSpPr>
        <p:spPr bwMode="auto">
          <a:xfrm>
            <a:off x="4965700" y="5757863"/>
            <a:ext cx="12303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friendly’ products.</a:t>
            </a:r>
            <a:endParaRPr lang="pt-BR"/>
          </a:p>
        </p:txBody>
      </p:sp>
      <p:sp>
        <p:nvSpPr>
          <p:cNvPr id="7424" name="Rectangle 256"/>
          <p:cNvSpPr>
            <a:spLocks noChangeArrowheads="1"/>
          </p:cNvSpPr>
          <p:nvPr/>
        </p:nvSpPr>
        <p:spPr bwMode="auto">
          <a:xfrm>
            <a:off x="6226175" y="5757863"/>
            <a:ext cx="115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  <p:sp>
        <p:nvSpPr>
          <p:cNvPr id="7425" name="Rectangle 257"/>
          <p:cNvSpPr>
            <a:spLocks noChangeArrowheads="1"/>
          </p:cNvSpPr>
          <p:nvPr/>
        </p:nvSpPr>
        <p:spPr bwMode="auto">
          <a:xfrm>
            <a:off x="4903788" y="2427288"/>
            <a:ext cx="61912" cy="3527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6" name="Rectangle 258"/>
          <p:cNvSpPr>
            <a:spLocks noChangeArrowheads="1"/>
          </p:cNvSpPr>
          <p:nvPr/>
        </p:nvSpPr>
        <p:spPr bwMode="auto">
          <a:xfrm>
            <a:off x="6284913" y="2427288"/>
            <a:ext cx="50800" cy="3527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7" name="Rectangle 259"/>
          <p:cNvSpPr>
            <a:spLocks noChangeArrowheads="1"/>
          </p:cNvSpPr>
          <p:nvPr/>
        </p:nvSpPr>
        <p:spPr bwMode="auto">
          <a:xfrm>
            <a:off x="6396038" y="2427288"/>
            <a:ext cx="1319212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8" name="Rectangle 260"/>
          <p:cNvSpPr>
            <a:spLocks noChangeArrowheads="1"/>
          </p:cNvSpPr>
          <p:nvPr/>
        </p:nvSpPr>
        <p:spPr bwMode="auto">
          <a:xfrm>
            <a:off x="6396038" y="2427288"/>
            <a:ext cx="10112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Strict Liability </a:t>
            </a:r>
            <a:endParaRPr lang="pt-BR"/>
          </a:p>
        </p:txBody>
      </p:sp>
      <p:sp>
        <p:nvSpPr>
          <p:cNvPr id="7429" name="Rectangle 261"/>
          <p:cNvSpPr>
            <a:spLocks noChangeArrowheads="1"/>
          </p:cNvSpPr>
          <p:nvPr/>
        </p:nvSpPr>
        <p:spPr bwMode="auto">
          <a:xfrm>
            <a:off x="6396038" y="2598738"/>
            <a:ext cx="992187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0" name="Rectangle 262"/>
          <p:cNvSpPr>
            <a:spLocks noChangeArrowheads="1"/>
          </p:cNvSpPr>
          <p:nvPr/>
        </p:nvSpPr>
        <p:spPr bwMode="auto">
          <a:xfrm>
            <a:off x="6396038" y="2622550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1" name="Rectangle 263"/>
          <p:cNvSpPr>
            <a:spLocks noChangeArrowheads="1"/>
          </p:cNvSpPr>
          <p:nvPr/>
        </p:nvSpPr>
        <p:spPr bwMode="auto">
          <a:xfrm>
            <a:off x="6396038" y="2622550"/>
            <a:ext cx="7429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Legislation</a:t>
            </a:r>
            <a:endParaRPr lang="pt-BR"/>
          </a:p>
        </p:txBody>
      </p:sp>
      <p:sp>
        <p:nvSpPr>
          <p:cNvPr id="7432" name="Rectangle 264"/>
          <p:cNvSpPr>
            <a:spLocks noChangeArrowheads="1"/>
          </p:cNvSpPr>
          <p:nvPr/>
        </p:nvSpPr>
        <p:spPr bwMode="auto">
          <a:xfrm>
            <a:off x="6396038" y="2794000"/>
            <a:ext cx="7620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3" name="Rectangle 265"/>
          <p:cNvSpPr>
            <a:spLocks noChangeArrowheads="1"/>
          </p:cNvSpPr>
          <p:nvPr/>
        </p:nvSpPr>
        <p:spPr bwMode="auto">
          <a:xfrm>
            <a:off x="7158038" y="2622550"/>
            <a:ext cx="3857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: The </a:t>
            </a:r>
            <a:endParaRPr lang="pt-BR"/>
          </a:p>
        </p:txBody>
      </p:sp>
      <p:sp>
        <p:nvSpPr>
          <p:cNvPr id="7434" name="Rectangle 266"/>
          <p:cNvSpPr>
            <a:spLocks noChangeArrowheads="1"/>
          </p:cNvSpPr>
          <p:nvPr/>
        </p:nvSpPr>
        <p:spPr bwMode="auto">
          <a:xfrm>
            <a:off x="6396038" y="2819400"/>
            <a:ext cx="1319212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5" name="Rectangle 267"/>
          <p:cNvSpPr>
            <a:spLocks noChangeArrowheads="1"/>
          </p:cNvSpPr>
          <p:nvPr/>
        </p:nvSpPr>
        <p:spPr bwMode="auto">
          <a:xfrm>
            <a:off x="6396038" y="2819400"/>
            <a:ext cx="7350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polluter or </a:t>
            </a:r>
            <a:endParaRPr lang="pt-BR"/>
          </a:p>
        </p:txBody>
      </p:sp>
      <p:sp>
        <p:nvSpPr>
          <p:cNvPr id="7436" name="Rectangle 268"/>
          <p:cNvSpPr>
            <a:spLocks noChangeArrowheads="1"/>
          </p:cNvSpPr>
          <p:nvPr/>
        </p:nvSpPr>
        <p:spPr bwMode="auto">
          <a:xfrm>
            <a:off x="6396038" y="3014663"/>
            <a:ext cx="1319212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7" name="Rectangle 269"/>
          <p:cNvSpPr>
            <a:spLocks noChangeArrowheads="1"/>
          </p:cNvSpPr>
          <p:nvPr/>
        </p:nvSpPr>
        <p:spPr bwMode="auto">
          <a:xfrm>
            <a:off x="6396038" y="3014663"/>
            <a:ext cx="11223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resource user by </a:t>
            </a:r>
            <a:endParaRPr lang="pt-BR"/>
          </a:p>
        </p:txBody>
      </p:sp>
      <p:sp>
        <p:nvSpPr>
          <p:cNvPr id="7438" name="Rectangle 270"/>
          <p:cNvSpPr>
            <a:spLocks noChangeArrowheads="1"/>
          </p:cNvSpPr>
          <p:nvPr/>
        </p:nvSpPr>
        <p:spPr bwMode="auto">
          <a:xfrm>
            <a:off x="6396038" y="3209925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9" name="Rectangle 271"/>
          <p:cNvSpPr>
            <a:spLocks noChangeArrowheads="1"/>
          </p:cNvSpPr>
          <p:nvPr/>
        </p:nvSpPr>
        <p:spPr bwMode="auto">
          <a:xfrm>
            <a:off x="6396038" y="3209925"/>
            <a:ext cx="11922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law is required to </a:t>
            </a:r>
            <a:endParaRPr lang="pt-BR"/>
          </a:p>
        </p:txBody>
      </p:sp>
      <p:sp>
        <p:nvSpPr>
          <p:cNvPr id="7440" name="Rectangle 272"/>
          <p:cNvSpPr>
            <a:spLocks noChangeArrowheads="1"/>
          </p:cNvSpPr>
          <p:nvPr/>
        </p:nvSpPr>
        <p:spPr bwMode="auto">
          <a:xfrm>
            <a:off x="6396038" y="3406775"/>
            <a:ext cx="1319212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1" name="Rectangle 273"/>
          <p:cNvSpPr>
            <a:spLocks noChangeArrowheads="1"/>
          </p:cNvSpPr>
          <p:nvPr/>
        </p:nvSpPr>
        <p:spPr bwMode="auto">
          <a:xfrm>
            <a:off x="6396038" y="3406775"/>
            <a:ext cx="11763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pay any damages </a:t>
            </a:r>
            <a:endParaRPr lang="pt-BR"/>
          </a:p>
        </p:txBody>
      </p:sp>
      <p:sp>
        <p:nvSpPr>
          <p:cNvPr id="7442" name="Rectangle 274"/>
          <p:cNvSpPr>
            <a:spLocks noChangeArrowheads="1"/>
          </p:cNvSpPr>
          <p:nvPr/>
        </p:nvSpPr>
        <p:spPr bwMode="auto">
          <a:xfrm>
            <a:off x="6396038" y="3602038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3" name="Rectangle 275"/>
          <p:cNvSpPr>
            <a:spLocks noChangeArrowheads="1"/>
          </p:cNvSpPr>
          <p:nvPr/>
        </p:nvSpPr>
        <p:spPr bwMode="auto">
          <a:xfrm>
            <a:off x="6396038" y="3602038"/>
            <a:ext cx="117316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to those affected. </a:t>
            </a:r>
            <a:endParaRPr lang="pt-BR"/>
          </a:p>
        </p:txBody>
      </p:sp>
      <p:sp>
        <p:nvSpPr>
          <p:cNvPr id="7444" name="Rectangle 276"/>
          <p:cNvSpPr>
            <a:spLocks noChangeArrowheads="1"/>
          </p:cNvSpPr>
          <p:nvPr/>
        </p:nvSpPr>
        <p:spPr bwMode="auto">
          <a:xfrm>
            <a:off x="6396038" y="3798888"/>
            <a:ext cx="1319212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5" name="Rectangle 277"/>
          <p:cNvSpPr>
            <a:spLocks noChangeArrowheads="1"/>
          </p:cNvSpPr>
          <p:nvPr/>
        </p:nvSpPr>
        <p:spPr bwMode="auto">
          <a:xfrm>
            <a:off x="6396038" y="3798888"/>
            <a:ext cx="11541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Damaged parties </a:t>
            </a:r>
            <a:endParaRPr lang="pt-BR"/>
          </a:p>
        </p:txBody>
      </p:sp>
      <p:sp>
        <p:nvSpPr>
          <p:cNvPr id="7446" name="Rectangle 278"/>
          <p:cNvSpPr>
            <a:spLocks noChangeArrowheads="1"/>
          </p:cNvSpPr>
          <p:nvPr/>
        </p:nvSpPr>
        <p:spPr bwMode="auto">
          <a:xfrm>
            <a:off x="6396038" y="3994150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7" name="Rectangle 279"/>
          <p:cNvSpPr>
            <a:spLocks noChangeArrowheads="1"/>
          </p:cNvSpPr>
          <p:nvPr/>
        </p:nvSpPr>
        <p:spPr bwMode="auto">
          <a:xfrm>
            <a:off x="6396038" y="3994150"/>
            <a:ext cx="70961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collect sett</a:t>
            </a:r>
            <a:endParaRPr lang="pt-BR"/>
          </a:p>
        </p:txBody>
      </p:sp>
      <p:sp>
        <p:nvSpPr>
          <p:cNvPr id="7448" name="Rectangle 280"/>
          <p:cNvSpPr>
            <a:spLocks noChangeArrowheads="1"/>
          </p:cNvSpPr>
          <p:nvPr/>
        </p:nvSpPr>
        <p:spPr bwMode="auto">
          <a:xfrm>
            <a:off x="7129463" y="3994150"/>
            <a:ext cx="554037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lements </a:t>
            </a:r>
            <a:endParaRPr lang="pt-BR"/>
          </a:p>
        </p:txBody>
      </p:sp>
      <p:sp>
        <p:nvSpPr>
          <p:cNvPr id="7449" name="Rectangle 281"/>
          <p:cNvSpPr>
            <a:spLocks noChangeArrowheads="1"/>
          </p:cNvSpPr>
          <p:nvPr/>
        </p:nvSpPr>
        <p:spPr bwMode="auto">
          <a:xfrm>
            <a:off x="6396038" y="4191000"/>
            <a:ext cx="1319212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0" name="Rectangle 282"/>
          <p:cNvSpPr>
            <a:spLocks noChangeArrowheads="1"/>
          </p:cNvSpPr>
          <p:nvPr/>
        </p:nvSpPr>
        <p:spPr bwMode="auto">
          <a:xfrm>
            <a:off x="6396038" y="4191000"/>
            <a:ext cx="11938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through litigation </a:t>
            </a:r>
            <a:endParaRPr lang="pt-BR"/>
          </a:p>
        </p:txBody>
      </p:sp>
      <p:sp>
        <p:nvSpPr>
          <p:cNvPr id="7451" name="Rectangle 283"/>
          <p:cNvSpPr>
            <a:spLocks noChangeArrowheads="1"/>
          </p:cNvSpPr>
          <p:nvPr/>
        </p:nvSpPr>
        <p:spPr bwMode="auto">
          <a:xfrm>
            <a:off x="6396038" y="4386263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2" name="Rectangle 284"/>
          <p:cNvSpPr>
            <a:spLocks noChangeArrowheads="1"/>
          </p:cNvSpPr>
          <p:nvPr/>
        </p:nvSpPr>
        <p:spPr bwMode="auto">
          <a:xfrm>
            <a:off x="6396038" y="4386263"/>
            <a:ext cx="11588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and court system.</a:t>
            </a:r>
            <a:endParaRPr lang="pt-BR"/>
          </a:p>
        </p:txBody>
      </p:sp>
      <p:sp>
        <p:nvSpPr>
          <p:cNvPr id="7453" name="Rectangle 285"/>
          <p:cNvSpPr>
            <a:spLocks noChangeArrowheads="1"/>
          </p:cNvSpPr>
          <p:nvPr/>
        </p:nvSpPr>
        <p:spPr bwMode="auto">
          <a:xfrm>
            <a:off x="7588250" y="4386263"/>
            <a:ext cx="115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  <p:sp>
        <p:nvSpPr>
          <p:cNvPr id="7454" name="Rectangle 286"/>
          <p:cNvSpPr>
            <a:spLocks noChangeArrowheads="1"/>
          </p:cNvSpPr>
          <p:nvPr/>
        </p:nvSpPr>
        <p:spPr bwMode="auto">
          <a:xfrm>
            <a:off x="6335713" y="2427288"/>
            <a:ext cx="60325" cy="2155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5" name="Rectangle 287"/>
          <p:cNvSpPr>
            <a:spLocks noChangeArrowheads="1"/>
          </p:cNvSpPr>
          <p:nvPr/>
        </p:nvSpPr>
        <p:spPr bwMode="auto">
          <a:xfrm>
            <a:off x="7715250" y="2427288"/>
            <a:ext cx="52388" cy="2155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6" name="Rectangle 288"/>
          <p:cNvSpPr>
            <a:spLocks noChangeArrowheads="1"/>
          </p:cNvSpPr>
          <p:nvPr/>
        </p:nvSpPr>
        <p:spPr bwMode="auto">
          <a:xfrm>
            <a:off x="6335713" y="4583113"/>
            <a:ext cx="1431925" cy="1371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7" name="Rectangle 289"/>
          <p:cNvSpPr>
            <a:spLocks noChangeArrowheads="1"/>
          </p:cNvSpPr>
          <p:nvPr/>
        </p:nvSpPr>
        <p:spPr bwMode="auto">
          <a:xfrm>
            <a:off x="609600" y="2427288"/>
            <a:ext cx="9525" cy="35274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8" name="Rectangle 290"/>
          <p:cNvSpPr>
            <a:spLocks noChangeArrowheads="1"/>
          </p:cNvSpPr>
          <p:nvPr/>
        </p:nvSpPr>
        <p:spPr bwMode="auto">
          <a:xfrm>
            <a:off x="7767638" y="2427288"/>
            <a:ext cx="9525" cy="35274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9" name="Rectangle 291"/>
          <p:cNvSpPr>
            <a:spLocks noChangeArrowheads="1"/>
          </p:cNvSpPr>
          <p:nvPr/>
        </p:nvSpPr>
        <p:spPr bwMode="auto">
          <a:xfrm>
            <a:off x="671513" y="5954713"/>
            <a:ext cx="115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76238"/>
            <a:ext cx="7620000" cy="609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pt-BR" sz="36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3600" b="1"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Cost-</a:t>
            </a:r>
            <a:r>
              <a:rPr lang="pt-BR" sz="3600" b="1"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aving potentiality</a:t>
            </a:r>
            <a:br>
              <a:rPr lang="en-US" sz="3600" b="1">
                <a:ea typeface="Arial Unicode MS" pitchFamily="34" charset="-128"/>
                <a:cs typeface="Arial Unicode MS" pitchFamily="34" charset="-128"/>
              </a:rPr>
            </a:br>
            <a:endParaRPr lang="en-US" sz="36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>
                <a:ea typeface="SimSun" pitchFamily="2" charset="-122"/>
              </a:rPr>
              <a:t>P</a:t>
            </a:r>
            <a:r>
              <a:rPr lang="en-US" sz="2800">
                <a:ea typeface="SimSun" pitchFamily="2" charset="-122"/>
              </a:rPr>
              <a:t>otential cost-savings depend on control cost heterogeneity among polluters/users</a:t>
            </a:r>
          </a:p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On location, size, technology, information and managerial skills </a:t>
            </a:r>
          </a:p>
          <a:p>
            <a:pPr algn="just">
              <a:lnSpc>
                <a:spcPct val="90000"/>
              </a:lnSpc>
            </a:pPr>
            <a:r>
              <a:rPr lang="es-ES" sz="2800">
                <a:cs typeface="Times New Roman" pitchFamily="18" charset="0"/>
              </a:rPr>
              <a:t>C</a:t>
            </a:r>
            <a:r>
              <a:rPr lang="en-US" sz="2800">
                <a:cs typeface="Times New Roman" pitchFamily="18" charset="0"/>
              </a:rPr>
              <a:t>ost-saving benefits must be balanced against implementation 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cs typeface="Times New Roman" pitchFamily="18" charset="0"/>
              </a:rPr>
              <a:t>I</a:t>
            </a:r>
            <a:r>
              <a:rPr lang="en-US" sz="2800">
                <a:cs typeface="Times New Roman" pitchFamily="18" charset="0"/>
              </a:rPr>
              <a:t>nstitutional changes: different expertise on tax collection and accounting 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>
                <a:cs typeface="Times New Roman" pitchFamily="18" charset="0"/>
              </a:rPr>
              <a:t>C</a:t>
            </a:r>
            <a:r>
              <a:rPr lang="en-US" sz="2800">
                <a:cs typeface="Times New Roman" pitchFamily="18" charset="0"/>
              </a:rPr>
              <a:t>are with the temptation to reckon on EI revenues to build up the needed institutional capacity (vicious circle) 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pt-BR" sz="32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3200" b="1">
                <a:ea typeface="Arial Unicode MS" pitchFamily="34" charset="-128"/>
                <a:cs typeface="Arial Unicode MS" pitchFamily="34" charset="-128"/>
              </a:rPr>
            </a:br>
            <a:r>
              <a:rPr lang="en-US" sz="3200" b="1">
                <a:ea typeface="Arial Unicode MS" pitchFamily="34" charset="-128"/>
                <a:cs typeface="Arial Unicode MS" pitchFamily="34" charset="-128"/>
              </a:rPr>
              <a:t>Environmental targeting and uncertainty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/>
            <a:r>
              <a:rPr lang="pt-BR">
                <a:cs typeface="Times New Roman" pitchFamily="18" charset="0"/>
              </a:rPr>
              <a:t>T</a:t>
            </a:r>
            <a:r>
              <a:rPr lang="en-US">
                <a:cs typeface="Times New Roman" pitchFamily="18" charset="0"/>
              </a:rPr>
              <a:t>arget </a:t>
            </a:r>
            <a:r>
              <a:rPr lang="pt-BR">
                <a:cs typeface="Times New Roman" pitchFamily="18" charset="0"/>
              </a:rPr>
              <a:t>t</a:t>
            </a:r>
            <a:r>
              <a:rPr lang="en-US">
                <a:cs typeface="Times New Roman" pitchFamily="18" charset="0"/>
              </a:rPr>
              <a:t>he immediate source of environmental damage to avoid spillover effects </a:t>
            </a:r>
          </a:p>
          <a:p>
            <a:pPr algn="just"/>
            <a:r>
              <a:rPr lang="pt-BR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ggregate targets may vary in spatial terms so as the pricing structure </a:t>
            </a:r>
            <a:endParaRPr lang="pt-BR">
              <a:cs typeface="Times New Roman" pitchFamily="18" charset="0"/>
            </a:endParaRPr>
          </a:p>
          <a:p>
            <a:pPr algn="just"/>
            <a:r>
              <a:rPr lang="es-ES">
                <a:cs typeface="Times New Roman" pitchFamily="18" charset="0"/>
              </a:rPr>
              <a:t>I</a:t>
            </a:r>
            <a:r>
              <a:rPr lang="en-US">
                <a:cs typeface="Times New Roman" pitchFamily="18" charset="0"/>
              </a:rPr>
              <a:t>mperfect information and trial-and-error approach</a:t>
            </a:r>
            <a:endParaRPr lang="pt-BR">
              <a:cs typeface="Times New Roman" pitchFamily="18" charset="0"/>
            </a:endParaRPr>
          </a:p>
          <a:p>
            <a:pPr algn="just"/>
            <a:r>
              <a:rPr lang="es-ES">
                <a:cs typeface="Times New Roman" pitchFamily="18" charset="0"/>
              </a:rPr>
              <a:t>A</a:t>
            </a:r>
            <a:r>
              <a:rPr lang="en-US">
                <a:cs typeface="Times New Roman" pitchFamily="18" charset="0"/>
              </a:rPr>
              <a:t>void prices when marginal damage function is steep</a:t>
            </a:r>
            <a:endParaRPr lang="pt-BR">
              <a:cs typeface="Times New Roman" pitchFamily="18" charset="0"/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467600" cy="838200"/>
          </a:xfrm>
        </p:spPr>
        <p:txBody>
          <a:bodyPr/>
          <a:lstStyle/>
          <a:p>
            <a:r>
              <a:rPr lang="pt-BR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b="1"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Subsidies</a:t>
            </a:r>
            <a:br>
              <a:rPr lang="en-US" sz="3600" b="1">
                <a:ea typeface="Arial Unicode MS" pitchFamily="34" charset="-128"/>
                <a:cs typeface="Arial Unicode MS" pitchFamily="34" charset="-128"/>
              </a:rPr>
            </a:br>
            <a:endParaRPr lang="en-US" sz="36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/>
            <a:r>
              <a:rPr lang="pt-BR">
                <a:ea typeface="SimSun" pitchFamily="2" charset="-122"/>
              </a:rPr>
              <a:t>E</a:t>
            </a:r>
            <a:r>
              <a:rPr lang="en-US">
                <a:ea typeface="SimSun" pitchFamily="2" charset="-122"/>
              </a:rPr>
              <a:t>nvironmental subsidies in all forms are widely used</a:t>
            </a:r>
          </a:p>
          <a:p>
            <a:pPr algn="just"/>
            <a:r>
              <a:rPr lang="es-ES">
                <a:ea typeface="SimSun" pitchFamily="2" charset="-122"/>
              </a:rPr>
              <a:t>C</a:t>
            </a:r>
            <a:r>
              <a:rPr lang="en-US">
                <a:ea typeface="SimSun" pitchFamily="2" charset="-122"/>
              </a:rPr>
              <a:t>harges will lead to the same control equilibrium level in the short-run</a:t>
            </a:r>
          </a:p>
          <a:p>
            <a:pPr algn="just"/>
            <a:r>
              <a:rPr lang="es-ES">
                <a:ea typeface="SimSun" pitchFamily="2" charset="-122"/>
              </a:rPr>
              <a:t>I</a:t>
            </a:r>
            <a:r>
              <a:rPr lang="en-US">
                <a:ea typeface="SimSun" pitchFamily="2" charset="-122"/>
              </a:rPr>
              <a:t>n a dynamic perspective may reduce incentives for technological</a:t>
            </a:r>
            <a:r>
              <a:rPr lang="es-ES">
                <a:ea typeface="SimSun" pitchFamily="2" charset="-122"/>
              </a:rPr>
              <a:t> innovation</a:t>
            </a:r>
            <a:r>
              <a:rPr lang="en-US">
                <a:ea typeface="SimSun" pitchFamily="2" charset="-122"/>
              </a:rPr>
              <a:t> and affect new entries</a:t>
            </a:r>
          </a:p>
          <a:p>
            <a:pPr algn="just"/>
            <a:r>
              <a:rPr lang="pt-BR">
                <a:ea typeface="SimSun" pitchFamily="2" charset="-122"/>
              </a:rPr>
              <a:t>E</a:t>
            </a:r>
            <a:r>
              <a:rPr lang="en-US">
                <a:ea typeface="SimSun" pitchFamily="2" charset="-122"/>
              </a:rPr>
              <a:t>xemptions and charge differentiation abound, including in the OECD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5410200"/>
          </a:xfrm>
        </p:spPr>
        <p:txBody>
          <a:bodyPr/>
          <a:lstStyle/>
          <a:p>
            <a:pPr algn="just">
              <a:buFontTx/>
              <a:buNone/>
            </a:pPr>
            <a:r>
              <a:rPr lang="es-ES">
                <a:ea typeface="SimSun" pitchFamily="2" charset="-122"/>
              </a:rPr>
              <a:t>(cont) </a:t>
            </a:r>
            <a:r>
              <a:rPr lang="en-US">
                <a:ea typeface="SimSun" pitchFamily="2" charset="-122"/>
              </a:rPr>
              <a:t>For example, in France for agricultural water and in Scandinavia for energy-intense industries in air pollution charges</a:t>
            </a:r>
          </a:p>
          <a:p>
            <a:pPr algn="just"/>
            <a:r>
              <a:rPr lang="es-ES">
                <a:ea typeface="SimSun" pitchFamily="2" charset="-122"/>
              </a:rPr>
              <a:t>S</a:t>
            </a:r>
            <a:r>
              <a:rPr lang="en-US">
                <a:ea typeface="SimSun" pitchFamily="2" charset="-122"/>
              </a:rPr>
              <a:t>ubsidies are inevitable to trade off environmental and growth targets</a:t>
            </a:r>
          </a:p>
          <a:p>
            <a:r>
              <a:rPr lang="es-ES">
                <a:ea typeface="SimSun" pitchFamily="2" charset="-122"/>
              </a:rPr>
              <a:t>C</a:t>
            </a:r>
            <a:r>
              <a:rPr lang="en-US">
                <a:ea typeface="SimSun" pitchFamily="2" charset="-122"/>
              </a:rPr>
              <a:t>ross-subsidies, even when aggregate environmental and revenue targets are met, assure improved equity gains at the expense of efficiency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837</Words>
  <Application>Microsoft Office PowerPoint</Application>
  <PresentationFormat>On-screen Show (4:3)</PresentationFormat>
  <Paragraphs>259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Times New Roman</vt:lpstr>
      <vt:lpstr>Arial</vt:lpstr>
      <vt:lpstr>Courier New</vt:lpstr>
      <vt:lpstr>Arial Unicode MS</vt:lpstr>
      <vt:lpstr>SimSun</vt:lpstr>
      <vt:lpstr>Times</vt:lpstr>
      <vt:lpstr>Helvetica</vt:lpstr>
      <vt:lpstr>Estrutura padrão</vt:lpstr>
      <vt:lpstr>Slide 1</vt:lpstr>
      <vt:lpstr>Pricing Criteria and EI Description</vt:lpstr>
      <vt:lpstr>Slide 3</vt:lpstr>
      <vt:lpstr>Slide 4</vt:lpstr>
      <vt:lpstr>Slide 5</vt:lpstr>
      <vt:lpstr> Cost-saving potentiality </vt:lpstr>
      <vt:lpstr> Environmental targeting and uncertainty </vt:lpstr>
      <vt:lpstr> Subsidies </vt:lpstr>
      <vt:lpstr>Slide 9</vt:lpstr>
      <vt:lpstr>Revenues and incentives </vt:lpstr>
      <vt:lpstr>Slide 11</vt:lpstr>
      <vt:lpstr>Double dividend </vt:lpstr>
      <vt:lpstr>Market creation</vt:lpstr>
      <vt:lpstr>Slide 14</vt:lpstr>
      <vt:lpstr>Conclusions</vt:lpstr>
      <vt:lpstr>Slide 16</vt:lpstr>
      <vt:lpstr>Policy Analysis Phase </vt:lpstr>
      <vt:lpstr>Instrument Analysis Phase </vt:lpstr>
      <vt:lpstr>Instrument Development Phase </vt:lpstr>
    </vt:vector>
  </TitlesOfParts>
  <Company>DLIPEA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seroa</dc:creator>
  <cp:lastModifiedBy>anarod</cp:lastModifiedBy>
  <cp:revision>11</cp:revision>
  <dcterms:created xsi:type="dcterms:W3CDTF">2001-06-07T12:20:15Z</dcterms:created>
  <dcterms:modified xsi:type="dcterms:W3CDTF">2010-07-12T02:21:25Z</dcterms:modified>
</cp:coreProperties>
</file>