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26" r:id="rId1"/>
  </p:sldMasterIdLst>
  <p:handoutMasterIdLst>
    <p:handoutMasterId r:id="rId22"/>
  </p:handoutMasterIdLst>
  <p:sldIdLst>
    <p:sldId id="267" r:id="rId2"/>
    <p:sldId id="293" r:id="rId3"/>
    <p:sldId id="287" r:id="rId4"/>
    <p:sldId id="269" r:id="rId5"/>
    <p:sldId id="270" r:id="rId6"/>
    <p:sldId id="271" r:id="rId7"/>
    <p:sldId id="290" r:id="rId8"/>
    <p:sldId id="274" r:id="rId9"/>
    <p:sldId id="275" r:id="rId10"/>
    <p:sldId id="277" r:id="rId11"/>
    <p:sldId id="257" r:id="rId12"/>
    <p:sldId id="258" r:id="rId13"/>
    <p:sldId id="278" r:id="rId14"/>
    <p:sldId id="279" r:id="rId15"/>
    <p:sldId id="280" r:id="rId16"/>
    <p:sldId id="284" r:id="rId17"/>
    <p:sldId id="285" r:id="rId18"/>
    <p:sldId id="286" r:id="rId19"/>
    <p:sldId id="294" r:id="rId20"/>
    <p:sldId id="296" r:id="rId21"/>
  </p:sldIdLst>
  <p:sldSz cx="9144000" cy="6858000" type="screen4x3"/>
  <p:notesSz cx="6858000" cy="9296400"/>
  <p:embeddedFontLst>
    <p:embeddedFont>
      <p:font typeface="Verdana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129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129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F3E44F1-A950-4E35-A48D-32F7BFD24A4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625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6260" name="Rectangle 1028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6261" name="Rectangle 102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6262" name="Rectangle 103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EE5E707-4AEA-4C7B-92CC-397C5FDB546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6263" name="AutoShape 1031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41879-A8E0-4710-B8D8-50FB80DD22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404FA-C3BF-49BC-92F3-CEC93C7076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66738" y="17526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66738" y="3962400"/>
            <a:ext cx="39243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FFFBAA75-12F5-4656-9F9F-63B5717B95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7639F551-1C19-4284-B188-E17A5AE61B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68E948CE-31E8-44F1-9E5E-0A6510F058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1639D4-F5B7-4065-8A1C-9FBF6F74B5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671963-76F4-47F4-9472-FDDA4C0E9D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D0E9D-DFD6-40CC-ABA0-A73F8972EC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470DC-8B5B-4978-B152-9F69CCA3EC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9C959-8739-4B9B-AA38-DE4BFE3E71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7F6C28-91CE-4355-BF2C-3593D6F176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B7D74B-9201-4830-92E4-FC6B0028BC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E63C5-587F-4460-8687-432D5D9377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5236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95237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523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n-US"/>
          </a:p>
        </p:txBody>
      </p:sp>
      <p:sp>
        <p:nvSpPr>
          <p:cNvPr id="9524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E053D48-6F03-44B2-8D53-05FD7A761B9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2.xls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3.xls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/>
              <a:t>An Example of Economic Valuation Using a Stated Preference Technique: An Application to Dive Tourism in Bonaire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sz="2400"/>
          </a:p>
          <a:p>
            <a:r>
              <a:rPr lang="en-US" sz="2400"/>
              <a:t>George R. Parsons</a:t>
            </a:r>
          </a:p>
          <a:p>
            <a:r>
              <a:rPr lang="en-US" sz="2400"/>
              <a:t>University of Delaware</a:t>
            </a:r>
          </a:p>
          <a:p>
            <a:r>
              <a:rPr lang="en-US" sz="2400"/>
              <a:t>March 9, 2004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Text Box 2"/>
          <p:cNvSpPr txBox="1">
            <a:spLocks noChangeArrowheads="1"/>
          </p:cNvSpPr>
          <p:nvPr/>
        </p:nvSpPr>
        <p:spPr bwMode="auto">
          <a:xfrm>
            <a:off x="304800" y="1752600"/>
            <a:ext cx="838200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>
                <a:solidFill>
                  <a:srgbClr val="000099"/>
                </a:solidFill>
                <a:latin typeface="Arial" pitchFamily="34" charset="0"/>
              </a:rPr>
              <a:t>Now we are going to ask you three hypothetical questions.  Each has the same format.</a:t>
            </a:r>
          </a:p>
          <a:p>
            <a:pPr lvl="1"/>
            <a:endParaRPr lang="en-US" b="1">
              <a:solidFill>
                <a:srgbClr val="000099"/>
              </a:solidFill>
              <a:latin typeface="Arial" pitchFamily="34" charset="0"/>
            </a:endParaRPr>
          </a:p>
          <a:p>
            <a:pPr lvl="1"/>
            <a:r>
              <a:rPr lang="en-US" b="1">
                <a:latin typeface="Arial" pitchFamily="34" charset="0"/>
              </a:rPr>
              <a:t>Suppose that prior to your most recent trip to Bonaire you were offered two dive vacations: one to Bonaire and another to a similar Caribbean Island.  Assume that the cost of each vacation, excluding the dive tag, was the same as the cost of your recent Bonaire trip.</a:t>
            </a:r>
          </a:p>
          <a:p>
            <a:pPr lvl="1"/>
            <a:endParaRPr lang="en-US" b="1">
              <a:latin typeface="Arial" pitchFamily="34" charset="0"/>
            </a:endParaRPr>
          </a:p>
          <a:p>
            <a:pPr lvl="1"/>
            <a:r>
              <a:rPr lang="en-US" b="1">
                <a:latin typeface="Arial" pitchFamily="34" charset="0"/>
              </a:rPr>
              <a:t>Suppose that the two destinations varied </a:t>
            </a:r>
            <a:r>
              <a:rPr lang="en-US" b="1" u="sng">
                <a:latin typeface="Arial" pitchFamily="34" charset="0"/>
              </a:rPr>
              <a:t>only</a:t>
            </a:r>
            <a:r>
              <a:rPr lang="en-US" b="1">
                <a:latin typeface="Arial" pitchFamily="34" charset="0"/>
              </a:rPr>
              <a:t> by dive tag price, average coral cover, diversity of fish and coral species, and average visibility.</a:t>
            </a:r>
          </a:p>
          <a:p>
            <a:pPr lvl="1"/>
            <a:endParaRPr lang="en-US" b="1">
              <a:latin typeface="Arial" pitchFamily="34" charset="0"/>
            </a:endParaRPr>
          </a:p>
          <a:p>
            <a:pPr lvl="1"/>
            <a:r>
              <a:rPr lang="en-US" b="1">
                <a:latin typeface="Arial" pitchFamily="34" charset="0"/>
              </a:rPr>
              <a:t>  </a:t>
            </a:r>
            <a:r>
              <a:rPr lang="en-US" b="1">
                <a:solidFill>
                  <a:srgbClr val="000099"/>
                </a:solidFill>
                <a:latin typeface="Arial" pitchFamily="34" charset="0"/>
              </a:rPr>
              <a:t>If the characteristics of each island varied as shown below …</a:t>
            </a:r>
            <a:endParaRPr lang="en-US">
              <a:solidFill>
                <a:srgbClr val="000099"/>
              </a:solidFill>
            </a:endParaRPr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title"/>
          </p:nvPr>
        </p:nvSpPr>
        <p:spPr>
          <a:xfrm>
            <a:off x="574675" y="685800"/>
            <a:ext cx="8001000" cy="835025"/>
          </a:xfrm>
        </p:spPr>
        <p:txBody>
          <a:bodyPr/>
          <a:lstStyle/>
          <a:p>
            <a:r>
              <a:rPr lang="en-US" sz="2800"/>
              <a:t>Conjoint Question Prelude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914" name="Group 2"/>
          <p:cNvGrpSpPr>
            <a:grpSpLocks/>
          </p:cNvGrpSpPr>
          <p:nvPr/>
        </p:nvGrpSpPr>
        <p:grpSpPr bwMode="auto">
          <a:xfrm>
            <a:off x="1524000" y="990600"/>
            <a:ext cx="6019800" cy="3749675"/>
            <a:chOff x="-2" y="516"/>
            <a:chExt cx="2940" cy="3170"/>
          </a:xfrm>
        </p:grpSpPr>
        <p:grpSp>
          <p:nvGrpSpPr>
            <p:cNvPr id="166915" name="Group 3"/>
            <p:cNvGrpSpPr>
              <a:grpSpLocks/>
            </p:cNvGrpSpPr>
            <p:nvPr/>
          </p:nvGrpSpPr>
          <p:grpSpPr bwMode="auto">
            <a:xfrm>
              <a:off x="0" y="518"/>
              <a:ext cx="2936" cy="3166"/>
              <a:chOff x="0" y="518"/>
              <a:chExt cx="2936" cy="3166"/>
            </a:xfrm>
          </p:grpSpPr>
          <p:grpSp>
            <p:nvGrpSpPr>
              <p:cNvPr id="166916" name="Group 4"/>
              <p:cNvGrpSpPr>
                <a:grpSpLocks/>
              </p:cNvGrpSpPr>
              <p:nvPr/>
            </p:nvGrpSpPr>
            <p:grpSpPr bwMode="auto">
              <a:xfrm>
                <a:off x="0" y="518"/>
                <a:ext cx="1072" cy="921"/>
                <a:chOff x="0" y="518"/>
                <a:chExt cx="1072" cy="921"/>
              </a:xfrm>
            </p:grpSpPr>
            <p:sp>
              <p:nvSpPr>
                <p:cNvPr id="166917" name="Rectangle 5"/>
                <p:cNvSpPr>
                  <a:spLocks noChangeArrowheads="1"/>
                </p:cNvSpPr>
                <p:nvPr/>
              </p:nvSpPr>
              <p:spPr bwMode="auto">
                <a:xfrm>
                  <a:off x="43" y="518"/>
                  <a:ext cx="986" cy="9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n-US" sz="1600" b="1">
                      <a:solidFill>
                        <a:srgbClr val="000099"/>
                      </a:solidFill>
                      <a:latin typeface="Arial" pitchFamily="34" charset="0"/>
                      <a:cs typeface="Times New Roman" pitchFamily="18" charset="0"/>
                    </a:rPr>
                    <a:t>Site Attribute</a:t>
                  </a:r>
                  <a:endParaRPr lang="en-US" sz="1600">
                    <a:solidFill>
                      <a:srgbClr val="000099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66918" name="Rectangle 6"/>
                <p:cNvSpPr>
                  <a:spLocks noChangeArrowheads="1"/>
                </p:cNvSpPr>
                <p:nvPr/>
              </p:nvSpPr>
              <p:spPr bwMode="auto">
                <a:xfrm>
                  <a:off x="0" y="518"/>
                  <a:ext cx="1072" cy="921"/>
                </a:xfrm>
                <a:prstGeom prst="rect">
                  <a:avLst/>
                </a:prstGeom>
                <a:noFill/>
                <a:ln w="7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6919" name="Group 7"/>
              <p:cNvGrpSpPr>
                <a:grpSpLocks/>
              </p:cNvGrpSpPr>
              <p:nvPr/>
            </p:nvGrpSpPr>
            <p:grpSpPr bwMode="auto">
              <a:xfrm>
                <a:off x="1072" y="518"/>
                <a:ext cx="1864" cy="403"/>
                <a:chOff x="1072" y="518"/>
                <a:chExt cx="1864" cy="403"/>
              </a:xfrm>
            </p:grpSpPr>
            <p:sp>
              <p:nvSpPr>
                <p:cNvPr id="166920" name="Rectangle 8"/>
                <p:cNvSpPr>
                  <a:spLocks noChangeArrowheads="1"/>
                </p:cNvSpPr>
                <p:nvPr/>
              </p:nvSpPr>
              <p:spPr bwMode="auto">
                <a:xfrm>
                  <a:off x="1115" y="518"/>
                  <a:ext cx="1778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600" b="1">
                      <a:solidFill>
                        <a:srgbClr val="000099"/>
                      </a:solidFill>
                      <a:latin typeface="Arial" pitchFamily="34" charset="0"/>
                      <a:cs typeface="Times New Roman" pitchFamily="18" charset="0"/>
                    </a:rPr>
                    <a:t>Options</a:t>
                  </a:r>
                  <a:endParaRPr lang="en-US" sz="1600" b="1">
                    <a:solidFill>
                      <a:srgbClr val="000099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66921" name="Rectangle 9"/>
                <p:cNvSpPr>
                  <a:spLocks noChangeArrowheads="1"/>
                </p:cNvSpPr>
                <p:nvPr/>
              </p:nvSpPr>
              <p:spPr bwMode="auto">
                <a:xfrm>
                  <a:off x="1072" y="518"/>
                  <a:ext cx="1864" cy="403"/>
                </a:xfrm>
                <a:prstGeom prst="rect">
                  <a:avLst/>
                </a:prstGeom>
                <a:noFill/>
                <a:ln w="7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6922" name="Group 10"/>
              <p:cNvGrpSpPr>
                <a:grpSpLocks/>
              </p:cNvGrpSpPr>
              <p:nvPr/>
            </p:nvGrpSpPr>
            <p:grpSpPr bwMode="auto">
              <a:xfrm>
                <a:off x="1072" y="921"/>
                <a:ext cx="540" cy="518"/>
                <a:chOff x="1072" y="921"/>
                <a:chExt cx="540" cy="518"/>
              </a:xfrm>
            </p:grpSpPr>
            <p:sp>
              <p:nvSpPr>
                <p:cNvPr id="166923" name="Rectangle 11"/>
                <p:cNvSpPr>
                  <a:spLocks noChangeArrowheads="1"/>
                </p:cNvSpPr>
                <p:nvPr/>
              </p:nvSpPr>
              <p:spPr bwMode="auto">
                <a:xfrm>
                  <a:off x="1115" y="921"/>
                  <a:ext cx="454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200" b="1">
                      <a:solidFill>
                        <a:srgbClr val="000099"/>
                      </a:solidFill>
                      <a:latin typeface="Arial" pitchFamily="34" charset="0"/>
                      <a:cs typeface="Times New Roman" pitchFamily="18" charset="0"/>
                    </a:rPr>
                    <a:t>Bonaire</a:t>
                  </a:r>
                  <a:endParaRPr lang="en-US" sz="1200">
                    <a:solidFill>
                      <a:srgbClr val="000099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66924" name="Rectangle 12"/>
                <p:cNvSpPr>
                  <a:spLocks noChangeArrowheads="1"/>
                </p:cNvSpPr>
                <p:nvPr/>
              </p:nvSpPr>
              <p:spPr bwMode="auto">
                <a:xfrm>
                  <a:off x="1072" y="921"/>
                  <a:ext cx="540" cy="518"/>
                </a:xfrm>
                <a:prstGeom prst="rect">
                  <a:avLst/>
                </a:prstGeom>
                <a:noFill/>
                <a:ln w="7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6925" name="Group 13"/>
              <p:cNvGrpSpPr>
                <a:grpSpLocks/>
              </p:cNvGrpSpPr>
              <p:nvPr/>
            </p:nvGrpSpPr>
            <p:grpSpPr bwMode="auto">
              <a:xfrm>
                <a:off x="1612" y="921"/>
                <a:ext cx="590" cy="518"/>
                <a:chOff x="1612" y="921"/>
                <a:chExt cx="590" cy="518"/>
              </a:xfrm>
            </p:grpSpPr>
            <p:sp>
              <p:nvSpPr>
                <p:cNvPr id="166926" name="Rectangle 14"/>
                <p:cNvSpPr>
                  <a:spLocks noChangeArrowheads="1"/>
                </p:cNvSpPr>
                <p:nvPr/>
              </p:nvSpPr>
              <p:spPr bwMode="auto">
                <a:xfrm>
                  <a:off x="1655" y="921"/>
                  <a:ext cx="504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200" b="1">
                      <a:solidFill>
                        <a:srgbClr val="000099"/>
                      </a:solidFill>
                      <a:latin typeface="Arial" pitchFamily="34" charset="0"/>
                      <a:cs typeface="Times New Roman" pitchFamily="18" charset="0"/>
                    </a:rPr>
                    <a:t>Other Island</a:t>
                  </a:r>
                  <a:endParaRPr lang="en-US" sz="1200">
                    <a:solidFill>
                      <a:srgbClr val="000099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66927" name="Rectangle 15"/>
                <p:cNvSpPr>
                  <a:spLocks noChangeArrowheads="1"/>
                </p:cNvSpPr>
                <p:nvPr/>
              </p:nvSpPr>
              <p:spPr bwMode="auto">
                <a:xfrm>
                  <a:off x="1612" y="921"/>
                  <a:ext cx="590" cy="518"/>
                </a:xfrm>
                <a:prstGeom prst="rect">
                  <a:avLst/>
                </a:prstGeom>
                <a:noFill/>
                <a:ln w="7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6928" name="Group 16"/>
              <p:cNvGrpSpPr>
                <a:grpSpLocks/>
              </p:cNvGrpSpPr>
              <p:nvPr/>
            </p:nvGrpSpPr>
            <p:grpSpPr bwMode="auto">
              <a:xfrm>
                <a:off x="2202" y="921"/>
                <a:ext cx="734" cy="518"/>
                <a:chOff x="2202" y="921"/>
                <a:chExt cx="734" cy="518"/>
              </a:xfrm>
            </p:grpSpPr>
            <p:sp>
              <p:nvSpPr>
                <p:cNvPr id="166929" name="Rectangle 17"/>
                <p:cNvSpPr>
                  <a:spLocks noChangeArrowheads="1"/>
                </p:cNvSpPr>
                <p:nvPr/>
              </p:nvSpPr>
              <p:spPr bwMode="auto">
                <a:xfrm>
                  <a:off x="2245" y="921"/>
                  <a:ext cx="648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200" b="1">
                      <a:solidFill>
                        <a:srgbClr val="000099"/>
                      </a:solidFill>
                      <a:latin typeface="Arial" pitchFamily="34" charset="0"/>
                      <a:cs typeface="Times New Roman" pitchFamily="18" charset="0"/>
                    </a:rPr>
                    <a:t>Neither</a:t>
                  </a:r>
                  <a:endParaRPr lang="en-US" sz="1200">
                    <a:solidFill>
                      <a:srgbClr val="000099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66930" name="Rectangle 18"/>
                <p:cNvSpPr>
                  <a:spLocks noChangeArrowheads="1"/>
                </p:cNvSpPr>
                <p:nvPr/>
              </p:nvSpPr>
              <p:spPr bwMode="auto">
                <a:xfrm>
                  <a:off x="2202" y="921"/>
                  <a:ext cx="734" cy="518"/>
                </a:xfrm>
                <a:prstGeom prst="rect">
                  <a:avLst/>
                </a:prstGeom>
                <a:noFill/>
                <a:ln w="7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6931" name="Group 19"/>
              <p:cNvGrpSpPr>
                <a:grpSpLocks/>
              </p:cNvGrpSpPr>
              <p:nvPr/>
            </p:nvGrpSpPr>
            <p:grpSpPr bwMode="auto">
              <a:xfrm>
                <a:off x="0" y="1439"/>
                <a:ext cx="1072" cy="403"/>
                <a:chOff x="0" y="1439"/>
                <a:chExt cx="1072" cy="403"/>
              </a:xfrm>
            </p:grpSpPr>
            <p:sp>
              <p:nvSpPr>
                <p:cNvPr id="166932" name="Rectangle 20"/>
                <p:cNvSpPr>
                  <a:spLocks noChangeArrowheads="1"/>
                </p:cNvSpPr>
                <p:nvPr/>
              </p:nvSpPr>
              <p:spPr bwMode="auto">
                <a:xfrm>
                  <a:off x="43" y="1439"/>
                  <a:ext cx="986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n-US" sz="1200">
                      <a:latin typeface="Arial" pitchFamily="34" charset="0"/>
                      <a:cs typeface="Times New Roman" pitchFamily="18" charset="0"/>
                    </a:rPr>
                    <a:t>Dive Tag Price</a:t>
                  </a:r>
                  <a:endParaRPr lang="en-US" sz="1200">
                    <a:latin typeface="Arial" pitchFamily="34" charset="0"/>
                  </a:endParaRPr>
                </a:p>
              </p:txBody>
            </p:sp>
            <p:sp>
              <p:nvSpPr>
                <p:cNvPr id="166933" name="Rectangle 21"/>
                <p:cNvSpPr>
                  <a:spLocks noChangeArrowheads="1"/>
                </p:cNvSpPr>
                <p:nvPr/>
              </p:nvSpPr>
              <p:spPr bwMode="auto">
                <a:xfrm>
                  <a:off x="0" y="1439"/>
                  <a:ext cx="1072" cy="403"/>
                </a:xfrm>
                <a:prstGeom prst="rect">
                  <a:avLst/>
                </a:prstGeom>
                <a:noFill/>
                <a:ln w="7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6934" name="Group 22"/>
              <p:cNvGrpSpPr>
                <a:grpSpLocks/>
              </p:cNvGrpSpPr>
              <p:nvPr/>
            </p:nvGrpSpPr>
            <p:grpSpPr bwMode="auto">
              <a:xfrm>
                <a:off x="1072" y="1439"/>
                <a:ext cx="540" cy="403"/>
                <a:chOff x="1072" y="1439"/>
                <a:chExt cx="540" cy="403"/>
              </a:xfrm>
            </p:grpSpPr>
            <p:sp>
              <p:nvSpPr>
                <p:cNvPr id="166935" name="Rectangle 23"/>
                <p:cNvSpPr>
                  <a:spLocks noChangeArrowheads="1"/>
                </p:cNvSpPr>
                <p:nvPr/>
              </p:nvSpPr>
              <p:spPr bwMode="auto">
                <a:xfrm>
                  <a:off x="1115" y="1439"/>
                  <a:ext cx="45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200">
                      <a:latin typeface="Arial" pitchFamily="34" charset="0"/>
                      <a:cs typeface="Times New Roman" pitchFamily="18" charset="0"/>
                    </a:rPr>
                    <a:t>$100</a:t>
                  </a:r>
                  <a:endParaRPr lang="en-US" sz="1200">
                    <a:solidFill>
                      <a:srgbClr val="FF6600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66936" name="Rectangle 24"/>
                <p:cNvSpPr>
                  <a:spLocks noChangeArrowheads="1"/>
                </p:cNvSpPr>
                <p:nvPr/>
              </p:nvSpPr>
              <p:spPr bwMode="auto">
                <a:xfrm>
                  <a:off x="1072" y="1439"/>
                  <a:ext cx="540" cy="403"/>
                </a:xfrm>
                <a:prstGeom prst="rect">
                  <a:avLst/>
                </a:prstGeom>
                <a:noFill/>
                <a:ln w="7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6937" name="Group 25"/>
              <p:cNvGrpSpPr>
                <a:grpSpLocks/>
              </p:cNvGrpSpPr>
              <p:nvPr/>
            </p:nvGrpSpPr>
            <p:grpSpPr bwMode="auto">
              <a:xfrm>
                <a:off x="1612" y="1439"/>
                <a:ext cx="590" cy="403"/>
                <a:chOff x="1612" y="1439"/>
                <a:chExt cx="590" cy="403"/>
              </a:xfrm>
            </p:grpSpPr>
            <p:sp>
              <p:nvSpPr>
                <p:cNvPr id="166938" name="Rectangle 26"/>
                <p:cNvSpPr>
                  <a:spLocks noChangeArrowheads="1"/>
                </p:cNvSpPr>
                <p:nvPr/>
              </p:nvSpPr>
              <p:spPr bwMode="auto">
                <a:xfrm>
                  <a:off x="1655" y="1439"/>
                  <a:ext cx="50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200">
                      <a:latin typeface="Arial" pitchFamily="34" charset="0"/>
                      <a:cs typeface="Times New Roman" pitchFamily="18" charset="0"/>
                    </a:rPr>
                    <a:t>$0</a:t>
                  </a:r>
                  <a:endParaRPr lang="en-US" sz="1200">
                    <a:latin typeface="Arial" pitchFamily="34" charset="0"/>
                  </a:endParaRPr>
                </a:p>
              </p:txBody>
            </p:sp>
            <p:sp>
              <p:nvSpPr>
                <p:cNvPr id="166939" name="Rectangle 27"/>
                <p:cNvSpPr>
                  <a:spLocks noChangeArrowheads="1"/>
                </p:cNvSpPr>
                <p:nvPr/>
              </p:nvSpPr>
              <p:spPr bwMode="auto">
                <a:xfrm>
                  <a:off x="1612" y="1439"/>
                  <a:ext cx="590" cy="403"/>
                </a:xfrm>
                <a:prstGeom prst="rect">
                  <a:avLst/>
                </a:prstGeom>
                <a:noFill/>
                <a:ln w="7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6940" name="Group 28"/>
              <p:cNvGrpSpPr>
                <a:grpSpLocks/>
              </p:cNvGrpSpPr>
              <p:nvPr/>
            </p:nvGrpSpPr>
            <p:grpSpPr bwMode="auto">
              <a:xfrm>
                <a:off x="2202" y="1439"/>
                <a:ext cx="734" cy="2245"/>
                <a:chOff x="2202" y="1439"/>
                <a:chExt cx="734" cy="2245"/>
              </a:xfrm>
            </p:grpSpPr>
            <p:sp>
              <p:nvSpPr>
                <p:cNvPr id="166941" name="Rectangle 29"/>
                <p:cNvSpPr>
                  <a:spLocks noChangeArrowheads="1"/>
                </p:cNvSpPr>
                <p:nvPr/>
              </p:nvSpPr>
              <p:spPr bwMode="auto">
                <a:xfrm>
                  <a:off x="2245" y="1439"/>
                  <a:ext cx="648" cy="22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200">
                      <a:latin typeface="Arial" pitchFamily="34" charset="0"/>
                    </a:rPr>
                    <a:t>Stay Home </a:t>
                  </a:r>
                </a:p>
                <a:p>
                  <a:pPr algn="ctr"/>
                  <a:r>
                    <a:rPr lang="en-US" sz="1200">
                      <a:latin typeface="Arial" pitchFamily="34" charset="0"/>
                    </a:rPr>
                    <a:t>Or </a:t>
                  </a:r>
                </a:p>
                <a:p>
                  <a:pPr algn="ctr"/>
                  <a:r>
                    <a:rPr lang="en-US" sz="1200">
                      <a:latin typeface="Arial" pitchFamily="34" charset="0"/>
                    </a:rPr>
                    <a:t>Take Some Other Dive or Non-dive</a:t>
                  </a:r>
                </a:p>
                <a:p>
                  <a:pPr algn="ctr"/>
                  <a:r>
                    <a:rPr lang="en-US" sz="1200">
                      <a:latin typeface="Arial" pitchFamily="34" charset="0"/>
                    </a:rPr>
                    <a:t>Vacation </a:t>
                  </a:r>
                </a:p>
              </p:txBody>
            </p:sp>
            <p:sp>
              <p:nvSpPr>
                <p:cNvPr id="166942" name="Rectangle 30"/>
                <p:cNvSpPr>
                  <a:spLocks noChangeArrowheads="1"/>
                </p:cNvSpPr>
                <p:nvPr/>
              </p:nvSpPr>
              <p:spPr bwMode="auto">
                <a:xfrm>
                  <a:off x="2202" y="1439"/>
                  <a:ext cx="734" cy="2245"/>
                </a:xfrm>
                <a:prstGeom prst="rect">
                  <a:avLst/>
                </a:prstGeom>
                <a:noFill/>
                <a:ln w="7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6943" name="Group 31"/>
              <p:cNvGrpSpPr>
                <a:grpSpLocks/>
              </p:cNvGrpSpPr>
              <p:nvPr/>
            </p:nvGrpSpPr>
            <p:grpSpPr bwMode="auto">
              <a:xfrm>
                <a:off x="0" y="1842"/>
                <a:ext cx="1072" cy="403"/>
                <a:chOff x="0" y="1842"/>
                <a:chExt cx="1072" cy="403"/>
              </a:xfrm>
            </p:grpSpPr>
            <p:sp>
              <p:nvSpPr>
                <p:cNvPr id="166944" name="Rectangle 32"/>
                <p:cNvSpPr>
                  <a:spLocks noChangeArrowheads="1"/>
                </p:cNvSpPr>
                <p:nvPr/>
              </p:nvSpPr>
              <p:spPr bwMode="auto">
                <a:xfrm>
                  <a:off x="43" y="1842"/>
                  <a:ext cx="986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n-US" sz="1200">
                      <a:latin typeface="Arial" pitchFamily="34" charset="0"/>
                    </a:rPr>
                    <a:t>Coral Cover</a:t>
                  </a:r>
                </a:p>
              </p:txBody>
            </p:sp>
            <p:sp>
              <p:nvSpPr>
                <p:cNvPr id="166945" name="Rectangle 33"/>
                <p:cNvSpPr>
                  <a:spLocks noChangeArrowheads="1"/>
                </p:cNvSpPr>
                <p:nvPr/>
              </p:nvSpPr>
              <p:spPr bwMode="auto">
                <a:xfrm>
                  <a:off x="0" y="1842"/>
                  <a:ext cx="1072" cy="403"/>
                </a:xfrm>
                <a:prstGeom prst="rect">
                  <a:avLst/>
                </a:prstGeom>
                <a:noFill/>
                <a:ln w="7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6946" name="Group 34"/>
              <p:cNvGrpSpPr>
                <a:grpSpLocks/>
              </p:cNvGrpSpPr>
              <p:nvPr/>
            </p:nvGrpSpPr>
            <p:grpSpPr bwMode="auto">
              <a:xfrm>
                <a:off x="1072" y="1842"/>
                <a:ext cx="540" cy="403"/>
                <a:chOff x="1072" y="1842"/>
                <a:chExt cx="540" cy="403"/>
              </a:xfrm>
            </p:grpSpPr>
            <p:sp>
              <p:nvSpPr>
                <p:cNvPr id="166947" name="Rectangle 35"/>
                <p:cNvSpPr>
                  <a:spLocks noChangeArrowheads="1"/>
                </p:cNvSpPr>
                <p:nvPr/>
              </p:nvSpPr>
              <p:spPr bwMode="auto">
                <a:xfrm>
                  <a:off x="1115" y="1842"/>
                  <a:ext cx="45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200">
                      <a:latin typeface="Arial" pitchFamily="34" charset="0"/>
                      <a:cs typeface="Times New Roman" pitchFamily="18" charset="0"/>
                    </a:rPr>
                    <a:t>40%</a:t>
                  </a:r>
                  <a:endParaRPr lang="en-US" sz="1200">
                    <a:latin typeface="Arial" pitchFamily="34" charset="0"/>
                  </a:endParaRPr>
                </a:p>
              </p:txBody>
            </p:sp>
            <p:sp>
              <p:nvSpPr>
                <p:cNvPr id="166948" name="Rectangle 36"/>
                <p:cNvSpPr>
                  <a:spLocks noChangeArrowheads="1"/>
                </p:cNvSpPr>
                <p:nvPr/>
              </p:nvSpPr>
              <p:spPr bwMode="auto">
                <a:xfrm>
                  <a:off x="1072" y="1842"/>
                  <a:ext cx="540" cy="403"/>
                </a:xfrm>
                <a:prstGeom prst="rect">
                  <a:avLst/>
                </a:prstGeom>
                <a:noFill/>
                <a:ln w="7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6949" name="Group 37"/>
              <p:cNvGrpSpPr>
                <a:grpSpLocks/>
              </p:cNvGrpSpPr>
              <p:nvPr/>
            </p:nvGrpSpPr>
            <p:grpSpPr bwMode="auto">
              <a:xfrm>
                <a:off x="1612" y="1842"/>
                <a:ext cx="590" cy="403"/>
                <a:chOff x="1612" y="1842"/>
                <a:chExt cx="590" cy="403"/>
              </a:xfrm>
            </p:grpSpPr>
            <p:sp>
              <p:nvSpPr>
                <p:cNvPr id="166950" name="Rectangle 38"/>
                <p:cNvSpPr>
                  <a:spLocks noChangeArrowheads="1"/>
                </p:cNvSpPr>
                <p:nvPr/>
              </p:nvSpPr>
              <p:spPr bwMode="auto">
                <a:xfrm>
                  <a:off x="1655" y="1842"/>
                  <a:ext cx="50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200">
                      <a:latin typeface="Arial" pitchFamily="34" charset="0"/>
                    </a:rPr>
                    <a:t>5%</a:t>
                  </a:r>
                </a:p>
              </p:txBody>
            </p:sp>
            <p:sp>
              <p:nvSpPr>
                <p:cNvPr id="166951" name="Rectangle 39"/>
                <p:cNvSpPr>
                  <a:spLocks noChangeArrowheads="1"/>
                </p:cNvSpPr>
                <p:nvPr/>
              </p:nvSpPr>
              <p:spPr bwMode="auto">
                <a:xfrm>
                  <a:off x="1612" y="1842"/>
                  <a:ext cx="590" cy="403"/>
                </a:xfrm>
                <a:prstGeom prst="rect">
                  <a:avLst/>
                </a:prstGeom>
                <a:noFill/>
                <a:ln w="7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6952" name="Group 40"/>
              <p:cNvGrpSpPr>
                <a:grpSpLocks/>
              </p:cNvGrpSpPr>
              <p:nvPr/>
            </p:nvGrpSpPr>
            <p:grpSpPr bwMode="auto">
              <a:xfrm>
                <a:off x="0" y="2245"/>
                <a:ext cx="1072" cy="403"/>
                <a:chOff x="0" y="2245"/>
                <a:chExt cx="1072" cy="403"/>
              </a:xfrm>
            </p:grpSpPr>
            <p:sp>
              <p:nvSpPr>
                <p:cNvPr id="166953" name="Rectangle 41"/>
                <p:cNvSpPr>
                  <a:spLocks noChangeArrowheads="1"/>
                </p:cNvSpPr>
                <p:nvPr/>
              </p:nvSpPr>
              <p:spPr bwMode="auto">
                <a:xfrm>
                  <a:off x="43" y="2245"/>
                  <a:ext cx="986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n-US" sz="1200">
                      <a:latin typeface="Arial" pitchFamily="34" charset="0"/>
                    </a:rPr>
                    <a:t>Species Diversity</a:t>
                  </a:r>
                </a:p>
              </p:txBody>
            </p:sp>
            <p:sp>
              <p:nvSpPr>
                <p:cNvPr id="166954" name="Rectangle 42"/>
                <p:cNvSpPr>
                  <a:spLocks noChangeArrowheads="1"/>
                </p:cNvSpPr>
                <p:nvPr/>
              </p:nvSpPr>
              <p:spPr bwMode="auto">
                <a:xfrm>
                  <a:off x="0" y="2245"/>
                  <a:ext cx="1072" cy="403"/>
                </a:xfrm>
                <a:prstGeom prst="rect">
                  <a:avLst/>
                </a:prstGeom>
                <a:noFill/>
                <a:ln w="7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6955" name="Group 43"/>
              <p:cNvGrpSpPr>
                <a:grpSpLocks/>
              </p:cNvGrpSpPr>
              <p:nvPr/>
            </p:nvGrpSpPr>
            <p:grpSpPr bwMode="auto">
              <a:xfrm>
                <a:off x="1072" y="2245"/>
                <a:ext cx="540" cy="403"/>
                <a:chOff x="1072" y="2245"/>
                <a:chExt cx="540" cy="403"/>
              </a:xfrm>
            </p:grpSpPr>
            <p:sp>
              <p:nvSpPr>
                <p:cNvPr id="166956" name="Rectangle 44"/>
                <p:cNvSpPr>
                  <a:spLocks noChangeArrowheads="1"/>
                </p:cNvSpPr>
                <p:nvPr/>
              </p:nvSpPr>
              <p:spPr bwMode="auto">
                <a:xfrm>
                  <a:off x="1115" y="2245"/>
                  <a:ext cx="45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200">
                      <a:latin typeface="Arial" pitchFamily="34" charset="0"/>
                    </a:rPr>
                    <a:t>250 fish</a:t>
                  </a:r>
                </a:p>
                <a:p>
                  <a:pPr algn="ctr"/>
                  <a:r>
                    <a:rPr lang="en-US" sz="1200">
                      <a:latin typeface="Arial" pitchFamily="34" charset="0"/>
                    </a:rPr>
                    <a:t>60 corals</a:t>
                  </a:r>
                  <a:endParaRPr lang="en-US" sz="1200">
                    <a:solidFill>
                      <a:srgbClr val="FFFF00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66957" name="Rectangle 45"/>
                <p:cNvSpPr>
                  <a:spLocks noChangeArrowheads="1"/>
                </p:cNvSpPr>
                <p:nvPr/>
              </p:nvSpPr>
              <p:spPr bwMode="auto">
                <a:xfrm>
                  <a:off x="1072" y="2245"/>
                  <a:ext cx="540" cy="403"/>
                </a:xfrm>
                <a:prstGeom prst="rect">
                  <a:avLst/>
                </a:prstGeom>
                <a:noFill/>
                <a:ln w="7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6958" name="Group 46"/>
              <p:cNvGrpSpPr>
                <a:grpSpLocks/>
              </p:cNvGrpSpPr>
              <p:nvPr/>
            </p:nvGrpSpPr>
            <p:grpSpPr bwMode="auto">
              <a:xfrm>
                <a:off x="1612" y="2245"/>
                <a:ext cx="590" cy="403"/>
                <a:chOff x="1612" y="2245"/>
                <a:chExt cx="590" cy="403"/>
              </a:xfrm>
            </p:grpSpPr>
            <p:sp>
              <p:nvSpPr>
                <p:cNvPr id="166959" name="Rectangle 47"/>
                <p:cNvSpPr>
                  <a:spLocks noChangeArrowheads="1"/>
                </p:cNvSpPr>
                <p:nvPr/>
              </p:nvSpPr>
              <p:spPr bwMode="auto">
                <a:xfrm>
                  <a:off x="1655" y="2245"/>
                  <a:ext cx="50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200">
                      <a:latin typeface="Arial" pitchFamily="34" charset="0"/>
                    </a:rPr>
                    <a:t>50 fish</a:t>
                  </a:r>
                </a:p>
                <a:p>
                  <a:pPr algn="ctr"/>
                  <a:r>
                    <a:rPr lang="en-US" sz="1200">
                      <a:latin typeface="Arial" pitchFamily="34" charset="0"/>
                    </a:rPr>
                    <a:t>10 corals</a:t>
                  </a:r>
                  <a:endParaRPr lang="en-US" sz="1200">
                    <a:solidFill>
                      <a:srgbClr val="FFFF00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66960" name="Rectangle 48"/>
                <p:cNvSpPr>
                  <a:spLocks noChangeArrowheads="1"/>
                </p:cNvSpPr>
                <p:nvPr/>
              </p:nvSpPr>
              <p:spPr bwMode="auto">
                <a:xfrm>
                  <a:off x="1612" y="2245"/>
                  <a:ext cx="590" cy="403"/>
                </a:xfrm>
                <a:prstGeom prst="rect">
                  <a:avLst/>
                </a:prstGeom>
                <a:noFill/>
                <a:ln w="7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6961" name="Group 49"/>
              <p:cNvGrpSpPr>
                <a:grpSpLocks/>
              </p:cNvGrpSpPr>
              <p:nvPr/>
            </p:nvGrpSpPr>
            <p:grpSpPr bwMode="auto">
              <a:xfrm>
                <a:off x="0" y="2648"/>
                <a:ext cx="1072" cy="633"/>
                <a:chOff x="0" y="2648"/>
                <a:chExt cx="1072" cy="633"/>
              </a:xfrm>
            </p:grpSpPr>
            <p:sp>
              <p:nvSpPr>
                <p:cNvPr id="166962" name="Rectangle 50"/>
                <p:cNvSpPr>
                  <a:spLocks noChangeArrowheads="1"/>
                </p:cNvSpPr>
                <p:nvPr/>
              </p:nvSpPr>
              <p:spPr bwMode="auto">
                <a:xfrm>
                  <a:off x="43" y="2648"/>
                  <a:ext cx="986" cy="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r>
                    <a:rPr lang="en-US" sz="1200">
                      <a:latin typeface="Arial" pitchFamily="34" charset="0"/>
                      <a:cs typeface="Times New Roman" pitchFamily="18" charset="0"/>
                    </a:rPr>
                    <a:t>Visibility</a:t>
                  </a:r>
                  <a:endParaRPr lang="en-US" sz="1200">
                    <a:latin typeface="Arial" pitchFamily="34" charset="0"/>
                  </a:endParaRPr>
                </a:p>
              </p:txBody>
            </p:sp>
            <p:sp>
              <p:nvSpPr>
                <p:cNvPr id="166963" name="Rectangle 51"/>
                <p:cNvSpPr>
                  <a:spLocks noChangeArrowheads="1"/>
                </p:cNvSpPr>
                <p:nvPr/>
              </p:nvSpPr>
              <p:spPr bwMode="auto">
                <a:xfrm>
                  <a:off x="0" y="2648"/>
                  <a:ext cx="1072" cy="633"/>
                </a:xfrm>
                <a:prstGeom prst="rect">
                  <a:avLst/>
                </a:prstGeom>
                <a:noFill/>
                <a:ln w="7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6964" name="Group 52"/>
              <p:cNvGrpSpPr>
                <a:grpSpLocks/>
              </p:cNvGrpSpPr>
              <p:nvPr/>
            </p:nvGrpSpPr>
            <p:grpSpPr bwMode="auto">
              <a:xfrm>
                <a:off x="1072" y="2648"/>
                <a:ext cx="540" cy="633"/>
                <a:chOff x="1072" y="2648"/>
                <a:chExt cx="540" cy="633"/>
              </a:xfrm>
            </p:grpSpPr>
            <p:sp>
              <p:nvSpPr>
                <p:cNvPr id="166965" name="Rectangle 53"/>
                <p:cNvSpPr>
                  <a:spLocks noChangeArrowheads="1"/>
                </p:cNvSpPr>
                <p:nvPr/>
              </p:nvSpPr>
              <p:spPr bwMode="auto">
                <a:xfrm>
                  <a:off x="1115" y="2648"/>
                  <a:ext cx="454" cy="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200">
                      <a:latin typeface="Arial" pitchFamily="34" charset="0"/>
                      <a:cs typeface="Times New Roman" pitchFamily="18" charset="0"/>
                    </a:rPr>
                    <a:t>100 ft</a:t>
                  </a:r>
                  <a:endParaRPr lang="en-US" sz="1200">
                    <a:latin typeface="Arial" pitchFamily="34" charset="0"/>
                  </a:endParaRPr>
                </a:p>
              </p:txBody>
            </p:sp>
            <p:sp>
              <p:nvSpPr>
                <p:cNvPr id="166966" name="Rectangle 54"/>
                <p:cNvSpPr>
                  <a:spLocks noChangeArrowheads="1"/>
                </p:cNvSpPr>
                <p:nvPr/>
              </p:nvSpPr>
              <p:spPr bwMode="auto">
                <a:xfrm>
                  <a:off x="1072" y="2648"/>
                  <a:ext cx="540" cy="633"/>
                </a:xfrm>
                <a:prstGeom prst="rect">
                  <a:avLst/>
                </a:prstGeom>
                <a:noFill/>
                <a:ln w="7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6967" name="Group 55"/>
              <p:cNvGrpSpPr>
                <a:grpSpLocks/>
              </p:cNvGrpSpPr>
              <p:nvPr/>
            </p:nvGrpSpPr>
            <p:grpSpPr bwMode="auto">
              <a:xfrm>
                <a:off x="1612" y="2648"/>
                <a:ext cx="590" cy="633"/>
                <a:chOff x="1612" y="2648"/>
                <a:chExt cx="590" cy="633"/>
              </a:xfrm>
            </p:grpSpPr>
            <p:sp>
              <p:nvSpPr>
                <p:cNvPr id="166968" name="Rectangle 56"/>
                <p:cNvSpPr>
                  <a:spLocks noChangeArrowheads="1"/>
                </p:cNvSpPr>
                <p:nvPr/>
              </p:nvSpPr>
              <p:spPr bwMode="auto">
                <a:xfrm>
                  <a:off x="1655" y="2648"/>
                  <a:ext cx="504" cy="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n-US" sz="1200">
                      <a:latin typeface="Arial" pitchFamily="34" charset="0"/>
                    </a:rPr>
                    <a:t>20ft</a:t>
                  </a:r>
                </a:p>
              </p:txBody>
            </p:sp>
            <p:sp>
              <p:nvSpPr>
                <p:cNvPr id="166969" name="Rectangle 57"/>
                <p:cNvSpPr>
                  <a:spLocks noChangeArrowheads="1"/>
                </p:cNvSpPr>
                <p:nvPr/>
              </p:nvSpPr>
              <p:spPr bwMode="auto">
                <a:xfrm>
                  <a:off x="1612" y="2648"/>
                  <a:ext cx="590" cy="633"/>
                </a:xfrm>
                <a:prstGeom prst="rect">
                  <a:avLst/>
                </a:prstGeom>
                <a:noFill/>
                <a:ln w="7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6970" name="Group 58"/>
              <p:cNvGrpSpPr>
                <a:grpSpLocks/>
              </p:cNvGrpSpPr>
              <p:nvPr/>
            </p:nvGrpSpPr>
            <p:grpSpPr bwMode="auto">
              <a:xfrm>
                <a:off x="0" y="3281"/>
                <a:ext cx="1072" cy="403"/>
                <a:chOff x="0" y="3281"/>
                <a:chExt cx="1072" cy="403"/>
              </a:xfrm>
            </p:grpSpPr>
            <p:sp>
              <p:nvSpPr>
                <p:cNvPr id="166971" name="Rectangle 59"/>
                <p:cNvSpPr>
                  <a:spLocks noChangeArrowheads="1"/>
                </p:cNvSpPr>
                <p:nvPr/>
              </p:nvSpPr>
              <p:spPr bwMode="auto">
                <a:xfrm>
                  <a:off x="43" y="3281"/>
                  <a:ext cx="986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en-US" sz="1200">
                    <a:solidFill>
                      <a:srgbClr val="FFFF00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66972" name="Rectangle 60"/>
                <p:cNvSpPr>
                  <a:spLocks noChangeArrowheads="1"/>
                </p:cNvSpPr>
                <p:nvPr/>
              </p:nvSpPr>
              <p:spPr bwMode="auto">
                <a:xfrm>
                  <a:off x="0" y="3281"/>
                  <a:ext cx="1072" cy="403"/>
                </a:xfrm>
                <a:prstGeom prst="rect">
                  <a:avLst/>
                </a:prstGeom>
                <a:noFill/>
                <a:ln w="7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6973" name="Group 61"/>
              <p:cNvGrpSpPr>
                <a:grpSpLocks/>
              </p:cNvGrpSpPr>
              <p:nvPr/>
            </p:nvGrpSpPr>
            <p:grpSpPr bwMode="auto">
              <a:xfrm>
                <a:off x="1072" y="3281"/>
                <a:ext cx="540" cy="403"/>
                <a:chOff x="1072" y="3281"/>
                <a:chExt cx="540" cy="403"/>
              </a:xfrm>
            </p:grpSpPr>
            <p:sp>
              <p:nvSpPr>
                <p:cNvPr id="166974" name="Rectangle 62"/>
                <p:cNvSpPr>
                  <a:spLocks noChangeArrowheads="1"/>
                </p:cNvSpPr>
                <p:nvPr/>
              </p:nvSpPr>
              <p:spPr bwMode="auto">
                <a:xfrm>
                  <a:off x="1115" y="3281"/>
                  <a:ext cx="45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endParaRPr lang="en-US" sz="1200">
                    <a:solidFill>
                      <a:srgbClr val="FFFF00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66975" name="Rectangle 63"/>
                <p:cNvSpPr>
                  <a:spLocks noChangeArrowheads="1"/>
                </p:cNvSpPr>
                <p:nvPr/>
              </p:nvSpPr>
              <p:spPr bwMode="auto">
                <a:xfrm>
                  <a:off x="1072" y="3281"/>
                  <a:ext cx="540" cy="403"/>
                </a:xfrm>
                <a:prstGeom prst="rect">
                  <a:avLst/>
                </a:prstGeom>
                <a:noFill/>
                <a:ln w="7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6976" name="Group 64"/>
              <p:cNvGrpSpPr>
                <a:grpSpLocks/>
              </p:cNvGrpSpPr>
              <p:nvPr/>
            </p:nvGrpSpPr>
            <p:grpSpPr bwMode="auto">
              <a:xfrm>
                <a:off x="1612" y="3281"/>
                <a:ext cx="590" cy="403"/>
                <a:chOff x="1612" y="3281"/>
                <a:chExt cx="590" cy="403"/>
              </a:xfrm>
            </p:grpSpPr>
            <p:sp>
              <p:nvSpPr>
                <p:cNvPr id="166977" name="Rectangle 65"/>
                <p:cNvSpPr>
                  <a:spLocks noChangeArrowheads="1"/>
                </p:cNvSpPr>
                <p:nvPr/>
              </p:nvSpPr>
              <p:spPr bwMode="auto">
                <a:xfrm>
                  <a:off x="1655" y="3281"/>
                  <a:ext cx="50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endParaRPr lang="en-US" sz="1200">
                    <a:solidFill>
                      <a:srgbClr val="FFFF00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66978" name="Rectangle 66"/>
                <p:cNvSpPr>
                  <a:spLocks noChangeArrowheads="1"/>
                </p:cNvSpPr>
                <p:nvPr/>
              </p:nvSpPr>
              <p:spPr bwMode="auto">
                <a:xfrm>
                  <a:off x="1612" y="3281"/>
                  <a:ext cx="590" cy="403"/>
                </a:xfrm>
                <a:prstGeom prst="rect">
                  <a:avLst/>
                </a:prstGeom>
                <a:noFill/>
                <a:ln w="7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66979" name="Rectangle 67"/>
            <p:cNvSpPr>
              <a:spLocks noChangeArrowheads="1"/>
            </p:cNvSpPr>
            <p:nvPr/>
          </p:nvSpPr>
          <p:spPr bwMode="auto">
            <a:xfrm>
              <a:off x="-2" y="516"/>
              <a:ext cx="2940" cy="3170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6980" name="Rectangle 68"/>
          <p:cNvSpPr>
            <a:spLocks noChangeArrowheads="1"/>
          </p:cNvSpPr>
          <p:nvPr/>
        </p:nvSpPr>
        <p:spPr bwMode="auto">
          <a:xfrm>
            <a:off x="1524000" y="4953000"/>
            <a:ext cx="63246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900">
                <a:solidFill>
                  <a:srgbClr val="FFFF00"/>
                </a:solidFill>
                <a:latin typeface="Arial" pitchFamily="34" charset="0"/>
                <a:cs typeface="Times New Roman" pitchFamily="18" charset="0"/>
              </a:rPr>
              <a:t> </a:t>
            </a:r>
            <a:endParaRPr lang="en-US" sz="1000" b="1">
              <a:solidFill>
                <a:srgbClr val="FFFF00"/>
              </a:solidFill>
              <a:latin typeface="Arial" pitchFamily="34" charset="0"/>
              <a:cs typeface="Times New Roman" pitchFamily="18" charset="0"/>
            </a:endParaRPr>
          </a:p>
          <a:p>
            <a:r>
              <a:rPr lang="en-US" sz="1400" b="1">
                <a:latin typeface="Arial" pitchFamily="34" charset="0"/>
                <a:cs typeface="Times New Roman" pitchFamily="18" charset="0"/>
              </a:rPr>
              <a:t>….. </a:t>
            </a:r>
            <a:r>
              <a:rPr lang="en-US" sz="1400" b="1">
                <a:solidFill>
                  <a:srgbClr val="000099"/>
                </a:solidFill>
                <a:latin typeface="Arial" pitchFamily="34" charset="0"/>
                <a:cs typeface="Times New Roman" pitchFamily="18" charset="0"/>
              </a:rPr>
              <a:t>which option would you have chosen?</a:t>
            </a:r>
            <a:r>
              <a:rPr lang="en-US" sz="1400" b="1">
                <a:latin typeface="Arial" pitchFamily="34" charset="0"/>
                <a:cs typeface="Times New Roman" pitchFamily="18" charset="0"/>
              </a:rPr>
              <a:t> </a:t>
            </a:r>
            <a:r>
              <a:rPr lang="en-US" sz="1400" i="1">
                <a:latin typeface="Arial" pitchFamily="34" charset="0"/>
                <a:cs typeface="Times New Roman" pitchFamily="18" charset="0"/>
              </a:rPr>
              <a:t>(check </a:t>
            </a:r>
            <a:r>
              <a:rPr lang="en-US" sz="1400" i="1" u="sng">
                <a:latin typeface="Arial" pitchFamily="34" charset="0"/>
                <a:cs typeface="Times New Roman" pitchFamily="18" charset="0"/>
              </a:rPr>
              <a:t>one</a:t>
            </a:r>
            <a:r>
              <a:rPr lang="en-US" sz="1400" i="1">
                <a:latin typeface="Arial" pitchFamily="34" charset="0"/>
                <a:cs typeface="Times New Roman" pitchFamily="18" charset="0"/>
              </a:rPr>
              <a:t>)</a:t>
            </a:r>
            <a:r>
              <a:rPr lang="en-US" sz="1400">
                <a:latin typeface="Arial" pitchFamily="34" charset="0"/>
                <a:cs typeface="Times New Roman" pitchFamily="18" charset="0"/>
              </a:rPr>
              <a:t>		</a:t>
            </a:r>
            <a:endParaRPr lang="en-US" sz="1400" b="1">
              <a:latin typeface="Arial" pitchFamily="34" charset="0"/>
              <a:cs typeface="Times New Roman" pitchFamily="18" charset="0"/>
            </a:endParaRPr>
          </a:p>
          <a:p>
            <a:r>
              <a:rPr lang="en-US" sz="1400">
                <a:latin typeface="Arial" pitchFamily="34" charset="0"/>
                <a:cs typeface="Times New Roman" pitchFamily="18" charset="0"/>
              </a:rPr>
              <a:t>		</a:t>
            </a:r>
            <a:r>
              <a:rPr lang="en-US" sz="1400" b="1">
                <a:latin typeface="Arial" pitchFamily="34" charset="0"/>
                <a:cs typeface="Times New Roman" pitchFamily="18" charset="0"/>
              </a:rPr>
              <a:t></a:t>
            </a:r>
            <a:r>
              <a:rPr lang="en-US" sz="1600" b="1">
                <a:latin typeface="Arial" pitchFamily="34" charset="0"/>
                <a:cs typeface="Times New Roman" pitchFamily="18" charset="0"/>
              </a:rPr>
              <a:t>  </a:t>
            </a:r>
            <a:r>
              <a:rPr lang="en-US" sz="1400">
                <a:latin typeface="Arial" pitchFamily="34" charset="0"/>
                <a:cs typeface="Times New Roman" pitchFamily="18" charset="0"/>
              </a:rPr>
              <a:t>Bonaire</a:t>
            </a:r>
            <a:endParaRPr lang="en-US" sz="1400" b="1">
              <a:latin typeface="Arial" pitchFamily="34" charset="0"/>
              <a:cs typeface="Times New Roman" pitchFamily="18" charset="0"/>
            </a:endParaRPr>
          </a:p>
          <a:p>
            <a:r>
              <a:rPr lang="en-US" sz="1400">
                <a:latin typeface="Arial" pitchFamily="34" charset="0"/>
                <a:cs typeface="Times New Roman" pitchFamily="18" charset="0"/>
              </a:rPr>
              <a:t>		</a:t>
            </a:r>
            <a:r>
              <a:rPr lang="en-US" sz="1400" b="1">
                <a:latin typeface="Arial" pitchFamily="34" charset="0"/>
                <a:cs typeface="Times New Roman" pitchFamily="18" charset="0"/>
              </a:rPr>
              <a:t></a:t>
            </a:r>
            <a:r>
              <a:rPr lang="en-US" sz="1400">
                <a:latin typeface="Arial" pitchFamily="34" charset="0"/>
                <a:cs typeface="Times New Roman" pitchFamily="18" charset="0"/>
              </a:rPr>
              <a:t>  Other Island</a:t>
            </a:r>
            <a:endParaRPr lang="en-US" sz="1400" b="1">
              <a:latin typeface="Arial" pitchFamily="34" charset="0"/>
              <a:cs typeface="Times New Roman" pitchFamily="18" charset="0"/>
            </a:endParaRPr>
          </a:p>
          <a:p>
            <a:r>
              <a:rPr lang="en-US" sz="1400" b="1">
                <a:latin typeface="Arial" pitchFamily="34" charset="0"/>
                <a:cs typeface="Times New Roman" pitchFamily="18" charset="0"/>
              </a:rPr>
              <a:t>		  </a:t>
            </a:r>
            <a:r>
              <a:rPr lang="en-US" sz="1400">
                <a:latin typeface="Arial" pitchFamily="34" charset="0"/>
                <a:cs typeface="Times New Roman" pitchFamily="18" charset="0"/>
              </a:rPr>
              <a:t>Neither 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166981" name="Rectangle 69"/>
          <p:cNvSpPr>
            <a:spLocks noChangeArrowheads="1"/>
          </p:cNvSpPr>
          <p:nvPr/>
        </p:nvSpPr>
        <p:spPr bwMode="auto">
          <a:xfrm>
            <a:off x="1524000" y="990600"/>
            <a:ext cx="6019800" cy="3733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82" name="Line 70"/>
          <p:cNvSpPr>
            <a:spLocks noChangeShapeType="1"/>
          </p:cNvSpPr>
          <p:nvPr/>
        </p:nvSpPr>
        <p:spPr bwMode="auto">
          <a:xfrm>
            <a:off x="1524000" y="2057400"/>
            <a:ext cx="6019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6983" name="Rectangle 71"/>
          <p:cNvSpPr>
            <a:spLocks noChangeArrowheads="1"/>
          </p:cNvSpPr>
          <p:nvPr/>
        </p:nvSpPr>
        <p:spPr bwMode="auto">
          <a:xfrm>
            <a:off x="3810000" y="1447800"/>
            <a:ext cx="1066800" cy="3276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84" name="Rectangle 72"/>
          <p:cNvSpPr>
            <a:spLocks noChangeArrowheads="1"/>
          </p:cNvSpPr>
          <p:nvPr/>
        </p:nvSpPr>
        <p:spPr bwMode="auto">
          <a:xfrm>
            <a:off x="4876800" y="1447800"/>
            <a:ext cx="1219200" cy="3276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6985" name="Line 73"/>
          <p:cNvSpPr>
            <a:spLocks noChangeShapeType="1"/>
          </p:cNvSpPr>
          <p:nvPr/>
        </p:nvSpPr>
        <p:spPr bwMode="auto">
          <a:xfrm>
            <a:off x="6096000" y="14478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6986" name="Line 74"/>
          <p:cNvSpPr>
            <a:spLocks noChangeShapeType="1"/>
          </p:cNvSpPr>
          <p:nvPr/>
        </p:nvSpPr>
        <p:spPr bwMode="auto">
          <a:xfrm flipV="1">
            <a:off x="3810000" y="990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66988" name="Group 76"/>
          <p:cNvGrpSpPr>
            <a:grpSpLocks/>
          </p:cNvGrpSpPr>
          <p:nvPr/>
        </p:nvGrpSpPr>
        <p:grpSpPr bwMode="auto">
          <a:xfrm>
            <a:off x="838200" y="2362200"/>
            <a:ext cx="7467600" cy="1673225"/>
            <a:chOff x="864" y="1440"/>
            <a:chExt cx="4704" cy="1054"/>
          </a:xfrm>
        </p:grpSpPr>
        <p:sp>
          <p:nvSpPr>
            <p:cNvPr id="166989" name="Text Box 77"/>
            <p:cNvSpPr txBox="1">
              <a:spLocks noChangeArrowheads="1"/>
            </p:cNvSpPr>
            <p:nvPr/>
          </p:nvSpPr>
          <p:spPr bwMode="auto">
            <a:xfrm>
              <a:off x="864" y="1920"/>
              <a:ext cx="4704" cy="57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latin typeface="Arial" pitchFamily="34" charset="0"/>
                </a:rPr>
                <a:t>25 Surveys Contained: $25, $500</a:t>
              </a:r>
            </a:p>
            <a:p>
              <a:pPr>
                <a:spcBef>
                  <a:spcPct val="50000"/>
                </a:spcBef>
              </a:pPr>
              <a:r>
                <a:rPr lang="en-US" sz="2000" b="1">
                  <a:latin typeface="Arial" pitchFamily="34" charset="0"/>
                </a:rPr>
                <a:t>50 Surveys Contained: $50, $100, $150, $200, $250</a:t>
              </a:r>
              <a:endParaRPr lang="en-US">
                <a:solidFill>
                  <a:srgbClr val="FF6600"/>
                </a:solidFill>
                <a:latin typeface="Arial" pitchFamily="34" charset="0"/>
              </a:endParaRPr>
            </a:p>
          </p:txBody>
        </p:sp>
        <p:sp>
          <p:nvSpPr>
            <p:cNvPr id="166990" name="Line 78"/>
            <p:cNvSpPr>
              <a:spLocks noChangeShapeType="1"/>
            </p:cNvSpPr>
            <p:nvPr/>
          </p:nvSpPr>
          <p:spPr bwMode="auto">
            <a:xfrm flipH="1">
              <a:off x="864" y="1440"/>
              <a:ext cx="2016" cy="48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991" name="Line 79"/>
            <p:cNvSpPr>
              <a:spLocks noChangeShapeType="1"/>
            </p:cNvSpPr>
            <p:nvPr/>
          </p:nvSpPr>
          <p:spPr bwMode="auto">
            <a:xfrm>
              <a:off x="3216" y="1440"/>
              <a:ext cx="2304" cy="48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938" name="Group 2"/>
          <p:cNvGrpSpPr>
            <a:grpSpLocks/>
          </p:cNvGrpSpPr>
          <p:nvPr/>
        </p:nvGrpSpPr>
        <p:grpSpPr bwMode="auto">
          <a:xfrm>
            <a:off x="1528763" y="992188"/>
            <a:ext cx="6010275" cy="3746500"/>
            <a:chOff x="0" y="518"/>
            <a:chExt cx="2936" cy="3166"/>
          </a:xfrm>
        </p:grpSpPr>
        <p:grpSp>
          <p:nvGrpSpPr>
            <p:cNvPr id="167939" name="Group 3"/>
            <p:cNvGrpSpPr>
              <a:grpSpLocks/>
            </p:cNvGrpSpPr>
            <p:nvPr/>
          </p:nvGrpSpPr>
          <p:grpSpPr bwMode="auto">
            <a:xfrm>
              <a:off x="0" y="518"/>
              <a:ext cx="1072" cy="921"/>
              <a:chOff x="0" y="518"/>
              <a:chExt cx="1072" cy="921"/>
            </a:xfrm>
          </p:grpSpPr>
          <p:sp>
            <p:nvSpPr>
              <p:cNvPr id="167940" name="Rectangle 4"/>
              <p:cNvSpPr>
                <a:spLocks noChangeArrowheads="1"/>
              </p:cNvSpPr>
              <p:nvPr/>
            </p:nvSpPr>
            <p:spPr bwMode="auto">
              <a:xfrm>
                <a:off x="43" y="518"/>
                <a:ext cx="986" cy="9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lang="en-US" sz="1600" b="1">
                    <a:solidFill>
                      <a:srgbClr val="000099"/>
                    </a:solidFill>
                    <a:latin typeface="Arial" pitchFamily="34" charset="0"/>
                    <a:cs typeface="Times New Roman" pitchFamily="18" charset="0"/>
                  </a:rPr>
                  <a:t>Site Attribute</a:t>
                </a:r>
                <a:endParaRPr lang="en-US" sz="1600">
                  <a:solidFill>
                    <a:srgbClr val="000099"/>
                  </a:solidFill>
                  <a:latin typeface="Arial" pitchFamily="34" charset="0"/>
                </a:endParaRPr>
              </a:p>
            </p:txBody>
          </p:sp>
          <p:sp>
            <p:nvSpPr>
              <p:cNvPr id="167941" name="Rectangle 5"/>
              <p:cNvSpPr>
                <a:spLocks noChangeArrowheads="1"/>
              </p:cNvSpPr>
              <p:nvPr/>
            </p:nvSpPr>
            <p:spPr bwMode="auto">
              <a:xfrm>
                <a:off x="0" y="518"/>
                <a:ext cx="1072" cy="921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7942" name="Group 6"/>
            <p:cNvGrpSpPr>
              <a:grpSpLocks/>
            </p:cNvGrpSpPr>
            <p:nvPr/>
          </p:nvGrpSpPr>
          <p:grpSpPr bwMode="auto">
            <a:xfrm>
              <a:off x="1072" y="518"/>
              <a:ext cx="1864" cy="403"/>
              <a:chOff x="1072" y="518"/>
              <a:chExt cx="1864" cy="403"/>
            </a:xfrm>
          </p:grpSpPr>
          <p:sp>
            <p:nvSpPr>
              <p:cNvPr id="167943" name="Rectangle 7"/>
              <p:cNvSpPr>
                <a:spLocks noChangeArrowheads="1"/>
              </p:cNvSpPr>
              <p:nvPr/>
            </p:nvSpPr>
            <p:spPr bwMode="auto">
              <a:xfrm>
                <a:off x="1115" y="518"/>
                <a:ext cx="1778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n-US" sz="1600" b="1">
                    <a:solidFill>
                      <a:srgbClr val="000099"/>
                    </a:solidFill>
                    <a:latin typeface="Arial" pitchFamily="34" charset="0"/>
                    <a:cs typeface="Times New Roman" pitchFamily="18" charset="0"/>
                  </a:rPr>
                  <a:t>Options</a:t>
                </a:r>
                <a:endParaRPr lang="en-US" sz="1600" b="1">
                  <a:solidFill>
                    <a:srgbClr val="000099"/>
                  </a:solidFill>
                  <a:latin typeface="Arial" pitchFamily="34" charset="0"/>
                </a:endParaRPr>
              </a:p>
            </p:txBody>
          </p:sp>
          <p:sp>
            <p:nvSpPr>
              <p:cNvPr id="167944" name="Rectangle 8"/>
              <p:cNvSpPr>
                <a:spLocks noChangeArrowheads="1"/>
              </p:cNvSpPr>
              <p:nvPr/>
            </p:nvSpPr>
            <p:spPr bwMode="auto">
              <a:xfrm>
                <a:off x="1072" y="518"/>
                <a:ext cx="1864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7945" name="Group 9"/>
            <p:cNvGrpSpPr>
              <a:grpSpLocks/>
            </p:cNvGrpSpPr>
            <p:nvPr/>
          </p:nvGrpSpPr>
          <p:grpSpPr bwMode="auto">
            <a:xfrm>
              <a:off x="1072" y="921"/>
              <a:ext cx="540" cy="518"/>
              <a:chOff x="1072" y="921"/>
              <a:chExt cx="540" cy="518"/>
            </a:xfrm>
          </p:grpSpPr>
          <p:sp>
            <p:nvSpPr>
              <p:cNvPr id="167946" name="Rectangle 10"/>
              <p:cNvSpPr>
                <a:spLocks noChangeArrowheads="1"/>
              </p:cNvSpPr>
              <p:nvPr/>
            </p:nvSpPr>
            <p:spPr bwMode="auto">
              <a:xfrm>
                <a:off x="1115" y="921"/>
                <a:ext cx="454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n-US" sz="1200" b="1">
                    <a:solidFill>
                      <a:srgbClr val="000099"/>
                    </a:solidFill>
                    <a:latin typeface="Arial" pitchFamily="34" charset="0"/>
                    <a:cs typeface="Times New Roman" pitchFamily="18" charset="0"/>
                  </a:rPr>
                  <a:t>Bonaire</a:t>
                </a:r>
                <a:endParaRPr lang="en-US" sz="1200">
                  <a:solidFill>
                    <a:srgbClr val="000099"/>
                  </a:solidFill>
                  <a:latin typeface="Arial" pitchFamily="34" charset="0"/>
                </a:endParaRPr>
              </a:p>
            </p:txBody>
          </p:sp>
          <p:sp>
            <p:nvSpPr>
              <p:cNvPr id="167947" name="Rectangle 11"/>
              <p:cNvSpPr>
                <a:spLocks noChangeArrowheads="1"/>
              </p:cNvSpPr>
              <p:nvPr/>
            </p:nvSpPr>
            <p:spPr bwMode="auto">
              <a:xfrm>
                <a:off x="1072" y="921"/>
                <a:ext cx="540" cy="518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7948" name="Group 12"/>
            <p:cNvGrpSpPr>
              <a:grpSpLocks/>
            </p:cNvGrpSpPr>
            <p:nvPr/>
          </p:nvGrpSpPr>
          <p:grpSpPr bwMode="auto">
            <a:xfrm>
              <a:off x="1612" y="921"/>
              <a:ext cx="590" cy="518"/>
              <a:chOff x="1612" y="921"/>
              <a:chExt cx="590" cy="518"/>
            </a:xfrm>
          </p:grpSpPr>
          <p:sp>
            <p:nvSpPr>
              <p:cNvPr id="167949" name="Rectangle 13"/>
              <p:cNvSpPr>
                <a:spLocks noChangeArrowheads="1"/>
              </p:cNvSpPr>
              <p:nvPr/>
            </p:nvSpPr>
            <p:spPr bwMode="auto">
              <a:xfrm>
                <a:off x="1655" y="921"/>
                <a:ext cx="504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n-US" sz="1200" b="1">
                    <a:solidFill>
                      <a:srgbClr val="000099"/>
                    </a:solidFill>
                    <a:latin typeface="Arial" pitchFamily="34" charset="0"/>
                    <a:cs typeface="Times New Roman" pitchFamily="18" charset="0"/>
                  </a:rPr>
                  <a:t>Other Island</a:t>
                </a:r>
                <a:endParaRPr lang="en-US" sz="1200">
                  <a:solidFill>
                    <a:srgbClr val="000099"/>
                  </a:solidFill>
                  <a:latin typeface="Arial" pitchFamily="34" charset="0"/>
                </a:endParaRPr>
              </a:p>
            </p:txBody>
          </p:sp>
          <p:sp>
            <p:nvSpPr>
              <p:cNvPr id="167950" name="Rectangle 14"/>
              <p:cNvSpPr>
                <a:spLocks noChangeArrowheads="1"/>
              </p:cNvSpPr>
              <p:nvPr/>
            </p:nvSpPr>
            <p:spPr bwMode="auto">
              <a:xfrm>
                <a:off x="1612" y="921"/>
                <a:ext cx="590" cy="518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7951" name="Group 15"/>
            <p:cNvGrpSpPr>
              <a:grpSpLocks/>
            </p:cNvGrpSpPr>
            <p:nvPr/>
          </p:nvGrpSpPr>
          <p:grpSpPr bwMode="auto">
            <a:xfrm>
              <a:off x="2202" y="921"/>
              <a:ext cx="734" cy="518"/>
              <a:chOff x="2202" y="921"/>
              <a:chExt cx="734" cy="518"/>
            </a:xfrm>
          </p:grpSpPr>
          <p:sp>
            <p:nvSpPr>
              <p:cNvPr id="167952" name="Rectangle 16"/>
              <p:cNvSpPr>
                <a:spLocks noChangeArrowheads="1"/>
              </p:cNvSpPr>
              <p:nvPr/>
            </p:nvSpPr>
            <p:spPr bwMode="auto">
              <a:xfrm>
                <a:off x="2245" y="921"/>
                <a:ext cx="648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n-US" sz="1200" b="1">
                    <a:solidFill>
                      <a:srgbClr val="000099"/>
                    </a:solidFill>
                    <a:latin typeface="Arial" pitchFamily="34" charset="0"/>
                    <a:cs typeface="Times New Roman" pitchFamily="18" charset="0"/>
                  </a:rPr>
                  <a:t>Neither</a:t>
                </a:r>
                <a:endParaRPr lang="en-US" sz="1200">
                  <a:solidFill>
                    <a:srgbClr val="000099"/>
                  </a:solidFill>
                  <a:latin typeface="Arial" pitchFamily="34" charset="0"/>
                </a:endParaRPr>
              </a:p>
            </p:txBody>
          </p:sp>
          <p:sp>
            <p:nvSpPr>
              <p:cNvPr id="167953" name="Rectangle 17"/>
              <p:cNvSpPr>
                <a:spLocks noChangeArrowheads="1"/>
              </p:cNvSpPr>
              <p:nvPr/>
            </p:nvSpPr>
            <p:spPr bwMode="auto">
              <a:xfrm>
                <a:off x="2202" y="921"/>
                <a:ext cx="734" cy="518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7954" name="Group 18"/>
            <p:cNvGrpSpPr>
              <a:grpSpLocks/>
            </p:cNvGrpSpPr>
            <p:nvPr/>
          </p:nvGrpSpPr>
          <p:grpSpPr bwMode="auto">
            <a:xfrm>
              <a:off x="0" y="1439"/>
              <a:ext cx="1072" cy="403"/>
              <a:chOff x="0" y="1439"/>
              <a:chExt cx="1072" cy="403"/>
            </a:xfrm>
          </p:grpSpPr>
          <p:sp>
            <p:nvSpPr>
              <p:cNvPr id="167955" name="Rectangle 19"/>
              <p:cNvSpPr>
                <a:spLocks noChangeArrowheads="1"/>
              </p:cNvSpPr>
              <p:nvPr/>
            </p:nvSpPr>
            <p:spPr bwMode="auto">
              <a:xfrm>
                <a:off x="43" y="1439"/>
                <a:ext cx="986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lang="en-US" sz="1200">
                    <a:latin typeface="Arial" pitchFamily="34" charset="0"/>
                    <a:cs typeface="Times New Roman" pitchFamily="18" charset="0"/>
                  </a:rPr>
                  <a:t>Dive Tag Price</a:t>
                </a:r>
                <a:endParaRPr lang="en-US" sz="1200">
                  <a:latin typeface="Arial" pitchFamily="34" charset="0"/>
                </a:endParaRPr>
              </a:p>
            </p:txBody>
          </p:sp>
          <p:sp>
            <p:nvSpPr>
              <p:cNvPr id="167956" name="Rectangle 20"/>
              <p:cNvSpPr>
                <a:spLocks noChangeArrowheads="1"/>
              </p:cNvSpPr>
              <p:nvPr/>
            </p:nvSpPr>
            <p:spPr bwMode="auto">
              <a:xfrm>
                <a:off x="0" y="1439"/>
                <a:ext cx="1072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7957" name="Group 21"/>
            <p:cNvGrpSpPr>
              <a:grpSpLocks/>
            </p:cNvGrpSpPr>
            <p:nvPr/>
          </p:nvGrpSpPr>
          <p:grpSpPr bwMode="auto">
            <a:xfrm>
              <a:off x="1072" y="1439"/>
              <a:ext cx="540" cy="403"/>
              <a:chOff x="1072" y="1439"/>
              <a:chExt cx="540" cy="403"/>
            </a:xfrm>
          </p:grpSpPr>
          <p:sp>
            <p:nvSpPr>
              <p:cNvPr id="167958" name="Rectangle 22"/>
              <p:cNvSpPr>
                <a:spLocks noChangeArrowheads="1"/>
              </p:cNvSpPr>
              <p:nvPr/>
            </p:nvSpPr>
            <p:spPr bwMode="auto">
              <a:xfrm>
                <a:off x="1115" y="1439"/>
                <a:ext cx="454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n-US" sz="1200">
                    <a:latin typeface="Arial" pitchFamily="34" charset="0"/>
                    <a:cs typeface="Times New Roman" pitchFamily="18" charset="0"/>
                  </a:rPr>
                  <a:t>$100</a:t>
                </a:r>
                <a:endParaRPr lang="en-US" sz="1200">
                  <a:solidFill>
                    <a:srgbClr val="FF6600"/>
                  </a:solidFill>
                  <a:latin typeface="Arial" pitchFamily="34" charset="0"/>
                </a:endParaRPr>
              </a:p>
            </p:txBody>
          </p:sp>
          <p:sp>
            <p:nvSpPr>
              <p:cNvPr id="167959" name="Rectangle 23"/>
              <p:cNvSpPr>
                <a:spLocks noChangeArrowheads="1"/>
              </p:cNvSpPr>
              <p:nvPr/>
            </p:nvSpPr>
            <p:spPr bwMode="auto">
              <a:xfrm>
                <a:off x="1072" y="1439"/>
                <a:ext cx="540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7960" name="Group 24"/>
            <p:cNvGrpSpPr>
              <a:grpSpLocks/>
            </p:cNvGrpSpPr>
            <p:nvPr/>
          </p:nvGrpSpPr>
          <p:grpSpPr bwMode="auto">
            <a:xfrm>
              <a:off x="1612" y="1439"/>
              <a:ext cx="590" cy="403"/>
              <a:chOff x="1612" y="1439"/>
              <a:chExt cx="590" cy="403"/>
            </a:xfrm>
          </p:grpSpPr>
          <p:sp>
            <p:nvSpPr>
              <p:cNvPr id="167961" name="Rectangle 25"/>
              <p:cNvSpPr>
                <a:spLocks noChangeArrowheads="1"/>
              </p:cNvSpPr>
              <p:nvPr/>
            </p:nvSpPr>
            <p:spPr bwMode="auto">
              <a:xfrm>
                <a:off x="1655" y="1439"/>
                <a:ext cx="504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n-US" sz="1200">
                    <a:latin typeface="Arial" pitchFamily="34" charset="0"/>
                    <a:cs typeface="Times New Roman" pitchFamily="18" charset="0"/>
                  </a:rPr>
                  <a:t>$0</a:t>
                </a:r>
                <a:endParaRPr lang="en-US" sz="1200">
                  <a:latin typeface="Arial" pitchFamily="34" charset="0"/>
                </a:endParaRPr>
              </a:p>
            </p:txBody>
          </p:sp>
          <p:sp>
            <p:nvSpPr>
              <p:cNvPr id="167962" name="Rectangle 26"/>
              <p:cNvSpPr>
                <a:spLocks noChangeArrowheads="1"/>
              </p:cNvSpPr>
              <p:nvPr/>
            </p:nvSpPr>
            <p:spPr bwMode="auto">
              <a:xfrm>
                <a:off x="1612" y="1439"/>
                <a:ext cx="590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7963" name="Group 27"/>
            <p:cNvGrpSpPr>
              <a:grpSpLocks/>
            </p:cNvGrpSpPr>
            <p:nvPr/>
          </p:nvGrpSpPr>
          <p:grpSpPr bwMode="auto">
            <a:xfrm>
              <a:off x="2202" y="1439"/>
              <a:ext cx="734" cy="2245"/>
              <a:chOff x="2202" y="1439"/>
              <a:chExt cx="734" cy="2245"/>
            </a:xfrm>
          </p:grpSpPr>
          <p:sp>
            <p:nvSpPr>
              <p:cNvPr id="167964" name="Rectangle 28"/>
              <p:cNvSpPr>
                <a:spLocks noChangeArrowheads="1"/>
              </p:cNvSpPr>
              <p:nvPr/>
            </p:nvSpPr>
            <p:spPr bwMode="auto">
              <a:xfrm>
                <a:off x="2245" y="1439"/>
                <a:ext cx="648" cy="22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n-US" sz="1200">
                    <a:latin typeface="Arial" pitchFamily="34" charset="0"/>
                    <a:cs typeface="Times New Roman" pitchFamily="18" charset="0"/>
                  </a:rPr>
                  <a:t>Stay Home - </a:t>
                </a:r>
                <a:endParaRPr lang="en-US" sz="1200" b="1">
                  <a:latin typeface="Arial" pitchFamily="34" charset="0"/>
                  <a:cs typeface="Times New Roman" pitchFamily="18" charset="0"/>
                </a:endParaRPr>
              </a:p>
              <a:p>
                <a:pPr algn="ctr"/>
                <a:r>
                  <a:rPr lang="en-US" sz="1200">
                    <a:latin typeface="Arial" pitchFamily="34" charset="0"/>
                    <a:cs typeface="Times New Roman" pitchFamily="18" charset="0"/>
                  </a:rPr>
                  <a:t> </a:t>
                </a:r>
                <a:endParaRPr lang="en-US" sz="1200" b="1">
                  <a:latin typeface="Arial" pitchFamily="34" charset="0"/>
                  <a:cs typeface="Times New Roman" pitchFamily="18" charset="0"/>
                </a:endParaRPr>
              </a:p>
              <a:p>
                <a:pPr algn="ctr"/>
                <a:r>
                  <a:rPr lang="en-US" sz="1200">
                    <a:latin typeface="Arial" pitchFamily="34" charset="0"/>
                    <a:cs typeface="Times New Roman" pitchFamily="18" charset="0"/>
                  </a:rPr>
                  <a:t>Would Not Choose Either of These Two</a:t>
                </a:r>
                <a:endParaRPr lang="en-US" sz="1200" b="1">
                  <a:solidFill>
                    <a:srgbClr val="FFFF00"/>
                  </a:solidFill>
                  <a:latin typeface="Arial" pitchFamily="34" charset="0"/>
                  <a:cs typeface="Times New Roman" pitchFamily="18" charset="0"/>
                </a:endParaRPr>
              </a:p>
              <a:p>
                <a:pPr algn="ctr"/>
                <a:endParaRPr lang="en-US" sz="1200">
                  <a:solidFill>
                    <a:srgbClr val="FFFF00"/>
                  </a:solidFill>
                  <a:latin typeface="Arial" pitchFamily="34" charset="0"/>
                </a:endParaRPr>
              </a:p>
            </p:txBody>
          </p:sp>
          <p:sp>
            <p:nvSpPr>
              <p:cNvPr id="167965" name="Rectangle 29"/>
              <p:cNvSpPr>
                <a:spLocks noChangeArrowheads="1"/>
              </p:cNvSpPr>
              <p:nvPr/>
            </p:nvSpPr>
            <p:spPr bwMode="auto">
              <a:xfrm>
                <a:off x="2202" y="1439"/>
                <a:ext cx="734" cy="2245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7966" name="Group 30"/>
            <p:cNvGrpSpPr>
              <a:grpSpLocks/>
            </p:cNvGrpSpPr>
            <p:nvPr/>
          </p:nvGrpSpPr>
          <p:grpSpPr bwMode="auto">
            <a:xfrm>
              <a:off x="0" y="1842"/>
              <a:ext cx="1072" cy="403"/>
              <a:chOff x="0" y="1842"/>
              <a:chExt cx="1072" cy="403"/>
            </a:xfrm>
          </p:grpSpPr>
          <p:sp>
            <p:nvSpPr>
              <p:cNvPr id="167967" name="Rectangle 31"/>
              <p:cNvSpPr>
                <a:spLocks noChangeArrowheads="1"/>
              </p:cNvSpPr>
              <p:nvPr/>
            </p:nvSpPr>
            <p:spPr bwMode="auto">
              <a:xfrm>
                <a:off x="43" y="1842"/>
                <a:ext cx="986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lang="en-US" sz="1200">
                    <a:latin typeface="Arial" pitchFamily="34" charset="0"/>
                  </a:rPr>
                  <a:t>Coral Cover</a:t>
                </a:r>
              </a:p>
            </p:txBody>
          </p:sp>
          <p:sp>
            <p:nvSpPr>
              <p:cNvPr id="167968" name="Rectangle 32"/>
              <p:cNvSpPr>
                <a:spLocks noChangeArrowheads="1"/>
              </p:cNvSpPr>
              <p:nvPr/>
            </p:nvSpPr>
            <p:spPr bwMode="auto">
              <a:xfrm>
                <a:off x="0" y="1842"/>
                <a:ext cx="1072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7969" name="Group 33"/>
            <p:cNvGrpSpPr>
              <a:grpSpLocks/>
            </p:cNvGrpSpPr>
            <p:nvPr/>
          </p:nvGrpSpPr>
          <p:grpSpPr bwMode="auto">
            <a:xfrm>
              <a:off x="1072" y="1842"/>
              <a:ext cx="540" cy="403"/>
              <a:chOff x="1072" y="1842"/>
              <a:chExt cx="540" cy="403"/>
            </a:xfrm>
          </p:grpSpPr>
          <p:sp>
            <p:nvSpPr>
              <p:cNvPr id="167970" name="Rectangle 34"/>
              <p:cNvSpPr>
                <a:spLocks noChangeArrowheads="1"/>
              </p:cNvSpPr>
              <p:nvPr/>
            </p:nvSpPr>
            <p:spPr bwMode="auto">
              <a:xfrm>
                <a:off x="1115" y="1842"/>
                <a:ext cx="454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n-US" sz="1200">
                    <a:latin typeface="Arial" pitchFamily="34" charset="0"/>
                    <a:cs typeface="Times New Roman" pitchFamily="18" charset="0"/>
                  </a:rPr>
                  <a:t>40%</a:t>
                </a:r>
                <a:endParaRPr lang="en-US" sz="1200">
                  <a:latin typeface="Arial" pitchFamily="34" charset="0"/>
                </a:endParaRPr>
              </a:p>
            </p:txBody>
          </p:sp>
          <p:sp>
            <p:nvSpPr>
              <p:cNvPr id="167971" name="Rectangle 35"/>
              <p:cNvSpPr>
                <a:spLocks noChangeArrowheads="1"/>
              </p:cNvSpPr>
              <p:nvPr/>
            </p:nvSpPr>
            <p:spPr bwMode="auto">
              <a:xfrm>
                <a:off x="1072" y="1842"/>
                <a:ext cx="540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7972" name="Group 36"/>
            <p:cNvGrpSpPr>
              <a:grpSpLocks/>
            </p:cNvGrpSpPr>
            <p:nvPr/>
          </p:nvGrpSpPr>
          <p:grpSpPr bwMode="auto">
            <a:xfrm>
              <a:off x="1612" y="1842"/>
              <a:ext cx="590" cy="403"/>
              <a:chOff x="1612" y="1842"/>
              <a:chExt cx="590" cy="403"/>
            </a:xfrm>
          </p:grpSpPr>
          <p:sp>
            <p:nvSpPr>
              <p:cNvPr id="167973" name="Rectangle 37"/>
              <p:cNvSpPr>
                <a:spLocks noChangeArrowheads="1"/>
              </p:cNvSpPr>
              <p:nvPr/>
            </p:nvSpPr>
            <p:spPr bwMode="auto">
              <a:xfrm>
                <a:off x="1655" y="1842"/>
                <a:ext cx="504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n-US" sz="1200">
                    <a:latin typeface="Arial" pitchFamily="34" charset="0"/>
                  </a:rPr>
                  <a:t>5%</a:t>
                </a:r>
              </a:p>
            </p:txBody>
          </p:sp>
          <p:sp>
            <p:nvSpPr>
              <p:cNvPr id="167974" name="Rectangle 38"/>
              <p:cNvSpPr>
                <a:spLocks noChangeArrowheads="1"/>
              </p:cNvSpPr>
              <p:nvPr/>
            </p:nvSpPr>
            <p:spPr bwMode="auto">
              <a:xfrm>
                <a:off x="1612" y="1842"/>
                <a:ext cx="590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7975" name="Group 39"/>
            <p:cNvGrpSpPr>
              <a:grpSpLocks/>
            </p:cNvGrpSpPr>
            <p:nvPr/>
          </p:nvGrpSpPr>
          <p:grpSpPr bwMode="auto">
            <a:xfrm>
              <a:off x="0" y="2245"/>
              <a:ext cx="1072" cy="403"/>
              <a:chOff x="0" y="2245"/>
              <a:chExt cx="1072" cy="403"/>
            </a:xfrm>
          </p:grpSpPr>
          <p:sp>
            <p:nvSpPr>
              <p:cNvPr id="167976" name="Rectangle 40"/>
              <p:cNvSpPr>
                <a:spLocks noChangeArrowheads="1"/>
              </p:cNvSpPr>
              <p:nvPr/>
            </p:nvSpPr>
            <p:spPr bwMode="auto">
              <a:xfrm>
                <a:off x="43" y="2245"/>
                <a:ext cx="986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lang="en-US" sz="1200">
                    <a:latin typeface="Arial" pitchFamily="34" charset="0"/>
                  </a:rPr>
                  <a:t>Species Diversity</a:t>
                </a:r>
              </a:p>
            </p:txBody>
          </p:sp>
          <p:sp>
            <p:nvSpPr>
              <p:cNvPr id="167977" name="Rectangle 41"/>
              <p:cNvSpPr>
                <a:spLocks noChangeArrowheads="1"/>
              </p:cNvSpPr>
              <p:nvPr/>
            </p:nvSpPr>
            <p:spPr bwMode="auto">
              <a:xfrm>
                <a:off x="0" y="2245"/>
                <a:ext cx="1072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7978" name="Group 42"/>
            <p:cNvGrpSpPr>
              <a:grpSpLocks/>
            </p:cNvGrpSpPr>
            <p:nvPr/>
          </p:nvGrpSpPr>
          <p:grpSpPr bwMode="auto">
            <a:xfrm>
              <a:off x="1072" y="2245"/>
              <a:ext cx="540" cy="403"/>
              <a:chOff x="1072" y="2245"/>
              <a:chExt cx="540" cy="403"/>
            </a:xfrm>
          </p:grpSpPr>
          <p:sp>
            <p:nvSpPr>
              <p:cNvPr id="167979" name="Rectangle 43"/>
              <p:cNvSpPr>
                <a:spLocks noChangeArrowheads="1"/>
              </p:cNvSpPr>
              <p:nvPr/>
            </p:nvSpPr>
            <p:spPr bwMode="auto">
              <a:xfrm>
                <a:off x="1115" y="2245"/>
                <a:ext cx="454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n-US" sz="1200">
                    <a:latin typeface="Arial" pitchFamily="34" charset="0"/>
                  </a:rPr>
                  <a:t>250 fish</a:t>
                </a:r>
              </a:p>
              <a:p>
                <a:pPr algn="ctr"/>
                <a:r>
                  <a:rPr lang="en-US" sz="1200">
                    <a:latin typeface="Arial" pitchFamily="34" charset="0"/>
                  </a:rPr>
                  <a:t>60 corals</a:t>
                </a:r>
                <a:endParaRPr lang="en-US" sz="1200">
                  <a:solidFill>
                    <a:srgbClr val="FFFF00"/>
                  </a:solidFill>
                  <a:latin typeface="Arial" pitchFamily="34" charset="0"/>
                </a:endParaRPr>
              </a:p>
            </p:txBody>
          </p:sp>
          <p:sp>
            <p:nvSpPr>
              <p:cNvPr id="167980" name="Rectangle 44"/>
              <p:cNvSpPr>
                <a:spLocks noChangeArrowheads="1"/>
              </p:cNvSpPr>
              <p:nvPr/>
            </p:nvSpPr>
            <p:spPr bwMode="auto">
              <a:xfrm>
                <a:off x="1072" y="2245"/>
                <a:ext cx="540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7981" name="Group 45"/>
            <p:cNvGrpSpPr>
              <a:grpSpLocks/>
            </p:cNvGrpSpPr>
            <p:nvPr/>
          </p:nvGrpSpPr>
          <p:grpSpPr bwMode="auto">
            <a:xfrm>
              <a:off x="1612" y="2245"/>
              <a:ext cx="590" cy="403"/>
              <a:chOff x="1612" y="2245"/>
              <a:chExt cx="590" cy="403"/>
            </a:xfrm>
          </p:grpSpPr>
          <p:sp>
            <p:nvSpPr>
              <p:cNvPr id="167982" name="Rectangle 46"/>
              <p:cNvSpPr>
                <a:spLocks noChangeArrowheads="1"/>
              </p:cNvSpPr>
              <p:nvPr/>
            </p:nvSpPr>
            <p:spPr bwMode="auto">
              <a:xfrm>
                <a:off x="1655" y="2245"/>
                <a:ext cx="504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n-US" sz="1200">
                    <a:latin typeface="Arial" pitchFamily="34" charset="0"/>
                  </a:rPr>
                  <a:t>50 fish</a:t>
                </a:r>
              </a:p>
              <a:p>
                <a:pPr algn="ctr"/>
                <a:r>
                  <a:rPr lang="en-US" sz="1200">
                    <a:latin typeface="Arial" pitchFamily="34" charset="0"/>
                  </a:rPr>
                  <a:t>10 corals</a:t>
                </a:r>
                <a:endParaRPr lang="en-US" sz="1200">
                  <a:solidFill>
                    <a:srgbClr val="FFFF00"/>
                  </a:solidFill>
                  <a:latin typeface="Arial" pitchFamily="34" charset="0"/>
                </a:endParaRPr>
              </a:p>
            </p:txBody>
          </p:sp>
          <p:sp>
            <p:nvSpPr>
              <p:cNvPr id="167983" name="Rectangle 47"/>
              <p:cNvSpPr>
                <a:spLocks noChangeArrowheads="1"/>
              </p:cNvSpPr>
              <p:nvPr/>
            </p:nvSpPr>
            <p:spPr bwMode="auto">
              <a:xfrm>
                <a:off x="1612" y="2245"/>
                <a:ext cx="590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7984" name="Group 48"/>
            <p:cNvGrpSpPr>
              <a:grpSpLocks/>
            </p:cNvGrpSpPr>
            <p:nvPr/>
          </p:nvGrpSpPr>
          <p:grpSpPr bwMode="auto">
            <a:xfrm>
              <a:off x="0" y="2648"/>
              <a:ext cx="1072" cy="633"/>
              <a:chOff x="0" y="2648"/>
              <a:chExt cx="1072" cy="633"/>
            </a:xfrm>
          </p:grpSpPr>
          <p:sp>
            <p:nvSpPr>
              <p:cNvPr id="167985" name="Rectangle 49"/>
              <p:cNvSpPr>
                <a:spLocks noChangeArrowheads="1"/>
              </p:cNvSpPr>
              <p:nvPr/>
            </p:nvSpPr>
            <p:spPr bwMode="auto">
              <a:xfrm>
                <a:off x="43" y="2648"/>
                <a:ext cx="986" cy="6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r>
                  <a:rPr lang="en-US" sz="1200">
                    <a:latin typeface="Arial" pitchFamily="34" charset="0"/>
                    <a:cs typeface="Times New Roman" pitchFamily="18" charset="0"/>
                  </a:rPr>
                  <a:t>Visibility</a:t>
                </a:r>
                <a:endParaRPr lang="en-US" sz="1200">
                  <a:latin typeface="Arial" pitchFamily="34" charset="0"/>
                </a:endParaRPr>
              </a:p>
            </p:txBody>
          </p:sp>
          <p:sp>
            <p:nvSpPr>
              <p:cNvPr id="167986" name="Rectangle 50"/>
              <p:cNvSpPr>
                <a:spLocks noChangeArrowheads="1"/>
              </p:cNvSpPr>
              <p:nvPr/>
            </p:nvSpPr>
            <p:spPr bwMode="auto">
              <a:xfrm>
                <a:off x="0" y="2648"/>
                <a:ext cx="1072" cy="63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7987" name="Group 51"/>
            <p:cNvGrpSpPr>
              <a:grpSpLocks/>
            </p:cNvGrpSpPr>
            <p:nvPr/>
          </p:nvGrpSpPr>
          <p:grpSpPr bwMode="auto">
            <a:xfrm>
              <a:off x="1072" y="2648"/>
              <a:ext cx="540" cy="633"/>
              <a:chOff x="1072" y="2648"/>
              <a:chExt cx="540" cy="633"/>
            </a:xfrm>
          </p:grpSpPr>
          <p:sp>
            <p:nvSpPr>
              <p:cNvPr id="167988" name="Rectangle 52"/>
              <p:cNvSpPr>
                <a:spLocks noChangeArrowheads="1"/>
              </p:cNvSpPr>
              <p:nvPr/>
            </p:nvSpPr>
            <p:spPr bwMode="auto">
              <a:xfrm>
                <a:off x="1115" y="2648"/>
                <a:ext cx="454" cy="6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n-US" sz="1200">
                    <a:latin typeface="Arial" pitchFamily="34" charset="0"/>
                    <a:cs typeface="Times New Roman" pitchFamily="18" charset="0"/>
                  </a:rPr>
                  <a:t>100 ft</a:t>
                </a:r>
                <a:endParaRPr lang="en-US" sz="1200">
                  <a:latin typeface="Arial" pitchFamily="34" charset="0"/>
                </a:endParaRPr>
              </a:p>
            </p:txBody>
          </p:sp>
          <p:sp>
            <p:nvSpPr>
              <p:cNvPr id="167989" name="Rectangle 53"/>
              <p:cNvSpPr>
                <a:spLocks noChangeArrowheads="1"/>
              </p:cNvSpPr>
              <p:nvPr/>
            </p:nvSpPr>
            <p:spPr bwMode="auto">
              <a:xfrm>
                <a:off x="1072" y="2648"/>
                <a:ext cx="540" cy="63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7990" name="Group 54"/>
            <p:cNvGrpSpPr>
              <a:grpSpLocks/>
            </p:cNvGrpSpPr>
            <p:nvPr/>
          </p:nvGrpSpPr>
          <p:grpSpPr bwMode="auto">
            <a:xfrm>
              <a:off x="1612" y="2648"/>
              <a:ext cx="590" cy="633"/>
              <a:chOff x="1612" y="2648"/>
              <a:chExt cx="590" cy="633"/>
            </a:xfrm>
          </p:grpSpPr>
          <p:sp>
            <p:nvSpPr>
              <p:cNvPr id="167991" name="Rectangle 55"/>
              <p:cNvSpPr>
                <a:spLocks noChangeArrowheads="1"/>
              </p:cNvSpPr>
              <p:nvPr/>
            </p:nvSpPr>
            <p:spPr bwMode="auto">
              <a:xfrm>
                <a:off x="1655" y="2648"/>
                <a:ext cx="504" cy="6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n-US" sz="1200">
                    <a:latin typeface="Arial" pitchFamily="34" charset="0"/>
                  </a:rPr>
                  <a:t>20ft</a:t>
                </a:r>
              </a:p>
            </p:txBody>
          </p:sp>
          <p:sp>
            <p:nvSpPr>
              <p:cNvPr id="167992" name="Rectangle 56"/>
              <p:cNvSpPr>
                <a:spLocks noChangeArrowheads="1"/>
              </p:cNvSpPr>
              <p:nvPr/>
            </p:nvSpPr>
            <p:spPr bwMode="auto">
              <a:xfrm>
                <a:off x="1612" y="2648"/>
                <a:ext cx="590" cy="63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7993" name="Group 57"/>
            <p:cNvGrpSpPr>
              <a:grpSpLocks/>
            </p:cNvGrpSpPr>
            <p:nvPr/>
          </p:nvGrpSpPr>
          <p:grpSpPr bwMode="auto">
            <a:xfrm>
              <a:off x="0" y="3281"/>
              <a:ext cx="1072" cy="403"/>
              <a:chOff x="0" y="3281"/>
              <a:chExt cx="1072" cy="403"/>
            </a:xfrm>
          </p:grpSpPr>
          <p:sp>
            <p:nvSpPr>
              <p:cNvPr id="167994" name="Rectangle 58"/>
              <p:cNvSpPr>
                <a:spLocks noChangeArrowheads="1"/>
              </p:cNvSpPr>
              <p:nvPr/>
            </p:nvSpPr>
            <p:spPr bwMode="auto">
              <a:xfrm>
                <a:off x="43" y="3281"/>
                <a:ext cx="986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en-US" sz="1200">
                  <a:solidFill>
                    <a:srgbClr val="FFFF00"/>
                  </a:solidFill>
                  <a:latin typeface="Arial" pitchFamily="34" charset="0"/>
                </a:endParaRPr>
              </a:p>
            </p:txBody>
          </p:sp>
          <p:sp>
            <p:nvSpPr>
              <p:cNvPr id="167995" name="Rectangle 59"/>
              <p:cNvSpPr>
                <a:spLocks noChangeArrowheads="1"/>
              </p:cNvSpPr>
              <p:nvPr/>
            </p:nvSpPr>
            <p:spPr bwMode="auto">
              <a:xfrm>
                <a:off x="0" y="3281"/>
                <a:ext cx="1072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7996" name="Group 60"/>
            <p:cNvGrpSpPr>
              <a:grpSpLocks/>
            </p:cNvGrpSpPr>
            <p:nvPr/>
          </p:nvGrpSpPr>
          <p:grpSpPr bwMode="auto">
            <a:xfrm>
              <a:off x="1072" y="3281"/>
              <a:ext cx="540" cy="403"/>
              <a:chOff x="1072" y="3281"/>
              <a:chExt cx="540" cy="403"/>
            </a:xfrm>
          </p:grpSpPr>
          <p:sp>
            <p:nvSpPr>
              <p:cNvPr id="167997" name="Rectangle 61"/>
              <p:cNvSpPr>
                <a:spLocks noChangeArrowheads="1"/>
              </p:cNvSpPr>
              <p:nvPr/>
            </p:nvSpPr>
            <p:spPr bwMode="auto">
              <a:xfrm>
                <a:off x="1115" y="3281"/>
                <a:ext cx="454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endParaRPr lang="en-US" sz="1200">
                  <a:solidFill>
                    <a:srgbClr val="FFFF00"/>
                  </a:solidFill>
                  <a:latin typeface="Arial" pitchFamily="34" charset="0"/>
                </a:endParaRPr>
              </a:p>
            </p:txBody>
          </p:sp>
          <p:sp>
            <p:nvSpPr>
              <p:cNvPr id="167998" name="Rectangle 62"/>
              <p:cNvSpPr>
                <a:spLocks noChangeArrowheads="1"/>
              </p:cNvSpPr>
              <p:nvPr/>
            </p:nvSpPr>
            <p:spPr bwMode="auto">
              <a:xfrm>
                <a:off x="1072" y="3281"/>
                <a:ext cx="540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7999" name="Group 63"/>
            <p:cNvGrpSpPr>
              <a:grpSpLocks/>
            </p:cNvGrpSpPr>
            <p:nvPr/>
          </p:nvGrpSpPr>
          <p:grpSpPr bwMode="auto">
            <a:xfrm>
              <a:off x="1612" y="3281"/>
              <a:ext cx="590" cy="403"/>
              <a:chOff x="1612" y="3281"/>
              <a:chExt cx="590" cy="403"/>
            </a:xfrm>
          </p:grpSpPr>
          <p:sp>
            <p:nvSpPr>
              <p:cNvPr id="168000" name="Rectangle 64"/>
              <p:cNvSpPr>
                <a:spLocks noChangeArrowheads="1"/>
              </p:cNvSpPr>
              <p:nvPr/>
            </p:nvSpPr>
            <p:spPr bwMode="auto">
              <a:xfrm>
                <a:off x="1655" y="3281"/>
                <a:ext cx="504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endParaRPr lang="en-US" sz="1200">
                  <a:solidFill>
                    <a:srgbClr val="FFFF00"/>
                  </a:solidFill>
                  <a:latin typeface="Arial" pitchFamily="34" charset="0"/>
                </a:endParaRPr>
              </a:p>
            </p:txBody>
          </p:sp>
          <p:sp>
            <p:nvSpPr>
              <p:cNvPr id="168001" name="Rectangle 65"/>
              <p:cNvSpPr>
                <a:spLocks noChangeArrowheads="1"/>
              </p:cNvSpPr>
              <p:nvPr/>
            </p:nvSpPr>
            <p:spPr bwMode="auto">
              <a:xfrm>
                <a:off x="1612" y="3281"/>
                <a:ext cx="590" cy="403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68002" name="Rectangle 66"/>
          <p:cNvSpPr>
            <a:spLocks noChangeArrowheads="1"/>
          </p:cNvSpPr>
          <p:nvPr/>
        </p:nvSpPr>
        <p:spPr bwMode="auto">
          <a:xfrm>
            <a:off x="1524000" y="990600"/>
            <a:ext cx="6019800" cy="374967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8003" name="Rectangle 67"/>
          <p:cNvSpPr>
            <a:spLocks noChangeArrowheads="1"/>
          </p:cNvSpPr>
          <p:nvPr/>
        </p:nvSpPr>
        <p:spPr bwMode="auto">
          <a:xfrm>
            <a:off x="1524000" y="4953000"/>
            <a:ext cx="63246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900">
                <a:solidFill>
                  <a:srgbClr val="FFFF00"/>
                </a:solidFill>
                <a:latin typeface="Arial" pitchFamily="34" charset="0"/>
                <a:cs typeface="Times New Roman" pitchFamily="18" charset="0"/>
              </a:rPr>
              <a:t> </a:t>
            </a:r>
            <a:endParaRPr lang="en-US" sz="1000" b="1">
              <a:solidFill>
                <a:srgbClr val="FFFF00"/>
              </a:solidFill>
              <a:latin typeface="Arial" pitchFamily="34" charset="0"/>
              <a:cs typeface="Times New Roman" pitchFamily="18" charset="0"/>
            </a:endParaRPr>
          </a:p>
          <a:p>
            <a:r>
              <a:rPr lang="en-US" sz="1400" b="1">
                <a:solidFill>
                  <a:srgbClr val="000099"/>
                </a:solidFill>
                <a:latin typeface="Arial" pitchFamily="34" charset="0"/>
                <a:cs typeface="Times New Roman" pitchFamily="18" charset="0"/>
              </a:rPr>
              <a:t>….. which option would you choose?</a:t>
            </a:r>
            <a:r>
              <a:rPr lang="en-US" sz="1400" b="1">
                <a:latin typeface="Arial" pitchFamily="34" charset="0"/>
                <a:cs typeface="Times New Roman" pitchFamily="18" charset="0"/>
              </a:rPr>
              <a:t> </a:t>
            </a:r>
            <a:r>
              <a:rPr lang="en-US" sz="1400" i="1">
                <a:latin typeface="Arial" pitchFamily="34" charset="0"/>
                <a:cs typeface="Times New Roman" pitchFamily="18" charset="0"/>
              </a:rPr>
              <a:t>(check </a:t>
            </a:r>
            <a:r>
              <a:rPr lang="en-US" sz="1400" i="1" u="sng">
                <a:latin typeface="Arial" pitchFamily="34" charset="0"/>
                <a:cs typeface="Times New Roman" pitchFamily="18" charset="0"/>
              </a:rPr>
              <a:t>one</a:t>
            </a:r>
            <a:r>
              <a:rPr lang="en-US" sz="1400" i="1">
                <a:latin typeface="Arial" pitchFamily="34" charset="0"/>
                <a:cs typeface="Times New Roman" pitchFamily="18" charset="0"/>
              </a:rPr>
              <a:t>)</a:t>
            </a:r>
            <a:r>
              <a:rPr lang="en-US" sz="1400">
                <a:latin typeface="Arial" pitchFamily="34" charset="0"/>
                <a:cs typeface="Times New Roman" pitchFamily="18" charset="0"/>
              </a:rPr>
              <a:t>		</a:t>
            </a:r>
            <a:endParaRPr lang="en-US" sz="1400" b="1">
              <a:latin typeface="Arial" pitchFamily="34" charset="0"/>
              <a:cs typeface="Times New Roman" pitchFamily="18" charset="0"/>
            </a:endParaRPr>
          </a:p>
          <a:p>
            <a:r>
              <a:rPr lang="en-US" sz="1400">
                <a:latin typeface="Arial" pitchFamily="34" charset="0"/>
                <a:cs typeface="Times New Roman" pitchFamily="18" charset="0"/>
              </a:rPr>
              <a:t>		</a:t>
            </a:r>
            <a:r>
              <a:rPr lang="en-US" sz="1400" b="1">
                <a:latin typeface="Arial" pitchFamily="34" charset="0"/>
                <a:cs typeface="Times New Roman" pitchFamily="18" charset="0"/>
              </a:rPr>
              <a:t></a:t>
            </a:r>
            <a:r>
              <a:rPr lang="en-US" sz="1600" b="1">
                <a:latin typeface="Arial" pitchFamily="34" charset="0"/>
                <a:cs typeface="Times New Roman" pitchFamily="18" charset="0"/>
              </a:rPr>
              <a:t>  </a:t>
            </a:r>
            <a:r>
              <a:rPr lang="en-US" sz="1400">
                <a:latin typeface="Arial" pitchFamily="34" charset="0"/>
                <a:cs typeface="Times New Roman" pitchFamily="18" charset="0"/>
              </a:rPr>
              <a:t>Bonaire</a:t>
            </a:r>
            <a:endParaRPr lang="en-US" sz="1400" b="1">
              <a:latin typeface="Arial" pitchFamily="34" charset="0"/>
              <a:cs typeface="Times New Roman" pitchFamily="18" charset="0"/>
            </a:endParaRPr>
          </a:p>
          <a:p>
            <a:r>
              <a:rPr lang="en-US" sz="1400">
                <a:latin typeface="Arial" pitchFamily="34" charset="0"/>
                <a:cs typeface="Times New Roman" pitchFamily="18" charset="0"/>
              </a:rPr>
              <a:t>		</a:t>
            </a:r>
            <a:r>
              <a:rPr lang="en-US" sz="1400" b="1">
                <a:latin typeface="Arial" pitchFamily="34" charset="0"/>
                <a:cs typeface="Times New Roman" pitchFamily="18" charset="0"/>
              </a:rPr>
              <a:t></a:t>
            </a:r>
            <a:r>
              <a:rPr lang="en-US" sz="1400">
                <a:latin typeface="Arial" pitchFamily="34" charset="0"/>
                <a:cs typeface="Times New Roman" pitchFamily="18" charset="0"/>
              </a:rPr>
              <a:t>  Other Island</a:t>
            </a:r>
            <a:endParaRPr lang="en-US" sz="1400" b="1">
              <a:latin typeface="Arial" pitchFamily="34" charset="0"/>
              <a:cs typeface="Times New Roman" pitchFamily="18" charset="0"/>
            </a:endParaRPr>
          </a:p>
          <a:p>
            <a:r>
              <a:rPr lang="en-US" sz="1400" b="1">
                <a:latin typeface="Arial" pitchFamily="34" charset="0"/>
                <a:cs typeface="Times New Roman" pitchFamily="18" charset="0"/>
              </a:rPr>
              <a:t>		  </a:t>
            </a:r>
            <a:r>
              <a:rPr lang="en-US" sz="1400">
                <a:latin typeface="Arial" pitchFamily="34" charset="0"/>
                <a:cs typeface="Times New Roman" pitchFamily="18" charset="0"/>
              </a:rPr>
              <a:t>Neither – Stay Home</a:t>
            </a:r>
            <a:r>
              <a:rPr lang="en-US" sz="1400">
                <a:latin typeface="Arial" pitchFamily="34" charset="0"/>
              </a:rPr>
              <a:t> </a:t>
            </a:r>
          </a:p>
        </p:txBody>
      </p:sp>
      <p:sp>
        <p:nvSpPr>
          <p:cNvPr id="168004" name="Rectangle 68"/>
          <p:cNvSpPr>
            <a:spLocks noChangeArrowheads="1"/>
          </p:cNvSpPr>
          <p:nvPr/>
        </p:nvSpPr>
        <p:spPr bwMode="auto">
          <a:xfrm>
            <a:off x="1524000" y="990600"/>
            <a:ext cx="6019800" cy="3733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8005" name="Line 69"/>
          <p:cNvSpPr>
            <a:spLocks noChangeShapeType="1"/>
          </p:cNvSpPr>
          <p:nvPr/>
        </p:nvSpPr>
        <p:spPr bwMode="auto">
          <a:xfrm>
            <a:off x="1524000" y="2057400"/>
            <a:ext cx="6019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8006" name="Rectangle 70"/>
          <p:cNvSpPr>
            <a:spLocks noChangeArrowheads="1"/>
          </p:cNvSpPr>
          <p:nvPr/>
        </p:nvSpPr>
        <p:spPr bwMode="auto">
          <a:xfrm>
            <a:off x="3810000" y="1447800"/>
            <a:ext cx="1066800" cy="3276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8007" name="Rectangle 71"/>
          <p:cNvSpPr>
            <a:spLocks noChangeArrowheads="1"/>
          </p:cNvSpPr>
          <p:nvPr/>
        </p:nvSpPr>
        <p:spPr bwMode="auto">
          <a:xfrm>
            <a:off x="4876800" y="1447800"/>
            <a:ext cx="1219200" cy="3276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8008" name="Line 72"/>
          <p:cNvSpPr>
            <a:spLocks noChangeShapeType="1"/>
          </p:cNvSpPr>
          <p:nvPr/>
        </p:nvSpPr>
        <p:spPr bwMode="auto">
          <a:xfrm>
            <a:off x="6096000" y="14478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8009" name="Line 73"/>
          <p:cNvSpPr>
            <a:spLocks noChangeShapeType="1"/>
          </p:cNvSpPr>
          <p:nvPr/>
        </p:nvSpPr>
        <p:spPr bwMode="auto">
          <a:xfrm flipV="1">
            <a:off x="3810000" y="990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68012" name="Group 76"/>
          <p:cNvGrpSpPr>
            <a:grpSpLocks/>
          </p:cNvGrpSpPr>
          <p:nvPr/>
        </p:nvGrpSpPr>
        <p:grpSpPr bwMode="auto">
          <a:xfrm>
            <a:off x="3124200" y="1828800"/>
            <a:ext cx="5105400" cy="3543300"/>
            <a:chOff x="2352" y="1152"/>
            <a:chExt cx="3216" cy="2232"/>
          </a:xfrm>
        </p:grpSpPr>
        <p:sp>
          <p:nvSpPr>
            <p:cNvPr id="168013" name="Text Box 77"/>
            <p:cNvSpPr txBox="1">
              <a:spLocks noChangeArrowheads="1"/>
            </p:cNvSpPr>
            <p:nvPr/>
          </p:nvSpPr>
          <p:spPr bwMode="auto">
            <a:xfrm>
              <a:off x="2352" y="1680"/>
              <a:ext cx="1104" cy="170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u="sng">
                  <a:latin typeface="Arial" pitchFamily="34" charset="0"/>
                </a:rPr>
                <a:t>Poor</a:t>
              </a:r>
              <a:endParaRPr lang="en-US" sz="2400">
                <a:latin typeface="Arial" pitchFamily="34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n-US" sz="2400">
                  <a:latin typeface="Arial" pitchFamily="34" charset="0"/>
                </a:rPr>
                <a:t>$0</a:t>
              </a:r>
            </a:p>
            <a:p>
              <a:pPr algn="ctr">
                <a:spcBef>
                  <a:spcPct val="50000"/>
                </a:spcBef>
              </a:pPr>
              <a:r>
                <a:rPr lang="en-US" sz="2400">
                  <a:latin typeface="Arial" pitchFamily="34" charset="0"/>
                </a:rPr>
                <a:t>5%</a:t>
              </a:r>
            </a:p>
            <a:p>
              <a:pPr algn="ctr">
                <a:spcBef>
                  <a:spcPct val="50000"/>
                </a:spcBef>
              </a:pPr>
              <a:r>
                <a:rPr lang="en-US" sz="2400">
                  <a:latin typeface="Arial" pitchFamily="34" charset="0"/>
                </a:rPr>
                <a:t>50 fish</a:t>
              </a:r>
            </a:p>
            <a:p>
              <a:pPr algn="ctr">
                <a:spcBef>
                  <a:spcPct val="50000"/>
                </a:spcBef>
              </a:pPr>
              <a:r>
                <a:rPr lang="en-US" sz="2400">
                  <a:latin typeface="Arial" pitchFamily="34" charset="0"/>
                </a:rPr>
                <a:t>20ft</a:t>
              </a:r>
            </a:p>
          </p:txBody>
        </p:sp>
        <p:sp>
          <p:nvSpPr>
            <p:cNvPr id="168014" name="Text Box 78"/>
            <p:cNvSpPr txBox="1">
              <a:spLocks noChangeArrowheads="1"/>
            </p:cNvSpPr>
            <p:nvPr/>
          </p:nvSpPr>
          <p:spPr bwMode="auto">
            <a:xfrm>
              <a:off x="3456" y="1680"/>
              <a:ext cx="1056" cy="170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u="sng">
                  <a:latin typeface="Arial" pitchFamily="34" charset="0"/>
                </a:rPr>
                <a:t>Medium</a:t>
              </a:r>
              <a:endParaRPr lang="en-US" sz="2400">
                <a:latin typeface="Arial" pitchFamily="34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n-US" sz="2400">
                  <a:latin typeface="Arial" pitchFamily="34" charset="0"/>
                </a:rPr>
                <a:t>$0</a:t>
              </a:r>
            </a:p>
            <a:p>
              <a:pPr algn="ctr">
                <a:spcBef>
                  <a:spcPct val="50000"/>
                </a:spcBef>
              </a:pPr>
              <a:r>
                <a:rPr lang="en-US" sz="2400">
                  <a:latin typeface="Arial" pitchFamily="34" charset="0"/>
                </a:rPr>
                <a:t>20%</a:t>
              </a:r>
            </a:p>
            <a:p>
              <a:pPr algn="ctr">
                <a:spcBef>
                  <a:spcPct val="50000"/>
                </a:spcBef>
              </a:pPr>
              <a:r>
                <a:rPr lang="en-US" sz="2400">
                  <a:latin typeface="Arial" pitchFamily="34" charset="0"/>
                </a:rPr>
                <a:t>125 fish</a:t>
              </a:r>
            </a:p>
            <a:p>
              <a:pPr algn="ctr">
                <a:spcBef>
                  <a:spcPct val="50000"/>
                </a:spcBef>
              </a:pPr>
              <a:r>
                <a:rPr lang="en-US" sz="2400">
                  <a:latin typeface="Arial" pitchFamily="34" charset="0"/>
                </a:rPr>
                <a:t>50ft</a:t>
              </a:r>
            </a:p>
          </p:txBody>
        </p:sp>
        <p:sp>
          <p:nvSpPr>
            <p:cNvPr id="168015" name="Text Box 79"/>
            <p:cNvSpPr txBox="1">
              <a:spLocks noChangeArrowheads="1"/>
            </p:cNvSpPr>
            <p:nvPr/>
          </p:nvSpPr>
          <p:spPr bwMode="auto">
            <a:xfrm>
              <a:off x="4512" y="1680"/>
              <a:ext cx="1056" cy="170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u="sng">
                  <a:latin typeface="Arial" pitchFamily="34" charset="0"/>
                </a:rPr>
                <a:t>Good</a:t>
              </a:r>
              <a:endParaRPr lang="en-US" sz="2400">
                <a:latin typeface="Arial" pitchFamily="34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en-US" sz="2400">
                  <a:latin typeface="Arial" pitchFamily="34" charset="0"/>
                </a:rPr>
                <a:t>$0</a:t>
              </a:r>
            </a:p>
            <a:p>
              <a:pPr algn="ctr">
                <a:spcBef>
                  <a:spcPct val="50000"/>
                </a:spcBef>
              </a:pPr>
              <a:r>
                <a:rPr lang="en-US" sz="2400">
                  <a:latin typeface="Arial" pitchFamily="34" charset="0"/>
                </a:rPr>
                <a:t>30%</a:t>
              </a:r>
            </a:p>
            <a:p>
              <a:pPr algn="ctr">
                <a:spcBef>
                  <a:spcPct val="50000"/>
                </a:spcBef>
              </a:pPr>
              <a:r>
                <a:rPr lang="en-US" sz="2400">
                  <a:latin typeface="Arial" pitchFamily="34" charset="0"/>
                </a:rPr>
                <a:t>225 fish</a:t>
              </a:r>
            </a:p>
            <a:p>
              <a:pPr algn="ctr">
                <a:spcBef>
                  <a:spcPct val="50000"/>
                </a:spcBef>
              </a:pPr>
              <a:r>
                <a:rPr lang="en-US" sz="2400">
                  <a:latin typeface="Arial" pitchFamily="34" charset="0"/>
                </a:rPr>
                <a:t>75ft</a:t>
              </a:r>
              <a:endParaRPr lang="en-US" sz="2400">
                <a:solidFill>
                  <a:srgbClr val="FF6600"/>
                </a:solidFill>
                <a:latin typeface="Arial" pitchFamily="34" charset="0"/>
              </a:endParaRPr>
            </a:p>
          </p:txBody>
        </p:sp>
        <p:sp>
          <p:nvSpPr>
            <p:cNvPr id="168016" name="Line 80"/>
            <p:cNvSpPr>
              <a:spLocks noChangeShapeType="1"/>
            </p:cNvSpPr>
            <p:nvPr/>
          </p:nvSpPr>
          <p:spPr bwMode="auto">
            <a:xfrm flipV="1">
              <a:off x="2352" y="1152"/>
              <a:ext cx="1200" cy="528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017" name="Line 81"/>
            <p:cNvSpPr>
              <a:spLocks noChangeShapeType="1"/>
            </p:cNvSpPr>
            <p:nvPr/>
          </p:nvSpPr>
          <p:spPr bwMode="auto">
            <a:xfrm flipH="1" flipV="1">
              <a:off x="4080" y="1152"/>
              <a:ext cx="1440" cy="528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8018" name="Text Box 82"/>
          <p:cNvSpPr txBox="1">
            <a:spLocks noChangeArrowheads="1"/>
          </p:cNvSpPr>
          <p:nvPr/>
        </p:nvSpPr>
        <p:spPr bwMode="auto">
          <a:xfrm>
            <a:off x="1143000" y="2667000"/>
            <a:ext cx="1752600" cy="27051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u="sng">
                <a:latin typeface="Arial" pitchFamily="34" charset="0"/>
              </a:rPr>
              <a:t>Bonaire</a:t>
            </a:r>
            <a:endParaRPr lang="en-US" sz="2400">
              <a:latin typeface="Arial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US" sz="2400">
                <a:latin typeface="Arial" pitchFamily="34" charset="0"/>
              </a:rPr>
              <a:t>$100</a:t>
            </a:r>
          </a:p>
          <a:p>
            <a:pPr algn="ctr">
              <a:spcBef>
                <a:spcPct val="50000"/>
              </a:spcBef>
            </a:pPr>
            <a:r>
              <a:rPr lang="en-US" sz="2400">
                <a:latin typeface="Arial" pitchFamily="34" charset="0"/>
              </a:rPr>
              <a:t>40%</a:t>
            </a:r>
          </a:p>
          <a:p>
            <a:pPr algn="ctr">
              <a:spcBef>
                <a:spcPct val="50000"/>
              </a:spcBef>
            </a:pPr>
            <a:r>
              <a:rPr lang="en-US" sz="2400">
                <a:latin typeface="Arial" pitchFamily="34" charset="0"/>
              </a:rPr>
              <a:t>250 fish</a:t>
            </a:r>
          </a:p>
          <a:p>
            <a:pPr algn="ctr">
              <a:spcBef>
                <a:spcPct val="50000"/>
              </a:spcBef>
            </a:pPr>
            <a:r>
              <a:rPr lang="en-US" sz="2400">
                <a:latin typeface="Arial" pitchFamily="34" charset="0"/>
              </a:rPr>
              <a:t>100ft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018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9442" name="Object 2"/>
          <p:cNvGraphicFramePr>
            <a:graphicFrameLocks noChangeAspect="1"/>
          </p:cNvGraphicFramePr>
          <p:nvPr/>
        </p:nvGraphicFramePr>
        <p:xfrm>
          <a:off x="609600" y="2097088"/>
          <a:ext cx="7467600" cy="3722687"/>
        </p:xfrm>
        <a:graphic>
          <a:graphicData uri="http://schemas.openxmlformats.org/presentationml/2006/ole">
            <p:oleObj spid="_x0000_s189442" name="Worksheet" r:id="rId3" imgW="3857625" imgH="1857248" progId="Excel.Sheet.8">
              <p:embed/>
            </p:oleObj>
          </a:graphicData>
        </a:graphic>
      </p:graphicFrame>
      <p:sp>
        <p:nvSpPr>
          <p:cNvPr id="189443" name="Rectangle 3"/>
          <p:cNvSpPr>
            <a:spLocks noChangeArrowheads="1"/>
          </p:cNvSpPr>
          <p:nvPr/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2800">
                <a:solidFill>
                  <a:schemeClr val="tx2"/>
                </a:solidFill>
              </a:rPr>
              <a:t>Conjoint Results: </a:t>
            </a:r>
            <a:r>
              <a:rPr lang="en-US"/>
              <a:t>High-quality option</a:t>
            </a:r>
            <a:endParaRPr lang="en-US" sz="28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Conjoint Results: </a:t>
            </a:r>
            <a:r>
              <a:rPr lang="en-US" sz="1800">
                <a:solidFill>
                  <a:schemeClr val="tx1"/>
                </a:solidFill>
              </a:rPr>
              <a:t>Moderate-quality option</a:t>
            </a:r>
            <a:endParaRPr lang="en-US" sz="2800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1600"/>
              <a:t> </a:t>
            </a:r>
          </a:p>
        </p:txBody>
      </p:sp>
      <p:graphicFrame>
        <p:nvGraphicFramePr>
          <p:cNvPr id="190468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762000" y="1982788"/>
          <a:ext cx="7467600" cy="3698875"/>
        </p:xfrm>
        <a:graphic>
          <a:graphicData uri="http://schemas.openxmlformats.org/presentationml/2006/ole">
            <p:oleObj spid="_x0000_s190468" name="Worksheet" r:id="rId3" imgW="3848642" imgH="190548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Conjoint Results: </a:t>
            </a:r>
            <a:r>
              <a:rPr lang="en-US" sz="1800">
                <a:solidFill>
                  <a:schemeClr val="tx1"/>
                </a:solidFill>
              </a:rPr>
              <a:t>Poor-quality option</a:t>
            </a:r>
            <a:endParaRPr lang="en-US" sz="2800"/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1600"/>
              <a:t> </a:t>
            </a:r>
          </a:p>
        </p:txBody>
      </p:sp>
      <p:graphicFrame>
        <p:nvGraphicFramePr>
          <p:cNvPr id="191492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066800" y="1981200"/>
          <a:ext cx="7315200" cy="3927475"/>
        </p:xfrm>
        <a:graphic>
          <a:graphicData uri="http://schemas.openxmlformats.org/presentationml/2006/ole">
            <p:oleObj spid="_x0000_s191492" name="Worksheet" r:id="rId3" imgW="3848642" imgH="193405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Valuation Results</a:t>
            </a:r>
          </a:p>
        </p:txBody>
      </p:sp>
      <p:sp>
        <p:nvSpPr>
          <p:cNvPr id="195587" name="Text Box 3"/>
          <p:cNvSpPr txBox="1">
            <a:spLocks noChangeArrowheads="1"/>
          </p:cNvSpPr>
          <p:nvPr/>
        </p:nvSpPr>
        <p:spPr bwMode="auto">
          <a:xfrm>
            <a:off x="685800" y="1828800"/>
            <a:ext cx="7315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/>
              <a:t>Mean Loss </a:t>
            </a:r>
            <a:r>
              <a:rPr lang="en-US" sz="1600">
                <a:solidFill>
                  <a:schemeClr val="accent2"/>
                </a:solidFill>
              </a:rPr>
              <a:t>Per Person</a:t>
            </a:r>
            <a:r>
              <a:rPr lang="en-US" sz="1600"/>
              <a:t> for a Decline in Reef Quality at Bonaire</a:t>
            </a:r>
          </a:p>
        </p:txBody>
      </p:sp>
      <p:sp>
        <p:nvSpPr>
          <p:cNvPr id="195588" name="Text Box 4"/>
          <p:cNvSpPr txBox="1">
            <a:spLocks noChangeArrowheads="1"/>
          </p:cNvSpPr>
          <p:nvPr/>
        </p:nvSpPr>
        <p:spPr bwMode="auto">
          <a:xfrm>
            <a:off x="914400" y="3048000"/>
            <a:ext cx="1981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solidFill>
                  <a:srgbClr val="000099"/>
                </a:solidFill>
              </a:rPr>
              <a:t>Falling to This Level:</a:t>
            </a:r>
          </a:p>
        </p:txBody>
      </p:sp>
      <p:sp>
        <p:nvSpPr>
          <p:cNvPr id="195589" name="Text Box 5"/>
          <p:cNvSpPr txBox="1">
            <a:spLocks noChangeArrowheads="1"/>
          </p:cNvSpPr>
          <p:nvPr/>
        </p:nvSpPr>
        <p:spPr bwMode="auto">
          <a:xfrm>
            <a:off x="990600" y="4191000"/>
            <a:ext cx="19050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/>
              <a:t>Good</a:t>
            </a:r>
          </a:p>
          <a:p>
            <a:pPr eaLnBrk="0" hangingPunct="0">
              <a:spcBef>
                <a:spcPct val="50000"/>
              </a:spcBef>
            </a:pPr>
            <a:r>
              <a:rPr lang="en-US" sz="1600"/>
              <a:t>Moderate</a:t>
            </a:r>
          </a:p>
          <a:p>
            <a:pPr eaLnBrk="0" hangingPunct="0">
              <a:spcBef>
                <a:spcPct val="50000"/>
              </a:spcBef>
            </a:pPr>
            <a:r>
              <a:rPr lang="en-US" sz="1600"/>
              <a:t>Poor</a:t>
            </a:r>
          </a:p>
        </p:txBody>
      </p:sp>
      <p:sp>
        <p:nvSpPr>
          <p:cNvPr id="195590" name="Text Box 6"/>
          <p:cNvSpPr txBox="1">
            <a:spLocks noChangeArrowheads="1"/>
          </p:cNvSpPr>
          <p:nvPr/>
        </p:nvSpPr>
        <p:spPr bwMode="auto">
          <a:xfrm>
            <a:off x="3657600" y="4191000"/>
            <a:ext cx="19050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/>
              <a:t>$29.23</a:t>
            </a:r>
          </a:p>
          <a:p>
            <a:pPr eaLnBrk="0" hangingPunct="0">
              <a:spcBef>
                <a:spcPct val="50000"/>
              </a:spcBef>
            </a:pPr>
            <a:r>
              <a:rPr lang="en-US" sz="1600"/>
              <a:t>$127.55</a:t>
            </a:r>
          </a:p>
          <a:p>
            <a:pPr eaLnBrk="0" hangingPunct="0">
              <a:spcBef>
                <a:spcPct val="50000"/>
              </a:spcBef>
            </a:pPr>
            <a:r>
              <a:rPr lang="en-US" sz="1600"/>
              <a:t>$178.62</a:t>
            </a:r>
          </a:p>
        </p:txBody>
      </p:sp>
      <p:sp>
        <p:nvSpPr>
          <p:cNvPr id="195592" name="Text Box 8"/>
          <p:cNvSpPr txBox="1">
            <a:spLocks noChangeArrowheads="1"/>
          </p:cNvSpPr>
          <p:nvPr/>
        </p:nvSpPr>
        <p:spPr bwMode="auto">
          <a:xfrm>
            <a:off x="3581400" y="3276600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solidFill>
                  <a:srgbClr val="000099"/>
                </a:solidFill>
              </a:rPr>
              <a:t>Basic Model </a:t>
            </a:r>
          </a:p>
        </p:txBody>
      </p:sp>
      <p:sp>
        <p:nvSpPr>
          <p:cNvPr id="195594" name="Line 10"/>
          <p:cNvSpPr>
            <a:spLocks noChangeShapeType="1"/>
          </p:cNvSpPr>
          <p:nvPr/>
        </p:nvSpPr>
        <p:spPr bwMode="auto">
          <a:xfrm>
            <a:off x="914400" y="3810000"/>
            <a:ext cx="441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Valuation Results continued</a:t>
            </a:r>
          </a:p>
        </p:txBody>
      </p:sp>
      <p:sp>
        <p:nvSpPr>
          <p:cNvPr id="196611" name="Text Box 3"/>
          <p:cNvSpPr txBox="1">
            <a:spLocks noChangeArrowheads="1"/>
          </p:cNvSpPr>
          <p:nvPr/>
        </p:nvSpPr>
        <p:spPr bwMode="auto">
          <a:xfrm>
            <a:off x="685800" y="1828800"/>
            <a:ext cx="73152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1600">
              <a:solidFill>
                <a:schemeClr val="accent2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1600">
                <a:solidFill>
                  <a:schemeClr val="accent2"/>
                </a:solidFill>
              </a:rPr>
              <a:t>Aggregate</a:t>
            </a:r>
            <a:r>
              <a:rPr lang="en-US" sz="1600"/>
              <a:t> losses in annual and present value terms using Model 2</a:t>
            </a:r>
          </a:p>
        </p:txBody>
      </p:sp>
      <p:sp>
        <p:nvSpPr>
          <p:cNvPr id="196612" name="Text Box 4"/>
          <p:cNvSpPr txBox="1">
            <a:spLocks noChangeArrowheads="1"/>
          </p:cNvSpPr>
          <p:nvPr/>
        </p:nvSpPr>
        <p:spPr bwMode="auto">
          <a:xfrm>
            <a:off x="914400" y="3048000"/>
            <a:ext cx="1981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solidFill>
                  <a:srgbClr val="000099"/>
                </a:solidFill>
              </a:rPr>
              <a:t>Falling to This Level:</a:t>
            </a:r>
          </a:p>
        </p:txBody>
      </p:sp>
      <p:sp>
        <p:nvSpPr>
          <p:cNvPr id="196613" name="Text Box 5"/>
          <p:cNvSpPr txBox="1">
            <a:spLocks noChangeArrowheads="1"/>
          </p:cNvSpPr>
          <p:nvPr/>
        </p:nvSpPr>
        <p:spPr bwMode="auto">
          <a:xfrm>
            <a:off x="990600" y="4191000"/>
            <a:ext cx="19050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/>
              <a:t>Good</a:t>
            </a:r>
          </a:p>
          <a:p>
            <a:pPr eaLnBrk="0" hangingPunct="0">
              <a:spcBef>
                <a:spcPct val="50000"/>
              </a:spcBef>
            </a:pPr>
            <a:r>
              <a:rPr lang="en-US" sz="1600"/>
              <a:t>Moderate</a:t>
            </a:r>
          </a:p>
          <a:p>
            <a:pPr eaLnBrk="0" hangingPunct="0">
              <a:spcBef>
                <a:spcPct val="50000"/>
              </a:spcBef>
            </a:pPr>
            <a:r>
              <a:rPr lang="en-US" sz="1600"/>
              <a:t>Poor</a:t>
            </a:r>
          </a:p>
        </p:txBody>
      </p:sp>
      <p:sp>
        <p:nvSpPr>
          <p:cNvPr id="196614" name="Text Box 6"/>
          <p:cNvSpPr txBox="1">
            <a:spLocks noChangeArrowheads="1"/>
          </p:cNvSpPr>
          <p:nvPr/>
        </p:nvSpPr>
        <p:spPr bwMode="auto">
          <a:xfrm>
            <a:off x="6096000" y="4191000"/>
            <a:ext cx="190500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$27.0 million</a:t>
            </a:r>
          </a:p>
          <a:p>
            <a:pPr eaLnBrk="0" hangingPunct="0">
              <a:spcBef>
                <a:spcPct val="50000"/>
              </a:spcBef>
            </a:pPr>
            <a:r>
              <a:rPr lang="en-US"/>
              <a:t>$125.0 million</a:t>
            </a:r>
          </a:p>
          <a:p>
            <a:pPr eaLnBrk="0" hangingPunct="0">
              <a:spcBef>
                <a:spcPct val="50000"/>
              </a:spcBef>
            </a:pPr>
            <a:r>
              <a:rPr lang="en-US"/>
              <a:t>$173.4 million</a:t>
            </a:r>
          </a:p>
        </p:txBody>
      </p:sp>
      <p:sp>
        <p:nvSpPr>
          <p:cNvPr id="196615" name="Text Box 7"/>
          <p:cNvSpPr txBox="1">
            <a:spLocks noChangeArrowheads="1"/>
          </p:cNvSpPr>
          <p:nvPr/>
        </p:nvSpPr>
        <p:spPr bwMode="auto">
          <a:xfrm>
            <a:off x="3581400" y="3048000"/>
            <a:ext cx="1447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solidFill>
                  <a:srgbClr val="000099"/>
                </a:solidFill>
              </a:rPr>
              <a:t>Annual Aggregate</a:t>
            </a:r>
          </a:p>
        </p:txBody>
      </p:sp>
      <p:sp>
        <p:nvSpPr>
          <p:cNvPr id="196616" name="Text Box 8"/>
          <p:cNvSpPr txBox="1">
            <a:spLocks noChangeArrowheads="1"/>
          </p:cNvSpPr>
          <p:nvPr/>
        </p:nvSpPr>
        <p:spPr bwMode="auto">
          <a:xfrm>
            <a:off x="6019800" y="3276600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solidFill>
                  <a:srgbClr val="000099"/>
                </a:solidFill>
              </a:rPr>
              <a:t>PV (r=.03)</a:t>
            </a:r>
          </a:p>
        </p:txBody>
      </p:sp>
      <p:sp>
        <p:nvSpPr>
          <p:cNvPr id="196617" name="Line 9"/>
          <p:cNvSpPr>
            <a:spLocks noChangeShapeType="1"/>
          </p:cNvSpPr>
          <p:nvPr/>
        </p:nvSpPr>
        <p:spPr bwMode="auto">
          <a:xfrm>
            <a:off x="914400" y="3810000"/>
            <a:ext cx="655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6619" name="Text Box 11"/>
          <p:cNvSpPr txBox="1">
            <a:spLocks noChangeArrowheads="1"/>
          </p:cNvSpPr>
          <p:nvPr/>
        </p:nvSpPr>
        <p:spPr bwMode="auto">
          <a:xfrm>
            <a:off x="3505200" y="4191000"/>
            <a:ext cx="190500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/>
              <a:t>$0.8 million</a:t>
            </a:r>
          </a:p>
          <a:p>
            <a:pPr eaLnBrk="0" hangingPunct="0">
              <a:spcBef>
                <a:spcPct val="50000"/>
              </a:spcBef>
            </a:pPr>
            <a:r>
              <a:rPr lang="en-US"/>
              <a:t>$3.8 million</a:t>
            </a:r>
          </a:p>
          <a:p>
            <a:pPr eaLnBrk="0" hangingPunct="0">
              <a:spcBef>
                <a:spcPct val="50000"/>
              </a:spcBef>
            </a:pPr>
            <a:r>
              <a:rPr lang="en-US"/>
              <a:t>$5.2 million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Applications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1800"/>
          </a:p>
          <a:p>
            <a:endParaRPr lang="en-US" sz="1800"/>
          </a:p>
          <a:p>
            <a:r>
              <a:rPr lang="en-US" sz="1800"/>
              <a:t>Damage Assessment</a:t>
            </a:r>
          </a:p>
          <a:p>
            <a:pPr lvl="1"/>
            <a:r>
              <a:rPr lang="en-US" sz="1600">
                <a:solidFill>
                  <a:schemeClr val="accent2"/>
                </a:solidFill>
              </a:rPr>
              <a:t>Simulate model to mimic damages from an actual spill or pollution event</a:t>
            </a:r>
          </a:p>
          <a:p>
            <a:pPr lvl="1"/>
            <a:r>
              <a:rPr lang="en-US" sz="1600">
                <a:solidFill>
                  <a:schemeClr val="accent2"/>
                </a:solidFill>
              </a:rPr>
              <a:t>Approximate as closely as possible</a:t>
            </a:r>
          </a:p>
          <a:p>
            <a:pPr lvl="1"/>
            <a:r>
              <a:rPr lang="en-US" sz="1600">
                <a:solidFill>
                  <a:schemeClr val="accent2"/>
                </a:solidFill>
              </a:rPr>
              <a:t>Often involve transfers and use of more than one study</a:t>
            </a:r>
          </a:p>
          <a:p>
            <a:pPr lvl="1"/>
            <a:r>
              <a:rPr lang="en-US" sz="1600">
                <a:solidFill>
                  <a:schemeClr val="accent2"/>
                </a:solidFill>
              </a:rPr>
              <a:t>Incomplete values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Applications continued ……</a:t>
            </a:r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1800"/>
          </a:p>
          <a:p>
            <a:pPr>
              <a:buFont typeface="Wingdings" pitchFamily="2" charset="2"/>
              <a:buNone/>
            </a:pPr>
            <a:endParaRPr lang="en-US" sz="1800"/>
          </a:p>
          <a:p>
            <a:r>
              <a:rPr lang="en-US" sz="1800"/>
              <a:t>Sustainable Financing</a:t>
            </a:r>
          </a:p>
          <a:p>
            <a:pPr lvl="1"/>
            <a:r>
              <a:rPr lang="en-US" sz="1600">
                <a:solidFill>
                  <a:schemeClr val="accent2"/>
                </a:solidFill>
              </a:rPr>
              <a:t>Is a higher dive tag price feasible for raising park revenue?</a:t>
            </a:r>
          </a:p>
          <a:p>
            <a:pPr lvl="1"/>
            <a:r>
              <a:rPr lang="en-US" sz="1600">
                <a:solidFill>
                  <a:schemeClr val="accent2"/>
                </a:solidFill>
              </a:rPr>
              <a:t>What are the implications of a higher price?</a:t>
            </a:r>
          </a:p>
          <a:p>
            <a:pPr lvl="1"/>
            <a:r>
              <a:rPr lang="en-US" sz="1600">
                <a:solidFill>
                  <a:schemeClr val="accent2"/>
                </a:solidFill>
              </a:rPr>
              <a:t>Use the results to</a:t>
            </a:r>
          </a:p>
          <a:p>
            <a:pPr lvl="2"/>
            <a:r>
              <a:rPr lang="en-US" sz="1500"/>
              <a:t>derive revenues at different price levels</a:t>
            </a:r>
          </a:p>
          <a:p>
            <a:pPr lvl="2"/>
            <a:r>
              <a:rPr lang="en-US" sz="1500"/>
              <a:t>show the implications for dive tourism</a:t>
            </a:r>
          </a:p>
          <a:p>
            <a:pPr lvl="2"/>
            <a:r>
              <a:rPr lang="en-US" sz="1500"/>
              <a:t>show the implications for local economy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Purpose, Method, and Application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/>
              <a:t>Purpose:</a:t>
            </a:r>
            <a:r>
              <a:rPr lang="en-US" sz="2500"/>
              <a:t>  </a:t>
            </a:r>
          </a:p>
          <a:p>
            <a:pPr lvl="1">
              <a:buFont typeface="Wingdings" pitchFamily="2" charset="2"/>
              <a:buNone/>
            </a:pPr>
            <a:r>
              <a:rPr lang="en-US" sz="2500">
                <a:solidFill>
                  <a:schemeClr val="accent2"/>
                </a:solidFill>
              </a:rPr>
              <a:t>   </a:t>
            </a:r>
            <a:r>
              <a:rPr lang="en-US" sz="1400" i="1">
                <a:solidFill>
                  <a:schemeClr val="accent2"/>
                </a:solidFill>
              </a:rPr>
              <a:t>Value changes in the coral reef environment </a:t>
            </a:r>
          </a:p>
          <a:p>
            <a:pPr lvl="1">
              <a:buFont typeface="Wingdings" pitchFamily="2" charset="2"/>
              <a:buNone/>
            </a:pPr>
            <a:r>
              <a:rPr lang="en-US" sz="1400" i="1">
                <a:solidFill>
                  <a:schemeClr val="accent2"/>
                </a:solidFill>
              </a:rPr>
              <a:t>     to scuba divers in the Bonaire Marine Park  </a:t>
            </a:r>
            <a:endParaRPr lang="en-US" sz="1400"/>
          </a:p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2500"/>
              <a:t>			</a:t>
            </a:r>
          </a:p>
          <a:p>
            <a:r>
              <a:rPr lang="en-US" sz="1800"/>
              <a:t>Method of Analysis:</a:t>
            </a:r>
          </a:p>
          <a:p>
            <a:pPr lvl="1">
              <a:buFont typeface="Wingdings" pitchFamily="2" charset="2"/>
              <a:buNone/>
            </a:pPr>
            <a:r>
              <a:rPr lang="en-US" sz="2500"/>
              <a:t>  </a:t>
            </a:r>
            <a:r>
              <a:rPr lang="en-US" sz="1400" i="1">
                <a:solidFill>
                  <a:schemeClr val="accent2"/>
                </a:solidFill>
              </a:rPr>
              <a:t>Willingness-to-Pay (“conjoint”) mail survey of divers having</a:t>
            </a:r>
          </a:p>
          <a:p>
            <a:pPr lvl="1">
              <a:buFont typeface="Wingdings" pitchFamily="2" charset="2"/>
              <a:buNone/>
            </a:pPr>
            <a:r>
              <a:rPr lang="en-US" sz="1400" i="1">
                <a:solidFill>
                  <a:schemeClr val="accent2"/>
                </a:solidFill>
              </a:rPr>
              <a:t>     purchased a tag in the past year</a:t>
            </a:r>
            <a:endParaRPr lang="en-US" sz="1600"/>
          </a:p>
          <a:p>
            <a:endParaRPr lang="en-US" sz="1800"/>
          </a:p>
          <a:p>
            <a:r>
              <a:rPr lang="en-US" sz="1800"/>
              <a:t>Application:</a:t>
            </a:r>
          </a:p>
          <a:p>
            <a:pPr>
              <a:buFont typeface="Wingdings" pitchFamily="2" charset="2"/>
              <a:buNone/>
            </a:pPr>
            <a:r>
              <a:rPr lang="en-US" sz="2500"/>
              <a:t>       </a:t>
            </a:r>
            <a:r>
              <a:rPr lang="en-US" sz="1400" i="1">
                <a:solidFill>
                  <a:schemeClr val="accent2"/>
                </a:solidFill>
              </a:rPr>
              <a:t>Damage assessment, sustainable financing, and</a:t>
            </a:r>
          </a:p>
          <a:p>
            <a:pPr>
              <a:buFont typeface="Wingdings" pitchFamily="2" charset="2"/>
              <a:buNone/>
            </a:pPr>
            <a:r>
              <a:rPr lang="en-US" sz="1400" i="1">
                <a:solidFill>
                  <a:schemeClr val="accent2"/>
                </a:solidFill>
              </a:rPr>
              <a:t> 	     benefit-cost analysis.</a:t>
            </a:r>
          </a:p>
          <a:p>
            <a:pPr eaLnBrk="0" hangingPunct="0">
              <a:spcBef>
                <a:spcPct val="0"/>
              </a:spcBef>
              <a:buClrTx/>
              <a:buFontTx/>
              <a:buNone/>
            </a:pPr>
            <a:endParaRPr lang="en-US" sz="1400" i="1"/>
          </a:p>
          <a:p>
            <a:endParaRPr lang="en-US" sz="1600" i="1">
              <a:solidFill>
                <a:schemeClr val="accent2"/>
              </a:solidFill>
            </a:endParaRPr>
          </a:p>
          <a:p>
            <a:pPr>
              <a:buFont typeface="Wingdings" pitchFamily="2" charset="2"/>
              <a:buNone/>
            </a:pPr>
            <a:endParaRPr lang="en-US" sz="1400" i="1"/>
          </a:p>
          <a:p>
            <a:pPr>
              <a:buFont typeface="Wingdings" pitchFamily="2" charset="2"/>
              <a:buNone/>
            </a:pPr>
            <a:endParaRPr lang="en-US" sz="2800"/>
          </a:p>
          <a:p>
            <a:pPr lvl="1">
              <a:buFont typeface="Wingdings" pitchFamily="2" charset="2"/>
              <a:buNone/>
            </a:pPr>
            <a:endParaRPr lang="en-US" sz="3000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Applications continued ……</a:t>
            </a:r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n-US" sz="1800"/>
          </a:p>
          <a:p>
            <a:pPr>
              <a:buFont typeface="Wingdings" pitchFamily="2" charset="2"/>
              <a:buNone/>
            </a:pPr>
            <a:endParaRPr lang="en-US" sz="1800"/>
          </a:p>
          <a:p>
            <a:r>
              <a:rPr lang="en-US" sz="1800"/>
              <a:t>Benefit-Cost Analysis</a:t>
            </a:r>
          </a:p>
          <a:p>
            <a:pPr lvl="1"/>
            <a:r>
              <a:rPr lang="en-US" sz="1600">
                <a:solidFill>
                  <a:schemeClr val="accent2"/>
                </a:solidFill>
              </a:rPr>
              <a:t>Marine park</a:t>
            </a:r>
          </a:p>
          <a:p>
            <a:pPr lvl="1"/>
            <a:r>
              <a:rPr lang="en-US" sz="1600">
                <a:solidFill>
                  <a:schemeClr val="accent2"/>
                </a:solidFill>
              </a:rPr>
              <a:t>Controlling land-based pollution</a:t>
            </a:r>
          </a:p>
          <a:p>
            <a:pPr lvl="1"/>
            <a:r>
              <a:rPr lang="en-US" sz="1600">
                <a:solidFill>
                  <a:schemeClr val="accent2"/>
                </a:solidFill>
              </a:rPr>
              <a:t>Other preservation practices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Outline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1800"/>
          </a:p>
          <a:p>
            <a:r>
              <a:rPr lang="en-US" sz="1800"/>
              <a:t>Background on Bonaire</a:t>
            </a:r>
          </a:p>
          <a:p>
            <a:r>
              <a:rPr lang="en-US" sz="1800"/>
              <a:t>Steps in the Analysis</a:t>
            </a:r>
          </a:p>
          <a:p>
            <a:r>
              <a:rPr lang="en-US" sz="1800"/>
              <a:t>Discuss Field Trip</a:t>
            </a:r>
          </a:p>
          <a:p>
            <a:r>
              <a:rPr lang="en-US" sz="1800"/>
              <a:t>The Survey</a:t>
            </a:r>
          </a:p>
          <a:p>
            <a:r>
              <a:rPr lang="en-US" sz="1800"/>
              <a:t>Valuation Estimates</a:t>
            </a:r>
          </a:p>
          <a:p>
            <a:r>
              <a:rPr lang="en-US" sz="1800"/>
              <a:t>Applications</a:t>
            </a:r>
          </a:p>
          <a:p>
            <a:pPr lvl="1"/>
            <a:r>
              <a:rPr lang="en-US" sz="1600"/>
              <a:t>Valuing the environment for damage assessment</a:t>
            </a:r>
          </a:p>
          <a:p>
            <a:pPr lvl="1"/>
            <a:r>
              <a:rPr lang="en-US" sz="1600"/>
              <a:t>Funding the marine park</a:t>
            </a:r>
          </a:p>
          <a:p>
            <a:pPr lvl="1"/>
            <a:r>
              <a:rPr lang="en-US" sz="1600"/>
              <a:t>Benefit-cost 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Bonaire in the Caribbean</a:t>
            </a:r>
          </a:p>
        </p:txBody>
      </p:sp>
      <p:pic>
        <p:nvPicPr>
          <p:cNvPr id="180227" name="Picture 3" descr="carib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5800" y="1828800"/>
            <a:ext cx="6400800" cy="4191000"/>
          </a:xfrm>
          <a:noFill/>
          <a:ln w="38100">
            <a:solidFill>
              <a:srgbClr val="000000"/>
            </a:solidFill>
          </a:ln>
        </p:spPr>
      </p:pic>
      <p:sp>
        <p:nvSpPr>
          <p:cNvPr id="180228" name="Oval 4"/>
          <p:cNvSpPr>
            <a:spLocks noChangeArrowheads="1"/>
          </p:cNvSpPr>
          <p:nvPr/>
        </p:nvSpPr>
        <p:spPr bwMode="auto">
          <a:xfrm>
            <a:off x="4953000" y="3810000"/>
            <a:ext cx="304800" cy="30480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Bonaire </a:t>
            </a:r>
          </a:p>
        </p:txBody>
      </p:sp>
      <p:pic>
        <p:nvPicPr>
          <p:cNvPr id="181251" name="Picture 3" descr="BONPhoto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7400" y="1905000"/>
            <a:ext cx="3311525" cy="4038600"/>
          </a:xfrm>
          <a:noFill/>
          <a:ln w="38100">
            <a:solidFill>
              <a:srgbClr val="000000"/>
            </a:solidFill>
          </a:ln>
        </p:spPr>
      </p:pic>
      <p:sp>
        <p:nvSpPr>
          <p:cNvPr id="181252" name="Rectangle 4"/>
          <p:cNvSpPr>
            <a:spLocks noChangeArrowheads="1"/>
          </p:cNvSpPr>
          <p:nvPr/>
        </p:nvSpPr>
        <p:spPr bwMode="auto">
          <a:xfrm>
            <a:off x="4343400" y="1905000"/>
            <a:ext cx="3810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/>
              <a:t>Part of the Netherlands Antilles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/>
              <a:t>Economy focused on (dive) tourism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/>
              <a:t>About 28,000 divers per year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Bonaire Marine Park</a:t>
            </a:r>
          </a:p>
        </p:txBody>
      </p:sp>
      <p:graphicFrame>
        <p:nvGraphicFramePr>
          <p:cNvPr id="182275" name="Object 3"/>
          <p:cNvGraphicFramePr>
            <a:graphicFrameLocks noChangeAspect="1"/>
          </p:cNvGraphicFramePr>
          <p:nvPr>
            <p:ph idx="1"/>
          </p:nvPr>
        </p:nvGraphicFramePr>
        <p:xfrm>
          <a:off x="762000" y="1828800"/>
          <a:ext cx="3097213" cy="4267200"/>
        </p:xfrm>
        <a:graphic>
          <a:graphicData uri="http://schemas.openxmlformats.org/presentationml/2006/ole">
            <p:oleObj spid="_x0000_s182275" name="Image" r:id="rId3" imgW="7741280" imgH="10667118" progId="Photoshop.Image.6">
              <p:embed/>
            </p:oleObj>
          </a:graphicData>
        </a:graphic>
      </p:graphicFrame>
      <p:sp>
        <p:nvSpPr>
          <p:cNvPr id="182276" name="Rectangle 4"/>
          <p:cNvSpPr>
            <a:spLocks noChangeArrowheads="1"/>
          </p:cNvSpPr>
          <p:nvPr/>
        </p:nvSpPr>
        <p:spPr bwMode="auto">
          <a:xfrm>
            <a:off x="4267200" y="1828800"/>
            <a:ext cx="3886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/>
              <a:t>Marine Park encircles the island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/>
              <a:t>Managed by STINAPA  Bonaire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/>
              <a:t>Established in 1979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/>
              <a:t>Actively managed since 1991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r>
              <a:rPr lang="en-US"/>
              <a:t>First marine park to be completely self-financing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o"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Steps in the Analysis</a:t>
            </a: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3200"/>
          </a:p>
          <a:p>
            <a:pPr>
              <a:lnSpc>
                <a:spcPct val="90000"/>
              </a:lnSpc>
            </a:pPr>
            <a:r>
              <a:rPr lang="en-US" sz="1800"/>
              <a:t>Define resource to value </a:t>
            </a:r>
          </a:p>
          <a:p>
            <a:pPr>
              <a:lnSpc>
                <a:spcPct val="90000"/>
              </a:lnSpc>
            </a:pPr>
            <a:r>
              <a:rPr lang="en-US" sz="1800"/>
              <a:t>Design survey </a:t>
            </a:r>
          </a:p>
          <a:p>
            <a:pPr>
              <a:lnSpc>
                <a:spcPct val="90000"/>
              </a:lnSpc>
            </a:pPr>
            <a:r>
              <a:rPr lang="en-US" sz="1800"/>
              <a:t>Visit Bonaire – pretest survey, visit park officials, develop sampling strategy</a:t>
            </a:r>
          </a:p>
          <a:p>
            <a:pPr>
              <a:lnSpc>
                <a:spcPct val="90000"/>
              </a:lnSpc>
            </a:pPr>
            <a:r>
              <a:rPr lang="en-US" sz="1800"/>
              <a:t>Mail survey</a:t>
            </a:r>
          </a:p>
          <a:p>
            <a:pPr>
              <a:lnSpc>
                <a:spcPct val="90000"/>
              </a:lnSpc>
            </a:pPr>
            <a:r>
              <a:rPr lang="en-US" sz="1800"/>
              <a:t>Compile survey data</a:t>
            </a:r>
          </a:p>
          <a:p>
            <a:pPr>
              <a:lnSpc>
                <a:spcPct val="90000"/>
              </a:lnSpc>
            </a:pPr>
            <a:r>
              <a:rPr lang="en-US" sz="1800"/>
              <a:t>Analyze results</a:t>
            </a:r>
          </a:p>
          <a:p>
            <a:pPr>
              <a:lnSpc>
                <a:spcPct val="90000"/>
              </a:lnSpc>
            </a:pPr>
            <a:r>
              <a:rPr lang="en-US" sz="1800"/>
              <a:t>Apply </a:t>
            </a:r>
          </a:p>
          <a:p>
            <a:pPr>
              <a:lnSpc>
                <a:spcPct val="90000"/>
              </a:lnSpc>
            </a:pPr>
            <a:endParaRPr lang="en-US" sz="1800"/>
          </a:p>
          <a:p>
            <a:pPr>
              <a:lnSpc>
                <a:spcPct val="90000"/>
              </a:lnSpc>
            </a:pPr>
            <a:endParaRPr lang="en-US" sz="18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3200"/>
              <a:t>	</a:t>
            </a:r>
            <a:r>
              <a:rPr lang="en-US" sz="2800"/>
              <a:t>              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The Survey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2000"/>
          </a:p>
          <a:p>
            <a:r>
              <a:rPr lang="en-US" sz="2000"/>
              <a:t>Introductory questions</a:t>
            </a:r>
          </a:p>
          <a:p>
            <a:r>
              <a:rPr lang="en-US" sz="2000"/>
              <a:t>Trip questions</a:t>
            </a:r>
          </a:p>
          <a:p>
            <a:r>
              <a:rPr lang="en-US" sz="2000"/>
              <a:t>Willingness to pay (conjoint) questions</a:t>
            </a:r>
          </a:p>
          <a:p>
            <a:r>
              <a:rPr lang="en-US" sz="2000"/>
              <a:t>Demographic questions</a:t>
            </a:r>
          </a:p>
          <a:p>
            <a:endParaRPr lang="en-US" sz="2000"/>
          </a:p>
          <a:p>
            <a:pPr>
              <a:buFont typeface="Wingdings" pitchFamily="2" charset="2"/>
              <a:buNone/>
            </a:pPr>
            <a:r>
              <a:rPr lang="en-US" sz="2000"/>
              <a:t>		</a:t>
            </a:r>
            <a:r>
              <a:rPr lang="en-US" sz="1800"/>
              <a:t>Comments:  </a:t>
            </a:r>
            <a:r>
              <a:rPr lang="en-US" sz="1800">
                <a:solidFill>
                  <a:schemeClr val="accent2"/>
                </a:solidFill>
              </a:rPr>
              <a:t>Pre-tested, 5-10 minutes long, 2 mailings and                      </a:t>
            </a:r>
          </a:p>
          <a:p>
            <a:pPr>
              <a:buFont typeface="Wingdings" pitchFamily="2" charset="2"/>
              <a:buNone/>
            </a:pPr>
            <a:r>
              <a:rPr lang="en-US" sz="1800">
                <a:solidFill>
                  <a:schemeClr val="accent2"/>
                </a:solidFill>
              </a:rPr>
              <a:t>                                 1 reminder, 75% response rate (211/280), </a:t>
            </a:r>
          </a:p>
          <a:p>
            <a:pPr>
              <a:buFont typeface="Wingdings" pitchFamily="2" charset="2"/>
              <a:buNone/>
            </a:pPr>
            <a:r>
              <a:rPr lang="en-US" sz="1800">
                <a:solidFill>
                  <a:schemeClr val="accent2"/>
                </a:solidFill>
              </a:rPr>
              <a:t>                                 inexpensive</a:t>
            </a:r>
            <a:r>
              <a:rPr lang="en-US" sz="1800"/>
              <a:t>                       </a:t>
            </a:r>
          </a:p>
          <a:p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Sample Demographics  (</a:t>
            </a:r>
            <a:r>
              <a:rPr lang="en-US" sz="2800">
                <a:solidFill>
                  <a:srgbClr val="000099"/>
                </a:solidFill>
              </a:rPr>
              <a:t>n = 211</a:t>
            </a:r>
            <a:r>
              <a:rPr lang="en-US" sz="2800"/>
              <a:t>)</a:t>
            </a:r>
          </a:p>
        </p:txBody>
      </p:sp>
      <p:graphicFrame>
        <p:nvGraphicFramePr>
          <p:cNvPr id="186371" name="Group 3"/>
          <p:cNvGraphicFramePr>
            <a:graphicFrameLocks noGrp="1"/>
          </p:cNvGraphicFramePr>
          <p:nvPr>
            <p:ph idx="1"/>
          </p:nvPr>
        </p:nvGraphicFramePr>
        <p:xfrm>
          <a:off x="990600" y="1828800"/>
          <a:ext cx="5334000" cy="4191000"/>
        </p:xfrm>
        <a:graphic>
          <a:graphicData uri="http://schemas.openxmlformats.org/drawingml/2006/table">
            <a:tbl>
              <a:tblPr/>
              <a:tblGrid>
                <a:gridCol w="4259263"/>
                <a:gridCol w="1074737"/>
              </a:tblGrid>
              <a:tr h="341313">
                <a:tc gridSpan="2"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Mean Individual Characteristics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4488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Male divers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57.0%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Age (years)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44.6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years diving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88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lifetime dives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Household income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$101,800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lifetime trips to Bonaire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2.08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 gridSpan="2"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Mean Trip Characteristics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4488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Per-person trip cost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$1,736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Length of trip (nights)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7.87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88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Primary purpose of trip was diving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92.3%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dives on last trip to Bonaire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3132</TotalTime>
  <Words>688</Words>
  <Application>Microsoft Office PowerPoint</Application>
  <PresentationFormat>On-screen Show (4:3)</PresentationFormat>
  <Paragraphs>227</Paragraphs>
  <Slides>20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Verdana</vt:lpstr>
      <vt:lpstr>Times New Roman</vt:lpstr>
      <vt:lpstr>Wingdings</vt:lpstr>
      <vt:lpstr>Profile</vt:lpstr>
      <vt:lpstr>Adobe Photoshop Image</vt:lpstr>
      <vt:lpstr>Microsoft Excel Worksheet</vt:lpstr>
      <vt:lpstr>An Example of Economic Valuation Using a Stated Preference Technique: An Application to Dive Tourism in Bonaire</vt:lpstr>
      <vt:lpstr>Purpose, Method, and Application</vt:lpstr>
      <vt:lpstr>Outline</vt:lpstr>
      <vt:lpstr>Bonaire in the Caribbean</vt:lpstr>
      <vt:lpstr>Bonaire </vt:lpstr>
      <vt:lpstr>Bonaire Marine Park</vt:lpstr>
      <vt:lpstr>Steps in the Analysis</vt:lpstr>
      <vt:lpstr>The Survey</vt:lpstr>
      <vt:lpstr>Sample Demographics  (n = 211)</vt:lpstr>
      <vt:lpstr>Conjoint Question Prelude</vt:lpstr>
      <vt:lpstr>Slide 11</vt:lpstr>
      <vt:lpstr>Slide 12</vt:lpstr>
      <vt:lpstr>Slide 13</vt:lpstr>
      <vt:lpstr>Conjoint Results: Moderate-quality option</vt:lpstr>
      <vt:lpstr>Conjoint Results: Poor-quality option</vt:lpstr>
      <vt:lpstr>Valuation Results</vt:lpstr>
      <vt:lpstr>Valuation Results continued</vt:lpstr>
      <vt:lpstr>Applications</vt:lpstr>
      <vt:lpstr>Applications continued ……</vt:lpstr>
      <vt:lpstr>Applications continued ……</vt:lpstr>
    </vt:vector>
  </TitlesOfParts>
  <Company> University of Delaware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Economic Value of Scuba Diving in the Caribbean </dc:title>
  <dc:creator>George R. Parsons</dc:creator>
  <cp:lastModifiedBy>anarod</cp:lastModifiedBy>
  <cp:revision>65</cp:revision>
  <dcterms:created xsi:type="dcterms:W3CDTF">2003-04-11T13:32:07Z</dcterms:created>
  <dcterms:modified xsi:type="dcterms:W3CDTF">2010-07-12T02:21:09Z</dcterms:modified>
</cp:coreProperties>
</file>