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5" r:id="rId1"/>
  </p:sldMasterIdLst>
  <p:sldIdLst>
    <p:sldId id="256" r:id="rId2"/>
    <p:sldId id="264" r:id="rId3"/>
    <p:sldId id="257" r:id="rId4"/>
    <p:sldId id="265" r:id="rId5"/>
    <p:sldId id="266" r:id="rId6"/>
  </p:sldIdLst>
  <p:sldSz cx="9144000" cy="6858000" type="screen4x3"/>
  <p:notesSz cx="6858000" cy="9144000"/>
  <p:embeddedFontLst>
    <p:embeddedFont>
      <p:font typeface="Garamond" pitchFamily="18" charset="0"/>
      <p:regular r:id="rId7"/>
      <p:bold r:id="rId8"/>
      <p:italic r:id="rId9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669" autoAdjust="0"/>
  </p:normalViewPr>
  <p:slideViewPr>
    <p:cSldViewPr>
      <p:cViewPr>
        <p:scale>
          <a:sx n="50" d="100"/>
          <a:sy n="50" d="100"/>
        </p:scale>
        <p:origin x="-906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3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24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3824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3824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4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4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4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4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824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25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825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825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825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825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825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83C497D-844F-4CBD-9962-A7935F9322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73AE42F-D871-4133-98AD-40844EAB70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06F253-622D-4B1B-8BF8-87B00E8611C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B0131E-E20C-4C71-95D7-A7DD5569B00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DBDFB7-83ED-43F0-81CD-9006F68C358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C26DD42-87CF-42CD-A261-BEC54DEE3B2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D877B1-0940-44D9-875B-28645D57DC0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5BE306-FF02-4B58-AA6B-8FB1CD4B8B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7210B1-F08E-4CC4-B6F4-C2D9A2B0C5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950696-B8A1-493C-B50D-998E74B6CE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6AA764D-00D4-4191-8F61-DC79036309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B4D1B16-BE67-44EA-902E-388F517E27D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3722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3722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3722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2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2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2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2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722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22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72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723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372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447800"/>
            <a:ext cx="7848600" cy="2152650"/>
          </a:xfrm>
        </p:spPr>
        <p:txBody>
          <a:bodyPr/>
          <a:lstStyle/>
          <a:p>
            <a:r>
              <a:rPr lang="en-US" sz="2800" b="0">
                <a:latin typeface="Arial" pitchFamily="34" charset="0"/>
              </a:rPr>
              <a:t>AN AGENDA FOR BUDGETING:</a:t>
            </a:r>
            <a:br>
              <a:rPr lang="en-US" sz="2800" b="0">
                <a:latin typeface="Arial" pitchFamily="34" charset="0"/>
              </a:rPr>
            </a:br>
            <a:r>
              <a:rPr lang="en-US" sz="2800" b="0">
                <a:latin typeface="Arial" pitchFamily="34" charset="0"/>
              </a:rPr>
              <a:t>ESTABLISHING A BUDGET NETWORK IN THE LAC REGION</a:t>
            </a:r>
            <a:r>
              <a:rPr lang="en-US" sz="2400" b="0">
                <a:latin typeface="Arial" pitchFamily="34" charset="0"/>
              </a:rPr>
              <a:t/>
            </a:r>
            <a:br>
              <a:rPr lang="en-US" sz="2400" b="0">
                <a:latin typeface="Arial" pitchFamily="34" charset="0"/>
              </a:rPr>
            </a:br>
            <a:r>
              <a:rPr lang="en-US" sz="2400" b="0">
                <a:latin typeface="Arial" pitchFamily="34" charset="0"/>
              </a:rPr>
              <a:t/>
            </a:r>
            <a:br>
              <a:rPr lang="en-US" sz="2400" b="0">
                <a:latin typeface="Arial" pitchFamily="34" charset="0"/>
              </a:rPr>
            </a:br>
            <a:endParaRPr lang="en-US" sz="2400" b="0">
              <a:latin typeface="Arial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>
                <a:latin typeface="Arial" pitchFamily="34" charset="0"/>
              </a:rPr>
              <a:t>ALLEN SCHICK</a:t>
            </a:r>
          </a:p>
          <a:p>
            <a:r>
              <a:rPr lang="en-US" sz="2800">
                <a:latin typeface="Arial" pitchFamily="34" charset="0"/>
              </a:rPr>
              <a:t>INTER-AMERICAN BANK DIALOGUE</a:t>
            </a:r>
          </a:p>
          <a:p>
            <a:r>
              <a:rPr lang="en-US" sz="2800">
                <a:latin typeface="Arial" pitchFamily="34" charset="0"/>
              </a:rPr>
              <a:t>23-24 MAY 2005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WHY THE LAC REGION SHOULD HAVE A BUDGET NETWORK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OECD’S SENIOR BUDGET OFFICIALS NETWORK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HOW IT HAS GROWN OVER THE PAST 25 YEARS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2000"/>
              <a:t>THE INSULARITY OF BUDGET OFFICES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BUDGET OFFICIALS RARELY MEET WITH COUNTERPARTS IN OTHER COUNTRIES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2000"/>
              <a:t>COUNTRIES IN LAC REGION CAN LEARN FROM ONE ANOTHER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NEED FOR BASIC CAPACITIES, NOT AVANT-GARDE REFORMS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2000"/>
              <a:t>WHY A LAC NETWORK SHOULD DIFFER FROM SBO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MORE ORIENTED TO DEVELOPMENT AND GOVERNANCE</a:t>
            </a:r>
          </a:p>
          <a:p>
            <a:pPr>
              <a:lnSpc>
                <a:spcPct val="80000"/>
              </a:lnSpc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FOUR VITAL ISSUES FOR A LAC BUDGET NETWORK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7630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/>
              <a:t>PROMOTING SOCIAL AND ECONOMIC DEVELOPMENT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MAKING THE BUDGET A STRATEGIC INSTRUMENT OF NATIONAL DEVELOPMENT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LINKING THE PLANNING AND BUDGETING PROCESS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1600"/>
          </a:p>
          <a:p>
            <a:pPr>
              <a:lnSpc>
                <a:spcPct val="80000"/>
              </a:lnSpc>
            </a:pPr>
            <a:r>
              <a:rPr lang="en-US" sz="2000" b="1"/>
              <a:t>STRENGTHENING DEMOCRATIC GOVERNANCE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ASSURING TRANSPARENCY IN BUDGET PROCEDURES AND POLICIES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BUILDING A MORE PERFORMANCE-ORIENTED CIVIL SERVICE</a:t>
            </a:r>
          </a:p>
          <a:p>
            <a:pPr lvl="1">
              <a:lnSpc>
                <a:spcPct val="80000"/>
              </a:lnSpc>
            </a:pPr>
            <a:endParaRPr lang="en-US" sz="1600"/>
          </a:p>
          <a:p>
            <a:pPr>
              <a:lnSpc>
                <a:spcPct val="80000"/>
              </a:lnSpc>
            </a:pPr>
            <a:r>
              <a:rPr lang="en-US" sz="2000" b="1"/>
              <a:t>STABILIZING PUBLIC FINANCE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CONSTRAINING BUDGET DEFICITS AND PUBLIC DEBT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PROTECTING GOVERNMENTS AGAINST FISCAL RISKS AND FINANCIAL CONTAGION</a:t>
            </a:r>
          </a:p>
          <a:p>
            <a:pPr lvl="1">
              <a:lnSpc>
                <a:spcPct val="80000"/>
              </a:lnSpc>
            </a:pPr>
            <a:endParaRPr lang="en-US" sz="1600"/>
          </a:p>
          <a:p>
            <a:pPr>
              <a:lnSpc>
                <a:spcPct val="80000"/>
              </a:lnSpc>
            </a:pPr>
            <a:r>
              <a:rPr lang="en-US" sz="2000" b="1"/>
              <a:t>IMPROVING NATIONAL BUDGET PRACTICES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LENGTHENING THE TIME FRAME OF BUDGETING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PROMOTING A CULTURE OF PERFORMANCE</a:t>
            </a:r>
            <a:endParaRPr lang="en-US" sz="1000"/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endParaRPr lang="en-US" sz="1000"/>
          </a:p>
          <a:p>
            <a:pPr lvl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endParaRPr lang="en-US" sz="160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ISSUES FOR THE IADB BUDGET DIALOGUE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600"/>
              <a:t>WHICH MATTERS SHOULD BE GIVEN PRIORITY IN LAUNCHING THE NETWORK?</a:t>
            </a:r>
          </a:p>
          <a:p>
            <a:pPr>
              <a:lnSpc>
                <a:spcPct val="150000"/>
              </a:lnSpc>
            </a:pPr>
            <a:r>
              <a:rPr lang="en-US" sz="1600"/>
              <a:t>IS IT REALISTIC TO CONCEIVE OF THE BUDGET AS A DEVELOPMENT PROCESS?</a:t>
            </a:r>
          </a:p>
          <a:p>
            <a:pPr>
              <a:lnSpc>
                <a:spcPct val="150000"/>
              </a:lnSpc>
            </a:pPr>
            <a:r>
              <a:rPr lang="en-US" sz="1600"/>
              <a:t>WHAT HAS BEEN THE EXPERIENCE WITH FISCAL RESPONSIBILITY RULES?</a:t>
            </a:r>
          </a:p>
          <a:p>
            <a:pPr>
              <a:lnSpc>
                <a:spcPct val="150000"/>
              </a:lnSpc>
            </a:pPr>
            <a:r>
              <a:rPr lang="en-US" sz="1600"/>
              <a:t>WHAT IS THE APPROPRIATE TIME FRAME FOR BUDGETING?</a:t>
            </a:r>
          </a:p>
          <a:p>
            <a:pPr>
              <a:lnSpc>
                <a:spcPct val="150000"/>
              </a:lnSpc>
            </a:pPr>
            <a:r>
              <a:rPr lang="en-US" sz="1600"/>
              <a:t>WHAT CAN BE DONE TO REDUCE THE RISK OF FISCAL CONTAGION?</a:t>
            </a:r>
          </a:p>
          <a:p>
            <a:pPr>
              <a:lnSpc>
                <a:spcPct val="150000"/>
              </a:lnSpc>
            </a:pPr>
            <a:r>
              <a:rPr lang="en-US" sz="1600"/>
              <a:t>SHOULD THE DIALOGUE DISCUSS THE ROLE OF THE LEGISLATURE, COURTS AND COMPTROLLER GENERAL?</a:t>
            </a:r>
          </a:p>
          <a:p>
            <a:pPr>
              <a:lnSpc>
                <a:spcPct val="150000"/>
              </a:lnSpc>
            </a:pPr>
            <a:r>
              <a:rPr lang="en-US" sz="1600"/>
              <a:t>WHAT IS THE EXTENT OF EARMARKING OF REVENUES/EXPENDITURES?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GETTING STARTED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953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/>
              <a:t>PARTNERING WITH OECD’S SENIOR BUDGET OFFICIALS (SBO)</a:t>
            </a:r>
          </a:p>
          <a:p>
            <a:pPr>
              <a:lnSpc>
                <a:spcPct val="150000"/>
              </a:lnSpc>
            </a:pPr>
            <a:r>
              <a:rPr lang="en-US" sz="2000"/>
              <a:t>FORMULATING AN AGENDA FOR RESEARCH AND ACTION</a:t>
            </a:r>
          </a:p>
          <a:p>
            <a:pPr>
              <a:lnSpc>
                <a:spcPct val="150000"/>
              </a:lnSpc>
            </a:pPr>
            <a:r>
              <a:rPr lang="en-US" sz="2000"/>
              <a:t>USING IMF’S CODE OF GOOD PRACTICES IN FISCAL TRANSPARENCY</a:t>
            </a:r>
          </a:p>
          <a:p>
            <a:pPr>
              <a:lnSpc>
                <a:spcPct val="150000"/>
              </a:lnSpc>
            </a:pPr>
            <a:r>
              <a:rPr lang="en-US" sz="2000"/>
              <a:t>FOCUSING ON BASIC CAPACITIES RATHER THAN BEST PRACTICES</a:t>
            </a:r>
          </a:p>
          <a:p>
            <a:pPr>
              <a:lnSpc>
                <a:spcPct val="150000"/>
              </a:lnSpc>
            </a:pPr>
            <a:r>
              <a:rPr lang="en-US" sz="2000"/>
              <a:t>COMBINING AN ANNUAL MEETING AN ONGOING ACTIVITIES</a:t>
            </a:r>
          </a:p>
          <a:p>
            <a:pPr>
              <a:lnSpc>
                <a:spcPct val="150000"/>
              </a:lnSpc>
            </a:pPr>
            <a:r>
              <a:rPr lang="en-US" sz="2000"/>
              <a:t>ENCOURAGING NATIONAL GOVERNMENTS TO ACTIVELY PARTICIPATE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290</Words>
  <Application>Microsoft Office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Garamond</vt:lpstr>
      <vt:lpstr>Times New Roman</vt:lpstr>
      <vt:lpstr>Wingdings</vt:lpstr>
      <vt:lpstr>Stream</vt:lpstr>
      <vt:lpstr>AN AGENDA FOR BUDGETING: ESTABLISHING A BUDGET NETWORK IN THE LAC REGION  </vt:lpstr>
      <vt:lpstr>WHY THE LAC REGION SHOULD HAVE A BUDGET NETWORK</vt:lpstr>
      <vt:lpstr>FOUR VITAL ISSUES FOR A LAC BUDGET NETWORK</vt:lpstr>
      <vt:lpstr>ISSUES FOR THE IADB BUDGET DIALOGUE</vt:lpstr>
      <vt:lpstr>GETTING STARTED</vt:lpstr>
    </vt:vector>
  </TitlesOfParts>
  <Company>School of Public Affairs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AGENDA FOR BUDGETING ESTABLISHING A BUDGET NETWORK IN THE LAC REGION</dc:title>
  <dc:creator>D. Williams</dc:creator>
  <cp:lastModifiedBy>anarod</cp:lastModifiedBy>
  <cp:revision>7</cp:revision>
  <dcterms:created xsi:type="dcterms:W3CDTF">2005-05-19T15:36:36Z</dcterms:created>
  <dcterms:modified xsi:type="dcterms:W3CDTF">2010-07-11T03:27:06Z</dcterms:modified>
</cp:coreProperties>
</file>