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9" r:id="rId1"/>
  </p:sldMasterIdLst>
  <p:notesMasterIdLst>
    <p:notesMasterId r:id="rId29"/>
  </p:notesMasterIdLst>
  <p:handoutMasterIdLst>
    <p:handoutMasterId r:id="rId30"/>
  </p:handoutMasterIdLst>
  <p:sldIdLst>
    <p:sldId id="256" r:id="rId2"/>
    <p:sldId id="258" r:id="rId3"/>
    <p:sldId id="293" r:id="rId4"/>
    <p:sldId id="259" r:id="rId5"/>
    <p:sldId id="294" r:id="rId6"/>
    <p:sldId id="260" r:id="rId7"/>
    <p:sldId id="292" r:id="rId8"/>
    <p:sldId id="264" r:id="rId9"/>
    <p:sldId id="261" r:id="rId10"/>
    <p:sldId id="291" r:id="rId11"/>
    <p:sldId id="295" r:id="rId12"/>
    <p:sldId id="265" r:id="rId13"/>
    <p:sldId id="266" r:id="rId14"/>
    <p:sldId id="280" r:id="rId15"/>
    <p:sldId id="281" r:id="rId16"/>
    <p:sldId id="278" r:id="rId17"/>
    <p:sldId id="282" r:id="rId18"/>
    <p:sldId id="283" r:id="rId19"/>
    <p:sldId id="284" r:id="rId20"/>
    <p:sldId id="285" r:id="rId21"/>
    <p:sldId id="286" r:id="rId22"/>
    <p:sldId id="287" r:id="rId23"/>
    <p:sldId id="288" r:id="rId24"/>
    <p:sldId id="271" r:id="rId25"/>
    <p:sldId id="276" r:id="rId26"/>
    <p:sldId id="277" r:id="rId27"/>
    <p:sldId id="272" r:id="rId28"/>
  </p:sldIdLst>
  <p:sldSz cx="9144000" cy="6858000" type="screen4x3"/>
  <p:notesSz cx="6881813" cy="9296400"/>
  <p:embeddedFontLst>
    <p:embeddedFont>
      <p:font typeface="Tahoma" pitchFamily="34" charset="0"/>
      <p:regular r:id="rId31"/>
      <p:bold r:id="rId32"/>
    </p:embeddedFont>
  </p:embeddedFontLst>
  <p:defaultTextStyle>
    <a:defPPr>
      <a:defRPr lang="fr-FR"/>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laudia Uribe Pineda" initials="CUP" lastIdx="8"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66122" autoAdjust="0"/>
  </p:normalViewPr>
  <p:slideViewPr>
    <p:cSldViewPr>
      <p:cViewPr varScale="1">
        <p:scale>
          <a:sx n="57" d="100"/>
          <a:sy n="57" d="100"/>
        </p:scale>
        <p:origin x="-111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2.fntdata"/><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06-09-11T02:06:52.015" idx="1">
    <p:pos x="5205" y="1566"/>
    <p:text/>
  </p:cm>
  <p:cm authorId="0" dt="2006-09-11T10:02:06.343" idx="2">
    <p:pos x="5341" y="1702"/>
    <p:text>Paris Declaration on Aid Effectivennes which apples to donors, agencies and beneficiaries.</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06-09-11T10:38:26.375" idx="3">
    <p:pos x="5088" y="1586"/>
    <p:text/>
  </p:cm>
  <p:cm authorId="0" dt="2006-09-11T10:39:31.718" idx="4">
    <p:pos x="5088" y="1607"/>
    <p:text>The Hong Kong </p:text>
  </p:cm>
  <p:cm authorId="0" dt="2006-09-11T10:42:32.546" idx="5">
    <p:pos x="5088" y="1965"/>
    <p:text/>
  </p:cm>
  <p:cm authorId="0" dt="2006-09-11T10:53:19.718" idx="6">
    <p:pos x="5088" y="1229"/>
    <p:text>The group proponed by the DG included just Brasil as a latinoamerican</p:text>
  </p:cm>
  <p:cm authorId="0" dt="2006-09-11T11:25:27.562" idx="7">
    <p:pos x="5088" y="2204"/>
    <p:text>The greatest innoveters with the proposal on aid for trade. We aggre that aid for trade isnot a substitute of the negotion process, but the recent origin, arised in orden to supply some difficuts</p:text>
  </p:cm>
  <p:cm authorId="0" dt="2006-09-11T11:26:10.734" idx="8">
    <p:pos x="5088" y="2572"/>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82913"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a:defRPr sz="1200">
                <a:latin typeface="Arial" pitchFamily="34" charset="0"/>
              </a:defRPr>
            </a:lvl1pPr>
          </a:lstStyle>
          <a:p>
            <a:endParaRPr lang="en-US"/>
          </a:p>
        </p:txBody>
      </p:sp>
      <p:sp>
        <p:nvSpPr>
          <p:cNvPr id="52227" name="Rectangle 3"/>
          <p:cNvSpPr>
            <a:spLocks noGrp="1" noChangeArrowheads="1"/>
          </p:cNvSpPr>
          <p:nvPr>
            <p:ph type="dt" sz="quarter" idx="1"/>
          </p:nvPr>
        </p:nvSpPr>
        <p:spPr bwMode="auto">
          <a:xfrm>
            <a:off x="3897313" y="0"/>
            <a:ext cx="2982912"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a:defRPr sz="1200">
                <a:latin typeface="Arial" pitchFamily="34" charset="0"/>
              </a:defRPr>
            </a:lvl1pPr>
          </a:lstStyle>
          <a:p>
            <a:endParaRPr lang="en-US"/>
          </a:p>
        </p:txBody>
      </p:sp>
      <p:sp>
        <p:nvSpPr>
          <p:cNvPr id="52228" name="Rectangle 4"/>
          <p:cNvSpPr>
            <a:spLocks noGrp="1" noChangeArrowheads="1"/>
          </p:cNvSpPr>
          <p:nvPr>
            <p:ph type="ftr" sz="quarter" idx="2"/>
          </p:nvPr>
        </p:nvSpPr>
        <p:spPr bwMode="auto">
          <a:xfrm>
            <a:off x="0" y="8829675"/>
            <a:ext cx="2982913"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a:defRPr sz="1200">
                <a:latin typeface="Arial" pitchFamily="34" charset="0"/>
              </a:defRPr>
            </a:lvl1pPr>
          </a:lstStyle>
          <a:p>
            <a:endParaRPr lang="en-US"/>
          </a:p>
        </p:txBody>
      </p:sp>
      <p:sp>
        <p:nvSpPr>
          <p:cNvPr id="52229" name="Rectangle 5"/>
          <p:cNvSpPr>
            <a:spLocks noGrp="1" noChangeArrowheads="1"/>
          </p:cNvSpPr>
          <p:nvPr>
            <p:ph type="sldNum" sz="quarter" idx="3"/>
          </p:nvPr>
        </p:nvSpPr>
        <p:spPr bwMode="auto">
          <a:xfrm>
            <a:off x="3897313" y="8829675"/>
            <a:ext cx="2982912"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a:defRPr sz="1200">
                <a:latin typeface="Arial" pitchFamily="34" charset="0"/>
              </a:defRPr>
            </a:lvl1pPr>
          </a:lstStyle>
          <a:p>
            <a:fld id="{30166F90-281B-4D1B-8F4F-950803E0265E}"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82913"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a:defRPr sz="1200">
                <a:latin typeface="Arial" pitchFamily="34" charset="0"/>
              </a:defRPr>
            </a:lvl1pPr>
          </a:lstStyle>
          <a:p>
            <a:endParaRPr lang="fr-FR"/>
          </a:p>
        </p:txBody>
      </p:sp>
      <p:sp>
        <p:nvSpPr>
          <p:cNvPr id="15363" name="Rectangle 3"/>
          <p:cNvSpPr>
            <a:spLocks noGrp="1" noChangeArrowheads="1"/>
          </p:cNvSpPr>
          <p:nvPr>
            <p:ph type="dt" idx="1"/>
          </p:nvPr>
        </p:nvSpPr>
        <p:spPr bwMode="auto">
          <a:xfrm>
            <a:off x="3897313" y="0"/>
            <a:ext cx="2982912"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a:defRPr sz="1200">
                <a:latin typeface="Arial" pitchFamily="34" charset="0"/>
              </a:defRPr>
            </a:lvl1pPr>
          </a:lstStyle>
          <a:p>
            <a:endParaRPr lang="fr-FR"/>
          </a:p>
        </p:txBody>
      </p:sp>
      <p:sp>
        <p:nvSpPr>
          <p:cNvPr id="15364" name="Rectangle 4"/>
          <p:cNvSpPr>
            <a:spLocks noRo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688975" y="4416425"/>
            <a:ext cx="5505450" cy="4183063"/>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5366" name="Rectangle 6"/>
          <p:cNvSpPr>
            <a:spLocks noGrp="1" noChangeArrowheads="1"/>
          </p:cNvSpPr>
          <p:nvPr>
            <p:ph type="ftr" sz="quarter" idx="4"/>
          </p:nvPr>
        </p:nvSpPr>
        <p:spPr bwMode="auto">
          <a:xfrm>
            <a:off x="0" y="8829675"/>
            <a:ext cx="2982913"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a:defRPr sz="1200">
                <a:latin typeface="Arial" pitchFamily="34" charset="0"/>
              </a:defRPr>
            </a:lvl1pPr>
          </a:lstStyle>
          <a:p>
            <a:endParaRPr lang="fr-FR"/>
          </a:p>
        </p:txBody>
      </p:sp>
      <p:sp>
        <p:nvSpPr>
          <p:cNvPr id="15367" name="Rectangle 7"/>
          <p:cNvSpPr>
            <a:spLocks noGrp="1" noChangeArrowheads="1"/>
          </p:cNvSpPr>
          <p:nvPr>
            <p:ph type="sldNum" sz="quarter" idx="5"/>
          </p:nvPr>
        </p:nvSpPr>
        <p:spPr bwMode="auto">
          <a:xfrm>
            <a:off x="3897313" y="8829675"/>
            <a:ext cx="2982912"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a:defRPr sz="1200">
                <a:latin typeface="Arial" pitchFamily="34" charset="0"/>
              </a:defRPr>
            </a:lvl1pPr>
          </a:lstStyle>
          <a:p>
            <a:fld id="{4E1F1D98-DD89-4C3F-82F1-EAF56D67C7FF}" type="slidenum">
              <a:rPr lang="fr-FR"/>
              <a:pPr/>
              <a:t>‹#›</a:t>
            </a:fld>
            <a:endParaRPr lang="fr-F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B7910C-0D5A-4A31-AF49-0C42D9EA7FB8}" type="slidenum">
              <a:rPr lang="fr-FR"/>
              <a:pPr/>
              <a:t>1</a:t>
            </a:fld>
            <a:endParaRPr lang="fr-FR"/>
          </a:p>
        </p:txBody>
      </p:sp>
      <p:sp>
        <p:nvSpPr>
          <p:cNvPr id="53250" name="Rectangle 2"/>
          <p:cNvSpPr>
            <a:spLocks noRo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CFAF15-BF7F-4FA9-B250-4E2356F256BC}" type="slidenum">
              <a:rPr lang="fr-FR"/>
              <a:pPr/>
              <a:t>24</a:t>
            </a:fld>
            <a:endParaRPr lang="fr-FR"/>
          </a:p>
        </p:txBody>
      </p:sp>
      <p:sp>
        <p:nvSpPr>
          <p:cNvPr id="40962" name="Rectangle 1026"/>
          <p:cNvSpPr>
            <a:spLocks noRot="1" noChangeArrowheads="1" noTextEdit="1"/>
          </p:cNvSpPr>
          <p:nvPr>
            <p:ph type="sldImg"/>
          </p:nvPr>
        </p:nvSpPr>
        <p:spPr>
          <a:ln/>
        </p:spPr>
      </p:sp>
      <p:sp>
        <p:nvSpPr>
          <p:cNvPr id="40963"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4965C6-62B4-4811-9176-74B54019D8AC}" type="slidenum">
              <a:rPr lang="fr-FR"/>
              <a:pPr/>
              <a:t>27</a:t>
            </a:fld>
            <a:endParaRPr lang="fr-FR"/>
          </a:p>
        </p:txBody>
      </p:sp>
      <p:sp>
        <p:nvSpPr>
          <p:cNvPr id="43010" name="Rectangle 1026"/>
          <p:cNvSpPr>
            <a:spLocks noRot="1" noChangeArrowheads="1" noTextEdit="1"/>
          </p:cNvSpPr>
          <p:nvPr>
            <p:ph type="sldImg"/>
          </p:nvPr>
        </p:nvSpPr>
        <p:spPr>
          <a:ln/>
        </p:spPr>
      </p:sp>
      <p:sp>
        <p:nvSpPr>
          <p:cNvPr id="43011"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5E7B4B-257B-4AFF-B962-8D21B7E64D88}" type="slidenum">
              <a:rPr lang="fr-FR"/>
              <a:pPr/>
              <a:t>2</a:t>
            </a:fld>
            <a:endParaRPr lang="fr-FR"/>
          </a:p>
        </p:txBody>
      </p:sp>
      <p:sp>
        <p:nvSpPr>
          <p:cNvPr id="54274" name="Rectangle 2"/>
          <p:cNvSpPr>
            <a:spLocks noRo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CB362B-2440-4FB4-A0D4-CE6C8655E55B}" type="slidenum">
              <a:rPr lang="fr-FR"/>
              <a:pPr/>
              <a:t>4</a:t>
            </a:fld>
            <a:endParaRPr lang="fr-FR"/>
          </a:p>
        </p:txBody>
      </p:sp>
      <p:sp>
        <p:nvSpPr>
          <p:cNvPr id="55298" name="Rectangle 2"/>
          <p:cNvSpPr>
            <a:spLocks noRo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6230BD-FE29-45CF-8369-B16937ED2EB6}" type="slidenum">
              <a:rPr lang="fr-FR"/>
              <a:pPr/>
              <a:t>6</a:t>
            </a:fld>
            <a:endParaRPr lang="fr-FR"/>
          </a:p>
        </p:txBody>
      </p:sp>
      <p:sp>
        <p:nvSpPr>
          <p:cNvPr id="19458" name="Rectangle 2"/>
          <p:cNvSpPr>
            <a:spLocks noRot="1" noChangeArrowheads="1" noTextEdit="1"/>
          </p:cNvSpPr>
          <p:nvPr>
            <p:ph type="sldImg"/>
          </p:nvPr>
        </p:nvSpPr>
        <p:spPr>
          <a:ln/>
        </p:spPr>
      </p:sp>
      <p:sp>
        <p:nvSpPr>
          <p:cNvPr id="19459" name="Rectangle 3"/>
          <p:cNvSpPr>
            <a:spLocks noGrp="1" noChangeArrowheads="1"/>
          </p:cNvSpPr>
          <p:nvPr>
            <p:ph type="body" idx="1"/>
          </p:nvPr>
        </p:nvSpPr>
        <p:spPr/>
        <p:txBody>
          <a:bodyPr/>
          <a:lstStyle/>
          <a:p>
            <a:r>
              <a:rPr lang="en-US"/>
              <a:t>Paris Declaration on Aid Effectiveness applies to donors, agencies, and beneficiaries</a:t>
            </a:r>
          </a:p>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0F11BB-55FB-400C-9E07-B403C2F511C8}" type="slidenum">
              <a:rPr lang="fr-FR"/>
              <a:pPr/>
              <a:t>8</a:t>
            </a:fld>
            <a:endParaRPr lang="fr-FR"/>
          </a:p>
        </p:txBody>
      </p:sp>
      <p:sp>
        <p:nvSpPr>
          <p:cNvPr id="56322" name="Rectangle 2"/>
          <p:cNvSpPr>
            <a:spLocks noRo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E4177F-C034-4656-8097-E8BD8D205426}" type="slidenum">
              <a:rPr lang="fr-FR"/>
              <a:pPr/>
              <a:t>9</a:t>
            </a:fld>
            <a:endParaRPr lang="fr-FR"/>
          </a:p>
        </p:txBody>
      </p:sp>
      <p:sp>
        <p:nvSpPr>
          <p:cNvPr id="21506" name="Rectangle 2"/>
          <p:cNvSpPr>
            <a:spLocks noRot="1" noChangeArrowheads="1" noTextEdit="1"/>
          </p:cNvSpPr>
          <p:nvPr>
            <p:ph type="sldImg"/>
          </p:nvPr>
        </p:nvSpPr>
        <p:spPr>
          <a:ln/>
        </p:spPr>
      </p:sp>
      <p:sp>
        <p:nvSpPr>
          <p:cNvPr id="21507" name="Rectangle 3"/>
          <p:cNvSpPr>
            <a:spLocks noGrp="1" noChangeArrowheads="1"/>
          </p:cNvSpPr>
          <p:nvPr>
            <p:ph type="body" idx="1"/>
          </p:nvPr>
        </p:nvSpPr>
        <p:spPr/>
        <p:txBody>
          <a:bodyPr/>
          <a:lstStyle/>
          <a:p>
            <a:r>
              <a:rPr lang="en-US"/>
              <a:t>TASK FORCE Feb 2006 The group proposed by the DG included just Brazil as Latin American Country. By the moment, Colombia asked for an additional place for an small and middle Latin American country.</a:t>
            </a:r>
          </a:p>
          <a:p>
            <a:endParaRPr lang="en-US"/>
          </a:p>
          <a:p>
            <a:r>
              <a:rPr lang="en-US"/>
              <a:t>Multilateral System. The greatest innovators with the proposal on aid for trade. We agree that aid for trade is not a substitute of the negotiation process, but the recent origin raised in order to supply some difficult.</a:t>
            </a:r>
          </a:p>
          <a:p>
            <a:endParaRPr lang="en-US"/>
          </a:p>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EEDB2F-F67F-4FA1-B86A-B393332E2B8B}" type="slidenum">
              <a:rPr lang="fr-FR"/>
              <a:pPr/>
              <a:t>10</a:t>
            </a:fld>
            <a:endParaRPr lang="fr-FR"/>
          </a:p>
        </p:txBody>
      </p:sp>
      <p:sp>
        <p:nvSpPr>
          <p:cNvPr id="74754" name="Rectangle 2"/>
          <p:cNvSpPr>
            <a:spLocks noChangeArrowheads="1" noTextEdit="1"/>
          </p:cNvSpPr>
          <p:nvPr>
            <p:ph type="sldImg"/>
          </p:nvPr>
        </p:nvSpPr>
        <p:spPr bwMode="auto">
          <a:xfrm>
            <a:off x="1117600" y="696913"/>
            <a:ext cx="4648200" cy="3486150"/>
          </a:xfrm>
          <a:prstGeom prst="rect">
            <a:avLst/>
          </a:prstGeom>
          <a:solidFill>
            <a:srgbClr val="FFFFFF"/>
          </a:solidFill>
          <a:ln>
            <a:solidFill>
              <a:srgbClr val="000000"/>
            </a:solidFill>
            <a:miter lim="800000"/>
            <a:headEnd/>
            <a:tailEnd/>
          </a:ln>
        </p:spPr>
      </p:sp>
      <p:sp>
        <p:nvSpPr>
          <p:cNvPr id="74755" name="Rectangle 3"/>
          <p:cNvSpPr>
            <a:spLocks noChangeArrowheads="1"/>
          </p:cNvSpPr>
          <p:nvPr>
            <p:ph type="body" idx="1"/>
          </p:nvPr>
        </p:nvSpPr>
        <p:spPr bwMode="auto">
          <a:xfrm>
            <a:off x="688975" y="4416425"/>
            <a:ext cx="5505450" cy="4183063"/>
          </a:xfrm>
          <a:prstGeom prst="rect">
            <a:avLst/>
          </a:prstGeom>
          <a:solidFill>
            <a:srgbClr val="FFFFFF"/>
          </a:solidFill>
          <a:ln>
            <a:solidFill>
              <a:srgbClr val="000000"/>
            </a:solidFill>
            <a:miter lim="800000"/>
            <a:headEnd/>
            <a:tailEnd/>
          </a:ln>
        </p:spPr>
        <p:txBody>
          <a:bodyPr lIns="92446" tIns="46223" rIns="92446" bIns="46223"/>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57DF8A-CAA6-447C-831C-FF383557C6A1}" type="slidenum">
              <a:rPr lang="fr-FR"/>
              <a:pPr/>
              <a:t>12</a:t>
            </a:fld>
            <a:endParaRPr lang="fr-FR"/>
          </a:p>
        </p:txBody>
      </p:sp>
      <p:sp>
        <p:nvSpPr>
          <p:cNvPr id="28674" name="Rectangle 2"/>
          <p:cNvSpPr>
            <a:spLocks noRo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BEE14E-DB59-4B1D-A81F-0109FCCBF0A3}" type="slidenum">
              <a:rPr lang="fr-FR"/>
              <a:pPr/>
              <a:t>13</a:t>
            </a:fld>
            <a:endParaRPr lang="fr-FR"/>
          </a:p>
        </p:txBody>
      </p:sp>
      <p:sp>
        <p:nvSpPr>
          <p:cNvPr id="30722" name="Rectangle 2"/>
          <p:cNvSpPr>
            <a:spLocks noRo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34"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fr-FR"/>
              <a:t>Cliquez pour modifier le style du titre</a:t>
            </a:r>
          </a:p>
        </p:txBody>
      </p:sp>
      <p:sp>
        <p:nvSpPr>
          <p:cNvPr id="18435"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fr-FR"/>
              <a:t>Cliquez pour modifier le style des sous-titres du masque</a:t>
            </a:r>
          </a:p>
        </p:txBody>
      </p:sp>
      <p:sp>
        <p:nvSpPr>
          <p:cNvPr id="18436"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endParaRPr lang="en-US"/>
          </a:p>
        </p:txBody>
      </p:sp>
      <p:sp>
        <p:nvSpPr>
          <p:cNvPr id="18437" name="Rectangle 5"/>
          <p:cNvSpPr>
            <a:spLocks noGrp="1" noChangeArrowheads="1"/>
          </p:cNvSpPr>
          <p:nvPr>
            <p:ph type="ftr" sz="quarter" idx="3"/>
          </p:nvPr>
        </p:nvSpPr>
        <p:spPr/>
        <p:txBody>
          <a:bodyPr/>
          <a:lstStyle>
            <a:lvl1pPr>
              <a:defRPr/>
            </a:lvl1pPr>
          </a:lstStyle>
          <a:p>
            <a:endParaRPr lang="fr-FR"/>
          </a:p>
        </p:txBody>
      </p:sp>
      <p:sp>
        <p:nvSpPr>
          <p:cNvPr id="18438" name="Rectangle 6"/>
          <p:cNvSpPr>
            <a:spLocks noGrp="1" noChangeArrowheads="1"/>
          </p:cNvSpPr>
          <p:nvPr>
            <p:ph type="sldNum" sz="quarter" idx="4"/>
          </p:nvPr>
        </p:nvSpPr>
        <p:spPr/>
        <p:txBody>
          <a:bodyPr/>
          <a:lstStyle>
            <a:lvl1pPr>
              <a:defRPr/>
            </a:lvl1pPr>
          </a:lstStyle>
          <a:p>
            <a:fld id="{252272F2-9D93-450A-AA1C-E934D4F3C3C9}" type="slidenum">
              <a:rPr lang="fr-FR"/>
              <a:pPr/>
              <a:t>‹#›</a:t>
            </a:fld>
            <a:endParaRPr lang="fr-FR"/>
          </a:p>
        </p:txBody>
      </p:sp>
      <p:sp>
        <p:nvSpPr>
          <p:cNvPr id="18439" name="Rectangle 7"/>
          <p:cNvSpPr>
            <a:spLocks noGrp="1" noChangeArrowheads="1"/>
          </p:cNvSpPr>
          <p:nvPr>
            <p:ph type="dt" sz="quarter" idx="2"/>
          </p:nvPr>
        </p:nvSpPr>
        <p:spPr/>
        <p:txBody>
          <a:bodyPr/>
          <a:lstStyle>
            <a:lvl1pPr>
              <a:defRPr/>
            </a:lvl1pPr>
          </a:lstStyle>
          <a:p>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fr-FR"/>
          </a:p>
        </p:txBody>
      </p:sp>
      <p:sp>
        <p:nvSpPr>
          <p:cNvPr id="5" name="Footer Placeholder 4"/>
          <p:cNvSpPr>
            <a:spLocks noGrp="1"/>
          </p:cNvSpPr>
          <p:nvPr>
            <p:ph type="ftr" sz="quarter" idx="11"/>
          </p:nvPr>
        </p:nvSpPr>
        <p:spPr/>
        <p:txBody>
          <a:bodyPr/>
          <a:lstStyle>
            <a:lvl1pPr>
              <a:defRPr/>
            </a:lvl1pPr>
          </a:lstStyle>
          <a:p>
            <a:endParaRPr lang="fr-FR"/>
          </a:p>
        </p:txBody>
      </p:sp>
      <p:sp>
        <p:nvSpPr>
          <p:cNvPr id="6" name="Slide Number Placeholder 5"/>
          <p:cNvSpPr>
            <a:spLocks noGrp="1"/>
          </p:cNvSpPr>
          <p:nvPr>
            <p:ph type="sldNum" sz="quarter" idx="12"/>
          </p:nvPr>
        </p:nvSpPr>
        <p:spPr/>
        <p:txBody>
          <a:bodyPr/>
          <a:lstStyle>
            <a:lvl1pPr>
              <a:defRPr/>
            </a:lvl1pPr>
          </a:lstStyle>
          <a:p>
            <a:fld id="{D36EE643-EA24-4F60-875A-9492A4862ECF}" type="slidenum">
              <a:rPr lang="fr-FR"/>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fr-FR"/>
          </a:p>
        </p:txBody>
      </p:sp>
      <p:sp>
        <p:nvSpPr>
          <p:cNvPr id="5" name="Footer Placeholder 4"/>
          <p:cNvSpPr>
            <a:spLocks noGrp="1"/>
          </p:cNvSpPr>
          <p:nvPr>
            <p:ph type="ftr" sz="quarter" idx="11"/>
          </p:nvPr>
        </p:nvSpPr>
        <p:spPr/>
        <p:txBody>
          <a:bodyPr/>
          <a:lstStyle>
            <a:lvl1pPr>
              <a:defRPr/>
            </a:lvl1pPr>
          </a:lstStyle>
          <a:p>
            <a:endParaRPr lang="fr-FR"/>
          </a:p>
        </p:txBody>
      </p:sp>
      <p:sp>
        <p:nvSpPr>
          <p:cNvPr id="6" name="Slide Number Placeholder 5"/>
          <p:cNvSpPr>
            <a:spLocks noGrp="1"/>
          </p:cNvSpPr>
          <p:nvPr>
            <p:ph type="sldNum" sz="quarter" idx="12"/>
          </p:nvPr>
        </p:nvSpPr>
        <p:spPr/>
        <p:txBody>
          <a:bodyPr/>
          <a:lstStyle>
            <a:lvl1pPr>
              <a:defRPr/>
            </a:lvl1pPr>
          </a:lstStyle>
          <a:p>
            <a:fld id="{E92FCD8E-861F-49B4-B4D6-1EC73A1C73CE}" type="slidenum">
              <a:rPr lang="fr-FR"/>
              <a:pPr/>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92100"/>
            <a:ext cx="8229600" cy="5727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fr-FR"/>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fr-FR"/>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5FC735DE-CC0D-40F0-9070-3CE0CF99E174}" type="slidenum">
              <a:rPr lang="fr-FR"/>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fr-FR"/>
          </a:p>
        </p:txBody>
      </p:sp>
      <p:sp>
        <p:nvSpPr>
          <p:cNvPr id="5" name="Footer Placeholder 4"/>
          <p:cNvSpPr>
            <a:spLocks noGrp="1"/>
          </p:cNvSpPr>
          <p:nvPr>
            <p:ph type="ftr" sz="quarter" idx="11"/>
          </p:nvPr>
        </p:nvSpPr>
        <p:spPr/>
        <p:txBody>
          <a:bodyPr/>
          <a:lstStyle>
            <a:lvl1pPr>
              <a:defRPr/>
            </a:lvl1pPr>
          </a:lstStyle>
          <a:p>
            <a:endParaRPr lang="fr-FR"/>
          </a:p>
        </p:txBody>
      </p:sp>
      <p:sp>
        <p:nvSpPr>
          <p:cNvPr id="6" name="Slide Number Placeholder 5"/>
          <p:cNvSpPr>
            <a:spLocks noGrp="1"/>
          </p:cNvSpPr>
          <p:nvPr>
            <p:ph type="sldNum" sz="quarter" idx="12"/>
          </p:nvPr>
        </p:nvSpPr>
        <p:spPr/>
        <p:txBody>
          <a:bodyPr/>
          <a:lstStyle>
            <a:lvl1pPr>
              <a:defRPr/>
            </a:lvl1pPr>
          </a:lstStyle>
          <a:p>
            <a:fld id="{FD96605E-9D9F-4323-B26B-4886C2169BC0}" type="slidenum">
              <a:rPr lang="fr-FR"/>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fr-FR"/>
          </a:p>
        </p:txBody>
      </p:sp>
      <p:sp>
        <p:nvSpPr>
          <p:cNvPr id="5" name="Footer Placeholder 4"/>
          <p:cNvSpPr>
            <a:spLocks noGrp="1"/>
          </p:cNvSpPr>
          <p:nvPr>
            <p:ph type="ftr" sz="quarter" idx="11"/>
          </p:nvPr>
        </p:nvSpPr>
        <p:spPr/>
        <p:txBody>
          <a:bodyPr/>
          <a:lstStyle>
            <a:lvl1pPr>
              <a:defRPr/>
            </a:lvl1pPr>
          </a:lstStyle>
          <a:p>
            <a:endParaRPr lang="fr-FR"/>
          </a:p>
        </p:txBody>
      </p:sp>
      <p:sp>
        <p:nvSpPr>
          <p:cNvPr id="6" name="Slide Number Placeholder 5"/>
          <p:cNvSpPr>
            <a:spLocks noGrp="1"/>
          </p:cNvSpPr>
          <p:nvPr>
            <p:ph type="sldNum" sz="quarter" idx="12"/>
          </p:nvPr>
        </p:nvSpPr>
        <p:spPr/>
        <p:txBody>
          <a:bodyPr/>
          <a:lstStyle>
            <a:lvl1pPr>
              <a:defRPr/>
            </a:lvl1pPr>
          </a:lstStyle>
          <a:p>
            <a:fld id="{7BFA7C0C-416F-4BA7-BEA1-522723764768}" type="slidenum">
              <a:rPr lang="fr-FR"/>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fr-FR"/>
          </a:p>
        </p:txBody>
      </p:sp>
      <p:sp>
        <p:nvSpPr>
          <p:cNvPr id="6" name="Footer Placeholder 5"/>
          <p:cNvSpPr>
            <a:spLocks noGrp="1"/>
          </p:cNvSpPr>
          <p:nvPr>
            <p:ph type="ftr" sz="quarter" idx="11"/>
          </p:nvPr>
        </p:nvSpPr>
        <p:spPr/>
        <p:txBody>
          <a:bodyPr/>
          <a:lstStyle>
            <a:lvl1pPr>
              <a:defRPr/>
            </a:lvl1pPr>
          </a:lstStyle>
          <a:p>
            <a:endParaRPr lang="fr-FR"/>
          </a:p>
        </p:txBody>
      </p:sp>
      <p:sp>
        <p:nvSpPr>
          <p:cNvPr id="7" name="Slide Number Placeholder 6"/>
          <p:cNvSpPr>
            <a:spLocks noGrp="1"/>
          </p:cNvSpPr>
          <p:nvPr>
            <p:ph type="sldNum" sz="quarter" idx="12"/>
          </p:nvPr>
        </p:nvSpPr>
        <p:spPr/>
        <p:txBody>
          <a:bodyPr/>
          <a:lstStyle>
            <a:lvl1pPr>
              <a:defRPr/>
            </a:lvl1pPr>
          </a:lstStyle>
          <a:p>
            <a:fld id="{62BA121D-804F-44F8-871D-86E0EDA10FE5}" type="slidenum">
              <a:rPr lang="fr-FR"/>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fr-FR"/>
          </a:p>
        </p:txBody>
      </p:sp>
      <p:sp>
        <p:nvSpPr>
          <p:cNvPr id="8" name="Footer Placeholder 7"/>
          <p:cNvSpPr>
            <a:spLocks noGrp="1"/>
          </p:cNvSpPr>
          <p:nvPr>
            <p:ph type="ftr" sz="quarter" idx="11"/>
          </p:nvPr>
        </p:nvSpPr>
        <p:spPr/>
        <p:txBody>
          <a:bodyPr/>
          <a:lstStyle>
            <a:lvl1pPr>
              <a:defRPr/>
            </a:lvl1pPr>
          </a:lstStyle>
          <a:p>
            <a:endParaRPr lang="fr-FR"/>
          </a:p>
        </p:txBody>
      </p:sp>
      <p:sp>
        <p:nvSpPr>
          <p:cNvPr id="9" name="Slide Number Placeholder 8"/>
          <p:cNvSpPr>
            <a:spLocks noGrp="1"/>
          </p:cNvSpPr>
          <p:nvPr>
            <p:ph type="sldNum" sz="quarter" idx="12"/>
          </p:nvPr>
        </p:nvSpPr>
        <p:spPr/>
        <p:txBody>
          <a:bodyPr/>
          <a:lstStyle>
            <a:lvl1pPr>
              <a:defRPr/>
            </a:lvl1pPr>
          </a:lstStyle>
          <a:p>
            <a:fld id="{F0821540-F386-421A-A19C-39E496F9B067}" type="slidenum">
              <a:rPr lang="fr-FR"/>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fr-FR"/>
          </a:p>
        </p:txBody>
      </p:sp>
      <p:sp>
        <p:nvSpPr>
          <p:cNvPr id="4" name="Footer Placeholder 3"/>
          <p:cNvSpPr>
            <a:spLocks noGrp="1"/>
          </p:cNvSpPr>
          <p:nvPr>
            <p:ph type="ftr" sz="quarter" idx="11"/>
          </p:nvPr>
        </p:nvSpPr>
        <p:spPr/>
        <p:txBody>
          <a:bodyPr/>
          <a:lstStyle>
            <a:lvl1pPr>
              <a:defRPr/>
            </a:lvl1pPr>
          </a:lstStyle>
          <a:p>
            <a:endParaRPr lang="fr-FR"/>
          </a:p>
        </p:txBody>
      </p:sp>
      <p:sp>
        <p:nvSpPr>
          <p:cNvPr id="5" name="Slide Number Placeholder 4"/>
          <p:cNvSpPr>
            <a:spLocks noGrp="1"/>
          </p:cNvSpPr>
          <p:nvPr>
            <p:ph type="sldNum" sz="quarter" idx="12"/>
          </p:nvPr>
        </p:nvSpPr>
        <p:spPr/>
        <p:txBody>
          <a:bodyPr/>
          <a:lstStyle>
            <a:lvl1pPr>
              <a:defRPr/>
            </a:lvl1pPr>
          </a:lstStyle>
          <a:p>
            <a:fld id="{386C8A50-7949-4406-B35A-2FAABB11DCB6}" type="slidenum">
              <a:rPr lang="fr-FR"/>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fr-FR"/>
          </a:p>
        </p:txBody>
      </p:sp>
      <p:sp>
        <p:nvSpPr>
          <p:cNvPr id="3" name="Footer Placeholder 2"/>
          <p:cNvSpPr>
            <a:spLocks noGrp="1"/>
          </p:cNvSpPr>
          <p:nvPr>
            <p:ph type="ftr" sz="quarter" idx="11"/>
          </p:nvPr>
        </p:nvSpPr>
        <p:spPr/>
        <p:txBody>
          <a:bodyPr/>
          <a:lstStyle>
            <a:lvl1pPr>
              <a:defRPr/>
            </a:lvl1pPr>
          </a:lstStyle>
          <a:p>
            <a:endParaRPr lang="fr-FR"/>
          </a:p>
        </p:txBody>
      </p:sp>
      <p:sp>
        <p:nvSpPr>
          <p:cNvPr id="4" name="Slide Number Placeholder 3"/>
          <p:cNvSpPr>
            <a:spLocks noGrp="1"/>
          </p:cNvSpPr>
          <p:nvPr>
            <p:ph type="sldNum" sz="quarter" idx="12"/>
          </p:nvPr>
        </p:nvSpPr>
        <p:spPr/>
        <p:txBody>
          <a:bodyPr/>
          <a:lstStyle>
            <a:lvl1pPr>
              <a:defRPr/>
            </a:lvl1pPr>
          </a:lstStyle>
          <a:p>
            <a:fld id="{B179E19D-1D16-4DBE-B392-69390B7D1EF3}" type="slidenum">
              <a:rPr lang="fr-FR"/>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fr-FR"/>
          </a:p>
        </p:txBody>
      </p:sp>
      <p:sp>
        <p:nvSpPr>
          <p:cNvPr id="6" name="Footer Placeholder 5"/>
          <p:cNvSpPr>
            <a:spLocks noGrp="1"/>
          </p:cNvSpPr>
          <p:nvPr>
            <p:ph type="ftr" sz="quarter" idx="11"/>
          </p:nvPr>
        </p:nvSpPr>
        <p:spPr/>
        <p:txBody>
          <a:bodyPr/>
          <a:lstStyle>
            <a:lvl1pPr>
              <a:defRPr/>
            </a:lvl1pPr>
          </a:lstStyle>
          <a:p>
            <a:endParaRPr lang="fr-FR"/>
          </a:p>
        </p:txBody>
      </p:sp>
      <p:sp>
        <p:nvSpPr>
          <p:cNvPr id="7" name="Slide Number Placeholder 6"/>
          <p:cNvSpPr>
            <a:spLocks noGrp="1"/>
          </p:cNvSpPr>
          <p:nvPr>
            <p:ph type="sldNum" sz="quarter" idx="12"/>
          </p:nvPr>
        </p:nvSpPr>
        <p:spPr/>
        <p:txBody>
          <a:bodyPr/>
          <a:lstStyle>
            <a:lvl1pPr>
              <a:defRPr/>
            </a:lvl1pPr>
          </a:lstStyle>
          <a:p>
            <a:fld id="{59FA9F24-C133-4483-A531-96E7071285EC}" type="slidenum">
              <a:rPr lang="fr-FR"/>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fr-FR"/>
          </a:p>
        </p:txBody>
      </p:sp>
      <p:sp>
        <p:nvSpPr>
          <p:cNvPr id="6" name="Footer Placeholder 5"/>
          <p:cNvSpPr>
            <a:spLocks noGrp="1"/>
          </p:cNvSpPr>
          <p:nvPr>
            <p:ph type="ftr" sz="quarter" idx="11"/>
          </p:nvPr>
        </p:nvSpPr>
        <p:spPr/>
        <p:txBody>
          <a:bodyPr/>
          <a:lstStyle>
            <a:lvl1pPr>
              <a:defRPr/>
            </a:lvl1pPr>
          </a:lstStyle>
          <a:p>
            <a:endParaRPr lang="fr-FR"/>
          </a:p>
        </p:txBody>
      </p:sp>
      <p:sp>
        <p:nvSpPr>
          <p:cNvPr id="7" name="Slide Number Placeholder 6"/>
          <p:cNvSpPr>
            <a:spLocks noGrp="1"/>
          </p:cNvSpPr>
          <p:nvPr>
            <p:ph type="sldNum" sz="quarter" idx="12"/>
          </p:nvPr>
        </p:nvSpPr>
        <p:spPr/>
        <p:txBody>
          <a:bodyPr/>
          <a:lstStyle>
            <a:lvl1pPr>
              <a:defRPr/>
            </a:lvl1pPr>
          </a:lstStyle>
          <a:p>
            <a:fld id="{92FFFBF3-620E-49F7-947B-287515290621}" type="slidenum">
              <a:rPr lang="fr-FR"/>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7411"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741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pitchFamily="34" charset="0"/>
              </a:defRPr>
            </a:lvl1pPr>
          </a:lstStyle>
          <a:p>
            <a:endParaRPr lang="fr-FR"/>
          </a:p>
        </p:txBody>
      </p:sp>
      <p:sp>
        <p:nvSpPr>
          <p:cNvPr id="1741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pitchFamily="34" charset="0"/>
              </a:defRPr>
            </a:lvl1pPr>
          </a:lstStyle>
          <a:p>
            <a:endParaRPr lang="fr-FR"/>
          </a:p>
        </p:txBody>
      </p:sp>
      <p:sp>
        <p:nvSpPr>
          <p:cNvPr id="1741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pitchFamily="34" charset="0"/>
              </a:defRPr>
            </a:lvl1pPr>
          </a:lstStyle>
          <a:p>
            <a:fld id="{A925845C-C0A5-4EAB-BCDE-6786F5CDA85D}" type="slidenum">
              <a:rPr lang="fr-FR"/>
              <a:pPr/>
              <a:t>‹#›</a:t>
            </a:fld>
            <a:endParaRPr lang="fr-F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omments" Target="../comments/commen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068513"/>
            <a:ext cx="7772400" cy="1431925"/>
          </a:xfrm>
        </p:spPr>
        <p:txBody>
          <a:bodyPr/>
          <a:lstStyle/>
          <a:p>
            <a:r>
              <a:rPr lang="fr-CH"/>
              <a:t>AID FOR TRADE </a:t>
            </a:r>
            <a:endParaRPr lang="fr-FR"/>
          </a:p>
        </p:txBody>
      </p:sp>
      <p:sp>
        <p:nvSpPr>
          <p:cNvPr id="2051" name="Rectangle 3"/>
          <p:cNvSpPr>
            <a:spLocks noGrp="1" noChangeArrowheads="1"/>
          </p:cNvSpPr>
          <p:nvPr>
            <p:ph type="subTitle" idx="1"/>
          </p:nvPr>
        </p:nvSpPr>
        <p:spPr>
          <a:xfrm>
            <a:off x="1371600" y="3908425"/>
            <a:ext cx="6400800" cy="1752600"/>
          </a:xfrm>
        </p:spPr>
        <p:txBody>
          <a:bodyPr/>
          <a:lstStyle/>
          <a:p>
            <a:r>
              <a:rPr lang="fr-CH" sz="2800"/>
              <a:t>                  </a:t>
            </a:r>
          </a:p>
          <a:p>
            <a:r>
              <a:rPr lang="fr-CH" sz="2000"/>
              <a:t>                           Claudia Uribe</a:t>
            </a:r>
          </a:p>
          <a:p>
            <a:r>
              <a:rPr lang="fr-CH" sz="1800"/>
              <a:t>                                 </a:t>
            </a:r>
            <a:r>
              <a:rPr lang="en-US" sz="1800"/>
              <a:t>Colombian</a:t>
            </a:r>
            <a:r>
              <a:rPr lang="fr-CH" sz="1800"/>
              <a:t> ambassador to the WTO</a:t>
            </a:r>
            <a:endParaRPr lang="fr-FR" sz="1800"/>
          </a:p>
        </p:txBody>
      </p:sp>
      <p:pic>
        <p:nvPicPr>
          <p:cNvPr id="2052" name="Picture 4" descr="escudoweb"/>
          <p:cNvPicPr>
            <a:picLocks noChangeAspect="1" noChangeArrowheads="1"/>
          </p:cNvPicPr>
          <p:nvPr/>
        </p:nvPicPr>
        <p:blipFill>
          <a:blip r:embed="rId3" cstate="print"/>
          <a:srcRect/>
          <a:stretch>
            <a:fillRect/>
          </a:stretch>
        </p:blipFill>
        <p:spPr bwMode="auto">
          <a:xfrm>
            <a:off x="7596188" y="4437063"/>
            <a:ext cx="714375" cy="914400"/>
          </a:xfrm>
          <a:prstGeom prst="rect">
            <a:avLst/>
          </a:prstGeom>
          <a:noFill/>
        </p:spPr>
      </p:pic>
      <p:pic>
        <p:nvPicPr>
          <p:cNvPr id="2056" name="Picture 8" descr="Home_top_inter"/>
          <p:cNvPicPr>
            <a:picLocks noChangeAspect="1" noChangeArrowheads="1"/>
          </p:cNvPicPr>
          <p:nvPr/>
        </p:nvPicPr>
        <p:blipFill>
          <a:blip r:embed="rId4" cstate="print"/>
          <a:srcRect/>
          <a:stretch>
            <a:fillRect/>
          </a:stretch>
        </p:blipFill>
        <p:spPr bwMode="auto">
          <a:xfrm>
            <a:off x="1692275" y="0"/>
            <a:ext cx="5248275" cy="485775"/>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p:cNvSpPr>
            <a:spLocks noGrp="1" noChangeArrowheads="1"/>
          </p:cNvSpPr>
          <p:nvPr>
            <p:ph type="body" idx="1"/>
          </p:nvPr>
        </p:nvSpPr>
        <p:spPr/>
        <p:txBody>
          <a:bodyPr/>
          <a:lstStyle/>
          <a:p>
            <a:pPr>
              <a:buFontTx/>
              <a:buNone/>
            </a:pPr>
            <a:endParaRPr lang="fr-CH" sz="3600"/>
          </a:p>
          <a:p>
            <a:pPr algn="just"/>
            <a:r>
              <a:rPr lang="en-US" sz="3600"/>
              <a:t>How to distinguish Aid-for-Development, focused in the promotion of economic growth in general, from Aid-for-Trade, focused in increasing trade capacity?</a:t>
            </a:r>
            <a:endParaRPr lang="fr-FR" sz="3600"/>
          </a:p>
        </p:txBody>
      </p:sp>
      <p:sp>
        <p:nvSpPr>
          <p:cNvPr id="73731" name="Rectangle 3"/>
          <p:cNvSpPr>
            <a:spLocks noGrp="1" noChangeArrowheads="1"/>
          </p:cNvSpPr>
          <p:nvPr>
            <p:ph type="title"/>
          </p:nvPr>
        </p:nvSpPr>
        <p:spPr>
          <a:xfrm>
            <a:off x="0" y="549275"/>
            <a:ext cx="8229600" cy="1384300"/>
          </a:xfrm>
        </p:spPr>
        <p:txBody>
          <a:bodyPr/>
          <a:lstStyle/>
          <a:p>
            <a:r>
              <a:rPr lang="fr-CH" sz="4000"/>
              <a:t/>
            </a:r>
            <a:br>
              <a:rPr lang="fr-CH" sz="4000"/>
            </a:br>
            <a:r>
              <a:rPr lang="fr-CH" sz="4000"/>
              <a:t> 	</a:t>
            </a:r>
            <a:r>
              <a:rPr lang="en-US" sz="3600"/>
              <a:t>CHALLENGE</a:t>
            </a:r>
            <a:endParaRPr lang="fr-FR" sz="3600"/>
          </a:p>
        </p:txBody>
      </p:sp>
      <p:pic>
        <p:nvPicPr>
          <p:cNvPr id="73732" name="Picture 4" descr="Home_top_inter"/>
          <p:cNvPicPr>
            <a:picLocks noChangeAspect="1" noChangeArrowheads="1"/>
          </p:cNvPicPr>
          <p:nvPr/>
        </p:nvPicPr>
        <p:blipFill>
          <a:blip r:embed="rId3" cstate="print"/>
          <a:srcRect/>
          <a:stretch>
            <a:fillRect/>
          </a:stretch>
        </p:blipFill>
        <p:spPr bwMode="auto">
          <a:xfrm>
            <a:off x="1835150" y="0"/>
            <a:ext cx="5248275" cy="48577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body" idx="1"/>
          </p:nvPr>
        </p:nvSpPr>
        <p:spPr>
          <a:xfrm>
            <a:off x="468313" y="914400"/>
            <a:ext cx="8229600" cy="4114800"/>
          </a:xfrm>
        </p:spPr>
        <p:txBody>
          <a:bodyPr/>
          <a:lstStyle/>
          <a:p>
            <a:pPr>
              <a:buFontTx/>
              <a:buNone/>
            </a:pPr>
            <a:endParaRPr lang="en-US" sz="4200" b="1"/>
          </a:p>
          <a:p>
            <a:pPr>
              <a:buFontTx/>
              <a:buNone/>
            </a:pPr>
            <a:endParaRPr lang="en-US" sz="4200" b="1"/>
          </a:p>
          <a:p>
            <a:pPr algn="ctr">
              <a:buFontTx/>
              <a:buNone/>
            </a:pPr>
            <a:r>
              <a:rPr lang="en-US" sz="4200" b="1"/>
              <a:t>RESULTS</a:t>
            </a:r>
          </a:p>
        </p:txBody>
      </p:sp>
      <p:pic>
        <p:nvPicPr>
          <p:cNvPr id="78851" name="Picture 3" descr="Home_top_inter"/>
          <p:cNvPicPr>
            <a:picLocks noChangeAspect="1" noChangeArrowheads="1"/>
          </p:cNvPicPr>
          <p:nvPr>
            <p:ph type="title"/>
          </p:nvPr>
        </p:nvPicPr>
        <p:blipFill>
          <a:blip r:embed="rId2" cstate="print"/>
          <a:srcRect/>
          <a:stretch>
            <a:fillRect/>
          </a:stretch>
        </p:blipFill>
        <p:spPr>
          <a:xfrm>
            <a:off x="1116013" y="0"/>
            <a:ext cx="6997700" cy="647700"/>
          </a:xfrm>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p:txBody>
          <a:bodyPr/>
          <a:lstStyle/>
          <a:p>
            <a:pPr marL="533400" indent="-533400">
              <a:buFontTx/>
              <a:buNone/>
            </a:pPr>
            <a:endParaRPr lang="fr-CH" sz="2800"/>
          </a:p>
          <a:p>
            <a:pPr marL="533400" indent="-533400" algn="just"/>
            <a:r>
              <a:rPr lang="en-US"/>
              <a:t>Following Paris Declaration</a:t>
            </a:r>
            <a:r>
              <a:rPr lang="en-US" sz="2800"/>
              <a:t>:</a:t>
            </a:r>
          </a:p>
          <a:p>
            <a:pPr marL="533400" indent="-533400" algn="just">
              <a:buFontTx/>
              <a:buNone/>
            </a:pPr>
            <a:endParaRPr lang="en-US" sz="2800"/>
          </a:p>
          <a:p>
            <a:pPr marL="533400" indent="-533400" algn="just">
              <a:buFontTx/>
              <a:buAutoNum type="arabicPeriod"/>
            </a:pPr>
            <a:r>
              <a:rPr lang="en-US" sz="2400"/>
              <a:t>Value of the trade in national development strategies in each Member.</a:t>
            </a:r>
          </a:p>
          <a:p>
            <a:pPr marL="533400" indent="-533400" algn="just">
              <a:buFontTx/>
              <a:buAutoNum type="arabicPeriod"/>
            </a:pPr>
            <a:r>
              <a:rPr lang="en-US" sz="2400"/>
              <a:t>Coherence: the main result proponed by Task Force:</a:t>
            </a:r>
          </a:p>
          <a:p>
            <a:pPr marL="533400" indent="-533400" algn="just">
              <a:buFontTx/>
              <a:buNone/>
            </a:pPr>
            <a:r>
              <a:rPr lang="en-US" sz="2800"/>
              <a:t>	Coherence a national level</a:t>
            </a:r>
          </a:p>
          <a:p>
            <a:pPr marL="914400" lvl="1" indent="-457200" algn="just">
              <a:buFont typeface="Tahoma" pitchFamily="34" charset="0"/>
              <a:buNone/>
            </a:pPr>
            <a:r>
              <a:rPr lang="en-US" sz="2400"/>
              <a:t> Coherence an international level</a:t>
            </a:r>
          </a:p>
          <a:p>
            <a:pPr marL="533400" indent="-533400">
              <a:buFontTx/>
              <a:buNone/>
            </a:pPr>
            <a:endParaRPr lang="en-US" sz="2800"/>
          </a:p>
          <a:p>
            <a:pPr marL="533400" indent="-533400">
              <a:buFontTx/>
              <a:buNone/>
            </a:pPr>
            <a:endParaRPr lang="fr-FR" sz="2800"/>
          </a:p>
        </p:txBody>
      </p:sp>
      <p:sp>
        <p:nvSpPr>
          <p:cNvPr id="27658" name="Rectangle 10"/>
          <p:cNvSpPr>
            <a:spLocks noGrp="1" noChangeArrowheads="1"/>
          </p:cNvSpPr>
          <p:nvPr>
            <p:ph type="title"/>
          </p:nvPr>
        </p:nvSpPr>
        <p:spPr>
          <a:noFill/>
          <a:ln/>
        </p:spPr>
        <p:txBody>
          <a:bodyPr/>
          <a:lstStyle/>
          <a:p>
            <a:r>
              <a:rPr lang="en-US" sz="4000"/>
              <a:t/>
            </a:r>
            <a:br>
              <a:rPr lang="en-US" sz="4000"/>
            </a:br>
            <a:r>
              <a:rPr lang="en-US" sz="4000"/>
              <a:t>RESULTS</a:t>
            </a:r>
          </a:p>
        </p:txBody>
      </p:sp>
      <p:pic>
        <p:nvPicPr>
          <p:cNvPr id="27659" name="Picture 11" descr="Home_top_inter"/>
          <p:cNvPicPr>
            <a:picLocks noChangeAspect="1" noChangeArrowheads="1"/>
          </p:cNvPicPr>
          <p:nvPr/>
        </p:nvPicPr>
        <p:blipFill>
          <a:blip r:embed="rId3" cstate="print"/>
          <a:srcRect/>
          <a:stretch>
            <a:fillRect/>
          </a:stretch>
        </p:blipFill>
        <p:spPr bwMode="auto">
          <a:xfrm>
            <a:off x="1331913" y="0"/>
            <a:ext cx="5248275" cy="48577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p:txBody>
          <a:bodyPr/>
          <a:lstStyle/>
          <a:p>
            <a:pPr>
              <a:buFontTx/>
              <a:buNone/>
            </a:pPr>
            <a:r>
              <a:rPr lang="en-US" sz="2800"/>
              <a:t>AID FOR TRADE:</a:t>
            </a:r>
          </a:p>
          <a:p>
            <a:pPr>
              <a:buFontTx/>
              <a:buNone/>
            </a:pPr>
            <a:endParaRPr lang="en-US" sz="2800"/>
          </a:p>
          <a:p>
            <a:r>
              <a:rPr lang="en-US" sz="2800"/>
              <a:t>Trade policies</a:t>
            </a:r>
          </a:p>
          <a:p>
            <a:r>
              <a:rPr lang="en-US" sz="2800"/>
              <a:t>Capacity building</a:t>
            </a:r>
          </a:p>
          <a:p>
            <a:r>
              <a:rPr lang="en-US" sz="2800"/>
              <a:t>Infrastructure (eventually)</a:t>
            </a:r>
          </a:p>
          <a:p>
            <a:r>
              <a:rPr lang="en-US" sz="2800"/>
              <a:t>Productive capacity building and adjustment to commitments</a:t>
            </a:r>
          </a:p>
          <a:p>
            <a:r>
              <a:rPr lang="en-US" sz="2800"/>
              <a:t>In exchange for making trade commitments </a:t>
            </a:r>
          </a:p>
        </p:txBody>
      </p:sp>
      <p:pic>
        <p:nvPicPr>
          <p:cNvPr id="29702" name="Picture 6" descr="Home_top_inter"/>
          <p:cNvPicPr>
            <a:picLocks noChangeAspect="1" noChangeArrowheads="1"/>
          </p:cNvPicPr>
          <p:nvPr/>
        </p:nvPicPr>
        <p:blipFill>
          <a:blip r:embed="rId3" cstate="print"/>
          <a:srcRect/>
          <a:stretch>
            <a:fillRect/>
          </a:stretch>
        </p:blipFill>
        <p:spPr bwMode="auto">
          <a:xfrm>
            <a:off x="1187450" y="0"/>
            <a:ext cx="5248275" cy="485775"/>
          </a:xfrm>
          <a:prstGeom prst="rect">
            <a:avLst/>
          </a:prstGeom>
          <a:noFill/>
        </p:spPr>
      </p:pic>
      <p:sp>
        <p:nvSpPr>
          <p:cNvPr id="29703" name="Rectangle 7"/>
          <p:cNvSpPr>
            <a:spLocks noGrp="1" noChangeArrowheads="1"/>
          </p:cNvSpPr>
          <p:nvPr>
            <p:ph type="title"/>
          </p:nvPr>
        </p:nvSpPr>
        <p:spPr>
          <a:xfrm>
            <a:off x="0" y="304800"/>
            <a:ext cx="8229600" cy="1384300"/>
          </a:xfrm>
          <a:noFill/>
          <a:ln/>
        </p:spPr>
        <p:txBody>
          <a:bodyPr/>
          <a:lstStyle/>
          <a:p>
            <a:r>
              <a:rPr lang="fr-CH" sz="4000"/>
              <a:t/>
            </a:r>
            <a:br>
              <a:rPr lang="fr-CH" sz="4000"/>
            </a:br>
            <a:r>
              <a:rPr lang="fr-CH" sz="4000"/>
              <a:t> 	</a:t>
            </a:r>
            <a:r>
              <a:rPr lang="en-US" sz="3600"/>
              <a:t>SCOPE</a:t>
            </a:r>
            <a:endParaRPr lang="fr-FR" sz="36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sz="3200" b="1"/>
              <a:t>SCOPE</a:t>
            </a:r>
          </a:p>
        </p:txBody>
      </p:sp>
      <p:sp>
        <p:nvSpPr>
          <p:cNvPr id="62467" name="Rectangle 3"/>
          <p:cNvSpPr>
            <a:spLocks noGrp="1" noChangeArrowheads="1"/>
          </p:cNvSpPr>
          <p:nvPr>
            <p:ph type="body" idx="1"/>
          </p:nvPr>
        </p:nvSpPr>
        <p:spPr/>
        <p:txBody>
          <a:bodyPr/>
          <a:lstStyle/>
          <a:p>
            <a:pPr>
              <a:lnSpc>
                <a:spcPct val="90000"/>
              </a:lnSpc>
            </a:pPr>
            <a:r>
              <a:rPr lang="en-US" sz="2800" b="1"/>
              <a:t>Trade Development</a:t>
            </a:r>
          </a:p>
          <a:p>
            <a:pPr>
              <a:lnSpc>
                <a:spcPct val="90000"/>
              </a:lnSpc>
            </a:pPr>
            <a:endParaRPr lang="en-US" sz="2800" b="1"/>
          </a:p>
          <a:p>
            <a:pPr lvl="1">
              <a:lnSpc>
                <a:spcPct val="90000"/>
              </a:lnSpc>
            </a:pPr>
            <a:r>
              <a:rPr lang="en-US" sz="2400" b="1"/>
              <a:t>Investment Promotion</a:t>
            </a:r>
          </a:p>
          <a:p>
            <a:pPr lvl="1">
              <a:lnSpc>
                <a:spcPct val="90000"/>
              </a:lnSpc>
            </a:pPr>
            <a:r>
              <a:rPr lang="en-US" sz="2400" b="1"/>
              <a:t>Analysis and Institutional Support for Trade in Services</a:t>
            </a:r>
          </a:p>
          <a:p>
            <a:pPr lvl="1">
              <a:lnSpc>
                <a:spcPct val="90000"/>
              </a:lnSpc>
            </a:pPr>
            <a:r>
              <a:rPr lang="en-US" sz="2400" b="1"/>
              <a:t>Public-Private Sector Networking</a:t>
            </a:r>
          </a:p>
          <a:p>
            <a:pPr lvl="1">
              <a:lnSpc>
                <a:spcPct val="90000"/>
              </a:lnSpc>
            </a:pPr>
            <a:r>
              <a:rPr lang="en-US" sz="2400" b="1"/>
              <a:t>E-Commerce</a:t>
            </a:r>
          </a:p>
          <a:p>
            <a:pPr lvl="1">
              <a:lnSpc>
                <a:spcPct val="90000"/>
              </a:lnSpc>
            </a:pPr>
            <a:r>
              <a:rPr lang="en-US" sz="2400" b="1"/>
              <a:t>Trade Finance</a:t>
            </a:r>
          </a:p>
          <a:p>
            <a:pPr lvl="1">
              <a:lnSpc>
                <a:spcPct val="90000"/>
              </a:lnSpc>
            </a:pPr>
            <a:r>
              <a:rPr lang="en-US" sz="2400" b="1"/>
              <a:t>Trade Promotion</a:t>
            </a:r>
          </a:p>
          <a:p>
            <a:pPr lvl="1">
              <a:lnSpc>
                <a:spcPct val="90000"/>
              </a:lnSpc>
            </a:pPr>
            <a:r>
              <a:rPr lang="en-US" sz="2400" b="1"/>
              <a:t>Market Analysis and Development</a:t>
            </a:r>
          </a:p>
          <a:p>
            <a:pPr>
              <a:lnSpc>
                <a:spcPct val="90000"/>
              </a:lnSpc>
            </a:pPr>
            <a:endParaRPr lang="en-US" sz="2800"/>
          </a:p>
        </p:txBody>
      </p:sp>
      <p:pic>
        <p:nvPicPr>
          <p:cNvPr id="62468" name="Picture 4" descr="Home_top_inter"/>
          <p:cNvPicPr>
            <a:picLocks noChangeAspect="1" noChangeArrowheads="1"/>
          </p:cNvPicPr>
          <p:nvPr/>
        </p:nvPicPr>
        <p:blipFill>
          <a:blip r:embed="rId2" cstate="print"/>
          <a:srcRect/>
          <a:stretch>
            <a:fillRect/>
          </a:stretch>
        </p:blipFill>
        <p:spPr bwMode="auto">
          <a:xfrm>
            <a:off x="1116013" y="0"/>
            <a:ext cx="6997700" cy="6477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sz="3200" b="1"/>
              <a:t>SCOPE</a:t>
            </a:r>
          </a:p>
        </p:txBody>
      </p:sp>
      <p:sp>
        <p:nvSpPr>
          <p:cNvPr id="63491" name="Rectangle 3"/>
          <p:cNvSpPr>
            <a:spLocks noGrp="1" noChangeArrowheads="1"/>
          </p:cNvSpPr>
          <p:nvPr>
            <p:ph type="body" idx="1"/>
          </p:nvPr>
        </p:nvSpPr>
        <p:spPr/>
        <p:txBody>
          <a:bodyPr/>
          <a:lstStyle/>
          <a:p>
            <a:pPr>
              <a:lnSpc>
                <a:spcPct val="90000"/>
              </a:lnSpc>
            </a:pPr>
            <a:r>
              <a:rPr lang="en-US" b="1"/>
              <a:t>Trade-Related Infrastructure</a:t>
            </a:r>
          </a:p>
          <a:p>
            <a:pPr lvl="1">
              <a:lnSpc>
                <a:spcPct val="90000"/>
              </a:lnSpc>
            </a:pPr>
            <a:r>
              <a:rPr lang="en-US" b="1"/>
              <a:t>Physical Infrastructure</a:t>
            </a:r>
          </a:p>
          <a:p>
            <a:pPr>
              <a:lnSpc>
                <a:spcPct val="90000"/>
              </a:lnSpc>
            </a:pPr>
            <a:endParaRPr lang="en-US" b="1"/>
          </a:p>
          <a:p>
            <a:pPr>
              <a:lnSpc>
                <a:spcPct val="90000"/>
              </a:lnSpc>
            </a:pPr>
            <a:r>
              <a:rPr lang="en-US" b="1"/>
              <a:t>Productive Capacity Building</a:t>
            </a:r>
          </a:p>
          <a:p>
            <a:pPr>
              <a:lnSpc>
                <a:spcPct val="90000"/>
              </a:lnSpc>
            </a:pPr>
            <a:endParaRPr lang="en-US" b="1"/>
          </a:p>
          <a:p>
            <a:pPr>
              <a:lnSpc>
                <a:spcPct val="90000"/>
              </a:lnSpc>
            </a:pPr>
            <a:r>
              <a:rPr lang="en-US" b="1"/>
              <a:t>Trade-Related Adjustment</a:t>
            </a:r>
          </a:p>
          <a:p>
            <a:pPr lvl="1">
              <a:lnSpc>
                <a:spcPct val="90000"/>
              </a:lnSpc>
            </a:pPr>
            <a:r>
              <a:rPr lang="en-US" b="1"/>
              <a:t>Measures to Benefit from Liberalized Trade</a:t>
            </a:r>
          </a:p>
          <a:p>
            <a:pPr>
              <a:lnSpc>
                <a:spcPct val="90000"/>
              </a:lnSpc>
            </a:pPr>
            <a:endParaRPr lang="en-US"/>
          </a:p>
        </p:txBody>
      </p:sp>
      <p:pic>
        <p:nvPicPr>
          <p:cNvPr id="63494" name="Picture 6" descr="Home_top_inter"/>
          <p:cNvPicPr>
            <a:picLocks noChangeAspect="1" noChangeArrowheads="1"/>
          </p:cNvPicPr>
          <p:nvPr/>
        </p:nvPicPr>
        <p:blipFill>
          <a:blip r:embed="rId2" cstate="print"/>
          <a:srcRect/>
          <a:stretch>
            <a:fillRect/>
          </a:stretch>
        </p:blipFill>
        <p:spPr bwMode="auto">
          <a:xfrm>
            <a:off x="1116013" y="0"/>
            <a:ext cx="6997700" cy="6477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468313" y="836613"/>
            <a:ext cx="8229600" cy="4114800"/>
          </a:xfrm>
        </p:spPr>
        <p:txBody>
          <a:bodyPr/>
          <a:lstStyle/>
          <a:p>
            <a:pPr>
              <a:buFontTx/>
              <a:buNone/>
            </a:pPr>
            <a:endParaRPr lang="en-US" sz="4200" b="1"/>
          </a:p>
          <a:p>
            <a:pPr>
              <a:buFontTx/>
              <a:buNone/>
            </a:pPr>
            <a:endParaRPr lang="en-US" sz="4200" b="1"/>
          </a:p>
          <a:p>
            <a:pPr algn="ctr">
              <a:buFontTx/>
              <a:buNone/>
            </a:pPr>
            <a:r>
              <a:rPr lang="en-US" sz="4200" b="1"/>
              <a:t>RECOMMENDATIONS BY THE TASK FORCE</a:t>
            </a:r>
          </a:p>
        </p:txBody>
      </p:sp>
      <p:pic>
        <p:nvPicPr>
          <p:cNvPr id="60420" name="Picture 4" descr="Home_top_inter"/>
          <p:cNvPicPr>
            <a:picLocks noChangeAspect="1" noChangeArrowheads="1"/>
          </p:cNvPicPr>
          <p:nvPr>
            <p:ph type="title"/>
          </p:nvPr>
        </p:nvPicPr>
        <p:blipFill>
          <a:blip r:embed="rId2" cstate="print"/>
          <a:srcRect/>
          <a:stretch>
            <a:fillRect/>
          </a:stretch>
        </p:blipFill>
        <p:spPr>
          <a:xfrm>
            <a:off x="1116013" y="0"/>
            <a:ext cx="6997700" cy="647700"/>
          </a:xfrm>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sz="3200" b="1"/>
              <a:t>OBJECTIVES</a:t>
            </a:r>
          </a:p>
        </p:txBody>
      </p:sp>
      <p:sp>
        <p:nvSpPr>
          <p:cNvPr id="64515" name="Rectangle 3"/>
          <p:cNvSpPr>
            <a:spLocks noGrp="1" noChangeArrowheads="1"/>
          </p:cNvSpPr>
          <p:nvPr>
            <p:ph type="body" idx="1"/>
          </p:nvPr>
        </p:nvSpPr>
        <p:spPr/>
        <p:txBody>
          <a:bodyPr/>
          <a:lstStyle/>
          <a:p>
            <a:pPr>
              <a:lnSpc>
                <a:spcPct val="90000"/>
              </a:lnSpc>
            </a:pPr>
            <a:r>
              <a:rPr lang="en-US" sz="2400" b="1"/>
              <a:t>To use trade more effectively to promote growth</a:t>
            </a:r>
          </a:p>
          <a:p>
            <a:pPr>
              <a:lnSpc>
                <a:spcPct val="90000"/>
              </a:lnSpc>
            </a:pPr>
            <a:r>
              <a:rPr lang="en-US" sz="2400" b="1"/>
              <a:t>To build Supply-Side Capacity and Trade-Related Infrastructure.</a:t>
            </a:r>
          </a:p>
          <a:p>
            <a:pPr>
              <a:lnSpc>
                <a:spcPct val="90000"/>
              </a:lnSpc>
            </a:pPr>
            <a:r>
              <a:rPr lang="en-US" sz="2400" b="1"/>
              <a:t>To implement and adjust to Trade Reform and Liberalization</a:t>
            </a:r>
          </a:p>
          <a:p>
            <a:pPr>
              <a:lnSpc>
                <a:spcPct val="90000"/>
              </a:lnSpc>
            </a:pPr>
            <a:r>
              <a:rPr lang="en-US" sz="2400" b="1"/>
              <a:t>To assist Regional Integration</a:t>
            </a:r>
          </a:p>
          <a:p>
            <a:pPr>
              <a:lnSpc>
                <a:spcPct val="90000"/>
              </a:lnSpc>
            </a:pPr>
            <a:r>
              <a:rPr lang="en-US" sz="2400" b="1"/>
              <a:t>To assist smooth Integration into the World Trading System</a:t>
            </a:r>
          </a:p>
          <a:p>
            <a:pPr>
              <a:lnSpc>
                <a:spcPct val="90000"/>
              </a:lnSpc>
            </a:pPr>
            <a:r>
              <a:rPr lang="en-US" sz="2400" b="1"/>
              <a:t>To assist implementation of Trade Agreements</a:t>
            </a:r>
          </a:p>
          <a:p>
            <a:pPr>
              <a:lnSpc>
                <a:spcPct val="90000"/>
              </a:lnSpc>
            </a:pPr>
            <a:endParaRPr lang="en-US" sz="2400"/>
          </a:p>
        </p:txBody>
      </p:sp>
      <p:pic>
        <p:nvPicPr>
          <p:cNvPr id="64516" name="Picture 4" descr="Home_top_inter"/>
          <p:cNvPicPr>
            <a:picLocks noChangeAspect="1" noChangeArrowheads="1"/>
          </p:cNvPicPr>
          <p:nvPr/>
        </p:nvPicPr>
        <p:blipFill>
          <a:blip r:embed="rId2" cstate="print"/>
          <a:srcRect/>
          <a:stretch>
            <a:fillRect/>
          </a:stretch>
        </p:blipFill>
        <p:spPr bwMode="auto">
          <a:xfrm>
            <a:off x="1116013" y="0"/>
            <a:ext cx="6997700" cy="6477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68313" y="549275"/>
            <a:ext cx="8229600" cy="1384300"/>
          </a:xfrm>
        </p:spPr>
        <p:txBody>
          <a:bodyPr/>
          <a:lstStyle/>
          <a:p>
            <a:r>
              <a:rPr lang="en-US" sz="3200" b="1"/>
              <a:t>RECOMMENDATIONS ON THE DEMAND SIDE</a:t>
            </a:r>
          </a:p>
        </p:txBody>
      </p:sp>
      <p:sp>
        <p:nvSpPr>
          <p:cNvPr id="65539" name="Rectangle 3"/>
          <p:cNvSpPr>
            <a:spLocks noGrp="1" noChangeArrowheads="1"/>
          </p:cNvSpPr>
          <p:nvPr>
            <p:ph type="body" idx="1"/>
          </p:nvPr>
        </p:nvSpPr>
        <p:spPr/>
        <p:txBody>
          <a:bodyPr/>
          <a:lstStyle/>
          <a:p>
            <a:pPr algn="just"/>
            <a:r>
              <a:rPr lang="en-US" sz="2800" b="1"/>
              <a:t>Implement the Recommendations for an Enhanced Integrated Framework</a:t>
            </a:r>
          </a:p>
          <a:p>
            <a:pPr algn="just"/>
            <a:r>
              <a:rPr lang="en-US" sz="2800" b="1"/>
              <a:t>Do national coordination to identify strengths and weaknesses of economies</a:t>
            </a:r>
          </a:p>
          <a:p>
            <a:pPr algn="just"/>
            <a:r>
              <a:rPr lang="en-US" sz="2800" b="1"/>
              <a:t>Make efforts to identify regional, sub-regional and cross-border needs</a:t>
            </a:r>
          </a:p>
          <a:p>
            <a:pPr algn="just"/>
            <a:r>
              <a:rPr lang="en-US" sz="2800" b="1"/>
              <a:t>Establish a system of data collection and analysis</a:t>
            </a:r>
          </a:p>
          <a:p>
            <a:endParaRPr lang="en-US" sz="2800"/>
          </a:p>
        </p:txBody>
      </p:sp>
      <p:pic>
        <p:nvPicPr>
          <p:cNvPr id="65540" name="Picture 4" descr="Home_top_inter"/>
          <p:cNvPicPr>
            <a:picLocks noChangeAspect="1" noChangeArrowheads="1"/>
          </p:cNvPicPr>
          <p:nvPr/>
        </p:nvPicPr>
        <p:blipFill>
          <a:blip r:embed="rId2" cstate="print"/>
          <a:srcRect/>
          <a:stretch>
            <a:fillRect/>
          </a:stretch>
        </p:blipFill>
        <p:spPr bwMode="auto">
          <a:xfrm>
            <a:off x="1116013" y="0"/>
            <a:ext cx="6997700" cy="6477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914400" y="692150"/>
            <a:ext cx="8229600" cy="1384300"/>
          </a:xfrm>
        </p:spPr>
        <p:txBody>
          <a:bodyPr/>
          <a:lstStyle/>
          <a:p>
            <a:r>
              <a:rPr lang="en-US" sz="3200" b="1"/>
              <a:t>RECOMMENDATIONS ON THE DONOR SIDE</a:t>
            </a:r>
          </a:p>
        </p:txBody>
      </p:sp>
      <p:sp>
        <p:nvSpPr>
          <p:cNvPr id="66563" name="Rectangle 3"/>
          <p:cNvSpPr>
            <a:spLocks noGrp="1" noChangeArrowheads="1"/>
          </p:cNvSpPr>
          <p:nvPr>
            <p:ph type="body" idx="1"/>
          </p:nvPr>
        </p:nvSpPr>
        <p:spPr>
          <a:xfrm>
            <a:off x="914400" y="2133600"/>
            <a:ext cx="8229600" cy="4114800"/>
          </a:xfrm>
        </p:spPr>
        <p:txBody>
          <a:bodyPr/>
          <a:lstStyle/>
          <a:p>
            <a:pPr>
              <a:lnSpc>
                <a:spcPct val="80000"/>
              </a:lnSpc>
            </a:pPr>
            <a:r>
              <a:rPr lang="en-US" sz="2800" b="1"/>
              <a:t>Integrate Trade and Growth on Aid Programming</a:t>
            </a:r>
          </a:p>
          <a:p>
            <a:pPr>
              <a:lnSpc>
                <a:spcPct val="80000"/>
              </a:lnSpc>
            </a:pPr>
            <a:endParaRPr lang="en-US" sz="2800" b="1"/>
          </a:p>
          <a:p>
            <a:pPr>
              <a:lnSpc>
                <a:spcPct val="80000"/>
              </a:lnSpc>
            </a:pPr>
            <a:r>
              <a:rPr lang="en-US" sz="2800" b="1"/>
              <a:t>Strengthen trade expertise</a:t>
            </a:r>
          </a:p>
          <a:p>
            <a:pPr>
              <a:lnSpc>
                <a:spcPct val="80000"/>
              </a:lnSpc>
            </a:pPr>
            <a:endParaRPr lang="en-US" sz="2800" b="1"/>
          </a:p>
          <a:p>
            <a:pPr>
              <a:lnSpc>
                <a:spcPct val="80000"/>
              </a:lnSpc>
            </a:pPr>
            <a:r>
              <a:rPr lang="en-US" sz="2800" b="1"/>
              <a:t>Make targeted funds available for building infrastructure and removing supply-side constraints</a:t>
            </a:r>
          </a:p>
          <a:p>
            <a:pPr>
              <a:lnSpc>
                <a:spcPct val="80000"/>
              </a:lnSpc>
            </a:pPr>
            <a:endParaRPr lang="en-US" sz="2800" b="1"/>
          </a:p>
          <a:p>
            <a:pPr>
              <a:lnSpc>
                <a:spcPct val="80000"/>
              </a:lnSpc>
            </a:pPr>
            <a:r>
              <a:rPr lang="en-US" sz="2800" b="1"/>
              <a:t>Channel Aid-for-Trade funds multilaterally</a:t>
            </a:r>
          </a:p>
          <a:p>
            <a:pPr>
              <a:lnSpc>
                <a:spcPct val="80000"/>
              </a:lnSpc>
            </a:pPr>
            <a:endParaRPr lang="en-US" sz="2800"/>
          </a:p>
        </p:txBody>
      </p:sp>
      <p:pic>
        <p:nvPicPr>
          <p:cNvPr id="66564" name="Picture 4" descr="Home_top_inter"/>
          <p:cNvPicPr>
            <a:picLocks noChangeAspect="1" noChangeArrowheads="1"/>
          </p:cNvPicPr>
          <p:nvPr/>
        </p:nvPicPr>
        <p:blipFill>
          <a:blip r:embed="rId2" cstate="print"/>
          <a:srcRect/>
          <a:stretch>
            <a:fillRect/>
          </a:stretch>
        </p:blipFill>
        <p:spPr bwMode="auto">
          <a:xfrm>
            <a:off x="1116013" y="0"/>
            <a:ext cx="6997700" cy="6477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fr-CH" sz="4000"/>
              <a:t/>
            </a:r>
            <a:br>
              <a:rPr lang="fr-CH" sz="4000"/>
            </a:br>
            <a:r>
              <a:rPr lang="fr-CH" sz="4000"/>
              <a:t>AID FOR TRADE</a:t>
            </a:r>
            <a:endParaRPr lang="fr-FR" sz="4000"/>
          </a:p>
        </p:txBody>
      </p:sp>
      <p:sp>
        <p:nvSpPr>
          <p:cNvPr id="10243" name="Rectangle 3"/>
          <p:cNvSpPr>
            <a:spLocks noGrp="1" noChangeArrowheads="1"/>
          </p:cNvSpPr>
          <p:nvPr>
            <p:ph type="body" idx="1"/>
          </p:nvPr>
        </p:nvSpPr>
        <p:spPr/>
        <p:txBody>
          <a:bodyPr/>
          <a:lstStyle/>
          <a:p>
            <a:endParaRPr lang="en-US"/>
          </a:p>
          <a:p>
            <a:r>
              <a:rPr lang="en-US"/>
              <a:t>BACKGROUND </a:t>
            </a:r>
          </a:p>
          <a:p>
            <a:r>
              <a:rPr lang="en-US"/>
              <a:t>Objectives</a:t>
            </a:r>
          </a:p>
          <a:p>
            <a:r>
              <a:rPr lang="en-US"/>
              <a:t>Task Force</a:t>
            </a:r>
          </a:p>
          <a:p>
            <a:r>
              <a:rPr lang="en-US"/>
              <a:t>Results</a:t>
            </a:r>
          </a:p>
          <a:p>
            <a:r>
              <a:rPr lang="en-US"/>
              <a:t>Recommendation by the task force</a:t>
            </a:r>
          </a:p>
          <a:p>
            <a:pPr>
              <a:buFontTx/>
              <a:buNone/>
            </a:pPr>
            <a:endParaRPr lang="en-US"/>
          </a:p>
        </p:txBody>
      </p:sp>
      <p:pic>
        <p:nvPicPr>
          <p:cNvPr id="10251" name="Picture 11" descr="Home_top_inter"/>
          <p:cNvPicPr>
            <a:picLocks noChangeAspect="1" noChangeArrowheads="1"/>
          </p:cNvPicPr>
          <p:nvPr/>
        </p:nvPicPr>
        <p:blipFill>
          <a:blip r:embed="rId3" cstate="print"/>
          <a:srcRect/>
          <a:stretch>
            <a:fillRect/>
          </a:stretch>
        </p:blipFill>
        <p:spPr bwMode="auto">
          <a:xfrm>
            <a:off x="1476375" y="0"/>
            <a:ext cx="5248275" cy="485775"/>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68313" y="476250"/>
            <a:ext cx="8229600" cy="1384300"/>
          </a:xfrm>
        </p:spPr>
        <p:txBody>
          <a:bodyPr/>
          <a:lstStyle/>
          <a:p>
            <a:r>
              <a:rPr lang="en-US" sz="3200" b="1"/>
              <a:t>RECOMMENDATIONS AT THE COUNTRY LEVEL</a:t>
            </a:r>
          </a:p>
        </p:txBody>
      </p:sp>
      <p:sp>
        <p:nvSpPr>
          <p:cNvPr id="67587" name="Rectangle 3"/>
          <p:cNvSpPr>
            <a:spLocks noGrp="1" noChangeArrowheads="1"/>
          </p:cNvSpPr>
          <p:nvPr>
            <p:ph type="body" idx="1"/>
          </p:nvPr>
        </p:nvSpPr>
        <p:spPr>
          <a:xfrm>
            <a:off x="468313" y="2133600"/>
            <a:ext cx="8229600" cy="4114800"/>
          </a:xfrm>
        </p:spPr>
        <p:txBody>
          <a:bodyPr/>
          <a:lstStyle/>
          <a:p>
            <a:pPr>
              <a:lnSpc>
                <a:spcPct val="80000"/>
              </a:lnSpc>
            </a:pPr>
            <a:r>
              <a:rPr lang="en-US" sz="2400" b="1"/>
              <a:t>Propose priority Trade Projects for donor financing</a:t>
            </a:r>
          </a:p>
          <a:p>
            <a:pPr>
              <a:lnSpc>
                <a:spcPct val="80000"/>
              </a:lnSpc>
            </a:pPr>
            <a:endParaRPr lang="en-US" sz="2400" b="1"/>
          </a:p>
          <a:p>
            <a:pPr>
              <a:lnSpc>
                <a:spcPct val="80000"/>
              </a:lnSpc>
            </a:pPr>
            <a:r>
              <a:rPr lang="en-US" sz="2400" b="1"/>
              <a:t>Establish a National Aid-for-Trade Committee.</a:t>
            </a:r>
          </a:p>
          <a:p>
            <a:pPr>
              <a:lnSpc>
                <a:spcPct val="80000"/>
              </a:lnSpc>
            </a:pPr>
            <a:endParaRPr lang="en-US" sz="2400" b="1"/>
          </a:p>
          <a:p>
            <a:pPr>
              <a:lnSpc>
                <a:spcPct val="80000"/>
              </a:lnSpc>
            </a:pPr>
            <a:r>
              <a:rPr lang="en-US" sz="2400" b="1"/>
              <a:t>Establish a Consultative Group to assign responsibility for funding and implementing Aid-for-Trade. </a:t>
            </a:r>
          </a:p>
          <a:p>
            <a:pPr>
              <a:lnSpc>
                <a:spcPct val="80000"/>
              </a:lnSpc>
            </a:pPr>
            <a:endParaRPr lang="en-US" sz="2400" b="1"/>
          </a:p>
          <a:p>
            <a:pPr>
              <a:lnSpc>
                <a:spcPct val="80000"/>
              </a:lnSpc>
            </a:pPr>
            <a:r>
              <a:rPr lang="en-US" sz="2400" b="1"/>
              <a:t>Promote the Involvement of Local, Regional and Private-Sector Actors and South-South Cooperation.</a:t>
            </a:r>
          </a:p>
          <a:p>
            <a:pPr>
              <a:lnSpc>
                <a:spcPct val="80000"/>
              </a:lnSpc>
            </a:pPr>
            <a:endParaRPr lang="en-US" sz="2400"/>
          </a:p>
        </p:txBody>
      </p:sp>
      <p:pic>
        <p:nvPicPr>
          <p:cNvPr id="67588" name="Picture 4" descr="Home_top_inter"/>
          <p:cNvPicPr>
            <a:picLocks noChangeAspect="1" noChangeArrowheads="1"/>
          </p:cNvPicPr>
          <p:nvPr/>
        </p:nvPicPr>
        <p:blipFill>
          <a:blip r:embed="rId2" cstate="print"/>
          <a:srcRect/>
          <a:stretch>
            <a:fillRect/>
          </a:stretch>
        </p:blipFill>
        <p:spPr bwMode="auto">
          <a:xfrm>
            <a:off x="1116013" y="0"/>
            <a:ext cx="6997700" cy="6477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68313" y="692150"/>
            <a:ext cx="8229600" cy="1384300"/>
          </a:xfrm>
        </p:spPr>
        <p:txBody>
          <a:bodyPr/>
          <a:lstStyle/>
          <a:p>
            <a:r>
              <a:rPr lang="en-US" sz="3200" b="1"/>
              <a:t>RECOMMENDATIONS AT REGIONAL LEVEL</a:t>
            </a:r>
          </a:p>
        </p:txBody>
      </p:sp>
      <p:sp>
        <p:nvSpPr>
          <p:cNvPr id="68611" name="Rectangle 3"/>
          <p:cNvSpPr>
            <a:spLocks noGrp="1" noChangeArrowheads="1"/>
          </p:cNvSpPr>
          <p:nvPr>
            <p:ph type="body" idx="1"/>
          </p:nvPr>
        </p:nvSpPr>
        <p:spPr>
          <a:xfrm>
            <a:off x="468313" y="2743200"/>
            <a:ext cx="8229600" cy="4114800"/>
          </a:xfrm>
        </p:spPr>
        <p:txBody>
          <a:bodyPr/>
          <a:lstStyle/>
          <a:p>
            <a:pPr>
              <a:lnSpc>
                <a:spcPct val="90000"/>
              </a:lnSpc>
            </a:pPr>
            <a:r>
              <a:rPr lang="en-US" sz="2400" b="1"/>
              <a:t>Strengthen the Following Functions</a:t>
            </a:r>
          </a:p>
          <a:p>
            <a:pPr lvl="1">
              <a:lnSpc>
                <a:spcPct val="90000"/>
              </a:lnSpc>
            </a:pPr>
            <a:r>
              <a:rPr lang="en-US" sz="2000" b="1"/>
              <a:t>Diagnosis of Needs</a:t>
            </a:r>
          </a:p>
          <a:p>
            <a:pPr lvl="1">
              <a:lnSpc>
                <a:spcPct val="90000"/>
              </a:lnSpc>
            </a:pPr>
            <a:r>
              <a:rPr lang="en-US" sz="2000" b="1"/>
              <a:t>Costing of Projects</a:t>
            </a:r>
          </a:p>
          <a:p>
            <a:pPr lvl="1">
              <a:lnSpc>
                <a:spcPct val="90000"/>
              </a:lnSpc>
            </a:pPr>
            <a:r>
              <a:rPr lang="en-US" sz="2000" b="1"/>
              <a:t>Preparation of Project Proposal</a:t>
            </a:r>
          </a:p>
          <a:p>
            <a:pPr lvl="1">
              <a:lnSpc>
                <a:spcPct val="90000"/>
              </a:lnSpc>
            </a:pPr>
            <a:r>
              <a:rPr lang="en-US" sz="2000" b="1"/>
              <a:t>Coordination of Donor Response</a:t>
            </a:r>
          </a:p>
          <a:p>
            <a:pPr>
              <a:lnSpc>
                <a:spcPct val="90000"/>
              </a:lnSpc>
            </a:pPr>
            <a:endParaRPr lang="en-US" sz="2400" b="1"/>
          </a:p>
          <a:p>
            <a:pPr>
              <a:lnSpc>
                <a:spcPct val="90000"/>
              </a:lnSpc>
            </a:pPr>
            <a:r>
              <a:rPr lang="en-US" sz="2400" b="1"/>
              <a:t>Assign responsibilities for these functions. Role of Development Committee (World Bank – IMF)</a:t>
            </a:r>
          </a:p>
          <a:p>
            <a:pPr>
              <a:lnSpc>
                <a:spcPct val="90000"/>
              </a:lnSpc>
            </a:pPr>
            <a:endParaRPr lang="en-US" sz="2400" b="1"/>
          </a:p>
          <a:p>
            <a:pPr>
              <a:lnSpc>
                <a:spcPct val="90000"/>
              </a:lnSpc>
            </a:pPr>
            <a:r>
              <a:rPr lang="en-US" sz="2400" b="1"/>
              <a:t>Explore the merits of establishing a regional Aid-for-Trade Committee.</a:t>
            </a:r>
          </a:p>
          <a:p>
            <a:pPr>
              <a:lnSpc>
                <a:spcPct val="90000"/>
              </a:lnSpc>
            </a:pPr>
            <a:endParaRPr lang="en-US" sz="2400"/>
          </a:p>
        </p:txBody>
      </p:sp>
      <p:pic>
        <p:nvPicPr>
          <p:cNvPr id="68612" name="Picture 4" descr="Home_top_inter"/>
          <p:cNvPicPr>
            <a:picLocks noChangeAspect="1" noChangeArrowheads="1"/>
          </p:cNvPicPr>
          <p:nvPr/>
        </p:nvPicPr>
        <p:blipFill>
          <a:blip r:embed="rId2" cstate="print"/>
          <a:srcRect/>
          <a:stretch>
            <a:fillRect/>
          </a:stretch>
        </p:blipFill>
        <p:spPr bwMode="auto">
          <a:xfrm>
            <a:off x="1116013" y="0"/>
            <a:ext cx="6997700" cy="6477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68313" y="692150"/>
            <a:ext cx="8229600" cy="1384300"/>
          </a:xfrm>
        </p:spPr>
        <p:txBody>
          <a:bodyPr/>
          <a:lstStyle/>
          <a:p>
            <a:r>
              <a:rPr lang="en-US" sz="3200" b="1"/>
              <a:t>RECOMMENDATIONS AT GLOBAL LEVEL</a:t>
            </a:r>
          </a:p>
        </p:txBody>
      </p:sp>
      <p:sp>
        <p:nvSpPr>
          <p:cNvPr id="69635" name="Rectangle 3"/>
          <p:cNvSpPr>
            <a:spLocks noGrp="1" noChangeArrowheads="1"/>
          </p:cNvSpPr>
          <p:nvPr>
            <p:ph type="body" idx="1"/>
          </p:nvPr>
        </p:nvSpPr>
        <p:spPr>
          <a:xfrm>
            <a:off x="468313" y="2743200"/>
            <a:ext cx="8229600" cy="4114800"/>
          </a:xfrm>
        </p:spPr>
        <p:txBody>
          <a:bodyPr/>
          <a:lstStyle/>
          <a:p>
            <a:pPr>
              <a:lnSpc>
                <a:spcPct val="80000"/>
              </a:lnSpc>
            </a:pPr>
            <a:r>
              <a:rPr lang="en-US" sz="2800" b="1"/>
              <a:t>Strengthen the following functions</a:t>
            </a:r>
          </a:p>
          <a:p>
            <a:pPr lvl="1">
              <a:lnSpc>
                <a:spcPct val="80000"/>
              </a:lnSpc>
            </a:pPr>
            <a:endParaRPr lang="en-US" sz="2400" b="1"/>
          </a:p>
          <a:p>
            <a:pPr lvl="1">
              <a:lnSpc>
                <a:spcPct val="80000"/>
              </a:lnSpc>
            </a:pPr>
            <a:r>
              <a:rPr lang="en-US" sz="2400" b="1"/>
              <a:t>Collection and analysis of data on Trade policies</a:t>
            </a:r>
          </a:p>
          <a:p>
            <a:pPr lvl="1">
              <a:lnSpc>
                <a:spcPct val="80000"/>
              </a:lnSpc>
            </a:pPr>
            <a:endParaRPr lang="en-US" sz="2400" b="1"/>
          </a:p>
          <a:p>
            <a:pPr lvl="1">
              <a:lnSpc>
                <a:spcPct val="80000"/>
              </a:lnSpc>
            </a:pPr>
            <a:r>
              <a:rPr lang="en-US" sz="2400" b="1"/>
              <a:t>Provision of information on existing Aid-for-Trade instruments and expertise</a:t>
            </a:r>
          </a:p>
          <a:p>
            <a:pPr lvl="1">
              <a:lnSpc>
                <a:spcPct val="80000"/>
              </a:lnSpc>
            </a:pPr>
            <a:endParaRPr lang="en-US" sz="2400" b="1"/>
          </a:p>
          <a:p>
            <a:pPr lvl="1">
              <a:lnSpc>
                <a:spcPct val="80000"/>
              </a:lnSpc>
            </a:pPr>
            <a:r>
              <a:rPr lang="en-US" sz="2400" b="1"/>
              <a:t>Match and Brokerage of unfunded Trade - Related activities needs and available donor funding.</a:t>
            </a:r>
          </a:p>
          <a:p>
            <a:pPr>
              <a:lnSpc>
                <a:spcPct val="80000"/>
              </a:lnSpc>
            </a:pPr>
            <a:endParaRPr lang="en-US" sz="2800"/>
          </a:p>
        </p:txBody>
      </p:sp>
      <p:pic>
        <p:nvPicPr>
          <p:cNvPr id="69636" name="Picture 4" descr="Home_top_inter"/>
          <p:cNvPicPr>
            <a:picLocks noChangeAspect="1" noChangeArrowheads="1"/>
          </p:cNvPicPr>
          <p:nvPr/>
        </p:nvPicPr>
        <p:blipFill>
          <a:blip r:embed="rId2" cstate="print"/>
          <a:srcRect/>
          <a:stretch>
            <a:fillRect/>
          </a:stretch>
        </p:blipFill>
        <p:spPr bwMode="auto">
          <a:xfrm>
            <a:off x="1116013" y="0"/>
            <a:ext cx="6997700" cy="6477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68313" y="692150"/>
            <a:ext cx="8229600" cy="1384300"/>
          </a:xfrm>
        </p:spPr>
        <p:txBody>
          <a:bodyPr/>
          <a:lstStyle/>
          <a:p>
            <a:r>
              <a:rPr lang="en-US" sz="3200" b="1"/>
              <a:t>RECOMMENDATIONS ON MONITORING AND EVALUATION</a:t>
            </a:r>
          </a:p>
        </p:txBody>
      </p:sp>
      <p:sp>
        <p:nvSpPr>
          <p:cNvPr id="70659" name="Rectangle 3"/>
          <p:cNvSpPr>
            <a:spLocks noGrp="1" noChangeArrowheads="1"/>
          </p:cNvSpPr>
          <p:nvPr>
            <p:ph type="body" idx="1"/>
          </p:nvPr>
        </p:nvSpPr>
        <p:spPr>
          <a:xfrm>
            <a:off x="468313" y="2743200"/>
            <a:ext cx="8229600" cy="4114800"/>
          </a:xfrm>
        </p:spPr>
        <p:txBody>
          <a:bodyPr/>
          <a:lstStyle/>
          <a:p>
            <a:pPr>
              <a:lnSpc>
                <a:spcPct val="80000"/>
              </a:lnSpc>
            </a:pPr>
            <a:r>
              <a:rPr lang="en-US" sz="2400" b="1"/>
              <a:t>A Global Periodic Review of Aid-for-Trade by a Monitoring Body in the WTO</a:t>
            </a:r>
          </a:p>
          <a:p>
            <a:pPr>
              <a:lnSpc>
                <a:spcPct val="80000"/>
              </a:lnSpc>
            </a:pPr>
            <a:endParaRPr lang="en-US" sz="2400" b="1"/>
          </a:p>
          <a:p>
            <a:pPr>
              <a:lnSpc>
                <a:spcPct val="80000"/>
              </a:lnSpc>
            </a:pPr>
            <a:r>
              <a:rPr lang="en-US" sz="2400" b="1"/>
              <a:t>Annual Debate on Aid-for-Trade in the WTO General Council</a:t>
            </a:r>
          </a:p>
          <a:p>
            <a:pPr>
              <a:lnSpc>
                <a:spcPct val="80000"/>
              </a:lnSpc>
            </a:pPr>
            <a:endParaRPr lang="en-US" sz="2400" b="1"/>
          </a:p>
          <a:p>
            <a:pPr>
              <a:lnSpc>
                <a:spcPct val="80000"/>
              </a:lnSpc>
            </a:pPr>
            <a:r>
              <a:rPr lang="en-US" sz="2400" b="1"/>
              <a:t>National Aid-for-Trade Committees Report to the Global Monitoring Body</a:t>
            </a:r>
          </a:p>
          <a:p>
            <a:pPr>
              <a:lnSpc>
                <a:spcPct val="80000"/>
              </a:lnSpc>
            </a:pPr>
            <a:endParaRPr lang="en-US" sz="2400" b="1"/>
          </a:p>
          <a:p>
            <a:pPr>
              <a:lnSpc>
                <a:spcPct val="80000"/>
              </a:lnSpc>
            </a:pPr>
            <a:r>
              <a:rPr lang="en-US" sz="2400" b="1"/>
              <a:t>Report of Donors on Funds Dedicated for Aid-for-Trade</a:t>
            </a:r>
          </a:p>
          <a:p>
            <a:pPr>
              <a:lnSpc>
                <a:spcPct val="80000"/>
              </a:lnSpc>
            </a:pPr>
            <a:endParaRPr lang="en-US" sz="2400"/>
          </a:p>
        </p:txBody>
      </p:sp>
      <p:pic>
        <p:nvPicPr>
          <p:cNvPr id="70660" name="Picture 4" descr="Home_top_inter"/>
          <p:cNvPicPr>
            <a:picLocks noChangeAspect="1" noChangeArrowheads="1"/>
          </p:cNvPicPr>
          <p:nvPr/>
        </p:nvPicPr>
        <p:blipFill>
          <a:blip r:embed="rId2" cstate="print"/>
          <a:srcRect/>
          <a:stretch>
            <a:fillRect/>
          </a:stretch>
        </p:blipFill>
        <p:spPr bwMode="auto">
          <a:xfrm>
            <a:off x="1116013" y="0"/>
            <a:ext cx="6997700" cy="6477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1026"/>
          <p:cNvSpPr>
            <a:spLocks noGrp="1" noChangeArrowheads="1"/>
          </p:cNvSpPr>
          <p:nvPr>
            <p:ph type="body" idx="1"/>
          </p:nvPr>
        </p:nvSpPr>
        <p:spPr/>
        <p:txBody>
          <a:bodyPr/>
          <a:lstStyle/>
          <a:p>
            <a:pPr>
              <a:buFontTx/>
              <a:buNone/>
            </a:pPr>
            <a:endParaRPr lang="fr-CH"/>
          </a:p>
          <a:p>
            <a:r>
              <a:rPr lang="en-US"/>
              <a:t>Not a substitute for negotiations</a:t>
            </a:r>
          </a:p>
          <a:p>
            <a:r>
              <a:rPr lang="en-US"/>
              <a:t>Not the “magic potion” for development needs of developing countries</a:t>
            </a:r>
          </a:p>
          <a:p>
            <a:r>
              <a:rPr lang="en-US"/>
              <a:t>Not “bad news”.  On the contrary, a mechanism that has generated more consensus than doubts</a:t>
            </a:r>
            <a:endParaRPr lang="fr-FR"/>
          </a:p>
        </p:txBody>
      </p:sp>
      <p:pic>
        <p:nvPicPr>
          <p:cNvPr id="39943" name="Picture 1031" descr="Home_top_inter"/>
          <p:cNvPicPr>
            <a:picLocks noChangeAspect="1" noChangeArrowheads="1"/>
          </p:cNvPicPr>
          <p:nvPr/>
        </p:nvPicPr>
        <p:blipFill>
          <a:blip r:embed="rId3" cstate="print"/>
          <a:srcRect/>
          <a:stretch>
            <a:fillRect/>
          </a:stretch>
        </p:blipFill>
        <p:spPr bwMode="auto">
          <a:xfrm>
            <a:off x="1187450" y="0"/>
            <a:ext cx="5248275" cy="485775"/>
          </a:xfrm>
          <a:prstGeom prst="rect">
            <a:avLst/>
          </a:prstGeom>
          <a:noFill/>
        </p:spPr>
      </p:pic>
      <p:sp>
        <p:nvSpPr>
          <p:cNvPr id="39944" name="Rectangle 1032"/>
          <p:cNvSpPr>
            <a:spLocks noGrp="1" noChangeArrowheads="1"/>
          </p:cNvSpPr>
          <p:nvPr>
            <p:ph type="title"/>
          </p:nvPr>
        </p:nvSpPr>
        <p:spPr>
          <a:xfrm>
            <a:off x="0" y="549275"/>
            <a:ext cx="8229600" cy="1384300"/>
          </a:xfrm>
          <a:noFill/>
          <a:ln/>
        </p:spPr>
        <p:txBody>
          <a:bodyPr/>
          <a:lstStyle/>
          <a:p>
            <a:r>
              <a:rPr lang="fr-CH" sz="4000"/>
              <a:t/>
            </a:r>
            <a:br>
              <a:rPr lang="fr-CH" sz="4000"/>
            </a:br>
            <a:r>
              <a:rPr lang="fr-CH" sz="4000"/>
              <a:t> 	</a:t>
            </a:r>
            <a:r>
              <a:rPr lang="en-US" sz="3600"/>
              <a:t>AID FOR TRADE IS</a:t>
            </a:r>
            <a:endParaRPr lang="fr-FR" sz="36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026"/>
          <p:cNvSpPr>
            <a:spLocks noGrp="1" noChangeArrowheads="1"/>
          </p:cNvSpPr>
          <p:nvPr>
            <p:ph type="title"/>
          </p:nvPr>
        </p:nvSpPr>
        <p:spPr>
          <a:xfrm>
            <a:off x="914400" y="476250"/>
            <a:ext cx="8229600" cy="1384300"/>
          </a:xfrm>
        </p:spPr>
        <p:txBody>
          <a:bodyPr/>
          <a:lstStyle/>
          <a:p>
            <a:r>
              <a:rPr lang="en-US" sz="3200" b="1"/>
              <a:t>Some Statistics on Aid for Trade</a:t>
            </a:r>
          </a:p>
        </p:txBody>
      </p:sp>
      <p:pic>
        <p:nvPicPr>
          <p:cNvPr id="58373" name="Picture 1029" descr="Home_top_inter"/>
          <p:cNvPicPr>
            <a:picLocks noChangeAspect="1" noChangeArrowheads="1"/>
          </p:cNvPicPr>
          <p:nvPr/>
        </p:nvPicPr>
        <p:blipFill>
          <a:blip r:embed="rId2" cstate="print"/>
          <a:srcRect/>
          <a:stretch>
            <a:fillRect/>
          </a:stretch>
        </p:blipFill>
        <p:spPr bwMode="auto">
          <a:xfrm>
            <a:off x="1547813" y="0"/>
            <a:ext cx="5248275" cy="485775"/>
          </a:xfrm>
          <a:prstGeom prst="rect">
            <a:avLst/>
          </a:prstGeom>
          <a:noFill/>
        </p:spPr>
      </p:pic>
      <p:pic>
        <p:nvPicPr>
          <p:cNvPr id="58986" name="Picture 1642"/>
          <p:cNvPicPr>
            <a:picLocks noChangeAspect="1" noChangeArrowheads="1"/>
          </p:cNvPicPr>
          <p:nvPr>
            <p:ph type="body" idx="1"/>
          </p:nvPr>
        </p:nvPicPr>
        <p:blipFill>
          <a:blip r:embed="rId3" cstate="print"/>
          <a:srcRect/>
          <a:stretch>
            <a:fillRect/>
          </a:stretch>
        </p:blipFill>
        <p:spPr>
          <a:xfrm>
            <a:off x="539750" y="1844675"/>
            <a:ext cx="8353425" cy="3744913"/>
          </a:xfrm>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026"/>
          <p:cNvSpPr>
            <a:spLocks noGrp="1" noChangeArrowheads="1"/>
          </p:cNvSpPr>
          <p:nvPr>
            <p:ph type="title"/>
          </p:nvPr>
        </p:nvSpPr>
        <p:spPr>
          <a:xfrm>
            <a:off x="468313" y="549275"/>
            <a:ext cx="8229600" cy="1384300"/>
          </a:xfrm>
        </p:spPr>
        <p:txBody>
          <a:bodyPr/>
          <a:lstStyle/>
          <a:p>
            <a:r>
              <a:rPr lang="en-US" sz="3200" b="1"/>
              <a:t>PLEDGES BY SOME DEVELOPED COUNTRIES</a:t>
            </a:r>
          </a:p>
        </p:txBody>
      </p:sp>
      <p:sp>
        <p:nvSpPr>
          <p:cNvPr id="59395" name="Rectangle 1027"/>
          <p:cNvSpPr>
            <a:spLocks noGrp="1" noChangeArrowheads="1"/>
          </p:cNvSpPr>
          <p:nvPr>
            <p:ph type="body" idx="1"/>
          </p:nvPr>
        </p:nvSpPr>
        <p:spPr>
          <a:xfrm>
            <a:off x="468313" y="2205038"/>
            <a:ext cx="8229600" cy="4114800"/>
          </a:xfrm>
        </p:spPr>
        <p:txBody>
          <a:bodyPr/>
          <a:lstStyle/>
          <a:p>
            <a:pPr>
              <a:lnSpc>
                <a:spcPct val="90000"/>
              </a:lnSpc>
            </a:pPr>
            <a:r>
              <a:rPr lang="en-US" b="1"/>
              <a:t>JAPAN: 	US$ 10 Billion Over Three  Years</a:t>
            </a:r>
          </a:p>
          <a:p>
            <a:pPr>
              <a:lnSpc>
                <a:spcPct val="90000"/>
              </a:lnSpc>
            </a:pPr>
            <a:endParaRPr lang="en-US" b="1"/>
          </a:p>
          <a:p>
            <a:pPr>
              <a:lnSpc>
                <a:spcPct val="90000"/>
              </a:lnSpc>
            </a:pPr>
            <a:r>
              <a:rPr lang="en-US" b="1"/>
              <a:t>UNITED STATES: US$ 2.7 Billion a Year by  2010</a:t>
            </a:r>
          </a:p>
          <a:p>
            <a:pPr>
              <a:lnSpc>
                <a:spcPct val="90000"/>
              </a:lnSpc>
            </a:pPr>
            <a:endParaRPr lang="en-US" b="1"/>
          </a:p>
          <a:p>
            <a:pPr>
              <a:lnSpc>
                <a:spcPct val="90000"/>
              </a:lnSpc>
            </a:pPr>
            <a:r>
              <a:rPr lang="en-US" b="1"/>
              <a:t>EUROPEAN UNION: 2 Billion Euros per Year by 2010</a:t>
            </a:r>
            <a:r>
              <a:rPr lang="en-US"/>
              <a:t> </a:t>
            </a:r>
          </a:p>
          <a:p>
            <a:pPr>
              <a:lnSpc>
                <a:spcPct val="90000"/>
              </a:lnSpc>
            </a:pPr>
            <a:endParaRPr lang="en-US"/>
          </a:p>
        </p:txBody>
      </p:sp>
      <p:pic>
        <p:nvPicPr>
          <p:cNvPr id="59396" name="Picture 1028" descr="Home_top_inter"/>
          <p:cNvPicPr>
            <a:picLocks noChangeAspect="1" noChangeArrowheads="1"/>
          </p:cNvPicPr>
          <p:nvPr/>
        </p:nvPicPr>
        <p:blipFill>
          <a:blip r:embed="rId2" cstate="print"/>
          <a:srcRect/>
          <a:stretch>
            <a:fillRect/>
          </a:stretch>
        </p:blipFill>
        <p:spPr bwMode="auto">
          <a:xfrm>
            <a:off x="2195513" y="0"/>
            <a:ext cx="5248275" cy="485775"/>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1026"/>
          <p:cNvSpPr>
            <a:spLocks noGrp="1" noChangeArrowheads="1"/>
          </p:cNvSpPr>
          <p:nvPr>
            <p:ph type="body" idx="1"/>
          </p:nvPr>
        </p:nvSpPr>
        <p:spPr/>
        <p:txBody>
          <a:bodyPr/>
          <a:lstStyle/>
          <a:p>
            <a:pPr>
              <a:buFontTx/>
              <a:buNone/>
            </a:pPr>
            <a:endParaRPr lang="fr-CH"/>
          </a:p>
          <a:p>
            <a:r>
              <a:rPr lang="en-US"/>
              <a:t>Coherence is substantial to reorganize the aid</a:t>
            </a:r>
          </a:p>
          <a:p>
            <a:r>
              <a:rPr lang="en-US"/>
              <a:t>Project monitoring is an essential element of Aid-for-Trade</a:t>
            </a:r>
          </a:p>
          <a:p>
            <a:pPr algn="just"/>
            <a:r>
              <a:rPr lang="en-US"/>
              <a:t>Trade facilitation is an important component of Aid-for-Trade</a:t>
            </a:r>
            <a:endParaRPr lang="fr-FR"/>
          </a:p>
        </p:txBody>
      </p:sp>
      <p:pic>
        <p:nvPicPr>
          <p:cNvPr id="41990" name="Picture 1030" descr="Home_top_inter"/>
          <p:cNvPicPr>
            <a:picLocks noChangeAspect="1" noChangeArrowheads="1"/>
          </p:cNvPicPr>
          <p:nvPr/>
        </p:nvPicPr>
        <p:blipFill>
          <a:blip r:embed="rId3" cstate="print"/>
          <a:srcRect/>
          <a:stretch>
            <a:fillRect/>
          </a:stretch>
        </p:blipFill>
        <p:spPr bwMode="auto">
          <a:xfrm>
            <a:off x="900113" y="0"/>
            <a:ext cx="5248275" cy="485775"/>
          </a:xfrm>
          <a:prstGeom prst="rect">
            <a:avLst/>
          </a:prstGeom>
          <a:noFill/>
        </p:spPr>
      </p:pic>
      <p:sp>
        <p:nvSpPr>
          <p:cNvPr id="41991" name="Rectangle 1031"/>
          <p:cNvSpPr>
            <a:spLocks noGrp="1" noChangeArrowheads="1"/>
          </p:cNvSpPr>
          <p:nvPr>
            <p:ph type="title"/>
          </p:nvPr>
        </p:nvSpPr>
        <p:spPr>
          <a:xfrm>
            <a:off x="0" y="549275"/>
            <a:ext cx="8229600" cy="1384300"/>
          </a:xfrm>
          <a:noFill/>
          <a:ln/>
        </p:spPr>
        <p:txBody>
          <a:bodyPr/>
          <a:lstStyle/>
          <a:p>
            <a:r>
              <a:rPr lang="fr-CH" sz="4000"/>
              <a:t/>
            </a:r>
            <a:br>
              <a:rPr lang="fr-CH" sz="4000"/>
            </a:br>
            <a:r>
              <a:rPr lang="fr-CH" sz="4000"/>
              <a:t> 	</a:t>
            </a:r>
            <a:r>
              <a:rPr lang="en-US" sz="3600"/>
              <a:t>CONCLUSION</a:t>
            </a:r>
            <a:endParaRPr lang="fr-FR" sz="36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body" idx="1"/>
          </p:nvPr>
        </p:nvSpPr>
        <p:spPr>
          <a:xfrm>
            <a:off x="468313" y="914400"/>
            <a:ext cx="8229600" cy="4114800"/>
          </a:xfrm>
        </p:spPr>
        <p:txBody>
          <a:bodyPr/>
          <a:lstStyle/>
          <a:p>
            <a:pPr>
              <a:buFontTx/>
              <a:buNone/>
            </a:pPr>
            <a:endParaRPr lang="en-US" sz="4200" b="1"/>
          </a:p>
          <a:p>
            <a:pPr>
              <a:buFontTx/>
              <a:buNone/>
            </a:pPr>
            <a:endParaRPr lang="en-US" sz="4200" b="1"/>
          </a:p>
          <a:p>
            <a:pPr algn="ctr">
              <a:buFontTx/>
              <a:buNone/>
            </a:pPr>
            <a:r>
              <a:rPr lang="en-US" sz="4200" b="1"/>
              <a:t>BACKGROUND</a:t>
            </a:r>
          </a:p>
        </p:txBody>
      </p:sp>
      <p:pic>
        <p:nvPicPr>
          <p:cNvPr id="76803" name="Picture 3" descr="Home_top_inter"/>
          <p:cNvPicPr>
            <a:picLocks noChangeAspect="1" noChangeArrowheads="1"/>
          </p:cNvPicPr>
          <p:nvPr>
            <p:ph type="title"/>
          </p:nvPr>
        </p:nvPicPr>
        <p:blipFill>
          <a:blip r:embed="rId2" cstate="print"/>
          <a:srcRect/>
          <a:stretch>
            <a:fillRect/>
          </a:stretch>
        </p:blipFill>
        <p:spPr>
          <a:xfrm>
            <a:off x="1116013" y="0"/>
            <a:ext cx="6997700" cy="647700"/>
          </a:xfrm>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0" y="274638"/>
            <a:ext cx="8229600" cy="1143000"/>
          </a:xfrm>
        </p:spPr>
        <p:txBody>
          <a:bodyPr/>
          <a:lstStyle/>
          <a:p>
            <a:r>
              <a:rPr lang="fr-CH" sz="4000"/>
              <a:t/>
            </a:r>
            <a:br>
              <a:rPr lang="fr-CH" sz="4000"/>
            </a:br>
            <a:r>
              <a:rPr lang="fr-CH" sz="4000"/>
              <a:t>	Background</a:t>
            </a:r>
            <a:endParaRPr lang="fr-FR" sz="4000"/>
          </a:p>
        </p:txBody>
      </p:sp>
      <p:sp>
        <p:nvSpPr>
          <p:cNvPr id="11267" name="Rectangle 3"/>
          <p:cNvSpPr>
            <a:spLocks noGrp="1" noChangeArrowheads="1"/>
          </p:cNvSpPr>
          <p:nvPr>
            <p:ph type="body" idx="4294967295"/>
          </p:nvPr>
        </p:nvSpPr>
        <p:spPr>
          <a:xfrm>
            <a:off x="0" y="1773238"/>
            <a:ext cx="8229600" cy="4525962"/>
          </a:xfrm>
        </p:spPr>
        <p:txBody>
          <a:bodyPr/>
          <a:lstStyle/>
          <a:p>
            <a:endParaRPr lang="fr-CH"/>
          </a:p>
          <a:p>
            <a:endParaRPr lang="fr-CH"/>
          </a:p>
        </p:txBody>
      </p:sp>
      <p:pic>
        <p:nvPicPr>
          <p:cNvPr id="11278" name="Picture 14" descr="Home_top_inter"/>
          <p:cNvPicPr>
            <a:picLocks noChangeAspect="1" noChangeArrowheads="1"/>
          </p:cNvPicPr>
          <p:nvPr/>
        </p:nvPicPr>
        <p:blipFill>
          <a:blip r:embed="rId3" cstate="print"/>
          <a:srcRect/>
          <a:stretch>
            <a:fillRect/>
          </a:stretch>
        </p:blipFill>
        <p:spPr bwMode="auto">
          <a:xfrm>
            <a:off x="1187450" y="0"/>
            <a:ext cx="5248275" cy="485775"/>
          </a:xfrm>
          <a:prstGeom prst="rect">
            <a:avLst/>
          </a:prstGeom>
          <a:noFill/>
        </p:spPr>
      </p:pic>
      <p:sp>
        <p:nvSpPr>
          <p:cNvPr id="11282" name="Rectangle 18"/>
          <p:cNvSpPr>
            <a:spLocks noChangeArrowheads="1"/>
          </p:cNvSpPr>
          <p:nvPr/>
        </p:nvSpPr>
        <p:spPr bwMode="auto">
          <a:xfrm>
            <a:off x="546100" y="1295400"/>
            <a:ext cx="8064500" cy="5586413"/>
          </a:xfrm>
          <a:prstGeom prst="rect">
            <a:avLst/>
          </a:prstGeom>
          <a:noFill/>
          <a:ln w="9525">
            <a:noFill/>
            <a:miter lim="800000"/>
            <a:headEnd/>
            <a:tailEnd/>
          </a:ln>
          <a:effectLst/>
        </p:spPr>
        <p:txBody>
          <a:bodyPr>
            <a:spAutoFit/>
          </a:bodyPr>
          <a:lstStyle/>
          <a:p>
            <a:pPr lvl="1"/>
            <a:endParaRPr lang="en-US" sz="2200">
              <a:effectLst>
                <a:outerShdw blurRad="38100" dist="38100" dir="2700000" algn="tl">
                  <a:srgbClr val="000000"/>
                </a:outerShdw>
              </a:effectLst>
            </a:endParaRPr>
          </a:p>
          <a:p>
            <a:pPr lvl="1">
              <a:buFontTx/>
              <a:buChar char="•"/>
            </a:pPr>
            <a:r>
              <a:rPr lang="en-US" sz="2200" b="1">
                <a:effectLst>
                  <a:outerShdw blurRad="38100" dist="38100" dir="2700000" algn="tl">
                    <a:srgbClr val="000000"/>
                  </a:outerShdw>
                </a:effectLst>
              </a:rPr>
              <a:t>Uruguay Round and frustration perception  </a:t>
            </a:r>
          </a:p>
          <a:p>
            <a:pPr lvl="1">
              <a:buFontTx/>
              <a:buChar char="•"/>
            </a:pPr>
            <a:r>
              <a:rPr lang="en-US" sz="2200" b="1">
                <a:effectLst>
                  <a:outerShdw blurRad="38100" dist="38100" dir="2700000" algn="tl">
                    <a:srgbClr val="000000"/>
                  </a:outerShdw>
                </a:effectLst>
              </a:rPr>
              <a:t>Increased consensus: liberalization more expensive than profitable.</a:t>
            </a:r>
          </a:p>
          <a:p>
            <a:pPr lvl="1">
              <a:buFontTx/>
              <a:buChar char="•"/>
            </a:pPr>
            <a:r>
              <a:rPr lang="en-US" sz="2200" b="1">
                <a:effectLst>
                  <a:outerShdw blurRad="38100" dist="38100" dir="2700000" algn="tl">
                    <a:srgbClr val="000000"/>
                  </a:outerShdw>
                </a:effectLst>
              </a:rPr>
              <a:t>Increased participation of aid by industrialized countries, with difficulties of monitoring. </a:t>
            </a:r>
          </a:p>
          <a:p>
            <a:pPr lvl="1">
              <a:buFontTx/>
              <a:buChar char="•"/>
            </a:pPr>
            <a:r>
              <a:rPr lang="en-US" sz="2200" b="1">
                <a:effectLst>
                  <a:outerShdw blurRad="38100" dist="38100" dir="2700000" algn="tl">
                    <a:srgbClr val="000000"/>
                  </a:outerShdw>
                </a:effectLst>
              </a:rPr>
              <a:t>Concerns about the difficulties concluding the Doha Development Agenda</a:t>
            </a:r>
          </a:p>
          <a:p>
            <a:pPr lvl="1">
              <a:buFontTx/>
              <a:buChar char="•"/>
            </a:pPr>
            <a:r>
              <a:rPr lang="en-US" sz="2200" b="1">
                <a:effectLst>
                  <a:outerShdw blurRad="38100" dist="38100" dir="2700000" algn="tl">
                    <a:srgbClr val="000000"/>
                  </a:outerShdw>
                </a:effectLst>
              </a:rPr>
              <a:t>Increased developing countries’ participation as a members of the WTO</a:t>
            </a:r>
          </a:p>
          <a:p>
            <a:pPr lvl="1">
              <a:buFontTx/>
              <a:buChar char="•"/>
            </a:pPr>
            <a:r>
              <a:rPr lang="en-US" sz="2200" b="1">
                <a:effectLst>
                  <a:outerShdw blurRad="38100" dist="38100" dir="2700000" algn="tl">
                    <a:srgbClr val="000000"/>
                  </a:outerShdw>
                </a:effectLst>
              </a:rPr>
              <a:t>Different visions about WTO – DDA ongoing negotiation process.</a:t>
            </a:r>
          </a:p>
          <a:p>
            <a:pPr lvl="1">
              <a:buFontTx/>
              <a:buChar char="•"/>
            </a:pPr>
            <a:r>
              <a:rPr lang="en-US" sz="2200" b="1">
                <a:effectLst>
                  <a:outerShdw blurRad="38100" dist="38100" dir="2700000" algn="tl">
                    <a:srgbClr val="000000"/>
                  </a:outerShdw>
                </a:effectLst>
              </a:rPr>
              <a:t>Multilateral system’s and donors’ answering role of the question put on table by developing countries.</a:t>
            </a:r>
          </a:p>
          <a:p>
            <a:pPr lvl="1">
              <a:buFontTx/>
              <a:buChar char="•"/>
            </a:pPr>
            <a:r>
              <a:rPr lang="en-US" sz="2200" b="1">
                <a:effectLst>
                  <a:outerShdw blurRad="38100" dist="38100" dir="2700000" algn="tl">
                    <a:srgbClr val="000000"/>
                  </a:outerShdw>
                </a:effectLst>
              </a:rPr>
              <a:t>Integrated Framework</a:t>
            </a:r>
          </a:p>
          <a:p>
            <a:pPr>
              <a:lnSpc>
                <a:spcPct val="90000"/>
              </a:lnSpc>
              <a:spcBef>
                <a:spcPct val="50000"/>
              </a:spcBef>
              <a:buClr>
                <a:schemeClr val="hlink"/>
              </a:buClr>
              <a:buSzPct val="120000"/>
            </a:pPr>
            <a:endParaRPr lang="en-US" sz="2200" b="1">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body" idx="1"/>
          </p:nvPr>
        </p:nvSpPr>
        <p:spPr>
          <a:xfrm>
            <a:off x="468313" y="914400"/>
            <a:ext cx="8229600" cy="4114800"/>
          </a:xfrm>
        </p:spPr>
        <p:txBody>
          <a:bodyPr/>
          <a:lstStyle/>
          <a:p>
            <a:pPr>
              <a:buFontTx/>
              <a:buNone/>
            </a:pPr>
            <a:endParaRPr lang="en-US" sz="4200" b="1"/>
          </a:p>
          <a:p>
            <a:pPr>
              <a:buFontTx/>
              <a:buNone/>
            </a:pPr>
            <a:endParaRPr lang="en-US" sz="4200" b="1"/>
          </a:p>
          <a:p>
            <a:pPr algn="ctr">
              <a:buFontTx/>
              <a:buNone/>
            </a:pPr>
            <a:r>
              <a:rPr lang="en-US" sz="4200" b="1"/>
              <a:t>OBJECTIVES</a:t>
            </a:r>
          </a:p>
        </p:txBody>
      </p:sp>
      <p:pic>
        <p:nvPicPr>
          <p:cNvPr id="77827" name="Picture 3" descr="Home_top_inter"/>
          <p:cNvPicPr>
            <a:picLocks noChangeAspect="1" noChangeArrowheads="1"/>
          </p:cNvPicPr>
          <p:nvPr>
            <p:ph type="title"/>
          </p:nvPr>
        </p:nvPicPr>
        <p:blipFill>
          <a:blip r:embed="rId2" cstate="print"/>
          <a:srcRect/>
          <a:stretch>
            <a:fillRect/>
          </a:stretch>
        </p:blipFill>
        <p:spPr>
          <a:xfrm>
            <a:off x="1116013" y="0"/>
            <a:ext cx="6997700" cy="647700"/>
          </a:xfrm>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978025"/>
            <a:ext cx="8229600" cy="4114800"/>
          </a:xfrm>
        </p:spPr>
        <p:txBody>
          <a:bodyPr/>
          <a:lstStyle/>
          <a:p>
            <a:pPr>
              <a:lnSpc>
                <a:spcPct val="90000"/>
              </a:lnSpc>
            </a:pPr>
            <a:endParaRPr lang="fr-CH"/>
          </a:p>
          <a:p>
            <a:pPr>
              <a:lnSpc>
                <a:spcPct val="90000"/>
              </a:lnSpc>
            </a:pPr>
            <a:r>
              <a:rPr lang="fr-CH"/>
              <a:t>Paris Declaration – March 2005</a:t>
            </a:r>
          </a:p>
          <a:p>
            <a:pPr>
              <a:lnSpc>
                <a:spcPct val="90000"/>
              </a:lnSpc>
            </a:pPr>
            <a:r>
              <a:rPr lang="fr-CH"/>
              <a:t>Hong Kong WTO Ministerial Meeting -  December 2005</a:t>
            </a:r>
          </a:p>
          <a:p>
            <a:pPr lvl="4">
              <a:lnSpc>
                <a:spcPct val="90000"/>
              </a:lnSpc>
            </a:pPr>
            <a:r>
              <a:rPr lang="fr-CH" sz="3200"/>
              <a:t>MANDATE:</a:t>
            </a:r>
          </a:p>
          <a:p>
            <a:pPr>
              <a:lnSpc>
                <a:spcPct val="90000"/>
              </a:lnSpc>
            </a:pPr>
            <a:r>
              <a:rPr lang="fr-CH"/>
              <a:t>How to operationalize Aid for Trade and How it might contribute more effectively to the dimension of the DDA? </a:t>
            </a:r>
          </a:p>
          <a:p>
            <a:pPr>
              <a:lnSpc>
                <a:spcPct val="90000"/>
              </a:lnSpc>
              <a:buFontTx/>
              <a:buNone/>
            </a:pPr>
            <a:endParaRPr lang="fr-FR"/>
          </a:p>
          <a:p>
            <a:pPr>
              <a:lnSpc>
                <a:spcPct val="90000"/>
              </a:lnSpc>
            </a:pPr>
            <a:endParaRPr lang="fr-FR"/>
          </a:p>
        </p:txBody>
      </p:sp>
      <p:sp>
        <p:nvSpPr>
          <p:cNvPr id="14342" name="Rectangle 6"/>
          <p:cNvSpPr>
            <a:spLocks noGrp="1" noChangeArrowheads="1"/>
          </p:cNvSpPr>
          <p:nvPr>
            <p:ph type="title"/>
          </p:nvPr>
        </p:nvSpPr>
        <p:spPr>
          <a:xfrm>
            <a:off x="457200" y="388938"/>
            <a:ext cx="8229600" cy="1384300"/>
          </a:xfrm>
        </p:spPr>
        <p:txBody>
          <a:bodyPr/>
          <a:lstStyle/>
          <a:p>
            <a:r>
              <a:rPr lang="fr-CH" sz="4000"/>
              <a:t/>
            </a:r>
            <a:br>
              <a:rPr lang="fr-CH" sz="4000"/>
            </a:br>
            <a:r>
              <a:rPr lang="fr-CH" sz="4000"/>
              <a:t>OBJECTIVES</a:t>
            </a:r>
            <a:endParaRPr lang="fr-FR" sz="4000"/>
          </a:p>
        </p:txBody>
      </p:sp>
      <p:pic>
        <p:nvPicPr>
          <p:cNvPr id="14344" name="Picture 8" descr="Home_top_inter"/>
          <p:cNvPicPr>
            <a:picLocks noChangeAspect="1" noChangeArrowheads="1"/>
          </p:cNvPicPr>
          <p:nvPr/>
        </p:nvPicPr>
        <p:blipFill>
          <a:blip r:embed="rId3" cstate="print"/>
          <a:srcRect/>
          <a:stretch>
            <a:fillRect/>
          </a:stretch>
        </p:blipFill>
        <p:spPr bwMode="auto">
          <a:xfrm>
            <a:off x="1331913" y="0"/>
            <a:ext cx="5248275" cy="4857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body" idx="1"/>
          </p:nvPr>
        </p:nvSpPr>
        <p:spPr>
          <a:xfrm>
            <a:off x="468313" y="914400"/>
            <a:ext cx="8229600" cy="4114800"/>
          </a:xfrm>
        </p:spPr>
        <p:txBody>
          <a:bodyPr/>
          <a:lstStyle/>
          <a:p>
            <a:pPr>
              <a:buFontTx/>
              <a:buNone/>
            </a:pPr>
            <a:endParaRPr lang="en-US" sz="4200" b="1"/>
          </a:p>
          <a:p>
            <a:pPr>
              <a:buFontTx/>
              <a:buNone/>
            </a:pPr>
            <a:endParaRPr lang="en-US" sz="4200" b="1"/>
          </a:p>
          <a:p>
            <a:pPr algn="ctr">
              <a:buFontTx/>
              <a:buNone/>
            </a:pPr>
            <a:r>
              <a:rPr lang="en-US" sz="4200" b="1"/>
              <a:t>TASK FORCE </a:t>
            </a:r>
          </a:p>
        </p:txBody>
      </p:sp>
      <p:pic>
        <p:nvPicPr>
          <p:cNvPr id="75779" name="Picture 3" descr="Home_top_inter"/>
          <p:cNvPicPr>
            <a:picLocks noChangeAspect="1" noChangeArrowheads="1"/>
          </p:cNvPicPr>
          <p:nvPr>
            <p:ph type="title"/>
          </p:nvPr>
        </p:nvPicPr>
        <p:blipFill>
          <a:blip r:embed="rId2" cstate="print"/>
          <a:srcRect/>
          <a:stretch>
            <a:fillRect/>
          </a:stretch>
        </p:blipFill>
        <p:spPr>
          <a:xfrm>
            <a:off x="1116013" y="0"/>
            <a:ext cx="6997700" cy="647700"/>
          </a:xfrm>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68313" y="549275"/>
            <a:ext cx="8229600" cy="1384300"/>
          </a:xfrm>
        </p:spPr>
        <p:txBody>
          <a:bodyPr/>
          <a:lstStyle/>
          <a:p>
            <a:r>
              <a:rPr lang="en-US" sz="3200" b="1"/>
              <a:t>MANDATE OF THE HK MINISTERIAL CONFERENCE</a:t>
            </a:r>
          </a:p>
        </p:txBody>
      </p:sp>
      <p:sp>
        <p:nvSpPr>
          <p:cNvPr id="26627" name="Rectangle 3"/>
          <p:cNvSpPr>
            <a:spLocks noGrp="1" noChangeArrowheads="1"/>
          </p:cNvSpPr>
          <p:nvPr>
            <p:ph type="body" idx="1"/>
          </p:nvPr>
        </p:nvSpPr>
        <p:spPr>
          <a:xfrm>
            <a:off x="539750" y="2276475"/>
            <a:ext cx="8229600" cy="4114800"/>
          </a:xfrm>
        </p:spPr>
        <p:txBody>
          <a:bodyPr/>
          <a:lstStyle/>
          <a:p>
            <a:pPr>
              <a:lnSpc>
                <a:spcPct val="80000"/>
              </a:lnSpc>
            </a:pPr>
            <a:r>
              <a:rPr lang="en-US" sz="2800" b="1"/>
              <a:t>Establishment of a Task Force to Provide Recommendations on how to Operationalize Aid-for-Trade</a:t>
            </a:r>
          </a:p>
          <a:p>
            <a:pPr>
              <a:lnSpc>
                <a:spcPct val="80000"/>
              </a:lnSpc>
            </a:pPr>
            <a:endParaRPr lang="en-US" sz="2800" b="1"/>
          </a:p>
          <a:p>
            <a:pPr>
              <a:lnSpc>
                <a:spcPct val="80000"/>
              </a:lnSpc>
            </a:pPr>
            <a:r>
              <a:rPr lang="en-US" sz="2800" b="1"/>
              <a:t>WTO Director-General’s Consultations with Relevant International Organizations to Secure Additional Financial Resources for Aid-for-Trade.</a:t>
            </a:r>
          </a:p>
          <a:p>
            <a:pPr lvl="1">
              <a:lnSpc>
                <a:spcPct val="80000"/>
              </a:lnSpc>
            </a:pPr>
            <a:r>
              <a:rPr lang="en-US" sz="2400" b="1"/>
              <a:t>Grants</a:t>
            </a:r>
          </a:p>
          <a:p>
            <a:pPr lvl="1">
              <a:lnSpc>
                <a:spcPct val="80000"/>
              </a:lnSpc>
            </a:pPr>
            <a:r>
              <a:rPr lang="en-US" sz="2400" b="1"/>
              <a:t>Concessional Loans</a:t>
            </a:r>
          </a:p>
          <a:p>
            <a:pPr>
              <a:lnSpc>
                <a:spcPct val="80000"/>
              </a:lnSpc>
            </a:pPr>
            <a:endParaRPr lang="en-US" sz="2800"/>
          </a:p>
        </p:txBody>
      </p:sp>
      <p:pic>
        <p:nvPicPr>
          <p:cNvPr id="26628" name="Picture 4" descr="Home_top_inter"/>
          <p:cNvPicPr>
            <a:picLocks noChangeAspect="1" noChangeArrowheads="1"/>
          </p:cNvPicPr>
          <p:nvPr/>
        </p:nvPicPr>
        <p:blipFill>
          <a:blip r:embed="rId3" cstate="print"/>
          <a:srcRect/>
          <a:stretch>
            <a:fillRect/>
          </a:stretch>
        </p:blipFill>
        <p:spPr bwMode="auto">
          <a:xfrm>
            <a:off x="1908175" y="0"/>
            <a:ext cx="5248275" cy="48577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body" idx="1"/>
          </p:nvPr>
        </p:nvSpPr>
        <p:spPr>
          <a:xfrm>
            <a:off x="457200" y="1700213"/>
            <a:ext cx="8229600" cy="4114800"/>
          </a:xfrm>
        </p:spPr>
        <p:txBody>
          <a:bodyPr/>
          <a:lstStyle/>
          <a:p>
            <a:r>
              <a:rPr lang="fr-CH"/>
              <a:t>TASK FORCE – Feb 2006</a:t>
            </a:r>
          </a:p>
          <a:p>
            <a:r>
              <a:rPr lang="en-US"/>
              <a:t>Director</a:t>
            </a:r>
            <a:r>
              <a:rPr lang="fr-CH"/>
              <a:t> General’s </a:t>
            </a:r>
            <a:r>
              <a:rPr lang="en-US"/>
              <a:t>tasks</a:t>
            </a:r>
          </a:p>
          <a:p>
            <a:r>
              <a:rPr lang="fr-CH"/>
              <a:t>International </a:t>
            </a:r>
            <a:r>
              <a:rPr lang="en-US"/>
              <a:t>cooperation</a:t>
            </a:r>
            <a:r>
              <a:rPr lang="fr-CH"/>
              <a:t> </a:t>
            </a:r>
            <a:r>
              <a:rPr lang="en-US"/>
              <a:t>organizations</a:t>
            </a:r>
          </a:p>
          <a:p>
            <a:r>
              <a:rPr lang="en-US"/>
              <a:t>Multilateral System, WB – IMF - UN</a:t>
            </a:r>
          </a:p>
          <a:p>
            <a:r>
              <a:rPr lang="en-US"/>
              <a:t>Intergovernmental</a:t>
            </a:r>
            <a:r>
              <a:rPr lang="fr-CH"/>
              <a:t> </a:t>
            </a:r>
            <a:r>
              <a:rPr lang="en-US"/>
              <a:t>organizations</a:t>
            </a:r>
            <a:r>
              <a:rPr lang="fr-CH"/>
              <a:t>  </a:t>
            </a:r>
          </a:p>
          <a:p>
            <a:r>
              <a:rPr lang="en-US"/>
              <a:t>Donors</a:t>
            </a:r>
          </a:p>
          <a:p>
            <a:r>
              <a:rPr lang="en-US"/>
              <a:t>Recipients</a:t>
            </a:r>
            <a:r>
              <a:rPr lang="fr-CH"/>
              <a:t> </a:t>
            </a:r>
          </a:p>
          <a:p>
            <a:pPr>
              <a:buFontTx/>
              <a:buNone/>
            </a:pPr>
            <a:endParaRPr lang="fr-FR"/>
          </a:p>
        </p:txBody>
      </p:sp>
      <p:sp>
        <p:nvSpPr>
          <p:cNvPr id="20484" name="Rectangle 4"/>
          <p:cNvSpPr>
            <a:spLocks noGrp="1" noChangeArrowheads="1"/>
          </p:cNvSpPr>
          <p:nvPr>
            <p:ph type="title"/>
          </p:nvPr>
        </p:nvSpPr>
        <p:spPr>
          <a:xfrm>
            <a:off x="457200" y="388938"/>
            <a:ext cx="8229600" cy="1384300"/>
          </a:xfrm>
        </p:spPr>
        <p:txBody>
          <a:bodyPr/>
          <a:lstStyle/>
          <a:p>
            <a:r>
              <a:rPr lang="fr-CH" sz="4000"/>
              <a:t/>
            </a:r>
            <a:br>
              <a:rPr lang="fr-CH" sz="4000"/>
            </a:br>
            <a:r>
              <a:rPr lang="fr-CH" sz="4000"/>
              <a:t>AT THE WTO</a:t>
            </a:r>
            <a:endParaRPr lang="fr-FR" sz="4000"/>
          </a:p>
        </p:txBody>
      </p:sp>
      <p:pic>
        <p:nvPicPr>
          <p:cNvPr id="20485" name="Picture 5" descr="Home_top_inter"/>
          <p:cNvPicPr>
            <a:picLocks noChangeAspect="1" noChangeArrowheads="1"/>
          </p:cNvPicPr>
          <p:nvPr/>
        </p:nvPicPr>
        <p:blipFill>
          <a:blip r:embed="rId3" cstate="print"/>
          <a:srcRect/>
          <a:stretch>
            <a:fillRect/>
          </a:stretch>
        </p:blipFill>
        <p:spPr bwMode="auto">
          <a:xfrm>
            <a:off x="971550" y="0"/>
            <a:ext cx="5248275" cy="4857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48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48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48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48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build="p"/>
    </p:bldLst>
  </p:timing>
</p:sld>
</file>

<file path=ppt/theme/theme1.xml><?xml version="1.0" encoding="utf-8"?>
<a:theme xmlns:a="http://schemas.openxmlformats.org/drawingml/2006/main" name="Océan">
  <a:themeElements>
    <a:clrScheme name="Océ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é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cé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é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é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é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é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é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é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é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Template>
  <TotalTime>1316</TotalTime>
  <Words>786</Words>
  <Application>Microsoft Office PowerPoint</Application>
  <PresentationFormat>On-screen Show (4:3)</PresentationFormat>
  <Paragraphs>179</Paragraphs>
  <Slides>27</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Tahoma</vt:lpstr>
      <vt:lpstr>Wingdings</vt:lpstr>
      <vt:lpstr>Océan</vt:lpstr>
      <vt:lpstr>AID FOR TRADE </vt:lpstr>
      <vt:lpstr> AID FOR TRADE</vt:lpstr>
      <vt:lpstr>Slide 3</vt:lpstr>
      <vt:lpstr>  Background</vt:lpstr>
      <vt:lpstr>Slide 5</vt:lpstr>
      <vt:lpstr> OBJECTIVES</vt:lpstr>
      <vt:lpstr>Slide 7</vt:lpstr>
      <vt:lpstr>MANDATE OF THE HK MINISTERIAL CONFERENCE</vt:lpstr>
      <vt:lpstr> AT THE WTO</vt:lpstr>
      <vt:lpstr>   CHALLENGE</vt:lpstr>
      <vt:lpstr>Slide 11</vt:lpstr>
      <vt:lpstr> RESULTS</vt:lpstr>
      <vt:lpstr>   SCOPE</vt:lpstr>
      <vt:lpstr>SCOPE</vt:lpstr>
      <vt:lpstr>SCOPE</vt:lpstr>
      <vt:lpstr>Slide 16</vt:lpstr>
      <vt:lpstr>OBJECTIVES</vt:lpstr>
      <vt:lpstr>RECOMMENDATIONS ON THE DEMAND SIDE</vt:lpstr>
      <vt:lpstr>RECOMMENDATIONS ON THE DONOR SIDE</vt:lpstr>
      <vt:lpstr>RECOMMENDATIONS AT THE COUNTRY LEVEL</vt:lpstr>
      <vt:lpstr>RECOMMENDATIONS AT REGIONAL LEVEL</vt:lpstr>
      <vt:lpstr>RECOMMENDATIONS AT GLOBAL LEVEL</vt:lpstr>
      <vt:lpstr>RECOMMENDATIONS ON MONITORING AND EVALUATION</vt:lpstr>
      <vt:lpstr>   AID FOR TRADE IS</vt:lpstr>
      <vt:lpstr>Some Statistics on Aid for Trade</vt:lpstr>
      <vt:lpstr>PLEDGES BY SOME DEVELOPED COUNTRIES</vt:lpstr>
      <vt:lpstr>   CONCLUSION</vt:lpstr>
    </vt:vector>
  </TitlesOfParts>
  <Company> 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AYUDA PARA EL COMERCIO</dc:title>
  <dc:creator>Claudia Uribe Pineda</dc:creator>
  <cp:lastModifiedBy>anarod</cp:lastModifiedBy>
  <cp:revision>21</cp:revision>
  <dcterms:created xsi:type="dcterms:W3CDTF">2006-09-03T10:44:10Z</dcterms:created>
  <dcterms:modified xsi:type="dcterms:W3CDTF">2010-07-12T00:42:05Z</dcterms:modified>
</cp:coreProperties>
</file>