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44" d="100"/>
          <a:sy n="44" d="100"/>
        </p:scale>
        <p:origin x="-102" y="-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266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CF4F11-812D-4A3A-A6A9-0AF58A6CAD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D081A6-83FA-4BF6-B2D9-52277A7525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6DA589-1809-4E77-B438-85B1E42A2A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204A81-06DC-4159-AD0E-6C2F08C70E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6756E3-6484-4B36-A659-CB76B720C8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D14F83-1237-4C68-ADFE-D6F0D3A1F8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3E04F0-C36A-4650-BD04-E0F9BD517F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7521EA-9946-4B18-AB9E-155ECAFFCF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BA75E-645D-41D7-A682-90E817C168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A2BC3-F0E0-4CA6-B9E1-113E1073DB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FC160-DF88-43F4-9D03-422D6C63CD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E48F19E-1604-4E82-B9C5-C76B1AA4A9F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ES_tradnl" sz="4800" b="1">
                <a:effectLst>
                  <a:outerShdw blurRad="38100" dist="38100" dir="2700000" algn="tl">
                    <a:srgbClr val="C0C0C0"/>
                  </a:outerShdw>
                </a:effectLst>
              </a:rPr>
              <a:t>Agricultural Negotiations in the WTO and their links to the FTAA</a:t>
            </a:r>
          </a:p>
          <a:p>
            <a:pPr algn="ctr"/>
            <a:endParaRPr lang="es-ES_tradnl"/>
          </a:p>
          <a:p>
            <a:pPr algn="ctr"/>
            <a:r>
              <a:rPr lang="es-ES_tradnl" i="1"/>
              <a:t>Presentation by: Carlos Pérez del Castillo</a:t>
            </a:r>
            <a:endParaRPr lang="es-ES_tradnl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  <a:p>
            <a:r>
              <a:rPr lang="es-ES_tradnl"/>
              <a:t>Reflections on the links between WTO and FTAA negotiations </a:t>
            </a:r>
          </a:p>
          <a:p>
            <a:endParaRPr lang="es-ES_tradn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1. Background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-Marginalization of agriculture during the first seven rounds of the GATT</a:t>
            </a:r>
          </a:p>
          <a:p>
            <a:endParaRPr lang="es-ES_tradnl"/>
          </a:p>
          <a:p>
            <a:r>
              <a:rPr lang="es-ES_tradnl"/>
              <a:t>The Uruguay Round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2. The Doha Mandate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/>
              <a:t>Substantial improvements in market access</a:t>
            </a:r>
          </a:p>
          <a:p>
            <a:pPr>
              <a:lnSpc>
                <a:spcPct val="90000"/>
              </a:lnSpc>
            </a:pPr>
            <a:r>
              <a:rPr lang="es-ES_tradnl"/>
              <a:t>Reduction of all forms of export subsidies with a view toward their progressive elimination</a:t>
            </a:r>
          </a:p>
          <a:p>
            <a:pPr>
              <a:lnSpc>
                <a:spcPct val="90000"/>
              </a:lnSpc>
            </a:pPr>
            <a:r>
              <a:rPr lang="es-ES_tradnl"/>
              <a:t>Substantial reductions in domestic support</a:t>
            </a:r>
          </a:p>
          <a:p>
            <a:pPr>
              <a:lnSpc>
                <a:spcPct val="90000"/>
              </a:lnSpc>
            </a:pPr>
            <a:r>
              <a:rPr lang="es-ES_tradnl"/>
              <a:t>Special and differential treatment as an integral part of all elements of the negotiations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2. The Doha Mandate (cont.)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Non-trade concerns will be borne in mind </a:t>
            </a:r>
          </a:p>
          <a:p>
            <a:r>
              <a:rPr lang="es-ES_tradnl"/>
              <a:t>Reform modalities established up to March 31, 2003</a:t>
            </a:r>
          </a:p>
          <a:p>
            <a:r>
              <a:rPr lang="es-ES_tradnl"/>
              <a:t>Negociations will conclude on January 1, 2005</a:t>
            </a:r>
          </a:p>
          <a:p>
            <a:endParaRPr lang="es-ES_tradn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3. Process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The Work programme consists of:</a:t>
            </a:r>
          </a:p>
          <a:p>
            <a:r>
              <a:rPr lang="es-ES_tradnl"/>
              <a:t>3 formal negotiation meetings complemented by informal meetings and consultations on the three pillars:</a:t>
            </a:r>
          </a:p>
          <a:p>
            <a:r>
              <a:rPr lang="es-ES_tradnl"/>
              <a:t>-June 2002 - export competition</a:t>
            </a:r>
          </a:p>
          <a:p>
            <a:r>
              <a:rPr lang="es-ES_tradnl"/>
              <a:t>-September 2002 - market access</a:t>
            </a:r>
          </a:p>
          <a:p>
            <a:r>
              <a:rPr lang="es-ES_tradnl"/>
              <a:t>-September 2002 – domestic support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3. Process (cont.)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December 2002 – Chairperson’s summary of the discussions</a:t>
            </a:r>
          </a:p>
          <a:p>
            <a:r>
              <a:rPr lang="es-ES_tradnl"/>
              <a:t>February 2003 – Chairperson’s draft proposal of possible modalities</a:t>
            </a:r>
          </a:p>
          <a:p>
            <a:r>
              <a:rPr lang="es-ES_tradnl"/>
              <a:t>-March 2003 - Final negotiation of modalities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4. Main topics and positions in regard to the negotiations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A. EXPORT COMPETITION</a:t>
            </a:r>
          </a:p>
          <a:p>
            <a:r>
              <a:rPr lang="es-ES_tradnl"/>
              <a:t>1- Export subsidies</a:t>
            </a:r>
          </a:p>
          <a:p>
            <a:r>
              <a:rPr lang="es-ES_tradnl"/>
              <a:t>2- Export credits </a:t>
            </a:r>
          </a:p>
          <a:p>
            <a:r>
              <a:rPr lang="es-ES_tradnl"/>
              <a:t>3- Food aid</a:t>
            </a:r>
          </a:p>
          <a:p>
            <a:r>
              <a:rPr lang="es-ES_tradnl"/>
              <a:t>4- State trading enterprises</a:t>
            </a:r>
          </a:p>
          <a:p>
            <a:r>
              <a:rPr lang="es-ES_tradnl"/>
              <a:t>5- Export restrictions and taxes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4. Main topics and positions... (cont.)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B. MARKET ACCESS</a:t>
            </a:r>
          </a:p>
          <a:p>
            <a:endParaRPr lang="es-ES_tradnl"/>
          </a:p>
          <a:p>
            <a:r>
              <a:rPr lang="es-ES_tradnl"/>
              <a:t>1. Tariffs</a:t>
            </a:r>
          </a:p>
          <a:p>
            <a:r>
              <a:rPr lang="es-ES_tradnl"/>
              <a:t>2. Tariff quotas</a:t>
            </a:r>
          </a:p>
          <a:p>
            <a:r>
              <a:rPr lang="es-ES_tradnl"/>
              <a:t>3. Tariff quota administration</a:t>
            </a:r>
          </a:p>
          <a:p>
            <a:r>
              <a:rPr lang="es-ES_tradnl"/>
              <a:t>4. Special safeguard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4. Main topics and positions... (cont.)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C. DOMESTIC SUPPORT</a:t>
            </a:r>
          </a:p>
          <a:p>
            <a:endParaRPr lang="es-ES_tradnl"/>
          </a:p>
          <a:p>
            <a:r>
              <a:rPr lang="es-ES_tradnl"/>
              <a:t>1. Yellow box</a:t>
            </a:r>
          </a:p>
          <a:p>
            <a:r>
              <a:rPr lang="es-ES_tradnl"/>
              <a:t>2. Blue box</a:t>
            </a:r>
          </a:p>
          <a:p>
            <a:r>
              <a:rPr lang="es-ES_tradnl"/>
              <a:t>3. Green box</a:t>
            </a:r>
          </a:p>
          <a:p>
            <a:endParaRPr lang="es-ES_tradnl"/>
          </a:p>
          <a:p>
            <a:r>
              <a:rPr lang="es-ES_tradnl"/>
              <a:t>Main positions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ción en blanco">
  <a:themeElements>
    <a:clrScheme name="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ción en blanc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Office\Plantillas\Presentación en blanco.pot</Template>
  <TotalTime>56</TotalTime>
  <Words>284</Words>
  <Application>Microsoft Office PowerPoint</Application>
  <PresentationFormat>On-screen Show (4:3)</PresentationFormat>
  <Paragraphs>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Times New Roman</vt:lpstr>
      <vt:lpstr>Presentación en blanco</vt:lpstr>
      <vt:lpstr>Slide 1</vt:lpstr>
      <vt:lpstr>1. Background</vt:lpstr>
      <vt:lpstr>2. The Doha Mandate</vt:lpstr>
      <vt:lpstr>2. The Doha Mandate (cont.)</vt:lpstr>
      <vt:lpstr>3. Process</vt:lpstr>
      <vt:lpstr>3. Process (cont.)</vt:lpstr>
      <vt:lpstr>4. Main topics and positions in regard to the negotiations</vt:lpstr>
      <vt:lpstr>4. Main topics and positions... (cont.)</vt:lpstr>
      <vt:lpstr>4. Main topics and positions... (cont.)</vt:lpstr>
      <vt:lpstr>Slide 10</vt:lpstr>
    </vt:vector>
  </TitlesOfParts>
  <Company>Misión del Uruguay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rfranco</dc:creator>
  <cp:lastModifiedBy>anarod</cp:lastModifiedBy>
  <cp:revision>17</cp:revision>
  <dcterms:created xsi:type="dcterms:W3CDTF">2002-09-11T13:01:49Z</dcterms:created>
  <dcterms:modified xsi:type="dcterms:W3CDTF">2010-07-13T05:29:44Z</dcterms:modified>
</cp:coreProperties>
</file>