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9" r:id="rId3"/>
    <p:sldId id="275" r:id="rId4"/>
    <p:sldId id="257" r:id="rId5"/>
    <p:sldId id="258" r:id="rId6"/>
    <p:sldId id="270" r:id="rId7"/>
    <p:sldId id="261" r:id="rId8"/>
    <p:sldId id="276" r:id="rId9"/>
    <p:sldId id="259" r:id="rId10"/>
    <p:sldId id="260" r:id="rId11"/>
    <p:sldId id="271" r:id="rId12"/>
    <p:sldId id="262" r:id="rId13"/>
    <p:sldId id="263" r:id="rId14"/>
    <p:sldId id="273" r:id="rId15"/>
    <p:sldId id="279" r:id="rId16"/>
    <p:sldId id="280" r:id="rId17"/>
    <p:sldId id="303" r:id="rId18"/>
    <p:sldId id="277" r:id="rId19"/>
    <p:sldId id="282" r:id="rId20"/>
    <p:sldId id="283" r:id="rId21"/>
    <p:sldId id="284" r:id="rId22"/>
    <p:sldId id="264" r:id="rId23"/>
    <p:sldId id="285" r:id="rId24"/>
    <p:sldId id="274" r:id="rId25"/>
    <p:sldId id="286" r:id="rId26"/>
    <p:sldId id="265" r:id="rId27"/>
    <p:sldId id="287" r:id="rId28"/>
    <p:sldId id="288" r:id="rId29"/>
    <p:sldId id="266" r:id="rId30"/>
    <p:sldId id="289" r:id="rId31"/>
    <p:sldId id="291" r:id="rId32"/>
    <p:sldId id="299" r:id="rId33"/>
    <p:sldId id="292" r:id="rId34"/>
    <p:sldId id="300" r:id="rId35"/>
    <p:sldId id="301" r:id="rId36"/>
    <p:sldId id="294" r:id="rId37"/>
    <p:sldId id="295" r:id="rId38"/>
    <p:sldId id="267" r:id="rId39"/>
    <p:sldId id="290" r:id="rId40"/>
    <p:sldId id="302" r:id="rId41"/>
    <p:sldId id="296" r:id="rId42"/>
    <p:sldId id="297" r:id="rId43"/>
    <p:sldId id="298" r:id="rId44"/>
    <p:sldId id="268" r:id="rId45"/>
    <p:sldId id="272" r:id="rId46"/>
  </p:sldIdLst>
  <p:sldSz cx="9144000" cy="6858000" type="screen4x3"/>
  <p:notesSz cx="6858000" cy="11953875"/>
  <p:embeddedFontLst>
    <p:embeddedFont>
      <p:font typeface="Tahoma" pitchFamily="34" charset="0"/>
      <p:regular r:id="rId49"/>
      <p:bold r:id="rId50"/>
    </p:embeddedFont>
    <p:embeddedFont>
      <p:font typeface="Arial Unicode MS" pitchFamily="34" charset="-128"/>
      <p:regular r:id="rId51"/>
    </p:embeddedFont>
    <p:embeddedFont>
      <p:font typeface="Times" pitchFamily="18" charset="0"/>
      <p:regular r:id="rId52"/>
      <p:bold r:id="rId53"/>
      <p:italic r:id="rId54"/>
      <p:boldItalic r:id="rId55"/>
    </p:embeddedFont>
    <p:embeddedFont>
      <p:font typeface="MS Mincho" pitchFamily="49" charset="-128"/>
      <p:regular r:id="rId56"/>
    </p:embeddedFont>
    <p:embeddedFont>
      <p:font typeface="Matura MT Script Capitals" pitchFamily="66" charset="0"/>
      <p:regular r:id="rId57"/>
    </p:embeddedFont>
    <p:embeddedFont>
      <p:font typeface="Monotype Corsiva" pitchFamily="66" charset="0"/>
      <p:italic r:id="rId5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0000"/>
    <a:srgbClr val="FFCC00"/>
    <a:srgbClr val="336699"/>
    <a:srgbClr val="66CCFF"/>
    <a:srgbClr val="0099CC"/>
    <a:srgbClr val="FFB03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32" autoAdjust="0"/>
    <p:restoredTop sz="90929"/>
  </p:normalViewPr>
  <p:slideViewPr>
    <p:cSldViewPr>
      <p:cViewPr varScale="1">
        <p:scale>
          <a:sx n="68" d="100"/>
          <a:sy n="68" d="100"/>
        </p:scale>
        <p:origin x="-492" y="-96"/>
      </p:cViewPr>
      <p:guideLst>
        <p:guide orient="horz" pos="4128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5.fntdata"/><Relationship Id="rId58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Relationship Id="rId57" Type="http://schemas.openxmlformats.org/officeDocument/2006/relationships/font" Target="fonts/font9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4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7.xml"/><Relationship Id="rId51" Type="http://schemas.openxmlformats.org/officeDocument/2006/relationships/font" Target="fonts/font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33.xml"/><Relationship Id="rId5" Type="http://schemas.openxmlformats.org/officeDocument/2006/relationships/slide" Target="slides/slide31.xml"/><Relationship Id="rId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1355388"/>
            <a:ext cx="29718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11355388"/>
            <a:ext cx="2971800" cy="59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9F41C63-533C-4265-BEDE-CC4DA95BAA0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6628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458788" y="890588"/>
            <a:ext cx="5942012" cy="4456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5643563"/>
            <a:ext cx="5029200" cy="544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1387138"/>
            <a:ext cx="297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11387138"/>
            <a:ext cx="29718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5FA07D-976B-4E37-8116-B4B6F74414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34A7-0F41-434D-A69E-21BEC73DB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315A8-9893-49C1-9FEF-8E2481A397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7C6E1-E802-4550-8A67-2F3541AB4C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87FFC-D4CD-473D-B706-849A44409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87222-BF25-482E-8955-CFDCB37139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00E037-CFF2-48EC-8E88-1FB430C455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CDC6B-DE50-492E-8E13-65994E6C2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4EAA76-A7AA-4C3E-B229-0E27593E4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C27307-329E-41A8-AD47-09CDCC1C9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66A58-4AD2-4320-B5E8-DAFF42ECE9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A193BB-E609-48A5-85C0-ED7C0BD2D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A85AB0-83F1-49CE-BEAA-050C92C644D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EF62F-2425-4AA3-AEE8-DD11E54B3BDF}" type="slidenum">
              <a:rPr lang="en-US"/>
              <a:pPr/>
              <a:t>1</a:t>
            </a:fld>
            <a:endParaRPr lang="en-US"/>
          </a:p>
        </p:txBody>
      </p:sp>
      <p:pic>
        <p:nvPicPr>
          <p:cNvPr id="2055" name="Picture 7" descr="e-gov (title).jpg                                              0007CAD2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657600"/>
            <a:ext cx="7772400" cy="685800"/>
          </a:xfrm>
        </p:spPr>
        <p:txBody>
          <a:bodyPr anchor="t"/>
          <a:lstStyle/>
          <a:p>
            <a:r>
              <a:rPr lang="en-US" sz="1800" i="1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For the IDB Regional Policy Dialogue</a:t>
            </a:r>
            <a:r>
              <a:rPr lang="en-US" sz="1800">
                <a:solidFill>
                  <a:schemeClr val="bg1"/>
                </a:solidFill>
                <a:latin typeface="Tahoma" pitchFamily="34" charset="0"/>
              </a:rPr>
              <a:t> </a:t>
            </a:r>
            <a:br>
              <a:rPr lang="en-US" sz="18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1400">
                <a:solidFill>
                  <a:schemeClr val="bg1"/>
                </a:solidFill>
                <a:latin typeface="Tahoma" pitchFamily="34" charset="0"/>
              </a:rPr>
              <a:t>November 15, 2002</a:t>
            </a:r>
            <a:endParaRPr lang="en-US" sz="14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876800"/>
            <a:ext cx="6400800" cy="1295400"/>
          </a:xfrm>
        </p:spPr>
        <p:txBody>
          <a:bodyPr/>
          <a:lstStyle/>
          <a:p>
            <a:r>
              <a:rPr lang="en-US" sz="1400" i="1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Presented by:</a:t>
            </a:r>
          </a:p>
          <a:p>
            <a:r>
              <a:rPr lang="en-US" sz="14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Geoff Dinsdale</a:t>
            </a:r>
            <a:endParaRPr lang="en-US" sz="140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4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Samir Chhabra</a:t>
            </a:r>
            <a:endParaRPr lang="en-US" sz="140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4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John Rath-Wilson</a:t>
            </a:r>
            <a:endParaRPr lang="en-US" sz="140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2362200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tabLst>
                <a:tab pos="7488238" algn="l"/>
                <a:tab pos="7653338" algn="l"/>
              </a:tabLst>
            </a:pPr>
            <a:r>
              <a:rPr lang="en-US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A Toolkit for e-Government: </a:t>
            </a:r>
            <a:r>
              <a:rPr lang="en-US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/>
            </a:r>
            <a:br>
              <a:rPr lang="en-US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b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Issues, Impacts and Insights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D35C6-1DCA-4251-996A-4BBC5A7C2052}" type="slidenum">
              <a:rPr lang="en-US"/>
              <a:pPr/>
              <a:t>10</a:t>
            </a:fld>
            <a:endParaRPr lang="en-US"/>
          </a:p>
        </p:txBody>
      </p:sp>
      <p:pic>
        <p:nvPicPr>
          <p:cNvPr id="6159" name="Picture 15" descr="b10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The Benefits of e-Government</a:t>
            </a:r>
            <a:endParaRPr lang="en-CA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95400"/>
            <a:ext cx="6400800" cy="609600"/>
          </a:xfrm>
        </p:spPr>
        <p:txBody>
          <a:bodyPr/>
          <a:lstStyle/>
          <a:p>
            <a:r>
              <a:rPr lang="en-US" sz="2500">
                <a:solidFill>
                  <a:schemeClr val="bg1"/>
                </a:solidFill>
                <a:latin typeface="Tahoma" pitchFamily="34" charset="0"/>
              </a:rPr>
              <a:t>e-Government has many benefits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  <p:grpSp>
        <p:nvGrpSpPr>
          <p:cNvPr id="6255" name="Group 111"/>
          <p:cNvGrpSpPr>
            <a:grpSpLocks/>
          </p:cNvGrpSpPr>
          <p:nvPr/>
        </p:nvGrpSpPr>
        <p:grpSpPr bwMode="auto">
          <a:xfrm>
            <a:off x="3457575" y="2895600"/>
            <a:ext cx="3810000" cy="1371600"/>
            <a:chOff x="1872" y="1632"/>
            <a:chExt cx="2400" cy="864"/>
          </a:xfrm>
        </p:grpSpPr>
        <p:sp>
          <p:nvSpPr>
            <p:cNvPr id="6249" name="Line 105"/>
            <p:cNvSpPr>
              <a:spLocks noChangeShapeType="1"/>
            </p:cNvSpPr>
            <p:nvPr/>
          </p:nvSpPr>
          <p:spPr bwMode="auto">
            <a:xfrm flipH="1" flipV="1">
              <a:off x="1872" y="2352"/>
              <a:ext cx="288" cy="144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0" name="Line 106"/>
            <p:cNvSpPr>
              <a:spLocks noChangeShapeType="1"/>
            </p:cNvSpPr>
            <p:nvPr/>
          </p:nvSpPr>
          <p:spPr bwMode="auto">
            <a:xfrm flipH="1" flipV="1">
              <a:off x="2256" y="2016"/>
              <a:ext cx="288" cy="288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1" name="Line 107"/>
            <p:cNvSpPr>
              <a:spLocks noChangeShapeType="1"/>
            </p:cNvSpPr>
            <p:nvPr/>
          </p:nvSpPr>
          <p:spPr bwMode="auto">
            <a:xfrm flipH="1" flipV="1">
              <a:off x="2592" y="1632"/>
              <a:ext cx="384" cy="576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2" name="Line 108"/>
            <p:cNvSpPr>
              <a:spLocks noChangeShapeType="1"/>
            </p:cNvSpPr>
            <p:nvPr/>
          </p:nvSpPr>
          <p:spPr bwMode="auto">
            <a:xfrm flipV="1">
              <a:off x="3312" y="1632"/>
              <a:ext cx="336" cy="576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3" name="Line 109"/>
            <p:cNvSpPr>
              <a:spLocks noChangeShapeType="1"/>
            </p:cNvSpPr>
            <p:nvPr/>
          </p:nvSpPr>
          <p:spPr bwMode="auto">
            <a:xfrm flipV="1">
              <a:off x="3696" y="2016"/>
              <a:ext cx="288" cy="288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54" name="Line 110"/>
            <p:cNvSpPr>
              <a:spLocks noChangeShapeType="1"/>
            </p:cNvSpPr>
            <p:nvPr/>
          </p:nvSpPr>
          <p:spPr bwMode="auto">
            <a:xfrm flipV="1">
              <a:off x="4032" y="2352"/>
              <a:ext cx="240" cy="144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257" name="Group 113"/>
          <p:cNvGrpSpPr>
            <a:grpSpLocks/>
          </p:cNvGrpSpPr>
          <p:nvPr/>
        </p:nvGrpSpPr>
        <p:grpSpPr bwMode="auto">
          <a:xfrm>
            <a:off x="3838575" y="3810000"/>
            <a:ext cx="3124200" cy="1295400"/>
            <a:chOff x="2112" y="2208"/>
            <a:chExt cx="1968" cy="816"/>
          </a:xfrm>
        </p:grpSpPr>
        <p:sp>
          <p:nvSpPr>
            <p:cNvPr id="6248" name="Oval 104"/>
            <p:cNvSpPr>
              <a:spLocks noChangeArrowheads="1"/>
            </p:cNvSpPr>
            <p:nvPr/>
          </p:nvSpPr>
          <p:spPr bwMode="auto">
            <a:xfrm>
              <a:off x="2112" y="2208"/>
              <a:ext cx="1968" cy="816"/>
            </a:xfrm>
            <a:prstGeom prst="ellipse">
              <a:avLst/>
            </a:prstGeom>
            <a:gradFill rotWithShape="0">
              <a:gsLst>
                <a:gs pos="0">
                  <a:srgbClr val="0099CC"/>
                </a:gs>
                <a:gs pos="50000">
                  <a:srgbClr val="0099CC">
                    <a:gamma/>
                    <a:shade val="46275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56" name="Text Box 112"/>
            <p:cNvSpPr txBox="1">
              <a:spLocks noChangeArrowheads="1"/>
            </p:cNvSpPr>
            <p:nvPr/>
          </p:nvSpPr>
          <p:spPr bwMode="auto">
            <a:xfrm>
              <a:off x="2208" y="2400"/>
              <a:ext cx="1815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Tahoma" pitchFamily="34" charset="0"/>
                </a:rPr>
                <a:t>Potential Impacts of</a:t>
              </a:r>
              <a:br>
                <a:rPr lang="en-US">
                  <a:solidFill>
                    <a:schemeClr val="bg1"/>
                  </a:solidFill>
                  <a:latin typeface="Tahoma" pitchFamily="34" charset="0"/>
                </a:rPr>
              </a:br>
              <a:r>
                <a:rPr lang="en-US">
                  <a:solidFill>
                    <a:schemeClr val="bg1"/>
                  </a:solidFill>
                  <a:latin typeface="Tahoma" pitchFamily="34" charset="0"/>
                </a:rPr>
                <a:t>e-Government</a:t>
              </a:r>
            </a:p>
          </p:txBody>
        </p:sp>
      </p:grpSp>
      <p:sp>
        <p:nvSpPr>
          <p:cNvPr id="6261" name="Text Box 117"/>
          <p:cNvSpPr txBox="1">
            <a:spLocks noChangeArrowheads="1"/>
          </p:cNvSpPr>
          <p:nvPr/>
        </p:nvSpPr>
        <p:spPr bwMode="auto">
          <a:xfrm>
            <a:off x="4981575" y="3200400"/>
            <a:ext cx="9223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ahoma" pitchFamily="34" charset="0"/>
              </a:rPr>
              <a:t>Benefits</a:t>
            </a:r>
          </a:p>
        </p:txBody>
      </p:sp>
      <p:grpSp>
        <p:nvGrpSpPr>
          <p:cNvPr id="6265" name="Group 121"/>
          <p:cNvGrpSpPr>
            <a:grpSpLocks/>
          </p:cNvGrpSpPr>
          <p:nvPr/>
        </p:nvGrpSpPr>
        <p:grpSpPr bwMode="auto">
          <a:xfrm>
            <a:off x="2390775" y="2362200"/>
            <a:ext cx="6448425" cy="1847850"/>
            <a:chOff x="1200" y="1296"/>
            <a:chExt cx="4062" cy="1164"/>
          </a:xfrm>
        </p:grpSpPr>
        <p:sp>
          <p:nvSpPr>
            <p:cNvPr id="6258" name="Text Box 114"/>
            <p:cNvSpPr txBox="1">
              <a:spLocks noChangeArrowheads="1"/>
            </p:cNvSpPr>
            <p:nvPr/>
          </p:nvSpPr>
          <p:spPr bwMode="auto">
            <a:xfrm>
              <a:off x="1200" y="2198"/>
              <a:ext cx="10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Increased Satisfaction</a:t>
              </a:r>
            </a:p>
          </p:txBody>
        </p:sp>
        <p:sp>
          <p:nvSpPr>
            <p:cNvPr id="6259" name="Text Box 115"/>
            <p:cNvSpPr txBox="1">
              <a:spLocks noChangeArrowheads="1"/>
            </p:cNvSpPr>
            <p:nvPr/>
          </p:nvSpPr>
          <p:spPr bwMode="auto">
            <a:xfrm>
              <a:off x="1584" y="1776"/>
              <a:ext cx="8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More Educated, </a:t>
              </a:r>
              <a:b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</a:br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E-literate Citizenry</a:t>
              </a:r>
            </a:p>
          </p:txBody>
        </p:sp>
        <p:sp>
          <p:nvSpPr>
            <p:cNvPr id="6260" name="Text Box 116"/>
            <p:cNvSpPr txBox="1">
              <a:spLocks noChangeArrowheads="1"/>
            </p:cNvSpPr>
            <p:nvPr/>
          </p:nvSpPr>
          <p:spPr bwMode="auto">
            <a:xfrm>
              <a:off x="2160" y="1392"/>
              <a:ext cx="7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Increased Trust</a:t>
              </a:r>
              <a:b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</a:br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And Confidence</a:t>
              </a:r>
            </a:p>
          </p:txBody>
        </p:sp>
        <p:sp>
          <p:nvSpPr>
            <p:cNvPr id="6262" name="Text Box 118"/>
            <p:cNvSpPr txBox="1">
              <a:spLocks noChangeArrowheads="1"/>
            </p:cNvSpPr>
            <p:nvPr/>
          </p:nvSpPr>
          <p:spPr bwMode="auto">
            <a:xfrm>
              <a:off x="3312" y="1296"/>
              <a:ext cx="104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19063" indent="-119063"/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“Smarter Government”</a:t>
              </a:r>
            </a:p>
            <a:p>
              <a:pPr marL="119063" indent="-119063">
                <a:buFontTx/>
                <a:buChar char="•"/>
              </a:pPr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More efficient</a:t>
              </a:r>
            </a:p>
            <a:p>
              <a:pPr marL="119063" indent="-119063">
                <a:buFontTx/>
                <a:buChar char="•"/>
              </a:pPr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More effective</a:t>
              </a:r>
            </a:p>
          </p:txBody>
        </p:sp>
        <p:sp>
          <p:nvSpPr>
            <p:cNvPr id="6263" name="Text Box 119"/>
            <p:cNvSpPr txBox="1">
              <a:spLocks noChangeArrowheads="1"/>
            </p:cNvSpPr>
            <p:nvPr/>
          </p:nvSpPr>
          <p:spPr bwMode="auto">
            <a:xfrm>
              <a:off x="3936" y="1872"/>
              <a:ext cx="12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Better Equipped Businesses</a:t>
              </a:r>
            </a:p>
          </p:txBody>
        </p:sp>
        <p:sp>
          <p:nvSpPr>
            <p:cNvPr id="6264" name="Text Box 120"/>
            <p:cNvSpPr txBox="1">
              <a:spLocks noChangeArrowheads="1"/>
            </p:cNvSpPr>
            <p:nvPr/>
          </p:nvSpPr>
          <p:spPr bwMode="auto">
            <a:xfrm>
              <a:off x="4272" y="2208"/>
              <a:ext cx="9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Greater Transparency</a:t>
              </a:r>
            </a:p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And Accessibility</a:t>
              </a:r>
            </a:p>
          </p:txBody>
        </p:sp>
      </p:grp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  <p:bldP spid="6161" grpId="0" autoUpdateAnimBg="0"/>
      <p:bldP spid="6261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0F1D4-B684-4841-85DF-B1826A8F17B1}" type="slidenum">
              <a:rPr lang="en-US"/>
              <a:pPr/>
              <a:t>11</a:t>
            </a:fld>
            <a:endParaRPr lang="en-US"/>
          </a:p>
        </p:txBody>
      </p:sp>
      <p:pic>
        <p:nvPicPr>
          <p:cNvPr id="20487" name="Picture 7" descr="b11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The Drawbacks of E-Government</a:t>
            </a: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219200"/>
            <a:ext cx="6400800" cy="10668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E-Government also has many potential drawbacks </a:t>
            </a:r>
            <a:r>
              <a:rPr lang="en-US" sz="210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 the challenge is to mitigate the drawbacks and maximize the benefits.</a:t>
            </a:r>
          </a:p>
        </p:txBody>
      </p:sp>
      <p:grpSp>
        <p:nvGrpSpPr>
          <p:cNvPr id="20507" name="Group 27"/>
          <p:cNvGrpSpPr>
            <a:grpSpLocks/>
          </p:cNvGrpSpPr>
          <p:nvPr/>
        </p:nvGrpSpPr>
        <p:grpSpPr bwMode="auto">
          <a:xfrm>
            <a:off x="3457575" y="2895600"/>
            <a:ext cx="3810000" cy="1371600"/>
            <a:chOff x="1872" y="1632"/>
            <a:chExt cx="2400" cy="864"/>
          </a:xfrm>
        </p:grpSpPr>
        <p:sp>
          <p:nvSpPr>
            <p:cNvPr id="20508" name="Line 28"/>
            <p:cNvSpPr>
              <a:spLocks noChangeShapeType="1"/>
            </p:cNvSpPr>
            <p:nvPr/>
          </p:nvSpPr>
          <p:spPr bwMode="auto">
            <a:xfrm flipH="1" flipV="1">
              <a:off x="1872" y="2352"/>
              <a:ext cx="288" cy="144"/>
            </a:xfrm>
            <a:prstGeom prst="line">
              <a:avLst/>
            </a:prstGeom>
            <a:noFill/>
            <a:ln w="25400">
              <a:solidFill>
                <a:srgbClr val="33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09" name="Line 29"/>
            <p:cNvSpPr>
              <a:spLocks noChangeShapeType="1"/>
            </p:cNvSpPr>
            <p:nvPr/>
          </p:nvSpPr>
          <p:spPr bwMode="auto">
            <a:xfrm flipH="1" flipV="1">
              <a:off x="2256" y="2016"/>
              <a:ext cx="288" cy="288"/>
            </a:xfrm>
            <a:prstGeom prst="line">
              <a:avLst/>
            </a:prstGeom>
            <a:noFill/>
            <a:ln w="25400">
              <a:solidFill>
                <a:srgbClr val="33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flipH="1" flipV="1">
              <a:off x="2592" y="1632"/>
              <a:ext cx="384" cy="576"/>
            </a:xfrm>
            <a:prstGeom prst="line">
              <a:avLst/>
            </a:prstGeom>
            <a:noFill/>
            <a:ln w="25400">
              <a:solidFill>
                <a:srgbClr val="33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 flipV="1">
              <a:off x="3312" y="1632"/>
              <a:ext cx="336" cy="576"/>
            </a:xfrm>
            <a:prstGeom prst="line">
              <a:avLst/>
            </a:prstGeom>
            <a:noFill/>
            <a:ln w="25400">
              <a:solidFill>
                <a:srgbClr val="33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 flipV="1">
              <a:off x="3696" y="2016"/>
              <a:ext cx="288" cy="288"/>
            </a:xfrm>
            <a:prstGeom prst="line">
              <a:avLst/>
            </a:prstGeom>
            <a:noFill/>
            <a:ln w="25400">
              <a:solidFill>
                <a:srgbClr val="33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flipV="1">
              <a:off x="4032" y="2352"/>
              <a:ext cx="240" cy="144"/>
            </a:xfrm>
            <a:prstGeom prst="line">
              <a:avLst/>
            </a:prstGeom>
            <a:noFill/>
            <a:ln w="25400">
              <a:solidFill>
                <a:srgbClr val="336699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4" name="Group 34"/>
          <p:cNvGrpSpPr>
            <a:grpSpLocks/>
          </p:cNvGrpSpPr>
          <p:nvPr/>
        </p:nvGrpSpPr>
        <p:grpSpPr bwMode="auto">
          <a:xfrm>
            <a:off x="3838575" y="3810000"/>
            <a:ext cx="3124200" cy="1295400"/>
            <a:chOff x="2112" y="2208"/>
            <a:chExt cx="1968" cy="816"/>
          </a:xfrm>
        </p:grpSpPr>
        <p:sp>
          <p:nvSpPr>
            <p:cNvPr id="20515" name="Oval 35"/>
            <p:cNvSpPr>
              <a:spLocks noChangeArrowheads="1"/>
            </p:cNvSpPr>
            <p:nvPr/>
          </p:nvSpPr>
          <p:spPr bwMode="auto">
            <a:xfrm>
              <a:off x="2112" y="2208"/>
              <a:ext cx="1968" cy="816"/>
            </a:xfrm>
            <a:prstGeom prst="ellipse">
              <a:avLst/>
            </a:prstGeom>
            <a:gradFill rotWithShape="0">
              <a:gsLst>
                <a:gs pos="0">
                  <a:srgbClr val="0099CC"/>
                </a:gs>
                <a:gs pos="50000">
                  <a:srgbClr val="0099CC">
                    <a:gamma/>
                    <a:shade val="46275"/>
                    <a:invGamma/>
                  </a:srgbClr>
                </a:gs>
                <a:gs pos="100000">
                  <a:srgbClr val="0099CC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Text Box 36"/>
            <p:cNvSpPr txBox="1">
              <a:spLocks noChangeArrowheads="1"/>
            </p:cNvSpPr>
            <p:nvPr/>
          </p:nvSpPr>
          <p:spPr bwMode="auto">
            <a:xfrm>
              <a:off x="2208" y="2400"/>
              <a:ext cx="1815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Tahoma" pitchFamily="34" charset="0"/>
                </a:rPr>
                <a:t>Potential Impacts of</a:t>
              </a:r>
              <a:br>
                <a:rPr lang="en-US">
                  <a:solidFill>
                    <a:schemeClr val="bg1"/>
                  </a:solidFill>
                  <a:latin typeface="Tahoma" pitchFamily="34" charset="0"/>
                </a:rPr>
              </a:br>
              <a:r>
                <a:rPr lang="en-US">
                  <a:solidFill>
                    <a:schemeClr val="bg1"/>
                  </a:solidFill>
                  <a:latin typeface="Tahoma" pitchFamily="34" charset="0"/>
                </a:rPr>
                <a:t>e-Government</a:t>
              </a:r>
            </a:p>
          </p:txBody>
        </p:sp>
      </p:grpSp>
      <p:sp>
        <p:nvSpPr>
          <p:cNvPr id="20517" name="Text Box 37"/>
          <p:cNvSpPr txBox="1">
            <a:spLocks noChangeArrowheads="1"/>
          </p:cNvSpPr>
          <p:nvPr/>
        </p:nvSpPr>
        <p:spPr bwMode="auto">
          <a:xfrm>
            <a:off x="4981575" y="3200400"/>
            <a:ext cx="92233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rgbClr val="336699"/>
                </a:solidFill>
                <a:latin typeface="Tahoma" pitchFamily="34" charset="0"/>
              </a:rPr>
              <a:t>Benefits</a:t>
            </a:r>
          </a:p>
        </p:txBody>
      </p:sp>
      <p:grpSp>
        <p:nvGrpSpPr>
          <p:cNvPr id="20518" name="Group 38"/>
          <p:cNvGrpSpPr>
            <a:grpSpLocks/>
          </p:cNvGrpSpPr>
          <p:nvPr/>
        </p:nvGrpSpPr>
        <p:grpSpPr bwMode="auto">
          <a:xfrm>
            <a:off x="2390775" y="2362200"/>
            <a:ext cx="6448425" cy="1847850"/>
            <a:chOff x="1200" y="1296"/>
            <a:chExt cx="4062" cy="1164"/>
          </a:xfrm>
        </p:grpSpPr>
        <p:sp>
          <p:nvSpPr>
            <p:cNvPr id="20519" name="Text Box 39"/>
            <p:cNvSpPr txBox="1">
              <a:spLocks noChangeArrowheads="1"/>
            </p:cNvSpPr>
            <p:nvPr/>
          </p:nvSpPr>
          <p:spPr bwMode="auto">
            <a:xfrm>
              <a:off x="1200" y="2198"/>
              <a:ext cx="101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Increased Satisfaction</a:t>
              </a:r>
            </a:p>
          </p:txBody>
        </p:sp>
        <p:sp>
          <p:nvSpPr>
            <p:cNvPr id="20520" name="Text Box 40"/>
            <p:cNvSpPr txBox="1">
              <a:spLocks noChangeArrowheads="1"/>
            </p:cNvSpPr>
            <p:nvPr/>
          </p:nvSpPr>
          <p:spPr bwMode="auto">
            <a:xfrm>
              <a:off x="1584" y="1776"/>
              <a:ext cx="87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More Educated, </a:t>
              </a:r>
              <a:b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</a:br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E-literate Citizenry</a:t>
              </a:r>
            </a:p>
          </p:txBody>
        </p:sp>
        <p:sp>
          <p:nvSpPr>
            <p:cNvPr id="20521" name="Text Box 41"/>
            <p:cNvSpPr txBox="1">
              <a:spLocks noChangeArrowheads="1"/>
            </p:cNvSpPr>
            <p:nvPr/>
          </p:nvSpPr>
          <p:spPr bwMode="auto">
            <a:xfrm>
              <a:off x="2160" y="1392"/>
              <a:ext cx="7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Increased Trust</a:t>
              </a:r>
              <a:b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</a:br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And Confidence</a:t>
              </a:r>
            </a:p>
          </p:txBody>
        </p:sp>
        <p:sp>
          <p:nvSpPr>
            <p:cNvPr id="20522" name="Text Box 42"/>
            <p:cNvSpPr txBox="1">
              <a:spLocks noChangeArrowheads="1"/>
            </p:cNvSpPr>
            <p:nvPr/>
          </p:nvSpPr>
          <p:spPr bwMode="auto">
            <a:xfrm>
              <a:off x="3312" y="1296"/>
              <a:ext cx="1040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19063" indent="-119063"/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“Smarter Government”</a:t>
              </a:r>
            </a:p>
            <a:p>
              <a:pPr marL="119063" indent="-119063">
                <a:buFontTx/>
                <a:buChar char="•"/>
              </a:pPr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more efficient</a:t>
              </a:r>
            </a:p>
            <a:p>
              <a:pPr marL="119063" indent="-119063">
                <a:buFontTx/>
                <a:buChar char="•"/>
              </a:pPr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more effective</a:t>
              </a:r>
            </a:p>
          </p:txBody>
        </p:sp>
        <p:sp>
          <p:nvSpPr>
            <p:cNvPr id="20523" name="Text Box 43"/>
            <p:cNvSpPr txBox="1">
              <a:spLocks noChangeArrowheads="1"/>
            </p:cNvSpPr>
            <p:nvPr/>
          </p:nvSpPr>
          <p:spPr bwMode="auto">
            <a:xfrm>
              <a:off x="3936" y="1872"/>
              <a:ext cx="1227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Better Equipped Businesses</a:t>
              </a:r>
            </a:p>
          </p:txBody>
        </p:sp>
        <p:sp>
          <p:nvSpPr>
            <p:cNvPr id="20524" name="Text Box 44"/>
            <p:cNvSpPr txBox="1">
              <a:spLocks noChangeArrowheads="1"/>
            </p:cNvSpPr>
            <p:nvPr/>
          </p:nvSpPr>
          <p:spPr bwMode="auto">
            <a:xfrm>
              <a:off x="4272" y="2208"/>
              <a:ext cx="99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Greater Transparency</a:t>
              </a:r>
            </a:p>
            <a:p>
              <a:r>
                <a:rPr lang="en-US" sz="1000" b="1">
                  <a:solidFill>
                    <a:srgbClr val="336699"/>
                  </a:solidFill>
                  <a:latin typeface="Tahoma" pitchFamily="34" charset="0"/>
                </a:rPr>
                <a:t>And Accessibility</a:t>
              </a:r>
            </a:p>
          </p:txBody>
        </p:sp>
      </p:grpSp>
      <p:grpSp>
        <p:nvGrpSpPr>
          <p:cNvPr id="20525" name="Group 45"/>
          <p:cNvGrpSpPr>
            <a:grpSpLocks/>
          </p:cNvGrpSpPr>
          <p:nvPr/>
        </p:nvGrpSpPr>
        <p:grpSpPr bwMode="auto">
          <a:xfrm flipV="1">
            <a:off x="3429000" y="4648200"/>
            <a:ext cx="3886200" cy="1447800"/>
            <a:chOff x="1872" y="1632"/>
            <a:chExt cx="2400" cy="864"/>
          </a:xfrm>
        </p:grpSpPr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 flipH="1" flipV="1">
              <a:off x="1872" y="2352"/>
              <a:ext cx="288" cy="144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7" name="Line 47"/>
            <p:cNvSpPr>
              <a:spLocks noChangeShapeType="1"/>
            </p:cNvSpPr>
            <p:nvPr/>
          </p:nvSpPr>
          <p:spPr bwMode="auto">
            <a:xfrm flipH="1" flipV="1">
              <a:off x="2256" y="2016"/>
              <a:ext cx="288" cy="288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 flipH="1" flipV="1">
              <a:off x="2592" y="1632"/>
              <a:ext cx="384" cy="576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 flipV="1">
              <a:off x="3312" y="1632"/>
              <a:ext cx="336" cy="576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 flipV="1">
              <a:off x="3696" y="2016"/>
              <a:ext cx="288" cy="288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531" name="Line 51"/>
            <p:cNvSpPr>
              <a:spLocks noChangeShapeType="1"/>
            </p:cNvSpPr>
            <p:nvPr/>
          </p:nvSpPr>
          <p:spPr bwMode="auto">
            <a:xfrm flipV="1">
              <a:off x="4032" y="2352"/>
              <a:ext cx="240" cy="144"/>
            </a:xfrm>
            <a:prstGeom prst="line">
              <a:avLst/>
            </a:prstGeom>
            <a:noFill/>
            <a:ln w="25400">
              <a:solidFill>
                <a:srgbClr val="FFB03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4876800" y="5638800"/>
            <a:ext cx="11731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Tahoma" pitchFamily="34" charset="0"/>
              </a:rPr>
              <a:t>Drawbacks</a:t>
            </a:r>
          </a:p>
        </p:txBody>
      </p:sp>
      <p:grpSp>
        <p:nvGrpSpPr>
          <p:cNvPr id="20541" name="Group 61"/>
          <p:cNvGrpSpPr>
            <a:grpSpLocks/>
          </p:cNvGrpSpPr>
          <p:nvPr/>
        </p:nvGrpSpPr>
        <p:grpSpPr bwMode="auto">
          <a:xfrm>
            <a:off x="2209800" y="4648200"/>
            <a:ext cx="6943725" cy="1985963"/>
            <a:chOff x="1392" y="2928"/>
            <a:chExt cx="4374" cy="1251"/>
          </a:xfrm>
        </p:grpSpPr>
        <p:sp>
          <p:nvSpPr>
            <p:cNvPr id="20533" name="Text Box 53"/>
            <p:cNvSpPr txBox="1">
              <a:spLocks noChangeArrowheads="1"/>
            </p:cNvSpPr>
            <p:nvPr/>
          </p:nvSpPr>
          <p:spPr bwMode="auto">
            <a:xfrm>
              <a:off x="1392" y="3024"/>
              <a:ext cx="745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Project Failures</a:t>
              </a:r>
            </a:p>
          </p:txBody>
        </p:sp>
        <p:sp>
          <p:nvSpPr>
            <p:cNvPr id="20534" name="Text Box 54"/>
            <p:cNvSpPr txBox="1">
              <a:spLocks noChangeArrowheads="1"/>
            </p:cNvSpPr>
            <p:nvPr/>
          </p:nvSpPr>
          <p:spPr bwMode="auto">
            <a:xfrm>
              <a:off x="1984" y="3350"/>
              <a:ext cx="65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Widening of</a:t>
              </a:r>
              <a:b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</a:br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Digital Divide</a:t>
              </a:r>
            </a:p>
          </p:txBody>
        </p:sp>
        <p:sp>
          <p:nvSpPr>
            <p:cNvPr id="20535" name="Text Box 55"/>
            <p:cNvSpPr txBox="1">
              <a:spLocks noChangeArrowheads="1"/>
            </p:cNvSpPr>
            <p:nvPr/>
          </p:nvSpPr>
          <p:spPr bwMode="auto">
            <a:xfrm>
              <a:off x="2516" y="3830"/>
              <a:ext cx="892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19063" indent="-119063"/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Resource Intensive</a:t>
              </a:r>
            </a:p>
            <a:p>
              <a:pPr marL="119063" indent="-119063">
                <a:buFontTx/>
                <a:buChar char="•"/>
              </a:pPr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money</a:t>
              </a:r>
            </a:p>
            <a:p>
              <a:pPr marL="119063" indent="-119063">
                <a:buFontTx/>
                <a:buChar char="•"/>
              </a:pPr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staff</a:t>
              </a:r>
            </a:p>
          </p:txBody>
        </p:sp>
        <p:sp>
          <p:nvSpPr>
            <p:cNvPr id="20536" name="Text Box 56"/>
            <p:cNvSpPr txBox="1">
              <a:spLocks noChangeArrowheads="1"/>
            </p:cNvSpPr>
            <p:nvPr/>
          </p:nvSpPr>
          <p:spPr bwMode="auto">
            <a:xfrm>
              <a:off x="3744" y="3878"/>
              <a:ext cx="8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Increased Citizen</a:t>
              </a:r>
            </a:p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Expectations</a:t>
              </a:r>
            </a:p>
          </p:txBody>
        </p:sp>
        <p:sp>
          <p:nvSpPr>
            <p:cNvPr id="20538" name="Text Box 58"/>
            <p:cNvSpPr txBox="1">
              <a:spLocks noChangeArrowheads="1"/>
            </p:cNvSpPr>
            <p:nvPr/>
          </p:nvSpPr>
          <p:spPr bwMode="auto">
            <a:xfrm>
              <a:off x="4080" y="3456"/>
              <a:ext cx="127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Undermine Trust if </a:t>
              </a:r>
              <a:b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</a:br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Security or Privacy Breached</a:t>
              </a:r>
            </a:p>
          </p:txBody>
        </p:sp>
        <p:sp>
          <p:nvSpPr>
            <p:cNvPr id="20540" name="Text Box 60"/>
            <p:cNvSpPr txBox="1">
              <a:spLocks noChangeArrowheads="1"/>
            </p:cNvSpPr>
            <p:nvPr/>
          </p:nvSpPr>
          <p:spPr bwMode="auto">
            <a:xfrm>
              <a:off x="4560" y="2928"/>
              <a:ext cx="120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119063" indent="-119063"/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Difficult PS Culture Change</a:t>
              </a:r>
            </a:p>
            <a:p>
              <a:pPr marL="119063" indent="-119063">
                <a:buFontTx/>
                <a:buChar char="•"/>
              </a:pPr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turf tension</a:t>
              </a:r>
            </a:p>
            <a:p>
              <a:pPr marL="119063" indent="-119063">
                <a:buFontTx/>
                <a:buChar char="•"/>
              </a:pPr>
              <a:r>
                <a:rPr lang="en-US" sz="1000" b="1">
                  <a:solidFill>
                    <a:srgbClr val="FFB030"/>
                  </a:solidFill>
                  <a:latin typeface="Tahoma" pitchFamily="34" charset="0"/>
                </a:rPr>
                <a:t>Fear of job loss</a:t>
              </a:r>
            </a:p>
          </p:txBody>
        </p:sp>
      </p:grpSp>
      <p:sp>
        <p:nvSpPr>
          <p:cNvPr id="20542" name="Text Box 62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3" grpId="0" build="p" autoUpdateAnimBg="0" advAuto="0"/>
      <p:bldP spid="20532" grpId="0" autoUpdateAnimBg="0"/>
      <p:bldP spid="20542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D0C70-2EF2-4D3B-BA70-03F23AC50256}" type="slidenum">
              <a:rPr lang="en-US"/>
              <a:pPr/>
              <a:t>12</a:t>
            </a:fld>
            <a:endParaRPr lang="en-US"/>
          </a:p>
        </p:txBody>
      </p:sp>
      <p:pic>
        <p:nvPicPr>
          <p:cNvPr id="8207" name="Picture 15" descr="b12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The Five Parts of the Toolkit</a:t>
            </a:r>
            <a:endParaRPr lang="en-CA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6400800" cy="2971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To optimize e-Government effectiveness,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our research shows that five core areas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must be addressed:</a:t>
            </a:r>
          </a:p>
          <a:p>
            <a:pPr marL="862013" lvl="1" indent="-287338">
              <a:lnSpc>
                <a:spcPct val="90000"/>
              </a:lnSpc>
              <a:buFont typeface="Times" charset="0"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Assessing the e-Government context</a:t>
            </a:r>
          </a:p>
          <a:p>
            <a:pPr marL="862013" lvl="1" indent="-287338">
              <a:lnSpc>
                <a:spcPct val="90000"/>
              </a:lnSpc>
              <a:buFont typeface="Times" charset="0"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Setting an e-Government vision</a:t>
            </a:r>
          </a:p>
          <a:p>
            <a:pPr marL="862013" lvl="1" indent="-287338">
              <a:lnSpc>
                <a:spcPct val="90000"/>
              </a:lnSpc>
              <a:buFont typeface="Times" charset="0"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Setting objectives to realize the vision</a:t>
            </a:r>
          </a:p>
          <a:p>
            <a:pPr marL="862013" lvl="1" indent="-287338">
              <a:lnSpc>
                <a:spcPct val="90000"/>
              </a:lnSpc>
              <a:buFont typeface="Times" charset="0"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Implementing the objectives</a:t>
            </a:r>
          </a:p>
          <a:p>
            <a:pPr marL="862013" lvl="1" indent="-287338">
              <a:lnSpc>
                <a:spcPct val="90000"/>
              </a:lnSpc>
              <a:buFont typeface="Times" charset="0"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Measurement and continuous improvement  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 advAuto="0"/>
      <p:bldP spid="820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756BC2-BD33-4A29-8C1B-5EEE07B0743A}" type="slidenum">
              <a:rPr lang="en-US"/>
              <a:pPr/>
              <a:t>13</a:t>
            </a:fld>
            <a:endParaRPr lang="en-US"/>
          </a:p>
        </p:txBody>
      </p:sp>
      <p:pic>
        <p:nvPicPr>
          <p:cNvPr id="9233" name="Picture 17" descr="b13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1: e-Government Context</a:t>
            </a:r>
            <a:endParaRPr lang="en-C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7086600" cy="40386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The context is the status of your current environment.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It is important to understand your context before moving forward with e-Government.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 clear understanding of your context will ensure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your work is soundly grounded and your effectiveness optimized.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You can assess your context via statistics, surveys, scans and consultations.</a:t>
            </a: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 advAuto="0"/>
      <p:bldP spid="923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7894D-8516-49C6-A3E7-ED447AF2A86D}" type="slidenum">
              <a:rPr lang="en-US"/>
              <a:pPr/>
              <a:t>14</a:t>
            </a:fld>
            <a:endParaRPr lang="en-US"/>
          </a:p>
        </p:txBody>
      </p:sp>
      <p:pic>
        <p:nvPicPr>
          <p:cNvPr id="22535" name="Picture 7" descr="b14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762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1: The e-Government Context</a:t>
            </a:r>
            <a:endParaRPr lang="en-CA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7086600" cy="8382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Two dimensions of the e-Government context are of importance:</a:t>
            </a:r>
          </a:p>
        </p:txBody>
      </p:sp>
      <p:sp>
        <p:nvSpPr>
          <p:cNvPr id="22538" name="Rectangle 10"/>
          <p:cNvSpPr>
            <a:spLocks noChangeArrowheads="1"/>
          </p:cNvSpPr>
          <p:nvPr/>
        </p:nvSpPr>
        <p:spPr bwMode="auto">
          <a:xfrm>
            <a:off x="5029200" y="1752600"/>
            <a:ext cx="2362200" cy="1143000"/>
          </a:xfrm>
          <a:prstGeom prst="rect">
            <a:avLst/>
          </a:prstGeom>
          <a:solidFill>
            <a:srgbClr val="FFB03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5105400" y="1774825"/>
            <a:ext cx="2257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ahoma" pitchFamily="34" charset="0"/>
              </a:rPr>
              <a:t>Users of e-Government</a:t>
            </a:r>
          </a:p>
        </p:txBody>
      </p:sp>
      <p:sp>
        <p:nvSpPr>
          <p:cNvPr id="22540" name="Text Box 12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84763" y="2057400"/>
            <a:ext cx="2306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User demand and capacity</a:t>
            </a:r>
          </a:p>
        </p:txBody>
      </p:sp>
      <p:sp>
        <p:nvSpPr>
          <p:cNvPr id="22551" name="Text Box 2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84763" y="2286000"/>
            <a:ext cx="69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Trust</a:t>
            </a:r>
          </a:p>
        </p:txBody>
      </p:sp>
      <p:sp>
        <p:nvSpPr>
          <p:cNvPr id="22552" name="Text Box 2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084763" y="2514600"/>
            <a:ext cx="192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Access to Technology</a:t>
            </a:r>
          </a:p>
        </p:txBody>
      </p:sp>
      <p:sp>
        <p:nvSpPr>
          <p:cNvPr id="22553" name="Text Box 25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 advAuto="0"/>
      <p:bldP spid="22538" grpId="0" animBg="1" autoUpdateAnimBg="0"/>
      <p:bldP spid="22539" grpId="0" autoUpdateAnimBg="0"/>
      <p:bldP spid="22540" grpId="0" autoUpdateAnimBg="0"/>
      <p:bldP spid="22551" grpId="0" autoUpdateAnimBg="0"/>
      <p:bldP spid="22552" grpId="0" autoUpdateAnimBg="0"/>
      <p:bldP spid="2255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D6103-EFFD-4136-A212-24E062FDC915}" type="slidenum">
              <a:rPr lang="en-US"/>
              <a:pPr/>
              <a:t>15</a:t>
            </a:fld>
            <a:endParaRPr lang="en-US"/>
          </a:p>
        </p:txBody>
      </p:sp>
      <p:pic>
        <p:nvPicPr>
          <p:cNvPr id="31746" name="Picture 2" descr="b14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762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Users of e-Government</a:t>
            </a:r>
            <a:endParaRPr lang="en-CA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7086600" cy="838200"/>
          </a:xfrm>
        </p:spPr>
        <p:txBody>
          <a:bodyPr/>
          <a:lstStyle/>
          <a:p>
            <a:r>
              <a:rPr lang="en-US" sz="1900">
                <a:solidFill>
                  <a:schemeClr val="bg1"/>
                </a:solidFill>
                <a:latin typeface="Tahoma" pitchFamily="34" charset="0"/>
              </a:rPr>
              <a:t>User demand and capacity</a:t>
            </a:r>
          </a:p>
        </p:txBody>
      </p:sp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2133600" y="1524000"/>
          <a:ext cx="6172200" cy="4760913"/>
        </p:xfrm>
        <a:graphic>
          <a:graphicData uri="http://schemas.openxmlformats.org/presentationml/2006/ole">
            <p:oleObj spid="_x0000_s31756" name="Worksheet" r:id="rId4" imgW="10115821" imgH="7944212" progId="Excel.Sheet.8">
              <p:embed/>
            </p:oleObj>
          </a:graphicData>
        </a:graphic>
      </p:graphicFrame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autoUpdateAnimBg="0"/>
      <p:bldP spid="31748" grpId="0" build="p" autoUpdateAnimBg="0" advAuto="0"/>
      <p:bldP spid="3175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360AA-92AA-4653-A55C-1D9620F52F8B}" type="slidenum">
              <a:rPr lang="en-US"/>
              <a:pPr/>
              <a:t>16</a:t>
            </a:fld>
            <a:endParaRPr lang="en-US"/>
          </a:p>
        </p:txBody>
      </p:sp>
      <p:pic>
        <p:nvPicPr>
          <p:cNvPr id="32770" name="Picture 2" descr="b14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762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Users of e-Governments</a:t>
            </a:r>
            <a:endParaRPr lang="en-CA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7086600" cy="838200"/>
          </a:xfrm>
        </p:spPr>
        <p:txBody>
          <a:bodyPr/>
          <a:lstStyle/>
          <a:p>
            <a:r>
              <a:rPr lang="en-US" sz="1900">
                <a:solidFill>
                  <a:schemeClr val="bg1"/>
                </a:solidFill>
                <a:latin typeface="Tahoma" pitchFamily="34" charset="0"/>
              </a:rPr>
              <a:t>User demand and capacity</a:t>
            </a:r>
          </a:p>
          <a:p>
            <a:r>
              <a:rPr lang="en-US" sz="1900">
                <a:solidFill>
                  <a:schemeClr val="bg1"/>
                </a:solidFill>
                <a:latin typeface="Tahoma" pitchFamily="34" charset="0"/>
              </a:rPr>
              <a:t>Trust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D2FB4-06D6-4B1D-B0AF-2E5A4F727C9A}" type="slidenum">
              <a:rPr lang="en-US"/>
              <a:pPr/>
              <a:t>17</a:t>
            </a:fld>
            <a:endParaRPr lang="en-US"/>
          </a:p>
        </p:txBody>
      </p:sp>
      <p:pic>
        <p:nvPicPr>
          <p:cNvPr id="57346" name="Picture 2" descr="b14.jpg                                                        0007CAD3HUser                          B61E10AC: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762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Users of e-Government</a:t>
            </a:r>
            <a:endParaRPr lang="en-CA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7400" y="1066800"/>
            <a:ext cx="7086600" cy="99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  <a:latin typeface="Tahoma" pitchFamily="34" charset="0"/>
              </a:rPr>
              <a:t>User demand and capacity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  <a:latin typeface="Tahoma" pitchFamily="34" charset="0"/>
              </a:rPr>
              <a:t>Trust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chemeClr val="bg1"/>
                </a:solidFill>
                <a:latin typeface="Tahoma" pitchFamily="34" charset="0"/>
              </a:rPr>
              <a:t>Access to Technology</a:t>
            </a:r>
          </a:p>
        </p:txBody>
      </p:sp>
      <p:grpSp>
        <p:nvGrpSpPr>
          <p:cNvPr id="57349" name="Group 5"/>
          <p:cNvGrpSpPr>
            <a:grpSpLocks/>
          </p:cNvGrpSpPr>
          <p:nvPr/>
        </p:nvGrpSpPr>
        <p:grpSpPr bwMode="auto">
          <a:xfrm>
            <a:off x="2633663" y="4919663"/>
            <a:ext cx="901700" cy="368300"/>
            <a:chOff x="2919" y="3177"/>
            <a:chExt cx="568" cy="232"/>
          </a:xfrm>
        </p:grpSpPr>
        <p:sp>
          <p:nvSpPr>
            <p:cNvPr id="57350" name="Rectangle 6"/>
            <p:cNvSpPr>
              <a:spLocks noChangeArrowheads="1"/>
            </p:cNvSpPr>
            <p:nvPr/>
          </p:nvSpPr>
          <p:spPr bwMode="auto">
            <a:xfrm>
              <a:off x="2919" y="3225"/>
              <a:ext cx="144" cy="14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1" name="Text Box 7"/>
            <p:cNvSpPr txBox="1">
              <a:spLocks noChangeArrowheads="1"/>
            </p:cNvSpPr>
            <p:nvPr/>
          </p:nvSpPr>
          <p:spPr bwMode="auto">
            <a:xfrm>
              <a:off x="3063" y="3177"/>
              <a:ext cx="424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Tahoma" pitchFamily="34" charset="0"/>
                </a:rPr>
                <a:t>Chile</a:t>
              </a:r>
            </a:p>
          </p:txBody>
        </p:sp>
      </p:grp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610600" y="6172200"/>
            <a:ext cx="381000" cy="304800"/>
          </a:xfrm>
          <a:prstGeom prst="actionButtonBackPrevious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2209800" y="5253038"/>
            <a:ext cx="6781800" cy="168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[1] The average cost per month for broadband residential access is around Ch$26,000 (approx. USD$35.00) for a 250/300 kbps connection.</a:t>
            </a:r>
            <a:b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 Through interviews, it is estimated that 80% of connections are at this rate. This price includes the rental of the cable modem or ADSL</a:t>
            </a:r>
            <a:b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 modem or WLL infrastructure, and normally includes 4 or 5 e-mail addresses, a 10MB web space plus some sort of initial promotion (normally</a:t>
            </a:r>
            <a:b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 no installation charge, one or two months free, a related free device (web cam, mouse, etc.).  There are other access plans that run from</a:t>
            </a:r>
            <a:b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 $14,900 pesos per month (for a 64kbps connection) up to $60,000 pesos per month (for a 960 kbps connection), with differences in the</a:t>
            </a:r>
            <a:b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 number of e-mail addresses and other added value services.</a:t>
            </a:r>
            <a:b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[2] Ecuador dial-up unlimited access but still required to pay $USD.60/hour + 27% tax; high speed as yet unavailable.</a:t>
            </a:r>
          </a:p>
          <a:p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[3] Source: interviews with RACSA employees.  The dial-up cost in Costa Rica is $15 per month unlimited,</a:t>
            </a:r>
            <a:b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  but this does not include of a local telephone connection, which is approximately $USD.60 per hour.</a:t>
            </a:r>
          </a:p>
          <a:p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[4] Based on dial-up costs of approximately $CAD24/month for unlimited access and high-speed costs </a:t>
            </a:r>
            <a:b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    of $USD44/month including taxes.</a:t>
            </a:r>
          </a:p>
          <a:p>
            <a:r>
              <a:rPr lang="en-US" sz="8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[$US GDP per capita: Chile $9,187; Ecuador $3,068; Costa Rica 9,236; Canada $27,783</a:t>
            </a:r>
          </a:p>
          <a:p>
            <a:endParaRPr lang="en-US" sz="800">
              <a:solidFill>
                <a:schemeClr val="bg1"/>
              </a:solidFill>
              <a:latin typeface="Tahoma" pitchFamily="34" charset="0"/>
            </a:endParaRPr>
          </a:p>
        </p:txBody>
      </p:sp>
      <p:grpSp>
        <p:nvGrpSpPr>
          <p:cNvPr id="57354" name="Group 10"/>
          <p:cNvGrpSpPr>
            <a:grpSpLocks/>
          </p:cNvGrpSpPr>
          <p:nvPr/>
        </p:nvGrpSpPr>
        <p:grpSpPr bwMode="auto">
          <a:xfrm>
            <a:off x="3624263" y="4919663"/>
            <a:ext cx="1328737" cy="382587"/>
            <a:chOff x="2919" y="3360"/>
            <a:chExt cx="837" cy="241"/>
          </a:xfrm>
        </p:grpSpPr>
        <p:sp>
          <p:nvSpPr>
            <p:cNvPr id="57355" name="Rectangle 11"/>
            <p:cNvSpPr>
              <a:spLocks noChangeArrowheads="1"/>
            </p:cNvSpPr>
            <p:nvPr/>
          </p:nvSpPr>
          <p:spPr bwMode="auto">
            <a:xfrm>
              <a:off x="2919" y="3417"/>
              <a:ext cx="144" cy="14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56" name="Text Box 12"/>
            <p:cNvSpPr txBox="1">
              <a:spLocks noChangeArrowheads="1"/>
            </p:cNvSpPr>
            <p:nvPr/>
          </p:nvSpPr>
          <p:spPr bwMode="auto">
            <a:xfrm>
              <a:off x="3063" y="3369"/>
              <a:ext cx="62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Tahoma" pitchFamily="34" charset="0"/>
                </a:rPr>
                <a:t>Ecuador</a:t>
              </a:r>
            </a:p>
          </p:txBody>
        </p:sp>
        <p:sp>
          <p:nvSpPr>
            <p:cNvPr id="57357" name="Text Box 13"/>
            <p:cNvSpPr txBox="1">
              <a:spLocks noChangeArrowheads="1"/>
            </p:cNvSpPr>
            <p:nvPr/>
          </p:nvSpPr>
          <p:spPr bwMode="auto">
            <a:xfrm>
              <a:off x="3600" y="3360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57358" name="Group 14"/>
          <p:cNvGrpSpPr>
            <a:grpSpLocks/>
          </p:cNvGrpSpPr>
          <p:nvPr/>
        </p:nvGrpSpPr>
        <p:grpSpPr bwMode="auto">
          <a:xfrm>
            <a:off x="5148263" y="4919663"/>
            <a:ext cx="1538287" cy="396875"/>
            <a:chOff x="2919" y="3552"/>
            <a:chExt cx="969" cy="250"/>
          </a:xfrm>
        </p:grpSpPr>
        <p:sp>
          <p:nvSpPr>
            <p:cNvPr id="57359" name="Rectangle 15"/>
            <p:cNvSpPr>
              <a:spLocks noChangeArrowheads="1"/>
            </p:cNvSpPr>
            <p:nvPr/>
          </p:nvSpPr>
          <p:spPr bwMode="auto">
            <a:xfrm>
              <a:off x="2919" y="3609"/>
              <a:ext cx="144" cy="14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0" name="Text Box 16"/>
            <p:cNvSpPr txBox="1">
              <a:spLocks noChangeArrowheads="1"/>
            </p:cNvSpPr>
            <p:nvPr/>
          </p:nvSpPr>
          <p:spPr bwMode="auto">
            <a:xfrm>
              <a:off x="3063" y="3570"/>
              <a:ext cx="777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Tahoma" pitchFamily="34" charset="0"/>
                </a:rPr>
                <a:t>Costa Rica</a:t>
              </a:r>
            </a:p>
          </p:txBody>
        </p:sp>
        <p:sp>
          <p:nvSpPr>
            <p:cNvPr id="57361" name="Text Box 17"/>
            <p:cNvSpPr txBox="1">
              <a:spLocks noChangeArrowheads="1"/>
            </p:cNvSpPr>
            <p:nvPr/>
          </p:nvSpPr>
          <p:spPr bwMode="auto">
            <a:xfrm>
              <a:off x="3732" y="3552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57362" name="Group 18"/>
          <p:cNvGrpSpPr>
            <a:grpSpLocks/>
          </p:cNvGrpSpPr>
          <p:nvPr/>
        </p:nvGrpSpPr>
        <p:grpSpPr bwMode="auto">
          <a:xfrm>
            <a:off x="6748463" y="4919663"/>
            <a:ext cx="1252537" cy="382587"/>
            <a:chOff x="2919" y="3744"/>
            <a:chExt cx="789" cy="241"/>
          </a:xfrm>
        </p:grpSpPr>
        <p:sp>
          <p:nvSpPr>
            <p:cNvPr id="57363" name="Rectangle 19"/>
            <p:cNvSpPr>
              <a:spLocks noChangeArrowheads="1"/>
            </p:cNvSpPr>
            <p:nvPr/>
          </p:nvSpPr>
          <p:spPr bwMode="auto">
            <a:xfrm>
              <a:off x="2919" y="3801"/>
              <a:ext cx="144" cy="14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64" name="Text Box 20"/>
            <p:cNvSpPr txBox="1">
              <a:spLocks noChangeArrowheads="1"/>
            </p:cNvSpPr>
            <p:nvPr/>
          </p:nvSpPr>
          <p:spPr bwMode="auto">
            <a:xfrm>
              <a:off x="3063" y="3753"/>
              <a:ext cx="590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bg1"/>
                  </a:solidFill>
                  <a:latin typeface="Tahoma" pitchFamily="34" charset="0"/>
                </a:rPr>
                <a:t>Canada</a:t>
              </a:r>
            </a:p>
          </p:txBody>
        </p:sp>
        <p:sp>
          <p:nvSpPr>
            <p:cNvPr id="57365" name="Text Box 21"/>
            <p:cNvSpPr txBox="1">
              <a:spLocks noChangeArrowheads="1"/>
            </p:cNvSpPr>
            <p:nvPr/>
          </p:nvSpPr>
          <p:spPr bwMode="auto">
            <a:xfrm>
              <a:off x="3552" y="3744"/>
              <a:ext cx="1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>
                  <a:solidFill>
                    <a:schemeClr val="bg1"/>
                  </a:solidFill>
                </a:rPr>
                <a:t>4</a:t>
              </a:r>
            </a:p>
          </p:txBody>
        </p:sp>
      </p:grpSp>
      <p:graphicFrame>
        <p:nvGraphicFramePr>
          <p:cNvPr id="57366" name="Object 22"/>
          <p:cNvGraphicFramePr>
            <a:graphicFrameLocks noChangeAspect="1"/>
          </p:cNvGraphicFramePr>
          <p:nvPr/>
        </p:nvGraphicFramePr>
        <p:xfrm>
          <a:off x="2362200" y="1981200"/>
          <a:ext cx="2801938" cy="3048000"/>
        </p:xfrm>
        <a:graphic>
          <a:graphicData uri="http://schemas.openxmlformats.org/presentationml/2006/ole">
            <p:oleObj spid="_x0000_s57366" r:id="rId4" imgW="0" imgH="0" progId="PowerPlugsChart.Document">
              <p:embed/>
            </p:oleObj>
          </a:graphicData>
        </a:graphic>
      </p:graphicFrame>
      <p:graphicFrame>
        <p:nvGraphicFramePr>
          <p:cNvPr id="57367" name="Object 23"/>
          <p:cNvGraphicFramePr>
            <a:graphicFrameLocks noChangeAspect="1"/>
          </p:cNvGraphicFramePr>
          <p:nvPr/>
        </p:nvGraphicFramePr>
        <p:xfrm>
          <a:off x="5697538" y="1895475"/>
          <a:ext cx="2701925" cy="3057525"/>
        </p:xfrm>
        <a:graphic>
          <a:graphicData uri="http://schemas.openxmlformats.org/presentationml/2006/ole">
            <p:oleObj spid="_x0000_s57367" r:id="rId5" imgW="0" imgH="0" progId="PowerPlugsChart.Document">
              <p:embed/>
            </p:oleObj>
          </a:graphicData>
        </a:graphic>
      </p:graphicFrame>
      <p:sp>
        <p:nvSpPr>
          <p:cNvPr id="57368" name="Rectangle 24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133600" y="762000"/>
            <a:ext cx="6400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369" name="Text Box 25"/>
          <p:cNvSpPr txBox="1">
            <a:spLocks noChangeArrowheads="1"/>
          </p:cNvSpPr>
          <p:nvPr/>
        </p:nvSpPr>
        <p:spPr bwMode="auto">
          <a:xfrm>
            <a:off x="3376613" y="4876800"/>
            <a:ext cx="2476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solidFill>
                  <a:schemeClr val="bg1"/>
                </a:solidFill>
              </a:rPr>
              <a:t>1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D58420-AAAC-43BB-B1E2-0CA62CF08231}" type="slidenum">
              <a:rPr lang="en-US"/>
              <a:pPr/>
              <a:t>18</a:t>
            </a:fld>
            <a:endParaRPr lang="en-US"/>
          </a:p>
        </p:txBody>
      </p:sp>
      <p:pic>
        <p:nvPicPr>
          <p:cNvPr id="29698" name="Picture 2" descr="b14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762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1: The e-Government Context</a:t>
            </a:r>
            <a:endParaRPr lang="en-CA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7400" y="1219200"/>
            <a:ext cx="7086600" cy="8382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Two dimensions of the e-Government context are of importance: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5029200" y="1752600"/>
            <a:ext cx="2362200" cy="1143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105400" y="1774825"/>
            <a:ext cx="2257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ahoma" pitchFamily="34" charset="0"/>
              </a:rPr>
              <a:t>Users of e-Government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5084763" y="2057400"/>
            <a:ext cx="2306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User demand and capacity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5029200" y="5029200"/>
            <a:ext cx="2514600" cy="1447800"/>
          </a:xfrm>
          <a:prstGeom prst="rect">
            <a:avLst/>
          </a:prstGeom>
          <a:solidFill>
            <a:srgbClr val="FFA82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Text Box 12"/>
          <p:cNvSpPr txBox="1">
            <a:spLocks noChangeArrowheads="1"/>
          </p:cNvSpPr>
          <p:nvPr/>
        </p:nvSpPr>
        <p:spPr bwMode="auto">
          <a:xfrm>
            <a:off x="5486400" y="5029200"/>
            <a:ext cx="1600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Supply of </a:t>
            </a:r>
            <a:br>
              <a:rPr lang="en-US" sz="1400" b="1">
                <a:latin typeface="Tahoma" pitchFamily="34" charset="0"/>
              </a:rPr>
            </a:br>
            <a:r>
              <a:rPr lang="en-US" sz="1400" b="1">
                <a:latin typeface="Tahoma" pitchFamily="34" charset="0"/>
              </a:rPr>
              <a:t>e-Government</a:t>
            </a:r>
          </a:p>
        </p:txBody>
      </p:sp>
      <p:sp>
        <p:nvSpPr>
          <p:cNvPr id="29709" name="Text Box 13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105400" y="5470525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Technological infrastructure</a:t>
            </a:r>
          </a:p>
        </p:txBody>
      </p:sp>
      <p:sp>
        <p:nvSpPr>
          <p:cNvPr id="29712" name="Text Box 1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105400" y="5745163"/>
            <a:ext cx="236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Public Service Capacity</a:t>
            </a:r>
          </a:p>
        </p:txBody>
      </p:sp>
      <p:sp>
        <p:nvSpPr>
          <p:cNvPr id="29713" name="Text Box 1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105400" y="601980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Enterprise: regulations &amp; legislation</a:t>
            </a:r>
          </a:p>
        </p:txBody>
      </p:sp>
      <p:sp>
        <p:nvSpPr>
          <p:cNvPr id="29714" name="Text Box 18"/>
          <p:cNvSpPr txBox="1">
            <a:spLocks noChangeArrowheads="1"/>
          </p:cNvSpPr>
          <p:nvPr/>
        </p:nvSpPr>
        <p:spPr bwMode="auto">
          <a:xfrm>
            <a:off x="5084763" y="2286000"/>
            <a:ext cx="69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Trust</a:t>
            </a:r>
          </a:p>
        </p:txBody>
      </p:sp>
      <p:sp>
        <p:nvSpPr>
          <p:cNvPr id="29715" name="Text Box 19"/>
          <p:cNvSpPr txBox="1">
            <a:spLocks noChangeArrowheads="1"/>
          </p:cNvSpPr>
          <p:nvPr/>
        </p:nvSpPr>
        <p:spPr bwMode="auto">
          <a:xfrm>
            <a:off x="5084763" y="2514600"/>
            <a:ext cx="192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Access to Technology</a:t>
            </a:r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utoUpdateAnimBg="0"/>
      <p:bldP spid="29700" grpId="0" build="p" autoUpdateAnimBg="0" advAuto="0"/>
      <p:bldP spid="29706" grpId="0" animBg="1"/>
      <p:bldP spid="29708" grpId="0" autoUpdateAnimBg="0"/>
      <p:bldP spid="29709" grpId="0" autoUpdateAnimBg="0"/>
      <p:bldP spid="29712" grpId="0" autoUpdateAnimBg="0"/>
      <p:bldP spid="29713" grpId="0" autoUpdateAnimBg="0"/>
      <p:bldP spid="29716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D0B4B5-9947-48D5-8DC2-31A8A0399C05}" type="slidenum">
              <a:rPr lang="en-US"/>
              <a:pPr/>
              <a:t>19</a:t>
            </a:fld>
            <a:endParaRPr lang="en-US"/>
          </a:p>
        </p:txBody>
      </p:sp>
      <p:pic>
        <p:nvPicPr>
          <p:cNvPr id="34818" name="Picture 2" descr="b14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086600" cy="762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Government’s supply of e-Government</a:t>
            </a:r>
            <a:endParaRPr lang="en-CA"/>
          </a:p>
        </p:txBody>
      </p:sp>
      <p:sp>
        <p:nvSpPr>
          <p:cNvPr id="34837" name="Text Box 21"/>
          <p:cNvSpPr txBox="1">
            <a:spLocks noChangeArrowheads="1"/>
          </p:cNvSpPr>
          <p:nvPr/>
        </p:nvSpPr>
        <p:spPr bwMode="auto">
          <a:xfrm>
            <a:off x="1828800" y="1447800"/>
            <a:ext cx="2108200" cy="828675"/>
          </a:xfrm>
          <a:prstGeom prst="rect">
            <a:avLst/>
          </a:prstGeom>
          <a:solidFill>
            <a:srgbClr val="FFB03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Technological 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Infrastructure</a:t>
            </a:r>
          </a:p>
        </p:txBody>
      </p:sp>
      <p:sp>
        <p:nvSpPr>
          <p:cNvPr id="34838" name="Line 22"/>
          <p:cNvSpPr>
            <a:spLocks noChangeShapeType="1"/>
          </p:cNvSpPr>
          <p:nvPr/>
        </p:nvSpPr>
        <p:spPr bwMode="auto">
          <a:xfrm>
            <a:off x="3962400" y="19304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39" name="Line 23"/>
          <p:cNvSpPr>
            <a:spLocks noChangeShapeType="1"/>
          </p:cNvSpPr>
          <p:nvPr/>
        </p:nvSpPr>
        <p:spPr bwMode="auto">
          <a:xfrm>
            <a:off x="4191000" y="1778000"/>
            <a:ext cx="0" cy="29718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0" name="Text Box 24"/>
          <p:cNvSpPr txBox="1">
            <a:spLocks noChangeArrowheads="1"/>
          </p:cNvSpPr>
          <p:nvPr/>
        </p:nvSpPr>
        <p:spPr bwMode="auto">
          <a:xfrm>
            <a:off x="4572000" y="1593850"/>
            <a:ext cx="2541588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  <a:latin typeface="Tahoma" pitchFamily="34" charset="0"/>
              </a:rPr>
              <a:t>Broadband</a:t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endParaRPr lang="en-US">
              <a:solidFill>
                <a:srgbClr val="FFFFFF"/>
              </a:solidFill>
              <a:latin typeface="Tahoma" pitchFamily="34" charset="0"/>
            </a:endParaRPr>
          </a:p>
          <a:p>
            <a:pPr eaLnBrk="0" hangingPunct="0"/>
            <a:r>
              <a:rPr lang="en-US">
                <a:solidFill>
                  <a:srgbClr val="FFFFFF"/>
                </a:solidFill>
                <a:latin typeface="Tahoma" pitchFamily="34" charset="0"/>
              </a:rPr>
              <a:t>Mobile</a:t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r>
              <a:rPr lang="en-US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r>
              <a:rPr lang="en-US">
                <a:solidFill>
                  <a:srgbClr val="FFFFFF"/>
                </a:solidFill>
                <a:latin typeface="Tahoma" pitchFamily="34" charset="0"/>
              </a:rPr>
              <a:t>Wireless at Home</a:t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r>
              <a:rPr lang="en-US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r>
              <a:rPr lang="en-US">
                <a:solidFill>
                  <a:srgbClr val="FFFFFF"/>
                </a:solidFill>
                <a:latin typeface="Tahoma" pitchFamily="34" charset="0"/>
              </a:rPr>
              <a:t>Television</a:t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r>
              <a:rPr lang="en-US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r>
              <a:rPr lang="en-US">
                <a:solidFill>
                  <a:srgbClr val="FFFFFF"/>
                </a:solidFill>
                <a:latin typeface="Tahoma" pitchFamily="34" charset="0"/>
              </a:rPr>
              <a:t>Power line</a:t>
            </a:r>
          </a:p>
        </p:txBody>
      </p:sp>
      <p:sp>
        <p:nvSpPr>
          <p:cNvPr id="34841" name="Line 25"/>
          <p:cNvSpPr>
            <a:spLocks noChangeShapeType="1"/>
          </p:cNvSpPr>
          <p:nvPr/>
        </p:nvSpPr>
        <p:spPr bwMode="auto">
          <a:xfrm>
            <a:off x="4191000" y="17780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2" name="Line 26"/>
          <p:cNvSpPr>
            <a:spLocks noChangeShapeType="1"/>
          </p:cNvSpPr>
          <p:nvPr/>
        </p:nvSpPr>
        <p:spPr bwMode="auto">
          <a:xfrm>
            <a:off x="4191000" y="25400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3" name="Line 27"/>
          <p:cNvSpPr>
            <a:spLocks noChangeShapeType="1"/>
          </p:cNvSpPr>
          <p:nvPr/>
        </p:nvSpPr>
        <p:spPr bwMode="auto">
          <a:xfrm>
            <a:off x="4191000" y="33020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4" name="Line 28"/>
          <p:cNvSpPr>
            <a:spLocks noChangeShapeType="1"/>
          </p:cNvSpPr>
          <p:nvPr/>
        </p:nvSpPr>
        <p:spPr bwMode="auto">
          <a:xfrm>
            <a:off x="4191000" y="40640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5" name="Line 29"/>
          <p:cNvSpPr>
            <a:spLocks noChangeShapeType="1"/>
          </p:cNvSpPr>
          <p:nvPr/>
        </p:nvSpPr>
        <p:spPr bwMode="auto">
          <a:xfrm>
            <a:off x="4191000" y="47498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46" name="Text Box 30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utoUpdateAnimBg="0"/>
      <p:bldP spid="34846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62273-94E2-4107-80C0-A85BEE22553D}" type="slidenum">
              <a:rPr lang="en-US"/>
              <a:pPr/>
              <a:t>2</a:t>
            </a:fld>
            <a:endParaRPr lang="en-US"/>
          </a:p>
        </p:txBody>
      </p:sp>
      <p:pic>
        <p:nvPicPr>
          <p:cNvPr id="16389" name="Picture 5" descr="g2.jpg                                                         0007CAD2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85800"/>
            <a:ext cx="51054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Presentation Overview</a:t>
            </a:r>
            <a:endParaRPr lang="en-C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2057400"/>
            <a:ext cx="7162800" cy="2133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Project Overview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Project Result: </a:t>
            </a:r>
            <a:r>
              <a:rPr lang="en-US" sz="2100" i="1">
                <a:solidFill>
                  <a:schemeClr val="bg1"/>
                </a:solidFill>
                <a:latin typeface="Tahoma" pitchFamily="34" charset="0"/>
              </a:rPr>
              <a:t>A Toolkit for e-Government: Issues, Impacts and Insights</a:t>
            </a:r>
            <a:br>
              <a:rPr lang="en-US" sz="2100" i="1">
                <a:solidFill>
                  <a:schemeClr val="bg1"/>
                </a:solidFill>
                <a:latin typeface="Tahoma" pitchFamily="34" charset="0"/>
              </a:rPr>
            </a:br>
            <a:endParaRPr lang="en-US" sz="2100" i="1">
              <a:solidFill>
                <a:schemeClr val="bg1"/>
              </a:solidFill>
              <a:latin typeface="Tahoma" pitchFamily="34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Key Questions for Consideration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A28BC-8BA0-4FB6-BC3F-40EACACF6CAE}" type="slidenum">
              <a:rPr lang="en-US"/>
              <a:pPr/>
              <a:t>20</a:t>
            </a:fld>
            <a:endParaRPr lang="en-US"/>
          </a:p>
        </p:txBody>
      </p:sp>
      <p:pic>
        <p:nvPicPr>
          <p:cNvPr id="35842" name="Picture 2" descr="b14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086600" cy="762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Government’s supply of e-Government</a:t>
            </a:r>
            <a:endParaRPr lang="en-CA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1828800" y="2530475"/>
            <a:ext cx="2125663" cy="828675"/>
          </a:xfrm>
          <a:prstGeom prst="rect">
            <a:avLst/>
          </a:prstGeom>
          <a:solidFill>
            <a:srgbClr val="FFB03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Public Service 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Capacity</a:t>
            </a:r>
          </a:p>
        </p:txBody>
      </p:sp>
      <p:sp>
        <p:nvSpPr>
          <p:cNvPr id="35855" name="Line 15"/>
          <p:cNvSpPr>
            <a:spLocks noChangeShapeType="1"/>
          </p:cNvSpPr>
          <p:nvPr/>
        </p:nvSpPr>
        <p:spPr bwMode="auto">
          <a:xfrm>
            <a:off x="3962400" y="292100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6" name="Line 16"/>
          <p:cNvSpPr>
            <a:spLocks noChangeShapeType="1"/>
          </p:cNvSpPr>
          <p:nvPr/>
        </p:nvSpPr>
        <p:spPr bwMode="auto">
          <a:xfrm>
            <a:off x="4191000" y="2540000"/>
            <a:ext cx="0" cy="762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4572000" y="2355850"/>
            <a:ext cx="3679825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  <a:latin typeface="Tahoma" pitchFamily="34" charset="0"/>
              </a:rPr>
              <a:t>Number of Staff</a:t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endParaRPr lang="en-US">
              <a:solidFill>
                <a:srgbClr val="FFFFFF"/>
              </a:solidFill>
              <a:latin typeface="Tahoma" pitchFamily="34" charset="0"/>
            </a:endParaRPr>
          </a:p>
          <a:p>
            <a:pPr eaLnBrk="0" hangingPunct="0"/>
            <a:r>
              <a:rPr lang="en-US">
                <a:solidFill>
                  <a:srgbClr val="FFFFFF"/>
                </a:solidFill>
                <a:latin typeface="Tahoma" pitchFamily="34" charset="0"/>
              </a:rPr>
              <a:t>Training</a:t>
            </a: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en-US" sz="2000">
                <a:solidFill>
                  <a:srgbClr val="FFFFFF"/>
                </a:solidFill>
                <a:latin typeface="Tahoma" pitchFamily="34" charset="0"/>
              </a:rPr>
            </a:br>
            <a:r>
              <a:rPr lang="en-US" sz="2000">
                <a:solidFill>
                  <a:srgbClr val="FFFFFF"/>
                </a:solidFill>
                <a:latin typeface="Tahoma" pitchFamily="34" charset="0"/>
              </a:rPr>
              <a:t>   - Knowledge, Skills, Attitudes</a:t>
            </a:r>
            <a:r>
              <a:rPr lang="en-US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r>
              <a:rPr lang="en-US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endParaRPr lang="en-US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35858" name="Line 18"/>
          <p:cNvSpPr>
            <a:spLocks noChangeShapeType="1"/>
          </p:cNvSpPr>
          <p:nvPr/>
        </p:nvSpPr>
        <p:spPr bwMode="auto">
          <a:xfrm>
            <a:off x="4191000" y="25400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59" name="Line 19"/>
          <p:cNvSpPr>
            <a:spLocks noChangeShapeType="1"/>
          </p:cNvSpPr>
          <p:nvPr/>
        </p:nvSpPr>
        <p:spPr bwMode="auto">
          <a:xfrm>
            <a:off x="4191000" y="330200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5860" name="Text Box 20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21E1-237B-4894-A8D5-CE795D646CE1}" type="slidenum">
              <a:rPr lang="en-US"/>
              <a:pPr/>
              <a:t>21</a:t>
            </a:fld>
            <a:endParaRPr lang="en-US"/>
          </a:p>
        </p:txBody>
      </p:sp>
      <p:pic>
        <p:nvPicPr>
          <p:cNvPr id="36866" name="Picture 2" descr="b14.jpg                                                        0007CAD3HUser                          B61E10AC: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7086600" cy="762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Government’s supply of e-Government</a:t>
            </a:r>
            <a:endParaRPr lang="en-CA"/>
          </a:p>
        </p:txBody>
      </p:sp>
      <p:sp>
        <p:nvSpPr>
          <p:cNvPr id="36870" name="Text Box 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1828800" y="2530475"/>
            <a:ext cx="2044700" cy="1196975"/>
          </a:xfrm>
          <a:prstGeom prst="rect">
            <a:avLst/>
          </a:prstGeom>
          <a:solidFill>
            <a:srgbClr val="FFB03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Tahoma" pitchFamily="34" charset="0"/>
              </a:rPr>
              <a:t>Enterprise: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Regulations &amp;</a:t>
            </a:r>
            <a:br>
              <a:rPr lang="en-US">
                <a:latin typeface="Tahoma" pitchFamily="34" charset="0"/>
              </a:rPr>
            </a:br>
            <a:r>
              <a:rPr lang="en-US">
                <a:latin typeface="Tahoma" pitchFamily="34" charset="0"/>
              </a:rPr>
              <a:t>Legislation</a:t>
            </a:r>
          </a:p>
        </p:txBody>
      </p:sp>
      <p:sp>
        <p:nvSpPr>
          <p:cNvPr id="36876" name="Line 12"/>
          <p:cNvSpPr>
            <a:spLocks noChangeShapeType="1"/>
          </p:cNvSpPr>
          <p:nvPr/>
        </p:nvSpPr>
        <p:spPr bwMode="auto">
          <a:xfrm>
            <a:off x="3886200" y="3168650"/>
            <a:ext cx="2286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7" name="Line 13"/>
          <p:cNvSpPr>
            <a:spLocks noChangeShapeType="1"/>
          </p:cNvSpPr>
          <p:nvPr/>
        </p:nvSpPr>
        <p:spPr bwMode="auto">
          <a:xfrm>
            <a:off x="4114800" y="3016250"/>
            <a:ext cx="0" cy="15240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78" name="Text Box 1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495800" y="2832100"/>
            <a:ext cx="32575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FFFF"/>
                </a:solidFill>
                <a:latin typeface="Tahoma" pitchFamily="34" charset="0"/>
              </a:rPr>
              <a:t>Privacy</a:t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endParaRPr lang="en-US">
              <a:solidFill>
                <a:srgbClr val="FFFFFF"/>
              </a:solidFill>
              <a:latin typeface="Tahoma" pitchFamily="34" charset="0"/>
            </a:endParaRPr>
          </a:p>
          <a:p>
            <a:pPr eaLnBrk="0" hangingPunct="0"/>
            <a:r>
              <a:rPr lang="en-US">
                <a:solidFill>
                  <a:srgbClr val="FFFFFF"/>
                </a:solidFill>
                <a:latin typeface="Tahoma" pitchFamily="34" charset="0"/>
              </a:rPr>
              <a:t>Security</a:t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r>
              <a:rPr lang="en-US">
                <a:solidFill>
                  <a:srgbClr val="FFFFFF"/>
                </a:solidFill>
                <a:latin typeface="Tahoma" pitchFamily="34" charset="0"/>
              </a:rPr>
              <a:t/>
            </a:r>
            <a:br>
              <a:rPr lang="en-US">
                <a:solidFill>
                  <a:srgbClr val="FFFFFF"/>
                </a:solidFill>
                <a:latin typeface="Tahoma" pitchFamily="34" charset="0"/>
              </a:rPr>
            </a:br>
            <a:r>
              <a:rPr lang="en-US">
                <a:solidFill>
                  <a:srgbClr val="FFFFFF"/>
                </a:solidFill>
                <a:latin typeface="Tahoma" pitchFamily="34" charset="0"/>
              </a:rPr>
              <a:t>Affordable Accessibility</a:t>
            </a:r>
          </a:p>
        </p:txBody>
      </p:sp>
      <p:sp>
        <p:nvSpPr>
          <p:cNvPr id="36879" name="Line 15"/>
          <p:cNvSpPr>
            <a:spLocks noChangeShapeType="1"/>
          </p:cNvSpPr>
          <p:nvPr/>
        </p:nvSpPr>
        <p:spPr bwMode="auto">
          <a:xfrm>
            <a:off x="4114800" y="301625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>
            <a:off x="4114800" y="377825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>
            <a:off x="4114800" y="4540250"/>
            <a:ext cx="304800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2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B33CA-14DC-43F2-BE53-9C33F8CDF565}" type="slidenum">
              <a:rPr lang="en-US"/>
              <a:pPr/>
              <a:t>22</a:t>
            </a:fld>
            <a:endParaRPr lang="en-US"/>
          </a:p>
        </p:txBody>
      </p:sp>
      <p:pic>
        <p:nvPicPr>
          <p:cNvPr id="10255" name="Picture 15" descr="b15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8382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2: An e-Government Vision</a:t>
            </a:r>
            <a:endParaRPr lang="en-CA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295400"/>
            <a:ext cx="7086600" cy="44196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  <a:ea typeface="MS Mincho" pitchFamily="49" charset="-128"/>
              </a:rPr>
              <a:t>A vision is a desired future state.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  <a:ea typeface="MS Mincho" pitchFamily="49" charset="-128"/>
              </a:rPr>
            </a:br>
            <a:endParaRPr lang="en-US" sz="2100">
              <a:solidFill>
                <a:schemeClr val="bg1"/>
              </a:solidFill>
              <a:latin typeface="Tahoma" pitchFamily="34" charset="0"/>
              <a:ea typeface="MS Mincho" pitchFamily="49" charset="-128"/>
            </a:endParaRP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  <a:ea typeface="MS Mincho" pitchFamily="49" charset="-128"/>
              </a:rPr>
              <a:t>Why create vision?… to align understanding, commitment and efforts. 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  <a:ea typeface="MS Mincho" pitchFamily="49" charset="-128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  <a:ea typeface="MS Mincho" pitchFamily="49" charset="-128"/>
              </a:rPr>
              <a:t> </a:t>
            </a: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Governments have used technology for different purposes: e.g. service improvement (Canada and UK), cost savings (USA), export market focus (Costa Rica and India), development goals focused (South Africa and Estonia).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 advAuto="0"/>
      <p:bldP spid="10257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956CE-E840-4CA7-A39B-F57478282D74}" type="slidenum">
              <a:rPr lang="en-US"/>
              <a:pPr/>
              <a:t>23</a:t>
            </a:fld>
            <a:endParaRPr lang="en-US"/>
          </a:p>
        </p:txBody>
      </p:sp>
      <p:pic>
        <p:nvPicPr>
          <p:cNvPr id="37890" name="Picture 2" descr="b15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838200"/>
          </a:xfrm>
        </p:spPr>
        <p:txBody>
          <a:bodyPr anchor="t"/>
          <a:lstStyle/>
          <a:p>
            <a:pPr algn="l">
              <a:tabLst>
                <a:tab pos="2911475" algn="l"/>
              </a:tabLst>
            </a:pPr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2: An e-Government Vision</a:t>
            </a:r>
            <a:endParaRPr lang="en-CA"/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5029200" y="1752600"/>
            <a:ext cx="2362200" cy="1143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105400" y="1774825"/>
            <a:ext cx="2257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ahoma" pitchFamily="34" charset="0"/>
              </a:rPr>
              <a:t>Users of e-Government</a:t>
            </a:r>
          </a:p>
        </p:txBody>
      </p:sp>
      <p:sp>
        <p:nvSpPr>
          <p:cNvPr id="37897" name="Text Box 9"/>
          <p:cNvSpPr txBox="1">
            <a:spLocks noChangeArrowheads="1"/>
          </p:cNvSpPr>
          <p:nvPr/>
        </p:nvSpPr>
        <p:spPr bwMode="auto">
          <a:xfrm>
            <a:off x="5084763" y="2057400"/>
            <a:ext cx="2306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User demand and capacity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5029200" y="5029200"/>
            <a:ext cx="2514600" cy="1447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5486400" y="5029200"/>
            <a:ext cx="1600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Supply of </a:t>
            </a:r>
            <a:br>
              <a:rPr lang="en-US" sz="1400" b="1">
                <a:latin typeface="Tahoma" pitchFamily="34" charset="0"/>
              </a:rPr>
            </a:br>
            <a:r>
              <a:rPr lang="en-US" sz="1400" b="1">
                <a:latin typeface="Tahoma" pitchFamily="34" charset="0"/>
              </a:rPr>
              <a:t>e-Government</a:t>
            </a:r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5105400" y="5470525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Technological infrastructure</a:t>
            </a:r>
          </a:p>
        </p:txBody>
      </p:sp>
      <p:sp>
        <p:nvSpPr>
          <p:cNvPr id="37901" name="Text Box 13"/>
          <p:cNvSpPr txBox="1">
            <a:spLocks noChangeArrowheads="1"/>
          </p:cNvSpPr>
          <p:nvPr/>
        </p:nvSpPr>
        <p:spPr bwMode="auto">
          <a:xfrm>
            <a:off x="5105400" y="5745163"/>
            <a:ext cx="236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Public Service Capacity</a:t>
            </a:r>
          </a:p>
        </p:txBody>
      </p:sp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5105400" y="601980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Enterprise: regulations &amp; legislation</a:t>
            </a:r>
          </a:p>
        </p:txBody>
      </p:sp>
      <p:sp>
        <p:nvSpPr>
          <p:cNvPr id="37903" name="Text Box 15"/>
          <p:cNvSpPr txBox="1">
            <a:spLocks noChangeArrowheads="1"/>
          </p:cNvSpPr>
          <p:nvPr/>
        </p:nvSpPr>
        <p:spPr bwMode="auto">
          <a:xfrm>
            <a:off x="5084763" y="2286000"/>
            <a:ext cx="69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Trust</a:t>
            </a:r>
          </a:p>
        </p:txBody>
      </p:sp>
      <p:sp>
        <p:nvSpPr>
          <p:cNvPr id="37904" name="Text Box 16"/>
          <p:cNvSpPr txBox="1">
            <a:spLocks noChangeArrowheads="1"/>
          </p:cNvSpPr>
          <p:nvPr/>
        </p:nvSpPr>
        <p:spPr bwMode="auto">
          <a:xfrm>
            <a:off x="5084763" y="2514600"/>
            <a:ext cx="192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Access to Technology</a:t>
            </a:r>
          </a:p>
        </p:txBody>
      </p:sp>
      <p:sp>
        <p:nvSpPr>
          <p:cNvPr id="37909" name="Oval 2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81600" y="3581400"/>
            <a:ext cx="2209800" cy="762000"/>
          </a:xfrm>
          <a:prstGeom prst="ellipse">
            <a:avLst/>
          </a:prstGeom>
          <a:solidFill>
            <a:srgbClr val="FFB03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5640388" y="3810000"/>
            <a:ext cx="13081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e-Gov Vision</a:t>
            </a:r>
          </a:p>
        </p:txBody>
      </p:sp>
      <p:sp>
        <p:nvSpPr>
          <p:cNvPr id="37919" name="Rectangle 3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638800" y="38100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0" name="Text Box 32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909" grpId="0" animBg="1"/>
      <p:bldP spid="37918" grpId="0" autoUpdateAnimBg="0"/>
      <p:bldP spid="3792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E7B46-56F4-4834-9F2F-F01E28D4FEF5}" type="slidenum">
              <a:rPr lang="en-US"/>
              <a:pPr/>
              <a:t>24</a:t>
            </a:fld>
            <a:endParaRPr lang="en-US"/>
          </a:p>
        </p:txBody>
      </p:sp>
      <p:pic>
        <p:nvPicPr>
          <p:cNvPr id="23559" name="Picture 7" descr="b16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2: An e-Government Vision</a:t>
            </a:r>
            <a:endParaRPr lang="en-CA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2133600" y="1371600"/>
            <a:ext cx="54864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28600" indent="-228600" eaLnBrk="0" hangingPunct="0">
              <a:buFontTx/>
              <a:buChar char="•"/>
            </a:pPr>
            <a:r>
              <a:rPr lang="en-US" sz="2100">
                <a:solidFill>
                  <a:srgbClr val="FFFFFF"/>
                </a:solidFill>
                <a:latin typeface="Tahoma" pitchFamily="34" charset="0"/>
              </a:rPr>
              <a:t>Improving Access to Government Services</a:t>
            </a:r>
            <a:br>
              <a:rPr lang="en-US" sz="2100">
                <a:solidFill>
                  <a:srgbClr val="FFFFFF"/>
                </a:solidFill>
                <a:latin typeface="Tahoma" pitchFamily="34" charset="0"/>
              </a:rPr>
            </a:br>
            <a:endParaRPr lang="en-US" sz="2100">
              <a:solidFill>
                <a:srgbClr val="FFFFFF"/>
              </a:solidFill>
              <a:latin typeface="Tahoma" pitchFamily="34" charset="0"/>
            </a:endParaRPr>
          </a:p>
          <a:p>
            <a:pPr marL="228600" indent="-228600" eaLnBrk="0" hangingPunct="0">
              <a:buFontTx/>
              <a:buChar char="•"/>
            </a:pPr>
            <a:r>
              <a:rPr lang="en-US" sz="2100">
                <a:solidFill>
                  <a:srgbClr val="FFFFFF"/>
                </a:solidFill>
                <a:latin typeface="Tahoma" pitchFamily="34" charset="0"/>
              </a:rPr>
              <a:t>Transit to Knowledge Age</a:t>
            </a:r>
          </a:p>
          <a:p>
            <a:pPr marL="228600" indent="-228600" eaLnBrk="0" hangingPunct="0">
              <a:buFontTx/>
              <a:buChar char="•"/>
            </a:pPr>
            <a:endParaRPr lang="en-US" sz="2100">
              <a:solidFill>
                <a:srgbClr val="FFFFFF"/>
              </a:solidFill>
              <a:latin typeface="Tahoma" pitchFamily="34" charset="0"/>
            </a:endParaRPr>
          </a:p>
          <a:p>
            <a:pPr marL="228600" indent="-228600" eaLnBrk="0" hangingPunct="0">
              <a:buFontTx/>
              <a:buChar char="•"/>
            </a:pPr>
            <a:r>
              <a:rPr lang="en-US" sz="2100">
                <a:solidFill>
                  <a:srgbClr val="FFFFFF"/>
                </a:solidFill>
                <a:latin typeface="Tahoma" pitchFamily="34" charset="0"/>
              </a:rPr>
              <a:t>Strengthen Democracy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62" grpId="0" autoUpdateAnimBg="0"/>
      <p:bldP spid="23565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0838FF-501F-46AF-9183-09B06A3CA351}" type="slidenum">
              <a:rPr lang="en-US"/>
              <a:pPr/>
              <a:t>25</a:t>
            </a:fld>
            <a:endParaRPr lang="en-US"/>
          </a:p>
        </p:txBody>
      </p:sp>
      <p:pic>
        <p:nvPicPr>
          <p:cNvPr id="38914" name="Picture 2" descr="b16.jpg                                                        0007CAD3HUser                          B61E10AC: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2: An e-Government Vision</a:t>
            </a:r>
            <a:endParaRPr lang="en-CA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7086600" cy="3276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i="1">
                <a:solidFill>
                  <a:schemeClr val="bg1"/>
                </a:solidFill>
                <a:latin typeface="Tahoma" pitchFamily="34" charset="0"/>
              </a:rPr>
              <a:t>Ecuador’s connectivity vision</a:t>
            </a: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: </a:t>
            </a: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to guarantee every person democratic access to the benefits and opportunities generated by the knowledge society,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and to be a more integrated, efficient and competitive country at a regional and international level. </a:t>
            </a:r>
          </a:p>
          <a:p>
            <a:pPr>
              <a:lnSpc>
                <a:spcPct val="90000"/>
              </a:lnSpc>
            </a:pPr>
            <a:endParaRPr lang="en-US" sz="210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100" i="1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Canada’s service vision</a:t>
            </a: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: to use information and communication technology to enhance Canadians’ access to improved citizen-centred, integrated services, anytime, anywhere and in the official language of their choice.</a:t>
            </a:r>
            <a:endParaRPr lang="en-CA" sz="2100">
              <a:solidFill>
                <a:schemeClr val="bg1"/>
              </a:solidFill>
              <a:latin typeface="Tahoma" pitchFamily="34" charset="0"/>
              <a:cs typeface="Times New Roman" pitchFamily="18" charset="0"/>
              <a:hlinkClick r:id="" action="ppaction://noaction"/>
            </a:endParaRPr>
          </a:p>
        </p:txBody>
      </p:sp>
      <p:sp>
        <p:nvSpPr>
          <p:cNvPr id="38919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828800" y="6858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6" grpId="0" build="p" autoUpdateAnimBg="0" advAuto="0"/>
      <p:bldP spid="38920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D91F6-33D6-4C18-9E91-68E09699BAA7}" type="slidenum">
              <a:rPr lang="en-US"/>
              <a:pPr/>
              <a:t>26</a:t>
            </a:fld>
            <a:endParaRPr lang="en-US"/>
          </a:p>
        </p:txBody>
      </p:sp>
      <p:pic>
        <p:nvPicPr>
          <p:cNvPr id="11279" name="Picture 15" descr="b17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3: Setting Objectives</a:t>
            </a:r>
            <a:endParaRPr lang="en-CA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7086600" cy="39624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Objectives provide the means by which the government will move from its present state (its context) to the fulfillment of its e-Government vision.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Objectives should be rooted in those areas that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are most important to realize the vision, and that demonstrate the greatest gap between what exists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and what is needed. 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 advAuto="0"/>
      <p:bldP spid="11281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F18B9-321F-4651-B008-BDEE69065BFA}" type="slidenum">
              <a:rPr lang="en-US"/>
              <a:pPr/>
              <a:t>27</a:t>
            </a:fld>
            <a:endParaRPr lang="en-US"/>
          </a:p>
        </p:txBody>
      </p:sp>
      <p:pic>
        <p:nvPicPr>
          <p:cNvPr id="39938" name="Picture 2" descr="b17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3: Setting Objectives</a:t>
            </a:r>
            <a:endParaRPr lang="en-CA"/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5029200" y="1752600"/>
            <a:ext cx="2362200" cy="1143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5105400" y="1774825"/>
            <a:ext cx="2257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ahoma" pitchFamily="34" charset="0"/>
              </a:rPr>
              <a:t>Users of e-Government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5084763" y="2057400"/>
            <a:ext cx="2306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User demand and capacity</a:t>
            </a:r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5029200" y="5029200"/>
            <a:ext cx="2514600" cy="1447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486400" y="5029200"/>
            <a:ext cx="1600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Supply of </a:t>
            </a:r>
            <a:br>
              <a:rPr lang="en-US" sz="1400" b="1">
                <a:latin typeface="Tahoma" pitchFamily="34" charset="0"/>
              </a:rPr>
            </a:br>
            <a:r>
              <a:rPr lang="en-US" sz="1400" b="1">
                <a:latin typeface="Tahoma" pitchFamily="34" charset="0"/>
              </a:rPr>
              <a:t>e-Government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5105400" y="5470525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Technological infrastructure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5105400" y="5745163"/>
            <a:ext cx="236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Public Service Capacity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5105400" y="601980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Enterprise: regulations &amp; legislation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5084763" y="2286000"/>
            <a:ext cx="69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Trust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084763" y="2514600"/>
            <a:ext cx="192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Access to Technology</a:t>
            </a:r>
          </a:p>
        </p:txBody>
      </p:sp>
      <p:sp>
        <p:nvSpPr>
          <p:cNvPr id="39954" name="Oval 18"/>
          <p:cNvSpPr>
            <a:spLocks noChangeArrowheads="1"/>
          </p:cNvSpPr>
          <p:nvPr/>
        </p:nvSpPr>
        <p:spPr bwMode="auto">
          <a:xfrm>
            <a:off x="5181600" y="3581400"/>
            <a:ext cx="2209800" cy="7620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71" name="Text Box 35"/>
          <p:cNvSpPr txBox="1">
            <a:spLocks noChangeArrowheads="1"/>
          </p:cNvSpPr>
          <p:nvPr/>
        </p:nvSpPr>
        <p:spPr bwMode="auto">
          <a:xfrm>
            <a:off x="5624513" y="3810000"/>
            <a:ext cx="1308100" cy="3063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e-Gov Vision</a:t>
            </a:r>
          </a:p>
        </p:txBody>
      </p:sp>
      <p:sp>
        <p:nvSpPr>
          <p:cNvPr id="39973" name="Rectangle 3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29200" y="4343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74" name="Rectangle 3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181600" y="30480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77" name="Text Box 41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  <p:grpSp>
        <p:nvGrpSpPr>
          <p:cNvPr id="39986" name="Group 50"/>
          <p:cNvGrpSpPr>
            <a:grpSpLocks/>
          </p:cNvGrpSpPr>
          <p:nvPr/>
        </p:nvGrpSpPr>
        <p:grpSpPr bwMode="auto">
          <a:xfrm>
            <a:off x="6049963" y="2895600"/>
            <a:ext cx="579437" cy="2133600"/>
            <a:chOff x="3811" y="1824"/>
            <a:chExt cx="365" cy="1344"/>
          </a:xfrm>
        </p:grpSpPr>
        <p:sp>
          <p:nvSpPr>
            <p:cNvPr id="39980" name="Line 44"/>
            <p:cNvSpPr>
              <a:spLocks noChangeShapeType="1"/>
            </p:cNvSpPr>
            <p:nvPr/>
          </p:nvSpPr>
          <p:spPr bwMode="auto">
            <a:xfrm>
              <a:off x="3984" y="2112"/>
              <a:ext cx="0" cy="14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45"/>
            <p:cNvSpPr>
              <a:spLocks noChangeShapeType="1"/>
            </p:cNvSpPr>
            <p:nvPr/>
          </p:nvSpPr>
          <p:spPr bwMode="auto">
            <a:xfrm flipV="1">
              <a:off x="3984" y="2736"/>
              <a:ext cx="0" cy="144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46"/>
            <p:cNvSpPr>
              <a:spLocks noChangeShapeType="1"/>
            </p:cNvSpPr>
            <p:nvPr/>
          </p:nvSpPr>
          <p:spPr bwMode="auto">
            <a:xfrm>
              <a:off x="3984" y="1824"/>
              <a:ext cx="0" cy="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47"/>
            <p:cNvSpPr>
              <a:spLocks noChangeShapeType="1"/>
            </p:cNvSpPr>
            <p:nvPr/>
          </p:nvSpPr>
          <p:spPr bwMode="auto">
            <a:xfrm>
              <a:off x="3984" y="3072"/>
              <a:ext cx="0" cy="96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Text Box 48"/>
            <p:cNvSpPr txBox="1">
              <a:spLocks noChangeArrowheads="1"/>
            </p:cNvSpPr>
            <p:nvPr/>
          </p:nvSpPr>
          <p:spPr bwMode="auto">
            <a:xfrm>
              <a:off x="3811" y="1920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Gap</a:t>
              </a:r>
            </a:p>
          </p:txBody>
        </p:sp>
        <p:sp>
          <p:nvSpPr>
            <p:cNvPr id="39985" name="Text Box 49"/>
            <p:cNvSpPr txBox="1">
              <a:spLocks noChangeArrowheads="1"/>
            </p:cNvSpPr>
            <p:nvPr/>
          </p:nvSpPr>
          <p:spPr bwMode="auto">
            <a:xfrm>
              <a:off x="3811" y="2860"/>
              <a:ext cx="3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600" b="1">
                  <a:solidFill>
                    <a:srgbClr val="FFFFFF"/>
                  </a:solidFill>
                  <a:latin typeface="Arial" pitchFamily="34" charset="0"/>
                </a:rPr>
                <a:t>Gap</a:t>
              </a:r>
            </a:p>
          </p:txBody>
        </p:sp>
      </p:grpSp>
      <p:sp>
        <p:nvSpPr>
          <p:cNvPr id="39964" name="AutoShape 2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29200" y="2895600"/>
            <a:ext cx="2514600" cy="685800"/>
          </a:xfrm>
          <a:prstGeom prst="downArrow">
            <a:avLst>
              <a:gd name="adj1" fmla="val 54574"/>
              <a:gd name="adj2" fmla="val 31713"/>
            </a:avLst>
          </a:prstGeom>
          <a:solidFill>
            <a:srgbClr val="FFB03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7" name="AutoShape 31">
            <a:hlinkClick r:id="" action="ppaction://noaction"/>
          </p:cNvPr>
          <p:cNvSpPr>
            <a:spLocks noChangeArrowheads="1"/>
          </p:cNvSpPr>
          <p:nvPr/>
        </p:nvSpPr>
        <p:spPr bwMode="auto">
          <a:xfrm flipV="1">
            <a:off x="5029200" y="4343400"/>
            <a:ext cx="2514600" cy="685800"/>
          </a:xfrm>
          <a:prstGeom prst="downArrow">
            <a:avLst>
              <a:gd name="adj1" fmla="val 54574"/>
              <a:gd name="adj2" fmla="val 31713"/>
            </a:avLst>
          </a:prstGeom>
          <a:solidFill>
            <a:srgbClr val="FFB03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69" name="Text Box 33"/>
          <p:cNvSpPr txBox="1">
            <a:spLocks noChangeArrowheads="1"/>
          </p:cNvSpPr>
          <p:nvPr/>
        </p:nvSpPr>
        <p:spPr bwMode="auto">
          <a:xfrm>
            <a:off x="5553075" y="2895600"/>
            <a:ext cx="1533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Set Objectives to </a:t>
            </a:r>
          </a:p>
          <a:p>
            <a:pPr algn="ctr" eaLnBrk="0" hangingPunct="0"/>
            <a:r>
              <a:rPr lang="en-US" sz="1200" b="1">
                <a:latin typeface="Tahoma" pitchFamily="34" charset="0"/>
              </a:rPr>
              <a:t>Achieve Vision</a:t>
            </a:r>
          </a:p>
        </p:txBody>
      </p:sp>
      <p:sp>
        <p:nvSpPr>
          <p:cNvPr id="39976" name="Rectangle 4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29200" y="2895600"/>
            <a:ext cx="2362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70" name="Text Box 34"/>
          <p:cNvSpPr txBox="1">
            <a:spLocks noChangeArrowheads="1"/>
          </p:cNvSpPr>
          <p:nvPr/>
        </p:nvSpPr>
        <p:spPr bwMode="auto">
          <a:xfrm>
            <a:off x="5553075" y="4572000"/>
            <a:ext cx="1533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Set Objectives to </a:t>
            </a:r>
          </a:p>
          <a:p>
            <a:pPr algn="ctr" eaLnBrk="0" hangingPunct="0"/>
            <a:r>
              <a:rPr lang="en-US" sz="1200" b="1">
                <a:latin typeface="Tahoma" pitchFamily="34" charset="0"/>
              </a:rPr>
              <a:t>Achieve Vision</a:t>
            </a:r>
          </a:p>
        </p:txBody>
      </p:sp>
      <p:sp>
        <p:nvSpPr>
          <p:cNvPr id="39975" name="Rectangle 3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5029200" y="4343400"/>
            <a:ext cx="2514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9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9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77" grpId="0" autoUpdateAnimBg="0"/>
      <p:bldP spid="39964" grpId="0" animBg="1"/>
      <p:bldP spid="39967" grpId="0" animBg="1"/>
      <p:bldP spid="39969" grpId="0" autoUpdateAnimBg="0"/>
      <p:bldP spid="39970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2AAD7-71E8-4E5F-98A9-AFA0443F345B}" type="slidenum">
              <a:rPr lang="en-US"/>
              <a:pPr/>
              <a:t>28</a:t>
            </a:fld>
            <a:endParaRPr lang="en-US"/>
          </a:p>
        </p:txBody>
      </p:sp>
      <p:pic>
        <p:nvPicPr>
          <p:cNvPr id="41012" name="Picture 52" descr="b17.jpg                                                        0007CAD3HUser                          B61E10AC: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3: Setting Objectives</a:t>
            </a:r>
            <a:endParaRPr lang="en-CA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2057400" y="2057400"/>
            <a:ext cx="6553200" cy="381000"/>
          </a:xfrm>
          <a:prstGeom prst="rect">
            <a:avLst/>
          </a:prstGeom>
          <a:solidFill>
            <a:srgbClr val="FFB03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2057400" y="2438400"/>
            <a:ext cx="6553200" cy="7620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2057400" y="2057400"/>
            <a:ext cx="9064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Tahoma" pitchFamily="34" charset="0"/>
              </a:rPr>
              <a:t>Ecuador</a:t>
            </a:r>
          </a:p>
        </p:txBody>
      </p:sp>
      <p:sp>
        <p:nvSpPr>
          <p:cNvPr id="40988" name="Text Box 28"/>
          <p:cNvSpPr txBox="1">
            <a:spLocks noChangeArrowheads="1"/>
          </p:cNvSpPr>
          <p:nvPr/>
        </p:nvSpPr>
        <p:spPr bwMode="auto">
          <a:xfrm>
            <a:off x="4038600" y="2057400"/>
            <a:ext cx="11207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Tahoma" pitchFamily="34" charset="0"/>
              </a:rPr>
              <a:t>Costa Rica</a:t>
            </a:r>
          </a:p>
        </p:txBody>
      </p:sp>
      <p:sp>
        <p:nvSpPr>
          <p:cNvPr id="40989" name="Text Box 29"/>
          <p:cNvSpPr txBox="1">
            <a:spLocks noChangeArrowheads="1"/>
          </p:cNvSpPr>
          <p:nvPr/>
        </p:nvSpPr>
        <p:spPr bwMode="auto">
          <a:xfrm>
            <a:off x="6400800" y="2057400"/>
            <a:ext cx="6318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>
                <a:latin typeface="Tahoma" pitchFamily="34" charset="0"/>
              </a:rPr>
              <a:t>Chile</a:t>
            </a:r>
          </a:p>
        </p:txBody>
      </p:sp>
      <p:sp>
        <p:nvSpPr>
          <p:cNvPr id="40990" name="Text Box 30"/>
          <p:cNvSpPr txBox="1">
            <a:spLocks noChangeArrowheads="1"/>
          </p:cNvSpPr>
          <p:nvPr/>
        </p:nvSpPr>
        <p:spPr bwMode="auto">
          <a:xfrm>
            <a:off x="2016125" y="2438400"/>
            <a:ext cx="12604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Infrastructure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4038600" y="2438400"/>
            <a:ext cx="2362200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Modernization of Telecommunications Infrastructure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6400800" y="2438400"/>
            <a:ext cx="2209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Infrastructure</a:t>
            </a:r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2057400" y="3200400"/>
            <a:ext cx="6553200" cy="3810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2016125" y="3200400"/>
            <a:ext cx="1676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Distance Education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4038600" y="3200400"/>
            <a:ext cx="1479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Universal Access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6400800" y="3200400"/>
            <a:ext cx="14795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Universal Access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2057400" y="3581400"/>
            <a:ext cx="6553200" cy="3048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Text Box 39"/>
          <p:cNvSpPr txBox="1">
            <a:spLocks noChangeArrowheads="1"/>
          </p:cNvSpPr>
          <p:nvPr/>
        </p:nvSpPr>
        <p:spPr bwMode="auto">
          <a:xfrm>
            <a:off x="2016125" y="3581400"/>
            <a:ext cx="11604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E-commerce</a:t>
            </a: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4038600" y="3581400"/>
            <a:ext cx="23161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Promote the New Economy</a:t>
            </a: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6400800" y="3581400"/>
            <a:ext cx="9525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Education</a:t>
            </a:r>
          </a:p>
        </p:txBody>
      </p:sp>
      <p:sp>
        <p:nvSpPr>
          <p:cNvPr id="41002" name="Rectangle 42"/>
          <p:cNvSpPr>
            <a:spLocks noChangeArrowheads="1"/>
          </p:cNvSpPr>
          <p:nvPr/>
        </p:nvSpPr>
        <p:spPr bwMode="auto">
          <a:xfrm>
            <a:off x="2057400" y="3886200"/>
            <a:ext cx="6553200" cy="5334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03" name="Text Box 43"/>
          <p:cNvSpPr txBox="1">
            <a:spLocks noChangeArrowheads="1"/>
          </p:cNvSpPr>
          <p:nvPr/>
        </p:nvSpPr>
        <p:spPr bwMode="auto">
          <a:xfrm>
            <a:off x="2016125" y="3886200"/>
            <a:ext cx="17430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On-line government</a:t>
            </a:r>
          </a:p>
        </p:txBody>
      </p:sp>
      <p:sp>
        <p:nvSpPr>
          <p:cNvPr id="41004" name="Text Box 44"/>
          <p:cNvSpPr txBox="1">
            <a:spLocks noChangeArrowheads="1"/>
          </p:cNvSpPr>
          <p:nvPr/>
        </p:nvSpPr>
        <p:spPr bwMode="auto">
          <a:xfrm>
            <a:off x="4038600" y="3886200"/>
            <a:ext cx="2362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Encourage government’s use of ICTs</a:t>
            </a:r>
          </a:p>
        </p:txBody>
      </p: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6400800" y="3886200"/>
            <a:ext cx="2209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Advance government’s use of ICTs</a:t>
            </a:r>
          </a:p>
        </p:txBody>
      </p:sp>
      <p:sp>
        <p:nvSpPr>
          <p:cNvPr id="41006" name="Rectangle 46"/>
          <p:cNvSpPr>
            <a:spLocks noChangeArrowheads="1"/>
          </p:cNvSpPr>
          <p:nvPr/>
        </p:nvSpPr>
        <p:spPr bwMode="auto">
          <a:xfrm>
            <a:off x="2057400" y="4419600"/>
            <a:ext cx="6553200" cy="53340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985" name="Line 25"/>
          <p:cNvSpPr>
            <a:spLocks noChangeShapeType="1"/>
          </p:cNvSpPr>
          <p:nvPr/>
        </p:nvSpPr>
        <p:spPr bwMode="auto">
          <a:xfrm>
            <a:off x="4038600" y="2057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986" name="Line 26"/>
          <p:cNvSpPr>
            <a:spLocks noChangeShapeType="1"/>
          </p:cNvSpPr>
          <p:nvPr/>
        </p:nvSpPr>
        <p:spPr bwMode="auto">
          <a:xfrm>
            <a:off x="6400800" y="2057400"/>
            <a:ext cx="0" cy="289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2016125" y="4419600"/>
            <a:ext cx="159385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latin typeface="Tahoma" pitchFamily="34" charset="0"/>
              </a:rPr>
              <a:t>Distance Medicine</a:t>
            </a: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4038600" y="4419600"/>
            <a:ext cx="2362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Modify the Regulatory Framework</a:t>
            </a:r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6400800" y="4419600"/>
            <a:ext cx="22098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>
                <a:latin typeface="Tahoma" pitchFamily="34" charset="0"/>
              </a:rPr>
              <a:t>Modify the Legal Framework</a:t>
            </a:r>
          </a:p>
        </p:txBody>
      </p:sp>
      <p:sp>
        <p:nvSpPr>
          <p:cNvPr id="41013" name="Rectangle 5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05000" y="609600"/>
            <a:ext cx="685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Text Box 54"/>
          <p:cNvSpPr txBox="1">
            <a:spLocks noChangeArrowheads="1"/>
          </p:cNvSpPr>
          <p:nvPr/>
        </p:nvSpPr>
        <p:spPr bwMode="auto">
          <a:xfrm>
            <a:off x="2819400" y="2054225"/>
            <a:ext cx="25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ahoma" pitchFamily="34" charset="0"/>
              </a:rPr>
              <a:t>1</a:t>
            </a:r>
          </a:p>
        </p:txBody>
      </p:sp>
      <p:sp>
        <p:nvSpPr>
          <p:cNvPr id="41015" name="Text Box 55"/>
          <p:cNvSpPr txBox="1">
            <a:spLocks noChangeArrowheads="1"/>
          </p:cNvSpPr>
          <p:nvPr/>
        </p:nvSpPr>
        <p:spPr bwMode="auto">
          <a:xfrm>
            <a:off x="5003800" y="2054225"/>
            <a:ext cx="25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ahoma" pitchFamily="34" charset="0"/>
              </a:rPr>
              <a:t>2</a:t>
            </a:r>
          </a:p>
        </p:txBody>
      </p:sp>
      <p:sp>
        <p:nvSpPr>
          <p:cNvPr id="41016" name="Text Box 56"/>
          <p:cNvSpPr txBox="1">
            <a:spLocks noChangeArrowheads="1"/>
          </p:cNvSpPr>
          <p:nvPr/>
        </p:nvSpPr>
        <p:spPr bwMode="auto">
          <a:xfrm>
            <a:off x="6908800" y="2054225"/>
            <a:ext cx="254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>
                <a:latin typeface="Tahoma" pitchFamily="34" charset="0"/>
              </a:rPr>
              <a:t>3</a:t>
            </a:r>
          </a:p>
        </p:txBody>
      </p: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6A8F-FDF9-46CD-ACD6-C9332FA4526B}" type="slidenum">
              <a:rPr lang="en-US"/>
              <a:pPr/>
              <a:t>29</a:t>
            </a:fld>
            <a:endParaRPr lang="en-US"/>
          </a:p>
        </p:txBody>
      </p:sp>
      <p:pic>
        <p:nvPicPr>
          <p:cNvPr id="12303" name="Picture 15" descr="b18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4: Implementation</a:t>
            </a:r>
            <a:endParaRPr lang="en-CA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70866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Implementation involves moving from objectives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(ideas) to implementation (action).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Setting clear objectives (e.g. with timelines and that can be measured), helps to focus work.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 advAuto="0"/>
      <p:bldP spid="1230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8A22-D78D-478E-8803-65CD9A35CCAF}" type="slidenum">
              <a:rPr lang="en-US"/>
              <a:pPr/>
              <a:t>3</a:t>
            </a:fld>
            <a:endParaRPr lang="en-US"/>
          </a:p>
        </p:txBody>
      </p:sp>
      <p:pic>
        <p:nvPicPr>
          <p:cNvPr id="24582" name="Picture 6" descr="g3.jpg                                                         0007CAD2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286000"/>
            <a:ext cx="7543800" cy="1143000"/>
          </a:xfrm>
        </p:spPr>
        <p:txBody>
          <a:bodyPr/>
          <a:lstStyle/>
          <a:p>
            <a:r>
              <a:rPr lang="en-US" sz="3000" i="1">
                <a:solidFill>
                  <a:schemeClr val="bg1"/>
                </a:solidFill>
                <a:latin typeface="Tahoma" pitchFamily="34" charset="0"/>
              </a:rPr>
              <a:t>Project Overview</a:t>
            </a:r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 </a:t>
            </a:r>
            <a:endParaRPr lang="en-CA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A692C-8298-4CB3-A718-B8FBA592325E}" type="slidenum">
              <a:rPr lang="en-US"/>
              <a:pPr/>
              <a:t>30</a:t>
            </a:fld>
            <a:endParaRPr lang="en-US"/>
          </a:p>
        </p:txBody>
      </p:sp>
      <p:pic>
        <p:nvPicPr>
          <p:cNvPr id="41986" name="Picture 2" descr="b18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4: Implementation</a:t>
            </a:r>
            <a:endParaRPr lang="en-CA"/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5105400" y="1752600"/>
            <a:ext cx="2362200" cy="1143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181600" y="1774825"/>
            <a:ext cx="2257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ahoma" pitchFamily="34" charset="0"/>
              </a:rPr>
              <a:t>Users of e-Government</a:t>
            </a:r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5160963" y="2057400"/>
            <a:ext cx="2306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User demand and capacity</a:t>
            </a: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5029200" y="5029200"/>
            <a:ext cx="2514600" cy="1447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5486400" y="5029200"/>
            <a:ext cx="1600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Supply of </a:t>
            </a:r>
            <a:br>
              <a:rPr lang="en-US" sz="1400" b="1">
                <a:latin typeface="Tahoma" pitchFamily="34" charset="0"/>
              </a:rPr>
            </a:br>
            <a:r>
              <a:rPr lang="en-US" sz="1400" b="1">
                <a:latin typeface="Tahoma" pitchFamily="34" charset="0"/>
              </a:rPr>
              <a:t>e-Government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5105400" y="5470525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Technological infrastructure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5105400" y="5745163"/>
            <a:ext cx="236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Public Service Capacity</a:t>
            </a:r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105400" y="601980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Enterprise: regulations &amp; legislation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5160963" y="2286000"/>
            <a:ext cx="69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Trust</a:t>
            </a:r>
          </a:p>
        </p:txBody>
      </p:sp>
      <p:sp>
        <p:nvSpPr>
          <p:cNvPr id="42000" name="Text Box 16"/>
          <p:cNvSpPr txBox="1">
            <a:spLocks noChangeArrowheads="1"/>
          </p:cNvSpPr>
          <p:nvPr/>
        </p:nvSpPr>
        <p:spPr bwMode="auto">
          <a:xfrm>
            <a:off x="5160963" y="2514600"/>
            <a:ext cx="192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Access to Technology</a:t>
            </a:r>
          </a:p>
        </p:txBody>
      </p:sp>
      <p:sp>
        <p:nvSpPr>
          <p:cNvPr id="42002" name="Oval 18"/>
          <p:cNvSpPr>
            <a:spLocks noChangeArrowheads="1"/>
          </p:cNvSpPr>
          <p:nvPr/>
        </p:nvSpPr>
        <p:spPr bwMode="auto">
          <a:xfrm>
            <a:off x="5181600" y="3581400"/>
            <a:ext cx="2209800" cy="7620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4" name="AutoShape 20"/>
          <p:cNvSpPr>
            <a:spLocks noChangeArrowheads="1"/>
          </p:cNvSpPr>
          <p:nvPr/>
        </p:nvSpPr>
        <p:spPr bwMode="auto">
          <a:xfrm>
            <a:off x="5029200" y="2895600"/>
            <a:ext cx="2514600" cy="685800"/>
          </a:xfrm>
          <a:prstGeom prst="downArrow">
            <a:avLst>
              <a:gd name="adj1" fmla="val 54574"/>
              <a:gd name="adj2" fmla="val 31713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5553075" y="2894013"/>
            <a:ext cx="1533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Set Objectives to </a:t>
            </a:r>
          </a:p>
          <a:p>
            <a:pPr algn="ctr" eaLnBrk="0" hangingPunct="0"/>
            <a:r>
              <a:rPr lang="en-US" sz="1200" b="1">
                <a:latin typeface="Tahoma" pitchFamily="34" charset="0"/>
              </a:rPr>
              <a:t>Achieve Vision</a:t>
            </a:r>
          </a:p>
        </p:txBody>
      </p:sp>
      <p:sp>
        <p:nvSpPr>
          <p:cNvPr id="42006" name="AutoShape 22"/>
          <p:cNvSpPr>
            <a:spLocks noChangeArrowheads="1"/>
          </p:cNvSpPr>
          <p:nvPr/>
        </p:nvSpPr>
        <p:spPr bwMode="auto">
          <a:xfrm flipV="1">
            <a:off x="5029200" y="4343400"/>
            <a:ext cx="2590800" cy="685800"/>
          </a:xfrm>
          <a:prstGeom prst="downArrow">
            <a:avLst>
              <a:gd name="adj1" fmla="val 54574"/>
              <a:gd name="adj2" fmla="val 31713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2667000" y="1676400"/>
            <a:ext cx="1752600" cy="4800600"/>
          </a:xfrm>
          <a:prstGeom prst="rect">
            <a:avLst/>
          </a:prstGeom>
          <a:solidFill>
            <a:srgbClr val="FFB03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010" name="Text Box 26"/>
          <p:cNvSpPr txBox="1">
            <a:spLocks noChangeArrowheads="1"/>
          </p:cNvSpPr>
          <p:nvPr/>
        </p:nvSpPr>
        <p:spPr bwMode="auto">
          <a:xfrm>
            <a:off x="2640013" y="1824038"/>
            <a:ext cx="18557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Implementing the </a:t>
            </a:r>
            <a:br>
              <a:rPr lang="en-US" sz="1400" b="1">
                <a:latin typeface="Tahoma" pitchFamily="34" charset="0"/>
              </a:rPr>
            </a:br>
            <a:r>
              <a:rPr lang="en-US" sz="1400" b="1">
                <a:latin typeface="Tahoma" pitchFamily="34" charset="0"/>
              </a:rPr>
              <a:t>Objectives</a:t>
            </a:r>
          </a:p>
        </p:txBody>
      </p:sp>
      <p:sp>
        <p:nvSpPr>
          <p:cNvPr id="42011" name="Text Box 2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743200" y="2636838"/>
            <a:ext cx="16002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Establishing guiding principles</a:t>
            </a:r>
          </a:p>
        </p:txBody>
      </p:sp>
      <p:grpSp>
        <p:nvGrpSpPr>
          <p:cNvPr id="42017" name="Group 33"/>
          <p:cNvGrpSpPr>
            <a:grpSpLocks/>
          </p:cNvGrpSpPr>
          <p:nvPr/>
        </p:nvGrpSpPr>
        <p:grpSpPr bwMode="auto">
          <a:xfrm>
            <a:off x="4419600" y="2819400"/>
            <a:ext cx="381000" cy="1828800"/>
            <a:chOff x="2784" y="1776"/>
            <a:chExt cx="240" cy="1152"/>
          </a:xfrm>
        </p:grpSpPr>
        <p:sp>
          <p:nvSpPr>
            <p:cNvPr id="42013" name="AutoShape 29"/>
            <p:cNvSpPr>
              <a:spLocks noChangeArrowheads="1"/>
            </p:cNvSpPr>
            <p:nvPr/>
          </p:nvSpPr>
          <p:spPr bwMode="auto">
            <a:xfrm>
              <a:off x="2784" y="1776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14" name="AutoShape 30"/>
            <p:cNvSpPr>
              <a:spLocks noChangeArrowheads="1"/>
            </p:cNvSpPr>
            <p:nvPr/>
          </p:nvSpPr>
          <p:spPr bwMode="auto">
            <a:xfrm>
              <a:off x="2784" y="2784"/>
              <a:ext cx="240" cy="144"/>
            </a:xfrm>
            <a:prstGeom prst="rightArrow">
              <a:avLst>
                <a:gd name="adj1" fmla="val 50000"/>
                <a:gd name="adj2" fmla="val 41667"/>
              </a:avLst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015" name="Text Box 31"/>
          <p:cNvSpPr txBox="1">
            <a:spLocks noChangeArrowheads="1"/>
          </p:cNvSpPr>
          <p:nvPr/>
        </p:nvSpPr>
        <p:spPr bwMode="auto">
          <a:xfrm>
            <a:off x="5562600" y="4572000"/>
            <a:ext cx="1533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Set Objectives to </a:t>
            </a:r>
          </a:p>
          <a:p>
            <a:pPr algn="ctr" eaLnBrk="0" hangingPunct="0"/>
            <a:r>
              <a:rPr lang="en-US" sz="1200" b="1">
                <a:latin typeface="Tahoma" pitchFamily="34" charset="0"/>
              </a:rPr>
              <a:t>Achieve Vision</a:t>
            </a:r>
          </a:p>
        </p:txBody>
      </p:sp>
      <p:sp>
        <p:nvSpPr>
          <p:cNvPr id="42016" name="Text Box 32"/>
          <p:cNvSpPr txBox="1">
            <a:spLocks noChangeArrowheads="1"/>
          </p:cNvSpPr>
          <p:nvPr/>
        </p:nvSpPr>
        <p:spPr bwMode="auto">
          <a:xfrm>
            <a:off x="5637213" y="3810000"/>
            <a:ext cx="1308100" cy="3063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e-Gov Vision</a:t>
            </a:r>
          </a:p>
        </p:txBody>
      </p:sp>
      <p:sp>
        <p:nvSpPr>
          <p:cNvPr id="42018" name="Text Box 3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743200" y="33528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Leadership</a:t>
            </a:r>
          </a:p>
        </p:txBody>
      </p:sp>
      <p:sp>
        <p:nvSpPr>
          <p:cNvPr id="42019" name="Text Box 3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743200" y="38100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Governance</a:t>
            </a:r>
          </a:p>
        </p:txBody>
      </p:sp>
      <p:sp>
        <p:nvSpPr>
          <p:cNvPr id="42020" name="Text Box 36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743200" y="4297363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Partnerships</a:t>
            </a:r>
          </a:p>
        </p:txBody>
      </p:sp>
      <p:sp>
        <p:nvSpPr>
          <p:cNvPr id="42021" name="Text Box 37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 rot="10800000" flipV="1">
            <a:off x="2741613" y="4724400"/>
            <a:ext cx="16002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Risk Management</a:t>
            </a: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2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2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  <p:bldP spid="42009" grpId="0" animBg="1"/>
      <p:bldP spid="42010" grpId="0" autoUpdateAnimBg="0"/>
      <p:bldP spid="42011" grpId="0" autoUpdateAnimBg="0"/>
      <p:bldP spid="42018" grpId="0" autoUpdateAnimBg="0"/>
      <p:bldP spid="42019" grpId="0" autoUpdateAnimBg="0"/>
      <p:bldP spid="42020" grpId="0" autoUpdateAnimBg="0"/>
      <p:bldP spid="42021" grpId="0" autoUpdateAnimBg="0"/>
      <p:bldP spid="4202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16A02-98E7-4AE4-9A56-4C0504141B02}" type="slidenum">
              <a:rPr lang="en-US"/>
              <a:pPr/>
              <a:t>31</a:t>
            </a:fld>
            <a:endParaRPr lang="en-US"/>
          </a:p>
        </p:txBody>
      </p:sp>
      <p:pic>
        <p:nvPicPr>
          <p:cNvPr id="45058" name="Picture 2" descr="b18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4: Implementation</a:t>
            </a:r>
            <a:endParaRPr lang="en-CA"/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2057400" y="1219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Principles</a:t>
            </a:r>
            <a:endParaRPr lang="en-CA" sz="2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5088" name="Rectangle 32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7086600" cy="4114800"/>
          </a:xfrm>
          <a:noFill/>
          <a:ln/>
        </p:spPr>
        <p:txBody>
          <a:bodyPr/>
          <a:lstStyle/>
          <a:p>
            <a:pPr marL="461963" indent="-461963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 Canadian Example:</a:t>
            </a:r>
            <a:r>
              <a:rPr lang="en-US" sz="2100" b="1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 </a:t>
            </a:r>
          </a:p>
          <a:p>
            <a:pPr marL="990600" lvl="1" indent="-414338">
              <a:buFontTx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Accessible to all, easy to use and organized to meet Canadians' service priorities </a:t>
            </a:r>
            <a:endParaRPr lang="en-US" sz="210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90600" lvl="1" indent="-414338">
              <a:buFontTx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Less time-consuming and costly to use</a:t>
            </a:r>
            <a:endParaRPr lang="en-US" sz="210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90600" lvl="1" indent="-414338">
              <a:buFontTx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Higher quality and more comprehensive</a:t>
            </a:r>
            <a:endParaRPr lang="en-US" sz="210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90600" lvl="1" indent="-414338">
              <a:buFontTx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Private and secure </a:t>
            </a:r>
            <a:endParaRPr lang="en-US" sz="210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990600" lvl="1" indent="-414338">
              <a:buFontTx/>
              <a:buAutoNum type="arabicPeriod"/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Responsive to what Canadians' want </a:t>
            </a:r>
            <a:endParaRPr lang="en-US" sz="2100">
              <a:solidFill>
                <a:schemeClr val="bg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461963" indent="-461963"/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5090" name="Text Box 34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90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5A822-733F-4341-91EF-F439709424D0}" type="slidenum">
              <a:rPr lang="en-US"/>
              <a:pPr/>
              <a:t>32</a:t>
            </a:fld>
            <a:endParaRPr lang="en-US"/>
          </a:p>
        </p:txBody>
      </p:sp>
      <p:pic>
        <p:nvPicPr>
          <p:cNvPr id="53250" name="Picture 2" descr="b18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4: Implementation</a:t>
            </a:r>
            <a:endParaRPr lang="en-CA"/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2057400" y="1219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Leadership</a:t>
            </a:r>
            <a:endParaRPr lang="en-CA" sz="2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57400" y="1828800"/>
            <a:ext cx="7086600" cy="533400"/>
          </a:xfrm>
          <a:noFill/>
          <a:ln/>
        </p:spPr>
        <p:txBody>
          <a:bodyPr/>
          <a:lstStyle/>
          <a:p>
            <a:pPr marL="461963" indent="-461963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An example of presidential leadership:</a:t>
            </a:r>
            <a:r>
              <a:rPr lang="en-US" sz="2100" b="1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 </a:t>
            </a:r>
          </a:p>
          <a:p>
            <a:pPr marL="461963" indent="-461963">
              <a:buFontTx/>
              <a:buNone/>
            </a:pP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pic>
        <p:nvPicPr>
          <p:cNvPr id="53255" name="Picture 7" descr="C:\WINDOWS\Application Data\Microsoft\Media Catalog\Downloaded Clips\cl0\SG0009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2736850"/>
            <a:ext cx="5791200" cy="3206750"/>
          </a:xfrm>
          <a:prstGeom prst="rect">
            <a:avLst/>
          </a:prstGeom>
          <a:noFill/>
        </p:spPr>
      </p:pic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049713" y="3397250"/>
            <a:ext cx="3673475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Matura MT Script Capitals" pitchFamily="66" charset="0"/>
              </a:rPr>
              <a:t>Chilean Presidential Directive</a:t>
            </a:r>
          </a:p>
          <a:p>
            <a:pPr algn="ctr"/>
            <a:r>
              <a:rPr lang="en-US" sz="1800">
                <a:latin typeface="Matura MT Script Capitals" pitchFamily="66" charset="0"/>
              </a:rPr>
              <a:t>May 11, 2001</a:t>
            </a:r>
          </a:p>
          <a:p>
            <a:pPr algn="ctr"/>
            <a:endParaRPr lang="en-US" sz="1800">
              <a:latin typeface="Matura MT Script Capitals" pitchFamily="66" charset="0"/>
            </a:endParaRPr>
          </a:p>
          <a:p>
            <a:pPr algn="ctr"/>
            <a:r>
              <a:rPr lang="en-US" sz="1800" i="1">
                <a:latin typeface="Monotype Corsiva" pitchFamily="66" charset="0"/>
                <a:cs typeface="Times New Roman" pitchFamily="18" charset="0"/>
              </a:rPr>
              <a:t>Instructions for the Development </a:t>
            </a:r>
          </a:p>
          <a:p>
            <a:pPr algn="ctr"/>
            <a:r>
              <a:rPr lang="en-US" sz="1800" i="1">
                <a:latin typeface="Monotype Corsiva" pitchFamily="66" charset="0"/>
                <a:cs typeface="Times New Roman" pitchFamily="18" charset="0"/>
              </a:rPr>
              <a:t>of e-Government</a:t>
            </a:r>
            <a:r>
              <a:rPr lang="en-US"/>
              <a:t> 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EB839-1E65-4B60-B874-A79089DCD126}" type="slidenum">
              <a:rPr lang="en-US"/>
              <a:pPr/>
              <a:t>33</a:t>
            </a:fld>
            <a:endParaRPr lang="en-US"/>
          </a:p>
        </p:txBody>
      </p:sp>
      <p:pic>
        <p:nvPicPr>
          <p:cNvPr id="46082" name="Picture 2" descr="b18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4: Implementation</a:t>
            </a:r>
            <a:endParaRPr lang="en-CA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057400" y="1219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Governance</a:t>
            </a:r>
            <a:endParaRPr lang="en-CA" sz="2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09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6477000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 lack of coordinated governance can create problems: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Interoperability problems: systems unable to share data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Interface problems: departmental bureaucracy recreated in a digital format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Alignment problems: services not brought together across governments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B744-BCA5-4463-9C2F-A6F28E4DFBA3}" type="slidenum">
              <a:rPr lang="en-US"/>
              <a:pPr/>
              <a:t>34</a:t>
            </a:fld>
            <a:endParaRPr lang="en-US"/>
          </a:p>
        </p:txBody>
      </p:sp>
      <p:pic>
        <p:nvPicPr>
          <p:cNvPr id="54274" name="Picture 2" descr="b18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4: Implementation</a:t>
            </a:r>
            <a:endParaRPr lang="en-CA"/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2057400" y="1219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Governance</a:t>
            </a:r>
            <a:endParaRPr lang="en-CA" sz="2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6477000" cy="25146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Effective coordination involves:</a:t>
            </a:r>
          </a:p>
          <a:p>
            <a:pPr lvl="1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Sufficient flexibility to allow for innovation</a:t>
            </a:r>
          </a:p>
          <a:p>
            <a:pPr lvl="1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Non-duplication of systems</a:t>
            </a:r>
          </a:p>
          <a:p>
            <a:pPr lvl="1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Forums for decision makers</a:t>
            </a:r>
          </a:p>
          <a:p>
            <a:pPr lvl="1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Aligned incentives</a:t>
            </a:r>
          </a:p>
          <a:p>
            <a:pPr lvl="1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 supportive culture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  <a:p>
            <a:endParaRPr lang="en-US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1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72D8E-1A00-4725-BF37-A56EEDC02F3E}" type="slidenum">
              <a:rPr lang="en-US"/>
              <a:pPr/>
              <a:t>35</a:t>
            </a:fld>
            <a:endParaRPr lang="en-US"/>
          </a:p>
        </p:txBody>
      </p:sp>
      <p:pic>
        <p:nvPicPr>
          <p:cNvPr id="55298" name="Picture 2" descr="b18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4: Implementation</a:t>
            </a:r>
            <a:endParaRPr lang="en-CA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2057400" y="1219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Governance</a:t>
            </a:r>
            <a:endParaRPr lang="en-CA" sz="2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6477000" cy="25146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Mandatory Coordination: there are at least two areas that should be considered:</a:t>
            </a:r>
          </a:p>
          <a:p>
            <a:pPr lvl="1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Data standards</a:t>
            </a:r>
          </a:p>
          <a:p>
            <a:pPr lvl="1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Website navigation and appearance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  <a:p>
            <a:endParaRPr lang="en-US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5306" name="Text Box 10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6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91B5D-8367-42C6-B5EF-9C55D620ECD1}" type="slidenum">
              <a:rPr lang="en-US"/>
              <a:pPr/>
              <a:t>36</a:t>
            </a:fld>
            <a:endParaRPr lang="en-US"/>
          </a:p>
        </p:txBody>
      </p:sp>
      <p:pic>
        <p:nvPicPr>
          <p:cNvPr id="48130" name="Picture 2" descr="b18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4: Implementation</a:t>
            </a:r>
            <a:endParaRPr lang="en-CA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2057400" y="1219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Partnerships</a:t>
            </a:r>
            <a:endParaRPr lang="en-CA" sz="2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64770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Working with the private sector can be beneficial due to the presence of competition and high levels of innovation, however: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it is still necessary to have in-house expertise and capacity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partnerships are a challenge due to interdependence, instability and limited flexibility.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 the players, the environment and the technologies can change dramatically over the course of a project.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  <a:p>
            <a:pPr lvl="1">
              <a:lnSpc>
                <a:spcPct val="90000"/>
              </a:lnSpc>
            </a:pPr>
            <a:endParaRPr lang="en-CA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endParaRPr lang="en-US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6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8AB8C4-BF89-4A1B-9439-A8D9A7122463}" type="slidenum">
              <a:rPr lang="en-US"/>
              <a:pPr/>
              <a:t>37</a:t>
            </a:fld>
            <a:endParaRPr lang="en-US"/>
          </a:p>
        </p:txBody>
      </p:sp>
      <p:sp>
        <p:nvSpPr>
          <p:cNvPr id="49159" name="Rectangle 7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0" y="0"/>
            <a:ext cx="9144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9154" name="Picture 2" descr="b18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4: Implementation</a:t>
            </a:r>
            <a:endParaRPr lang="en-CA"/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2057400" y="12192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2800">
                <a:solidFill>
                  <a:schemeClr val="bg1"/>
                </a:solidFill>
                <a:latin typeface="Tahoma" pitchFamily="34" charset="0"/>
              </a:rPr>
              <a:t>Risk Management</a:t>
            </a:r>
            <a:endParaRPr lang="en-CA" sz="28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6477000" cy="4038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Risk Management is the process of minimizing the likelihood and severity of an event that can undermine the achievement of desired results.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Governments visited shared a number of challenges: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Getting buy-in and commitment from 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elected officials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Turf protection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 love of paper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 lack of training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Fear of redundancy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Insufficient resources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1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CF51D-0A70-4FD4-85CA-173540DF6550}" type="slidenum">
              <a:rPr lang="en-US"/>
              <a:pPr/>
              <a:t>38</a:t>
            </a:fld>
            <a:endParaRPr lang="en-US"/>
          </a:p>
        </p:txBody>
      </p:sp>
      <p:pic>
        <p:nvPicPr>
          <p:cNvPr id="13327" name="Picture 15" descr="b19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5: Measurement</a:t>
            </a:r>
            <a:endParaRPr lang="en-CA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7010400" cy="35814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Measurement is critical for ensuring accountability, progress towards targets, and continuous improvement.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 advAuto="0"/>
      <p:bldP spid="13329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51056-50DF-42C8-896F-142208912DD1}" type="slidenum">
              <a:rPr lang="en-US"/>
              <a:pPr/>
              <a:t>39</a:t>
            </a:fld>
            <a:endParaRPr lang="en-US"/>
          </a:p>
        </p:txBody>
      </p:sp>
      <p:pic>
        <p:nvPicPr>
          <p:cNvPr id="43010" name="Picture 2" descr="b19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5334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5: Measurement</a:t>
            </a:r>
            <a:endParaRPr lang="en-CA" sz="30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5105400" y="1447800"/>
            <a:ext cx="2362200" cy="11430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5181600" y="1470025"/>
            <a:ext cx="225742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400" b="1">
                <a:latin typeface="Tahoma" pitchFamily="34" charset="0"/>
              </a:rPr>
              <a:t>Users of e-Government</a:t>
            </a: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5160963" y="1752600"/>
            <a:ext cx="23066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User demand and capacity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5029200" y="4724400"/>
            <a:ext cx="2514600" cy="1447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5486400" y="4724400"/>
            <a:ext cx="1600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Supply of </a:t>
            </a:r>
            <a:br>
              <a:rPr lang="en-US" sz="1400" b="1">
                <a:latin typeface="Tahoma" pitchFamily="34" charset="0"/>
              </a:rPr>
            </a:br>
            <a:r>
              <a:rPr lang="en-US" sz="1400" b="1">
                <a:latin typeface="Tahoma" pitchFamily="34" charset="0"/>
              </a:rPr>
              <a:t>e-Government</a:t>
            </a:r>
          </a:p>
        </p:txBody>
      </p:sp>
      <p:sp>
        <p:nvSpPr>
          <p:cNvPr id="43020" name="Text Box 12"/>
          <p:cNvSpPr txBox="1">
            <a:spLocks noChangeArrowheads="1"/>
          </p:cNvSpPr>
          <p:nvPr/>
        </p:nvSpPr>
        <p:spPr bwMode="auto">
          <a:xfrm>
            <a:off x="5105400" y="5165725"/>
            <a:ext cx="2590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Technological infrastructure</a:t>
            </a:r>
          </a:p>
        </p:txBody>
      </p: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5105400" y="5440363"/>
            <a:ext cx="236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Public Service Capacity</a:t>
            </a:r>
          </a:p>
        </p:txBody>
      </p:sp>
      <p:sp>
        <p:nvSpPr>
          <p:cNvPr id="43022" name="Text Box 14"/>
          <p:cNvSpPr txBox="1">
            <a:spLocks noChangeArrowheads="1"/>
          </p:cNvSpPr>
          <p:nvPr/>
        </p:nvSpPr>
        <p:spPr bwMode="auto">
          <a:xfrm>
            <a:off x="5105400" y="5715000"/>
            <a:ext cx="2819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spcBef>
                <a:spcPct val="50000"/>
              </a:spcBef>
              <a:buFontTx/>
              <a:buChar char="•"/>
            </a:pPr>
            <a:r>
              <a:rPr lang="en-US" sz="1200" b="1">
                <a:latin typeface="Tahoma" pitchFamily="34" charset="0"/>
              </a:rPr>
              <a:t>Enterprise: regulations &amp; legislation</a:t>
            </a:r>
          </a:p>
        </p:txBody>
      </p:sp>
      <p:sp>
        <p:nvSpPr>
          <p:cNvPr id="43023" name="Text Box 15"/>
          <p:cNvSpPr txBox="1">
            <a:spLocks noChangeArrowheads="1"/>
          </p:cNvSpPr>
          <p:nvPr/>
        </p:nvSpPr>
        <p:spPr bwMode="auto">
          <a:xfrm>
            <a:off x="5160963" y="1981200"/>
            <a:ext cx="6921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Trust</a:t>
            </a:r>
          </a:p>
        </p:txBody>
      </p:sp>
      <p:sp>
        <p:nvSpPr>
          <p:cNvPr id="43024" name="Text Box 16"/>
          <p:cNvSpPr txBox="1">
            <a:spLocks noChangeArrowheads="1"/>
          </p:cNvSpPr>
          <p:nvPr/>
        </p:nvSpPr>
        <p:spPr bwMode="auto">
          <a:xfrm>
            <a:off x="5160963" y="2209800"/>
            <a:ext cx="19272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Access to Technology</a:t>
            </a:r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>
            <a:off x="5181600" y="3276600"/>
            <a:ext cx="2209800" cy="762000"/>
          </a:xfrm>
          <a:prstGeom prst="ellipse">
            <a:avLst/>
          </a:pr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637213" y="3505200"/>
            <a:ext cx="1308100" cy="306388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e-Gov Vision</a:t>
            </a:r>
          </a:p>
        </p:txBody>
      </p:sp>
      <p:sp>
        <p:nvSpPr>
          <p:cNvPr id="43028" name="AutoShape 20"/>
          <p:cNvSpPr>
            <a:spLocks noChangeArrowheads="1"/>
          </p:cNvSpPr>
          <p:nvPr/>
        </p:nvSpPr>
        <p:spPr bwMode="auto">
          <a:xfrm>
            <a:off x="5029200" y="2590800"/>
            <a:ext cx="2514600" cy="685800"/>
          </a:xfrm>
          <a:prstGeom prst="downArrow">
            <a:avLst>
              <a:gd name="adj1" fmla="val 54574"/>
              <a:gd name="adj2" fmla="val 31713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9" name="Text Box 21"/>
          <p:cNvSpPr txBox="1">
            <a:spLocks noChangeArrowheads="1"/>
          </p:cNvSpPr>
          <p:nvPr/>
        </p:nvSpPr>
        <p:spPr bwMode="auto">
          <a:xfrm>
            <a:off x="5553075" y="2589213"/>
            <a:ext cx="1533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Set Objectives to </a:t>
            </a:r>
          </a:p>
          <a:p>
            <a:pPr algn="ctr" eaLnBrk="0" hangingPunct="0"/>
            <a:r>
              <a:rPr lang="en-US" sz="1200" b="1">
                <a:latin typeface="Tahoma" pitchFamily="34" charset="0"/>
              </a:rPr>
              <a:t>Achieve Vision</a:t>
            </a:r>
          </a:p>
        </p:txBody>
      </p:sp>
      <p:sp>
        <p:nvSpPr>
          <p:cNvPr id="43030" name="AutoShape 22"/>
          <p:cNvSpPr>
            <a:spLocks noChangeArrowheads="1"/>
          </p:cNvSpPr>
          <p:nvPr/>
        </p:nvSpPr>
        <p:spPr bwMode="auto">
          <a:xfrm flipV="1">
            <a:off x="5029200" y="4038600"/>
            <a:ext cx="2590800" cy="685800"/>
          </a:xfrm>
          <a:prstGeom prst="downArrow">
            <a:avLst>
              <a:gd name="adj1" fmla="val 54574"/>
              <a:gd name="adj2" fmla="val 31713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1" name="Rectangle 23"/>
          <p:cNvSpPr>
            <a:spLocks noChangeArrowheads="1"/>
          </p:cNvSpPr>
          <p:nvPr/>
        </p:nvSpPr>
        <p:spPr bwMode="auto">
          <a:xfrm>
            <a:off x="2667000" y="1371600"/>
            <a:ext cx="1752600" cy="4876800"/>
          </a:xfrm>
          <a:prstGeom prst="rect">
            <a:avLst/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2" name="Text Box 24"/>
          <p:cNvSpPr txBox="1">
            <a:spLocks noChangeArrowheads="1"/>
          </p:cNvSpPr>
          <p:nvPr/>
        </p:nvSpPr>
        <p:spPr bwMode="auto">
          <a:xfrm>
            <a:off x="2640013" y="1519238"/>
            <a:ext cx="1855787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Implementing the </a:t>
            </a:r>
            <a:br>
              <a:rPr lang="en-US" sz="1400" b="1">
                <a:latin typeface="Tahoma" pitchFamily="34" charset="0"/>
              </a:rPr>
            </a:br>
            <a:r>
              <a:rPr lang="en-US" sz="1400" b="1">
                <a:latin typeface="Tahoma" pitchFamily="34" charset="0"/>
              </a:rPr>
              <a:t>Objectives</a:t>
            </a:r>
          </a:p>
        </p:txBody>
      </p:sp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2743200" y="2590800"/>
            <a:ext cx="1600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Establishing guiding principles</a:t>
            </a:r>
            <a:br>
              <a:rPr lang="en-US" sz="1200" b="1">
                <a:latin typeface="Tahoma" pitchFamily="34" charset="0"/>
              </a:rPr>
            </a:br>
            <a:endParaRPr lang="en-US" sz="1200" b="1">
              <a:latin typeface="Tahoma" pitchFamily="34" charset="0"/>
            </a:endParaRPr>
          </a:p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Leadership</a:t>
            </a:r>
            <a:br>
              <a:rPr lang="en-US" sz="1200" b="1">
                <a:latin typeface="Tahoma" pitchFamily="34" charset="0"/>
              </a:rPr>
            </a:br>
            <a:endParaRPr lang="en-US" sz="1200" b="1">
              <a:latin typeface="Tahoma" pitchFamily="34" charset="0"/>
            </a:endParaRPr>
          </a:p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Governance</a:t>
            </a:r>
            <a:br>
              <a:rPr lang="en-US" sz="1200" b="1">
                <a:latin typeface="Tahoma" pitchFamily="34" charset="0"/>
              </a:rPr>
            </a:br>
            <a:endParaRPr lang="en-US" sz="1200" b="1">
              <a:latin typeface="Tahoma" pitchFamily="34" charset="0"/>
            </a:endParaRPr>
          </a:p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Partnerships</a:t>
            </a:r>
            <a:br>
              <a:rPr lang="en-US" sz="1200" b="1">
                <a:latin typeface="Tahoma" pitchFamily="34" charset="0"/>
              </a:rPr>
            </a:br>
            <a:endParaRPr lang="en-US" sz="1200" b="1">
              <a:latin typeface="Tahoma" pitchFamily="34" charset="0"/>
            </a:endParaRPr>
          </a:p>
          <a:p>
            <a:pPr marL="109538" indent="-109538" eaLnBrk="0" hangingPunct="0">
              <a:buFontTx/>
              <a:buChar char="•"/>
            </a:pPr>
            <a:r>
              <a:rPr lang="en-US" sz="1200" b="1">
                <a:latin typeface="Tahoma" pitchFamily="34" charset="0"/>
              </a:rPr>
              <a:t>Risk Management</a:t>
            </a:r>
          </a:p>
        </p:txBody>
      </p:sp>
      <p:sp>
        <p:nvSpPr>
          <p:cNvPr id="43034" name="AutoShape 26"/>
          <p:cNvSpPr>
            <a:spLocks noChangeArrowheads="1"/>
          </p:cNvSpPr>
          <p:nvPr/>
        </p:nvSpPr>
        <p:spPr bwMode="auto">
          <a:xfrm>
            <a:off x="4419600" y="2514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4419600" y="41148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5562600" y="4267200"/>
            <a:ext cx="15335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200" b="1">
                <a:latin typeface="Tahoma" pitchFamily="34" charset="0"/>
              </a:rPr>
              <a:t>Set Objectives to </a:t>
            </a:r>
          </a:p>
          <a:p>
            <a:pPr algn="ctr" eaLnBrk="0" hangingPunct="0"/>
            <a:r>
              <a:rPr lang="en-US" sz="1200" b="1">
                <a:latin typeface="Tahoma" pitchFamily="34" charset="0"/>
              </a:rPr>
              <a:t>Achieve Vision</a:t>
            </a:r>
          </a:p>
        </p:txBody>
      </p:sp>
      <p:sp>
        <p:nvSpPr>
          <p:cNvPr id="43038" name="Rectangle 3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7620000" y="2286000"/>
            <a:ext cx="1219200" cy="2133600"/>
          </a:xfrm>
          <a:prstGeom prst="rect">
            <a:avLst/>
          </a:prstGeom>
          <a:solidFill>
            <a:srgbClr val="FFB03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39" name="Text Box 31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89838" y="2281238"/>
            <a:ext cx="1331912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>
                <a:latin typeface="Tahoma" pitchFamily="34" charset="0"/>
              </a:rPr>
              <a:t>Measuring</a:t>
            </a:r>
            <a:br>
              <a:rPr lang="en-US" sz="1400" b="1">
                <a:latin typeface="Tahoma" pitchFamily="34" charset="0"/>
              </a:rPr>
            </a:br>
            <a:r>
              <a:rPr lang="en-US" sz="1400" b="1">
                <a:latin typeface="Tahoma" pitchFamily="34" charset="0"/>
              </a:rPr>
              <a:t>Performance</a:t>
            </a:r>
          </a:p>
        </p:txBody>
      </p:sp>
      <p:sp>
        <p:nvSpPr>
          <p:cNvPr id="43040" name="Text Box 3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620000" y="3033713"/>
            <a:ext cx="1295400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1200">
                <a:latin typeface="Tahoma" pitchFamily="34" charset="0"/>
              </a:rPr>
              <a:t>Use findings to strategically adjust objectives and implementation</a:t>
            </a:r>
          </a:p>
        </p:txBody>
      </p:sp>
      <p:grpSp>
        <p:nvGrpSpPr>
          <p:cNvPr id="43050" name="Group 42"/>
          <p:cNvGrpSpPr>
            <a:grpSpLocks/>
          </p:cNvGrpSpPr>
          <p:nvPr/>
        </p:nvGrpSpPr>
        <p:grpSpPr bwMode="auto">
          <a:xfrm>
            <a:off x="3581400" y="1143000"/>
            <a:ext cx="4343400" cy="5410200"/>
            <a:chOff x="2256" y="720"/>
            <a:chExt cx="2736" cy="3408"/>
          </a:xfrm>
        </p:grpSpPr>
        <p:sp>
          <p:nvSpPr>
            <p:cNvPr id="43045" name="Line 37"/>
            <p:cNvSpPr>
              <a:spLocks noChangeShapeType="1"/>
            </p:cNvSpPr>
            <p:nvPr/>
          </p:nvSpPr>
          <p:spPr bwMode="auto">
            <a:xfrm flipV="1">
              <a:off x="4992" y="720"/>
              <a:ext cx="0" cy="72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43048" name="Group 40"/>
            <p:cNvGrpSpPr>
              <a:grpSpLocks/>
            </p:cNvGrpSpPr>
            <p:nvPr/>
          </p:nvGrpSpPr>
          <p:grpSpPr bwMode="auto">
            <a:xfrm>
              <a:off x="2256" y="720"/>
              <a:ext cx="2736" cy="3408"/>
              <a:chOff x="2256" y="720"/>
              <a:chExt cx="2736" cy="3408"/>
            </a:xfrm>
          </p:grpSpPr>
          <p:sp>
            <p:nvSpPr>
              <p:cNvPr id="43042" name="Line 34"/>
              <p:cNvSpPr>
                <a:spLocks noChangeShapeType="1"/>
              </p:cNvSpPr>
              <p:nvPr/>
            </p:nvSpPr>
            <p:spPr bwMode="auto">
              <a:xfrm>
                <a:off x="4992" y="2784"/>
                <a:ext cx="0" cy="1344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3" name="Line 35"/>
              <p:cNvSpPr>
                <a:spLocks noChangeShapeType="1"/>
              </p:cNvSpPr>
              <p:nvPr/>
            </p:nvSpPr>
            <p:spPr bwMode="auto">
              <a:xfrm flipH="1">
                <a:off x="2256" y="4128"/>
                <a:ext cx="2736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4" name="Line 36"/>
              <p:cNvSpPr>
                <a:spLocks noChangeShapeType="1"/>
              </p:cNvSpPr>
              <p:nvPr/>
            </p:nvSpPr>
            <p:spPr bwMode="auto">
              <a:xfrm flipV="1">
                <a:off x="2256" y="3936"/>
                <a:ext cx="0" cy="192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6" name="Line 38"/>
              <p:cNvSpPr>
                <a:spLocks noChangeShapeType="1"/>
              </p:cNvSpPr>
              <p:nvPr/>
            </p:nvSpPr>
            <p:spPr bwMode="auto">
              <a:xfrm flipH="1">
                <a:off x="2256" y="720"/>
                <a:ext cx="2736" cy="0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47" name="Line 39"/>
              <p:cNvSpPr>
                <a:spLocks noChangeShapeType="1"/>
              </p:cNvSpPr>
              <p:nvPr/>
            </p:nvSpPr>
            <p:spPr bwMode="auto">
              <a:xfrm>
                <a:off x="2256" y="720"/>
                <a:ext cx="0" cy="131"/>
              </a:xfrm>
              <a:prstGeom prst="line">
                <a:avLst/>
              </a:prstGeom>
              <a:noFill/>
              <a:ln w="25400">
                <a:solidFill>
                  <a:srgbClr val="FFFFFF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3051" name="Text Box 43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autoUpdateAnimBg="0"/>
      <p:bldP spid="4305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841AE-DF72-4475-B2A0-A49E84725646}" type="slidenum">
              <a:rPr lang="en-US"/>
              <a:pPr/>
              <a:t>4</a:t>
            </a:fld>
            <a:endParaRPr lang="en-US"/>
          </a:p>
        </p:txBody>
      </p:sp>
      <p:pic>
        <p:nvPicPr>
          <p:cNvPr id="3089" name="Picture 17" descr="g4.jpg                                                         0007CAD2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172200" cy="13716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Who We Are</a:t>
            </a:r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057400" y="1981200"/>
            <a:ext cx="6172200" cy="2560638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CCMD is a departmental corporation of the Canadian federal government. CCMD supports present and future public service managers through learning opportunities and research.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The research team is from CCMD’s Research and Information Technology areas.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136525" y="6456363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Project Overview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87" grpId="0" build="p" autoUpdateAnimBg="0" advAuto="0"/>
      <p:bldP spid="3091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2B32F-07DF-4E05-A728-EBB064D5069B}" type="slidenum">
              <a:rPr lang="en-US"/>
              <a:pPr/>
              <a:t>40</a:t>
            </a:fld>
            <a:endParaRPr lang="en-US"/>
          </a:p>
        </p:txBody>
      </p:sp>
      <p:pic>
        <p:nvPicPr>
          <p:cNvPr id="56322" name="Picture 2" descr="b19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5: Measurement</a:t>
            </a:r>
            <a:endParaRPr lang="en-CA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7010400" cy="3581400"/>
          </a:xfrm>
        </p:spPr>
        <p:txBody>
          <a:bodyPr/>
          <a:lstStyle/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Two areas of measurement should be considered: 	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	1) progress towards objectives; and </a:t>
            </a:r>
          </a:p>
          <a:p>
            <a:pPr>
              <a:buFontTx/>
              <a:buNone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		2) client feedback.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Once the elements for measurement have been selected, it is then necessary to identify appropriate indicators for those elements.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autoUpdateAnimBg="0"/>
      <p:bldP spid="56324" grpId="0" build="p" autoUpdateAnimBg="0" advAuto="0"/>
      <p:bldP spid="56325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F461-E089-44F3-B99B-10628E4791C7}" type="slidenum">
              <a:rPr lang="en-US"/>
              <a:pPr/>
              <a:t>41</a:t>
            </a:fld>
            <a:endParaRPr lang="en-US"/>
          </a:p>
        </p:txBody>
      </p:sp>
      <p:pic>
        <p:nvPicPr>
          <p:cNvPr id="50178" name="Picture 2" descr="b19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5: Measurement</a:t>
            </a:r>
            <a:endParaRPr lang="en-CA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7010400" cy="3581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Canada, for example, is measuring its progress towards more citizen/client-centred government. One sub-area is accessibility to on-line services. 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    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The indicators for accessibility are: 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information and services are accessible to persons with disabilities;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government websites are easily identifiable and easy to navigate; and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information and services available in both official languages.</a:t>
            </a:r>
            <a:endParaRPr lang="en-CA" sz="2100">
              <a:solidFill>
                <a:schemeClr val="bg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3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4F91E-8998-4AAE-B4CF-6C9285D6BBEB}" type="slidenum">
              <a:rPr lang="en-US"/>
              <a:pPr/>
              <a:t>42</a:t>
            </a:fld>
            <a:endParaRPr lang="en-US"/>
          </a:p>
        </p:txBody>
      </p:sp>
      <p:pic>
        <p:nvPicPr>
          <p:cNvPr id="51202" name="Picture 2" descr="b19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5: Measurement</a:t>
            </a:r>
            <a:endParaRPr lang="en-CA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70104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At a higher level, governments need to decide: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the unit of measurement: </a:t>
            </a: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service / program, departmental, or whole of government? 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whether to carry out self-assessments or conduct assessments centrally—be that within government or via an external consultant?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As a rule: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Measurement approaches should be simple to understand and administer, and focus on a select group of indicators.</a:t>
            </a:r>
            <a:endParaRPr lang="en-CA" sz="2100">
              <a:solidFill>
                <a:schemeClr val="bg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9E223-D599-484F-B276-A505FE2B18FC}" type="slidenum">
              <a:rPr lang="en-US"/>
              <a:pPr/>
              <a:t>43</a:t>
            </a:fld>
            <a:endParaRPr lang="en-US"/>
          </a:p>
        </p:txBody>
      </p:sp>
      <p:pic>
        <p:nvPicPr>
          <p:cNvPr id="52226" name="Picture 2" descr="b19.jpg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Part 5: Measuring Performance</a:t>
            </a:r>
            <a:endParaRPr lang="en-CA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7010400" cy="3581400"/>
          </a:xfrm>
        </p:spPr>
        <p:txBody>
          <a:bodyPr/>
          <a:lstStyle/>
          <a:p>
            <a:pPr>
              <a:buFontTx/>
              <a:buNone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The information generated should be used to:</a:t>
            </a: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inform stakeholders of progress to date</a:t>
            </a: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make adjustments to objectives and implementation</a:t>
            </a:r>
          </a:p>
          <a:p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create a continuous cycle of improvement.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2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A0633-8CCA-4016-B10B-BA0A94875AE5}" type="slidenum">
              <a:rPr lang="en-US"/>
              <a:pPr/>
              <a:t>44</a:t>
            </a:fld>
            <a:endParaRPr lang="en-US"/>
          </a:p>
        </p:txBody>
      </p:sp>
      <p:pic>
        <p:nvPicPr>
          <p:cNvPr id="15375" name="Picture 15" descr="p1.jpg                                                         0007CAD4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6858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Key Questions to Consider</a:t>
            </a:r>
            <a:endParaRPr lang="en-CA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76400"/>
            <a:ext cx="70866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Do you have a clear understanding of both the user and supply dimensions of your e-government context?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Has your government articulated and communicated an e-government vision?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Has your government set e-Government objectives that are rooted in the realities of your nation’s context?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Is there an implementation strategy (i.e. regarding leadership, governance, partnerships and risk management)?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Is progress being measured and the information being used to drive continuous improvement?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136525" y="6456363"/>
            <a:ext cx="28686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Key Questions to Consider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  <p:bldP spid="15363" grpId="0" build="p" autoUpdateAnimBg="0" advAuto="0"/>
      <p:bldP spid="15376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68D2E-66B3-4EA7-B53C-56EDE72CD194}" type="slidenum">
              <a:rPr lang="en-US"/>
              <a:pPr/>
              <a:t>45</a:t>
            </a:fld>
            <a:endParaRPr lang="en-US"/>
          </a:p>
        </p:txBody>
      </p:sp>
      <p:pic>
        <p:nvPicPr>
          <p:cNvPr id="21510" name="Picture 6" descr="p2.jpg                                                         0007CAD4HUser                          B61E10AC: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2057400"/>
            <a:ext cx="3048000" cy="2895600"/>
          </a:xfrm>
        </p:spPr>
        <p:txBody>
          <a:bodyPr/>
          <a:lstStyle/>
          <a:p>
            <a:pPr algn="l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John Rath-Wilson</a:t>
            </a:r>
          </a:p>
          <a:p>
            <a:pPr algn="l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Geoff Dinsdale</a:t>
            </a:r>
          </a:p>
          <a:p>
            <a:pPr algn="l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Samir Chhabra</a:t>
            </a:r>
          </a:p>
          <a:p>
            <a:pPr algn="l"/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 algn="l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info@ccmd-ccg.gc.ca</a:t>
            </a:r>
          </a:p>
          <a:p>
            <a:pPr algn="l"/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www.ccmd-ccg.gc.ca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2057400" y="609600"/>
            <a:ext cx="6400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Contact Us</a:t>
            </a:r>
            <a:endParaRPr lang="en-CA" sz="4400">
              <a:solidFill>
                <a:schemeClr val="tx2"/>
              </a:solidFill>
            </a:endParaRP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36525" y="6456363"/>
            <a:ext cx="1289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Contact Us</a:t>
            </a:r>
          </a:p>
        </p:txBody>
      </p:sp>
      <p:sp>
        <p:nvSpPr>
          <p:cNvPr id="21514" name="Rectangle 1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905000" y="6096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 advAuto="0"/>
      <p:bldP spid="21512" grpId="0" autoUpdateAnimBg="0"/>
      <p:bldP spid="21513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2D44B-3FD3-4D59-8A2C-5C9D87B40A29}" type="slidenum">
              <a:rPr lang="en-US"/>
              <a:pPr/>
              <a:t>5</a:t>
            </a:fld>
            <a:endParaRPr lang="en-US"/>
          </a:p>
        </p:txBody>
      </p:sp>
      <p:pic>
        <p:nvPicPr>
          <p:cNvPr id="4110" name="Picture 14" descr="g5.jpg                                                         0007CAD2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51054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About the Project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6705600" cy="2438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Mandate of Study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Develop a methodology to: 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evaluate the impact of new information and communication technologies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highlight the new capacities that may result from the introduction of ICT’s</a:t>
            </a: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136525" y="6456363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Project Overview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  <p:bldP spid="41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D45D3-47D1-478A-AC82-9115060D4118}" type="slidenum">
              <a:rPr lang="en-US"/>
              <a:pPr/>
              <a:t>6</a:t>
            </a:fld>
            <a:endParaRPr lang="en-US"/>
          </a:p>
        </p:txBody>
      </p:sp>
      <p:pic>
        <p:nvPicPr>
          <p:cNvPr id="17422" name="Picture 14" descr="g6.jpg                                                         0007CAD2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609600"/>
            <a:ext cx="67056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Our Approach</a:t>
            </a:r>
            <a:endParaRPr lang="en-CA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76400"/>
            <a:ext cx="71628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The research for this project included: 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a review of academic and government literature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interviews with IDB officials 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interviews with Canadian experts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interviews with e-government leaders from three countries—Ecuador, Costa Rica and Chile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All told, over 50 meetings were held with approximately 100 individuals from government, nonprofit organizations, the private sector and academia.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  <a:cs typeface="Times New Roman" pitchFamily="18" charset="0"/>
              </a:rPr>
              <a:t>  </a:t>
            </a:r>
            <a:r>
              <a:rPr lang="en-CA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CA" sz="2100">
                <a:solidFill>
                  <a:schemeClr val="bg1"/>
                </a:solidFill>
                <a:latin typeface="Tahoma" pitchFamily="34" charset="0"/>
                <a:cs typeface="Arial" pitchFamily="34" charset="0"/>
              </a:rPr>
              <a:t>The approach used in the Toolkit was tested and validated in each country.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136525" y="6456363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Project Overview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utoUpdateAnimBg="0"/>
      <p:bldP spid="17411" grpId="0" build="p" autoUpdateAnimBg="0" advAuto="0"/>
      <p:bldP spid="1742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96E74-553E-4E99-AAA2-79DD6B3FE8C9}" type="slidenum">
              <a:rPr lang="en-US"/>
              <a:pPr/>
              <a:t>7</a:t>
            </a:fld>
            <a:endParaRPr lang="en-US"/>
          </a:p>
        </p:txBody>
      </p:sp>
      <p:pic>
        <p:nvPicPr>
          <p:cNvPr id="7182" name="Picture 14" descr="g7.jpg                                                         0007CAD2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85800"/>
            <a:ext cx="47244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Why a Toolkit?</a:t>
            </a:r>
            <a:endParaRPr lang="en-CA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600200"/>
            <a:ext cx="7086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The Fact:</a:t>
            </a:r>
          </a:p>
          <a:p>
            <a:pPr lvl="1"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“60% of all e-Government initiatives are likely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(and perhaps expected) to fail or fall short of their intended goals.” (Gartner, 2002)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Why this Toolkit provides an effective approach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to e-Government:</a:t>
            </a:r>
          </a:p>
          <a:p>
            <a:pPr lvl="1">
              <a:lnSpc>
                <a:spcPct val="90000"/>
              </a:lnSpc>
            </a:pPr>
            <a:r>
              <a:rPr lang="en-CA" sz="2100">
                <a:solidFill>
                  <a:schemeClr val="bg1"/>
                </a:solidFill>
                <a:latin typeface="Tahoma" pitchFamily="34" charset="0"/>
              </a:rPr>
              <a:t>It is not a generic benchmark tool</a:t>
            </a:r>
          </a:p>
          <a:p>
            <a:pPr lvl="1">
              <a:lnSpc>
                <a:spcPct val="90000"/>
              </a:lnSpc>
            </a:pPr>
            <a:r>
              <a:rPr lang="en-CA" sz="2100">
                <a:solidFill>
                  <a:schemeClr val="bg1"/>
                </a:solidFill>
                <a:latin typeface="Tahoma" pitchFamily="34" charset="0"/>
              </a:rPr>
              <a:t>It is based on the lessons learned of governments</a:t>
            </a:r>
          </a:p>
          <a:p>
            <a:pPr lvl="1">
              <a:lnSpc>
                <a:spcPct val="90000"/>
              </a:lnSpc>
            </a:pPr>
            <a:r>
              <a:rPr lang="en-CA" sz="2100">
                <a:solidFill>
                  <a:schemeClr val="bg1"/>
                </a:solidFill>
                <a:latin typeface="Tahoma" pitchFamily="34" charset="0"/>
              </a:rPr>
              <a:t>It is comprehensive yet not overly complex</a:t>
            </a:r>
          </a:p>
          <a:p>
            <a:pPr lvl="1">
              <a:lnSpc>
                <a:spcPct val="90000"/>
              </a:lnSpc>
            </a:pPr>
            <a:r>
              <a:rPr lang="en-CA" sz="2100">
                <a:solidFill>
                  <a:schemeClr val="bg1"/>
                </a:solidFill>
                <a:latin typeface="Tahoma" pitchFamily="34" charset="0"/>
              </a:rPr>
              <a:t>It is relevant for </a:t>
            </a: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governments at all stages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CA" sz="2100">
                <a:solidFill>
                  <a:schemeClr val="bg1"/>
                </a:solidFill>
                <a:latin typeface="Tahoma" pitchFamily="34" charset="0"/>
              </a:rPr>
              <a:t>of </a:t>
            </a: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e-Government </a:t>
            </a:r>
            <a:r>
              <a:rPr lang="en-CA" sz="2100">
                <a:solidFill>
                  <a:schemeClr val="bg1"/>
                </a:solidFill>
                <a:latin typeface="Tahoma" pitchFamily="34" charset="0"/>
              </a:rPr>
              <a:t>development</a:t>
            </a:r>
          </a:p>
          <a:p>
            <a:pPr lvl="1">
              <a:lnSpc>
                <a:spcPct val="90000"/>
              </a:lnSpc>
            </a:pPr>
            <a:r>
              <a:rPr lang="en-CA" sz="2100">
                <a:solidFill>
                  <a:schemeClr val="bg1"/>
                </a:solidFill>
                <a:latin typeface="Tahoma" pitchFamily="34" charset="0"/>
              </a:rPr>
              <a:t>It </a:t>
            </a: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assists</a:t>
            </a:r>
            <a:r>
              <a:rPr lang="en-CA" sz="2100">
                <a:solidFill>
                  <a:schemeClr val="bg1"/>
                </a:solidFill>
                <a:latin typeface="Tahoma" pitchFamily="34" charset="0"/>
              </a:rPr>
              <a:t> governments </a:t>
            </a: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to </a:t>
            </a:r>
            <a:r>
              <a:rPr lang="en-CA" sz="2100">
                <a:solidFill>
                  <a:schemeClr val="bg1"/>
                </a:solidFill>
                <a:latin typeface="Tahoma" pitchFamily="34" charset="0"/>
              </a:rPr>
              <a:t>set priorities and</a:t>
            </a:r>
            <a:br>
              <a:rPr lang="en-CA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CA" sz="2100">
                <a:solidFill>
                  <a:schemeClr val="bg1"/>
                </a:solidFill>
                <a:latin typeface="Tahoma" pitchFamily="34" charset="0"/>
              </a:rPr>
              <a:t>reduce the risk of pitfalls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136525" y="6456363"/>
            <a:ext cx="1943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Project Overview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  <p:bldP spid="7171" grpId="0" build="p" autoUpdateAnimBg="0" advAuto="0"/>
      <p:bldP spid="718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9384B-0A80-481A-8223-C710FE25B7E6}" type="slidenum">
              <a:rPr lang="en-US"/>
              <a:pPr/>
              <a:t>8</a:t>
            </a:fld>
            <a:endParaRPr lang="en-US"/>
          </a:p>
        </p:txBody>
      </p:sp>
      <p:pic>
        <p:nvPicPr>
          <p:cNvPr id="25604" name="Picture 4" descr="b8.jpg 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2286000"/>
            <a:ext cx="7543800" cy="1143000"/>
          </a:xfrm>
        </p:spPr>
        <p:txBody>
          <a:bodyPr/>
          <a:lstStyle/>
          <a:p>
            <a:r>
              <a:rPr lang="en-US" sz="3000" i="1">
                <a:solidFill>
                  <a:schemeClr val="bg1"/>
                </a:solidFill>
                <a:latin typeface="Tahoma" pitchFamily="34" charset="0"/>
              </a:rPr>
              <a:t>Project Result:</a:t>
            </a:r>
            <a:br>
              <a:rPr lang="en-US" sz="3000" i="1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3000" i="1">
                <a:solidFill>
                  <a:schemeClr val="bg1"/>
                </a:solidFill>
                <a:latin typeface="Tahoma" pitchFamily="34" charset="0"/>
              </a:rPr>
              <a:t>A Toolkit for e-Government</a:t>
            </a:r>
            <a:endParaRPr lang="en-CA" i="1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2D755-8E85-465A-8E8B-164AA2E36722}" type="slidenum">
              <a:rPr lang="en-US"/>
              <a:pPr/>
              <a:t>9</a:t>
            </a:fld>
            <a:endParaRPr lang="en-US"/>
          </a:p>
        </p:txBody>
      </p:sp>
      <p:pic>
        <p:nvPicPr>
          <p:cNvPr id="5142" name="Picture 22" descr="b9.jpg                                                         0007CAD3HUser                          B61E10A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609600"/>
            <a:ext cx="6400800" cy="1143000"/>
          </a:xfrm>
        </p:spPr>
        <p:txBody>
          <a:bodyPr anchor="t"/>
          <a:lstStyle/>
          <a:p>
            <a:pPr algn="l"/>
            <a:r>
              <a:rPr lang="en-US" sz="3000">
                <a:solidFill>
                  <a:schemeClr val="bg1"/>
                </a:solidFill>
                <a:latin typeface="Tahoma" pitchFamily="34" charset="0"/>
              </a:rPr>
              <a:t>What is e-Government?</a:t>
            </a:r>
            <a:endParaRPr lang="en-CA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905000"/>
            <a:ext cx="68580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At a minimum, e-Government involves users accessing government information and services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via electronic means.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Users include citizens, business and government itself. </a:t>
            </a:r>
            <a:br>
              <a:rPr lang="en-US" sz="2100">
                <a:solidFill>
                  <a:schemeClr val="bg1"/>
                </a:solidFill>
                <a:latin typeface="Tahoma" pitchFamily="34" charset="0"/>
              </a:rPr>
            </a:br>
            <a:endParaRPr lang="en-US" sz="2100">
              <a:solidFill>
                <a:schemeClr val="bg1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100">
                <a:solidFill>
                  <a:schemeClr val="bg1"/>
                </a:solidFill>
                <a:latin typeface="Tahoma" pitchFamily="34" charset="0"/>
              </a:rPr>
              <a:t>Ultimately, e-Government will mean different things to different governments, depending on their priorities and values.</a:t>
            </a:r>
            <a:endParaRPr lang="en-CA" sz="2100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144" name="Text Box 24"/>
          <p:cNvSpPr txBox="1">
            <a:spLocks noChangeArrowheads="1"/>
          </p:cNvSpPr>
          <p:nvPr/>
        </p:nvSpPr>
        <p:spPr bwMode="auto">
          <a:xfrm>
            <a:off x="136525" y="6456363"/>
            <a:ext cx="30321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B030"/>
                </a:solidFill>
                <a:latin typeface="Tahoma" pitchFamily="34" charset="0"/>
              </a:rPr>
              <a:t>A Tool kit for e-Government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 advAuto="0"/>
      <p:bldP spid="5144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1355</Words>
  <Application>Microsoft Office PowerPoint</Application>
  <PresentationFormat>On-screen Show (4:3)</PresentationFormat>
  <Paragraphs>421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6" baseType="lpstr">
      <vt:lpstr>Times New Roman</vt:lpstr>
      <vt:lpstr>Tahoma</vt:lpstr>
      <vt:lpstr>Arial</vt:lpstr>
      <vt:lpstr>Arial Unicode MS</vt:lpstr>
      <vt:lpstr>Times</vt:lpstr>
      <vt:lpstr>MS Mincho</vt:lpstr>
      <vt:lpstr>Matura MT Script Capitals</vt:lpstr>
      <vt:lpstr>Monotype Corsiva</vt:lpstr>
      <vt:lpstr>Default Design</vt:lpstr>
      <vt:lpstr>Microsoft Excel Worksheet</vt:lpstr>
      <vt:lpstr>Unknown</vt:lpstr>
      <vt:lpstr>For the IDB Regional Policy Dialogue  November 15, 2002</vt:lpstr>
      <vt:lpstr>Presentation Overview</vt:lpstr>
      <vt:lpstr>Project Overview </vt:lpstr>
      <vt:lpstr>Who We Are</vt:lpstr>
      <vt:lpstr>About the Project</vt:lpstr>
      <vt:lpstr>Our Approach</vt:lpstr>
      <vt:lpstr>Why a Toolkit?</vt:lpstr>
      <vt:lpstr>Project Result: A Toolkit for e-Government</vt:lpstr>
      <vt:lpstr>What is e-Government?</vt:lpstr>
      <vt:lpstr>The Benefits of e-Government</vt:lpstr>
      <vt:lpstr>The Drawbacks of E-Government</vt:lpstr>
      <vt:lpstr>The Five Parts of the Toolkit</vt:lpstr>
      <vt:lpstr>Part 1: e-Government Context</vt:lpstr>
      <vt:lpstr>Part 1: The e-Government Context</vt:lpstr>
      <vt:lpstr>Users of e-Government</vt:lpstr>
      <vt:lpstr>Users of e-Governments</vt:lpstr>
      <vt:lpstr>Users of e-Government</vt:lpstr>
      <vt:lpstr>Part 1: The e-Government Context</vt:lpstr>
      <vt:lpstr>Government’s supply of e-Government</vt:lpstr>
      <vt:lpstr>Government’s supply of e-Government</vt:lpstr>
      <vt:lpstr>Government’s supply of e-Government</vt:lpstr>
      <vt:lpstr>Part 2: An e-Government Vision</vt:lpstr>
      <vt:lpstr>Part 2: An e-Government Vision</vt:lpstr>
      <vt:lpstr>Part 2: An e-Government Vision</vt:lpstr>
      <vt:lpstr>Part 2: An e-Government Vision</vt:lpstr>
      <vt:lpstr>Part 3: Setting Objectives</vt:lpstr>
      <vt:lpstr>Part 3: Setting Objectives</vt:lpstr>
      <vt:lpstr>Part 3: Setting Objectives</vt:lpstr>
      <vt:lpstr>Part 4: Implementation</vt:lpstr>
      <vt:lpstr>Part 4: Implementation</vt:lpstr>
      <vt:lpstr>Part 4: Implementation</vt:lpstr>
      <vt:lpstr>Part 4: Implementation</vt:lpstr>
      <vt:lpstr>Part 4: Implementation</vt:lpstr>
      <vt:lpstr>Part 4: Implementation</vt:lpstr>
      <vt:lpstr>Part 4: Implementation</vt:lpstr>
      <vt:lpstr>Part 4: Implementation</vt:lpstr>
      <vt:lpstr>Part 4: Implementation</vt:lpstr>
      <vt:lpstr>Part 5: Measurement</vt:lpstr>
      <vt:lpstr>Part 5: Measurement</vt:lpstr>
      <vt:lpstr>Part 5: Measurement</vt:lpstr>
      <vt:lpstr>Part 5: Measurement</vt:lpstr>
      <vt:lpstr>Part 5: Measurement</vt:lpstr>
      <vt:lpstr>Part 5: Measuring Performance</vt:lpstr>
      <vt:lpstr>Key Questions to Consider</vt:lpstr>
      <vt:lpstr>Slide 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the IDB Regional Policy Dialogue  November 15, 2002</dc:title>
  <cp:lastModifiedBy>anarod</cp:lastModifiedBy>
  <cp:revision>6</cp:revision>
  <dcterms:modified xsi:type="dcterms:W3CDTF">2010-07-11T14:29:52Z</dcterms:modified>
</cp:coreProperties>
</file>