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handoutMasterIdLst>
    <p:handoutMasterId r:id="rId36"/>
  </p:handoutMasterIdLst>
  <p:sldIdLst>
    <p:sldId id="256" r:id="rId2"/>
    <p:sldId id="288" r:id="rId3"/>
    <p:sldId id="257" r:id="rId4"/>
    <p:sldId id="258" r:id="rId5"/>
    <p:sldId id="259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271" r:id="rId18"/>
    <p:sldId id="273" r:id="rId19"/>
    <p:sldId id="272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300" r:id="rId33"/>
    <p:sldId id="286" r:id="rId34"/>
    <p:sldId id="287" r:id="rId35"/>
  </p:sldIdLst>
  <p:sldSz cx="9144000" cy="6858000" type="screen4x3"/>
  <p:notesSz cx="6858000" cy="9144000"/>
  <p:embeddedFontLst>
    <p:embeddedFont>
      <p:font typeface="Verdana" pitchFamily="34" charset="0"/>
      <p:regular r:id="rId37"/>
      <p:bold r:id="rId38"/>
      <p:italic r:id="rId39"/>
      <p:boldItalic r:id="rId40"/>
    </p:embeddedFont>
  </p:embeddedFont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61" d="100"/>
          <a:sy n="61" d="100"/>
        </p:scale>
        <p:origin x="-96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34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325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325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325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FACA6C2-04ED-4F0E-B22B-DCDB144E464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68747-6EA2-4392-BB9A-47D16273984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2A6CD-35E3-433D-8A44-71E1163AD2D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970D8-CBB0-439E-9B08-96EF2B957BA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1A734-5D9A-4593-9EA5-82BE7350EE8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E51CE-E5DE-4C67-937D-FF7C2E0E26D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A15450-3406-4A71-BBB7-785AB504B64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0130C3-7D13-4D3C-8859-4DF75F4F069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36CF7-2D65-4EB6-A194-A20000463D7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44794-3A9A-43C5-9E7E-B0099AE04CE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E82E7-8AB6-44E7-8775-E0E15BCF355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7B1CF-2185-4E52-B08E-F7F44D08925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/>
            </a:gs>
            <a:gs pos="50000">
              <a:schemeClr val="hlink">
                <a:gamma/>
                <a:tint val="24706"/>
                <a:invGamma/>
              </a:schemeClr>
            </a:gs>
            <a:gs pos="100000">
              <a:schemeClr val="hlink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F344F6-8D4D-44CF-BE13-0DCC7031EA97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9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0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7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8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1219200" y="2209800"/>
            <a:ext cx="6934200" cy="2895600"/>
          </a:xfrm>
          <a:prstGeom prst="rect">
            <a:avLst/>
          </a:prstGeom>
          <a:solidFill>
            <a:srgbClr val="6600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s-ES" sz="2800" b="1">
                <a:solidFill>
                  <a:srgbClr val="00FFFF"/>
                </a:solidFill>
                <a:latin typeface="Verdana" pitchFamily="34" charset="0"/>
              </a:rPr>
              <a:t>A Comparative Institutional </a:t>
            </a:r>
          </a:p>
          <a:p>
            <a:pPr algn="ctr"/>
            <a:r>
              <a:rPr lang="es-ES" sz="2800" b="1">
                <a:solidFill>
                  <a:srgbClr val="00FFFF"/>
                </a:solidFill>
                <a:latin typeface="Verdana" pitchFamily="34" charset="0"/>
              </a:rPr>
              <a:t>Diagnosis of Civil Service </a:t>
            </a:r>
          </a:p>
          <a:p>
            <a:pPr algn="ctr"/>
            <a:r>
              <a:rPr lang="es-ES" sz="2800" b="1">
                <a:solidFill>
                  <a:srgbClr val="00FFFF"/>
                </a:solidFill>
                <a:latin typeface="Verdana" pitchFamily="34" charset="0"/>
              </a:rPr>
              <a:t>Systems</a:t>
            </a:r>
          </a:p>
          <a:p>
            <a:pPr algn="ctr"/>
            <a:r>
              <a:rPr lang="es-ES" sz="1600" b="1">
                <a:solidFill>
                  <a:srgbClr val="00FFFF"/>
                </a:solidFill>
                <a:latin typeface="Verdana" pitchFamily="34" charset="0"/>
              </a:rPr>
              <a:t>Indices of 17 Countries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228600" y="228600"/>
            <a:ext cx="6477000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009999"/>
                </a:solidFill>
                <a:latin typeface="Arial" pitchFamily="34" charset="0"/>
              </a:rPr>
              <a:t>INTER-AMERICAN DEVELOPMENT BANK   Regional Policy Dialogue</a:t>
            </a:r>
          </a:p>
          <a:p>
            <a:pPr>
              <a:spcBef>
                <a:spcPct val="50000"/>
              </a:spcBef>
            </a:pPr>
            <a:r>
              <a:rPr lang="es-ES" sz="1800" b="1" i="1">
                <a:solidFill>
                  <a:srgbClr val="009999"/>
                </a:solidFill>
                <a:latin typeface="Arial" pitchFamily="34" charset="0"/>
              </a:rPr>
              <a:t>Network on Public Policy Management and Transparency </a:t>
            </a:r>
            <a:r>
              <a:rPr lang="es-ES" sz="1800">
                <a:solidFill>
                  <a:srgbClr val="009999"/>
                </a:solidFill>
                <a:latin typeface="Arial" pitchFamily="34" charset="0"/>
              </a:rPr>
              <a:t>Washington DC, December 2003</a:t>
            </a:r>
            <a:endParaRPr lang="es-ES" sz="1800" b="1" i="1">
              <a:solidFill>
                <a:srgbClr val="009999"/>
              </a:solidFill>
              <a:latin typeface="Arial" pitchFamily="34" charset="0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533400" y="5410200"/>
            <a:ext cx="594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>
                <a:solidFill>
                  <a:srgbClr val="0066CC"/>
                </a:solidFill>
                <a:latin typeface="Verdana" pitchFamily="34" charset="0"/>
              </a:rPr>
              <a:t>Francisco Longo</a:t>
            </a:r>
          </a:p>
        </p:txBody>
      </p:sp>
      <p:graphicFrame>
        <p:nvGraphicFramePr>
          <p:cNvPr id="2066" name="Object 18"/>
          <p:cNvGraphicFramePr>
            <a:graphicFrameLocks noChangeAspect="1"/>
          </p:cNvGraphicFramePr>
          <p:nvPr/>
        </p:nvGraphicFramePr>
        <p:xfrm>
          <a:off x="609600" y="5867400"/>
          <a:ext cx="990600" cy="228600"/>
        </p:xfrm>
        <a:graphic>
          <a:graphicData uri="http://schemas.openxmlformats.org/presentationml/2006/ole">
            <p:oleObj spid="_x0000_s2066" name="Fotografía de Photo Editor" r:id="rId3" imgW="36371429" imgH="10174120" progId="MSPhotoEd.3">
              <p:embed/>
            </p:oleObj>
          </a:graphicData>
        </a:graphic>
      </p:graphicFrame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533400" y="6096000"/>
            <a:ext cx="414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1400" b="1" i="1">
                <a:solidFill>
                  <a:srgbClr val="0066CC"/>
                </a:solidFill>
                <a:latin typeface="Verdana" pitchFamily="34" charset="0"/>
              </a:rPr>
              <a:t>Instituto de Dirección y Gestión Pública</a:t>
            </a:r>
            <a:endParaRPr lang="es-ES" sz="1400" b="1" i="1">
              <a:solidFill>
                <a:srgbClr val="0066CC"/>
              </a:solidFill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304800" y="609600"/>
          <a:ext cx="8610600" cy="5422900"/>
        </p:xfrm>
        <a:graphic>
          <a:graphicData uri="http://schemas.openxmlformats.org/presentationml/2006/ole">
            <p:oleObj spid="_x0000_s44034" name="Chart" r:id="rId3" imgW="5248513" imgH="3000613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304800" y="609600"/>
          <a:ext cx="8610600" cy="5422900"/>
        </p:xfrm>
        <a:graphic>
          <a:graphicData uri="http://schemas.openxmlformats.org/presentationml/2006/ole">
            <p:oleObj spid="_x0000_s45058" name="Chart" r:id="rId3" imgW="5534263" imgH="3038713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311150" y="600075"/>
          <a:ext cx="8528050" cy="5073650"/>
        </p:xfrm>
        <a:graphic>
          <a:graphicData uri="http://schemas.openxmlformats.org/presentationml/2006/ole">
            <p:oleObj spid="_x0000_s46082" name="Chart" r:id="rId3" imgW="5553313" imgH="3029188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311150" y="600075"/>
          <a:ext cx="8375650" cy="5135563"/>
        </p:xfrm>
        <a:graphic>
          <a:graphicData uri="http://schemas.openxmlformats.org/presentationml/2006/ole">
            <p:oleObj spid="_x0000_s47106" name="Chart" r:id="rId3" imgW="5553313" imgH="3067288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30" name="Object 2"/>
          <p:cNvGraphicFramePr>
            <a:graphicFrameLocks noChangeAspect="1"/>
          </p:cNvGraphicFramePr>
          <p:nvPr/>
        </p:nvGraphicFramePr>
        <p:xfrm>
          <a:off x="311150" y="600075"/>
          <a:ext cx="8551863" cy="5280025"/>
        </p:xfrm>
        <a:graphic>
          <a:graphicData uri="http://schemas.openxmlformats.org/presentationml/2006/ole">
            <p:oleObj spid="_x0000_s48130" name="Chart" r:id="rId3" imgW="5543788" imgH="3419713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311150" y="600075"/>
          <a:ext cx="8634413" cy="5156200"/>
        </p:xfrm>
        <a:graphic>
          <a:graphicData uri="http://schemas.openxmlformats.org/presentationml/2006/ole">
            <p:oleObj spid="_x0000_s49154" name="Chart" r:id="rId3" imgW="7020163" imgH="4210288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78" name="Object 2"/>
          <p:cNvGraphicFramePr>
            <a:graphicFrameLocks noChangeAspect="1"/>
          </p:cNvGraphicFramePr>
          <p:nvPr/>
        </p:nvGraphicFramePr>
        <p:xfrm>
          <a:off x="304800" y="911225"/>
          <a:ext cx="8267700" cy="5184775"/>
        </p:xfrm>
        <a:graphic>
          <a:graphicData uri="http://schemas.openxmlformats.org/presentationml/2006/ole">
            <p:oleObj spid="_x0000_s50178" name="Chart" r:id="rId3" imgW="5553313" imgH="3219688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itchFamily="34" charset="0"/>
              </a:rPr>
              <a:t>ARGENTINA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989013" y="2032000"/>
            <a:ext cx="7212012" cy="4384675"/>
          </a:xfrm>
          <a:prstGeom prst="rect">
            <a:avLst/>
          </a:prstGeom>
          <a:solidFill>
            <a:srgbClr val="FF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37" name="Freeform 5"/>
          <p:cNvSpPr>
            <a:spLocks/>
          </p:cNvSpPr>
          <p:nvPr/>
        </p:nvSpPr>
        <p:spPr bwMode="auto">
          <a:xfrm>
            <a:off x="1754188" y="5699125"/>
            <a:ext cx="4017962" cy="141288"/>
          </a:xfrm>
          <a:custGeom>
            <a:avLst/>
            <a:gdLst/>
            <a:ahLst/>
            <a:cxnLst>
              <a:cxn ang="0">
                <a:pos x="0" y="89"/>
              </a:cxn>
              <a:cxn ang="0">
                <a:pos x="170" y="0"/>
              </a:cxn>
              <a:cxn ang="0">
                <a:pos x="2531" y="0"/>
              </a:cxn>
              <a:cxn ang="0">
                <a:pos x="2361" y="89"/>
              </a:cxn>
              <a:cxn ang="0">
                <a:pos x="0" y="89"/>
              </a:cxn>
            </a:cxnLst>
            <a:rect l="0" t="0" r="r" b="b"/>
            <a:pathLst>
              <a:path w="2531" h="89">
                <a:moveTo>
                  <a:pt x="0" y="89"/>
                </a:moveTo>
                <a:lnTo>
                  <a:pt x="170" y="0"/>
                </a:lnTo>
                <a:lnTo>
                  <a:pt x="2531" y="0"/>
                </a:lnTo>
                <a:lnTo>
                  <a:pt x="2361" y="89"/>
                </a:lnTo>
                <a:lnTo>
                  <a:pt x="0" y="89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38" name="Freeform 6"/>
          <p:cNvSpPr>
            <a:spLocks/>
          </p:cNvSpPr>
          <p:nvPr/>
        </p:nvSpPr>
        <p:spPr bwMode="auto">
          <a:xfrm>
            <a:off x="1754188" y="2324100"/>
            <a:ext cx="269875" cy="3516313"/>
          </a:xfrm>
          <a:custGeom>
            <a:avLst/>
            <a:gdLst/>
            <a:ahLst/>
            <a:cxnLst>
              <a:cxn ang="0">
                <a:pos x="0" y="2215"/>
              </a:cxn>
              <a:cxn ang="0">
                <a:pos x="0" y="90"/>
              </a:cxn>
              <a:cxn ang="0">
                <a:pos x="170" y="0"/>
              </a:cxn>
              <a:cxn ang="0">
                <a:pos x="170" y="2126"/>
              </a:cxn>
              <a:cxn ang="0">
                <a:pos x="0" y="2215"/>
              </a:cxn>
            </a:cxnLst>
            <a:rect l="0" t="0" r="r" b="b"/>
            <a:pathLst>
              <a:path w="170" h="2215">
                <a:moveTo>
                  <a:pt x="0" y="2215"/>
                </a:moveTo>
                <a:lnTo>
                  <a:pt x="0" y="90"/>
                </a:lnTo>
                <a:lnTo>
                  <a:pt x="170" y="0"/>
                </a:lnTo>
                <a:lnTo>
                  <a:pt x="170" y="2126"/>
                </a:lnTo>
                <a:lnTo>
                  <a:pt x="0" y="2215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2024063" y="2324100"/>
            <a:ext cx="3748087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1754188" y="5699125"/>
            <a:ext cx="4017962" cy="14128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4">
                <a:moveTo>
                  <a:pt x="0" y="14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1754188" y="5224463"/>
            <a:ext cx="4017962" cy="131762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1754188" y="4738688"/>
            <a:ext cx="4017962" cy="131762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1754188" y="4254500"/>
            <a:ext cx="4017962" cy="14128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4">
                <a:moveTo>
                  <a:pt x="0" y="14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1754188" y="3768725"/>
            <a:ext cx="4017962" cy="142875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4">
                <a:moveTo>
                  <a:pt x="0" y="14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1754188" y="3294063"/>
            <a:ext cx="4017962" cy="131762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1754188" y="2809875"/>
            <a:ext cx="4017962" cy="131763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7" name="Freeform 15"/>
          <p:cNvSpPr>
            <a:spLocks/>
          </p:cNvSpPr>
          <p:nvPr/>
        </p:nvSpPr>
        <p:spPr bwMode="auto">
          <a:xfrm>
            <a:off x="1754188" y="2324100"/>
            <a:ext cx="4017962" cy="142875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4">
                <a:moveTo>
                  <a:pt x="0" y="14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8" name="Freeform 16"/>
          <p:cNvSpPr>
            <a:spLocks/>
          </p:cNvSpPr>
          <p:nvPr/>
        </p:nvSpPr>
        <p:spPr bwMode="auto">
          <a:xfrm>
            <a:off x="1754188" y="5699125"/>
            <a:ext cx="4017962" cy="141288"/>
          </a:xfrm>
          <a:custGeom>
            <a:avLst/>
            <a:gdLst/>
            <a:ahLst/>
            <a:cxnLst>
              <a:cxn ang="0">
                <a:pos x="2531" y="0"/>
              </a:cxn>
              <a:cxn ang="0">
                <a:pos x="2361" y="89"/>
              </a:cxn>
              <a:cxn ang="0">
                <a:pos x="0" y="89"/>
              </a:cxn>
              <a:cxn ang="0">
                <a:pos x="170" y="0"/>
              </a:cxn>
              <a:cxn ang="0">
                <a:pos x="2531" y="0"/>
              </a:cxn>
            </a:cxnLst>
            <a:rect l="0" t="0" r="r" b="b"/>
            <a:pathLst>
              <a:path w="2531" h="89">
                <a:moveTo>
                  <a:pt x="2531" y="0"/>
                </a:moveTo>
                <a:lnTo>
                  <a:pt x="2361" y="89"/>
                </a:lnTo>
                <a:lnTo>
                  <a:pt x="0" y="89"/>
                </a:lnTo>
                <a:lnTo>
                  <a:pt x="170" y="0"/>
                </a:lnTo>
                <a:lnTo>
                  <a:pt x="2531" y="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9" name="Freeform 17"/>
          <p:cNvSpPr>
            <a:spLocks/>
          </p:cNvSpPr>
          <p:nvPr/>
        </p:nvSpPr>
        <p:spPr bwMode="auto">
          <a:xfrm>
            <a:off x="1754188" y="2324100"/>
            <a:ext cx="269875" cy="3516313"/>
          </a:xfrm>
          <a:custGeom>
            <a:avLst/>
            <a:gdLst/>
            <a:ahLst/>
            <a:cxnLst>
              <a:cxn ang="0">
                <a:pos x="0" y="2215"/>
              </a:cxn>
              <a:cxn ang="0">
                <a:pos x="0" y="90"/>
              </a:cxn>
              <a:cxn ang="0">
                <a:pos x="170" y="0"/>
              </a:cxn>
              <a:cxn ang="0">
                <a:pos x="170" y="2126"/>
              </a:cxn>
              <a:cxn ang="0">
                <a:pos x="0" y="2215"/>
              </a:cxn>
            </a:cxnLst>
            <a:rect l="0" t="0" r="r" b="b"/>
            <a:pathLst>
              <a:path w="170" h="2215">
                <a:moveTo>
                  <a:pt x="0" y="2215"/>
                </a:moveTo>
                <a:lnTo>
                  <a:pt x="0" y="90"/>
                </a:lnTo>
                <a:lnTo>
                  <a:pt x="170" y="0"/>
                </a:lnTo>
                <a:lnTo>
                  <a:pt x="170" y="2126"/>
                </a:lnTo>
                <a:lnTo>
                  <a:pt x="0" y="2215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2024063" y="2324100"/>
            <a:ext cx="3748087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1" name="Freeform 19"/>
          <p:cNvSpPr>
            <a:spLocks/>
          </p:cNvSpPr>
          <p:nvPr/>
        </p:nvSpPr>
        <p:spPr bwMode="auto">
          <a:xfrm>
            <a:off x="2308225" y="2930525"/>
            <a:ext cx="104775" cy="2870200"/>
          </a:xfrm>
          <a:custGeom>
            <a:avLst/>
            <a:gdLst/>
            <a:ahLst/>
            <a:cxnLst>
              <a:cxn ang="0">
                <a:pos x="0" y="1808"/>
              </a:cxn>
              <a:cxn ang="0">
                <a:pos x="0" y="32"/>
              </a:cxn>
              <a:cxn ang="0">
                <a:pos x="66" y="0"/>
              </a:cxn>
              <a:cxn ang="0">
                <a:pos x="66" y="1769"/>
              </a:cxn>
              <a:cxn ang="0">
                <a:pos x="0" y="1808"/>
              </a:cxn>
            </a:cxnLst>
            <a:rect l="0" t="0" r="r" b="b"/>
            <a:pathLst>
              <a:path w="66" h="1808">
                <a:moveTo>
                  <a:pt x="0" y="1808"/>
                </a:moveTo>
                <a:lnTo>
                  <a:pt x="0" y="32"/>
                </a:lnTo>
                <a:lnTo>
                  <a:pt x="66" y="0"/>
                </a:lnTo>
                <a:lnTo>
                  <a:pt x="66" y="1769"/>
                </a:lnTo>
                <a:lnTo>
                  <a:pt x="0" y="1808"/>
                </a:lnTo>
                <a:close/>
              </a:path>
            </a:pathLst>
          </a:custGeom>
          <a:solidFill>
            <a:srgbClr val="4D4D8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1993900" y="2981325"/>
            <a:ext cx="314325" cy="2819400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3" name="Freeform 21"/>
          <p:cNvSpPr>
            <a:spLocks/>
          </p:cNvSpPr>
          <p:nvPr/>
        </p:nvSpPr>
        <p:spPr bwMode="auto">
          <a:xfrm>
            <a:off x="1993900" y="2930525"/>
            <a:ext cx="419100" cy="50800"/>
          </a:xfrm>
          <a:custGeom>
            <a:avLst/>
            <a:gdLst/>
            <a:ahLst/>
            <a:cxnLst>
              <a:cxn ang="0">
                <a:pos x="198" y="32"/>
              </a:cxn>
              <a:cxn ang="0">
                <a:pos x="264" y="0"/>
              </a:cxn>
              <a:cxn ang="0">
                <a:pos x="66" y="0"/>
              </a:cxn>
              <a:cxn ang="0">
                <a:pos x="0" y="32"/>
              </a:cxn>
              <a:cxn ang="0">
                <a:pos x="198" y="32"/>
              </a:cxn>
            </a:cxnLst>
            <a:rect l="0" t="0" r="r" b="b"/>
            <a:pathLst>
              <a:path w="264" h="32">
                <a:moveTo>
                  <a:pt x="198" y="32"/>
                </a:moveTo>
                <a:lnTo>
                  <a:pt x="264" y="0"/>
                </a:lnTo>
                <a:lnTo>
                  <a:pt x="66" y="0"/>
                </a:lnTo>
                <a:lnTo>
                  <a:pt x="0" y="32"/>
                </a:lnTo>
                <a:lnTo>
                  <a:pt x="198" y="32"/>
                </a:lnTo>
                <a:close/>
              </a:path>
            </a:pathLst>
          </a:custGeom>
          <a:solidFill>
            <a:srgbClr val="7373BF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4" name="Freeform 22"/>
          <p:cNvSpPr>
            <a:spLocks/>
          </p:cNvSpPr>
          <p:nvPr/>
        </p:nvSpPr>
        <p:spPr bwMode="auto">
          <a:xfrm>
            <a:off x="2624138" y="2809875"/>
            <a:ext cx="104775" cy="2990850"/>
          </a:xfrm>
          <a:custGeom>
            <a:avLst/>
            <a:gdLst/>
            <a:ahLst/>
            <a:cxnLst>
              <a:cxn ang="0">
                <a:pos x="0" y="1884"/>
              </a:cxn>
              <a:cxn ang="0">
                <a:pos x="0" y="38"/>
              </a:cxn>
              <a:cxn ang="0">
                <a:pos x="66" y="0"/>
              </a:cxn>
              <a:cxn ang="0">
                <a:pos x="66" y="1845"/>
              </a:cxn>
              <a:cxn ang="0">
                <a:pos x="0" y="1884"/>
              </a:cxn>
            </a:cxnLst>
            <a:rect l="0" t="0" r="r" b="b"/>
            <a:pathLst>
              <a:path w="66" h="1884">
                <a:moveTo>
                  <a:pt x="0" y="1884"/>
                </a:moveTo>
                <a:lnTo>
                  <a:pt x="0" y="38"/>
                </a:lnTo>
                <a:lnTo>
                  <a:pt x="66" y="0"/>
                </a:lnTo>
                <a:lnTo>
                  <a:pt x="66" y="1845"/>
                </a:lnTo>
                <a:lnTo>
                  <a:pt x="0" y="1884"/>
                </a:lnTo>
                <a:close/>
              </a:path>
            </a:pathLst>
          </a:custGeom>
          <a:solidFill>
            <a:srgbClr val="4D1A33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2308225" y="2870200"/>
            <a:ext cx="315913" cy="2930525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6" name="Freeform 24"/>
          <p:cNvSpPr>
            <a:spLocks/>
          </p:cNvSpPr>
          <p:nvPr/>
        </p:nvSpPr>
        <p:spPr bwMode="auto">
          <a:xfrm>
            <a:off x="2308225" y="2809875"/>
            <a:ext cx="420688" cy="60325"/>
          </a:xfrm>
          <a:custGeom>
            <a:avLst/>
            <a:gdLst/>
            <a:ahLst/>
            <a:cxnLst>
              <a:cxn ang="0">
                <a:pos x="199" y="38"/>
              </a:cxn>
              <a:cxn ang="0">
                <a:pos x="265" y="0"/>
              </a:cxn>
              <a:cxn ang="0">
                <a:pos x="66" y="0"/>
              </a:cxn>
              <a:cxn ang="0">
                <a:pos x="0" y="38"/>
              </a:cxn>
              <a:cxn ang="0">
                <a:pos x="199" y="38"/>
              </a:cxn>
            </a:cxnLst>
            <a:rect l="0" t="0" r="r" b="b"/>
            <a:pathLst>
              <a:path w="265" h="38">
                <a:moveTo>
                  <a:pt x="199" y="38"/>
                </a:moveTo>
                <a:lnTo>
                  <a:pt x="265" y="0"/>
                </a:lnTo>
                <a:lnTo>
                  <a:pt x="66" y="0"/>
                </a:lnTo>
                <a:lnTo>
                  <a:pt x="0" y="38"/>
                </a:lnTo>
                <a:lnTo>
                  <a:pt x="199" y="38"/>
                </a:lnTo>
                <a:close/>
              </a:path>
            </a:pathLst>
          </a:custGeom>
          <a:solidFill>
            <a:srgbClr val="73264D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7" name="Freeform 25"/>
          <p:cNvSpPr>
            <a:spLocks/>
          </p:cNvSpPr>
          <p:nvPr/>
        </p:nvSpPr>
        <p:spPr bwMode="auto">
          <a:xfrm>
            <a:off x="2938463" y="3608388"/>
            <a:ext cx="104775" cy="2192337"/>
          </a:xfrm>
          <a:custGeom>
            <a:avLst/>
            <a:gdLst/>
            <a:ahLst/>
            <a:cxnLst>
              <a:cxn ang="0">
                <a:pos x="0" y="1381"/>
              </a:cxn>
              <a:cxn ang="0">
                <a:pos x="0" y="38"/>
              </a:cxn>
              <a:cxn ang="0">
                <a:pos x="66" y="0"/>
              </a:cxn>
              <a:cxn ang="0">
                <a:pos x="66" y="1342"/>
              </a:cxn>
              <a:cxn ang="0">
                <a:pos x="0" y="1381"/>
              </a:cxn>
            </a:cxnLst>
            <a:rect l="0" t="0" r="r" b="b"/>
            <a:pathLst>
              <a:path w="66" h="1381">
                <a:moveTo>
                  <a:pt x="0" y="1381"/>
                </a:moveTo>
                <a:lnTo>
                  <a:pt x="0" y="38"/>
                </a:lnTo>
                <a:lnTo>
                  <a:pt x="66" y="0"/>
                </a:lnTo>
                <a:lnTo>
                  <a:pt x="66" y="1342"/>
                </a:lnTo>
                <a:lnTo>
                  <a:pt x="0" y="1381"/>
                </a:lnTo>
                <a:close/>
              </a:path>
            </a:pathLst>
          </a:custGeom>
          <a:solidFill>
            <a:srgbClr val="808066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8" name="Rectangle 26"/>
          <p:cNvSpPr>
            <a:spLocks noChangeArrowheads="1"/>
          </p:cNvSpPr>
          <p:nvPr/>
        </p:nvSpPr>
        <p:spPr bwMode="auto">
          <a:xfrm>
            <a:off x="2624138" y="3668713"/>
            <a:ext cx="314325" cy="2132012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59" name="Freeform 27"/>
          <p:cNvSpPr>
            <a:spLocks/>
          </p:cNvSpPr>
          <p:nvPr/>
        </p:nvSpPr>
        <p:spPr bwMode="auto">
          <a:xfrm>
            <a:off x="2624138" y="3608388"/>
            <a:ext cx="419100" cy="60325"/>
          </a:xfrm>
          <a:custGeom>
            <a:avLst/>
            <a:gdLst/>
            <a:ahLst/>
            <a:cxnLst>
              <a:cxn ang="0">
                <a:pos x="198" y="38"/>
              </a:cxn>
              <a:cxn ang="0">
                <a:pos x="264" y="0"/>
              </a:cxn>
              <a:cxn ang="0">
                <a:pos x="66" y="0"/>
              </a:cxn>
              <a:cxn ang="0">
                <a:pos x="0" y="38"/>
              </a:cxn>
              <a:cxn ang="0">
                <a:pos x="198" y="38"/>
              </a:cxn>
            </a:cxnLst>
            <a:rect l="0" t="0" r="r" b="b"/>
            <a:pathLst>
              <a:path w="264" h="38">
                <a:moveTo>
                  <a:pt x="198" y="38"/>
                </a:moveTo>
                <a:lnTo>
                  <a:pt x="264" y="0"/>
                </a:lnTo>
                <a:lnTo>
                  <a:pt x="66" y="0"/>
                </a:lnTo>
                <a:lnTo>
                  <a:pt x="0" y="38"/>
                </a:lnTo>
                <a:lnTo>
                  <a:pt x="198" y="38"/>
                </a:lnTo>
                <a:close/>
              </a:path>
            </a:pathLst>
          </a:custGeom>
          <a:solidFill>
            <a:srgbClr val="BFBF99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0" name="Freeform 28"/>
          <p:cNvSpPr>
            <a:spLocks/>
          </p:cNvSpPr>
          <p:nvPr/>
        </p:nvSpPr>
        <p:spPr bwMode="auto">
          <a:xfrm>
            <a:off x="3238500" y="4749800"/>
            <a:ext cx="104775" cy="1050925"/>
          </a:xfrm>
          <a:custGeom>
            <a:avLst/>
            <a:gdLst/>
            <a:ahLst/>
            <a:cxnLst>
              <a:cxn ang="0">
                <a:pos x="0" y="662"/>
              </a:cxn>
              <a:cxn ang="0">
                <a:pos x="0" y="32"/>
              </a:cxn>
              <a:cxn ang="0">
                <a:pos x="66" y="0"/>
              </a:cxn>
              <a:cxn ang="0">
                <a:pos x="66" y="623"/>
              </a:cxn>
              <a:cxn ang="0">
                <a:pos x="0" y="662"/>
              </a:cxn>
            </a:cxnLst>
            <a:rect l="0" t="0" r="r" b="b"/>
            <a:pathLst>
              <a:path w="66" h="662">
                <a:moveTo>
                  <a:pt x="0" y="662"/>
                </a:moveTo>
                <a:lnTo>
                  <a:pt x="0" y="32"/>
                </a:lnTo>
                <a:lnTo>
                  <a:pt x="66" y="0"/>
                </a:lnTo>
                <a:lnTo>
                  <a:pt x="66" y="623"/>
                </a:lnTo>
                <a:lnTo>
                  <a:pt x="0" y="662"/>
                </a:lnTo>
                <a:close/>
              </a:path>
            </a:pathLst>
          </a:custGeom>
          <a:solidFill>
            <a:srgbClr val="66808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2938463" y="4800600"/>
            <a:ext cx="300037" cy="1000125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2" name="Freeform 30"/>
          <p:cNvSpPr>
            <a:spLocks/>
          </p:cNvSpPr>
          <p:nvPr/>
        </p:nvSpPr>
        <p:spPr bwMode="auto">
          <a:xfrm>
            <a:off x="2938463" y="4749800"/>
            <a:ext cx="404812" cy="50800"/>
          </a:xfrm>
          <a:custGeom>
            <a:avLst/>
            <a:gdLst/>
            <a:ahLst/>
            <a:cxnLst>
              <a:cxn ang="0">
                <a:pos x="189" y="32"/>
              </a:cxn>
              <a:cxn ang="0">
                <a:pos x="255" y="0"/>
              </a:cxn>
              <a:cxn ang="0">
                <a:pos x="66" y="0"/>
              </a:cxn>
              <a:cxn ang="0">
                <a:pos x="0" y="32"/>
              </a:cxn>
              <a:cxn ang="0">
                <a:pos x="189" y="32"/>
              </a:cxn>
            </a:cxnLst>
            <a:rect l="0" t="0" r="r" b="b"/>
            <a:pathLst>
              <a:path w="255" h="32">
                <a:moveTo>
                  <a:pt x="189" y="32"/>
                </a:moveTo>
                <a:lnTo>
                  <a:pt x="255" y="0"/>
                </a:lnTo>
                <a:lnTo>
                  <a:pt x="66" y="0"/>
                </a:lnTo>
                <a:lnTo>
                  <a:pt x="0" y="32"/>
                </a:lnTo>
                <a:lnTo>
                  <a:pt x="189" y="32"/>
                </a:lnTo>
                <a:close/>
              </a:path>
            </a:pathLst>
          </a:custGeom>
          <a:solidFill>
            <a:srgbClr val="99BFBF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3" name="Freeform 31"/>
          <p:cNvSpPr>
            <a:spLocks/>
          </p:cNvSpPr>
          <p:nvPr/>
        </p:nvSpPr>
        <p:spPr bwMode="auto">
          <a:xfrm>
            <a:off x="3552825" y="4749800"/>
            <a:ext cx="104775" cy="1050925"/>
          </a:xfrm>
          <a:custGeom>
            <a:avLst/>
            <a:gdLst/>
            <a:ahLst/>
            <a:cxnLst>
              <a:cxn ang="0">
                <a:pos x="0" y="662"/>
              </a:cxn>
              <a:cxn ang="0">
                <a:pos x="0" y="32"/>
              </a:cxn>
              <a:cxn ang="0">
                <a:pos x="66" y="0"/>
              </a:cxn>
              <a:cxn ang="0">
                <a:pos x="66" y="623"/>
              </a:cxn>
              <a:cxn ang="0">
                <a:pos x="0" y="662"/>
              </a:cxn>
            </a:cxnLst>
            <a:rect l="0" t="0" r="r" b="b"/>
            <a:pathLst>
              <a:path w="66" h="662">
                <a:moveTo>
                  <a:pt x="0" y="662"/>
                </a:moveTo>
                <a:lnTo>
                  <a:pt x="0" y="32"/>
                </a:lnTo>
                <a:lnTo>
                  <a:pt x="66" y="0"/>
                </a:lnTo>
                <a:lnTo>
                  <a:pt x="66" y="623"/>
                </a:lnTo>
                <a:lnTo>
                  <a:pt x="0" y="662"/>
                </a:lnTo>
                <a:close/>
              </a:path>
            </a:pathLst>
          </a:custGeom>
          <a:solidFill>
            <a:srgbClr val="330033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4" name="Rectangle 32"/>
          <p:cNvSpPr>
            <a:spLocks noChangeArrowheads="1"/>
          </p:cNvSpPr>
          <p:nvPr/>
        </p:nvSpPr>
        <p:spPr bwMode="auto">
          <a:xfrm>
            <a:off x="3238500" y="4800600"/>
            <a:ext cx="314325" cy="1000125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5" name="Freeform 33"/>
          <p:cNvSpPr>
            <a:spLocks/>
          </p:cNvSpPr>
          <p:nvPr/>
        </p:nvSpPr>
        <p:spPr bwMode="auto">
          <a:xfrm>
            <a:off x="3238500" y="4749800"/>
            <a:ext cx="419100" cy="50800"/>
          </a:xfrm>
          <a:custGeom>
            <a:avLst/>
            <a:gdLst/>
            <a:ahLst/>
            <a:cxnLst>
              <a:cxn ang="0">
                <a:pos x="198" y="32"/>
              </a:cxn>
              <a:cxn ang="0">
                <a:pos x="264" y="0"/>
              </a:cxn>
              <a:cxn ang="0">
                <a:pos x="66" y="0"/>
              </a:cxn>
              <a:cxn ang="0">
                <a:pos x="0" y="32"/>
              </a:cxn>
              <a:cxn ang="0">
                <a:pos x="198" y="32"/>
              </a:cxn>
            </a:cxnLst>
            <a:rect l="0" t="0" r="r" b="b"/>
            <a:pathLst>
              <a:path w="264" h="32">
                <a:moveTo>
                  <a:pt x="198" y="32"/>
                </a:moveTo>
                <a:lnTo>
                  <a:pt x="264" y="0"/>
                </a:lnTo>
                <a:lnTo>
                  <a:pt x="66" y="0"/>
                </a:lnTo>
                <a:lnTo>
                  <a:pt x="0" y="32"/>
                </a:lnTo>
                <a:lnTo>
                  <a:pt x="198" y="32"/>
                </a:lnTo>
                <a:close/>
              </a:path>
            </a:pathLst>
          </a:custGeom>
          <a:solidFill>
            <a:srgbClr val="4D004D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6" name="Freeform 34"/>
          <p:cNvSpPr>
            <a:spLocks/>
          </p:cNvSpPr>
          <p:nvPr/>
        </p:nvSpPr>
        <p:spPr bwMode="auto">
          <a:xfrm>
            <a:off x="3868738" y="4537075"/>
            <a:ext cx="104775" cy="1263650"/>
          </a:xfrm>
          <a:custGeom>
            <a:avLst/>
            <a:gdLst/>
            <a:ahLst/>
            <a:cxnLst>
              <a:cxn ang="0">
                <a:pos x="0" y="796"/>
              </a:cxn>
              <a:cxn ang="0">
                <a:pos x="0" y="32"/>
              </a:cxn>
              <a:cxn ang="0">
                <a:pos x="66" y="0"/>
              </a:cxn>
              <a:cxn ang="0">
                <a:pos x="66" y="757"/>
              </a:cxn>
              <a:cxn ang="0">
                <a:pos x="0" y="796"/>
              </a:cxn>
            </a:cxnLst>
            <a:rect l="0" t="0" r="r" b="b"/>
            <a:pathLst>
              <a:path w="66" h="796">
                <a:moveTo>
                  <a:pt x="0" y="796"/>
                </a:moveTo>
                <a:lnTo>
                  <a:pt x="0" y="32"/>
                </a:lnTo>
                <a:lnTo>
                  <a:pt x="66" y="0"/>
                </a:lnTo>
                <a:lnTo>
                  <a:pt x="66" y="757"/>
                </a:lnTo>
                <a:lnTo>
                  <a:pt x="0" y="796"/>
                </a:lnTo>
                <a:close/>
              </a:path>
            </a:pathLst>
          </a:custGeom>
          <a:solidFill>
            <a:srgbClr val="80404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7" name="Rectangle 35"/>
          <p:cNvSpPr>
            <a:spLocks noChangeArrowheads="1"/>
          </p:cNvSpPr>
          <p:nvPr/>
        </p:nvSpPr>
        <p:spPr bwMode="auto">
          <a:xfrm>
            <a:off x="3552825" y="4587875"/>
            <a:ext cx="315913" cy="1212850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8" name="Freeform 36"/>
          <p:cNvSpPr>
            <a:spLocks/>
          </p:cNvSpPr>
          <p:nvPr/>
        </p:nvSpPr>
        <p:spPr bwMode="auto">
          <a:xfrm>
            <a:off x="3552825" y="4537075"/>
            <a:ext cx="420688" cy="50800"/>
          </a:xfrm>
          <a:custGeom>
            <a:avLst/>
            <a:gdLst/>
            <a:ahLst/>
            <a:cxnLst>
              <a:cxn ang="0">
                <a:pos x="199" y="32"/>
              </a:cxn>
              <a:cxn ang="0">
                <a:pos x="265" y="0"/>
              </a:cxn>
              <a:cxn ang="0">
                <a:pos x="66" y="0"/>
              </a:cxn>
              <a:cxn ang="0">
                <a:pos x="0" y="32"/>
              </a:cxn>
              <a:cxn ang="0">
                <a:pos x="199" y="32"/>
              </a:cxn>
            </a:cxnLst>
            <a:rect l="0" t="0" r="r" b="b"/>
            <a:pathLst>
              <a:path w="265" h="32">
                <a:moveTo>
                  <a:pt x="199" y="32"/>
                </a:moveTo>
                <a:lnTo>
                  <a:pt x="265" y="0"/>
                </a:lnTo>
                <a:lnTo>
                  <a:pt x="66" y="0"/>
                </a:lnTo>
                <a:lnTo>
                  <a:pt x="0" y="32"/>
                </a:lnTo>
                <a:lnTo>
                  <a:pt x="199" y="32"/>
                </a:lnTo>
                <a:close/>
              </a:path>
            </a:pathLst>
          </a:custGeom>
          <a:solidFill>
            <a:srgbClr val="BF606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69" name="Freeform 37"/>
          <p:cNvSpPr>
            <a:spLocks/>
          </p:cNvSpPr>
          <p:nvPr/>
        </p:nvSpPr>
        <p:spPr bwMode="auto">
          <a:xfrm>
            <a:off x="4183063" y="3203575"/>
            <a:ext cx="104775" cy="2597150"/>
          </a:xfrm>
          <a:custGeom>
            <a:avLst/>
            <a:gdLst/>
            <a:ahLst/>
            <a:cxnLst>
              <a:cxn ang="0">
                <a:pos x="0" y="1636"/>
              </a:cxn>
              <a:cxn ang="0">
                <a:pos x="0" y="38"/>
              </a:cxn>
              <a:cxn ang="0">
                <a:pos x="66" y="0"/>
              </a:cxn>
              <a:cxn ang="0">
                <a:pos x="66" y="1597"/>
              </a:cxn>
              <a:cxn ang="0">
                <a:pos x="0" y="1636"/>
              </a:cxn>
            </a:cxnLst>
            <a:rect l="0" t="0" r="r" b="b"/>
            <a:pathLst>
              <a:path w="66" h="1636">
                <a:moveTo>
                  <a:pt x="0" y="1636"/>
                </a:moveTo>
                <a:lnTo>
                  <a:pt x="0" y="38"/>
                </a:lnTo>
                <a:lnTo>
                  <a:pt x="66" y="0"/>
                </a:lnTo>
                <a:lnTo>
                  <a:pt x="66" y="1597"/>
                </a:lnTo>
                <a:lnTo>
                  <a:pt x="0" y="1636"/>
                </a:lnTo>
                <a:close/>
              </a:path>
            </a:pathLst>
          </a:custGeom>
          <a:solidFill>
            <a:srgbClr val="003366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0" name="Rectangle 38"/>
          <p:cNvSpPr>
            <a:spLocks noChangeArrowheads="1"/>
          </p:cNvSpPr>
          <p:nvPr/>
        </p:nvSpPr>
        <p:spPr bwMode="auto">
          <a:xfrm>
            <a:off x="3868738" y="3263900"/>
            <a:ext cx="314325" cy="2536825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1" name="Freeform 39"/>
          <p:cNvSpPr>
            <a:spLocks/>
          </p:cNvSpPr>
          <p:nvPr/>
        </p:nvSpPr>
        <p:spPr bwMode="auto">
          <a:xfrm>
            <a:off x="3868738" y="3203575"/>
            <a:ext cx="419100" cy="60325"/>
          </a:xfrm>
          <a:custGeom>
            <a:avLst/>
            <a:gdLst/>
            <a:ahLst/>
            <a:cxnLst>
              <a:cxn ang="0">
                <a:pos x="198" y="38"/>
              </a:cxn>
              <a:cxn ang="0">
                <a:pos x="264" y="0"/>
              </a:cxn>
              <a:cxn ang="0">
                <a:pos x="66" y="0"/>
              </a:cxn>
              <a:cxn ang="0">
                <a:pos x="0" y="38"/>
              </a:cxn>
              <a:cxn ang="0">
                <a:pos x="198" y="38"/>
              </a:cxn>
            </a:cxnLst>
            <a:rect l="0" t="0" r="r" b="b"/>
            <a:pathLst>
              <a:path w="264" h="38">
                <a:moveTo>
                  <a:pt x="198" y="38"/>
                </a:moveTo>
                <a:lnTo>
                  <a:pt x="264" y="0"/>
                </a:lnTo>
                <a:lnTo>
                  <a:pt x="66" y="0"/>
                </a:lnTo>
                <a:lnTo>
                  <a:pt x="0" y="38"/>
                </a:lnTo>
                <a:lnTo>
                  <a:pt x="198" y="38"/>
                </a:lnTo>
                <a:close/>
              </a:path>
            </a:pathLst>
          </a:custGeom>
          <a:solidFill>
            <a:srgbClr val="004D99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2" name="Freeform 40"/>
          <p:cNvSpPr>
            <a:spLocks/>
          </p:cNvSpPr>
          <p:nvPr/>
        </p:nvSpPr>
        <p:spPr bwMode="auto">
          <a:xfrm>
            <a:off x="4483100" y="4486275"/>
            <a:ext cx="104775" cy="1314450"/>
          </a:xfrm>
          <a:custGeom>
            <a:avLst/>
            <a:gdLst/>
            <a:ahLst/>
            <a:cxnLst>
              <a:cxn ang="0">
                <a:pos x="0" y="828"/>
              </a:cxn>
              <a:cxn ang="0">
                <a:pos x="0" y="39"/>
              </a:cxn>
              <a:cxn ang="0">
                <a:pos x="66" y="0"/>
              </a:cxn>
              <a:cxn ang="0">
                <a:pos x="66" y="789"/>
              </a:cxn>
              <a:cxn ang="0">
                <a:pos x="0" y="828"/>
              </a:cxn>
            </a:cxnLst>
            <a:rect l="0" t="0" r="r" b="b"/>
            <a:pathLst>
              <a:path w="66" h="828">
                <a:moveTo>
                  <a:pt x="0" y="828"/>
                </a:moveTo>
                <a:lnTo>
                  <a:pt x="0" y="39"/>
                </a:lnTo>
                <a:lnTo>
                  <a:pt x="66" y="0"/>
                </a:lnTo>
                <a:lnTo>
                  <a:pt x="66" y="789"/>
                </a:lnTo>
                <a:lnTo>
                  <a:pt x="0" y="828"/>
                </a:lnTo>
                <a:close/>
              </a:path>
            </a:pathLst>
          </a:custGeom>
          <a:solidFill>
            <a:srgbClr val="66668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3" name="Rectangle 41"/>
          <p:cNvSpPr>
            <a:spLocks noChangeArrowheads="1"/>
          </p:cNvSpPr>
          <p:nvPr/>
        </p:nvSpPr>
        <p:spPr bwMode="auto">
          <a:xfrm>
            <a:off x="4183063" y="4548188"/>
            <a:ext cx="300037" cy="1252537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4" name="Freeform 42"/>
          <p:cNvSpPr>
            <a:spLocks/>
          </p:cNvSpPr>
          <p:nvPr/>
        </p:nvSpPr>
        <p:spPr bwMode="auto">
          <a:xfrm>
            <a:off x="4183063" y="4486275"/>
            <a:ext cx="404812" cy="61913"/>
          </a:xfrm>
          <a:custGeom>
            <a:avLst/>
            <a:gdLst/>
            <a:ahLst/>
            <a:cxnLst>
              <a:cxn ang="0">
                <a:pos x="189" y="39"/>
              </a:cxn>
              <a:cxn ang="0">
                <a:pos x="255" y="0"/>
              </a:cxn>
              <a:cxn ang="0">
                <a:pos x="66" y="0"/>
              </a:cxn>
              <a:cxn ang="0">
                <a:pos x="0" y="39"/>
              </a:cxn>
              <a:cxn ang="0">
                <a:pos x="189" y="39"/>
              </a:cxn>
            </a:cxnLst>
            <a:rect l="0" t="0" r="r" b="b"/>
            <a:pathLst>
              <a:path w="255" h="39">
                <a:moveTo>
                  <a:pt x="189" y="39"/>
                </a:moveTo>
                <a:lnTo>
                  <a:pt x="255" y="0"/>
                </a:lnTo>
                <a:lnTo>
                  <a:pt x="66" y="0"/>
                </a:lnTo>
                <a:lnTo>
                  <a:pt x="0" y="39"/>
                </a:lnTo>
                <a:lnTo>
                  <a:pt x="189" y="39"/>
                </a:lnTo>
                <a:close/>
              </a:path>
            </a:pathLst>
          </a:custGeom>
          <a:solidFill>
            <a:srgbClr val="9999BF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5" name="Freeform 43"/>
          <p:cNvSpPr>
            <a:spLocks/>
          </p:cNvSpPr>
          <p:nvPr/>
        </p:nvSpPr>
        <p:spPr bwMode="auto">
          <a:xfrm>
            <a:off x="4797425" y="4597400"/>
            <a:ext cx="104775" cy="1203325"/>
          </a:xfrm>
          <a:custGeom>
            <a:avLst/>
            <a:gdLst/>
            <a:ahLst/>
            <a:cxnLst>
              <a:cxn ang="0">
                <a:pos x="0" y="758"/>
              </a:cxn>
              <a:cxn ang="0">
                <a:pos x="0" y="32"/>
              </a:cxn>
              <a:cxn ang="0">
                <a:pos x="66" y="0"/>
              </a:cxn>
              <a:cxn ang="0">
                <a:pos x="66" y="719"/>
              </a:cxn>
              <a:cxn ang="0">
                <a:pos x="0" y="758"/>
              </a:cxn>
            </a:cxnLst>
            <a:rect l="0" t="0" r="r" b="b"/>
            <a:pathLst>
              <a:path w="66" h="758">
                <a:moveTo>
                  <a:pt x="0" y="758"/>
                </a:moveTo>
                <a:lnTo>
                  <a:pt x="0" y="32"/>
                </a:lnTo>
                <a:lnTo>
                  <a:pt x="66" y="0"/>
                </a:lnTo>
                <a:lnTo>
                  <a:pt x="66" y="719"/>
                </a:lnTo>
                <a:lnTo>
                  <a:pt x="0" y="758"/>
                </a:lnTo>
                <a:close/>
              </a:path>
            </a:pathLst>
          </a:custGeom>
          <a:solidFill>
            <a:srgbClr val="00004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6" name="Rectangle 44"/>
          <p:cNvSpPr>
            <a:spLocks noChangeArrowheads="1"/>
          </p:cNvSpPr>
          <p:nvPr/>
        </p:nvSpPr>
        <p:spPr bwMode="auto">
          <a:xfrm>
            <a:off x="4483100" y="4648200"/>
            <a:ext cx="314325" cy="1152525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7" name="Freeform 45"/>
          <p:cNvSpPr>
            <a:spLocks/>
          </p:cNvSpPr>
          <p:nvPr/>
        </p:nvSpPr>
        <p:spPr bwMode="auto">
          <a:xfrm>
            <a:off x="4483100" y="4597400"/>
            <a:ext cx="419100" cy="50800"/>
          </a:xfrm>
          <a:custGeom>
            <a:avLst/>
            <a:gdLst/>
            <a:ahLst/>
            <a:cxnLst>
              <a:cxn ang="0">
                <a:pos x="198" y="32"/>
              </a:cxn>
              <a:cxn ang="0">
                <a:pos x="264" y="0"/>
              </a:cxn>
              <a:cxn ang="0">
                <a:pos x="66" y="0"/>
              </a:cxn>
              <a:cxn ang="0">
                <a:pos x="0" y="32"/>
              </a:cxn>
              <a:cxn ang="0">
                <a:pos x="198" y="32"/>
              </a:cxn>
            </a:cxnLst>
            <a:rect l="0" t="0" r="r" b="b"/>
            <a:pathLst>
              <a:path w="264" h="32">
                <a:moveTo>
                  <a:pt x="198" y="32"/>
                </a:moveTo>
                <a:lnTo>
                  <a:pt x="264" y="0"/>
                </a:lnTo>
                <a:lnTo>
                  <a:pt x="66" y="0"/>
                </a:lnTo>
                <a:lnTo>
                  <a:pt x="0" y="32"/>
                </a:lnTo>
                <a:lnTo>
                  <a:pt x="198" y="32"/>
                </a:lnTo>
                <a:close/>
              </a:path>
            </a:pathLst>
          </a:custGeom>
          <a:solidFill>
            <a:srgbClr val="00006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8" name="Freeform 46"/>
          <p:cNvSpPr>
            <a:spLocks/>
          </p:cNvSpPr>
          <p:nvPr/>
        </p:nvSpPr>
        <p:spPr bwMode="auto">
          <a:xfrm>
            <a:off x="5111750" y="4335463"/>
            <a:ext cx="106363" cy="1465262"/>
          </a:xfrm>
          <a:custGeom>
            <a:avLst/>
            <a:gdLst/>
            <a:ahLst/>
            <a:cxnLst>
              <a:cxn ang="0">
                <a:pos x="0" y="923"/>
              </a:cxn>
              <a:cxn ang="0">
                <a:pos x="0" y="38"/>
              </a:cxn>
              <a:cxn ang="0">
                <a:pos x="67" y="0"/>
              </a:cxn>
              <a:cxn ang="0">
                <a:pos x="67" y="884"/>
              </a:cxn>
              <a:cxn ang="0">
                <a:pos x="0" y="923"/>
              </a:cxn>
            </a:cxnLst>
            <a:rect l="0" t="0" r="r" b="b"/>
            <a:pathLst>
              <a:path w="67" h="923">
                <a:moveTo>
                  <a:pt x="0" y="923"/>
                </a:moveTo>
                <a:lnTo>
                  <a:pt x="0" y="38"/>
                </a:lnTo>
                <a:lnTo>
                  <a:pt x="67" y="0"/>
                </a:lnTo>
                <a:lnTo>
                  <a:pt x="67" y="884"/>
                </a:lnTo>
                <a:lnTo>
                  <a:pt x="0" y="923"/>
                </a:lnTo>
                <a:close/>
              </a:path>
            </a:pathLst>
          </a:custGeom>
          <a:solidFill>
            <a:srgbClr val="80008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79" name="Rectangle 47"/>
          <p:cNvSpPr>
            <a:spLocks noChangeArrowheads="1"/>
          </p:cNvSpPr>
          <p:nvPr/>
        </p:nvSpPr>
        <p:spPr bwMode="auto">
          <a:xfrm>
            <a:off x="4797425" y="4395788"/>
            <a:ext cx="314325" cy="1404937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0" name="Freeform 48"/>
          <p:cNvSpPr>
            <a:spLocks/>
          </p:cNvSpPr>
          <p:nvPr/>
        </p:nvSpPr>
        <p:spPr bwMode="auto">
          <a:xfrm>
            <a:off x="4797425" y="4335463"/>
            <a:ext cx="420688" cy="60325"/>
          </a:xfrm>
          <a:custGeom>
            <a:avLst/>
            <a:gdLst/>
            <a:ahLst/>
            <a:cxnLst>
              <a:cxn ang="0">
                <a:pos x="198" y="38"/>
              </a:cxn>
              <a:cxn ang="0">
                <a:pos x="265" y="0"/>
              </a:cxn>
              <a:cxn ang="0">
                <a:pos x="66" y="0"/>
              </a:cxn>
              <a:cxn ang="0">
                <a:pos x="0" y="38"/>
              </a:cxn>
              <a:cxn ang="0">
                <a:pos x="198" y="38"/>
              </a:cxn>
            </a:cxnLst>
            <a:rect l="0" t="0" r="r" b="b"/>
            <a:pathLst>
              <a:path w="265" h="38">
                <a:moveTo>
                  <a:pt x="198" y="38"/>
                </a:moveTo>
                <a:lnTo>
                  <a:pt x="265" y="0"/>
                </a:lnTo>
                <a:lnTo>
                  <a:pt x="66" y="0"/>
                </a:lnTo>
                <a:lnTo>
                  <a:pt x="0" y="38"/>
                </a:lnTo>
                <a:lnTo>
                  <a:pt x="198" y="38"/>
                </a:lnTo>
                <a:close/>
              </a:path>
            </a:pathLst>
          </a:custGeom>
          <a:solidFill>
            <a:srgbClr val="BF00BF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1" name="Freeform 49"/>
          <p:cNvSpPr>
            <a:spLocks/>
          </p:cNvSpPr>
          <p:nvPr/>
        </p:nvSpPr>
        <p:spPr bwMode="auto">
          <a:xfrm>
            <a:off x="5427663" y="2819400"/>
            <a:ext cx="104775" cy="2981325"/>
          </a:xfrm>
          <a:custGeom>
            <a:avLst/>
            <a:gdLst/>
            <a:ahLst/>
            <a:cxnLst>
              <a:cxn ang="0">
                <a:pos x="0" y="1878"/>
              </a:cxn>
              <a:cxn ang="0">
                <a:pos x="0" y="38"/>
              </a:cxn>
              <a:cxn ang="0">
                <a:pos x="66" y="0"/>
              </a:cxn>
              <a:cxn ang="0">
                <a:pos x="66" y="1839"/>
              </a:cxn>
              <a:cxn ang="0">
                <a:pos x="0" y="1878"/>
              </a:cxn>
            </a:cxnLst>
            <a:rect l="0" t="0" r="r" b="b"/>
            <a:pathLst>
              <a:path w="66" h="1878">
                <a:moveTo>
                  <a:pt x="0" y="1878"/>
                </a:moveTo>
                <a:lnTo>
                  <a:pt x="0" y="38"/>
                </a:lnTo>
                <a:lnTo>
                  <a:pt x="66" y="0"/>
                </a:lnTo>
                <a:lnTo>
                  <a:pt x="66" y="1839"/>
                </a:lnTo>
                <a:lnTo>
                  <a:pt x="0" y="1878"/>
                </a:lnTo>
                <a:close/>
              </a:path>
            </a:pathLst>
          </a:custGeom>
          <a:solidFill>
            <a:srgbClr val="80800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2" name="Rectangle 50"/>
          <p:cNvSpPr>
            <a:spLocks noChangeArrowheads="1"/>
          </p:cNvSpPr>
          <p:nvPr/>
        </p:nvSpPr>
        <p:spPr bwMode="auto">
          <a:xfrm>
            <a:off x="5111750" y="2879725"/>
            <a:ext cx="315913" cy="2921000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3" name="Freeform 51"/>
          <p:cNvSpPr>
            <a:spLocks/>
          </p:cNvSpPr>
          <p:nvPr/>
        </p:nvSpPr>
        <p:spPr bwMode="auto">
          <a:xfrm>
            <a:off x="5111750" y="2819400"/>
            <a:ext cx="420688" cy="60325"/>
          </a:xfrm>
          <a:custGeom>
            <a:avLst/>
            <a:gdLst/>
            <a:ahLst/>
            <a:cxnLst>
              <a:cxn ang="0">
                <a:pos x="199" y="38"/>
              </a:cxn>
              <a:cxn ang="0">
                <a:pos x="265" y="0"/>
              </a:cxn>
              <a:cxn ang="0">
                <a:pos x="67" y="0"/>
              </a:cxn>
              <a:cxn ang="0">
                <a:pos x="0" y="38"/>
              </a:cxn>
              <a:cxn ang="0">
                <a:pos x="199" y="38"/>
              </a:cxn>
            </a:cxnLst>
            <a:rect l="0" t="0" r="r" b="b"/>
            <a:pathLst>
              <a:path w="265" h="38">
                <a:moveTo>
                  <a:pt x="199" y="38"/>
                </a:moveTo>
                <a:lnTo>
                  <a:pt x="265" y="0"/>
                </a:lnTo>
                <a:lnTo>
                  <a:pt x="67" y="0"/>
                </a:lnTo>
                <a:lnTo>
                  <a:pt x="0" y="38"/>
                </a:lnTo>
                <a:lnTo>
                  <a:pt x="199" y="38"/>
                </a:lnTo>
                <a:close/>
              </a:path>
            </a:pathLst>
          </a:custGeom>
          <a:solidFill>
            <a:srgbClr val="BFBF0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4" name="Line 52"/>
          <p:cNvSpPr>
            <a:spLocks noChangeShapeType="1"/>
          </p:cNvSpPr>
          <p:nvPr/>
        </p:nvSpPr>
        <p:spPr bwMode="auto">
          <a:xfrm flipV="1">
            <a:off x="1754188" y="2466975"/>
            <a:ext cx="1587" cy="337343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5" name="Line 53"/>
          <p:cNvSpPr>
            <a:spLocks noChangeShapeType="1"/>
          </p:cNvSpPr>
          <p:nvPr/>
        </p:nvSpPr>
        <p:spPr bwMode="auto">
          <a:xfrm flipH="1">
            <a:off x="1693863" y="5840413"/>
            <a:ext cx="603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6" name="Line 54"/>
          <p:cNvSpPr>
            <a:spLocks noChangeShapeType="1"/>
          </p:cNvSpPr>
          <p:nvPr/>
        </p:nvSpPr>
        <p:spPr bwMode="auto">
          <a:xfrm flipH="1">
            <a:off x="1693863" y="5356225"/>
            <a:ext cx="60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7" name="Line 55"/>
          <p:cNvSpPr>
            <a:spLocks noChangeShapeType="1"/>
          </p:cNvSpPr>
          <p:nvPr/>
        </p:nvSpPr>
        <p:spPr bwMode="auto">
          <a:xfrm flipH="1">
            <a:off x="1693863" y="4870450"/>
            <a:ext cx="60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8" name="Line 56"/>
          <p:cNvSpPr>
            <a:spLocks noChangeShapeType="1"/>
          </p:cNvSpPr>
          <p:nvPr/>
        </p:nvSpPr>
        <p:spPr bwMode="auto">
          <a:xfrm flipH="1">
            <a:off x="1693863" y="4395788"/>
            <a:ext cx="603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89" name="Line 57"/>
          <p:cNvSpPr>
            <a:spLocks noChangeShapeType="1"/>
          </p:cNvSpPr>
          <p:nvPr/>
        </p:nvSpPr>
        <p:spPr bwMode="auto">
          <a:xfrm flipH="1">
            <a:off x="1693863" y="3911600"/>
            <a:ext cx="60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90" name="Line 58"/>
          <p:cNvSpPr>
            <a:spLocks noChangeShapeType="1"/>
          </p:cNvSpPr>
          <p:nvPr/>
        </p:nvSpPr>
        <p:spPr bwMode="auto">
          <a:xfrm flipH="1">
            <a:off x="1693863" y="3425825"/>
            <a:ext cx="60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91" name="Line 59"/>
          <p:cNvSpPr>
            <a:spLocks noChangeShapeType="1"/>
          </p:cNvSpPr>
          <p:nvPr/>
        </p:nvSpPr>
        <p:spPr bwMode="auto">
          <a:xfrm flipH="1">
            <a:off x="1693863" y="2941638"/>
            <a:ext cx="603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92" name="Line 60"/>
          <p:cNvSpPr>
            <a:spLocks noChangeShapeType="1"/>
          </p:cNvSpPr>
          <p:nvPr/>
        </p:nvSpPr>
        <p:spPr bwMode="auto">
          <a:xfrm flipH="1">
            <a:off x="1693863" y="2466975"/>
            <a:ext cx="60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93" name="Rectangle 61"/>
          <p:cNvSpPr>
            <a:spLocks noChangeArrowheads="1"/>
          </p:cNvSpPr>
          <p:nvPr/>
        </p:nvSpPr>
        <p:spPr bwMode="auto">
          <a:xfrm>
            <a:off x="1289050" y="5759450"/>
            <a:ext cx="495300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0,00</a:t>
            </a:r>
            <a:endParaRPr lang="en-US"/>
          </a:p>
        </p:txBody>
      </p:sp>
      <p:sp>
        <p:nvSpPr>
          <p:cNvPr id="18494" name="Rectangle 62"/>
          <p:cNvSpPr>
            <a:spLocks noChangeArrowheads="1"/>
          </p:cNvSpPr>
          <p:nvPr/>
        </p:nvSpPr>
        <p:spPr bwMode="auto">
          <a:xfrm>
            <a:off x="1289050" y="5275263"/>
            <a:ext cx="495300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2,00</a:t>
            </a:r>
            <a:endParaRPr lang="en-US"/>
          </a:p>
        </p:txBody>
      </p:sp>
      <p:sp>
        <p:nvSpPr>
          <p:cNvPr id="18495" name="Rectangle 63"/>
          <p:cNvSpPr>
            <a:spLocks noChangeArrowheads="1"/>
          </p:cNvSpPr>
          <p:nvPr/>
        </p:nvSpPr>
        <p:spPr bwMode="auto">
          <a:xfrm>
            <a:off x="1289050" y="4789488"/>
            <a:ext cx="495300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4,00</a:t>
            </a:r>
            <a:endParaRPr lang="en-US"/>
          </a:p>
        </p:txBody>
      </p:sp>
      <p:sp>
        <p:nvSpPr>
          <p:cNvPr id="18496" name="Rectangle 64"/>
          <p:cNvSpPr>
            <a:spLocks noChangeArrowheads="1"/>
          </p:cNvSpPr>
          <p:nvPr/>
        </p:nvSpPr>
        <p:spPr bwMode="auto">
          <a:xfrm>
            <a:off x="1289050" y="4314825"/>
            <a:ext cx="495300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6,00</a:t>
            </a:r>
            <a:endParaRPr lang="en-US"/>
          </a:p>
        </p:txBody>
      </p:sp>
      <p:sp>
        <p:nvSpPr>
          <p:cNvPr id="18497" name="Rectangle 65"/>
          <p:cNvSpPr>
            <a:spLocks noChangeArrowheads="1"/>
          </p:cNvSpPr>
          <p:nvPr/>
        </p:nvSpPr>
        <p:spPr bwMode="auto">
          <a:xfrm>
            <a:off x="1289050" y="3830638"/>
            <a:ext cx="495300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8,00</a:t>
            </a:r>
            <a:endParaRPr lang="en-US"/>
          </a:p>
        </p:txBody>
      </p:sp>
      <p:sp>
        <p:nvSpPr>
          <p:cNvPr id="18498" name="Rectangle 66"/>
          <p:cNvSpPr>
            <a:spLocks noChangeArrowheads="1"/>
          </p:cNvSpPr>
          <p:nvPr/>
        </p:nvSpPr>
        <p:spPr bwMode="auto">
          <a:xfrm>
            <a:off x="1184275" y="3344863"/>
            <a:ext cx="614363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10,00</a:t>
            </a:r>
            <a:endParaRPr lang="en-US"/>
          </a:p>
        </p:txBody>
      </p:sp>
      <p:sp>
        <p:nvSpPr>
          <p:cNvPr id="18499" name="Rectangle 67"/>
          <p:cNvSpPr>
            <a:spLocks noChangeArrowheads="1"/>
          </p:cNvSpPr>
          <p:nvPr/>
        </p:nvSpPr>
        <p:spPr bwMode="auto">
          <a:xfrm>
            <a:off x="1184275" y="2860675"/>
            <a:ext cx="614363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12,00</a:t>
            </a:r>
            <a:endParaRPr lang="en-US"/>
          </a:p>
        </p:txBody>
      </p:sp>
      <p:sp>
        <p:nvSpPr>
          <p:cNvPr id="18500" name="Rectangle 68"/>
          <p:cNvSpPr>
            <a:spLocks noChangeArrowheads="1"/>
          </p:cNvSpPr>
          <p:nvPr/>
        </p:nvSpPr>
        <p:spPr bwMode="auto">
          <a:xfrm>
            <a:off x="1184275" y="2386013"/>
            <a:ext cx="614363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14,00</a:t>
            </a:r>
            <a:endParaRPr lang="en-US"/>
          </a:p>
        </p:txBody>
      </p:sp>
      <p:sp>
        <p:nvSpPr>
          <p:cNvPr id="18501" name="Line 69"/>
          <p:cNvSpPr>
            <a:spLocks noChangeShapeType="1"/>
          </p:cNvSpPr>
          <p:nvPr/>
        </p:nvSpPr>
        <p:spPr bwMode="auto">
          <a:xfrm>
            <a:off x="1754188" y="5840413"/>
            <a:ext cx="37480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02" name="Line 70"/>
          <p:cNvSpPr>
            <a:spLocks noChangeShapeType="1"/>
          </p:cNvSpPr>
          <p:nvPr/>
        </p:nvSpPr>
        <p:spPr bwMode="auto">
          <a:xfrm>
            <a:off x="1754188" y="5840413"/>
            <a:ext cx="1587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03" name="Line 71"/>
          <p:cNvSpPr>
            <a:spLocks noChangeShapeType="1"/>
          </p:cNvSpPr>
          <p:nvPr/>
        </p:nvSpPr>
        <p:spPr bwMode="auto">
          <a:xfrm>
            <a:off x="5502275" y="5840413"/>
            <a:ext cx="1588" cy="412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04" name="Rectangle 72"/>
          <p:cNvSpPr>
            <a:spLocks noChangeArrowheads="1"/>
          </p:cNvSpPr>
          <p:nvPr/>
        </p:nvSpPr>
        <p:spPr bwMode="auto">
          <a:xfrm>
            <a:off x="3222625" y="5911850"/>
            <a:ext cx="989013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Argentina</a:t>
            </a:r>
            <a:endParaRPr lang="en-US"/>
          </a:p>
        </p:txBody>
      </p:sp>
      <p:sp>
        <p:nvSpPr>
          <p:cNvPr id="18505" name="Rectangle 73"/>
          <p:cNvSpPr>
            <a:spLocks noChangeArrowheads="1"/>
          </p:cNvSpPr>
          <p:nvPr/>
        </p:nvSpPr>
        <p:spPr bwMode="auto">
          <a:xfrm>
            <a:off x="5937250" y="2163763"/>
            <a:ext cx="2203450" cy="411162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06" name="Rectangle 74"/>
          <p:cNvSpPr>
            <a:spLocks noChangeArrowheads="1"/>
          </p:cNvSpPr>
          <p:nvPr/>
        </p:nvSpPr>
        <p:spPr bwMode="auto">
          <a:xfrm>
            <a:off x="6011863" y="2243138"/>
            <a:ext cx="104775" cy="71437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07" name="Rectangle 75"/>
          <p:cNvSpPr>
            <a:spLocks noChangeArrowheads="1"/>
          </p:cNvSpPr>
          <p:nvPr/>
        </p:nvSpPr>
        <p:spPr bwMode="auto">
          <a:xfrm>
            <a:off x="6176963" y="2193925"/>
            <a:ext cx="7540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EF</a:t>
            </a:r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F</a:t>
            </a:r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ICIENC</a:t>
            </a:r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Y</a:t>
            </a:r>
            <a:endParaRPr lang="en-US"/>
          </a:p>
        </p:txBody>
      </p:sp>
      <p:sp>
        <p:nvSpPr>
          <p:cNvPr id="18508" name="Rectangle 76"/>
          <p:cNvSpPr>
            <a:spLocks noChangeArrowheads="1"/>
          </p:cNvSpPr>
          <p:nvPr/>
        </p:nvSpPr>
        <p:spPr bwMode="auto">
          <a:xfrm>
            <a:off x="6011863" y="2617788"/>
            <a:ext cx="104775" cy="71437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09" name="Rectangle 77"/>
          <p:cNvSpPr>
            <a:spLocks noChangeArrowheads="1"/>
          </p:cNvSpPr>
          <p:nvPr/>
        </p:nvSpPr>
        <p:spPr bwMode="auto">
          <a:xfrm>
            <a:off x="6176963" y="2566988"/>
            <a:ext cx="39528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RIT</a:t>
            </a:r>
            <a:endParaRPr lang="en-US"/>
          </a:p>
        </p:txBody>
      </p:sp>
      <p:sp>
        <p:nvSpPr>
          <p:cNvPr id="18510" name="Rectangle 78"/>
          <p:cNvSpPr>
            <a:spLocks noChangeArrowheads="1"/>
          </p:cNvSpPr>
          <p:nvPr/>
        </p:nvSpPr>
        <p:spPr bwMode="auto">
          <a:xfrm>
            <a:off x="6011863" y="2990850"/>
            <a:ext cx="104775" cy="71438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11" name="Rectangle 79"/>
          <p:cNvSpPr>
            <a:spLocks noChangeArrowheads="1"/>
          </p:cNvSpPr>
          <p:nvPr/>
        </p:nvSpPr>
        <p:spPr bwMode="auto">
          <a:xfrm>
            <a:off x="6176963" y="2941638"/>
            <a:ext cx="854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STRUCTURAL</a:t>
            </a:r>
            <a:endParaRPr lang="en-US"/>
          </a:p>
        </p:txBody>
      </p:sp>
      <p:sp>
        <p:nvSpPr>
          <p:cNvPr id="18512" name="Rectangle 80"/>
          <p:cNvSpPr>
            <a:spLocks noChangeArrowheads="1"/>
          </p:cNvSpPr>
          <p:nvPr/>
        </p:nvSpPr>
        <p:spPr bwMode="auto">
          <a:xfrm>
            <a:off x="6176963" y="3101975"/>
            <a:ext cx="91598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18513" name="Rectangle 81"/>
          <p:cNvSpPr>
            <a:spLocks noChangeArrowheads="1"/>
          </p:cNvSpPr>
          <p:nvPr/>
        </p:nvSpPr>
        <p:spPr bwMode="auto">
          <a:xfrm>
            <a:off x="6011863" y="3365500"/>
            <a:ext cx="104775" cy="69850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14" name="Rectangle 82"/>
          <p:cNvSpPr>
            <a:spLocks noChangeArrowheads="1"/>
          </p:cNvSpPr>
          <p:nvPr/>
        </p:nvSpPr>
        <p:spPr bwMode="auto">
          <a:xfrm>
            <a:off x="6176963" y="3314700"/>
            <a:ext cx="4984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Strategic</a:t>
            </a:r>
            <a:endParaRPr lang="en-US"/>
          </a:p>
        </p:txBody>
      </p:sp>
      <p:sp>
        <p:nvSpPr>
          <p:cNvPr id="18515" name="Rectangle 83"/>
          <p:cNvSpPr>
            <a:spLocks noChangeArrowheads="1"/>
          </p:cNvSpPr>
          <p:nvPr/>
        </p:nvSpPr>
        <p:spPr bwMode="auto">
          <a:xfrm>
            <a:off x="6176963" y="3476625"/>
            <a:ext cx="6889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18516" name="Rectangle 84"/>
          <p:cNvSpPr>
            <a:spLocks noChangeArrowheads="1"/>
          </p:cNvSpPr>
          <p:nvPr/>
        </p:nvSpPr>
        <p:spPr bwMode="auto">
          <a:xfrm>
            <a:off x="6011863" y="3738563"/>
            <a:ext cx="104775" cy="71437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17" name="Rectangle 85"/>
          <p:cNvSpPr>
            <a:spLocks noChangeArrowheads="1"/>
          </p:cNvSpPr>
          <p:nvPr/>
        </p:nvSpPr>
        <p:spPr bwMode="auto">
          <a:xfrm>
            <a:off x="6176963" y="3689350"/>
            <a:ext cx="14605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Management Consistency</a:t>
            </a:r>
            <a:endParaRPr lang="en-US"/>
          </a:p>
        </p:txBody>
      </p:sp>
      <p:sp>
        <p:nvSpPr>
          <p:cNvPr id="18518" name="Rectangle 86"/>
          <p:cNvSpPr>
            <a:spLocks noChangeArrowheads="1"/>
          </p:cNvSpPr>
          <p:nvPr/>
        </p:nvSpPr>
        <p:spPr bwMode="auto">
          <a:xfrm>
            <a:off x="6011863" y="4113213"/>
            <a:ext cx="104775" cy="69850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19" name="Rectangle 87"/>
          <p:cNvSpPr>
            <a:spLocks noChangeArrowheads="1"/>
          </p:cNvSpPr>
          <p:nvPr/>
        </p:nvSpPr>
        <p:spPr bwMode="auto">
          <a:xfrm>
            <a:off x="6176963" y="4062413"/>
            <a:ext cx="1181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Process Consistency</a:t>
            </a:r>
            <a:endParaRPr lang="en-US"/>
          </a:p>
        </p:txBody>
      </p:sp>
      <p:sp>
        <p:nvSpPr>
          <p:cNvPr id="18521" name="Rectangle 89"/>
          <p:cNvSpPr>
            <a:spLocks noChangeArrowheads="1"/>
          </p:cNvSpPr>
          <p:nvPr/>
        </p:nvSpPr>
        <p:spPr bwMode="auto">
          <a:xfrm>
            <a:off x="6011863" y="4486275"/>
            <a:ext cx="104775" cy="71438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22" name="Rectangle 90"/>
          <p:cNvSpPr>
            <a:spLocks noChangeArrowheads="1"/>
          </p:cNvSpPr>
          <p:nvPr/>
        </p:nvSpPr>
        <p:spPr bwMode="auto">
          <a:xfrm>
            <a:off x="6176963" y="4437063"/>
            <a:ext cx="81121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FUNCTIONAL</a:t>
            </a:r>
            <a:endParaRPr lang="en-US"/>
          </a:p>
        </p:txBody>
      </p:sp>
      <p:sp>
        <p:nvSpPr>
          <p:cNvPr id="18523" name="Rectangle 91"/>
          <p:cNvSpPr>
            <a:spLocks noChangeArrowheads="1"/>
          </p:cNvSpPr>
          <p:nvPr/>
        </p:nvSpPr>
        <p:spPr bwMode="auto">
          <a:xfrm>
            <a:off x="6176963" y="4597400"/>
            <a:ext cx="63341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18524" name="Rectangle 92"/>
          <p:cNvSpPr>
            <a:spLocks noChangeArrowheads="1"/>
          </p:cNvSpPr>
          <p:nvPr/>
        </p:nvSpPr>
        <p:spPr bwMode="auto">
          <a:xfrm>
            <a:off x="6011863" y="4860925"/>
            <a:ext cx="104775" cy="69850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25" name="Rectangle 93"/>
          <p:cNvSpPr>
            <a:spLocks noChangeArrowheads="1"/>
          </p:cNvSpPr>
          <p:nvPr/>
        </p:nvSpPr>
        <p:spPr bwMode="auto">
          <a:xfrm>
            <a:off x="6176963" y="4810125"/>
            <a:ext cx="7159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Competenc</a:t>
            </a:r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e</a:t>
            </a:r>
            <a:endParaRPr lang="en-US"/>
          </a:p>
        </p:txBody>
      </p:sp>
      <p:sp>
        <p:nvSpPr>
          <p:cNvPr id="18526" name="Rectangle 94"/>
          <p:cNvSpPr>
            <a:spLocks noChangeArrowheads="1"/>
          </p:cNvSpPr>
          <p:nvPr/>
        </p:nvSpPr>
        <p:spPr bwMode="auto">
          <a:xfrm>
            <a:off x="6011863" y="5233988"/>
            <a:ext cx="104775" cy="71437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27" name="Rectangle 95"/>
          <p:cNvSpPr>
            <a:spLocks noChangeArrowheads="1"/>
          </p:cNvSpPr>
          <p:nvPr/>
        </p:nvSpPr>
        <p:spPr bwMode="auto">
          <a:xfrm>
            <a:off x="6176963" y="5183188"/>
            <a:ext cx="12906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Incentive Effectiveness</a:t>
            </a:r>
            <a:endParaRPr lang="en-US"/>
          </a:p>
        </p:txBody>
      </p:sp>
      <p:sp>
        <p:nvSpPr>
          <p:cNvPr id="18528" name="Rectangle 96"/>
          <p:cNvSpPr>
            <a:spLocks noChangeArrowheads="1"/>
          </p:cNvSpPr>
          <p:nvPr/>
        </p:nvSpPr>
        <p:spPr bwMode="auto">
          <a:xfrm>
            <a:off x="6011863" y="5608638"/>
            <a:ext cx="104775" cy="69850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29" name="Rectangle 97"/>
          <p:cNvSpPr>
            <a:spLocks noChangeArrowheads="1"/>
          </p:cNvSpPr>
          <p:nvPr/>
        </p:nvSpPr>
        <p:spPr bwMode="auto">
          <a:xfrm>
            <a:off x="6176963" y="5557838"/>
            <a:ext cx="52228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Flexibili</a:t>
            </a:r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ty</a:t>
            </a:r>
            <a:endParaRPr lang="en-US"/>
          </a:p>
        </p:txBody>
      </p:sp>
      <p:sp>
        <p:nvSpPr>
          <p:cNvPr id="18530" name="Rectangle 98"/>
          <p:cNvSpPr>
            <a:spLocks noChangeArrowheads="1"/>
          </p:cNvSpPr>
          <p:nvPr/>
        </p:nvSpPr>
        <p:spPr bwMode="auto">
          <a:xfrm>
            <a:off x="6011863" y="5981700"/>
            <a:ext cx="104775" cy="71438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31" name="Rectangle 99"/>
          <p:cNvSpPr>
            <a:spLocks noChangeArrowheads="1"/>
          </p:cNvSpPr>
          <p:nvPr/>
        </p:nvSpPr>
        <p:spPr bwMode="auto">
          <a:xfrm>
            <a:off x="6176963" y="5930900"/>
            <a:ext cx="9588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INTREGRATING</a:t>
            </a:r>
            <a:endParaRPr lang="en-US"/>
          </a:p>
        </p:txBody>
      </p:sp>
      <p:sp>
        <p:nvSpPr>
          <p:cNvPr id="18532" name="Rectangle 100"/>
          <p:cNvSpPr>
            <a:spLocks noChangeArrowheads="1"/>
          </p:cNvSpPr>
          <p:nvPr/>
        </p:nvSpPr>
        <p:spPr bwMode="auto">
          <a:xfrm>
            <a:off x="6176963" y="6092825"/>
            <a:ext cx="63341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18533" name="Rectangle 101"/>
          <p:cNvSpPr>
            <a:spLocks noChangeArrowheads="1"/>
          </p:cNvSpPr>
          <p:nvPr/>
        </p:nvSpPr>
        <p:spPr bwMode="auto">
          <a:xfrm>
            <a:off x="989013" y="2032000"/>
            <a:ext cx="7212012" cy="4384675"/>
          </a:xfrm>
          <a:prstGeom prst="rect">
            <a:avLst/>
          </a:prstGeom>
          <a:noFill/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itchFamily="34" charset="0"/>
              </a:rPr>
              <a:t>BARBADOS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765175" y="2028825"/>
            <a:ext cx="7583488" cy="4114800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5" name="Freeform 5"/>
          <p:cNvSpPr>
            <a:spLocks/>
          </p:cNvSpPr>
          <p:nvPr/>
        </p:nvSpPr>
        <p:spPr bwMode="auto">
          <a:xfrm>
            <a:off x="1568450" y="5476875"/>
            <a:ext cx="4225925" cy="123825"/>
          </a:xfrm>
          <a:custGeom>
            <a:avLst/>
            <a:gdLst/>
            <a:ahLst/>
            <a:cxnLst>
              <a:cxn ang="0">
                <a:pos x="0" y="78"/>
              </a:cxn>
              <a:cxn ang="0">
                <a:pos x="179" y="0"/>
              </a:cxn>
              <a:cxn ang="0">
                <a:pos x="2662" y="0"/>
              </a:cxn>
              <a:cxn ang="0">
                <a:pos x="2483" y="78"/>
              </a:cxn>
              <a:cxn ang="0">
                <a:pos x="0" y="78"/>
              </a:cxn>
            </a:cxnLst>
            <a:rect l="0" t="0" r="r" b="b"/>
            <a:pathLst>
              <a:path w="2662" h="78">
                <a:moveTo>
                  <a:pt x="0" y="78"/>
                </a:moveTo>
                <a:lnTo>
                  <a:pt x="179" y="0"/>
                </a:lnTo>
                <a:lnTo>
                  <a:pt x="2662" y="0"/>
                </a:lnTo>
                <a:lnTo>
                  <a:pt x="2483" y="78"/>
                </a:lnTo>
                <a:lnTo>
                  <a:pt x="0" y="78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6" name="Freeform 6"/>
          <p:cNvSpPr>
            <a:spLocks/>
          </p:cNvSpPr>
          <p:nvPr/>
        </p:nvSpPr>
        <p:spPr bwMode="auto">
          <a:xfrm>
            <a:off x="1568450" y="2305050"/>
            <a:ext cx="284163" cy="3295650"/>
          </a:xfrm>
          <a:custGeom>
            <a:avLst/>
            <a:gdLst/>
            <a:ahLst/>
            <a:cxnLst>
              <a:cxn ang="0">
                <a:pos x="0" y="2076"/>
              </a:cxn>
              <a:cxn ang="0">
                <a:pos x="0" y="78"/>
              </a:cxn>
              <a:cxn ang="0">
                <a:pos x="179" y="0"/>
              </a:cxn>
              <a:cxn ang="0">
                <a:pos x="179" y="1998"/>
              </a:cxn>
              <a:cxn ang="0">
                <a:pos x="0" y="2076"/>
              </a:cxn>
            </a:cxnLst>
            <a:rect l="0" t="0" r="r" b="b"/>
            <a:pathLst>
              <a:path w="179" h="2076">
                <a:moveTo>
                  <a:pt x="0" y="2076"/>
                </a:moveTo>
                <a:lnTo>
                  <a:pt x="0" y="78"/>
                </a:lnTo>
                <a:lnTo>
                  <a:pt x="179" y="0"/>
                </a:lnTo>
                <a:lnTo>
                  <a:pt x="179" y="1998"/>
                </a:lnTo>
                <a:lnTo>
                  <a:pt x="0" y="2076"/>
                </a:lnTo>
                <a:close/>
              </a:path>
            </a:pathLst>
          </a:cu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1852613" y="2305050"/>
            <a:ext cx="3941762" cy="31718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8" name="Freeform 8"/>
          <p:cNvSpPr>
            <a:spLocks/>
          </p:cNvSpPr>
          <p:nvPr/>
        </p:nvSpPr>
        <p:spPr bwMode="auto">
          <a:xfrm>
            <a:off x="1568450" y="5476875"/>
            <a:ext cx="4225925" cy="12382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9" name="Freeform 9"/>
          <p:cNvSpPr>
            <a:spLocks/>
          </p:cNvSpPr>
          <p:nvPr/>
        </p:nvSpPr>
        <p:spPr bwMode="auto">
          <a:xfrm>
            <a:off x="1568450" y="5019675"/>
            <a:ext cx="4225925" cy="12382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0" name="Freeform 10"/>
          <p:cNvSpPr>
            <a:spLocks/>
          </p:cNvSpPr>
          <p:nvPr/>
        </p:nvSpPr>
        <p:spPr bwMode="auto">
          <a:xfrm>
            <a:off x="1568450" y="4572000"/>
            <a:ext cx="4225925" cy="12382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1" name="Freeform 11"/>
          <p:cNvSpPr>
            <a:spLocks/>
          </p:cNvSpPr>
          <p:nvPr/>
        </p:nvSpPr>
        <p:spPr bwMode="auto">
          <a:xfrm>
            <a:off x="1568450" y="4114800"/>
            <a:ext cx="4225925" cy="12382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2" name="Freeform 12"/>
          <p:cNvSpPr>
            <a:spLocks/>
          </p:cNvSpPr>
          <p:nvPr/>
        </p:nvSpPr>
        <p:spPr bwMode="auto">
          <a:xfrm>
            <a:off x="1568450" y="3667125"/>
            <a:ext cx="4225925" cy="12382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3" name="Freeform 13"/>
          <p:cNvSpPr>
            <a:spLocks/>
          </p:cNvSpPr>
          <p:nvPr/>
        </p:nvSpPr>
        <p:spPr bwMode="auto">
          <a:xfrm>
            <a:off x="1568450" y="3209925"/>
            <a:ext cx="4225925" cy="12382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4" name="Freeform 14"/>
          <p:cNvSpPr>
            <a:spLocks/>
          </p:cNvSpPr>
          <p:nvPr/>
        </p:nvSpPr>
        <p:spPr bwMode="auto">
          <a:xfrm>
            <a:off x="1568450" y="2762250"/>
            <a:ext cx="4225925" cy="12382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5" name="Freeform 15"/>
          <p:cNvSpPr>
            <a:spLocks/>
          </p:cNvSpPr>
          <p:nvPr/>
        </p:nvSpPr>
        <p:spPr bwMode="auto">
          <a:xfrm>
            <a:off x="1568450" y="2305050"/>
            <a:ext cx="4225925" cy="12382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6" name="Freeform 16"/>
          <p:cNvSpPr>
            <a:spLocks/>
          </p:cNvSpPr>
          <p:nvPr/>
        </p:nvSpPr>
        <p:spPr bwMode="auto">
          <a:xfrm>
            <a:off x="1568450" y="5476875"/>
            <a:ext cx="4225925" cy="123825"/>
          </a:xfrm>
          <a:custGeom>
            <a:avLst/>
            <a:gdLst/>
            <a:ahLst/>
            <a:cxnLst>
              <a:cxn ang="0">
                <a:pos x="2662" y="0"/>
              </a:cxn>
              <a:cxn ang="0">
                <a:pos x="2483" y="78"/>
              </a:cxn>
              <a:cxn ang="0">
                <a:pos x="0" y="78"/>
              </a:cxn>
              <a:cxn ang="0">
                <a:pos x="179" y="0"/>
              </a:cxn>
              <a:cxn ang="0">
                <a:pos x="2662" y="0"/>
              </a:cxn>
            </a:cxnLst>
            <a:rect l="0" t="0" r="r" b="b"/>
            <a:pathLst>
              <a:path w="2662" h="78">
                <a:moveTo>
                  <a:pt x="2662" y="0"/>
                </a:moveTo>
                <a:lnTo>
                  <a:pt x="2483" y="78"/>
                </a:lnTo>
                <a:lnTo>
                  <a:pt x="0" y="78"/>
                </a:lnTo>
                <a:lnTo>
                  <a:pt x="179" y="0"/>
                </a:lnTo>
                <a:lnTo>
                  <a:pt x="2662" y="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7" name="Freeform 17"/>
          <p:cNvSpPr>
            <a:spLocks/>
          </p:cNvSpPr>
          <p:nvPr/>
        </p:nvSpPr>
        <p:spPr bwMode="auto">
          <a:xfrm>
            <a:off x="1568450" y="2305050"/>
            <a:ext cx="284163" cy="3295650"/>
          </a:xfrm>
          <a:custGeom>
            <a:avLst/>
            <a:gdLst/>
            <a:ahLst/>
            <a:cxnLst>
              <a:cxn ang="0">
                <a:pos x="0" y="2076"/>
              </a:cxn>
              <a:cxn ang="0">
                <a:pos x="0" y="78"/>
              </a:cxn>
              <a:cxn ang="0">
                <a:pos x="179" y="0"/>
              </a:cxn>
              <a:cxn ang="0">
                <a:pos x="179" y="1998"/>
              </a:cxn>
              <a:cxn ang="0">
                <a:pos x="0" y="2076"/>
              </a:cxn>
            </a:cxnLst>
            <a:rect l="0" t="0" r="r" b="b"/>
            <a:pathLst>
              <a:path w="179" h="2076">
                <a:moveTo>
                  <a:pt x="0" y="2076"/>
                </a:moveTo>
                <a:lnTo>
                  <a:pt x="0" y="78"/>
                </a:lnTo>
                <a:lnTo>
                  <a:pt x="179" y="0"/>
                </a:lnTo>
                <a:lnTo>
                  <a:pt x="179" y="1998"/>
                </a:lnTo>
                <a:lnTo>
                  <a:pt x="0" y="2076"/>
                </a:lnTo>
                <a:close/>
              </a:path>
            </a:pathLst>
          </a:custGeom>
          <a:noFill/>
          <a:ln w="15875">
            <a:solidFill>
              <a:srgbClr val="808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8" name="Rectangle 18"/>
          <p:cNvSpPr>
            <a:spLocks noChangeArrowheads="1"/>
          </p:cNvSpPr>
          <p:nvPr/>
        </p:nvSpPr>
        <p:spPr bwMode="auto">
          <a:xfrm>
            <a:off x="1852613" y="2305050"/>
            <a:ext cx="3941762" cy="3171825"/>
          </a:xfrm>
          <a:prstGeom prst="rect">
            <a:avLst/>
          </a:prstGeom>
          <a:noFill/>
          <a:ln w="15875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9" name="Freeform 19"/>
          <p:cNvSpPr>
            <a:spLocks/>
          </p:cNvSpPr>
          <p:nvPr/>
        </p:nvSpPr>
        <p:spPr bwMode="auto">
          <a:xfrm>
            <a:off x="2214563" y="2686050"/>
            <a:ext cx="95250" cy="2876550"/>
          </a:xfrm>
          <a:custGeom>
            <a:avLst/>
            <a:gdLst/>
            <a:ahLst/>
            <a:cxnLst>
              <a:cxn ang="0">
                <a:pos x="0" y="1812"/>
              </a:cxn>
              <a:cxn ang="0">
                <a:pos x="0" y="30"/>
              </a:cxn>
              <a:cxn ang="0">
                <a:pos x="60" y="0"/>
              </a:cxn>
              <a:cxn ang="0">
                <a:pos x="60" y="1782"/>
              </a:cxn>
              <a:cxn ang="0">
                <a:pos x="0" y="1812"/>
              </a:cxn>
            </a:cxnLst>
            <a:rect l="0" t="0" r="r" b="b"/>
            <a:pathLst>
              <a:path w="60" h="1812">
                <a:moveTo>
                  <a:pt x="0" y="1812"/>
                </a:moveTo>
                <a:lnTo>
                  <a:pt x="0" y="30"/>
                </a:lnTo>
                <a:lnTo>
                  <a:pt x="60" y="0"/>
                </a:lnTo>
                <a:lnTo>
                  <a:pt x="60" y="1782"/>
                </a:lnTo>
                <a:lnTo>
                  <a:pt x="0" y="1812"/>
                </a:lnTo>
                <a:close/>
              </a:path>
            </a:pathLst>
          </a:custGeom>
          <a:solidFill>
            <a:srgbClr val="4D4D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0" name="Rectangle 20"/>
          <p:cNvSpPr>
            <a:spLocks noChangeArrowheads="1"/>
          </p:cNvSpPr>
          <p:nvPr/>
        </p:nvSpPr>
        <p:spPr bwMode="auto">
          <a:xfrm>
            <a:off x="1900238" y="2733675"/>
            <a:ext cx="314325" cy="2828925"/>
          </a:xfrm>
          <a:prstGeom prst="rect">
            <a:avLst/>
          </a:prstGeom>
          <a:solidFill>
            <a:srgbClr val="9999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1" name="Freeform 21"/>
          <p:cNvSpPr>
            <a:spLocks/>
          </p:cNvSpPr>
          <p:nvPr/>
        </p:nvSpPr>
        <p:spPr bwMode="auto">
          <a:xfrm>
            <a:off x="1900238" y="2686050"/>
            <a:ext cx="409575" cy="47625"/>
          </a:xfrm>
          <a:custGeom>
            <a:avLst/>
            <a:gdLst/>
            <a:ahLst/>
            <a:cxnLst>
              <a:cxn ang="0">
                <a:pos x="198" y="30"/>
              </a:cxn>
              <a:cxn ang="0">
                <a:pos x="258" y="0"/>
              </a:cxn>
              <a:cxn ang="0">
                <a:pos x="59" y="0"/>
              </a:cxn>
              <a:cxn ang="0">
                <a:pos x="0" y="30"/>
              </a:cxn>
              <a:cxn ang="0">
                <a:pos x="198" y="30"/>
              </a:cxn>
            </a:cxnLst>
            <a:rect l="0" t="0" r="r" b="b"/>
            <a:pathLst>
              <a:path w="258" h="30">
                <a:moveTo>
                  <a:pt x="198" y="30"/>
                </a:moveTo>
                <a:lnTo>
                  <a:pt x="258" y="0"/>
                </a:lnTo>
                <a:lnTo>
                  <a:pt x="59" y="0"/>
                </a:lnTo>
                <a:lnTo>
                  <a:pt x="0" y="30"/>
                </a:lnTo>
                <a:lnTo>
                  <a:pt x="198" y="30"/>
                </a:lnTo>
                <a:close/>
              </a:path>
            </a:pathLst>
          </a:custGeom>
          <a:solidFill>
            <a:srgbClr val="7373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2" name="Freeform 22"/>
          <p:cNvSpPr>
            <a:spLocks/>
          </p:cNvSpPr>
          <p:nvPr/>
        </p:nvSpPr>
        <p:spPr bwMode="auto">
          <a:xfrm>
            <a:off x="2530475" y="2733675"/>
            <a:ext cx="95250" cy="2828925"/>
          </a:xfrm>
          <a:custGeom>
            <a:avLst/>
            <a:gdLst/>
            <a:ahLst/>
            <a:cxnLst>
              <a:cxn ang="0">
                <a:pos x="0" y="1782"/>
              </a:cxn>
              <a:cxn ang="0">
                <a:pos x="0" y="30"/>
              </a:cxn>
              <a:cxn ang="0">
                <a:pos x="60" y="0"/>
              </a:cxn>
              <a:cxn ang="0">
                <a:pos x="60" y="1752"/>
              </a:cxn>
              <a:cxn ang="0">
                <a:pos x="0" y="1782"/>
              </a:cxn>
            </a:cxnLst>
            <a:rect l="0" t="0" r="r" b="b"/>
            <a:pathLst>
              <a:path w="60" h="1782">
                <a:moveTo>
                  <a:pt x="0" y="1782"/>
                </a:moveTo>
                <a:lnTo>
                  <a:pt x="0" y="30"/>
                </a:lnTo>
                <a:lnTo>
                  <a:pt x="60" y="0"/>
                </a:lnTo>
                <a:lnTo>
                  <a:pt x="60" y="1752"/>
                </a:lnTo>
                <a:lnTo>
                  <a:pt x="0" y="1782"/>
                </a:lnTo>
                <a:close/>
              </a:path>
            </a:pathLst>
          </a:custGeom>
          <a:solidFill>
            <a:srgbClr val="4D1A33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3" name="Rectangle 23"/>
          <p:cNvSpPr>
            <a:spLocks noChangeArrowheads="1"/>
          </p:cNvSpPr>
          <p:nvPr/>
        </p:nvSpPr>
        <p:spPr bwMode="auto">
          <a:xfrm>
            <a:off x="2214563" y="2781300"/>
            <a:ext cx="315912" cy="2781300"/>
          </a:xfrm>
          <a:prstGeom prst="rect">
            <a:avLst/>
          </a:prstGeom>
          <a:solidFill>
            <a:srgbClr val="9933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4" name="Freeform 24"/>
          <p:cNvSpPr>
            <a:spLocks/>
          </p:cNvSpPr>
          <p:nvPr/>
        </p:nvSpPr>
        <p:spPr bwMode="auto">
          <a:xfrm>
            <a:off x="2214563" y="2733675"/>
            <a:ext cx="411162" cy="47625"/>
          </a:xfrm>
          <a:custGeom>
            <a:avLst/>
            <a:gdLst/>
            <a:ahLst/>
            <a:cxnLst>
              <a:cxn ang="0">
                <a:pos x="199" y="30"/>
              </a:cxn>
              <a:cxn ang="0">
                <a:pos x="259" y="0"/>
              </a:cxn>
              <a:cxn ang="0">
                <a:pos x="60" y="0"/>
              </a:cxn>
              <a:cxn ang="0">
                <a:pos x="0" y="30"/>
              </a:cxn>
              <a:cxn ang="0">
                <a:pos x="199" y="30"/>
              </a:cxn>
            </a:cxnLst>
            <a:rect l="0" t="0" r="r" b="b"/>
            <a:pathLst>
              <a:path w="259" h="30">
                <a:moveTo>
                  <a:pt x="199" y="30"/>
                </a:moveTo>
                <a:lnTo>
                  <a:pt x="259" y="0"/>
                </a:lnTo>
                <a:lnTo>
                  <a:pt x="60" y="0"/>
                </a:lnTo>
                <a:lnTo>
                  <a:pt x="0" y="30"/>
                </a:lnTo>
                <a:lnTo>
                  <a:pt x="199" y="30"/>
                </a:lnTo>
                <a:close/>
              </a:path>
            </a:pathLst>
          </a:custGeom>
          <a:solidFill>
            <a:srgbClr val="73264D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5" name="Freeform 25"/>
          <p:cNvSpPr>
            <a:spLocks/>
          </p:cNvSpPr>
          <p:nvPr/>
        </p:nvSpPr>
        <p:spPr bwMode="auto">
          <a:xfrm>
            <a:off x="2846388" y="3267075"/>
            <a:ext cx="93662" cy="2295525"/>
          </a:xfrm>
          <a:custGeom>
            <a:avLst/>
            <a:gdLst/>
            <a:ahLst/>
            <a:cxnLst>
              <a:cxn ang="0">
                <a:pos x="0" y="1446"/>
              </a:cxn>
              <a:cxn ang="0">
                <a:pos x="0" y="30"/>
              </a:cxn>
              <a:cxn ang="0">
                <a:pos x="59" y="0"/>
              </a:cxn>
              <a:cxn ang="0">
                <a:pos x="59" y="1416"/>
              </a:cxn>
              <a:cxn ang="0">
                <a:pos x="0" y="1446"/>
              </a:cxn>
            </a:cxnLst>
            <a:rect l="0" t="0" r="r" b="b"/>
            <a:pathLst>
              <a:path w="59" h="1446">
                <a:moveTo>
                  <a:pt x="0" y="1446"/>
                </a:moveTo>
                <a:lnTo>
                  <a:pt x="0" y="30"/>
                </a:lnTo>
                <a:lnTo>
                  <a:pt x="59" y="0"/>
                </a:lnTo>
                <a:lnTo>
                  <a:pt x="59" y="1416"/>
                </a:lnTo>
                <a:lnTo>
                  <a:pt x="0" y="1446"/>
                </a:lnTo>
                <a:close/>
              </a:path>
            </a:pathLst>
          </a:custGeom>
          <a:solidFill>
            <a:srgbClr val="808066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6" name="Rectangle 26"/>
          <p:cNvSpPr>
            <a:spLocks noChangeArrowheads="1"/>
          </p:cNvSpPr>
          <p:nvPr/>
        </p:nvSpPr>
        <p:spPr bwMode="auto">
          <a:xfrm>
            <a:off x="2530475" y="3314700"/>
            <a:ext cx="315913" cy="2247900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7" name="Freeform 27"/>
          <p:cNvSpPr>
            <a:spLocks/>
          </p:cNvSpPr>
          <p:nvPr/>
        </p:nvSpPr>
        <p:spPr bwMode="auto">
          <a:xfrm>
            <a:off x="2530475" y="3267075"/>
            <a:ext cx="409575" cy="47625"/>
          </a:xfrm>
          <a:custGeom>
            <a:avLst/>
            <a:gdLst/>
            <a:ahLst/>
            <a:cxnLst>
              <a:cxn ang="0">
                <a:pos x="199" y="30"/>
              </a:cxn>
              <a:cxn ang="0">
                <a:pos x="258" y="0"/>
              </a:cxn>
              <a:cxn ang="0">
                <a:pos x="60" y="0"/>
              </a:cxn>
              <a:cxn ang="0">
                <a:pos x="0" y="30"/>
              </a:cxn>
              <a:cxn ang="0">
                <a:pos x="199" y="30"/>
              </a:cxn>
            </a:cxnLst>
            <a:rect l="0" t="0" r="r" b="b"/>
            <a:pathLst>
              <a:path w="258" h="30">
                <a:moveTo>
                  <a:pt x="199" y="30"/>
                </a:moveTo>
                <a:lnTo>
                  <a:pt x="258" y="0"/>
                </a:lnTo>
                <a:lnTo>
                  <a:pt x="60" y="0"/>
                </a:lnTo>
                <a:lnTo>
                  <a:pt x="0" y="30"/>
                </a:lnTo>
                <a:lnTo>
                  <a:pt x="199" y="30"/>
                </a:lnTo>
                <a:close/>
              </a:path>
            </a:pathLst>
          </a:custGeom>
          <a:solidFill>
            <a:srgbClr val="BFBF99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8" name="Freeform 28"/>
          <p:cNvSpPr>
            <a:spLocks/>
          </p:cNvSpPr>
          <p:nvPr/>
        </p:nvSpPr>
        <p:spPr bwMode="auto">
          <a:xfrm>
            <a:off x="3160713" y="4610100"/>
            <a:ext cx="95250" cy="952500"/>
          </a:xfrm>
          <a:custGeom>
            <a:avLst/>
            <a:gdLst/>
            <a:ahLst/>
            <a:cxnLst>
              <a:cxn ang="0">
                <a:pos x="0" y="600"/>
              </a:cxn>
              <a:cxn ang="0">
                <a:pos x="0" y="30"/>
              </a:cxn>
              <a:cxn ang="0">
                <a:pos x="60" y="0"/>
              </a:cxn>
              <a:cxn ang="0">
                <a:pos x="60" y="570"/>
              </a:cxn>
              <a:cxn ang="0">
                <a:pos x="0" y="600"/>
              </a:cxn>
            </a:cxnLst>
            <a:rect l="0" t="0" r="r" b="b"/>
            <a:pathLst>
              <a:path w="60" h="600">
                <a:moveTo>
                  <a:pt x="0" y="600"/>
                </a:moveTo>
                <a:lnTo>
                  <a:pt x="0" y="30"/>
                </a:lnTo>
                <a:lnTo>
                  <a:pt x="60" y="0"/>
                </a:lnTo>
                <a:lnTo>
                  <a:pt x="60" y="570"/>
                </a:lnTo>
                <a:lnTo>
                  <a:pt x="0" y="600"/>
                </a:lnTo>
                <a:close/>
              </a:path>
            </a:pathLst>
          </a:custGeom>
          <a:solidFill>
            <a:srgbClr val="6680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9" name="Rectangle 29"/>
          <p:cNvSpPr>
            <a:spLocks noChangeArrowheads="1"/>
          </p:cNvSpPr>
          <p:nvPr/>
        </p:nvSpPr>
        <p:spPr bwMode="auto">
          <a:xfrm>
            <a:off x="2846388" y="4657725"/>
            <a:ext cx="314325" cy="904875"/>
          </a:xfrm>
          <a:prstGeom prst="rect">
            <a:avLst/>
          </a:prstGeom>
          <a:solidFill>
            <a:srgbClr val="CC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0" name="Freeform 30"/>
          <p:cNvSpPr>
            <a:spLocks/>
          </p:cNvSpPr>
          <p:nvPr/>
        </p:nvSpPr>
        <p:spPr bwMode="auto">
          <a:xfrm>
            <a:off x="2846388" y="4610100"/>
            <a:ext cx="409575" cy="47625"/>
          </a:xfrm>
          <a:custGeom>
            <a:avLst/>
            <a:gdLst/>
            <a:ahLst/>
            <a:cxnLst>
              <a:cxn ang="0">
                <a:pos x="198" y="30"/>
              </a:cxn>
              <a:cxn ang="0">
                <a:pos x="258" y="0"/>
              </a:cxn>
              <a:cxn ang="0">
                <a:pos x="59" y="0"/>
              </a:cxn>
              <a:cxn ang="0">
                <a:pos x="0" y="30"/>
              </a:cxn>
              <a:cxn ang="0">
                <a:pos x="198" y="30"/>
              </a:cxn>
            </a:cxnLst>
            <a:rect l="0" t="0" r="r" b="b"/>
            <a:pathLst>
              <a:path w="258" h="30">
                <a:moveTo>
                  <a:pt x="198" y="30"/>
                </a:moveTo>
                <a:lnTo>
                  <a:pt x="258" y="0"/>
                </a:lnTo>
                <a:lnTo>
                  <a:pt x="59" y="0"/>
                </a:lnTo>
                <a:lnTo>
                  <a:pt x="0" y="30"/>
                </a:lnTo>
                <a:lnTo>
                  <a:pt x="198" y="30"/>
                </a:lnTo>
                <a:close/>
              </a:path>
            </a:pathLst>
          </a:custGeom>
          <a:solidFill>
            <a:srgbClr val="99BF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1" name="Freeform 31"/>
          <p:cNvSpPr>
            <a:spLocks/>
          </p:cNvSpPr>
          <p:nvPr/>
        </p:nvSpPr>
        <p:spPr bwMode="auto">
          <a:xfrm>
            <a:off x="3476625" y="4352925"/>
            <a:ext cx="93663" cy="1209675"/>
          </a:xfrm>
          <a:custGeom>
            <a:avLst/>
            <a:gdLst/>
            <a:ahLst/>
            <a:cxnLst>
              <a:cxn ang="0">
                <a:pos x="0" y="762"/>
              </a:cxn>
              <a:cxn ang="0">
                <a:pos x="0" y="30"/>
              </a:cxn>
              <a:cxn ang="0">
                <a:pos x="59" y="0"/>
              </a:cxn>
              <a:cxn ang="0">
                <a:pos x="59" y="732"/>
              </a:cxn>
              <a:cxn ang="0">
                <a:pos x="0" y="762"/>
              </a:cxn>
            </a:cxnLst>
            <a:rect l="0" t="0" r="r" b="b"/>
            <a:pathLst>
              <a:path w="59" h="762">
                <a:moveTo>
                  <a:pt x="0" y="762"/>
                </a:moveTo>
                <a:lnTo>
                  <a:pt x="0" y="30"/>
                </a:lnTo>
                <a:lnTo>
                  <a:pt x="59" y="0"/>
                </a:lnTo>
                <a:lnTo>
                  <a:pt x="59" y="732"/>
                </a:lnTo>
                <a:lnTo>
                  <a:pt x="0" y="762"/>
                </a:lnTo>
                <a:close/>
              </a:path>
            </a:pathLst>
          </a:custGeom>
          <a:solidFill>
            <a:srgbClr val="330033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2" name="Rectangle 32"/>
          <p:cNvSpPr>
            <a:spLocks noChangeArrowheads="1"/>
          </p:cNvSpPr>
          <p:nvPr/>
        </p:nvSpPr>
        <p:spPr bwMode="auto">
          <a:xfrm>
            <a:off x="3160713" y="4400550"/>
            <a:ext cx="315912" cy="1162050"/>
          </a:xfrm>
          <a:prstGeom prst="rect">
            <a:avLst/>
          </a:prstGeom>
          <a:solidFill>
            <a:srgbClr val="6600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3" name="Freeform 33"/>
          <p:cNvSpPr>
            <a:spLocks/>
          </p:cNvSpPr>
          <p:nvPr/>
        </p:nvSpPr>
        <p:spPr bwMode="auto">
          <a:xfrm>
            <a:off x="3160713" y="4352925"/>
            <a:ext cx="409575" cy="47625"/>
          </a:xfrm>
          <a:custGeom>
            <a:avLst/>
            <a:gdLst/>
            <a:ahLst/>
            <a:cxnLst>
              <a:cxn ang="0">
                <a:pos x="199" y="30"/>
              </a:cxn>
              <a:cxn ang="0">
                <a:pos x="258" y="0"/>
              </a:cxn>
              <a:cxn ang="0">
                <a:pos x="60" y="0"/>
              </a:cxn>
              <a:cxn ang="0">
                <a:pos x="0" y="30"/>
              </a:cxn>
              <a:cxn ang="0">
                <a:pos x="199" y="30"/>
              </a:cxn>
            </a:cxnLst>
            <a:rect l="0" t="0" r="r" b="b"/>
            <a:pathLst>
              <a:path w="258" h="30">
                <a:moveTo>
                  <a:pt x="199" y="30"/>
                </a:moveTo>
                <a:lnTo>
                  <a:pt x="258" y="0"/>
                </a:lnTo>
                <a:lnTo>
                  <a:pt x="60" y="0"/>
                </a:lnTo>
                <a:lnTo>
                  <a:pt x="0" y="30"/>
                </a:lnTo>
                <a:lnTo>
                  <a:pt x="199" y="30"/>
                </a:lnTo>
                <a:close/>
              </a:path>
            </a:pathLst>
          </a:custGeom>
          <a:solidFill>
            <a:srgbClr val="4D004D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4" name="Freeform 34"/>
          <p:cNvSpPr>
            <a:spLocks/>
          </p:cNvSpPr>
          <p:nvPr/>
        </p:nvSpPr>
        <p:spPr bwMode="auto">
          <a:xfrm>
            <a:off x="3790950" y="4505325"/>
            <a:ext cx="95250" cy="1057275"/>
          </a:xfrm>
          <a:custGeom>
            <a:avLst/>
            <a:gdLst/>
            <a:ahLst/>
            <a:cxnLst>
              <a:cxn ang="0">
                <a:pos x="0" y="666"/>
              </a:cxn>
              <a:cxn ang="0">
                <a:pos x="0" y="36"/>
              </a:cxn>
              <a:cxn ang="0">
                <a:pos x="60" y="0"/>
              </a:cxn>
              <a:cxn ang="0">
                <a:pos x="60" y="636"/>
              </a:cxn>
              <a:cxn ang="0">
                <a:pos x="0" y="666"/>
              </a:cxn>
            </a:cxnLst>
            <a:rect l="0" t="0" r="r" b="b"/>
            <a:pathLst>
              <a:path w="60" h="666">
                <a:moveTo>
                  <a:pt x="0" y="666"/>
                </a:moveTo>
                <a:lnTo>
                  <a:pt x="0" y="36"/>
                </a:lnTo>
                <a:lnTo>
                  <a:pt x="60" y="0"/>
                </a:lnTo>
                <a:lnTo>
                  <a:pt x="60" y="636"/>
                </a:lnTo>
                <a:lnTo>
                  <a:pt x="0" y="666"/>
                </a:lnTo>
                <a:close/>
              </a:path>
            </a:pathLst>
          </a:custGeom>
          <a:solidFill>
            <a:srgbClr val="80404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5" name="Rectangle 35"/>
          <p:cNvSpPr>
            <a:spLocks noChangeArrowheads="1"/>
          </p:cNvSpPr>
          <p:nvPr/>
        </p:nvSpPr>
        <p:spPr bwMode="auto">
          <a:xfrm>
            <a:off x="3476625" y="4562475"/>
            <a:ext cx="314325" cy="1000125"/>
          </a:xfrm>
          <a:prstGeom prst="rect">
            <a:avLst/>
          </a:prstGeom>
          <a:solidFill>
            <a:srgbClr val="FF8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6" name="Freeform 36"/>
          <p:cNvSpPr>
            <a:spLocks/>
          </p:cNvSpPr>
          <p:nvPr/>
        </p:nvSpPr>
        <p:spPr bwMode="auto">
          <a:xfrm>
            <a:off x="3476625" y="4505325"/>
            <a:ext cx="409575" cy="57150"/>
          </a:xfrm>
          <a:custGeom>
            <a:avLst/>
            <a:gdLst/>
            <a:ahLst/>
            <a:cxnLst>
              <a:cxn ang="0">
                <a:pos x="198" y="36"/>
              </a:cxn>
              <a:cxn ang="0">
                <a:pos x="258" y="0"/>
              </a:cxn>
              <a:cxn ang="0">
                <a:pos x="59" y="0"/>
              </a:cxn>
              <a:cxn ang="0">
                <a:pos x="0" y="36"/>
              </a:cxn>
              <a:cxn ang="0">
                <a:pos x="198" y="36"/>
              </a:cxn>
            </a:cxnLst>
            <a:rect l="0" t="0" r="r" b="b"/>
            <a:pathLst>
              <a:path w="258" h="36">
                <a:moveTo>
                  <a:pt x="198" y="36"/>
                </a:moveTo>
                <a:lnTo>
                  <a:pt x="258" y="0"/>
                </a:lnTo>
                <a:lnTo>
                  <a:pt x="59" y="0"/>
                </a:lnTo>
                <a:lnTo>
                  <a:pt x="0" y="36"/>
                </a:lnTo>
                <a:lnTo>
                  <a:pt x="198" y="36"/>
                </a:lnTo>
                <a:close/>
              </a:path>
            </a:pathLst>
          </a:custGeom>
          <a:solidFill>
            <a:srgbClr val="BF606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7" name="Freeform 37"/>
          <p:cNvSpPr>
            <a:spLocks/>
          </p:cNvSpPr>
          <p:nvPr/>
        </p:nvSpPr>
        <p:spPr bwMode="auto">
          <a:xfrm>
            <a:off x="4106863" y="3276600"/>
            <a:ext cx="95250" cy="2286000"/>
          </a:xfrm>
          <a:custGeom>
            <a:avLst/>
            <a:gdLst/>
            <a:ahLst/>
            <a:cxnLst>
              <a:cxn ang="0">
                <a:pos x="0" y="1440"/>
              </a:cxn>
              <a:cxn ang="0">
                <a:pos x="0" y="30"/>
              </a:cxn>
              <a:cxn ang="0">
                <a:pos x="60" y="0"/>
              </a:cxn>
              <a:cxn ang="0">
                <a:pos x="60" y="1410"/>
              </a:cxn>
              <a:cxn ang="0">
                <a:pos x="0" y="1440"/>
              </a:cxn>
            </a:cxnLst>
            <a:rect l="0" t="0" r="r" b="b"/>
            <a:pathLst>
              <a:path w="60" h="1440">
                <a:moveTo>
                  <a:pt x="0" y="1440"/>
                </a:moveTo>
                <a:lnTo>
                  <a:pt x="0" y="30"/>
                </a:lnTo>
                <a:lnTo>
                  <a:pt x="60" y="0"/>
                </a:lnTo>
                <a:lnTo>
                  <a:pt x="60" y="1410"/>
                </a:lnTo>
                <a:lnTo>
                  <a:pt x="0" y="1440"/>
                </a:lnTo>
                <a:close/>
              </a:path>
            </a:pathLst>
          </a:custGeom>
          <a:solidFill>
            <a:srgbClr val="003366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8" name="Rectangle 38"/>
          <p:cNvSpPr>
            <a:spLocks noChangeArrowheads="1"/>
          </p:cNvSpPr>
          <p:nvPr/>
        </p:nvSpPr>
        <p:spPr bwMode="auto">
          <a:xfrm>
            <a:off x="3790950" y="3324225"/>
            <a:ext cx="315913" cy="2238375"/>
          </a:xfrm>
          <a:prstGeom prst="rect">
            <a:avLst/>
          </a:prstGeom>
          <a:solidFill>
            <a:srgbClr val="0066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19" name="Freeform 39"/>
          <p:cNvSpPr>
            <a:spLocks/>
          </p:cNvSpPr>
          <p:nvPr/>
        </p:nvSpPr>
        <p:spPr bwMode="auto">
          <a:xfrm>
            <a:off x="3790950" y="3276600"/>
            <a:ext cx="411163" cy="47625"/>
          </a:xfrm>
          <a:custGeom>
            <a:avLst/>
            <a:gdLst/>
            <a:ahLst/>
            <a:cxnLst>
              <a:cxn ang="0">
                <a:pos x="199" y="30"/>
              </a:cxn>
              <a:cxn ang="0">
                <a:pos x="259" y="0"/>
              </a:cxn>
              <a:cxn ang="0">
                <a:pos x="60" y="0"/>
              </a:cxn>
              <a:cxn ang="0">
                <a:pos x="0" y="30"/>
              </a:cxn>
              <a:cxn ang="0">
                <a:pos x="199" y="30"/>
              </a:cxn>
            </a:cxnLst>
            <a:rect l="0" t="0" r="r" b="b"/>
            <a:pathLst>
              <a:path w="259" h="30">
                <a:moveTo>
                  <a:pt x="199" y="30"/>
                </a:moveTo>
                <a:lnTo>
                  <a:pt x="259" y="0"/>
                </a:lnTo>
                <a:lnTo>
                  <a:pt x="60" y="0"/>
                </a:lnTo>
                <a:lnTo>
                  <a:pt x="0" y="30"/>
                </a:lnTo>
                <a:lnTo>
                  <a:pt x="199" y="30"/>
                </a:lnTo>
                <a:close/>
              </a:path>
            </a:pathLst>
          </a:custGeom>
          <a:solidFill>
            <a:srgbClr val="004D99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0" name="Freeform 40"/>
          <p:cNvSpPr>
            <a:spLocks/>
          </p:cNvSpPr>
          <p:nvPr/>
        </p:nvSpPr>
        <p:spPr bwMode="auto">
          <a:xfrm>
            <a:off x="4422775" y="4229100"/>
            <a:ext cx="93663" cy="1333500"/>
          </a:xfrm>
          <a:custGeom>
            <a:avLst/>
            <a:gdLst/>
            <a:ahLst/>
            <a:cxnLst>
              <a:cxn ang="0">
                <a:pos x="0" y="840"/>
              </a:cxn>
              <a:cxn ang="0">
                <a:pos x="0" y="30"/>
              </a:cxn>
              <a:cxn ang="0">
                <a:pos x="59" y="0"/>
              </a:cxn>
              <a:cxn ang="0">
                <a:pos x="59" y="810"/>
              </a:cxn>
              <a:cxn ang="0">
                <a:pos x="0" y="840"/>
              </a:cxn>
            </a:cxnLst>
            <a:rect l="0" t="0" r="r" b="b"/>
            <a:pathLst>
              <a:path w="59" h="840">
                <a:moveTo>
                  <a:pt x="0" y="840"/>
                </a:moveTo>
                <a:lnTo>
                  <a:pt x="0" y="30"/>
                </a:lnTo>
                <a:lnTo>
                  <a:pt x="59" y="0"/>
                </a:lnTo>
                <a:lnTo>
                  <a:pt x="59" y="810"/>
                </a:lnTo>
                <a:lnTo>
                  <a:pt x="0" y="840"/>
                </a:lnTo>
                <a:close/>
              </a:path>
            </a:pathLst>
          </a:custGeom>
          <a:solidFill>
            <a:srgbClr val="6666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1" name="Rectangle 41"/>
          <p:cNvSpPr>
            <a:spLocks noChangeArrowheads="1"/>
          </p:cNvSpPr>
          <p:nvPr/>
        </p:nvSpPr>
        <p:spPr bwMode="auto">
          <a:xfrm>
            <a:off x="4106863" y="4276725"/>
            <a:ext cx="315912" cy="1285875"/>
          </a:xfrm>
          <a:prstGeom prst="rect">
            <a:avLst/>
          </a:prstGeom>
          <a:solidFill>
            <a:srgbClr val="CCCC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2" name="Freeform 42"/>
          <p:cNvSpPr>
            <a:spLocks/>
          </p:cNvSpPr>
          <p:nvPr/>
        </p:nvSpPr>
        <p:spPr bwMode="auto">
          <a:xfrm>
            <a:off x="4106863" y="4229100"/>
            <a:ext cx="409575" cy="47625"/>
          </a:xfrm>
          <a:custGeom>
            <a:avLst/>
            <a:gdLst/>
            <a:ahLst/>
            <a:cxnLst>
              <a:cxn ang="0">
                <a:pos x="199" y="30"/>
              </a:cxn>
              <a:cxn ang="0">
                <a:pos x="258" y="0"/>
              </a:cxn>
              <a:cxn ang="0">
                <a:pos x="60" y="0"/>
              </a:cxn>
              <a:cxn ang="0">
                <a:pos x="0" y="30"/>
              </a:cxn>
              <a:cxn ang="0">
                <a:pos x="199" y="30"/>
              </a:cxn>
            </a:cxnLst>
            <a:rect l="0" t="0" r="r" b="b"/>
            <a:pathLst>
              <a:path w="258" h="30">
                <a:moveTo>
                  <a:pt x="199" y="30"/>
                </a:moveTo>
                <a:lnTo>
                  <a:pt x="258" y="0"/>
                </a:lnTo>
                <a:lnTo>
                  <a:pt x="60" y="0"/>
                </a:lnTo>
                <a:lnTo>
                  <a:pt x="0" y="30"/>
                </a:lnTo>
                <a:lnTo>
                  <a:pt x="199" y="30"/>
                </a:lnTo>
                <a:close/>
              </a:path>
            </a:pathLst>
          </a:custGeom>
          <a:solidFill>
            <a:srgbClr val="9999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3" name="Freeform 43"/>
          <p:cNvSpPr>
            <a:spLocks/>
          </p:cNvSpPr>
          <p:nvPr/>
        </p:nvSpPr>
        <p:spPr bwMode="auto">
          <a:xfrm>
            <a:off x="4737100" y="4600575"/>
            <a:ext cx="95250" cy="962025"/>
          </a:xfrm>
          <a:custGeom>
            <a:avLst/>
            <a:gdLst/>
            <a:ahLst/>
            <a:cxnLst>
              <a:cxn ang="0">
                <a:pos x="0" y="606"/>
              </a:cxn>
              <a:cxn ang="0">
                <a:pos x="0" y="30"/>
              </a:cxn>
              <a:cxn ang="0">
                <a:pos x="60" y="0"/>
              </a:cxn>
              <a:cxn ang="0">
                <a:pos x="60" y="576"/>
              </a:cxn>
              <a:cxn ang="0">
                <a:pos x="0" y="606"/>
              </a:cxn>
            </a:cxnLst>
            <a:rect l="0" t="0" r="r" b="b"/>
            <a:pathLst>
              <a:path w="60" h="606">
                <a:moveTo>
                  <a:pt x="0" y="606"/>
                </a:moveTo>
                <a:lnTo>
                  <a:pt x="0" y="30"/>
                </a:lnTo>
                <a:lnTo>
                  <a:pt x="60" y="0"/>
                </a:lnTo>
                <a:lnTo>
                  <a:pt x="60" y="576"/>
                </a:lnTo>
                <a:lnTo>
                  <a:pt x="0" y="606"/>
                </a:lnTo>
                <a:close/>
              </a:path>
            </a:pathLst>
          </a:custGeom>
          <a:solidFill>
            <a:srgbClr val="00004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4" name="Rectangle 44"/>
          <p:cNvSpPr>
            <a:spLocks noChangeArrowheads="1"/>
          </p:cNvSpPr>
          <p:nvPr/>
        </p:nvSpPr>
        <p:spPr bwMode="auto">
          <a:xfrm>
            <a:off x="4422775" y="4648200"/>
            <a:ext cx="314325" cy="914400"/>
          </a:xfrm>
          <a:prstGeom prst="rect">
            <a:avLst/>
          </a:prstGeom>
          <a:solidFill>
            <a:srgbClr val="000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5" name="Freeform 45"/>
          <p:cNvSpPr>
            <a:spLocks/>
          </p:cNvSpPr>
          <p:nvPr/>
        </p:nvSpPr>
        <p:spPr bwMode="auto">
          <a:xfrm>
            <a:off x="4422775" y="4600575"/>
            <a:ext cx="409575" cy="47625"/>
          </a:xfrm>
          <a:custGeom>
            <a:avLst/>
            <a:gdLst/>
            <a:ahLst/>
            <a:cxnLst>
              <a:cxn ang="0">
                <a:pos x="198" y="30"/>
              </a:cxn>
              <a:cxn ang="0">
                <a:pos x="258" y="0"/>
              </a:cxn>
              <a:cxn ang="0">
                <a:pos x="59" y="0"/>
              </a:cxn>
              <a:cxn ang="0">
                <a:pos x="0" y="30"/>
              </a:cxn>
              <a:cxn ang="0">
                <a:pos x="198" y="30"/>
              </a:cxn>
            </a:cxnLst>
            <a:rect l="0" t="0" r="r" b="b"/>
            <a:pathLst>
              <a:path w="258" h="30">
                <a:moveTo>
                  <a:pt x="198" y="30"/>
                </a:moveTo>
                <a:lnTo>
                  <a:pt x="258" y="0"/>
                </a:lnTo>
                <a:lnTo>
                  <a:pt x="59" y="0"/>
                </a:lnTo>
                <a:lnTo>
                  <a:pt x="0" y="30"/>
                </a:lnTo>
                <a:lnTo>
                  <a:pt x="198" y="30"/>
                </a:lnTo>
                <a:close/>
              </a:path>
            </a:pathLst>
          </a:custGeom>
          <a:solidFill>
            <a:srgbClr val="00006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6" name="Freeform 46"/>
          <p:cNvSpPr>
            <a:spLocks/>
          </p:cNvSpPr>
          <p:nvPr/>
        </p:nvSpPr>
        <p:spPr bwMode="auto">
          <a:xfrm>
            <a:off x="5053013" y="4371975"/>
            <a:ext cx="95250" cy="1190625"/>
          </a:xfrm>
          <a:custGeom>
            <a:avLst/>
            <a:gdLst/>
            <a:ahLst/>
            <a:cxnLst>
              <a:cxn ang="0">
                <a:pos x="0" y="750"/>
              </a:cxn>
              <a:cxn ang="0">
                <a:pos x="0" y="30"/>
              </a:cxn>
              <a:cxn ang="0">
                <a:pos x="60" y="0"/>
              </a:cxn>
              <a:cxn ang="0">
                <a:pos x="60" y="720"/>
              </a:cxn>
              <a:cxn ang="0">
                <a:pos x="0" y="750"/>
              </a:cxn>
            </a:cxnLst>
            <a:rect l="0" t="0" r="r" b="b"/>
            <a:pathLst>
              <a:path w="60" h="750">
                <a:moveTo>
                  <a:pt x="0" y="750"/>
                </a:moveTo>
                <a:lnTo>
                  <a:pt x="0" y="30"/>
                </a:lnTo>
                <a:lnTo>
                  <a:pt x="60" y="0"/>
                </a:lnTo>
                <a:lnTo>
                  <a:pt x="60" y="720"/>
                </a:lnTo>
                <a:lnTo>
                  <a:pt x="0" y="750"/>
                </a:lnTo>
                <a:close/>
              </a:path>
            </a:pathLst>
          </a:custGeom>
          <a:solidFill>
            <a:srgbClr val="8000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7" name="Rectangle 47"/>
          <p:cNvSpPr>
            <a:spLocks noChangeArrowheads="1"/>
          </p:cNvSpPr>
          <p:nvPr/>
        </p:nvSpPr>
        <p:spPr bwMode="auto">
          <a:xfrm>
            <a:off x="4737100" y="4419600"/>
            <a:ext cx="315913" cy="1143000"/>
          </a:xfrm>
          <a:prstGeom prst="rect">
            <a:avLst/>
          </a:prstGeom>
          <a:solidFill>
            <a:srgbClr val="FF00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8" name="Freeform 48"/>
          <p:cNvSpPr>
            <a:spLocks/>
          </p:cNvSpPr>
          <p:nvPr/>
        </p:nvSpPr>
        <p:spPr bwMode="auto">
          <a:xfrm>
            <a:off x="4737100" y="4371975"/>
            <a:ext cx="411163" cy="47625"/>
          </a:xfrm>
          <a:custGeom>
            <a:avLst/>
            <a:gdLst/>
            <a:ahLst/>
            <a:cxnLst>
              <a:cxn ang="0">
                <a:pos x="199" y="30"/>
              </a:cxn>
              <a:cxn ang="0">
                <a:pos x="259" y="0"/>
              </a:cxn>
              <a:cxn ang="0">
                <a:pos x="60" y="0"/>
              </a:cxn>
              <a:cxn ang="0">
                <a:pos x="0" y="30"/>
              </a:cxn>
              <a:cxn ang="0">
                <a:pos x="199" y="30"/>
              </a:cxn>
            </a:cxnLst>
            <a:rect l="0" t="0" r="r" b="b"/>
            <a:pathLst>
              <a:path w="259" h="30">
                <a:moveTo>
                  <a:pt x="199" y="30"/>
                </a:moveTo>
                <a:lnTo>
                  <a:pt x="259" y="0"/>
                </a:lnTo>
                <a:lnTo>
                  <a:pt x="60" y="0"/>
                </a:lnTo>
                <a:lnTo>
                  <a:pt x="0" y="30"/>
                </a:lnTo>
                <a:lnTo>
                  <a:pt x="199" y="30"/>
                </a:lnTo>
                <a:close/>
              </a:path>
            </a:pathLst>
          </a:custGeom>
          <a:solidFill>
            <a:srgbClr val="BF00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9" name="Freeform 49"/>
          <p:cNvSpPr>
            <a:spLocks/>
          </p:cNvSpPr>
          <p:nvPr/>
        </p:nvSpPr>
        <p:spPr bwMode="auto">
          <a:xfrm>
            <a:off x="5368925" y="3495675"/>
            <a:ext cx="93663" cy="2066925"/>
          </a:xfrm>
          <a:custGeom>
            <a:avLst/>
            <a:gdLst/>
            <a:ahLst/>
            <a:cxnLst>
              <a:cxn ang="0">
                <a:pos x="0" y="1302"/>
              </a:cxn>
              <a:cxn ang="0">
                <a:pos x="0" y="30"/>
              </a:cxn>
              <a:cxn ang="0">
                <a:pos x="59" y="0"/>
              </a:cxn>
              <a:cxn ang="0">
                <a:pos x="59" y="1272"/>
              </a:cxn>
              <a:cxn ang="0">
                <a:pos x="0" y="1302"/>
              </a:cxn>
            </a:cxnLst>
            <a:rect l="0" t="0" r="r" b="b"/>
            <a:pathLst>
              <a:path w="59" h="1302">
                <a:moveTo>
                  <a:pt x="0" y="1302"/>
                </a:moveTo>
                <a:lnTo>
                  <a:pt x="0" y="30"/>
                </a:lnTo>
                <a:lnTo>
                  <a:pt x="59" y="0"/>
                </a:lnTo>
                <a:lnTo>
                  <a:pt x="59" y="1272"/>
                </a:lnTo>
                <a:lnTo>
                  <a:pt x="0" y="1302"/>
                </a:lnTo>
                <a:close/>
              </a:path>
            </a:pathLst>
          </a:custGeom>
          <a:solidFill>
            <a:srgbClr val="808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0" name="Rectangle 50"/>
          <p:cNvSpPr>
            <a:spLocks noChangeArrowheads="1"/>
          </p:cNvSpPr>
          <p:nvPr/>
        </p:nvSpPr>
        <p:spPr bwMode="auto">
          <a:xfrm>
            <a:off x="5053013" y="3543300"/>
            <a:ext cx="315912" cy="2019300"/>
          </a:xfrm>
          <a:prstGeom prst="rect">
            <a:avLst/>
          </a:prstGeom>
          <a:solidFill>
            <a:srgbClr val="FFFF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1" name="Freeform 51"/>
          <p:cNvSpPr>
            <a:spLocks/>
          </p:cNvSpPr>
          <p:nvPr/>
        </p:nvSpPr>
        <p:spPr bwMode="auto">
          <a:xfrm>
            <a:off x="5053013" y="3495675"/>
            <a:ext cx="409575" cy="47625"/>
          </a:xfrm>
          <a:custGeom>
            <a:avLst/>
            <a:gdLst/>
            <a:ahLst/>
            <a:cxnLst>
              <a:cxn ang="0">
                <a:pos x="199" y="30"/>
              </a:cxn>
              <a:cxn ang="0">
                <a:pos x="258" y="0"/>
              </a:cxn>
              <a:cxn ang="0">
                <a:pos x="60" y="0"/>
              </a:cxn>
              <a:cxn ang="0">
                <a:pos x="0" y="30"/>
              </a:cxn>
              <a:cxn ang="0">
                <a:pos x="199" y="30"/>
              </a:cxn>
            </a:cxnLst>
            <a:rect l="0" t="0" r="r" b="b"/>
            <a:pathLst>
              <a:path w="258" h="30">
                <a:moveTo>
                  <a:pt x="199" y="30"/>
                </a:moveTo>
                <a:lnTo>
                  <a:pt x="258" y="0"/>
                </a:lnTo>
                <a:lnTo>
                  <a:pt x="60" y="0"/>
                </a:lnTo>
                <a:lnTo>
                  <a:pt x="0" y="30"/>
                </a:lnTo>
                <a:lnTo>
                  <a:pt x="199" y="30"/>
                </a:lnTo>
                <a:close/>
              </a:path>
            </a:pathLst>
          </a:custGeom>
          <a:solidFill>
            <a:srgbClr val="BFBF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2" name="Line 52"/>
          <p:cNvSpPr>
            <a:spLocks noChangeShapeType="1"/>
          </p:cNvSpPr>
          <p:nvPr/>
        </p:nvSpPr>
        <p:spPr bwMode="auto">
          <a:xfrm flipV="1">
            <a:off x="1568450" y="2428875"/>
            <a:ext cx="1588" cy="31718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3" name="Line 53"/>
          <p:cNvSpPr>
            <a:spLocks noChangeShapeType="1"/>
          </p:cNvSpPr>
          <p:nvPr/>
        </p:nvSpPr>
        <p:spPr bwMode="auto">
          <a:xfrm flipH="1">
            <a:off x="1504950" y="5600700"/>
            <a:ext cx="635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4" name="Line 54"/>
          <p:cNvSpPr>
            <a:spLocks noChangeShapeType="1"/>
          </p:cNvSpPr>
          <p:nvPr/>
        </p:nvSpPr>
        <p:spPr bwMode="auto">
          <a:xfrm flipH="1">
            <a:off x="1504950" y="5143500"/>
            <a:ext cx="635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5" name="Line 55"/>
          <p:cNvSpPr>
            <a:spLocks noChangeShapeType="1"/>
          </p:cNvSpPr>
          <p:nvPr/>
        </p:nvSpPr>
        <p:spPr bwMode="auto">
          <a:xfrm flipH="1">
            <a:off x="1504950" y="4695825"/>
            <a:ext cx="635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6" name="Line 56"/>
          <p:cNvSpPr>
            <a:spLocks noChangeShapeType="1"/>
          </p:cNvSpPr>
          <p:nvPr/>
        </p:nvSpPr>
        <p:spPr bwMode="auto">
          <a:xfrm flipH="1">
            <a:off x="1504950" y="4238625"/>
            <a:ext cx="635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7" name="Line 57"/>
          <p:cNvSpPr>
            <a:spLocks noChangeShapeType="1"/>
          </p:cNvSpPr>
          <p:nvPr/>
        </p:nvSpPr>
        <p:spPr bwMode="auto">
          <a:xfrm flipH="1">
            <a:off x="1504950" y="3790950"/>
            <a:ext cx="635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8" name="Line 58"/>
          <p:cNvSpPr>
            <a:spLocks noChangeShapeType="1"/>
          </p:cNvSpPr>
          <p:nvPr/>
        </p:nvSpPr>
        <p:spPr bwMode="auto">
          <a:xfrm flipH="1">
            <a:off x="1504950" y="3333750"/>
            <a:ext cx="635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39" name="Line 59"/>
          <p:cNvSpPr>
            <a:spLocks noChangeShapeType="1"/>
          </p:cNvSpPr>
          <p:nvPr/>
        </p:nvSpPr>
        <p:spPr bwMode="auto">
          <a:xfrm flipH="1">
            <a:off x="1504950" y="2886075"/>
            <a:ext cx="635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40" name="Line 60"/>
          <p:cNvSpPr>
            <a:spLocks noChangeShapeType="1"/>
          </p:cNvSpPr>
          <p:nvPr/>
        </p:nvSpPr>
        <p:spPr bwMode="auto">
          <a:xfrm flipH="1">
            <a:off x="1504950" y="2428875"/>
            <a:ext cx="635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41" name="Rectangle 61"/>
          <p:cNvSpPr>
            <a:spLocks noChangeArrowheads="1"/>
          </p:cNvSpPr>
          <p:nvPr/>
        </p:nvSpPr>
        <p:spPr bwMode="auto">
          <a:xfrm>
            <a:off x="1079500" y="5524500"/>
            <a:ext cx="4889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0,00</a:t>
            </a:r>
            <a:endParaRPr lang="en-US"/>
          </a:p>
        </p:txBody>
      </p:sp>
      <p:sp>
        <p:nvSpPr>
          <p:cNvPr id="20542" name="Rectangle 62"/>
          <p:cNvSpPr>
            <a:spLocks noChangeArrowheads="1"/>
          </p:cNvSpPr>
          <p:nvPr/>
        </p:nvSpPr>
        <p:spPr bwMode="auto">
          <a:xfrm>
            <a:off x="1079500" y="5067300"/>
            <a:ext cx="4889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2,00</a:t>
            </a:r>
            <a:endParaRPr lang="en-US"/>
          </a:p>
        </p:txBody>
      </p:sp>
      <p:sp>
        <p:nvSpPr>
          <p:cNvPr id="20543" name="Rectangle 63"/>
          <p:cNvSpPr>
            <a:spLocks noChangeArrowheads="1"/>
          </p:cNvSpPr>
          <p:nvPr/>
        </p:nvSpPr>
        <p:spPr bwMode="auto">
          <a:xfrm>
            <a:off x="1079500" y="4619625"/>
            <a:ext cx="4889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4,00</a:t>
            </a:r>
            <a:endParaRPr lang="en-US"/>
          </a:p>
        </p:txBody>
      </p:sp>
      <p:sp>
        <p:nvSpPr>
          <p:cNvPr id="20544" name="Rectangle 64"/>
          <p:cNvSpPr>
            <a:spLocks noChangeArrowheads="1"/>
          </p:cNvSpPr>
          <p:nvPr/>
        </p:nvSpPr>
        <p:spPr bwMode="auto">
          <a:xfrm>
            <a:off x="1079500" y="4162425"/>
            <a:ext cx="4889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6,00</a:t>
            </a:r>
            <a:endParaRPr lang="en-US"/>
          </a:p>
        </p:txBody>
      </p:sp>
      <p:sp>
        <p:nvSpPr>
          <p:cNvPr id="20545" name="Rectangle 65"/>
          <p:cNvSpPr>
            <a:spLocks noChangeArrowheads="1"/>
          </p:cNvSpPr>
          <p:nvPr/>
        </p:nvSpPr>
        <p:spPr bwMode="auto">
          <a:xfrm>
            <a:off x="1079500" y="3714750"/>
            <a:ext cx="4889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8,00</a:t>
            </a:r>
            <a:endParaRPr lang="en-US"/>
          </a:p>
        </p:txBody>
      </p:sp>
      <p:sp>
        <p:nvSpPr>
          <p:cNvPr id="20546" name="Rectangle 66"/>
          <p:cNvSpPr>
            <a:spLocks noChangeArrowheads="1"/>
          </p:cNvSpPr>
          <p:nvPr/>
        </p:nvSpPr>
        <p:spPr bwMode="auto">
          <a:xfrm>
            <a:off x="969963" y="3257550"/>
            <a:ext cx="614362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10,00</a:t>
            </a:r>
            <a:endParaRPr lang="en-US"/>
          </a:p>
        </p:txBody>
      </p:sp>
      <p:sp>
        <p:nvSpPr>
          <p:cNvPr id="20547" name="Rectangle 67"/>
          <p:cNvSpPr>
            <a:spLocks noChangeArrowheads="1"/>
          </p:cNvSpPr>
          <p:nvPr/>
        </p:nvSpPr>
        <p:spPr bwMode="auto">
          <a:xfrm>
            <a:off x="969963" y="2809875"/>
            <a:ext cx="614362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12,00</a:t>
            </a:r>
            <a:endParaRPr lang="en-US"/>
          </a:p>
        </p:txBody>
      </p:sp>
      <p:sp>
        <p:nvSpPr>
          <p:cNvPr id="20548" name="Rectangle 68"/>
          <p:cNvSpPr>
            <a:spLocks noChangeArrowheads="1"/>
          </p:cNvSpPr>
          <p:nvPr/>
        </p:nvSpPr>
        <p:spPr bwMode="auto">
          <a:xfrm>
            <a:off x="969963" y="2352675"/>
            <a:ext cx="614362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14,00</a:t>
            </a:r>
            <a:endParaRPr lang="en-US"/>
          </a:p>
        </p:txBody>
      </p:sp>
      <p:sp>
        <p:nvSpPr>
          <p:cNvPr id="20549" name="Line 69"/>
          <p:cNvSpPr>
            <a:spLocks noChangeShapeType="1"/>
          </p:cNvSpPr>
          <p:nvPr/>
        </p:nvSpPr>
        <p:spPr bwMode="auto">
          <a:xfrm>
            <a:off x="1568450" y="5600700"/>
            <a:ext cx="39417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50" name="Line 70"/>
          <p:cNvSpPr>
            <a:spLocks noChangeShapeType="1"/>
          </p:cNvSpPr>
          <p:nvPr/>
        </p:nvSpPr>
        <p:spPr bwMode="auto">
          <a:xfrm>
            <a:off x="1568450" y="5600700"/>
            <a:ext cx="1588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51" name="Line 71"/>
          <p:cNvSpPr>
            <a:spLocks noChangeShapeType="1"/>
          </p:cNvSpPr>
          <p:nvPr/>
        </p:nvSpPr>
        <p:spPr bwMode="auto">
          <a:xfrm>
            <a:off x="5510213" y="5600700"/>
            <a:ext cx="1587" cy="381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52" name="Rectangle 72"/>
          <p:cNvSpPr>
            <a:spLocks noChangeArrowheads="1"/>
          </p:cNvSpPr>
          <p:nvPr/>
        </p:nvSpPr>
        <p:spPr bwMode="auto">
          <a:xfrm>
            <a:off x="3113088" y="5667375"/>
            <a:ext cx="9779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Barbados</a:t>
            </a:r>
            <a:endParaRPr lang="en-US"/>
          </a:p>
        </p:txBody>
      </p:sp>
      <p:sp>
        <p:nvSpPr>
          <p:cNvPr id="20553" name="Rectangle 73"/>
          <p:cNvSpPr>
            <a:spLocks noChangeArrowheads="1"/>
          </p:cNvSpPr>
          <p:nvPr/>
        </p:nvSpPr>
        <p:spPr bwMode="auto">
          <a:xfrm>
            <a:off x="5967413" y="2143125"/>
            <a:ext cx="2317750" cy="38766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54" name="Rectangle 74"/>
          <p:cNvSpPr>
            <a:spLocks noChangeArrowheads="1"/>
          </p:cNvSpPr>
          <p:nvPr/>
        </p:nvSpPr>
        <p:spPr bwMode="auto">
          <a:xfrm>
            <a:off x="6046788" y="2219325"/>
            <a:ext cx="109537" cy="66675"/>
          </a:xfrm>
          <a:prstGeom prst="rect">
            <a:avLst/>
          </a:prstGeom>
          <a:solidFill>
            <a:srgbClr val="9999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55" name="Rectangle 75"/>
          <p:cNvSpPr>
            <a:spLocks noChangeArrowheads="1"/>
          </p:cNvSpPr>
          <p:nvPr/>
        </p:nvSpPr>
        <p:spPr bwMode="auto">
          <a:xfrm>
            <a:off x="6219825" y="2171700"/>
            <a:ext cx="7540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F</a:t>
            </a:r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FICIENC</a:t>
            </a:r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Y</a:t>
            </a:r>
            <a:endParaRPr lang="en-US"/>
          </a:p>
        </p:txBody>
      </p:sp>
      <p:sp>
        <p:nvSpPr>
          <p:cNvPr id="20556" name="Rectangle 76"/>
          <p:cNvSpPr>
            <a:spLocks noChangeArrowheads="1"/>
          </p:cNvSpPr>
          <p:nvPr/>
        </p:nvSpPr>
        <p:spPr bwMode="auto">
          <a:xfrm>
            <a:off x="6046788" y="2571750"/>
            <a:ext cx="109537" cy="66675"/>
          </a:xfrm>
          <a:prstGeom prst="rect">
            <a:avLst/>
          </a:prstGeom>
          <a:solidFill>
            <a:srgbClr val="9933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57" name="Rectangle 77"/>
          <p:cNvSpPr>
            <a:spLocks noChangeArrowheads="1"/>
          </p:cNvSpPr>
          <p:nvPr/>
        </p:nvSpPr>
        <p:spPr bwMode="auto">
          <a:xfrm>
            <a:off x="6219825" y="2524125"/>
            <a:ext cx="395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RIT</a:t>
            </a:r>
            <a:endParaRPr lang="en-US"/>
          </a:p>
        </p:txBody>
      </p:sp>
      <p:sp>
        <p:nvSpPr>
          <p:cNvPr id="20558" name="Rectangle 78"/>
          <p:cNvSpPr>
            <a:spLocks noChangeArrowheads="1"/>
          </p:cNvSpPr>
          <p:nvPr/>
        </p:nvSpPr>
        <p:spPr bwMode="auto">
          <a:xfrm>
            <a:off x="6046788" y="2924175"/>
            <a:ext cx="109537" cy="66675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59" name="Rectangle 79"/>
          <p:cNvSpPr>
            <a:spLocks noChangeArrowheads="1"/>
          </p:cNvSpPr>
          <p:nvPr/>
        </p:nvSpPr>
        <p:spPr bwMode="auto">
          <a:xfrm>
            <a:off x="6219825" y="2876550"/>
            <a:ext cx="854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STRUCTURAL</a:t>
            </a:r>
            <a:endParaRPr lang="en-US"/>
          </a:p>
        </p:txBody>
      </p:sp>
      <p:sp>
        <p:nvSpPr>
          <p:cNvPr id="20560" name="Rectangle 80"/>
          <p:cNvSpPr>
            <a:spLocks noChangeArrowheads="1"/>
          </p:cNvSpPr>
          <p:nvPr/>
        </p:nvSpPr>
        <p:spPr bwMode="auto">
          <a:xfrm>
            <a:off x="6219825" y="3028950"/>
            <a:ext cx="9159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20561" name="Rectangle 81"/>
          <p:cNvSpPr>
            <a:spLocks noChangeArrowheads="1"/>
          </p:cNvSpPr>
          <p:nvPr/>
        </p:nvSpPr>
        <p:spPr bwMode="auto">
          <a:xfrm>
            <a:off x="6046788" y="3276600"/>
            <a:ext cx="109537" cy="66675"/>
          </a:xfrm>
          <a:prstGeom prst="rect">
            <a:avLst/>
          </a:prstGeom>
          <a:solidFill>
            <a:srgbClr val="CC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62" name="Rectangle 82"/>
          <p:cNvSpPr>
            <a:spLocks noChangeArrowheads="1"/>
          </p:cNvSpPr>
          <p:nvPr/>
        </p:nvSpPr>
        <p:spPr bwMode="auto">
          <a:xfrm>
            <a:off x="6219825" y="3228975"/>
            <a:ext cx="7254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STRATEGIC</a:t>
            </a:r>
            <a:endParaRPr lang="en-US"/>
          </a:p>
        </p:txBody>
      </p:sp>
      <p:sp>
        <p:nvSpPr>
          <p:cNvPr id="20563" name="Rectangle 83"/>
          <p:cNvSpPr>
            <a:spLocks noChangeArrowheads="1"/>
          </p:cNvSpPr>
          <p:nvPr/>
        </p:nvSpPr>
        <p:spPr bwMode="auto">
          <a:xfrm>
            <a:off x="6219825" y="3381375"/>
            <a:ext cx="9159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20564" name="Rectangle 84"/>
          <p:cNvSpPr>
            <a:spLocks noChangeArrowheads="1"/>
          </p:cNvSpPr>
          <p:nvPr/>
        </p:nvSpPr>
        <p:spPr bwMode="auto">
          <a:xfrm>
            <a:off x="6046788" y="3629025"/>
            <a:ext cx="109537" cy="66675"/>
          </a:xfrm>
          <a:prstGeom prst="rect">
            <a:avLst/>
          </a:prstGeom>
          <a:solidFill>
            <a:srgbClr val="6600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65" name="Rectangle 85"/>
          <p:cNvSpPr>
            <a:spLocks noChangeArrowheads="1"/>
          </p:cNvSpPr>
          <p:nvPr/>
        </p:nvSpPr>
        <p:spPr bwMode="auto">
          <a:xfrm>
            <a:off x="6219825" y="3581400"/>
            <a:ext cx="14605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Management Consistency</a:t>
            </a:r>
            <a:endParaRPr lang="en-US"/>
          </a:p>
        </p:txBody>
      </p:sp>
      <p:sp>
        <p:nvSpPr>
          <p:cNvPr id="20566" name="Rectangle 86"/>
          <p:cNvSpPr>
            <a:spLocks noChangeArrowheads="1"/>
          </p:cNvSpPr>
          <p:nvPr/>
        </p:nvSpPr>
        <p:spPr bwMode="auto">
          <a:xfrm>
            <a:off x="6046788" y="3981450"/>
            <a:ext cx="109537" cy="66675"/>
          </a:xfrm>
          <a:prstGeom prst="rect">
            <a:avLst/>
          </a:prstGeom>
          <a:solidFill>
            <a:srgbClr val="FF8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67" name="Rectangle 87"/>
          <p:cNvSpPr>
            <a:spLocks noChangeArrowheads="1"/>
          </p:cNvSpPr>
          <p:nvPr/>
        </p:nvSpPr>
        <p:spPr bwMode="auto">
          <a:xfrm>
            <a:off x="6219825" y="3933825"/>
            <a:ext cx="1181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Process Consistency</a:t>
            </a:r>
            <a:endParaRPr lang="en-US"/>
          </a:p>
        </p:txBody>
      </p:sp>
      <p:sp>
        <p:nvSpPr>
          <p:cNvPr id="20569" name="Rectangle 89"/>
          <p:cNvSpPr>
            <a:spLocks noChangeArrowheads="1"/>
          </p:cNvSpPr>
          <p:nvPr/>
        </p:nvSpPr>
        <p:spPr bwMode="auto">
          <a:xfrm>
            <a:off x="6046788" y="4333875"/>
            <a:ext cx="109537" cy="66675"/>
          </a:xfrm>
          <a:prstGeom prst="rect">
            <a:avLst/>
          </a:prstGeom>
          <a:solidFill>
            <a:srgbClr val="0066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70" name="Rectangle 90"/>
          <p:cNvSpPr>
            <a:spLocks noChangeArrowheads="1"/>
          </p:cNvSpPr>
          <p:nvPr/>
        </p:nvSpPr>
        <p:spPr bwMode="auto">
          <a:xfrm>
            <a:off x="6219825" y="4286250"/>
            <a:ext cx="8112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FUNCTIONAL</a:t>
            </a:r>
            <a:endParaRPr lang="en-US"/>
          </a:p>
        </p:txBody>
      </p:sp>
      <p:sp>
        <p:nvSpPr>
          <p:cNvPr id="20571" name="Rectangle 91"/>
          <p:cNvSpPr>
            <a:spLocks noChangeArrowheads="1"/>
          </p:cNvSpPr>
          <p:nvPr/>
        </p:nvSpPr>
        <p:spPr bwMode="auto">
          <a:xfrm>
            <a:off x="6219825" y="4438650"/>
            <a:ext cx="6334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20572" name="Rectangle 92"/>
          <p:cNvSpPr>
            <a:spLocks noChangeArrowheads="1"/>
          </p:cNvSpPr>
          <p:nvPr/>
        </p:nvSpPr>
        <p:spPr bwMode="auto">
          <a:xfrm>
            <a:off x="6046788" y="4686300"/>
            <a:ext cx="109537" cy="66675"/>
          </a:xfrm>
          <a:prstGeom prst="rect">
            <a:avLst/>
          </a:prstGeom>
          <a:solidFill>
            <a:srgbClr val="CCCC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73" name="Rectangle 93"/>
          <p:cNvSpPr>
            <a:spLocks noChangeArrowheads="1"/>
          </p:cNvSpPr>
          <p:nvPr/>
        </p:nvSpPr>
        <p:spPr bwMode="auto">
          <a:xfrm>
            <a:off x="6219825" y="4638675"/>
            <a:ext cx="7159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Competenc</a:t>
            </a:r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e</a:t>
            </a:r>
            <a:endParaRPr lang="en-US"/>
          </a:p>
        </p:txBody>
      </p:sp>
      <p:sp>
        <p:nvSpPr>
          <p:cNvPr id="20574" name="Rectangle 94"/>
          <p:cNvSpPr>
            <a:spLocks noChangeArrowheads="1"/>
          </p:cNvSpPr>
          <p:nvPr/>
        </p:nvSpPr>
        <p:spPr bwMode="auto">
          <a:xfrm>
            <a:off x="6046788" y="5038725"/>
            <a:ext cx="109537" cy="66675"/>
          </a:xfrm>
          <a:prstGeom prst="rect">
            <a:avLst/>
          </a:prstGeom>
          <a:solidFill>
            <a:srgbClr val="000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75" name="Rectangle 95"/>
          <p:cNvSpPr>
            <a:spLocks noChangeArrowheads="1"/>
          </p:cNvSpPr>
          <p:nvPr/>
        </p:nvSpPr>
        <p:spPr bwMode="auto">
          <a:xfrm>
            <a:off x="6219825" y="4991100"/>
            <a:ext cx="12906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Incentive Effectiveness</a:t>
            </a:r>
            <a:endParaRPr lang="en-US"/>
          </a:p>
        </p:txBody>
      </p:sp>
      <p:sp>
        <p:nvSpPr>
          <p:cNvPr id="20576" name="Rectangle 96"/>
          <p:cNvSpPr>
            <a:spLocks noChangeArrowheads="1"/>
          </p:cNvSpPr>
          <p:nvPr/>
        </p:nvSpPr>
        <p:spPr bwMode="auto">
          <a:xfrm>
            <a:off x="6046788" y="5391150"/>
            <a:ext cx="109537" cy="66675"/>
          </a:xfrm>
          <a:prstGeom prst="rect">
            <a:avLst/>
          </a:prstGeom>
          <a:solidFill>
            <a:srgbClr val="FF00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77" name="Rectangle 97"/>
          <p:cNvSpPr>
            <a:spLocks noChangeArrowheads="1"/>
          </p:cNvSpPr>
          <p:nvPr/>
        </p:nvSpPr>
        <p:spPr bwMode="auto">
          <a:xfrm>
            <a:off x="6219825" y="5343525"/>
            <a:ext cx="522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Flexibili</a:t>
            </a:r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ty</a:t>
            </a:r>
            <a:endParaRPr lang="en-US"/>
          </a:p>
        </p:txBody>
      </p:sp>
      <p:sp>
        <p:nvSpPr>
          <p:cNvPr id="20578" name="Rectangle 98"/>
          <p:cNvSpPr>
            <a:spLocks noChangeArrowheads="1"/>
          </p:cNvSpPr>
          <p:nvPr/>
        </p:nvSpPr>
        <p:spPr bwMode="auto">
          <a:xfrm>
            <a:off x="6046788" y="5743575"/>
            <a:ext cx="109537" cy="66675"/>
          </a:xfrm>
          <a:prstGeom prst="rect">
            <a:avLst/>
          </a:prstGeom>
          <a:solidFill>
            <a:srgbClr val="FFFF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79" name="Rectangle 99"/>
          <p:cNvSpPr>
            <a:spLocks noChangeArrowheads="1"/>
          </p:cNvSpPr>
          <p:nvPr/>
        </p:nvSpPr>
        <p:spPr bwMode="auto">
          <a:xfrm>
            <a:off x="6219825" y="5695950"/>
            <a:ext cx="8667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INTEGRATING</a:t>
            </a:r>
            <a:endParaRPr lang="en-US"/>
          </a:p>
        </p:txBody>
      </p:sp>
      <p:sp>
        <p:nvSpPr>
          <p:cNvPr id="20580" name="Rectangle 100"/>
          <p:cNvSpPr>
            <a:spLocks noChangeArrowheads="1"/>
          </p:cNvSpPr>
          <p:nvPr/>
        </p:nvSpPr>
        <p:spPr bwMode="auto">
          <a:xfrm>
            <a:off x="6219825" y="5848350"/>
            <a:ext cx="6334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20581" name="Rectangle 101"/>
          <p:cNvSpPr>
            <a:spLocks noChangeArrowheads="1"/>
          </p:cNvSpPr>
          <p:nvPr/>
        </p:nvSpPr>
        <p:spPr bwMode="auto">
          <a:xfrm>
            <a:off x="765175" y="2028825"/>
            <a:ext cx="7583488" cy="4114800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itchFamily="34" charset="0"/>
              </a:rPr>
              <a:t>BOLIVIA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690563" y="2108200"/>
            <a:ext cx="7731125" cy="4232275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1" name="Freeform 5"/>
          <p:cNvSpPr>
            <a:spLocks/>
          </p:cNvSpPr>
          <p:nvPr/>
        </p:nvSpPr>
        <p:spPr bwMode="auto">
          <a:xfrm>
            <a:off x="1397000" y="5692775"/>
            <a:ext cx="4405313" cy="131763"/>
          </a:xfrm>
          <a:custGeom>
            <a:avLst/>
            <a:gdLst/>
            <a:ahLst/>
            <a:cxnLst>
              <a:cxn ang="0">
                <a:pos x="0" y="83"/>
              </a:cxn>
              <a:cxn ang="0">
                <a:pos x="182" y="0"/>
              </a:cxn>
              <a:cxn ang="0">
                <a:pos x="2775" y="0"/>
              </a:cxn>
              <a:cxn ang="0">
                <a:pos x="2592" y="83"/>
              </a:cxn>
              <a:cxn ang="0">
                <a:pos x="0" y="83"/>
              </a:cxn>
            </a:cxnLst>
            <a:rect l="0" t="0" r="r" b="b"/>
            <a:pathLst>
              <a:path w="2775" h="83">
                <a:moveTo>
                  <a:pt x="0" y="83"/>
                </a:moveTo>
                <a:lnTo>
                  <a:pt x="182" y="0"/>
                </a:lnTo>
                <a:lnTo>
                  <a:pt x="2775" y="0"/>
                </a:lnTo>
                <a:lnTo>
                  <a:pt x="2592" y="83"/>
                </a:lnTo>
                <a:lnTo>
                  <a:pt x="0" y="83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2" name="Freeform 6"/>
          <p:cNvSpPr>
            <a:spLocks/>
          </p:cNvSpPr>
          <p:nvPr/>
        </p:nvSpPr>
        <p:spPr bwMode="auto">
          <a:xfrm>
            <a:off x="1397000" y="2341563"/>
            <a:ext cx="288925" cy="3482975"/>
          </a:xfrm>
          <a:custGeom>
            <a:avLst/>
            <a:gdLst/>
            <a:ahLst/>
            <a:cxnLst>
              <a:cxn ang="0">
                <a:pos x="0" y="2194"/>
              </a:cxn>
              <a:cxn ang="0">
                <a:pos x="0" y="83"/>
              </a:cxn>
              <a:cxn ang="0">
                <a:pos x="182" y="0"/>
              </a:cxn>
              <a:cxn ang="0">
                <a:pos x="182" y="2111"/>
              </a:cxn>
              <a:cxn ang="0">
                <a:pos x="0" y="2194"/>
              </a:cxn>
            </a:cxnLst>
            <a:rect l="0" t="0" r="r" b="b"/>
            <a:pathLst>
              <a:path w="182" h="2194">
                <a:moveTo>
                  <a:pt x="0" y="2194"/>
                </a:moveTo>
                <a:lnTo>
                  <a:pt x="0" y="83"/>
                </a:lnTo>
                <a:lnTo>
                  <a:pt x="182" y="0"/>
                </a:lnTo>
                <a:lnTo>
                  <a:pt x="182" y="2111"/>
                </a:lnTo>
                <a:lnTo>
                  <a:pt x="0" y="2194"/>
                </a:lnTo>
                <a:close/>
              </a:path>
            </a:pathLst>
          </a:cu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1685925" y="2341563"/>
            <a:ext cx="4116388" cy="335121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4" name="Freeform 8"/>
          <p:cNvSpPr>
            <a:spLocks/>
          </p:cNvSpPr>
          <p:nvPr/>
        </p:nvSpPr>
        <p:spPr bwMode="auto">
          <a:xfrm>
            <a:off x="1397000" y="5692775"/>
            <a:ext cx="4405313" cy="131763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5" name="Freeform 9"/>
          <p:cNvSpPr>
            <a:spLocks/>
          </p:cNvSpPr>
          <p:nvPr/>
        </p:nvSpPr>
        <p:spPr bwMode="auto">
          <a:xfrm>
            <a:off x="1397000" y="5318125"/>
            <a:ext cx="4405313" cy="131763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6" name="Freeform 10"/>
          <p:cNvSpPr>
            <a:spLocks/>
          </p:cNvSpPr>
          <p:nvPr/>
        </p:nvSpPr>
        <p:spPr bwMode="auto">
          <a:xfrm>
            <a:off x="1397000" y="4943475"/>
            <a:ext cx="4405313" cy="14128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4">
                <a:moveTo>
                  <a:pt x="0" y="14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7" name="Freeform 11"/>
          <p:cNvSpPr>
            <a:spLocks/>
          </p:cNvSpPr>
          <p:nvPr/>
        </p:nvSpPr>
        <p:spPr bwMode="auto">
          <a:xfrm>
            <a:off x="1397000" y="4578350"/>
            <a:ext cx="4405313" cy="131763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8" name="Freeform 12"/>
          <p:cNvSpPr>
            <a:spLocks/>
          </p:cNvSpPr>
          <p:nvPr/>
        </p:nvSpPr>
        <p:spPr bwMode="auto">
          <a:xfrm>
            <a:off x="1397000" y="4203700"/>
            <a:ext cx="4405313" cy="131763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9" name="Freeform 13"/>
          <p:cNvSpPr>
            <a:spLocks/>
          </p:cNvSpPr>
          <p:nvPr/>
        </p:nvSpPr>
        <p:spPr bwMode="auto">
          <a:xfrm>
            <a:off x="1397000" y="3829050"/>
            <a:ext cx="4405313" cy="131763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0" name="Freeform 14"/>
          <p:cNvSpPr>
            <a:spLocks/>
          </p:cNvSpPr>
          <p:nvPr/>
        </p:nvSpPr>
        <p:spPr bwMode="auto">
          <a:xfrm>
            <a:off x="1397000" y="3454400"/>
            <a:ext cx="4405313" cy="131763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1" name="Freeform 15"/>
          <p:cNvSpPr>
            <a:spLocks/>
          </p:cNvSpPr>
          <p:nvPr/>
        </p:nvSpPr>
        <p:spPr bwMode="auto">
          <a:xfrm>
            <a:off x="1397000" y="3079750"/>
            <a:ext cx="4405313" cy="14128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4">
                <a:moveTo>
                  <a:pt x="0" y="14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2" name="Freeform 16"/>
          <p:cNvSpPr>
            <a:spLocks/>
          </p:cNvSpPr>
          <p:nvPr/>
        </p:nvSpPr>
        <p:spPr bwMode="auto">
          <a:xfrm>
            <a:off x="1397000" y="2716213"/>
            <a:ext cx="4405313" cy="13017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3" name="Freeform 17"/>
          <p:cNvSpPr>
            <a:spLocks/>
          </p:cNvSpPr>
          <p:nvPr/>
        </p:nvSpPr>
        <p:spPr bwMode="auto">
          <a:xfrm>
            <a:off x="1397000" y="2341563"/>
            <a:ext cx="4405313" cy="131762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4" name="Freeform 18"/>
          <p:cNvSpPr>
            <a:spLocks/>
          </p:cNvSpPr>
          <p:nvPr/>
        </p:nvSpPr>
        <p:spPr bwMode="auto">
          <a:xfrm>
            <a:off x="1397000" y="5692775"/>
            <a:ext cx="4405313" cy="131763"/>
          </a:xfrm>
          <a:custGeom>
            <a:avLst/>
            <a:gdLst/>
            <a:ahLst/>
            <a:cxnLst>
              <a:cxn ang="0">
                <a:pos x="2775" y="0"/>
              </a:cxn>
              <a:cxn ang="0">
                <a:pos x="2592" y="83"/>
              </a:cxn>
              <a:cxn ang="0">
                <a:pos x="0" y="83"/>
              </a:cxn>
              <a:cxn ang="0">
                <a:pos x="182" y="0"/>
              </a:cxn>
              <a:cxn ang="0">
                <a:pos x="2775" y="0"/>
              </a:cxn>
            </a:cxnLst>
            <a:rect l="0" t="0" r="r" b="b"/>
            <a:pathLst>
              <a:path w="2775" h="83">
                <a:moveTo>
                  <a:pt x="2775" y="0"/>
                </a:moveTo>
                <a:lnTo>
                  <a:pt x="2592" y="83"/>
                </a:lnTo>
                <a:lnTo>
                  <a:pt x="0" y="83"/>
                </a:lnTo>
                <a:lnTo>
                  <a:pt x="182" y="0"/>
                </a:lnTo>
                <a:lnTo>
                  <a:pt x="2775" y="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5" name="Freeform 19"/>
          <p:cNvSpPr>
            <a:spLocks/>
          </p:cNvSpPr>
          <p:nvPr/>
        </p:nvSpPr>
        <p:spPr bwMode="auto">
          <a:xfrm>
            <a:off x="1397000" y="2341563"/>
            <a:ext cx="288925" cy="3482975"/>
          </a:xfrm>
          <a:custGeom>
            <a:avLst/>
            <a:gdLst/>
            <a:ahLst/>
            <a:cxnLst>
              <a:cxn ang="0">
                <a:pos x="0" y="2194"/>
              </a:cxn>
              <a:cxn ang="0">
                <a:pos x="0" y="83"/>
              </a:cxn>
              <a:cxn ang="0">
                <a:pos x="182" y="0"/>
              </a:cxn>
              <a:cxn ang="0">
                <a:pos x="182" y="2111"/>
              </a:cxn>
              <a:cxn ang="0">
                <a:pos x="0" y="2194"/>
              </a:cxn>
            </a:cxnLst>
            <a:rect l="0" t="0" r="r" b="b"/>
            <a:pathLst>
              <a:path w="182" h="2194">
                <a:moveTo>
                  <a:pt x="0" y="2194"/>
                </a:moveTo>
                <a:lnTo>
                  <a:pt x="0" y="83"/>
                </a:lnTo>
                <a:lnTo>
                  <a:pt x="182" y="0"/>
                </a:lnTo>
                <a:lnTo>
                  <a:pt x="182" y="2111"/>
                </a:lnTo>
                <a:lnTo>
                  <a:pt x="0" y="2194"/>
                </a:lnTo>
                <a:close/>
              </a:path>
            </a:pathLst>
          </a:custGeom>
          <a:noFill/>
          <a:ln w="15875">
            <a:solidFill>
              <a:srgbClr val="808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6" name="Rectangle 20"/>
          <p:cNvSpPr>
            <a:spLocks noChangeArrowheads="1"/>
          </p:cNvSpPr>
          <p:nvPr/>
        </p:nvSpPr>
        <p:spPr bwMode="auto">
          <a:xfrm>
            <a:off x="1685925" y="2341563"/>
            <a:ext cx="4116388" cy="3351212"/>
          </a:xfrm>
          <a:prstGeom prst="rect">
            <a:avLst/>
          </a:prstGeom>
          <a:noFill/>
          <a:ln w="15875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7" name="Freeform 21"/>
          <p:cNvSpPr>
            <a:spLocks/>
          </p:cNvSpPr>
          <p:nvPr/>
        </p:nvSpPr>
        <p:spPr bwMode="auto">
          <a:xfrm>
            <a:off x="2055813" y="2635250"/>
            <a:ext cx="112712" cy="3148013"/>
          </a:xfrm>
          <a:custGeom>
            <a:avLst/>
            <a:gdLst/>
            <a:ahLst/>
            <a:cxnLst>
              <a:cxn ang="0">
                <a:pos x="0" y="1983"/>
              </a:cxn>
              <a:cxn ang="0">
                <a:pos x="0" y="31"/>
              </a:cxn>
              <a:cxn ang="0">
                <a:pos x="71" y="0"/>
              </a:cxn>
              <a:cxn ang="0">
                <a:pos x="71" y="1951"/>
              </a:cxn>
              <a:cxn ang="0">
                <a:pos x="0" y="1983"/>
              </a:cxn>
            </a:cxnLst>
            <a:rect l="0" t="0" r="r" b="b"/>
            <a:pathLst>
              <a:path w="71" h="1983">
                <a:moveTo>
                  <a:pt x="0" y="1983"/>
                </a:moveTo>
                <a:lnTo>
                  <a:pt x="0" y="31"/>
                </a:lnTo>
                <a:lnTo>
                  <a:pt x="71" y="0"/>
                </a:lnTo>
                <a:lnTo>
                  <a:pt x="71" y="1951"/>
                </a:lnTo>
                <a:lnTo>
                  <a:pt x="0" y="1983"/>
                </a:lnTo>
                <a:close/>
              </a:path>
            </a:pathLst>
          </a:custGeom>
          <a:solidFill>
            <a:srgbClr val="4D4D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8" name="Rectangle 22"/>
          <p:cNvSpPr>
            <a:spLocks noChangeArrowheads="1"/>
          </p:cNvSpPr>
          <p:nvPr/>
        </p:nvSpPr>
        <p:spPr bwMode="auto">
          <a:xfrm>
            <a:off x="1735138" y="2684463"/>
            <a:ext cx="320675" cy="3098800"/>
          </a:xfrm>
          <a:prstGeom prst="rect">
            <a:avLst/>
          </a:prstGeom>
          <a:solidFill>
            <a:srgbClr val="9999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79" name="Freeform 23"/>
          <p:cNvSpPr>
            <a:spLocks/>
          </p:cNvSpPr>
          <p:nvPr/>
        </p:nvSpPr>
        <p:spPr bwMode="auto">
          <a:xfrm>
            <a:off x="1735138" y="2635250"/>
            <a:ext cx="433387" cy="49213"/>
          </a:xfrm>
          <a:custGeom>
            <a:avLst/>
            <a:gdLst/>
            <a:ahLst/>
            <a:cxnLst>
              <a:cxn ang="0">
                <a:pos x="202" y="31"/>
              </a:cxn>
              <a:cxn ang="0">
                <a:pos x="273" y="0"/>
              </a:cxn>
              <a:cxn ang="0">
                <a:pos x="71" y="0"/>
              </a:cxn>
              <a:cxn ang="0">
                <a:pos x="0" y="31"/>
              </a:cxn>
              <a:cxn ang="0">
                <a:pos x="202" y="31"/>
              </a:cxn>
            </a:cxnLst>
            <a:rect l="0" t="0" r="r" b="b"/>
            <a:pathLst>
              <a:path w="273" h="31">
                <a:moveTo>
                  <a:pt x="202" y="31"/>
                </a:moveTo>
                <a:lnTo>
                  <a:pt x="273" y="0"/>
                </a:lnTo>
                <a:lnTo>
                  <a:pt x="71" y="0"/>
                </a:lnTo>
                <a:lnTo>
                  <a:pt x="0" y="31"/>
                </a:lnTo>
                <a:lnTo>
                  <a:pt x="202" y="31"/>
                </a:lnTo>
                <a:close/>
              </a:path>
            </a:pathLst>
          </a:custGeom>
          <a:solidFill>
            <a:srgbClr val="7373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0" name="Freeform 24"/>
          <p:cNvSpPr>
            <a:spLocks/>
          </p:cNvSpPr>
          <p:nvPr/>
        </p:nvSpPr>
        <p:spPr bwMode="auto">
          <a:xfrm>
            <a:off x="2393950" y="2473325"/>
            <a:ext cx="112713" cy="3309938"/>
          </a:xfrm>
          <a:custGeom>
            <a:avLst/>
            <a:gdLst/>
            <a:ahLst/>
            <a:cxnLst>
              <a:cxn ang="0">
                <a:pos x="0" y="2085"/>
              </a:cxn>
              <a:cxn ang="0">
                <a:pos x="0" y="38"/>
              </a:cxn>
              <a:cxn ang="0">
                <a:pos x="71" y="0"/>
              </a:cxn>
              <a:cxn ang="0">
                <a:pos x="71" y="2053"/>
              </a:cxn>
              <a:cxn ang="0">
                <a:pos x="0" y="2085"/>
              </a:cxn>
            </a:cxnLst>
            <a:rect l="0" t="0" r="r" b="b"/>
            <a:pathLst>
              <a:path w="71" h="2085">
                <a:moveTo>
                  <a:pt x="0" y="2085"/>
                </a:moveTo>
                <a:lnTo>
                  <a:pt x="0" y="38"/>
                </a:lnTo>
                <a:lnTo>
                  <a:pt x="71" y="0"/>
                </a:lnTo>
                <a:lnTo>
                  <a:pt x="71" y="2053"/>
                </a:lnTo>
                <a:lnTo>
                  <a:pt x="0" y="2085"/>
                </a:lnTo>
                <a:close/>
              </a:path>
            </a:pathLst>
          </a:custGeom>
          <a:solidFill>
            <a:srgbClr val="4D1A33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1" name="Rectangle 25"/>
          <p:cNvSpPr>
            <a:spLocks noChangeArrowheads="1"/>
          </p:cNvSpPr>
          <p:nvPr/>
        </p:nvSpPr>
        <p:spPr bwMode="auto">
          <a:xfrm>
            <a:off x="2055813" y="2533650"/>
            <a:ext cx="338137" cy="3249613"/>
          </a:xfrm>
          <a:prstGeom prst="rect">
            <a:avLst/>
          </a:prstGeom>
          <a:solidFill>
            <a:srgbClr val="9933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2" name="Freeform 26"/>
          <p:cNvSpPr>
            <a:spLocks/>
          </p:cNvSpPr>
          <p:nvPr/>
        </p:nvSpPr>
        <p:spPr bwMode="auto">
          <a:xfrm>
            <a:off x="2055813" y="2473325"/>
            <a:ext cx="450850" cy="60325"/>
          </a:xfrm>
          <a:custGeom>
            <a:avLst/>
            <a:gdLst/>
            <a:ahLst/>
            <a:cxnLst>
              <a:cxn ang="0">
                <a:pos x="213" y="38"/>
              </a:cxn>
              <a:cxn ang="0">
                <a:pos x="284" y="0"/>
              </a:cxn>
              <a:cxn ang="0">
                <a:pos x="71" y="0"/>
              </a:cxn>
              <a:cxn ang="0">
                <a:pos x="0" y="38"/>
              </a:cxn>
              <a:cxn ang="0">
                <a:pos x="213" y="38"/>
              </a:cxn>
            </a:cxnLst>
            <a:rect l="0" t="0" r="r" b="b"/>
            <a:pathLst>
              <a:path w="284" h="38">
                <a:moveTo>
                  <a:pt x="213" y="38"/>
                </a:moveTo>
                <a:lnTo>
                  <a:pt x="284" y="0"/>
                </a:lnTo>
                <a:lnTo>
                  <a:pt x="71" y="0"/>
                </a:lnTo>
                <a:lnTo>
                  <a:pt x="0" y="38"/>
                </a:lnTo>
                <a:lnTo>
                  <a:pt x="213" y="38"/>
                </a:lnTo>
                <a:close/>
              </a:path>
            </a:pathLst>
          </a:custGeom>
          <a:solidFill>
            <a:srgbClr val="73264D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3" name="Freeform 27"/>
          <p:cNvSpPr>
            <a:spLocks/>
          </p:cNvSpPr>
          <p:nvPr/>
        </p:nvSpPr>
        <p:spPr bwMode="auto">
          <a:xfrm>
            <a:off x="2716213" y="2947988"/>
            <a:ext cx="111125" cy="2835275"/>
          </a:xfrm>
          <a:custGeom>
            <a:avLst/>
            <a:gdLst/>
            <a:ahLst/>
            <a:cxnLst>
              <a:cxn ang="0">
                <a:pos x="0" y="1786"/>
              </a:cxn>
              <a:cxn ang="0">
                <a:pos x="0" y="32"/>
              </a:cxn>
              <a:cxn ang="0">
                <a:pos x="70" y="0"/>
              </a:cxn>
              <a:cxn ang="0">
                <a:pos x="70" y="1754"/>
              </a:cxn>
              <a:cxn ang="0">
                <a:pos x="0" y="1786"/>
              </a:cxn>
            </a:cxnLst>
            <a:rect l="0" t="0" r="r" b="b"/>
            <a:pathLst>
              <a:path w="70" h="1786">
                <a:moveTo>
                  <a:pt x="0" y="1786"/>
                </a:moveTo>
                <a:lnTo>
                  <a:pt x="0" y="32"/>
                </a:lnTo>
                <a:lnTo>
                  <a:pt x="70" y="0"/>
                </a:lnTo>
                <a:lnTo>
                  <a:pt x="70" y="1754"/>
                </a:lnTo>
                <a:lnTo>
                  <a:pt x="0" y="1786"/>
                </a:lnTo>
                <a:close/>
              </a:path>
            </a:pathLst>
          </a:custGeom>
          <a:solidFill>
            <a:srgbClr val="808066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4" name="Rectangle 28"/>
          <p:cNvSpPr>
            <a:spLocks noChangeArrowheads="1"/>
          </p:cNvSpPr>
          <p:nvPr/>
        </p:nvSpPr>
        <p:spPr bwMode="auto">
          <a:xfrm>
            <a:off x="2393950" y="2998788"/>
            <a:ext cx="322263" cy="2784475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5" name="Freeform 29"/>
          <p:cNvSpPr>
            <a:spLocks/>
          </p:cNvSpPr>
          <p:nvPr/>
        </p:nvSpPr>
        <p:spPr bwMode="auto">
          <a:xfrm>
            <a:off x="2393950" y="2947988"/>
            <a:ext cx="433388" cy="50800"/>
          </a:xfrm>
          <a:custGeom>
            <a:avLst/>
            <a:gdLst/>
            <a:ahLst/>
            <a:cxnLst>
              <a:cxn ang="0">
                <a:pos x="203" y="32"/>
              </a:cxn>
              <a:cxn ang="0">
                <a:pos x="273" y="0"/>
              </a:cxn>
              <a:cxn ang="0">
                <a:pos x="71" y="0"/>
              </a:cxn>
              <a:cxn ang="0">
                <a:pos x="0" y="32"/>
              </a:cxn>
              <a:cxn ang="0">
                <a:pos x="203" y="32"/>
              </a:cxn>
            </a:cxnLst>
            <a:rect l="0" t="0" r="r" b="b"/>
            <a:pathLst>
              <a:path w="273" h="32">
                <a:moveTo>
                  <a:pt x="203" y="32"/>
                </a:moveTo>
                <a:lnTo>
                  <a:pt x="273" y="0"/>
                </a:lnTo>
                <a:lnTo>
                  <a:pt x="71" y="0"/>
                </a:lnTo>
                <a:lnTo>
                  <a:pt x="0" y="32"/>
                </a:lnTo>
                <a:lnTo>
                  <a:pt x="203" y="32"/>
                </a:lnTo>
                <a:close/>
              </a:path>
            </a:pathLst>
          </a:custGeom>
          <a:solidFill>
            <a:srgbClr val="BFBF99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6" name="Freeform 30"/>
          <p:cNvSpPr>
            <a:spLocks/>
          </p:cNvSpPr>
          <p:nvPr/>
        </p:nvSpPr>
        <p:spPr bwMode="auto">
          <a:xfrm>
            <a:off x="3052763" y="4467225"/>
            <a:ext cx="112712" cy="1316038"/>
          </a:xfrm>
          <a:custGeom>
            <a:avLst/>
            <a:gdLst/>
            <a:ahLst/>
            <a:cxnLst>
              <a:cxn ang="0">
                <a:pos x="0" y="829"/>
              </a:cxn>
              <a:cxn ang="0">
                <a:pos x="0" y="32"/>
              </a:cxn>
              <a:cxn ang="0">
                <a:pos x="71" y="0"/>
              </a:cxn>
              <a:cxn ang="0">
                <a:pos x="71" y="797"/>
              </a:cxn>
              <a:cxn ang="0">
                <a:pos x="0" y="829"/>
              </a:cxn>
            </a:cxnLst>
            <a:rect l="0" t="0" r="r" b="b"/>
            <a:pathLst>
              <a:path w="71" h="829">
                <a:moveTo>
                  <a:pt x="0" y="829"/>
                </a:moveTo>
                <a:lnTo>
                  <a:pt x="0" y="32"/>
                </a:lnTo>
                <a:lnTo>
                  <a:pt x="71" y="0"/>
                </a:lnTo>
                <a:lnTo>
                  <a:pt x="71" y="797"/>
                </a:lnTo>
                <a:lnTo>
                  <a:pt x="0" y="829"/>
                </a:lnTo>
                <a:close/>
              </a:path>
            </a:pathLst>
          </a:custGeom>
          <a:solidFill>
            <a:srgbClr val="6680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7" name="Rectangle 31"/>
          <p:cNvSpPr>
            <a:spLocks noChangeArrowheads="1"/>
          </p:cNvSpPr>
          <p:nvPr/>
        </p:nvSpPr>
        <p:spPr bwMode="auto">
          <a:xfrm>
            <a:off x="2716213" y="4518025"/>
            <a:ext cx="336550" cy="1265238"/>
          </a:xfrm>
          <a:prstGeom prst="rect">
            <a:avLst/>
          </a:prstGeom>
          <a:solidFill>
            <a:srgbClr val="CC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8" name="Freeform 32"/>
          <p:cNvSpPr>
            <a:spLocks/>
          </p:cNvSpPr>
          <p:nvPr/>
        </p:nvSpPr>
        <p:spPr bwMode="auto">
          <a:xfrm>
            <a:off x="2716213" y="4467225"/>
            <a:ext cx="449262" cy="50800"/>
          </a:xfrm>
          <a:custGeom>
            <a:avLst/>
            <a:gdLst/>
            <a:ahLst/>
            <a:cxnLst>
              <a:cxn ang="0">
                <a:pos x="212" y="32"/>
              </a:cxn>
              <a:cxn ang="0">
                <a:pos x="283" y="0"/>
              </a:cxn>
              <a:cxn ang="0">
                <a:pos x="70" y="0"/>
              </a:cxn>
              <a:cxn ang="0">
                <a:pos x="0" y="32"/>
              </a:cxn>
              <a:cxn ang="0">
                <a:pos x="212" y="32"/>
              </a:cxn>
            </a:cxnLst>
            <a:rect l="0" t="0" r="r" b="b"/>
            <a:pathLst>
              <a:path w="283" h="32">
                <a:moveTo>
                  <a:pt x="212" y="32"/>
                </a:moveTo>
                <a:lnTo>
                  <a:pt x="283" y="0"/>
                </a:lnTo>
                <a:lnTo>
                  <a:pt x="70" y="0"/>
                </a:lnTo>
                <a:lnTo>
                  <a:pt x="0" y="32"/>
                </a:lnTo>
                <a:lnTo>
                  <a:pt x="212" y="32"/>
                </a:lnTo>
                <a:close/>
              </a:path>
            </a:pathLst>
          </a:custGeom>
          <a:solidFill>
            <a:srgbClr val="99BF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89" name="Freeform 33"/>
          <p:cNvSpPr>
            <a:spLocks/>
          </p:cNvSpPr>
          <p:nvPr/>
        </p:nvSpPr>
        <p:spPr bwMode="auto">
          <a:xfrm>
            <a:off x="3375025" y="4425950"/>
            <a:ext cx="112713" cy="1357313"/>
          </a:xfrm>
          <a:custGeom>
            <a:avLst/>
            <a:gdLst/>
            <a:ahLst/>
            <a:cxnLst>
              <a:cxn ang="0">
                <a:pos x="0" y="855"/>
              </a:cxn>
              <a:cxn ang="0">
                <a:pos x="0" y="32"/>
              </a:cxn>
              <a:cxn ang="0">
                <a:pos x="71" y="0"/>
              </a:cxn>
              <a:cxn ang="0">
                <a:pos x="71" y="823"/>
              </a:cxn>
              <a:cxn ang="0">
                <a:pos x="0" y="855"/>
              </a:cxn>
            </a:cxnLst>
            <a:rect l="0" t="0" r="r" b="b"/>
            <a:pathLst>
              <a:path w="71" h="855">
                <a:moveTo>
                  <a:pt x="0" y="855"/>
                </a:moveTo>
                <a:lnTo>
                  <a:pt x="0" y="32"/>
                </a:lnTo>
                <a:lnTo>
                  <a:pt x="71" y="0"/>
                </a:lnTo>
                <a:lnTo>
                  <a:pt x="71" y="823"/>
                </a:lnTo>
                <a:lnTo>
                  <a:pt x="0" y="855"/>
                </a:lnTo>
                <a:close/>
              </a:path>
            </a:pathLst>
          </a:custGeom>
          <a:solidFill>
            <a:srgbClr val="330033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0" name="Rectangle 34"/>
          <p:cNvSpPr>
            <a:spLocks noChangeArrowheads="1"/>
          </p:cNvSpPr>
          <p:nvPr/>
        </p:nvSpPr>
        <p:spPr bwMode="auto">
          <a:xfrm>
            <a:off x="3052763" y="4476750"/>
            <a:ext cx="322262" cy="1306513"/>
          </a:xfrm>
          <a:prstGeom prst="rect">
            <a:avLst/>
          </a:prstGeom>
          <a:solidFill>
            <a:srgbClr val="6600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1" name="Freeform 35"/>
          <p:cNvSpPr>
            <a:spLocks/>
          </p:cNvSpPr>
          <p:nvPr/>
        </p:nvSpPr>
        <p:spPr bwMode="auto">
          <a:xfrm>
            <a:off x="3052763" y="4425950"/>
            <a:ext cx="434975" cy="50800"/>
          </a:xfrm>
          <a:custGeom>
            <a:avLst/>
            <a:gdLst/>
            <a:ahLst/>
            <a:cxnLst>
              <a:cxn ang="0">
                <a:pos x="203" y="32"/>
              </a:cxn>
              <a:cxn ang="0">
                <a:pos x="274" y="0"/>
              </a:cxn>
              <a:cxn ang="0">
                <a:pos x="71" y="0"/>
              </a:cxn>
              <a:cxn ang="0">
                <a:pos x="0" y="32"/>
              </a:cxn>
              <a:cxn ang="0">
                <a:pos x="203" y="32"/>
              </a:cxn>
            </a:cxnLst>
            <a:rect l="0" t="0" r="r" b="b"/>
            <a:pathLst>
              <a:path w="274" h="32">
                <a:moveTo>
                  <a:pt x="203" y="32"/>
                </a:moveTo>
                <a:lnTo>
                  <a:pt x="274" y="0"/>
                </a:lnTo>
                <a:lnTo>
                  <a:pt x="71" y="0"/>
                </a:lnTo>
                <a:lnTo>
                  <a:pt x="0" y="32"/>
                </a:lnTo>
                <a:lnTo>
                  <a:pt x="203" y="32"/>
                </a:lnTo>
                <a:close/>
              </a:path>
            </a:pathLst>
          </a:custGeom>
          <a:solidFill>
            <a:srgbClr val="4D004D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2" name="Freeform 36"/>
          <p:cNvSpPr>
            <a:spLocks/>
          </p:cNvSpPr>
          <p:nvPr/>
        </p:nvSpPr>
        <p:spPr bwMode="auto">
          <a:xfrm>
            <a:off x="3711575" y="4497388"/>
            <a:ext cx="112713" cy="1285875"/>
          </a:xfrm>
          <a:custGeom>
            <a:avLst/>
            <a:gdLst/>
            <a:ahLst/>
            <a:cxnLst>
              <a:cxn ang="0">
                <a:pos x="0" y="810"/>
              </a:cxn>
              <a:cxn ang="0">
                <a:pos x="0" y="32"/>
              </a:cxn>
              <a:cxn ang="0">
                <a:pos x="71" y="0"/>
              </a:cxn>
              <a:cxn ang="0">
                <a:pos x="71" y="778"/>
              </a:cxn>
              <a:cxn ang="0">
                <a:pos x="0" y="810"/>
              </a:cxn>
            </a:cxnLst>
            <a:rect l="0" t="0" r="r" b="b"/>
            <a:pathLst>
              <a:path w="71" h="810">
                <a:moveTo>
                  <a:pt x="0" y="810"/>
                </a:moveTo>
                <a:lnTo>
                  <a:pt x="0" y="32"/>
                </a:lnTo>
                <a:lnTo>
                  <a:pt x="71" y="0"/>
                </a:lnTo>
                <a:lnTo>
                  <a:pt x="71" y="778"/>
                </a:lnTo>
                <a:lnTo>
                  <a:pt x="0" y="810"/>
                </a:lnTo>
                <a:close/>
              </a:path>
            </a:pathLst>
          </a:custGeom>
          <a:solidFill>
            <a:srgbClr val="80404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3" name="Rectangle 37"/>
          <p:cNvSpPr>
            <a:spLocks noChangeArrowheads="1"/>
          </p:cNvSpPr>
          <p:nvPr/>
        </p:nvSpPr>
        <p:spPr bwMode="auto">
          <a:xfrm>
            <a:off x="3375025" y="4548188"/>
            <a:ext cx="336550" cy="1235075"/>
          </a:xfrm>
          <a:prstGeom prst="rect">
            <a:avLst/>
          </a:prstGeom>
          <a:solidFill>
            <a:srgbClr val="FF8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4" name="Freeform 38"/>
          <p:cNvSpPr>
            <a:spLocks/>
          </p:cNvSpPr>
          <p:nvPr/>
        </p:nvSpPr>
        <p:spPr bwMode="auto">
          <a:xfrm>
            <a:off x="3375025" y="4497388"/>
            <a:ext cx="449263" cy="50800"/>
          </a:xfrm>
          <a:custGeom>
            <a:avLst/>
            <a:gdLst/>
            <a:ahLst/>
            <a:cxnLst>
              <a:cxn ang="0">
                <a:pos x="212" y="32"/>
              </a:cxn>
              <a:cxn ang="0">
                <a:pos x="283" y="0"/>
              </a:cxn>
              <a:cxn ang="0">
                <a:pos x="71" y="0"/>
              </a:cxn>
              <a:cxn ang="0">
                <a:pos x="0" y="32"/>
              </a:cxn>
              <a:cxn ang="0">
                <a:pos x="212" y="32"/>
              </a:cxn>
            </a:cxnLst>
            <a:rect l="0" t="0" r="r" b="b"/>
            <a:pathLst>
              <a:path w="283" h="32">
                <a:moveTo>
                  <a:pt x="212" y="32"/>
                </a:moveTo>
                <a:lnTo>
                  <a:pt x="283" y="0"/>
                </a:lnTo>
                <a:lnTo>
                  <a:pt x="71" y="0"/>
                </a:lnTo>
                <a:lnTo>
                  <a:pt x="0" y="32"/>
                </a:lnTo>
                <a:lnTo>
                  <a:pt x="212" y="32"/>
                </a:lnTo>
                <a:close/>
              </a:path>
            </a:pathLst>
          </a:custGeom>
          <a:solidFill>
            <a:srgbClr val="BF606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5" name="Freeform 39"/>
          <p:cNvSpPr>
            <a:spLocks/>
          </p:cNvSpPr>
          <p:nvPr/>
        </p:nvSpPr>
        <p:spPr bwMode="auto">
          <a:xfrm>
            <a:off x="4033838" y="2959100"/>
            <a:ext cx="112712" cy="2824163"/>
          </a:xfrm>
          <a:custGeom>
            <a:avLst/>
            <a:gdLst/>
            <a:ahLst/>
            <a:cxnLst>
              <a:cxn ang="0">
                <a:pos x="0" y="1779"/>
              </a:cxn>
              <a:cxn ang="0">
                <a:pos x="0" y="32"/>
              </a:cxn>
              <a:cxn ang="0">
                <a:pos x="71" y="0"/>
              </a:cxn>
              <a:cxn ang="0">
                <a:pos x="71" y="1747"/>
              </a:cxn>
              <a:cxn ang="0">
                <a:pos x="0" y="1779"/>
              </a:cxn>
            </a:cxnLst>
            <a:rect l="0" t="0" r="r" b="b"/>
            <a:pathLst>
              <a:path w="71" h="1779">
                <a:moveTo>
                  <a:pt x="0" y="1779"/>
                </a:moveTo>
                <a:lnTo>
                  <a:pt x="0" y="32"/>
                </a:lnTo>
                <a:lnTo>
                  <a:pt x="71" y="0"/>
                </a:lnTo>
                <a:lnTo>
                  <a:pt x="71" y="1747"/>
                </a:lnTo>
                <a:lnTo>
                  <a:pt x="0" y="1779"/>
                </a:lnTo>
                <a:close/>
              </a:path>
            </a:pathLst>
          </a:custGeom>
          <a:solidFill>
            <a:srgbClr val="003366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6" name="Rectangle 40"/>
          <p:cNvSpPr>
            <a:spLocks noChangeArrowheads="1"/>
          </p:cNvSpPr>
          <p:nvPr/>
        </p:nvSpPr>
        <p:spPr bwMode="auto">
          <a:xfrm>
            <a:off x="3711575" y="3009900"/>
            <a:ext cx="322263" cy="2773363"/>
          </a:xfrm>
          <a:prstGeom prst="rect">
            <a:avLst/>
          </a:prstGeom>
          <a:solidFill>
            <a:srgbClr val="0066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7" name="Freeform 41"/>
          <p:cNvSpPr>
            <a:spLocks/>
          </p:cNvSpPr>
          <p:nvPr/>
        </p:nvSpPr>
        <p:spPr bwMode="auto">
          <a:xfrm>
            <a:off x="3711575" y="2959100"/>
            <a:ext cx="434975" cy="50800"/>
          </a:xfrm>
          <a:custGeom>
            <a:avLst/>
            <a:gdLst/>
            <a:ahLst/>
            <a:cxnLst>
              <a:cxn ang="0">
                <a:pos x="203" y="32"/>
              </a:cxn>
              <a:cxn ang="0">
                <a:pos x="274" y="0"/>
              </a:cxn>
              <a:cxn ang="0">
                <a:pos x="71" y="0"/>
              </a:cxn>
              <a:cxn ang="0">
                <a:pos x="0" y="32"/>
              </a:cxn>
              <a:cxn ang="0">
                <a:pos x="203" y="32"/>
              </a:cxn>
            </a:cxnLst>
            <a:rect l="0" t="0" r="r" b="b"/>
            <a:pathLst>
              <a:path w="274" h="32">
                <a:moveTo>
                  <a:pt x="203" y="32"/>
                </a:moveTo>
                <a:lnTo>
                  <a:pt x="274" y="0"/>
                </a:lnTo>
                <a:lnTo>
                  <a:pt x="71" y="0"/>
                </a:lnTo>
                <a:lnTo>
                  <a:pt x="0" y="32"/>
                </a:lnTo>
                <a:lnTo>
                  <a:pt x="203" y="32"/>
                </a:lnTo>
                <a:close/>
              </a:path>
            </a:pathLst>
          </a:custGeom>
          <a:solidFill>
            <a:srgbClr val="004D99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8" name="Freeform 42"/>
          <p:cNvSpPr>
            <a:spLocks/>
          </p:cNvSpPr>
          <p:nvPr/>
        </p:nvSpPr>
        <p:spPr bwMode="auto">
          <a:xfrm>
            <a:off x="4370388" y="4203700"/>
            <a:ext cx="112712" cy="1579563"/>
          </a:xfrm>
          <a:custGeom>
            <a:avLst/>
            <a:gdLst/>
            <a:ahLst/>
            <a:cxnLst>
              <a:cxn ang="0">
                <a:pos x="0" y="995"/>
              </a:cxn>
              <a:cxn ang="0">
                <a:pos x="0" y="32"/>
              </a:cxn>
              <a:cxn ang="0">
                <a:pos x="71" y="0"/>
              </a:cxn>
              <a:cxn ang="0">
                <a:pos x="71" y="963"/>
              </a:cxn>
              <a:cxn ang="0">
                <a:pos x="0" y="995"/>
              </a:cxn>
            </a:cxnLst>
            <a:rect l="0" t="0" r="r" b="b"/>
            <a:pathLst>
              <a:path w="71" h="995">
                <a:moveTo>
                  <a:pt x="0" y="995"/>
                </a:moveTo>
                <a:lnTo>
                  <a:pt x="0" y="32"/>
                </a:lnTo>
                <a:lnTo>
                  <a:pt x="71" y="0"/>
                </a:lnTo>
                <a:lnTo>
                  <a:pt x="71" y="963"/>
                </a:lnTo>
                <a:lnTo>
                  <a:pt x="0" y="995"/>
                </a:lnTo>
                <a:close/>
              </a:path>
            </a:pathLst>
          </a:custGeom>
          <a:solidFill>
            <a:srgbClr val="6666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99" name="Rectangle 43"/>
          <p:cNvSpPr>
            <a:spLocks noChangeArrowheads="1"/>
          </p:cNvSpPr>
          <p:nvPr/>
        </p:nvSpPr>
        <p:spPr bwMode="auto">
          <a:xfrm>
            <a:off x="4033838" y="4254500"/>
            <a:ext cx="336550" cy="1528763"/>
          </a:xfrm>
          <a:prstGeom prst="rect">
            <a:avLst/>
          </a:prstGeom>
          <a:solidFill>
            <a:srgbClr val="CCCC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0" name="Freeform 44"/>
          <p:cNvSpPr>
            <a:spLocks/>
          </p:cNvSpPr>
          <p:nvPr/>
        </p:nvSpPr>
        <p:spPr bwMode="auto">
          <a:xfrm>
            <a:off x="4033838" y="4203700"/>
            <a:ext cx="449262" cy="50800"/>
          </a:xfrm>
          <a:custGeom>
            <a:avLst/>
            <a:gdLst/>
            <a:ahLst/>
            <a:cxnLst>
              <a:cxn ang="0">
                <a:pos x="212" y="32"/>
              </a:cxn>
              <a:cxn ang="0">
                <a:pos x="283" y="0"/>
              </a:cxn>
              <a:cxn ang="0">
                <a:pos x="71" y="0"/>
              </a:cxn>
              <a:cxn ang="0">
                <a:pos x="0" y="32"/>
              </a:cxn>
              <a:cxn ang="0">
                <a:pos x="212" y="32"/>
              </a:cxn>
            </a:cxnLst>
            <a:rect l="0" t="0" r="r" b="b"/>
            <a:pathLst>
              <a:path w="283" h="32">
                <a:moveTo>
                  <a:pt x="212" y="32"/>
                </a:moveTo>
                <a:lnTo>
                  <a:pt x="283" y="0"/>
                </a:lnTo>
                <a:lnTo>
                  <a:pt x="71" y="0"/>
                </a:lnTo>
                <a:lnTo>
                  <a:pt x="0" y="32"/>
                </a:lnTo>
                <a:lnTo>
                  <a:pt x="212" y="32"/>
                </a:lnTo>
                <a:close/>
              </a:path>
            </a:pathLst>
          </a:custGeom>
          <a:solidFill>
            <a:srgbClr val="9999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1" name="Freeform 45"/>
          <p:cNvSpPr>
            <a:spLocks/>
          </p:cNvSpPr>
          <p:nvPr/>
        </p:nvSpPr>
        <p:spPr bwMode="auto">
          <a:xfrm>
            <a:off x="4692650" y="4416425"/>
            <a:ext cx="112713" cy="1366838"/>
          </a:xfrm>
          <a:custGeom>
            <a:avLst/>
            <a:gdLst/>
            <a:ahLst/>
            <a:cxnLst>
              <a:cxn ang="0">
                <a:pos x="0" y="861"/>
              </a:cxn>
              <a:cxn ang="0">
                <a:pos x="0" y="38"/>
              </a:cxn>
              <a:cxn ang="0">
                <a:pos x="71" y="0"/>
              </a:cxn>
              <a:cxn ang="0">
                <a:pos x="71" y="829"/>
              </a:cxn>
              <a:cxn ang="0">
                <a:pos x="0" y="861"/>
              </a:cxn>
            </a:cxnLst>
            <a:rect l="0" t="0" r="r" b="b"/>
            <a:pathLst>
              <a:path w="71" h="861">
                <a:moveTo>
                  <a:pt x="0" y="861"/>
                </a:moveTo>
                <a:lnTo>
                  <a:pt x="0" y="38"/>
                </a:lnTo>
                <a:lnTo>
                  <a:pt x="71" y="0"/>
                </a:lnTo>
                <a:lnTo>
                  <a:pt x="71" y="829"/>
                </a:lnTo>
                <a:lnTo>
                  <a:pt x="0" y="861"/>
                </a:lnTo>
                <a:close/>
              </a:path>
            </a:pathLst>
          </a:custGeom>
          <a:solidFill>
            <a:srgbClr val="00004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2" name="Rectangle 46"/>
          <p:cNvSpPr>
            <a:spLocks noChangeArrowheads="1"/>
          </p:cNvSpPr>
          <p:nvPr/>
        </p:nvSpPr>
        <p:spPr bwMode="auto">
          <a:xfrm>
            <a:off x="4370388" y="4476750"/>
            <a:ext cx="322262" cy="1306513"/>
          </a:xfrm>
          <a:prstGeom prst="rect">
            <a:avLst/>
          </a:prstGeom>
          <a:solidFill>
            <a:srgbClr val="000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3" name="Freeform 47"/>
          <p:cNvSpPr>
            <a:spLocks/>
          </p:cNvSpPr>
          <p:nvPr/>
        </p:nvSpPr>
        <p:spPr bwMode="auto">
          <a:xfrm>
            <a:off x="4370388" y="4416425"/>
            <a:ext cx="434975" cy="60325"/>
          </a:xfrm>
          <a:custGeom>
            <a:avLst/>
            <a:gdLst/>
            <a:ahLst/>
            <a:cxnLst>
              <a:cxn ang="0">
                <a:pos x="203" y="38"/>
              </a:cxn>
              <a:cxn ang="0">
                <a:pos x="274" y="0"/>
              </a:cxn>
              <a:cxn ang="0">
                <a:pos x="71" y="0"/>
              </a:cxn>
              <a:cxn ang="0">
                <a:pos x="0" y="38"/>
              </a:cxn>
              <a:cxn ang="0">
                <a:pos x="203" y="38"/>
              </a:cxn>
            </a:cxnLst>
            <a:rect l="0" t="0" r="r" b="b"/>
            <a:pathLst>
              <a:path w="274" h="38">
                <a:moveTo>
                  <a:pt x="203" y="38"/>
                </a:moveTo>
                <a:lnTo>
                  <a:pt x="274" y="0"/>
                </a:lnTo>
                <a:lnTo>
                  <a:pt x="71" y="0"/>
                </a:lnTo>
                <a:lnTo>
                  <a:pt x="0" y="38"/>
                </a:lnTo>
                <a:lnTo>
                  <a:pt x="203" y="38"/>
                </a:lnTo>
                <a:close/>
              </a:path>
            </a:pathLst>
          </a:custGeom>
          <a:solidFill>
            <a:srgbClr val="00006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4" name="Freeform 48"/>
          <p:cNvSpPr>
            <a:spLocks/>
          </p:cNvSpPr>
          <p:nvPr/>
        </p:nvSpPr>
        <p:spPr bwMode="auto">
          <a:xfrm>
            <a:off x="5030788" y="4386263"/>
            <a:ext cx="112712" cy="1397000"/>
          </a:xfrm>
          <a:custGeom>
            <a:avLst/>
            <a:gdLst/>
            <a:ahLst/>
            <a:cxnLst>
              <a:cxn ang="0">
                <a:pos x="0" y="880"/>
              </a:cxn>
              <a:cxn ang="0">
                <a:pos x="0" y="38"/>
              </a:cxn>
              <a:cxn ang="0">
                <a:pos x="71" y="0"/>
              </a:cxn>
              <a:cxn ang="0">
                <a:pos x="71" y="848"/>
              </a:cxn>
              <a:cxn ang="0">
                <a:pos x="0" y="880"/>
              </a:cxn>
            </a:cxnLst>
            <a:rect l="0" t="0" r="r" b="b"/>
            <a:pathLst>
              <a:path w="71" h="880">
                <a:moveTo>
                  <a:pt x="0" y="880"/>
                </a:moveTo>
                <a:lnTo>
                  <a:pt x="0" y="38"/>
                </a:lnTo>
                <a:lnTo>
                  <a:pt x="71" y="0"/>
                </a:lnTo>
                <a:lnTo>
                  <a:pt x="71" y="848"/>
                </a:lnTo>
                <a:lnTo>
                  <a:pt x="0" y="880"/>
                </a:lnTo>
                <a:close/>
              </a:path>
            </a:pathLst>
          </a:custGeom>
          <a:solidFill>
            <a:srgbClr val="8000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5" name="Rectangle 49"/>
          <p:cNvSpPr>
            <a:spLocks noChangeArrowheads="1"/>
          </p:cNvSpPr>
          <p:nvPr/>
        </p:nvSpPr>
        <p:spPr bwMode="auto">
          <a:xfrm>
            <a:off x="4692650" y="4446588"/>
            <a:ext cx="338138" cy="1336675"/>
          </a:xfrm>
          <a:prstGeom prst="rect">
            <a:avLst/>
          </a:prstGeom>
          <a:solidFill>
            <a:srgbClr val="FF00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6" name="Freeform 50"/>
          <p:cNvSpPr>
            <a:spLocks/>
          </p:cNvSpPr>
          <p:nvPr/>
        </p:nvSpPr>
        <p:spPr bwMode="auto">
          <a:xfrm>
            <a:off x="4692650" y="4386263"/>
            <a:ext cx="450850" cy="60325"/>
          </a:xfrm>
          <a:custGeom>
            <a:avLst/>
            <a:gdLst/>
            <a:ahLst/>
            <a:cxnLst>
              <a:cxn ang="0">
                <a:pos x="213" y="38"/>
              </a:cxn>
              <a:cxn ang="0">
                <a:pos x="284" y="0"/>
              </a:cxn>
              <a:cxn ang="0">
                <a:pos x="71" y="0"/>
              </a:cxn>
              <a:cxn ang="0">
                <a:pos x="0" y="38"/>
              </a:cxn>
              <a:cxn ang="0">
                <a:pos x="213" y="38"/>
              </a:cxn>
            </a:cxnLst>
            <a:rect l="0" t="0" r="r" b="b"/>
            <a:pathLst>
              <a:path w="284" h="38">
                <a:moveTo>
                  <a:pt x="213" y="38"/>
                </a:moveTo>
                <a:lnTo>
                  <a:pt x="284" y="0"/>
                </a:lnTo>
                <a:lnTo>
                  <a:pt x="71" y="0"/>
                </a:lnTo>
                <a:lnTo>
                  <a:pt x="0" y="38"/>
                </a:lnTo>
                <a:lnTo>
                  <a:pt x="213" y="38"/>
                </a:lnTo>
                <a:close/>
              </a:path>
            </a:pathLst>
          </a:custGeom>
          <a:solidFill>
            <a:srgbClr val="BF00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7" name="Freeform 51"/>
          <p:cNvSpPr>
            <a:spLocks/>
          </p:cNvSpPr>
          <p:nvPr/>
        </p:nvSpPr>
        <p:spPr bwMode="auto">
          <a:xfrm>
            <a:off x="5351463" y="2543175"/>
            <a:ext cx="112712" cy="3240088"/>
          </a:xfrm>
          <a:custGeom>
            <a:avLst/>
            <a:gdLst/>
            <a:ahLst/>
            <a:cxnLst>
              <a:cxn ang="0">
                <a:pos x="0" y="2041"/>
              </a:cxn>
              <a:cxn ang="0">
                <a:pos x="0" y="32"/>
              </a:cxn>
              <a:cxn ang="0">
                <a:pos x="71" y="0"/>
              </a:cxn>
              <a:cxn ang="0">
                <a:pos x="71" y="2009"/>
              </a:cxn>
              <a:cxn ang="0">
                <a:pos x="0" y="2041"/>
              </a:cxn>
            </a:cxnLst>
            <a:rect l="0" t="0" r="r" b="b"/>
            <a:pathLst>
              <a:path w="71" h="2041">
                <a:moveTo>
                  <a:pt x="0" y="2041"/>
                </a:moveTo>
                <a:lnTo>
                  <a:pt x="0" y="32"/>
                </a:lnTo>
                <a:lnTo>
                  <a:pt x="71" y="0"/>
                </a:lnTo>
                <a:lnTo>
                  <a:pt x="71" y="2009"/>
                </a:lnTo>
                <a:lnTo>
                  <a:pt x="0" y="2041"/>
                </a:lnTo>
                <a:close/>
              </a:path>
            </a:pathLst>
          </a:custGeom>
          <a:solidFill>
            <a:srgbClr val="808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8" name="Rectangle 52"/>
          <p:cNvSpPr>
            <a:spLocks noChangeArrowheads="1"/>
          </p:cNvSpPr>
          <p:nvPr/>
        </p:nvSpPr>
        <p:spPr bwMode="auto">
          <a:xfrm>
            <a:off x="5030788" y="2593975"/>
            <a:ext cx="320675" cy="3189288"/>
          </a:xfrm>
          <a:prstGeom prst="rect">
            <a:avLst/>
          </a:prstGeom>
          <a:solidFill>
            <a:srgbClr val="FFFF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09" name="Freeform 53"/>
          <p:cNvSpPr>
            <a:spLocks/>
          </p:cNvSpPr>
          <p:nvPr/>
        </p:nvSpPr>
        <p:spPr bwMode="auto">
          <a:xfrm>
            <a:off x="5030788" y="2543175"/>
            <a:ext cx="433387" cy="50800"/>
          </a:xfrm>
          <a:custGeom>
            <a:avLst/>
            <a:gdLst/>
            <a:ahLst/>
            <a:cxnLst>
              <a:cxn ang="0">
                <a:pos x="202" y="32"/>
              </a:cxn>
              <a:cxn ang="0">
                <a:pos x="273" y="0"/>
              </a:cxn>
              <a:cxn ang="0">
                <a:pos x="71" y="0"/>
              </a:cxn>
              <a:cxn ang="0">
                <a:pos x="0" y="32"/>
              </a:cxn>
              <a:cxn ang="0">
                <a:pos x="202" y="32"/>
              </a:cxn>
            </a:cxnLst>
            <a:rect l="0" t="0" r="r" b="b"/>
            <a:pathLst>
              <a:path w="273" h="32">
                <a:moveTo>
                  <a:pt x="202" y="32"/>
                </a:moveTo>
                <a:lnTo>
                  <a:pt x="273" y="0"/>
                </a:lnTo>
                <a:lnTo>
                  <a:pt x="71" y="0"/>
                </a:lnTo>
                <a:lnTo>
                  <a:pt x="0" y="32"/>
                </a:lnTo>
                <a:lnTo>
                  <a:pt x="202" y="32"/>
                </a:lnTo>
                <a:close/>
              </a:path>
            </a:pathLst>
          </a:custGeom>
          <a:solidFill>
            <a:srgbClr val="BFBF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0" name="Line 54"/>
          <p:cNvSpPr>
            <a:spLocks noChangeShapeType="1"/>
          </p:cNvSpPr>
          <p:nvPr/>
        </p:nvSpPr>
        <p:spPr bwMode="auto">
          <a:xfrm flipV="1">
            <a:off x="1397000" y="2473325"/>
            <a:ext cx="1588" cy="33512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1" name="Line 55"/>
          <p:cNvSpPr>
            <a:spLocks noChangeShapeType="1"/>
          </p:cNvSpPr>
          <p:nvPr/>
        </p:nvSpPr>
        <p:spPr bwMode="auto">
          <a:xfrm flipH="1">
            <a:off x="1333500" y="5824538"/>
            <a:ext cx="635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2" name="Line 56"/>
          <p:cNvSpPr>
            <a:spLocks noChangeShapeType="1"/>
          </p:cNvSpPr>
          <p:nvPr/>
        </p:nvSpPr>
        <p:spPr bwMode="auto">
          <a:xfrm flipH="1">
            <a:off x="1333500" y="5449888"/>
            <a:ext cx="635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3" name="Line 57"/>
          <p:cNvSpPr>
            <a:spLocks noChangeShapeType="1"/>
          </p:cNvSpPr>
          <p:nvPr/>
        </p:nvSpPr>
        <p:spPr bwMode="auto">
          <a:xfrm flipH="1">
            <a:off x="1333500" y="5084763"/>
            <a:ext cx="635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4" name="Line 58"/>
          <p:cNvSpPr>
            <a:spLocks noChangeShapeType="1"/>
          </p:cNvSpPr>
          <p:nvPr/>
        </p:nvSpPr>
        <p:spPr bwMode="auto">
          <a:xfrm flipH="1">
            <a:off x="1333500" y="4710113"/>
            <a:ext cx="635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5" name="Line 59"/>
          <p:cNvSpPr>
            <a:spLocks noChangeShapeType="1"/>
          </p:cNvSpPr>
          <p:nvPr/>
        </p:nvSpPr>
        <p:spPr bwMode="auto">
          <a:xfrm flipH="1">
            <a:off x="1333500" y="4335463"/>
            <a:ext cx="635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6" name="Line 60"/>
          <p:cNvSpPr>
            <a:spLocks noChangeShapeType="1"/>
          </p:cNvSpPr>
          <p:nvPr/>
        </p:nvSpPr>
        <p:spPr bwMode="auto">
          <a:xfrm flipH="1">
            <a:off x="1333500" y="3960813"/>
            <a:ext cx="635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7" name="Line 61"/>
          <p:cNvSpPr>
            <a:spLocks noChangeShapeType="1"/>
          </p:cNvSpPr>
          <p:nvPr/>
        </p:nvSpPr>
        <p:spPr bwMode="auto">
          <a:xfrm flipH="1">
            <a:off x="1333500" y="3586163"/>
            <a:ext cx="635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8" name="Line 62"/>
          <p:cNvSpPr>
            <a:spLocks noChangeShapeType="1"/>
          </p:cNvSpPr>
          <p:nvPr/>
        </p:nvSpPr>
        <p:spPr bwMode="auto">
          <a:xfrm flipH="1">
            <a:off x="1333500" y="3221038"/>
            <a:ext cx="635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19" name="Line 63"/>
          <p:cNvSpPr>
            <a:spLocks noChangeShapeType="1"/>
          </p:cNvSpPr>
          <p:nvPr/>
        </p:nvSpPr>
        <p:spPr bwMode="auto">
          <a:xfrm flipH="1">
            <a:off x="1333500" y="2846388"/>
            <a:ext cx="635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20" name="Line 64"/>
          <p:cNvSpPr>
            <a:spLocks noChangeShapeType="1"/>
          </p:cNvSpPr>
          <p:nvPr/>
        </p:nvSpPr>
        <p:spPr bwMode="auto">
          <a:xfrm flipH="1">
            <a:off x="1333500" y="2473325"/>
            <a:ext cx="635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21" name="Rectangle 65"/>
          <p:cNvSpPr>
            <a:spLocks noChangeArrowheads="1"/>
          </p:cNvSpPr>
          <p:nvPr/>
        </p:nvSpPr>
        <p:spPr bwMode="auto">
          <a:xfrm>
            <a:off x="898525" y="5743575"/>
            <a:ext cx="530225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0,00</a:t>
            </a:r>
            <a:endParaRPr lang="en-US"/>
          </a:p>
        </p:txBody>
      </p:sp>
      <p:sp>
        <p:nvSpPr>
          <p:cNvPr id="19522" name="Rectangle 66"/>
          <p:cNvSpPr>
            <a:spLocks noChangeArrowheads="1"/>
          </p:cNvSpPr>
          <p:nvPr/>
        </p:nvSpPr>
        <p:spPr bwMode="auto">
          <a:xfrm>
            <a:off x="898525" y="5368925"/>
            <a:ext cx="530225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0,50</a:t>
            </a:r>
            <a:endParaRPr lang="en-US"/>
          </a:p>
        </p:txBody>
      </p:sp>
      <p:sp>
        <p:nvSpPr>
          <p:cNvPr id="19523" name="Rectangle 67"/>
          <p:cNvSpPr>
            <a:spLocks noChangeArrowheads="1"/>
          </p:cNvSpPr>
          <p:nvPr/>
        </p:nvSpPr>
        <p:spPr bwMode="auto">
          <a:xfrm>
            <a:off x="898525" y="5003800"/>
            <a:ext cx="530225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1,00</a:t>
            </a:r>
            <a:endParaRPr lang="en-US"/>
          </a:p>
        </p:txBody>
      </p:sp>
      <p:sp>
        <p:nvSpPr>
          <p:cNvPr id="19524" name="Rectangle 68"/>
          <p:cNvSpPr>
            <a:spLocks noChangeArrowheads="1"/>
          </p:cNvSpPr>
          <p:nvPr/>
        </p:nvSpPr>
        <p:spPr bwMode="auto">
          <a:xfrm>
            <a:off x="898525" y="4629150"/>
            <a:ext cx="530225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1,50</a:t>
            </a:r>
            <a:endParaRPr lang="en-US"/>
          </a:p>
        </p:txBody>
      </p:sp>
      <p:sp>
        <p:nvSpPr>
          <p:cNvPr id="19525" name="Rectangle 69"/>
          <p:cNvSpPr>
            <a:spLocks noChangeArrowheads="1"/>
          </p:cNvSpPr>
          <p:nvPr/>
        </p:nvSpPr>
        <p:spPr bwMode="auto">
          <a:xfrm>
            <a:off x="898525" y="4254500"/>
            <a:ext cx="530225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2,00</a:t>
            </a:r>
            <a:endParaRPr lang="en-US"/>
          </a:p>
        </p:txBody>
      </p:sp>
      <p:sp>
        <p:nvSpPr>
          <p:cNvPr id="19526" name="Rectangle 70"/>
          <p:cNvSpPr>
            <a:spLocks noChangeArrowheads="1"/>
          </p:cNvSpPr>
          <p:nvPr/>
        </p:nvSpPr>
        <p:spPr bwMode="auto">
          <a:xfrm>
            <a:off x="898525" y="3879850"/>
            <a:ext cx="530225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2,50</a:t>
            </a:r>
            <a:endParaRPr lang="en-US"/>
          </a:p>
        </p:txBody>
      </p:sp>
      <p:sp>
        <p:nvSpPr>
          <p:cNvPr id="19527" name="Rectangle 71"/>
          <p:cNvSpPr>
            <a:spLocks noChangeArrowheads="1"/>
          </p:cNvSpPr>
          <p:nvPr/>
        </p:nvSpPr>
        <p:spPr bwMode="auto">
          <a:xfrm>
            <a:off x="898525" y="3505200"/>
            <a:ext cx="530225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3,00</a:t>
            </a:r>
            <a:endParaRPr lang="en-US"/>
          </a:p>
        </p:txBody>
      </p:sp>
      <p:sp>
        <p:nvSpPr>
          <p:cNvPr id="19528" name="Rectangle 72"/>
          <p:cNvSpPr>
            <a:spLocks noChangeArrowheads="1"/>
          </p:cNvSpPr>
          <p:nvPr/>
        </p:nvSpPr>
        <p:spPr bwMode="auto">
          <a:xfrm>
            <a:off x="898525" y="3140075"/>
            <a:ext cx="530225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3,50</a:t>
            </a:r>
            <a:endParaRPr lang="en-US"/>
          </a:p>
        </p:txBody>
      </p:sp>
      <p:sp>
        <p:nvSpPr>
          <p:cNvPr id="19529" name="Rectangle 73"/>
          <p:cNvSpPr>
            <a:spLocks noChangeArrowheads="1"/>
          </p:cNvSpPr>
          <p:nvPr/>
        </p:nvSpPr>
        <p:spPr bwMode="auto">
          <a:xfrm>
            <a:off x="898525" y="2765425"/>
            <a:ext cx="530225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4,00</a:t>
            </a:r>
            <a:endParaRPr lang="en-US"/>
          </a:p>
        </p:txBody>
      </p:sp>
      <p:sp>
        <p:nvSpPr>
          <p:cNvPr id="19530" name="Rectangle 74"/>
          <p:cNvSpPr>
            <a:spLocks noChangeArrowheads="1"/>
          </p:cNvSpPr>
          <p:nvPr/>
        </p:nvSpPr>
        <p:spPr bwMode="auto">
          <a:xfrm>
            <a:off x="898525" y="2390775"/>
            <a:ext cx="530225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4,50</a:t>
            </a:r>
            <a:endParaRPr lang="en-US"/>
          </a:p>
        </p:txBody>
      </p:sp>
      <p:sp>
        <p:nvSpPr>
          <p:cNvPr id="19531" name="Line 75"/>
          <p:cNvSpPr>
            <a:spLocks noChangeShapeType="1"/>
          </p:cNvSpPr>
          <p:nvPr/>
        </p:nvSpPr>
        <p:spPr bwMode="auto">
          <a:xfrm>
            <a:off x="1397000" y="5824538"/>
            <a:ext cx="41148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32" name="Line 76"/>
          <p:cNvSpPr>
            <a:spLocks noChangeShapeType="1"/>
          </p:cNvSpPr>
          <p:nvPr/>
        </p:nvSpPr>
        <p:spPr bwMode="auto">
          <a:xfrm>
            <a:off x="1397000" y="5824538"/>
            <a:ext cx="1588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33" name="Line 77"/>
          <p:cNvSpPr>
            <a:spLocks noChangeShapeType="1"/>
          </p:cNvSpPr>
          <p:nvPr/>
        </p:nvSpPr>
        <p:spPr bwMode="auto">
          <a:xfrm>
            <a:off x="5511800" y="5824538"/>
            <a:ext cx="1588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34" name="Rectangle 78"/>
          <p:cNvSpPr>
            <a:spLocks noChangeArrowheads="1"/>
          </p:cNvSpPr>
          <p:nvPr/>
        </p:nvSpPr>
        <p:spPr bwMode="auto">
          <a:xfrm>
            <a:off x="3165475" y="5894388"/>
            <a:ext cx="755650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Bolivia</a:t>
            </a:r>
            <a:endParaRPr lang="en-US"/>
          </a:p>
        </p:txBody>
      </p:sp>
      <p:sp>
        <p:nvSpPr>
          <p:cNvPr id="19535" name="Rectangle 79"/>
          <p:cNvSpPr>
            <a:spLocks noChangeArrowheads="1"/>
          </p:cNvSpPr>
          <p:nvPr/>
        </p:nvSpPr>
        <p:spPr bwMode="auto">
          <a:xfrm>
            <a:off x="5994400" y="2159000"/>
            <a:ext cx="2363788" cy="4121150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36" name="Rectangle 80"/>
          <p:cNvSpPr>
            <a:spLocks noChangeArrowheads="1"/>
          </p:cNvSpPr>
          <p:nvPr/>
        </p:nvSpPr>
        <p:spPr bwMode="auto">
          <a:xfrm>
            <a:off x="6075363" y="2239963"/>
            <a:ext cx="112712" cy="69850"/>
          </a:xfrm>
          <a:prstGeom prst="rect">
            <a:avLst/>
          </a:prstGeom>
          <a:solidFill>
            <a:srgbClr val="9999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37" name="Rectangle 81"/>
          <p:cNvSpPr>
            <a:spLocks noChangeArrowheads="1"/>
          </p:cNvSpPr>
          <p:nvPr/>
        </p:nvSpPr>
        <p:spPr bwMode="auto">
          <a:xfrm>
            <a:off x="6251575" y="2189163"/>
            <a:ext cx="7540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EF</a:t>
            </a:r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F</a:t>
            </a:r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ICIENC</a:t>
            </a:r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Y</a:t>
            </a:r>
            <a:endParaRPr lang="en-US"/>
          </a:p>
        </p:txBody>
      </p:sp>
      <p:sp>
        <p:nvSpPr>
          <p:cNvPr id="19538" name="Rectangle 82"/>
          <p:cNvSpPr>
            <a:spLocks noChangeArrowheads="1"/>
          </p:cNvSpPr>
          <p:nvPr/>
        </p:nvSpPr>
        <p:spPr bwMode="auto">
          <a:xfrm>
            <a:off x="6075363" y="2614613"/>
            <a:ext cx="112712" cy="69850"/>
          </a:xfrm>
          <a:prstGeom prst="rect">
            <a:avLst/>
          </a:prstGeom>
          <a:solidFill>
            <a:srgbClr val="9933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39" name="Rectangle 83"/>
          <p:cNvSpPr>
            <a:spLocks noChangeArrowheads="1"/>
          </p:cNvSpPr>
          <p:nvPr/>
        </p:nvSpPr>
        <p:spPr bwMode="auto">
          <a:xfrm>
            <a:off x="6251575" y="2563813"/>
            <a:ext cx="395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RIT</a:t>
            </a:r>
            <a:endParaRPr lang="en-US"/>
          </a:p>
        </p:txBody>
      </p:sp>
      <p:sp>
        <p:nvSpPr>
          <p:cNvPr id="19540" name="Rectangle 84"/>
          <p:cNvSpPr>
            <a:spLocks noChangeArrowheads="1"/>
          </p:cNvSpPr>
          <p:nvPr/>
        </p:nvSpPr>
        <p:spPr bwMode="auto">
          <a:xfrm>
            <a:off x="6075363" y="2989263"/>
            <a:ext cx="112712" cy="69850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41" name="Rectangle 85"/>
          <p:cNvSpPr>
            <a:spLocks noChangeArrowheads="1"/>
          </p:cNvSpPr>
          <p:nvPr/>
        </p:nvSpPr>
        <p:spPr bwMode="auto">
          <a:xfrm>
            <a:off x="6251575" y="2938463"/>
            <a:ext cx="854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STRUCTURAL</a:t>
            </a:r>
          </a:p>
        </p:txBody>
      </p:sp>
      <p:sp>
        <p:nvSpPr>
          <p:cNvPr id="19542" name="Rectangle 86"/>
          <p:cNvSpPr>
            <a:spLocks noChangeArrowheads="1"/>
          </p:cNvSpPr>
          <p:nvPr/>
        </p:nvSpPr>
        <p:spPr bwMode="auto">
          <a:xfrm>
            <a:off x="6251575" y="3100388"/>
            <a:ext cx="9159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19543" name="Rectangle 87"/>
          <p:cNvSpPr>
            <a:spLocks noChangeArrowheads="1"/>
          </p:cNvSpPr>
          <p:nvPr/>
        </p:nvSpPr>
        <p:spPr bwMode="auto">
          <a:xfrm>
            <a:off x="6075363" y="3363913"/>
            <a:ext cx="112712" cy="69850"/>
          </a:xfrm>
          <a:prstGeom prst="rect">
            <a:avLst/>
          </a:prstGeom>
          <a:solidFill>
            <a:srgbClr val="CC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44" name="Rectangle 88"/>
          <p:cNvSpPr>
            <a:spLocks noChangeArrowheads="1"/>
          </p:cNvSpPr>
          <p:nvPr/>
        </p:nvSpPr>
        <p:spPr bwMode="auto">
          <a:xfrm>
            <a:off x="6251575" y="3313113"/>
            <a:ext cx="4984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Strategic</a:t>
            </a:r>
            <a:endParaRPr lang="en-US"/>
          </a:p>
        </p:txBody>
      </p:sp>
      <p:sp>
        <p:nvSpPr>
          <p:cNvPr id="19545" name="Rectangle 89"/>
          <p:cNvSpPr>
            <a:spLocks noChangeArrowheads="1"/>
          </p:cNvSpPr>
          <p:nvPr/>
        </p:nvSpPr>
        <p:spPr bwMode="auto">
          <a:xfrm>
            <a:off x="6251575" y="3475038"/>
            <a:ext cx="6889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19546" name="Rectangle 90"/>
          <p:cNvSpPr>
            <a:spLocks noChangeArrowheads="1"/>
          </p:cNvSpPr>
          <p:nvPr/>
        </p:nvSpPr>
        <p:spPr bwMode="auto">
          <a:xfrm>
            <a:off x="6075363" y="3738563"/>
            <a:ext cx="112712" cy="69850"/>
          </a:xfrm>
          <a:prstGeom prst="rect">
            <a:avLst/>
          </a:prstGeom>
          <a:solidFill>
            <a:srgbClr val="6600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47" name="Rectangle 91"/>
          <p:cNvSpPr>
            <a:spLocks noChangeArrowheads="1"/>
          </p:cNvSpPr>
          <p:nvPr/>
        </p:nvSpPr>
        <p:spPr bwMode="auto">
          <a:xfrm>
            <a:off x="6251575" y="3687763"/>
            <a:ext cx="14605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Management Consistency</a:t>
            </a:r>
            <a:endParaRPr lang="en-US" sz="10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9548" name="Rectangle 92"/>
          <p:cNvSpPr>
            <a:spLocks noChangeArrowheads="1"/>
          </p:cNvSpPr>
          <p:nvPr/>
        </p:nvSpPr>
        <p:spPr bwMode="auto">
          <a:xfrm>
            <a:off x="6075363" y="4113213"/>
            <a:ext cx="112712" cy="69850"/>
          </a:xfrm>
          <a:prstGeom prst="rect">
            <a:avLst/>
          </a:prstGeom>
          <a:solidFill>
            <a:srgbClr val="FF8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49" name="Rectangle 93"/>
          <p:cNvSpPr>
            <a:spLocks noChangeArrowheads="1"/>
          </p:cNvSpPr>
          <p:nvPr/>
        </p:nvSpPr>
        <p:spPr bwMode="auto">
          <a:xfrm>
            <a:off x="6251575" y="4062413"/>
            <a:ext cx="1181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Process Consistency</a:t>
            </a:r>
            <a:endParaRPr lang="en-US" sz="10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9551" name="Rectangle 95"/>
          <p:cNvSpPr>
            <a:spLocks noChangeArrowheads="1"/>
          </p:cNvSpPr>
          <p:nvPr/>
        </p:nvSpPr>
        <p:spPr bwMode="auto">
          <a:xfrm>
            <a:off x="6075363" y="4487863"/>
            <a:ext cx="112712" cy="69850"/>
          </a:xfrm>
          <a:prstGeom prst="rect">
            <a:avLst/>
          </a:prstGeom>
          <a:solidFill>
            <a:srgbClr val="0066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52" name="Rectangle 96"/>
          <p:cNvSpPr>
            <a:spLocks noChangeArrowheads="1"/>
          </p:cNvSpPr>
          <p:nvPr/>
        </p:nvSpPr>
        <p:spPr bwMode="auto">
          <a:xfrm>
            <a:off x="6251575" y="4437063"/>
            <a:ext cx="8112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FUNCTIONAL</a:t>
            </a:r>
            <a:endParaRPr lang="en-US"/>
          </a:p>
        </p:txBody>
      </p:sp>
      <p:sp>
        <p:nvSpPr>
          <p:cNvPr id="19553" name="Rectangle 97"/>
          <p:cNvSpPr>
            <a:spLocks noChangeArrowheads="1"/>
          </p:cNvSpPr>
          <p:nvPr/>
        </p:nvSpPr>
        <p:spPr bwMode="auto">
          <a:xfrm>
            <a:off x="6251575" y="4598988"/>
            <a:ext cx="6334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19554" name="Rectangle 98"/>
          <p:cNvSpPr>
            <a:spLocks noChangeArrowheads="1"/>
          </p:cNvSpPr>
          <p:nvPr/>
        </p:nvSpPr>
        <p:spPr bwMode="auto">
          <a:xfrm>
            <a:off x="6075363" y="4862513"/>
            <a:ext cx="112712" cy="69850"/>
          </a:xfrm>
          <a:prstGeom prst="rect">
            <a:avLst/>
          </a:prstGeom>
          <a:solidFill>
            <a:srgbClr val="CCCC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55" name="Rectangle 99"/>
          <p:cNvSpPr>
            <a:spLocks noChangeArrowheads="1"/>
          </p:cNvSpPr>
          <p:nvPr/>
        </p:nvSpPr>
        <p:spPr bwMode="auto">
          <a:xfrm>
            <a:off x="6251575" y="4811713"/>
            <a:ext cx="7159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Competenc</a:t>
            </a:r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e</a:t>
            </a:r>
            <a:endParaRPr lang="en-US"/>
          </a:p>
        </p:txBody>
      </p:sp>
      <p:sp>
        <p:nvSpPr>
          <p:cNvPr id="19556" name="Rectangle 100"/>
          <p:cNvSpPr>
            <a:spLocks noChangeArrowheads="1"/>
          </p:cNvSpPr>
          <p:nvPr/>
        </p:nvSpPr>
        <p:spPr bwMode="auto">
          <a:xfrm>
            <a:off x="6075363" y="5237163"/>
            <a:ext cx="112712" cy="69850"/>
          </a:xfrm>
          <a:prstGeom prst="rect">
            <a:avLst/>
          </a:prstGeom>
          <a:solidFill>
            <a:srgbClr val="000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57" name="Rectangle 101"/>
          <p:cNvSpPr>
            <a:spLocks noChangeArrowheads="1"/>
          </p:cNvSpPr>
          <p:nvPr/>
        </p:nvSpPr>
        <p:spPr bwMode="auto">
          <a:xfrm>
            <a:off x="6251575" y="5186363"/>
            <a:ext cx="12906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Incentive Effectiveness</a:t>
            </a:r>
            <a:endParaRPr lang="en-US"/>
          </a:p>
        </p:txBody>
      </p:sp>
      <p:sp>
        <p:nvSpPr>
          <p:cNvPr id="19558" name="Rectangle 102"/>
          <p:cNvSpPr>
            <a:spLocks noChangeArrowheads="1"/>
          </p:cNvSpPr>
          <p:nvPr/>
        </p:nvSpPr>
        <p:spPr bwMode="auto">
          <a:xfrm>
            <a:off x="6075363" y="5611813"/>
            <a:ext cx="112712" cy="69850"/>
          </a:xfrm>
          <a:prstGeom prst="rect">
            <a:avLst/>
          </a:prstGeom>
          <a:solidFill>
            <a:srgbClr val="FF00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59" name="Rectangle 103"/>
          <p:cNvSpPr>
            <a:spLocks noChangeArrowheads="1"/>
          </p:cNvSpPr>
          <p:nvPr/>
        </p:nvSpPr>
        <p:spPr bwMode="auto">
          <a:xfrm>
            <a:off x="6251575" y="5561013"/>
            <a:ext cx="5222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Arial" pitchFamily="34" charset="0"/>
              </a:rPr>
              <a:t>Flexibili</a:t>
            </a:r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ty</a:t>
            </a:r>
            <a:endParaRPr lang="en-US"/>
          </a:p>
        </p:txBody>
      </p:sp>
      <p:sp>
        <p:nvSpPr>
          <p:cNvPr id="19560" name="Rectangle 104"/>
          <p:cNvSpPr>
            <a:spLocks noChangeArrowheads="1"/>
          </p:cNvSpPr>
          <p:nvPr/>
        </p:nvSpPr>
        <p:spPr bwMode="auto">
          <a:xfrm>
            <a:off x="6075363" y="5986463"/>
            <a:ext cx="112712" cy="69850"/>
          </a:xfrm>
          <a:prstGeom prst="rect">
            <a:avLst/>
          </a:prstGeom>
          <a:solidFill>
            <a:srgbClr val="FFFF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61" name="Rectangle 105"/>
          <p:cNvSpPr>
            <a:spLocks noChangeArrowheads="1"/>
          </p:cNvSpPr>
          <p:nvPr/>
        </p:nvSpPr>
        <p:spPr bwMode="auto">
          <a:xfrm>
            <a:off x="6251575" y="5935663"/>
            <a:ext cx="8667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INTEGRATING</a:t>
            </a:r>
            <a:endParaRPr lang="en-US"/>
          </a:p>
        </p:txBody>
      </p:sp>
      <p:sp>
        <p:nvSpPr>
          <p:cNvPr id="19562" name="Rectangle 106"/>
          <p:cNvSpPr>
            <a:spLocks noChangeArrowheads="1"/>
          </p:cNvSpPr>
          <p:nvPr/>
        </p:nvSpPr>
        <p:spPr bwMode="auto">
          <a:xfrm>
            <a:off x="6251575" y="6097588"/>
            <a:ext cx="6334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19563" name="Rectangle 107"/>
          <p:cNvSpPr>
            <a:spLocks noChangeArrowheads="1"/>
          </p:cNvSpPr>
          <p:nvPr/>
        </p:nvSpPr>
        <p:spPr bwMode="auto">
          <a:xfrm>
            <a:off x="690563" y="2108200"/>
            <a:ext cx="7731125" cy="4232275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228600" y="1676400"/>
          <a:ext cx="8612188" cy="3429000"/>
        </p:xfrm>
        <a:graphic>
          <a:graphicData uri="http://schemas.openxmlformats.org/presentationml/2006/ole">
            <p:oleObj spid="_x0000_s38914" name="Worksheet" r:id="rId3" imgW="7420213" imgH="3133963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itchFamily="34" charset="0"/>
              </a:rPr>
              <a:t>BRAZIL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066800" y="1752600"/>
            <a:ext cx="7062788" cy="4681538"/>
          </a:xfrm>
          <a:prstGeom prst="rect">
            <a:avLst/>
          </a:prstGeom>
          <a:solidFill>
            <a:srgbClr val="FF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3" name="Freeform 5"/>
          <p:cNvSpPr>
            <a:spLocks/>
          </p:cNvSpPr>
          <p:nvPr/>
        </p:nvSpPr>
        <p:spPr bwMode="auto">
          <a:xfrm>
            <a:off x="1736725" y="5653088"/>
            <a:ext cx="3935413" cy="141287"/>
          </a:xfrm>
          <a:custGeom>
            <a:avLst/>
            <a:gdLst/>
            <a:ahLst/>
            <a:cxnLst>
              <a:cxn ang="0">
                <a:pos x="0" y="89"/>
              </a:cxn>
              <a:cxn ang="0">
                <a:pos x="167" y="0"/>
              </a:cxn>
              <a:cxn ang="0">
                <a:pos x="2479" y="0"/>
              </a:cxn>
              <a:cxn ang="0">
                <a:pos x="2312" y="89"/>
              </a:cxn>
              <a:cxn ang="0">
                <a:pos x="0" y="89"/>
              </a:cxn>
            </a:cxnLst>
            <a:rect l="0" t="0" r="r" b="b"/>
            <a:pathLst>
              <a:path w="2479" h="89">
                <a:moveTo>
                  <a:pt x="0" y="89"/>
                </a:moveTo>
                <a:lnTo>
                  <a:pt x="167" y="0"/>
                </a:lnTo>
                <a:lnTo>
                  <a:pt x="2479" y="0"/>
                </a:lnTo>
                <a:lnTo>
                  <a:pt x="2312" y="89"/>
                </a:lnTo>
                <a:lnTo>
                  <a:pt x="0" y="89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4" name="Freeform 6"/>
          <p:cNvSpPr>
            <a:spLocks/>
          </p:cNvSpPr>
          <p:nvPr/>
        </p:nvSpPr>
        <p:spPr bwMode="auto">
          <a:xfrm>
            <a:off x="1736725" y="2044700"/>
            <a:ext cx="265113" cy="3749675"/>
          </a:xfrm>
          <a:custGeom>
            <a:avLst/>
            <a:gdLst/>
            <a:ahLst/>
            <a:cxnLst>
              <a:cxn ang="0">
                <a:pos x="0" y="2362"/>
              </a:cxn>
              <a:cxn ang="0">
                <a:pos x="0" y="89"/>
              </a:cxn>
              <a:cxn ang="0">
                <a:pos x="167" y="0"/>
              </a:cxn>
              <a:cxn ang="0">
                <a:pos x="167" y="2273"/>
              </a:cxn>
              <a:cxn ang="0">
                <a:pos x="0" y="2362"/>
              </a:cxn>
            </a:cxnLst>
            <a:rect l="0" t="0" r="r" b="b"/>
            <a:pathLst>
              <a:path w="167" h="2362">
                <a:moveTo>
                  <a:pt x="0" y="2362"/>
                </a:moveTo>
                <a:lnTo>
                  <a:pt x="0" y="89"/>
                </a:lnTo>
                <a:lnTo>
                  <a:pt x="167" y="0"/>
                </a:lnTo>
                <a:lnTo>
                  <a:pt x="167" y="2273"/>
                </a:lnTo>
                <a:lnTo>
                  <a:pt x="0" y="2362"/>
                </a:lnTo>
                <a:close/>
              </a:path>
            </a:pathLst>
          </a:cu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2001838" y="2044700"/>
            <a:ext cx="3670300" cy="360838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6" name="Freeform 8"/>
          <p:cNvSpPr>
            <a:spLocks/>
          </p:cNvSpPr>
          <p:nvPr/>
        </p:nvSpPr>
        <p:spPr bwMode="auto">
          <a:xfrm>
            <a:off x="1736725" y="5653088"/>
            <a:ext cx="3935413" cy="141287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7" name="Freeform 9"/>
          <p:cNvSpPr>
            <a:spLocks/>
          </p:cNvSpPr>
          <p:nvPr/>
        </p:nvSpPr>
        <p:spPr bwMode="auto">
          <a:xfrm>
            <a:off x="1736725" y="5253038"/>
            <a:ext cx="3935413" cy="13970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8" name="Freeform 10"/>
          <p:cNvSpPr>
            <a:spLocks/>
          </p:cNvSpPr>
          <p:nvPr/>
        </p:nvSpPr>
        <p:spPr bwMode="auto">
          <a:xfrm>
            <a:off x="1736725" y="4851400"/>
            <a:ext cx="3935413" cy="141288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39" name="Freeform 11"/>
          <p:cNvSpPr>
            <a:spLocks/>
          </p:cNvSpPr>
          <p:nvPr/>
        </p:nvSpPr>
        <p:spPr bwMode="auto">
          <a:xfrm>
            <a:off x="1736725" y="4451350"/>
            <a:ext cx="3935413" cy="13970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0" name="Freeform 12"/>
          <p:cNvSpPr>
            <a:spLocks/>
          </p:cNvSpPr>
          <p:nvPr/>
        </p:nvSpPr>
        <p:spPr bwMode="auto">
          <a:xfrm>
            <a:off x="1736725" y="4049713"/>
            <a:ext cx="3935413" cy="141287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1" name="Freeform 13"/>
          <p:cNvSpPr>
            <a:spLocks/>
          </p:cNvSpPr>
          <p:nvPr/>
        </p:nvSpPr>
        <p:spPr bwMode="auto">
          <a:xfrm>
            <a:off x="1736725" y="3648075"/>
            <a:ext cx="3935413" cy="141288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2" name="Freeform 14"/>
          <p:cNvSpPr>
            <a:spLocks/>
          </p:cNvSpPr>
          <p:nvPr/>
        </p:nvSpPr>
        <p:spPr bwMode="auto">
          <a:xfrm>
            <a:off x="1736725" y="3248025"/>
            <a:ext cx="3935413" cy="141288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3" name="Freeform 15"/>
          <p:cNvSpPr>
            <a:spLocks/>
          </p:cNvSpPr>
          <p:nvPr/>
        </p:nvSpPr>
        <p:spPr bwMode="auto">
          <a:xfrm>
            <a:off x="1736725" y="2846388"/>
            <a:ext cx="3935413" cy="141287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4" name="Freeform 16"/>
          <p:cNvSpPr>
            <a:spLocks/>
          </p:cNvSpPr>
          <p:nvPr/>
        </p:nvSpPr>
        <p:spPr bwMode="auto">
          <a:xfrm>
            <a:off x="1736725" y="2446338"/>
            <a:ext cx="3935413" cy="13970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5" name="Freeform 17"/>
          <p:cNvSpPr>
            <a:spLocks/>
          </p:cNvSpPr>
          <p:nvPr/>
        </p:nvSpPr>
        <p:spPr bwMode="auto">
          <a:xfrm>
            <a:off x="1736725" y="2044700"/>
            <a:ext cx="3935413" cy="141288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6" name="Freeform 18"/>
          <p:cNvSpPr>
            <a:spLocks/>
          </p:cNvSpPr>
          <p:nvPr/>
        </p:nvSpPr>
        <p:spPr bwMode="auto">
          <a:xfrm>
            <a:off x="1736725" y="5653088"/>
            <a:ext cx="3935413" cy="141287"/>
          </a:xfrm>
          <a:custGeom>
            <a:avLst/>
            <a:gdLst/>
            <a:ahLst/>
            <a:cxnLst>
              <a:cxn ang="0">
                <a:pos x="2479" y="0"/>
              </a:cxn>
              <a:cxn ang="0">
                <a:pos x="2312" y="89"/>
              </a:cxn>
              <a:cxn ang="0">
                <a:pos x="0" y="89"/>
              </a:cxn>
              <a:cxn ang="0">
                <a:pos x="167" y="0"/>
              </a:cxn>
              <a:cxn ang="0">
                <a:pos x="2479" y="0"/>
              </a:cxn>
            </a:cxnLst>
            <a:rect l="0" t="0" r="r" b="b"/>
            <a:pathLst>
              <a:path w="2479" h="89">
                <a:moveTo>
                  <a:pt x="2479" y="0"/>
                </a:moveTo>
                <a:lnTo>
                  <a:pt x="2312" y="89"/>
                </a:lnTo>
                <a:lnTo>
                  <a:pt x="0" y="89"/>
                </a:lnTo>
                <a:lnTo>
                  <a:pt x="167" y="0"/>
                </a:lnTo>
                <a:lnTo>
                  <a:pt x="2479" y="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7" name="Freeform 19"/>
          <p:cNvSpPr>
            <a:spLocks/>
          </p:cNvSpPr>
          <p:nvPr/>
        </p:nvSpPr>
        <p:spPr bwMode="auto">
          <a:xfrm>
            <a:off x="1736725" y="2044700"/>
            <a:ext cx="265113" cy="3749675"/>
          </a:xfrm>
          <a:custGeom>
            <a:avLst/>
            <a:gdLst/>
            <a:ahLst/>
            <a:cxnLst>
              <a:cxn ang="0">
                <a:pos x="0" y="2362"/>
              </a:cxn>
              <a:cxn ang="0">
                <a:pos x="0" y="89"/>
              </a:cxn>
              <a:cxn ang="0">
                <a:pos x="167" y="0"/>
              </a:cxn>
              <a:cxn ang="0">
                <a:pos x="167" y="2273"/>
              </a:cxn>
              <a:cxn ang="0">
                <a:pos x="0" y="2362"/>
              </a:cxn>
            </a:cxnLst>
            <a:rect l="0" t="0" r="r" b="b"/>
            <a:pathLst>
              <a:path w="167" h="2362">
                <a:moveTo>
                  <a:pt x="0" y="2362"/>
                </a:moveTo>
                <a:lnTo>
                  <a:pt x="0" y="89"/>
                </a:lnTo>
                <a:lnTo>
                  <a:pt x="167" y="0"/>
                </a:lnTo>
                <a:lnTo>
                  <a:pt x="167" y="2273"/>
                </a:lnTo>
                <a:lnTo>
                  <a:pt x="0" y="2362"/>
                </a:lnTo>
                <a:close/>
              </a:path>
            </a:pathLst>
          </a:custGeom>
          <a:noFill/>
          <a:ln w="14288">
            <a:solidFill>
              <a:srgbClr val="808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8" name="Rectangle 20"/>
          <p:cNvSpPr>
            <a:spLocks noChangeArrowheads="1"/>
          </p:cNvSpPr>
          <p:nvPr/>
        </p:nvSpPr>
        <p:spPr bwMode="auto">
          <a:xfrm>
            <a:off x="2001838" y="2044700"/>
            <a:ext cx="3670300" cy="3608388"/>
          </a:xfrm>
          <a:prstGeom prst="rect">
            <a:avLst/>
          </a:prstGeom>
          <a:noFill/>
          <a:ln w="14288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49" name="Freeform 21"/>
          <p:cNvSpPr>
            <a:spLocks/>
          </p:cNvSpPr>
          <p:nvPr/>
        </p:nvSpPr>
        <p:spPr bwMode="auto">
          <a:xfrm>
            <a:off x="2338388" y="3735388"/>
            <a:ext cx="88900" cy="2016125"/>
          </a:xfrm>
          <a:custGeom>
            <a:avLst/>
            <a:gdLst/>
            <a:ahLst/>
            <a:cxnLst>
              <a:cxn ang="0">
                <a:pos x="0" y="1270"/>
              </a:cxn>
              <a:cxn ang="0">
                <a:pos x="0" y="34"/>
              </a:cxn>
              <a:cxn ang="0">
                <a:pos x="56" y="0"/>
              </a:cxn>
              <a:cxn ang="0">
                <a:pos x="56" y="1236"/>
              </a:cxn>
              <a:cxn ang="0">
                <a:pos x="0" y="1270"/>
              </a:cxn>
            </a:cxnLst>
            <a:rect l="0" t="0" r="r" b="b"/>
            <a:pathLst>
              <a:path w="56" h="1270">
                <a:moveTo>
                  <a:pt x="0" y="1270"/>
                </a:moveTo>
                <a:lnTo>
                  <a:pt x="0" y="34"/>
                </a:lnTo>
                <a:lnTo>
                  <a:pt x="56" y="0"/>
                </a:lnTo>
                <a:lnTo>
                  <a:pt x="56" y="1236"/>
                </a:lnTo>
                <a:lnTo>
                  <a:pt x="0" y="1270"/>
                </a:lnTo>
                <a:close/>
              </a:path>
            </a:pathLst>
          </a:custGeom>
          <a:solidFill>
            <a:srgbClr val="4D4D8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0" name="Rectangle 22"/>
          <p:cNvSpPr>
            <a:spLocks noChangeArrowheads="1"/>
          </p:cNvSpPr>
          <p:nvPr/>
        </p:nvSpPr>
        <p:spPr bwMode="auto">
          <a:xfrm>
            <a:off x="2044700" y="3789363"/>
            <a:ext cx="293688" cy="1962150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1" name="Freeform 23"/>
          <p:cNvSpPr>
            <a:spLocks/>
          </p:cNvSpPr>
          <p:nvPr/>
        </p:nvSpPr>
        <p:spPr bwMode="auto">
          <a:xfrm>
            <a:off x="2044700" y="3735388"/>
            <a:ext cx="382588" cy="53975"/>
          </a:xfrm>
          <a:custGeom>
            <a:avLst/>
            <a:gdLst/>
            <a:ahLst/>
            <a:cxnLst>
              <a:cxn ang="0">
                <a:pos x="185" y="34"/>
              </a:cxn>
              <a:cxn ang="0">
                <a:pos x="241" y="0"/>
              </a:cxn>
              <a:cxn ang="0">
                <a:pos x="56" y="0"/>
              </a:cxn>
              <a:cxn ang="0">
                <a:pos x="0" y="34"/>
              </a:cxn>
              <a:cxn ang="0">
                <a:pos x="185" y="34"/>
              </a:cxn>
            </a:cxnLst>
            <a:rect l="0" t="0" r="r" b="b"/>
            <a:pathLst>
              <a:path w="241" h="34">
                <a:moveTo>
                  <a:pt x="185" y="34"/>
                </a:moveTo>
                <a:lnTo>
                  <a:pt x="241" y="0"/>
                </a:lnTo>
                <a:lnTo>
                  <a:pt x="56" y="0"/>
                </a:lnTo>
                <a:lnTo>
                  <a:pt x="0" y="34"/>
                </a:lnTo>
                <a:lnTo>
                  <a:pt x="185" y="34"/>
                </a:lnTo>
                <a:close/>
              </a:path>
            </a:pathLst>
          </a:custGeom>
          <a:solidFill>
            <a:srgbClr val="7373BF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2" name="Freeform 24"/>
          <p:cNvSpPr>
            <a:spLocks/>
          </p:cNvSpPr>
          <p:nvPr/>
        </p:nvSpPr>
        <p:spPr bwMode="auto">
          <a:xfrm>
            <a:off x="2632075" y="2327275"/>
            <a:ext cx="88900" cy="3424238"/>
          </a:xfrm>
          <a:custGeom>
            <a:avLst/>
            <a:gdLst/>
            <a:ahLst/>
            <a:cxnLst>
              <a:cxn ang="0">
                <a:pos x="0" y="2157"/>
              </a:cxn>
              <a:cxn ang="0">
                <a:pos x="0" y="41"/>
              </a:cxn>
              <a:cxn ang="0">
                <a:pos x="56" y="0"/>
              </a:cxn>
              <a:cxn ang="0">
                <a:pos x="56" y="2123"/>
              </a:cxn>
              <a:cxn ang="0">
                <a:pos x="0" y="2157"/>
              </a:cxn>
            </a:cxnLst>
            <a:rect l="0" t="0" r="r" b="b"/>
            <a:pathLst>
              <a:path w="56" h="2157">
                <a:moveTo>
                  <a:pt x="0" y="2157"/>
                </a:moveTo>
                <a:lnTo>
                  <a:pt x="0" y="41"/>
                </a:lnTo>
                <a:lnTo>
                  <a:pt x="56" y="0"/>
                </a:lnTo>
                <a:lnTo>
                  <a:pt x="56" y="2123"/>
                </a:lnTo>
                <a:lnTo>
                  <a:pt x="0" y="2157"/>
                </a:lnTo>
                <a:close/>
              </a:path>
            </a:pathLst>
          </a:custGeom>
          <a:solidFill>
            <a:srgbClr val="4D1A33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3" name="Rectangle 25"/>
          <p:cNvSpPr>
            <a:spLocks noChangeArrowheads="1"/>
          </p:cNvSpPr>
          <p:nvPr/>
        </p:nvSpPr>
        <p:spPr bwMode="auto">
          <a:xfrm>
            <a:off x="2338388" y="2392363"/>
            <a:ext cx="293687" cy="3359150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4" name="Freeform 26"/>
          <p:cNvSpPr>
            <a:spLocks/>
          </p:cNvSpPr>
          <p:nvPr/>
        </p:nvSpPr>
        <p:spPr bwMode="auto">
          <a:xfrm>
            <a:off x="2338388" y="2327275"/>
            <a:ext cx="382587" cy="65088"/>
          </a:xfrm>
          <a:custGeom>
            <a:avLst/>
            <a:gdLst/>
            <a:ahLst/>
            <a:cxnLst>
              <a:cxn ang="0">
                <a:pos x="185" y="41"/>
              </a:cxn>
              <a:cxn ang="0">
                <a:pos x="241" y="0"/>
              </a:cxn>
              <a:cxn ang="0">
                <a:pos x="56" y="0"/>
              </a:cxn>
              <a:cxn ang="0">
                <a:pos x="0" y="41"/>
              </a:cxn>
              <a:cxn ang="0">
                <a:pos x="185" y="41"/>
              </a:cxn>
            </a:cxnLst>
            <a:rect l="0" t="0" r="r" b="b"/>
            <a:pathLst>
              <a:path w="241" h="41">
                <a:moveTo>
                  <a:pt x="185" y="41"/>
                </a:moveTo>
                <a:lnTo>
                  <a:pt x="241" y="0"/>
                </a:lnTo>
                <a:lnTo>
                  <a:pt x="56" y="0"/>
                </a:lnTo>
                <a:lnTo>
                  <a:pt x="0" y="41"/>
                </a:lnTo>
                <a:lnTo>
                  <a:pt x="185" y="41"/>
                </a:lnTo>
                <a:close/>
              </a:path>
            </a:pathLst>
          </a:custGeom>
          <a:solidFill>
            <a:srgbClr val="73264D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5" name="Freeform 27"/>
          <p:cNvSpPr>
            <a:spLocks/>
          </p:cNvSpPr>
          <p:nvPr/>
        </p:nvSpPr>
        <p:spPr bwMode="auto">
          <a:xfrm>
            <a:off x="2925763" y="3214688"/>
            <a:ext cx="88900" cy="2536825"/>
          </a:xfrm>
          <a:custGeom>
            <a:avLst/>
            <a:gdLst/>
            <a:ahLst/>
            <a:cxnLst>
              <a:cxn ang="0">
                <a:pos x="0" y="1598"/>
              </a:cxn>
              <a:cxn ang="0">
                <a:pos x="0" y="34"/>
              </a:cxn>
              <a:cxn ang="0">
                <a:pos x="56" y="0"/>
              </a:cxn>
              <a:cxn ang="0">
                <a:pos x="56" y="1564"/>
              </a:cxn>
              <a:cxn ang="0">
                <a:pos x="0" y="1598"/>
              </a:cxn>
            </a:cxnLst>
            <a:rect l="0" t="0" r="r" b="b"/>
            <a:pathLst>
              <a:path w="56" h="1598">
                <a:moveTo>
                  <a:pt x="0" y="1598"/>
                </a:moveTo>
                <a:lnTo>
                  <a:pt x="0" y="34"/>
                </a:lnTo>
                <a:lnTo>
                  <a:pt x="56" y="0"/>
                </a:lnTo>
                <a:lnTo>
                  <a:pt x="56" y="1564"/>
                </a:lnTo>
                <a:lnTo>
                  <a:pt x="0" y="1598"/>
                </a:lnTo>
                <a:close/>
              </a:path>
            </a:pathLst>
          </a:custGeom>
          <a:solidFill>
            <a:srgbClr val="808066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6" name="Rectangle 28"/>
          <p:cNvSpPr>
            <a:spLocks noChangeArrowheads="1"/>
          </p:cNvSpPr>
          <p:nvPr/>
        </p:nvSpPr>
        <p:spPr bwMode="auto">
          <a:xfrm>
            <a:off x="2632075" y="3268663"/>
            <a:ext cx="293688" cy="2482850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7" name="Freeform 29"/>
          <p:cNvSpPr>
            <a:spLocks/>
          </p:cNvSpPr>
          <p:nvPr/>
        </p:nvSpPr>
        <p:spPr bwMode="auto">
          <a:xfrm>
            <a:off x="2632075" y="3214688"/>
            <a:ext cx="382588" cy="53975"/>
          </a:xfrm>
          <a:custGeom>
            <a:avLst/>
            <a:gdLst/>
            <a:ahLst/>
            <a:cxnLst>
              <a:cxn ang="0">
                <a:pos x="185" y="34"/>
              </a:cxn>
              <a:cxn ang="0">
                <a:pos x="241" y="0"/>
              </a:cxn>
              <a:cxn ang="0">
                <a:pos x="56" y="0"/>
              </a:cxn>
              <a:cxn ang="0">
                <a:pos x="0" y="34"/>
              </a:cxn>
              <a:cxn ang="0">
                <a:pos x="185" y="34"/>
              </a:cxn>
            </a:cxnLst>
            <a:rect l="0" t="0" r="r" b="b"/>
            <a:pathLst>
              <a:path w="241" h="34">
                <a:moveTo>
                  <a:pt x="185" y="34"/>
                </a:moveTo>
                <a:lnTo>
                  <a:pt x="241" y="0"/>
                </a:lnTo>
                <a:lnTo>
                  <a:pt x="56" y="0"/>
                </a:lnTo>
                <a:lnTo>
                  <a:pt x="0" y="34"/>
                </a:lnTo>
                <a:lnTo>
                  <a:pt x="185" y="34"/>
                </a:lnTo>
                <a:close/>
              </a:path>
            </a:pathLst>
          </a:custGeom>
          <a:solidFill>
            <a:srgbClr val="BFBF99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8" name="Freeform 30"/>
          <p:cNvSpPr>
            <a:spLocks/>
          </p:cNvSpPr>
          <p:nvPr/>
        </p:nvSpPr>
        <p:spPr bwMode="auto">
          <a:xfrm>
            <a:off x="3219450" y="4613275"/>
            <a:ext cx="88900" cy="1138238"/>
          </a:xfrm>
          <a:custGeom>
            <a:avLst/>
            <a:gdLst/>
            <a:ahLst/>
            <a:cxnLst>
              <a:cxn ang="0">
                <a:pos x="0" y="717"/>
              </a:cxn>
              <a:cxn ang="0">
                <a:pos x="0" y="34"/>
              </a:cxn>
              <a:cxn ang="0">
                <a:pos x="56" y="0"/>
              </a:cxn>
              <a:cxn ang="0">
                <a:pos x="56" y="683"/>
              </a:cxn>
              <a:cxn ang="0">
                <a:pos x="0" y="717"/>
              </a:cxn>
            </a:cxnLst>
            <a:rect l="0" t="0" r="r" b="b"/>
            <a:pathLst>
              <a:path w="56" h="717">
                <a:moveTo>
                  <a:pt x="0" y="717"/>
                </a:moveTo>
                <a:lnTo>
                  <a:pt x="0" y="34"/>
                </a:lnTo>
                <a:lnTo>
                  <a:pt x="56" y="0"/>
                </a:lnTo>
                <a:lnTo>
                  <a:pt x="56" y="683"/>
                </a:lnTo>
                <a:lnTo>
                  <a:pt x="0" y="717"/>
                </a:lnTo>
                <a:close/>
              </a:path>
            </a:pathLst>
          </a:custGeom>
          <a:solidFill>
            <a:srgbClr val="66808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59" name="Rectangle 31"/>
          <p:cNvSpPr>
            <a:spLocks noChangeArrowheads="1"/>
          </p:cNvSpPr>
          <p:nvPr/>
        </p:nvSpPr>
        <p:spPr bwMode="auto">
          <a:xfrm>
            <a:off x="2925763" y="4667250"/>
            <a:ext cx="293687" cy="1084263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60" name="Freeform 32"/>
          <p:cNvSpPr>
            <a:spLocks/>
          </p:cNvSpPr>
          <p:nvPr/>
        </p:nvSpPr>
        <p:spPr bwMode="auto">
          <a:xfrm>
            <a:off x="2925763" y="4613275"/>
            <a:ext cx="382587" cy="53975"/>
          </a:xfrm>
          <a:custGeom>
            <a:avLst/>
            <a:gdLst/>
            <a:ahLst/>
            <a:cxnLst>
              <a:cxn ang="0">
                <a:pos x="185" y="34"/>
              </a:cxn>
              <a:cxn ang="0">
                <a:pos x="241" y="0"/>
              </a:cxn>
              <a:cxn ang="0">
                <a:pos x="56" y="0"/>
              </a:cxn>
              <a:cxn ang="0">
                <a:pos x="0" y="34"/>
              </a:cxn>
              <a:cxn ang="0">
                <a:pos x="185" y="34"/>
              </a:cxn>
            </a:cxnLst>
            <a:rect l="0" t="0" r="r" b="b"/>
            <a:pathLst>
              <a:path w="241" h="34">
                <a:moveTo>
                  <a:pt x="185" y="34"/>
                </a:moveTo>
                <a:lnTo>
                  <a:pt x="241" y="0"/>
                </a:lnTo>
                <a:lnTo>
                  <a:pt x="56" y="0"/>
                </a:lnTo>
                <a:lnTo>
                  <a:pt x="0" y="34"/>
                </a:lnTo>
                <a:lnTo>
                  <a:pt x="185" y="34"/>
                </a:lnTo>
                <a:close/>
              </a:path>
            </a:pathLst>
          </a:custGeom>
          <a:solidFill>
            <a:srgbClr val="99BFBF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61" name="Freeform 33"/>
          <p:cNvSpPr>
            <a:spLocks/>
          </p:cNvSpPr>
          <p:nvPr/>
        </p:nvSpPr>
        <p:spPr bwMode="auto">
          <a:xfrm>
            <a:off x="3513138" y="4710113"/>
            <a:ext cx="88900" cy="1041400"/>
          </a:xfrm>
          <a:custGeom>
            <a:avLst/>
            <a:gdLst/>
            <a:ahLst/>
            <a:cxnLst>
              <a:cxn ang="0">
                <a:pos x="0" y="656"/>
              </a:cxn>
              <a:cxn ang="0">
                <a:pos x="0" y="34"/>
              </a:cxn>
              <a:cxn ang="0">
                <a:pos x="56" y="0"/>
              </a:cxn>
              <a:cxn ang="0">
                <a:pos x="56" y="622"/>
              </a:cxn>
              <a:cxn ang="0">
                <a:pos x="0" y="656"/>
              </a:cxn>
            </a:cxnLst>
            <a:rect l="0" t="0" r="r" b="b"/>
            <a:pathLst>
              <a:path w="56" h="656">
                <a:moveTo>
                  <a:pt x="0" y="656"/>
                </a:moveTo>
                <a:lnTo>
                  <a:pt x="0" y="34"/>
                </a:lnTo>
                <a:lnTo>
                  <a:pt x="56" y="0"/>
                </a:lnTo>
                <a:lnTo>
                  <a:pt x="56" y="622"/>
                </a:lnTo>
                <a:lnTo>
                  <a:pt x="0" y="656"/>
                </a:lnTo>
                <a:close/>
              </a:path>
            </a:pathLst>
          </a:custGeom>
          <a:solidFill>
            <a:srgbClr val="330033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62" name="Rectangle 34"/>
          <p:cNvSpPr>
            <a:spLocks noChangeArrowheads="1"/>
          </p:cNvSpPr>
          <p:nvPr/>
        </p:nvSpPr>
        <p:spPr bwMode="auto">
          <a:xfrm>
            <a:off x="3219450" y="4764088"/>
            <a:ext cx="293688" cy="987425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63" name="Freeform 35"/>
          <p:cNvSpPr>
            <a:spLocks/>
          </p:cNvSpPr>
          <p:nvPr/>
        </p:nvSpPr>
        <p:spPr bwMode="auto">
          <a:xfrm>
            <a:off x="3219450" y="4710113"/>
            <a:ext cx="382588" cy="53975"/>
          </a:xfrm>
          <a:custGeom>
            <a:avLst/>
            <a:gdLst/>
            <a:ahLst/>
            <a:cxnLst>
              <a:cxn ang="0">
                <a:pos x="185" y="34"/>
              </a:cxn>
              <a:cxn ang="0">
                <a:pos x="241" y="0"/>
              </a:cxn>
              <a:cxn ang="0">
                <a:pos x="56" y="0"/>
              </a:cxn>
              <a:cxn ang="0">
                <a:pos x="0" y="34"/>
              </a:cxn>
              <a:cxn ang="0">
                <a:pos x="185" y="34"/>
              </a:cxn>
            </a:cxnLst>
            <a:rect l="0" t="0" r="r" b="b"/>
            <a:pathLst>
              <a:path w="241" h="34">
                <a:moveTo>
                  <a:pt x="185" y="34"/>
                </a:moveTo>
                <a:lnTo>
                  <a:pt x="241" y="0"/>
                </a:lnTo>
                <a:lnTo>
                  <a:pt x="56" y="0"/>
                </a:lnTo>
                <a:lnTo>
                  <a:pt x="0" y="34"/>
                </a:lnTo>
                <a:lnTo>
                  <a:pt x="185" y="34"/>
                </a:lnTo>
                <a:close/>
              </a:path>
            </a:pathLst>
          </a:custGeom>
          <a:solidFill>
            <a:srgbClr val="4D004D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64" name="Freeform 36"/>
          <p:cNvSpPr>
            <a:spLocks/>
          </p:cNvSpPr>
          <p:nvPr/>
        </p:nvSpPr>
        <p:spPr bwMode="auto">
          <a:xfrm>
            <a:off x="3806825" y="4375150"/>
            <a:ext cx="88900" cy="1376363"/>
          </a:xfrm>
          <a:custGeom>
            <a:avLst/>
            <a:gdLst/>
            <a:ahLst/>
            <a:cxnLst>
              <a:cxn ang="0">
                <a:pos x="0" y="867"/>
              </a:cxn>
              <a:cxn ang="0">
                <a:pos x="0" y="34"/>
              </a:cxn>
              <a:cxn ang="0">
                <a:pos x="56" y="0"/>
              </a:cxn>
              <a:cxn ang="0">
                <a:pos x="56" y="833"/>
              </a:cxn>
              <a:cxn ang="0">
                <a:pos x="0" y="867"/>
              </a:cxn>
            </a:cxnLst>
            <a:rect l="0" t="0" r="r" b="b"/>
            <a:pathLst>
              <a:path w="56" h="867">
                <a:moveTo>
                  <a:pt x="0" y="867"/>
                </a:moveTo>
                <a:lnTo>
                  <a:pt x="0" y="34"/>
                </a:lnTo>
                <a:lnTo>
                  <a:pt x="56" y="0"/>
                </a:lnTo>
                <a:lnTo>
                  <a:pt x="56" y="833"/>
                </a:lnTo>
                <a:lnTo>
                  <a:pt x="0" y="867"/>
                </a:lnTo>
                <a:close/>
              </a:path>
            </a:pathLst>
          </a:custGeom>
          <a:solidFill>
            <a:srgbClr val="80404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65" name="Rectangle 37"/>
          <p:cNvSpPr>
            <a:spLocks noChangeArrowheads="1"/>
          </p:cNvSpPr>
          <p:nvPr/>
        </p:nvSpPr>
        <p:spPr bwMode="auto">
          <a:xfrm>
            <a:off x="3513138" y="4429125"/>
            <a:ext cx="293687" cy="1322388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66" name="Freeform 38"/>
          <p:cNvSpPr>
            <a:spLocks/>
          </p:cNvSpPr>
          <p:nvPr/>
        </p:nvSpPr>
        <p:spPr bwMode="auto">
          <a:xfrm>
            <a:off x="3513138" y="4375150"/>
            <a:ext cx="382587" cy="53975"/>
          </a:xfrm>
          <a:custGeom>
            <a:avLst/>
            <a:gdLst/>
            <a:ahLst/>
            <a:cxnLst>
              <a:cxn ang="0">
                <a:pos x="185" y="34"/>
              </a:cxn>
              <a:cxn ang="0">
                <a:pos x="241" y="0"/>
              </a:cxn>
              <a:cxn ang="0">
                <a:pos x="56" y="0"/>
              </a:cxn>
              <a:cxn ang="0">
                <a:pos x="0" y="34"/>
              </a:cxn>
              <a:cxn ang="0">
                <a:pos x="185" y="34"/>
              </a:cxn>
            </a:cxnLst>
            <a:rect l="0" t="0" r="r" b="b"/>
            <a:pathLst>
              <a:path w="241" h="34">
                <a:moveTo>
                  <a:pt x="185" y="34"/>
                </a:moveTo>
                <a:lnTo>
                  <a:pt x="241" y="0"/>
                </a:lnTo>
                <a:lnTo>
                  <a:pt x="56" y="0"/>
                </a:lnTo>
                <a:lnTo>
                  <a:pt x="0" y="34"/>
                </a:lnTo>
                <a:lnTo>
                  <a:pt x="185" y="34"/>
                </a:lnTo>
                <a:close/>
              </a:path>
            </a:pathLst>
          </a:custGeom>
          <a:solidFill>
            <a:srgbClr val="BF606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67" name="Freeform 39"/>
          <p:cNvSpPr>
            <a:spLocks/>
          </p:cNvSpPr>
          <p:nvPr/>
        </p:nvSpPr>
        <p:spPr bwMode="auto">
          <a:xfrm>
            <a:off x="4100513" y="3573463"/>
            <a:ext cx="88900" cy="2178050"/>
          </a:xfrm>
          <a:custGeom>
            <a:avLst/>
            <a:gdLst/>
            <a:ahLst/>
            <a:cxnLst>
              <a:cxn ang="0">
                <a:pos x="0" y="1372"/>
              </a:cxn>
              <a:cxn ang="0">
                <a:pos x="0" y="34"/>
              </a:cxn>
              <a:cxn ang="0">
                <a:pos x="56" y="0"/>
              </a:cxn>
              <a:cxn ang="0">
                <a:pos x="56" y="1338"/>
              </a:cxn>
              <a:cxn ang="0">
                <a:pos x="0" y="1372"/>
              </a:cxn>
            </a:cxnLst>
            <a:rect l="0" t="0" r="r" b="b"/>
            <a:pathLst>
              <a:path w="56" h="1372">
                <a:moveTo>
                  <a:pt x="0" y="1372"/>
                </a:moveTo>
                <a:lnTo>
                  <a:pt x="0" y="34"/>
                </a:lnTo>
                <a:lnTo>
                  <a:pt x="56" y="0"/>
                </a:lnTo>
                <a:lnTo>
                  <a:pt x="56" y="1338"/>
                </a:lnTo>
                <a:lnTo>
                  <a:pt x="0" y="1372"/>
                </a:lnTo>
                <a:close/>
              </a:path>
            </a:pathLst>
          </a:custGeom>
          <a:solidFill>
            <a:srgbClr val="003366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68" name="Rectangle 40"/>
          <p:cNvSpPr>
            <a:spLocks noChangeArrowheads="1"/>
          </p:cNvSpPr>
          <p:nvPr/>
        </p:nvSpPr>
        <p:spPr bwMode="auto">
          <a:xfrm>
            <a:off x="3806825" y="3627438"/>
            <a:ext cx="293688" cy="2124075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69" name="Freeform 41"/>
          <p:cNvSpPr>
            <a:spLocks/>
          </p:cNvSpPr>
          <p:nvPr/>
        </p:nvSpPr>
        <p:spPr bwMode="auto">
          <a:xfrm>
            <a:off x="3806825" y="3573463"/>
            <a:ext cx="382588" cy="53975"/>
          </a:xfrm>
          <a:custGeom>
            <a:avLst/>
            <a:gdLst/>
            <a:ahLst/>
            <a:cxnLst>
              <a:cxn ang="0">
                <a:pos x="185" y="34"/>
              </a:cxn>
              <a:cxn ang="0">
                <a:pos x="241" y="0"/>
              </a:cxn>
              <a:cxn ang="0">
                <a:pos x="56" y="0"/>
              </a:cxn>
              <a:cxn ang="0">
                <a:pos x="0" y="34"/>
              </a:cxn>
              <a:cxn ang="0">
                <a:pos x="185" y="34"/>
              </a:cxn>
            </a:cxnLst>
            <a:rect l="0" t="0" r="r" b="b"/>
            <a:pathLst>
              <a:path w="241" h="34">
                <a:moveTo>
                  <a:pt x="185" y="34"/>
                </a:moveTo>
                <a:lnTo>
                  <a:pt x="241" y="0"/>
                </a:lnTo>
                <a:lnTo>
                  <a:pt x="56" y="0"/>
                </a:lnTo>
                <a:lnTo>
                  <a:pt x="0" y="34"/>
                </a:lnTo>
                <a:lnTo>
                  <a:pt x="185" y="34"/>
                </a:lnTo>
                <a:close/>
              </a:path>
            </a:pathLst>
          </a:custGeom>
          <a:solidFill>
            <a:srgbClr val="004D99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70" name="Freeform 42"/>
          <p:cNvSpPr>
            <a:spLocks/>
          </p:cNvSpPr>
          <p:nvPr/>
        </p:nvSpPr>
        <p:spPr bwMode="auto">
          <a:xfrm>
            <a:off x="4394200" y="4287838"/>
            <a:ext cx="88900" cy="1463675"/>
          </a:xfrm>
          <a:custGeom>
            <a:avLst/>
            <a:gdLst/>
            <a:ahLst/>
            <a:cxnLst>
              <a:cxn ang="0">
                <a:pos x="0" y="922"/>
              </a:cxn>
              <a:cxn ang="0">
                <a:pos x="0" y="41"/>
              </a:cxn>
              <a:cxn ang="0">
                <a:pos x="56" y="0"/>
              </a:cxn>
              <a:cxn ang="0">
                <a:pos x="56" y="888"/>
              </a:cxn>
              <a:cxn ang="0">
                <a:pos x="0" y="922"/>
              </a:cxn>
            </a:cxnLst>
            <a:rect l="0" t="0" r="r" b="b"/>
            <a:pathLst>
              <a:path w="56" h="922">
                <a:moveTo>
                  <a:pt x="0" y="922"/>
                </a:moveTo>
                <a:lnTo>
                  <a:pt x="0" y="41"/>
                </a:lnTo>
                <a:lnTo>
                  <a:pt x="56" y="0"/>
                </a:lnTo>
                <a:lnTo>
                  <a:pt x="56" y="888"/>
                </a:lnTo>
                <a:lnTo>
                  <a:pt x="0" y="922"/>
                </a:lnTo>
                <a:close/>
              </a:path>
            </a:pathLst>
          </a:custGeom>
          <a:solidFill>
            <a:srgbClr val="66668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71" name="Rectangle 43"/>
          <p:cNvSpPr>
            <a:spLocks noChangeArrowheads="1"/>
          </p:cNvSpPr>
          <p:nvPr/>
        </p:nvSpPr>
        <p:spPr bwMode="auto">
          <a:xfrm>
            <a:off x="4100513" y="4352925"/>
            <a:ext cx="293687" cy="1398588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72" name="Freeform 44"/>
          <p:cNvSpPr>
            <a:spLocks/>
          </p:cNvSpPr>
          <p:nvPr/>
        </p:nvSpPr>
        <p:spPr bwMode="auto">
          <a:xfrm>
            <a:off x="4100513" y="4287838"/>
            <a:ext cx="382587" cy="65087"/>
          </a:xfrm>
          <a:custGeom>
            <a:avLst/>
            <a:gdLst/>
            <a:ahLst/>
            <a:cxnLst>
              <a:cxn ang="0">
                <a:pos x="185" y="41"/>
              </a:cxn>
              <a:cxn ang="0">
                <a:pos x="241" y="0"/>
              </a:cxn>
              <a:cxn ang="0">
                <a:pos x="56" y="0"/>
              </a:cxn>
              <a:cxn ang="0">
                <a:pos x="0" y="41"/>
              </a:cxn>
              <a:cxn ang="0">
                <a:pos x="185" y="41"/>
              </a:cxn>
            </a:cxnLst>
            <a:rect l="0" t="0" r="r" b="b"/>
            <a:pathLst>
              <a:path w="241" h="41">
                <a:moveTo>
                  <a:pt x="185" y="41"/>
                </a:moveTo>
                <a:lnTo>
                  <a:pt x="241" y="0"/>
                </a:lnTo>
                <a:lnTo>
                  <a:pt x="56" y="0"/>
                </a:lnTo>
                <a:lnTo>
                  <a:pt x="0" y="41"/>
                </a:lnTo>
                <a:lnTo>
                  <a:pt x="185" y="41"/>
                </a:lnTo>
                <a:close/>
              </a:path>
            </a:pathLst>
          </a:custGeom>
          <a:solidFill>
            <a:srgbClr val="9999BF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73" name="Freeform 45"/>
          <p:cNvSpPr>
            <a:spLocks/>
          </p:cNvSpPr>
          <p:nvPr/>
        </p:nvSpPr>
        <p:spPr bwMode="auto">
          <a:xfrm>
            <a:off x="4687888" y="4829175"/>
            <a:ext cx="88900" cy="922338"/>
          </a:xfrm>
          <a:custGeom>
            <a:avLst/>
            <a:gdLst/>
            <a:ahLst/>
            <a:cxnLst>
              <a:cxn ang="0">
                <a:pos x="0" y="581"/>
              </a:cxn>
              <a:cxn ang="0">
                <a:pos x="0" y="35"/>
              </a:cxn>
              <a:cxn ang="0">
                <a:pos x="56" y="0"/>
              </a:cxn>
              <a:cxn ang="0">
                <a:pos x="56" y="547"/>
              </a:cxn>
              <a:cxn ang="0">
                <a:pos x="0" y="581"/>
              </a:cxn>
            </a:cxnLst>
            <a:rect l="0" t="0" r="r" b="b"/>
            <a:pathLst>
              <a:path w="56" h="581">
                <a:moveTo>
                  <a:pt x="0" y="581"/>
                </a:moveTo>
                <a:lnTo>
                  <a:pt x="0" y="35"/>
                </a:lnTo>
                <a:lnTo>
                  <a:pt x="56" y="0"/>
                </a:lnTo>
                <a:lnTo>
                  <a:pt x="56" y="547"/>
                </a:lnTo>
                <a:lnTo>
                  <a:pt x="0" y="581"/>
                </a:lnTo>
                <a:close/>
              </a:path>
            </a:pathLst>
          </a:custGeom>
          <a:solidFill>
            <a:srgbClr val="00004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74" name="Rectangle 46"/>
          <p:cNvSpPr>
            <a:spLocks noChangeArrowheads="1"/>
          </p:cNvSpPr>
          <p:nvPr/>
        </p:nvSpPr>
        <p:spPr bwMode="auto">
          <a:xfrm>
            <a:off x="4394200" y="4884738"/>
            <a:ext cx="293688" cy="866775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75" name="Freeform 47"/>
          <p:cNvSpPr>
            <a:spLocks/>
          </p:cNvSpPr>
          <p:nvPr/>
        </p:nvSpPr>
        <p:spPr bwMode="auto">
          <a:xfrm>
            <a:off x="4394200" y="4829175"/>
            <a:ext cx="382588" cy="55563"/>
          </a:xfrm>
          <a:custGeom>
            <a:avLst/>
            <a:gdLst/>
            <a:ahLst/>
            <a:cxnLst>
              <a:cxn ang="0">
                <a:pos x="185" y="35"/>
              </a:cxn>
              <a:cxn ang="0">
                <a:pos x="241" y="0"/>
              </a:cxn>
              <a:cxn ang="0">
                <a:pos x="56" y="0"/>
              </a:cxn>
              <a:cxn ang="0">
                <a:pos x="0" y="35"/>
              </a:cxn>
              <a:cxn ang="0">
                <a:pos x="185" y="35"/>
              </a:cxn>
            </a:cxnLst>
            <a:rect l="0" t="0" r="r" b="b"/>
            <a:pathLst>
              <a:path w="241" h="35">
                <a:moveTo>
                  <a:pt x="185" y="35"/>
                </a:moveTo>
                <a:lnTo>
                  <a:pt x="241" y="0"/>
                </a:lnTo>
                <a:lnTo>
                  <a:pt x="56" y="0"/>
                </a:lnTo>
                <a:lnTo>
                  <a:pt x="0" y="35"/>
                </a:lnTo>
                <a:lnTo>
                  <a:pt x="185" y="35"/>
                </a:lnTo>
                <a:close/>
              </a:path>
            </a:pathLst>
          </a:custGeom>
          <a:solidFill>
            <a:srgbClr val="00006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76" name="Freeform 48"/>
          <p:cNvSpPr>
            <a:spLocks/>
          </p:cNvSpPr>
          <p:nvPr/>
        </p:nvSpPr>
        <p:spPr bwMode="auto">
          <a:xfrm>
            <a:off x="4981575" y="4797425"/>
            <a:ext cx="88900" cy="954088"/>
          </a:xfrm>
          <a:custGeom>
            <a:avLst/>
            <a:gdLst/>
            <a:ahLst/>
            <a:cxnLst>
              <a:cxn ang="0">
                <a:pos x="0" y="601"/>
              </a:cxn>
              <a:cxn ang="0">
                <a:pos x="0" y="34"/>
              </a:cxn>
              <a:cxn ang="0">
                <a:pos x="56" y="0"/>
              </a:cxn>
              <a:cxn ang="0">
                <a:pos x="56" y="567"/>
              </a:cxn>
              <a:cxn ang="0">
                <a:pos x="0" y="601"/>
              </a:cxn>
            </a:cxnLst>
            <a:rect l="0" t="0" r="r" b="b"/>
            <a:pathLst>
              <a:path w="56" h="601">
                <a:moveTo>
                  <a:pt x="0" y="601"/>
                </a:moveTo>
                <a:lnTo>
                  <a:pt x="0" y="34"/>
                </a:lnTo>
                <a:lnTo>
                  <a:pt x="56" y="0"/>
                </a:lnTo>
                <a:lnTo>
                  <a:pt x="56" y="567"/>
                </a:lnTo>
                <a:lnTo>
                  <a:pt x="0" y="601"/>
                </a:lnTo>
                <a:close/>
              </a:path>
            </a:pathLst>
          </a:custGeom>
          <a:solidFill>
            <a:srgbClr val="80008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77" name="Rectangle 49"/>
          <p:cNvSpPr>
            <a:spLocks noChangeArrowheads="1"/>
          </p:cNvSpPr>
          <p:nvPr/>
        </p:nvSpPr>
        <p:spPr bwMode="auto">
          <a:xfrm>
            <a:off x="4687888" y="4851400"/>
            <a:ext cx="293687" cy="900113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78" name="Freeform 50"/>
          <p:cNvSpPr>
            <a:spLocks/>
          </p:cNvSpPr>
          <p:nvPr/>
        </p:nvSpPr>
        <p:spPr bwMode="auto">
          <a:xfrm>
            <a:off x="4687888" y="4797425"/>
            <a:ext cx="382587" cy="53975"/>
          </a:xfrm>
          <a:custGeom>
            <a:avLst/>
            <a:gdLst/>
            <a:ahLst/>
            <a:cxnLst>
              <a:cxn ang="0">
                <a:pos x="185" y="34"/>
              </a:cxn>
              <a:cxn ang="0">
                <a:pos x="241" y="0"/>
              </a:cxn>
              <a:cxn ang="0">
                <a:pos x="56" y="0"/>
              </a:cxn>
              <a:cxn ang="0">
                <a:pos x="0" y="34"/>
              </a:cxn>
              <a:cxn ang="0">
                <a:pos x="185" y="34"/>
              </a:cxn>
            </a:cxnLst>
            <a:rect l="0" t="0" r="r" b="b"/>
            <a:pathLst>
              <a:path w="241" h="34">
                <a:moveTo>
                  <a:pt x="185" y="34"/>
                </a:moveTo>
                <a:lnTo>
                  <a:pt x="241" y="0"/>
                </a:lnTo>
                <a:lnTo>
                  <a:pt x="56" y="0"/>
                </a:lnTo>
                <a:lnTo>
                  <a:pt x="0" y="34"/>
                </a:lnTo>
                <a:lnTo>
                  <a:pt x="185" y="34"/>
                </a:lnTo>
                <a:close/>
              </a:path>
            </a:pathLst>
          </a:custGeom>
          <a:solidFill>
            <a:srgbClr val="BF00BF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79" name="Freeform 51"/>
          <p:cNvSpPr>
            <a:spLocks/>
          </p:cNvSpPr>
          <p:nvPr/>
        </p:nvSpPr>
        <p:spPr bwMode="auto">
          <a:xfrm>
            <a:off x="5275263" y="3746500"/>
            <a:ext cx="88900" cy="2005013"/>
          </a:xfrm>
          <a:custGeom>
            <a:avLst/>
            <a:gdLst/>
            <a:ahLst/>
            <a:cxnLst>
              <a:cxn ang="0">
                <a:pos x="0" y="1263"/>
              </a:cxn>
              <a:cxn ang="0">
                <a:pos x="0" y="41"/>
              </a:cxn>
              <a:cxn ang="0">
                <a:pos x="56" y="0"/>
              </a:cxn>
              <a:cxn ang="0">
                <a:pos x="56" y="1229"/>
              </a:cxn>
              <a:cxn ang="0">
                <a:pos x="0" y="1263"/>
              </a:cxn>
            </a:cxnLst>
            <a:rect l="0" t="0" r="r" b="b"/>
            <a:pathLst>
              <a:path w="56" h="1263">
                <a:moveTo>
                  <a:pt x="0" y="1263"/>
                </a:moveTo>
                <a:lnTo>
                  <a:pt x="0" y="41"/>
                </a:lnTo>
                <a:lnTo>
                  <a:pt x="56" y="0"/>
                </a:lnTo>
                <a:lnTo>
                  <a:pt x="56" y="1229"/>
                </a:lnTo>
                <a:lnTo>
                  <a:pt x="0" y="1263"/>
                </a:lnTo>
                <a:close/>
              </a:path>
            </a:pathLst>
          </a:custGeom>
          <a:solidFill>
            <a:srgbClr val="80800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80" name="Rectangle 52"/>
          <p:cNvSpPr>
            <a:spLocks noChangeArrowheads="1"/>
          </p:cNvSpPr>
          <p:nvPr/>
        </p:nvSpPr>
        <p:spPr bwMode="auto">
          <a:xfrm>
            <a:off x="4981575" y="3811588"/>
            <a:ext cx="293688" cy="1939925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81" name="Freeform 53"/>
          <p:cNvSpPr>
            <a:spLocks/>
          </p:cNvSpPr>
          <p:nvPr/>
        </p:nvSpPr>
        <p:spPr bwMode="auto">
          <a:xfrm>
            <a:off x="4981575" y="3746500"/>
            <a:ext cx="382588" cy="65088"/>
          </a:xfrm>
          <a:custGeom>
            <a:avLst/>
            <a:gdLst/>
            <a:ahLst/>
            <a:cxnLst>
              <a:cxn ang="0">
                <a:pos x="185" y="41"/>
              </a:cxn>
              <a:cxn ang="0">
                <a:pos x="241" y="0"/>
              </a:cxn>
              <a:cxn ang="0">
                <a:pos x="56" y="0"/>
              </a:cxn>
              <a:cxn ang="0">
                <a:pos x="0" y="41"/>
              </a:cxn>
              <a:cxn ang="0">
                <a:pos x="185" y="41"/>
              </a:cxn>
            </a:cxnLst>
            <a:rect l="0" t="0" r="r" b="b"/>
            <a:pathLst>
              <a:path w="241" h="41">
                <a:moveTo>
                  <a:pt x="185" y="41"/>
                </a:moveTo>
                <a:lnTo>
                  <a:pt x="241" y="0"/>
                </a:lnTo>
                <a:lnTo>
                  <a:pt x="56" y="0"/>
                </a:lnTo>
                <a:lnTo>
                  <a:pt x="0" y="41"/>
                </a:lnTo>
                <a:lnTo>
                  <a:pt x="185" y="41"/>
                </a:lnTo>
                <a:close/>
              </a:path>
            </a:pathLst>
          </a:custGeom>
          <a:solidFill>
            <a:srgbClr val="BFBF0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82" name="Line 54"/>
          <p:cNvSpPr>
            <a:spLocks noChangeShapeType="1"/>
          </p:cNvSpPr>
          <p:nvPr/>
        </p:nvSpPr>
        <p:spPr bwMode="auto">
          <a:xfrm flipV="1">
            <a:off x="1736725" y="2185988"/>
            <a:ext cx="1588" cy="36083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83" name="Line 55"/>
          <p:cNvSpPr>
            <a:spLocks noChangeShapeType="1"/>
          </p:cNvSpPr>
          <p:nvPr/>
        </p:nvSpPr>
        <p:spPr bwMode="auto">
          <a:xfrm flipH="1">
            <a:off x="1677988" y="5794375"/>
            <a:ext cx="587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84" name="Line 56"/>
          <p:cNvSpPr>
            <a:spLocks noChangeShapeType="1"/>
          </p:cNvSpPr>
          <p:nvPr/>
        </p:nvSpPr>
        <p:spPr bwMode="auto">
          <a:xfrm flipH="1">
            <a:off x="1677988" y="5392738"/>
            <a:ext cx="587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85" name="Line 57"/>
          <p:cNvSpPr>
            <a:spLocks noChangeShapeType="1"/>
          </p:cNvSpPr>
          <p:nvPr/>
        </p:nvSpPr>
        <p:spPr bwMode="auto">
          <a:xfrm flipH="1">
            <a:off x="1677988" y="4992688"/>
            <a:ext cx="587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86" name="Line 58"/>
          <p:cNvSpPr>
            <a:spLocks noChangeShapeType="1"/>
          </p:cNvSpPr>
          <p:nvPr/>
        </p:nvSpPr>
        <p:spPr bwMode="auto">
          <a:xfrm flipH="1">
            <a:off x="1677988" y="4591050"/>
            <a:ext cx="587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87" name="Line 59"/>
          <p:cNvSpPr>
            <a:spLocks noChangeShapeType="1"/>
          </p:cNvSpPr>
          <p:nvPr/>
        </p:nvSpPr>
        <p:spPr bwMode="auto">
          <a:xfrm flipH="1">
            <a:off x="1677988" y="4191000"/>
            <a:ext cx="587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88" name="Line 60"/>
          <p:cNvSpPr>
            <a:spLocks noChangeShapeType="1"/>
          </p:cNvSpPr>
          <p:nvPr/>
        </p:nvSpPr>
        <p:spPr bwMode="auto">
          <a:xfrm flipH="1">
            <a:off x="1677988" y="3789363"/>
            <a:ext cx="587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89" name="Line 61"/>
          <p:cNvSpPr>
            <a:spLocks noChangeShapeType="1"/>
          </p:cNvSpPr>
          <p:nvPr/>
        </p:nvSpPr>
        <p:spPr bwMode="auto">
          <a:xfrm flipH="1">
            <a:off x="1677988" y="3389313"/>
            <a:ext cx="587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90" name="Line 62"/>
          <p:cNvSpPr>
            <a:spLocks noChangeShapeType="1"/>
          </p:cNvSpPr>
          <p:nvPr/>
        </p:nvSpPr>
        <p:spPr bwMode="auto">
          <a:xfrm flipH="1">
            <a:off x="1677988" y="2987675"/>
            <a:ext cx="5873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91" name="Line 63"/>
          <p:cNvSpPr>
            <a:spLocks noChangeShapeType="1"/>
          </p:cNvSpPr>
          <p:nvPr/>
        </p:nvSpPr>
        <p:spPr bwMode="auto">
          <a:xfrm flipH="1">
            <a:off x="1677988" y="2586038"/>
            <a:ext cx="587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92" name="Line 64"/>
          <p:cNvSpPr>
            <a:spLocks noChangeShapeType="1"/>
          </p:cNvSpPr>
          <p:nvPr/>
        </p:nvSpPr>
        <p:spPr bwMode="auto">
          <a:xfrm flipH="1">
            <a:off x="1677988" y="2185988"/>
            <a:ext cx="587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593" name="Rectangle 65"/>
          <p:cNvSpPr>
            <a:spLocks noChangeArrowheads="1"/>
          </p:cNvSpPr>
          <p:nvPr/>
        </p:nvSpPr>
        <p:spPr bwMode="auto">
          <a:xfrm>
            <a:off x="1281113" y="5707063"/>
            <a:ext cx="484187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0,00</a:t>
            </a:r>
            <a:endParaRPr lang="en-US"/>
          </a:p>
        </p:txBody>
      </p:sp>
      <p:sp>
        <p:nvSpPr>
          <p:cNvPr id="22594" name="Rectangle 66"/>
          <p:cNvSpPr>
            <a:spLocks noChangeArrowheads="1"/>
          </p:cNvSpPr>
          <p:nvPr/>
        </p:nvSpPr>
        <p:spPr bwMode="auto">
          <a:xfrm>
            <a:off x="1281113" y="5307013"/>
            <a:ext cx="484187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2,00</a:t>
            </a:r>
            <a:endParaRPr lang="en-US"/>
          </a:p>
        </p:txBody>
      </p:sp>
      <p:sp>
        <p:nvSpPr>
          <p:cNvPr id="22595" name="Rectangle 67"/>
          <p:cNvSpPr>
            <a:spLocks noChangeArrowheads="1"/>
          </p:cNvSpPr>
          <p:nvPr/>
        </p:nvSpPr>
        <p:spPr bwMode="auto">
          <a:xfrm>
            <a:off x="1281113" y="4905375"/>
            <a:ext cx="484187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4,00</a:t>
            </a:r>
            <a:endParaRPr lang="en-US"/>
          </a:p>
        </p:txBody>
      </p:sp>
      <p:sp>
        <p:nvSpPr>
          <p:cNvPr id="22596" name="Rectangle 68"/>
          <p:cNvSpPr>
            <a:spLocks noChangeArrowheads="1"/>
          </p:cNvSpPr>
          <p:nvPr/>
        </p:nvSpPr>
        <p:spPr bwMode="auto">
          <a:xfrm>
            <a:off x="1281113" y="4505325"/>
            <a:ext cx="484187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6,00</a:t>
            </a:r>
            <a:endParaRPr lang="en-US"/>
          </a:p>
        </p:txBody>
      </p:sp>
      <p:sp>
        <p:nvSpPr>
          <p:cNvPr id="22597" name="Rectangle 69"/>
          <p:cNvSpPr>
            <a:spLocks noChangeArrowheads="1"/>
          </p:cNvSpPr>
          <p:nvPr/>
        </p:nvSpPr>
        <p:spPr bwMode="auto">
          <a:xfrm>
            <a:off x="1281113" y="4103688"/>
            <a:ext cx="484187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8,00</a:t>
            </a:r>
            <a:endParaRPr lang="en-US"/>
          </a:p>
        </p:txBody>
      </p:sp>
      <p:sp>
        <p:nvSpPr>
          <p:cNvPr id="22598" name="Rectangle 70"/>
          <p:cNvSpPr>
            <a:spLocks noChangeArrowheads="1"/>
          </p:cNvSpPr>
          <p:nvPr/>
        </p:nvSpPr>
        <p:spPr bwMode="auto">
          <a:xfrm>
            <a:off x="1179513" y="3703638"/>
            <a:ext cx="601662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10,00</a:t>
            </a:r>
            <a:endParaRPr lang="en-US"/>
          </a:p>
        </p:txBody>
      </p:sp>
      <p:sp>
        <p:nvSpPr>
          <p:cNvPr id="22599" name="Rectangle 71"/>
          <p:cNvSpPr>
            <a:spLocks noChangeArrowheads="1"/>
          </p:cNvSpPr>
          <p:nvPr/>
        </p:nvSpPr>
        <p:spPr bwMode="auto">
          <a:xfrm>
            <a:off x="1179513" y="3302000"/>
            <a:ext cx="601662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12,00</a:t>
            </a:r>
            <a:endParaRPr lang="en-US"/>
          </a:p>
        </p:txBody>
      </p:sp>
      <p:sp>
        <p:nvSpPr>
          <p:cNvPr id="22600" name="Rectangle 72"/>
          <p:cNvSpPr>
            <a:spLocks noChangeArrowheads="1"/>
          </p:cNvSpPr>
          <p:nvPr/>
        </p:nvSpPr>
        <p:spPr bwMode="auto">
          <a:xfrm>
            <a:off x="1179513" y="2900363"/>
            <a:ext cx="601662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14,00</a:t>
            </a:r>
            <a:endParaRPr lang="en-US"/>
          </a:p>
        </p:txBody>
      </p:sp>
      <p:sp>
        <p:nvSpPr>
          <p:cNvPr id="22601" name="Rectangle 73"/>
          <p:cNvSpPr>
            <a:spLocks noChangeArrowheads="1"/>
          </p:cNvSpPr>
          <p:nvPr/>
        </p:nvSpPr>
        <p:spPr bwMode="auto">
          <a:xfrm>
            <a:off x="1179513" y="2500313"/>
            <a:ext cx="601662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16,00</a:t>
            </a:r>
            <a:endParaRPr lang="en-US"/>
          </a:p>
        </p:txBody>
      </p:sp>
      <p:sp>
        <p:nvSpPr>
          <p:cNvPr id="22602" name="Rectangle 74"/>
          <p:cNvSpPr>
            <a:spLocks noChangeArrowheads="1"/>
          </p:cNvSpPr>
          <p:nvPr/>
        </p:nvSpPr>
        <p:spPr bwMode="auto">
          <a:xfrm>
            <a:off x="1179513" y="2098675"/>
            <a:ext cx="601662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18,00</a:t>
            </a:r>
            <a:endParaRPr lang="en-US"/>
          </a:p>
        </p:txBody>
      </p:sp>
      <p:sp>
        <p:nvSpPr>
          <p:cNvPr id="22603" name="Line 75"/>
          <p:cNvSpPr>
            <a:spLocks noChangeShapeType="1"/>
          </p:cNvSpPr>
          <p:nvPr/>
        </p:nvSpPr>
        <p:spPr bwMode="auto">
          <a:xfrm>
            <a:off x="1736725" y="5794375"/>
            <a:ext cx="36703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604" name="Line 76"/>
          <p:cNvSpPr>
            <a:spLocks noChangeShapeType="1"/>
          </p:cNvSpPr>
          <p:nvPr/>
        </p:nvSpPr>
        <p:spPr bwMode="auto">
          <a:xfrm>
            <a:off x="1736725" y="5794375"/>
            <a:ext cx="1588" cy="428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605" name="Line 77"/>
          <p:cNvSpPr>
            <a:spLocks noChangeShapeType="1"/>
          </p:cNvSpPr>
          <p:nvPr/>
        </p:nvSpPr>
        <p:spPr bwMode="auto">
          <a:xfrm>
            <a:off x="5407025" y="5794375"/>
            <a:ext cx="1588" cy="428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606" name="Rectangle 78"/>
          <p:cNvSpPr>
            <a:spLocks noChangeArrowheads="1"/>
          </p:cNvSpPr>
          <p:nvPr/>
        </p:nvSpPr>
        <p:spPr bwMode="auto">
          <a:xfrm>
            <a:off x="3336925" y="5870575"/>
            <a:ext cx="35083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Bra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z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il</a:t>
            </a:r>
            <a:endParaRPr lang="en-US"/>
          </a:p>
        </p:txBody>
      </p:sp>
      <p:sp>
        <p:nvSpPr>
          <p:cNvPr id="22607" name="Rectangle 79"/>
          <p:cNvSpPr>
            <a:spLocks noChangeArrowheads="1"/>
          </p:cNvSpPr>
          <p:nvPr/>
        </p:nvSpPr>
        <p:spPr bwMode="auto">
          <a:xfrm>
            <a:off x="5834063" y="1860550"/>
            <a:ext cx="2157412" cy="44100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608" name="Rectangle 80"/>
          <p:cNvSpPr>
            <a:spLocks noChangeArrowheads="1"/>
          </p:cNvSpPr>
          <p:nvPr/>
        </p:nvSpPr>
        <p:spPr bwMode="auto">
          <a:xfrm>
            <a:off x="5907088" y="1947863"/>
            <a:ext cx="103187" cy="74612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609" name="Rectangle 81"/>
          <p:cNvSpPr>
            <a:spLocks noChangeArrowheads="1"/>
          </p:cNvSpPr>
          <p:nvPr/>
        </p:nvSpPr>
        <p:spPr bwMode="auto">
          <a:xfrm>
            <a:off x="6069013" y="1893888"/>
            <a:ext cx="8334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ICIENC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Y</a:t>
            </a:r>
            <a:endParaRPr lang="en-US"/>
          </a:p>
        </p:txBody>
      </p:sp>
      <p:sp>
        <p:nvSpPr>
          <p:cNvPr id="22610" name="Rectangle 82"/>
          <p:cNvSpPr>
            <a:spLocks noChangeArrowheads="1"/>
          </p:cNvSpPr>
          <p:nvPr/>
        </p:nvSpPr>
        <p:spPr bwMode="auto">
          <a:xfrm>
            <a:off x="5907088" y="2347913"/>
            <a:ext cx="103187" cy="76200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611" name="Rectangle 83"/>
          <p:cNvSpPr>
            <a:spLocks noChangeArrowheads="1"/>
          </p:cNvSpPr>
          <p:nvPr/>
        </p:nvSpPr>
        <p:spPr bwMode="auto">
          <a:xfrm>
            <a:off x="6069013" y="2293938"/>
            <a:ext cx="4349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RIT</a:t>
            </a:r>
            <a:endParaRPr lang="en-US"/>
          </a:p>
        </p:txBody>
      </p:sp>
      <p:sp>
        <p:nvSpPr>
          <p:cNvPr id="22612" name="Rectangle 84"/>
          <p:cNvSpPr>
            <a:spLocks noChangeArrowheads="1"/>
          </p:cNvSpPr>
          <p:nvPr/>
        </p:nvSpPr>
        <p:spPr bwMode="auto">
          <a:xfrm>
            <a:off x="5907088" y="2749550"/>
            <a:ext cx="103187" cy="76200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613" name="Rectangle 85"/>
          <p:cNvSpPr>
            <a:spLocks noChangeArrowheads="1"/>
          </p:cNvSpPr>
          <p:nvPr/>
        </p:nvSpPr>
        <p:spPr bwMode="auto">
          <a:xfrm>
            <a:off x="6069013" y="2695575"/>
            <a:ext cx="9445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STRUCTURAL</a:t>
            </a:r>
            <a:endParaRPr lang="en-US"/>
          </a:p>
        </p:txBody>
      </p:sp>
      <p:sp>
        <p:nvSpPr>
          <p:cNvPr id="22614" name="Rectangle 86"/>
          <p:cNvSpPr>
            <a:spLocks noChangeArrowheads="1"/>
          </p:cNvSpPr>
          <p:nvPr/>
        </p:nvSpPr>
        <p:spPr bwMode="auto">
          <a:xfrm>
            <a:off x="6069013" y="2868613"/>
            <a:ext cx="1012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22615" name="Rectangle 87"/>
          <p:cNvSpPr>
            <a:spLocks noChangeArrowheads="1"/>
          </p:cNvSpPr>
          <p:nvPr/>
        </p:nvSpPr>
        <p:spPr bwMode="auto">
          <a:xfrm>
            <a:off x="5907088" y="3149600"/>
            <a:ext cx="103187" cy="76200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616" name="Rectangle 88"/>
          <p:cNvSpPr>
            <a:spLocks noChangeArrowheads="1"/>
          </p:cNvSpPr>
          <p:nvPr/>
        </p:nvSpPr>
        <p:spPr bwMode="auto">
          <a:xfrm>
            <a:off x="6069013" y="3095625"/>
            <a:ext cx="5508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Strategic</a:t>
            </a:r>
            <a:endParaRPr lang="en-US"/>
          </a:p>
        </p:txBody>
      </p:sp>
      <p:sp>
        <p:nvSpPr>
          <p:cNvPr id="22617" name="Rectangle 89"/>
          <p:cNvSpPr>
            <a:spLocks noChangeArrowheads="1"/>
          </p:cNvSpPr>
          <p:nvPr/>
        </p:nvSpPr>
        <p:spPr bwMode="auto">
          <a:xfrm>
            <a:off x="6069013" y="3268663"/>
            <a:ext cx="762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22618" name="Rectangle 90"/>
          <p:cNvSpPr>
            <a:spLocks noChangeArrowheads="1"/>
          </p:cNvSpPr>
          <p:nvPr/>
        </p:nvSpPr>
        <p:spPr bwMode="auto">
          <a:xfrm>
            <a:off x="5907088" y="3551238"/>
            <a:ext cx="103187" cy="76200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619" name="Rectangle 91"/>
          <p:cNvSpPr>
            <a:spLocks noChangeArrowheads="1"/>
          </p:cNvSpPr>
          <p:nvPr/>
        </p:nvSpPr>
        <p:spPr bwMode="auto">
          <a:xfrm>
            <a:off x="6069013" y="3497263"/>
            <a:ext cx="16144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Management Consistency</a:t>
            </a:r>
            <a:endParaRPr lang="en-US"/>
          </a:p>
        </p:txBody>
      </p:sp>
      <p:sp>
        <p:nvSpPr>
          <p:cNvPr id="22620" name="Rectangle 92"/>
          <p:cNvSpPr>
            <a:spLocks noChangeArrowheads="1"/>
          </p:cNvSpPr>
          <p:nvPr/>
        </p:nvSpPr>
        <p:spPr bwMode="auto">
          <a:xfrm>
            <a:off x="5907088" y="3952875"/>
            <a:ext cx="103187" cy="74613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621" name="Rectangle 93"/>
          <p:cNvSpPr>
            <a:spLocks noChangeArrowheads="1"/>
          </p:cNvSpPr>
          <p:nvPr/>
        </p:nvSpPr>
        <p:spPr bwMode="auto">
          <a:xfrm>
            <a:off x="6069013" y="3897313"/>
            <a:ext cx="13049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Process Consistency</a:t>
            </a:r>
            <a:endParaRPr lang="en-US"/>
          </a:p>
        </p:txBody>
      </p:sp>
      <p:sp>
        <p:nvSpPr>
          <p:cNvPr id="22623" name="Rectangle 95"/>
          <p:cNvSpPr>
            <a:spLocks noChangeArrowheads="1"/>
          </p:cNvSpPr>
          <p:nvPr/>
        </p:nvSpPr>
        <p:spPr bwMode="auto">
          <a:xfrm>
            <a:off x="5907088" y="4352925"/>
            <a:ext cx="103187" cy="76200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624" name="Rectangle 96"/>
          <p:cNvSpPr>
            <a:spLocks noChangeArrowheads="1"/>
          </p:cNvSpPr>
          <p:nvPr/>
        </p:nvSpPr>
        <p:spPr bwMode="auto">
          <a:xfrm>
            <a:off x="6069013" y="4298950"/>
            <a:ext cx="8953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FUNCTIONAL</a:t>
            </a:r>
            <a:endParaRPr lang="en-US"/>
          </a:p>
        </p:txBody>
      </p:sp>
      <p:sp>
        <p:nvSpPr>
          <p:cNvPr id="22625" name="Rectangle 97"/>
          <p:cNvSpPr>
            <a:spLocks noChangeArrowheads="1"/>
          </p:cNvSpPr>
          <p:nvPr/>
        </p:nvSpPr>
        <p:spPr bwMode="auto">
          <a:xfrm>
            <a:off x="6069013" y="4471988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22626" name="Rectangle 98"/>
          <p:cNvSpPr>
            <a:spLocks noChangeArrowheads="1"/>
          </p:cNvSpPr>
          <p:nvPr/>
        </p:nvSpPr>
        <p:spPr bwMode="auto">
          <a:xfrm>
            <a:off x="5907088" y="4754563"/>
            <a:ext cx="103187" cy="74612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627" name="Rectangle 99"/>
          <p:cNvSpPr>
            <a:spLocks noChangeArrowheads="1"/>
          </p:cNvSpPr>
          <p:nvPr/>
        </p:nvSpPr>
        <p:spPr bwMode="auto">
          <a:xfrm>
            <a:off x="6069013" y="4700588"/>
            <a:ext cx="792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endParaRPr lang="en-US"/>
          </a:p>
        </p:txBody>
      </p:sp>
      <p:sp>
        <p:nvSpPr>
          <p:cNvPr id="22628" name="Rectangle 100"/>
          <p:cNvSpPr>
            <a:spLocks noChangeArrowheads="1"/>
          </p:cNvSpPr>
          <p:nvPr/>
        </p:nvSpPr>
        <p:spPr bwMode="auto">
          <a:xfrm>
            <a:off x="5907088" y="5154613"/>
            <a:ext cx="103187" cy="76200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629" name="Rectangle 101"/>
          <p:cNvSpPr>
            <a:spLocks noChangeArrowheads="1"/>
          </p:cNvSpPr>
          <p:nvPr/>
        </p:nvSpPr>
        <p:spPr bwMode="auto">
          <a:xfrm>
            <a:off x="6069013" y="5100638"/>
            <a:ext cx="1427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Incentive Effectiveness</a:t>
            </a:r>
            <a:endParaRPr lang="en-US"/>
          </a:p>
        </p:txBody>
      </p:sp>
      <p:sp>
        <p:nvSpPr>
          <p:cNvPr id="22630" name="Rectangle 102"/>
          <p:cNvSpPr>
            <a:spLocks noChangeArrowheads="1"/>
          </p:cNvSpPr>
          <p:nvPr/>
        </p:nvSpPr>
        <p:spPr bwMode="auto">
          <a:xfrm>
            <a:off x="5907088" y="5556250"/>
            <a:ext cx="103187" cy="76200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631" name="Rectangle 103"/>
          <p:cNvSpPr>
            <a:spLocks noChangeArrowheads="1"/>
          </p:cNvSpPr>
          <p:nvPr/>
        </p:nvSpPr>
        <p:spPr bwMode="auto">
          <a:xfrm>
            <a:off x="6069013" y="5502275"/>
            <a:ext cx="577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ty</a:t>
            </a:r>
            <a:endParaRPr lang="en-US"/>
          </a:p>
        </p:txBody>
      </p:sp>
      <p:sp>
        <p:nvSpPr>
          <p:cNvPr id="22632" name="Rectangle 104"/>
          <p:cNvSpPr>
            <a:spLocks noChangeArrowheads="1"/>
          </p:cNvSpPr>
          <p:nvPr/>
        </p:nvSpPr>
        <p:spPr bwMode="auto">
          <a:xfrm>
            <a:off x="5907088" y="5956300"/>
            <a:ext cx="103187" cy="76200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633" name="Rectangle 105"/>
          <p:cNvSpPr>
            <a:spLocks noChangeArrowheads="1"/>
          </p:cNvSpPr>
          <p:nvPr/>
        </p:nvSpPr>
        <p:spPr bwMode="auto">
          <a:xfrm>
            <a:off x="6069013" y="5902325"/>
            <a:ext cx="955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INTEGRATING</a:t>
            </a:r>
            <a:endParaRPr lang="en-US"/>
          </a:p>
        </p:txBody>
      </p:sp>
      <p:sp>
        <p:nvSpPr>
          <p:cNvPr id="22634" name="Rectangle 106"/>
          <p:cNvSpPr>
            <a:spLocks noChangeArrowheads="1"/>
          </p:cNvSpPr>
          <p:nvPr/>
        </p:nvSpPr>
        <p:spPr bwMode="auto">
          <a:xfrm>
            <a:off x="6069013" y="6075363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22635" name="Rectangle 107"/>
          <p:cNvSpPr>
            <a:spLocks noChangeArrowheads="1"/>
          </p:cNvSpPr>
          <p:nvPr/>
        </p:nvSpPr>
        <p:spPr bwMode="auto">
          <a:xfrm>
            <a:off x="987425" y="1730375"/>
            <a:ext cx="7062788" cy="4681538"/>
          </a:xfrm>
          <a:prstGeom prst="rect">
            <a:avLst/>
          </a:prstGeom>
          <a:noFill/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772400" cy="1143000"/>
          </a:xfrm>
        </p:spPr>
        <p:txBody>
          <a:bodyPr/>
          <a:lstStyle/>
          <a:p>
            <a:r>
              <a:rPr lang="es-ES" sz="4000">
                <a:latin typeface="Arial" pitchFamily="34" charset="0"/>
              </a:rPr>
              <a:t>COLOMBIA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73213"/>
            <a:ext cx="7391400" cy="481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943600" y="1752600"/>
            <a:ext cx="2157413" cy="44100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6016625" y="1839913"/>
            <a:ext cx="103188" cy="74612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6178550" y="1785938"/>
            <a:ext cx="83343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ICIENC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Y</a:t>
            </a:r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6016625" y="2239963"/>
            <a:ext cx="103188" cy="76200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6178550" y="2185988"/>
            <a:ext cx="4349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RIT</a:t>
            </a:r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6016625" y="2641600"/>
            <a:ext cx="103188" cy="76200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6178550" y="2587625"/>
            <a:ext cx="94456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STRUCTURAL</a:t>
            </a:r>
            <a:endParaRPr lang="en-US"/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6178550" y="2760663"/>
            <a:ext cx="1012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6016625" y="3041650"/>
            <a:ext cx="103188" cy="76200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6178550" y="2987675"/>
            <a:ext cx="55086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Strategic</a:t>
            </a:r>
            <a:endParaRPr lang="en-US"/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6178550" y="3160713"/>
            <a:ext cx="762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6016625" y="3443288"/>
            <a:ext cx="103188" cy="76200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6178550" y="3389313"/>
            <a:ext cx="1614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Management Consistency</a:t>
            </a:r>
            <a:endParaRPr lang="en-US"/>
          </a:p>
        </p:txBody>
      </p:sp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6016625" y="3844925"/>
            <a:ext cx="103188" cy="74613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6178550" y="3789363"/>
            <a:ext cx="13049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Process Consistency</a:t>
            </a:r>
            <a:endParaRPr lang="en-US"/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6016625" y="4244975"/>
            <a:ext cx="103188" cy="76200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6178550" y="4191000"/>
            <a:ext cx="8953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FUNCTIONAL</a:t>
            </a:r>
            <a:endParaRPr lang="en-US"/>
          </a:p>
        </p:txBody>
      </p:sp>
      <p:sp>
        <p:nvSpPr>
          <p:cNvPr id="23573" name="Rectangle 21"/>
          <p:cNvSpPr>
            <a:spLocks noChangeArrowheads="1"/>
          </p:cNvSpPr>
          <p:nvPr/>
        </p:nvSpPr>
        <p:spPr bwMode="auto">
          <a:xfrm>
            <a:off x="6178550" y="4364038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6016625" y="4646613"/>
            <a:ext cx="103188" cy="74612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5" name="Rectangle 23"/>
          <p:cNvSpPr>
            <a:spLocks noChangeArrowheads="1"/>
          </p:cNvSpPr>
          <p:nvPr/>
        </p:nvSpPr>
        <p:spPr bwMode="auto">
          <a:xfrm>
            <a:off x="6178550" y="4592638"/>
            <a:ext cx="79216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endParaRPr lang="en-US"/>
          </a:p>
        </p:txBody>
      </p:sp>
      <p:sp>
        <p:nvSpPr>
          <p:cNvPr id="23576" name="Rectangle 24"/>
          <p:cNvSpPr>
            <a:spLocks noChangeArrowheads="1"/>
          </p:cNvSpPr>
          <p:nvPr/>
        </p:nvSpPr>
        <p:spPr bwMode="auto">
          <a:xfrm>
            <a:off x="6016625" y="5046663"/>
            <a:ext cx="103188" cy="76200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7" name="Rectangle 25"/>
          <p:cNvSpPr>
            <a:spLocks noChangeArrowheads="1"/>
          </p:cNvSpPr>
          <p:nvPr/>
        </p:nvSpPr>
        <p:spPr bwMode="auto">
          <a:xfrm>
            <a:off x="6178550" y="4992688"/>
            <a:ext cx="142716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Incentive Effectiveness</a:t>
            </a:r>
            <a:endParaRPr lang="en-US"/>
          </a:p>
        </p:txBody>
      </p:sp>
      <p:sp>
        <p:nvSpPr>
          <p:cNvPr id="23578" name="Rectangle 26"/>
          <p:cNvSpPr>
            <a:spLocks noChangeArrowheads="1"/>
          </p:cNvSpPr>
          <p:nvPr/>
        </p:nvSpPr>
        <p:spPr bwMode="auto">
          <a:xfrm>
            <a:off x="6016625" y="5448300"/>
            <a:ext cx="103188" cy="76200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9" name="Rectangle 27"/>
          <p:cNvSpPr>
            <a:spLocks noChangeArrowheads="1"/>
          </p:cNvSpPr>
          <p:nvPr/>
        </p:nvSpPr>
        <p:spPr bwMode="auto">
          <a:xfrm>
            <a:off x="6178550" y="5394325"/>
            <a:ext cx="577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ty</a:t>
            </a:r>
            <a:endParaRPr lang="en-US"/>
          </a:p>
        </p:txBody>
      </p:sp>
      <p:sp>
        <p:nvSpPr>
          <p:cNvPr id="23580" name="Rectangle 28"/>
          <p:cNvSpPr>
            <a:spLocks noChangeArrowheads="1"/>
          </p:cNvSpPr>
          <p:nvPr/>
        </p:nvSpPr>
        <p:spPr bwMode="auto">
          <a:xfrm>
            <a:off x="6016625" y="5848350"/>
            <a:ext cx="103188" cy="76200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81" name="Rectangle 29"/>
          <p:cNvSpPr>
            <a:spLocks noChangeArrowheads="1"/>
          </p:cNvSpPr>
          <p:nvPr/>
        </p:nvSpPr>
        <p:spPr bwMode="auto">
          <a:xfrm>
            <a:off x="6178550" y="5794375"/>
            <a:ext cx="955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INTEGRATING</a:t>
            </a:r>
            <a:endParaRPr lang="en-US"/>
          </a:p>
        </p:txBody>
      </p:sp>
      <p:sp>
        <p:nvSpPr>
          <p:cNvPr id="23582" name="Rectangle 30"/>
          <p:cNvSpPr>
            <a:spLocks noChangeArrowheads="1"/>
          </p:cNvSpPr>
          <p:nvPr/>
        </p:nvSpPr>
        <p:spPr bwMode="auto">
          <a:xfrm>
            <a:off x="6178550" y="5967413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itchFamily="34" charset="0"/>
              </a:rPr>
              <a:t>COSTA RICA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7315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5715000" y="1828800"/>
            <a:ext cx="2157413" cy="44100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5788025" y="1916113"/>
            <a:ext cx="103188" cy="74612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5949950" y="1862138"/>
            <a:ext cx="83343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ICIENC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Y</a:t>
            </a:r>
            <a:endParaRPr lang="en-US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5788025" y="2316163"/>
            <a:ext cx="103188" cy="76200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5949950" y="2262188"/>
            <a:ext cx="4349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RIT</a:t>
            </a:r>
            <a:endParaRPr lang="en-US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5788025" y="2717800"/>
            <a:ext cx="103188" cy="76200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5949950" y="2663825"/>
            <a:ext cx="94456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STRUCTURAL</a:t>
            </a:r>
            <a:endParaRPr lang="en-US"/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5949950" y="2836863"/>
            <a:ext cx="1012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5788025" y="3117850"/>
            <a:ext cx="103188" cy="76200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5949950" y="3063875"/>
            <a:ext cx="55086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Strategic</a:t>
            </a:r>
            <a:endParaRPr lang="en-US"/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5949950" y="3236913"/>
            <a:ext cx="762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5788025" y="3519488"/>
            <a:ext cx="103188" cy="76200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5949950" y="3465513"/>
            <a:ext cx="16144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Management Consistency</a:t>
            </a:r>
            <a:endParaRPr lang="en-US"/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5788025" y="3921125"/>
            <a:ext cx="103188" cy="74613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5949950" y="3865563"/>
            <a:ext cx="13049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Process Consistency</a:t>
            </a:r>
            <a:endParaRPr lang="en-US"/>
          </a:p>
        </p:txBody>
      </p:sp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5788025" y="4321175"/>
            <a:ext cx="103188" cy="76200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96" name="Rectangle 20"/>
          <p:cNvSpPr>
            <a:spLocks noChangeArrowheads="1"/>
          </p:cNvSpPr>
          <p:nvPr/>
        </p:nvSpPr>
        <p:spPr bwMode="auto">
          <a:xfrm>
            <a:off x="5949950" y="4267200"/>
            <a:ext cx="8953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FUNCTIONAL</a:t>
            </a:r>
            <a:endParaRPr lang="en-US"/>
          </a:p>
        </p:txBody>
      </p:sp>
      <p:sp>
        <p:nvSpPr>
          <p:cNvPr id="24597" name="Rectangle 21"/>
          <p:cNvSpPr>
            <a:spLocks noChangeArrowheads="1"/>
          </p:cNvSpPr>
          <p:nvPr/>
        </p:nvSpPr>
        <p:spPr bwMode="auto">
          <a:xfrm>
            <a:off x="5949950" y="4440238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24598" name="Rectangle 22"/>
          <p:cNvSpPr>
            <a:spLocks noChangeArrowheads="1"/>
          </p:cNvSpPr>
          <p:nvPr/>
        </p:nvSpPr>
        <p:spPr bwMode="auto">
          <a:xfrm>
            <a:off x="5788025" y="4722813"/>
            <a:ext cx="103188" cy="74612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99" name="Rectangle 23"/>
          <p:cNvSpPr>
            <a:spLocks noChangeArrowheads="1"/>
          </p:cNvSpPr>
          <p:nvPr/>
        </p:nvSpPr>
        <p:spPr bwMode="auto">
          <a:xfrm>
            <a:off x="5949950" y="4668838"/>
            <a:ext cx="79216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endParaRPr lang="en-US"/>
          </a:p>
        </p:txBody>
      </p:sp>
      <p:sp>
        <p:nvSpPr>
          <p:cNvPr id="24600" name="Rectangle 24"/>
          <p:cNvSpPr>
            <a:spLocks noChangeArrowheads="1"/>
          </p:cNvSpPr>
          <p:nvPr/>
        </p:nvSpPr>
        <p:spPr bwMode="auto">
          <a:xfrm>
            <a:off x="5788025" y="5122863"/>
            <a:ext cx="103188" cy="76200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01" name="Rectangle 25"/>
          <p:cNvSpPr>
            <a:spLocks noChangeArrowheads="1"/>
          </p:cNvSpPr>
          <p:nvPr/>
        </p:nvSpPr>
        <p:spPr bwMode="auto">
          <a:xfrm>
            <a:off x="5949950" y="5068888"/>
            <a:ext cx="142716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Incentive Effectiveness</a:t>
            </a:r>
            <a:endParaRPr lang="en-US"/>
          </a:p>
        </p:txBody>
      </p:sp>
      <p:sp>
        <p:nvSpPr>
          <p:cNvPr id="24602" name="Rectangle 26"/>
          <p:cNvSpPr>
            <a:spLocks noChangeArrowheads="1"/>
          </p:cNvSpPr>
          <p:nvPr/>
        </p:nvSpPr>
        <p:spPr bwMode="auto">
          <a:xfrm>
            <a:off x="5788025" y="5524500"/>
            <a:ext cx="103188" cy="76200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03" name="Rectangle 27"/>
          <p:cNvSpPr>
            <a:spLocks noChangeArrowheads="1"/>
          </p:cNvSpPr>
          <p:nvPr/>
        </p:nvSpPr>
        <p:spPr bwMode="auto">
          <a:xfrm>
            <a:off x="5949950" y="5470525"/>
            <a:ext cx="577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ty</a:t>
            </a:r>
            <a:endParaRPr lang="en-US"/>
          </a:p>
        </p:txBody>
      </p:sp>
      <p:sp>
        <p:nvSpPr>
          <p:cNvPr id="24604" name="Rectangle 28"/>
          <p:cNvSpPr>
            <a:spLocks noChangeArrowheads="1"/>
          </p:cNvSpPr>
          <p:nvPr/>
        </p:nvSpPr>
        <p:spPr bwMode="auto">
          <a:xfrm>
            <a:off x="5788025" y="5924550"/>
            <a:ext cx="103188" cy="76200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605" name="Rectangle 29"/>
          <p:cNvSpPr>
            <a:spLocks noChangeArrowheads="1"/>
          </p:cNvSpPr>
          <p:nvPr/>
        </p:nvSpPr>
        <p:spPr bwMode="auto">
          <a:xfrm>
            <a:off x="5949950" y="5870575"/>
            <a:ext cx="955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INTEGRATING</a:t>
            </a:r>
            <a:endParaRPr lang="en-US"/>
          </a:p>
        </p:txBody>
      </p:sp>
      <p:sp>
        <p:nvSpPr>
          <p:cNvPr id="24606" name="Rectangle 30"/>
          <p:cNvSpPr>
            <a:spLocks noChangeArrowheads="1"/>
          </p:cNvSpPr>
          <p:nvPr/>
        </p:nvSpPr>
        <p:spPr bwMode="auto">
          <a:xfrm>
            <a:off x="5949950" y="6043613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itchFamily="34" charset="0"/>
              </a:rPr>
              <a:t>ECUADOR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785938"/>
            <a:ext cx="74676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5834063" y="1860550"/>
            <a:ext cx="2157412" cy="44100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5907088" y="1947863"/>
            <a:ext cx="103187" cy="74612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6069013" y="1893888"/>
            <a:ext cx="8334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ICIENC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Y</a:t>
            </a:r>
            <a:endParaRPr lang="en-US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5907088" y="2347913"/>
            <a:ext cx="103187" cy="76200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6069013" y="2293938"/>
            <a:ext cx="4349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RIT</a:t>
            </a:r>
            <a:endParaRPr lang="en-US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5907088" y="2749550"/>
            <a:ext cx="103187" cy="76200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6069013" y="2695575"/>
            <a:ext cx="9445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STRUCTURAL</a:t>
            </a:r>
            <a:endParaRPr lang="en-US"/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6069013" y="2868613"/>
            <a:ext cx="1012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5907088" y="3149600"/>
            <a:ext cx="103187" cy="76200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6069013" y="3095625"/>
            <a:ext cx="5508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Strategic</a:t>
            </a:r>
            <a:endParaRPr lang="en-US"/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6069013" y="3268663"/>
            <a:ext cx="762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5907088" y="3551238"/>
            <a:ext cx="103187" cy="76200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6069013" y="3497263"/>
            <a:ext cx="16144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Management Consistency</a:t>
            </a:r>
            <a:endParaRPr 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5907088" y="3952875"/>
            <a:ext cx="103187" cy="74613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18" name="Rectangle 18"/>
          <p:cNvSpPr>
            <a:spLocks noChangeArrowheads="1"/>
          </p:cNvSpPr>
          <p:nvPr/>
        </p:nvSpPr>
        <p:spPr bwMode="auto">
          <a:xfrm>
            <a:off x="6069013" y="3897313"/>
            <a:ext cx="13049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Process Consistency</a:t>
            </a:r>
            <a:endParaRPr 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5907088" y="4352925"/>
            <a:ext cx="103187" cy="76200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20" name="Rectangle 20"/>
          <p:cNvSpPr>
            <a:spLocks noChangeArrowheads="1"/>
          </p:cNvSpPr>
          <p:nvPr/>
        </p:nvSpPr>
        <p:spPr bwMode="auto">
          <a:xfrm>
            <a:off x="6069013" y="4298950"/>
            <a:ext cx="8953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FUNCTIONAL</a:t>
            </a:r>
            <a:endParaRPr 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6069013" y="4471988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25622" name="Rectangle 22"/>
          <p:cNvSpPr>
            <a:spLocks noChangeArrowheads="1"/>
          </p:cNvSpPr>
          <p:nvPr/>
        </p:nvSpPr>
        <p:spPr bwMode="auto">
          <a:xfrm>
            <a:off x="5907088" y="4754563"/>
            <a:ext cx="103187" cy="74612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6069013" y="4700588"/>
            <a:ext cx="792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endParaRPr lang="en-US"/>
          </a:p>
        </p:txBody>
      </p:sp>
      <p:sp>
        <p:nvSpPr>
          <p:cNvPr id="25624" name="Rectangle 24"/>
          <p:cNvSpPr>
            <a:spLocks noChangeArrowheads="1"/>
          </p:cNvSpPr>
          <p:nvPr/>
        </p:nvSpPr>
        <p:spPr bwMode="auto">
          <a:xfrm>
            <a:off x="5907088" y="5154613"/>
            <a:ext cx="103187" cy="76200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6069013" y="5100638"/>
            <a:ext cx="1427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Incentive Effectiveness</a:t>
            </a:r>
            <a:endParaRPr lang="en-US"/>
          </a:p>
        </p:txBody>
      </p:sp>
      <p:sp>
        <p:nvSpPr>
          <p:cNvPr id="25626" name="Rectangle 26"/>
          <p:cNvSpPr>
            <a:spLocks noChangeArrowheads="1"/>
          </p:cNvSpPr>
          <p:nvPr/>
        </p:nvSpPr>
        <p:spPr bwMode="auto">
          <a:xfrm>
            <a:off x="5907088" y="5556250"/>
            <a:ext cx="103187" cy="76200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27" name="Rectangle 27"/>
          <p:cNvSpPr>
            <a:spLocks noChangeArrowheads="1"/>
          </p:cNvSpPr>
          <p:nvPr/>
        </p:nvSpPr>
        <p:spPr bwMode="auto">
          <a:xfrm>
            <a:off x="6069013" y="5502275"/>
            <a:ext cx="577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ty</a:t>
            </a:r>
            <a:endParaRPr lang="en-US"/>
          </a:p>
        </p:txBody>
      </p:sp>
      <p:sp>
        <p:nvSpPr>
          <p:cNvPr id="25628" name="Rectangle 28"/>
          <p:cNvSpPr>
            <a:spLocks noChangeArrowheads="1"/>
          </p:cNvSpPr>
          <p:nvPr/>
        </p:nvSpPr>
        <p:spPr bwMode="auto">
          <a:xfrm>
            <a:off x="5907088" y="5956300"/>
            <a:ext cx="103187" cy="76200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29" name="Rectangle 29"/>
          <p:cNvSpPr>
            <a:spLocks noChangeArrowheads="1"/>
          </p:cNvSpPr>
          <p:nvPr/>
        </p:nvSpPr>
        <p:spPr bwMode="auto">
          <a:xfrm>
            <a:off x="6069013" y="5902325"/>
            <a:ext cx="955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INTEGRATING</a:t>
            </a:r>
            <a:endParaRPr lang="en-US"/>
          </a:p>
        </p:txBody>
      </p:sp>
      <p:sp>
        <p:nvSpPr>
          <p:cNvPr id="25630" name="Rectangle 30"/>
          <p:cNvSpPr>
            <a:spLocks noChangeArrowheads="1"/>
          </p:cNvSpPr>
          <p:nvPr/>
        </p:nvSpPr>
        <p:spPr bwMode="auto">
          <a:xfrm>
            <a:off x="6069013" y="6075363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itchFamily="34" charset="0"/>
              </a:rPr>
              <a:t>*PERU I</a:t>
            </a:r>
          </a:p>
        </p:txBody>
      </p:sp>
      <p:sp>
        <p:nvSpPr>
          <p:cNvPr id="26656" name="Rectangle 32"/>
          <p:cNvSpPr>
            <a:spLocks noChangeArrowheads="1"/>
          </p:cNvSpPr>
          <p:nvPr/>
        </p:nvSpPr>
        <p:spPr bwMode="auto">
          <a:xfrm>
            <a:off x="687388" y="1806575"/>
            <a:ext cx="7434262" cy="4452938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57" name="Freeform 33"/>
          <p:cNvSpPr>
            <a:spLocks/>
          </p:cNvSpPr>
          <p:nvPr/>
        </p:nvSpPr>
        <p:spPr bwMode="auto">
          <a:xfrm>
            <a:off x="1366838" y="5583238"/>
            <a:ext cx="4235450" cy="139700"/>
          </a:xfrm>
          <a:custGeom>
            <a:avLst/>
            <a:gdLst/>
            <a:ahLst/>
            <a:cxnLst>
              <a:cxn ang="0">
                <a:pos x="0" y="88"/>
              </a:cxn>
              <a:cxn ang="0">
                <a:pos x="175" y="0"/>
              </a:cxn>
              <a:cxn ang="0">
                <a:pos x="2668" y="0"/>
              </a:cxn>
              <a:cxn ang="0">
                <a:pos x="2493" y="88"/>
              </a:cxn>
              <a:cxn ang="0">
                <a:pos x="0" y="88"/>
              </a:cxn>
            </a:cxnLst>
            <a:rect l="0" t="0" r="r" b="b"/>
            <a:pathLst>
              <a:path w="2668" h="88">
                <a:moveTo>
                  <a:pt x="0" y="88"/>
                </a:moveTo>
                <a:lnTo>
                  <a:pt x="175" y="0"/>
                </a:lnTo>
                <a:lnTo>
                  <a:pt x="2668" y="0"/>
                </a:lnTo>
                <a:lnTo>
                  <a:pt x="2493" y="88"/>
                </a:lnTo>
                <a:lnTo>
                  <a:pt x="0" y="88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58" name="Freeform 34"/>
          <p:cNvSpPr>
            <a:spLocks/>
          </p:cNvSpPr>
          <p:nvPr/>
        </p:nvSpPr>
        <p:spPr bwMode="auto">
          <a:xfrm>
            <a:off x="1366838" y="2043113"/>
            <a:ext cx="277812" cy="3679825"/>
          </a:xfrm>
          <a:custGeom>
            <a:avLst/>
            <a:gdLst/>
            <a:ahLst/>
            <a:cxnLst>
              <a:cxn ang="0">
                <a:pos x="0" y="2318"/>
              </a:cxn>
              <a:cxn ang="0">
                <a:pos x="0" y="88"/>
              </a:cxn>
              <a:cxn ang="0">
                <a:pos x="175" y="0"/>
              </a:cxn>
              <a:cxn ang="0">
                <a:pos x="175" y="2230"/>
              </a:cxn>
              <a:cxn ang="0">
                <a:pos x="0" y="2318"/>
              </a:cxn>
            </a:cxnLst>
            <a:rect l="0" t="0" r="r" b="b"/>
            <a:pathLst>
              <a:path w="175" h="2318">
                <a:moveTo>
                  <a:pt x="0" y="2318"/>
                </a:moveTo>
                <a:lnTo>
                  <a:pt x="0" y="88"/>
                </a:lnTo>
                <a:lnTo>
                  <a:pt x="175" y="0"/>
                </a:lnTo>
                <a:lnTo>
                  <a:pt x="175" y="2230"/>
                </a:lnTo>
                <a:lnTo>
                  <a:pt x="0" y="2318"/>
                </a:lnTo>
                <a:close/>
              </a:path>
            </a:pathLst>
          </a:cu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59" name="Rectangle 35"/>
          <p:cNvSpPr>
            <a:spLocks noChangeArrowheads="1"/>
          </p:cNvSpPr>
          <p:nvPr/>
        </p:nvSpPr>
        <p:spPr bwMode="auto">
          <a:xfrm>
            <a:off x="1644650" y="2043113"/>
            <a:ext cx="3957638" cy="35401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60" name="Freeform 36"/>
          <p:cNvSpPr>
            <a:spLocks/>
          </p:cNvSpPr>
          <p:nvPr/>
        </p:nvSpPr>
        <p:spPr bwMode="auto">
          <a:xfrm>
            <a:off x="1366838" y="5583238"/>
            <a:ext cx="4235450" cy="13970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61" name="Freeform 37"/>
          <p:cNvSpPr>
            <a:spLocks/>
          </p:cNvSpPr>
          <p:nvPr/>
        </p:nvSpPr>
        <p:spPr bwMode="auto">
          <a:xfrm>
            <a:off x="1366838" y="5184775"/>
            <a:ext cx="4235450" cy="13970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62" name="Freeform 38"/>
          <p:cNvSpPr>
            <a:spLocks/>
          </p:cNvSpPr>
          <p:nvPr/>
        </p:nvSpPr>
        <p:spPr bwMode="auto">
          <a:xfrm>
            <a:off x="1366838" y="4797425"/>
            <a:ext cx="4235450" cy="13970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63" name="Freeform 39"/>
          <p:cNvSpPr>
            <a:spLocks/>
          </p:cNvSpPr>
          <p:nvPr/>
        </p:nvSpPr>
        <p:spPr bwMode="auto">
          <a:xfrm>
            <a:off x="1366838" y="4398963"/>
            <a:ext cx="4235450" cy="13970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64" name="Freeform 40"/>
          <p:cNvSpPr>
            <a:spLocks/>
          </p:cNvSpPr>
          <p:nvPr/>
        </p:nvSpPr>
        <p:spPr bwMode="auto">
          <a:xfrm>
            <a:off x="1366838" y="4011613"/>
            <a:ext cx="4235450" cy="13970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65" name="Freeform 41"/>
          <p:cNvSpPr>
            <a:spLocks/>
          </p:cNvSpPr>
          <p:nvPr/>
        </p:nvSpPr>
        <p:spPr bwMode="auto">
          <a:xfrm>
            <a:off x="1366838" y="3613150"/>
            <a:ext cx="4235450" cy="13970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66" name="Freeform 42"/>
          <p:cNvSpPr>
            <a:spLocks/>
          </p:cNvSpPr>
          <p:nvPr/>
        </p:nvSpPr>
        <p:spPr bwMode="auto">
          <a:xfrm>
            <a:off x="1366838" y="3225800"/>
            <a:ext cx="4235450" cy="141288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67" name="Freeform 43"/>
          <p:cNvSpPr>
            <a:spLocks/>
          </p:cNvSpPr>
          <p:nvPr/>
        </p:nvSpPr>
        <p:spPr bwMode="auto">
          <a:xfrm>
            <a:off x="1366838" y="2828925"/>
            <a:ext cx="4235450" cy="13970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68" name="Freeform 44"/>
          <p:cNvSpPr>
            <a:spLocks/>
          </p:cNvSpPr>
          <p:nvPr/>
        </p:nvSpPr>
        <p:spPr bwMode="auto">
          <a:xfrm>
            <a:off x="1366838" y="2441575"/>
            <a:ext cx="4235450" cy="13970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69" name="Freeform 45"/>
          <p:cNvSpPr>
            <a:spLocks/>
          </p:cNvSpPr>
          <p:nvPr/>
        </p:nvSpPr>
        <p:spPr bwMode="auto">
          <a:xfrm>
            <a:off x="1366838" y="2043113"/>
            <a:ext cx="4235450" cy="13970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70" name="Freeform 46"/>
          <p:cNvSpPr>
            <a:spLocks/>
          </p:cNvSpPr>
          <p:nvPr/>
        </p:nvSpPr>
        <p:spPr bwMode="auto">
          <a:xfrm>
            <a:off x="1366838" y="5583238"/>
            <a:ext cx="4235450" cy="139700"/>
          </a:xfrm>
          <a:custGeom>
            <a:avLst/>
            <a:gdLst/>
            <a:ahLst/>
            <a:cxnLst>
              <a:cxn ang="0">
                <a:pos x="2668" y="0"/>
              </a:cxn>
              <a:cxn ang="0">
                <a:pos x="2493" y="88"/>
              </a:cxn>
              <a:cxn ang="0">
                <a:pos x="0" y="88"/>
              </a:cxn>
              <a:cxn ang="0">
                <a:pos x="175" y="0"/>
              </a:cxn>
              <a:cxn ang="0">
                <a:pos x="2668" y="0"/>
              </a:cxn>
            </a:cxnLst>
            <a:rect l="0" t="0" r="r" b="b"/>
            <a:pathLst>
              <a:path w="2668" h="88">
                <a:moveTo>
                  <a:pt x="2668" y="0"/>
                </a:moveTo>
                <a:lnTo>
                  <a:pt x="2493" y="88"/>
                </a:lnTo>
                <a:lnTo>
                  <a:pt x="0" y="88"/>
                </a:lnTo>
                <a:lnTo>
                  <a:pt x="175" y="0"/>
                </a:lnTo>
                <a:lnTo>
                  <a:pt x="2668" y="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71" name="Freeform 47"/>
          <p:cNvSpPr>
            <a:spLocks/>
          </p:cNvSpPr>
          <p:nvPr/>
        </p:nvSpPr>
        <p:spPr bwMode="auto">
          <a:xfrm>
            <a:off x="1366838" y="2043113"/>
            <a:ext cx="277812" cy="3679825"/>
          </a:xfrm>
          <a:custGeom>
            <a:avLst/>
            <a:gdLst/>
            <a:ahLst/>
            <a:cxnLst>
              <a:cxn ang="0">
                <a:pos x="0" y="2318"/>
              </a:cxn>
              <a:cxn ang="0">
                <a:pos x="0" y="88"/>
              </a:cxn>
              <a:cxn ang="0">
                <a:pos x="175" y="0"/>
              </a:cxn>
              <a:cxn ang="0">
                <a:pos x="175" y="2230"/>
              </a:cxn>
              <a:cxn ang="0">
                <a:pos x="0" y="2318"/>
              </a:cxn>
            </a:cxnLst>
            <a:rect l="0" t="0" r="r" b="b"/>
            <a:pathLst>
              <a:path w="175" h="2318">
                <a:moveTo>
                  <a:pt x="0" y="2318"/>
                </a:moveTo>
                <a:lnTo>
                  <a:pt x="0" y="88"/>
                </a:lnTo>
                <a:lnTo>
                  <a:pt x="175" y="0"/>
                </a:lnTo>
                <a:lnTo>
                  <a:pt x="175" y="2230"/>
                </a:lnTo>
                <a:lnTo>
                  <a:pt x="0" y="2318"/>
                </a:lnTo>
                <a:close/>
              </a:path>
            </a:pathLst>
          </a:custGeom>
          <a:noFill/>
          <a:ln w="15875">
            <a:solidFill>
              <a:srgbClr val="808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72" name="Rectangle 48"/>
          <p:cNvSpPr>
            <a:spLocks noChangeArrowheads="1"/>
          </p:cNvSpPr>
          <p:nvPr/>
        </p:nvSpPr>
        <p:spPr bwMode="auto">
          <a:xfrm>
            <a:off x="1644650" y="2043113"/>
            <a:ext cx="3957638" cy="3540125"/>
          </a:xfrm>
          <a:prstGeom prst="rect">
            <a:avLst/>
          </a:prstGeom>
          <a:noFill/>
          <a:ln w="15875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73" name="Freeform 49"/>
          <p:cNvSpPr>
            <a:spLocks/>
          </p:cNvSpPr>
          <p:nvPr/>
        </p:nvSpPr>
        <p:spPr bwMode="auto">
          <a:xfrm>
            <a:off x="2000250" y="2085975"/>
            <a:ext cx="107950" cy="3592513"/>
          </a:xfrm>
          <a:custGeom>
            <a:avLst/>
            <a:gdLst/>
            <a:ahLst/>
            <a:cxnLst>
              <a:cxn ang="0">
                <a:pos x="0" y="2263"/>
              </a:cxn>
              <a:cxn ang="0">
                <a:pos x="0" y="41"/>
              </a:cxn>
              <a:cxn ang="0">
                <a:pos x="68" y="0"/>
              </a:cxn>
              <a:cxn ang="0">
                <a:pos x="68" y="2223"/>
              </a:cxn>
              <a:cxn ang="0">
                <a:pos x="0" y="2263"/>
              </a:cxn>
            </a:cxnLst>
            <a:rect l="0" t="0" r="r" b="b"/>
            <a:pathLst>
              <a:path w="68" h="2263">
                <a:moveTo>
                  <a:pt x="0" y="2263"/>
                </a:moveTo>
                <a:lnTo>
                  <a:pt x="0" y="41"/>
                </a:lnTo>
                <a:lnTo>
                  <a:pt x="68" y="0"/>
                </a:lnTo>
                <a:lnTo>
                  <a:pt x="68" y="2223"/>
                </a:lnTo>
                <a:lnTo>
                  <a:pt x="0" y="2263"/>
                </a:lnTo>
                <a:close/>
              </a:path>
            </a:pathLst>
          </a:custGeom>
          <a:solidFill>
            <a:srgbClr val="4D4D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74" name="Rectangle 50"/>
          <p:cNvSpPr>
            <a:spLocks noChangeArrowheads="1"/>
          </p:cNvSpPr>
          <p:nvPr/>
        </p:nvSpPr>
        <p:spPr bwMode="auto">
          <a:xfrm>
            <a:off x="1692275" y="2151063"/>
            <a:ext cx="307975" cy="3527425"/>
          </a:xfrm>
          <a:prstGeom prst="rect">
            <a:avLst/>
          </a:prstGeom>
          <a:solidFill>
            <a:srgbClr val="9999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75" name="Freeform 51"/>
          <p:cNvSpPr>
            <a:spLocks/>
          </p:cNvSpPr>
          <p:nvPr/>
        </p:nvSpPr>
        <p:spPr bwMode="auto">
          <a:xfrm>
            <a:off x="1692275" y="2085975"/>
            <a:ext cx="415925" cy="65088"/>
          </a:xfrm>
          <a:custGeom>
            <a:avLst/>
            <a:gdLst/>
            <a:ahLst/>
            <a:cxnLst>
              <a:cxn ang="0">
                <a:pos x="194" y="41"/>
              </a:cxn>
              <a:cxn ang="0">
                <a:pos x="262" y="0"/>
              </a:cxn>
              <a:cxn ang="0">
                <a:pos x="68" y="0"/>
              </a:cxn>
              <a:cxn ang="0">
                <a:pos x="0" y="41"/>
              </a:cxn>
              <a:cxn ang="0">
                <a:pos x="194" y="41"/>
              </a:cxn>
            </a:cxnLst>
            <a:rect l="0" t="0" r="r" b="b"/>
            <a:pathLst>
              <a:path w="262" h="41">
                <a:moveTo>
                  <a:pt x="194" y="41"/>
                </a:moveTo>
                <a:lnTo>
                  <a:pt x="262" y="0"/>
                </a:lnTo>
                <a:lnTo>
                  <a:pt x="68" y="0"/>
                </a:lnTo>
                <a:lnTo>
                  <a:pt x="0" y="41"/>
                </a:lnTo>
                <a:lnTo>
                  <a:pt x="194" y="41"/>
                </a:lnTo>
                <a:close/>
              </a:path>
            </a:pathLst>
          </a:custGeom>
          <a:solidFill>
            <a:srgbClr val="7373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76" name="Freeform 52"/>
          <p:cNvSpPr>
            <a:spLocks/>
          </p:cNvSpPr>
          <p:nvPr/>
        </p:nvSpPr>
        <p:spPr bwMode="auto">
          <a:xfrm>
            <a:off x="2325688" y="3205163"/>
            <a:ext cx="107950" cy="2473325"/>
          </a:xfrm>
          <a:custGeom>
            <a:avLst/>
            <a:gdLst/>
            <a:ahLst/>
            <a:cxnLst>
              <a:cxn ang="0">
                <a:pos x="0" y="1558"/>
              </a:cxn>
              <a:cxn ang="0">
                <a:pos x="0" y="34"/>
              </a:cxn>
              <a:cxn ang="0">
                <a:pos x="68" y="0"/>
              </a:cxn>
              <a:cxn ang="0">
                <a:pos x="68" y="1518"/>
              </a:cxn>
              <a:cxn ang="0">
                <a:pos x="0" y="1558"/>
              </a:cxn>
            </a:cxnLst>
            <a:rect l="0" t="0" r="r" b="b"/>
            <a:pathLst>
              <a:path w="68" h="1558">
                <a:moveTo>
                  <a:pt x="0" y="1558"/>
                </a:moveTo>
                <a:lnTo>
                  <a:pt x="0" y="34"/>
                </a:lnTo>
                <a:lnTo>
                  <a:pt x="68" y="0"/>
                </a:lnTo>
                <a:lnTo>
                  <a:pt x="68" y="1518"/>
                </a:lnTo>
                <a:lnTo>
                  <a:pt x="0" y="1558"/>
                </a:lnTo>
                <a:close/>
              </a:path>
            </a:pathLst>
          </a:custGeom>
          <a:solidFill>
            <a:srgbClr val="4D1A33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77" name="Rectangle 53"/>
          <p:cNvSpPr>
            <a:spLocks noChangeArrowheads="1"/>
          </p:cNvSpPr>
          <p:nvPr/>
        </p:nvSpPr>
        <p:spPr bwMode="auto">
          <a:xfrm>
            <a:off x="2000250" y="3259138"/>
            <a:ext cx="325438" cy="2419350"/>
          </a:xfrm>
          <a:prstGeom prst="rect">
            <a:avLst/>
          </a:prstGeom>
          <a:solidFill>
            <a:srgbClr val="9933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78" name="Freeform 54"/>
          <p:cNvSpPr>
            <a:spLocks/>
          </p:cNvSpPr>
          <p:nvPr/>
        </p:nvSpPr>
        <p:spPr bwMode="auto">
          <a:xfrm>
            <a:off x="2000250" y="3205163"/>
            <a:ext cx="433388" cy="53975"/>
          </a:xfrm>
          <a:custGeom>
            <a:avLst/>
            <a:gdLst/>
            <a:ahLst/>
            <a:cxnLst>
              <a:cxn ang="0">
                <a:pos x="205" y="34"/>
              </a:cxn>
              <a:cxn ang="0">
                <a:pos x="273" y="0"/>
              </a:cxn>
              <a:cxn ang="0">
                <a:pos x="68" y="0"/>
              </a:cxn>
              <a:cxn ang="0">
                <a:pos x="0" y="34"/>
              </a:cxn>
              <a:cxn ang="0">
                <a:pos x="205" y="34"/>
              </a:cxn>
            </a:cxnLst>
            <a:rect l="0" t="0" r="r" b="b"/>
            <a:pathLst>
              <a:path w="273" h="34">
                <a:moveTo>
                  <a:pt x="205" y="34"/>
                </a:moveTo>
                <a:lnTo>
                  <a:pt x="273" y="0"/>
                </a:lnTo>
                <a:lnTo>
                  <a:pt x="68" y="0"/>
                </a:lnTo>
                <a:lnTo>
                  <a:pt x="0" y="34"/>
                </a:lnTo>
                <a:lnTo>
                  <a:pt x="205" y="34"/>
                </a:lnTo>
                <a:close/>
              </a:path>
            </a:pathLst>
          </a:custGeom>
          <a:solidFill>
            <a:srgbClr val="73264D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79" name="Freeform 55"/>
          <p:cNvSpPr>
            <a:spLocks/>
          </p:cNvSpPr>
          <p:nvPr/>
        </p:nvSpPr>
        <p:spPr bwMode="auto">
          <a:xfrm>
            <a:off x="2635250" y="3656013"/>
            <a:ext cx="107950" cy="2022475"/>
          </a:xfrm>
          <a:custGeom>
            <a:avLst/>
            <a:gdLst/>
            <a:ahLst/>
            <a:cxnLst>
              <a:cxn ang="0">
                <a:pos x="0" y="1274"/>
              </a:cxn>
              <a:cxn ang="0">
                <a:pos x="0" y="34"/>
              </a:cxn>
              <a:cxn ang="0">
                <a:pos x="68" y="0"/>
              </a:cxn>
              <a:cxn ang="0">
                <a:pos x="68" y="1234"/>
              </a:cxn>
              <a:cxn ang="0">
                <a:pos x="0" y="1274"/>
              </a:cxn>
            </a:cxnLst>
            <a:rect l="0" t="0" r="r" b="b"/>
            <a:pathLst>
              <a:path w="68" h="1274">
                <a:moveTo>
                  <a:pt x="0" y="1274"/>
                </a:moveTo>
                <a:lnTo>
                  <a:pt x="0" y="34"/>
                </a:lnTo>
                <a:lnTo>
                  <a:pt x="68" y="0"/>
                </a:lnTo>
                <a:lnTo>
                  <a:pt x="68" y="1234"/>
                </a:lnTo>
                <a:lnTo>
                  <a:pt x="0" y="1274"/>
                </a:lnTo>
                <a:close/>
              </a:path>
            </a:pathLst>
          </a:custGeom>
          <a:solidFill>
            <a:srgbClr val="808066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0" name="Rectangle 56"/>
          <p:cNvSpPr>
            <a:spLocks noChangeArrowheads="1"/>
          </p:cNvSpPr>
          <p:nvPr/>
        </p:nvSpPr>
        <p:spPr bwMode="auto">
          <a:xfrm>
            <a:off x="2325688" y="3709988"/>
            <a:ext cx="309562" cy="1968500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1" name="Freeform 57"/>
          <p:cNvSpPr>
            <a:spLocks/>
          </p:cNvSpPr>
          <p:nvPr/>
        </p:nvSpPr>
        <p:spPr bwMode="auto">
          <a:xfrm>
            <a:off x="2325688" y="3656013"/>
            <a:ext cx="417512" cy="53975"/>
          </a:xfrm>
          <a:custGeom>
            <a:avLst/>
            <a:gdLst/>
            <a:ahLst/>
            <a:cxnLst>
              <a:cxn ang="0">
                <a:pos x="195" y="34"/>
              </a:cxn>
              <a:cxn ang="0">
                <a:pos x="263" y="0"/>
              </a:cxn>
              <a:cxn ang="0">
                <a:pos x="68" y="0"/>
              </a:cxn>
              <a:cxn ang="0">
                <a:pos x="0" y="34"/>
              </a:cxn>
              <a:cxn ang="0">
                <a:pos x="195" y="34"/>
              </a:cxn>
            </a:cxnLst>
            <a:rect l="0" t="0" r="r" b="b"/>
            <a:pathLst>
              <a:path w="263" h="34">
                <a:moveTo>
                  <a:pt x="195" y="34"/>
                </a:moveTo>
                <a:lnTo>
                  <a:pt x="263" y="0"/>
                </a:lnTo>
                <a:lnTo>
                  <a:pt x="68" y="0"/>
                </a:lnTo>
                <a:lnTo>
                  <a:pt x="0" y="34"/>
                </a:lnTo>
                <a:lnTo>
                  <a:pt x="195" y="34"/>
                </a:lnTo>
                <a:close/>
              </a:path>
            </a:pathLst>
          </a:custGeom>
          <a:solidFill>
            <a:srgbClr val="BFBF99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2" name="Freeform 58"/>
          <p:cNvSpPr>
            <a:spLocks/>
          </p:cNvSpPr>
          <p:nvPr/>
        </p:nvSpPr>
        <p:spPr bwMode="auto">
          <a:xfrm>
            <a:off x="2959100" y="4840288"/>
            <a:ext cx="107950" cy="838200"/>
          </a:xfrm>
          <a:custGeom>
            <a:avLst/>
            <a:gdLst/>
            <a:ahLst/>
            <a:cxnLst>
              <a:cxn ang="0">
                <a:pos x="0" y="528"/>
              </a:cxn>
              <a:cxn ang="0">
                <a:pos x="0" y="34"/>
              </a:cxn>
              <a:cxn ang="0">
                <a:pos x="68" y="0"/>
              </a:cxn>
              <a:cxn ang="0">
                <a:pos x="68" y="488"/>
              </a:cxn>
              <a:cxn ang="0">
                <a:pos x="0" y="528"/>
              </a:cxn>
            </a:cxnLst>
            <a:rect l="0" t="0" r="r" b="b"/>
            <a:pathLst>
              <a:path w="68" h="528">
                <a:moveTo>
                  <a:pt x="0" y="528"/>
                </a:moveTo>
                <a:lnTo>
                  <a:pt x="0" y="34"/>
                </a:lnTo>
                <a:lnTo>
                  <a:pt x="68" y="0"/>
                </a:lnTo>
                <a:lnTo>
                  <a:pt x="68" y="488"/>
                </a:lnTo>
                <a:lnTo>
                  <a:pt x="0" y="528"/>
                </a:lnTo>
                <a:close/>
              </a:path>
            </a:pathLst>
          </a:custGeom>
          <a:solidFill>
            <a:srgbClr val="6680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3" name="Rectangle 59"/>
          <p:cNvSpPr>
            <a:spLocks noChangeArrowheads="1"/>
          </p:cNvSpPr>
          <p:nvPr/>
        </p:nvSpPr>
        <p:spPr bwMode="auto">
          <a:xfrm>
            <a:off x="2635250" y="4894263"/>
            <a:ext cx="323850" cy="784225"/>
          </a:xfrm>
          <a:prstGeom prst="rect">
            <a:avLst/>
          </a:prstGeom>
          <a:solidFill>
            <a:srgbClr val="CC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4" name="Freeform 60"/>
          <p:cNvSpPr>
            <a:spLocks/>
          </p:cNvSpPr>
          <p:nvPr/>
        </p:nvSpPr>
        <p:spPr bwMode="auto">
          <a:xfrm>
            <a:off x="2635250" y="4840288"/>
            <a:ext cx="431800" cy="53975"/>
          </a:xfrm>
          <a:custGeom>
            <a:avLst/>
            <a:gdLst/>
            <a:ahLst/>
            <a:cxnLst>
              <a:cxn ang="0">
                <a:pos x="204" y="34"/>
              </a:cxn>
              <a:cxn ang="0">
                <a:pos x="272" y="0"/>
              </a:cxn>
              <a:cxn ang="0">
                <a:pos x="68" y="0"/>
              </a:cxn>
              <a:cxn ang="0">
                <a:pos x="0" y="34"/>
              </a:cxn>
              <a:cxn ang="0">
                <a:pos x="204" y="34"/>
              </a:cxn>
            </a:cxnLst>
            <a:rect l="0" t="0" r="r" b="b"/>
            <a:pathLst>
              <a:path w="272" h="34">
                <a:moveTo>
                  <a:pt x="204" y="34"/>
                </a:moveTo>
                <a:lnTo>
                  <a:pt x="272" y="0"/>
                </a:lnTo>
                <a:lnTo>
                  <a:pt x="68" y="0"/>
                </a:lnTo>
                <a:lnTo>
                  <a:pt x="0" y="34"/>
                </a:lnTo>
                <a:lnTo>
                  <a:pt x="204" y="34"/>
                </a:lnTo>
                <a:close/>
              </a:path>
            </a:pathLst>
          </a:custGeom>
          <a:solidFill>
            <a:srgbClr val="99BF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5" name="Freeform 61"/>
          <p:cNvSpPr>
            <a:spLocks/>
          </p:cNvSpPr>
          <p:nvPr/>
        </p:nvSpPr>
        <p:spPr bwMode="auto">
          <a:xfrm>
            <a:off x="3268663" y="4441825"/>
            <a:ext cx="107950" cy="1236663"/>
          </a:xfrm>
          <a:custGeom>
            <a:avLst/>
            <a:gdLst/>
            <a:ahLst/>
            <a:cxnLst>
              <a:cxn ang="0">
                <a:pos x="0" y="779"/>
              </a:cxn>
              <a:cxn ang="0">
                <a:pos x="0" y="34"/>
              </a:cxn>
              <a:cxn ang="0">
                <a:pos x="68" y="0"/>
              </a:cxn>
              <a:cxn ang="0">
                <a:pos x="68" y="739"/>
              </a:cxn>
              <a:cxn ang="0">
                <a:pos x="0" y="779"/>
              </a:cxn>
            </a:cxnLst>
            <a:rect l="0" t="0" r="r" b="b"/>
            <a:pathLst>
              <a:path w="68" h="779">
                <a:moveTo>
                  <a:pt x="0" y="779"/>
                </a:moveTo>
                <a:lnTo>
                  <a:pt x="0" y="34"/>
                </a:lnTo>
                <a:lnTo>
                  <a:pt x="68" y="0"/>
                </a:lnTo>
                <a:lnTo>
                  <a:pt x="68" y="739"/>
                </a:lnTo>
                <a:lnTo>
                  <a:pt x="0" y="779"/>
                </a:lnTo>
                <a:close/>
              </a:path>
            </a:pathLst>
          </a:custGeom>
          <a:solidFill>
            <a:srgbClr val="330033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6" name="Rectangle 62"/>
          <p:cNvSpPr>
            <a:spLocks noChangeArrowheads="1"/>
          </p:cNvSpPr>
          <p:nvPr/>
        </p:nvSpPr>
        <p:spPr bwMode="auto">
          <a:xfrm>
            <a:off x="2959100" y="4495800"/>
            <a:ext cx="309563" cy="1182688"/>
          </a:xfrm>
          <a:prstGeom prst="rect">
            <a:avLst/>
          </a:prstGeom>
          <a:solidFill>
            <a:srgbClr val="6600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7" name="Freeform 63"/>
          <p:cNvSpPr>
            <a:spLocks/>
          </p:cNvSpPr>
          <p:nvPr/>
        </p:nvSpPr>
        <p:spPr bwMode="auto">
          <a:xfrm>
            <a:off x="2959100" y="4441825"/>
            <a:ext cx="417513" cy="53975"/>
          </a:xfrm>
          <a:custGeom>
            <a:avLst/>
            <a:gdLst/>
            <a:ahLst/>
            <a:cxnLst>
              <a:cxn ang="0">
                <a:pos x="195" y="34"/>
              </a:cxn>
              <a:cxn ang="0">
                <a:pos x="263" y="0"/>
              </a:cxn>
              <a:cxn ang="0">
                <a:pos x="68" y="0"/>
              </a:cxn>
              <a:cxn ang="0">
                <a:pos x="0" y="34"/>
              </a:cxn>
              <a:cxn ang="0">
                <a:pos x="195" y="34"/>
              </a:cxn>
            </a:cxnLst>
            <a:rect l="0" t="0" r="r" b="b"/>
            <a:pathLst>
              <a:path w="263" h="34">
                <a:moveTo>
                  <a:pt x="195" y="34"/>
                </a:moveTo>
                <a:lnTo>
                  <a:pt x="263" y="0"/>
                </a:lnTo>
                <a:lnTo>
                  <a:pt x="68" y="0"/>
                </a:lnTo>
                <a:lnTo>
                  <a:pt x="0" y="34"/>
                </a:lnTo>
                <a:lnTo>
                  <a:pt x="195" y="34"/>
                </a:lnTo>
                <a:close/>
              </a:path>
            </a:pathLst>
          </a:custGeom>
          <a:solidFill>
            <a:srgbClr val="4D004D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8" name="Freeform 64"/>
          <p:cNvSpPr>
            <a:spLocks/>
          </p:cNvSpPr>
          <p:nvPr/>
        </p:nvSpPr>
        <p:spPr bwMode="auto">
          <a:xfrm>
            <a:off x="3592513" y="4635500"/>
            <a:ext cx="107950" cy="1042988"/>
          </a:xfrm>
          <a:custGeom>
            <a:avLst/>
            <a:gdLst/>
            <a:ahLst/>
            <a:cxnLst>
              <a:cxn ang="0">
                <a:pos x="0" y="657"/>
              </a:cxn>
              <a:cxn ang="0">
                <a:pos x="0" y="41"/>
              </a:cxn>
              <a:cxn ang="0">
                <a:pos x="68" y="0"/>
              </a:cxn>
              <a:cxn ang="0">
                <a:pos x="68" y="617"/>
              </a:cxn>
              <a:cxn ang="0">
                <a:pos x="0" y="657"/>
              </a:cxn>
            </a:cxnLst>
            <a:rect l="0" t="0" r="r" b="b"/>
            <a:pathLst>
              <a:path w="68" h="657">
                <a:moveTo>
                  <a:pt x="0" y="657"/>
                </a:moveTo>
                <a:lnTo>
                  <a:pt x="0" y="41"/>
                </a:lnTo>
                <a:lnTo>
                  <a:pt x="68" y="0"/>
                </a:lnTo>
                <a:lnTo>
                  <a:pt x="68" y="617"/>
                </a:lnTo>
                <a:lnTo>
                  <a:pt x="0" y="657"/>
                </a:lnTo>
                <a:close/>
              </a:path>
            </a:pathLst>
          </a:custGeom>
          <a:solidFill>
            <a:srgbClr val="80404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89" name="Rectangle 65"/>
          <p:cNvSpPr>
            <a:spLocks noChangeArrowheads="1"/>
          </p:cNvSpPr>
          <p:nvPr/>
        </p:nvSpPr>
        <p:spPr bwMode="auto">
          <a:xfrm>
            <a:off x="3268663" y="4700588"/>
            <a:ext cx="323850" cy="977900"/>
          </a:xfrm>
          <a:prstGeom prst="rect">
            <a:avLst/>
          </a:prstGeom>
          <a:solidFill>
            <a:srgbClr val="FF8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90" name="Freeform 66"/>
          <p:cNvSpPr>
            <a:spLocks/>
          </p:cNvSpPr>
          <p:nvPr/>
        </p:nvSpPr>
        <p:spPr bwMode="auto">
          <a:xfrm>
            <a:off x="3268663" y="4635500"/>
            <a:ext cx="431800" cy="65088"/>
          </a:xfrm>
          <a:custGeom>
            <a:avLst/>
            <a:gdLst/>
            <a:ahLst/>
            <a:cxnLst>
              <a:cxn ang="0">
                <a:pos x="204" y="41"/>
              </a:cxn>
              <a:cxn ang="0">
                <a:pos x="272" y="0"/>
              </a:cxn>
              <a:cxn ang="0">
                <a:pos x="68" y="0"/>
              </a:cxn>
              <a:cxn ang="0">
                <a:pos x="0" y="41"/>
              </a:cxn>
              <a:cxn ang="0">
                <a:pos x="204" y="41"/>
              </a:cxn>
            </a:cxnLst>
            <a:rect l="0" t="0" r="r" b="b"/>
            <a:pathLst>
              <a:path w="272" h="41">
                <a:moveTo>
                  <a:pt x="204" y="41"/>
                </a:moveTo>
                <a:lnTo>
                  <a:pt x="272" y="0"/>
                </a:lnTo>
                <a:lnTo>
                  <a:pt x="68" y="0"/>
                </a:lnTo>
                <a:lnTo>
                  <a:pt x="0" y="41"/>
                </a:lnTo>
                <a:lnTo>
                  <a:pt x="204" y="41"/>
                </a:lnTo>
                <a:close/>
              </a:path>
            </a:pathLst>
          </a:custGeom>
          <a:solidFill>
            <a:srgbClr val="BF606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91" name="Freeform 67"/>
          <p:cNvSpPr>
            <a:spLocks/>
          </p:cNvSpPr>
          <p:nvPr/>
        </p:nvSpPr>
        <p:spPr bwMode="auto">
          <a:xfrm>
            <a:off x="3902075" y="3570288"/>
            <a:ext cx="107950" cy="2108200"/>
          </a:xfrm>
          <a:custGeom>
            <a:avLst/>
            <a:gdLst/>
            <a:ahLst/>
            <a:cxnLst>
              <a:cxn ang="0">
                <a:pos x="0" y="1328"/>
              </a:cxn>
              <a:cxn ang="0">
                <a:pos x="0" y="41"/>
              </a:cxn>
              <a:cxn ang="0">
                <a:pos x="68" y="0"/>
              </a:cxn>
              <a:cxn ang="0">
                <a:pos x="68" y="1288"/>
              </a:cxn>
              <a:cxn ang="0">
                <a:pos x="0" y="1328"/>
              </a:cxn>
            </a:cxnLst>
            <a:rect l="0" t="0" r="r" b="b"/>
            <a:pathLst>
              <a:path w="68" h="1328">
                <a:moveTo>
                  <a:pt x="0" y="1328"/>
                </a:moveTo>
                <a:lnTo>
                  <a:pt x="0" y="41"/>
                </a:lnTo>
                <a:lnTo>
                  <a:pt x="68" y="0"/>
                </a:lnTo>
                <a:lnTo>
                  <a:pt x="68" y="1288"/>
                </a:lnTo>
                <a:lnTo>
                  <a:pt x="0" y="1328"/>
                </a:lnTo>
                <a:close/>
              </a:path>
            </a:pathLst>
          </a:custGeom>
          <a:solidFill>
            <a:srgbClr val="003366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92" name="Rectangle 68"/>
          <p:cNvSpPr>
            <a:spLocks noChangeArrowheads="1"/>
          </p:cNvSpPr>
          <p:nvPr/>
        </p:nvSpPr>
        <p:spPr bwMode="auto">
          <a:xfrm>
            <a:off x="3592513" y="3635375"/>
            <a:ext cx="309562" cy="2043113"/>
          </a:xfrm>
          <a:prstGeom prst="rect">
            <a:avLst/>
          </a:prstGeom>
          <a:solidFill>
            <a:srgbClr val="0066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93" name="Freeform 69"/>
          <p:cNvSpPr>
            <a:spLocks/>
          </p:cNvSpPr>
          <p:nvPr/>
        </p:nvSpPr>
        <p:spPr bwMode="auto">
          <a:xfrm>
            <a:off x="3592513" y="3570288"/>
            <a:ext cx="417512" cy="65087"/>
          </a:xfrm>
          <a:custGeom>
            <a:avLst/>
            <a:gdLst/>
            <a:ahLst/>
            <a:cxnLst>
              <a:cxn ang="0">
                <a:pos x="195" y="41"/>
              </a:cxn>
              <a:cxn ang="0">
                <a:pos x="263" y="0"/>
              </a:cxn>
              <a:cxn ang="0">
                <a:pos x="68" y="0"/>
              </a:cxn>
              <a:cxn ang="0">
                <a:pos x="0" y="41"/>
              </a:cxn>
              <a:cxn ang="0">
                <a:pos x="195" y="41"/>
              </a:cxn>
            </a:cxnLst>
            <a:rect l="0" t="0" r="r" b="b"/>
            <a:pathLst>
              <a:path w="263" h="41">
                <a:moveTo>
                  <a:pt x="195" y="41"/>
                </a:moveTo>
                <a:lnTo>
                  <a:pt x="263" y="0"/>
                </a:lnTo>
                <a:lnTo>
                  <a:pt x="68" y="0"/>
                </a:lnTo>
                <a:lnTo>
                  <a:pt x="0" y="41"/>
                </a:lnTo>
                <a:lnTo>
                  <a:pt x="195" y="41"/>
                </a:lnTo>
                <a:close/>
              </a:path>
            </a:pathLst>
          </a:custGeom>
          <a:solidFill>
            <a:srgbClr val="004D99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94" name="Freeform 70"/>
          <p:cNvSpPr>
            <a:spLocks/>
          </p:cNvSpPr>
          <p:nvPr/>
        </p:nvSpPr>
        <p:spPr bwMode="auto">
          <a:xfrm>
            <a:off x="4225925" y="4441825"/>
            <a:ext cx="109538" cy="1236663"/>
          </a:xfrm>
          <a:custGeom>
            <a:avLst/>
            <a:gdLst/>
            <a:ahLst/>
            <a:cxnLst>
              <a:cxn ang="0">
                <a:pos x="0" y="779"/>
              </a:cxn>
              <a:cxn ang="0">
                <a:pos x="0" y="34"/>
              </a:cxn>
              <a:cxn ang="0">
                <a:pos x="69" y="0"/>
              </a:cxn>
              <a:cxn ang="0">
                <a:pos x="69" y="739"/>
              </a:cxn>
              <a:cxn ang="0">
                <a:pos x="0" y="779"/>
              </a:cxn>
            </a:cxnLst>
            <a:rect l="0" t="0" r="r" b="b"/>
            <a:pathLst>
              <a:path w="69" h="779">
                <a:moveTo>
                  <a:pt x="0" y="779"/>
                </a:moveTo>
                <a:lnTo>
                  <a:pt x="0" y="34"/>
                </a:lnTo>
                <a:lnTo>
                  <a:pt x="69" y="0"/>
                </a:lnTo>
                <a:lnTo>
                  <a:pt x="69" y="739"/>
                </a:lnTo>
                <a:lnTo>
                  <a:pt x="0" y="779"/>
                </a:lnTo>
                <a:close/>
              </a:path>
            </a:pathLst>
          </a:custGeom>
          <a:solidFill>
            <a:srgbClr val="6666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95" name="Rectangle 71"/>
          <p:cNvSpPr>
            <a:spLocks noChangeArrowheads="1"/>
          </p:cNvSpPr>
          <p:nvPr/>
        </p:nvSpPr>
        <p:spPr bwMode="auto">
          <a:xfrm>
            <a:off x="3902075" y="4495800"/>
            <a:ext cx="323850" cy="1182688"/>
          </a:xfrm>
          <a:prstGeom prst="rect">
            <a:avLst/>
          </a:prstGeom>
          <a:solidFill>
            <a:srgbClr val="CCCC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96" name="Freeform 72"/>
          <p:cNvSpPr>
            <a:spLocks/>
          </p:cNvSpPr>
          <p:nvPr/>
        </p:nvSpPr>
        <p:spPr bwMode="auto">
          <a:xfrm>
            <a:off x="3902075" y="4441825"/>
            <a:ext cx="433388" cy="53975"/>
          </a:xfrm>
          <a:custGeom>
            <a:avLst/>
            <a:gdLst/>
            <a:ahLst/>
            <a:cxnLst>
              <a:cxn ang="0">
                <a:pos x="204" y="34"/>
              </a:cxn>
              <a:cxn ang="0">
                <a:pos x="273" y="0"/>
              </a:cxn>
              <a:cxn ang="0">
                <a:pos x="68" y="0"/>
              </a:cxn>
              <a:cxn ang="0">
                <a:pos x="0" y="34"/>
              </a:cxn>
              <a:cxn ang="0">
                <a:pos x="204" y="34"/>
              </a:cxn>
            </a:cxnLst>
            <a:rect l="0" t="0" r="r" b="b"/>
            <a:pathLst>
              <a:path w="273" h="34">
                <a:moveTo>
                  <a:pt x="204" y="34"/>
                </a:moveTo>
                <a:lnTo>
                  <a:pt x="273" y="0"/>
                </a:lnTo>
                <a:lnTo>
                  <a:pt x="68" y="0"/>
                </a:lnTo>
                <a:lnTo>
                  <a:pt x="0" y="34"/>
                </a:lnTo>
                <a:lnTo>
                  <a:pt x="204" y="34"/>
                </a:lnTo>
                <a:close/>
              </a:path>
            </a:pathLst>
          </a:custGeom>
          <a:solidFill>
            <a:srgbClr val="9999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97" name="Freeform 73"/>
          <p:cNvSpPr>
            <a:spLocks/>
          </p:cNvSpPr>
          <p:nvPr/>
        </p:nvSpPr>
        <p:spPr bwMode="auto">
          <a:xfrm>
            <a:off x="4535488" y="4689475"/>
            <a:ext cx="107950" cy="989013"/>
          </a:xfrm>
          <a:custGeom>
            <a:avLst/>
            <a:gdLst/>
            <a:ahLst/>
            <a:cxnLst>
              <a:cxn ang="0">
                <a:pos x="0" y="623"/>
              </a:cxn>
              <a:cxn ang="0">
                <a:pos x="0" y="34"/>
              </a:cxn>
              <a:cxn ang="0">
                <a:pos x="68" y="0"/>
              </a:cxn>
              <a:cxn ang="0">
                <a:pos x="68" y="583"/>
              </a:cxn>
              <a:cxn ang="0">
                <a:pos x="0" y="623"/>
              </a:cxn>
            </a:cxnLst>
            <a:rect l="0" t="0" r="r" b="b"/>
            <a:pathLst>
              <a:path w="68" h="623">
                <a:moveTo>
                  <a:pt x="0" y="623"/>
                </a:moveTo>
                <a:lnTo>
                  <a:pt x="0" y="34"/>
                </a:lnTo>
                <a:lnTo>
                  <a:pt x="68" y="0"/>
                </a:lnTo>
                <a:lnTo>
                  <a:pt x="68" y="583"/>
                </a:lnTo>
                <a:lnTo>
                  <a:pt x="0" y="623"/>
                </a:lnTo>
                <a:close/>
              </a:path>
            </a:pathLst>
          </a:custGeom>
          <a:solidFill>
            <a:srgbClr val="00004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98" name="Rectangle 74"/>
          <p:cNvSpPr>
            <a:spLocks noChangeArrowheads="1"/>
          </p:cNvSpPr>
          <p:nvPr/>
        </p:nvSpPr>
        <p:spPr bwMode="auto">
          <a:xfrm>
            <a:off x="4225925" y="4743450"/>
            <a:ext cx="309563" cy="935038"/>
          </a:xfrm>
          <a:prstGeom prst="rect">
            <a:avLst/>
          </a:prstGeom>
          <a:solidFill>
            <a:srgbClr val="000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99" name="Freeform 75"/>
          <p:cNvSpPr>
            <a:spLocks/>
          </p:cNvSpPr>
          <p:nvPr/>
        </p:nvSpPr>
        <p:spPr bwMode="auto">
          <a:xfrm>
            <a:off x="4225925" y="4689475"/>
            <a:ext cx="417513" cy="53975"/>
          </a:xfrm>
          <a:custGeom>
            <a:avLst/>
            <a:gdLst/>
            <a:ahLst/>
            <a:cxnLst>
              <a:cxn ang="0">
                <a:pos x="195" y="34"/>
              </a:cxn>
              <a:cxn ang="0">
                <a:pos x="263" y="0"/>
              </a:cxn>
              <a:cxn ang="0">
                <a:pos x="69" y="0"/>
              </a:cxn>
              <a:cxn ang="0">
                <a:pos x="0" y="34"/>
              </a:cxn>
              <a:cxn ang="0">
                <a:pos x="195" y="34"/>
              </a:cxn>
            </a:cxnLst>
            <a:rect l="0" t="0" r="r" b="b"/>
            <a:pathLst>
              <a:path w="263" h="34">
                <a:moveTo>
                  <a:pt x="195" y="34"/>
                </a:moveTo>
                <a:lnTo>
                  <a:pt x="263" y="0"/>
                </a:lnTo>
                <a:lnTo>
                  <a:pt x="69" y="0"/>
                </a:lnTo>
                <a:lnTo>
                  <a:pt x="0" y="34"/>
                </a:lnTo>
                <a:lnTo>
                  <a:pt x="195" y="34"/>
                </a:lnTo>
                <a:close/>
              </a:path>
            </a:pathLst>
          </a:custGeom>
          <a:solidFill>
            <a:srgbClr val="00006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00" name="Freeform 76"/>
          <p:cNvSpPr>
            <a:spLocks/>
          </p:cNvSpPr>
          <p:nvPr/>
        </p:nvSpPr>
        <p:spPr bwMode="auto">
          <a:xfrm>
            <a:off x="4860925" y="4667250"/>
            <a:ext cx="107950" cy="1011238"/>
          </a:xfrm>
          <a:custGeom>
            <a:avLst/>
            <a:gdLst/>
            <a:ahLst/>
            <a:cxnLst>
              <a:cxn ang="0">
                <a:pos x="0" y="637"/>
              </a:cxn>
              <a:cxn ang="0">
                <a:pos x="0" y="34"/>
              </a:cxn>
              <a:cxn ang="0">
                <a:pos x="68" y="0"/>
              </a:cxn>
              <a:cxn ang="0">
                <a:pos x="68" y="597"/>
              </a:cxn>
              <a:cxn ang="0">
                <a:pos x="0" y="637"/>
              </a:cxn>
            </a:cxnLst>
            <a:rect l="0" t="0" r="r" b="b"/>
            <a:pathLst>
              <a:path w="68" h="637">
                <a:moveTo>
                  <a:pt x="0" y="637"/>
                </a:moveTo>
                <a:lnTo>
                  <a:pt x="0" y="34"/>
                </a:lnTo>
                <a:lnTo>
                  <a:pt x="68" y="0"/>
                </a:lnTo>
                <a:lnTo>
                  <a:pt x="68" y="597"/>
                </a:lnTo>
                <a:lnTo>
                  <a:pt x="0" y="637"/>
                </a:lnTo>
                <a:close/>
              </a:path>
            </a:pathLst>
          </a:custGeom>
          <a:solidFill>
            <a:srgbClr val="8000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01" name="Rectangle 77"/>
          <p:cNvSpPr>
            <a:spLocks noChangeArrowheads="1"/>
          </p:cNvSpPr>
          <p:nvPr/>
        </p:nvSpPr>
        <p:spPr bwMode="auto">
          <a:xfrm>
            <a:off x="4535488" y="4721225"/>
            <a:ext cx="325437" cy="957263"/>
          </a:xfrm>
          <a:prstGeom prst="rect">
            <a:avLst/>
          </a:prstGeom>
          <a:solidFill>
            <a:srgbClr val="FF00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02" name="Freeform 78"/>
          <p:cNvSpPr>
            <a:spLocks/>
          </p:cNvSpPr>
          <p:nvPr/>
        </p:nvSpPr>
        <p:spPr bwMode="auto">
          <a:xfrm>
            <a:off x="4535488" y="4667250"/>
            <a:ext cx="433387" cy="53975"/>
          </a:xfrm>
          <a:custGeom>
            <a:avLst/>
            <a:gdLst/>
            <a:ahLst/>
            <a:cxnLst>
              <a:cxn ang="0">
                <a:pos x="205" y="34"/>
              </a:cxn>
              <a:cxn ang="0">
                <a:pos x="273" y="0"/>
              </a:cxn>
              <a:cxn ang="0">
                <a:pos x="68" y="0"/>
              </a:cxn>
              <a:cxn ang="0">
                <a:pos x="0" y="34"/>
              </a:cxn>
              <a:cxn ang="0">
                <a:pos x="205" y="34"/>
              </a:cxn>
            </a:cxnLst>
            <a:rect l="0" t="0" r="r" b="b"/>
            <a:pathLst>
              <a:path w="273" h="34">
                <a:moveTo>
                  <a:pt x="205" y="34"/>
                </a:moveTo>
                <a:lnTo>
                  <a:pt x="273" y="0"/>
                </a:lnTo>
                <a:lnTo>
                  <a:pt x="68" y="0"/>
                </a:lnTo>
                <a:lnTo>
                  <a:pt x="0" y="34"/>
                </a:lnTo>
                <a:lnTo>
                  <a:pt x="205" y="34"/>
                </a:lnTo>
                <a:close/>
              </a:path>
            </a:pathLst>
          </a:custGeom>
          <a:solidFill>
            <a:srgbClr val="BF00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03" name="Freeform 79"/>
          <p:cNvSpPr>
            <a:spLocks/>
          </p:cNvSpPr>
          <p:nvPr/>
        </p:nvSpPr>
        <p:spPr bwMode="auto">
          <a:xfrm>
            <a:off x="5168900" y="2935288"/>
            <a:ext cx="107950" cy="2743200"/>
          </a:xfrm>
          <a:custGeom>
            <a:avLst/>
            <a:gdLst/>
            <a:ahLst/>
            <a:cxnLst>
              <a:cxn ang="0">
                <a:pos x="0" y="1728"/>
              </a:cxn>
              <a:cxn ang="0">
                <a:pos x="0" y="41"/>
              </a:cxn>
              <a:cxn ang="0">
                <a:pos x="68" y="0"/>
              </a:cxn>
              <a:cxn ang="0">
                <a:pos x="68" y="1688"/>
              </a:cxn>
              <a:cxn ang="0">
                <a:pos x="0" y="1728"/>
              </a:cxn>
            </a:cxnLst>
            <a:rect l="0" t="0" r="r" b="b"/>
            <a:pathLst>
              <a:path w="68" h="1728">
                <a:moveTo>
                  <a:pt x="0" y="1728"/>
                </a:moveTo>
                <a:lnTo>
                  <a:pt x="0" y="41"/>
                </a:lnTo>
                <a:lnTo>
                  <a:pt x="68" y="0"/>
                </a:lnTo>
                <a:lnTo>
                  <a:pt x="68" y="1688"/>
                </a:lnTo>
                <a:lnTo>
                  <a:pt x="0" y="1728"/>
                </a:lnTo>
                <a:close/>
              </a:path>
            </a:pathLst>
          </a:custGeom>
          <a:solidFill>
            <a:srgbClr val="808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04" name="Rectangle 80"/>
          <p:cNvSpPr>
            <a:spLocks noChangeArrowheads="1"/>
          </p:cNvSpPr>
          <p:nvPr/>
        </p:nvSpPr>
        <p:spPr bwMode="auto">
          <a:xfrm>
            <a:off x="4860925" y="3000375"/>
            <a:ext cx="307975" cy="2678113"/>
          </a:xfrm>
          <a:prstGeom prst="rect">
            <a:avLst/>
          </a:prstGeom>
          <a:solidFill>
            <a:srgbClr val="FFFF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05" name="Freeform 81"/>
          <p:cNvSpPr>
            <a:spLocks/>
          </p:cNvSpPr>
          <p:nvPr/>
        </p:nvSpPr>
        <p:spPr bwMode="auto">
          <a:xfrm>
            <a:off x="4860925" y="2935288"/>
            <a:ext cx="415925" cy="65087"/>
          </a:xfrm>
          <a:custGeom>
            <a:avLst/>
            <a:gdLst/>
            <a:ahLst/>
            <a:cxnLst>
              <a:cxn ang="0">
                <a:pos x="194" y="41"/>
              </a:cxn>
              <a:cxn ang="0">
                <a:pos x="262" y="0"/>
              </a:cxn>
              <a:cxn ang="0">
                <a:pos x="68" y="0"/>
              </a:cxn>
              <a:cxn ang="0">
                <a:pos x="0" y="41"/>
              </a:cxn>
              <a:cxn ang="0">
                <a:pos x="194" y="41"/>
              </a:cxn>
            </a:cxnLst>
            <a:rect l="0" t="0" r="r" b="b"/>
            <a:pathLst>
              <a:path w="262" h="41">
                <a:moveTo>
                  <a:pt x="194" y="41"/>
                </a:moveTo>
                <a:lnTo>
                  <a:pt x="262" y="0"/>
                </a:lnTo>
                <a:lnTo>
                  <a:pt x="68" y="0"/>
                </a:lnTo>
                <a:lnTo>
                  <a:pt x="0" y="41"/>
                </a:lnTo>
                <a:lnTo>
                  <a:pt x="194" y="41"/>
                </a:lnTo>
                <a:close/>
              </a:path>
            </a:pathLst>
          </a:custGeom>
          <a:solidFill>
            <a:srgbClr val="BFBF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06" name="Line 82"/>
          <p:cNvSpPr>
            <a:spLocks noChangeShapeType="1"/>
          </p:cNvSpPr>
          <p:nvPr/>
        </p:nvSpPr>
        <p:spPr bwMode="auto">
          <a:xfrm flipV="1">
            <a:off x="1366838" y="2182813"/>
            <a:ext cx="1587" cy="35401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07" name="Line 83"/>
          <p:cNvSpPr>
            <a:spLocks noChangeShapeType="1"/>
          </p:cNvSpPr>
          <p:nvPr/>
        </p:nvSpPr>
        <p:spPr bwMode="auto">
          <a:xfrm flipH="1">
            <a:off x="1304925" y="5722938"/>
            <a:ext cx="619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08" name="Line 84"/>
          <p:cNvSpPr>
            <a:spLocks noChangeShapeType="1"/>
          </p:cNvSpPr>
          <p:nvPr/>
        </p:nvSpPr>
        <p:spPr bwMode="auto">
          <a:xfrm flipH="1">
            <a:off x="1304925" y="5324475"/>
            <a:ext cx="619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09" name="Line 85"/>
          <p:cNvSpPr>
            <a:spLocks noChangeShapeType="1"/>
          </p:cNvSpPr>
          <p:nvPr/>
        </p:nvSpPr>
        <p:spPr bwMode="auto">
          <a:xfrm flipH="1">
            <a:off x="1304925" y="4937125"/>
            <a:ext cx="619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10" name="Line 86"/>
          <p:cNvSpPr>
            <a:spLocks noChangeShapeType="1"/>
          </p:cNvSpPr>
          <p:nvPr/>
        </p:nvSpPr>
        <p:spPr bwMode="auto">
          <a:xfrm flipH="1">
            <a:off x="1304925" y="4538663"/>
            <a:ext cx="619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11" name="Line 87"/>
          <p:cNvSpPr>
            <a:spLocks noChangeShapeType="1"/>
          </p:cNvSpPr>
          <p:nvPr/>
        </p:nvSpPr>
        <p:spPr bwMode="auto">
          <a:xfrm flipH="1">
            <a:off x="1304925" y="4151313"/>
            <a:ext cx="619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12" name="Line 88"/>
          <p:cNvSpPr>
            <a:spLocks noChangeShapeType="1"/>
          </p:cNvSpPr>
          <p:nvPr/>
        </p:nvSpPr>
        <p:spPr bwMode="auto">
          <a:xfrm flipH="1">
            <a:off x="1304925" y="3752850"/>
            <a:ext cx="619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13" name="Line 89"/>
          <p:cNvSpPr>
            <a:spLocks noChangeShapeType="1"/>
          </p:cNvSpPr>
          <p:nvPr/>
        </p:nvSpPr>
        <p:spPr bwMode="auto">
          <a:xfrm flipH="1">
            <a:off x="1304925" y="3367088"/>
            <a:ext cx="619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14" name="Line 90"/>
          <p:cNvSpPr>
            <a:spLocks noChangeShapeType="1"/>
          </p:cNvSpPr>
          <p:nvPr/>
        </p:nvSpPr>
        <p:spPr bwMode="auto">
          <a:xfrm flipH="1">
            <a:off x="1304925" y="2968625"/>
            <a:ext cx="619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15" name="Line 91"/>
          <p:cNvSpPr>
            <a:spLocks noChangeShapeType="1"/>
          </p:cNvSpPr>
          <p:nvPr/>
        </p:nvSpPr>
        <p:spPr bwMode="auto">
          <a:xfrm flipH="1">
            <a:off x="1304925" y="2581275"/>
            <a:ext cx="619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16" name="Line 92"/>
          <p:cNvSpPr>
            <a:spLocks noChangeShapeType="1"/>
          </p:cNvSpPr>
          <p:nvPr/>
        </p:nvSpPr>
        <p:spPr bwMode="auto">
          <a:xfrm flipH="1">
            <a:off x="1304925" y="2182813"/>
            <a:ext cx="6191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17" name="Rectangle 93"/>
          <p:cNvSpPr>
            <a:spLocks noChangeArrowheads="1"/>
          </p:cNvSpPr>
          <p:nvPr/>
        </p:nvSpPr>
        <p:spPr bwMode="auto">
          <a:xfrm>
            <a:off x="887413" y="5635625"/>
            <a:ext cx="479425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0,00</a:t>
            </a:r>
            <a:endParaRPr lang="en-US"/>
          </a:p>
        </p:txBody>
      </p:sp>
      <p:sp>
        <p:nvSpPr>
          <p:cNvPr id="26718" name="Rectangle 94"/>
          <p:cNvSpPr>
            <a:spLocks noChangeArrowheads="1"/>
          </p:cNvSpPr>
          <p:nvPr/>
        </p:nvSpPr>
        <p:spPr bwMode="auto">
          <a:xfrm>
            <a:off x="887413" y="5238750"/>
            <a:ext cx="479425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1,00</a:t>
            </a:r>
            <a:endParaRPr lang="en-US"/>
          </a:p>
        </p:txBody>
      </p:sp>
      <p:sp>
        <p:nvSpPr>
          <p:cNvPr id="26719" name="Rectangle 95"/>
          <p:cNvSpPr>
            <a:spLocks noChangeArrowheads="1"/>
          </p:cNvSpPr>
          <p:nvPr/>
        </p:nvSpPr>
        <p:spPr bwMode="auto">
          <a:xfrm>
            <a:off x="887413" y="4851400"/>
            <a:ext cx="479425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2,00</a:t>
            </a:r>
            <a:endParaRPr lang="en-US"/>
          </a:p>
        </p:txBody>
      </p:sp>
      <p:sp>
        <p:nvSpPr>
          <p:cNvPr id="26720" name="Rectangle 96"/>
          <p:cNvSpPr>
            <a:spLocks noChangeArrowheads="1"/>
          </p:cNvSpPr>
          <p:nvPr/>
        </p:nvSpPr>
        <p:spPr bwMode="auto">
          <a:xfrm>
            <a:off x="887413" y="4452938"/>
            <a:ext cx="479425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3,00</a:t>
            </a:r>
            <a:endParaRPr lang="en-US"/>
          </a:p>
        </p:txBody>
      </p:sp>
      <p:sp>
        <p:nvSpPr>
          <p:cNvPr id="26721" name="Rectangle 97"/>
          <p:cNvSpPr>
            <a:spLocks noChangeArrowheads="1"/>
          </p:cNvSpPr>
          <p:nvPr/>
        </p:nvSpPr>
        <p:spPr bwMode="auto">
          <a:xfrm>
            <a:off x="887413" y="4065588"/>
            <a:ext cx="479425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4,00</a:t>
            </a:r>
            <a:endParaRPr lang="en-US"/>
          </a:p>
        </p:txBody>
      </p:sp>
      <p:sp>
        <p:nvSpPr>
          <p:cNvPr id="26722" name="Rectangle 98"/>
          <p:cNvSpPr>
            <a:spLocks noChangeArrowheads="1"/>
          </p:cNvSpPr>
          <p:nvPr/>
        </p:nvSpPr>
        <p:spPr bwMode="auto">
          <a:xfrm>
            <a:off x="887413" y="3667125"/>
            <a:ext cx="479425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5,00</a:t>
            </a:r>
            <a:endParaRPr lang="en-US"/>
          </a:p>
        </p:txBody>
      </p:sp>
      <p:sp>
        <p:nvSpPr>
          <p:cNvPr id="26723" name="Rectangle 99"/>
          <p:cNvSpPr>
            <a:spLocks noChangeArrowheads="1"/>
          </p:cNvSpPr>
          <p:nvPr/>
        </p:nvSpPr>
        <p:spPr bwMode="auto">
          <a:xfrm>
            <a:off x="887413" y="3279775"/>
            <a:ext cx="479425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6,00</a:t>
            </a:r>
            <a:endParaRPr lang="en-US"/>
          </a:p>
        </p:txBody>
      </p:sp>
      <p:sp>
        <p:nvSpPr>
          <p:cNvPr id="26724" name="Rectangle 100"/>
          <p:cNvSpPr>
            <a:spLocks noChangeArrowheads="1"/>
          </p:cNvSpPr>
          <p:nvPr/>
        </p:nvSpPr>
        <p:spPr bwMode="auto">
          <a:xfrm>
            <a:off x="887413" y="2882900"/>
            <a:ext cx="479425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7,00</a:t>
            </a:r>
            <a:endParaRPr lang="en-US"/>
          </a:p>
        </p:txBody>
      </p:sp>
      <p:sp>
        <p:nvSpPr>
          <p:cNvPr id="26725" name="Rectangle 101"/>
          <p:cNvSpPr>
            <a:spLocks noChangeArrowheads="1"/>
          </p:cNvSpPr>
          <p:nvPr/>
        </p:nvSpPr>
        <p:spPr bwMode="auto">
          <a:xfrm>
            <a:off x="887413" y="2495550"/>
            <a:ext cx="479425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8,00</a:t>
            </a:r>
            <a:endParaRPr lang="en-US"/>
          </a:p>
        </p:txBody>
      </p:sp>
      <p:sp>
        <p:nvSpPr>
          <p:cNvPr id="26726" name="Rectangle 102"/>
          <p:cNvSpPr>
            <a:spLocks noChangeArrowheads="1"/>
          </p:cNvSpPr>
          <p:nvPr/>
        </p:nvSpPr>
        <p:spPr bwMode="auto">
          <a:xfrm>
            <a:off x="887413" y="2097088"/>
            <a:ext cx="479425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9,00</a:t>
            </a:r>
            <a:endParaRPr lang="en-US"/>
          </a:p>
        </p:txBody>
      </p:sp>
      <p:sp>
        <p:nvSpPr>
          <p:cNvPr id="26727" name="Line 103"/>
          <p:cNvSpPr>
            <a:spLocks noChangeShapeType="1"/>
          </p:cNvSpPr>
          <p:nvPr/>
        </p:nvSpPr>
        <p:spPr bwMode="auto">
          <a:xfrm>
            <a:off x="1366838" y="5722938"/>
            <a:ext cx="395763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28" name="Line 104"/>
          <p:cNvSpPr>
            <a:spLocks noChangeShapeType="1"/>
          </p:cNvSpPr>
          <p:nvPr/>
        </p:nvSpPr>
        <p:spPr bwMode="auto">
          <a:xfrm>
            <a:off x="1366838" y="5722938"/>
            <a:ext cx="1587" cy="428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29" name="Line 105"/>
          <p:cNvSpPr>
            <a:spLocks noChangeShapeType="1"/>
          </p:cNvSpPr>
          <p:nvPr/>
        </p:nvSpPr>
        <p:spPr bwMode="auto">
          <a:xfrm>
            <a:off x="5324475" y="5722938"/>
            <a:ext cx="1588" cy="428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30" name="Rectangle 106"/>
          <p:cNvSpPr>
            <a:spLocks noChangeArrowheads="1"/>
          </p:cNvSpPr>
          <p:nvPr/>
        </p:nvSpPr>
        <p:spPr bwMode="auto">
          <a:xfrm>
            <a:off x="2959100" y="5791200"/>
            <a:ext cx="5461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Peru I</a:t>
            </a:r>
            <a:endParaRPr lang="en-US"/>
          </a:p>
        </p:txBody>
      </p:sp>
      <p:sp>
        <p:nvSpPr>
          <p:cNvPr id="26731" name="Rectangle 107"/>
          <p:cNvSpPr>
            <a:spLocks noChangeArrowheads="1"/>
          </p:cNvSpPr>
          <p:nvPr/>
        </p:nvSpPr>
        <p:spPr bwMode="auto">
          <a:xfrm>
            <a:off x="5788025" y="1838325"/>
            <a:ext cx="2271713" cy="437832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32" name="Rectangle 108"/>
          <p:cNvSpPr>
            <a:spLocks noChangeArrowheads="1"/>
          </p:cNvSpPr>
          <p:nvPr/>
        </p:nvSpPr>
        <p:spPr bwMode="auto">
          <a:xfrm>
            <a:off x="5864225" y="1924050"/>
            <a:ext cx="109538" cy="76200"/>
          </a:xfrm>
          <a:prstGeom prst="rect">
            <a:avLst/>
          </a:prstGeom>
          <a:solidFill>
            <a:srgbClr val="9999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33" name="Rectangle 109"/>
          <p:cNvSpPr>
            <a:spLocks noChangeArrowheads="1"/>
          </p:cNvSpPr>
          <p:nvPr/>
        </p:nvSpPr>
        <p:spPr bwMode="auto">
          <a:xfrm>
            <a:off x="6035675" y="1871663"/>
            <a:ext cx="1220788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EFICIENCIA</a:t>
            </a:r>
            <a:endParaRPr lang="en-US"/>
          </a:p>
        </p:txBody>
      </p:sp>
      <p:sp>
        <p:nvSpPr>
          <p:cNvPr id="26734" name="Rectangle 110"/>
          <p:cNvSpPr>
            <a:spLocks noChangeArrowheads="1"/>
          </p:cNvSpPr>
          <p:nvPr/>
        </p:nvSpPr>
        <p:spPr bwMode="auto">
          <a:xfrm>
            <a:off x="5864225" y="2322513"/>
            <a:ext cx="109538" cy="76200"/>
          </a:xfrm>
          <a:prstGeom prst="rect">
            <a:avLst/>
          </a:prstGeom>
          <a:solidFill>
            <a:srgbClr val="9933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35" name="Rectangle 111"/>
          <p:cNvSpPr>
            <a:spLocks noChangeArrowheads="1"/>
          </p:cNvSpPr>
          <p:nvPr/>
        </p:nvSpPr>
        <p:spPr bwMode="auto">
          <a:xfrm>
            <a:off x="6035675" y="2268538"/>
            <a:ext cx="865188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MÉRITO</a:t>
            </a:r>
            <a:endParaRPr lang="en-US"/>
          </a:p>
        </p:txBody>
      </p:sp>
      <p:sp>
        <p:nvSpPr>
          <p:cNvPr id="26736" name="Rectangle 112"/>
          <p:cNvSpPr>
            <a:spLocks noChangeArrowheads="1"/>
          </p:cNvSpPr>
          <p:nvPr/>
        </p:nvSpPr>
        <p:spPr bwMode="auto">
          <a:xfrm>
            <a:off x="5864225" y="2720975"/>
            <a:ext cx="109538" cy="74613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37" name="Rectangle 113"/>
          <p:cNvSpPr>
            <a:spLocks noChangeArrowheads="1"/>
          </p:cNvSpPr>
          <p:nvPr/>
        </p:nvSpPr>
        <p:spPr bwMode="auto">
          <a:xfrm>
            <a:off x="6035675" y="2667000"/>
            <a:ext cx="15922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</a:t>
            </a:r>
            <a:endParaRPr lang="en-US"/>
          </a:p>
        </p:txBody>
      </p:sp>
      <p:sp>
        <p:nvSpPr>
          <p:cNvPr id="26738" name="Rectangle 114"/>
          <p:cNvSpPr>
            <a:spLocks noChangeArrowheads="1"/>
          </p:cNvSpPr>
          <p:nvPr/>
        </p:nvSpPr>
        <p:spPr bwMode="auto">
          <a:xfrm>
            <a:off x="6035675" y="2838450"/>
            <a:ext cx="1576388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ESTRUCTURAL</a:t>
            </a:r>
            <a:endParaRPr lang="en-US"/>
          </a:p>
        </p:txBody>
      </p:sp>
      <p:sp>
        <p:nvSpPr>
          <p:cNvPr id="26739" name="Rectangle 115"/>
          <p:cNvSpPr>
            <a:spLocks noChangeArrowheads="1"/>
          </p:cNvSpPr>
          <p:nvPr/>
        </p:nvSpPr>
        <p:spPr bwMode="auto">
          <a:xfrm>
            <a:off x="5864225" y="3119438"/>
            <a:ext cx="109538" cy="74612"/>
          </a:xfrm>
          <a:prstGeom prst="rect">
            <a:avLst/>
          </a:prstGeom>
          <a:solidFill>
            <a:srgbClr val="CC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40" name="Rectangle 116"/>
          <p:cNvSpPr>
            <a:spLocks noChangeArrowheads="1"/>
          </p:cNvSpPr>
          <p:nvPr/>
        </p:nvSpPr>
        <p:spPr bwMode="auto">
          <a:xfrm>
            <a:off x="6035675" y="3065463"/>
            <a:ext cx="123666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</a:t>
            </a:r>
            <a:endParaRPr lang="en-US"/>
          </a:p>
        </p:txBody>
      </p:sp>
      <p:sp>
        <p:nvSpPr>
          <p:cNvPr id="26741" name="Rectangle 117"/>
          <p:cNvSpPr>
            <a:spLocks noChangeArrowheads="1"/>
          </p:cNvSpPr>
          <p:nvPr/>
        </p:nvSpPr>
        <p:spPr bwMode="auto">
          <a:xfrm>
            <a:off x="6035675" y="3236913"/>
            <a:ext cx="6985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Estratégica</a:t>
            </a:r>
            <a:endParaRPr lang="en-US"/>
          </a:p>
        </p:txBody>
      </p:sp>
      <p:sp>
        <p:nvSpPr>
          <p:cNvPr id="26742" name="Rectangle 118"/>
          <p:cNvSpPr>
            <a:spLocks noChangeArrowheads="1"/>
          </p:cNvSpPr>
          <p:nvPr/>
        </p:nvSpPr>
        <p:spPr bwMode="auto">
          <a:xfrm>
            <a:off x="5864225" y="3516313"/>
            <a:ext cx="109538" cy="76200"/>
          </a:xfrm>
          <a:prstGeom prst="rect">
            <a:avLst/>
          </a:prstGeom>
          <a:solidFill>
            <a:srgbClr val="6600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43" name="Rectangle 119"/>
          <p:cNvSpPr>
            <a:spLocks noChangeArrowheads="1"/>
          </p:cNvSpPr>
          <p:nvPr/>
        </p:nvSpPr>
        <p:spPr bwMode="auto">
          <a:xfrm>
            <a:off x="6035675" y="3463925"/>
            <a:ext cx="13843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 Directiva</a:t>
            </a:r>
            <a:endParaRPr lang="en-US"/>
          </a:p>
        </p:txBody>
      </p:sp>
      <p:sp>
        <p:nvSpPr>
          <p:cNvPr id="26744" name="Rectangle 120"/>
          <p:cNvSpPr>
            <a:spLocks noChangeArrowheads="1"/>
          </p:cNvSpPr>
          <p:nvPr/>
        </p:nvSpPr>
        <p:spPr bwMode="auto">
          <a:xfrm>
            <a:off x="5864225" y="3914775"/>
            <a:ext cx="109538" cy="76200"/>
          </a:xfrm>
          <a:prstGeom prst="rect">
            <a:avLst/>
          </a:prstGeom>
          <a:solidFill>
            <a:srgbClr val="FF8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45" name="Rectangle 121"/>
          <p:cNvSpPr>
            <a:spLocks noChangeArrowheads="1"/>
          </p:cNvSpPr>
          <p:nvPr/>
        </p:nvSpPr>
        <p:spPr bwMode="auto">
          <a:xfrm>
            <a:off x="6035675" y="3860800"/>
            <a:ext cx="1212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 de los</a:t>
            </a:r>
            <a:endParaRPr lang="en-US"/>
          </a:p>
        </p:txBody>
      </p:sp>
      <p:sp>
        <p:nvSpPr>
          <p:cNvPr id="26746" name="Rectangle 122"/>
          <p:cNvSpPr>
            <a:spLocks noChangeArrowheads="1"/>
          </p:cNvSpPr>
          <p:nvPr/>
        </p:nvSpPr>
        <p:spPr bwMode="auto">
          <a:xfrm>
            <a:off x="6035675" y="4033838"/>
            <a:ext cx="5826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Procesos</a:t>
            </a:r>
            <a:endParaRPr lang="en-US"/>
          </a:p>
        </p:txBody>
      </p:sp>
      <p:sp>
        <p:nvSpPr>
          <p:cNvPr id="26747" name="Rectangle 123"/>
          <p:cNvSpPr>
            <a:spLocks noChangeArrowheads="1"/>
          </p:cNvSpPr>
          <p:nvPr/>
        </p:nvSpPr>
        <p:spPr bwMode="auto">
          <a:xfrm>
            <a:off x="5864225" y="4313238"/>
            <a:ext cx="109538" cy="74612"/>
          </a:xfrm>
          <a:prstGeom prst="rect">
            <a:avLst/>
          </a:prstGeom>
          <a:solidFill>
            <a:srgbClr val="0066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48" name="Rectangle 124"/>
          <p:cNvSpPr>
            <a:spLocks noChangeArrowheads="1"/>
          </p:cNvSpPr>
          <p:nvPr/>
        </p:nvSpPr>
        <p:spPr bwMode="auto">
          <a:xfrm>
            <a:off x="6035675" y="4259263"/>
            <a:ext cx="1252538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CAPACIDAD</a:t>
            </a:r>
            <a:endParaRPr lang="en-US"/>
          </a:p>
        </p:txBody>
      </p:sp>
      <p:sp>
        <p:nvSpPr>
          <p:cNvPr id="26749" name="Rectangle 125"/>
          <p:cNvSpPr>
            <a:spLocks noChangeArrowheads="1"/>
          </p:cNvSpPr>
          <p:nvPr/>
        </p:nvSpPr>
        <p:spPr bwMode="auto">
          <a:xfrm>
            <a:off x="6035675" y="4430713"/>
            <a:ext cx="1252538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FUNCIONAL</a:t>
            </a:r>
            <a:endParaRPr lang="en-US"/>
          </a:p>
        </p:txBody>
      </p:sp>
      <p:sp>
        <p:nvSpPr>
          <p:cNvPr id="26750" name="Rectangle 126"/>
          <p:cNvSpPr>
            <a:spLocks noChangeArrowheads="1"/>
          </p:cNvSpPr>
          <p:nvPr/>
        </p:nvSpPr>
        <p:spPr bwMode="auto">
          <a:xfrm>
            <a:off x="5864225" y="4711700"/>
            <a:ext cx="109538" cy="74613"/>
          </a:xfrm>
          <a:prstGeom prst="rect">
            <a:avLst/>
          </a:prstGeom>
          <a:solidFill>
            <a:srgbClr val="CCCC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51" name="Rectangle 127"/>
          <p:cNvSpPr>
            <a:spLocks noChangeArrowheads="1"/>
          </p:cNvSpPr>
          <p:nvPr/>
        </p:nvSpPr>
        <p:spPr bwMode="auto">
          <a:xfrm>
            <a:off x="6035675" y="4657725"/>
            <a:ext cx="8239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Competencia</a:t>
            </a:r>
            <a:endParaRPr lang="en-US"/>
          </a:p>
        </p:txBody>
      </p:sp>
      <p:sp>
        <p:nvSpPr>
          <p:cNvPr id="26752" name="Rectangle 128"/>
          <p:cNvSpPr>
            <a:spLocks noChangeArrowheads="1"/>
          </p:cNvSpPr>
          <p:nvPr/>
        </p:nvSpPr>
        <p:spPr bwMode="auto">
          <a:xfrm>
            <a:off x="5864225" y="5108575"/>
            <a:ext cx="109538" cy="76200"/>
          </a:xfrm>
          <a:prstGeom prst="rect">
            <a:avLst/>
          </a:prstGeom>
          <a:solidFill>
            <a:srgbClr val="000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53" name="Rectangle 129"/>
          <p:cNvSpPr>
            <a:spLocks noChangeArrowheads="1"/>
          </p:cNvSpPr>
          <p:nvPr/>
        </p:nvSpPr>
        <p:spPr bwMode="auto">
          <a:xfrm>
            <a:off x="6035675" y="5054600"/>
            <a:ext cx="136683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Eficacia Incentivadora</a:t>
            </a:r>
            <a:endParaRPr lang="en-US"/>
          </a:p>
        </p:txBody>
      </p:sp>
      <p:sp>
        <p:nvSpPr>
          <p:cNvPr id="26754" name="Rectangle 130"/>
          <p:cNvSpPr>
            <a:spLocks noChangeArrowheads="1"/>
          </p:cNvSpPr>
          <p:nvPr/>
        </p:nvSpPr>
        <p:spPr bwMode="auto">
          <a:xfrm>
            <a:off x="5864225" y="5507038"/>
            <a:ext cx="109538" cy="76200"/>
          </a:xfrm>
          <a:prstGeom prst="rect">
            <a:avLst/>
          </a:prstGeom>
          <a:solidFill>
            <a:srgbClr val="FF00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55" name="Rectangle 131"/>
          <p:cNvSpPr>
            <a:spLocks noChangeArrowheads="1"/>
          </p:cNvSpPr>
          <p:nvPr/>
        </p:nvSpPr>
        <p:spPr bwMode="auto">
          <a:xfrm>
            <a:off x="6035675" y="5453063"/>
            <a:ext cx="70326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Flexibilidad</a:t>
            </a:r>
            <a:endParaRPr lang="en-US"/>
          </a:p>
        </p:txBody>
      </p:sp>
      <p:sp>
        <p:nvSpPr>
          <p:cNvPr id="26756" name="Rectangle 132"/>
          <p:cNvSpPr>
            <a:spLocks noChangeArrowheads="1"/>
          </p:cNvSpPr>
          <p:nvPr/>
        </p:nvSpPr>
        <p:spPr bwMode="auto">
          <a:xfrm>
            <a:off x="5864225" y="5905500"/>
            <a:ext cx="109538" cy="74613"/>
          </a:xfrm>
          <a:prstGeom prst="rect">
            <a:avLst/>
          </a:prstGeom>
          <a:solidFill>
            <a:srgbClr val="FFFF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57" name="Rectangle 133"/>
          <p:cNvSpPr>
            <a:spLocks noChangeArrowheads="1"/>
          </p:cNvSpPr>
          <p:nvPr/>
        </p:nvSpPr>
        <p:spPr bwMode="auto">
          <a:xfrm>
            <a:off x="6035675" y="5851525"/>
            <a:ext cx="1252538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CAPACIDAD</a:t>
            </a:r>
            <a:endParaRPr lang="en-US"/>
          </a:p>
        </p:txBody>
      </p:sp>
      <p:sp>
        <p:nvSpPr>
          <p:cNvPr id="26758" name="Rectangle 134"/>
          <p:cNvSpPr>
            <a:spLocks noChangeArrowheads="1"/>
          </p:cNvSpPr>
          <p:nvPr/>
        </p:nvSpPr>
        <p:spPr bwMode="auto">
          <a:xfrm>
            <a:off x="6035675" y="6022975"/>
            <a:ext cx="1560513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INTEGRADORA</a:t>
            </a:r>
            <a:endParaRPr lang="en-US"/>
          </a:p>
        </p:txBody>
      </p:sp>
      <p:sp>
        <p:nvSpPr>
          <p:cNvPr id="26759" name="Rectangle 135"/>
          <p:cNvSpPr>
            <a:spLocks noChangeArrowheads="1"/>
          </p:cNvSpPr>
          <p:nvPr/>
        </p:nvSpPr>
        <p:spPr bwMode="auto">
          <a:xfrm>
            <a:off x="687388" y="1806575"/>
            <a:ext cx="7434262" cy="4452938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066800" y="6324600"/>
            <a:ext cx="21605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*</a:t>
            </a:r>
            <a:r>
              <a:rPr lang="es-ES" sz="1200">
                <a:latin typeface="Arial" pitchFamily="34" charset="0"/>
              </a:rPr>
              <a:t>Entities subject to public law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5834063" y="1860550"/>
            <a:ext cx="2157412" cy="44100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5907088" y="1947863"/>
            <a:ext cx="103187" cy="74612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6069013" y="1893888"/>
            <a:ext cx="8334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ICIENC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Y</a:t>
            </a:r>
            <a:endParaRPr lang="en-US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5907088" y="2347913"/>
            <a:ext cx="103187" cy="76200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6069013" y="2293938"/>
            <a:ext cx="4349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RIT</a:t>
            </a:r>
            <a:endParaRPr lang="en-US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5907088" y="2749550"/>
            <a:ext cx="103187" cy="76200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6069013" y="2695575"/>
            <a:ext cx="9445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STRUCTURAL</a:t>
            </a:r>
            <a:endParaRPr lang="en-US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6069013" y="2868613"/>
            <a:ext cx="1012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5907088" y="3149600"/>
            <a:ext cx="103187" cy="76200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6069013" y="3095625"/>
            <a:ext cx="5508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Strategic</a:t>
            </a:r>
            <a:endParaRPr lang="en-US"/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6069013" y="3268663"/>
            <a:ext cx="762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5907088" y="3551238"/>
            <a:ext cx="103187" cy="76200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41" name="Rectangle 17"/>
          <p:cNvSpPr>
            <a:spLocks noChangeArrowheads="1"/>
          </p:cNvSpPr>
          <p:nvPr/>
        </p:nvSpPr>
        <p:spPr bwMode="auto">
          <a:xfrm>
            <a:off x="6069013" y="3497263"/>
            <a:ext cx="16144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Management Consistency</a:t>
            </a:r>
            <a:endParaRPr lang="en-US"/>
          </a:p>
        </p:txBody>
      </p:sp>
      <p:sp>
        <p:nvSpPr>
          <p:cNvPr id="26642" name="Rectangle 18"/>
          <p:cNvSpPr>
            <a:spLocks noChangeArrowheads="1"/>
          </p:cNvSpPr>
          <p:nvPr/>
        </p:nvSpPr>
        <p:spPr bwMode="auto">
          <a:xfrm>
            <a:off x="5907088" y="3952875"/>
            <a:ext cx="103187" cy="74613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43" name="Rectangle 19"/>
          <p:cNvSpPr>
            <a:spLocks noChangeArrowheads="1"/>
          </p:cNvSpPr>
          <p:nvPr/>
        </p:nvSpPr>
        <p:spPr bwMode="auto">
          <a:xfrm>
            <a:off x="6069013" y="3897313"/>
            <a:ext cx="13049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Process Consistency</a:t>
            </a:r>
            <a:endParaRPr lang="en-US"/>
          </a:p>
        </p:txBody>
      </p:sp>
      <p:sp>
        <p:nvSpPr>
          <p:cNvPr id="26644" name="Rectangle 20"/>
          <p:cNvSpPr>
            <a:spLocks noChangeArrowheads="1"/>
          </p:cNvSpPr>
          <p:nvPr/>
        </p:nvSpPr>
        <p:spPr bwMode="auto">
          <a:xfrm>
            <a:off x="5907088" y="4352925"/>
            <a:ext cx="103187" cy="76200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6069013" y="4298950"/>
            <a:ext cx="8953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FUNCTIONAL</a:t>
            </a:r>
            <a:endParaRPr lang="en-US"/>
          </a:p>
        </p:txBody>
      </p:sp>
      <p:sp>
        <p:nvSpPr>
          <p:cNvPr id="26646" name="Rectangle 22"/>
          <p:cNvSpPr>
            <a:spLocks noChangeArrowheads="1"/>
          </p:cNvSpPr>
          <p:nvPr/>
        </p:nvSpPr>
        <p:spPr bwMode="auto">
          <a:xfrm>
            <a:off x="6069013" y="4471988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5907088" y="4754563"/>
            <a:ext cx="103187" cy="74612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48" name="Rectangle 24"/>
          <p:cNvSpPr>
            <a:spLocks noChangeArrowheads="1"/>
          </p:cNvSpPr>
          <p:nvPr/>
        </p:nvSpPr>
        <p:spPr bwMode="auto">
          <a:xfrm>
            <a:off x="6069013" y="4700588"/>
            <a:ext cx="792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endParaRPr lang="en-US"/>
          </a:p>
        </p:txBody>
      </p:sp>
      <p:sp>
        <p:nvSpPr>
          <p:cNvPr id="26649" name="Rectangle 25"/>
          <p:cNvSpPr>
            <a:spLocks noChangeArrowheads="1"/>
          </p:cNvSpPr>
          <p:nvPr/>
        </p:nvSpPr>
        <p:spPr bwMode="auto">
          <a:xfrm>
            <a:off x="5907088" y="5154613"/>
            <a:ext cx="103187" cy="76200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50" name="Rectangle 26"/>
          <p:cNvSpPr>
            <a:spLocks noChangeArrowheads="1"/>
          </p:cNvSpPr>
          <p:nvPr/>
        </p:nvSpPr>
        <p:spPr bwMode="auto">
          <a:xfrm>
            <a:off x="6069013" y="5100638"/>
            <a:ext cx="1427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Incentive Effectiveness</a:t>
            </a:r>
            <a:endParaRPr lang="en-US"/>
          </a:p>
        </p:txBody>
      </p:sp>
      <p:sp>
        <p:nvSpPr>
          <p:cNvPr id="26651" name="Rectangle 27"/>
          <p:cNvSpPr>
            <a:spLocks noChangeArrowheads="1"/>
          </p:cNvSpPr>
          <p:nvPr/>
        </p:nvSpPr>
        <p:spPr bwMode="auto">
          <a:xfrm>
            <a:off x="5907088" y="5556250"/>
            <a:ext cx="103187" cy="76200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52" name="Rectangle 28"/>
          <p:cNvSpPr>
            <a:spLocks noChangeArrowheads="1"/>
          </p:cNvSpPr>
          <p:nvPr/>
        </p:nvSpPr>
        <p:spPr bwMode="auto">
          <a:xfrm>
            <a:off x="6069013" y="5502275"/>
            <a:ext cx="577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ty</a:t>
            </a:r>
            <a:endParaRPr lang="en-US"/>
          </a:p>
        </p:txBody>
      </p:sp>
      <p:sp>
        <p:nvSpPr>
          <p:cNvPr id="26653" name="Rectangle 29"/>
          <p:cNvSpPr>
            <a:spLocks noChangeArrowheads="1"/>
          </p:cNvSpPr>
          <p:nvPr/>
        </p:nvSpPr>
        <p:spPr bwMode="auto">
          <a:xfrm>
            <a:off x="5907088" y="5956300"/>
            <a:ext cx="103187" cy="76200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54" name="Rectangle 30"/>
          <p:cNvSpPr>
            <a:spLocks noChangeArrowheads="1"/>
          </p:cNvSpPr>
          <p:nvPr/>
        </p:nvSpPr>
        <p:spPr bwMode="auto">
          <a:xfrm>
            <a:off x="6069013" y="5902325"/>
            <a:ext cx="955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INTEGRATING</a:t>
            </a:r>
            <a:endParaRPr lang="en-US"/>
          </a:p>
        </p:txBody>
      </p:sp>
      <p:sp>
        <p:nvSpPr>
          <p:cNvPr id="26655" name="Rectangle 31"/>
          <p:cNvSpPr>
            <a:spLocks noChangeArrowheads="1"/>
          </p:cNvSpPr>
          <p:nvPr/>
        </p:nvSpPr>
        <p:spPr bwMode="auto">
          <a:xfrm>
            <a:off x="6069013" y="6075363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itchFamily="34" charset="0"/>
              </a:rPr>
              <a:t>**PERU II</a:t>
            </a:r>
          </a:p>
        </p:txBody>
      </p:sp>
      <p:sp>
        <p:nvSpPr>
          <p:cNvPr id="27680" name="Rectangle 32"/>
          <p:cNvSpPr>
            <a:spLocks noChangeArrowheads="1"/>
          </p:cNvSpPr>
          <p:nvPr/>
        </p:nvSpPr>
        <p:spPr bwMode="auto">
          <a:xfrm>
            <a:off x="762000" y="1806575"/>
            <a:ext cx="7285038" cy="4529138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1" name="Freeform 33"/>
          <p:cNvSpPr>
            <a:spLocks/>
          </p:cNvSpPr>
          <p:nvPr/>
        </p:nvSpPr>
        <p:spPr bwMode="auto">
          <a:xfrm>
            <a:off x="1533525" y="5591175"/>
            <a:ext cx="4060825" cy="142875"/>
          </a:xfrm>
          <a:custGeom>
            <a:avLst/>
            <a:gdLst/>
            <a:ahLst/>
            <a:cxnLst>
              <a:cxn ang="0">
                <a:pos x="0" y="90"/>
              </a:cxn>
              <a:cxn ang="0">
                <a:pos x="172" y="0"/>
              </a:cxn>
              <a:cxn ang="0">
                <a:pos x="2558" y="0"/>
              </a:cxn>
              <a:cxn ang="0">
                <a:pos x="2386" y="90"/>
              </a:cxn>
              <a:cxn ang="0">
                <a:pos x="0" y="90"/>
              </a:cxn>
            </a:cxnLst>
            <a:rect l="0" t="0" r="r" b="b"/>
            <a:pathLst>
              <a:path w="2558" h="90">
                <a:moveTo>
                  <a:pt x="0" y="90"/>
                </a:moveTo>
                <a:lnTo>
                  <a:pt x="172" y="0"/>
                </a:lnTo>
                <a:lnTo>
                  <a:pt x="2558" y="0"/>
                </a:lnTo>
                <a:lnTo>
                  <a:pt x="2386" y="90"/>
                </a:lnTo>
                <a:lnTo>
                  <a:pt x="0" y="90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2" name="Freeform 34"/>
          <p:cNvSpPr>
            <a:spLocks/>
          </p:cNvSpPr>
          <p:nvPr/>
        </p:nvSpPr>
        <p:spPr bwMode="auto">
          <a:xfrm>
            <a:off x="1533525" y="2101850"/>
            <a:ext cx="273050" cy="3632200"/>
          </a:xfrm>
          <a:custGeom>
            <a:avLst/>
            <a:gdLst/>
            <a:ahLst/>
            <a:cxnLst>
              <a:cxn ang="0">
                <a:pos x="0" y="2288"/>
              </a:cxn>
              <a:cxn ang="0">
                <a:pos x="0" y="90"/>
              </a:cxn>
              <a:cxn ang="0">
                <a:pos x="172" y="0"/>
              </a:cxn>
              <a:cxn ang="0">
                <a:pos x="172" y="2198"/>
              </a:cxn>
              <a:cxn ang="0">
                <a:pos x="0" y="2288"/>
              </a:cxn>
            </a:cxnLst>
            <a:rect l="0" t="0" r="r" b="b"/>
            <a:pathLst>
              <a:path w="172" h="2288">
                <a:moveTo>
                  <a:pt x="0" y="2288"/>
                </a:moveTo>
                <a:lnTo>
                  <a:pt x="0" y="90"/>
                </a:lnTo>
                <a:lnTo>
                  <a:pt x="172" y="0"/>
                </a:lnTo>
                <a:lnTo>
                  <a:pt x="172" y="2198"/>
                </a:lnTo>
                <a:lnTo>
                  <a:pt x="0" y="2288"/>
                </a:lnTo>
                <a:close/>
              </a:path>
            </a:pathLst>
          </a:cu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3" name="Rectangle 35"/>
          <p:cNvSpPr>
            <a:spLocks noChangeArrowheads="1"/>
          </p:cNvSpPr>
          <p:nvPr/>
        </p:nvSpPr>
        <p:spPr bwMode="auto">
          <a:xfrm>
            <a:off x="1806575" y="2101850"/>
            <a:ext cx="3787775" cy="34893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4" name="Freeform 36"/>
          <p:cNvSpPr>
            <a:spLocks/>
          </p:cNvSpPr>
          <p:nvPr/>
        </p:nvSpPr>
        <p:spPr bwMode="auto">
          <a:xfrm>
            <a:off x="1533525" y="5591175"/>
            <a:ext cx="4060825" cy="14287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5" name="Freeform 37"/>
          <p:cNvSpPr>
            <a:spLocks/>
          </p:cNvSpPr>
          <p:nvPr/>
        </p:nvSpPr>
        <p:spPr bwMode="auto">
          <a:xfrm>
            <a:off x="1533525" y="5154613"/>
            <a:ext cx="4060825" cy="141287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6" name="Freeform 38"/>
          <p:cNvSpPr>
            <a:spLocks/>
          </p:cNvSpPr>
          <p:nvPr/>
        </p:nvSpPr>
        <p:spPr bwMode="auto">
          <a:xfrm>
            <a:off x="1533525" y="4727575"/>
            <a:ext cx="4060825" cy="131763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2">
                <a:moveTo>
                  <a:pt x="0" y="12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7" name="Freeform 39"/>
          <p:cNvSpPr>
            <a:spLocks/>
          </p:cNvSpPr>
          <p:nvPr/>
        </p:nvSpPr>
        <p:spPr bwMode="auto">
          <a:xfrm>
            <a:off x="1533525" y="4289425"/>
            <a:ext cx="4060825" cy="131763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2">
                <a:moveTo>
                  <a:pt x="0" y="12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8" name="Freeform 40"/>
          <p:cNvSpPr>
            <a:spLocks/>
          </p:cNvSpPr>
          <p:nvPr/>
        </p:nvSpPr>
        <p:spPr bwMode="auto">
          <a:xfrm>
            <a:off x="1533525" y="3852863"/>
            <a:ext cx="4060825" cy="130175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2">
                <a:moveTo>
                  <a:pt x="0" y="12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9" name="Freeform 41"/>
          <p:cNvSpPr>
            <a:spLocks/>
          </p:cNvSpPr>
          <p:nvPr/>
        </p:nvSpPr>
        <p:spPr bwMode="auto">
          <a:xfrm>
            <a:off x="1533525" y="3414713"/>
            <a:ext cx="4060825" cy="131762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2">
                <a:moveTo>
                  <a:pt x="0" y="12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90" name="Freeform 42"/>
          <p:cNvSpPr>
            <a:spLocks/>
          </p:cNvSpPr>
          <p:nvPr/>
        </p:nvSpPr>
        <p:spPr bwMode="auto">
          <a:xfrm>
            <a:off x="1533525" y="2978150"/>
            <a:ext cx="4060825" cy="130175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2">
                <a:moveTo>
                  <a:pt x="0" y="12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91" name="Freeform 43"/>
          <p:cNvSpPr>
            <a:spLocks/>
          </p:cNvSpPr>
          <p:nvPr/>
        </p:nvSpPr>
        <p:spPr bwMode="auto">
          <a:xfrm>
            <a:off x="1533525" y="2540000"/>
            <a:ext cx="4060825" cy="14287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92" name="Freeform 44"/>
          <p:cNvSpPr>
            <a:spLocks/>
          </p:cNvSpPr>
          <p:nvPr/>
        </p:nvSpPr>
        <p:spPr bwMode="auto">
          <a:xfrm>
            <a:off x="1533525" y="2101850"/>
            <a:ext cx="4060825" cy="14287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93" name="Freeform 45"/>
          <p:cNvSpPr>
            <a:spLocks/>
          </p:cNvSpPr>
          <p:nvPr/>
        </p:nvSpPr>
        <p:spPr bwMode="auto">
          <a:xfrm>
            <a:off x="1533525" y="5591175"/>
            <a:ext cx="4060825" cy="142875"/>
          </a:xfrm>
          <a:custGeom>
            <a:avLst/>
            <a:gdLst/>
            <a:ahLst/>
            <a:cxnLst>
              <a:cxn ang="0">
                <a:pos x="2558" y="0"/>
              </a:cxn>
              <a:cxn ang="0">
                <a:pos x="2386" y="90"/>
              </a:cxn>
              <a:cxn ang="0">
                <a:pos x="0" y="90"/>
              </a:cxn>
              <a:cxn ang="0">
                <a:pos x="172" y="0"/>
              </a:cxn>
              <a:cxn ang="0">
                <a:pos x="2558" y="0"/>
              </a:cxn>
            </a:cxnLst>
            <a:rect l="0" t="0" r="r" b="b"/>
            <a:pathLst>
              <a:path w="2558" h="90">
                <a:moveTo>
                  <a:pt x="2558" y="0"/>
                </a:moveTo>
                <a:lnTo>
                  <a:pt x="2386" y="90"/>
                </a:lnTo>
                <a:lnTo>
                  <a:pt x="0" y="90"/>
                </a:lnTo>
                <a:lnTo>
                  <a:pt x="172" y="0"/>
                </a:lnTo>
                <a:lnTo>
                  <a:pt x="2558" y="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94" name="Freeform 46"/>
          <p:cNvSpPr>
            <a:spLocks/>
          </p:cNvSpPr>
          <p:nvPr/>
        </p:nvSpPr>
        <p:spPr bwMode="auto">
          <a:xfrm>
            <a:off x="1533525" y="2101850"/>
            <a:ext cx="273050" cy="3632200"/>
          </a:xfrm>
          <a:custGeom>
            <a:avLst/>
            <a:gdLst/>
            <a:ahLst/>
            <a:cxnLst>
              <a:cxn ang="0">
                <a:pos x="0" y="2288"/>
              </a:cxn>
              <a:cxn ang="0">
                <a:pos x="0" y="90"/>
              </a:cxn>
              <a:cxn ang="0">
                <a:pos x="172" y="0"/>
              </a:cxn>
              <a:cxn ang="0">
                <a:pos x="172" y="2198"/>
              </a:cxn>
              <a:cxn ang="0">
                <a:pos x="0" y="2288"/>
              </a:cxn>
            </a:cxnLst>
            <a:rect l="0" t="0" r="r" b="b"/>
            <a:pathLst>
              <a:path w="172" h="2288">
                <a:moveTo>
                  <a:pt x="0" y="2288"/>
                </a:moveTo>
                <a:lnTo>
                  <a:pt x="0" y="90"/>
                </a:lnTo>
                <a:lnTo>
                  <a:pt x="172" y="0"/>
                </a:lnTo>
                <a:lnTo>
                  <a:pt x="172" y="2198"/>
                </a:lnTo>
                <a:lnTo>
                  <a:pt x="0" y="2288"/>
                </a:lnTo>
                <a:close/>
              </a:path>
            </a:pathLst>
          </a:custGeom>
          <a:noFill/>
          <a:ln w="15875">
            <a:solidFill>
              <a:srgbClr val="808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95" name="Rectangle 47"/>
          <p:cNvSpPr>
            <a:spLocks noChangeArrowheads="1"/>
          </p:cNvSpPr>
          <p:nvPr/>
        </p:nvSpPr>
        <p:spPr bwMode="auto">
          <a:xfrm>
            <a:off x="1806575" y="2101850"/>
            <a:ext cx="3787775" cy="3489325"/>
          </a:xfrm>
          <a:prstGeom prst="rect">
            <a:avLst/>
          </a:prstGeom>
          <a:noFill/>
          <a:ln w="15875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96" name="Freeform 48"/>
          <p:cNvSpPr>
            <a:spLocks/>
          </p:cNvSpPr>
          <p:nvPr/>
        </p:nvSpPr>
        <p:spPr bwMode="auto">
          <a:xfrm>
            <a:off x="2155825" y="3009900"/>
            <a:ext cx="90488" cy="2690813"/>
          </a:xfrm>
          <a:custGeom>
            <a:avLst/>
            <a:gdLst/>
            <a:ahLst/>
            <a:cxnLst>
              <a:cxn ang="0">
                <a:pos x="0" y="1695"/>
              </a:cxn>
              <a:cxn ang="0">
                <a:pos x="0" y="42"/>
              </a:cxn>
              <a:cxn ang="0">
                <a:pos x="57" y="0"/>
              </a:cxn>
              <a:cxn ang="0">
                <a:pos x="57" y="1654"/>
              </a:cxn>
              <a:cxn ang="0">
                <a:pos x="0" y="1695"/>
              </a:cxn>
            </a:cxnLst>
            <a:rect l="0" t="0" r="r" b="b"/>
            <a:pathLst>
              <a:path w="57" h="1695">
                <a:moveTo>
                  <a:pt x="0" y="1695"/>
                </a:moveTo>
                <a:lnTo>
                  <a:pt x="0" y="42"/>
                </a:lnTo>
                <a:lnTo>
                  <a:pt x="57" y="0"/>
                </a:lnTo>
                <a:lnTo>
                  <a:pt x="57" y="1654"/>
                </a:lnTo>
                <a:lnTo>
                  <a:pt x="0" y="1695"/>
                </a:lnTo>
                <a:close/>
              </a:path>
            </a:pathLst>
          </a:custGeom>
          <a:solidFill>
            <a:srgbClr val="4D4D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97" name="Rectangle 49"/>
          <p:cNvSpPr>
            <a:spLocks noChangeArrowheads="1"/>
          </p:cNvSpPr>
          <p:nvPr/>
        </p:nvSpPr>
        <p:spPr bwMode="auto">
          <a:xfrm>
            <a:off x="1852613" y="3076575"/>
            <a:ext cx="303212" cy="2624138"/>
          </a:xfrm>
          <a:prstGeom prst="rect">
            <a:avLst/>
          </a:prstGeom>
          <a:solidFill>
            <a:srgbClr val="9999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98" name="Freeform 50"/>
          <p:cNvSpPr>
            <a:spLocks/>
          </p:cNvSpPr>
          <p:nvPr/>
        </p:nvSpPr>
        <p:spPr bwMode="auto">
          <a:xfrm>
            <a:off x="1852613" y="3009900"/>
            <a:ext cx="393700" cy="66675"/>
          </a:xfrm>
          <a:custGeom>
            <a:avLst/>
            <a:gdLst/>
            <a:ahLst/>
            <a:cxnLst>
              <a:cxn ang="0">
                <a:pos x="191" y="42"/>
              </a:cxn>
              <a:cxn ang="0">
                <a:pos x="248" y="0"/>
              </a:cxn>
              <a:cxn ang="0">
                <a:pos x="57" y="0"/>
              </a:cxn>
              <a:cxn ang="0">
                <a:pos x="0" y="42"/>
              </a:cxn>
              <a:cxn ang="0">
                <a:pos x="191" y="42"/>
              </a:cxn>
            </a:cxnLst>
            <a:rect l="0" t="0" r="r" b="b"/>
            <a:pathLst>
              <a:path w="248" h="42">
                <a:moveTo>
                  <a:pt x="191" y="42"/>
                </a:moveTo>
                <a:lnTo>
                  <a:pt x="248" y="0"/>
                </a:lnTo>
                <a:lnTo>
                  <a:pt x="57" y="0"/>
                </a:lnTo>
                <a:lnTo>
                  <a:pt x="0" y="42"/>
                </a:lnTo>
                <a:lnTo>
                  <a:pt x="191" y="42"/>
                </a:lnTo>
                <a:close/>
              </a:path>
            </a:pathLst>
          </a:custGeom>
          <a:solidFill>
            <a:srgbClr val="7373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99" name="Freeform 51"/>
          <p:cNvSpPr>
            <a:spLocks/>
          </p:cNvSpPr>
          <p:nvPr/>
        </p:nvSpPr>
        <p:spPr bwMode="auto">
          <a:xfrm>
            <a:off x="2457450" y="2506663"/>
            <a:ext cx="92075" cy="3194050"/>
          </a:xfrm>
          <a:custGeom>
            <a:avLst/>
            <a:gdLst/>
            <a:ahLst/>
            <a:cxnLst>
              <a:cxn ang="0">
                <a:pos x="0" y="2012"/>
              </a:cxn>
              <a:cxn ang="0">
                <a:pos x="0" y="42"/>
              </a:cxn>
              <a:cxn ang="0">
                <a:pos x="58" y="0"/>
              </a:cxn>
              <a:cxn ang="0">
                <a:pos x="58" y="1971"/>
              </a:cxn>
              <a:cxn ang="0">
                <a:pos x="0" y="2012"/>
              </a:cxn>
            </a:cxnLst>
            <a:rect l="0" t="0" r="r" b="b"/>
            <a:pathLst>
              <a:path w="58" h="2012">
                <a:moveTo>
                  <a:pt x="0" y="2012"/>
                </a:moveTo>
                <a:lnTo>
                  <a:pt x="0" y="42"/>
                </a:lnTo>
                <a:lnTo>
                  <a:pt x="58" y="0"/>
                </a:lnTo>
                <a:lnTo>
                  <a:pt x="58" y="1971"/>
                </a:lnTo>
                <a:lnTo>
                  <a:pt x="0" y="2012"/>
                </a:lnTo>
                <a:close/>
              </a:path>
            </a:pathLst>
          </a:custGeom>
          <a:solidFill>
            <a:srgbClr val="4D1A33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0" name="Rectangle 52"/>
          <p:cNvSpPr>
            <a:spLocks noChangeArrowheads="1"/>
          </p:cNvSpPr>
          <p:nvPr/>
        </p:nvSpPr>
        <p:spPr bwMode="auto">
          <a:xfrm>
            <a:off x="2155825" y="2573338"/>
            <a:ext cx="301625" cy="3127375"/>
          </a:xfrm>
          <a:prstGeom prst="rect">
            <a:avLst/>
          </a:prstGeom>
          <a:solidFill>
            <a:srgbClr val="9933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1" name="Freeform 53"/>
          <p:cNvSpPr>
            <a:spLocks/>
          </p:cNvSpPr>
          <p:nvPr/>
        </p:nvSpPr>
        <p:spPr bwMode="auto">
          <a:xfrm>
            <a:off x="2155825" y="2506663"/>
            <a:ext cx="393700" cy="66675"/>
          </a:xfrm>
          <a:custGeom>
            <a:avLst/>
            <a:gdLst/>
            <a:ahLst/>
            <a:cxnLst>
              <a:cxn ang="0">
                <a:pos x="190" y="42"/>
              </a:cxn>
              <a:cxn ang="0">
                <a:pos x="248" y="0"/>
              </a:cxn>
              <a:cxn ang="0">
                <a:pos x="57" y="0"/>
              </a:cxn>
              <a:cxn ang="0">
                <a:pos x="0" y="42"/>
              </a:cxn>
              <a:cxn ang="0">
                <a:pos x="190" y="42"/>
              </a:cxn>
            </a:cxnLst>
            <a:rect l="0" t="0" r="r" b="b"/>
            <a:pathLst>
              <a:path w="248" h="42">
                <a:moveTo>
                  <a:pt x="190" y="42"/>
                </a:moveTo>
                <a:lnTo>
                  <a:pt x="248" y="0"/>
                </a:lnTo>
                <a:lnTo>
                  <a:pt x="57" y="0"/>
                </a:lnTo>
                <a:lnTo>
                  <a:pt x="0" y="42"/>
                </a:lnTo>
                <a:lnTo>
                  <a:pt x="190" y="42"/>
                </a:lnTo>
                <a:close/>
              </a:path>
            </a:pathLst>
          </a:custGeom>
          <a:solidFill>
            <a:srgbClr val="73264D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2" name="Freeform 54"/>
          <p:cNvSpPr>
            <a:spLocks/>
          </p:cNvSpPr>
          <p:nvPr/>
        </p:nvSpPr>
        <p:spPr bwMode="auto">
          <a:xfrm>
            <a:off x="2760663" y="3403600"/>
            <a:ext cx="90487" cy="2297113"/>
          </a:xfrm>
          <a:custGeom>
            <a:avLst/>
            <a:gdLst/>
            <a:ahLst/>
            <a:cxnLst>
              <a:cxn ang="0">
                <a:pos x="0" y="1447"/>
              </a:cxn>
              <a:cxn ang="0">
                <a:pos x="0" y="35"/>
              </a:cxn>
              <a:cxn ang="0">
                <a:pos x="57" y="0"/>
              </a:cxn>
              <a:cxn ang="0">
                <a:pos x="57" y="1406"/>
              </a:cxn>
              <a:cxn ang="0">
                <a:pos x="0" y="1447"/>
              </a:cxn>
            </a:cxnLst>
            <a:rect l="0" t="0" r="r" b="b"/>
            <a:pathLst>
              <a:path w="57" h="1447">
                <a:moveTo>
                  <a:pt x="0" y="1447"/>
                </a:moveTo>
                <a:lnTo>
                  <a:pt x="0" y="35"/>
                </a:lnTo>
                <a:lnTo>
                  <a:pt x="57" y="0"/>
                </a:lnTo>
                <a:lnTo>
                  <a:pt x="57" y="1406"/>
                </a:lnTo>
                <a:lnTo>
                  <a:pt x="0" y="1447"/>
                </a:lnTo>
                <a:close/>
              </a:path>
            </a:pathLst>
          </a:custGeom>
          <a:solidFill>
            <a:srgbClr val="808066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3" name="Rectangle 55"/>
          <p:cNvSpPr>
            <a:spLocks noChangeArrowheads="1"/>
          </p:cNvSpPr>
          <p:nvPr/>
        </p:nvSpPr>
        <p:spPr bwMode="auto">
          <a:xfrm>
            <a:off x="2457450" y="3459163"/>
            <a:ext cx="303213" cy="2241550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4" name="Freeform 56"/>
          <p:cNvSpPr>
            <a:spLocks/>
          </p:cNvSpPr>
          <p:nvPr/>
        </p:nvSpPr>
        <p:spPr bwMode="auto">
          <a:xfrm>
            <a:off x="2457450" y="3403600"/>
            <a:ext cx="393700" cy="55563"/>
          </a:xfrm>
          <a:custGeom>
            <a:avLst/>
            <a:gdLst/>
            <a:ahLst/>
            <a:cxnLst>
              <a:cxn ang="0">
                <a:pos x="191" y="35"/>
              </a:cxn>
              <a:cxn ang="0">
                <a:pos x="248" y="0"/>
              </a:cxn>
              <a:cxn ang="0">
                <a:pos x="58" y="0"/>
              </a:cxn>
              <a:cxn ang="0">
                <a:pos x="0" y="35"/>
              </a:cxn>
              <a:cxn ang="0">
                <a:pos x="191" y="35"/>
              </a:cxn>
            </a:cxnLst>
            <a:rect l="0" t="0" r="r" b="b"/>
            <a:pathLst>
              <a:path w="248" h="35">
                <a:moveTo>
                  <a:pt x="191" y="35"/>
                </a:moveTo>
                <a:lnTo>
                  <a:pt x="248" y="0"/>
                </a:lnTo>
                <a:lnTo>
                  <a:pt x="58" y="0"/>
                </a:lnTo>
                <a:lnTo>
                  <a:pt x="0" y="35"/>
                </a:lnTo>
                <a:lnTo>
                  <a:pt x="191" y="35"/>
                </a:lnTo>
                <a:close/>
              </a:path>
            </a:pathLst>
          </a:custGeom>
          <a:solidFill>
            <a:srgbClr val="BFBF99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5" name="Freeform 57"/>
          <p:cNvSpPr>
            <a:spLocks/>
          </p:cNvSpPr>
          <p:nvPr/>
        </p:nvSpPr>
        <p:spPr bwMode="auto">
          <a:xfrm>
            <a:off x="3063875" y="4606925"/>
            <a:ext cx="90488" cy="1093788"/>
          </a:xfrm>
          <a:custGeom>
            <a:avLst/>
            <a:gdLst/>
            <a:ahLst/>
            <a:cxnLst>
              <a:cxn ang="0">
                <a:pos x="0" y="689"/>
              </a:cxn>
              <a:cxn ang="0">
                <a:pos x="0" y="35"/>
              </a:cxn>
              <a:cxn ang="0">
                <a:pos x="57" y="0"/>
              </a:cxn>
              <a:cxn ang="0">
                <a:pos x="57" y="648"/>
              </a:cxn>
              <a:cxn ang="0">
                <a:pos x="0" y="689"/>
              </a:cxn>
            </a:cxnLst>
            <a:rect l="0" t="0" r="r" b="b"/>
            <a:pathLst>
              <a:path w="57" h="689">
                <a:moveTo>
                  <a:pt x="0" y="689"/>
                </a:moveTo>
                <a:lnTo>
                  <a:pt x="0" y="35"/>
                </a:lnTo>
                <a:lnTo>
                  <a:pt x="57" y="0"/>
                </a:lnTo>
                <a:lnTo>
                  <a:pt x="57" y="648"/>
                </a:lnTo>
                <a:lnTo>
                  <a:pt x="0" y="689"/>
                </a:lnTo>
                <a:close/>
              </a:path>
            </a:pathLst>
          </a:custGeom>
          <a:solidFill>
            <a:srgbClr val="6680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6" name="Rectangle 58"/>
          <p:cNvSpPr>
            <a:spLocks noChangeArrowheads="1"/>
          </p:cNvSpPr>
          <p:nvPr/>
        </p:nvSpPr>
        <p:spPr bwMode="auto">
          <a:xfrm>
            <a:off x="2760663" y="4662488"/>
            <a:ext cx="303212" cy="1038225"/>
          </a:xfrm>
          <a:prstGeom prst="rect">
            <a:avLst/>
          </a:prstGeom>
          <a:solidFill>
            <a:srgbClr val="CC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7" name="Freeform 59"/>
          <p:cNvSpPr>
            <a:spLocks/>
          </p:cNvSpPr>
          <p:nvPr/>
        </p:nvSpPr>
        <p:spPr bwMode="auto">
          <a:xfrm>
            <a:off x="2760663" y="4606925"/>
            <a:ext cx="393700" cy="55563"/>
          </a:xfrm>
          <a:custGeom>
            <a:avLst/>
            <a:gdLst/>
            <a:ahLst/>
            <a:cxnLst>
              <a:cxn ang="0">
                <a:pos x="191" y="35"/>
              </a:cxn>
              <a:cxn ang="0">
                <a:pos x="248" y="0"/>
              </a:cxn>
              <a:cxn ang="0">
                <a:pos x="57" y="0"/>
              </a:cxn>
              <a:cxn ang="0">
                <a:pos x="0" y="35"/>
              </a:cxn>
              <a:cxn ang="0">
                <a:pos x="191" y="35"/>
              </a:cxn>
            </a:cxnLst>
            <a:rect l="0" t="0" r="r" b="b"/>
            <a:pathLst>
              <a:path w="248" h="35">
                <a:moveTo>
                  <a:pt x="191" y="35"/>
                </a:moveTo>
                <a:lnTo>
                  <a:pt x="248" y="0"/>
                </a:lnTo>
                <a:lnTo>
                  <a:pt x="57" y="0"/>
                </a:lnTo>
                <a:lnTo>
                  <a:pt x="0" y="35"/>
                </a:lnTo>
                <a:lnTo>
                  <a:pt x="191" y="35"/>
                </a:lnTo>
                <a:close/>
              </a:path>
            </a:pathLst>
          </a:custGeom>
          <a:solidFill>
            <a:srgbClr val="99BF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8" name="Freeform 60"/>
          <p:cNvSpPr>
            <a:spLocks/>
          </p:cNvSpPr>
          <p:nvPr/>
        </p:nvSpPr>
        <p:spPr bwMode="auto">
          <a:xfrm>
            <a:off x="3367088" y="4356100"/>
            <a:ext cx="90487" cy="1344613"/>
          </a:xfrm>
          <a:custGeom>
            <a:avLst/>
            <a:gdLst/>
            <a:ahLst/>
            <a:cxnLst>
              <a:cxn ang="0">
                <a:pos x="0" y="847"/>
              </a:cxn>
              <a:cxn ang="0">
                <a:pos x="0" y="34"/>
              </a:cxn>
              <a:cxn ang="0">
                <a:pos x="57" y="0"/>
              </a:cxn>
              <a:cxn ang="0">
                <a:pos x="57" y="806"/>
              </a:cxn>
              <a:cxn ang="0">
                <a:pos x="0" y="847"/>
              </a:cxn>
            </a:cxnLst>
            <a:rect l="0" t="0" r="r" b="b"/>
            <a:pathLst>
              <a:path w="57" h="847">
                <a:moveTo>
                  <a:pt x="0" y="847"/>
                </a:moveTo>
                <a:lnTo>
                  <a:pt x="0" y="34"/>
                </a:lnTo>
                <a:lnTo>
                  <a:pt x="57" y="0"/>
                </a:lnTo>
                <a:lnTo>
                  <a:pt x="57" y="806"/>
                </a:lnTo>
                <a:lnTo>
                  <a:pt x="0" y="847"/>
                </a:lnTo>
                <a:close/>
              </a:path>
            </a:pathLst>
          </a:custGeom>
          <a:solidFill>
            <a:srgbClr val="330033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9" name="Rectangle 61"/>
          <p:cNvSpPr>
            <a:spLocks noChangeArrowheads="1"/>
          </p:cNvSpPr>
          <p:nvPr/>
        </p:nvSpPr>
        <p:spPr bwMode="auto">
          <a:xfrm>
            <a:off x="3063875" y="4410075"/>
            <a:ext cx="303213" cy="1290638"/>
          </a:xfrm>
          <a:prstGeom prst="rect">
            <a:avLst/>
          </a:prstGeom>
          <a:solidFill>
            <a:srgbClr val="6600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0" name="Freeform 62"/>
          <p:cNvSpPr>
            <a:spLocks/>
          </p:cNvSpPr>
          <p:nvPr/>
        </p:nvSpPr>
        <p:spPr bwMode="auto">
          <a:xfrm>
            <a:off x="3063875" y="4356100"/>
            <a:ext cx="393700" cy="53975"/>
          </a:xfrm>
          <a:custGeom>
            <a:avLst/>
            <a:gdLst/>
            <a:ahLst/>
            <a:cxnLst>
              <a:cxn ang="0">
                <a:pos x="191" y="34"/>
              </a:cxn>
              <a:cxn ang="0">
                <a:pos x="248" y="0"/>
              </a:cxn>
              <a:cxn ang="0">
                <a:pos x="57" y="0"/>
              </a:cxn>
              <a:cxn ang="0">
                <a:pos x="0" y="34"/>
              </a:cxn>
              <a:cxn ang="0">
                <a:pos x="191" y="34"/>
              </a:cxn>
            </a:cxnLst>
            <a:rect l="0" t="0" r="r" b="b"/>
            <a:pathLst>
              <a:path w="248" h="34">
                <a:moveTo>
                  <a:pt x="191" y="34"/>
                </a:moveTo>
                <a:lnTo>
                  <a:pt x="248" y="0"/>
                </a:lnTo>
                <a:lnTo>
                  <a:pt x="57" y="0"/>
                </a:lnTo>
                <a:lnTo>
                  <a:pt x="0" y="34"/>
                </a:lnTo>
                <a:lnTo>
                  <a:pt x="191" y="34"/>
                </a:lnTo>
                <a:close/>
              </a:path>
            </a:pathLst>
          </a:custGeom>
          <a:solidFill>
            <a:srgbClr val="4D004D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1" name="Freeform 63"/>
          <p:cNvSpPr>
            <a:spLocks/>
          </p:cNvSpPr>
          <p:nvPr/>
        </p:nvSpPr>
        <p:spPr bwMode="auto">
          <a:xfrm>
            <a:off x="3670300" y="4595813"/>
            <a:ext cx="90488" cy="1104900"/>
          </a:xfrm>
          <a:custGeom>
            <a:avLst/>
            <a:gdLst/>
            <a:ahLst/>
            <a:cxnLst>
              <a:cxn ang="0">
                <a:pos x="0" y="696"/>
              </a:cxn>
              <a:cxn ang="0">
                <a:pos x="0" y="42"/>
              </a:cxn>
              <a:cxn ang="0">
                <a:pos x="57" y="0"/>
              </a:cxn>
              <a:cxn ang="0">
                <a:pos x="57" y="655"/>
              </a:cxn>
              <a:cxn ang="0">
                <a:pos x="0" y="696"/>
              </a:cxn>
            </a:cxnLst>
            <a:rect l="0" t="0" r="r" b="b"/>
            <a:pathLst>
              <a:path w="57" h="696">
                <a:moveTo>
                  <a:pt x="0" y="696"/>
                </a:moveTo>
                <a:lnTo>
                  <a:pt x="0" y="42"/>
                </a:lnTo>
                <a:lnTo>
                  <a:pt x="57" y="0"/>
                </a:lnTo>
                <a:lnTo>
                  <a:pt x="57" y="655"/>
                </a:lnTo>
                <a:lnTo>
                  <a:pt x="0" y="696"/>
                </a:lnTo>
                <a:close/>
              </a:path>
            </a:pathLst>
          </a:custGeom>
          <a:solidFill>
            <a:srgbClr val="80404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2" name="Rectangle 64"/>
          <p:cNvSpPr>
            <a:spLocks noChangeArrowheads="1"/>
          </p:cNvSpPr>
          <p:nvPr/>
        </p:nvSpPr>
        <p:spPr bwMode="auto">
          <a:xfrm>
            <a:off x="3367088" y="4662488"/>
            <a:ext cx="303212" cy="1038225"/>
          </a:xfrm>
          <a:prstGeom prst="rect">
            <a:avLst/>
          </a:prstGeom>
          <a:solidFill>
            <a:srgbClr val="FF8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3" name="Freeform 65"/>
          <p:cNvSpPr>
            <a:spLocks/>
          </p:cNvSpPr>
          <p:nvPr/>
        </p:nvSpPr>
        <p:spPr bwMode="auto">
          <a:xfrm>
            <a:off x="3367088" y="4595813"/>
            <a:ext cx="393700" cy="66675"/>
          </a:xfrm>
          <a:custGeom>
            <a:avLst/>
            <a:gdLst/>
            <a:ahLst/>
            <a:cxnLst>
              <a:cxn ang="0">
                <a:pos x="191" y="42"/>
              </a:cxn>
              <a:cxn ang="0">
                <a:pos x="248" y="0"/>
              </a:cxn>
              <a:cxn ang="0">
                <a:pos x="57" y="0"/>
              </a:cxn>
              <a:cxn ang="0">
                <a:pos x="0" y="42"/>
              </a:cxn>
              <a:cxn ang="0">
                <a:pos x="191" y="42"/>
              </a:cxn>
            </a:cxnLst>
            <a:rect l="0" t="0" r="r" b="b"/>
            <a:pathLst>
              <a:path w="248" h="42">
                <a:moveTo>
                  <a:pt x="191" y="42"/>
                </a:moveTo>
                <a:lnTo>
                  <a:pt x="248" y="0"/>
                </a:lnTo>
                <a:lnTo>
                  <a:pt x="57" y="0"/>
                </a:lnTo>
                <a:lnTo>
                  <a:pt x="0" y="42"/>
                </a:lnTo>
                <a:lnTo>
                  <a:pt x="191" y="42"/>
                </a:lnTo>
                <a:close/>
              </a:path>
            </a:pathLst>
          </a:custGeom>
          <a:solidFill>
            <a:srgbClr val="BF606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4" name="Freeform 66"/>
          <p:cNvSpPr>
            <a:spLocks/>
          </p:cNvSpPr>
          <p:nvPr/>
        </p:nvSpPr>
        <p:spPr bwMode="auto">
          <a:xfrm>
            <a:off x="3973513" y="3251200"/>
            <a:ext cx="90487" cy="2449513"/>
          </a:xfrm>
          <a:custGeom>
            <a:avLst/>
            <a:gdLst/>
            <a:ahLst/>
            <a:cxnLst>
              <a:cxn ang="0">
                <a:pos x="0" y="1543"/>
              </a:cxn>
              <a:cxn ang="0">
                <a:pos x="0" y="34"/>
              </a:cxn>
              <a:cxn ang="0">
                <a:pos x="57" y="0"/>
              </a:cxn>
              <a:cxn ang="0">
                <a:pos x="57" y="1502"/>
              </a:cxn>
              <a:cxn ang="0">
                <a:pos x="0" y="1543"/>
              </a:cxn>
            </a:cxnLst>
            <a:rect l="0" t="0" r="r" b="b"/>
            <a:pathLst>
              <a:path w="57" h="1543">
                <a:moveTo>
                  <a:pt x="0" y="1543"/>
                </a:moveTo>
                <a:lnTo>
                  <a:pt x="0" y="34"/>
                </a:lnTo>
                <a:lnTo>
                  <a:pt x="57" y="0"/>
                </a:lnTo>
                <a:lnTo>
                  <a:pt x="57" y="1502"/>
                </a:lnTo>
                <a:lnTo>
                  <a:pt x="0" y="1543"/>
                </a:lnTo>
                <a:close/>
              </a:path>
            </a:pathLst>
          </a:custGeom>
          <a:solidFill>
            <a:srgbClr val="003366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5" name="Rectangle 67"/>
          <p:cNvSpPr>
            <a:spLocks noChangeArrowheads="1"/>
          </p:cNvSpPr>
          <p:nvPr/>
        </p:nvSpPr>
        <p:spPr bwMode="auto">
          <a:xfrm>
            <a:off x="3670300" y="3305175"/>
            <a:ext cx="303213" cy="2395538"/>
          </a:xfrm>
          <a:prstGeom prst="rect">
            <a:avLst/>
          </a:prstGeom>
          <a:solidFill>
            <a:srgbClr val="0066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6" name="Freeform 68"/>
          <p:cNvSpPr>
            <a:spLocks/>
          </p:cNvSpPr>
          <p:nvPr/>
        </p:nvSpPr>
        <p:spPr bwMode="auto">
          <a:xfrm>
            <a:off x="3670300" y="3251200"/>
            <a:ext cx="393700" cy="53975"/>
          </a:xfrm>
          <a:custGeom>
            <a:avLst/>
            <a:gdLst/>
            <a:ahLst/>
            <a:cxnLst>
              <a:cxn ang="0">
                <a:pos x="191" y="34"/>
              </a:cxn>
              <a:cxn ang="0">
                <a:pos x="248" y="0"/>
              </a:cxn>
              <a:cxn ang="0">
                <a:pos x="57" y="0"/>
              </a:cxn>
              <a:cxn ang="0">
                <a:pos x="0" y="34"/>
              </a:cxn>
              <a:cxn ang="0">
                <a:pos x="191" y="34"/>
              </a:cxn>
            </a:cxnLst>
            <a:rect l="0" t="0" r="r" b="b"/>
            <a:pathLst>
              <a:path w="248" h="34">
                <a:moveTo>
                  <a:pt x="191" y="34"/>
                </a:moveTo>
                <a:lnTo>
                  <a:pt x="248" y="0"/>
                </a:lnTo>
                <a:lnTo>
                  <a:pt x="57" y="0"/>
                </a:lnTo>
                <a:lnTo>
                  <a:pt x="0" y="34"/>
                </a:lnTo>
                <a:lnTo>
                  <a:pt x="191" y="34"/>
                </a:lnTo>
                <a:close/>
              </a:path>
            </a:pathLst>
          </a:custGeom>
          <a:solidFill>
            <a:srgbClr val="004D99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7" name="Freeform 69"/>
          <p:cNvSpPr>
            <a:spLocks/>
          </p:cNvSpPr>
          <p:nvPr/>
        </p:nvSpPr>
        <p:spPr bwMode="auto">
          <a:xfrm>
            <a:off x="4275138" y="4060825"/>
            <a:ext cx="92075" cy="1639888"/>
          </a:xfrm>
          <a:custGeom>
            <a:avLst/>
            <a:gdLst/>
            <a:ahLst/>
            <a:cxnLst>
              <a:cxn ang="0">
                <a:pos x="0" y="1033"/>
              </a:cxn>
              <a:cxn ang="0">
                <a:pos x="0" y="41"/>
              </a:cxn>
              <a:cxn ang="0">
                <a:pos x="58" y="0"/>
              </a:cxn>
              <a:cxn ang="0">
                <a:pos x="58" y="992"/>
              </a:cxn>
              <a:cxn ang="0">
                <a:pos x="0" y="1033"/>
              </a:cxn>
            </a:cxnLst>
            <a:rect l="0" t="0" r="r" b="b"/>
            <a:pathLst>
              <a:path w="58" h="1033">
                <a:moveTo>
                  <a:pt x="0" y="1033"/>
                </a:moveTo>
                <a:lnTo>
                  <a:pt x="0" y="41"/>
                </a:lnTo>
                <a:lnTo>
                  <a:pt x="58" y="0"/>
                </a:lnTo>
                <a:lnTo>
                  <a:pt x="58" y="992"/>
                </a:lnTo>
                <a:lnTo>
                  <a:pt x="0" y="1033"/>
                </a:lnTo>
                <a:close/>
              </a:path>
            </a:pathLst>
          </a:custGeom>
          <a:solidFill>
            <a:srgbClr val="6666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8" name="Rectangle 70"/>
          <p:cNvSpPr>
            <a:spLocks noChangeArrowheads="1"/>
          </p:cNvSpPr>
          <p:nvPr/>
        </p:nvSpPr>
        <p:spPr bwMode="auto">
          <a:xfrm>
            <a:off x="3973513" y="4125913"/>
            <a:ext cx="301625" cy="1574800"/>
          </a:xfrm>
          <a:prstGeom prst="rect">
            <a:avLst/>
          </a:prstGeom>
          <a:solidFill>
            <a:srgbClr val="CCCC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9" name="Freeform 71"/>
          <p:cNvSpPr>
            <a:spLocks/>
          </p:cNvSpPr>
          <p:nvPr/>
        </p:nvSpPr>
        <p:spPr bwMode="auto">
          <a:xfrm>
            <a:off x="3973513" y="4060825"/>
            <a:ext cx="393700" cy="65088"/>
          </a:xfrm>
          <a:custGeom>
            <a:avLst/>
            <a:gdLst/>
            <a:ahLst/>
            <a:cxnLst>
              <a:cxn ang="0">
                <a:pos x="190" y="41"/>
              </a:cxn>
              <a:cxn ang="0">
                <a:pos x="248" y="0"/>
              </a:cxn>
              <a:cxn ang="0">
                <a:pos x="57" y="0"/>
              </a:cxn>
              <a:cxn ang="0">
                <a:pos x="0" y="41"/>
              </a:cxn>
              <a:cxn ang="0">
                <a:pos x="190" y="41"/>
              </a:cxn>
            </a:cxnLst>
            <a:rect l="0" t="0" r="r" b="b"/>
            <a:pathLst>
              <a:path w="248" h="41">
                <a:moveTo>
                  <a:pt x="190" y="41"/>
                </a:moveTo>
                <a:lnTo>
                  <a:pt x="248" y="0"/>
                </a:lnTo>
                <a:lnTo>
                  <a:pt x="57" y="0"/>
                </a:lnTo>
                <a:lnTo>
                  <a:pt x="0" y="41"/>
                </a:lnTo>
                <a:lnTo>
                  <a:pt x="190" y="41"/>
                </a:lnTo>
                <a:close/>
              </a:path>
            </a:pathLst>
          </a:custGeom>
          <a:solidFill>
            <a:srgbClr val="9999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20" name="Freeform 72"/>
          <p:cNvSpPr>
            <a:spLocks/>
          </p:cNvSpPr>
          <p:nvPr/>
        </p:nvSpPr>
        <p:spPr bwMode="auto">
          <a:xfrm>
            <a:off x="4578350" y="4584700"/>
            <a:ext cx="92075" cy="1116013"/>
          </a:xfrm>
          <a:custGeom>
            <a:avLst/>
            <a:gdLst/>
            <a:ahLst/>
            <a:cxnLst>
              <a:cxn ang="0">
                <a:pos x="0" y="703"/>
              </a:cxn>
              <a:cxn ang="0">
                <a:pos x="0" y="35"/>
              </a:cxn>
              <a:cxn ang="0">
                <a:pos x="58" y="0"/>
              </a:cxn>
              <a:cxn ang="0">
                <a:pos x="58" y="662"/>
              </a:cxn>
              <a:cxn ang="0">
                <a:pos x="0" y="703"/>
              </a:cxn>
            </a:cxnLst>
            <a:rect l="0" t="0" r="r" b="b"/>
            <a:pathLst>
              <a:path w="58" h="703">
                <a:moveTo>
                  <a:pt x="0" y="703"/>
                </a:moveTo>
                <a:lnTo>
                  <a:pt x="0" y="35"/>
                </a:lnTo>
                <a:lnTo>
                  <a:pt x="58" y="0"/>
                </a:lnTo>
                <a:lnTo>
                  <a:pt x="58" y="662"/>
                </a:lnTo>
                <a:lnTo>
                  <a:pt x="0" y="703"/>
                </a:lnTo>
                <a:close/>
              </a:path>
            </a:pathLst>
          </a:custGeom>
          <a:solidFill>
            <a:srgbClr val="00004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21" name="Rectangle 73"/>
          <p:cNvSpPr>
            <a:spLocks noChangeArrowheads="1"/>
          </p:cNvSpPr>
          <p:nvPr/>
        </p:nvSpPr>
        <p:spPr bwMode="auto">
          <a:xfrm>
            <a:off x="4275138" y="4640263"/>
            <a:ext cx="303212" cy="1060450"/>
          </a:xfrm>
          <a:prstGeom prst="rect">
            <a:avLst/>
          </a:prstGeom>
          <a:solidFill>
            <a:srgbClr val="000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22" name="Freeform 74"/>
          <p:cNvSpPr>
            <a:spLocks/>
          </p:cNvSpPr>
          <p:nvPr/>
        </p:nvSpPr>
        <p:spPr bwMode="auto">
          <a:xfrm>
            <a:off x="4275138" y="4584700"/>
            <a:ext cx="395287" cy="55563"/>
          </a:xfrm>
          <a:custGeom>
            <a:avLst/>
            <a:gdLst/>
            <a:ahLst/>
            <a:cxnLst>
              <a:cxn ang="0">
                <a:pos x="191" y="35"/>
              </a:cxn>
              <a:cxn ang="0">
                <a:pos x="249" y="0"/>
              </a:cxn>
              <a:cxn ang="0">
                <a:pos x="58" y="0"/>
              </a:cxn>
              <a:cxn ang="0">
                <a:pos x="0" y="35"/>
              </a:cxn>
              <a:cxn ang="0">
                <a:pos x="191" y="35"/>
              </a:cxn>
            </a:cxnLst>
            <a:rect l="0" t="0" r="r" b="b"/>
            <a:pathLst>
              <a:path w="249" h="35">
                <a:moveTo>
                  <a:pt x="191" y="35"/>
                </a:moveTo>
                <a:lnTo>
                  <a:pt x="249" y="0"/>
                </a:lnTo>
                <a:lnTo>
                  <a:pt x="58" y="0"/>
                </a:lnTo>
                <a:lnTo>
                  <a:pt x="0" y="35"/>
                </a:lnTo>
                <a:lnTo>
                  <a:pt x="191" y="35"/>
                </a:lnTo>
                <a:close/>
              </a:path>
            </a:pathLst>
          </a:custGeom>
          <a:solidFill>
            <a:srgbClr val="00006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23" name="Freeform 75"/>
          <p:cNvSpPr>
            <a:spLocks/>
          </p:cNvSpPr>
          <p:nvPr/>
        </p:nvSpPr>
        <p:spPr bwMode="auto">
          <a:xfrm>
            <a:off x="4881563" y="4683125"/>
            <a:ext cx="90487" cy="1017588"/>
          </a:xfrm>
          <a:custGeom>
            <a:avLst/>
            <a:gdLst/>
            <a:ahLst/>
            <a:cxnLst>
              <a:cxn ang="0">
                <a:pos x="0" y="641"/>
              </a:cxn>
              <a:cxn ang="0">
                <a:pos x="0" y="42"/>
              </a:cxn>
              <a:cxn ang="0">
                <a:pos x="57" y="0"/>
              </a:cxn>
              <a:cxn ang="0">
                <a:pos x="57" y="600"/>
              </a:cxn>
              <a:cxn ang="0">
                <a:pos x="0" y="641"/>
              </a:cxn>
            </a:cxnLst>
            <a:rect l="0" t="0" r="r" b="b"/>
            <a:pathLst>
              <a:path w="57" h="641">
                <a:moveTo>
                  <a:pt x="0" y="641"/>
                </a:moveTo>
                <a:lnTo>
                  <a:pt x="0" y="42"/>
                </a:lnTo>
                <a:lnTo>
                  <a:pt x="57" y="0"/>
                </a:lnTo>
                <a:lnTo>
                  <a:pt x="57" y="600"/>
                </a:lnTo>
                <a:lnTo>
                  <a:pt x="0" y="641"/>
                </a:lnTo>
                <a:close/>
              </a:path>
            </a:pathLst>
          </a:custGeom>
          <a:solidFill>
            <a:srgbClr val="8000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24" name="Rectangle 76"/>
          <p:cNvSpPr>
            <a:spLocks noChangeArrowheads="1"/>
          </p:cNvSpPr>
          <p:nvPr/>
        </p:nvSpPr>
        <p:spPr bwMode="auto">
          <a:xfrm>
            <a:off x="4578350" y="4749800"/>
            <a:ext cx="303213" cy="950913"/>
          </a:xfrm>
          <a:prstGeom prst="rect">
            <a:avLst/>
          </a:prstGeom>
          <a:solidFill>
            <a:srgbClr val="FF00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25" name="Freeform 77"/>
          <p:cNvSpPr>
            <a:spLocks/>
          </p:cNvSpPr>
          <p:nvPr/>
        </p:nvSpPr>
        <p:spPr bwMode="auto">
          <a:xfrm>
            <a:off x="4578350" y="4683125"/>
            <a:ext cx="393700" cy="66675"/>
          </a:xfrm>
          <a:custGeom>
            <a:avLst/>
            <a:gdLst/>
            <a:ahLst/>
            <a:cxnLst>
              <a:cxn ang="0">
                <a:pos x="191" y="42"/>
              </a:cxn>
              <a:cxn ang="0">
                <a:pos x="248" y="0"/>
              </a:cxn>
              <a:cxn ang="0">
                <a:pos x="58" y="0"/>
              </a:cxn>
              <a:cxn ang="0">
                <a:pos x="0" y="42"/>
              </a:cxn>
              <a:cxn ang="0">
                <a:pos x="191" y="42"/>
              </a:cxn>
            </a:cxnLst>
            <a:rect l="0" t="0" r="r" b="b"/>
            <a:pathLst>
              <a:path w="248" h="42">
                <a:moveTo>
                  <a:pt x="191" y="42"/>
                </a:moveTo>
                <a:lnTo>
                  <a:pt x="248" y="0"/>
                </a:lnTo>
                <a:lnTo>
                  <a:pt x="58" y="0"/>
                </a:lnTo>
                <a:lnTo>
                  <a:pt x="0" y="42"/>
                </a:lnTo>
                <a:lnTo>
                  <a:pt x="191" y="42"/>
                </a:lnTo>
                <a:close/>
              </a:path>
            </a:pathLst>
          </a:custGeom>
          <a:solidFill>
            <a:srgbClr val="BF00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26" name="Freeform 78"/>
          <p:cNvSpPr>
            <a:spLocks/>
          </p:cNvSpPr>
          <p:nvPr/>
        </p:nvSpPr>
        <p:spPr bwMode="auto">
          <a:xfrm>
            <a:off x="5184775" y="3502025"/>
            <a:ext cx="90488" cy="2198688"/>
          </a:xfrm>
          <a:custGeom>
            <a:avLst/>
            <a:gdLst/>
            <a:ahLst/>
            <a:cxnLst>
              <a:cxn ang="0">
                <a:pos x="0" y="1385"/>
              </a:cxn>
              <a:cxn ang="0">
                <a:pos x="0" y="35"/>
              </a:cxn>
              <a:cxn ang="0">
                <a:pos x="57" y="0"/>
              </a:cxn>
              <a:cxn ang="0">
                <a:pos x="57" y="1344"/>
              </a:cxn>
              <a:cxn ang="0">
                <a:pos x="0" y="1385"/>
              </a:cxn>
            </a:cxnLst>
            <a:rect l="0" t="0" r="r" b="b"/>
            <a:pathLst>
              <a:path w="57" h="1385">
                <a:moveTo>
                  <a:pt x="0" y="1385"/>
                </a:moveTo>
                <a:lnTo>
                  <a:pt x="0" y="35"/>
                </a:lnTo>
                <a:lnTo>
                  <a:pt x="57" y="0"/>
                </a:lnTo>
                <a:lnTo>
                  <a:pt x="57" y="1344"/>
                </a:lnTo>
                <a:lnTo>
                  <a:pt x="0" y="1385"/>
                </a:lnTo>
                <a:close/>
              </a:path>
            </a:pathLst>
          </a:custGeom>
          <a:solidFill>
            <a:srgbClr val="808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27" name="Rectangle 79"/>
          <p:cNvSpPr>
            <a:spLocks noChangeArrowheads="1"/>
          </p:cNvSpPr>
          <p:nvPr/>
        </p:nvSpPr>
        <p:spPr bwMode="auto">
          <a:xfrm>
            <a:off x="4881563" y="3557588"/>
            <a:ext cx="303212" cy="2143125"/>
          </a:xfrm>
          <a:prstGeom prst="rect">
            <a:avLst/>
          </a:prstGeom>
          <a:solidFill>
            <a:srgbClr val="FFFF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28" name="Freeform 80"/>
          <p:cNvSpPr>
            <a:spLocks/>
          </p:cNvSpPr>
          <p:nvPr/>
        </p:nvSpPr>
        <p:spPr bwMode="auto">
          <a:xfrm>
            <a:off x="4881563" y="3502025"/>
            <a:ext cx="393700" cy="55563"/>
          </a:xfrm>
          <a:custGeom>
            <a:avLst/>
            <a:gdLst/>
            <a:ahLst/>
            <a:cxnLst>
              <a:cxn ang="0">
                <a:pos x="191" y="35"/>
              </a:cxn>
              <a:cxn ang="0">
                <a:pos x="248" y="0"/>
              </a:cxn>
              <a:cxn ang="0">
                <a:pos x="57" y="0"/>
              </a:cxn>
              <a:cxn ang="0">
                <a:pos x="0" y="35"/>
              </a:cxn>
              <a:cxn ang="0">
                <a:pos x="191" y="35"/>
              </a:cxn>
            </a:cxnLst>
            <a:rect l="0" t="0" r="r" b="b"/>
            <a:pathLst>
              <a:path w="248" h="35">
                <a:moveTo>
                  <a:pt x="191" y="35"/>
                </a:moveTo>
                <a:lnTo>
                  <a:pt x="248" y="0"/>
                </a:lnTo>
                <a:lnTo>
                  <a:pt x="57" y="0"/>
                </a:lnTo>
                <a:lnTo>
                  <a:pt x="0" y="35"/>
                </a:lnTo>
                <a:lnTo>
                  <a:pt x="191" y="35"/>
                </a:lnTo>
                <a:close/>
              </a:path>
            </a:pathLst>
          </a:custGeom>
          <a:solidFill>
            <a:srgbClr val="BFBF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29" name="Line 81"/>
          <p:cNvSpPr>
            <a:spLocks noChangeShapeType="1"/>
          </p:cNvSpPr>
          <p:nvPr/>
        </p:nvSpPr>
        <p:spPr bwMode="auto">
          <a:xfrm flipV="1">
            <a:off x="1533525" y="2244725"/>
            <a:ext cx="1588" cy="34893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30" name="Line 82"/>
          <p:cNvSpPr>
            <a:spLocks noChangeShapeType="1"/>
          </p:cNvSpPr>
          <p:nvPr/>
        </p:nvSpPr>
        <p:spPr bwMode="auto">
          <a:xfrm flipH="1">
            <a:off x="1473200" y="5734050"/>
            <a:ext cx="60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31" name="Line 83"/>
          <p:cNvSpPr>
            <a:spLocks noChangeShapeType="1"/>
          </p:cNvSpPr>
          <p:nvPr/>
        </p:nvSpPr>
        <p:spPr bwMode="auto">
          <a:xfrm flipH="1">
            <a:off x="1473200" y="5295900"/>
            <a:ext cx="60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32" name="Line 84"/>
          <p:cNvSpPr>
            <a:spLocks noChangeShapeType="1"/>
          </p:cNvSpPr>
          <p:nvPr/>
        </p:nvSpPr>
        <p:spPr bwMode="auto">
          <a:xfrm flipH="1">
            <a:off x="1473200" y="4859338"/>
            <a:ext cx="603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33" name="Line 85"/>
          <p:cNvSpPr>
            <a:spLocks noChangeShapeType="1"/>
          </p:cNvSpPr>
          <p:nvPr/>
        </p:nvSpPr>
        <p:spPr bwMode="auto">
          <a:xfrm flipH="1">
            <a:off x="1473200" y="4421188"/>
            <a:ext cx="603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34" name="Line 86"/>
          <p:cNvSpPr>
            <a:spLocks noChangeShapeType="1"/>
          </p:cNvSpPr>
          <p:nvPr/>
        </p:nvSpPr>
        <p:spPr bwMode="auto">
          <a:xfrm flipH="1">
            <a:off x="1473200" y="3983038"/>
            <a:ext cx="603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35" name="Line 87"/>
          <p:cNvSpPr>
            <a:spLocks noChangeShapeType="1"/>
          </p:cNvSpPr>
          <p:nvPr/>
        </p:nvSpPr>
        <p:spPr bwMode="auto">
          <a:xfrm flipH="1">
            <a:off x="1473200" y="3546475"/>
            <a:ext cx="60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36" name="Line 88"/>
          <p:cNvSpPr>
            <a:spLocks noChangeShapeType="1"/>
          </p:cNvSpPr>
          <p:nvPr/>
        </p:nvSpPr>
        <p:spPr bwMode="auto">
          <a:xfrm flipH="1">
            <a:off x="1473200" y="3108325"/>
            <a:ext cx="60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37" name="Line 89"/>
          <p:cNvSpPr>
            <a:spLocks noChangeShapeType="1"/>
          </p:cNvSpPr>
          <p:nvPr/>
        </p:nvSpPr>
        <p:spPr bwMode="auto">
          <a:xfrm flipH="1">
            <a:off x="1473200" y="2682875"/>
            <a:ext cx="60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38" name="Line 90"/>
          <p:cNvSpPr>
            <a:spLocks noChangeShapeType="1"/>
          </p:cNvSpPr>
          <p:nvPr/>
        </p:nvSpPr>
        <p:spPr bwMode="auto">
          <a:xfrm flipH="1">
            <a:off x="1473200" y="2244725"/>
            <a:ext cx="60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39" name="Rectangle 91"/>
          <p:cNvSpPr>
            <a:spLocks noChangeArrowheads="1"/>
          </p:cNvSpPr>
          <p:nvPr/>
        </p:nvSpPr>
        <p:spPr bwMode="auto">
          <a:xfrm>
            <a:off x="1065213" y="5646738"/>
            <a:ext cx="500062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0,00</a:t>
            </a:r>
            <a:endParaRPr lang="en-US"/>
          </a:p>
        </p:txBody>
      </p:sp>
      <p:sp>
        <p:nvSpPr>
          <p:cNvPr id="27740" name="Rectangle 92"/>
          <p:cNvSpPr>
            <a:spLocks noChangeArrowheads="1"/>
          </p:cNvSpPr>
          <p:nvPr/>
        </p:nvSpPr>
        <p:spPr bwMode="auto">
          <a:xfrm>
            <a:off x="1065213" y="5208588"/>
            <a:ext cx="500062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2,00</a:t>
            </a:r>
            <a:endParaRPr lang="en-US"/>
          </a:p>
        </p:txBody>
      </p:sp>
      <p:sp>
        <p:nvSpPr>
          <p:cNvPr id="27741" name="Rectangle 93"/>
          <p:cNvSpPr>
            <a:spLocks noChangeArrowheads="1"/>
          </p:cNvSpPr>
          <p:nvPr/>
        </p:nvSpPr>
        <p:spPr bwMode="auto">
          <a:xfrm>
            <a:off x="1065213" y="4772025"/>
            <a:ext cx="500062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4,00</a:t>
            </a:r>
            <a:endParaRPr lang="en-US"/>
          </a:p>
        </p:txBody>
      </p:sp>
      <p:sp>
        <p:nvSpPr>
          <p:cNvPr id="27742" name="Rectangle 94"/>
          <p:cNvSpPr>
            <a:spLocks noChangeArrowheads="1"/>
          </p:cNvSpPr>
          <p:nvPr/>
        </p:nvSpPr>
        <p:spPr bwMode="auto">
          <a:xfrm>
            <a:off x="1065213" y="4333875"/>
            <a:ext cx="500062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6,00</a:t>
            </a:r>
            <a:endParaRPr lang="en-US"/>
          </a:p>
        </p:txBody>
      </p:sp>
      <p:sp>
        <p:nvSpPr>
          <p:cNvPr id="27743" name="Rectangle 95"/>
          <p:cNvSpPr>
            <a:spLocks noChangeArrowheads="1"/>
          </p:cNvSpPr>
          <p:nvPr/>
        </p:nvSpPr>
        <p:spPr bwMode="auto">
          <a:xfrm>
            <a:off x="1065213" y="3895725"/>
            <a:ext cx="500062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8,00</a:t>
            </a:r>
            <a:endParaRPr lang="en-US"/>
          </a:p>
        </p:txBody>
      </p:sp>
      <p:sp>
        <p:nvSpPr>
          <p:cNvPr id="27744" name="Rectangle 96"/>
          <p:cNvSpPr>
            <a:spLocks noChangeArrowheads="1"/>
          </p:cNvSpPr>
          <p:nvPr/>
        </p:nvSpPr>
        <p:spPr bwMode="auto">
          <a:xfrm>
            <a:off x="958850" y="3459163"/>
            <a:ext cx="620713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10,00</a:t>
            </a:r>
            <a:endParaRPr lang="en-US"/>
          </a:p>
        </p:txBody>
      </p:sp>
      <p:sp>
        <p:nvSpPr>
          <p:cNvPr id="27745" name="Rectangle 97"/>
          <p:cNvSpPr>
            <a:spLocks noChangeArrowheads="1"/>
          </p:cNvSpPr>
          <p:nvPr/>
        </p:nvSpPr>
        <p:spPr bwMode="auto">
          <a:xfrm>
            <a:off x="958850" y="3021013"/>
            <a:ext cx="620713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12,00</a:t>
            </a:r>
            <a:endParaRPr lang="en-US"/>
          </a:p>
        </p:txBody>
      </p:sp>
      <p:sp>
        <p:nvSpPr>
          <p:cNvPr id="27746" name="Rectangle 98"/>
          <p:cNvSpPr>
            <a:spLocks noChangeArrowheads="1"/>
          </p:cNvSpPr>
          <p:nvPr/>
        </p:nvSpPr>
        <p:spPr bwMode="auto">
          <a:xfrm>
            <a:off x="958850" y="2595563"/>
            <a:ext cx="620713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14,00</a:t>
            </a:r>
            <a:endParaRPr lang="en-US"/>
          </a:p>
        </p:txBody>
      </p:sp>
      <p:sp>
        <p:nvSpPr>
          <p:cNvPr id="27747" name="Rectangle 99"/>
          <p:cNvSpPr>
            <a:spLocks noChangeArrowheads="1"/>
          </p:cNvSpPr>
          <p:nvPr/>
        </p:nvSpPr>
        <p:spPr bwMode="auto">
          <a:xfrm>
            <a:off x="958850" y="2157413"/>
            <a:ext cx="620713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16,00</a:t>
            </a:r>
            <a:endParaRPr lang="en-US"/>
          </a:p>
        </p:txBody>
      </p:sp>
      <p:sp>
        <p:nvSpPr>
          <p:cNvPr id="27748" name="Line 100"/>
          <p:cNvSpPr>
            <a:spLocks noChangeShapeType="1"/>
          </p:cNvSpPr>
          <p:nvPr/>
        </p:nvSpPr>
        <p:spPr bwMode="auto">
          <a:xfrm>
            <a:off x="1533525" y="5734050"/>
            <a:ext cx="37877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49" name="Line 101"/>
          <p:cNvSpPr>
            <a:spLocks noChangeShapeType="1"/>
          </p:cNvSpPr>
          <p:nvPr/>
        </p:nvSpPr>
        <p:spPr bwMode="auto">
          <a:xfrm>
            <a:off x="1533525" y="5734050"/>
            <a:ext cx="1588" cy="428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50" name="Line 102"/>
          <p:cNvSpPr>
            <a:spLocks noChangeShapeType="1"/>
          </p:cNvSpPr>
          <p:nvPr/>
        </p:nvSpPr>
        <p:spPr bwMode="auto">
          <a:xfrm>
            <a:off x="5321300" y="5734050"/>
            <a:ext cx="1588" cy="428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51" name="Rectangle 103"/>
          <p:cNvSpPr>
            <a:spLocks noChangeArrowheads="1"/>
          </p:cNvSpPr>
          <p:nvPr/>
        </p:nvSpPr>
        <p:spPr bwMode="auto">
          <a:xfrm>
            <a:off x="3033713" y="5810250"/>
            <a:ext cx="4095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Peru II</a:t>
            </a:r>
            <a:endParaRPr lang="en-US"/>
          </a:p>
        </p:txBody>
      </p:sp>
      <p:sp>
        <p:nvSpPr>
          <p:cNvPr id="27752" name="Rectangle 104"/>
          <p:cNvSpPr>
            <a:spLocks noChangeArrowheads="1"/>
          </p:cNvSpPr>
          <p:nvPr/>
        </p:nvSpPr>
        <p:spPr bwMode="auto">
          <a:xfrm>
            <a:off x="5761038" y="1839913"/>
            <a:ext cx="2225675" cy="4451350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53" name="Rectangle 105"/>
          <p:cNvSpPr>
            <a:spLocks noChangeArrowheads="1"/>
          </p:cNvSpPr>
          <p:nvPr/>
        </p:nvSpPr>
        <p:spPr bwMode="auto">
          <a:xfrm>
            <a:off x="5835650" y="1927225"/>
            <a:ext cx="106363" cy="76200"/>
          </a:xfrm>
          <a:prstGeom prst="rect">
            <a:avLst/>
          </a:prstGeom>
          <a:solidFill>
            <a:srgbClr val="9999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54" name="Rectangle 106"/>
          <p:cNvSpPr>
            <a:spLocks noChangeArrowheads="1"/>
          </p:cNvSpPr>
          <p:nvPr/>
        </p:nvSpPr>
        <p:spPr bwMode="auto">
          <a:xfrm>
            <a:off x="6002338" y="1873250"/>
            <a:ext cx="127317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EFICIENCIA</a:t>
            </a:r>
            <a:endParaRPr lang="en-US"/>
          </a:p>
        </p:txBody>
      </p:sp>
      <p:sp>
        <p:nvSpPr>
          <p:cNvPr id="27755" name="Rectangle 107"/>
          <p:cNvSpPr>
            <a:spLocks noChangeArrowheads="1"/>
          </p:cNvSpPr>
          <p:nvPr/>
        </p:nvSpPr>
        <p:spPr bwMode="auto">
          <a:xfrm>
            <a:off x="5835650" y="2332038"/>
            <a:ext cx="106363" cy="76200"/>
          </a:xfrm>
          <a:prstGeom prst="rect">
            <a:avLst/>
          </a:prstGeom>
          <a:solidFill>
            <a:srgbClr val="9933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56" name="Rectangle 108"/>
          <p:cNvSpPr>
            <a:spLocks noChangeArrowheads="1"/>
          </p:cNvSpPr>
          <p:nvPr/>
        </p:nvSpPr>
        <p:spPr bwMode="auto">
          <a:xfrm>
            <a:off x="6002338" y="2278063"/>
            <a:ext cx="909637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MÉRITO</a:t>
            </a:r>
            <a:endParaRPr lang="en-US"/>
          </a:p>
        </p:txBody>
      </p:sp>
      <p:sp>
        <p:nvSpPr>
          <p:cNvPr id="27757" name="Rectangle 109"/>
          <p:cNvSpPr>
            <a:spLocks noChangeArrowheads="1"/>
          </p:cNvSpPr>
          <p:nvPr/>
        </p:nvSpPr>
        <p:spPr bwMode="auto">
          <a:xfrm>
            <a:off x="5835650" y="2736850"/>
            <a:ext cx="106363" cy="76200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58" name="Rectangle 110"/>
          <p:cNvSpPr>
            <a:spLocks noChangeArrowheads="1"/>
          </p:cNvSpPr>
          <p:nvPr/>
        </p:nvSpPr>
        <p:spPr bwMode="auto">
          <a:xfrm>
            <a:off x="6002338" y="2682875"/>
            <a:ext cx="1681162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</a:t>
            </a:r>
            <a:endParaRPr lang="en-US"/>
          </a:p>
        </p:txBody>
      </p:sp>
      <p:sp>
        <p:nvSpPr>
          <p:cNvPr id="27759" name="Rectangle 111"/>
          <p:cNvSpPr>
            <a:spLocks noChangeArrowheads="1"/>
          </p:cNvSpPr>
          <p:nvPr/>
        </p:nvSpPr>
        <p:spPr bwMode="auto">
          <a:xfrm>
            <a:off x="6002338" y="2857500"/>
            <a:ext cx="165100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ESTRUCTURAL</a:t>
            </a:r>
            <a:endParaRPr lang="en-US"/>
          </a:p>
        </p:txBody>
      </p:sp>
      <p:sp>
        <p:nvSpPr>
          <p:cNvPr id="27760" name="Rectangle 112"/>
          <p:cNvSpPr>
            <a:spLocks noChangeArrowheads="1"/>
          </p:cNvSpPr>
          <p:nvPr/>
        </p:nvSpPr>
        <p:spPr bwMode="auto">
          <a:xfrm>
            <a:off x="5835650" y="3141663"/>
            <a:ext cx="106363" cy="76200"/>
          </a:xfrm>
          <a:prstGeom prst="rect">
            <a:avLst/>
          </a:prstGeom>
          <a:solidFill>
            <a:srgbClr val="CC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61" name="Rectangle 113"/>
          <p:cNvSpPr>
            <a:spLocks noChangeArrowheads="1"/>
          </p:cNvSpPr>
          <p:nvPr/>
        </p:nvSpPr>
        <p:spPr bwMode="auto">
          <a:xfrm>
            <a:off x="6002338" y="3087688"/>
            <a:ext cx="1303337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</a:t>
            </a:r>
            <a:endParaRPr lang="en-US"/>
          </a:p>
        </p:txBody>
      </p:sp>
      <p:sp>
        <p:nvSpPr>
          <p:cNvPr id="27762" name="Rectangle 114"/>
          <p:cNvSpPr>
            <a:spLocks noChangeArrowheads="1"/>
          </p:cNvSpPr>
          <p:nvPr/>
        </p:nvSpPr>
        <p:spPr bwMode="auto">
          <a:xfrm>
            <a:off x="6002338" y="3262313"/>
            <a:ext cx="6985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Estratégica</a:t>
            </a:r>
            <a:endParaRPr lang="en-US"/>
          </a:p>
        </p:txBody>
      </p:sp>
      <p:sp>
        <p:nvSpPr>
          <p:cNvPr id="27763" name="Rectangle 115"/>
          <p:cNvSpPr>
            <a:spLocks noChangeArrowheads="1"/>
          </p:cNvSpPr>
          <p:nvPr/>
        </p:nvSpPr>
        <p:spPr bwMode="auto">
          <a:xfrm>
            <a:off x="5835650" y="3546475"/>
            <a:ext cx="106363" cy="76200"/>
          </a:xfrm>
          <a:prstGeom prst="rect">
            <a:avLst/>
          </a:prstGeom>
          <a:solidFill>
            <a:srgbClr val="6600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64" name="Rectangle 116"/>
          <p:cNvSpPr>
            <a:spLocks noChangeArrowheads="1"/>
          </p:cNvSpPr>
          <p:nvPr/>
        </p:nvSpPr>
        <p:spPr bwMode="auto">
          <a:xfrm>
            <a:off x="6002338" y="3490913"/>
            <a:ext cx="13843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 Directiva</a:t>
            </a:r>
            <a:endParaRPr lang="en-US"/>
          </a:p>
        </p:txBody>
      </p:sp>
      <p:sp>
        <p:nvSpPr>
          <p:cNvPr id="27765" name="Rectangle 117"/>
          <p:cNvSpPr>
            <a:spLocks noChangeArrowheads="1"/>
          </p:cNvSpPr>
          <p:nvPr/>
        </p:nvSpPr>
        <p:spPr bwMode="auto">
          <a:xfrm>
            <a:off x="5835650" y="3951288"/>
            <a:ext cx="106363" cy="76200"/>
          </a:xfrm>
          <a:prstGeom prst="rect">
            <a:avLst/>
          </a:prstGeom>
          <a:solidFill>
            <a:srgbClr val="FF8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66" name="Rectangle 118"/>
          <p:cNvSpPr>
            <a:spLocks noChangeArrowheads="1"/>
          </p:cNvSpPr>
          <p:nvPr/>
        </p:nvSpPr>
        <p:spPr bwMode="auto">
          <a:xfrm>
            <a:off x="6002338" y="3895725"/>
            <a:ext cx="1212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 de los</a:t>
            </a:r>
            <a:endParaRPr lang="en-US"/>
          </a:p>
        </p:txBody>
      </p:sp>
      <p:sp>
        <p:nvSpPr>
          <p:cNvPr id="27767" name="Rectangle 119"/>
          <p:cNvSpPr>
            <a:spLocks noChangeArrowheads="1"/>
          </p:cNvSpPr>
          <p:nvPr/>
        </p:nvSpPr>
        <p:spPr bwMode="auto">
          <a:xfrm>
            <a:off x="6002338" y="4071938"/>
            <a:ext cx="58261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Procesos</a:t>
            </a:r>
            <a:endParaRPr lang="en-US"/>
          </a:p>
        </p:txBody>
      </p:sp>
      <p:sp>
        <p:nvSpPr>
          <p:cNvPr id="27768" name="Rectangle 120"/>
          <p:cNvSpPr>
            <a:spLocks noChangeArrowheads="1"/>
          </p:cNvSpPr>
          <p:nvPr/>
        </p:nvSpPr>
        <p:spPr bwMode="auto">
          <a:xfrm>
            <a:off x="5835650" y="4356100"/>
            <a:ext cx="106363" cy="76200"/>
          </a:xfrm>
          <a:prstGeom prst="rect">
            <a:avLst/>
          </a:prstGeom>
          <a:solidFill>
            <a:srgbClr val="0066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69" name="Rectangle 121"/>
          <p:cNvSpPr>
            <a:spLocks noChangeArrowheads="1"/>
          </p:cNvSpPr>
          <p:nvPr/>
        </p:nvSpPr>
        <p:spPr bwMode="auto">
          <a:xfrm>
            <a:off x="6002338" y="4300538"/>
            <a:ext cx="131762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CAPACIDAD</a:t>
            </a:r>
            <a:endParaRPr lang="en-US"/>
          </a:p>
        </p:txBody>
      </p:sp>
      <p:sp>
        <p:nvSpPr>
          <p:cNvPr id="27770" name="Rectangle 122"/>
          <p:cNvSpPr>
            <a:spLocks noChangeArrowheads="1"/>
          </p:cNvSpPr>
          <p:nvPr/>
        </p:nvSpPr>
        <p:spPr bwMode="auto">
          <a:xfrm>
            <a:off x="6002338" y="4476750"/>
            <a:ext cx="1303337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FUNCIONAL</a:t>
            </a:r>
            <a:endParaRPr lang="en-US"/>
          </a:p>
        </p:txBody>
      </p:sp>
      <p:sp>
        <p:nvSpPr>
          <p:cNvPr id="27771" name="Rectangle 123"/>
          <p:cNvSpPr>
            <a:spLocks noChangeArrowheads="1"/>
          </p:cNvSpPr>
          <p:nvPr/>
        </p:nvSpPr>
        <p:spPr bwMode="auto">
          <a:xfrm>
            <a:off x="5835650" y="4760913"/>
            <a:ext cx="106363" cy="76200"/>
          </a:xfrm>
          <a:prstGeom prst="rect">
            <a:avLst/>
          </a:prstGeom>
          <a:solidFill>
            <a:srgbClr val="CCCC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72" name="Rectangle 124"/>
          <p:cNvSpPr>
            <a:spLocks noChangeArrowheads="1"/>
          </p:cNvSpPr>
          <p:nvPr/>
        </p:nvSpPr>
        <p:spPr bwMode="auto">
          <a:xfrm>
            <a:off x="6002338" y="4705350"/>
            <a:ext cx="82391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Competencia</a:t>
            </a:r>
            <a:endParaRPr lang="en-US"/>
          </a:p>
        </p:txBody>
      </p:sp>
      <p:sp>
        <p:nvSpPr>
          <p:cNvPr id="27773" name="Rectangle 125"/>
          <p:cNvSpPr>
            <a:spLocks noChangeArrowheads="1"/>
          </p:cNvSpPr>
          <p:nvPr/>
        </p:nvSpPr>
        <p:spPr bwMode="auto">
          <a:xfrm>
            <a:off x="5835650" y="5165725"/>
            <a:ext cx="106363" cy="76200"/>
          </a:xfrm>
          <a:prstGeom prst="rect">
            <a:avLst/>
          </a:prstGeom>
          <a:solidFill>
            <a:srgbClr val="000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74" name="Rectangle 126"/>
          <p:cNvSpPr>
            <a:spLocks noChangeArrowheads="1"/>
          </p:cNvSpPr>
          <p:nvPr/>
        </p:nvSpPr>
        <p:spPr bwMode="auto">
          <a:xfrm>
            <a:off x="6002338" y="5110163"/>
            <a:ext cx="13668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Eficacia Incentivadora</a:t>
            </a:r>
            <a:endParaRPr lang="en-US"/>
          </a:p>
        </p:txBody>
      </p:sp>
      <p:sp>
        <p:nvSpPr>
          <p:cNvPr id="27775" name="Rectangle 127"/>
          <p:cNvSpPr>
            <a:spLocks noChangeArrowheads="1"/>
          </p:cNvSpPr>
          <p:nvPr/>
        </p:nvSpPr>
        <p:spPr bwMode="auto">
          <a:xfrm>
            <a:off x="5835650" y="5568950"/>
            <a:ext cx="106363" cy="77788"/>
          </a:xfrm>
          <a:prstGeom prst="rect">
            <a:avLst/>
          </a:prstGeom>
          <a:solidFill>
            <a:srgbClr val="FF00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76" name="Rectangle 128"/>
          <p:cNvSpPr>
            <a:spLocks noChangeArrowheads="1"/>
          </p:cNvSpPr>
          <p:nvPr/>
        </p:nvSpPr>
        <p:spPr bwMode="auto">
          <a:xfrm>
            <a:off x="6002338" y="5514975"/>
            <a:ext cx="7032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Flexibilidad</a:t>
            </a:r>
            <a:endParaRPr lang="en-US"/>
          </a:p>
        </p:txBody>
      </p:sp>
      <p:sp>
        <p:nvSpPr>
          <p:cNvPr id="27777" name="Rectangle 129"/>
          <p:cNvSpPr>
            <a:spLocks noChangeArrowheads="1"/>
          </p:cNvSpPr>
          <p:nvPr/>
        </p:nvSpPr>
        <p:spPr bwMode="auto">
          <a:xfrm>
            <a:off x="5835650" y="5973763"/>
            <a:ext cx="106363" cy="77787"/>
          </a:xfrm>
          <a:prstGeom prst="rect">
            <a:avLst/>
          </a:prstGeom>
          <a:solidFill>
            <a:srgbClr val="FFFF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78" name="Rectangle 130"/>
          <p:cNvSpPr>
            <a:spLocks noChangeArrowheads="1"/>
          </p:cNvSpPr>
          <p:nvPr/>
        </p:nvSpPr>
        <p:spPr bwMode="auto">
          <a:xfrm>
            <a:off x="6002338" y="5919788"/>
            <a:ext cx="1317625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CAPACIDAD</a:t>
            </a:r>
            <a:endParaRPr lang="en-US"/>
          </a:p>
        </p:txBody>
      </p:sp>
      <p:sp>
        <p:nvSpPr>
          <p:cNvPr id="27779" name="Rectangle 131"/>
          <p:cNvSpPr>
            <a:spLocks noChangeArrowheads="1"/>
          </p:cNvSpPr>
          <p:nvPr/>
        </p:nvSpPr>
        <p:spPr bwMode="auto">
          <a:xfrm>
            <a:off x="6002338" y="6094413"/>
            <a:ext cx="1636712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INTEGRADORA</a:t>
            </a:r>
            <a:endParaRPr lang="en-US"/>
          </a:p>
        </p:txBody>
      </p:sp>
      <p:sp>
        <p:nvSpPr>
          <p:cNvPr id="27780" name="Rectangle 132"/>
          <p:cNvSpPr>
            <a:spLocks noChangeArrowheads="1"/>
          </p:cNvSpPr>
          <p:nvPr/>
        </p:nvSpPr>
        <p:spPr bwMode="auto">
          <a:xfrm>
            <a:off x="762000" y="1806575"/>
            <a:ext cx="7285038" cy="4529138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279525" y="6434138"/>
            <a:ext cx="27606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200">
                <a:latin typeface="Arial" pitchFamily="34" charset="0"/>
              </a:rPr>
              <a:t>** Entities subject to private labor laws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5834063" y="1860550"/>
            <a:ext cx="2157412" cy="44100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5907088" y="1947863"/>
            <a:ext cx="103187" cy="74612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6069013" y="1893888"/>
            <a:ext cx="8334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ICIENC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Y</a:t>
            </a:r>
            <a:endParaRPr lang="en-US"/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5907088" y="2347913"/>
            <a:ext cx="103187" cy="76200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6069013" y="2293938"/>
            <a:ext cx="4349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RIT</a:t>
            </a:r>
            <a:endParaRPr lang="en-US"/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5907088" y="2749550"/>
            <a:ext cx="103187" cy="76200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6069013" y="2695575"/>
            <a:ext cx="9445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STRUCTURAL</a:t>
            </a:r>
            <a:endParaRPr lang="en-US"/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6069013" y="2868613"/>
            <a:ext cx="1012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5907088" y="3149600"/>
            <a:ext cx="103187" cy="76200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6069013" y="3095625"/>
            <a:ext cx="5508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Strategic</a:t>
            </a:r>
            <a:endParaRPr lang="en-US"/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6069013" y="3268663"/>
            <a:ext cx="762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27664" name="Rectangle 16"/>
          <p:cNvSpPr>
            <a:spLocks noChangeArrowheads="1"/>
          </p:cNvSpPr>
          <p:nvPr/>
        </p:nvSpPr>
        <p:spPr bwMode="auto">
          <a:xfrm>
            <a:off x="5907088" y="3551238"/>
            <a:ext cx="103187" cy="76200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5" name="Rectangle 17"/>
          <p:cNvSpPr>
            <a:spLocks noChangeArrowheads="1"/>
          </p:cNvSpPr>
          <p:nvPr/>
        </p:nvSpPr>
        <p:spPr bwMode="auto">
          <a:xfrm>
            <a:off x="6069013" y="3497263"/>
            <a:ext cx="16144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Management Consistency</a:t>
            </a:r>
            <a:endParaRPr lang="en-US"/>
          </a:p>
        </p:txBody>
      </p:sp>
      <p:sp>
        <p:nvSpPr>
          <p:cNvPr id="27666" name="Rectangle 18"/>
          <p:cNvSpPr>
            <a:spLocks noChangeArrowheads="1"/>
          </p:cNvSpPr>
          <p:nvPr/>
        </p:nvSpPr>
        <p:spPr bwMode="auto">
          <a:xfrm>
            <a:off x="5907088" y="3952875"/>
            <a:ext cx="103187" cy="74613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7" name="Rectangle 19"/>
          <p:cNvSpPr>
            <a:spLocks noChangeArrowheads="1"/>
          </p:cNvSpPr>
          <p:nvPr/>
        </p:nvSpPr>
        <p:spPr bwMode="auto">
          <a:xfrm>
            <a:off x="6069013" y="3897313"/>
            <a:ext cx="13049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Process Consistency</a:t>
            </a:r>
            <a:endParaRPr lang="en-US"/>
          </a:p>
        </p:txBody>
      </p:sp>
      <p:sp>
        <p:nvSpPr>
          <p:cNvPr id="27668" name="Rectangle 20"/>
          <p:cNvSpPr>
            <a:spLocks noChangeArrowheads="1"/>
          </p:cNvSpPr>
          <p:nvPr/>
        </p:nvSpPr>
        <p:spPr bwMode="auto">
          <a:xfrm>
            <a:off x="5907088" y="4352925"/>
            <a:ext cx="103187" cy="76200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9" name="Rectangle 21"/>
          <p:cNvSpPr>
            <a:spLocks noChangeArrowheads="1"/>
          </p:cNvSpPr>
          <p:nvPr/>
        </p:nvSpPr>
        <p:spPr bwMode="auto">
          <a:xfrm>
            <a:off x="6069013" y="4298950"/>
            <a:ext cx="8953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FUNCTIONAL</a:t>
            </a:r>
            <a:endParaRPr lang="en-US"/>
          </a:p>
        </p:txBody>
      </p:sp>
      <p:sp>
        <p:nvSpPr>
          <p:cNvPr id="27670" name="Rectangle 22"/>
          <p:cNvSpPr>
            <a:spLocks noChangeArrowheads="1"/>
          </p:cNvSpPr>
          <p:nvPr/>
        </p:nvSpPr>
        <p:spPr bwMode="auto">
          <a:xfrm>
            <a:off x="6069013" y="4471988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27671" name="Rectangle 23"/>
          <p:cNvSpPr>
            <a:spLocks noChangeArrowheads="1"/>
          </p:cNvSpPr>
          <p:nvPr/>
        </p:nvSpPr>
        <p:spPr bwMode="auto">
          <a:xfrm>
            <a:off x="5907088" y="4754563"/>
            <a:ext cx="103187" cy="74612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2" name="Rectangle 24"/>
          <p:cNvSpPr>
            <a:spLocks noChangeArrowheads="1"/>
          </p:cNvSpPr>
          <p:nvPr/>
        </p:nvSpPr>
        <p:spPr bwMode="auto">
          <a:xfrm>
            <a:off x="6069013" y="4700588"/>
            <a:ext cx="792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endParaRPr lang="en-US"/>
          </a:p>
        </p:txBody>
      </p:sp>
      <p:sp>
        <p:nvSpPr>
          <p:cNvPr id="27673" name="Rectangle 25"/>
          <p:cNvSpPr>
            <a:spLocks noChangeArrowheads="1"/>
          </p:cNvSpPr>
          <p:nvPr/>
        </p:nvSpPr>
        <p:spPr bwMode="auto">
          <a:xfrm>
            <a:off x="5907088" y="5154613"/>
            <a:ext cx="103187" cy="76200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4" name="Rectangle 26"/>
          <p:cNvSpPr>
            <a:spLocks noChangeArrowheads="1"/>
          </p:cNvSpPr>
          <p:nvPr/>
        </p:nvSpPr>
        <p:spPr bwMode="auto">
          <a:xfrm>
            <a:off x="6069013" y="5100638"/>
            <a:ext cx="1427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Incentive Effectiveness</a:t>
            </a:r>
            <a:endParaRPr lang="en-US"/>
          </a:p>
        </p:txBody>
      </p:sp>
      <p:sp>
        <p:nvSpPr>
          <p:cNvPr id="27675" name="Rectangle 27"/>
          <p:cNvSpPr>
            <a:spLocks noChangeArrowheads="1"/>
          </p:cNvSpPr>
          <p:nvPr/>
        </p:nvSpPr>
        <p:spPr bwMode="auto">
          <a:xfrm>
            <a:off x="5907088" y="5556250"/>
            <a:ext cx="103187" cy="76200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6" name="Rectangle 28"/>
          <p:cNvSpPr>
            <a:spLocks noChangeArrowheads="1"/>
          </p:cNvSpPr>
          <p:nvPr/>
        </p:nvSpPr>
        <p:spPr bwMode="auto">
          <a:xfrm>
            <a:off x="6069013" y="5502275"/>
            <a:ext cx="577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ty</a:t>
            </a:r>
            <a:endParaRPr lang="en-US"/>
          </a:p>
        </p:txBody>
      </p:sp>
      <p:sp>
        <p:nvSpPr>
          <p:cNvPr id="27677" name="Rectangle 29"/>
          <p:cNvSpPr>
            <a:spLocks noChangeArrowheads="1"/>
          </p:cNvSpPr>
          <p:nvPr/>
        </p:nvSpPr>
        <p:spPr bwMode="auto">
          <a:xfrm>
            <a:off x="5907088" y="5956300"/>
            <a:ext cx="103187" cy="76200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8" name="Rectangle 30"/>
          <p:cNvSpPr>
            <a:spLocks noChangeArrowheads="1"/>
          </p:cNvSpPr>
          <p:nvPr/>
        </p:nvSpPr>
        <p:spPr bwMode="auto">
          <a:xfrm>
            <a:off x="6069013" y="5902325"/>
            <a:ext cx="955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INTEGRATING</a:t>
            </a:r>
            <a:endParaRPr lang="en-US"/>
          </a:p>
        </p:txBody>
      </p:sp>
      <p:sp>
        <p:nvSpPr>
          <p:cNvPr id="27679" name="Rectangle 31"/>
          <p:cNvSpPr>
            <a:spLocks noChangeArrowheads="1"/>
          </p:cNvSpPr>
          <p:nvPr/>
        </p:nvSpPr>
        <p:spPr bwMode="auto">
          <a:xfrm>
            <a:off x="6069013" y="6075363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>
                <a:latin typeface="Arial" pitchFamily="34" charset="0"/>
              </a:rPr>
              <a:t>GUATEMALA</a:t>
            </a: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7467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5834063" y="1860550"/>
            <a:ext cx="2157412" cy="44100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5907088" y="1947863"/>
            <a:ext cx="103187" cy="74612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6069013" y="1893888"/>
            <a:ext cx="8334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ICIENC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Y</a:t>
            </a:r>
            <a:endParaRPr lang="en-US"/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5907088" y="2347913"/>
            <a:ext cx="103187" cy="76200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6069013" y="2293938"/>
            <a:ext cx="4349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RIT</a:t>
            </a:r>
            <a:endParaRPr lang="en-US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5907088" y="2749550"/>
            <a:ext cx="103187" cy="76200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6069013" y="2695575"/>
            <a:ext cx="9445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STRUCTURAL</a:t>
            </a:r>
            <a:endParaRPr lang="en-US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6069013" y="2868613"/>
            <a:ext cx="1012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5907088" y="3149600"/>
            <a:ext cx="103187" cy="76200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6069013" y="3095625"/>
            <a:ext cx="5508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Strategic</a:t>
            </a:r>
            <a:endParaRPr lang="en-US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6069013" y="3268663"/>
            <a:ext cx="762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5907088" y="3551238"/>
            <a:ext cx="103187" cy="76200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6069013" y="3497263"/>
            <a:ext cx="16144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Management Consistency</a:t>
            </a:r>
            <a:endParaRPr lang="en-US"/>
          </a:p>
        </p:txBody>
      </p:sp>
      <p:sp>
        <p:nvSpPr>
          <p:cNvPr id="28689" name="Rectangle 17"/>
          <p:cNvSpPr>
            <a:spLocks noChangeArrowheads="1"/>
          </p:cNvSpPr>
          <p:nvPr/>
        </p:nvSpPr>
        <p:spPr bwMode="auto">
          <a:xfrm>
            <a:off x="5907088" y="3952875"/>
            <a:ext cx="103187" cy="74613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6069013" y="3897313"/>
            <a:ext cx="13049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Process Consistency</a:t>
            </a:r>
            <a:endParaRPr lang="en-US"/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5907088" y="4352925"/>
            <a:ext cx="103187" cy="76200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92" name="Rectangle 20"/>
          <p:cNvSpPr>
            <a:spLocks noChangeArrowheads="1"/>
          </p:cNvSpPr>
          <p:nvPr/>
        </p:nvSpPr>
        <p:spPr bwMode="auto">
          <a:xfrm>
            <a:off x="6069013" y="4298950"/>
            <a:ext cx="8953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FUNCTIONAL</a:t>
            </a:r>
            <a:endParaRPr lang="en-US"/>
          </a:p>
        </p:txBody>
      </p:sp>
      <p:sp>
        <p:nvSpPr>
          <p:cNvPr id="28693" name="Rectangle 21"/>
          <p:cNvSpPr>
            <a:spLocks noChangeArrowheads="1"/>
          </p:cNvSpPr>
          <p:nvPr/>
        </p:nvSpPr>
        <p:spPr bwMode="auto">
          <a:xfrm>
            <a:off x="6069013" y="4471988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5907088" y="4754563"/>
            <a:ext cx="103187" cy="74612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95" name="Rectangle 23"/>
          <p:cNvSpPr>
            <a:spLocks noChangeArrowheads="1"/>
          </p:cNvSpPr>
          <p:nvPr/>
        </p:nvSpPr>
        <p:spPr bwMode="auto">
          <a:xfrm>
            <a:off x="6069013" y="4700588"/>
            <a:ext cx="792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endParaRPr lang="en-US"/>
          </a:p>
        </p:txBody>
      </p:sp>
      <p:sp>
        <p:nvSpPr>
          <p:cNvPr id="28696" name="Rectangle 24"/>
          <p:cNvSpPr>
            <a:spLocks noChangeArrowheads="1"/>
          </p:cNvSpPr>
          <p:nvPr/>
        </p:nvSpPr>
        <p:spPr bwMode="auto">
          <a:xfrm>
            <a:off x="5907088" y="5154613"/>
            <a:ext cx="103187" cy="76200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97" name="Rectangle 25"/>
          <p:cNvSpPr>
            <a:spLocks noChangeArrowheads="1"/>
          </p:cNvSpPr>
          <p:nvPr/>
        </p:nvSpPr>
        <p:spPr bwMode="auto">
          <a:xfrm>
            <a:off x="6069013" y="5100638"/>
            <a:ext cx="1427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Incentive Effectiveness</a:t>
            </a:r>
            <a:endParaRPr lang="en-US"/>
          </a:p>
        </p:txBody>
      </p:sp>
      <p:sp>
        <p:nvSpPr>
          <p:cNvPr id="28698" name="Rectangle 26"/>
          <p:cNvSpPr>
            <a:spLocks noChangeArrowheads="1"/>
          </p:cNvSpPr>
          <p:nvPr/>
        </p:nvSpPr>
        <p:spPr bwMode="auto">
          <a:xfrm>
            <a:off x="5907088" y="5556250"/>
            <a:ext cx="103187" cy="76200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99" name="Rectangle 27"/>
          <p:cNvSpPr>
            <a:spLocks noChangeArrowheads="1"/>
          </p:cNvSpPr>
          <p:nvPr/>
        </p:nvSpPr>
        <p:spPr bwMode="auto">
          <a:xfrm>
            <a:off x="6069013" y="5502275"/>
            <a:ext cx="577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ty</a:t>
            </a:r>
            <a:endParaRPr lang="en-US"/>
          </a:p>
        </p:txBody>
      </p:sp>
      <p:sp>
        <p:nvSpPr>
          <p:cNvPr id="28700" name="Rectangle 28"/>
          <p:cNvSpPr>
            <a:spLocks noChangeArrowheads="1"/>
          </p:cNvSpPr>
          <p:nvPr/>
        </p:nvSpPr>
        <p:spPr bwMode="auto">
          <a:xfrm>
            <a:off x="5907088" y="5956300"/>
            <a:ext cx="103187" cy="76200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01" name="Rectangle 29"/>
          <p:cNvSpPr>
            <a:spLocks noChangeArrowheads="1"/>
          </p:cNvSpPr>
          <p:nvPr/>
        </p:nvSpPr>
        <p:spPr bwMode="auto">
          <a:xfrm>
            <a:off x="6069013" y="5902325"/>
            <a:ext cx="955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INTEGRATING</a:t>
            </a:r>
            <a:endParaRPr lang="en-US"/>
          </a:p>
        </p:txBody>
      </p:sp>
      <p:sp>
        <p:nvSpPr>
          <p:cNvPr id="28702" name="Rectangle 30"/>
          <p:cNvSpPr>
            <a:spLocks noChangeArrowheads="1"/>
          </p:cNvSpPr>
          <p:nvPr/>
        </p:nvSpPr>
        <p:spPr bwMode="auto">
          <a:xfrm>
            <a:off x="6069013" y="6075363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itchFamily="34" charset="0"/>
              </a:rPr>
              <a:t>JAMAICA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752600"/>
            <a:ext cx="7467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5834063" y="1860550"/>
            <a:ext cx="2157412" cy="44100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5907088" y="1947863"/>
            <a:ext cx="103187" cy="74612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6069013" y="1893888"/>
            <a:ext cx="8334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ICIENC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Y</a:t>
            </a:r>
            <a:endParaRPr lang="en-US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5907088" y="2347913"/>
            <a:ext cx="103187" cy="76200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6069013" y="2293938"/>
            <a:ext cx="4349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RIT</a:t>
            </a:r>
            <a:endParaRPr lang="en-US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5907088" y="2749550"/>
            <a:ext cx="103187" cy="76200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6069013" y="2695575"/>
            <a:ext cx="9445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STRUCTURAL</a:t>
            </a:r>
            <a:endParaRPr lang="en-US"/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6069013" y="2868613"/>
            <a:ext cx="1012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5907088" y="3149600"/>
            <a:ext cx="103187" cy="76200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6069013" y="3095625"/>
            <a:ext cx="5508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Strategic</a:t>
            </a:r>
            <a:endParaRPr lang="en-US"/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6069013" y="3268663"/>
            <a:ext cx="762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5907088" y="3551238"/>
            <a:ext cx="103187" cy="76200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6069013" y="3497263"/>
            <a:ext cx="16144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Management Consistency</a:t>
            </a:r>
            <a:endParaRPr lang="en-US"/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5907088" y="3952875"/>
            <a:ext cx="103187" cy="74613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6069013" y="3897313"/>
            <a:ext cx="13049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Process Consistency</a:t>
            </a:r>
            <a:endParaRPr lang="en-US"/>
          </a:p>
        </p:txBody>
      </p:sp>
      <p:sp>
        <p:nvSpPr>
          <p:cNvPr id="30739" name="Rectangle 19"/>
          <p:cNvSpPr>
            <a:spLocks noChangeArrowheads="1"/>
          </p:cNvSpPr>
          <p:nvPr/>
        </p:nvSpPr>
        <p:spPr bwMode="auto">
          <a:xfrm>
            <a:off x="5907088" y="4352925"/>
            <a:ext cx="103187" cy="76200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6069013" y="4298950"/>
            <a:ext cx="8953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FUNCTIONAL</a:t>
            </a:r>
            <a:endParaRPr lang="en-US"/>
          </a:p>
        </p:txBody>
      </p:sp>
      <p:sp>
        <p:nvSpPr>
          <p:cNvPr id="30741" name="Rectangle 21"/>
          <p:cNvSpPr>
            <a:spLocks noChangeArrowheads="1"/>
          </p:cNvSpPr>
          <p:nvPr/>
        </p:nvSpPr>
        <p:spPr bwMode="auto">
          <a:xfrm>
            <a:off x="6069013" y="4471988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30742" name="Rectangle 22"/>
          <p:cNvSpPr>
            <a:spLocks noChangeArrowheads="1"/>
          </p:cNvSpPr>
          <p:nvPr/>
        </p:nvSpPr>
        <p:spPr bwMode="auto">
          <a:xfrm>
            <a:off x="5907088" y="4754563"/>
            <a:ext cx="103187" cy="74612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43" name="Rectangle 23"/>
          <p:cNvSpPr>
            <a:spLocks noChangeArrowheads="1"/>
          </p:cNvSpPr>
          <p:nvPr/>
        </p:nvSpPr>
        <p:spPr bwMode="auto">
          <a:xfrm>
            <a:off x="6069013" y="4700588"/>
            <a:ext cx="792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endParaRPr lang="en-US"/>
          </a:p>
        </p:txBody>
      </p:sp>
      <p:sp>
        <p:nvSpPr>
          <p:cNvPr id="30744" name="Rectangle 24"/>
          <p:cNvSpPr>
            <a:spLocks noChangeArrowheads="1"/>
          </p:cNvSpPr>
          <p:nvPr/>
        </p:nvSpPr>
        <p:spPr bwMode="auto">
          <a:xfrm>
            <a:off x="5907088" y="5154613"/>
            <a:ext cx="103187" cy="76200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45" name="Rectangle 25"/>
          <p:cNvSpPr>
            <a:spLocks noChangeArrowheads="1"/>
          </p:cNvSpPr>
          <p:nvPr/>
        </p:nvSpPr>
        <p:spPr bwMode="auto">
          <a:xfrm>
            <a:off x="6069013" y="5100638"/>
            <a:ext cx="1427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Incentive Effectiveness</a:t>
            </a:r>
            <a:endParaRPr lang="en-US"/>
          </a:p>
        </p:txBody>
      </p:sp>
      <p:sp>
        <p:nvSpPr>
          <p:cNvPr id="30746" name="Rectangle 26"/>
          <p:cNvSpPr>
            <a:spLocks noChangeArrowheads="1"/>
          </p:cNvSpPr>
          <p:nvPr/>
        </p:nvSpPr>
        <p:spPr bwMode="auto">
          <a:xfrm>
            <a:off x="5907088" y="5556250"/>
            <a:ext cx="103187" cy="76200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47" name="Rectangle 27"/>
          <p:cNvSpPr>
            <a:spLocks noChangeArrowheads="1"/>
          </p:cNvSpPr>
          <p:nvPr/>
        </p:nvSpPr>
        <p:spPr bwMode="auto">
          <a:xfrm>
            <a:off x="6069013" y="5502275"/>
            <a:ext cx="577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ty</a:t>
            </a:r>
            <a:endParaRPr lang="en-US"/>
          </a:p>
        </p:txBody>
      </p:sp>
      <p:sp>
        <p:nvSpPr>
          <p:cNvPr id="30748" name="Rectangle 28"/>
          <p:cNvSpPr>
            <a:spLocks noChangeArrowheads="1"/>
          </p:cNvSpPr>
          <p:nvPr/>
        </p:nvSpPr>
        <p:spPr bwMode="auto">
          <a:xfrm>
            <a:off x="5907088" y="5956300"/>
            <a:ext cx="103187" cy="76200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49" name="Rectangle 29"/>
          <p:cNvSpPr>
            <a:spLocks noChangeArrowheads="1"/>
          </p:cNvSpPr>
          <p:nvPr/>
        </p:nvSpPr>
        <p:spPr bwMode="auto">
          <a:xfrm>
            <a:off x="6069013" y="5902325"/>
            <a:ext cx="955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INTEGRATING</a:t>
            </a:r>
            <a:endParaRPr lang="en-US"/>
          </a:p>
        </p:txBody>
      </p:sp>
      <p:sp>
        <p:nvSpPr>
          <p:cNvPr id="30750" name="Rectangle 30"/>
          <p:cNvSpPr>
            <a:spLocks noChangeArrowheads="1"/>
          </p:cNvSpPr>
          <p:nvPr/>
        </p:nvSpPr>
        <p:spPr bwMode="auto">
          <a:xfrm>
            <a:off x="6069013" y="6075363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itchFamily="34" charset="0"/>
              </a:rPr>
              <a:t>MEXICO</a:t>
            </a:r>
          </a:p>
        </p:txBody>
      </p:sp>
      <p:sp>
        <p:nvSpPr>
          <p:cNvPr id="31775" name="Rectangle 31"/>
          <p:cNvSpPr>
            <a:spLocks noChangeArrowheads="1"/>
          </p:cNvSpPr>
          <p:nvPr/>
        </p:nvSpPr>
        <p:spPr bwMode="auto">
          <a:xfrm>
            <a:off x="687388" y="1808163"/>
            <a:ext cx="7434262" cy="4525962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76" name="Freeform 32"/>
          <p:cNvSpPr>
            <a:spLocks/>
          </p:cNvSpPr>
          <p:nvPr/>
        </p:nvSpPr>
        <p:spPr bwMode="auto">
          <a:xfrm>
            <a:off x="1474788" y="5595938"/>
            <a:ext cx="4143375" cy="144462"/>
          </a:xfrm>
          <a:custGeom>
            <a:avLst/>
            <a:gdLst/>
            <a:ahLst/>
            <a:cxnLst>
              <a:cxn ang="0">
                <a:pos x="0" y="91"/>
              </a:cxn>
              <a:cxn ang="0">
                <a:pos x="176" y="0"/>
              </a:cxn>
              <a:cxn ang="0">
                <a:pos x="2610" y="0"/>
              </a:cxn>
              <a:cxn ang="0">
                <a:pos x="2434" y="91"/>
              </a:cxn>
              <a:cxn ang="0">
                <a:pos x="0" y="91"/>
              </a:cxn>
            </a:cxnLst>
            <a:rect l="0" t="0" r="r" b="b"/>
            <a:pathLst>
              <a:path w="2610" h="91">
                <a:moveTo>
                  <a:pt x="0" y="91"/>
                </a:moveTo>
                <a:lnTo>
                  <a:pt x="176" y="0"/>
                </a:lnTo>
                <a:lnTo>
                  <a:pt x="2610" y="0"/>
                </a:lnTo>
                <a:lnTo>
                  <a:pt x="2434" y="91"/>
                </a:lnTo>
                <a:lnTo>
                  <a:pt x="0" y="91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77" name="Freeform 33"/>
          <p:cNvSpPr>
            <a:spLocks/>
          </p:cNvSpPr>
          <p:nvPr/>
        </p:nvSpPr>
        <p:spPr bwMode="auto">
          <a:xfrm>
            <a:off x="1474788" y="2105025"/>
            <a:ext cx="279400" cy="3635375"/>
          </a:xfrm>
          <a:custGeom>
            <a:avLst/>
            <a:gdLst/>
            <a:ahLst/>
            <a:cxnLst>
              <a:cxn ang="0">
                <a:pos x="0" y="2290"/>
              </a:cxn>
              <a:cxn ang="0">
                <a:pos x="0" y="90"/>
              </a:cxn>
              <a:cxn ang="0">
                <a:pos x="176" y="0"/>
              </a:cxn>
              <a:cxn ang="0">
                <a:pos x="176" y="2199"/>
              </a:cxn>
              <a:cxn ang="0">
                <a:pos x="0" y="2290"/>
              </a:cxn>
            </a:cxnLst>
            <a:rect l="0" t="0" r="r" b="b"/>
            <a:pathLst>
              <a:path w="176" h="2290">
                <a:moveTo>
                  <a:pt x="0" y="2290"/>
                </a:moveTo>
                <a:lnTo>
                  <a:pt x="0" y="90"/>
                </a:lnTo>
                <a:lnTo>
                  <a:pt x="176" y="0"/>
                </a:lnTo>
                <a:lnTo>
                  <a:pt x="176" y="2199"/>
                </a:lnTo>
                <a:lnTo>
                  <a:pt x="0" y="2290"/>
                </a:lnTo>
                <a:close/>
              </a:path>
            </a:pathLst>
          </a:cu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78" name="Rectangle 34"/>
          <p:cNvSpPr>
            <a:spLocks noChangeArrowheads="1"/>
          </p:cNvSpPr>
          <p:nvPr/>
        </p:nvSpPr>
        <p:spPr bwMode="auto">
          <a:xfrm>
            <a:off x="1754188" y="2105025"/>
            <a:ext cx="3863975" cy="34909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79" name="Freeform 35"/>
          <p:cNvSpPr>
            <a:spLocks/>
          </p:cNvSpPr>
          <p:nvPr/>
        </p:nvSpPr>
        <p:spPr bwMode="auto">
          <a:xfrm>
            <a:off x="1474788" y="5595938"/>
            <a:ext cx="4143375" cy="144462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80" name="Freeform 36"/>
          <p:cNvSpPr>
            <a:spLocks/>
          </p:cNvSpPr>
          <p:nvPr/>
        </p:nvSpPr>
        <p:spPr bwMode="auto">
          <a:xfrm>
            <a:off x="1474788" y="5013325"/>
            <a:ext cx="4143375" cy="14287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81" name="Freeform 37"/>
          <p:cNvSpPr>
            <a:spLocks/>
          </p:cNvSpPr>
          <p:nvPr/>
        </p:nvSpPr>
        <p:spPr bwMode="auto">
          <a:xfrm>
            <a:off x="1474788" y="4429125"/>
            <a:ext cx="4143375" cy="14287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82" name="Freeform 38"/>
          <p:cNvSpPr>
            <a:spLocks/>
          </p:cNvSpPr>
          <p:nvPr/>
        </p:nvSpPr>
        <p:spPr bwMode="auto">
          <a:xfrm>
            <a:off x="1474788" y="3856038"/>
            <a:ext cx="4143375" cy="131762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2">
                <a:moveTo>
                  <a:pt x="0" y="12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83" name="Freeform 39"/>
          <p:cNvSpPr>
            <a:spLocks/>
          </p:cNvSpPr>
          <p:nvPr/>
        </p:nvSpPr>
        <p:spPr bwMode="auto">
          <a:xfrm>
            <a:off x="1474788" y="3271838"/>
            <a:ext cx="4143375" cy="144462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84" name="Freeform 40"/>
          <p:cNvSpPr>
            <a:spLocks/>
          </p:cNvSpPr>
          <p:nvPr/>
        </p:nvSpPr>
        <p:spPr bwMode="auto">
          <a:xfrm>
            <a:off x="1474788" y="2689225"/>
            <a:ext cx="4143375" cy="14287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85" name="Freeform 41"/>
          <p:cNvSpPr>
            <a:spLocks/>
          </p:cNvSpPr>
          <p:nvPr/>
        </p:nvSpPr>
        <p:spPr bwMode="auto">
          <a:xfrm>
            <a:off x="1474788" y="2105025"/>
            <a:ext cx="4143375" cy="14287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86" name="Freeform 42"/>
          <p:cNvSpPr>
            <a:spLocks/>
          </p:cNvSpPr>
          <p:nvPr/>
        </p:nvSpPr>
        <p:spPr bwMode="auto">
          <a:xfrm>
            <a:off x="1474788" y="5595938"/>
            <a:ext cx="4143375" cy="144462"/>
          </a:xfrm>
          <a:custGeom>
            <a:avLst/>
            <a:gdLst/>
            <a:ahLst/>
            <a:cxnLst>
              <a:cxn ang="0">
                <a:pos x="2610" y="0"/>
              </a:cxn>
              <a:cxn ang="0">
                <a:pos x="2434" y="91"/>
              </a:cxn>
              <a:cxn ang="0">
                <a:pos x="0" y="91"/>
              </a:cxn>
              <a:cxn ang="0">
                <a:pos x="176" y="0"/>
              </a:cxn>
              <a:cxn ang="0">
                <a:pos x="2610" y="0"/>
              </a:cxn>
            </a:cxnLst>
            <a:rect l="0" t="0" r="r" b="b"/>
            <a:pathLst>
              <a:path w="2610" h="91">
                <a:moveTo>
                  <a:pt x="2610" y="0"/>
                </a:moveTo>
                <a:lnTo>
                  <a:pt x="2434" y="91"/>
                </a:lnTo>
                <a:lnTo>
                  <a:pt x="0" y="91"/>
                </a:lnTo>
                <a:lnTo>
                  <a:pt x="176" y="0"/>
                </a:lnTo>
                <a:lnTo>
                  <a:pt x="2610" y="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87" name="Freeform 43"/>
          <p:cNvSpPr>
            <a:spLocks/>
          </p:cNvSpPr>
          <p:nvPr/>
        </p:nvSpPr>
        <p:spPr bwMode="auto">
          <a:xfrm>
            <a:off x="1474788" y="2105025"/>
            <a:ext cx="279400" cy="3635375"/>
          </a:xfrm>
          <a:custGeom>
            <a:avLst/>
            <a:gdLst/>
            <a:ahLst/>
            <a:cxnLst>
              <a:cxn ang="0">
                <a:pos x="0" y="2290"/>
              </a:cxn>
              <a:cxn ang="0">
                <a:pos x="0" y="90"/>
              </a:cxn>
              <a:cxn ang="0">
                <a:pos x="176" y="0"/>
              </a:cxn>
              <a:cxn ang="0">
                <a:pos x="176" y="2199"/>
              </a:cxn>
              <a:cxn ang="0">
                <a:pos x="0" y="2290"/>
              </a:cxn>
            </a:cxnLst>
            <a:rect l="0" t="0" r="r" b="b"/>
            <a:pathLst>
              <a:path w="176" h="2290">
                <a:moveTo>
                  <a:pt x="0" y="2290"/>
                </a:moveTo>
                <a:lnTo>
                  <a:pt x="0" y="90"/>
                </a:lnTo>
                <a:lnTo>
                  <a:pt x="176" y="0"/>
                </a:lnTo>
                <a:lnTo>
                  <a:pt x="176" y="2199"/>
                </a:lnTo>
                <a:lnTo>
                  <a:pt x="0" y="2290"/>
                </a:lnTo>
                <a:close/>
              </a:path>
            </a:pathLst>
          </a:custGeom>
          <a:noFill/>
          <a:ln w="15875">
            <a:solidFill>
              <a:srgbClr val="808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88" name="Rectangle 44"/>
          <p:cNvSpPr>
            <a:spLocks noChangeArrowheads="1"/>
          </p:cNvSpPr>
          <p:nvPr/>
        </p:nvSpPr>
        <p:spPr bwMode="auto">
          <a:xfrm>
            <a:off x="1754188" y="2105025"/>
            <a:ext cx="3863975" cy="3490913"/>
          </a:xfrm>
          <a:prstGeom prst="rect">
            <a:avLst/>
          </a:prstGeom>
          <a:noFill/>
          <a:ln w="15875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89" name="Freeform 45"/>
          <p:cNvSpPr>
            <a:spLocks/>
          </p:cNvSpPr>
          <p:nvPr/>
        </p:nvSpPr>
        <p:spPr bwMode="auto">
          <a:xfrm>
            <a:off x="2108200" y="2876550"/>
            <a:ext cx="93663" cy="2819400"/>
          </a:xfrm>
          <a:custGeom>
            <a:avLst/>
            <a:gdLst/>
            <a:ahLst/>
            <a:cxnLst>
              <a:cxn ang="0">
                <a:pos x="0" y="1776"/>
              </a:cxn>
              <a:cxn ang="0">
                <a:pos x="0" y="34"/>
              </a:cxn>
              <a:cxn ang="0">
                <a:pos x="59" y="0"/>
              </a:cxn>
              <a:cxn ang="0">
                <a:pos x="59" y="1741"/>
              </a:cxn>
              <a:cxn ang="0">
                <a:pos x="0" y="1776"/>
              </a:cxn>
            </a:cxnLst>
            <a:rect l="0" t="0" r="r" b="b"/>
            <a:pathLst>
              <a:path w="59" h="1776">
                <a:moveTo>
                  <a:pt x="0" y="1776"/>
                </a:moveTo>
                <a:lnTo>
                  <a:pt x="0" y="34"/>
                </a:lnTo>
                <a:lnTo>
                  <a:pt x="59" y="0"/>
                </a:lnTo>
                <a:lnTo>
                  <a:pt x="59" y="1741"/>
                </a:lnTo>
                <a:lnTo>
                  <a:pt x="0" y="1776"/>
                </a:lnTo>
                <a:close/>
              </a:path>
            </a:pathLst>
          </a:custGeom>
          <a:solidFill>
            <a:srgbClr val="4D4D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90" name="Rectangle 46"/>
          <p:cNvSpPr>
            <a:spLocks noChangeArrowheads="1"/>
          </p:cNvSpPr>
          <p:nvPr/>
        </p:nvSpPr>
        <p:spPr bwMode="auto">
          <a:xfrm>
            <a:off x="1800225" y="2930525"/>
            <a:ext cx="307975" cy="2765425"/>
          </a:xfrm>
          <a:prstGeom prst="rect">
            <a:avLst/>
          </a:prstGeom>
          <a:solidFill>
            <a:srgbClr val="9999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91" name="Freeform 47"/>
          <p:cNvSpPr>
            <a:spLocks/>
          </p:cNvSpPr>
          <p:nvPr/>
        </p:nvSpPr>
        <p:spPr bwMode="auto">
          <a:xfrm>
            <a:off x="1800225" y="2876550"/>
            <a:ext cx="401638" cy="53975"/>
          </a:xfrm>
          <a:custGeom>
            <a:avLst/>
            <a:gdLst/>
            <a:ahLst/>
            <a:cxnLst>
              <a:cxn ang="0">
                <a:pos x="194" y="34"/>
              </a:cxn>
              <a:cxn ang="0">
                <a:pos x="253" y="0"/>
              </a:cxn>
              <a:cxn ang="0">
                <a:pos x="58" y="0"/>
              </a:cxn>
              <a:cxn ang="0">
                <a:pos x="0" y="34"/>
              </a:cxn>
              <a:cxn ang="0">
                <a:pos x="194" y="34"/>
              </a:cxn>
            </a:cxnLst>
            <a:rect l="0" t="0" r="r" b="b"/>
            <a:pathLst>
              <a:path w="253" h="34">
                <a:moveTo>
                  <a:pt x="194" y="34"/>
                </a:moveTo>
                <a:lnTo>
                  <a:pt x="253" y="0"/>
                </a:lnTo>
                <a:lnTo>
                  <a:pt x="58" y="0"/>
                </a:lnTo>
                <a:lnTo>
                  <a:pt x="0" y="34"/>
                </a:lnTo>
                <a:lnTo>
                  <a:pt x="194" y="34"/>
                </a:lnTo>
                <a:close/>
              </a:path>
            </a:pathLst>
          </a:custGeom>
          <a:solidFill>
            <a:srgbClr val="7373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92" name="Freeform 48"/>
          <p:cNvSpPr>
            <a:spLocks/>
          </p:cNvSpPr>
          <p:nvPr/>
        </p:nvSpPr>
        <p:spPr bwMode="auto">
          <a:xfrm>
            <a:off x="2417763" y="2997200"/>
            <a:ext cx="93662" cy="2698750"/>
          </a:xfrm>
          <a:custGeom>
            <a:avLst/>
            <a:gdLst/>
            <a:ahLst/>
            <a:cxnLst>
              <a:cxn ang="0">
                <a:pos x="0" y="1700"/>
              </a:cxn>
              <a:cxn ang="0">
                <a:pos x="0" y="35"/>
              </a:cxn>
              <a:cxn ang="0">
                <a:pos x="59" y="0"/>
              </a:cxn>
              <a:cxn ang="0">
                <a:pos x="59" y="1665"/>
              </a:cxn>
              <a:cxn ang="0">
                <a:pos x="0" y="1700"/>
              </a:cxn>
            </a:cxnLst>
            <a:rect l="0" t="0" r="r" b="b"/>
            <a:pathLst>
              <a:path w="59" h="1700">
                <a:moveTo>
                  <a:pt x="0" y="1700"/>
                </a:moveTo>
                <a:lnTo>
                  <a:pt x="0" y="35"/>
                </a:lnTo>
                <a:lnTo>
                  <a:pt x="59" y="0"/>
                </a:lnTo>
                <a:lnTo>
                  <a:pt x="59" y="1665"/>
                </a:lnTo>
                <a:lnTo>
                  <a:pt x="0" y="1700"/>
                </a:lnTo>
                <a:close/>
              </a:path>
            </a:pathLst>
          </a:custGeom>
          <a:solidFill>
            <a:srgbClr val="4D1A33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93" name="Rectangle 49"/>
          <p:cNvSpPr>
            <a:spLocks noChangeArrowheads="1"/>
          </p:cNvSpPr>
          <p:nvPr/>
        </p:nvSpPr>
        <p:spPr bwMode="auto">
          <a:xfrm>
            <a:off x="2108200" y="3052763"/>
            <a:ext cx="309563" cy="2643187"/>
          </a:xfrm>
          <a:prstGeom prst="rect">
            <a:avLst/>
          </a:prstGeom>
          <a:solidFill>
            <a:srgbClr val="9933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94" name="Freeform 50"/>
          <p:cNvSpPr>
            <a:spLocks/>
          </p:cNvSpPr>
          <p:nvPr/>
        </p:nvSpPr>
        <p:spPr bwMode="auto">
          <a:xfrm>
            <a:off x="2108200" y="2997200"/>
            <a:ext cx="403225" cy="55563"/>
          </a:xfrm>
          <a:custGeom>
            <a:avLst/>
            <a:gdLst/>
            <a:ahLst/>
            <a:cxnLst>
              <a:cxn ang="0">
                <a:pos x="195" y="35"/>
              </a:cxn>
              <a:cxn ang="0">
                <a:pos x="254" y="0"/>
              </a:cxn>
              <a:cxn ang="0">
                <a:pos x="59" y="0"/>
              </a:cxn>
              <a:cxn ang="0">
                <a:pos x="0" y="35"/>
              </a:cxn>
              <a:cxn ang="0">
                <a:pos x="195" y="35"/>
              </a:cxn>
            </a:cxnLst>
            <a:rect l="0" t="0" r="r" b="b"/>
            <a:pathLst>
              <a:path w="254" h="35">
                <a:moveTo>
                  <a:pt x="195" y="35"/>
                </a:moveTo>
                <a:lnTo>
                  <a:pt x="254" y="0"/>
                </a:lnTo>
                <a:lnTo>
                  <a:pt x="59" y="0"/>
                </a:lnTo>
                <a:lnTo>
                  <a:pt x="0" y="35"/>
                </a:lnTo>
                <a:lnTo>
                  <a:pt x="195" y="35"/>
                </a:lnTo>
                <a:close/>
              </a:path>
            </a:pathLst>
          </a:custGeom>
          <a:solidFill>
            <a:srgbClr val="73264D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95" name="Freeform 51"/>
          <p:cNvSpPr>
            <a:spLocks/>
          </p:cNvSpPr>
          <p:nvPr/>
        </p:nvSpPr>
        <p:spPr bwMode="auto">
          <a:xfrm>
            <a:off x="2727325" y="3052763"/>
            <a:ext cx="92075" cy="2643187"/>
          </a:xfrm>
          <a:custGeom>
            <a:avLst/>
            <a:gdLst/>
            <a:ahLst/>
            <a:cxnLst>
              <a:cxn ang="0">
                <a:pos x="0" y="1665"/>
              </a:cxn>
              <a:cxn ang="0">
                <a:pos x="0" y="34"/>
              </a:cxn>
              <a:cxn ang="0">
                <a:pos x="58" y="0"/>
              </a:cxn>
              <a:cxn ang="0">
                <a:pos x="58" y="1630"/>
              </a:cxn>
              <a:cxn ang="0">
                <a:pos x="0" y="1665"/>
              </a:cxn>
            </a:cxnLst>
            <a:rect l="0" t="0" r="r" b="b"/>
            <a:pathLst>
              <a:path w="58" h="1665">
                <a:moveTo>
                  <a:pt x="0" y="1665"/>
                </a:moveTo>
                <a:lnTo>
                  <a:pt x="0" y="34"/>
                </a:lnTo>
                <a:lnTo>
                  <a:pt x="58" y="0"/>
                </a:lnTo>
                <a:lnTo>
                  <a:pt x="58" y="1630"/>
                </a:lnTo>
                <a:lnTo>
                  <a:pt x="0" y="1665"/>
                </a:lnTo>
                <a:close/>
              </a:path>
            </a:pathLst>
          </a:custGeom>
          <a:solidFill>
            <a:srgbClr val="808066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96" name="Rectangle 52"/>
          <p:cNvSpPr>
            <a:spLocks noChangeArrowheads="1"/>
          </p:cNvSpPr>
          <p:nvPr/>
        </p:nvSpPr>
        <p:spPr bwMode="auto">
          <a:xfrm>
            <a:off x="2417763" y="3106738"/>
            <a:ext cx="309562" cy="2589212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97" name="Freeform 53"/>
          <p:cNvSpPr>
            <a:spLocks/>
          </p:cNvSpPr>
          <p:nvPr/>
        </p:nvSpPr>
        <p:spPr bwMode="auto">
          <a:xfrm>
            <a:off x="2417763" y="3052763"/>
            <a:ext cx="401637" cy="53975"/>
          </a:xfrm>
          <a:custGeom>
            <a:avLst/>
            <a:gdLst/>
            <a:ahLst/>
            <a:cxnLst>
              <a:cxn ang="0">
                <a:pos x="195" y="34"/>
              </a:cxn>
              <a:cxn ang="0">
                <a:pos x="253" y="0"/>
              </a:cxn>
              <a:cxn ang="0">
                <a:pos x="59" y="0"/>
              </a:cxn>
              <a:cxn ang="0">
                <a:pos x="0" y="34"/>
              </a:cxn>
              <a:cxn ang="0">
                <a:pos x="195" y="34"/>
              </a:cxn>
            </a:cxnLst>
            <a:rect l="0" t="0" r="r" b="b"/>
            <a:pathLst>
              <a:path w="253" h="34">
                <a:moveTo>
                  <a:pt x="195" y="34"/>
                </a:moveTo>
                <a:lnTo>
                  <a:pt x="253" y="0"/>
                </a:lnTo>
                <a:lnTo>
                  <a:pt x="59" y="0"/>
                </a:lnTo>
                <a:lnTo>
                  <a:pt x="0" y="34"/>
                </a:lnTo>
                <a:lnTo>
                  <a:pt x="195" y="34"/>
                </a:lnTo>
                <a:close/>
              </a:path>
            </a:pathLst>
          </a:custGeom>
          <a:solidFill>
            <a:srgbClr val="BFBF99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98" name="Freeform 54"/>
          <p:cNvSpPr>
            <a:spLocks/>
          </p:cNvSpPr>
          <p:nvPr/>
        </p:nvSpPr>
        <p:spPr bwMode="auto">
          <a:xfrm>
            <a:off x="3036888" y="4308475"/>
            <a:ext cx="92075" cy="1387475"/>
          </a:xfrm>
          <a:custGeom>
            <a:avLst/>
            <a:gdLst/>
            <a:ahLst/>
            <a:cxnLst>
              <a:cxn ang="0">
                <a:pos x="0" y="874"/>
              </a:cxn>
              <a:cxn ang="0">
                <a:pos x="0" y="34"/>
              </a:cxn>
              <a:cxn ang="0">
                <a:pos x="58" y="0"/>
              </a:cxn>
              <a:cxn ang="0">
                <a:pos x="58" y="839"/>
              </a:cxn>
              <a:cxn ang="0">
                <a:pos x="0" y="874"/>
              </a:cxn>
            </a:cxnLst>
            <a:rect l="0" t="0" r="r" b="b"/>
            <a:pathLst>
              <a:path w="58" h="874">
                <a:moveTo>
                  <a:pt x="0" y="874"/>
                </a:moveTo>
                <a:lnTo>
                  <a:pt x="0" y="34"/>
                </a:lnTo>
                <a:lnTo>
                  <a:pt x="58" y="0"/>
                </a:lnTo>
                <a:lnTo>
                  <a:pt x="58" y="839"/>
                </a:lnTo>
                <a:lnTo>
                  <a:pt x="0" y="874"/>
                </a:lnTo>
                <a:close/>
              </a:path>
            </a:pathLst>
          </a:custGeom>
          <a:solidFill>
            <a:srgbClr val="6680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99" name="Rectangle 55"/>
          <p:cNvSpPr>
            <a:spLocks noChangeArrowheads="1"/>
          </p:cNvSpPr>
          <p:nvPr/>
        </p:nvSpPr>
        <p:spPr bwMode="auto">
          <a:xfrm>
            <a:off x="2727325" y="4362450"/>
            <a:ext cx="309563" cy="1333500"/>
          </a:xfrm>
          <a:prstGeom prst="rect">
            <a:avLst/>
          </a:prstGeom>
          <a:solidFill>
            <a:srgbClr val="CC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00" name="Freeform 56"/>
          <p:cNvSpPr>
            <a:spLocks/>
          </p:cNvSpPr>
          <p:nvPr/>
        </p:nvSpPr>
        <p:spPr bwMode="auto">
          <a:xfrm>
            <a:off x="2727325" y="4308475"/>
            <a:ext cx="401638" cy="53975"/>
          </a:xfrm>
          <a:custGeom>
            <a:avLst/>
            <a:gdLst/>
            <a:ahLst/>
            <a:cxnLst>
              <a:cxn ang="0">
                <a:pos x="195" y="34"/>
              </a:cxn>
              <a:cxn ang="0">
                <a:pos x="253" y="0"/>
              </a:cxn>
              <a:cxn ang="0">
                <a:pos x="58" y="0"/>
              </a:cxn>
              <a:cxn ang="0">
                <a:pos x="0" y="34"/>
              </a:cxn>
              <a:cxn ang="0">
                <a:pos x="195" y="34"/>
              </a:cxn>
            </a:cxnLst>
            <a:rect l="0" t="0" r="r" b="b"/>
            <a:pathLst>
              <a:path w="253" h="34">
                <a:moveTo>
                  <a:pt x="195" y="34"/>
                </a:moveTo>
                <a:lnTo>
                  <a:pt x="253" y="0"/>
                </a:lnTo>
                <a:lnTo>
                  <a:pt x="58" y="0"/>
                </a:lnTo>
                <a:lnTo>
                  <a:pt x="0" y="34"/>
                </a:lnTo>
                <a:lnTo>
                  <a:pt x="195" y="34"/>
                </a:lnTo>
                <a:close/>
              </a:path>
            </a:pathLst>
          </a:custGeom>
          <a:solidFill>
            <a:srgbClr val="99BF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01" name="Freeform 57"/>
          <p:cNvSpPr>
            <a:spLocks/>
          </p:cNvSpPr>
          <p:nvPr/>
        </p:nvSpPr>
        <p:spPr bwMode="auto">
          <a:xfrm>
            <a:off x="3344863" y="4518025"/>
            <a:ext cx="93662" cy="1177925"/>
          </a:xfrm>
          <a:custGeom>
            <a:avLst/>
            <a:gdLst/>
            <a:ahLst/>
            <a:cxnLst>
              <a:cxn ang="0">
                <a:pos x="0" y="742"/>
              </a:cxn>
              <a:cxn ang="0">
                <a:pos x="0" y="34"/>
              </a:cxn>
              <a:cxn ang="0">
                <a:pos x="59" y="0"/>
              </a:cxn>
              <a:cxn ang="0">
                <a:pos x="59" y="707"/>
              </a:cxn>
              <a:cxn ang="0">
                <a:pos x="0" y="742"/>
              </a:cxn>
            </a:cxnLst>
            <a:rect l="0" t="0" r="r" b="b"/>
            <a:pathLst>
              <a:path w="59" h="742">
                <a:moveTo>
                  <a:pt x="0" y="742"/>
                </a:moveTo>
                <a:lnTo>
                  <a:pt x="0" y="34"/>
                </a:lnTo>
                <a:lnTo>
                  <a:pt x="59" y="0"/>
                </a:lnTo>
                <a:lnTo>
                  <a:pt x="59" y="707"/>
                </a:lnTo>
                <a:lnTo>
                  <a:pt x="0" y="742"/>
                </a:lnTo>
                <a:close/>
              </a:path>
            </a:pathLst>
          </a:custGeom>
          <a:solidFill>
            <a:srgbClr val="330033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02" name="Rectangle 58"/>
          <p:cNvSpPr>
            <a:spLocks noChangeArrowheads="1"/>
          </p:cNvSpPr>
          <p:nvPr/>
        </p:nvSpPr>
        <p:spPr bwMode="auto">
          <a:xfrm>
            <a:off x="3036888" y="4572000"/>
            <a:ext cx="307975" cy="1123950"/>
          </a:xfrm>
          <a:prstGeom prst="rect">
            <a:avLst/>
          </a:prstGeom>
          <a:solidFill>
            <a:srgbClr val="6600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03" name="Freeform 59"/>
          <p:cNvSpPr>
            <a:spLocks/>
          </p:cNvSpPr>
          <p:nvPr/>
        </p:nvSpPr>
        <p:spPr bwMode="auto">
          <a:xfrm>
            <a:off x="3036888" y="4518025"/>
            <a:ext cx="401637" cy="53975"/>
          </a:xfrm>
          <a:custGeom>
            <a:avLst/>
            <a:gdLst/>
            <a:ahLst/>
            <a:cxnLst>
              <a:cxn ang="0">
                <a:pos x="194" y="34"/>
              </a:cxn>
              <a:cxn ang="0">
                <a:pos x="253" y="0"/>
              </a:cxn>
              <a:cxn ang="0">
                <a:pos x="58" y="0"/>
              </a:cxn>
              <a:cxn ang="0">
                <a:pos x="0" y="34"/>
              </a:cxn>
              <a:cxn ang="0">
                <a:pos x="194" y="34"/>
              </a:cxn>
            </a:cxnLst>
            <a:rect l="0" t="0" r="r" b="b"/>
            <a:pathLst>
              <a:path w="253" h="34">
                <a:moveTo>
                  <a:pt x="194" y="34"/>
                </a:moveTo>
                <a:lnTo>
                  <a:pt x="253" y="0"/>
                </a:lnTo>
                <a:lnTo>
                  <a:pt x="58" y="0"/>
                </a:lnTo>
                <a:lnTo>
                  <a:pt x="0" y="34"/>
                </a:lnTo>
                <a:lnTo>
                  <a:pt x="194" y="34"/>
                </a:lnTo>
                <a:close/>
              </a:path>
            </a:pathLst>
          </a:custGeom>
          <a:solidFill>
            <a:srgbClr val="4D004D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04" name="Freeform 60"/>
          <p:cNvSpPr>
            <a:spLocks/>
          </p:cNvSpPr>
          <p:nvPr/>
        </p:nvSpPr>
        <p:spPr bwMode="auto">
          <a:xfrm>
            <a:off x="3654425" y="4208463"/>
            <a:ext cx="93663" cy="1487487"/>
          </a:xfrm>
          <a:custGeom>
            <a:avLst/>
            <a:gdLst/>
            <a:ahLst/>
            <a:cxnLst>
              <a:cxn ang="0">
                <a:pos x="0" y="937"/>
              </a:cxn>
              <a:cxn ang="0">
                <a:pos x="0" y="35"/>
              </a:cxn>
              <a:cxn ang="0">
                <a:pos x="59" y="0"/>
              </a:cxn>
              <a:cxn ang="0">
                <a:pos x="59" y="902"/>
              </a:cxn>
              <a:cxn ang="0">
                <a:pos x="0" y="937"/>
              </a:cxn>
            </a:cxnLst>
            <a:rect l="0" t="0" r="r" b="b"/>
            <a:pathLst>
              <a:path w="59" h="937">
                <a:moveTo>
                  <a:pt x="0" y="937"/>
                </a:moveTo>
                <a:lnTo>
                  <a:pt x="0" y="35"/>
                </a:lnTo>
                <a:lnTo>
                  <a:pt x="59" y="0"/>
                </a:lnTo>
                <a:lnTo>
                  <a:pt x="59" y="902"/>
                </a:lnTo>
                <a:lnTo>
                  <a:pt x="0" y="937"/>
                </a:lnTo>
                <a:close/>
              </a:path>
            </a:pathLst>
          </a:custGeom>
          <a:solidFill>
            <a:srgbClr val="80404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05" name="Rectangle 61"/>
          <p:cNvSpPr>
            <a:spLocks noChangeArrowheads="1"/>
          </p:cNvSpPr>
          <p:nvPr/>
        </p:nvSpPr>
        <p:spPr bwMode="auto">
          <a:xfrm>
            <a:off x="3344863" y="4264025"/>
            <a:ext cx="309562" cy="1431925"/>
          </a:xfrm>
          <a:prstGeom prst="rect">
            <a:avLst/>
          </a:prstGeom>
          <a:solidFill>
            <a:srgbClr val="FF8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06" name="Freeform 62"/>
          <p:cNvSpPr>
            <a:spLocks/>
          </p:cNvSpPr>
          <p:nvPr/>
        </p:nvSpPr>
        <p:spPr bwMode="auto">
          <a:xfrm>
            <a:off x="3344863" y="4208463"/>
            <a:ext cx="403225" cy="55562"/>
          </a:xfrm>
          <a:custGeom>
            <a:avLst/>
            <a:gdLst/>
            <a:ahLst/>
            <a:cxnLst>
              <a:cxn ang="0">
                <a:pos x="195" y="35"/>
              </a:cxn>
              <a:cxn ang="0">
                <a:pos x="254" y="0"/>
              </a:cxn>
              <a:cxn ang="0">
                <a:pos x="59" y="0"/>
              </a:cxn>
              <a:cxn ang="0">
                <a:pos x="0" y="35"/>
              </a:cxn>
              <a:cxn ang="0">
                <a:pos x="195" y="35"/>
              </a:cxn>
            </a:cxnLst>
            <a:rect l="0" t="0" r="r" b="b"/>
            <a:pathLst>
              <a:path w="254" h="35">
                <a:moveTo>
                  <a:pt x="195" y="35"/>
                </a:moveTo>
                <a:lnTo>
                  <a:pt x="254" y="0"/>
                </a:lnTo>
                <a:lnTo>
                  <a:pt x="59" y="0"/>
                </a:lnTo>
                <a:lnTo>
                  <a:pt x="0" y="35"/>
                </a:lnTo>
                <a:lnTo>
                  <a:pt x="195" y="35"/>
                </a:lnTo>
                <a:close/>
              </a:path>
            </a:pathLst>
          </a:custGeom>
          <a:solidFill>
            <a:srgbClr val="BF606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07" name="Freeform 63"/>
          <p:cNvSpPr>
            <a:spLocks/>
          </p:cNvSpPr>
          <p:nvPr/>
        </p:nvSpPr>
        <p:spPr bwMode="auto">
          <a:xfrm>
            <a:off x="3963988" y="2524125"/>
            <a:ext cx="92075" cy="3171825"/>
          </a:xfrm>
          <a:custGeom>
            <a:avLst/>
            <a:gdLst/>
            <a:ahLst/>
            <a:cxnLst>
              <a:cxn ang="0">
                <a:pos x="0" y="1998"/>
              </a:cxn>
              <a:cxn ang="0">
                <a:pos x="0" y="41"/>
              </a:cxn>
              <a:cxn ang="0">
                <a:pos x="58" y="0"/>
              </a:cxn>
              <a:cxn ang="0">
                <a:pos x="58" y="1963"/>
              </a:cxn>
              <a:cxn ang="0">
                <a:pos x="0" y="1998"/>
              </a:cxn>
            </a:cxnLst>
            <a:rect l="0" t="0" r="r" b="b"/>
            <a:pathLst>
              <a:path w="58" h="1998">
                <a:moveTo>
                  <a:pt x="0" y="1998"/>
                </a:moveTo>
                <a:lnTo>
                  <a:pt x="0" y="41"/>
                </a:lnTo>
                <a:lnTo>
                  <a:pt x="58" y="0"/>
                </a:lnTo>
                <a:lnTo>
                  <a:pt x="58" y="1963"/>
                </a:lnTo>
                <a:lnTo>
                  <a:pt x="0" y="1998"/>
                </a:lnTo>
                <a:close/>
              </a:path>
            </a:pathLst>
          </a:custGeom>
          <a:solidFill>
            <a:srgbClr val="003366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08" name="Rectangle 64"/>
          <p:cNvSpPr>
            <a:spLocks noChangeArrowheads="1"/>
          </p:cNvSpPr>
          <p:nvPr/>
        </p:nvSpPr>
        <p:spPr bwMode="auto">
          <a:xfrm>
            <a:off x="3654425" y="2589213"/>
            <a:ext cx="309563" cy="3106737"/>
          </a:xfrm>
          <a:prstGeom prst="rect">
            <a:avLst/>
          </a:prstGeom>
          <a:solidFill>
            <a:srgbClr val="0066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09" name="Freeform 65"/>
          <p:cNvSpPr>
            <a:spLocks/>
          </p:cNvSpPr>
          <p:nvPr/>
        </p:nvSpPr>
        <p:spPr bwMode="auto">
          <a:xfrm>
            <a:off x="3654425" y="2524125"/>
            <a:ext cx="401638" cy="65088"/>
          </a:xfrm>
          <a:custGeom>
            <a:avLst/>
            <a:gdLst/>
            <a:ahLst/>
            <a:cxnLst>
              <a:cxn ang="0">
                <a:pos x="195" y="41"/>
              </a:cxn>
              <a:cxn ang="0">
                <a:pos x="253" y="0"/>
              </a:cxn>
              <a:cxn ang="0">
                <a:pos x="59" y="0"/>
              </a:cxn>
              <a:cxn ang="0">
                <a:pos x="0" y="41"/>
              </a:cxn>
              <a:cxn ang="0">
                <a:pos x="195" y="41"/>
              </a:cxn>
            </a:cxnLst>
            <a:rect l="0" t="0" r="r" b="b"/>
            <a:pathLst>
              <a:path w="253" h="41">
                <a:moveTo>
                  <a:pt x="195" y="41"/>
                </a:moveTo>
                <a:lnTo>
                  <a:pt x="253" y="0"/>
                </a:lnTo>
                <a:lnTo>
                  <a:pt x="59" y="0"/>
                </a:lnTo>
                <a:lnTo>
                  <a:pt x="0" y="41"/>
                </a:lnTo>
                <a:lnTo>
                  <a:pt x="195" y="41"/>
                </a:lnTo>
                <a:close/>
              </a:path>
            </a:pathLst>
          </a:custGeom>
          <a:solidFill>
            <a:srgbClr val="004D99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10" name="Freeform 66"/>
          <p:cNvSpPr>
            <a:spLocks/>
          </p:cNvSpPr>
          <p:nvPr/>
        </p:nvSpPr>
        <p:spPr bwMode="auto">
          <a:xfrm>
            <a:off x="4273550" y="3856038"/>
            <a:ext cx="92075" cy="1839912"/>
          </a:xfrm>
          <a:custGeom>
            <a:avLst/>
            <a:gdLst/>
            <a:ahLst/>
            <a:cxnLst>
              <a:cxn ang="0">
                <a:pos x="0" y="1159"/>
              </a:cxn>
              <a:cxn ang="0">
                <a:pos x="0" y="35"/>
              </a:cxn>
              <a:cxn ang="0">
                <a:pos x="58" y="0"/>
              </a:cxn>
              <a:cxn ang="0">
                <a:pos x="58" y="1124"/>
              </a:cxn>
              <a:cxn ang="0">
                <a:pos x="0" y="1159"/>
              </a:cxn>
            </a:cxnLst>
            <a:rect l="0" t="0" r="r" b="b"/>
            <a:pathLst>
              <a:path w="58" h="1159">
                <a:moveTo>
                  <a:pt x="0" y="1159"/>
                </a:moveTo>
                <a:lnTo>
                  <a:pt x="0" y="35"/>
                </a:lnTo>
                <a:lnTo>
                  <a:pt x="58" y="0"/>
                </a:lnTo>
                <a:lnTo>
                  <a:pt x="58" y="1124"/>
                </a:lnTo>
                <a:lnTo>
                  <a:pt x="0" y="1159"/>
                </a:lnTo>
                <a:close/>
              </a:path>
            </a:pathLst>
          </a:custGeom>
          <a:solidFill>
            <a:srgbClr val="6666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11" name="Rectangle 67"/>
          <p:cNvSpPr>
            <a:spLocks noChangeArrowheads="1"/>
          </p:cNvSpPr>
          <p:nvPr/>
        </p:nvSpPr>
        <p:spPr bwMode="auto">
          <a:xfrm>
            <a:off x="3963988" y="3911600"/>
            <a:ext cx="309562" cy="1784350"/>
          </a:xfrm>
          <a:prstGeom prst="rect">
            <a:avLst/>
          </a:prstGeom>
          <a:solidFill>
            <a:srgbClr val="CCCC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12" name="Freeform 68"/>
          <p:cNvSpPr>
            <a:spLocks/>
          </p:cNvSpPr>
          <p:nvPr/>
        </p:nvSpPr>
        <p:spPr bwMode="auto">
          <a:xfrm>
            <a:off x="3963988" y="3856038"/>
            <a:ext cx="401637" cy="55562"/>
          </a:xfrm>
          <a:custGeom>
            <a:avLst/>
            <a:gdLst/>
            <a:ahLst/>
            <a:cxnLst>
              <a:cxn ang="0">
                <a:pos x="195" y="35"/>
              </a:cxn>
              <a:cxn ang="0">
                <a:pos x="253" y="0"/>
              </a:cxn>
              <a:cxn ang="0">
                <a:pos x="58" y="0"/>
              </a:cxn>
              <a:cxn ang="0">
                <a:pos x="0" y="35"/>
              </a:cxn>
              <a:cxn ang="0">
                <a:pos x="195" y="35"/>
              </a:cxn>
            </a:cxnLst>
            <a:rect l="0" t="0" r="r" b="b"/>
            <a:pathLst>
              <a:path w="253" h="35">
                <a:moveTo>
                  <a:pt x="195" y="35"/>
                </a:moveTo>
                <a:lnTo>
                  <a:pt x="253" y="0"/>
                </a:lnTo>
                <a:lnTo>
                  <a:pt x="58" y="0"/>
                </a:lnTo>
                <a:lnTo>
                  <a:pt x="0" y="35"/>
                </a:lnTo>
                <a:lnTo>
                  <a:pt x="195" y="35"/>
                </a:lnTo>
                <a:close/>
              </a:path>
            </a:pathLst>
          </a:custGeom>
          <a:solidFill>
            <a:srgbClr val="9999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13" name="Freeform 69"/>
          <p:cNvSpPr>
            <a:spLocks/>
          </p:cNvSpPr>
          <p:nvPr/>
        </p:nvSpPr>
        <p:spPr bwMode="auto">
          <a:xfrm>
            <a:off x="4581525" y="4219575"/>
            <a:ext cx="93663" cy="1476375"/>
          </a:xfrm>
          <a:custGeom>
            <a:avLst/>
            <a:gdLst/>
            <a:ahLst/>
            <a:cxnLst>
              <a:cxn ang="0">
                <a:pos x="0" y="930"/>
              </a:cxn>
              <a:cxn ang="0">
                <a:pos x="0" y="35"/>
              </a:cxn>
              <a:cxn ang="0">
                <a:pos x="59" y="0"/>
              </a:cxn>
              <a:cxn ang="0">
                <a:pos x="59" y="895"/>
              </a:cxn>
              <a:cxn ang="0">
                <a:pos x="0" y="930"/>
              </a:cxn>
            </a:cxnLst>
            <a:rect l="0" t="0" r="r" b="b"/>
            <a:pathLst>
              <a:path w="59" h="930">
                <a:moveTo>
                  <a:pt x="0" y="930"/>
                </a:moveTo>
                <a:lnTo>
                  <a:pt x="0" y="35"/>
                </a:lnTo>
                <a:lnTo>
                  <a:pt x="59" y="0"/>
                </a:lnTo>
                <a:lnTo>
                  <a:pt x="59" y="895"/>
                </a:lnTo>
                <a:lnTo>
                  <a:pt x="0" y="930"/>
                </a:lnTo>
                <a:close/>
              </a:path>
            </a:pathLst>
          </a:custGeom>
          <a:solidFill>
            <a:srgbClr val="00004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14" name="Rectangle 70"/>
          <p:cNvSpPr>
            <a:spLocks noChangeArrowheads="1"/>
          </p:cNvSpPr>
          <p:nvPr/>
        </p:nvSpPr>
        <p:spPr bwMode="auto">
          <a:xfrm>
            <a:off x="4273550" y="4275138"/>
            <a:ext cx="307975" cy="1420812"/>
          </a:xfrm>
          <a:prstGeom prst="rect">
            <a:avLst/>
          </a:prstGeom>
          <a:solidFill>
            <a:srgbClr val="000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15" name="Freeform 71"/>
          <p:cNvSpPr>
            <a:spLocks/>
          </p:cNvSpPr>
          <p:nvPr/>
        </p:nvSpPr>
        <p:spPr bwMode="auto">
          <a:xfrm>
            <a:off x="4273550" y="4219575"/>
            <a:ext cx="401638" cy="55563"/>
          </a:xfrm>
          <a:custGeom>
            <a:avLst/>
            <a:gdLst/>
            <a:ahLst/>
            <a:cxnLst>
              <a:cxn ang="0">
                <a:pos x="194" y="35"/>
              </a:cxn>
              <a:cxn ang="0">
                <a:pos x="253" y="0"/>
              </a:cxn>
              <a:cxn ang="0">
                <a:pos x="58" y="0"/>
              </a:cxn>
              <a:cxn ang="0">
                <a:pos x="0" y="35"/>
              </a:cxn>
              <a:cxn ang="0">
                <a:pos x="194" y="35"/>
              </a:cxn>
            </a:cxnLst>
            <a:rect l="0" t="0" r="r" b="b"/>
            <a:pathLst>
              <a:path w="253" h="35">
                <a:moveTo>
                  <a:pt x="194" y="35"/>
                </a:moveTo>
                <a:lnTo>
                  <a:pt x="253" y="0"/>
                </a:lnTo>
                <a:lnTo>
                  <a:pt x="58" y="0"/>
                </a:lnTo>
                <a:lnTo>
                  <a:pt x="0" y="35"/>
                </a:lnTo>
                <a:lnTo>
                  <a:pt x="194" y="35"/>
                </a:lnTo>
                <a:close/>
              </a:path>
            </a:pathLst>
          </a:custGeom>
          <a:solidFill>
            <a:srgbClr val="00006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16" name="Freeform 72"/>
          <p:cNvSpPr>
            <a:spLocks/>
          </p:cNvSpPr>
          <p:nvPr/>
        </p:nvSpPr>
        <p:spPr bwMode="auto">
          <a:xfrm>
            <a:off x="4891088" y="4175125"/>
            <a:ext cx="92075" cy="1520825"/>
          </a:xfrm>
          <a:custGeom>
            <a:avLst/>
            <a:gdLst/>
            <a:ahLst/>
            <a:cxnLst>
              <a:cxn ang="0">
                <a:pos x="0" y="958"/>
              </a:cxn>
              <a:cxn ang="0">
                <a:pos x="0" y="35"/>
              </a:cxn>
              <a:cxn ang="0">
                <a:pos x="58" y="0"/>
              </a:cxn>
              <a:cxn ang="0">
                <a:pos x="58" y="923"/>
              </a:cxn>
              <a:cxn ang="0">
                <a:pos x="0" y="958"/>
              </a:cxn>
            </a:cxnLst>
            <a:rect l="0" t="0" r="r" b="b"/>
            <a:pathLst>
              <a:path w="58" h="958">
                <a:moveTo>
                  <a:pt x="0" y="958"/>
                </a:moveTo>
                <a:lnTo>
                  <a:pt x="0" y="35"/>
                </a:lnTo>
                <a:lnTo>
                  <a:pt x="58" y="0"/>
                </a:lnTo>
                <a:lnTo>
                  <a:pt x="58" y="923"/>
                </a:lnTo>
                <a:lnTo>
                  <a:pt x="0" y="958"/>
                </a:lnTo>
                <a:close/>
              </a:path>
            </a:pathLst>
          </a:custGeom>
          <a:solidFill>
            <a:srgbClr val="8000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17" name="Rectangle 73"/>
          <p:cNvSpPr>
            <a:spLocks noChangeArrowheads="1"/>
          </p:cNvSpPr>
          <p:nvPr/>
        </p:nvSpPr>
        <p:spPr bwMode="auto">
          <a:xfrm>
            <a:off x="4581525" y="4230688"/>
            <a:ext cx="309563" cy="1465262"/>
          </a:xfrm>
          <a:prstGeom prst="rect">
            <a:avLst/>
          </a:prstGeom>
          <a:solidFill>
            <a:srgbClr val="FF00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18" name="Freeform 74"/>
          <p:cNvSpPr>
            <a:spLocks/>
          </p:cNvSpPr>
          <p:nvPr/>
        </p:nvSpPr>
        <p:spPr bwMode="auto">
          <a:xfrm>
            <a:off x="4581525" y="4175125"/>
            <a:ext cx="401638" cy="55563"/>
          </a:xfrm>
          <a:custGeom>
            <a:avLst/>
            <a:gdLst/>
            <a:ahLst/>
            <a:cxnLst>
              <a:cxn ang="0">
                <a:pos x="195" y="35"/>
              </a:cxn>
              <a:cxn ang="0">
                <a:pos x="253" y="0"/>
              </a:cxn>
              <a:cxn ang="0">
                <a:pos x="59" y="0"/>
              </a:cxn>
              <a:cxn ang="0">
                <a:pos x="0" y="35"/>
              </a:cxn>
              <a:cxn ang="0">
                <a:pos x="195" y="35"/>
              </a:cxn>
            </a:cxnLst>
            <a:rect l="0" t="0" r="r" b="b"/>
            <a:pathLst>
              <a:path w="253" h="35">
                <a:moveTo>
                  <a:pt x="195" y="35"/>
                </a:moveTo>
                <a:lnTo>
                  <a:pt x="253" y="0"/>
                </a:lnTo>
                <a:lnTo>
                  <a:pt x="59" y="0"/>
                </a:lnTo>
                <a:lnTo>
                  <a:pt x="0" y="35"/>
                </a:lnTo>
                <a:lnTo>
                  <a:pt x="195" y="35"/>
                </a:lnTo>
                <a:close/>
              </a:path>
            </a:pathLst>
          </a:custGeom>
          <a:solidFill>
            <a:srgbClr val="BF00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19" name="Freeform 75"/>
          <p:cNvSpPr>
            <a:spLocks/>
          </p:cNvSpPr>
          <p:nvPr/>
        </p:nvSpPr>
        <p:spPr bwMode="auto">
          <a:xfrm>
            <a:off x="5200650" y="2424113"/>
            <a:ext cx="92075" cy="3271837"/>
          </a:xfrm>
          <a:custGeom>
            <a:avLst/>
            <a:gdLst/>
            <a:ahLst/>
            <a:cxnLst>
              <a:cxn ang="0">
                <a:pos x="0" y="2061"/>
              </a:cxn>
              <a:cxn ang="0">
                <a:pos x="0" y="35"/>
              </a:cxn>
              <a:cxn ang="0">
                <a:pos x="58" y="0"/>
              </a:cxn>
              <a:cxn ang="0">
                <a:pos x="58" y="2026"/>
              </a:cxn>
              <a:cxn ang="0">
                <a:pos x="0" y="2061"/>
              </a:cxn>
            </a:cxnLst>
            <a:rect l="0" t="0" r="r" b="b"/>
            <a:pathLst>
              <a:path w="58" h="2061">
                <a:moveTo>
                  <a:pt x="0" y="2061"/>
                </a:moveTo>
                <a:lnTo>
                  <a:pt x="0" y="35"/>
                </a:lnTo>
                <a:lnTo>
                  <a:pt x="58" y="0"/>
                </a:lnTo>
                <a:lnTo>
                  <a:pt x="58" y="2026"/>
                </a:lnTo>
                <a:lnTo>
                  <a:pt x="0" y="2061"/>
                </a:lnTo>
                <a:close/>
              </a:path>
            </a:pathLst>
          </a:custGeom>
          <a:solidFill>
            <a:srgbClr val="8080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20" name="Rectangle 76"/>
          <p:cNvSpPr>
            <a:spLocks noChangeArrowheads="1"/>
          </p:cNvSpPr>
          <p:nvPr/>
        </p:nvSpPr>
        <p:spPr bwMode="auto">
          <a:xfrm>
            <a:off x="4891088" y="2479675"/>
            <a:ext cx="309562" cy="3216275"/>
          </a:xfrm>
          <a:prstGeom prst="rect">
            <a:avLst/>
          </a:prstGeom>
          <a:solidFill>
            <a:srgbClr val="FFFF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21" name="Freeform 77"/>
          <p:cNvSpPr>
            <a:spLocks/>
          </p:cNvSpPr>
          <p:nvPr/>
        </p:nvSpPr>
        <p:spPr bwMode="auto">
          <a:xfrm>
            <a:off x="4891088" y="2424113"/>
            <a:ext cx="401637" cy="55562"/>
          </a:xfrm>
          <a:custGeom>
            <a:avLst/>
            <a:gdLst/>
            <a:ahLst/>
            <a:cxnLst>
              <a:cxn ang="0">
                <a:pos x="195" y="35"/>
              </a:cxn>
              <a:cxn ang="0">
                <a:pos x="253" y="0"/>
              </a:cxn>
              <a:cxn ang="0">
                <a:pos x="58" y="0"/>
              </a:cxn>
              <a:cxn ang="0">
                <a:pos x="0" y="35"/>
              </a:cxn>
              <a:cxn ang="0">
                <a:pos x="195" y="35"/>
              </a:cxn>
            </a:cxnLst>
            <a:rect l="0" t="0" r="r" b="b"/>
            <a:pathLst>
              <a:path w="253" h="35">
                <a:moveTo>
                  <a:pt x="195" y="35"/>
                </a:moveTo>
                <a:lnTo>
                  <a:pt x="253" y="0"/>
                </a:lnTo>
                <a:lnTo>
                  <a:pt x="58" y="0"/>
                </a:lnTo>
                <a:lnTo>
                  <a:pt x="0" y="35"/>
                </a:lnTo>
                <a:lnTo>
                  <a:pt x="195" y="35"/>
                </a:lnTo>
                <a:close/>
              </a:path>
            </a:pathLst>
          </a:custGeom>
          <a:solidFill>
            <a:srgbClr val="BFBF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22" name="Line 78"/>
          <p:cNvSpPr>
            <a:spLocks noChangeShapeType="1"/>
          </p:cNvSpPr>
          <p:nvPr/>
        </p:nvSpPr>
        <p:spPr bwMode="auto">
          <a:xfrm flipV="1">
            <a:off x="1474788" y="2247900"/>
            <a:ext cx="1587" cy="34925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23" name="Line 79"/>
          <p:cNvSpPr>
            <a:spLocks noChangeShapeType="1"/>
          </p:cNvSpPr>
          <p:nvPr/>
        </p:nvSpPr>
        <p:spPr bwMode="auto">
          <a:xfrm flipH="1">
            <a:off x="1412875" y="5740400"/>
            <a:ext cx="619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24" name="Line 80"/>
          <p:cNvSpPr>
            <a:spLocks noChangeShapeType="1"/>
          </p:cNvSpPr>
          <p:nvPr/>
        </p:nvSpPr>
        <p:spPr bwMode="auto">
          <a:xfrm flipH="1">
            <a:off x="1412875" y="5156200"/>
            <a:ext cx="619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25" name="Line 81"/>
          <p:cNvSpPr>
            <a:spLocks noChangeShapeType="1"/>
          </p:cNvSpPr>
          <p:nvPr/>
        </p:nvSpPr>
        <p:spPr bwMode="auto">
          <a:xfrm flipH="1">
            <a:off x="1412875" y="4572000"/>
            <a:ext cx="619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26" name="Line 82"/>
          <p:cNvSpPr>
            <a:spLocks noChangeShapeType="1"/>
          </p:cNvSpPr>
          <p:nvPr/>
        </p:nvSpPr>
        <p:spPr bwMode="auto">
          <a:xfrm flipH="1">
            <a:off x="1412875" y="3987800"/>
            <a:ext cx="619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27" name="Line 83"/>
          <p:cNvSpPr>
            <a:spLocks noChangeShapeType="1"/>
          </p:cNvSpPr>
          <p:nvPr/>
        </p:nvSpPr>
        <p:spPr bwMode="auto">
          <a:xfrm flipH="1">
            <a:off x="1412875" y="3416300"/>
            <a:ext cx="619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28" name="Line 84"/>
          <p:cNvSpPr>
            <a:spLocks noChangeShapeType="1"/>
          </p:cNvSpPr>
          <p:nvPr/>
        </p:nvSpPr>
        <p:spPr bwMode="auto">
          <a:xfrm flipH="1">
            <a:off x="1412875" y="2832100"/>
            <a:ext cx="619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29" name="Line 85"/>
          <p:cNvSpPr>
            <a:spLocks noChangeShapeType="1"/>
          </p:cNvSpPr>
          <p:nvPr/>
        </p:nvSpPr>
        <p:spPr bwMode="auto">
          <a:xfrm flipH="1">
            <a:off x="1412875" y="2247900"/>
            <a:ext cx="619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30" name="Rectangle 86"/>
          <p:cNvSpPr>
            <a:spLocks noChangeArrowheads="1"/>
          </p:cNvSpPr>
          <p:nvPr/>
        </p:nvSpPr>
        <p:spPr bwMode="auto">
          <a:xfrm>
            <a:off x="995363" y="5651500"/>
            <a:ext cx="509587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0,00</a:t>
            </a:r>
            <a:endParaRPr lang="en-US"/>
          </a:p>
        </p:txBody>
      </p:sp>
      <p:sp>
        <p:nvSpPr>
          <p:cNvPr id="31831" name="Rectangle 87"/>
          <p:cNvSpPr>
            <a:spLocks noChangeArrowheads="1"/>
          </p:cNvSpPr>
          <p:nvPr/>
        </p:nvSpPr>
        <p:spPr bwMode="auto">
          <a:xfrm>
            <a:off x="995363" y="5067300"/>
            <a:ext cx="509587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2,00</a:t>
            </a:r>
            <a:endParaRPr lang="en-US"/>
          </a:p>
        </p:txBody>
      </p:sp>
      <p:sp>
        <p:nvSpPr>
          <p:cNvPr id="31832" name="Rectangle 88"/>
          <p:cNvSpPr>
            <a:spLocks noChangeArrowheads="1"/>
          </p:cNvSpPr>
          <p:nvPr/>
        </p:nvSpPr>
        <p:spPr bwMode="auto">
          <a:xfrm>
            <a:off x="995363" y="4484688"/>
            <a:ext cx="509587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4,00</a:t>
            </a:r>
            <a:endParaRPr lang="en-US"/>
          </a:p>
        </p:txBody>
      </p:sp>
      <p:sp>
        <p:nvSpPr>
          <p:cNvPr id="31833" name="Rectangle 89"/>
          <p:cNvSpPr>
            <a:spLocks noChangeArrowheads="1"/>
          </p:cNvSpPr>
          <p:nvPr/>
        </p:nvSpPr>
        <p:spPr bwMode="auto">
          <a:xfrm>
            <a:off x="995363" y="3900488"/>
            <a:ext cx="509587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6,00</a:t>
            </a:r>
            <a:endParaRPr lang="en-US"/>
          </a:p>
        </p:txBody>
      </p:sp>
      <p:sp>
        <p:nvSpPr>
          <p:cNvPr id="31834" name="Rectangle 90"/>
          <p:cNvSpPr>
            <a:spLocks noChangeArrowheads="1"/>
          </p:cNvSpPr>
          <p:nvPr/>
        </p:nvSpPr>
        <p:spPr bwMode="auto">
          <a:xfrm>
            <a:off x="995363" y="3327400"/>
            <a:ext cx="509587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8,00</a:t>
            </a:r>
            <a:endParaRPr lang="en-US"/>
          </a:p>
        </p:txBody>
      </p:sp>
      <p:sp>
        <p:nvSpPr>
          <p:cNvPr id="31835" name="Rectangle 91"/>
          <p:cNvSpPr>
            <a:spLocks noChangeArrowheads="1"/>
          </p:cNvSpPr>
          <p:nvPr/>
        </p:nvSpPr>
        <p:spPr bwMode="auto">
          <a:xfrm>
            <a:off x="887413" y="2743200"/>
            <a:ext cx="633412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10,00</a:t>
            </a:r>
            <a:endParaRPr lang="en-US"/>
          </a:p>
        </p:txBody>
      </p:sp>
      <p:sp>
        <p:nvSpPr>
          <p:cNvPr id="31836" name="Rectangle 92"/>
          <p:cNvSpPr>
            <a:spLocks noChangeArrowheads="1"/>
          </p:cNvSpPr>
          <p:nvPr/>
        </p:nvSpPr>
        <p:spPr bwMode="auto">
          <a:xfrm>
            <a:off x="887413" y="2160588"/>
            <a:ext cx="633412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12,00</a:t>
            </a:r>
            <a:endParaRPr lang="en-US"/>
          </a:p>
        </p:txBody>
      </p:sp>
      <p:sp>
        <p:nvSpPr>
          <p:cNvPr id="31837" name="Line 93"/>
          <p:cNvSpPr>
            <a:spLocks noChangeShapeType="1"/>
          </p:cNvSpPr>
          <p:nvPr/>
        </p:nvSpPr>
        <p:spPr bwMode="auto">
          <a:xfrm>
            <a:off x="1474788" y="5740400"/>
            <a:ext cx="38639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38" name="Line 94"/>
          <p:cNvSpPr>
            <a:spLocks noChangeShapeType="1"/>
          </p:cNvSpPr>
          <p:nvPr/>
        </p:nvSpPr>
        <p:spPr bwMode="auto">
          <a:xfrm>
            <a:off x="1474788" y="5740400"/>
            <a:ext cx="1587" cy="428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39" name="Line 95"/>
          <p:cNvSpPr>
            <a:spLocks noChangeShapeType="1"/>
          </p:cNvSpPr>
          <p:nvPr/>
        </p:nvSpPr>
        <p:spPr bwMode="auto">
          <a:xfrm>
            <a:off x="5338763" y="5740400"/>
            <a:ext cx="1587" cy="428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40" name="Rectangle 96"/>
          <p:cNvSpPr>
            <a:spLocks noChangeArrowheads="1"/>
          </p:cNvSpPr>
          <p:nvPr/>
        </p:nvSpPr>
        <p:spPr bwMode="auto">
          <a:xfrm>
            <a:off x="3082925" y="5816600"/>
            <a:ext cx="4429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Mexico</a:t>
            </a:r>
            <a:endParaRPr lang="en-US"/>
          </a:p>
        </p:txBody>
      </p:sp>
      <p:sp>
        <p:nvSpPr>
          <p:cNvPr id="31841" name="Rectangle 97"/>
          <p:cNvSpPr>
            <a:spLocks noChangeArrowheads="1"/>
          </p:cNvSpPr>
          <p:nvPr/>
        </p:nvSpPr>
        <p:spPr bwMode="auto">
          <a:xfrm>
            <a:off x="5788025" y="1819275"/>
            <a:ext cx="2271713" cy="4481513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42" name="Rectangle 98"/>
          <p:cNvSpPr>
            <a:spLocks noChangeArrowheads="1"/>
          </p:cNvSpPr>
          <p:nvPr/>
        </p:nvSpPr>
        <p:spPr bwMode="auto">
          <a:xfrm>
            <a:off x="5864225" y="1906588"/>
            <a:ext cx="109538" cy="77787"/>
          </a:xfrm>
          <a:prstGeom prst="rect">
            <a:avLst/>
          </a:prstGeom>
          <a:solidFill>
            <a:srgbClr val="9999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43" name="Rectangle 99"/>
          <p:cNvSpPr>
            <a:spLocks noChangeArrowheads="1"/>
          </p:cNvSpPr>
          <p:nvPr/>
        </p:nvSpPr>
        <p:spPr bwMode="auto">
          <a:xfrm>
            <a:off x="6035675" y="1851025"/>
            <a:ext cx="12985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EFICIENCIA</a:t>
            </a:r>
            <a:endParaRPr lang="en-US"/>
          </a:p>
        </p:txBody>
      </p:sp>
      <p:sp>
        <p:nvSpPr>
          <p:cNvPr id="31844" name="Rectangle 100"/>
          <p:cNvSpPr>
            <a:spLocks noChangeArrowheads="1"/>
          </p:cNvSpPr>
          <p:nvPr/>
        </p:nvSpPr>
        <p:spPr bwMode="auto">
          <a:xfrm>
            <a:off x="5864225" y="2314575"/>
            <a:ext cx="109538" cy="76200"/>
          </a:xfrm>
          <a:prstGeom prst="rect">
            <a:avLst/>
          </a:prstGeom>
          <a:solidFill>
            <a:srgbClr val="9933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45" name="Rectangle 101"/>
          <p:cNvSpPr>
            <a:spLocks noChangeArrowheads="1"/>
          </p:cNvSpPr>
          <p:nvPr/>
        </p:nvSpPr>
        <p:spPr bwMode="auto">
          <a:xfrm>
            <a:off x="6035675" y="2259013"/>
            <a:ext cx="9271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MÉRITO</a:t>
            </a:r>
            <a:endParaRPr lang="en-US"/>
          </a:p>
        </p:txBody>
      </p:sp>
      <p:sp>
        <p:nvSpPr>
          <p:cNvPr id="31846" name="Rectangle 102"/>
          <p:cNvSpPr>
            <a:spLocks noChangeArrowheads="1"/>
          </p:cNvSpPr>
          <p:nvPr/>
        </p:nvSpPr>
        <p:spPr bwMode="auto">
          <a:xfrm>
            <a:off x="5864225" y="2722563"/>
            <a:ext cx="109538" cy="76200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47" name="Rectangle 103"/>
          <p:cNvSpPr>
            <a:spLocks noChangeArrowheads="1"/>
          </p:cNvSpPr>
          <p:nvPr/>
        </p:nvSpPr>
        <p:spPr bwMode="auto">
          <a:xfrm>
            <a:off x="6035675" y="2667000"/>
            <a:ext cx="1716088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</a:t>
            </a:r>
            <a:endParaRPr lang="en-US"/>
          </a:p>
        </p:txBody>
      </p:sp>
      <p:sp>
        <p:nvSpPr>
          <p:cNvPr id="31848" name="Rectangle 104"/>
          <p:cNvSpPr>
            <a:spLocks noChangeArrowheads="1"/>
          </p:cNvSpPr>
          <p:nvPr/>
        </p:nvSpPr>
        <p:spPr bwMode="auto">
          <a:xfrm>
            <a:off x="6035675" y="2843213"/>
            <a:ext cx="1684338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ESTRUCTURAL</a:t>
            </a:r>
            <a:endParaRPr lang="en-US"/>
          </a:p>
        </p:txBody>
      </p:sp>
      <p:sp>
        <p:nvSpPr>
          <p:cNvPr id="31849" name="Rectangle 105"/>
          <p:cNvSpPr>
            <a:spLocks noChangeArrowheads="1"/>
          </p:cNvSpPr>
          <p:nvPr/>
        </p:nvSpPr>
        <p:spPr bwMode="auto">
          <a:xfrm>
            <a:off x="5864225" y="3128963"/>
            <a:ext cx="109538" cy="77787"/>
          </a:xfrm>
          <a:prstGeom prst="rect">
            <a:avLst/>
          </a:prstGeom>
          <a:solidFill>
            <a:srgbClr val="CC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50" name="Rectangle 106"/>
          <p:cNvSpPr>
            <a:spLocks noChangeArrowheads="1"/>
          </p:cNvSpPr>
          <p:nvPr/>
        </p:nvSpPr>
        <p:spPr bwMode="auto">
          <a:xfrm>
            <a:off x="6035675" y="3074988"/>
            <a:ext cx="1328738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</a:t>
            </a:r>
            <a:endParaRPr lang="en-US"/>
          </a:p>
        </p:txBody>
      </p:sp>
      <p:sp>
        <p:nvSpPr>
          <p:cNvPr id="31851" name="Rectangle 107"/>
          <p:cNvSpPr>
            <a:spLocks noChangeArrowheads="1"/>
          </p:cNvSpPr>
          <p:nvPr/>
        </p:nvSpPr>
        <p:spPr bwMode="auto">
          <a:xfrm>
            <a:off x="6035675" y="3251200"/>
            <a:ext cx="6985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Estratégica</a:t>
            </a:r>
            <a:endParaRPr lang="en-US"/>
          </a:p>
        </p:txBody>
      </p:sp>
      <p:sp>
        <p:nvSpPr>
          <p:cNvPr id="31852" name="Rectangle 108"/>
          <p:cNvSpPr>
            <a:spLocks noChangeArrowheads="1"/>
          </p:cNvSpPr>
          <p:nvPr/>
        </p:nvSpPr>
        <p:spPr bwMode="auto">
          <a:xfrm>
            <a:off x="5864225" y="3536950"/>
            <a:ext cx="109538" cy="77788"/>
          </a:xfrm>
          <a:prstGeom prst="rect">
            <a:avLst/>
          </a:prstGeom>
          <a:solidFill>
            <a:srgbClr val="6600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53" name="Rectangle 109"/>
          <p:cNvSpPr>
            <a:spLocks noChangeArrowheads="1"/>
          </p:cNvSpPr>
          <p:nvPr/>
        </p:nvSpPr>
        <p:spPr bwMode="auto">
          <a:xfrm>
            <a:off x="6035675" y="3481388"/>
            <a:ext cx="13843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 Directiva</a:t>
            </a:r>
            <a:endParaRPr lang="en-US"/>
          </a:p>
        </p:txBody>
      </p:sp>
      <p:sp>
        <p:nvSpPr>
          <p:cNvPr id="31854" name="Rectangle 110"/>
          <p:cNvSpPr>
            <a:spLocks noChangeArrowheads="1"/>
          </p:cNvSpPr>
          <p:nvPr/>
        </p:nvSpPr>
        <p:spPr bwMode="auto">
          <a:xfrm>
            <a:off x="5864225" y="3944938"/>
            <a:ext cx="109538" cy="76200"/>
          </a:xfrm>
          <a:prstGeom prst="rect">
            <a:avLst/>
          </a:prstGeom>
          <a:solidFill>
            <a:srgbClr val="FF8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55" name="Rectangle 111"/>
          <p:cNvSpPr>
            <a:spLocks noChangeArrowheads="1"/>
          </p:cNvSpPr>
          <p:nvPr/>
        </p:nvSpPr>
        <p:spPr bwMode="auto">
          <a:xfrm>
            <a:off x="6035675" y="3889375"/>
            <a:ext cx="1212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 de los</a:t>
            </a:r>
            <a:endParaRPr lang="en-US"/>
          </a:p>
        </p:txBody>
      </p:sp>
      <p:sp>
        <p:nvSpPr>
          <p:cNvPr id="31856" name="Rectangle 112"/>
          <p:cNvSpPr>
            <a:spLocks noChangeArrowheads="1"/>
          </p:cNvSpPr>
          <p:nvPr/>
        </p:nvSpPr>
        <p:spPr bwMode="auto">
          <a:xfrm>
            <a:off x="6035675" y="4065588"/>
            <a:ext cx="5826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Procesos</a:t>
            </a:r>
            <a:endParaRPr lang="en-US"/>
          </a:p>
        </p:txBody>
      </p:sp>
      <p:sp>
        <p:nvSpPr>
          <p:cNvPr id="31857" name="Rectangle 113"/>
          <p:cNvSpPr>
            <a:spLocks noChangeArrowheads="1"/>
          </p:cNvSpPr>
          <p:nvPr/>
        </p:nvSpPr>
        <p:spPr bwMode="auto">
          <a:xfrm>
            <a:off x="5864225" y="4351338"/>
            <a:ext cx="109538" cy="77787"/>
          </a:xfrm>
          <a:prstGeom prst="rect">
            <a:avLst/>
          </a:prstGeom>
          <a:solidFill>
            <a:srgbClr val="0066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58" name="Rectangle 114"/>
          <p:cNvSpPr>
            <a:spLocks noChangeArrowheads="1"/>
          </p:cNvSpPr>
          <p:nvPr/>
        </p:nvSpPr>
        <p:spPr bwMode="auto">
          <a:xfrm>
            <a:off x="6035675" y="4297363"/>
            <a:ext cx="1360488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CAPACIDAD</a:t>
            </a:r>
            <a:endParaRPr lang="en-US"/>
          </a:p>
        </p:txBody>
      </p:sp>
      <p:sp>
        <p:nvSpPr>
          <p:cNvPr id="31859" name="Rectangle 115"/>
          <p:cNvSpPr>
            <a:spLocks noChangeArrowheads="1"/>
          </p:cNvSpPr>
          <p:nvPr/>
        </p:nvSpPr>
        <p:spPr bwMode="auto">
          <a:xfrm>
            <a:off x="6035675" y="4473575"/>
            <a:ext cx="1344613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FUNCIONAL</a:t>
            </a:r>
            <a:endParaRPr lang="en-US"/>
          </a:p>
        </p:txBody>
      </p:sp>
      <p:sp>
        <p:nvSpPr>
          <p:cNvPr id="31860" name="Rectangle 116"/>
          <p:cNvSpPr>
            <a:spLocks noChangeArrowheads="1"/>
          </p:cNvSpPr>
          <p:nvPr/>
        </p:nvSpPr>
        <p:spPr bwMode="auto">
          <a:xfrm>
            <a:off x="5864225" y="4759325"/>
            <a:ext cx="109538" cy="77788"/>
          </a:xfrm>
          <a:prstGeom prst="rect">
            <a:avLst/>
          </a:prstGeom>
          <a:solidFill>
            <a:srgbClr val="CCCC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61" name="Rectangle 117"/>
          <p:cNvSpPr>
            <a:spLocks noChangeArrowheads="1"/>
          </p:cNvSpPr>
          <p:nvPr/>
        </p:nvSpPr>
        <p:spPr bwMode="auto">
          <a:xfrm>
            <a:off x="6035675" y="4703763"/>
            <a:ext cx="8239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Competencia</a:t>
            </a:r>
            <a:endParaRPr lang="en-US"/>
          </a:p>
        </p:txBody>
      </p:sp>
      <p:sp>
        <p:nvSpPr>
          <p:cNvPr id="31862" name="Rectangle 118"/>
          <p:cNvSpPr>
            <a:spLocks noChangeArrowheads="1"/>
          </p:cNvSpPr>
          <p:nvPr/>
        </p:nvSpPr>
        <p:spPr bwMode="auto">
          <a:xfrm>
            <a:off x="5864225" y="5167313"/>
            <a:ext cx="109538" cy="76200"/>
          </a:xfrm>
          <a:prstGeom prst="rect">
            <a:avLst/>
          </a:prstGeom>
          <a:solidFill>
            <a:srgbClr val="000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63" name="Rectangle 119"/>
          <p:cNvSpPr>
            <a:spLocks noChangeArrowheads="1"/>
          </p:cNvSpPr>
          <p:nvPr/>
        </p:nvSpPr>
        <p:spPr bwMode="auto">
          <a:xfrm>
            <a:off x="6035675" y="5111750"/>
            <a:ext cx="136683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Eficacia Incentivadora</a:t>
            </a:r>
            <a:endParaRPr lang="en-US"/>
          </a:p>
        </p:txBody>
      </p:sp>
      <p:sp>
        <p:nvSpPr>
          <p:cNvPr id="31864" name="Rectangle 120"/>
          <p:cNvSpPr>
            <a:spLocks noChangeArrowheads="1"/>
          </p:cNvSpPr>
          <p:nvPr/>
        </p:nvSpPr>
        <p:spPr bwMode="auto">
          <a:xfrm>
            <a:off x="5864225" y="5575300"/>
            <a:ext cx="109538" cy="76200"/>
          </a:xfrm>
          <a:prstGeom prst="rect">
            <a:avLst/>
          </a:prstGeom>
          <a:solidFill>
            <a:srgbClr val="FF00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65" name="Rectangle 121"/>
          <p:cNvSpPr>
            <a:spLocks noChangeArrowheads="1"/>
          </p:cNvSpPr>
          <p:nvPr/>
        </p:nvSpPr>
        <p:spPr bwMode="auto">
          <a:xfrm>
            <a:off x="6035675" y="5519738"/>
            <a:ext cx="70326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Flexibilidad</a:t>
            </a:r>
            <a:endParaRPr lang="en-US"/>
          </a:p>
        </p:txBody>
      </p:sp>
      <p:sp>
        <p:nvSpPr>
          <p:cNvPr id="31866" name="Rectangle 122"/>
          <p:cNvSpPr>
            <a:spLocks noChangeArrowheads="1"/>
          </p:cNvSpPr>
          <p:nvPr/>
        </p:nvSpPr>
        <p:spPr bwMode="auto">
          <a:xfrm>
            <a:off x="5864225" y="5981700"/>
            <a:ext cx="109538" cy="77788"/>
          </a:xfrm>
          <a:prstGeom prst="rect">
            <a:avLst/>
          </a:prstGeom>
          <a:solidFill>
            <a:srgbClr val="FFFF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867" name="Rectangle 123"/>
          <p:cNvSpPr>
            <a:spLocks noChangeArrowheads="1"/>
          </p:cNvSpPr>
          <p:nvPr/>
        </p:nvSpPr>
        <p:spPr bwMode="auto">
          <a:xfrm>
            <a:off x="6035675" y="5927725"/>
            <a:ext cx="1360488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CAPACIDAD</a:t>
            </a:r>
            <a:endParaRPr lang="en-US"/>
          </a:p>
        </p:txBody>
      </p:sp>
      <p:sp>
        <p:nvSpPr>
          <p:cNvPr id="31868" name="Rectangle 124"/>
          <p:cNvSpPr>
            <a:spLocks noChangeArrowheads="1"/>
          </p:cNvSpPr>
          <p:nvPr/>
        </p:nvSpPr>
        <p:spPr bwMode="auto">
          <a:xfrm>
            <a:off x="6035675" y="6103938"/>
            <a:ext cx="1684338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INTEGRADORA</a:t>
            </a:r>
            <a:endParaRPr lang="en-US"/>
          </a:p>
        </p:txBody>
      </p:sp>
      <p:sp>
        <p:nvSpPr>
          <p:cNvPr id="31869" name="Rectangle 125"/>
          <p:cNvSpPr>
            <a:spLocks noChangeArrowheads="1"/>
          </p:cNvSpPr>
          <p:nvPr/>
        </p:nvSpPr>
        <p:spPr bwMode="auto">
          <a:xfrm>
            <a:off x="687388" y="1808163"/>
            <a:ext cx="7434262" cy="4525962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834063" y="1860550"/>
            <a:ext cx="2157412" cy="44100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5907088" y="1947863"/>
            <a:ext cx="103187" cy="74612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6069013" y="1893888"/>
            <a:ext cx="8334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ICIENC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Y</a:t>
            </a:r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5907088" y="2347913"/>
            <a:ext cx="103187" cy="76200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6069013" y="2293938"/>
            <a:ext cx="4349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RIT</a:t>
            </a:r>
            <a:endParaRPr lang="en-US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5907088" y="2749550"/>
            <a:ext cx="103187" cy="76200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6069013" y="2695575"/>
            <a:ext cx="9445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STRUCTURAL</a:t>
            </a:r>
            <a:endParaRPr lang="en-US"/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6069013" y="2868613"/>
            <a:ext cx="1012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5907088" y="3149600"/>
            <a:ext cx="103187" cy="76200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6069013" y="3095625"/>
            <a:ext cx="5508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Strategic</a:t>
            </a:r>
            <a:endParaRPr lang="en-US"/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6069013" y="3268663"/>
            <a:ext cx="762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5907088" y="3551238"/>
            <a:ext cx="103187" cy="76200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6069013" y="3497263"/>
            <a:ext cx="16144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Management Consistency</a:t>
            </a:r>
            <a:endParaRPr lang="en-US"/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5907088" y="3952875"/>
            <a:ext cx="103187" cy="74613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2" name="Rectangle 18"/>
          <p:cNvSpPr>
            <a:spLocks noChangeArrowheads="1"/>
          </p:cNvSpPr>
          <p:nvPr/>
        </p:nvSpPr>
        <p:spPr bwMode="auto">
          <a:xfrm>
            <a:off x="6069013" y="3897313"/>
            <a:ext cx="13049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Process Consistency</a:t>
            </a:r>
            <a:endParaRPr lang="en-US"/>
          </a:p>
        </p:txBody>
      </p:sp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5907088" y="4352925"/>
            <a:ext cx="103187" cy="76200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4" name="Rectangle 20"/>
          <p:cNvSpPr>
            <a:spLocks noChangeArrowheads="1"/>
          </p:cNvSpPr>
          <p:nvPr/>
        </p:nvSpPr>
        <p:spPr bwMode="auto">
          <a:xfrm>
            <a:off x="6069013" y="4298950"/>
            <a:ext cx="8953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FUNCTIONAL</a:t>
            </a:r>
            <a:endParaRPr lang="en-US"/>
          </a:p>
        </p:txBody>
      </p:sp>
      <p:sp>
        <p:nvSpPr>
          <p:cNvPr id="31765" name="Rectangle 21"/>
          <p:cNvSpPr>
            <a:spLocks noChangeArrowheads="1"/>
          </p:cNvSpPr>
          <p:nvPr/>
        </p:nvSpPr>
        <p:spPr bwMode="auto">
          <a:xfrm>
            <a:off x="6069013" y="4471988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31766" name="Rectangle 22"/>
          <p:cNvSpPr>
            <a:spLocks noChangeArrowheads="1"/>
          </p:cNvSpPr>
          <p:nvPr/>
        </p:nvSpPr>
        <p:spPr bwMode="auto">
          <a:xfrm>
            <a:off x="5907088" y="4754563"/>
            <a:ext cx="103187" cy="74612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7" name="Rectangle 23"/>
          <p:cNvSpPr>
            <a:spLocks noChangeArrowheads="1"/>
          </p:cNvSpPr>
          <p:nvPr/>
        </p:nvSpPr>
        <p:spPr bwMode="auto">
          <a:xfrm>
            <a:off x="6069013" y="4700588"/>
            <a:ext cx="792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endParaRPr lang="en-US"/>
          </a:p>
        </p:txBody>
      </p:sp>
      <p:sp>
        <p:nvSpPr>
          <p:cNvPr id="31768" name="Rectangle 24"/>
          <p:cNvSpPr>
            <a:spLocks noChangeArrowheads="1"/>
          </p:cNvSpPr>
          <p:nvPr/>
        </p:nvSpPr>
        <p:spPr bwMode="auto">
          <a:xfrm>
            <a:off x="5907088" y="5154613"/>
            <a:ext cx="103187" cy="76200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69" name="Rectangle 25"/>
          <p:cNvSpPr>
            <a:spLocks noChangeArrowheads="1"/>
          </p:cNvSpPr>
          <p:nvPr/>
        </p:nvSpPr>
        <p:spPr bwMode="auto">
          <a:xfrm>
            <a:off x="6069013" y="5100638"/>
            <a:ext cx="1427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Incentive Effectiveness</a:t>
            </a:r>
            <a:endParaRPr lang="en-US"/>
          </a:p>
        </p:txBody>
      </p:sp>
      <p:sp>
        <p:nvSpPr>
          <p:cNvPr id="31770" name="Rectangle 26"/>
          <p:cNvSpPr>
            <a:spLocks noChangeArrowheads="1"/>
          </p:cNvSpPr>
          <p:nvPr/>
        </p:nvSpPr>
        <p:spPr bwMode="auto">
          <a:xfrm>
            <a:off x="5907088" y="5556250"/>
            <a:ext cx="103187" cy="76200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71" name="Rectangle 27"/>
          <p:cNvSpPr>
            <a:spLocks noChangeArrowheads="1"/>
          </p:cNvSpPr>
          <p:nvPr/>
        </p:nvSpPr>
        <p:spPr bwMode="auto">
          <a:xfrm>
            <a:off x="6069013" y="5502275"/>
            <a:ext cx="577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ty</a:t>
            </a:r>
            <a:endParaRPr lang="en-US"/>
          </a:p>
        </p:txBody>
      </p:sp>
      <p:sp>
        <p:nvSpPr>
          <p:cNvPr id="31772" name="Rectangle 28"/>
          <p:cNvSpPr>
            <a:spLocks noChangeArrowheads="1"/>
          </p:cNvSpPr>
          <p:nvPr/>
        </p:nvSpPr>
        <p:spPr bwMode="auto">
          <a:xfrm>
            <a:off x="5907088" y="5956300"/>
            <a:ext cx="103187" cy="76200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773" name="Rectangle 29"/>
          <p:cNvSpPr>
            <a:spLocks noChangeArrowheads="1"/>
          </p:cNvSpPr>
          <p:nvPr/>
        </p:nvSpPr>
        <p:spPr bwMode="auto">
          <a:xfrm>
            <a:off x="6069013" y="5902325"/>
            <a:ext cx="955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INTEGRATING</a:t>
            </a:r>
            <a:endParaRPr lang="en-US"/>
          </a:p>
        </p:txBody>
      </p:sp>
      <p:sp>
        <p:nvSpPr>
          <p:cNvPr id="31774" name="Rectangle 30"/>
          <p:cNvSpPr>
            <a:spLocks noChangeArrowheads="1"/>
          </p:cNvSpPr>
          <p:nvPr/>
        </p:nvSpPr>
        <p:spPr bwMode="auto">
          <a:xfrm>
            <a:off x="6069013" y="6075363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itchFamily="34" charset="0"/>
              </a:rPr>
              <a:t>NICARAGUA</a:t>
            </a: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7620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5834063" y="1860550"/>
            <a:ext cx="2157412" cy="44100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5907088" y="1947863"/>
            <a:ext cx="103187" cy="74612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6069013" y="1893888"/>
            <a:ext cx="8334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ICIENC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Y</a:t>
            </a:r>
            <a:endParaRPr lang="en-US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5907088" y="2347913"/>
            <a:ext cx="103187" cy="76200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6069013" y="2293938"/>
            <a:ext cx="4349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RIT</a:t>
            </a:r>
            <a:endParaRPr lang="en-US"/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5907088" y="2749550"/>
            <a:ext cx="103187" cy="76200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6069013" y="2695575"/>
            <a:ext cx="9445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STRUCTURAL</a:t>
            </a:r>
            <a:endParaRPr lang="en-US"/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6069013" y="2868613"/>
            <a:ext cx="1012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5907088" y="3149600"/>
            <a:ext cx="103187" cy="76200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6069013" y="3095625"/>
            <a:ext cx="5508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Strategic</a:t>
            </a:r>
            <a:endParaRPr lang="en-US"/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6069013" y="3268663"/>
            <a:ext cx="762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5907088" y="3551238"/>
            <a:ext cx="103187" cy="76200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6069013" y="3497263"/>
            <a:ext cx="16144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Management Consistency</a:t>
            </a:r>
            <a:endParaRPr lang="en-US"/>
          </a:p>
        </p:txBody>
      </p:sp>
      <p:sp>
        <p:nvSpPr>
          <p:cNvPr id="32785" name="Rectangle 17"/>
          <p:cNvSpPr>
            <a:spLocks noChangeArrowheads="1"/>
          </p:cNvSpPr>
          <p:nvPr/>
        </p:nvSpPr>
        <p:spPr bwMode="auto">
          <a:xfrm>
            <a:off x="5907088" y="3952875"/>
            <a:ext cx="103187" cy="74613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6" name="Rectangle 18"/>
          <p:cNvSpPr>
            <a:spLocks noChangeArrowheads="1"/>
          </p:cNvSpPr>
          <p:nvPr/>
        </p:nvSpPr>
        <p:spPr bwMode="auto">
          <a:xfrm>
            <a:off x="6069013" y="3897313"/>
            <a:ext cx="13049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Process Consistency</a:t>
            </a:r>
            <a:endParaRPr lang="en-US"/>
          </a:p>
        </p:txBody>
      </p:sp>
      <p:sp>
        <p:nvSpPr>
          <p:cNvPr id="32787" name="Rectangle 19"/>
          <p:cNvSpPr>
            <a:spLocks noChangeArrowheads="1"/>
          </p:cNvSpPr>
          <p:nvPr/>
        </p:nvSpPr>
        <p:spPr bwMode="auto">
          <a:xfrm>
            <a:off x="5907088" y="4352925"/>
            <a:ext cx="103187" cy="76200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8" name="Rectangle 20"/>
          <p:cNvSpPr>
            <a:spLocks noChangeArrowheads="1"/>
          </p:cNvSpPr>
          <p:nvPr/>
        </p:nvSpPr>
        <p:spPr bwMode="auto">
          <a:xfrm>
            <a:off x="6069013" y="4298950"/>
            <a:ext cx="8953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FUNCTIONAL</a:t>
            </a:r>
            <a:endParaRPr lang="en-US"/>
          </a:p>
        </p:txBody>
      </p:sp>
      <p:sp>
        <p:nvSpPr>
          <p:cNvPr id="32789" name="Rectangle 21"/>
          <p:cNvSpPr>
            <a:spLocks noChangeArrowheads="1"/>
          </p:cNvSpPr>
          <p:nvPr/>
        </p:nvSpPr>
        <p:spPr bwMode="auto">
          <a:xfrm>
            <a:off x="6069013" y="4471988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32790" name="Rectangle 22"/>
          <p:cNvSpPr>
            <a:spLocks noChangeArrowheads="1"/>
          </p:cNvSpPr>
          <p:nvPr/>
        </p:nvSpPr>
        <p:spPr bwMode="auto">
          <a:xfrm>
            <a:off x="5907088" y="4754563"/>
            <a:ext cx="103187" cy="74612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91" name="Rectangle 23"/>
          <p:cNvSpPr>
            <a:spLocks noChangeArrowheads="1"/>
          </p:cNvSpPr>
          <p:nvPr/>
        </p:nvSpPr>
        <p:spPr bwMode="auto">
          <a:xfrm>
            <a:off x="6069013" y="4700588"/>
            <a:ext cx="792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endParaRPr lang="en-US"/>
          </a:p>
        </p:txBody>
      </p:sp>
      <p:sp>
        <p:nvSpPr>
          <p:cNvPr id="32792" name="Rectangle 24"/>
          <p:cNvSpPr>
            <a:spLocks noChangeArrowheads="1"/>
          </p:cNvSpPr>
          <p:nvPr/>
        </p:nvSpPr>
        <p:spPr bwMode="auto">
          <a:xfrm>
            <a:off x="5907088" y="5154613"/>
            <a:ext cx="103187" cy="76200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93" name="Rectangle 25"/>
          <p:cNvSpPr>
            <a:spLocks noChangeArrowheads="1"/>
          </p:cNvSpPr>
          <p:nvPr/>
        </p:nvSpPr>
        <p:spPr bwMode="auto">
          <a:xfrm>
            <a:off x="6069013" y="5100638"/>
            <a:ext cx="1427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Incentive Effectiveness</a:t>
            </a:r>
            <a:endParaRPr lang="en-US"/>
          </a:p>
        </p:txBody>
      </p:sp>
      <p:sp>
        <p:nvSpPr>
          <p:cNvPr id="32794" name="Rectangle 26"/>
          <p:cNvSpPr>
            <a:spLocks noChangeArrowheads="1"/>
          </p:cNvSpPr>
          <p:nvPr/>
        </p:nvSpPr>
        <p:spPr bwMode="auto">
          <a:xfrm>
            <a:off x="5907088" y="5556250"/>
            <a:ext cx="103187" cy="76200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95" name="Rectangle 27"/>
          <p:cNvSpPr>
            <a:spLocks noChangeArrowheads="1"/>
          </p:cNvSpPr>
          <p:nvPr/>
        </p:nvSpPr>
        <p:spPr bwMode="auto">
          <a:xfrm>
            <a:off x="6069013" y="5502275"/>
            <a:ext cx="577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ty</a:t>
            </a:r>
            <a:endParaRPr lang="en-US"/>
          </a:p>
        </p:txBody>
      </p:sp>
      <p:sp>
        <p:nvSpPr>
          <p:cNvPr id="32796" name="Rectangle 28"/>
          <p:cNvSpPr>
            <a:spLocks noChangeArrowheads="1"/>
          </p:cNvSpPr>
          <p:nvPr/>
        </p:nvSpPr>
        <p:spPr bwMode="auto">
          <a:xfrm>
            <a:off x="5907088" y="5956300"/>
            <a:ext cx="103187" cy="76200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97" name="Rectangle 29"/>
          <p:cNvSpPr>
            <a:spLocks noChangeArrowheads="1"/>
          </p:cNvSpPr>
          <p:nvPr/>
        </p:nvSpPr>
        <p:spPr bwMode="auto">
          <a:xfrm>
            <a:off x="6069013" y="5902325"/>
            <a:ext cx="955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INTEGRATING</a:t>
            </a:r>
            <a:endParaRPr lang="en-US"/>
          </a:p>
        </p:txBody>
      </p:sp>
      <p:sp>
        <p:nvSpPr>
          <p:cNvPr id="32798" name="Rectangle 30"/>
          <p:cNvSpPr>
            <a:spLocks noChangeArrowheads="1"/>
          </p:cNvSpPr>
          <p:nvPr/>
        </p:nvSpPr>
        <p:spPr bwMode="auto">
          <a:xfrm>
            <a:off x="6069013" y="6075363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304800" y="1495425"/>
          <a:ext cx="8534400" cy="3644900"/>
        </p:xfrm>
        <a:graphic>
          <a:graphicData uri="http://schemas.openxmlformats.org/presentationml/2006/ole">
            <p:oleObj spid="_x0000_s3075" name="Worksheet" r:id="rId3" imgW="7448788" imgH="3457813" progId="Excel.Sheet.8">
              <p:embed/>
            </p:oleObj>
          </a:graphicData>
        </a:graphic>
      </p:graphicFrame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143000" y="5715000"/>
            <a:ext cx="61309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600">
                <a:latin typeface="Arial" pitchFamily="34" charset="0"/>
              </a:rPr>
              <a:t> * </a:t>
            </a:r>
            <a:r>
              <a:rPr lang="es-ES" sz="1600" i="1">
                <a:latin typeface="Arial" pitchFamily="34" charset="0"/>
              </a:rPr>
              <a:t>Peru I: Entities subject to public law</a:t>
            </a:r>
          </a:p>
          <a:p>
            <a:r>
              <a:rPr lang="es-ES" sz="1600" i="1">
                <a:latin typeface="Arial" pitchFamily="34" charset="0"/>
              </a:rPr>
              <a:t>**Peru II: Entities subject to private labor laws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itchFamily="34" charset="0"/>
              </a:rPr>
              <a:t>PARAGUAY</a:t>
            </a: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752600"/>
            <a:ext cx="7543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5834063" y="1860550"/>
            <a:ext cx="2157412" cy="44100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5907088" y="1947863"/>
            <a:ext cx="103187" cy="74612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6069013" y="1893888"/>
            <a:ext cx="8334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ICIENC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Y</a:t>
            </a:r>
            <a:endParaRPr lang="en-US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5907088" y="2347913"/>
            <a:ext cx="103187" cy="76200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6069013" y="2293938"/>
            <a:ext cx="4349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RIT</a:t>
            </a:r>
            <a:endParaRPr lang="en-US"/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5907088" y="2749550"/>
            <a:ext cx="103187" cy="76200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6069013" y="2695575"/>
            <a:ext cx="9445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STRUCTURAL</a:t>
            </a:r>
            <a:endParaRPr lang="en-US"/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6069013" y="2868613"/>
            <a:ext cx="1012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5907088" y="3149600"/>
            <a:ext cx="103187" cy="76200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6069013" y="3095625"/>
            <a:ext cx="5508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Strategic</a:t>
            </a:r>
            <a:endParaRPr lang="en-US"/>
          </a:p>
        </p:txBody>
      </p:sp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6069013" y="3268663"/>
            <a:ext cx="762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5907088" y="3551238"/>
            <a:ext cx="103187" cy="76200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6069013" y="3497263"/>
            <a:ext cx="16144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Management Consistency</a:t>
            </a:r>
            <a:endParaRPr lang="en-US"/>
          </a:p>
        </p:txBody>
      </p:sp>
      <p:sp>
        <p:nvSpPr>
          <p:cNvPr id="33809" name="Rectangle 17"/>
          <p:cNvSpPr>
            <a:spLocks noChangeArrowheads="1"/>
          </p:cNvSpPr>
          <p:nvPr/>
        </p:nvSpPr>
        <p:spPr bwMode="auto">
          <a:xfrm>
            <a:off x="5907088" y="3952875"/>
            <a:ext cx="103187" cy="74613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6069013" y="3897313"/>
            <a:ext cx="13049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Process Consistency</a:t>
            </a:r>
            <a:endParaRPr lang="en-US"/>
          </a:p>
        </p:txBody>
      </p:sp>
      <p:sp>
        <p:nvSpPr>
          <p:cNvPr id="33811" name="Rectangle 19"/>
          <p:cNvSpPr>
            <a:spLocks noChangeArrowheads="1"/>
          </p:cNvSpPr>
          <p:nvPr/>
        </p:nvSpPr>
        <p:spPr bwMode="auto">
          <a:xfrm>
            <a:off x="5907088" y="4352925"/>
            <a:ext cx="103187" cy="76200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6069013" y="4298950"/>
            <a:ext cx="8953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FUNCTIONAL</a:t>
            </a:r>
            <a:endParaRPr lang="en-US"/>
          </a:p>
        </p:txBody>
      </p:sp>
      <p:sp>
        <p:nvSpPr>
          <p:cNvPr id="33813" name="Rectangle 21"/>
          <p:cNvSpPr>
            <a:spLocks noChangeArrowheads="1"/>
          </p:cNvSpPr>
          <p:nvPr/>
        </p:nvSpPr>
        <p:spPr bwMode="auto">
          <a:xfrm>
            <a:off x="6069013" y="4471988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33814" name="Rectangle 22"/>
          <p:cNvSpPr>
            <a:spLocks noChangeArrowheads="1"/>
          </p:cNvSpPr>
          <p:nvPr/>
        </p:nvSpPr>
        <p:spPr bwMode="auto">
          <a:xfrm>
            <a:off x="5907088" y="4754563"/>
            <a:ext cx="103187" cy="74612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15" name="Rectangle 23"/>
          <p:cNvSpPr>
            <a:spLocks noChangeArrowheads="1"/>
          </p:cNvSpPr>
          <p:nvPr/>
        </p:nvSpPr>
        <p:spPr bwMode="auto">
          <a:xfrm>
            <a:off x="6069013" y="4700588"/>
            <a:ext cx="792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endParaRPr lang="en-US"/>
          </a:p>
        </p:txBody>
      </p: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5907088" y="5154613"/>
            <a:ext cx="103187" cy="76200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17" name="Rectangle 25"/>
          <p:cNvSpPr>
            <a:spLocks noChangeArrowheads="1"/>
          </p:cNvSpPr>
          <p:nvPr/>
        </p:nvSpPr>
        <p:spPr bwMode="auto">
          <a:xfrm>
            <a:off x="6069013" y="5100638"/>
            <a:ext cx="1427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Incentive Effectiveness</a:t>
            </a:r>
            <a:endParaRPr lang="en-US"/>
          </a:p>
        </p:txBody>
      </p:sp>
      <p:sp>
        <p:nvSpPr>
          <p:cNvPr id="33818" name="Rectangle 26"/>
          <p:cNvSpPr>
            <a:spLocks noChangeArrowheads="1"/>
          </p:cNvSpPr>
          <p:nvPr/>
        </p:nvSpPr>
        <p:spPr bwMode="auto">
          <a:xfrm>
            <a:off x="5907088" y="5556250"/>
            <a:ext cx="103187" cy="76200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19" name="Rectangle 27"/>
          <p:cNvSpPr>
            <a:spLocks noChangeArrowheads="1"/>
          </p:cNvSpPr>
          <p:nvPr/>
        </p:nvSpPr>
        <p:spPr bwMode="auto">
          <a:xfrm>
            <a:off x="6069013" y="5502275"/>
            <a:ext cx="577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ty</a:t>
            </a:r>
            <a:endParaRPr lang="en-US"/>
          </a:p>
        </p:txBody>
      </p:sp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5907088" y="5956300"/>
            <a:ext cx="103187" cy="76200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21" name="Rectangle 29"/>
          <p:cNvSpPr>
            <a:spLocks noChangeArrowheads="1"/>
          </p:cNvSpPr>
          <p:nvPr/>
        </p:nvSpPr>
        <p:spPr bwMode="auto">
          <a:xfrm>
            <a:off x="6069013" y="5902325"/>
            <a:ext cx="955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INTEGRATING</a:t>
            </a:r>
            <a:endParaRPr lang="en-US"/>
          </a:p>
        </p:txBody>
      </p:sp>
      <p:sp>
        <p:nvSpPr>
          <p:cNvPr id="33822" name="Rectangle 30"/>
          <p:cNvSpPr>
            <a:spLocks noChangeArrowheads="1"/>
          </p:cNvSpPr>
          <p:nvPr/>
        </p:nvSpPr>
        <p:spPr bwMode="auto">
          <a:xfrm>
            <a:off x="6069013" y="6075363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itchFamily="34" charset="0"/>
              </a:rPr>
              <a:t>DOMINICAN REPUBLIC </a:t>
            </a:r>
          </a:p>
        </p:txBody>
      </p:sp>
      <p:sp>
        <p:nvSpPr>
          <p:cNvPr id="34847" name="Rectangle 31"/>
          <p:cNvSpPr>
            <a:spLocks noChangeArrowheads="1"/>
          </p:cNvSpPr>
          <p:nvPr/>
        </p:nvSpPr>
        <p:spPr bwMode="auto">
          <a:xfrm>
            <a:off x="762000" y="1882775"/>
            <a:ext cx="7361238" cy="4378325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48" name="Freeform 32"/>
          <p:cNvSpPr>
            <a:spLocks/>
          </p:cNvSpPr>
          <p:nvPr/>
        </p:nvSpPr>
        <p:spPr bwMode="auto">
          <a:xfrm>
            <a:off x="1435100" y="5576888"/>
            <a:ext cx="4192588" cy="139700"/>
          </a:xfrm>
          <a:custGeom>
            <a:avLst/>
            <a:gdLst/>
            <a:ahLst/>
            <a:cxnLst>
              <a:cxn ang="0">
                <a:pos x="0" y="88"/>
              </a:cxn>
              <a:cxn ang="0">
                <a:pos x="174" y="0"/>
              </a:cxn>
              <a:cxn ang="0">
                <a:pos x="2641" y="0"/>
              </a:cxn>
              <a:cxn ang="0">
                <a:pos x="2468" y="88"/>
              </a:cxn>
              <a:cxn ang="0">
                <a:pos x="0" y="88"/>
              </a:cxn>
            </a:cxnLst>
            <a:rect l="0" t="0" r="r" b="b"/>
            <a:pathLst>
              <a:path w="2641" h="88">
                <a:moveTo>
                  <a:pt x="0" y="88"/>
                </a:moveTo>
                <a:lnTo>
                  <a:pt x="174" y="0"/>
                </a:lnTo>
                <a:lnTo>
                  <a:pt x="2641" y="0"/>
                </a:lnTo>
                <a:lnTo>
                  <a:pt x="2468" y="88"/>
                </a:lnTo>
                <a:lnTo>
                  <a:pt x="0" y="88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49" name="Freeform 33"/>
          <p:cNvSpPr>
            <a:spLocks/>
          </p:cNvSpPr>
          <p:nvPr/>
        </p:nvSpPr>
        <p:spPr bwMode="auto">
          <a:xfrm>
            <a:off x="1435100" y="2127250"/>
            <a:ext cx="276225" cy="3589338"/>
          </a:xfrm>
          <a:custGeom>
            <a:avLst/>
            <a:gdLst/>
            <a:ahLst/>
            <a:cxnLst>
              <a:cxn ang="0">
                <a:pos x="0" y="2261"/>
              </a:cxn>
              <a:cxn ang="0">
                <a:pos x="0" y="88"/>
              </a:cxn>
              <a:cxn ang="0">
                <a:pos x="174" y="0"/>
              </a:cxn>
              <a:cxn ang="0">
                <a:pos x="174" y="2173"/>
              </a:cxn>
              <a:cxn ang="0">
                <a:pos x="0" y="2261"/>
              </a:cxn>
            </a:cxnLst>
            <a:rect l="0" t="0" r="r" b="b"/>
            <a:pathLst>
              <a:path w="174" h="2261">
                <a:moveTo>
                  <a:pt x="0" y="2261"/>
                </a:moveTo>
                <a:lnTo>
                  <a:pt x="0" y="88"/>
                </a:lnTo>
                <a:lnTo>
                  <a:pt x="174" y="0"/>
                </a:lnTo>
                <a:lnTo>
                  <a:pt x="174" y="2173"/>
                </a:lnTo>
                <a:lnTo>
                  <a:pt x="0" y="2261"/>
                </a:lnTo>
                <a:close/>
              </a:path>
            </a:pathLst>
          </a:cu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50" name="Rectangle 34"/>
          <p:cNvSpPr>
            <a:spLocks noChangeArrowheads="1"/>
          </p:cNvSpPr>
          <p:nvPr/>
        </p:nvSpPr>
        <p:spPr bwMode="auto">
          <a:xfrm>
            <a:off x="1711325" y="2127250"/>
            <a:ext cx="3916363" cy="34496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51" name="Freeform 35"/>
          <p:cNvSpPr>
            <a:spLocks/>
          </p:cNvSpPr>
          <p:nvPr/>
        </p:nvSpPr>
        <p:spPr bwMode="auto">
          <a:xfrm>
            <a:off x="1435100" y="5576888"/>
            <a:ext cx="4192588" cy="13970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52" name="Freeform 36"/>
          <p:cNvSpPr>
            <a:spLocks/>
          </p:cNvSpPr>
          <p:nvPr/>
        </p:nvSpPr>
        <p:spPr bwMode="auto">
          <a:xfrm>
            <a:off x="1435100" y="5086350"/>
            <a:ext cx="4192588" cy="138113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53" name="Freeform 37"/>
          <p:cNvSpPr>
            <a:spLocks/>
          </p:cNvSpPr>
          <p:nvPr/>
        </p:nvSpPr>
        <p:spPr bwMode="auto">
          <a:xfrm>
            <a:off x="1435100" y="4594225"/>
            <a:ext cx="4192588" cy="13970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54" name="Freeform 38"/>
          <p:cNvSpPr>
            <a:spLocks/>
          </p:cNvSpPr>
          <p:nvPr/>
        </p:nvSpPr>
        <p:spPr bwMode="auto">
          <a:xfrm>
            <a:off x="1435100" y="4092575"/>
            <a:ext cx="4192588" cy="149225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4">
                <a:moveTo>
                  <a:pt x="0" y="14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55" name="Freeform 39"/>
          <p:cNvSpPr>
            <a:spLocks/>
          </p:cNvSpPr>
          <p:nvPr/>
        </p:nvSpPr>
        <p:spPr bwMode="auto">
          <a:xfrm>
            <a:off x="1435100" y="3602038"/>
            <a:ext cx="4192588" cy="149225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4">
                <a:moveTo>
                  <a:pt x="0" y="14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56" name="Freeform 40"/>
          <p:cNvSpPr>
            <a:spLocks/>
          </p:cNvSpPr>
          <p:nvPr/>
        </p:nvSpPr>
        <p:spPr bwMode="auto">
          <a:xfrm>
            <a:off x="1435100" y="3109913"/>
            <a:ext cx="4192588" cy="13970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57" name="Freeform 41"/>
          <p:cNvSpPr>
            <a:spLocks/>
          </p:cNvSpPr>
          <p:nvPr/>
        </p:nvSpPr>
        <p:spPr bwMode="auto">
          <a:xfrm>
            <a:off x="1435100" y="2619375"/>
            <a:ext cx="4192588" cy="138113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58" name="Freeform 42"/>
          <p:cNvSpPr>
            <a:spLocks/>
          </p:cNvSpPr>
          <p:nvPr/>
        </p:nvSpPr>
        <p:spPr bwMode="auto">
          <a:xfrm>
            <a:off x="1435100" y="2127250"/>
            <a:ext cx="4192588" cy="13970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74" y="0"/>
              </a:cxn>
            </a:cxnLst>
            <a:rect l="0" t="0" r="r" b="b"/>
            <a:pathLst>
              <a:path w="274" h="13">
                <a:moveTo>
                  <a:pt x="0" y="13"/>
                </a:moveTo>
                <a:lnTo>
                  <a:pt x="18" y="0"/>
                </a:lnTo>
                <a:lnTo>
                  <a:pt x="274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59" name="Freeform 43"/>
          <p:cNvSpPr>
            <a:spLocks/>
          </p:cNvSpPr>
          <p:nvPr/>
        </p:nvSpPr>
        <p:spPr bwMode="auto">
          <a:xfrm>
            <a:off x="1435100" y="5576888"/>
            <a:ext cx="4192588" cy="139700"/>
          </a:xfrm>
          <a:custGeom>
            <a:avLst/>
            <a:gdLst/>
            <a:ahLst/>
            <a:cxnLst>
              <a:cxn ang="0">
                <a:pos x="2641" y="0"/>
              </a:cxn>
              <a:cxn ang="0">
                <a:pos x="2468" y="88"/>
              </a:cxn>
              <a:cxn ang="0">
                <a:pos x="0" y="88"/>
              </a:cxn>
              <a:cxn ang="0">
                <a:pos x="174" y="0"/>
              </a:cxn>
              <a:cxn ang="0">
                <a:pos x="2641" y="0"/>
              </a:cxn>
            </a:cxnLst>
            <a:rect l="0" t="0" r="r" b="b"/>
            <a:pathLst>
              <a:path w="2641" h="88">
                <a:moveTo>
                  <a:pt x="2641" y="0"/>
                </a:moveTo>
                <a:lnTo>
                  <a:pt x="2468" y="88"/>
                </a:lnTo>
                <a:lnTo>
                  <a:pt x="0" y="88"/>
                </a:lnTo>
                <a:lnTo>
                  <a:pt x="174" y="0"/>
                </a:lnTo>
                <a:lnTo>
                  <a:pt x="2641" y="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60" name="Freeform 44"/>
          <p:cNvSpPr>
            <a:spLocks/>
          </p:cNvSpPr>
          <p:nvPr/>
        </p:nvSpPr>
        <p:spPr bwMode="auto">
          <a:xfrm>
            <a:off x="1435100" y="2127250"/>
            <a:ext cx="276225" cy="3589338"/>
          </a:xfrm>
          <a:custGeom>
            <a:avLst/>
            <a:gdLst/>
            <a:ahLst/>
            <a:cxnLst>
              <a:cxn ang="0">
                <a:pos x="0" y="2261"/>
              </a:cxn>
              <a:cxn ang="0">
                <a:pos x="0" y="88"/>
              </a:cxn>
              <a:cxn ang="0">
                <a:pos x="174" y="0"/>
              </a:cxn>
              <a:cxn ang="0">
                <a:pos x="174" y="2173"/>
              </a:cxn>
              <a:cxn ang="0">
                <a:pos x="0" y="2261"/>
              </a:cxn>
            </a:cxnLst>
            <a:rect l="0" t="0" r="r" b="b"/>
            <a:pathLst>
              <a:path w="174" h="2261">
                <a:moveTo>
                  <a:pt x="0" y="2261"/>
                </a:moveTo>
                <a:lnTo>
                  <a:pt x="0" y="88"/>
                </a:lnTo>
                <a:lnTo>
                  <a:pt x="174" y="0"/>
                </a:lnTo>
                <a:lnTo>
                  <a:pt x="174" y="2173"/>
                </a:lnTo>
                <a:lnTo>
                  <a:pt x="0" y="2261"/>
                </a:lnTo>
                <a:close/>
              </a:path>
            </a:pathLst>
          </a:custGeom>
          <a:noFill/>
          <a:ln w="15875">
            <a:solidFill>
              <a:srgbClr val="808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61" name="Rectangle 45"/>
          <p:cNvSpPr>
            <a:spLocks noChangeArrowheads="1"/>
          </p:cNvSpPr>
          <p:nvPr/>
        </p:nvSpPr>
        <p:spPr bwMode="auto">
          <a:xfrm>
            <a:off x="1711325" y="2127250"/>
            <a:ext cx="3916363" cy="3449638"/>
          </a:xfrm>
          <a:prstGeom prst="rect">
            <a:avLst/>
          </a:prstGeom>
          <a:noFill/>
          <a:ln w="15875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62" name="Freeform 46"/>
          <p:cNvSpPr>
            <a:spLocks/>
          </p:cNvSpPr>
          <p:nvPr/>
        </p:nvSpPr>
        <p:spPr bwMode="auto">
          <a:xfrm>
            <a:off x="2063750" y="3078163"/>
            <a:ext cx="106363" cy="2595562"/>
          </a:xfrm>
          <a:custGeom>
            <a:avLst/>
            <a:gdLst/>
            <a:ahLst/>
            <a:cxnLst>
              <a:cxn ang="0">
                <a:pos x="0" y="1635"/>
              </a:cxn>
              <a:cxn ang="0">
                <a:pos x="0" y="34"/>
              </a:cxn>
              <a:cxn ang="0">
                <a:pos x="67" y="0"/>
              </a:cxn>
              <a:cxn ang="0">
                <a:pos x="67" y="1601"/>
              </a:cxn>
              <a:cxn ang="0">
                <a:pos x="0" y="1635"/>
              </a:cxn>
            </a:cxnLst>
            <a:rect l="0" t="0" r="r" b="b"/>
            <a:pathLst>
              <a:path w="67" h="1635">
                <a:moveTo>
                  <a:pt x="0" y="1635"/>
                </a:moveTo>
                <a:lnTo>
                  <a:pt x="0" y="34"/>
                </a:lnTo>
                <a:lnTo>
                  <a:pt x="67" y="0"/>
                </a:lnTo>
                <a:lnTo>
                  <a:pt x="67" y="1601"/>
                </a:lnTo>
                <a:lnTo>
                  <a:pt x="0" y="1635"/>
                </a:lnTo>
                <a:close/>
              </a:path>
            </a:pathLst>
          </a:custGeom>
          <a:solidFill>
            <a:srgbClr val="4D4D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63" name="Rectangle 47"/>
          <p:cNvSpPr>
            <a:spLocks noChangeArrowheads="1"/>
          </p:cNvSpPr>
          <p:nvPr/>
        </p:nvSpPr>
        <p:spPr bwMode="auto">
          <a:xfrm>
            <a:off x="1757363" y="3132138"/>
            <a:ext cx="306387" cy="2541587"/>
          </a:xfrm>
          <a:prstGeom prst="rect">
            <a:avLst/>
          </a:prstGeom>
          <a:solidFill>
            <a:srgbClr val="9999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64" name="Freeform 48"/>
          <p:cNvSpPr>
            <a:spLocks/>
          </p:cNvSpPr>
          <p:nvPr/>
        </p:nvSpPr>
        <p:spPr bwMode="auto">
          <a:xfrm>
            <a:off x="1757363" y="3078163"/>
            <a:ext cx="412750" cy="53975"/>
          </a:xfrm>
          <a:custGeom>
            <a:avLst/>
            <a:gdLst/>
            <a:ahLst/>
            <a:cxnLst>
              <a:cxn ang="0">
                <a:pos x="193" y="34"/>
              </a:cxn>
              <a:cxn ang="0">
                <a:pos x="260" y="0"/>
              </a:cxn>
              <a:cxn ang="0">
                <a:pos x="67" y="0"/>
              </a:cxn>
              <a:cxn ang="0">
                <a:pos x="0" y="34"/>
              </a:cxn>
              <a:cxn ang="0">
                <a:pos x="193" y="34"/>
              </a:cxn>
            </a:cxnLst>
            <a:rect l="0" t="0" r="r" b="b"/>
            <a:pathLst>
              <a:path w="260" h="34">
                <a:moveTo>
                  <a:pt x="193" y="34"/>
                </a:moveTo>
                <a:lnTo>
                  <a:pt x="260" y="0"/>
                </a:lnTo>
                <a:lnTo>
                  <a:pt x="67" y="0"/>
                </a:lnTo>
                <a:lnTo>
                  <a:pt x="0" y="34"/>
                </a:lnTo>
                <a:lnTo>
                  <a:pt x="193" y="34"/>
                </a:lnTo>
                <a:close/>
              </a:path>
            </a:pathLst>
          </a:custGeom>
          <a:solidFill>
            <a:srgbClr val="7373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65" name="Freeform 49"/>
          <p:cNvSpPr>
            <a:spLocks/>
          </p:cNvSpPr>
          <p:nvPr/>
        </p:nvSpPr>
        <p:spPr bwMode="auto">
          <a:xfrm>
            <a:off x="2384425" y="2513013"/>
            <a:ext cx="106363" cy="3160712"/>
          </a:xfrm>
          <a:custGeom>
            <a:avLst/>
            <a:gdLst/>
            <a:ahLst/>
            <a:cxnLst>
              <a:cxn ang="0">
                <a:pos x="0" y="1991"/>
              </a:cxn>
              <a:cxn ang="0">
                <a:pos x="0" y="33"/>
              </a:cxn>
              <a:cxn ang="0">
                <a:pos x="67" y="0"/>
              </a:cxn>
              <a:cxn ang="0">
                <a:pos x="67" y="1957"/>
              </a:cxn>
              <a:cxn ang="0">
                <a:pos x="0" y="1991"/>
              </a:cxn>
            </a:cxnLst>
            <a:rect l="0" t="0" r="r" b="b"/>
            <a:pathLst>
              <a:path w="67" h="1991">
                <a:moveTo>
                  <a:pt x="0" y="1991"/>
                </a:moveTo>
                <a:lnTo>
                  <a:pt x="0" y="33"/>
                </a:lnTo>
                <a:lnTo>
                  <a:pt x="67" y="0"/>
                </a:lnTo>
                <a:lnTo>
                  <a:pt x="67" y="1957"/>
                </a:lnTo>
                <a:lnTo>
                  <a:pt x="0" y="1991"/>
                </a:lnTo>
                <a:close/>
              </a:path>
            </a:pathLst>
          </a:custGeom>
          <a:solidFill>
            <a:srgbClr val="4D1A33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66" name="Rectangle 50"/>
          <p:cNvSpPr>
            <a:spLocks noChangeArrowheads="1"/>
          </p:cNvSpPr>
          <p:nvPr/>
        </p:nvSpPr>
        <p:spPr bwMode="auto">
          <a:xfrm>
            <a:off x="2063750" y="2565400"/>
            <a:ext cx="320675" cy="3108325"/>
          </a:xfrm>
          <a:prstGeom prst="rect">
            <a:avLst/>
          </a:prstGeom>
          <a:solidFill>
            <a:srgbClr val="9933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67" name="Freeform 51"/>
          <p:cNvSpPr>
            <a:spLocks/>
          </p:cNvSpPr>
          <p:nvPr/>
        </p:nvSpPr>
        <p:spPr bwMode="auto">
          <a:xfrm>
            <a:off x="2063750" y="2513013"/>
            <a:ext cx="427038" cy="52387"/>
          </a:xfrm>
          <a:custGeom>
            <a:avLst/>
            <a:gdLst/>
            <a:ahLst/>
            <a:cxnLst>
              <a:cxn ang="0">
                <a:pos x="202" y="33"/>
              </a:cxn>
              <a:cxn ang="0">
                <a:pos x="269" y="0"/>
              </a:cxn>
              <a:cxn ang="0">
                <a:pos x="67" y="0"/>
              </a:cxn>
              <a:cxn ang="0">
                <a:pos x="0" y="33"/>
              </a:cxn>
              <a:cxn ang="0">
                <a:pos x="202" y="33"/>
              </a:cxn>
            </a:cxnLst>
            <a:rect l="0" t="0" r="r" b="b"/>
            <a:pathLst>
              <a:path w="269" h="33">
                <a:moveTo>
                  <a:pt x="202" y="33"/>
                </a:moveTo>
                <a:lnTo>
                  <a:pt x="269" y="0"/>
                </a:lnTo>
                <a:lnTo>
                  <a:pt x="67" y="0"/>
                </a:lnTo>
                <a:lnTo>
                  <a:pt x="0" y="33"/>
                </a:lnTo>
                <a:lnTo>
                  <a:pt x="202" y="33"/>
                </a:lnTo>
                <a:close/>
              </a:path>
            </a:pathLst>
          </a:custGeom>
          <a:solidFill>
            <a:srgbClr val="73264D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68" name="Freeform 52"/>
          <p:cNvSpPr>
            <a:spLocks/>
          </p:cNvSpPr>
          <p:nvPr/>
        </p:nvSpPr>
        <p:spPr bwMode="auto">
          <a:xfrm>
            <a:off x="2690813" y="2662238"/>
            <a:ext cx="106362" cy="3011487"/>
          </a:xfrm>
          <a:custGeom>
            <a:avLst/>
            <a:gdLst/>
            <a:ahLst/>
            <a:cxnLst>
              <a:cxn ang="0">
                <a:pos x="0" y="1897"/>
              </a:cxn>
              <a:cxn ang="0">
                <a:pos x="0" y="40"/>
              </a:cxn>
              <a:cxn ang="0">
                <a:pos x="67" y="0"/>
              </a:cxn>
              <a:cxn ang="0">
                <a:pos x="67" y="1863"/>
              </a:cxn>
              <a:cxn ang="0">
                <a:pos x="0" y="1897"/>
              </a:cxn>
            </a:cxnLst>
            <a:rect l="0" t="0" r="r" b="b"/>
            <a:pathLst>
              <a:path w="67" h="1897">
                <a:moveTo>
                  <a:pt x="0" y="1897"/>
                </a:moveTo>
                <a:lnTo>
                  <a:pt x="0" y="40"/>
                </a:lnTo>
                <a:lnTo>
                  <a:pt x="67" y="0"/>
                </a:lnTo>
                <a:lnTo>
                  <a:pt x="67" y="1863"/>
                </a:lnTo>
                <a:lnTo>
                  <a:pt x="0" y="1897"/>
                </a:lnTo>
                <a:close/>
              </a:path>
            </a:pathLst>
          </a:custGeom>
          <a:solidFill>
            <a:srgbClr val="808066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69" name="Rectangle 53"/>
          <p:cNvSpPr>
            <a:spLocks noChangeArrowheads="1"/>
          </p:cNvSpPr>
          <p:nvPr/>
        </p:nvSpPr>
        <p:spPr bwMode="auto">
          <a:xfrm>
            <a:off x="2384425" y="2725738"/>
            <a:ext cx="306388" cy="2947987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70" name="Freeform 54"/>
          <p:cNvSpPr>
            <a:spLocks/>
          </p:cNvSpPr>
          <p:nvPr/>
        </p:nvSpPr>
        <p:spPr bwMode="auto">
          <a:xfrm>
            <a:off x="2384425" y="2662238"/>
            <a:ext cx="412750" cy="63500"/>
          </a:xfrm>
          <a:custGeom>
            <a:avLst/>
            <a:gdLst/>
            <a:ahLst/>
            <a:cxnLst>
              <a:cxn ang="0">
                <a:pos x="193" y="40"/>
              </a:cxn>
              <a:cxn ang="0">
                <a:pos x="260" y="0"/>
              </a:cxn>
              <a:cxn ang="0">
                <a:pos x="67" y="0"/>
              </a:cxn>
              <a:cxn ang="0">
                <a:pos x="0" y="40"/>
              </a:cxn>
              <a:cxn ang="0">
                <a:pos x="193" y="40"/>
              </a:cxn>
            </a:cxnLst>
            <a:rect l="0" t="0" r="r" b="b"/>
            <a:pathLst>
              <a:path w="260" h="40">
                <a:moveTo>
                  <a:pt x="193" y="40"/>
                </a:moveTo>
                <a:lnTo>
                  <a:pt x="260" y="0"/>
                </a:lnTo>
                <a:lnTo>
                  <a:pt x="67" y="0"/>
                </a:lnTo>
                <a:lnTo>
                  <a:pt x="0" y="40"/>
                </a:lnTo>
                <a:lnTo>
                  <a:pt x="193" y="40"/>
                </a:lnTo>
                <a:close/>
              </a:path>
            </a:pathLst>
          </a:custGeom>
          <a:solidFill>
            <a:srgbClr val="BFBF99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71" name="Freeform 55"/>
          <p:cNvSpPr>
            <a:spLocks/>
          </p:cNvSpPr>
          <p:nvPr/>
        </p:nvSpPr>
        <p:spPr bwMode="auto">
          <a:xfrm>
            <a:off x="3011488" y="4637088"/>
            <a:ext cx="107950" cy="1036637"/>
          </a:xfrm>
          <a:custGeom>
            <a:avLst/>
            <a:gdLst/>
            <a:ahLst/>
            <a:cxnLst>
              <a:cxn ang="0">
                <a:pos x="0" y="653"/>
              </a:cxn>
              <a:cxn ang="0">
                <a:pos x="0" y="34"/>
              </a:cxn>
              <a:cxn ang="0">
                <a:pos x="68" y="0"/>
              </a:cxn>
              <a:cxn ang="0">
                <a:pos x="68" y="619"/>
              </a:cxn>
              <a:cxn ang="0">
                <a:pos x="0" y="653"/>
              </a:cxn>
            </a:cxnLst>
            <a:rect l="0" t="0" r="r" b="b"/>
            <a:pathLst>
              <a:path w="68" h="653">
                <a:moveTo>
                  <a:pt x="0" y="653"/>
                </a:moveTo>
                <a:lnTo>
                  <a:pt x="0" y="34"/>
                </a:lnTo>
                <a:lnTo>
                  <a:pt x="68" y="0"/>
                </a:lnTo>
                <a:lnTo>
                  <a:pt x="68" y="619"/>
                </a:lnTo>
                <a:lnTo>
                  <a:pt x="0" y="653"/>
                </a:lnTo>
                <a:close/>
              </a:path>
            </a:pathLst>
          </a:custGeom>
          <a:solidFill>
            <a:srgbClr val="6680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72" name="Rectangle 56"/>
          <p:cNvSpPr>
            <a:spLocks noChangeArrowheads="1"/>
          </p:cNvSpPr>
          <p:nvPr/>
        </p:nvSpPr>
        <p:spPr bwMode="auto">
          <a:xfrm>
            <a:off x="2690813" y="4691063"/>
            <a:ext cx="320675" cy="982662"/>
          </a:xfrm>
          <a:prstGeom prst="rect">
            <a:avLst/>
          </a:prstGeom>
          <a:solidFill>
            <a:srgbClr val="CC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73" name="Freeform 57"/>
          <p:cNvSpPr>
            <a:spLocks/>
          </p:cNvSpPr>
          <p:nvPr/>
        </p:nvSpPr>
        <p:spPr bwMode="auto">
          <a:xfrm>
            <a:off x="2690813" y="4637088"/>
            <a:ext cx="428625" cy="53975"/>
          </a:xfrm>
          <a:custGeom>
            <a:avLst/>
            <a:gdLst/>
            <a:ahLst/>
            <a:cxnLst>
              <a:cxn ang="0">
                <a:pos x="202" y="34"/>
              </a:cxn>
              <a:cxn ang="0">
                <a:pos x="270" y="0"/>
              </a:cxn>
              <a:cxn ang="0">
                <a:pos x="67" y="0"/>
              </a:cxn>
              <a:cxn ang="0">
                <a:pos x="0" y="34"/>
              </a:cxn>
              <a:cxn ang="0">
                <a:pos x="202" y="34"/>
              </a:cxn>
            </a:cxnLst>
            <a:rect l="0" t="0" r="r" b="b"/>
            <a:pathLst>
              <a:path w="270" h="34">
                <a:moveTo>
                  <a:pt x="202" y="34"/>
                </a:moveTo>
                <a:lnTo>
                  <a:pt x="270" y="0"/>
                </a:lnTo>
                <a:lnTo>
                  <a:pt x="67" y="0"/>
                </a:lnTo>
                <a:lnTo>
                  <a:pt x="0" y="34"/>
                </a:lnTo>
                <a:lnTo>
                  <a:pt x="202" y="34"/>
                </a:lnTo>
                <a:close/>
              </a:path>
            </a:pathLst>
          </a:custGeom>
          <a:solidFill>
            <a:srgbClr val="99BF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74" name="Freeform 58"/>
          <p:cNvSpPr>
            <a:spLocks/>
          </p:cNvSpPr>
          <p:nvPr/>
        </p:nvSpPr>
        <p:spPr bwMode="auto">
          <a:xfrm>
            <a:off x="3317875" y="3932238"/>
            <a:ext cx="106363" cy="1741487"/>
          </a:xfrm>
          <a:custGeom>
            <a:avLst/>
            <a:gdLst/>
            <a:ahLst/>
            <a:cxnLst>
              <a:cxn ang="0">
                <a:pos x="0" y="1097"/>
              </a:cxn>
              <a:cxn ang="0">
                <a:pos x="0" y="34"/>
              </a:cxn>
              <a:cxn ang="0">
                <a:pos x="67" y="0"/>
              </a:cxn>
              <a:cxn ang="0">
                <a:pos x="67" y="1063"/>
              </a:cxn>
              <a:cxn ang="0">
                <a:pos x="0" y="1097"/>
              </a:cxn>
            </a:cxnLst>
            <a:rect l="0" t="0" r="r" b="b"/>
            <a:pathLst>
              <a:path w="67" h="1097">
                <a:moveTo>
                  <a:pt x="0" y="1097"/>
                </a:moveTo>
                <a:lnTo>
                  <a:pt x="0" y="34"/>
                </a:lnTo>
                <a:lnTo>
                  <a:pt x="67" y="0"/>
                </a:lnTo>
                <a:lnTo>
                  <a:pt x="67" y="1063"/>
                </a:lnTo>
                <a:lnTo>
                  <a:pt x="0" y="1097"/>
                </a:lnTo>
                <a:close/>
              </a:path>
            </a:pathLst>
          </a:custGeom>
          <a:solidFill>
            <a:srgbClr val="330033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75" name="Rectangle 59"/>
          <p:cNvSpPr>
            <a:spLocks noChangeArrowheads="1"/>
          </p:cNvSpPr>
          <p:nvPr/>
        </p:nvSpPr>
        <p:spPr bwMode="auto">
          <a:xfrm>
            <a:off x="3011488" y="3986213"/>
            <a:ext cx="306387" cy="1687512"/>
          </a:xfrm>
          <a:prstGeom prst="rect">
            <a:avLst/>
          </a:prstGeom>
          <a:solidFill>
            <a:srgbClr val="6600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76" name="Freeform 60"/>
          <p:cNvSpPr>
            <a:spLocks/>
          </p:cNvSpPr>
          <p:nvPr/>
        </p:nvSpPr>
        <p:spPr bwMode="auto">
          <a:xfrm>
            <a:off x="3011488" y="3932238"/>
            <a:ext cx="412750" cy="53975"/>
          </a:xfrm>
          <a:custGeom>
            <a:avLst/>
            <a:gdLst/>
            <a:ahLst/>
            <a:cxnLst>
              <a:cxn ang="0">
                <a:pos x="193" y="34"/>
              </a:cxn>
              <a:cxn ang="0">
                <a:pos x="260" y="0"/>
              </a:cxn>
              <a:cxn ang="0">
                <a:pos x="68" y="0"/>
              </a:cxn>
              <a:cxn ang="0">
                <a:pos x="0" y="34"/>
              </a:cxn>
              <a:cxn ang="0">
                <a:pos x="193" y="34"/>
              </a:cxn>
            </a:cxnLst>
            <a:rect l="0" t="0" r="r" b="b"/>
            <a:pathLst>
              <a:path w="260" h="34">
                <a:moveTo>
                  <a:pt x="193" y="34"/>
                </a:moveTo>
                <a:lnTo>
                  <a:pt x="260" y="0"/>
                </a:lnTo>
                <a:lnTo>
                  <a:pt x="68" y="0"/>
                </a:lnTo>
                <a:lnTo>
                  <a:pt x="0" y="34"/>
                </a:lnTo>
                <a:lnTo>
                  <a:pt x="193" y="34"/>
                </a:lnTo>
                <a:close/>
              </a:path>
            </a:pathLst>
          </a:custGeom>
          <a:solidFill>
            <a:srgbClr val="4D004D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77" name="Freeform 61"/>
          <p:cNvSpPr>
            <a:spLocks/>
          </p:cNvSpPr>
          <p:nvPr/>
        </p:nvSpPr>
        <p:spPr bwMode="auto">
          <a:xfrm>
            <a:off x="3638550" y="4264025"/>
            <a:ext cx="107950" cy="1409700"/>
          </a:xfrm>
          <a:custGeom>
            <a:avLst/>
            <a:gdLst/>
            <a:ahLst/>
            <a:cxnLst>
              <a:cxn ang="0">
                <a:pos x="0" y="888"/>
              </a:cxn>
              <a:cxn ang="0">
                <a:pos x="0" y="40"/>
              </a:cxn>
              <a:cxn ang="0">
                <a:pos x="68" y="0"/>
              </a:cxn>
              <a:cxn ang="0">
                <a:pos x="68" y="854"/>
              </a:cxn>
              <a:cxn ang="0">
                <a:pos x="0" y="888"/>
              </a:cxn>
            </a:cxnLst>
            <a:rect l="0" t="0" r="r" b="b"/>
            <a:pathLst>
              <a:path w="68" h="888">
                <a:moveTo>
                  <a:pt x="0" y="888"/>
                </a:moveTo>
                <a:lnTo>
                  <a:pt x="0" y="40"/>
                </a:lnTo>
                <a:lnTo>
                  <a:pt x="68" y="0"/>
                </a:lnTo>
                <a:lnTo>
                  <a:pt x="68" y="854"/>
                </a:lnTo>
                <a:lnTo>
                  <a:pt x="0" y="888"/>
                </a:lnTo>
                <a:close/>
              </a:path>
            </a:pathLst>
          </a:custGeom>
          <a:solidFill>
            <a:srgbClr val="80404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78" name="Rectangle 62"/>
          <p:cNvSpPr>
            <a:spLocks noChangeArrowheads="1"/>
          </p:cNvSpPr>
          <p:nvPr/>
        </p:nvSpPr>
        <p:spPr bwMode="auto">
          <a:xfrm>
            <a:off x="3317875" y="4327525"/>
            <a:ext cx="320675" cy="1346200"/>
          </a:xfrm>
          <a:prstGeom prst="rect">
            <a:avLst/>
          </a:prstGeom>
          <a:solidFill>
            <a:srgbClr val="FF8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79" name="Freeform 63"/>
          <p:cNvSpPr>
            <a:spLocks/>
          </p:cNvSpPr>
          <p:nvPr/>
        </p:nvSpPr>
        <p:spPr bwMode="auto">
          <a:xfrm>
            <a:off x="3317875" y="4264025"/>
            <a:ext cx="428625" cy="63500"/>
          </a:xfrm>
          <a:custGeom>
            <a:avLst/>
            <a:gdLst/>
            <a:ahLst/>
            <a:cxnLst>
              <a:cxn ang="0">
                <a:pos x="202" y="40"/>
              </a:cxn>
              <a:cxn ang="0">
                <a:pos x="270" y="0"/>
              </a:cxn>
              <a:cxn ang="0">
                <a:pos x="67" y="0"/>
              </a:cxn>
              <a:cxn ang="0">
                <a:pos x="0" y="40"/>
              </a:cxn>
              <a:cxn ang="0">
                <a:pos x="202" y="40"/>
              </a:cxn>
            </a:cxnLst>
            <a:rect l="0" t="0" r="r" b="b"/>
            <a:pathLst>
              <a:path w="270" h="40">
                <a:moveTo>
                  <a:pt x="202" y="40"/>
                </a:moveTo>
                <a:lnTo>
                  <a:pt x="270" y="0"/>
                </a:lnTo>
                <a:lnTo>
                  <a:pt x="67" y="0"/>
                </a:lnTo>
                <a:lnTo>
                  <a:pt x="0" y="40"/>
                </a:lnTo>
                <a:lnTo>
                  <a:pt x="202" y="40"/>
                </a:lnTo>
                <a:close/>
              </a:path>
            </a:pathLst>
          </a:custGeom>
          <a:solidFill>
            <a:srgbClr val="BF606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80" name="Freeform 64"/>
          <p:cNvSpPr>
            <a:spLocks/>
          </p:cNvSpPr>
          <p:nvPr/>
        </p:nvSpPr>
        <p:spPr bwMode="auto">
          <a:xfrm>
            <a:off x="3944938" y="3462338"/>
            <a:ext cx="107950" cy="2211387"/>
          </a:xfrm>
          <a:custGeom>
            <a:avLst/>
            <a:gdLst/>
            <a:ahLst/>
            <a:cxnLst>
              <a:cxn ang="0">
                <a:pos x="0" y="1393"/>
              </a:cxn>
              <a:cxn ang="0">
                <a:pos x="0" y="34"/>
              </a:cxn>
              <a:cxn ang="0">
                <a:pos x="68" y="0"/>
              </a:cxn>
              <a:cxn ang="0">
                <a:pos x="68" y="1359"/>
              </a:cxn>
              <a:cxn ang="0">
                <a:pos x="0" y="1393"/>
              </a:cxn>
            </a:cxnLst>
            <a:rect l="0" t="0" r="r" b="b"/>
            <a:pathLst>
              <a:path w="68" h="1393">
                <a:moveTo>
                  <a:pt x="0" y="1393"/>
                </a:moveTo>
                <a:lnTo>
                  <a:pt x="0" y="34"/>
                </a:lnTo>
                <a:lnTo>
                  <a:pt x="68" y="0"/>
                </a:lnTo>
                <a:lnTo>
                  <a:pt x="68" y="1359"/>
                </a:lnTo>
                <a:lnTo>
                  <a:pt x="0" y="1393"/>
                </a:lnTo>
                <a:close/>
              </a:path>
            </a:pathLst>
          </a:custGeom>
          <a:solidFill>
            <a:srgbClr val="003366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81" name="Rectangle 65"/>
          <p:cNvSpPr>
            <a:spLocks noChangeArrowheads="1"/>
          </p:cNvSpPr>
          <p:nvPr/>
        </p:nvSpPr>
        <p:spPr bwMode="auto">
          <a:xfrm>
            <a:off x="3638550" y="3516313"/>
            <a:ext cx="306388" cy="2157412"/>
          </a:xfrm>
          <a:prstGeom prst="rect">
            <a:avLst/>
          </a:prstGeom>
          <a:solidFill>
            <a:srgbClr val="0066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82" name="Freeform 66"/>
          <p:cNvSpPr>
            <a:spLocks/>
          </p:cNvSpPr>
          <p:nvPr/>
        </p:nvSpPr>
        <p:spPr bwMode="auto">
          <a:xfrm>
            <a:off x="3638550" y="3462338"/>
            <a:ext cx="414338" cy="53975"/>
          </a:xfrm>
          <a:custGeom>
            <a:avLst/>
            <a:gdLst/>
            <a:ahLst/>
            <a:cxnLst>
              <a:cxn ang="0">
                <a:pos x="193" y="34"/>
              </a:cxn>
              <a:cxn ang="0">
                <a:pos x="261" y="0"/>
              </a:cxn>
              <a:cxn ang="0">
                <a:pos x="68" y="0"/>
              </a:cxn>
              <a:cxn ang="0">
                <a:pos x="0" y="34"/>
              </a:cxn>
              <a:cxn ang="0">
                <a:pos x="193" y="34"/>
              </a:cxn>
            </a:cxnLst>
            <a:rect l="0" t="0" r="r" b="b"/>
            <a:pathLst>
              <a:path w="261" h="34">
                <a:moveTo>
                  <a:pt x="193" y="34"/>
                </a:moveTo>
                <a:lnTo>
                  <a:pt x="261" y="0"/>
                </a:lnTo>
                <a:lnTo>
                  <a:pt x="68" y="0"/>
                </a:lnTo>
                <a:lnTo>
                  <a:pt x="0" y="34"/>
                </a:lnTo>
                <a:lnTo>
                  <a:pt x="193" y="34"/>
                </a:lnTo>
                <a:close/>
              </a:path>
            </a:pathLst>
          </a:custGeom>
          <a:solidFill>
            <a:srgbClr val="004D99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83" name="Freeform 67"/>
          <p:cNvSpPr>
            <a:spLocks/>
          </p:cNvSpPr>
          <p:nvPr/>
        </p:nvSpPr>
        <p:spPr bwMode="auto">
          <a:xfrm>
            <a:off x="4267200" y="4519613"/>
            <a:ext cx="106363" cy="1154112"/>
          </a:xfrm>
          <a:custGeom>
            <a:avLst/>
            <a:gdLst/>
            <a:ahLst/>
            <a:cxnLst>
              <a:cxn ang="0">
                <a:pos x="0" y="727"/>
              </a:cxn>
              <a:cxn ang="0">
                <a:pos x="0" y="41"/>
              </a:cxn>
              <a:cxn ang="0">
                <a:pos x="67" y="0"/>
              </a:cxn>
              <a:cxn ang="0">
                <a:pos x="67" y="693"/>
              </a:cxn>
              <a:cxn ang="0">
                <a:pos x="0" y="727"/>
              </a:cxn>
            </a:cxnLst>
            <a:rect l="0" t="0" r="r" b="b"/>
            <a:pathLst>
              <a:path w="67" h="727">
                <a:moveTo>
                  <a:pt x="0" y="727"/>
                </a:moveTo>
                <a:lnTo>
                  <a:pt x="0" y="41"/>
                </a:lnTo>
                <a:lnTo>
                  <a:pt x="67" y="0"/>
                </a:lnTo>
                <a:lnTo>
                  <a:pt x="67" y="693"/>
                </a:lnTo>
                <a:lnTo>
                  <a:pt x="0" y="727"/>
                </a:lnTo>
                <a:close/>
              </a:path>
            </a:pathLst>
          </a:custGeom>
          <a:solidFill>
            <a:srgbClr val="6666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84" name="Rectangle 68"/>
          <p:cNvSpPr>
            <a:spLocks noChangeArrowheads="1"/>
          </p:cNvSpPr>
          <p:nvPr/>
        </p:nvSpPr>
        <p:spPr bwMode="auto">
          <a:xfrm>
            <a:off x="3944938" y="4584700"/>
            <a:ext cx="322262" cy="1089025"/>
          </a:xfrm>
          <a:prstGeom prst="rect">
            <a:avLst/>
          </a:prstGeom>
          <a:solidFill>
            <a:srgbClr val="CCCC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85" name="Freeform 69"/>
          <p:cNvSpPr>
            <a:spLocks/>
          </p:cNvSpPr>
          <p:nvPr/>
        </p:nvSpPr>
        <p:spPr bwMode="auto">
          <a:xfrm>
            <a:off x="3944938" y="4519613"/>
            <a:ext cx="428625" cy="65087"/>
          </a:xfrm>
          <a:custGeom>
            <a:avLst/>
            <a:gdLst/>
            <a:ahLst/>
            <a:cxnLst>
              <a:cxn ang="0">
                <a:pos x="203" y="41"/>
              </a:cxn>
              <a:cxn ang="0">
                <a:pos x="270" y="0"/>
              </a:cxn>
              <a:cxn ang="0">
                <a:pos x="68" y="0"/>
              </a:cxn>
              <a:cxn ang="0">
                <a:pos x="0" y="41"/>
              </a:cxn>
              <a:cxn ang="0">
                <a:pos x="203" y="41"/>
              </a:cxn>
            </a:cxnLst>
            <a:rect l="0" t="0" r="r" b="b"/>
            <a:pathLst>
              <a:path w="270" h="41">
                <a:moveTo>
                  <a:pt x="203" y="41"/>
                </a:moveTo>
                <a:lnTo>
                  <a:pt x="270" y="0"/>
                </a:lnTo>
                <a:lnTo>
                  <a:pt x="68" y="0"/>
                </a:lnTo>
                <a:lnTo>
                  <a:pt x="0" y="41"/>
                </a:lnTo>
                <a:lnTo>
                  <a:pt x="203" y="41"/>
                </a:lnTo>
                <a:close/>
              </a:path>
            </a:pathLst>
          </a:custGeom>
          <a:solidFill>
            <a:srgbClr val="9999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86" name="Freeform 70"/>
          <p:cNvSpPr>
            <a:spLocks/>
          </p:cNvSpPr>
          <p:nvPr/>
        </p:nvSpPr>
        <p:spPr bwMode="auto">
          <a:xfrm>
            <a:off x="4572000" y="4519613"/>
            <a:ext cx="107950" cy="1154112"/>
          </a:xfrm>
          <a:custGeom>
            <a:avLst/>
            <a:gdLst/>
            <a:ahLst/>
            <a:cxnLst>
              <a:cxn ang="0">
                <a:pos x="0" y="727"/>
              </a:cxn>
              <a:cxn ang="0">
                <a:pos x="0" y="41"/>
              </a:cxn>
              <a:cxn ang="0">
                <a:pos x="68" y="0"/>
              </a:cxn>
              <a:cxn ang="0">
                <a:pos x="68" y="693"/>
              </a:cxn>
              <a:cxn ang="0">
                <a:pos x="0" y="727"/>
              </a:cxn>
            </a:cxnLst>
            <a:rect l="0" t="0" r="r" b="b"/>
            <a:pathLst>
              <a:path w="68" h="727">
                <a:moveTo>
                  <a:pt x="0" y="727"/>
                </a:moveTo>
                <a:lnTo>
                  <a:pt x="0" y="41"/>
                </a:lnTo>
                <a:lnTo>
                  <a:pt x="68" y="0"/>
                </a:lnTo>
                <a:lnTo>
                  <a:pt x="68" y="693"/>
                </a:lnTo>
                <a:lnTo>
                  <a:pt x="0" y="727"/>
                </a:lnTo>
                <a:close/>
              </a:path>
            </a:pathLst>
          </a:custGeom>
          <a:solidFill>
            <a:srgbClr val="00004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87" name="Rectangle 71"/>
          <p:cNvSpPr>
            <a:spLocks noChangeArrowheads="1"/>
          </p:cNvSpPr>
          <p:nvPr/>
        </p:nvSpPr>
        <p:spPr bwMode="auto">
          <a:xfrm>
            <a:off x="4267200" y="4584700"/>
            <a:ext cx="304800" cy="1089025"/>
          </a:xfrm>
          <a:prstGeom prst="rect">
            <a:avLst/>
          </a:prstGeom>
          <a:solidFill>
            <a:srgbClr val="000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88" name="Freeform 72"/>
          <p:cNvSpPr>
            <a:spLocks/>
          </p:cNvSpPr>
          <p:nvPr/>
        </p:nvSpPr>
        <p:spPr bwMode="auto">
          <a:xfrm>
            <a:off x="4267200" y="4519613"/>
            <a:ext cx="412750" cy="65087"/>
          </a:xfrm>
          <a:custGeom>
            <a:avLst/>
            <a:gdLst/>
            <a:ahLst/>
            <a:cxnLst>
              <a:cxn ang="0">
                <a:pos x="192" y="41"/>
              </a:cxn>
              <a:cxn ang="0">
                <a:pos x="260" y="0"/>
              </a:cxn>
              <a:cxn ang="0">
                <a:pos x="67" y="0"/>
              </a:cxn>
              <a:cxn ang="0">
                <a:pos x="0" y="41"/>
              </a:cxn>
              <a:cxn ang="0">
                <a:pos x="192" y="41"/>
              </a:cxn>
            </a:cxnLst>
            <a:rect l="0" t="0" r="r" b="b"/>
            <a:pathLst>
              <a:path w="260" h="41">
                <a:moveTo>
                  <a:pt x="192" y="41"/>
                </a:moveTo>
                <a:lnTo>
                  <a:pt x="260" y="0"/>
                </a:lnTo>
                <a:lnTo>
                  <a:pt x="67" y="0"/>
                </a:lnTo>
                <a:lnTo>
                  <a:pt x="0" y="41"/>
                </a:lnTo>
                <a:lnTo>
                  <a:pt x="192" y="41"/>
                </a:lnTo>
                <a:close/>
              </a:path>
            </a:pathLst>
          </a:custGeom>
          <a:solidFill>
            <a:srgbClr val="00006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89" name="Freeform 73"/>
          <p:cNvSpPr>
            <a:spLocks/>
          </p:cNvSpPr>
          <p:nvPr/>
        </p:nvSpPr>
        <p:spPr bwMode="auto">
          <a:xfrm>
            <a:off x="4894263" y="4584700"/>
            <a:ext cx="106362" cy="1089025"/>
          </a:xfrm>
          <a:custGeom>
            <a:avLst/>
            <a:gdLst/>
            <a:ahLst/>
            <a:cxnLst>
              <a:cxn ang="0">
                <a:pos x="0" y="686"/>
              </a:cxn>
              <a:cxn ang="0">
                <a:pos x="0" y="40"/>
              </a:cxn>
              <a:cxn ang="0">
                <a:pos x="67" y="0"/>
              </a:cxn>
              <a:cxn ang="0">
                <a:pos x="67" y="652"/>
              </a:cxn>
              <a:cxn ang="0">
                <a:pos x="0" y="686"/>
              </a:cxn>
            </a:cxnLst>
            <a:rect l="0" t="0" r="r" b="b"/>
            <a:pathLst>
              <a:path w="67" h="686">
                <a:moveTo>
                  <a:pt x="0" y="686"/>
                </a:moveTo>
                <a:lnTo>
                  <a:pt x="0" y="40"/>
                </a:lnTo>
                <a:lnTo>
                  <a:pt x="67" y="0"/>
                </a:lnTo>
                <a:lnTo>
                  <a:pt x="67" y="652"/>
                </a:lnTo>
                <a:lnTo>
                  <a:pt x="0" y="686"/>
                </a:lnTo>
                <a:close/>
              </a:path>
            </a:pathLst>
          </a:custGeom>
          <a:solidFill>
            <a:srgbClr val="8000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90" name="Rectangle 74"/>
          <p:cNvSpPr>
            <a:spLocks noChangeArrowheads="1"/>
          </p:cNvSpPr>
          <p:nvPr/>
        </p:nvSpPr>
        <p:spPr bwMode="auto">
          <a:xfrm>
            <a:off x="4572000" y="4648200"/>
            <a:ext cx="322263" cy="1025525"/>
          </a:xfrm>
          <a:prstGeom prst="rect">
            <a:avLst/>
          </a:prstGeom>
          <a:solidFill>
            <a:srgbClr val="FF00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91" name="Freeform 75"/>
          <p:cNvSpPr>
            <a:spLocks/>
          </p:cNvSpPr>
          <p:nvPr/>
        </p:nvSpPr>
        <p:spPr bwMode="auto">
          <a:xfrm>
            <a:off x="4572000" y="4584700"/>
            <a:ext cx="428625" cy="63500"/>
          </a:xfrm>
          <a:custGeom>
            <a:avLst/>
            <a:gdLst/>
            <a:ahLst/>
            <a:cxnLst>
              <a:cxn ang="0">
                <a:pos x="203" y="40"/>
              </a:cxn>
              <a:cxn ang="0">
                <a:pos x="270" y="0"/>
              </a:cxn>
              <a:cxn ang="0">
                <a:pos x="68" y="0"/>
              </a:cxn>
              <a:cxn ang="0">
                <a:pos x="0" y="40"/>
              </a:cxn>
              <a:cxn ang="0">
                <a:pos x="203" y="40"/>
              </a:cxn>
            </a:cxnLst>
            <a:rect l="0" t="0" r="r" b="b"/>
            <a:pathLst>
              <a:path w="270" h="40">
                <a:moveTo>
                  <a:pt x="203" y="40"/>
                </a:moveTo>
                <a:lnTo>
                  <a:pt x="270" y="0"/>
                </a:lnTo>
                <a:lnTo>
                  <a:pt x="68" y="0"/>
                </a:lnTo>
                <a:lnTo>
                  <a:pt x="0" y="40"/>
                </a:lnTo>
                <a:lnTo>
                  <a:pt x="203" y="40"/>
                </a:lnTo>
                <a:close/>
              </a:path>
            </a:pathLst>
          </a:custGeom>
          <a:solidFill>
            <a:srgbClr val="BF00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92" name="Freeform 76"/>
          <p:cNvSpPr>
            <a:spLocks/>
          </p:cNvSpPr>
          <p:nvPr/>
        </p:nvSpPr>
        <p:spPr bwMode="auto">
          <a:xfrm>
            <a:off x="4894263" y="5619750"/>
            <a:ext cx="412750" cy="53975"/>
          </a:xfrm>
          <a:custGeom>
            <a:avLst/>
            <a:gdLst/>
            <a:ahLst/>
            <a:cxnLst>
              <a:cxn ang="0">
                <a:pos x="193" y="34"/>
              </a:cxn>
              <a:cxn ang="0">
                <a:pos x="260" y="0"/>
              </a:cxn>
              <a:cxn ang="0">
                <a:pos x="67" y="0"/>
              </a:cxn>
              <a:cxn ang="0">
                <a:pos x="0" y="34"/>
              </a:cxn>
              <a:cxn ang="0">
                <a:pos x="193" y="34"/>
              </a:cxn>
            </a:cxnLst>
            <a:rect l="0" t="0" r="r" b="b"/>
            <a:pathLst>
              <a:path w="260" h="34">
                <a:moveTo>
                  <a:pt x="193" y="34"/>
                </a:moveTo>
                <a:lnTo>
                  <a:pt x="260" y="0"/>
                </a:lnTo>
                <a:lnTo>
                  <a:pt x="67" y="0"/>
                </a:lnTo>
                <a:lnTo>
                  <a:pt x="0" y="34"/>
                </a:lnTo>
                <a:lnTo>
                  <a:pt x="193" y="34"/>
                </a:lnTo>
                <a:close/>
              </a:path>
            </a:pathLst>
          </a:custGeom>
          <a:solidFill>
            <a:srgbClr val="BFBF0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93" name="Line 77"/>
          <p:cNvSpPr>
            <a:spLocks noChangeShapeType="1"/>
          </p:cNvSpPr>
          <p:nvPr/>
        </p:nvSpPr>
        <p:spPr bwMode="auto">
          <a:xfrm flipV="1">
            <a:off x="1435100" y="2266950"/>
            <a:ext cx="1588" cy="344963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94" name="Line 78"/>
          <p:cNvSpPr>
            <a:spLocks noChangeShapeType="1"/>
          </p:cNvSpPr>
          <p:nvPr/>
        </p:nvSpPr>
        <p:spPr bwMode="auto">
          <a:xfrm flipH="1">
            <a:off x="1374775" y="5716588"/>
            <a:ext cx="603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95" name="Line 79"/>
          <p:cNvSpPr>
            <a:spLocks noChangeShapeType="1"/>
          </p:cNvSpPr>
          <p:nvPr/>
        </p:nvSpPr>
        <p:spPr bwMode="auto">
          <a:xfrm flipH="1">
            <a:off x="1374775" y="5224463"/>
            <a:ext cx="603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96" name="Line 80"/>
          <p:cNvSpPr>
            <a:spLocks noChangeShapeType="1"/>
          </p:cNvSpPr>
          <p:nvPr/>
        </p:nvSpPr>
        <p:spPr bwMode="auto">
          <a:xfrm flipH="1">
            <a:off x="1374775" y="4733925"/>
            <a:ext cx="60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97" name="Line 81"/>
          <p:cNvSpPr>
            <a:spLocks noChangeShapeType="1"/>
          </p:cNvSpPr>
          <p:nvPr/>
        </p:nvSpPr>
        <p:spPr bwMode="auto">
          <a:xfrm flipH="1">
            <a:off x="1374775" y="4241800"/>
            <a:ext cx="60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98" name="Line 82"/>
          <p:cNvSpPr>
            <a:spLocks noChangeShapeType="1"/>
          </p:cNvSpPr>
          <p:nvPr/>
        </p:nvSpPr>
        <p:spPr bwMode="auto">
          <a:xfrm flipH="1">
            <a:off x="1374775" y="3751263"/>
            <a:ext cx="603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99" name="Line 83"/>
          <p:cNvSpPr>
            <a:spLocks noChangeShapeType="1"/>
          </p:cNvSpPr>
          <p:nvPr/>
        </p:nvSpPr>
        <p:spPr bwMode="auto">
          <a:xfrm flipH="1">
            <a:off x="1374775" y="3249613"/>
            <a:ext cx="603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00" name="Line 84"/>
          <p:cNvSpPr>
            <a:spLocks noChangeShapeType="1"/>
          </p:cNvSpPr>
          <p:nvPr/>
        </p:nvSpPr>
        <p:spPr bwMode="auto">
          <a:xfrm flipH="1">
            <a:off x="1374775" y="2757488"/>
            <a:ext cx="603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01" name="Line 85"/>
          <p:cNvSpPr>
            <a:spLocks noChangeShapeType="1"/>
          </p:cNvSpPr>
          <p:nvPr/>
        </p:nvSpPr>
        <p:spPr bwMode="auto">
          <a:xfrm flipH="1">
            <a:off x="1374775" y="2266950"/>
            <a:ext cx="603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02" name="Rectangle 86"/>
          <p:cNvSpPr>
            <a:spLocks noChangeArrowheads="1"/>
          </p:cNvSpPr>
          <p:nvPr/>
        </p:nvSpPr>
        <p:spPr bwMode="auto">
          <a:xfrm>
            <a:off x="962025" y="5630863"/>
            <a:ext cx="4746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0,00</a:t>
            </a:r>
            <a:endParaRPr lang="en-US"/>
          </a:p>
        </p:txBody>
      </p:sp>
      <p:sp>
        <p:nvSpPr>
          <p:cNvPr id="34903" name="Rectangle 87"/>
          <p:cNvSpPr>
            <a:spLocks noChangeArrowheads="1"/>
          </p:cNvSpPr>
          <p:nvPr/>
        </p:nvSpPr>
        <p:spPr bwMode="auto">
          <a:xfrm>
            <a:off x="962025" y="5138738"/>
            <a:ext cx="4746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1,00</a:t>
            </a:r>
            <a:endParaRPr lang="en-US"/>
          </a:p>
        </p:txBody>
      </p:sp>
      <p:sp>
        <p:nvSpPr>
          <p:cNvPr id="34904" name="Rectangle 88"/>
          <p:cNvSpPr>
            <a:spLocks noChangeArrowheads="1"/>
          </p:cNvSpPr>
          <p:nvPr/>
        </p:nvSpPr>
        <p:spPr bwMode="auto">
          <a:xfrm>
            <a:off x="962025" y="4648200"/>
            <a:ext cx="4746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2,00</a:t>
            </a:r>
            <a:endParaRPr lang="en-US"/>
          </a:p>
        </p:txBody>
      </p:sp>
      <p:sp>
        <p:nvSpPr>
          <p:cNvPr id="34905" name="Rectangle 89"/>
          <p:cNvSpPr>
            <a:spLocks noChangeArrowheads="1"/>
          </p:cNvSpPr>
          <p:nvPr/>
        </p:nvSpPr>
        <p:spPr bwMode="auto">
          <a:xfrm>
            <a:off x="962025" y="4157663"/>
            <a:ext cx="4746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3,00</a:t>
            </a:r>
            <a:endParaRPr lang="en-US"/>
          </a:p>
        </p:txBody>
      </p:sp>
      <p:sp>
        <p:nvSpPr>
          <p:cNvPr id="34906" name="Rectangle 90"/>
          <p:cNvSpPr>
            <a:spLocks noChangeArrowheads="1"/>
          </p:cNvSpPr>
          <p:nvPr/>
        </p:nvSpPr>
        <p:spPr bwMode="auto">
          <a:xfrm>
            <a:off x="962025" y="3665538"/>
            <a:ext cx="4746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4,00</a:t>
            </a:r>
            <a:endParaRPr lang="en-US"/>
          </a:p>
        </p:txBody>
      </p:sp>
      <p:sp>
        <p:nvSpPr>
          <p:cNvPr id="34907" name="Rectangle 91"/>
          <p:cNvSpPr>
            <a:spLocks noChangeArrowheads="1"/>
          </p:cNvSpPr>
          <p:nvPr/>
        </p:nvSpPr>
        <p:spPr bwMode="auto">
          <a:xfrm>
            <a:off x="962025" y="3163888"/>
            <a:ext cx="4746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5,00</a:t>
            </a:r>
            <a:endParaRPr lang="en-US"/>
          </a:p>
        </p:txBody>
      </p:sp>
      <p:sp>
        <p:nvSpPr>
          <p:cNvPr id="34908" name="Rectangle 92"/>
          <p:cNvSpPr>
            <a:spLocks noChangeArrowheads="1"/>
          </p:cNvSpPr>
          <p:nvPr/>
        </p:nvSpPr>
        <p:spPr bwMode="auto">
          <a:xfrm>
            <a:off x="962025" y="2671763"/>
            <a:ext cx="4746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6,00</a:t>
            </a:r>
            <a:endParaRPr lang="en-US"/>
          </a:p>
        </p:txBody>
      </p:sp>
      <p:sp>
        <p:nvSpPr>
          <p:cNvPr id="34909" name="Rectangle 93"/>
          <p:cNvSpPr>
            <a:spLocks noChangeArrowheads="1"/>
          </p:cNvSpPr>
          <p:nvPr/>
        </p:nvSpPr>
        <p:spPr bwMode="auto">
          <a:xfrm>
            <a:off x="962025" y="2181225"/>
            <a:ext cx="4746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7,00</a:t>
            </a:r>
            <a:endParaRPr lang="en-US"/>
          </a:p>
        </p:txBody>
      </p:sp>
      <p:sp>
        <p:nvSpPr>
          <p:cNvPr id="34910" name="Line 94"/>
          <p:cNvSpPr>
            <a:spLocks noChangeShapeType="1"/>
          </p:cNvSpPr>
          <p:nvPr/>
        </p:nvSpPr>
        <p:spPr bwMode="auto">
          <a:xfrm>
            <a:off x="1435100" y="5716588"/>
            <a:ext cx="39179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11" name="Line 95"/>
          <p:cNvSpPr>
            <a:spLocks noChangeShapeType="1"/>
          </p:cNvSpPr>
          <p:nvPr/>
        </p:nvSpPr>
        <p:spPr bwMode="auto">
          <a:xfrm>
            <a:off x="1435100" y="5716588"/>
            <a:ext cx="1588" cy="428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12" name="Line 96"/>
          <p:cNvSpPr>
            <a:spLocks noChangeShapeType="1"/>
          </p:cNvSpPr>
          <p:nvPr/>
        </p:nvSpPr>
        <p:spPr bwMode="auto">
          <a:xfrm>
            <a:off x="5353050" y="5716588"/>
            <a:ext cx="1588" cy="428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13" name="Rectangle 97"/>
          <p:cNvSpPr>
            <a:spLocks noChangeArrowheads="1"/>
          </p:cNvSpPr>
          <p:nvPr/>
        </p:nvSpPr>
        <p:spPr bwMode="auto">
          <a:xfrm>
            <a:off x="2751138" y="5791200"/>
            <a:ext cx="8397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Dominican R.</a:t>
            </a:r>
            <a:endParaRPr lang="en-US"/>
          </a:p>
        </p:txBody>
      </p:sp>
      <p:sp>
        <p:nvSpPr>
          <p:cNvPr id="34914" name="Rectangle 98"/>
          <p:cNvSpPr>
            <a:spLocks noChangeArrowheads="1"/>
          </p:cNvSpPr>
          <p:nvPr/>
        </p:nvSpPr>
        <p:spPr bwMode="auto">
          <a:xfrm>
            <a:off x="5811838" y="1892300"/>
            <a:ext cx="2249487" cy="43465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15" name="Rectangle 99"/>
          <p:cNvSpPr>
            <a:spLocks noChangeArrowheads="1"/>
          </p:cNvSpPr>
          <p:nvPr/>
        </p:nvSpPr>
        <p:spPr bwMode="auto">
          <a:xfrm>
            <a:off x="5888038" y="1978025"/>
            <a:ext cx="107950" cy="74613"/>
          </a:xfrm>
          <a:prstGeom prst="rect">
            <a:avLst/>
          </a:prstGeom>
          <a:solidFill>
            <a:srgbClr val="9999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16" name="Rectangle 100"/>
          <p:cNvSpPr>
            <a:spLocks noChangeArrowheads="1"/>
          </p:cNvSpPr>
          <p:nvPr/>
        </p:nvSpPr>
        <p:spPr bwMode="auto">
          <a:xfrm>
            <a:off x="6056313" y="1925638"/>
            <a:ext cx="12096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EFICIENCIA</a:t>
            </a:r>
            <a:endParaRPr lang="en-US"/>
          </a:p>
        </p:txBody>
      </p:sp>
      <p:sp>
        <p:nvSpPr>
          <p:cNvPr id="34917" name="Rectangle 101"/>
          <p:cNvSpPr>
            <a:spLocks noChangeArrowheads="1"/>
          </p:cNvSpPr>
          <p:nvPr/>
        </p:nvSpPr>
        <p:spPr bwMode="auto">
          <a:xfrm>
            <a:off x="5888038" y="2373313"/>
            <a:ext cx="107950" cy="74612"/>
          </a:xfrm>
          <a:prstGeom prst="rect">
            <a:avLst/>
          </a:prstGeom>
          <a:solidFill>
            <a:srgbClr val="9933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18" name="Rectangle 102"/>
          <p:cNvSpPr>
            <a:spLocks noChangeArrowheads="1"/>
          </p:cNvSpPr>
          <p:nvPr/>
        </p:nvSpPr>
        <p:spPr bwMode="auto">
          <a:xfrm>
            <a:off x="6056313" y="2319338"/>
            <a:ext cx="8572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MÉRITO</a:t>
            </a:r>
            <a:endParaRPr lang="en-US"/>
          </a:p>
        </p:txBody>
      </p:sp>
      <p:sp>
        <p:nvSpPr>
          <p:cNvPr id="34919" name="Rectangle 103"/>
          <p:cNvSpPr>
            <a:spLocks noChangeArrowheads="1"/>
          </p:cNvSpPr>
          <p:nvPr/>
        </p:nvSpPr>
        <p:spPr bwMode="auto">
          <a:xfrm>
            <a:off x="5888038" y="2768600"/>
            <a:ext cx="107950" cy="74613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20" name="Rectangle 104"/>
          <p:cNvSpPr>
            <a:spLocks noChangeArrowheads="1"/>
          </p:cNvSpPr>
          <p:nvPr/>
        </p:nvSpPr>
        <p:spPr bwMode="auto">
          <a:xfrm>
            <a:off x="6056313" y="2714625"/>
            <a:ext cx="157638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</a:t>
            </a:r>
            <a:endParaRPr lang="en-US"/>
          </a:p>
        </p:txBody>
      </p:sp>
      <p:sp>
        <p:nvSpPr>
          <p:cNvPr id="34921" name="Rectangle 105"/>
          <p:cNvSpPr>
            <a:spLocks noChangeArrowheads="1"/>
          </p:cNvSpPr>
          <p:nvPr/>
        </p:nvSpPr>
        <p:spPr bwMode="auto">
          <a:xfrm>
            <a:off x="6056313" y="2886075"/>
            <a:ext cx="15462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ESTRUCTURAL</a:t>
            </a:r>
            <a:endParaRPr lang="en-US"/>
          </a:p>
        </p:txBody>
      </p:sp>
      <p:sp>
        <p:nvSpPr>
          <p:cNvPr id="34922" name="Rectangle 106"/>
          <p:cNvSpPr>
            <a:spLocks noChangeArrowheads="1"/>
          </p:cNvSpPr>
          <p:nvPr/>
        </p:nvSpPr>
        <p:spPr bwMode="auto">
          <a:xfrm>
            <a:off x="5888038" y="3163888"/>
            <a:ext cx="107950" cy="74612"/>
          </a:xfrm>
          <a:prstGeom prst="rect">
            <a:avLst/>
          </a:prstGeom>
          <a:solidFill>
            <a:srgbClr val="CC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23" name="Rectangle 107"/>
          <p:cNvSpPr>
            <a:spLocks noChangeArrowheads="1"/>
          </p:cNvSpPr>
          <p:nvPr/>
        </p:nvSpPr>
        <p:spPr bwMode="auto">
          <a:xfrm>
            <a:off x="6056313" y="3109913"/>
            <a:ext cx="1223962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</a:t>
            </a:r>
            <a:endParaRPr lang="en-US"/>
          </a:p>
        </p:txBody>
      </p:sp>
      <p:sp>
        <p:nvSpPr>
          <p:cNvPr id="34924" name="Rectangle 108"/>
          <p:cNvSpPr>
            <a:spLocks noChangeArrowheads="1"/>
          </p:cNvSpPr>
          <p:nvPr/>
        </p:nvSpPr>
        <p:spPr bwMode="auto">
          <a:xfrm>
            <a:off x="6056313" y="3281363"/>
            <a:ext cx="6985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Estratégica</a:t>
            </a:r>
            <a:endParaRPr lang="en-US"/>
          </a:p>
        </p:txBody>
      </p:sp>
      <p:sp>
        <p:nvSpPr>
          <p:cNvPr id="34925" name="Rectangle 109"/>
          <p:cNvSpPr>
            <a:spLocks noChangeArrowheads="1"/>
          </p:cNvSpPr>
          <p:nvPr/>
        </p:nvSpPr>
        <p:spPr bwMode="auto">
          <a:xfrm>
            <a:off x="5888038" y="3559175"/>
            <a:ext cx="107950" cy="74613"/>
          </a:xfrm>
          <a:prstGeom prst="rect">
            <a:avLst/>
          </a:prstGeom>
          <a:solidFill>
            <a:srgbClr val="6600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26" name="Rectangle 110"/>
          <p:cNvSpPr>
            <a:spLocks noChangeArrowheads="1"/>
          </p:cNvSpPr>
          <p:nvPr/>
        </p:nvSpPr>
        <p:spPr bwMode="auto">
          <a:xfrm>
            <a:off x="6056313" y="3505200"/>
            <a:ext cx="13843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 Directiva</a:t>
            </a:r>
            <a:endParaRPr lang="en-US"/>
          </a:p>
        </p:txBody>
      </p:sp>
      <p:sp>
        <p:nvSpPr>
          <p:cNvPr id="34927" name="Rectangle 111"/>
          <p:cNvSpPr>
            <a:spLocks noChangeArrowheads="1"/>
          </p:cNvSpPr>
          <p:nvPr/>
        </p:nvSpPr>
        <p:spPr bwMode="auto">
          <a:xfrm>
            <a:off x="5888038" y="3954463"/>
            <a:ext cx="107950" cy="74612"/>
          </a:xfrm>
          <a:prstGeom prst="rect">
            <a:avLst/>
          </a:prstGeom>
          <a:solidFill>
            <a:srgbClr val="FF8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28" name="Rectangle 112"/>
          <p:cNvSpPr>
            <a:spLocks noChangeArrowheads="1"/>
          </p:cNvSpPr>
          <p:nvPr/>
        </p:nvSpPr>
        <p:spPr bwMode="auto">
          <a:xfrm>
            <a:off x="6056313" y="3900488"/>
            <a:ext cx="1212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 de los</a:t>
            </a:r>
            <a:endParaRPr lang="en-US"/>
          </a:p>
        </p:txBody>
      </p:sp>
      <p:sp>
        <p:nvSpPr>
          <p:cNvPr id="34929" name="Rectangle 113"/>
          <p:cNvSpPr>
            <a:spLocks noChangeArrowheads="1"/>
          </p:cNvSpPr>
          <p:nvPr/>
        </p:nvSpPr>
        <p:spPr bwMode="auto">
          <a:xfrm>
            <a:off x="6056313" y="4071938"/>
            <a:ext cx="58261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Procesos</a:t>
            </a:r>
            <a:endParaRPr lang="en-US"/>
          </a:p>
        </p:txBody>
      </p:sp>
      <p:sp>
        <p:nvSpPr>
          <p:cNvPr id="34930" name="Rectangle 114"/>
          <p:cNvSpPr>
            <a:spLocks noChangeArrowheads="1"/>
          </p:cNvSpPr>
          <p:nvPr/>
        </p:nvSpPr>
        <p:spPr bwMode="auto">
          <a:xfrm>
            <a:off x="5888038" y="4349750"/>
            <a:ext cx="107950" cy="74613"/>
          </a:xfrm>
          <a:prstGeom prst="rect">
            <a:avLst/>
          </a:prstGeom>
          <a:solidFill>
            <a:srgbClr val="0066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31" name="Rectangle 115"/>
          <p:cNvSpPr>
            <a:spLocks noChangeArrowheads="1"/>
          </p:cNvSpPr>
          <p:nvPr/>
        </p:nvSpPr>
        <p:spPr bwMode="auto">
          <a:xfrm>
            <a:off x="6056313" y="4295775"/>
            <a:ext cx="12398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CAPACIDAD</a:t>
            </a:r>
            <a:endParaRPr lang="en-US"/>
          </a:p>
        </p:txBody>
      </p:sp>
      <p:sp>
        <p:nvSpPr>
          <p:cNvPr id="34932" name="Rectangle 116"/>
          <p:cNvSpPr>
            <a:spLocks noChangeArrowheads="1"/>
          </p:cNvSpPr>
          <p:nvPr/>
        </p:nvSpPr>
        <p:spPr bwMode="auto">
          <a:xfrm>
            <a:off x="6056313" y="4467225"/>
            <a:ext cx="12398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FUNCIONAL</a:t>
            </a:r>
            <a:endParaRPr lang="en-US"/>
          </a:p>
        </p:txBody>
      </p:sp>
      <p:sp>
        <p:nvSpPr>
          <p:cNvPr id="34933" name="Rectangle 117"/>
          <p:cNvSpPr>
            <a:spLocks noChangeArrowheads="1"/>
          </p:cNvSpPr>
          <p:nvPr/>
        </p:nvSpPr>
        <p:spPr bwMode="auto">
          <a:xfrm>
            <a:off x="5888038" y="4743450"/>
            <a:ext cx="107950" cy="76200"/>
          </a:xfrm>
          <a:prstGeom prst="rect">
            <a:avLst/>
          </a:prstGeom>
          <a:solidFill>
            <a:srgbClr val="CCCC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34" name="Rectangle 118"/>
          <p:cNvSpPr>
            <a:spLocks noChangeArrowheads="1"/>
          </p:cNvSpPr>
          <p:nvPr/>
        </p:nvSpPr>
        <p:spPr bwMode="auto">
          <a:xfrm>
            <a:off x="6056313" y="4691063"/>
            <a:ext cx="82391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Competencia</a:t>
            </a:r>
            <a:endParaRPr lang="en-US"/>
          </a:p>
        </p:txBody>
      </p:sp>
      <p:sp>
        <p:nvSpPr>
          <p:cNvPr id="34935" name="Rectangle 119"/>
          <p:cNvSpPr>
            <a:spLocks noChangeArrowheads="1"/>
          </p:cNvSpPr>
          <p:nvPr/>
        </p:nvSpPr>
        <p:spPr bwMode="auto">
          <a:xfrm>
            <a:off x="5888038" y="5138738"/>
            <a:ext cx="107950" cy="74612"/>
          </a:xfrm>
          <a:prstGeom prst="rect">
            <a:avLst/>
          </a:prstGeom>
          <a:solidFill>
            <a:srgbClr val="000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36" name="Rectangle 120"/>
          <p:cNvSpPr>
            <a:spLocks noChangeArrowheads="1"/>
          </p:cNvSpPr>
          <p:nvPr/>
        </p:nvSpPr>
        <p:spPr bwMode="auto">
          <a:xfrm>
            <a:off x="6056313" y="5086350"/>
            <a:ext cx="13668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Eficacia Incentivadora</a:t>
            </a:r>
            <a:endParaRPr lang="en-US"/>
          </a:p>
        </p:txBody>
      </p:sp>
      <p:sp>
        <p:nvSpPr>
          <p:cNvPr id="34937" name="Rectangle 121"/>
          <p:cNvSpPr>
            <a:spLocks noChangeArrowheads="1"/>
          </p:cNvSpPr>
          <p:nvPr/>
        </p:nvSpPr>
        <p:spPr bwMode="auto">
          <a:xfrm>
            <a:off x="5888038" y="5534025"/>
            <a:ext cx="107950" cy="74613"/>
          </a:xfrm>
          <a:prstGeom prst="rect">
            <a:avLst/>
          </a:prstGeom>
          <a:solidFill>
            <a:srgbClr val="FF00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38" name="Rectangle 122"/>
          <p:cNvSpPr>
            <a:spLocks noChangeArrowheads="1"/>
          </p:cNvSpPr>
          <p:nvPr/>
        </p:nvSpPr>
        <p:spPr bwMode="auto">
          <a:xfrm>
            <a:off x="6056313" y="5481638"/>
            <a:ext cx="7032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Flexibilidad</a:t>
            </a:r>
            <a:endParaRPr lang="en-US"/>
          </a:p>
        </p:txBody>
      </p:sp>
      <p:sp>
        <p:nvSpPr>
          <p:cNvPr id="34939" name="Rectangle 123"/>
          <p:cNvSpPr>
            <a:spLocks noChangeArrowheads="1"/>
          </p:cNvSpPr>
          <p:nvPr/>
        </p:nvSpPr>
        <p:spPr bwMode="auto">
          <a:xfrm>
            <a:off x="5888038" y="5929313"/>
            <a:ext cx="107950" cy="74612"/>
          </a:xfrm>
          <a:prstGeom prst="rect">
            <a:avLst/>
          </a:prstGeom>
          <a:solidFill>
            <a:srgbClr val="FFFF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40" name="Rectangle 124"/>
          <p:cNvSpPr>
            <a:spLocks noChangeArrowheads="1"/>
          </p:cNvSpPr>
          <p:nvPr/>
        </p:nvSpPr>
        <p:spPr bwMode="auto">
          <a:xfrm>
            <a:off x="6056313" y="5876925"/>
            <a:ext cx="12398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CAPACIDAD</a:t>
            </a:r>
            <a:endParaRPr lang="en-US"/>
          </a:p>
        </p:txBody>
      </p:sp>
      <p:sp>
        <p:nvSpPr>
          <p:cNvPr id="34941" name="Rectangle 125"/>
          <p:cNvSpPr>
            <a:spLocks noChangeArrowheads="1"/>
          </p:cNvSpPr>
          <p:nvPr/>
        </p:nvSpPr>
        <p:spPr bwMode="auto">
          <a:xfrm>
            <a:off x="6056313" y="6046788"/>
            <a:ext cx="15462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INTEGRADORA</a:t>
            </a:r>
            <a:endParaRPr lang="en-US"/>
          </a:p>
        </p:txBody>
      </p:sp>
      <p:sp>
        <p:nvSpPr>
          <p:cNvPr id="34942" name="Rectangle 126"/>
          <p:cNvSpPr>
            <a:spLocks noChangeArrowheads="1"/>
          </p:cNvSpPr>
          <p:nvPr/>
        </p:nvSpPr>
        <p:spPr bwMode="auto">
          <a:xfrm>
            <a:off x="762000" y="1882775"/>
            <a:ext cx="7361238" cy="4378325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5834063" y="1860550"/>
            <a:ext cx="2243137" cy="44100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5907088" y="1947863"/>
            <a:ext cx="103187" cy="74612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6069013" y="1893888"/>
            <a:ext cx="8334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ICIENC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Y</a:t>
            </a:r>
            <a:endParaRPr lang="en-US"/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5907088" y="2347913"/>
            <a:ext cx="103187" cy="76200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6069013" y="2293938"/>
            <a:ext cx="4349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RIT</a:t>
            </a:r>
            <a:endParaRPr lang="en-US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5907088" y="2749550"/>
            <a:ext cx="103187" cy="76200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6069013" y="2695575"/>
            <a:ext cx="9445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STRUCTURAL</a:t>
            </a:r>
            <a:endParaRPr lang="en-US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6069013" y="2868613"/>
            <a:ext cx="1012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5907088" y="3149600"/>
            <a:ext cx="103187" cy="76200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6069013" y="3095625"/>
            <a:ext cx="5508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Strategic</a:t>
            </a:r>
            <a:endParaRPr lang="en-US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6069013" y="3268663"/>
            <a:ext cx="762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5907088" y="3551238"/>
            <a:ext cx="103187" cy="76200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6069013" y="3497263"/>
            <a:ext cx="16144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Management Consistency</a:t>
            </a:r>
            <a:endParaRPr lang="en-US"/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5907088" y="3952875"/>
            <a:ext cx="103187" cy="74613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6069013" y="3897313"/>
            <a:ext cx="13049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Process Consistency</a:t>
            </a:r>
            <a:endParaRPr lang="en-US"/>
          </a:p>
        </p:txBody>
      </p:sp>
      <p:sp>
        <p:nvSpPr>
          <p:cNvPr id="34835" name="Rectangle 19"/>
          <p:cNvSpPr>
            <a:spLocks noChangeArrowheads="1"/>
          </p:cNvSpPr>
          <p:nvPr/>
        </p:nvSpPr>
        <p:spPr bwMode="auto">
          <a:xfrm>
            <a:off x="5907088" y="4352925"/>
            <a:ext cx="103187" cy="76200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36" name="Rectangle 20"/>
          <p:cNvSpPr>
            <a:spLocks noChangeArrowheads="1"/>
          </p:cNvSpPr>
          <p:nvPr/>
        </p:nvSpPr>
        <p:spPr bwMode="auto">
          <a:xfrm>
            <a:off x="6069013" y="4298950"/>
            <a:ext cx="8953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FUNCTIONAL</a:t>
            </a:r>
            <a:endParaRPr lang="en-US"/>
          </a:p>
        </p:txBody>
      </p:sp>
      <p:sp>
        <p:nvSpPr>
          <p:cNvPr id="34837" name="Rectangle 21"/>
          <p:cNvSpPr>
            <a:spLocks noChangeArrowheads="1"/>
          </p:cNvSpPr>
          <p:nvPr/>
        </p:nvSpPr>
        <p:spPr bwMode="auto">
          <a:xfrm>
            <a:off x="6069013" y="4471988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34838" name="Rectangle 22"/>
          <p:cNvSpPr>
            <a:spLocks noChangeArrowheads="1"/>
          </p:cNvSpPr>
          <p:nvPr/>
        </p:nvSpPr>
        <p:spPr bwMode="auto">
          <a:xfrm>
            <a:off x="5907088" y="4754563"/>
            <a:ext cx="103187" cy="74612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39" name="Rectangle 23"/>
          <p:cNvSpPr>
            <a:spLocks noChangeArrowheads="1"/>
          </p:cNvSpPr>
          <p:nvPr/>
        </p:nvSpPr>
        <p:spPr bwMode="auto">
          <a:xfrm>
            <a:off x="6069013" y="4700588"/>
            <a:ext cx="792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endParaRPr lang="en-US"/>
          </a:p>
        </p:txBody>
      </p:sp>
      <p:sp>
        <p:nvSpPr>
          <p:cNvPr id="34840" name="Rectangle 24"/>
          <p:cNvSpPr>
            <a:spLocks noChangeArrowheads="1"/>
          </p:cNvSpPr>
          <p:nvPr/>
        </p:nvSpPr>
        <p:spPr bwMode="auto">
          <a:xfrm>
            <a:off x="5907088" y="5154613"/>
            <a:ext cx="103187" cy="76200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41" name="Rectangle 25"/>
          <p:cNvSpPr>
            <a:spLocks noChangeArrowheads="1"/>
          </p:cNvSpPr>
          <p:nvPr/>
        </p:nvSpPr>
        <p:spPr bwMode="auto">
          <a:xfrm>
            <a:off x="6069013" y="5100638"/>
            <a:ext cx="1427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Incentive Effectiveness</a:t>
            </a:r>
            <a:endParaRPr lang="en-US"/>
          </a:p>
        </p:txBody>
      </p:sp>
      <p:sp>
        <p:nvSpPr>
          <p:cNvPr id="34842" name="Rectangle 26"/>
          <p:cNvSpPr>
            <a:spLocks noChangeArrowheads="1"/>
          </p:cNvSpPr>
          <p:nvPr/>
        </p:nvSpPr>
        <p:spPr bwMode="auto">
          <a:xfrm>
            <a:off x="5907088" y="5556250"/>
            <a:ext cx="103187" cy="76200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43" name="Rectangle 27"/>
          <p:cNvSpPr>
            <a:spLocks noChangeArrowheads="1"/>
          </p:cNvSpPr>
          <p:nvPr/>
        </p:nvSpPr>
        <p:spPr bwMode="auto">
          <a:xfrm>
            <a:off x="6069013" y="5502275"/>
            <a:ext cx="577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ty</a:t>
            </a:r>
            <a:endParaRPr lang="en-US"/>
          </a:p>
        </p:txBody>
      </p:sp>
      <p:sp>
        <p:nvSpPr>
          <p:cNvPr id="34844" name="Rectangle 28"/>
          <p:cNvSpPr>
            <a:spLocks noChangeArrowheads="1"/>
          </p:cNvSpPr>
          <p:nvPr/>
        </p:nvSpPr>
        <p:spPr bwMode="auto">
          <a:xfrm>
            <a:off x="5907088" y="5956300"/>
            <a:ext cx="103187" cy="76200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45" name="Rectangle 29"/>
          <p:cNvSpPr>
            <a:spLocks noChangeArrowheads="1"/>
          </p:cNvSpPr>
          <p:nvPr/>
        </p:nvSpPr>
        <p:spPr bwMode="auto">
          <a:xfrm>
            <a:off x="6069013" y="5902325"/>
            <a:ext cx="955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INTEGRATING</a:t>
            </a:r>
            <a:endParaRPr lang="en-US"/>
          </a:p>
        </p:txBody>
      </p:sp>
      <p:sp>
        <p:nvSpPr>
          <p:cNvPr id="34846" name="Rectangle 30"/>
          <p:cNvSpPr>
            <a:spLocks noChangeArrowheads="1"/>
          </p:cNvSpPr>
          <p:nvPr/>
        </p:nvSpPr>
        <p:spPr bwMode="auto">
          <a:xfrm>
            <a:off x="6069013" y="6075363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itchFamily="34" charset="0"/>
              </a:rPr>
              <a:t>TRINIDAD AND TOBAGO</a:t>
            </a:r>
          </a:p>
        </p:txBody>
      </p:sp>
      <p:sp>
        <p:nvSpPr>
          <p:cNvPr id="51330" name="Rectangle 130"/>
          <p:cNvSpPr>
            <a:spLocks noChangeArrowheads="1"/>
          </p:cNvSpPr>
          <p:nvPr/>
        </p:nvSpPr>
        <p:spPr bwMode="auto">
          <a:xfrm>
            <a:off x="760413" y="1727200"/>
            <a:ext cx="7545387" cy="4749800"/>
          </a:xfrm>
          <a:prstGeom prst="rect">
            <a:avLst/>
          </a:prstGeom>
          <a:solidFill>
            <a:srgbClr val="FF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1" name="Freeform 131"/>
          <p:cNvSpPr>
            <a:spLocks/>
          </p:cNvSpPr>
          <p:nvPr/>
        </p:nvSpPr>
        <p:spPr bwMode="auto">
          <a:xfrm>
            <a:off x="1516063" y="5348288"/>
            <a:ext cx="3976687" cy="133350"/>
          </a:xfrm>
          <a:custGeom>
            <a:avLst/>
            <a:gdLst/>
            <a:ahLst/>
            <a:cxnLst>
              <a:cxn ang="0">
                <a:pos x="0" y="84"/>
              </a:cxn>
              <a:cxn ang="0">
                <a:pos x="169" y="0"/>
              </a:cxn>
              <a:cxn ang="0">
                <a:pos x="2505" y="0"/>
              </a:cxn>
              <a:cxn ang="0">
                <a:pos x="2337" y="84"/>
              </a:cxn>
              <a:cxn ang="0">
                <a:pos x="0" y="84"/>
              </a:cxn>
            </a:cxnLst>
            <a:rect l="0" t="0" r="r" b="b"/>
            <a:pathLst>
              <a:path w="2505" h="84">
                <a:moveTo>
                  <a:pt x="0" y="84"/>
                </a:moveTo>
                <a:lnTo>
                  <a:pt x="169" y="0"/>
                </a:lnTo>
                <a:lnTo>
                  <a:pt x="2505" y="0"/>
                </a:lnTo>
                <a:lnTo>
                  <a:pt x="2337" y="84"/>
                </a:lnTo>
                <a:lnTo>
                  <a:pt x="0" y="84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2" name="Freeform 132"/>
          <p:cNvSpPr>
            <a:spLocks/>
          </p:cNvSpPr>
          <p:nvPr/>
        </p:nvSpPr>
        <p:spPr bwMode="auto">
          <a:xfrm>
            <a:off x="1516063" y="2024063"/>
            <a:ext cx="268287" cy="3457575"/>
          </a:xfrm>
          <a:custGeom>
            <a:avLst/>
            <a:gdLst/>
            <a:ahLst/>
            <a:cxnLst>
              <a:cxn ang="0">
                <a:pos x="0" y="2178"/>
              </a:cxn>
              <a:cxn ang="0">
                <a:pos x="0" y="84"/>
              </a:cxn>
              <a:cxn ang="0">
                <a:pos x="169" y="0"/>
              </a:cxn>
              <a:cxn ang="0">
                <a:pos x="169" y="2094"/>
              </a:cxn>
              <a:cxn ang="0">
                <a:pos x="0" y="2178"/>
              </a:cxn>
            </a:cxnLst>
            <a:rect l="0" t="0" r="r" b="b"/>
            <a:pathLst>
              <a:path w="169" h="2178">
                <a:moveTo>
                  <a:pt x="0" y="2178"/>
                </a:moveTo>
                <a:lnTo>
                  <a:pt x="0" y="84"/>
                </a:lnTo>
                <a:lnTo>
                  <a:pt x="169" y="0"/>
                </a:lnTo>
                <a:lnTo>
                  <a:pt x="169" y="2094"/>
                </a:lnTo>
                <a:lnTo>
                  <a:pt x="0" y="2178"/>
                </a:lnTo>
                <a:close/>
              </a:path>
            </a:pathLst>
          </a:custGeom>
          <a:solidFill>
            <a:srgbClr val="C0C0C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3" name="Rectangle 133"/>
          <p:cNvSpPr>
            <a:spLocks noChangeArrowheads="1"/>
          </p:cNvSpPr>
          <p:nvPr/>
        </p:nvSpPr>
        <p:spPr bwMode="auto">
          <a:xfrm>
            <a:off x="1784350" y="2024063"/>
            <a:ext cx="3708400" cy="33242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4" name="Freeform 134"/>
          <p:cNvSpPr>
            <a:spLocks/>
          </p:cNvSpPr>
          <p:nvPr/>
        </p:nvSpPr>
        <p:spPr bwMode="auto">
          <a:xfrm>
            <a:off x="1516063" y="5348288"/>
            <a:ext cx="3976687" cy="13335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5" name="Freeform 135"/>
          <p:cNvSpPr>
            <a:spLocks/>
          </p:cNvSpPr>
          <p:nvPr/>
        </p:nvSpPr>
        <p:spPr bwMode="auto">
          <a:xfrm>
            <a:off x="1516063" y="4876800"/>
            <a:ext cx="3976687" cy="123825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2">
                <a:moveTo>
                  <a:pt x="0" y="12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6" name="Freeform 136"/>
          <p:cNvSpPr>
            <a:spLocks/>
          </p:cNvSpPr>
          <p:nvPr/>
        </p:nvSpPr>
        <p:spPr bwMode="auto">
          <a:xfrm>
            <a:off x="1516063" y="4397375"/>
            <a:ext cx="3976687" cy="131763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7" name="Freeform 137"/>
          <p:cNvSpPr>
            <a:spLocks/>
          </p:cNvSpPr>
          <p:nvPr/>
        </p:nvSpPr>
        <p:spPr bwMode="auto">
          <a:xfrm>
            <a:off x="1516063" y="3925888"/>
            <a:ext cx="3976687" cy="13335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8" name="Freeform 138"/>
          <p:cNvSpPr>
            <a:spLocks/>
          </p:cNvSpPr>
          <p:nvPr/>
        </p:nvSpPr>
        <p:spPr bwMode="auto">
          <a:xfrm>
            <a:off x="1516063" y="3446463"/>
            <a:ext cx="3976687" cy="131762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9" name="Freeform 139"/>
          <p:cNvSpPr>
            <a:spLocks/>
          </p:cNvSpPr>
          <p:nvPr/>
        </p:nvSpPr>
        <p:spPr bwMode="auto">
          <a:xfrm>
            <a:off x="1516063" y="2974975"/>
            <a:ext cx="3976687" cy="13335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0" name="Freeform 140"/>
          <p:cNvSpPr>
            <a:spLocks/>
          </p:cNvSpPr>
          <p:nvPr/>
        </p:nvSpPr>
        <p:spPr bwMode="auto">
          <a:xfrm>
            <a:off x="1516063" y="2505075"/>
            <a:ext cx="3976687" cy="122238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2">
                <a:moveTo>
                  <a:pt x="0" y="12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1" name="Freeform 141"/>
          <p:cNvSpPr>
            <a:spLocks/>
          </p:cNvSpPr>
          <p:nvPr/>
        </p:nvSpPr>
        <p:spPr bwMode="auto">
          <a:xfrm>
            <a:off x="1516063" y="2024063"/>
            <a:ext cx="3976687" cy="133350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8" y="0"/>
              </a:cxn>
              <a:cxn ang="0">
                <a:pos x="268" y="0"/>
              </a:cxn>
            </a:cxnLst>
            <a:rect l="0" t="0" r="r" b="b"/>
            <a:pathLst>
              <a:path w="268" h="13">
                <a:moveTo>
                  <a:pt x="0" y="13"/>
                </a:moveTo>
                <a:lnTo>
                  <a:pt x="18" y="0"/>
                </a:lnTo>
                <a:lnTo>
                  <a:pt x="268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2" name="Freeform 142"/>
          <p:cNvSpPr>
            <a:spLocks/>
          </p:cNvSpPr>
          <p:nvPr/>
        </p:nvSpPr>
        <p:spPr bwMode="auto">
          <a:xfrm>
            <a:off x="1516063" y="5348288"/>
            <a:ext cx="3976687" cy="133350"/>
          </a:xfrm>
          <a:custGeom>
            <a:avLst/>
            <a:gdLst/>
            <a:ahLst/>
            <a:cxnLst>
              <a:cxn ang="0">
                <a:pos x="2505" y="0"/>
              </a:cxn>
              <a:cxn ang="0">
                <a:pos x="2337" y="84"/>
              </a:cxn>
              <a:cxn ang="0">
                <a:pos x="0" y="84"/>
              </a:cxn>
              <a:cxn ang="0">
                <a:pos x="169" y="0"/>
              </a:cxn>
              <a:cxn ang="0">
                <a:pos x="2505" y="0"/>
              </a:cxn>
            </a:cxnLst>
            <a:rect l="0" t="0" r="r" b="b"/>
            <a:pathLst>
              <a:path w="2505" h="84">
                <a:moveTo>
                  <a:pt x="2505" y="0"/>
                </a:moveTo>
                <a:lnTo>
                  <a:pt x="2337" y="84"/>
                </a:lnTo>
                <a:lnTo>
                  <a:pt x="0" y="84"/>
                </a:lnTo>
                <a:lnTo>
                  <a:pt x="169" y="0"/>
                </a:lnTo>
                <a:lnTo>
                  <a:pt x="2505" y="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3" name="Freeform 143"/>
          <p:cNvSpPr>
            <a:spLocks/>
          </p:cNvSpPr>
          <p:nvPr/>
        </p:nvSpPr>
        <p:spPr bwMode="auto">
          <a:xfrm>
            <a:off x="1516063" y="2024063"/>
            <a:ext cx="268287" cy="3457575"/>
          </a:xfrm>
          <a:custGeom>
            <a:avLst/>
            <a:gdLst/>
            <a:ahLst/>
            <a:cxnLst>
              <a:cxn ang="0">
                <a:pos x="0" y="2178"/>
              </a:cxn>
              <a:cxn ang="0">
                <a:pos x="0" y="84"/>
              </a:cxn>
              <a:cxn ang="0">
                <a:pos x="169" y="0"/>
              </a:cxn>
              <a:cxn ang="0">
                <a:pos x="169" y="2094"/>
              </a:cxn>
              <a:cxn ang="0">
                <a:pos x="0" y="2178"/>
              </a:cxn>
            </a:cxnLst>
            <a:rect l="0" t="0" r="r" b="b"/>
            <a:pathLst>
              <a:path w="169" h="2178">
                <a:moveTo>
                  <a:pt x="0" y="2178"/>
                </a:moveTo>
                <a:lnTo>
                  <a:pt x="0" y="84"/>
                </a:lnTo>
                <a:lnTo>
                  <a:pt x="169" y="0"/>
                </a:lnTo>
                <a:lnTo>
                  <a:pt x="169" y="2094"/>
                </a:lnTo>
                <a:lnTo>
                  <a:pt x="0" y="2178"/>
                </a:lnTo>
                <a:close/>
              </a:path>
            </a:pathLst>
          </a:custGeom>
          <a:noFill/>
          <a:ln w="14288">
            <a:solidFill>
              <a:srgbClr val="808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4" name="Rectangle 144"/>
          <p:cNvSpPr>
            <a:spLocks noChangeArrowheads="1"/>
          </p:cNvSpPr>
          <p:nvPr/>
        </p:nvSpPr>
        <p:spPr bwMode="auto">
          <a:xfrm>
            <a:off x="1784350" y="2024063"/>
            <a:ext cx="3708400" cy="3324225"/>
          </a:xfrm>
          <a:prstGeom prst="rect">
            <a:avLst/>
          </a:prstGeom>
          <a:noFill/>
          <a:ln w="14288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5" name="Freeform 145"/>
          <p:cNvSpPr>
            <a:spLocks/>
          </p:cNvSpPr>
          <p:nvPr/>
        </p:nvSpPr>
        <p:spPr bwMode="auto">
          <a:xfrm>
            <a:off x="2125663" y="3230563"/>
            <a:ext cx="88900" cy="2209800"/>
          </a:xfrm>
          <a:custGeom>
            <a:avLst/>
            <a:gdLst/>
            <a:ahLst/>
            <a:cxnLst>
              <a:cxn ang="0">
                <a:pos x="0" y="1392"/>
              </a:cxn>
              <a:cxn ang="0">
                <a:pos x="0" y="32"/>
              </a:cxn>
              <a:cxn ang="0">
                <a:pos x="56" y="0"/>
              </a:cxn>
              <a:cxn ang="0">
                <a:pos x="56" y="1360"/>
              </a:cxn>
              <a:cxn ang="0">
                <a:pos x="0" y="1392"/>
              </a:cxn>
            </a:cxnLst>
            <a:rect l="0" t="0" r="r" b="b"/>
            <a:pathLst>
              <a:path w="56" h="1392">
                <a:moveTo>
                  <a:pt x="0" y="1392"/>
                </a:moveTo>
                <a:lnTo>
                  <a:pt x="0" y="32"/>
                </a:lnTo>
                <a:lnTo>
                  <a:pt x="56" y="0"/>
                </a:lnTo>
                <a:lnTo>
                  <a:pt x="56" y="1360"/>
                </a:lnTo>
                <a:lnTo>
                  <a:pt x="0" y="1392"/>
                </a:lnTo>
                <a:close/>
              </a:path>
            </a:pathLst>
          </a:custGeom>
          <a:solidFill>
            <a:srgbClr val="4D4D8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6" name="Rectangle 146"/>
          <p:cNvSpPr>
            <a:spLocks noChangeArrowheads="1"/>
          </p:cNvSpPr>
          <p:nvPr/>
        </p:nvSpPr>
        <p:spPr bwMode="auto">
          <a:xfrm>
            <a:off x="1828800" y="3048000"/>
            <a:ext cx="296863" cy="2392363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7" name="Freeform 147"/>
          <p:cNvSpPr>
            <a:spLocks/>
          </p:cNvSpPr>
          <p:nvPr/>
        </p:nvSpPr>
        <p:spPr bwMode="auto">
          <a:xfrm>
            <a:off x="1828800" y="3048000"/>
            <a:ext cx="385763" cy="50800"/>
          </a:xfrm>
          <a:custGeom>
            <a:avLst/>
            <a:gdLst/>
            <a:ahLst/>
            <a:cxnLst>
              <a:cxn ang="0">
                <a:pos x="187" y="32"/>
              </a:cxn>
              <a:cxn ang="0">
                <a:pos x="243" y="0"/>
              </a:cxn>
              <a:cxn ang="0">
                <a:pos x="56" y="0"/>
              </a:cxn>
              <a:cxn ang="0">
                <a:pos x="0" y="32"/>
              </a:cxn>
              <a:cxn ang="0">
                <a:pos x="187" y="32"/>
              </a:cxn>
            </a:cxnLst>
            <a:rect l="0" t="0" r="r" b="b"/>
            <a:pathLst>
              <a:path w="243" h="32">
                <a:moveTo>
                  <a:pt x="187" y="32"/>
                </a:moveTo>
                <a:lnTo>
                  <a:pt x="243" y="0"/>
                </a:lnTo>
                <a:lnTo>
                  <a:pt x="56" y="0"/>
                </a:lnTo>
                <a:lnTo>
                  <a:pt x="0" y="32"/>
                </a:lnTo>
                <a:lnTo>
                  <a:pt x="187" y="32"/>
                </a:lnTo>
                <a:close/>
              </a:path>
            </a:pathLst>
          </a:custGeom>
          <a:solidFill>
            <a:srgbClr val="7373BF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8" name="Freeform 148"/>
          <p:cNvSpPr>
            <a:spLocks/>
          </p:cNvSpPr>
          <p:nvPr/>
        </p:nvSpPr>
        <p:spPr bwMode="auto">
          <a:xfrm>
            <a:off x="2420938" y="2590800"/>
            <a:ext cx="90487" cy="2849563"/>
          </a:xfrm>
          <a:custGeom>
            <a:avLst/>
            <a:gdLst/>
            <a:ahLst/>
            <a:cxnLst>
              <a:cxn ang="0">
                <a:pos x="0" y="2094"/>
              </a:cxn>
              <a:cxn ang="0">
                <a:pos x="0" y="32"/>
              </a:cxn>
              <a:cxn ang="0">
                <a:pos x="56" y="0"/>
              </a:cxn>
              <a:cxn ang="0">
                <a:pos x="56" y="2062"/>
              </a:cxn>
              <a:cxn ang="0">
                <a:pos x="0" y="2094"/>
              </a:cxn>
            </a:cxnLst>
            <a:rect l="0" t="0" r="r" b="b"/>
            <a:pathLst>
              <a:path w="56" h="2094">
                <a:moveTo>
                  <a:pt x="0" y="2094"/>
                </a:moveTo>
                <a:lnTo>
                  <a:pt x="0" y="32"/>
                </a:lnTo>
                <a:lnTo>
                  <a:pt x="56" y="0"/>
                </a:lnTo>
                <a:lnTo>
                  <a:pt x="56" y="2062"/>
                </a:lnTo>
                <a:lnTo>
                  <a:pt x="0" y="2094"/>
                </a:lnTo>
                <a:close/>
              </a:path>
            </a:pathLst>
          </a:custGeom>
          <a:solidFill>
            <a:srgbClr val="4D1A33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9" name="Rectangle 149"/>
          <p:cNvSpPr>
            <a:spLocks noChangeArrowheads="1"/>
          </p:cNvSpPr>
          <p:nvPr/>
        </p:nvSpPr>
        <p:spPr bwMode="auto">
          <a:xfrm>
            <a:off x="2133600" y="2590800"/>
            <a:ext cx="288925" cy="2849563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0" name="Freeform 150"/>
          <p:cNvSpPr>
            <a:spLocks/>
          </p:cNvSpPr>
          <p:nvPr/>
        </p:nvSpPr>
        <p:spPr bwMode="auto">
          <a:xfrm>
            <a:off x="2133600" y="2590800"/>
            <a:ext cx="385763" cy="50800"/>
          </a:xfrm>
          <a:custGeom>
            <a:avLst/>
            <a:gdLst/>
            <a:ahLst/>
            <a:cxnLst>
              <a:cxn ang="0">
                <a:pos x="187" y="32"/>
              </a:cxn>
              <a:cxn ang="0">
                <a:pos x="243" y="0"/>
              </a:cxn>
              <a:cxn ang="0">
                <a:pos x="56" y="0"/>
              </a:cxn>
              <a:cxn ang="0">
                <a:pos x="0" y="32"/>
              </a:cxn>
              <a:cxn ang="0">
                <a:pos x="187" y="32"/>
              </a:cxn>
            </a:cxnLst>
            <a:rect l="0" t="0" r="r" b="b"/>
            <a:pathLst>
              <a:path w="243" h="32">
                <a:moveTo>
                  <a:pt x="187" y="32"/>
                </a:moveTo>
                <a:lnTo>
                  <a:pt x="243" y="0"/>
                </a:lnTo>
                <a:lnTo>
                  <a:pt x="56" y="0"/>
                </a:lnTo>
                <a:lnTo>
                  <a:pt x="0" y="32"/>
                </a:lnTo>
                <a:lnTo>
                  <a:pt x="187" y="32"/>
                </a:lnTo>
                <a:close/>
              </a:path>
            </a:pathLst>
          </a:custGeom>
          <a:solidFill>
            <a:srgbClr val="73264D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1" name="Freeform 151"/>
          <p:cNvSpPr>
            <a:spLocks/>
          </p:cNvSpPr>
          <p:nvPr/>
        </p:nvSpPr>
        <p:spPr bwMode="auto">
          <a:xfrm>
            <a:off x="2719388" y="2743200"/>
            <a:ext cx="100012" cy="2697163"/>
          </a:xfrm>
          <a:custGeom>
            <a:avLst/>
            <a:gdLst/>
            <a:ahLst/>
            <a:cxnLst>
              <a:cxn ang="0">
                <a:pos x="0" y="1198"/>
              </a:cxn>
              <a:cxn ang="0">
                <a:pos x="0" y="32"/>
              </a:cxn>
              <a:cxn ang="0">
                <a:pos x="56" y="0"/>
              </a:cxn>
              <a:cxn ang="0">
                <a:pos x="56" y="1166"/>
              </a:cxn>
              <a:cxn ang="0">
                <a:pos x="0" y="1198"/>
              </a:cxn>
            </a:cxnLst>
            <a:rect l="0" t="0" r="r" b="b"/>
            <a:pathLst>
              <a:path w="56" h="1198">
                <a:moveTo>
                  <a:pt x="0" y="1198"/>
                </a:moveTo>
                <a:lnTo>
                  <a:pt x="0" y="32"/>
                </a:lnTo>
                <a:lnTo>
                  <a:pt x="56" y="0"/>
                </a:lnTo>
                <a:lnTo>
                  <a:pt x="56" y="1166"/>
                </a:lnTo>
                <a:lnTo>
                  <a:pt x="0" y="1198"/>
                </a:lnTo>
                <a:close/>
              </a:path>
            </a:pathLst>
          </a:custGeom>
          <a:solidFill>
            <a:srgbClr val="808066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2" name="Rectangle 152"/>
          <p:cNvSpPr>
            <a:spLocks noChangeArrowheads="1"/>
          </p:cNvSpPr>
          <p:nvPr/>
        </p:nvSpPr>
        <p:spPr bwMode="auto">
          <a:xfrm>
            <a:off x="2438400" y="2743200"/>
            <a:ext cx="304800" cy="2697163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3" name="Freeform 153"/>
          <p:cNvSpPr>
            <a:spLocks/>
          </p:cNvSpPr>
          <p:nvPr/>
        </p:nvSpPr>
        <p:spPr bwMode="auto">
          <a:xfrm>
            <a:off x="2438400" y="2743200"/>
            <a:ext cx="385763" cy="50800"/>
          </a:xfrm>
          <a:custGeom>
            <a:avLst/>
            <a:gdLst/>
            <a:ahLst/>
            <a:cxnLst>
              <a:cxn ang="0">
                <a:pos x="187" y="32"/>
              </a:cxn>
              <a:cxn ang="0">
                <a:pos x="243" y="0"/>
              </a:cxn>
              <a:cxn ang="0">
                <a:pos x="56" y="0"/>
              </a:cxn>
              <a:cxn ang="0">
                <a:pos x="0" y="32"/>
              </a:cxn>
              <a:cxn ang="0">
                <a:pos x="187" y="32"/>
              </a:cxn>
            </a:cxnLst>
            <a:rect l="0" t="0" r="r" b="b"/>
            <a:pathLst>
              <a:path w="243" h="32">
                <a:moveTo>
                  <a:pt x="187" y="32"/>
                </a:moveTo>
                <a:lnTo>
                  <a:pt x="243" y="0"/>
                </a:lnTo>
                <a:lnTo>
                  <a:pt x="56" y="0"/>
                </a:lnTo>
                <a:lnTo>
                  <a:pt x="0" y="32"/>
                </a:lnTo>
                <a:lnTo>
                  <a:pt x="187" y="32"/>
                </a:lnTo>
                <a:close/>
              </a:path>
            </a:pathLst>
          </a:custGeom>
          <a:solidFill>
            <a:srgbClr val="BFBF99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4" name="Freeform 154"/>
          <p:cNvSpPr>
            <a:spLocks/>
          </p:cNvSpPr>
          <p:nvPr/>
        </p:nvSpPr>
        <p:spPr bwMode="auto">
          <a:xfrm>
            <a:off x="3016250" y="4837113"/>
            <a:ext cx="88900" cy="603250"/>
          </a:xfrm>
          <a:custGeom>
            <a:avLst/>
            <a:gdLst/>
            <a:ahLst/>
            <a:cxnLst>
              <a:cxn ang="0">
                <a:pos x="0" y="380"/>
              </a:cxn>
              <a:cxn ang="0">
                <a:pos x="0" y="38"/>
              </a:cxn>
              <a:cxn ang="0">
                <a:pos x="56" y="0"/>
              </a:cxn>
              <a:cxn ang="0">
                <a:pos x="56" y="348"/>
              </a:cxn>
              <a:cxn ang="0">
                <a:pos x="0" y="380"/>
              </a:cxn>
            </a:cxnLst>
            <a:rect l="0" t="0" r="r" b="b"/>
            <a:pathLst>
              <a:path w="56" h="380">
                <a:moveTo>
                  <a:pt x="0" y="380"/>
                </a:moveTo>
                <a:lnTo>
                  <a:pt x="0" y="38"/>
                </a:lnTo>
                <a:lnTo>
                  <a:pt x="56" y="0"/>
                </a:lnTo>
                <a:lnTo>
                  <a:pt x="56" y="348"/>
                </a:lnTo>
                <a:lnTo>
                  <a:pt x="0" y="380"/>
                </a:lnTo>
                <a:close/>
              </a:path>
            </a:pathLst>
          </a:custGeom>
          <a:solidFill>
            <a:srgbClr val="66808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5" name="Rectangle 155"/>
          <p:cNvSpPr>
            <a:spLocks noChangeArrowheads="1"/>
          </p:cNvSpPr>
          <p:nvPr/>
        </p:nvSpPr>
        <p:spPr bwMode="auto">
          <a:xfrm>
            <a:off x="2719388" y="4572000"/>
            <a:ext cx="328612" cy="868363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6" name="Freeform 156"/>
          <p:cNvSpPr>
            <a:spLocks/>
          </p:cNvSpPr>
          <p:nvPr/>
        </p:nvSpPr>
        <p:spPr bwMode="auto">
          <a:xfrm>
            <a:off x="2743200" y="4572000"/>
            <a:ext cx="385763" cy="60325"/>
          </a:xfrm>
          <a:custGeom>
            <a:avLst/>
            <a:gdLst/>
            <a:ahLst/>
            <a:cxnLst>
              <a:cxn ang="0">
                <a:pos x="187" y="38"/>
              </a:cxn>
              <a:cxn ang="0">
                <a:pos x="243" y="0"/>
              </a:cxn>
              <a:cxn ang="0">
                <a:pos x="56" y="0"/>
              </a:cxn>
              <a:cxn ang="0">
                <a:pos x="0" y="38"/>
              </a:cxn>
              <a:cxn ang="0">
                <a:pos x="187" y="38"/>
              </a:cxn>
            </a:cxnLst>
            <a:rect l="0" t="0" r="r" b="b"/>
            <a:pathLst>
              <a:path w="243" h="38">
                <a:moveTo>
                  <a:pt x="187" y="38"/>
                </a:moveTo>
                <a:lnTo>
                  <a:pt x="243" y="0"/>
                </a:lnTo>
                <a:lnTo>
                  <a:pt x="56" y="0"/>
                </a:lnTo>
                <a:lnTo>
                  <a:pt x="0" y="38"/>
                </a:lnTo>
                <a:lnTo>
                  <a:pt x="187" y="38"/>
                </a:lnTo>
                <a:close/>
              </a:path>
            </a:pathLst>
          </a:custGeom>
          <a:solidFill>
            <a:srgbClr val="99BFBF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7" name="Freeform 157"/>
          <p:cNvSpPr>
            <a:spLocks/>
          </p:cNvSpPr>
          <p:nvPr/>
        </p:nvSpPr>
        <p:spPr bwMode="auto">
          <a:xfrm>
            <a:off x="3322638" y="4419600"/>
            <a:ext cx="79375" cy="1020763"/>
          </a:xfrm>
          <a:custGeom>
            <a:avLst/>
            <a:gdLst/>
            <a:ahLst/>
            <a:cxnLst>
              <a:cxn ang="0">
                <a:pos x="0" y="767"/>
              </a:cxn>
              <a:cxn ang="0">
                <a:pos x="0" y="32"/>
              </a:cxn>
              <a:cxn ang="0">
                <a:pos x="57" y="0"/>
              </a:cxn>
              <a:cxn ang="0">
                <a:pos x="57" y="735"/>
              </a:cxn>
              <a:cxn ang="0">
                <a:pos x="0" y="767"/>
              </a:cxn>
            </a:cxnLst>
            <a:rect l="0" t="0" r="r" b="b"/>
            <a:pathLst>
              <a:path w="57" h="767">
                <a:moveTo>
                  <a:pt x="0" y="767"/>
                </a:moveTo>
                <a:lnTo>
                  <a:pt x="0" y="32"/>
                </a:lnTo>
                <a:lnTo>
                  <a:pt x="57" y="0"/>
                </a:lnTo>
                <a:lnTo>
                  <a:pt x="57" y="735"/>
                </a:lnTo>
                <a:lnTo>
                  <a:pt x="0" y="767"/>
                </a:lnTo>
                <a:close/>
              </a:path>
            </a:pathLst>
          </a:custGeom>
          <a:solidFill>
            <a:srgbClr val="330033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8" name="Rectangle 158"/>
          <p:cNvSpPr>
            <a:spLocks noChangeArrowheads="1"/>
          </p:cNvSpPr>
          <p:nvPr/>
        </p:nvSpPr>
        <p:spPr bwMode="auto">
          <a:xfrm>
            <a:off x="3016250" y="4495800"/>
            <a:ext cx="336550" cy="944563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9" name="Freeform 159"/>
          <p:cNvSpPr>
            <a:spLocks/>
          </p:cNvSpPr>
          <p:nvPr/>
        </p:nvSpPr>
        <p:spPr bwMode="auto">
          <a:xfrm>
            <a:off x="2971800" y="4495800"/>
            <a:ext cx="385763" cy="50800"/>
          </a:xfrm>
          <a:custGeom>
            <a:avLst/>
            <a:gdLst/>
            <a:ahLst/>
            <a:cxnLst>
              <a:cxn ang="0">
                <a:pos x="186" y="32"/>
              </a:cxn>
              <a:cxn ang="0">
                <a:pos x="243" y="0"/>
              </a:cxn>
              <a:cxn ang="0">
                <a:pos x="56" y="0"/>
              </a:cxn>
              <a:cxn ang="0">
                <a:pos x="0" y="32"/>
              </a:cxn>
              <a:cxn ang="0">
                <a:pos x="186" y="32"/>
              </a:cxn>
            </a:cxnLst>
            <a:rect l="0" t="0" r="r" b="b"/>
            <a:pathLst>
              <a:path w="243" h="32">
                <a:moveTo>
                  <a:pt x="186" y="32"/>
                </a:moveTo>
                <a:lnTo>
                  <a:pt x="243" y="0"/>
                </a:lnTo>
                <a:lnTo>
                  <a:pt x="56" y="0"/>
                </a:lnTo>
                <a:lnTo>
                  <a:pt x="0" y="32"/>
                </a:lnTo>
                <a:lnTo>
                  <a:pt x="186" y="32"/>
                </a:lnTo>
                <a:close/>
              </a:path>
            </a:pathLst>
          </a:custGeom>
          <a:solidFill>
            <a:srgbClr val="4D004D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0" name="Freeform 160"/>
          <p:cNvSpPr>
            <a:spLocks/>
          </p:cNvSpPr>
          <p:nvPr/>
        </p:nvSpPr>
        <p:spPr bwMode="auto">
          <a:xfrm>
            <a:off x="3608388" y="4294188"/>
            <a:ext cx="88900" cy="1146175"/>
          </a:xfrm>
          <a:custGeom>
            <a:avLst/>
            <a:gdLst/>
            <a:ahLst/>
            <a:cxnLst>
              <a:cxn ang="0">
                <a:pos x="0" y="722"/>
              </a:cxn>
              <a:cxn ang="0">
                <a:pos x="0" y="32"/>
              </a:cxn>
              <a:cxn ang="0">
                <a:pos x="56" y="0"/>
              </a:cxn>
              <a:cxn ang="0">
                <a:pos x="56" y="690"/>
              </a:cxn>
              <a:cxn ang="0">
                <a:pos x="0" y="722"/>
              </a:cxn>
            </a:cxnLst>
            <a:rect l="0" t="0" r="r" b="b"/>
            <a:pathLst>
              <a:path w="56" h="722">
                <a:moveTo>
                  <a:pt x="0" y="722"/>
                </a:moveTo>
                <a:lnTo>
                  <a:pt x="0" y="32"/>
                </a:lnTo>
                <a:lnTo>
                  <a:pt x="56" y="0"/>
                </a:lnTo>
                <a:lnTo>
                  <a:pt x="56" y="690"/>
                </a:lnTo>
                <a:lnTo>
                  <a:pt x="0" y="722"/>
                </a:lnTo>
                <a:close/>
              </a:path>
            </a:pathLst>
          </a:custGeom>
          <a:solidFill>
            <a:srgbClr val="80404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1" name="Rectangle 161"/>
          <p:cNvSpPr>
            <a:spLocks noChangeArrowheads="1"/>
          </p:cNvSpPr>
          <p:nvPr/>
        </p:nvSpPr>
        <p:spPr bwMode="auto">
          <a:xfrm>
            <a:off x="3311525" y="4344988"/>
            <a:ext cx="296863" cy="1095375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2" name="Freeform 162"/>
          <p:cNvSpPr>
            <a:spLocks/>
          </p:cNvSpPr>
          <p:nvPr/>
        </p:nvSpPr>
        <p:spPr bwMode="auto">
          <a:xfrm>
            <a:off x="3311525" y="4294188"/>
            <a:ext cx="385763" cy="50800"/>
          </a:xfrm>
          <a:custGeom>
            <a:avLst/>
            <a:gdLst/>
            <a:ahLst/>
            <a:cxnLst>
              <a:cxn ang="0">
                <a:pos x="187" y="32"/>
              </a:cxn>
              <a:cxn ang="0">
                <a:pos x="243" y="0"/>
              </a:cxn>
              <a:cxn ang="0">
                <a:pos x="57" y="0"/>
              </a:cxn>
              <a:cxn ang="0">
                <a:pos x="0" y="32"/>
              </a:cxn>
              <a:cxn ang="0">
                <a:pos x="187" y="32"/>
              </a:cxn>
            </a:cxnLst>
            <a:rect l="0" t="0" r="r" b="b"/>
            <a:pathLst>
              <a:path w="243" h="32">
                <a:moveTo>
                  <a:pt x="187" y="32"/>
                </a:moveTo>
                <a:lnTo>
                  <a:pt x="243" y="0"/>
                </a:lnTo>
                <a:lnTo>
                  <a:pt x="57" y="0"/>
                </a:lnTo>
                <a:lnTo>
                  <a:pt x="0" y="32"/>
                </a:lnTo>
                <a:lnTo>
                  <a:pt x="187" y="32"/>
                </a:lnTo>
                <a:close/>
              </a:path>
            </a:pathLst>
          </a:custGeom>
          <a:solidFill>
            <a:srgbClr val="BF606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3" name="Freeform 163"/>
          <p:cNvSpPr>
            <a:spLocks/>
          </p:cNvSpPr>
          <p:nvPr/>
        </p:nvSpPr>
        <p:spPr bwMode="auto">
          <a:xfrm>
            <a:off x="3886200" y="2286000"/>
            <a:ext cx="76200" cy="3154363"/>
          </a:xfrm>
          <a:custGeom>
            <a:avLst/>
            <a:gdLst/>
            <a:ahLst/>
            <a:cxnLst>
              <a:cxn ang="0">
                <a:pos x="0" y="1830"/>
              </a:cxn>
              <a:cxn ang="0">
                <a:pos x="0" y="39"/>
              </a:cxn>
              <a:cxn ang="0">
                <a:pos x="56" y="0"/>
              </a:cxn>
              <a:cxn ang="0">
                <a:pos x="56" y="1798"/>
              </a:cxn>
              <a:cxn ang="0">
                <a:pos x="0" y="1830"/>
              </a:cxn>
            </a:cxnLst>
            <a:rect l="0" t="0" r="r" b="b"/>
            <a:pathLst>
              <a:path w="56" h="1830">
                <a:moveTo>
                  <a:pt x="0" y="1830"/>
                </a:moveTo>
                <a:lnTo>
                  <a:pt x="0" y="39"/>
                </a:lnTo>
                <a:lnTo>
                  <a:pt x="56" y="0"/>
                </a:lnTo>
                <a:lnTo>
                  <a:pt x="56" y="1798"/>
                </a:lnTo>
                <a:lnTo>
                  <a:pt x="0" y="1830"/>
                </a:lnTo>
                <a:close/>
              </a:path>
            </a:pathLst>
          </a:custGeom>
          <a:solidFill>
            <a:srgbClr val="003366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4" name="Rectangle 164"/>
          <p:cNvSpPr>
            <a:spLocks noChangeArrowheads="1"/>
          </p:cNvSpPr>
          <p:nvPr/>
        </p:nvSpPr>
        <p:spPr bwMode="auto">
          <a:xfrm>
            <a:off x="3608388" y="2286000"/>
            <a:ext cx="277812" cy="3154363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5" name="Freeform 165"/>
          <p:cNvSpPr>
            <a:spLocks/>
          </p:cNvSpPr>
          <p:nvPr/>
        </p:nvSpPr>
        <p:spPr bwMode="auto">
          <a:xfrm>
            <a:off x="3581400" y="2286000"/>
            <a:ext cx="385763" cy="61913"/>
          </a:xfrm>
          <a:custGeom>
            <a:avLst/>
            <a:gdLst/>
            <a:ahLst/>
            <a:cxnLst>
              <a:cxn ang="0">
                <a:pos x="187" y="39"/>
              </a:cxn>
              <a:cxn ang="0">
                <a:pos x="243" y="0"/>
              </a:cxn>
              <a:cxn ang="0">
                <a:pos x="56" y="0"/>
              </a:cxn>
              <a:cxn ang="0">
                <a:pos x="0" y="39"/>
              </a:cxn>
              <a:cxn ang="0">
                <a:pos x="187" y="39"/>
              </a:cxn>
            </a:cxnLst>
            <a:rect l="0" t="0" r="r" b="b"/>
            <a:pathLst>
              <a:path w="243" h="39">
                <a:moveTo>
                  <a:pt x="187" y="39"/>
                </a:moveTo>
                <a:lnTo>
                  <a:pt x="243" y="0"/>
                </a:lnTo>
                <a:lnTo>
                  <a:pt x="56" y="0"/>
                </a:lnTo>
                <a:lnTo>
                  <a:pt x="0" y="39"/>
                </a:lnTo>
                <a:lnTo>
                  <a:pt x="187" y="39"/>
                </a:lnTo>
                <a:close/>
              </a:path>
            </a:pathLst>
          </a:custGeom>
          <a:solidFill>
            <a:srgbClr val="004D99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6" name="Freeform 166"/>
          <p:cNvSpPr>
            <a:spLocks/>
          </p:cNvSpPr>
          <p:nvPr/>
        </p:nvSpPr>
        <p:spPr bwMode="auto">
          <a:xfrm>
            <a:off x="4202113" y="3752850"/>
            <a:ext cx="88900" cy="1687513"/>
          </a:xfrm>
          <a:custGeom>
            <a:avLst/>
            <a:gdLst/>
            <a:ahLst/>
            <a:cxnLst>
              <a:cxn ang="0">
                <a:pos x="0" y="1063"/>
              </a:cxn>
              <a:cxn ang="0">
                <a:pos x="0" y="32"/>
              </a:cxn>
              <a:cxn ang="0">
                <a:pos x="56" y="0"/>
              </a:cxn>
              <a:cxn ang="0">
                <a:pos x="56" y="1031"/>
              </a:cxn>
              <a:cxn ang="0">
                <a:pos x="0" y="1063"/>
              </a:cxn>
            </a:cxnLst>
            <a:rect l="0" t="0" r="r" b="b"/>
            <a:pathLst>
              <a:path w="56" h="1063">
                <a:moveTo>
                  <a:pt x="0" y="1063"/>
                </a:moveTo>
                <a:lnTo>
                  <a:pt x="0" y="32"/>
                </a:lnTo>
                <a:lnTo>
                  <a:pt x="56" y="0"/>
                </a:lnTo>
                <a:lnTo>
                  <a:pt x="56" y="1031"/>
                </a:lnTo>
                <a:lnTo>
                  <a:pt x="0" y="1063"/>
                </a:lnTo>
                <a:close/>
              </a:path>
            </a:pathLst>
          </a:custGeom>
          <a:solidFill>
            <a:srgbClr val="66668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7" name="Rectangle 167"/>
          <p:cNvSpPr>
            <a:spLocks noChangeArrowheads="1"/>
          </p:cNvSpPr>
          <p:nvPr/>
        </p:nvSpPr>
        <p:spPr bwMode="auto">
          <a:xfrm>
            <a:off x="3905250" y="3803650"/>
            <a:ext cx="296863" cy="1636713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8" name="Freeform 168"/>
          <p:cNvSpPr>
            <a:spLocks/>
          </p:cNvSpPr>
          <p:nvPr/>
        </p:nvSpPr>
        <p:spPr bwMode="auto">
          <a:xfrm>
            <a:off x="3905250" y="3752850"/>
            <a:ext cx="385763" cy="50800"/>
          </a:xfrm>
          <a:custGeom>
            <a:avLst/>
            <a:gdLst/>
            <a:ahLst/>
            <a:cxnLst>
              <a:cxn ang="0">
                <a:pos x="187" y="32"/>
              </a:cxn>
              <a:cxn ang="0">
                <a:pos x="243" y="0"/>
              </a:cxn>
              <a:cxn ang="0">
                <a:pos x="56" y="0"/>
              </a:cxn>
              <a:cxn ang="0">
                <a:pos x="0" y="32"/>
              </a:cxn>
              <a:cxn ang="0">
                <a:pos x="187" y="32"/>
              </a:cxn>
            </a:cxnLst>
            <a:rect l="0" t="0" r="r" b="b"/>
            <a:pathLst>
              <a:path w="243" h="32">
                <a:moveTo>
                  <a:pt x="187" y="32"/>
                </a:moveTo>
                <a:lnTo>
                  <a:pt x="243" y="0"/>
                </a:lnTo>
                <a:lnTo>
                  <a:pt x="56" y="0"/>
                </a:lnTo>
                <a:lnTo>
                  <a:pt x="0" y="32"/>
                </a:lnTo>
                <a:lnTo>
                  <a:pt x="187" y="32"/>
                </a:lnTo>
                <a:close/>
              </a:path>
            </a:pathLst>
          </a:custGeom>
          <a:solidFill>
            <a:srgbClr val="9999BF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9" name="Freeform 169"/>
          <p:cNvSpPr>
            <a:spLocks/>
          </p:cNvSpPr>
          <p:nvPr/>
        </p:nvSpPr>
        <p:spPr bwMode="auto">
          <a:xfrm>
            <a:off x="4495800" y="4495800"/>
            <a:ext cx="152400" cy="990600"/>
          </a:xfrm>
          <a:custGeom>
            <a:avLst/>
            <a:gdLst/>
            <a:ahLst/>
            <a:cxnLst>
              <a:cxn ang="0">
                <a:pos x="0" y="735"/>
              </a:cxn>
              <a:cxn ang="0">
                <a:pos x="0" y="33"/>
              </a:cxn>
              <a:cxn ang="0">
                <a:pos x="56" y="0"/>
              </a:cxn>
              <a:cxn ang="0">
                <a:pos x="56" y="703"/>
              </a:cxn>
              <a:cxn ang="0">
                <a:pos x="0" y="735"/>
              </a:cxn>
            </a:cxnLst>
            <a:rect l="0" t="0" r="r" b="b"/>
            <a:pathLst>
              <a:path w="56" h="735">
                <a:moveTo>
                  <a:pt x="0" y="735"/>
                </a:moveTo>
                <a:lnTo>
                  <a:pt x="0" y="33"/>
                </a:lnTo>
                <a:lnTo>
                  <a:pt x="56" y="0"/>
                </a:lnTo>
                <a:lnTo>
                  <a:pt x="56" y="703"/>
                </a:lnTo>
                <a:lnTo>
                  <a:pt x="0" y="735"/>
                </a:lnTo>
                <a:close/>
              </a:path>
            </a:pathLst>
          </a:custGeom>
          <a:solidFill>
            <a:srgbClr val="00004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0" name="Rectangle 170"/>
          <p:cNvSpPr>
            <a:spLocks noChangeArrowheads="1"/>
          </p:cNvSpPr>
          <p:nvPr/>
        </p:nvSpPr>
        <p:spPr bwMode="auto">
          <a:xfrm>
            <a:off x="4202113" y="4648200"/>
            <a:ext cx="293687" cy="792163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1" name="Freeform 171"/>
          <p:cNvSpPr>
            <a:spLocks/>
          </p:cNvSpPr>
          <p:nvPr/>
        </p:nvSpPr>
        <p:spPr bwMode="auto">
          <a:xfrm>
            <a:off x="4191000" y="4648200"/>
            <a:ext cx="385763" cy="52388"/>
          </a:xfrm>
          <a:custGeom>
            <a:avLst/>
            <a:gdLst/>
            <a:ahLst/>
            <a:cxnLst>
              <a:cxn ang="0">
                <a:pos x="187" y="33"/>
              </a:cxn>
              <a:cxn ang="0">
                <a:pos x="243" y="0"/>
              </a:cxn>
              <a:cxn ang="0">
                <a:pos x="56" y="0"/>
              </a:cxn>
              <a:cxn ang="0">
                <a:pos x="0" y="33"/>
              </a:cxn>
              <a:cxn ang="0">
                <a:pos x="187" y="33"/>
              </a:cxn>
            </a:cxnLst>
            <a:rect l="0" t="0" r="r" b="b"/>
            <a:pathLst>
              <a:path w="243" h="33">
                <a:moveTo>
                  <a:pt x="187" y="33"/>
                </a:moveTo>
                <a:lnTo>
                  <a:pt x="243" y="0"/>
                </a:lnTo>
                <a:lnTo>
                  <a:pt x="56" y="0"/>
                </a:lnTo>
                <a:lnTo>
                  <a:pt x="0" y="33"/>
                </a:lnTo>
                <a:lnTo>
                  <a:pt x="187" y="33"/>
                </a:lnTo>
                <a:close/>
              </a:path>
            </a:pathLst>
          </a:custGeom>
          <a:solidFill>
            <a:srgbClr val="00006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2" name="Freeform 172"/>
          <p:cNvSpPr>
            <a:spLocks/>
          </p:cNvSpPr>
          <p:nvPr/>
        </p:nvSpPr>
        <p:spPr bwMode="auto">
          <a:xfrm>
            <a:off x="4795838" y="3895725"/>
            <a:ext cx="88900" cy="1544638"/>
          </a:xfrm>
          <a:custGeom>
            <a:avLst/>
            <a:gdLst/>
            <a:ahLst/>
            <a:cxnLst>
              <a:cxn ang="0">
                <a:pos x="0" y="973"/>
              </a:cxn>
              <a:cxn ang="0">
                <a:pos x="0" y="32"/>
              </a:cxn>
              <a:cxn ang="0">
                <a:pos x="56" y="0"/>
              </a:cxn>
              <a:cxn ang="0">
                <a:pos x="56" y="941"/>
              </a:cxn>
              <a:cxn ang="0">
                <a:pos x="0" y="973"/>
              </a:cxn>
            </a:cxnLst>
            <a:rect l="0" t="0" r="r" b="b"/>
            <a:pathLst>
              <a:path w="56" h="973">
                <a:moveTo>
                  <a:pt x="0" y="973"/>
                </a:moveTo>
                <a:lnTo>
                  <a:pt x="0" y="32"/>
                </a:lnTo>
                <a:lnTo>
                  <a:pt x="56" y="0"/>
                </a:lnTo>
                <a:lnTo>
                  <a:pt x="56" y="941"/>
                </a:lnTo>
                <a:lnTo>
                  <a:pt x="0" y="973"/>
                </a:lnTo>
                <a:close/>
              </a:path>
            </a:pathLst>
          </a:custGeom>
          <a:solidFill>
            <a:srgbClr val="80008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3" name="Rectangle 173"/>
          <p:cNvSpPr>
            <a:spLocks noChangeArrowheads="1"/>
          </p:cNvSpPr>
          <p:nvPr/>
        </p:nvSpPr>
        <p:spPr bwMode="auto">
          <a:xfrm>
            <a:off x="4495800" y="4495800"/>
            <a:ext cx="300038" cy="944563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4" name="Freeform 174"/>
          <p:cNvSpPr>
            <a:spLocks/>
          </p:cNvSpPr>
          <p:nvPr/>
        </p:nvSpPr>
        <p:spPr bwMode="auto">
          <a:xfrm>
            <a:off x="4495800" y="4495800"/>
            <a:ext cx="385763" cy="50800"/>
          </a:xfrm>
          <a:custGeom>
            <a:avLst/>
            <a:gdLst/>
            <a:ahLst/>
            <a:cxnLst>
              <a:cxn ang="0">
                <a:pos x="187" y="32"/>
              </a:cxn>
              <a:cxn ang="0">
                <a:pos x="243" y="0"/>
              </a:cxn>
              <a:cxn ang="0">
                <a:pos x="56" y="0"/>
              </a:cxn>
              <a:cxn ang="0">
                <a:pos x="0" y="32"/>
              </a:cxn>
              <a:cxn ang="0">
                <a:pos x="187" y="32"/>
              </a:cxn>
            </a:cxnLst>
            <a:rect l="0" t="0" r="r" b="b"/>
            <a:pathLst>
              <a:path w="243" h="32">
                <a:moveTo>
                  <a:pt x="187" y="32"/>
                </a:moveTo>
                <a:lnTo>
                  <a:pt x="243" y="0"/>
                </a:lnTo>
                <a:lnTo>
                  <a:pt x="56" y="0"/>
                </a:lnTo>
                <a:lnTo>
                  <a:pt x="0" y="32"/>
                </a:lnTo>
                <a:lnTo>
                  <a:pt x="187" y="32"/>
                </a:lnTo>
                <a:close/>
              </a:path>
            </a:pathLst>
          </a:custGeom>
          <a:solidFill>
            <a:srgbClr val="BF00BF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5" name="Freeform 175"/>
          <p:cNvSpPr>
            <a:spLocks/>
          </p:cNvSpPr>
          <p:nvPr/>
        </p:nvSpPr>
        <p:spPr bwMode="auto">
          <a:xfrm>
            <a:off x="5092700" y="3733800"/>
            <a:ext cx="88900" cy="1706563"/>
          </a:xfrm>
          <a:custGeom>
            <a:avLst/>
            <a:gdLst/>
            <a:ahLst/>
            <a:cxnLst>
              <a:cxn ang="0">
                <a:pos x="0" y="1753"/>
              </a:cxn>
              <a:cxn ang="0">
                <a:pos x="0" y="33"/>
              </a:cxn>
              <a:cxn ang="0">
                <a:pos x="56" y="0"/>
              </a:cxn>
              <a:cxn ang="0">
                <a:pos x="56" y="1721"/>
              </a:cxn>
              <a:cxn ang="0">
                <a:pos x="0" y="1753"/>
              </a:cxn>
            </a:cxnLst>
            <a:rect l="0" t="0" r="r" b="b"/>
            <a:pathLst>
              <a:path w="56" h="1753">
                <a:moveTo>
                  <a:pt x="0" y="1753"/>
                </a:moveTo>
                <a:lnTo>
                  <a:pt x="0" y="33"/>
                </a:lnTo>
                <a:lnTo>
                  <a:pt x="56" y="0"/>
                </a:lnTo>
                <a:lnTo>
                  <a:pt x="56" y="1721"/>
                </a:lnTo>
                <a:lnTo>
                  <a:pt x="0" y="1753"/>
                </a:lnTo>
                <a:close/>
              </a:path>
            </a:pathLst>
          </a:custGeom>
          <a:solidFill>
            <a:srgbClr val="80800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6" name="Rectangle 176"/>
          <p:cNvSpPr>
            <a:spLocks noChangeArrowheads="1"/>
          </p:cNvSpPr>
          <p:nvPr/>
        </p:nvSpPr>
        <p:spPr bwMode="auto">
          <a:xfrm>
            <a:off x="4795838" y="3733800"/>
            <a:ext cx="309562" cy="1706563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7" name="Freeform 177"/>
          <p:cNvSpPr>
            <a:spLocks/>
          </p:cNvSpPr>
          <p:nvPr/>
        </p:nvSpPr>
        <p:spPr bwMode="auto">
          <a:xfrm>
            <a:off x="4800600" y="3733800"/>
            <a:ext cx="385763" cy="52388"/>
          </a:xfrm>
          <a:custGeom>
            <a:avLst/>
            <a:gdLst/>
            <a:ahLst/>
            <a:cxnLst>
              <a:cxn ang="0">
                <a:pos x="187" y="33"/>
              </a:cxn>
              <a:cxn ang="0">
                <a:pos x="243" y="0"/>
              </a:cxn>
              <a:cxn ang="0">
                <a:pos x="56" y="0"/>
              </a:cxn>
              <a:cxn ang="0">
                <a:pos x="0" y="33"/>
              </a:cxn>
              <a:cxn ang="0">
                <a:pos x="187" y="33"/>
              </a:cxn>
            </a:cxnLst>
            <a:rect l="0" t="0" r="r" b="b"/>
            <a:pathLst>
              <a:path w="243" h="33">
                <a:moveTo>
                  <a:pt x="187" y="33"/>
                </a:moveTo>
                <a:lnTo>
                  <a:pt x="243" y="0"/>
                </a:lnTo>
                <a:lnTo>
                  <a:pt x="56" y="0"/>
                </a:lnTo>
                <a:lnTo>
                  <a:pt x="0" y="33"/>
                </a:lnTo>
                <a:lnTo>
                  <a:pt x="187" y="33"/>
                </a:lnTo>
                <a:close/>
              </a:path>
            </a:pathLst>
          </a:custGeom>
          <a:solidFill>
            <a:srgbClr val="BFBF00"/>
          </a:solidFill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8" name="Line 178"/>
          <p:cNvSpPr>
            <a:spLocks noChangeShapeType="1"/>
          </p:cNvSpPr>
          <p:nvPr/>
        </p:nvSpPr>
        <p:spPr bwMode="auto">
          <a:xfrm flipV="1">
            <a:off x="1516063" y="2157413"/>
            <a:ext cx="1587" cy="33242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9" name="Line 179"/>
          <p:cNvSpPr>
            <a:spLocks noChangeShapeType="1"/>
          </p:cNvSpPr>
          <p:nvPr/>
        </p:nvSpPr>
        <p:spPr bwMode="auto">
          <a:xfrm flipH="1">
            <a:off x="1457325" y="5481638"/>
            <a:ext cx="58738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0" name="Line 180"/>
          <p:cNvSpPr>
            <a:spLocks noChangeShapeType="1"/>
          </p:cNvSpPr>
          <p:nvPr/>
        </p:nvSpPr>
        <p:spPr bwMode="auto">
          <a:xfrm flipH="1">
            <a:off x="1457325" y="5000625"/>
            <a:ext cx="5873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1" name="Line 181"/>
          <p:cNvSpPr>
            <a:spLocks noChangeShapeType="1"/>
          </p:cNvSpPr>
          <p:nvPr/>
        </p:nvSpPr>
        <p:spPr bwMode="auto">
          <a:xfrm flipH="1">
            <a:off x="1457325" y="4529138"/>
            <a:ext cx="58738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2" name="Line 182"/>
          <p:cNvSpPr>
            <a:spLocks noChangeShapeType="1"/>
          </p:cNvSpPr>
          <p:nvPr/>
        </p:nvSpPr>
        <p:spPr bwMode="auto">
          <a:xfrm flipH="1">
            <a:off x="1457325" y="4059238"/>
            <a:ext cx="58738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3" name="Line 183"/>
          <p:cNvSpPr>
            <a:spLocks noChangeShapeType="1"/>
          </p:cNvSpPr>
          <p:nvPr/>
        </p:nvSpPr>
        <p:spPr bwMode="auto">
          <a:xfrm flipH="1">
            <a:off x="1457325" y="3578225"/>
            <a:ext cx="5873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4" name="Line 184"/>
          <p:cNvSpPr>
            <a:spLocks noChangeShapeType="1"/>
          </p:cNvSpPr>
          <p:nvPr/>
        </p:nvSpPr>
        <p:spPr bwMode="auto">
          <a:xfrm flipH="1">
            <a:off x="1457325" y="3108325"/>
            <a:ext cx="5873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5" name="Line 185"/>
          <p:cNvSpPr>
            <a:spLocks noChangeShapeType="1"/>
          </p:cNvSpPr>
          <p:nvPr/>
        </p:nvSpPr>
        <p:spPr bwMode="auto">
          <a:xfrm flipH="1">
            <a:off x="1457325" y="2627313"/>
            <a:ext cx="58738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6" name="Line 186"/>
          <p:cNvSpPr>
            <a:spLocks noChangeShapeType="1"/>
          </p:cNvSpPr>
          <p:nvPr/>
        </p:nvSpPr>
        <p:spPr bwMode="auto">
          <a:xfrm flipH="1">
            <a:off x="1457325" y="2157413"/>
            <a:ext cx="58738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7" name="Rectangle 187"/>
          <p:cNvSpPr>
            <a:spLocks noChangeArrowheads="1"/>
          </p:cNvSpPr>
          <p:nvPr/>
        </p:nvSpPr>
        <p:spPr bwMode="auto">
          <a:xfrm>
            <a:off x="1057275" y="5399088"/>
            <a:ext cx="488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0,00</a:t>
            </a:r>
            <a:endParaRPr lang="en-US"/>
          </a:p>
        </p:txBody>
      </p:sp>
      <p:sp>
        <p:nvSpPr>
          <p:cNvPr id="51388" name="Rectangle 188"/>
          <p:cNvSpPr>
            <a:spLocks noChangeArrowheads="1"/>
          </p:cNvSpPr>
          <p:nvPr/>
        </p:nvSpPr>
        <p:spPr bwMode="auto">
          <a:xfrm>
            <a:off x="1057275" y="4918075"/>
            <a:ext cx="488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2,00</a:t>
            </a:r>
            <a:endParaRPr lang="en-US"/>
          </a:p>
        </p:txBody>
      </p:sp>
      <p:sp>
        <p:nvSpPr>
          <p:cNvPr id="51389" name="Rectangle 189"/>
          <p:cNvSpPr>
            <a:spLocks noChangeArrowheads="1"/>
          </p:cNvSpPr>
          <p:nvPr/>
        </p:nvSpPr>
        <p:spPr bwMode="auto">
          <a:xfrm>
            <a:off x="1057275" y="4448175"/>
            <a:ext cx="488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4,00</a:t>
            </a:r>
            <a:endParaRPr lang="en-US"/>
          </a:p>
        </p:txBody>
      </p:sp>
      <p:sp>
        <p:nvSpPr>
          <p:cNvPr id="51390" name="Rectangle 190"/>
          <p:cNvSpPr>
            <a:spLocks noChangeArrowheads="1"/>
          </p:cNvSpPr>
          <p:nvPr/>
        </p:nvSpPr>
        <p:spPr bwMode="auto">
          <a:xfrm>
            <a:off x="1057275" y="3978275"/>
            <a:ext cx="488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6,00</a:t>
            </a:r>
            <a:endParaRPr lang="en-US"/>
          </a:p>
        </p:txBody>
      </p:sp>
      <p:sp>
        <p:nvSpPr>
          <p:cNvPr id="51391" name="Rectangle 191"/>
          <p:cNvSpPr>
            <a:spLocks noChangeArrowheads="1"/>
          </p:cNvSpPr>
          <p:nvPr/>
        </p:nvSpPr>
        <p:spPr bwMode="auto">
          <a:xfrm>
            <a:off x="1057275" y="3497263"/>
            <a:ext cx="4889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8,00</a:t>
            </a:r>
            <a:endParaRPr lang="en-US"/>
          </a:p>
        </p:txBody>
      </p:sp>
      <p:sp>
        <p:nvSpPr>
          <p:cNvPr id="51392" name="Rectangle 192"/>
          <p:cNvSpPr>
            <a:spLocks noChangeArrowheads="1"/>
          </p:cNvSpPr>
          <p:nvPr/>
        </p:nvSpPr>
        <p:spPr bwMode="auto">
          <a:xfrm>
            <a:off x="952500" y="3025775"/>
            <a:ext cx="608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10,00</a:t>
            </a:r>
            <a:endParaRPr lang="en-US"/>
          </a:p>
        </p:txBody>
      </p:sp>
      <p:sp>
        <p:nvSpPr>
          <p:cNvPr id="51393" name="Rectangle 193"/>
          <p:cNvSpPr>
            <a:spLocks noChangeArrowheads="1"/>
          </p:cNvSpPr>
          <p:nvPr/>
        </p:nvSpPr>
        <p:spPr bwMode="auto">
          <a:xfrm>
            <a:off x="952500" y="2546350"/>
            <a:ext cx="608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12,00</a:t>
            </a:r>
            <a:endParaRPr lang="en-US"/>
          </a:p>
        </p:txBody>
      </p:sp>
      <p:sp>
        <p:nvSpPr>
          <p:cNvPr id="51394" name="Rectangle 194"/>
          <p:cNvSpPr>
            <a:spLocks noChangeArrowheads="1"/>
          </p:cNvSpPr>
          <p:nvPr/>
        </p:nvSpPr>
        <p:spPr bwMode="auto">
          <a:xfrm>
            <a:off x="952500" y="2074863"/>
            <a:ext cx="6080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14,00</a:t>
            </a:r>
            <a:endParaRPr lang="en-US"/>
          </a:p>
        </p:txBody>
      </p:sp>
      <p:sp>
        <p:nvSpPr>
          <p:cNvPr id="51395" name="Line 195"/>
          <p:cNvSpPr>
            <a:spLocks noChangeShapeType="1"/>
          </p:cNvSpPr>
          <p:nvPr/>
        </p:nvSpPr>
        <p:spPr bwMode="auto">
          <a:xfrm>
            <a:off x="1516063" y="5481638"/>
            <a:ext cx="37099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96" name="Line 196"/>
          <p:cNvSpPr>
            <a:spLocks noChangeShapeType="1"/>
          </p:cNvSpPr>
          <p:nvPr/>
        </p:nvSpPr>
        <p:spPr bwMode="auto">
          <a:xfrm>
            <a:off x="1516063" y="5481638"/>
            <a:ext cx="1587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97" name="Line 197"/>
          <p:cNvSpPr>
            <a:spLocks noChangeShapeType="1"/>
          </p:cNvSpPr>
          <p:nvPr/>
        </p:nvSpPr>
        <p:spPr bwMode="auto">
          <a:xfrm>
            <a:off x="5226050" y="5481638"/>
            <a:ext cx="1588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98" name="Rectangle 198"/>
          <p:cNvSpPr>
            <a:spLocks noChangeArrowheads="1"/>
          </p:cNvSpPr>
          <p:nvPr/>
        </p:nvSpPr>
        <p:spPr bwMode="auto">
          <a:xfrm>
            <a:off x="2897188" y="5553075"/>
            <a:ext cx="12906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Trinidad and Tobago</a:t>
            </a:r>
            <a:endParaRPr lang="en-US"/>
          </a:p>
        </p:txBody>
      </p:sp>
      <p:sp>
        <p:nvSpPr>
          <p:cNvPr id="51399" name="Rectangle 199"/>
          <p:cNvSpPr>
            <a:spLocks noChangeArrowheads="1"/>
          </p:cNvSpPr>
          <p:nvPr/>
        </p:nvSpPr>
        <p:spPr bwMode="auto">
          <a:xfrm>
            <a:off x="5656263" y="1798638"/>
            <a:ext cx="2181225" cy="416242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00" name="Rectangle 200"/>
          <p:cNvSpPr>
            <a:spLocks noChangeArrowheads="1"/>
          </p:cNvSpPr>
          <p:nvPr/>
        </p:nvSpPr>
        <p:spPr bwMode="auto">
          <a:xfrm>
            <a:off x="5730875" y="1881188"/>
            <a:ext cx="103188" cy="71437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01" name="Rectangle 201"/>
          <p:cNvSpPr>
            <a:spLocks noChangeArrowheads="1"/>
          </p:cNvSpPr>
          <p:nvPr/>
        </p:nvSpPr>
        <p:spPr bwMode="auto">
          <a:xfrm>
            <a:off x="5894388" y="1830388"/>
            <a:ext cx="12461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EFICIENCIA</a:t>
            </a:r>
            <a:endParaRPr lang="en-US"/>
          </a:p>
        </p:txBody>
      </p:sp>
      <p:sp>
        <p:nvSpPr>
          <p:cNvPr id="51402" name="Rectangle 202"/>
          <p:cNvSpPr>
            <a:spLocks noChangeArrowheads="1"/>
          </p:cNvSpPr>
          <p:nvPr/>
        </p:nvSpPr>
        <p:spPr bwMode="auto">
          <a:xfrm>
            <a:off x="5730875" y="2259013"/>
            <a:ext cx="103188" cy="71437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03" name="Rectangle 203"/>
          <p:cNvSpPr>
            <a:spLocks noChangeArrowheads="1"/>
          </p:cNvSpPr>
          <p:nvPr/>
        </p:nvSpPr>
        <p:spPr bwMode="auto">
          <a:xfrm>
            <a:off x="5894388" y="2208213"/>
            <a:ext cx="89058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MÉRITO</a:t>
            </a:r>
            <a:endParaRPr lang="en-US"/>
          </a:p>
        </p:txBody>
      </p:sp>
      <p:sp>
        <p:nvSpPr>
          <p:cNvPr id="51404" name="Rectangle 204"/>
          <p:cNvSpPr>
            <a:spLocks noChangeArrowheads="1"/>
          </p:cNvSpPr>
          <p:nvPr/>
        </p:nvSpPr>
        <p:spPr bwMode="auto">
          <a:xfrm>
            <a:off x="5730875" y="2638425"/>
            <a:ext cx="103188" cy="71438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05" name="Rectangle 205"/>
          <p:cNvSpPr>
            <a:spLocks noChangeArrowheads="1"/>
          </p:cNvSpPr>
          <p:nvPr/>
        </p:nvSpPr>
        <p:spPr bwMode="auto">
          <a:xfrm>
            <a:off x="5894388" y="2586038"/>
            <a:ext cx="16478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</a:t>
            </a:r>
            <a:endParaRPr lang="en-US"/>
          </a:p>
        </p:txBody>
      </p:sp>
      <p:sp>
        <p:nvSpPr>
          <p:cNvPr id="51406" name="Rectangle 206"/>
          <p:cNvSpPr>
            <a:spLocks noChangeArrowheads="1"/>
          </p:cNvSpPr>
          <p:nvPr/>
        </p:nvSpPr>
        <p:spPr bwMode="auto">
          <a:xfrm>
            <a:off x="5894388" y="2749550"/>
            <a:ext cx="16176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ESTRUCTURAL</a:t>
            </a:r>
            <a:endParaRPr lang="en-US"/>
          </a:p>
        </p:txBody>
      </p:sp>
      <p:sp>
        <p:nvSpPr>
          <p:cNvPr id="51407" name="Rectangle 207"/>
          <p:cNvSpPr>
            <a:spLocks noChangeArrowheads="1"/>
          </p:cNvSpPr>
          <p:nvPr/>
        </p:nvSpPr>
        <p:spPr bwMode="auto">
          <a:xfrm>
            <a:off x="5730875" y="3016250"/>
            <a:ext cx="103188" cy="71438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08" name="Rectangle 208"/>
          <p:cNvSpPr>
            <a:spLocks noChangeArrowheads="1"/>
          </p:cNvSpPr>
          <p:nvPr/>
        </p:nvSpPr>
        <p:spPr bwMode="auto">
          <a:xfrm>
            <a:off x="5894388" y="2965450"/>
            <a:ext cx="8016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</a:t>
            </a:r>
            <a:endParaRPr lang="en-US"/>
          </a:p>
        </p:txBody>
      </p:sp>
      <p:sp>
        <p:nvSpPr>
          <p:cNvPr id="51409" name="Rectangle 209"/>
          <p:cNvSpPr>
            <a:spLocks noChangeArrowheads="1"/>
          </p:cNvSpPr>
          <p:nvPr/>
        </p:nvSpPr>
        <p:spPr bwMode="auto">
          <a:xfrm>
            <a:off x="5894388" y="3128963"/>
            <a:ext cx="6985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Estratégica</a:t>
            </a:r>
            <a:endParaRPr lang="en-US"/>
          </a:p>
        </p:txBody>
      </p:sp>
      <p:sp>
        <p:nvSpPr>
          <p:cNvPr id="51410" name="Rectangle 210"/>
          <p:cNvSpPr>
            <a:spLocks noChangeArrowheads="1"/>
          </p:cNvSpPr>
          <p:nvPr/>
        </p:nvSpPr>
        <p:spPr bwMode="auto">
          <a:xfrm>
            <a:off x="5730875" y="3394075"/>
            <a:ext cx="103188" cy="71438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11" name="Rectangle 211"/>
          <p:cNvSpPr>
            <a:spLocks noChangeArrowheads="1"/>
          </p:cNvSpPr>
          <p:nvPr/>
        </p:nvSpPr>
        <p:spPr bwMode="auto">
          <a:xfrm>
            <a:off x="5894388" y="3343275"/>
            <a:ext cx="13843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 Directiva</a:t>
            </a:r>
            <a:endParaRPr lang="en-US"/>
          </a:p>
        </p:txBody>
      </p:sp>
      <p:sp>
        <p:nvSpPr>
          <p:cNvPr id="51412" name="Rectangle 212"/>
          <p:cNvSpPr>
            <a:spLocks noChangeArrowheads="1"/>
          </p:cNvSpPr>
          <p:nvPr/>
        </p:nvSpPr>
        <p:spPr bwMode="auto">
          <a:xfrm>
            <a:off x="5730875" y="3773488"/>
            <a:ext cx="103188" cy="71437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13" name="Rectangle 213"/>
          <p:cNvSpPr>
            <a:spLocks noChangeArrowheads="1"/>
          </p:cNvSpPr>
          <p:nvPr/>
        </p:nvSpPr>
        <p:spPr bwMode="auto">
          <a:xfrm>
            <a:off x="5894388" y="3721100"/>
            <a:ext cx="1212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 de los</a:t>
            </a:r>
            <a:endParaRPr lang="en-US"/>
          </a:p>
        </p:txBody>
      </p:sp>
      <p:sp>
        <p:nvSpPr>
          <p:cNvPr id="51414" name="Rectangle 214"/>
          <p:cNvSpPr>
            <a:spLocks noChangeArrowheads="1"/>
          </p:cNvSpPr>
          <p:nvPr/>
        </p:nvSpPr>
        <p:spPr bwMode="auto">
          <a:xfrm>
            <a:off x="5894388" y="3886200"/>
            <a:ext cx="58261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Procesos</a:t>
            </a:r>
            <a:endParaRPr lang="en-US"/>
          </a:p>
        </p:txBody>
      </p:sp>
      <p:sp>
        <p:nvSpPr>
          <p:cNvPr id="51415" name="Rectangle 215"/>
          <p:cNvSpPr>
            <a:spLocks noChangeArrowheads="1"/>
          </p:cNvSpPr>
          <p:nvPr/>
        </p:nvSpPr>
        <p:spPr bwMode="auto">
          <a:xfrm>
            <a:off x="5730875" y="4151313"/>
            <a:ext cx="103188" cy="71437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16" name="Rectangle 216"/>
          <p:cNvSpPr>
            <a:spLocks noChangeArrowheads="1"/>
          </p:cNvSpPr>
          <p:nvPr/>
        </p:nvSpPr>
        <p:spPr bwMode="auto">
          <a:xfrm>
            <a:off x="5894388" y="4100513"/>
            <a:ext cx="12906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CAPACIDAD</a:t>
            </a:r>
            <a:endParaRPr lang="en-US"/>
          </a:p>
        </p:txBody>
      </p:sp>
      <p:sp>
        <p:nvSpPr>
          <p:cNvPr id="51417" name="Rectangle 217"/>
          <p:cNvSpPr>
            <a:spLocks noChangeArrowheads="1"/>
          </p:cNvSpPr>
          <p:nvPr/>
        </p:nvSpPr>
        <p:spPr bwMode="auto">
          <a:xfrm>
            <a:off x="5894388" y="4264025"/>
            <a:ext cx="12906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FUNCIONAL</a:t>
            </a:r>
            <a:endParaRPr lang="en-US"/>
          </a:p>
        </p:txBody>
      </p:sp>
      <p:sp>
        <p:nvSpPr>
          <p:cNvPr id="51418" name="Rectangle 218"/>
          <p:cNvSpPr>
            <a:spLocks noChangeArrowheads="1"/>
          </p:cNvSpPr>
          <p:nvPr/>
        </p:nvSpPr>
        <p:spPr bwMode="auto">
          <a:xfrm>
            <a:off x="5730875" y="4529138"/>
            <a:ext cx="103188" cy="71437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19" name="Rectangle 219"/>
          <p:cNvSpPr>
            <a:spLocks noChangeArrowheads="1"/>
          </p:cNvSpPr>
          <p:nvPr/>
        </p:nvSpPr>
        <p:spPr bwMode="auto">
          <a:xfrm>
            <a:off x="5894388" y="4478338"/>
            <a:ext cx="82391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Competencia</a:t>
            </a:r>
            <a:endParaRPr lang="en-US"/>
          </a:p>
        </p:txBody>
      </p:sp>
      <p:sp>
        <p:nvSpPr>
          <p:cNvPr id="51420" name="Rectangle 220"/>
          <p:cNvSpPr>
            <a:spLocks noChangeArrowheads="1"/>
          </p:cNvSpPr>
          <p:nvPr/>
        </p:nvSpPr>
        <p:spPr bwMode="auto">
          <a:xfrm>
            <a:off x="5730875" y="4908550"/>
            <a:ext cx="103188" cy="71438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21" name="Rectangle 221"/>
          <p:cNvSpPr>
            <a:spLocks noChangeArrowheads="1"/>
          </p:cNvSpPr>
          <p:nvPr/>
        </p:nvSpPr>
        <p:spPr bwMode="auto">
          <a:xfrm>
            <a:off x="5894388" y="4857750"/>
            <a:ext cx="13668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Eficacia Incentivadora</a:t>
            </a:r>
            <a:endParaRPr lang="en-US"/>
          </a:p>
        </p:txBody>
      </p:sp>
      <p:sp>
        <p:nvSpPr>
          <p:cNvPr id="51422" name="Rectangle 222"/>
          <p:cNvSpPr>
            <a:spLocks noChangeArrowheads="1"/>
          </p:cNvSpPr>
          <p:nvPr/>
        </p:nvSpPr>
        <p:spPr bwMode="auto">
          <a:xfrm>
            <a:off x="5730875" y="5286375"/>
            <a:ext cx="103188" cy="71438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23" name="Rectangle 223"/>
          <p:cNvSpPr>
            <a:spLocks noChangeArrowheads="1"/>
          </p:cNvSpPr>
          <p:nvPr/>
        </p:nvSpPr>
        <p:spPr bwMode="auto">
          <a:xfrm>
            <a:off x="5894388" y="5235575"/>
            <a:ext cx="7032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Flexibilidad</a:t>
            </a:r>
            <a:endParaRPr lang="en-US"/>
          </a:p>
        </p:txBody>
      </p:sp>
      <p:sp>
        <p:nvSpPr>
          <p:cNvPr id="51424" name="Rectangle 224"/>
          <p:cNvSpPr>
            <a:spLocks noChangeArrowheads="1"/>
          </p:cNvSpPr>
          <p:nvPr/>
        </p:nvSpPr>
        <p:spPr bwMode="auto">
          <a:xfrm>
            <a:off x="5730875" y="5664200"/>
            <a:ext cx="103188" cy="73025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25" name="Rectangle 225"/>
          <p:cNvSpPr>
            <a:spLocks noChangeArrowheads="1"/>
          </p:cNvSpPr>
          <p:nvPr/>
        </p:nvSpPr>
        <p:spPr bwMode="auto">
          <a:xfrm>
            <a:off x="5894388" y="5613400"/>
            <a:ext cx="12906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CAPACIDAD</a:t>
            </a:r>
            <a:endParaRPr lang="en-US"/>
          </a:p>
        </p:txBody>
      </p:sp>
      <p:sp>
        <p:nvSpPr>
          <p:cNvPr id="51426" name="Rectangle 226"/>
          <p:cNvSpPr>
            <a:spLocks noChangeArrowheads="1"/>
          </p:cNvSpPr>
          <p:nvPr/>
        </p:nvSpPr>
        <p:spPr bwMode="auto">
          <a:xfrm>
            <a:off x="5894388" y="5776913"/>
            <a:ext cx="16033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INTEGRADORA</a:t>
            </a:r>
            <a:endParaRPr lang="en-US"/>
          </a:p>
        </p:txBody>
      </p:sp>
      <p:sp>
        <p:nvSpPr>
          <p:cNvPr id="51427" name="Rectangle 227"/>
          <p:cNvSpPr>
            <a:spLocks noChangeArrowheads="1"/>
          </p:cNvSpPr>
          <p:nvPr/>
        </p:nvSpPr>
        <p:spPr bwMode="auto">
          <a:xfrm>
            <a:off x="760413" y="1727200"/>
            <a:ext cx="7137400" cy="4325938"/>
          </a:xfrm>
          <a:prstGeom prst="rect">
            <a:avLst/>
          </a:prstGeom>
          <a:noFill/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28" name="Rectangle 228"/>
          <p:cNvSpPr>
            <a:spLocks noChangeArrowheads="1"/>
          </p:cNvSpPr>
          <p:nvPr/>
        </p:nvSpPr>
        <p:spPr bwMode="auto">
          <a:xfrm>
            <a:off x="5811838" y="1892300"/>
            <a:ext cx="2249487" cy="43465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29" name="Rectangle 229"/>
          <p:cNvSpPr>
            <a:spLocks noChangeArrowheads="1"/>
          </p:cNvSpPr>
          <p:nvPr/>
        </p:nvSpPr>
        <p:spPr bwMode="auto">
          <a:xfrm>
            <a:off x="5888038" y="1978025"/>
            <a:ext cx="107950" cy="74613"/>
          </a:xfrm>
          <a:prstGeom prst="rect">
            <a:avLst/>
          </a:prstGeom>
          <a:solidFill>
            <a:srgbClr val="9999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30" name="Rectangle 230"/>
          <p:cNvSpPr>
            <a:spLocks noChangeArrowheads="1"/>
          </p:cNvSpPr>
          <p:nvPr/>
        </p:nvSpPr>
        <p:spPr bwMode="auto">
          <a:xfrm>
            <a:off x="6056313" y="1925638"/>
            <a:ext cx="12096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EFICIENCIA</a:t>
            </a:r>
            <a:endParaRPr lang="en-US"/>
          </a:p>
        </p:txBody>
      </p:sp>
      <p:sp>
        <p:nvSpPr>
          <p:cNvPr id="51431" name="Rectangle 231"/>
          <p:cNvSpPr>
            <a:spLocks noChangeArrowheads="1"/>
          </p:cNvSpPr>
          <p:nvPr/>
        </p:nvSpPr>
        <p:spPr bwMode="auto">
          <a:xfrm>
            <a:off x="5888038" y="2373313"/>
            <a:ext cx="107950" cy="74612"/>
          </a:xfrm>
          <a:prstGeom prst="rect">
            <a:avLst/>
          </a:prstGeom>
          <a:solidFill>
            <a:srgbClr val="9933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32" name="Rectangle 232"/>
          <p:cNvSpPr>
            <a:spLocks noChangeArrowheads="1"/>
          </p:cNvSpPr>
          <p:nvPr/>
        </p:nvSpPr>
        <p:spPr bwMode="auto">
          <a:xfrm>
            <a:off x="6056313" y="2319338"/>
            <a:ext cx="85725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MÉRITO</a:t>
            </a:r>
            <a:endParaRPr lang="en-US"/>
          </a:p>
        </p:txBody>
      </p:sp>
      <p:sp>
        <p:nvSpPr>
          <p:cNvPr id="51433" name="Rectangle 233"/>
          <p:cNvSpPr>
            <a:spLocks noChangeArrowheads="1"/>
          </p:cNvSpPr>
          <p:nvPr/>
        </p:nvSpPr>
        <p:spPr bwMode="auto">
          <a:xfrm>
            <a:off x="5888038" y="2768600"/>
            <a:ext cx="107950" cy="74613"/>
          </a:xfrm>
          <a:prstGeom prst="rect">
            <a:avLst/>
          </a:prstGeom>
          <a:solidFill>
            <a:srgbClr val="FFFF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34" name="Rectangle 234"/>
          <p:cNvSpPr>
            <a:spLocks noChangeArrowheads="1"/>
          </p:cNvSpPr>
          <p:nvPr/>
        </p:nvSpPr>
        <p:spPr bwMode="auto">
          <a:xfrm>
            <a:off x="6056313" y="2714625"/>
            <a:ext cx="157638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</a:t>
            </a:r>
            <a:endParaRPr lang="en-US"/>
          </a:p>
        </p:txBody>
      </p:sp>
      <p:sp>
        <p:nvSpPr>
          <p:cNvPr id="51435" name="Rectangle 235"/>
          <p:cNvSpPr>
            <a:spLocks noChangeArrowheads="1"/>
          </p:cNvSpPr>
          <p:nvPr/>
        </p:nvSpPr>
        <p:spPr bwMode="auto">
          <a:xfrm>
            <a:off x="6056313" y="2886075"/>
            <a:ext cx="15462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ESTRUCTURAL</a:t>
            </a:r>
            <a:endParaRPr lang="en-US"/>
          </a:p>
        </p:txBody>
      </p:sp>
      <p:sp>
        <p:nvSpPr>
          <p:cNvPr id="51436" name="Rectangle 236"/>
          <p:cNvSpPr>
            <a:spLocks noChangeArrowheads="1"/>
          </p:cNvSpPr>
          <p:nvPr/>
        </p:nvSpPr>
        <p:spPr bwMode="auto">
          <a:xfrm>
            <a:off x="5888038" y="3163888"/>
            <a:ext cx="107950" cy="74612"/>
          </a:xfrm>
          <a:prstGeom prst="rect">
            <a:avLst/>
          </a:prstGeom>
          <a:solidFill>
            <a:srgbClr val="CC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37" name="Rectangle 237"/>
          <p:cNvSpPr>
            <a:spLocks noChangeArrowheads="1"/>
          </p:cNvSpPr>
          <p:nvPr/>
        </p:nvSpPr>
        <p:spPr bwMode="auto">
          <a:xfrm>
            <a:off x="6056313" y="3109913"/>
            <a:ext cx="1223962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</a:t>
            </a:r>
            <a:endParaRPr lang="en-US"/>
          </a:p>
        </p:txBody>
      </p:sp>
      <p:sp>
        <p:nvSpPr>
          <p:cNvPr id="51438" name="Rectangle 238"/>
          <p:cNvSpPr>
            <a:spLocks noChangeArrowheads="1"/>
          </p:cNvSpPr>
          <p:nvPr/>
        </p:nvSpPr>
        <p:spPr bwMode="auto">
          <a:xfrm>
            <a:off x="6056313" y="3281363"/>
            <a:ext cx="6985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Estratégica</a:t>
            </a:r>
            <a:endParaRPr lang="en-US"/>
          </a:p>
        </p:txBody>
      </p:sp>
      <p:sp>
        <p:nvSpPr>
          <p:cNvPr id="51439" name="Rectangle 239"/>
          <p:cNvSpPr>
            <a:spLocks noChangeArrowheads="1"/>
          </p:cNvSpPr>
          <p:nvPr/>
        </p:nvSpPr>
        <p:spPr bwMode="auto">
          <a:xfrm>
            <a:off x="5888038" y="3559175"/>
            <a:ext cx="107950" cy="74613"/>
          </a:xfrm>
          <a:prstGeom prst="rect">
            <a:avLst/>
          </a:prstGeom>
          <a:solidFill>
            <a:srgbClr val="660066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40" name="Rectangle 240"/>
          <p:cNvSpPr>
            <a:spLocks noChangeArrowheads="1"/>
          </p:cNvSpPr>
          <p:nvPr/>
        </p:nvSpPr>
        <p:spPr bwMode="auto">
          <a:xfrm>
            <a:off x="6056313" y="3505200"/>
            <a:ext cx="13843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 Directiva</a:t>
            </a:r>
            <a:endParaRPr lang="en-US"/>
          </a:p>
        </p:txBody>
      </p:sp>
      <p:sp>
        <p:nvSpPr>
          <p:cNvPr id="51441" name="Rectangle 241"/>
          <p:cNvSpPr>
            <a:spLocks noChangeArrowheads="1"/>
          </p:cNvSpPr>
          <p:nvPr/>
        </p:nvSpPr>
        <p:spPr bwMode="auto">
          <a:xfrm>
            <a:off x="5888038" y="3954463"/>
            <a:ext cx="107950" cy="74612"/>
          </a:xfrm>
          <a:prstGeom prst="rect">
            <a:avLst/>
          </a:prstGeom>
          <a:solidFill>
            <a:srgbClr val="FF8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42" name="Rectangle 242"/>
          <p:cNvSpPr>
            <a:spLocks noChangeArrowheads="1"/>
          </p:cNvSpPr>
          <p:nvPr/>
        </p:nvSpPr>
        <p:spPr bwMode="auto">
          <a:xfrm>
            <a:off x="6056313" y="3900488"/>
            <a:ext cx="1212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Consistencia de los</a:t>
            </a:r>
            <a:endParaRPr lang="en-US"/>
          </a:p>
        </p:txBody>
      </p:sp>
      <p:sp>
        <p:nvSpPr>
          <p:cNvPr id="51443" name="Rectangle 243"/>
          <p:cNvSpPr>
            <a:spLocks noChangeArrowheads="1"/>
          </p:cNvSpPr>
          <p:nvPr/>
        </p:nvSpPr>
        <p:spPr bwMode="auto">
          <a:xfrm>
            <a:off x="6056313" y="4071938"/>
            <a:ext cx="58261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Procesos</a:t>
            </a:r>
            <a:endParaRPr lang="en-US"/>
          </a:p>
        </p:txBody>
      </p:sp>
      <p:sp>
        <p:nvSpPr>
          <p:cNvPr id="51444" name="Rectangle 244"/>
          <p:cNvSpPr>
            <a:spLocks noChangeArrowheads="1"/>
          </p:cNvSpPr>
          <p:nvPr/>
        </p:nvSpPr>
        <p:spPr bwMode="auto">
          <a:xfrm>
            <a:off x="5888038" y="4349750"/>
            <a:ext cx="107950" cy="74613"/>
          </a:xfrm>
          <a:prstGeom prst="rect">
            <a:avLst/>
          </a:prstGeom>
          <a:solidFill>
            <a:srgbClr val="0066CC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45" name="Rectangle 245"/>
          <p:cNvSpPr>
            <a:spLocks noChangeArrowheads="1"/>
          </p:cNvSpPr>
          <p:nvPr/>
        </p:nvSpPr>
        <p:spPr bwMode="auto">
          <a:xfrm>
            <a:off x="6056313" y="4295775"/>
            <a:ext cx="12398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CAPACIDAD</a:t>
            </a:r>
            <a:endParaRPr lang="en-US"/>
          </a:p>
        </p:txBody>
      </p:sp>
      <p:sp>
        <p:nvSpPr>
          <p:cNvPr id="51446" name="Rectangle 246"/>
          <p:cNvSpPr>
            <a:spLocks noChangeArrowheads="1"/>
          </p:cNvSpPr>
          <p:nvPr/>
        </p:nvSpPr>
        <p:spPr bwMode="auto">
          <a:xfrm>
            <a:off x="6056313" y="4467225"/>
            <a:ext cx="12398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FUNCIONAL</a:t>
            </a:r>
            <a:endParaRPr lang="en-US"/>
          </a:p>
        </p:txBody>
      </p:sp>
      <p:sp>
        <p:nvSpPr>
          <p:cNvPr id="51447" name="Rectangle 247"/>
          <p:cNvSpPr>
            <a:spLocks noChangeArrowheads="1"/>
          </p:cNvSpPr>
          <p:nvPr/>
        </p:nvSpPr>
        <p:spPr bwMode="auto">
          <a:xfrm>
            <a:off x="5888038" y="4743450"/>
            <a:ext cx="107950" cy="76200"/>
          </a:xfrm>
          <a:prstGeom prst="rect">
            <a:avLst/>
          </a:prstGeom>
          <a:solidFill>
            <a:srgbClr val="CCCC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48" name="Rectangle 248"/>
          <p:cNvSpPr>
            <a:spLocks noChangeArrowheads="1"/>
          </p:cNvSpPr>
          <p:nvPr/>
        </p:nvSpPr>
        <p:spPr bwMode="auto">
          <a:xfrm>
            <a:off x="6056313" y="4691063"/>
            <a:ext cx="82391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Competencia</a:t>
            </a:r>
            <a:endParaRPr lang="en-US"/>
          </a:p>
        </p:txBody>
      </p:sp>
      <p:sp>
        <p:nvSpPr>
          <p:cNvPr id="51449" name="Rectangle 249"/>
          <p:cNvSpPr>
            <a:spLocks noChangeArrowheads="1"/>
          </p:cNvSpPr>
          <p:nvPr/>
        </p:nvSpPr>
        <p:spPr bwMode="auto">
          <a:xfrm>
            <a:off x="5888038" y="5138738"/>
            <a:ext cx="107950" cy="74612"/>
          </a:xfrm>
          <a:prstGeom prst="rect">
            <a:avLst/>
          </a:prstGeom>
          <a:solidFill>
            <a:srgbClr val="000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50" name="Rectangle 250"/>
          <p:cNvSpPr>
            <a:spLocks noChangeArrowheads="1"/>
          </p:cNvSpPr>
          <p:nvPr/>
        </p:nvSpPr>
        <p:spPr bwMode="auto">
          <a:xfrm>
            <a:off x="6056313" y="5086350"/>
            <a:ext cx="13668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Eficacia Incentivadora</a:t>
            </a:r>
            <a:endParaRPr lang="en-US"/>
          </a:p>
        </p:txBody>
      </p:sp>
      <p:sp>
        <p:nvSpPr>
          <p:cNvPr id="51451" name="Rectangle 251"/>
          <p:cNvSpPr>
            <a:spLocks noChangeArrowheads="1"/>
          </p:cNvSpPr>
          <p:nvPr/>
        </p:nvSpPr>
        <p:spPr bwMode="auto">
          <a:xfrm>
            <a:off x="5888038" y="5534025"/>
            <a:ext cx="107950" cy="74613"/>
          </a:xfrm>
          <a:prstGeom prst="rect">
            <a:avLst/>
          </a:prstGeom>
          <a:solidFill>
            <a:srgbClr val="FF00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52" name="Rectangle 252"/>
          <p:cNvSpPr>
            <a:spLocks noChangeArrowheads="1"/>
          </p:cNvSpPr>
          <p:nvPr/>
        </p:nvSpPr>
        <p:spPr bwMode="auto">
          <a:xfrm>
            <a:off x="6056313" y="5481638"/>
            <a:ext cx="7032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Flexibilidad</a:t>
            </a:r>
            <a:endParaRPr lang="en-US"/>
          </a:p>
        </p:txBody>
      </p:sp>
      <p:sp>
        <p:nvSpPr>
          <p:cNvPr id="51453" name="Rectangle 253"/>
          <p:cNvSpPr>
            <a:spLocks noChangeArrowheads="1"/>
          </p:cNvSpPr>
          <p:nvPr/>
        </p:nvSpPr>
        <p:spPr bwMode="auto">
          <a:xfrm>
            <a:off x="5888038" y="5929313"/>
            <a:ext cx="107950" cy="74612"/>
          </a:xfrm>
          <a:prstGeom prst="rect">
            <a:avLst/>
          </a:prstGeom>
          <a:solidFill>
            <a:srgbClr val="FFFF0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54" name="Rectangle 254"/>
          <p:cNvSpPr>
            <a:spLocks noChangeArrowheads="1"/>
          </p:cNvSpPr>
          <p:nvPr/>
        </p:nvSpPr>
        <p:spPr bwMode="auto">
          <a:xfrm>
            <a:off x="6056313" y="5876925"/>
            <a:ext cx="123983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CAPACIDAD</a:t>
            </a:r>
            <a:endParaRPr lang="en-US"/>
          </a:p>
        </p:txBody>
      </p:sp>
      <p:sp>
        <p:nvSpPr>
          <p:cNvPr id="51455" name="Rectangle 255"/>
          <p:cNvSpPr>
            <a:spLocks noChangeArrowheads="1"/>
          </p:cNvSpPr>
          <p:nvPr/>
        </p:nvSpPr>
        <p:spPr bwMode="auto">
          <a:xfrm>
            <a:off x="6056313" y="6046788"/>
            <a:ext cx="15462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INTEGRADORA</a:t>
            </a:r>
            <a:endParaRPr lang="en-US"/>
          </a:p>
        </p:txBody>
      </p:sp>
      <p:sp>
        <p:nvSpPr>
          <p:cNvPr id="51456" name="Rectangle 256"/>
          <p:cNvSpPr>
            <a:spLocks noChangeArrowheads="1"/>
          </p:cNvSpPr>
          <p:nvPr/>
        </p:nvSpPr>
        <p:spPr bwMode="auto">
          <a:xfrm>
            <a:off x="5715000" y="1860550"/>
            <a:ext cx="2362200" cy="44100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57" name="Rectangle 257"/>
          <p:cNvSpPr>
            <a:spLocks noChangeArrowheads="1"/>
          </p:cNvSpPr>
          <p:nvPr/>
        </p:nvSpPr>
        <p:spPr bwMode="auto">
          <a:xfrm>
            <a:off x="5907088" y="1947863"/>
            <a:ext cx="103187" cy="74612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58" name="Rectangle 258"/>
          <p:cNvSpPr>
            <a:spLocks noChangeArrowheads="1"/>
          </p:cNvSpPr>
          <p:nvPr/>
        </p:nvSpPr>
        <p:spPr bwMode="auto">
          <a:xfrm>
            <a:off x="6069013" y="1893888"/>
            <a:ext cx="8334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ICIENC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Y</a:t>
            </a:r>
            <a:endParaRPr lang="en-US"/>
          </a:p>
        </p:txBody>
      </p:sp>
      <p:sp>
        <p:nvSpPr>
          <p:cNvPr id="51459" name="Rectangle 259"/>
          <p:cNvSpPr>
            <a:spLocks noChangeArrowheads="1"/>
          </p:cNvSpPr>
          <p:nvPr/>
        </p:nvSpPr>
        <p:spPr bwMode="auto">
          <a:xfrm>
            <a:off x="5907088" y="2347913"/>
            <a:ext cx="103187" cy="76200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60" name="Rectangle 260"/>
          <p:cNvSpPr>
            <a:spLocks noChangeArrowheads="1"/>
          </p:cNvSpPr>
          <p:nvPr/>
        </p:nvSpPr>
        <p:spPr bwMode="auto">
          <a:xfrm>
            <a:off x="6069013" y="2293938"/>
            <a:ext cx="4349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RIT</a:t>
            </a:r>
            <a:endParaRPr lang="en-US"/>
          </a:p>
        </p:txBody>
      </p:sp>
      <p:sp>
        <p:nvSpPr>
          <p:cNvPr id="51461" name="Rectangle 261"/>
          <p:cNvSpPr>
            <a:spLocks noChangeArrowheads="1"/>
          </p:cNvSpPr>
          <p:nvPr/>
        </p:nvSpPr>
        <p:spPr bwMode="auto">
          <a:xfrm>
            <a:off x="5907088" y="2749550"/>
            <a:ext cx="103187" cy="76200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62" name="Rectangle 262"/>
          <p:cNvSpPr>
            <a:spLocks noChangeArrowheads="1"/>
          </p:cNvSpPr>
          <p:nvPr/>
        </p:nvSpPr>
        <p:spPr bwMode="auto">
          <a:xfrm>
            <a:off x="6069013" y="2695575"/>
            <a:ext cx="9445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STRUCTURAL</a:t>
            </a:r>
            <a:endParaRPr lang="en-US"/>
          </a:p>
        </p:txBody>
      </p:sp>
      <p:sp>
        <p:nvSpPr>
          <p:cNvPr id="51463" name="Rectangle 263"/>
          <p:cNvSpPr>
            <a:spLocks noChangeArrowheads="1"/>
          </p:cNvSpPr>
          <p:nvPr/>
        </p:nvSpPr>
        <p:spPr bwMode="auto">
          <a:xfrm>
            <a:off x="6069013" y="2868613"/>
            <a:ext cx="1012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51464" name="Rectangle 264"/>
          <p:cNvSpPr>
            <a:spLocks noChangeArrowheads="1"/>
          </p:cNvSpPr>
          <p:nvPr/>
        </p:nvSpPr>
        <p:spPr bwMode="auto">
          <a:xfrm>
            <a:off x="5907088" y="3149600"/>
            <a:ext cx="103187" cy="76200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65" name="Rectangle 265"/>
          <p:cNvSpPr>
            <a:spLocks noChangeArrowheads="1"/>
          </p:cNvSpPr>
          <p:nvPr/>
        </p:nvSpPr>
        <p:spPr bwMode="auto">
          <a:xfrm>
            <a:off x="6069013" y="3095625"/>
            <a:ext cx="5508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Strategic</a:t>
            </a:r>
            <a:endParaRPr lang="en-US"/>
          </a:p>
        </p:txBody>
      </p:sp>
      <p:sp>
        <p:nvSpPr>
          <p:cNvPr id="51466" name="Rectangle 266"/>
          <p:cNvSpPr>
            <a:spLocks noChangeArrowheads="1"/>
          </p:cNvSpPr>
          <p:nvPr/>
        </p:nvSpPr>
        <p:spPr bwMode="auto">
          <a:xfrm>
            <a:off x="6069013" y="3268663"/>
            <a:ext cx="762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51467" name="Rectangle 267"/>
          <p:cNvSpPr>
            <a:spLocks noChangeArrowheads="1"/>
          </p:cNvSpPr>
          <p:nvPr/>
        </p:nvSpPr>
        <p:spPr bwMode="auto">
          <a:xfrm>
            <a:off x="5907088" y="3551238"/>
            <a:ext cx="103187" cy="76200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68" name="Rectangle 268"/>
          <p:cNvSpPr>
            <a:spLocks noChangeArrowheads="1"/>
          </p:cNvSpPr>
          <p:nvPr/>
        </p:nvSpPr>
        <p:spPr bwMode="auto">
          <a:xfrm>
            <a:off x="6069013" y="3497263"/>
            <a:ext cx="16144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Management Consistency</a:t>
            </a:r>
            <a:endParaRPr lang="en-US"/>
          </a:p>
        </p:txBody>
      </p:sp>
      <p:sp>
        <p:nvSpPr>
          <p:cNvPr id="51469" name="Rectangle 269"/>
          <p:cNvSpPr>
            <a:spLocks noChangeArrowheads="1"/>
          </p:cNvSpPr>
          <p:nvPr/>
        </p:nvSpPr>
        <p:spPr bwMode="auto">
          <a:xfrm>
            <a:off x="5907088" y="3952875"/>
            <a:ext cx="103187" cy="74613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70" name="Rectangle 270"/>
          <p:cNvSpPr>
            <a:spLocks noChangeArrowheads="1"/>
          </p:cNvSpPr>
          <p:nvPr/>
        </p:nvSpPr>
        <p:spPr bwMode="auto">
          <a:xfrm>
            <a:off x="6069013" y="3897313"/>
            <a:ext cx="13049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Process Consistency</a:t>
            </a:r>
            <a:endParaRPr lang="en-US"/>
          </a:p>
        </p:txBody>
      </p:sp>
      <p:sp>
        <p:nvSpPr>
          <p:cNvPr id="51471" name="Rectangle 271"/>
          <p:cNvSpPr>
            <a:spLocks noChangeArrowheads="1"/>
          </p:cNvSpPr>
          <p:nvPr/>
        </p:nvSpPr>
        <p:spPr bwMode="auto">
          <a:xfrm>
            <a:off x="5907088" y="4352925"/>
            <a:ext cx="103187" cy="76200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72" name="Rectangle 272"/>
          <p:cNvSpPr>
            <a:spLocks noChangeArrowheads="1"/>
          </p:cNvSpPr>
          <p:nvPr/>
        </p:nvSpPr>
        <p:spPr bwMode="auto">
          <a:xfrm>
            <a:off x="6069013" y="4298950"/>
            <a:ext cx="8953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FUNCTIONAL</a:t>
            </a:r>
            <a:endParaRPr lang="en-US"/>
          </a:p>
        </p:txBody>
      </p:sp>
      <p:sp>
        <p:nvSpPr>
          <p:cNvPr id="51473" name="Rectangle 273"/>
          <p:cNvSpPr>
            <a:spLocks noChangeArrowheads="1"/>
          </p:cNvSpPr>
          <p:nvPr/>
        </p:nvSpPr>
        <p:spPr bwMode="auto">
          <a:xfrm>
            <a:off x="6069013" y="4471988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51474" name="Rectangle 274"/>
          <p:cNvSpPr>
            <a:spLocks noChangeArrowheads="1"/>
          </p:cNvSpPr>
          <p:nvPr/>
        </p:nvSpPr>
        <p:spPr bwMode="auto">
          <a:xfrm>
            <a:off x="5907088" y="4754563"/>
            <a:ext cx="103187" cy="74612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75" name="Rectangle 275"/>
          <p:cNvSpPr>
            <a:spLocks noChangeArrowheads="1"/>
          </p:cNvSpPr>
          <p:nvPr/>
        </p:nvSpPr>
        <p:spPr bwMode="auto">
          <a:xfrm>
            <a:off x="6069013" y="4700588"/>
            <a:ext cx="792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endParaRPr lang="en-US"/>
          </a:p>
        </p:txBody>
      </p:sp>
      <p:sp>
        <p:nvSpPr>
          <p:cNvPr id="51476" name="Rectangle 276"/>
          <p:cNvSpPr>
            <a:spLocks noChangeArrowheads="1"/>
          </p:cNvSpPr>
          <p:nvPr/>
        </p:nvSpPr>
        <p:spPr bwMode="auto">
          <a:xfrm>
            <a:off x="5907088" y="5154613"/>
            <a:ext cx="103187" cy="76200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77" name="Rectangle 277"/>
          <p:cNvSpPr>
            <a:spLocks noChangeArrowheads="1"/>
          </p:cNvSpPr>
          <p:nvPr/>
        </p:nvSpPr>
        <p:spPr bwMode="auto">
          <a:xfrm>
            <a:off x="6069013" y="5100638"/>
            <a:ext cx="1427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Incentive Effectiveness</a:t>
            </a:r>
            <a:endParaRPr lang="en-US"/>
          </a:p>
        </p:txBody>
      </p:sp>
      <p:sp>
        <p:nvSpPr>
          <p:cNvPr id="51478" name="Rectangle 278"/>
          <p:cNvSpPr>
            <a:spLocks noChangeArrowheads="1"/>
          </p:cNvSpPr>
          <p:nvPr/>
        </p:nvSpPr>
        <p:spPr bwMode="auto">
          <a:xfrm>
            <a:off x="5907088" y="5556250"/>
            <a:ext cx="103187" cy="76200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79" name="Rectangle 279"/>
          <p:cNvSpPr>
            <a:spLocks noChangeArrowheads="1"/>
          </p:cNvSpPr>
          <p:nvPr/>
        </p:nvSpPr>
        <p:spPr bwMode="auto">
          <a:xfrm>
            <a:off x="6069013" y="5502275"/>
            <a:ext cx="577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ty</a:t>
            </a:r>
            <a:endParaRPr lang="en-US"/>
          </a:p>
        </p:txBody>
      </p:sp>
      <p:sp>
        <p:nvSpPr>
          <p:cNvPr id="51480" name="Rectangle 280"/>
          <p:cNvSpPr>
            <a:spLocks noChangeArrowheads="1"/>
          </p:cNvSpPr>
          <p:nvPr/>
        </p:nvSpPr>
        <p:spPr bwMode="auto">
          <a:xfrm>
            <a:off x="5907088" y="5956300"/>
            <a:ext cx="103187" cy="76200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81" name="Rectangle 281"/>
          <p:cNvSpPr>
            <a:spLocks noChangeArrowheads="1"/>
          </p:cNvSpPr>
          <p:nvPr/>
        </p:nvSpPr>
        <p:spPr bwMode="auto">
          <a:xfrm>
            <a:off x="6069013" y="5902325"/>
            <a:ext cx="955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INTEGRATING</a:t>
            </a:r>
            <a:endParaRPr lang="en-US"/>
          </a:p>
        </p:txBody>
      </p:sp>
      <p:sp>
        <p:nvSpPr>
          <p:cNvPr id="51482" name="Rectangle 282"/>
          <p:cNvSpPr>
            <a:spLocks noChangeArrowheads="1"/>
          </p:cNvSpPr>
          <p:nvPr/>
        </p:nvSpPr>
        <p:spPr bwMode="auto">
          <a:xfrm>
            <a:off x="6069013" y="6075363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itchFamily="34" charset="0"/>
              </a:rPr>
              <a:t>URUGUAY</a:t>
            </a: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52600"/>
            <a:ext cx="7239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5715000" y="1860550"/>
            <a:ext cx="2276475" cy="44100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5907088" y="1947863"/>
            <a:ext cx="103187" cy="74612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6069013" y="1893888"/>
            <a:ext cx="8334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ICIENC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Y</a:t>
            </a:r>
            <a:endParaRPr lang="en-US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5907088" y="2347913"/>
            <a:ext cx="103187" cy="76200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6069013" y="2293938"/>
            <a:ext cx="4349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RIT</a:t>
            </a:r>
            <a:endParaRPr lang="en-US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5907088" y="2749550"/>
            <a:ext cx="103187" cy="76200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6069013" y="2695575"/>
            <a:ext cx="9445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STRUCTURAL</a:t>
            </a:r>
            <a:endParaRPr lang="en-US"/>
          </a:p>
        </p:txBody>
      </p: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6069013" y="2868613"/>
            <a:ext cx="1012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5907088" y="3149600"/>
            <a:ext cx="103187" cy="76200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3" name="Rectangle 13"/>
          <p:cNvSpPr>
            <a:spLocks noChangeArrowheads="1"/>
          </p:cNvSpPr>
          <p:nvPr/>
        </p:nvSpPr>
        <p:spPr bwMode="auto">
          <a:xfrm>
            <a:off x="6069013" y="3095625"/>
            <a:ext cx="5508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Strategic</a:t>
            </a:r>
            <a:endParaRPr lang="en-US"/>
          </a:p>
        </p:txBody>
      </p:sp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6069013" y="3268663"/>
            <a:ext cx="762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5907088" y="3551238"/>
            <a:ext cx="103187" cy="76200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6069013" y="3497263"/>
            <a:ext cx="16144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Management Consistency</a:t>
            </a:r>
            <a:endParaRPr lang="en-US"/>
          </a:p>
        </p:txBody>
      </p:sp>
      <p:sp>
        <p:nvSpPr>
          <p:cNvPr id="35857" name="Rectangle 17"/>
          <p:cNvSpPr>
            <a:spLocks noChangeArrowheads="1"/>
          </p:cNvSpPr>
          <p:nvPr/>
        </p:nvSpPr>
        <p:spPr bwMode="auto">
          <a:xfrm>
            <a:off x="5907088" y="3952875"/>
            <a:ext cx="103187" cy="74613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6069013" y="3897313"/>
            <a:ext cx="13049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Process Consistency</a:t>
            </a:r>
            <a:endParaRPr lang="en-US"/>
          </a:p>
        </p:txBody>
      </p:sp>
      <p:sp>
        <p:nvSpPr>
          <p:cNvPr id="35859" name="Rectangle 19"/>
          <p:cNvSpPr>
            <a:spLocks noChangeArrowheads="1"/>
          </p:cNvSpPr>
          <p:nvPr/>
        </p:nvSpPr>
        <p:spPr bwMode="auto">
          <a:xfrm>
            <a:off x="5907088" y="4352925"/>
            <a:ext cx="103187" cy="76200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0" name="Rectangle 20"/>
          <p:cNvSpPr>
            <a:spLocks noChangeArrowheads="1"/>
          </p:cNvSpPr>
          <p:nvPr/>
        </p:nvSpPr>
        <p:spPr bwMode="auto">
          <a:xfrm>
            <a:off x="6069013" y="4298950"/>
            <a:ext cx="8953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FUNCTIONAL</a:t>
            </a:r>
            <a:endParaRPr lang="en-US"/>
          </a:p>
        </p:txBody>
      </p:sp>
      <p:sp>
        <p:nvSpPr>
          <p:cNvPr id="35861" name="Rectangle 21"/>
          <p:cNvSpPr>
            <a:spLocks noChangeArrowheads="1"/>
          </p:cNvSpPr>
          <p:nvPr/>
        </p:nvSpPr>
        <p:spPr bwMode="auto">
          <a:xfrm>
            <a:off x="6069013" y="4471988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35862" name="Rectangle 22"/>
          <p:cNvSpPr>
            <a:spLocks noChangeArrowheads="1"/>
          </p:cNvSpPr>
          <p:nvPr/>
        </p:nvSpPr>
        <p:spPr bwMode="auto">
          <a:xfrm>
            <a:off x="5907088" y="4754563"/>
            <a:ext cx="103187" cy="74612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3" name="Rectangle 23"/>
          <p:cNvSpPr>
            <a:spLocks noChangeArrowheads="1"/>
          </p:cNvSpPr>
          <p:nvPr/>
        </p:nvSpPr>
        <p:spPr bwMode="auto">
          <a:xfrm>
            <a:off x="6069013" y="4700588"/>
            <a:ext cx="792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endParaRPr lang="en-US"/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5907088" y="5154613"/>
            <a:ext cx="103187" cy="76200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5" name="Rectangle 25"/>
          <p:cNvSpPr>
            <a:spLocks noChangeArrowheads="1"/>
          </p:cNvSpPr>
          <p:nvPr/>
        </p:nvSpPr>
        <p:spPr bwMode="auto">
          <a:xfrm>
            <a:off x="6069013" y="5100638"/>
            <a:ext cx="1427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Incentive Effectiveness</a:t>
            </a:r>
            <a:endParaRPr lang="en-US"/>
          </a:p>
        </p:txBody>
      </p:sp>
      <p:sp>
        <p:nvSpPr>
          <p:cNvPr id="35866" name="Rectangle 26"/>
          <p:cNvSpPr>
            <a:spLocks noChangeArrowheads="1"/>
          </p:cNvSpPr>
          <p:nvPr/>
        </p:nvSpPr>
        <p:spPr bwMode="auto">
          <a:xfrm>
            <a:off x="5907088" y="5556250"/>
            <a:ext cx="103187" cy="76200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7" name="Rectangle 27"/>
          <p:cNvSpPr>
            <a:spLocks noChangeArrowheads="1"/>
          </p:cNvSpPr>
          <p:nvPr/>
        </p:nvSpPr>
        <p:spPr bwMode="auto">
          <a:xfrm>
            <a:off x="6069013" y="5502275"/>
            <a:ext cx="577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ty</a:t>
            </a:r>
            <a:endParaRPr lang="en-US"/>
          </a:p>
        </p:txBody>
      </p:sp>
      <p:sp>
        <p:nvSpPr>
          <p:cNvPr id="35868" name="Rectangle 28"/>
          <p:cNvSpPr>
            <a:spLocks noChangeArrowheads="1"/>
          </p:cNvSpPr>
          <p:nvPr/>
        </p:nvSpPr>
        <p:spPr bwMode="auto">
          <a:xfrm>
            <a:off x="5907088" y="5956300"/>
            <a:ext cx="103187" cy="76200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69" name="Rectangle 29"/>
          <p:cNvSpPr>
            <a:spLocks noChangeArrowheads="1"/>
          </p:cNvSpPr>
          <p:nvPr/>
        </p:nvSpPr>
        <p:spPr bwMode="auto">
          <a:xfrm>
            <a:off x="6069013" y="5902325"/>
            <a:ext cx="955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INTEGRATING</a:t>
            </a:r>
            <a:endParaRPr lang="en-US"/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6069013" y="6075363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pitchFamily="34" charset="0"/>
              </a:rPr>
              <a:t>VENEZUELA</a:t>
            </a: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752600"/>
            <a:ext cx="7391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834063" y="1860550"/>
            <a:ext cx="2157412" cy="4410075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5907088" y="1947863"/>
            <a:ext cx="103187" cy="74612"/>
          </a:xfrm>
          <a:prstGeom prst="rect">
            <a:avLst/>
          </a:prstGeom>
          <a:solidFill>
            <a:srgbClr val="9999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6069013" y="1893888"/>
            <a:ext cx="8334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EF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ICIENC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Y</a:t>
            </a:r>
            <a:endParaRPr lang="en-US"/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5907088" y="2347913"/>
            <a:ext cx="103187" cy="76200"/>
          </a:xfrm>
          <a:prstGeom prst="rect">
            <a:avLst/>
          </a:prstGeom>
          <a:solidFill>
            <a:srgbClr val="9933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6069013" y="2293938"/>
            <a:ext cx="4349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M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RIT</a:t>
            </a:r>
            <a:endParaRPr lang="en-US"/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5907088" y="2749550"/>
            <a:ext cx="103187" cy="76200"/>
          </a:xfrm>
          <a:prstGeom prst="rect">
            <a:avLst/>
          </a:prstGeom>
          <a:solidFill>
            <a:srgbClr val="FFFF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6069013" y="2695575"/>
            <a:ext cx="9445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STRUCTURAL</a:t>
            </a:r>
            <a:endParaRPr lang="en-US"/>
          </a:p>
        </p:txBody>
      </p:sp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6069013" y="2868613"/>
            <a:ext cx="1012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5907088" y="3149600"/>
            <a:ext cx="103187" cy="76200"/>
          </a:xfrm>
          <a:prstGeom prst="rect">
            <a:avLst/>
          </a:prstGeom>
          <a:solidFill>
            <a:srgbClr val="CCFF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77" name="Rectangle 13"/>
          <p:cNvSpPr>
            <a:spLocks noChangeArrowheads="1"/>
          </p:cNvSpPr>
          <p:nvPr/>
        </p:nvSpPr>
        <p:spPr bwMode="auto">
          <a:xfrm>
            <a:off x="6069013" y="3095625"/>
            <a:ext cx="5508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Strategic</a:t>
            </a:r>
            <a:endParaRPr lang="en-US"/>
          </a:p>
        </p:txBody>
      </p:sp>
      <p:sp>
        <p:nvSpPr>
          <p:cNvPr id="36878" name="Rectangle 14"/>
          <p:cNvSpPr>
            <a:spLocks noChangeArrowheads="1"/>
          </p:cNvSpPr>
          <p:nvPr/>
        </p:nvSpPr>
        <p:spPr bwMode="auto">
          <a:xfrm>
            <a:off x="6069013" y="3268663"/>
            <a:ext cx="762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Consistency</a:t>
            </a:r>
            <a:endParaRPr lang="en-US"/>
          </a:p>
        </p:txBody>
      </p:sp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5907088" y="3551238"/>
            <a:ext cx="103187" cy="76200"/>
          </a:xfrm>
          <a:prstGeom prst="rect">
            <a:avLst/>
          </a:prstGeom>
          <a:solidFill>
            <a:srgbClr val="660066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80" name="Rectangle 16"/>
          <p:cNvSpPr>
            <a:spLocks noChangeArrowheads="1"/>
          </p:cNvSpPr>
          <p:nvPr/>
        </p:nvSpPr>
        <p:spPr bwMode="auto">
          <a:xfrm>
            <a:off x="6069013" y="3497263"/>
            <a:ext cx="16144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Management Consistency</a:t>
            </a:r>
            <a:endParaRPr lang="en-US"/>
          </a:p>
        </p:txBody>
      </p:sp>
      <p:sp>
        <p:nvSpPr>
          <p:cNvPr id="36881" name="Rectangle 17"/>
          <p:cNvSpPr>
            <a:spLocks noChangeArrowheads="1"/>
          </p:cNvSpPr>
          <p:nvPr/>
        </p:nvSpPr>
        <p:spPr bwMode="auto">
          <a:xfrm>
            <a:off x="5907088" y="3952875"/>
            <a:ext cx="103187" cy="74613"/>
          </a:xfrm>
          <a:prstGeom prst="rect">
            <a:avLst/>
          </a:prstGeom>
          <a:solidFill>
            <a:srgbClr val="FF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82" name="Rectangle 18"/>
          <p:cNvSpPr>
            <a:spLocks noChangeArrowheads="1"/>
          </p:cNvSpPr>
          <p:nvPr/>
        </p:nvSpPr>
        <p:spPr bwMode="auto">
          <a:xfrm>
            <a:off x="6069013" y="3897313"/>
            <a:ext cx="13049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Process Consistency</a:t>
            </a:r>
            <a:endParaRPr lang="en-US"/>
          </a:p>
        </p:txBody>
      </p:sp>
      <p:sp>
        <p:nvSpPr>
          <p:cNvPr id="36883" name="Rectangle 19"/>
          <p:cNvSpPr>
            <a:spLocks noChangeArrowheads="1"/>
          </p:cNvSpPr>
          <p:nvPr/>
        </p:nvSpPr>
        <p:spPr bwMode="auto">
          <a:xfrm>
            <a:off x="5907088" y="4352925"/>
            <a:ext cx="103187" cy="76200"/>
          </a:xfrm>
          <a:prstGeom prst="rect">
            <a:avLst/>
          </a:prstGeom>
          <a:solidFill>
            <a:srgbClr val="0066CC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84" name="Rectangle 20"/>
          <p:cNvSpPr>
            <a:spLocks noChangeArrowheads="1"/>
          </p:cNvSpPr>
          <p:nvPr/>
        </p:nvSpPr>
        <p:spPr bwMode="auto">
          <a:xfrm>
            <a:off x="6069013" y="4298950"/>
            <a:ext cx="8953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FUNCTIONAL</a:t>
            </a:r>
            <a:endParaRPr lang="en-US"/>
          </a:p>
        </p:txBody>
      </p:sp>
      <p:sp>
        <p:nvSpPr>
          <p:cNvPr id="36885" name="Rectangle 21"/>
          <p:cNvSpPr>
            <a:spLocks noChangeArrowheads="1"/>
          </p:cNvSpPr>
          <p:nvPr/>
        </p:nvSpPr>
        <p:spPr bwMode="auto">
          <a:xfrm>
            <a:off x="6069013" y="4471988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  <p:sp>
        <p:nvSpPr>
          <p:cNvPr id="36886" name="Rectangle 22"/>
          <p:cNvSpPr>
            <a:spLocks noChangeArrowheads="1"/>
          </p:cNvSpPr>
          <p:nvPr/>
        </p:nvSpPr>
        <p:spPr bwMode="auto">
          <a:xfrm>
            <a:off x="5907088" y="4754563"/>
            <a:ext cx="103187" cy="74612"/>
          </a:xfrm>
          <a:prstGeom prst="rect">
            <a:avLst/>
          </a:prstGeom>
          <a:solidFill>
            <a:srgbClr val="CC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87" name="Rectangle 23"/>
          <p:cNvSpPr>
            <a:spLocks noChangeArrowheads="1"/>
          </p:cNvSpPr>
          <p:nvPr/>
        </p:nvSpPr>
        <p:spPr bwMode="auto">
          <a:xfrm>
            <a:off x="6069013" y="4700588"/>
            <a:ext cx="792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Competenc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e</a:t>
            </a:r>
            <a:endParaRPr lang="en-US"/>
          </a:p>
        </p:txBody>
      </p:sp>
      <p:sp>
        <p:nvSpPr>
          <p:cNvPr id="36888" name="Rectangle 24"/>
          <p:cNvSpPr>
            <a:spLocks noChangeArrowheads="1"/>
          </p:cNvSpPr>
          <p:nvPr/>
        </p:nvSpPr>
        <p:spPr bwMode="auto">
          <a:xfrm>
            <a:off x="5907088" y="5154613"/>
            <a:ext cx="103187" cy="76200"/>
          </a:xfrm>
          <a:prstGeom prst="rect">
            <a:avLst/>
          </a:prstGeom>
          <a:solidFill>
            <a:srgbClr val="000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89" name="Rectangle 25"/>
          <p:cNvSpPr>
            <a:spLocks noChangeArrowheads="1"/>
          </p:cNvSpPr>
          <p:nvPr/>
        </p:nvSpPr>
        <p:spPr bwMode="auto">
          <a:xfrm>
            <a:off x="6069013" y="5100638"/>
            <a:ext cx="14271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Incentive Effectiveness</a:t>
            </a:r>
            <a:endParaRPr lang="en-US"/>
          </a:p>
        </p:txBody>
      </p:sp>
      <p:sp>
        <p:nvSpPr>
          <p:cNvPr id="36890" name="Rectangle 26"/>
          <p:cNvSpPr>
            <a:spLocks noChangeArrowheads="1"/>
          </p:cNvSpPr>
          <p:nvPr/>
        </p:nvSpPr>
        <p:spPr bwMode="auto">
          <a:xfrm>
            <a:off x="5907088" y="5556250"/>
            <a:ext cx="103187" cy="76200"/>
          </a:xfrm>
          <a:prstGeom prst="rect">
            <a:avLst/>
          </a:prstGeom>
          <a:solidFill>
            <a:srgbClr val="FF00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91" name="Rectangle 27"/>
          <p:cNvSpPr>
            <a:spLocks noChangeArrowheads="1"/>
          </p:cNvSpPr>
          <p:nvPr/>
        </p:nvSpPr>
        <p:spPr bwMode="auto">
          <a:xfrm>
            <a:off x="6069013" y="5502275"/>
            <a:ext cx="577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Arial" pitchFamily="34" charset="0"/>
              </a:rPr>
              <a:t>Flexibili</a:t>
            </a:r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ty</a:t>
            </a:r>
            <a:endParaRPr lang="en-US"/>
          </a:p>
        </p:txBody>
      </p:sp>
      <p:sp>
        <p:nvSpPr>
          <p:cNvPr id="36892" name="Rectangle 28"/>
          <p:cNvSpPr>
            <a:spLocks noChangeArrowheads="1"/>
          </p:cNvSpPr>
          <p:nvPr/>
        </p:nvSpPr>
        <p:spPr bwMode="auto">
          <a:xfrm>
            <a:off x="5907088" y="5956300"/>
            <a:ext cx="103187" cy="76200"/>
          </a:xfrm>
          <a:prstGeom prst="rect">
            <a:avLst/>
          </a:prstGeom>
          <a:solidFill>
            <a:srgbClr val="FFFF0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93" name="Rectangle 29"/>
          <p:cNvSpPr>
            <a:spLocks noChangeArrowheads="1"/>
          </p:cNvSpPr>
          <p:nvPr/>
        </p:nvSpPr>
        <p:spPr bwMode="auto">
          <a:xfrm>
            <a:off x="6069013" y="5902325"/>
            <a:ext cx="955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INTEGRATING</a:t>
            </a:r>
            <a:endParaRPr lang="en-US"/>
          </a:p>
        </p:txBody>
      </p:sp>
      <p:sp>
        <p:nvSpPr>
          <p:cNvPr id="36894" name="Rectangle 30"/>
          <p:cNvSpPr>
            <a:spLocks noChangeArrowheads="1"/>
          </p:cNvSpPr>
          <p:nvPr/>
        </p:nvSpPr>
        <p:spPr bwMode="auto">
          <a:xfrm>
            <a:off x="6069013" y="6075363"/>
            <a:ext cx="7016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100">
                <a:solidFill>
                  <a:srgbClr val="000000"/>
                </a:solidFill>
                <a:latin typeface="Arial" pitchFamily="34" charset="0"/>
              </a:rPr>
              <a:t>CAPACITY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609600" y="1371600"/>
          <a:ext cx="7924800" cy="3886200"/>
        </p:xfrm>
        <a:graphic>
          <a:graphicData uri="http://schemas.openxmlformats.org/presentationml/2006/ole">
            <p:oleObj spid="_x0000_s4098" name="Worksheet" r:id="rId3" imgW="7582138" imgH="3210163" progId="Excel.Sheet.8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311150" y="1677988"/>
          <a:ext cx="8634413" cy="4189412"/>
        </p:xfrm>
        <a:graphic>
          <a:graphicData uri="http://schemas.openxmlformats.org/presentationml/2006/ole">
            <p:oleObj spid="_x0000_s5122" name="Worksheet" r:id="rId3" imgW="7772638" imgH="3762613" progId="Excel.Sheet.8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311150" y="600075"/>
          <a:ext cx="8613775" cy="5280025"/>
        </p:xfrm>
        <a:graphic>
          <a:graphicData uri="http://schemas.openxmlformats.org/presentationml/2006/ole">
            <p:oleObj spid="_x0000_s39938" name="Chart" r:id="rId3" imgW="7620238" imgH="4667488" progId="Excel.Chart.8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311150" y="600075"/>
          <a:ext cx="8572500" cy="5135563"/>
        </p:xfrm>
        <a:graphic>
          <a:graphicData uri="http://schemas.openxmlformats.org/presentationml/2006/ole">
            <p:oleObj spid="_x0000_s40962" name="Chart" r:id="rId3" imgW="5543788" imgH="3286363" progId="Excel.Chart.8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Object 2"/>
          <p:cNvGraphicFramePr>
            <a:graphicFrameLocks noChangeAspect="1"/>
          </p:cNvGraphicFramePr>
          <p:nvPr/>
        </p:nvGraphicFramePr>
        <p:xfrm>
          <a:off x="311150" y="688975"/>
          <a:ext cx="8528050" cy="5087938"/>
        </p:xfrm>
        <a:graphic>
          <a:graphicData uri="http://schemas.openxmlformats.org/presentationml/2006/ole">
            <p:oleObj spid="_x0000_s41986" name="Chart" r:id="rId3" imgW="5553313" imgH="3095863" progId="Excel.Char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533400" y="609600"/>
          <a:ext cx="8382000" cy="5422900"/>
        </p:xfrm>
        <a:graphic>
          <a:graphicData uri="http://schemas.openxmlformats.org/presentationml/2006/ole">
            <p:oleObj spid="_x0000_s43010" name="Chart" r:id="rId3" imgW="5562838" imgH="3019663" progId="Excel.Chart.8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</TotalTime>
  <Words>762</Words>
  <Application>Microsoft Office PowerPoint</Application>
  <PresentationFormat>On-screen Show (4:3)</PresentationFormat>
  <Paragraphs>483</Paragraphs>
  <Slides>34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Times New Roman</vt:lpstr>
      <vt:lpstr>Verdana</vt:lpstr>
      <vt:lpstr>Arial</vt:lpstr>
      <vt:lpstr>Diseño predeterminado</vt:lpstr>
      <vt:lpstr>Microsoft Excel Worksheet</vt:lpstr>
      <vt:lpstr>Foto de Microsoft Photo Editor 3.0</vt:lpstr>
      <vt:lpstr>Microsoft Excel Chart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ARGENTINA</vt:lpstr>
      <vt:lpstr>BARBADOS</vt:lpstr>
      <vt:lpstr>BOLIVIA</vt:lpstr>
      <vt:lpstr>BRAZIL</vt:lpstr>
      <vt:lpstr>COLOMBIA</vt:lpstr>
      <vt:lpstr>COSTA RICA</vt:lpstr>
      <vt:lpstr>ECUADOR</vt:lpstr>
      <vt:lpstr>*PERU I</vt:lpstr>
      <vt:lpstr>**PERU II</vt:lpstr>
      <vt:lpstr>GUATEMALA</vt:lpstr>
      <vt:lpstr>JAMAICA</vt:lpstr>
      <vt:lpstr>MEXICO</vt:lpstr>
      <vt:lpstr>NICARAGUA</vt:lpstr>
      <vt:lpstr>PARAGUAY</vt:lpstr>
      <vt:lpstr>DOMINICAN REPUBLIC </vt:lpstr>
      <vt:lpstr>TRINIDAD AND TOBAGO</vt:lpstr>
      <vt:lpstr>URUGUAY</vt:lpstr>
      <vt:lpstr>VENEZUELA</vt:lpstr>
    </vt:vector>
  </TitlesOfParts>
  <Company>F.ESADE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CPD</dc:creator>
  <cp:lastModifiedBy>anarod</cp:lastModifiedBy>
  <cp:revision>64</cp:revision>
  <dcterms:created xsi:type="dcterms:W3CDTF">2003-12-03T11:38:17Z</dcterms:created>
  <dcterms:modified xsi:type="dcterms:W3CDTF">2010-07-13T05:32:31Z</dcterms:modified>
</cp:coreProperties>
</file>