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256" r:id="rId2"/>
    <p:sldId id="282" r:id="rId3"/>
    <p:sldId id="257" r:id="rId4"/>
    <p:sldId id="278" r:id="rId5"/>
    <p:sldId id="280" r:id="rId6"/>
    <p:sldId id="270" r:id="rId7"/>
    <p:sldId id="281" r:id="rId8"/>
    <p:sldId id="273" r:id="rId9"/>
    <p:sldId id="276" r:id="rId10"/>
    <p:sldId id="259" r:id="rId11"/>
    <p:sldId id="264" r:id="rId12"/>
    <p:sldId id="262" r:id="rId13"/>
    <p:sldId id="268" r:id="rId14"/>
    <p:sldId id="263" r:id="rId15"/>
    <p:sldId id="272" r:id="rId16"/>
    <p:sldId id="267" r:id="rId17"/>
    <p:sldId id="261" r:id="rId18"/>
    <p:sldId id="266" r:id="rId19"/>
    <p:sldId id="265"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0000"/>
    <a:srgbClr val="800000"/>
    <a:srgbClr val="FC84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08" autoAdjust="0"/>
    <p:restoredTop sz="79803" autoAdjust="0"/>
  </p:normalViewPr>
  <p:slideViewPr>
    <p:cSldViewPr>
      <p:cViewPr varScale="1">
        <p:scale>
          <a:sx n="53" d="100"/>
          <a:sy n="53" d="100"/>
        </p:scale>
        <p:origin x="-936"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5.xml"/><Relationship Id="rId5" Type="http://schemas.openxmlformats.org/officeDocument/2006/relationships/slide" Target="slides/slide15.xml"/><Relationship Id="rId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92502DC-11F4-42E3-9344-21464C0BC30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9430290-4535-4D9B-9468-82E7A1B924C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84A6A-61E3-4154-B7BB-CB82A5C11CA9}" type="slidenum">
              <a:rPr lang="en-US"/>
              <a:pPr/>
              <a:t>1</a:t>
            </a:fld>
            <a:endParaRPr lang="en-US"/>
          </a:p>
        </p:txBody>
      </p:sp>
      <p:sp>
        <p:nvSpPr>
          <p:cNvPr id="4098" name="Rectangle 2"/>
          <p:cNvSpPr>
            <a:spLocks noChangeArrowheads="1" noTextEdit="1"/>
          </p:cNvSpPr>
          <p:nvPr>
            <p:ph type="sldImg"/>
          </p:nvPr>
        </p:nvSpPr>
        <p:spPr>
          <a:ln/>
        </p:spPr>
      </p:sp>
      <p:sp>
        <p:nvSpPr>
          <p:cNvPr id="4099" name="Rectangle 3"/>
          <p:cNvSpPr>
            <a:spLocks noGrp="1" noChangeArrowheads="1"/>
          </p:cNvSpPr>
          <p:nvPr>
            <p:ph type="body" idx="1"/>
          </p:nvPr>
        </p:nvSpPr>
        <p:spPr/>
        <p:txBody>
          <a:bodyPr/>
          <a:lstStyle/>
          <a:p>
            <a:r>
              <a:rPr lang="es-ES"/>
              <a:t>Agradecimiento a organizadores por invitación y brindar oportunidad de presentar y contrastar con Uds. </a:t>
            </a:r>
            <a:r>
              <a:rPr lang="es-ES" b="1"/>
              <a:t>ideas preliminares</a:t>
            </a:r>
            <a:r>
              <a:rPr lang="es-ES"/>
              <a:t> en el proceso del desarrollo de la iniciativa de gestión del conocimiento del FOMIN.</a:t>
            </a:r>
          </a:p>
          <a:p>
            <a:r>
              <a:rPr lang="es-ES"/>
              <a:t>Felicitar por concebir y organizar el seminario</a:t>
            </a:r>
          </a:p>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B11C7-A2D6-406D-BE87-44AE76376E7A}" type="slidenum">
              <a:rPr lang="en-US"/>
              <a:pPr/>
              <a:t>10</a:t>
            </a:fld>
            <a:endParaRPr lang="en-US"/>
          </a:p>
        </p:txBody>
      </p:sp>
      <p:sp>
        <p:nvSpPr>
          <p:cNvPr id="10242" name="Rectangle 2"/>
          <p:cNvSpPr>
            <a:spLocks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i="1"/>
              <a:t>Comentar gráfico:</a:t>
            </a:r>
          </a:p>
          <a:p>
            <a:r>
              <a:rPr lang="en-US" i="1"/>
              <a:t>Inicio difícil por ser un fondo diferente a la banca de desarrollo, pero ubicado en ella.</a:t>
            </a:r>
          </a:p>
          <a:p>
            <a:r>
              <a:rPr lang="en-US" i="1"/>
              <a:t>Últimos a</a:t>
            </a:r>
            <a:r>
              <a:rPr lang="es-ES_tradnl" i="1"/>
              <a:t>ños </a:t>
            </a:r>
            <a:r>
              <a:rPr lang="en-US" i="1"/>
              <a:t>se aprueban aproximadamente 80 proyectos de un promedio de 1,5 millones USD.  La tendencia es proyectos de menor cuantía.  MINIFOMINES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29EC5-006D-4B15-98D3-A6576AC856AE}" type="slidenum">
              <a:rPr lang="en-US"/>
              <a:pPr/>
              <a:t>11</a:t>
            </a:fld>
            <a:endParaRPr lang="en-US"/>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i="1"/>
              <a:t>No hay comentarios adicionales a la transparencia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D9F26-6F3E-4009-BE7A-47D6F641AA85}" type="slidenum">
              <a:rPr lang="en-US"/>
              <a:pPr/>
              <a:t>12</a:t>
            </a:fld>
            <a:endParaRPr lang="en-US"/>
          </a:p>
        </p:txBody>
      </p:sp>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s-ES" i="1"/>
              <a:t>Si hay tiempo, mencionar la </a:t>
            </a:r>
            <a:r>
              <a:rPr lang="es-ES" b="1" i="1"/>
              <a:t>génesis de los SGK en el sector privado</a:t>
            </a:r>
            <a:r>
              <a:rPr lang="es-ES" i="1"/>
              <a:t> como respuesta a las reestructuraciones de empresas con énfasis en la reducción de costos de personal que llevaron a recortar plantillas y a la pérdida del conocimiento tácito de los empleados prejubilados y, paralelamente, la difusión generalizada a través de las TIC.</a:t>
            </a:r>
          </a:p>
          <a:p>
            <a:r>
              <a:rPr lang="es-ES" i="1"/>
              <a:t>En las </a:t>
            </a:r>
            <a:r>
              <a:rPr lang="es-ES" b="1" i="1"/>
              <a:t>organizaciones de desarrollo los SGK</a:t>
            </a:r>
            <a:r>
              <a:rPr lang="es-ES" i="1"/>
              <a:t> ingresan por dos vías principales: la </a:t>
            </a:r>
            <a:r>
              <a:rPr lang="es-ES" b="1" i="1"/>
              <a:t>gerencial</a:t>
            </a:r>
            <a:r>
              <a:rPr lang="es-ES" i="1"/>
              <a:t> (proveniente del sector privado con fines de lucro) y las </a:t>
            </a:r>
            <a:r>
              <a:rPr lang="es-ES" b="1" i="1"/>
              <a:t>metodologías participativas</a:t>
            </a:r>
          </a:p>
          <a:p>
            <a:r>
              <a:rPr lang="es-ES" i="1"/>
              <a:t>Organizaciones más eficientes han automatizado procesos con impacto en el mercado laboral, pero requiriendo t</a:t>
            </a:r>
            <a:r>
              <a:rPr lang="es-ES" b="1" i="1"/>
              <a:t>rabajo más cualificado</a:t>
            </a:r>
            <a:r>
              <a:rPr lang="es-ES" i="1"/>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8F30C-734C-4DC9-AA47-57A6895C6EF3}" type="slidenum">
              <a:rPr lang="en-US"/>
              <a:pPr/>
              <a:t>13</a:t>
            </a:fld>
            <a:endParaRPr lang="en-US"/>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s-ES" i="1"/>
              <a:t>La globalización ha creado desafíos sin precedentes, pero también oportunidades insospechadas.  Una de ellas es la </a:t>
            </a:r>
            <a:r>
              <a:rPr lang="es-ES" b="1" i="1"/>
              <a:t>valoración del conocimiento local y cómo algunos agentes representantes de éste han logrado establecer puentes de diálogo e influencia</a:t>
            </a:r>
            <a:r>
              <a:rPr lang="es-ES" i="1"/>
              <a:t>, como en temas indígenas en la agenda global o en los propios ODM  Explicar ejemplo del libro blanco del Reino Unido, lo que aprendemos del Sur, oficina del viceprimer ministro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5FF63-551C-480D-B307-6D72DCC93010}" type="slidenum">
              <a:rPr lang="en-US"/>
              <a:pPr/>
              <a:t>14</a:t>
            </a:fld>
            <a:endParaRPr lang="en-US"/>
          </a:p>
        </p:txBody>
      </p:sp>
      <p:sp>
        <p:nvSpPr>
          <p:cNvPr id="18434" name="Rectangle 2"/>
          <p:cNvSpPr>
            <a:spLocks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i="1"/>
              <a:t>Crear un espacio de reflexión para el cómo (conocimiento) y del por qué (comprensión) es el reto más importante que tiene cualquier organización</a:t>
            </a:r>
          </a:p>
          <a:p>
            <a:r>
              <a:rPr lang="en-US" i="1"/>
              <a:t>Importante saber explicar qué elementos contribuyen a la ventaja comparativa de las organizacions y qué valor agregan.  El SGK es uno de ellos, pero hay que saber explicarlo.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A6C07-02F5-4393-9542-55AC37F12156}" type="slidenum">
              <a:rPr lang="en-US"/>
              <a:pPr/>
              <a:t>15</a:t>
            </a:fld>
            <a:endParaRPr lang="en-US"/>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a:xfrm>
            <a:off x="685800" y="4343400"/>
            <a:ext cx="5486400" cy="4114800"/>
          </a:xfrm>
        </p:spPr>
        <p:txBody>
          <a:bodyPr/>
          <a:lstStyle/>
          <a:p>
            <a:r>
              <a:rPr lang="es-ES"/>
              <a:t>Alta inversión inicial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6A00B-91F9-4DA6-8BE8-3433890306A2}" type="slidenum">
              <a:rPr lang="en-US"/>
              <a:pPr/>
              <a:t>16</a:t>
            </a:fld>
            <a:endParaRPr lang="en-US"/>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s-ES"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005A4-4823-4B28-9205-44F7F90E289D}" type="slidenum">
              <a:rPr lang="en-US"/>
              <a:pPr/>
              <a:t>17</a:t>
            </a:fld>
            <a:endParaRPr lang="en-US"/>
          </a:p>
        </p:txBody>
      </p:sp>
      <p:sp>
        <p:nvSpPr>
          <p:cNvPr id="14338" name="Rectangle 2"/>
          <p:cNvSpPr>
            <a:spLocks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i="1"/>
              <a:t>No hay información adicional, sólo explicar importancia de involucrar a Admon. en los SGK en todas las organizaciones y la importancia de involucrar a  las oficiinas de LRN y para sitio Internet a actores clave como los ITS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0A439-78BC-4989-B4D0-9959206D2120}" type="slidenum">
              <a:rPr lang="en-US"/>
              <a:pPr/>
              <a:t>18</a:t>
            </a:fld>
            <a:endParaRPr lang="en-US"/>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s-ES" i="1"/>
              <a:t>El BID/FOMIN ya tienen </a:t>
            </a:r>
            <a:r>
              <a:rPr lang="es-ES" b="1" i="1"/>
              <a:t>repositorios de información</a:t>
            </a:r>
            <a:r>
              <a:rPr lang="es-ES" i="1"/>
              <a:t>, pero el FOMIN debe utilizarlos más eficientemente y deben adaptarse a sus necesidades específicas en cuanto a categorización y respondiendo a las demandas de los donantes, que pueden ser diferentes a las del directorio BID, ya que los donantes pueden asignar una papel pionero al FOMIN, al ser de menor tamaño para ensayar una experiencia que pueda ser luego considerada para el Banco.</a:t>
            </a:r>
          </a:p>
          <a:p>
            <a:r>
              <a:rPr lang="es-ES" b="1" i="1"/>
              <a:t>Comunidades de práctica</a:t>
            </a:r>
            <a:r>
              <a:rPr lang="es-ES" i="1"/>
              <a:t>, serán seguramente la fuerza motriz de la iniciativa de GK del FOMIN debido a que mantiene relaciones con centenares de agentes de cambio en ALC.  Es importante que el FOMIN pueda facilitar que toda esta riqueza de K tácito pueda emerger y ser compartido.  Además, el FOMIN puede ser más eficiente y eficaz al transmitir su propio K:</a:t>
            </a:r>
          </a:p>
          <a:p>
            <a:pPr lvl="1">
              <a:buFontTx/>
              <a:buChar char="•"/>
            </a:pPr>
            <a:r>
              <a:rPr lang="es-ES" b="1" i="1"/>
              <a:t>Definición y adaptación del concepto</a:t>
            </a:r>
          </a:p>
          <a:p>
            <a:pPr lvl="1">
              <a:buFontTx/>
              <a:buChar char="•"/>
            </a:pPr>
            <a:r>
              <a:rPr lang="es-ES" b="1" i="1"/>
              <a:t>Elaboración y validación del concepto</a:t>
            </a:r>
          </a:p>
          <a:p>
            <a:pPr lvl="1">
              <a:buFontTx/>
              <a:buChar char="•"/>
            </a:pPr>
            <a:r>
              <a:rPr lang="es-ES" b="1" i="1"/>
              <a:t>Formulación de las preguntas adecuadas </a:t>
            </a:r>
            <a:r>
              <a:rPr lang="es-ES" i="1"/>
              <a:t>(En qué conocimiento se quieren enfocar, quién contribuye, quiénes son los expertos, los facilitadores, serán comunidades abiertas?, etc.)</a:t>
            </a:r>
          </a:p>
          <a:p>
            <a:pPr lvl="1">
              <a:buFontTx/>
              <a:buChar char="•"/>
            </a:pPr>
            <a:r>
              <a:rPr lang="es-ES" b="1" i="1"/>
              <a:t>Cuáles son las necesidades e intereses comunes, qué beneficios esperan obtener</a:t>
            </a:r>
          </a:p>
          <a:p>
            <a:pPr>
              <a:buFontTx/>
              <a:buChar char="•"/>
            </a:pPr>
            <a:r>
              <a:rPr lang="es-ES" b="1" i="1"/>
              <a:t>Capacitación interna es necesaria porque GK es parte de un cambio organizacional gradual que equilibra diferentes pesos </a:t>
            </a:r>
            <a:r>
              <a:rPr lang="es-ES" i="1"/>
              <a:t>entre “hardware” y “software”, operaciones y mecanismos de GK que fortalecen las primeras, que son la savia de nuestro sistema.  El personal debe ser capacitado para usar mejor los recursos en línea</a:t>
            </a:r>
          </a:p>
          <a:p>
            <a:pPr lvl="1">
              <a:buFontTx/>
              <a:buChar char="•"/>
            </a:pPr>
            <a:r>
              <a:rPr lang="es-ES" b="1" i="1"/>
              <a:t>Pruebas piloto en algunos cluster hasta finales de año</a:t>
            </a:r>
          </a:p>
          <a:p>
            <a:pPr>
              <a:buFontTx/>
              <a:buChar char="•"/>
            </a:pPr>
            <a:r>
              <a:rPr lang="es-ES" b="1" i="1"/>
              <a:t>Análisis de grupos de proyectos</a:t>
            </a:r>
            <a:r>
              <a:rPr lang="es-ES" i="1"/>
              <a:t> finalizados y evaluados para: identificar BP internacionales, BP proyectos propios, realizar recomendaciones para replicar o iniciar una fase innovadora en el sector.</a:t>
            </a:r>
            <a:endParaRPr lang="es-ES" b="1" i="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3CEBF-14F1-4F91-A8DC-859D5955A64D}" type="slidenum">
              <a:rPr lang="en-US"/>
              <a:pPr/>
              <a:t>19</a:t>
            </a:fld>
            <a:endParaRPr lang="en-US"/>
          </a:p>
        </p:txBody>
      </p:sp>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i="1"/>
              <a:t>No hay notas adicionales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39787-0F53-4C78-8C6C-38A74DA0CEF7}" type="slidenum">
              <a:rPr lang="en-US"/>
              <a:pPr/>
              <a:t>2</a:t>
            </a:fld>
            <a:endParaRPr lang="en-US"/>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s-ES"/>
              <a:t>Citado en la introducción de Ben Ramalingam (2006), </a:t>
            </a:r>
            <a:r>
              <a:rPr lang="es-ES" i="1"/>
              <a:t>Tools for Knowledge and Learning.  A Guide for Development and Humanitarian Organizations</a:t>
            </a:r>
            <a:r>
              <a:rPr lang="es-ES"/>
              <a:t>, London: RAPID/ODI</a:t>
            </a:r>
            <a:endParaRPr lang="en-US"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F63C8-1065-4484-B18B-74E26151C3CF}" type="slidenum">
              <a:rPr lang="en-US"/>
              <a:pPr/>
              <a:t>3</a:t>
            </a:fld>
            <a:endParaRPr lang="en-US"/>
          </a:p>
        </p:txBody>
      </p:sp>
      <p:sp>
        <p:nvSpPr>
          <p:cNvPr id="6146" name="Rectangle 2"/>
          <p:cNvSpPr>
            <a:spLocks noChangeArrowheads="1" noTextEdit="1"/>
          </p:cNvSpPr>
          <p:nvPr>
            <p:ph type="sldImg"/>
          </p:nvPr>
        </p:nvSpPr>
        <p:spPr>
          <a:ln/>
        </p:spPr>
      </p:sp>
      <p:sp>
        <p:nvSpPr>
          <p:cNvPr id="6147" name="Rectangle 3"/>
          <p:cNvSpPr>
            <a:spLocks noGrp="1" noChangeArrowheads="1"/>
          </p:cNvSpPr>
          <p:nvPr>
            <p:ph type="body" idx="1"/>
          </p:nvPr>
        </p:nvSpPr>
        <p:spPr/>
        <p:txBody>
          <a:bodyPr/>
          <a:lstStyle/>
          <a:p>
            <a:r>
              <a:rPr lang="es-ES"/>
              <a:t>Citado en la introducción de Ben Ramalingam (2006), </a:t>
            </a:r>
            <a:r>
              <a:rPr lang="es-ES" i="1"/>
              <a:t>Tools for Knowledge and Learning.  A Guide for Development and Humanitarian Organizations</a:t>
            </a:r>
            <a:r>
              <a:rPr lang="es-ES"/>
              <a:t>, London: RAPID/ODI</a:t>
            </a:r>
            <a:endParaRPr lang="en-US" i="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6CC6E-DA8D-427A-83A9-0C9F1B48973D}" type="slidenum">
              <a:rPr lang="en-US"/>
              <a:pPr/>
              <a:t>4</a:t>
            </a:fld>
            <a:endParaRPr lang="en-US"/>
          </a:p>
        </p:txBody>
      </p:sp>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a:xfrm>
            <a:off x="685800" y="4343400"/>
            <a:ext cx="5486400" cy="4114800"/>
          </a:xfrm>
        </p:spPr>
        <p:txBody>
          <a:bodyPr/>
          <a:lstStyle/>
          <a:p>
            <a:pPr marL="228600" indent="-228600">
              <a:buFontTx/>
              <a:buAutoNum type="arabicPeriod"/>
            </a:pPr>
            <a:r>
              <a:rPr lang="es-ES"/>
              <a:t>Explicar tremenda desigualdad entre economías desarrolladas en las que conocimiento es fuerza motriz y los diferentes países en desarrollo.  También explicitar brecha existente entre empleados sectores intensivos y escasos en conocimiento dentro diferentes economías. PROSPERIDAD ECONÓMICA</a:t>
            </a:r>
          </a:p>
          <a:p>
            <a:pPr marL="685800" lvl="1" indent="-228600"/>
            <a:r>
              <a:rPr lang="es-ES"/>
              <a:t>Dar un repaso a sociedades más desarrolladas en cualquier momento demostraron y aún demuestran la acumulación, sistematización y empleo eficiente del conocimiento. Diamond, J.</a:t>
            </a:r>
          </a:p>
          <a:p>
            <a:pPr marL="228600" indent="-228600"/>
            <a:r>
              <a:rPr lang="es-ES"/>
              <a:t>CONOCIMIENTO RECURSO DIFERENTE</a:t>
            </a:r>
          </a:p>
          <a:p>
            <a:pPr marL="228600" indent="-228600"/>
            <a:r>
              <a:rPr lang="es-ES"/>
              <a:t>Ejemplo clásico de que el conocimiento es buen público.  Definición clásica de </a:t>
            </a:r>
            <a:r>
              <a:rPr lang="es-ES" b="1"/>
              <a:t>bien público</a:t>
            </a:r>
          </a:p>
          <a:p>
            <a:pPr marL="228600" indent="-228600">
              <a:buFontTx/>
              <a:buAutoNum type="arabicPeriod"/>
            </a:pPr>
            <a:r>
              <a:rPr lang="es-ES"/>
              <a:t>No se puede producir exclusivamente sólo para algunos y por tanto otros quedan excluidos</a:t>
            </a:r>
          </a:p>
          <a:p>
            <a:pPr marL="228600" indent="-228600">
              <a:buFontTx/>
              <a:buAutoNum type="arabicPeriod"/>
            </a:pPr>
            <a:r>
              <a:rPr lang="es-ES"/>
              <a:t>El consumo de algunos no disminuye el consumo del resto de consumidores</a:t>
            </a:r>
          </a:p>
          <a:p>
            <a:pPr marL="228600" indent="-228600"/>
            <a:endParaRPr lang="es-ES"/>
          </a:p>
          <a:p>
            <a:pPr marL="228600" indent="-228600"/>
            <a:r>
              <a:rPr lang="es-ES"/>
              <a:t>EXPLOSIÓN INFORMACIÓN  pero pocas guías para interpretarla, utilizarla, valorarla de manera crítica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A82D8-ADBB-4B16-92CD-F5589EEA7B4C}" type="slidenum">
              <a:rPr lang="en-US"/>
              <a:pPr/>
              <a:t>5</a:t>
            </a:fld>
            <a:endParaRPr lang="en-US"/>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xfrm>
            <a:off x="685800" y="4343400"/>
            <a:ext cx="5486400" cy="4114800"/>
          </a:xfrm>
        </p:spPr>
        <p:txBody>
          <a:bodyPr/>
          <a:lstStyle/>
          <a:p>
            <a:r>
              <a:rPr lang="es-ES"/>
              <a:t>Ejemplos declive fronteras y aumento sociedad en red (M. Castells)</a:t>
            </a:r>
          </a:p>
          <a:p>
            <a:r>
              <a:rPr lang="es-ES"/>
              <a:t>Una globalización más justa es posible y la educación es una pieza clave, pero la educación superior de manera muy especial (formación maestros, actualización curricular constante, organización y suministro de atención en salud, provisión expertos y asesoramiento al sistema legal, al Estado, a la empresa y a la industria (Van Ginkel, H.)</a:t>
            </a:r>
          </a:p>
          <a:p>
            <a:r>
              <a:rPr lang="es-ES"/>
              <a:t>Insistir en la necesidad de reequilibrar inversión educativa entre todos sus niveles.</a:t>
            </a:r>
          </a:p>
          <a:p>
            <a:r>
              <a:rPr lang="es-ES"/>
              <a:t>Medio para desarrollo y factor empoderamiento A. Sen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6197B-E6D3-4956-B06B-644D16A66304}" type="slidenum">
              <a:rPr lang="en-US"/>
              <a:pPr/>
              <a:t>6</a:t>
            </a:fld>
            <a:endParaRPr lang="en-US"/>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s-ES" i="1"/>
              <a:t>Comentar qué significa “flujo libre” en las organizaciones y el papel que juegan las comunidades de práctica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73764-2360-41F0-B522-6FDA770359ED}" type="slidenum">
              <a:rPr lang="en-US"/>
              <a:pPr/>
              <a:t>7</a:t>
            </a:fld>
            <a:endParaRPr lang="en-US"/>
          </a:p>
        </p:txBody>
      </p:sp>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xfrm>
            <a:off x="685800" y="4343400"/>
            <a:ext cx="5486400" cy="4114800"/>
          </a:xfrm>
        </p:spPr>
        <p:txBody>
          <a:bodyPr/>
          <a:lstStyle/>
          <a:p>
            <a:endParaRPr lang="en-US" b="1"/>
          </a:p>
          <a:p>
            <a:r>
              <a:rPr lang="es-ES" i="1"/>
              <a:t>La iniciativa que estamos identificando nos induce a </a:t>
            </a:r>
            <a:r>
              <a:rPr lang="es-ES" b="1" i="1"/>
              <a:t>pensar en una pirámide</a:t>
            </a:r>
            <a:r>
              <a:rPr lang="es-ES" i="1"/>
              <a:t> muy </a:t>
            </a:r>
            <a:r>
              <a:rPr lang="es-ES" b="1" i="1"/>
              <a:t>abundante en datos</a:t>
            </a:r>
            <a:r>
              <a:rPr lang="es-ES" i="1"/>
              <a:t>, que no necesariamente interesan en su totalidad y que cuando los procesamos se convierten en </a:t>
            </a:r>
            <a:r>
              <a:rPr lang="es-ES" b="1" i="1"/>
              <a:t>información que va a los repositorios actuales</a:t>
            </a:r>
            <a:r>
              <a:rPr lang="es-ES" i="1"/>
              <a:t>.</a:t>
            </a:r>
          </a:p>
          <a:p>
            <a:r>
              <a:rPr lang="es-ES" i="1"/>
              <a:t>FOMIN ha </a:t>
            </a:r>
            <a:r>
              <a:rPr lang="es-ES" b="1" i="1"/>
              <a:t>detectado que existe un importante capital de conocimiento tácito (el que tienen la personas)  tanto en el FOMIN, como en las agencias ejecutoras</a:t>
            </a:r>
            <a:r>
              <a:rPr lang="es-ES" i="1"/>
              <a:t> que podemos </a:t>
            </a:r>
            <a:r>
              <a:rPr lang="es-ES" b="1" i="1"/>
              <a:t>capturar y compartir</a:t>
            </a:r>
            <a:r>
              <a:rPr lang="es-ES" i="1"/>
              <a:t>, </a:t>
            </a:r>
            <a:r>
              <a:rPr lang="es-ES" b="1" i="1"/>
              <a:t>fortaleciendo los interfases presenciales y virtuales</a:t>
            </a:r>
            <a:r>
              <a:rPr lang="es-ES" i="1"/>
              <a:t>, creando comunidades de práctica significativa.  El FOMN quiere ser sobre todo un facilitador de este intercambio de conocimiento</a:t>
            </a:r>
          </a:p>
          <a:p>
            <a:r>
              <a:rPr lang="es-ES" i="1"/>
              <a:t>El reto más importante es instalarse en el vértice de la </a:t>
            </a:r>
            <a:r>
              <a:rPr lang="es-ES" b="1" i="1"/>
              <a:t>pirámide para comprender los por qué</a:t>
            </a:r>
            <a:r>
              <a:rPr lang="es-ES" i="1"/>
              <a:t> de nuestras acciones y entrar en un círculo de mejora constante.</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9E1E3-9D59-4567-B2F4-5789954FBFA7}" type="slidenum">
              <a:rPr lang="en-US"/>
              <a:pPr/>
              <a:t>8</a:t>
            </a:fld>
            <a:endParaRPr lang="en-US"/>
          </a:p>
        </p:txBody>
      </p:sp>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a:xfrm>
            <a:off x="685800" y="4343400"/>
            <a:ext cx="5486400" cy="4114800"/>
          </a:xfrm>
        </p:spPr>
        <p:txBody>
          <a:bodyPr/>
          <a:lstStyle/>
          <a:p>
            <a:r>
              <a:rPr lang="en-US"/>
              <a:t>The purpose of learning in the context of organization is to </a:t>
            </a:r>
            <a:r>
              <a:rPr lang="en-US" b="1"/>
              <a:t>improve practice</a:t>
            </a:r>
            <a:r>
              <a:rPr lang="en-US"/>
              <a:t>, that is the reason there should ideally be an action outcome (Biney &amp; Williams, 1995), (Pedler et al, 1991)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859D5-C709-4034-966E-34D19DB7BEBD}" type="slidenum">
              <a:rPr lang="en-US"/>
              <a:pPr/>
              <a:t>9</a:t>
            </a:fld>
            <a:endParaRPr lang="en-US"/>
          </a:p>
        </p:txBody>
      </p:sp>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a:xfrm>
            <a:off x="685800" y="4343400"/>
            <a:ext cx="5486400" cy="4114800"/>
          </a:xfrm>
        </p:spPr>
        <p:txBody>
          <a:bodyPr/>
          <a:lstStyle/>
          <a:p>
            <a:r>
              <a:rPr lang="en-US"/>
              <a:t>Inter-vision is a synonym of reflective practice and learning agents learn from their own experience advised by peers.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4AEAF6-ADE6-485C-ABE8-7204FADFEFA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8683F4-50A7-4FD8-A513-17B8D1F8214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DE81F0-60EA-47E1-921B-B8B49831489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9DB9DE7-B854-4952-AADB-006009FC71F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4F8D80B-E9AF-48EB-BD00-4A78843EAE4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F5A090-6C49-49E1-B93B-9F62D38357B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FD609F-5E16-4076-82C7-EAE8527027D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9274D5-4A94-4BA1-ACF6-E553E31FEEA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D23D73B-3348-4A11-A76D-231EE286E3A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6DAD105-3E06-4302-9151-52945A7F210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AC8462E-9BFC-4D1B-BFAE-4F296154A0C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D3E56C-CCE7-4159-AE38-4EF307F29D3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840D62-5A5E-4F12-A06B-B77BCBDF068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AB567E9-CECB-4D87-9D37-CDA5AD99973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oleObject" Target="../embeddings/oleObject11.bin"/><Relationship Id="rId4" Type="http://schemas.openxmlformats.org/officeDocument/2006/relationships/oleObject" Target="../embeddings/Microsoft_Office_Excel_Chart1.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oleObject" Target="../embeddings/oleObject13.bin"/><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oleObject" Target="../embeddings/oleObject14.bin"/><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image" Target="../media/image10.wmf"/><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oleObject" Target="../embeddings/oleObject17.bin"/><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oleObject" Target="../embeddings/oleObject19.bin"/><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20.bin"/><Relationship Id="rId3" Type="http://schemas.openxmlformats.org/officeDocument/2006/relationships/notesSlide" Target="../notesSlides/notesSlide19.xml"/><Relationship Id="rId7" Type="http://schemas.openxmlformats.org/officeDocument/2006/relationships/image" Target="../media/image14.wmf"/><Relationship Id="rId12"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wmf"/><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 y="1295400"/>
            <a:ext cx="8839200" cy="5410200"/>
          </a:xfrm>
        </p:spPr>
        <p:txBody>
          <a:bodyPr/>
          <a:lstStyle/>
          <a:p>
            <a:r>
              <a:rPr lang="en-US" sz="2400" b="1">
                <a:solidFill>
                  <a:srgbClr val="FC842A"/>
                </a:solidFill>
              </a:rPr>
              <a:t>LOS AVANCES Y RETOS DE LA</a:t>
            </a:r>
            <a:br>
              <a:rPr lang="en-US" sz="2400" b="1">
                <a:solidFill>
                  <a:srgbClr val="FC842A"/>
                </a:solidFill>
              </a:rPr>
            </a:br>
            <a:r>
              <a:rPr lang="en-US" sz="2400" b="1">
                <a:solidFill>
                  <a:srgbClr val="FC842A"/>
                </a:solidFill>
              </a:rPr>
              <a:t>GESTIÓN DEL CONOCIMIENTO PARA EL DESARROLLO</a:t>
            </a:r>
            <a:r>
              <a:rPr lang="en-US" sz="2000" b="1">
                <a:solidFill>
                  <a:srgbClr val="FC842A"/>
                </a:solidFill>
              </a:rPr>
              <a:t/>
            </a:r>
            <a:br>
              <a:rPr lang="en-US" sz="2000" b="1">
                <a:solidFill>
                  <a:srgbClr val="FC842A"/>
                </a:solidFill>
              </a:rPr>
            </a:br>
            <a:r>
              <a:rPr lang="en-US" sz="2000"/>
              <a:t/>
            </a:r>
            <a:br>
              <a:rPr lang="en-US" sz="2000"/>
            </a:br>
            <a:r>
              <a:rPr lang="en-US" sz="2400" b="1">
                <a:solidFill>
                  <a:srgbClr val="FC842A"/>
                </a:solidFill>
              </a:rPr>
              <a:t>IDEAS PRELIMINARES EN EL FOMIN</a:t>
            </a:r>
            <a:r>
              <a:rPr lang="en-US" sz="2000"/>
              <a:t/>
            </a:r>
            <a:br>
              <a:rPr lang="en-US" sz="2000"/>
            </a:br>
            <a:r>
              <a:rPr lang="en-US" sz="2000"/>
              <a:t/>
            </a:r>
            <a:br>
              <a:rPr lang="en-US" sz="2000"/>
            </a:br>
            <a:r>
              <a:rPr lang="en-US" sz="2000"/>
              <a:t/>
            </a:r>
            <a:br>
              <a:rPr lang="en-US" sz="2000"/>
            </a:br>
            <a:r>
              <a:rPr lang="en-US" sz="2000"/>
              <a:t/>
            </a:r>
            <a:br>
              <a:rPr lang="en-US" sz="2000"/>
            </a:br>
            <a:r>
              <a:rPr lang="en-US" sz="2400" b="1"/>
              <a:t>Clúster Contabilidad y Auditoría</a:t>
            </a:r>
            <a:br>
              <a:rPr lang="en-US" sz="2400" b="1"/>
            </a:br>
            <a:r>
              <a:rPr lang="en-US" sz="2400" b="1"/>
              <a:t/>
            </a:r>
            <a:br>
              <a:rPr lang="en-US" sz="2400" b="1"/>
            </a:br>
            <a:r>
              <a:rPr lang="en-US" sz="2400"/>
              <a:t>Auditorio Andrés Bello</a:t>
            </a:r>
            <a:br>
              <a:rPr lang="en-US" sz="2400"/>
            </a:br>
            <a:r>
              <a:rPr lang="en-US" sz="2000" b="1"/>
              <a:t>Sede BID/FOMIN</a:t>
            </a:r>
            <a:br>
              <a:rPr lang="en-US" sz="2000" b="1"/>
            </a:br>
            <a:r>
              <a:rPr lang="en-US" sz="1800" b="1"/>
              <a:t>9 de noviembre de 2006</a:t>
            </a:r>
            <a:r>
              <a:rPr lang="en-US" sz="2000"/>
              <a:t/>
            </a:r>
            <a:br>
              <a:rPr lang="en-US" sz="2000"/>
            </a:br>
            <a:endParaRPr lang="en-US" sz="2000">
              <a:solidFill>
                <a:srgbClr val="990000"/>
              </a:solidFill>
            </a:endParaRPr>
          </a:p>
        </p:txBody>
      </p:sp>
      <p:graphicFrame>
        <p:nvGraphicFramePr>
          <p:cNvPr id="2054" name="Object 6"/>
          <p:cNvGraphicFramePr>
            <a:graphicFrameLocks noChangeAspect="1"/>
          </p:cNvGraphicFramePr>
          <p:nvPr/>
        </p:nvGraphicFramePr>
        <p:xfrm>
          <a:off x="7924800" y="76200"/>
          <a:ext cx="1044575" cy="1104900"/>
        </p:xfrm>
        <a:graphic>
          <a:graphicData uri="http://schemas.openxmlformats.org/presentationml/2006/ole">
            <p:oleObj spid="_x0000_s2054" name="Photo Editor Photo" r:id="rId4" imgW="4971429" imgH="5257143" progId="MSPhotoEd.3">
              <p:embed/>
            </p:oleObj>
          </a:graphicData>
        </a:graphic>
      </p:graphicFrame>
      <p:grpSp>
        <p:nvGrpSpPr>
          <p:cNvPr id="2060" name="Group 12"/>
          <p:cNvGrpSpPr>
            <a:grpSpLocks/>
          </p:cNvGrpSpPr>
          <p:nvPr/>
        </p:nvGrpSpPr>
        <p:grpSpPr bwMode="auto">
          <a:xfrm>
            <a:off x="1236663" y="1444625"/>
            <a:ext cx="6670675" cy="4652963"/>
            <a:chOff x="0" y="2931"/>
            <a:chExt cx="4202" cy="2931"/>
          </a:xfrm>
        </p:grpSpPr>
        <p:sp>
          <p:nvSpPr>
            <p:cNvPr id="2055" name="Rectangle 7"/>
            <p:cNvSpPr>
              <a:spLocks noChangeArrowheads="1"/>
            </p:cNvSpPr>
            <p:nvPr/>
          </p:nvSpPr>
          <p:spPr bwMode="auto">
            <a:xfrm>
              <a:off x="0" y="2931"/>
              <a:ext cx="4202" cy="2931"/>
            </a:xfrm>
            <a:prstGeom prst="rect">
              <a:avLst/>
            </a:prstGeom>
            <a:noFill/>
            <a:ln w="9525">
              <a:noFill/>
              <a:miter lim="800000"/>
              <a:headEnd/>
              <a:tailEnd/>
            </a:ln>
            <a:effectLst/>
          </p:spPr>
          <p:txBody>
            <a:bodyPr>
              <a:spAutoFit/>
            </a:bodyPr>
            <a:lstStyle/>
            <a:p>
              <a:endParaRPr lang="en-US"/>
            </a:p>
          </p:txBody>
        </p:sp>
        <p:grpSp>
          <p:nvGrpSpPr>
            <p:cNvPr id="2059" name="Group 11"/>
            <p:cNvGrpSpPr>
              <a:grpSpLocks/>
            </p:cNvGrpSpPr>
            <p:nvPr/>
          </p:nvGrpSpPr>
          <p:grpSpPr bwMode="auto">
            <a:xfrm>
              <a:off x="0" y="2931"/>
              <a:ext cx="1384" cy="634"/>
              <a:chOff x="0" y="2931"/>
              <a:chExt cx="1384" cy="634"/>
            </a:xfrm>
          </p:grpSpPr>
          <p:sp>
            <p:nvSpPr>
              <p:cNvPr id="2056" name="Rectangle 8"/>
              <p:cNvSpPr>
                <a:spLocks noChangeArrowheads="1"/>
              </p:cNvSpPr>
              <p:nvPr/>
            </p:nvSpPr>
            <p:spPr bwMode="auto">
              <a:xfrm>
                <a:off x="0" y="2931"/>
                <a:ext cx="1384" cy="0"/>
              </a:xfrm>
              <a:prstGeom prst="rect">
                <a:avLst/>
              </a:prstGeom>
              <a:noFill/>
              <a:ln w="9525">
                <a:noFill/>
                <a:miter lim="800000"/>
                <a:headEnd/>
                <a:tailEnd/>
              </a:ln>
              <a:effectLst/>
            </p:spPr>
            <p:txBody>
              <a:bodyPr>
                <a:spAutoFit/>
              </a:bodyPr>
              <a:lstStyle/>
              <a:p>
                <a:endParaRPr lang="en-US"/>
              </a:p>
            </p:txBody>
          </p:sp>
          <p:sp>
            <p:nvSpPr>
              <p:cNvPr id="2057" name="Rectangle 9"/>
              <p:cNvSpPr>
                <a:spLocks noChangeArrowheads="1"/>
              </p:cNvSpPr>
              <p:nvPr/>
            </p:nvSpPr>
            <p:spPr bwMode="auto">
              <a:xfrm>
                <a:off x="0" y="2931"/>
                <a:ext cx="1384" cy="634"/>
              </a:xfrm>
              <a:prstGeom prst="rect">
                <a:avLst/>
              </a:prstGeom>
              <a:noFill/>
              <a:ln w="9525">
                <a:noFill/>
                <a:miter lim="800000"/>
                <a:headEnd/>
                <a:tailEnd/>
              </a:ln>
              <a:effectLst/>
            </p:spPr>
            <p:txBody>
              <a:bodyPr anchor="b"/>
              <a:lstStyle/>
              <a:p>
                <a:r>
                  <a:rPr lang="en-US"/>
                  <a:t>  </a:t>
                </a:r>
                <a:r>
                  <a:rPr lang="en-US" sz="3600"/>
                  <a:t> </a:t>
                </a:r>
                <a:r>
                  <a:rPr lang="en-US"/>
                  <a:t>                                                                                 </a:t>
                </a:r>
              </a:p>
            </p:txBody>
          </p:sp>
        </p:grpSp>
      </p:grpSp>
      <p:graphicFrame>
        <p:nvGraphicFramePr>
          <p:cNvPr id="2061" name="Object 13"/>
          <p:cNvGraphicFramePr>
            <a:graphicFrameLocks noChangeAspect="1"/>
          </p:cNvGraphicFramePr>
          <p:nvPr/>
        </p:nvGraphicFramePr>
        <p:xfrm>
          <a:off x="152400" y="152400"/>
          <a:ext cx="719138" cy="914400"/>
        </p:xfrm>
        <a:graphic>
          <a:graphicData uri="http://schemas.openxmlformats.org/presentationml/2006/ole">
            <p:oleObj spid="_x0000_s2061" name="Photo Editor Photo" r:id="rId5" imgW="942857" imgH="1200318" progId="MSPhotoEd.3">
              <p:embed/>
            </p:oleObj>
          </a:graphicData>
        </a:graphic>
      </p:graphicFrame>
      <p:pic>
        <p:nvPicPr>
          <p:cNvPr id="2062" name="Picture 14" descr="C:\Program Files\Microsoft Office\Clipart\standard\stddir1\BD05092_.WMF"/>
          <p:cNvPicPr>
            <a:picLocks noChangeAspect="1" noChangeArrowheads="1"/>
          </p:cNvPicPr>
          <p:nvPr/>
        </p:nvPicPr>
        <p:blipFill>
          <a:blip r:embed="rId6" cstate="print"/>
          <a:srcRect/>
          <a:stretch>
            <a:fillRect/>
          </a:stretch>
        </p:blipFill>
        <p:spPr bwMode="auto">
          <a:xfrm>
            <a:off x="7245350" y="5024438"/>
            <a:ext cx="1517650" cy="1376362"/>
          </a:xfrm>
          <a:prstGeom prst="rect">
            <a:avLst/>
          </a:prstGeom>
          <a:noFill/>
        </p:spPr>
      </p:pic>
      <p:pic>
        <p:nvPicPr>
          <p:cNvPr id="2063" name="Picture 15" descr="C:\Program Files\Microsoft Office\Clipart\standard\stddir1\BD05099_.WMF"/>
          <p:cNvPicPr>
            <a:picLocks noChangeAspect="1" noChangeArrowheads="1"/>
          </p:cNvPicPr>
          <p:nvPr/>
        </p:nvPicPr>
        <p:blipFill>
          <a:blip r:embed="rId7" cstate="print"/>
          <a:srcRect/>
          <a:stretch>
            <a:fillRect/>
          </a:stretch>
        </p:blipFill>
        <p:spPr bwMode="auto">
          <a:xfrm>
            <a:off x="304800" y="2743200"/>
            <a:ext cx="1504950" cy="22399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76200"/>
            <a:ext cx="6553200" cy="685800"/>
          </a:xfrm>
        </p:spPr>
        <p:txBody>
          <a:bodyPr/>
          <a:lstStyle/>
          <a:p>
            <a:r>
              <a:rPr lang="en-US" sz="2400" b="1" i="1">
                <a:solidFill>
                  <a:srgbClr val="FC842A"/>
                </a:solidFill>
              </a:rPr>
              <a:t>Por qué emprendemos la iniciativa</a:t>
            </a:r>
            <a:br>
              <a:rPr lang="en-US" sz="2400" b="1" i="1">
                <a:solidFill>
                  <a:srgbClr val="FC842A"/>
                </a:solidFill>
              </a:rPr>
            </a:br>
            <a:r>
              <a:rPr lang="en-US" sz="2400" b="1" i="1">
                <a:solidFill>
                  <a:srgbClr val="FC842A"/>
                </a:solidFill>
              </a:rPr>
              <a:t>de gestión del conocimiento (1)</a:t>
            </a:r>
          </a:p>
        </p:txBody>
      </p:sp>
      <p:sp>
        <p:nvSpPr>
          <p:cNvPr id="9220" name="Text Box 4"/>
          <p:cNvSpPr txBox="1">
            <a:spLocks noChangeArrowheads="1"/>
          </p:cNvSpPr>
          <p:nvPr/>
        </p:nvSpPr>
        <p:spPr bwMode="auto">
          <a:xfrm>
            <a:off x="152400" y="2286000"/>
            <a:ext cx="8839200" cy="457200"/>
          </a:xfrm>
          <a:prstGeom prst="rect">
            <a:avLst/>
          </a:prstGeom>
          <a:noFill/>
          <a:ln w="9525">
            <a:noFill/>
            <a:miter lim="800000"/>
            <a:headEnd/>
            <a:tailEnd/>
          </a:ln>
          <a:effectLst/>
        </p:spPr>
        <p:txBody>
          <a:bodyPr>
            <a:spAutoFit/>
          </a:bodyPr>
          <a:lstStyle/>
          <a:p>
            <a:pPr marL="457200" indent="-457200"/>
            <a:endParaRPr lang="es-ES" b="1" i="1"/>
          </a:p>
        </p:txBody>
      </p:sp>
      <p:sp>
        <p:nvSpPr>
          <p:cNvPr id="9222" name="Text Box 6"/>
          <p:cNvSpPr txBox="1">
            <a:spLocks noChangeArrowheads="1"/>
          </p:cNvSpPr>
          <p:nvPr/>
        </p:nvSpPr>
        <p:spPr bwMode="auto">
          <a:xfrm>
            <a:off x="304800" y="877888"/>
            <a:ext cx="4953000" cy="493712"/>
          </a:xfrm>
          <a:prstGeom prst="rect">
            <a:avLst/>
          </a:prstGeom>
          <a:noFill/>
          <a:ln w="9525">
            <a:noFill/>
            <a:miter lim="800000"/>
            <a:headEnd/>
            <a:tailEnd/>
          </a:ln>
          <a:effectLst/>
        </p:spPr>
        <p:txBody>
          <a:bodyPr>
            <a:spAutoFit/>
          </a:bodyPr>
          <a:lstStyle/>
          <a:p>
            <a:pPr>
              <a:lnSpc>
                <a:spcPct val="110000"/>
              </a:lnSpc>
              <a:buFontTx/>
              <a:buChar char="•"/>
            </a:pPr>
            <a:r>
              <a:rPr lang="es-ES"/>
              <a:t>Por nuestro volumen de actividad</a:t>
            </a:r>
          </a:p>
        </p:txBody>
      </p:sp>
      <p:sp>
        <p:nvSpPr>
          <p:cNvPr id="9225" name="Rectangle 9"/>
          <p:cNvSpPr>
            <a:spLocks noChangeArrowheads="1"/>
          </p:cNvSpPr>
          <p:nvPr/>
        </p:nvSpPr>
        <p:spPr bwMode="auto">
          <a:xfrm>
            <a:off x="2033588" y="1814513"/>
            <a:ext cx="9144000" cy="0"/>
          </a:xfrm>
          <a:prstGeom prst="rect">
            <a:avLst/>
          </a:prstGeom>
          <a:noFill/>
          <a:ln w="9525">
            <a:noFill/>
            <a:miter lim="800000"/>
            <a:headEnd/>
            <a:tailEnd/>
          </a:ln>
          <a:effectLst/>
        </p:spPr>
        <p:txBody>
          <a:bodyPr>
            <a:spAutoFit/>
          </a:bodyPr>
          <a:lstStyle/>
          <a:p>
            <a:endParaRPr lang="en-US"/>
          </a:p>
        </p:txBody>
      </p:sp>
      <p:graphicFrame>
        <p:nvGraphicFramePr>
          <p:cNvPr id="9224" name="Object 8"/>
          <p:cNvGraphicFramePr>
            <a:graphicFrameLocks noChangeAspect="1"/>
          </p:cNvGraphicFramePr>
          <p:nvPr/>
        </p:nvGraphicFramePr>
        <p:xfrm>
          <a:off x="966788" y="1552575"/>
          <a:ext cx="7643812" cy="4860925"/>
        </p:xfrm>
        <a:graphic>
          <a:graphicData uri="http://schemas.openxmlformats.org/presentationml/2006/ole">
            <p:oleObj spid="_x0000_s9224" r:id="rId4" imgW="5076825" imgH="3228975" progId="Excel.Chart.8">
              <p:embed/>
            </p:oleObj>
          </a:graphicData>
        </a:graphic>
      </p:graphicFrame>
      <p:graphicFrame>
        <p:nvGraphicFramePr>
          <p:cNvPr id="9226" name="Object 10"/>
          <p:cNvGraphicFramePr>
            <a:graphicFrameLocks noChangeAspect="1"/>
          </p:cNvGraphicFramePr>
          <p:nvPr/>
        </p:nvGraphicFramePr>
        <p:xfrm>
          <a:off x="7924800" y="76200"/>
          <a:ext cx="1044575" cy="1104900"/>
        </p:xfrm>
        <a:graphic>
          <a:graphicData uri="http://schemas.openxmlformats.org/presentationml/2006/ole">
            <p:oleObj spid="_x0000_s9226" name="Photo Editor Photo" r:id="rId5" imgW="4971429" imgH="5257143" progId="MSPhotoEd.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 y="76200"/>
            <a:ext cx="8686800" cy="685800"/>
          </a:xfrm>
        </p:spPr>
        <p:txBody>
          <a:bodyPr/>
          <a:lstStyle/>
          <a:p>
            <a:r>
              <a:rPr lang="en-US" sz="2400" b="1" i="1">
                <a:solidFill>
                  <a:srgbClr val="FC842A"/>
                </a:solidFill>
              </a:rPr>
              <a:t>Por qué emprendemos la iniciativa de gestión del conocimiento (2)</a:t>
            </a:r>
          </a:p>
        </p:txBody>
      </p:sp>
      <p:sp>
        <p:nvSpPr>
          <p:cNvPr id="19460" name="Text Box 4"/>
          <p:cNvSpPr txBox="1">
            <a:spLocks noChangeArrowheads="1"/>
          </p:cNvSpPr>
          <p:nvPr/>
        </p:nvSpPr>
        <p:spPr bwMode="auto">
          <a:xfrm>
            <a:off x="152400" y="2286000"/>
            <a:ext cx="8839200" cy="457200"/>
          </a:xfrm>
          <a:prstGeom prst="rect">
            <a:avLst/>
          </a:prstGeom>
          <a:noFill/>
          <a:ln w="9525">
            <a:noFill/>
            <a:miter lim="800000"/>
            <a:headEnd/>
            <a:tailEnd/>
          </a:ln>
          <a:effectLst/>
        </p:spPr>
        <p:txBody>
          <a:bodyPr>
            <a:spAutoFit/>
          </a:bodyPr>
          <a:lstStyle/>
          <a:p>
            <a:pPr marL="457200" indent="-457200"/>
            <a:endParaRPr lang="es-ES" b="1" i="1"/>
          </a:p>
        </p:txBody>
      </p:sp>
      <p:sp>
        <p:nvSpPr>
          <p:cNvPr id="19461" name="Text Box 5"/>
          <p:cNvSpPr txBox="1">
            <a:spLocks noChangeArrowheads="1"/>
          </p:cNvSpPr>
          <p:nvPr/>
        </p:nvSpPr>
        <p:spPr bwMode="auto">
          <a:xfrm>
            <a:off x="76200" y="5791200"/>
            <a:ext cx="9112250" cy="609600"/>
          </a:xfrm>
          <a:prstGeom prst="rect">
            <a:avLst/>
          </a:prstGeom>
          <a:noFill/>
          <a:ln w="9525">
            <a:noFill/>
            <a:miter lim="800000"/>
            <a:headEnd/>
            <a:tailEnd/>
          </a:ln>
          <a:effectLst/>
        </p:spPr>
        <p:txBody>
          <a:bodyPr wrap="none">
            <a:spAutoFit/>
          </a:bodyPr>
          <a:lstStyle/>
          <a:p>
            <a:r>
              <a:rPr lang="es-ES" sz="2000" b="1" i="1">
                <a:solidFill>
                  <a:srgbClr val="990000"/>
                </a:solidFill>
              </a:rPr>
              <a:t>“ los desafíos y oportunidades del desarrollo necesitan más que un martillo y clavos”</a:t>
            </a:r>
            <a:r>
              <a:rPr lang="es-ES" b="1" i="1">
                <a:solidFill>
                  <a:srgbClr val="990000"/>
                </a:solidFill>
              </a:rPr>
              <a:t> </a:t>
            </a:r>
          </a:p>
          <a:p>
            <a:endParaRPr lang="en-US" sz="1000">
              <a:solidFill>
                <a:srgbClr val="990000"/>
              </a:solidFill>
            </a:endParaRPr>
          </a:p>
        </p:txBody>
      </p:sp>
      <p:sp>
        <p:nvSpPr>
          <p:cNvPr id="19463" name="Text Box 7"/>
          <p:cNvSpPr txBox="1">
            <a:spLocks noChangeArrowheads="1"/>
          </p:cNvSpPr>
          <p:nvPr/>
        </p:nvSpPr>
        <p:spPr bwMode="auto">
          <a:xfrm>
            <a:off x="457200" y="1222375"/>
            <a:ext cx="8686800" cy="4035425"/>
          </a:xfrm>
          <a:prstGeom prst="rect">
            <a:avLst/>
          </a:prstGeom>
          <a:noFill/>
          <a:ln w="9525">
            <a:noFill/>
            <a:miter lim="800000"/>
            <a:headEnd/>
            <a:tailEnd/>
          </a:ln>
          <a:effectLst/>
        </p:spPr>
        <p:txBody>
          <a:bodyPr>
            <a:spAutoFit/>
          </a:bodyPr>
          <a:lstStyle/>
          <a:p>
            <a:pPr>
              <a:lnSpc>
                <a:spcPct val="120000"/>
              </a:lnSpc>
              <a:buFontTx/>
              <a:buChar char="•"/>
            </a:pPr>
            <a:r>
              <a:rPr lang="es-ES"/>
              <a:t>Nuestros donantes han solicitado que FOMIN fomente aprendizaje</a:t>
            </a:r>
          </a:p>
          <a:p>
            <a:pPr>
              <a:lnSpc>
                <a:spcPct val="120000"/>
              </a:lnSpc>
              <a:buFontTx/>
              <a:buChar char="•"/>
            </a:pPr>
            <a:r>
              <a:rPr lang="es-ES"/>
              <a:t>Existen medios y circunstancias para emprender la iniciativa</a:t>
            </a:r>
          </a:p>
          <a:p>
            <a:pPr lvl="1">
              <a:lnSpc>
                <a:spcPct val="120000"/>
              </a:lnSpc>
              <a:buFontTx/>
              <a:buChar char="•"/>
            </a:pPr>
            <a:r>
              <a:rPr lang="es-ES"/>
              <a:t>Amplio acceso a TIC desde principios de la década</a:t>
            </a:r>
          </a:p>
          <a:p>
            <a:pPr lvl="1">
              <a:lnSpc>
                <a:spcPct val="120000"/>
              </a:lnSpc>
              <a:buFontTx/>
              <a:buChar char="•"/>
            </a:pPr>
            <a:r>
              <a:rPr lang="es-ES"/>
              <a:t>Conectividad a través de Internet</a:t>
            </a:r>
          </a:p>
          <a:p>
            <a:pPr lvl="1">
              <a:lnSpc>
                <a:spcPct val="120000"/>
              </a:lnSpc>
              <a:buFontTx/>
              <a:buChar char="•"/>
            </a:pPr>
            <a:r>
              <a:rPr lang="es-ES"/>
              <a:t>Amplia presencia FOMIN en región </a:t>
            </a:r>
          </a:p>
          <a:p>
            <a:pPr>
              <a:lnSpc>
                <a:spcPct val="120000"/>
              </a:lnSpc>
              <a:buFontTx/>
              <a:buChar char="•"/>
            </a:pPr>
            <a:r>
              <a:rPr lang="es-ES"/>
              <a:t>Estamos obligados a aumentar impacto, eficiencia y calidad para construir oportunidades para mayoría</a:t>
            </a:r>
            <a:endParaRPr lang="es-ES" b="1">
              <a:solidFill>
                <a:srgbClr val="FC842A"/>
              </a:solidFill>
            </a:endParaRPr>
          </a:p>
          <a:p>
            <a:pPr>
              <a:lnSpc>
                <a:spcPct val="120000"/>
              </a:lnSpc>
              <a:buFontTx/>
              <a:buChar char="•"/>
            </a:pPr>
            <a:r>
              <a:rPr lang="es-ES"/>
              <a:t>Aumentar protagonismo instituciones que trabajan con FOMIN</a:t>
            </a:r>
          </a:p>
          <a:p>
            <a:pPr>
              <a:lnSpc>
                <a:spcPct val="120000"/>
              </a:lnSpc>
              <a:buFontTx/>
              <a:buChar char="•"/>
            </a:pPr>
            <a:r>
              <a:rPr lang="es-ES"/>
              <a:t>Y por qué...</a:t>
            </a:r>
          </a:p>
        </p:txBody>
      </p:sp>
      <p:graphicFrame>
        <p:nvGraphicFramePr>
          <p:cNvPr id="19464" name="Object 8"/>
          <p:cNvGraphicFramePr>
            <a:graphicFrameLocks noChangeAspect="1"/>
          </p:cNvGraphicFramePr>
          <p:nvPr/>
        </p:nvGraphicFramePr>
        <p:xfrm>
          <a:off x="8023225" y="76200"/>
          <a:ext cx="1044575" cy="1104900"/>
        </p:xfrm>
        <a:graphic>
          <a:graphicData uri="http://schemas.openxmlformats.org/presentationml/2006/ole">
            <p:oleObj spid="_x0000_s19464" name="Photo Editor Photo" r:id="rId4" imgW="4971429" imgH="5257143"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ppt_x"/>
                                          </p:val>
                                        </p:tav>
                                        <p:tav tm="100000">
                                          <p:val>
                                            <p:strVal val="#ppt_x"/>
                                          </p:val>
                                        </p:tav>
                                      </p:tavLst>
                                    </p:anim>
                                    <p:anim calcmode="lin" valueType="num">
                                      <p:cBhvr additive="base">
                                        <p:cTn id="8"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76200"/>
            <a:ext cx="7848600" cy="685800"/>
          </a:xfrm>
        </p:spPr>
        <p:txBody>
          <a:bodyPr/>
          <a:lstStyle/>
          <a:p>
            <a:r>
              <a:rPr lang="en-US" sz="2400" b="1" i="1">
                <a:solidFill>
                  <a:srgbClr val="FC842A"/>
                </a:solidFill>
              </a:rPr>
              <a:t>Avances en la</a:t>
            </a:r>
            <a:br>
              <a:rPr lang="en-US" sz="2400" b="1" i="1">
                <a:solidFill>
                  <a:srgbClr val="FC842A"/>
                </a:solidFill>
              </a:rPr>
            </a:br>
            <a:r>
              <a:rPr lang="en-US" sz="2400" b="1" i="1">
                <a:solidFill>
                  <a:srgbClr val="FC842A"/>
                </a:solidFill>
              </a:rPr>
              <a:t>gestión del conocimiento para el desarrollo (1)</a:t>
            </a:r>
          </a:p>
        </p:txBody>
      </p:sp>
      <p:sp>
        <p:nvSpPr>
          <p:cNvPr id="15364" name="Text Box 4"/>
          <p:cNvSpPr txBox="1">
            <a:spLocks noChangeArrowheads="1"/>
          </p:cNvSpPr>
          <p:nvPr/>
        </p:nvSpPr>
        <p:spPr bwMode="auto">
          <a:xfrm>
            <a:off x="152400" y="2286000"/>
            <a:ext cx="8839200" cy="457200"/>
          </a:xfrm>
          <a:prstGeom prst="rect">
            <a:avLst/>
          </a:prstGeom>
          <a:noFill/>
          <a:ln w="9525">
            <a:noFill/>
            <a:miter lim="800000"/>
            <a:headEnd/>
            <a:tailEnd/>
          </a:ln>
          <a:effectLst/>
        </p:spPr>
        <p:txBody>
          <a:bodyPr>
            <a:spAutoFit/>
          </a:bodyPr>
          <a:lstStyle/>
          <a:p>
            <a:pPr marL="457200" indent="-457200"/>
            <a:endParaRPr lang="es-ES" b="1" i="1"/>
          </a:p>
        </p:txBody>
      </p:sp>
      <p:sp>
        <p:nvSpPr>
          <p:cNvPr id="15367" name="Text Box 7"/>
          <p:cNvSpPr txBox="1">
            <a:spLocks noChangeArrowheads="1"/>
          </p:cNvSpPr>
          <p:nvPr/>
        </p:nvSpPr>
        <p:spPr bwMode="auto">
          <a:xfrm>
            <a:off x="593725" y="1295400"/>
            <a:ext cx="8245475" cy="822325"/>
          </a:xfrm>
          <a:prstGeom prst="rect">
            <a:avLst/>
          </a:prstGeom>
          <a:noFill/>
          <a:ln w="9525">
            <a:noFill/>
            <a:miter lim="800000"/>
            <a:headEnd/>
            <a:tailEnd/>
          </a:ln>
          <a:effectLst/>
        </p:spPr>
        <p:txBody>
          <a:bodyPr>
            <a:spAutoFit/>
          </a:bodyPr>
          <a:lstStyle/>
          <a:p>
            <a:pPr>
              <a:buFontTx/>
              <a:buChar char="•"/>
            </a:pPr>
            <a:r>
              <a:rPr lang="es-ES"/>
              <a:t>Espacio y atención crecientes sobre el conocimiento en las organizaciones, especialmente organizaciones de desarrollo</a:t>
            </a:r>
          </a:p>
        </p:txBody>
      </p:sp>
      <p:sp>
        <p:nvSpPr>
          <p:cNvPr id="15368" name="AutoShape 8"/>
          <p:cNvSpPr>
            <a:spLocks noChangeArrowheads="1"/>
          </p:cNvSpPr>
          <p:nvPr/>
        </p:nvSpPr>
        <p:spPr bwMode="auto">
          <a:xfrm>
            <a:off x="457200" y="2438400"/>
            <a:ext cx="533400" cy="914400"/>
          </a:xfrm>
          <a:prstGeom prst="curvedRightArrow">
            <a:avLst>
              <a:gd name="adj1" fmla="val 34286"/>
              <a:gd name="adj2" fmla="val 68571"/>
              <a:gd name="adj3" fmla="val 33333"/>
            </a:avLst>
          </a:prstGeom>
          <a:solidFill>
            <a:srgbClr val="FC842A"/>
          </a:solidFill>
          <a:ln w="9525">
            <a:solidFill>
              <a:schemeClr val="tx1"/>
            </a:solidFill>
            <a:miter lim="800000"/>
            <a:headEnd/>
            <a:tailEnd/>
          </a:ln>
          <a:effectLst/>
        </p:spPr>
        <p:txBody>
          <a:bodyPr wrap="none" anchor="ctr"/>
          <a:lstStyle/>
          <a:p>
            <a:pPr algn="ctr"/>
            <a:endParaRPr lang="es-ES">
              <a:solidFill>
                <a:srgbClr val="FC842A"/>
              </a:solidFill>
            </a:endParaRPr>
          </a:p>
        </p:txBody>
      </p:sp>
      <p:sp>
        <p:nvSpPr>
          <p:cNvPr id="15369" name="Text Box 9"/>
          <p:cNvSpPr txBox="1">
            <a:spLocks noChangeArrowheads="1"/>
          </p:cNvSpPr>
          <p:nvPr/>
        </p:nvSpPr>
        <p:spPr bwMode="auto">
          <a:xfrm>
            <a:off x="1295400" y="3232150"/>
            <a:ext cx="7620000" cy="1187450"/>
          </a:xfrm>
          <a:prstGeom prst="rect">
            <a:avLst/>
          </a:prstGeom>
          <a:noFill/>
          <a:ln w="9525">
            <a:noFill/>
            <a:miter lim="800000"/>
            <a:headEnd/>
            <a:tailEnd/>
          </a:ln>
          <a:effectLst/>
        </p:spPr>
        <p:txBody>
          <a:bodyPr>
            <a:spAutoFit/>
          </a:bodyPr>
          <a:lstStyle/>
          <a:p>
            <a:pPr>
              <a:buFontTx/>
              <a:buChar char="•"/>
            </a:pPr>
            <a:r>
              <a:rPr lang="es-ES"/>
              <a:t>Cambios organizacionales en beneficio de la aportación de las personas</a:t>
            </a:r>
          </a:p>
          <a:p>
            <a:pPr>
              <a:buFontTx/>
              <a:buChar char="•"/>
            </a:pPr>
            <a:r>
              <a:rPr lang="es-ES"/>
              <a:t>Mejora de agendas de desarrollo gracias a participación</a:t>
            </a:r>
          </a:p>
        </p:txBody>
      </p:sp>
      <p:pic>
        <p:nvPicPr>
          <p:cNvPr id="15372" name="Picture 12" descr="C:\Program Files\Microsoft Office\Clipart\standard\stddir1\BD07013_.WMF"/>
          <p:cNvPicPr>
            <a:picLocks noChangeAspect="1" noChangeArrowheads="1"/>
          </p:cNvPicPr>
          <p:nvPr/>
        </p:nvPicPr>
        <p:blipFill>
          <a:blip r:embed="rId4" cstate="print"/>
          <a:srcRect/>
          <a:stretch>
            <a:fillRect/>
          </a:stretch>
        </p:blipFill>
        <p:spPr bwMode="auto">
          <a:xfrm>
            <a:off x="6934200" y="4572000"/>
            <a:ext cx="1512888" cy="1806575"/>
          </a:xfrm>
          <a:prstGeom prst="rect">
            <a:avLst/>
          </a:prstGeom>
          <a:noFill/>
        </p:spPr>
      </p:pic>
      <p:graphicFrame>
        <p:nvGraphicFramePr>
          <p:cNvPr id="15373" name="Object 13"/>
          <p:cNvGraphicFramePr>
            <a:graphicFrameLocks noChangeAspect="1"/>
          </p:cNvGraphicFramePr>
          <p:nvPr/>
        </p:nvGraphicFramePr>
        <p:xfrm>
          <a:off x="7924800" y="76200"/>
          <a:ext cx="1044575" cy="1104900"/>
        </p:xfrm>
        <a:graphic>
          <a:graphicData uri="http://schemas.openxmlformats.org/presentationml/2006/ole">
            <p:oleObj spid="_x0000_s15373" name="Photo Editor Photo" r:id="rId5" imgW="4971429" imgH="5257143"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additive="base">
                                        <p:cTn id="7" dur="500" fill="hold"/>
                                        <p:tgtEl>
                                          <p:spTgt spid="15368"/>
                                        </p:tgtEl>
                                        <p:attrNameLst>
                                          <p:attrName>ppt_x</p:attrName>
                                        </p:attrNameLst>
                                      </p:cBhvr>
                                      <p:tavLst>
                                        <p:tav tm="0">
                                          <p:val>
                                            <p:strVal val="#ppt_x"/>
                                          </p:val>
                                        </p:tav>
                                        <p:tav tm="100000">
                                          <p:val>
                                            <p:strVal val="#ppt_x"/>
                                          </p:val>
                                        </p:tav>
                                      </p:tavLst>
                                    </p:anim>
                                    <p:anim calcmode="lin" valueType="num">
                                      <p:cBhvr additive="base">
                                        <p:cTn id="8" dur="500" fill="hold"/>
                                        <p:tgtEl>
                                          <p:spTgt spid="153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15369"/>
                                        </p:tgtEl>
                                        <p:attrNameLst>
                                          <p:attrName>style.visibility</p:attrName>
                                        </p:attrNameLst>
                                      </p:cBhvr>
                                      <p:to>
                                        <p:strVal val="visible"/>
                                      </p:to>
                                    </p:set>
                                    <p:anim calcmode="lin" valueType="num">
                                      <p:cBhvr additive="base">
                                        <p:cTn id="12" dur="500" fill="hold"/>
                                        <p:tgtEl>
                                          <p:spTgt spid="15369"/>
                                        </p:tgtEl>
                                        <p:attrNameLst>
                                          <p:attrName>ppt_x</p:attrName>
                                        </p:attrNameLst>
                                      </p:cBhvr>
                                      <p:tavLst>
                                        <p:tav tm="0">
                                          <p:val>
                                            <p:strVal val="0-#ppt_w/2"/>
                                          </p:val>
                                        </p:tav>
                                        <p:tav tm="100000">
                                          <p:val>
                                            <p:strVal val="#ppt_x"/>
                                          </p:val>
                                        </p:tav>
                                      </p:tavLst>
                                    </p:anim>
                                    <p:anim calcmode="lin" valueType="num">
                                      <p:cBhvr additive="base">
                                        <p:cTn id="13" dur="500" fill="hold"/>
                                        <p:tgtEl>
                                          <p:spTgt spid="153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autoUpdateAnimBg="0"/>
      <p:bldP spid="1536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76200"/>
            <a:ext cx="7848600" cy="685800"/>
          </a:xfrm>
        </p:spPr>
        <p:txBody>
          <a:bodyPr/>
          <a:lstStyle/>
          <a:p>
            <a:r>
              <a:rPr lang="en-US" sz="2400" b="1" i="1">
                <a:solidFill>
                  <a:srgbClr val="FC842A"/>
                </a:solidFill>
              </a:rPr>
              <a:t>Avances en la</a:t>
            </a:r>
            <a:br>
              <a:rPr lang="en-US" sz="2400" b="1" i="1">
                <a:solidFill>
                  <a:srgbClr val="FC842A"/>
                </a:solidFill>
              </a:rPr>
            </a:br>
            <a:r>
              <a:rPr lang="en-US" sz="2400" b="1" i="1">
                <a:solidFill>
                  <a:srgbClr val="FC842A"/>
                </a:solidFill>
              </a:rPr>
              <a:t>gestión del conocimiento para el desarrollo (2)</a:t>
            </a:r>
          </a:p>
        </p:txBody>
      </p:sp>
      <p:sp>
        <p:nvSpPr>
          <p:cNvPr id="27652" name="Text Box 4"/>
          <p:cNvSpPr txBox="1">
            <a:spLocks noChangeArrowheads="1"/>
          </p:cNvSpPr>
          <p:nvPr/>
        </p:nvSpPr>
        <p:spPr bwMode="auto">
          <a:xfrm>
            <a:off x="152400" y="2286000"/>
            <a:ext cx="8839200" cy="457200"/>
          </a:xfrm>
          <a:prstGeom prst="rect">
            <a:avLst/>
          </a:prstGeom>
          <a:noFill/>
          <a:ln w="9525">
            <a:noFill/>
            <a:miter lim="800000"/>
            <a:headEnd/>
            <a:tailEnd/>
          </a:ln>
          <a:effectLst/>
        </p:spPr>
        <p:txBody>
          <a:bodyPr>
            <a:spAutoFit/>
          </a:bodyPr>
          <a:lstStyle/>
          <a:p>
            <a:pPr marL="457200" indent="-457200"/>
            <a:endParaRPr lang="es-ES" b="1" i="1"/>
          </a:p>
        </p:txBody>
      </p:sp>
      <p:sp>
        <p:nvSpPr>
          <p:cNvPr id="27656" name="Text Box 8"/>
          <p:cNvSpPr txBox="1">
            <a:spLocks noChangeArrowheads="1"/>
          </p:cNvSpPr>
          <p:nvPr/>
        </p:nvSpPr>
        <p:spPr bwMode="auto">
          <a:xfrm>
            <a:off x="593725" y="4010025"/>
            <a:ext cx="8321675" cy="1698625"/>
          </a:xfrm>
          <a:prstGeom prst="rect">
            <a:avLst/>
          </a:prstGeom>
          <a:noFill/>
          <a:ln w="9525">
            <a:noFill/>
            <a:miter lim="800000"/>
            <a:headEnd/>
            <a:tailEnd/>
          </a:ln>
          <a:effectLst/>
        </p:spPr>
        <p:txBody>
          <a:bodyPr>
            <a:spAutoFit/>
          </a:bodyPr>
          <a:lstStyle/>
          <a:p>
            <a:pPr>
              <a:lnSpc>
                <a:spcPct val="110000"/>
              </a:lnSpc>
              <a:buFontTx/>
              <a:buChar char="•"/>
            </a:pPr>
            <a:r>
              <a:rPr lang="es-ES"/>
              <a:t>Gestión del conocimiento es más que repositorios de información</a:t>
            </a:r>
          </a:p>
          <a:p>
            <a:pPr>
              <a:lnSpc>
                <a:spcPct val="110000"/>
              </a:lnSpc>
              <a:buFontTx/>
              <a:buChar char="•"/>
            </a:pPr>
            <a:r>
              <a:rPr lang="es-ES"/>
              <a:t>Comunidades de práctica crecen en número e influencia en las agendas y en las organizaciones</a:t>
            </a:r>
          </a:p>
          <a:p>
            <a:pPr>
              <a:lnSpc>
                <a:spcPct val="110000"/>
              </a:lnSpc>
              <a:buFontTx/>
              <a:buChar char="•"/>
            </a:pPr>
            <a:r>
              <a:rPr lang="es-ES"/>
              <a:t>Existe investigación, publicaciones y herramientas</a:t>
            </a:r>
          </a:p>
        </p:txBody>
      </p:sp>
      <p:pic>
        <p:nvPicPr>
          <p:cNvPr id="27657" name="Picture 9" descr="C:\Program Files\Microsoft Office\Clipart\standard\stddir1\BD07013_.WMF"/>
          <p:cNvPicPr>
            <a:picLocks noChangeAspect="1" noChangeArrowheads="1"/>
          </p:cNvPicPr>
          <p:nvPr/>
        </p:nvPicPr>
        <p:blipFill>
          <a:blip r:embed="rId4" cstate="print"/>
          <a:srcRect/>
          <a:stretch>
            <a:fillRect/>
          </a:stretch>
        </p:blipFill>
        <p:spPr bwMode="auto">
          <a:xfrm>
            <a:off x="620713" y="1393825"/>
            <a:ext cx="1512887" cy="1806575"/>
          </a:xfrm>
          <a:prstGeom prst="rect">
            <a:avLst/>
          </a:prstGeom>
          <a:noFill/>
        </p:spPr>
      </p:pic>
      <p:sp>
        <p:nvSpPr>
          <p:cNvPr id="27658" name="Text Box 10"/>
          <p:cNvSpPr txBox="1">
            <a:spLocks noChangeArrowheads="1"/>
          </p:cNvSpPr>
          <p:nvPr/>
        </p:nvSpPr>
        <p:spPr bwMode="auto">
          <a:xfrm>
            <a:off x="2438400" y="1631950"/>
            <a:ext cx="6400800" cy="1187450"/>
          </a:xfrm>
          <a:prstGeom prst="rect">
            <a:avLst/>
          </a:prstGeom>
          <a:noFill/>
          <a:ln w="9525">
            <a:noFill/>
            <a:miter lim="800000"/>
            <a:headEnd/>
            <a:tailEnd/>
          </a:ln>
          <a:effectLst/>
        </p:spPr>
        <p:txBody>
          <a:bodyPr>
            <a:spAutoFit/>
          </a:bodyPr>
          <a:lstStyle/>
          <a:p>
            <a:pPr>
              <a:buFontTx/>
              <a:buChar char="•"/>
            </a:pPr>
            <a:r>
              <a:rPr lang="es-ES"/>
              <a:t>Oportunidades desconocidas para combinar conocimiento local y global</a:t>
            </a:r>
          </a:p>
          <a:p>
            <a:pPr>
              <a:buFontTx/>
              <a:buChar char="•"/>
            </a:pPr>
            <a:r>
              <a:rPr lang="es-ES"/>
              <a:t>Conocimiento y transformación adquieren fuerza</a:t>
            </a:r>
          </a:p>
        </p:txBody>
      </p:sp>
      <p:graphicFrame>
        <p:nvGraphicFramePr>
          <p:cNvPr id="27659" name="Object 11"/>
          <p:cNvGraphicFramePr>
            <a:graphicFrameLocks noChangeAspect="1"/>
          </p:cNvGraphicFramePr>
          <p:nvPr/>
        </p:nvGraphicFramePr>
        <p:xfrm>
          <a:off x="7924800" y="76200"/>
          <a:ext cx="1044575" cy="1104900"/>
        </p:xfrm>
        <a:graphic>
          <a:graphicData uri="http://schemas.openxmlformats.org/presentationml/2006/ole">
            <p:oleObj spid="_x0000_s27659" name="Photo Editor Photo" r:id="rId5" imgW="4971429" imgH="5257143" progId="MSPhotoEd.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76200"/>
            <a:ext cx="7848600" cy="685800"/>
          </a:xfrm>
        </p:spPr>
        <p:txBody>
          <a:bodyPr/>
          <a:lstStyle/>
          <a:p>
            <a:r>
              <a:rPr lang="en-US" sz="2400" b="1" i="1">
                <a:solidFill>
                  <a:srgbClr val="FC842A"/>
                </a:solidFill>
              </a:rPr>
              <a:t>Retos en la</a:t>
            </a:r>
            <a:br>
              <a:rPr lang="en-US" sz="2400" b="1" i="1">
                <a:solidFill>
                  <a:srgbClr val="FC842A"/>
                </a:solidFill>
              </a:rPr>
            </a:br>
            <a:r>
              <a:rPr lang="en-US" sz="2400" b="1" i="1">
                <a:solidFill>
                  <a:srgbClr val="FC842A"/>
                </a:solidFill>
              </a:rPr>
              <a:t>gestión del conocimiento para el desarrollo (1)</a:t>
            </a:r>
          </a:p>
        </p:txBody>
      </p:sp>
      <p:sp>
        <p:nvSpPr>
          <p:cNvPr id="17412" name="Text Box 4"/>
          <p:cNvSpPr txBox="1">
            <a:spLocks noChangeArrowheads="1"/>
          </p:cNvSpPr>
          <p:nvPr/>
        </p:nvSpPr>
        <p:spPr bwMode="auto">
          <a:xfrm>
            <a:off x="152400" y="2286000"/>
            <a:ext cx="8839200" cy="457200"/>
          </a:xfrm>
          <a:prstGeom prst="rect">
            <a:avLst/>
          </a:prstGeom>
          <a:noFill/>
          <a:ln w="9525">
            <a:noFill/>
            <a:miter lim="800000"/>
            <a:headEnd/>
            <a:tailEnd/>
          </a:ln>
          <a:effectLst/>
        </p:spPr>
        <p:txBody>
          <a:bodyPr>
            <a:spAutoFit/>
          </a:bodyPr>
          <a:lstStyle/>
          <a:p>
            <a:pPr marL="457200" indent="-457200"/>
            <a:endParaRPr lang="es-ES" b="1" i="1"/>
          </a:p>
        </p:txBody>
      </p:sp>
      <p:sp>
        <p:nvSpPr>
          <p:cNvPr id="17414" name="Text Box 6"/>
          <p:cNvSpPr txBox="1">
            <a:spLocks noChangeArrowheads="1"/>
          </p:cNvSpPr>
          <p:nvPr/>
        </p:nvSpPr>
        <p:spPr bwMode="auto">
          <a:xfrm>
            <a:off x="288925" y="1225550"/>
            <a:ext cx="8702675" cy="4006850"/>
          </a:xfrm>
          <a:prstGeom prst="rect">
            <a:avLst/>
          </a:prstGeom>
          <a:noFill/>
          <a:ln w="9525">
            <a:noFill/>
            <a:miter lim="800000"/>
            <a:headEnd/>
            <a:tailEnd/>
          </a:ln>
          <a:effectLst/>
        </p:spPr>
        <p:txBody>
          <a:bodyPr>
            <a:spAutoFit/>
          </a:bodyPr>
          <a:lstStyle/>
          <a:p>
            <a:pPr>
              <a:lnSpc>
                <a:spcPct val="130000"/>
              </a:lnSpc>
              <a:buFontTx/>
              <a:buChar char="•"/>
            </a:pPr>
            <a:r>
              <a:rPr lang="es-ES" sz="2200">
                <a:solidFill>
                  <a:srgbClr val="FC842A"/>
                </a:solidFill>
              </a:rPr>
              <a:t>Que </a:t>
            </a:r>
            <a:r>
              <a:rPr lang="es-ES" sz="2200" b="1">
                <a:solidFill>
                  <a:srgbClr val="FC842A"/>
                </a:solidFill>
              </a:rPr>
              <a:t>comprendamos</a:t>
            </a:r>
            <a:r>
              <a:rPr lang="es-ES" sz="2200">
                <a:solidFill>
                  <a:srgbClr val="FC842A"/>
                </a:solidFill>
              </a:rPr>
              <a:t> el </a:t>
            </a:r>
            <a:r>
              <a:rPr lang="es-ES" sz="2200" b="1">
                <a:solidFill>
                  <a:srgbClr val="FC842A"/>
                </a:solidFill>
              </a:rPr>
              <a:t>cómo</a:t>
            </a:r>
            <a:r>
              <a:rPr lang="es-ES" sz="2200">
                <a:solidFill>
                  <a:srgbClr val="FC842A"/>
                </a:solidFill>
              </a:rPr>
              <a:t> y el </a:t>
            </a:r>
            <a:r>
              <a:rPr lang="es-ES" sz="2200" b="1">
                <a:solidFill>
                  <a:srgbClr val="FC842A"/>
                </a:solidFill>
              </a:rPr>
              <a:t>por qué</a:t>
            </a:r>
            <a:r>
              <a:rPr lang="es-ES" sz="2200">
                <a:solidFill>
                  <a:srgbClr val="FC842A"/>
                </a:solidFill>
              </a:rPr>
              <a:t> de los </a:t>
            </a:r>
            <a:r>
              <a:rPr lang="es-ES" sz="2200" b="1">
                <a:solidFill>
                  <a:srgbClr val="FC842A"/>
                </a:solidFill>
              </a:rPr>
              <a:t>éxitos</a:t>
            </a:r>
            <a:r>
              <a:rPr lang="es-ES" sz="2200">
                <a:solidFill>
                  <a:srgbClr val="FC842A"/>
                </a:solidFill>
              </a:rPr>
              <a:t> y </a:t>
            </a:r>
            <a:r>
              <a:rPr lang="es-ES" sz="2200" b="1">
                <a:solidFill>
                  <a:srgbClr val="FC842A"/>
                </a:solidFill>
              </a:rPr>
              <a:t>fracasos</a:t>
            </a:r>
          </a:p>
          <a:p>
            <a:pPr>
              <a:lnSpc>
                <a:spcPct val="130000"/>
              </a:lnSpc>
              <a:buFontTx/>
              <a:buChar char="•"/>
            </a:pPr>
            <a:r>
              <a:rPr lang="es-ES" sz="2200"/>
              <a:t>Que la gestión del conocimiento no se considere como un gasto.</a:t>
            </a:r>
          </a:p>
          <a:p>
            <a:pPr lvl="2">
              <a:lnSpc>
                <a:spcPct val="130000"/>
              </a:lnSpc>
            </a:pPr>
            <a:r>
              <a:rPr lang="es-ES" sz="2200" b="1">
                <a:solidFill>
                  <a:srgbClr val="FC842A"/>
                </a:solidFill>
              </a:rPr>
              <a:t>Es una inversión</a:t>
            </a:r>
          </a:p>
          <a:p>
            <a:pPr>
              <a:lnSpc>
                <a:spcPct val="130000"/>
              </a:lnSpc>
              <a:buFontTx/>
              <a:buChar char="•"/>
            </a:pPr>
            <a:r>
              <a:rPr lang="es-ES" sz="2200"/>
              <a:t>Presupuestos excesivos en la gestión del conocimiento</a:t>
            </a:r>
          </a:p>
          <a:p>
            <a:pPr>
              <a:lnSpc>
                <a:spcPct val="130000"/>
              </a:lnSpc>
              <a:buFontTx/>
              <a:buChar char="•"/>
            </a:pPr>
            <a:r>
              <a:rPr lang="es-ES" sz="2200"/>
              <a:t>Que se usen los conceptos y que no haya un impacto real de la gestión del conocimiento en las operaciones.  Una moda vacía más</a:t>
            </a:r>
          </a:p>
          <a:p>
            <a:pPr>
              <a:lnSpc>
                <a:spcPct val="130000"/>
              </a:lnSpc>
              <a:buFontTx/>
              <a:buChar char="•"/>
            </a:pPr>
            <a:r>
              <a:rPr lang="es-ES" sz="2200"/>
              <a:t>Que la gestión de conocimiento forme parte del cambio organizacional constante que se requiere</a:t>
            </a:r>
          </a:p>
          <a:p>
            <a:pPr>
              <a:lnSpc>
                <a:spcPct val="130000"/>
              </a:lnSpc>
              <a:buFontTx/>
              <a:buChar char="•"/>
            </a:pPr>
            <a:r>
              <a:rPr lang="es-ES" sz="2200"/>
              <a:t>Que forme parte del presupuesto ordinario</a:t>
            </a:r>
          </a:p>
        </p:txBody>
      </p:sp>
      <p:pic>
        <p:nvPicPr>
          <p:cNvPr id="17418" name="Picture 10" descr="C:\Program Files\Microsoft Office\Clipart\standard\stddir1\BD06669_.WMF"/>
          <p:cNvPicPr>
            <a:picLocks noChangeAspect="1" noChangeArrowheads="1"/>
          </p:cNvPicPr>
          <p:nvPr/>
        </p:nvPicPr>
        <p:blipFill>
          <a:blip r:embed="rId4" cstate="print"/>
          <a:srcRect/>
          <a:stretch>
            <a:fillRect/>
          </a:stretch>
        </p:blipFill>
        <p:spPr bwMode="auto">
          <a:xfrm>
            <a:off x="5410200" y="5181600"/>
            <a:ext cx="1114425" cy="1219200"/>
          </a:xfrm>
          <a:prstGeom prst="rect">
            <a:avLst/>
          </a:prstGeom>
          <a:noFill/>
        </p:spPr>
      </p:pic>
      <p:pic>
        <p:nvPicPr>
          <p:cNvPr id="17419" name="Picture 11" descr="C:\Program Files\Microsoft Office\Clipart\Pub60Cor\DD01630_.WMF"/>
          <p:cNvPicPr>
            <a:picLocks noChangeAspect="1" noChangeArrowheads="1"/>
          </p:cNvPicPr>
          <p:nvPr/>
        </p:nvPicPr>
        <p:blipFill>
          <a:blip r:embed="rId5" cstate="print"/>
          <a:srcRect/>
          <a:stretch>
            <a:fillRect/>
          </a:stretch>
        </p:blipFill>
        <p:spPr bwMode="auto">
          <a:xfrm>
            <a:off x="7696200" y="1676400"/>
            <a:ext cx="1295400" cy="795338"/>
          </a:xfrm>
          <a:prstGeom prst="rect">
            <a:avLst/>
          </a:prstGeom>
          <a:noFill/>
          <a:ln w="9525">
            <a:solidFill>
              <a:schemeClr val="tx1"/>
            </a:solidFill>
            <a:miter lim="800000"/>
            <a:headEnd/>
            <a:tailEnd/>
          </a:ln>
        </p:spPr>
      </p:pic>
      <p:graphicFrame>
        <p:nvGraphicFramePr>
          <p:cNvPr id="17421" name="Object 13"/>
          <p:cNvGraphicFramePr>
            <a:graphicFrameLocks noChangeAspect="1"/>
          </p:cNvGraphicFramePr>
          <p:nvPr/>
        </p:nvGraphicFramePr>
        <p:xfrm>
          <a:off x="7924800" y="76200"/>
          <a:ext cx="1044575" cy="1104900"/>
        </p:xfrm>
        <a:graphic>
          <a:graphicData uri="http://schemas.openxmlformats.org/presentationml/2006/ole">
            <p:oleObj spid="_x0000_s17421" name="Photo Editor Photo" r:id="rId6" imgW="4971429" imgH="5257143" progId="MSPhotoEd.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1" name="Object 3"/>
          <p:cNvGraphicFramePr>
            <a:graphicFrameLocks noChangeAspect="1"/>
          </p:cNvGraphicFramePr>
          <p:nvPr/>
        </p:nvGraphicFramePr>
        <p:xfrm>
          <a:off x="8166100" y="76200"/>
          <a:ext cx="901700" cy="952500"/>
        </p:xfrm>
        <a:graphic>
          <a:graphicData uri="http://schemas.openxmlformats.org/presentationml/2006/ole">
            <p:oleObj spid="_x0000_s37891" name="Photo Editor Photo" r:id="rId4" imgW="4971429" imgH="5257143" progId="MSPhotoEd.3">
              <p:embed/>
            </p:oleObj>
          </a:graphicData>
        </a:graphic>
      </p:graphicFrame>
      <p:sp>
        <p:nvSpPr>
          <p:cNvPr id="37893" name="Text Box 5"/>
          <p:cNvSpPr txBox="1">
            <a:spLocks noChangeArrowheads="1"/>
          </p:cNvSpPr>
          <p:nvPr/>
        </p:nvSpPr>
        <p:spPr bwMode="auto">
          <a:xfrm>
            <a:off x="1219200" y="188913"/>
            <a:ext cx="6477000" cy="396875"/>
          </a:xfrm>
          <a:prstGeom prst="rect">
            <a:avLst/>
          </a:prstGeom>
          <a:noFill/>
          <a:ln w="9525">
            <a:noFill/>
            <a:miter lim="800000"/>
            <a:headEnd/>
            <a:tailEnd/>
          </a:ln>
          <a:effectLst/>
        </p:spPr>
        <p:txBody>
          <a:bodyPr>
            <a:spAutoFit/>
          </a:bodyPr>
          <a:lstStyle/>
          <a:p>
            <a:pPr algn="ctr"/>
            <a:r>
              <a:rPr lang="es-ES" sz="2000" b="1">
                <a:solidFill>
                  <a:srgbClr val="FC842A"/>
                </a:solidFill>
                <a:latin typeface="Arial" pitchFamily="34" charset="0"/>
              </a:rPr>
              <a:t>Evolución de costos y eficiencia organizacional</a:t>
            </a:r>
          </a:p>
        </p:txBody>
      </p:sp>
      <p:sp>
        <p:nvSpPr>
          <p:cNvPr id="37894" name="Text Box 6"/>
          <p:cNvSpPr txBox="1">
            <a:spLocks noChangeArrowheads="1"/>
          </p:cNvSpPr>
          <p:nvPr/>
        </p:nvSpPr>
        <p:spPr bwMode="auto">
          <a:xfrm>
            <a:off x="6918325" y="2117725"/>
            <a:ext cx="1574800" cy="244475"/>
          </a:xfrm>
          <a:prstGeom prst="rect">
            <a:avLst/>
          </a:prstGeom>
          <a:noFill/>
          <a:ln w="9525">
            <a:noFill/>
            <a:miter lim="800000"/>
            <a:headEnd/>
            <a:tailEnd/>
          </a:ln>
          <a:effectLst/>
        </p:spPr>
        <p:txBody>
          <a:bodyPr wrap="none">
            <a:spAutoFit/>
          </a:bodyPr>
          <a:lstStyle/>
          <a:p>
            <a:r>
              <a:rPr lang="es-ES" sz="1000">
                <a:latin typeface="Arial" pitchFamily="34" charset="0"/>
              </a:rPr>
              <a:t>Eficiencia organizacional</a:t>
            </a:r>
            <a:endParaRPr lang="en-US" sz="1000">
              <a:latin typeface="Arial" pitchFamily="34" charset="0"/>
            </a:endParaRPr>
          </a:p>
        </p:txBody>
      </p:sp>
      <p:sp>
        <p:nvSpPr>
          <p:cNvPr id="37895" name="Text Box 7"/>
          <p:cNvSpPr txBox="1">
            <a:spLocks noChangeArrowheads="1"/>
          </p:cNvSpPr>
          <p:nvPr/>
        </p:nvSpPr>
        <p:spPr bwMode="auto">
          <a:xfrm>
            <a:off x="5181600" y="6080125"/>
            <a:ext cx="1574800" cy="396875"/>
          </a:xfrm>
          <a:prstGeom prst="rect">
            <a:avLst/>
          </a:prstGeom>
          <a:noFill/>
          <a:ln w="9525">
            <a:noFill/>
            <a:miter lim="800000"/>
            <a:headEnd/>
            <a:tailEnd/>
          </a:ln>
          <a:effectLst/>
        </p:spPr>
        <p:txBody>
          <a:bodyPr wrap="none">
            <a:spAutoFit/>
          </a:bodyPr>
          <a:lstStyle/>
          <a:p>
            <a:r>
              <a:rPr lang="es-ES" sz="1000">
                <a:latin typeface="Arial" pitchFamily="34" charset="0"/>
              </a:rPr>
              <a:t>Eficiencia organizacional</a:t>
            </a:r>
          </a:p>
          <a:p>
            <a:endParaRPr lang="en-US" sz="1000">
              <a:latin typeface="Arial" pitchFamily="34" charset="0"/>
            </a:endParaRPr>
          </a:p>
        </p:txBody>
      </p:sp>
      <p:sp>
        <p:nvSpPr>
          <p:cNvPr id="37896" name="Text Box 8"/>
          <p:cNvSpPr txBox="1">
            <a:spLocks noChangeArrowheads="1"/>
          </p:cNvSpPr>
          <p:nvPr/>
        </p:nvSpPr>
        <p:spPr bwMode="auto">
          <a:xfrm>
            <a:off x="3048000" y="6080125"/>
            <a:ext cx="514350" cy="396875"/>
          </a:xfrm>
          <a:prstGeom prst="rect">
            <a:avLst/>
          </a:prstGeom>
          <a:noFill/>
          <a:ln w="9525">
            <a:noFill/>
            <a:miter lim="800000"/>
            <a:headEnd/>
            <a:tailEnd/>
          </a:ln>
          <a:effectLst/>
        </p:spPr>
        <p:txBody>
          <a:bodyPr wrap="none">
            <a:spAutoFit/>
          </a:bodyPr>
          <a:lstStyle/>
          <a:p>
            <a:r>
              <a:rPr lang="en-US" sz="1000">
                <a:latin typeface="Arial" pitchFamily="34" charset="0"/>
              </a:rPr>
              <a:t>Costo</a:t>
            </a:r>
          </a:p>
          <a:p>
            <a:endParaRPr lang="en-US" sz="1000">
              <a:latin typeface="Arial" pitchFamily="34" charset="0"/>
            </a:endParaRPr>
          </a:p>
        </p:txBody>
      </p:sp>
      <p:grpSp>
        <p:nvGrpSpPr>
          <p:cNvPr id="37897" name="Group 9"/>
          <p:cNvGrpSpPr>
            <a:grpSpLocks/>
          </p:cNvGrpSpPr>
          <p:nvPr/>
        </p:nvGrpSpPr>
        <p:grpSpPr bwMode="auto">
          <a:xfrm>
            <a:off x="2152650" y="2057400"/>
            <a:ext cx="4629150" cy="4343400"/>
            <a:chOff x="1356" y="1296"/>
            <a:chExt cx="2916" cy="2736"/>
          </a:xfrm>
        </p:grpSpPr>
        <p:sp>
          <p:nvSpPr>
            <p:cNvPr id="37898" name="Line 10"/>
            <p:cNvSpPr>
              <a:spLocks noChangeShapeType="1"/>
            </p:cNvSpPr>
            <p:nvPr/>
          </p:nvSpPr>
          <p:spPr bwMode="auto">
            <a:xfrm>
              <a:off x="1824" y="1296"/>
              <a:ext cx="0" cy="2112"/>
            </a:xfrm>
            <a:prstGeom prst="line">
              <a:avLst/>
            </a:prstGeom>
            <a:noFill/>
            <a:ln w="9525">
              <a:solidFill>
                <a:schemeClr val="tx1"/>
              </a:solidFill>
              <a:round/>
              <a:headEnd/>
              <a:tailEnd/>
            </a:ln>
            <a:effectLst/>
          </p:spPr>
          <p:txBody>
            <a:bodyPr/>
            <a:lstStyle/>
            <a:p>
              <a:endParaRPr lang="en-US"/>
            </a:p>
          </p:txBody>
        </p:sp>
        <p:sp>
          <p:nvSpPr>
            <p:cNvPr id="37899" name="Line 11"/>
            <p:cNvSpPr>
              <a:spLocks noChangeShapeType="1"/>
            </p:cNvSpPr>
            <p:nvPr/>
          </p:nvSpPr>
          <p:spPr bwMode="auto">
            <a:xfrm rot="5354405" flipV="1">
              <a:off x="3045" y="2182"/>
              <a:ext cx="3" cy="2449"/>
            </a:xfrm>
            <a:prstGeom prst="line">
              <a:avLst/>
            </a:prstGeom>
            <a:noFill/>
            <a:ln w="9525">
              <a:solidFill>
                <a:schemeClr val="tx1"/>
              </a:solidFill>
              <a:round/>
              <a:headEnd/>
              <a:tailEnd/>
            </a:ln>
            <a:effectLst/>
          </p:spPr>
          <p:txBody>
            <a:bodyPr/>
            <a:lstStyle/>
            <a:p>
              <a:endParaRPr lang="en-US"/>
            </a:p>
          </p:txBody>
        </p:sp>
        <p:sp>
          <p:nvSpPr>
            <p:cNvPr id="37900" name="Line 12"/>
            <p:cNvSpPr>
              <a:spLocks noChangeShapeType="1"/>
            </p:cNvSpPr>
            <p:nvPr/>
          </p:nvSpPr>
          <p:spPr bwMode="auto">
            <a:xfrm rot="21335934" flipV="1">
              <a:off x="1920" y="2400"/>
              <a:ext cx="2016" cy="816"/>
            </a:xfrm>
            <a:prstGeom prst="line">
              <a:avLst/>
            </a:prstGeom>
            <a:noFill/>
            <a:ln w="9525">
              <a:solidFill>
                <a:schemeClr val="tx1"/>
              </a:solidFill>
              <a:round/>
              <a:headEnd/>
              <a:tailEnd/>
            </a:ln>
            <a:effectLst/>
          </p:spPr>
          <p:txBody>
            <a:bodyPr/>
            <a:lstStyle/>
            <a:p>
              <a:endParaRPr lang="en-US"/>
            </a:p>
          </p:txBody>
        </p:sp>
        <p:sp>
          <p:nvSpPr>
            <p:cNvPr id="37901" name="Line 13"/>
            <p:cNvSpPr>
              <a:spLocks noChangeShapeType="1"/>
            </p:cNvSpPr>
            <p:nvPr/>
          </p:nvSpPr>
          <p:spPr bwMode="auto">
            <a:xfrm rot="305076" flipV="1">
              <a:off x="2014" y="2635"/>
              <a:ext cx="1920" cy="768"/>
            </a:xfrm>
            <a:prstGeom prst="line">
              <a:avLst/>
            </a:prstGeom>
            <a:noFill/>
            <a:ln w="9525">
              <a:solidFill>
                <a:schemeClr val="tx1"/>
              </a:solidFill>
              <a:round/>
              <a:headEnd/>
              <a:tailEnd/>
            </a:ln>
            <a:effectLst/>
          </p:spPr>
          <p:txBody>
            <a:bodyPr/>
            <a:lstStyle/>
            <a:p>
              <a:endParaRPr lang="en-US"/>
            </a:p>
          </p:txBody>
        </p:sp>
        <p:sp>
          <p:nvSpPr>
            <p:cNvPr id="37902" name="Line 14"/>
            <p:cNvSpPr>
              <a:spLocks noChangeShapeType="1"/>
            </p:cNvSpPr>
            <p:nvPr/>
          </p:nvSpPr>
          <p:spPr bwMode="auto">
            <a:xfrm rot="20623379" flipV="1">
              <a:off x="1748" y="2013"/>
              <a:ext cx="2400" cy="960"/>
            </a:xfrm>
            <a:prstGeom prst="line">
              <a:avLst/>
            </a:prstGeom>
            <a:noFill/>
            <a:ln w="9525">
              <a:solidFill>
                <a:schemeClr val="tx1"/>
              </a:solidFill>
              <a:round/>
              <a:headEnd/>
              <a:tailEnd/>
            </a:ln>
            <a:effectLst/>
          </p:spPr>
          <p:txBody>
            <a:bodyPr/>
            <a:lstStyle/>
            <a:p>
              <a:endParaRPr lang="en-US"/>
            </a:p>
          </p:txBody>
        </p:sp>
        <p:sp>
          <p:nvSpPr>
            <p:cNvPr id="37903" name="Line 15"/>
            <p:cNvSpPr>
              <a:spLocks noChangeShapeType="1"/>
            </p:cNvSpPr>
            <p:nvPr/>
          </p:nvSpPr>
          <p:spPr bwMode="auto">
            <a:xfrm flipV="1">
              <a:off x="4272" y="1296"/>
              <a:ext cx="0" cy="2112"/>
            </a:xfrm>
            <a:prstGeom prst="line">
              <a:avLst/>
            </a:prstGeom>
            <a:noFill/>
            <a:ln w="9525">
              <a:solidFill>
                <a:schemeClr val="tx1"/>
              </a:solidFill>
              <a:round/>
              <a:headEnd/>
              <a:tailEnd/>
            </a:ln>
            <a:effectLst/>
          </p:spPr>
          <p:txBody>
            <a:bodyPr/>
            <a:lstStyle/>
            <a:p>
              <a:endParaRPr lang="en-US"/>
            </a:p>
          </p:txBody>
        </p:sp>
        <p:sp>
          <p:nvSpPr>
            <p:cNvPr id="37904" name="Line 16"/>
            <p:cNvSpPr>
              <a:spLocks noChangeShapeType="1"/>
            </p:cNvSpPr>
            <p:nvPr/>
          </p:nvSpPr>
          <p:spPr bwMode="auto">
            <a:xfrm flipV="1">
              <a:off x="3792" y="1920"/>
              <a:ext cx="0" cy="384"/>
            </a:xfrm>
            <a:prstGeom prst="line">
              <a:avLst/>
            </a:prstGeom>
            <a:noFill/>
            <a:ln w="9525">
              <a:solidFill>
                <a:schemeClr val="tx1"/>
              </a:solidFill>
              <a:round/>
              <a:headEnd/>
              <a:tailEnd type="triangle" w="med" len="med"/>
            </a:ln>
            <a:effectLst/>
          </p:spPr>
          <p:txBody>
            <a:bodyPr/>
            <a:lstStyle/>
            <a:p>
              <a:endParaRPr lang="en-US"/>
            </a:p>
          </p:txBody>
        </p:sp>
        <p:sp>
          <p:nvSpPr>
            <p:cNvPr id="37905" name="Line 17"/>
            <p:cNvSpPr>
              <a:spLocks noChangeShapeType="1"/>
            </p:cNvSpPr>
            <p:nvPr/>
          </p:nvSpPr>
          <p:spPr bwMode="auto">
            <a:xfrm flipV="1">
              <a:off x="3792" y="2448"/>
              <a:ext cx="0" cy="240"/>
            </a:xfrm>
            <a:prstGeom prst="line">
              <a:avLst/>
            </a:prstGeom>
            <a:noFill/>
            <a:ln w="9525">
              <a:solidFill>
                <a:schemeClr val="tx1"/>
              </a:solidFill>
              <a:round/>
              <a:headEnd/>
              <a:tailEnd type="triangle" w="med" len="med"/>
            </a:ln>
            <a:effectLst/>
          </p:spPr>
          <p:txBody>
            <a:bodyPr/>
            <a:lstStyle/>
            <a:p>
              <a:endParaRPr lang="en-US"/>
            </a:p>
          </p:txBody>
        </p:sp>
        <p:sp>
          <p:nvSpPr>
            <p:cNvPr id="37906" name="Freeform 18"/>
            <p:cNvSpPr>
              <a:spLocks/>
            </p:cNvSpPr>
            <p:nvPr/>
          </p:nvSpPr>
          <p:spPr bwMode="auto">
            <a:xfrm>
              <a:off x="1872" y="1608"/>
              <a:ext cx="2400" cy="1704"/>
            </a:xfrm>
            <a:custGeom>
              <a:avLst/>
              <a:gdLst/>
              <a:ahLst/>
              <a:cxnLst>
                <a:cxn ang="0">
                  <a:pos x="0" y="1704"/>
                </a:cxn>
                <a:cxn ang="0">
                  <a:pos x="1008" y="120"/>
                </a:cxn>
                <a:cxn ang="0">
                  <a:pos x="1536" y="984"/>
                </a:cxn>
                <a:cxn ang="0">
                  <a:pos x="2400" y="1368"/>
                </a:cxn>
              </a:cxnLst>
              <a:rect l="0" t="0" r="r" b="b"/>
              <a:pathLst>
                <a:path w="2400" h="1704">
                  <a:moveTo>
                    <a:pt x="0" y="1704"/>
                  </a:moveTo>
                  <a:cubicBezTo>
                    <a:pt x="376" y="972"/>
                    <a:pt x="752" y="240"/>
                    <a:pt x="1008" y="120"/>
                  </a:cubicBezTo>
                  <a:cubicBezTo>
                    <a:pt x="1264" y="0"/>
                    <a:pt x="1304" y="776"/>
                    <a:pt x="1536" y="984"/>
                  </a:cubicBezTo>
                  <a:cubicBezTo>
                    <a:pt x="1768" y="1192"/>
                    <a:pt x="2240" y="1296"/>
                    <a:pt x="2400" y="1368"/>
                  </a:cubicBezTo>
                </a:path>
              </a:pathLst>
            </a:custGeom>
            <a:noFill/>
            <a:ln w="9525" cap="flat">
              <a:solidFill>
                <a:schemeClr val="tx1"/>
              </a:solidFill>
              <a:prstDash val="dash"/>
              <a:round/>
              <a:headEnd/>
              <a:tailEnd/>
            </a:ln>
            <a:effectLst/>
          </p:spPr>
          <p:txBody>
            <a:bodyPr/>
            <a:lstStyle/>
            <a:p>
              <a:endParaRPr lang="en-US"/>
            </a:p>
          </p:txBody>
        </p:sp>
        <p:sp>
          <p:nvSpPr>
            <p:cNvPr id="37907" name="Text Box 19"/>
            <p:cNvSpPr txBox="1">
              <a:spLocks noChangeArrowheads="1"/>
            </p:cNvSpPr>
            <p:nvPr/>
          </p:nvSpPr>
          <p:spPr bwMode="auto">
            <a:xfrm>
              <a:off x="1356" y="1296"/>
              <a:ext cx="324" cy="154"/>
            </a:xfrm>
            <a:prstGeom prst="rect">
              <a:avLst/>
            </a:prstGeom>
            <a:noFill/>
            <a:ln w="9525">
              <a:noFill/>
              <a:miter lim="800000"/>
              <a:headEnd/>
              <a:tailEnd/>
            </a:ln>
            <a:effectLst/>
          </p:spPr>
          <p:txBody>
            <a:bodyPr wrap="none">
              <a:spAutoFit/>
            </a:bodyPr>
            <a:lstStyle/>
            <a:p>
              <a:r>
                <a:rPr lang="en-US" sz="1000">
                  <a:latin typeface="Arial" pitchFamily="34" charset="0"/>
                </a:rPr>
                <a:t>Costo</a:t>
              </a:r>
            </a:p>
          </p:txBody>
        </p:sp>
        <p:sp>
          <p:nvSpPr>
            <p:cNvPr id="37908" name="Line 20"/>
            <p:cNvSpPr>
              <a:spLocks noChangeShapeType="1"/>
            </p:cNvSpPr>
            <p:nvPr/>
          </p:nvSpPr>
          <p:spPr bwMode="auto">
            <a:xfrm>
              <a:off x="3648" y="3984"/>
              <a:ext cx="288" cy="0"/>
            </a:xfrm>
            <a:prstGeom prst="line">
              <a:avLst/>
            </a:prstGeom>
            <a:noFill/>
            <a:ln w="9525">
              <a:solidFill>
                <a:schemeClr val="tx1"/>
              </a:solidFill>
              <a:round/>
              <a:headEnd/>
              <a:tailEnd/>
            </a:ln>
            <a:effectLst/>
          </p:spPr>
          <p:txBody>
            <a:bodyPr/>
            <a:lstStyle/>
            <a:p>
              <a:endParaRPr lang="en-US"/>
            </a:p>
          </p:txBody>
        </p:sp>
        <p:sp>
          <p:nvSpPr>
            <p:cNvPr id="37909" name="Line 21"/>
            <p:cNvSpPr>
              <a:spLocks noChangeShapeType="1"/>
            </p:cNvSpPr>
            <p:nvPr/>
          </p:nvSpPr>
          <p:spPr bwMode="auto">
            <a:xfrm>
              <a:off x="1968" y="4032"/>
              <a:ext cx="230" cy="0"/>
            </a:xfrm>
            <a:prstGeom prst="line">
              <a:avLst/>
            </a:prstGeom>
            <a:noFill/>
            <a:ln w="9525">
              <a:solidFill>
                <a:schemeClr val="tx1"/>
              </a:solidFill>
              <a:prstDash val="dash"/>
              <a:round/>
              <a:headEnd/>
              <a:tailEnd/>
            </a:ln>
            <a:effectLst/>
          </p:spPr>
          <p:txBody>
            <a:bodyPr/>
            <a:lstStyle/>
            <a:p>
              <a:endParaRPr lang="en-US"/>
            </a:p>
          </p:txBody>
        </p:sp>
        <p:sp>
          <p:nvSpPr>
            <p:cNvPr id="37910" name="Text Box 22"/>
            <p:cNvSpPr txBox="1">
              <a:spLocks noChangeArrowheads="1"/>
            </p:cNvSpPr>
            <p:nvPr/>
          </p:nvSpPr>
          <p:spPr bwMode="auto">
            <a:xfrm>
              <a:off x="2786" y="3493"/>
              <a:ext cx="382" cy="154"/>
            </a:xfrm>
            <a:prstGeom prst="rect">
              <a:avLst/>
            </a:prstGeom>
            <a:noFill/>
            <a:ln w="9525">
              <a:noFill/>
              <a:miter lim="800000"/>
              <a:headEnd/>
              <a:tailEnd/>
            </a:ln>
            <a:effectLst/>
          </p:spPr>
          <p:txBody>
            <a:bodyPr wrap="none">
              <a:spAutoFit/>
            </a:bodyPr>
            <a:lstStyle/>
            <a:p>
              <a:r>
                <a:rPr lang="es-ES" sz="1000">
                  <a:latin typeface="Arial" pitchFamily="34" charset="0"/>
                </a:rPr>
                <a:t>Tiempo</a:t>
              </a:r>
              <a:endParaRPr lang="en-US" sz="1000">
                <a:latin typeface="Arial"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76200"/>
            <a:ext cx="7848600" cy="685800"/>
          </a:xfrm>
        </p:spPr>
        <p:txBody>
          <a:bodyPr/>
          <a:lstStyle/>
          <a:p>
            <a:r>
              <a:rPr lang="en-US" sz="2400" b="1" i="1">
                <a:solidFill>
                  <a:srgbClr val="FC842A"/>
                </a:solidFill>
              </a:rPr>
              <a:t>Retos en la</a:t>
            </a:r>
            <a:br>
              <a:rPr lang="en-US" sz="2400" b="1" i="1">
                <a:solidFill>
                  <a:srgbClr val="FC842A"/>
                </a:solidFill>
              </a:rPr>
            </a:br>
            <a:r>
              <a:rPr lang="en-US" sz="2400" b="1" i="1">
                <a:solidFill>
                  <a:srgbClr val="FC842A"/>
                </a:solidFill>
              </a:rPr>
              <a:t>gestión del conocimiento para el desarrollo (2)</a:t>
            </a:r>
          </a:p>
        </p:txBody>
      </p:sp>
      <p:sp>
        <p:nvSpPr>
          <p:cNvPr id="25604" name="Text Box 4"/>
          <p:cNvSpPr txBox="1">
            <a:spLocks noChangeArrowheads="1"/>
          </p:cNvSpPr>
          <p:nvPr/>
        </p:nvSpPr>
        <p:spPr bwMode="auto">
          <a:xfrm>
            <a:off x="152400" y="2286000"/>
            <a:ext cx="8839200" cy="457200"/>
          </a:xfrm>
          <a:prstGeom prst="rect">
            <a:avLst/>
          </a:prstGeom>
          <a:noFill/>
          <a:ln w="9525">
            <a:noFill/>
            <a:miter lim="800000"/>
            <a:headEnd/>
            <a:tailEnd/>
          </a:ln>
          <a:effectLst/>
        </p:spPr>
        <p:txBody>
          <a:bodyPr>
            <a:spAutoFit/>
          </a:bodyPr>
          <a:lstStyle/>
          <a:p>
            <a:pPr marL="457200" indent="-457200"/>
            <a:endParaRPr lang="es-ES" b="1" i="1"/>
          </a:p>
        </p:txBody>
      </p:sp>
      <p:sp>
        <p:nvSpPr>
          <p:cNvPr id="25605" name="Text Box 5"/>
          <p:cNvSpPr txBox="1">
            <a:spLocks noChangeArrowheads="1"/>
          </p:cNvSpPr>
          <p:nvPr/>
        </p:nvSpPr>
        <p:spPr bwMode="auto">
          <a:xfrm>
            <a:off x="288925" y="1254125"/>
            <a:ext cx="8702675" cy="3775075"/>
          </a:xfrm>
          <a:prstGeom prst="rect">
            <a:avLst/>
          </a:prstGeom>
          <a:noFill/>
          <a:ln w="9525">
            <a:noFill/>
            <a:miter lim="800000"/>
            <a:headEnd/>
            <a:tailEnd/>
          </a:ln>
          <a:effectLst/>
        </p:spPr>
        <p:txBody>
          <a:bodyPr>
            <a:spAutoFit/>
          </a:bodyPr>
          <a:lstStyle/>
          <a:p>
            <a:pPr>
              <a:lnSpc>
                <a:spcPct val="110000"/>
              </a:lnSpc>
              <a:buFontTx/>
              <a:buChar char="•"/>
            </a:pPr>
            <a:r>
              <a:rPr lang="es-ES" sz="2200"/>
              <a:t>Adaptar los sistemas de gestión del conocimiento a</a:t>
            </a:r>
          </a:p>
          <a:p>
            <a:pPr>
              <a:lnSpc>
                <a:spcPct val="110000"/>
              </a:lnSpc>
            </a:pPr>
            <a:endParaRPr lang="es-ES" sz="2200"/>
          </a:p>
          <a:p>
            <a:pPr lvl="1">
              <a:lnSpc>
                <a:spcPct val="110000"/>
              </a:lnSpc>
              <a:buFontTx/>
              <a:buChar char="•"/>
            </a:pPr>
            <a:r>
              <a:rPr lang="es-ES" sz="2200"/>
              <a:t>Necesidades y dimensiones organizacionales</a:t>
            </a:r>
          </a:p>
          <a:p>
            <a:pPr lvl="1">
              <a:lnSpc>
                <a:spcPct val="110000"/>
              </a:lnSpc>
              <a:buFontTx/>
              <a:buChar char="•"/>
            </a:pPr>
            <a:r>
              <a:rPr lang="es-ES" sz="2200"/>
              <a:t>Voluntades y fortalezas políticas</a:t>
            </a:r>
          </a:p>
          <a:p>
            <a:pPr lvl="1">
              <a:lnSpc>
                <a:spcPct val="110000"/>
              </a:lnSpc>
            </a:pPr>
            <a:endParaRPr lang="es-ES" sz="2200"/>
          </a:p>
          <a:p>
            <a:pPr>
              <a:lnSpc>
                <a:spcPct val="110000"/>
              </a:lnSpc>
              <a:buFontTx/>
              <a:buChar char="•"/>
            </a:pPr>
            <a:r>
              <a:rPr lang="es-ES" sz="2200"/>
              <a:t>Realizar el trabajo explicativo correspondiente a las diferentes audiencias (miembros juntas de gobierno, empleados, socios, beneficiarios y consultores externos regulares)</a:t>
            </a:r>
          </a:p>
          <a:p>
            <a:pPr>
              <a:lnSpc>
                <a:spcPct val="110000"/>
              </a:lnSpc>
            </a:pPr>
            <a:endParaRPr lang="es-ES" sz="2200"/>
          </a:p>
          <a:p>
            <a:pPr>
              <a:lnSpc>
                <a:spcPct val="110000"/>
              </a:lnSpc>
              <a:buFontTx/>
              <a:buChar char="•"/>
            </a:pPr>
            <a:r>
              <a:rPr lang="es-ES" sz="2200"/>
              <a:t>Dotarse de una política de comunicación complementaria interna y externa</a:t>
            </a:r>
          </a:p>
        </p:txBody>
      </p:sp>
      <p:pic>
        <p:nvPicPr>
          <p:cNvPr id="25606" name="Picture 6" descr="C:\Program Files\Microsoft Office\Clipart\standard\stddir1\BD06669_.WMF"/>
          <p:cNvPicPr>
            <a:picLocks noChangeAspect="1" noChangeArrowheads="1"/>
          </p:cNvPicPr>
          <p:nvPr/>
        </p:nvPicPr>
        <p:blipFill>
          <a:blip r:embed="rId4" cstate="print"/>
          <a:srcRect/>
          <a:stretch>
            <a:fillRect/>
          </a:stretch>
        </p:blipFill>
        <p:spPr bwMode="auto">
          <a:xfrm>
            <a:off x="7270750" y="5192713"/>
            <a:ext cx="1035050" cy="1131887"/>
          </a:xfrm>
          <a:prstGeom prst="rect">
            <a:avLst/>
          </a:prstGeom>
          <a:noFill/>
        </p:spPr>
      </p:pic>
      <p:graphicFrame>
        <p:nvGraphicFramePr>
          <p:cNvPr id="25607" name="Object 7"/>
          <p:cNvGraphicFramePr>
            <a:graphicFrameLocks noChangeAspect="1"/>
          </p:cNvGraphicFramePr>
          <p:nvPr/>
        </p:nvGraphicFramePr>
        <p:xfrm>
          <a:off x="7924800" y="76200"/>
          <a:ext cx="1044575" cy="1104900"/>
        </p:xfrm>
        <a:graphic>
          <a:graphicData uri="http://schemas.openxmlformats.org/presentationml/2006/ole">
            <p:oleObj spid="_x0000_s25607" name="Photo Editor Photo" r:id="rId5" imgW="4971429" imgH="5257143" progId="MSPhotoEd.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848600" cy="685800"/>
          </a:xfrm>
        </p:spPr>
        <p:txBody>
          <a:bodyPr/>
          <a:lstStyle/>
          <a:p>
            <a:r>
              <a:rPr lang="en-US" sz="2400" b="1" i="1">
                <a:solidFill>
                  <a:srgbClr val="FC842A"/>
                </a:solidFill>
              </a:rPr>
              <a:t>Qué hemos hecho a la luz de los avances y retos generales</a:t>
            </a:r>
          </a:p>
        </p:txBody>
      </p:sp>
      <p:sp>
        <p:nvSpPr>
          <p:cNvPr id="13316" name="Text Box 4"/>
          <p:cNvSpPr txBox="1">
            <a:spLocks noChangeArrowheads="1"/>
          </p:cNvSpPr>
          <p:nvPr/>
        </p:nvSpPr>
        <p:spPr bwMode="auto">
          <a:xfrm>
            <a:off x="152400" y="2286000"/>
            <a:ext cx="8839200" cy="457200"/>
          </a:xfrm>
          <a:prstGeom prst="rect">
            <a:avLst/>
          </a:prstGeom>
          <a:noFill/>
          <a:ln w="9525">
            <a:noFill/>
            <a:miter lim="800000"/>
            <a:headEnd/>
            <a:tailEnd/>
          </a:ln>
          <a:effectLst/>
        </p:spPr>
        <p:txBody>
          <a:bodyPr>
            <a:spAutoFit/>
          </a:bodyPr>
          <a:lstStyle/>
          <a:p>
            <a:pPr marL="457200" indent="-457200"/>
            <a:endParaRPr lang="es-ES" b="1" i="1"/>
          </a:p>
        </p:txBody>
      </p:sp>
      <p:sp>
        <p:nvSpPr>
          <p:cNvPr id="13318" name="Text Box 6"/>
          <p:cNvSpPr txBox="1">
            <a:spLocks noChangeArrowheads="1"/>
          </p:cNvSpPr>
          <p:nvPr/>
        </p:nvSpPr>
        <p:spPr bwMode="auto">
          <a:xfrm>
            <a:off x="76200" y="762000"/>
            <a:ext cx="9067800" cy="5584825"/>
          </a:xfrm>
          <a:prstGeom prst="rect">
            <a:avLst/>
          </a:prstGeom>
          <a:noFill/>
          <a:ln w="9525">
            <a:noFill/>
            <a:miter lim="800000"/>
            <a:headEnd/>
            <a:tailEnd/>
          </a:ln>
          <a:effectLst/>
        </p:spPr>
        <p:txBody>
          <a:bodyPr>
            <a:spAutoFit/>
          </a:bodyPr>
          <a:lstStyle/>
          <a:p>
            <a:pPr>
              <a:lnSpc>
                <a:spcPct val="90000"/>
              </a:lnSpc>
              <a:buFontTx/>
              <a:buChar char="•"/>
            </a:pPr>
            <a:r>
              <a:rPr lang="es-ES" sz="2000" b="1">
                <a:solidFill>
                  <a:srgbClr val="FC842A"/>
                </a:solidFill>
              </a:rPr>
              <a:t>Cambio de estructura y modificación de funciones</a:t>
            </a:r>
          </a:p>
          <a:p>
            <a:pPr lvl="1">
              <a:lnSpc>
                <a:spcPct val="90000"/>
              </a:lnSpc>
              <a:buFontTx/>
              <a:buChar char="•"/>
            </a:pPr>
            <a:r>
              <a:rPr lang="es-ES" sz="2000"/>
              <a:t>Creación Subgerencia de Estrategia</a:t>
            </a:r>
          </a:p>
          <a:p>
            <a:pPr lvl="1">
              <a:lnSpc>
                <a:spcPct val="90000"/>
              </a:lnSpc>
              <a:buFontTx/>
              <a:buChar char="•"/>
            </a:pPr>
            <a:r>
              <a:rPr lang="es-ES" sz="2000"/>
              <a:t>Creación de la Unidad de Innovación y Gestión del Conocimiento</a:t>
            </a:r>
          </a:p>
          <a:p>
            <a:pPr lvl="1">
              <a:lnSpc>
                <a:spcPct val="90000"/>
              </a:lnSpc>
              <a:buFontTx/>
              <a:buChar char="•"/>
            </a:pPr>
            <a:r>
              <a:rPr lang="es-ES" sz="2000"/>
              <a:t>Reasignación e incorporación ligera de personal</a:t>
            </a:r>
          </a:p>
          <a:p>
            <a:pPr lvl="1">
              <a:lnSpc>
                <a:spcPct val="90000"/>
              </a:lnSpc>
            </a:pPr>
            <a:endParaRPr lang="es-ES" sz="2000"/>
          </a:p>
          <a:p>
            <a:pPr>
              <a:lnSpc>
                <a:spcPct val="90000"/>
              </a:lnSpc>
              <a:buFontTx/>
              <a:buChar char="•"/>
            </a:pPr>
            <a:r>
              <a:rPr lang="es-ES" sz="2000" b="1">
                <a:solidFill>
                  <a:srgbClr val="FC842A"/>
                </a:solidFill>
              </a:rPr>
              <a:t>Inicio de trabajos para desarrollo de estrategia (iniciativa)</a:t>
            </a:r>
          </a:p>
          <a:p>
            <a:pPr lvl="1">
              <a:lnSpc>
                <a:spcPct val="90000"/>
              </a:lnSpc>
              <a:buFontTx/>
              <a:buChar char="•"/>
            </a:pPr>
            <a:r>
              <a:rPr lang="es-ES" sz="2000"/>
              <a:t>Encuesta personal FOMIN</a:t>
            </a:r>
          </a:p>
          <a:p>
            <a:pPr lvl="1">
              <a:lnSpc>
                <a:spcPct val="90000"/>
              </a:lnSpc>
              <a:buFontTx/>
              <a:buChar char="•"/>
            </a:pPr>
            <a:r>
              <a:rPr lang="es-ES" sz="2000"/>
              <a:t>Sensibilización (Entrevistas con directores unidad y coordinadores de cluster)</a:t>
            </a:r>
          </a:p>
          <a:p>
            <a:pPr lvl="1">
              <a:lnSpc>
                <a:spcPct val="90000"/>
              </a:lnSpc>
              <a:buFontTx/>
              <a:buChar char="•"/>
            </a:pPr>
            <a:r>
              <a:rPr lang="es-ES" sz="2000"/>
              <a:t>Inclusión de la iniciativa en borrador presupuestos 2007</a:t>
            </a:r>
          </a:p>
          <a:p>
            <a:pPr lvl="2">
              <a:lnSpc>
                <a:spcPct val="90000"/>
              </a:lnSpc>
              <a:buFontTx/>
              <a:buChar char="•"/>
            </a:pPr>
            <a:r>
              <a:rPr lang="es-ES" sz="2000"/>
              <a:t>Unidad y Administración (aspecto crucial para el éxito)</a:t>
            </a:r>
          </a:p>
          <a:p>
            <a:pPr lvl="2">
              <a:lnSpc>
                <a:spcPct val="90000"/>
              </a:lnSpc>
            </a:pPr>
            <a:endParaRPr lang="es-ES" sz="2000"/>
          </a:p>
          <a:p>
            <a:pPr>
              <a:lnSpc>
                <a:spcPct val="90000"/>
              </a:lnSpc>
              <a:buFontTx/>
              <a:buChar char="•"/>
            </a:pPr>
            <a:r>
              <a:rPr lang="es-ES" sz="2000" b="1">
                <a:solidFill>
                  <a:srgbClr val="FC842A"/>
                </a:solidFill>
              </a:rPr>
              <a:t>Inicio establecimiento de método para lecciones aprendidas con BID/LRN</a:t>
            </a:r>
          </a:p>
          <a:p>
            <a:pPr>
              <a:lnSpc>
                <a:spcPct val="90000"/>
              </a:lnSpc>
              <a:buFontTx/>
              <a:buChar char="•"/>
            </a:pPr>
            <a:r>
              <a:rPr lang="es-ES" sz="2000" b="1">
                <a:solidFill>
                  <a:srgbClr val="FC842A"/>
                </a:solidFill>
              </a:rPr>
              <a:t>Articular flujo de datos</a:t>
            </a:r>
          </a:p>
          <a:p>
            <a:pPr>
              <a:lnSpc>
                <a:spcPct val="90000"/>
              </a:lnSpc>
              <a:buFontTx/>
              <a:buChar char="•"/>
            </a:pPr>
            <a:r>
              <a:rPr lang="es-ES" sz="2000" b="1">
                <a:solidFill>
                  <a:srgbClr val="FC842A"/>
                </a:solidFill>
              </a:rPr>
              <a:t>Priorizar temas de estudio manejando información en repositorio actual</a:t>
            </a:r>
          </a:p>
          <a:p>
            <a:pPr lvl="2">
              <a:lnSpc>
                <a:spcPct val="90000"/>
              </a:lnSpc>
            </a:pPr>
            <a:endParaRPr lang="es-ES" sz="2000" b="1"/>
          </a:p>
          <a:p>
            <a:pPr>
              <a:lnSpc>
                <a:spcPct val="90000"/>
              </a:lnSpc>
              <a:buFontTx/>
              <a:buChar char="•"/>
            </a:pPr>
            <a:r>
              <a:rPr lang="es-ES" sz="2000" b="1">
                <a:solidFill>
                  <a:srgbClr val="FC842A"/>
                </a:solidFill>
              </a:rPr>
              <a:t>Definición sitio de Internet</a:t>
            </a:r>
          </a:p>
          <a:p>
            <a:pPr lvl="1">
              <a:lnSpc>
                <a:spcPct val="90000"/>
              </a:lnSpc>
              <a:buFontTx/>
              <a:buChar char="•"/>
            </a:pPr>
            <a:r>
              <a:rPr lang="es-ES" sz="2000"/>
              <a:t>Orientación al cliente y creación de una comunidad de agentes de cambio</a:t>
            </a:r>
          </a:p>
          <a:p>
            <a:pPr lvl="1">
              <a:lnSpc>
                <a:spcPct val="90000"/>
              </a:lnSpc>
              <a:buFontTx/>
              <a:buChar char="•"/>
            </a:pPr>
            <a:r>
              <a:rPr lang="es-ES" sz="2000"/>
              <a:t>Comunidades de práctica fuerza motriz para compartir conocimiento</a:t>
            </a:r>
          </a:p>
          <a:p>
            <a:pPr lvl="1">
              <a:lnSpc>
                <a:spcPct val="90000"/>
              </a:lnSpc>
              <a:buFontTx/>
              <a:buChar char="•"/>
            </a:pPr>
            <a:r>
              <a:rPr lang="es-ES" sz="2000"/>
              <a:t>Participación de agentes internos (ITS, EXR –BID- Adminin, Unidades FOMIN)</a:t>
            </a:r>
          </a:p>
          <a:p>
            <a:pPr lvl="1">
              <a:lnSpc>
                <a:spcPct val="90000"/>
              </a:lnSpc>
              <a:buFontTx/>
              <a:buChar char="•"/>
            </a:pPr>
            <a:r>
              <a:rPr lang="es-ES" sz="2000"/>
              <a:t>Participación externa (asesores técnicos clusters, agencias ejecutoras)</a:t>
            </a:r>
          </a:p>
        </p:txBody>
      </p:sp>
      <p:graphicFrame>
        <p:nvGraphicFramePr>
          <p:cNvPr id="13319" name="Object 7"/>
          <p:cNvGraphicFramePr>
            <a:graphicFrameLocks noChangeAspect="1"/>
          </p:cNvGraphicFramePr>
          <p:nvPr/>
        </p:nvGraphicFramePr>
        <p:xfrm>
          <a:off x="7924800" y="76200"/>
          <a:ext cx="1044575" cy="1104900"/>
        </p:xfrm>
        <a:graphic>
          <a:graphicData uri="http://schemas.openxmlformats.org/presentationml/2006/ole">
            <p:oleObj spid="_x0000_s13319" name="Photo Editor Photo" r:id="rId4" imgW="4971429" imgH="5257143" progId="MSPhotoEd.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52400"/>
            <a:ext cx="8534400" cy="685800"/>
          </a:xfrm>
        </p:spPr>
        <p:txBody>
          <a:bodyPr/>
          <a:lstStyle/>
          <a:p>
            <a:r>
              <a:rPr lang="en-US" sz="2400" b="1" i="1">
                <a:solidFill>
                  <a:srgbClr val="FC842A"/>
                </a:solidFill>
              </a:rPr>
              <a:t>Qué estamos haciendo a la luz de los avances y retos generales</a:t>
            </a:r>
            <a:br>
              <a:rPr lang="en-US" sz="2400" b="1" i="1">
                <a:solidFill>
                  <a:srgbClr val="FC842A"/>
                </a:solidFill>
              </a:rPr>
            </a:br>
            <a:r>
              <a:rPr lang="en-US" sz="2400" b="1" i="1">
                <a:solidFill>
                  <a:srgbClr val="FC842A"/>
                </a:solidFill>
              </a:rPr>
              <a:t>Ideas preliminares</a:t>
            </a:r>
          </a:p>
        </p:txBody>
      </p:sp>
      <p:sp>
        <p:nvSpPr>
          <p:cNvPr id="23556" name="Text Box 4"/>
          <p:cNvSpPr txBox="1">
            <a:spLocks noChangeArrowheads="1"/>
          </p:cNvSpPr>
          <p:nvPr/>
        </p:nvSpPr>
        <p:spPr bwMode="auto">
          <a:xfrm>
            <a:off x="152400" y="2286000"/>
            <a:ext cx="8839200" cy="457200"/>
          </a:xfrm>
          <a:prstGeom prst="rect">
            <a:avLst/>
          </a:prstGeom>
          <a:noFill/>
          <a:ln w="9525">
            <a:noFill/>
            <a:miter lim="800000"/>
            <a:headEnd/>
            <a:tailEnd/>
          </a:ln>
          <a:effectLst/>
        </p:spPr>
        <p:txBody>
          <a:bodyPr>
            <a:spAutoFit/>
          </a:bodyPr>
          <a:lstStyle/>
          <a:p>
            <a:pPr marL="457200" indent="-457200"/>
            <a:endParaRPr lang="es-ES" b="1" i="1"/>
          </a:p>
        </p:txBody>
      </p:sp>
      <p:sp>
        <p:nvSpPr>
          <p:cNvPr id="23559" name="Text Box 7"/>
          <p:cNvSpPr txBox="1">
            <a:spLocks noChangeArrowheads="1"/>
          </p:cNvSpPr>
          <p:nvPr/>
        </p:nvSpPr>
        <p:spPr bwMode="auto">
          <a:xfrm>
            <a:off x="517525" y="1066800"/>
            <a:ext cx="2073275" cy="841375"/>
          </a:xfrm>
          <a:prstGeom prst="rect">
            <a:avLst/>
          </a:prstGeom>
          <a:noFill/>
          <a:ln w="19050">
            <a:solidFill>
              <a:srgbClr val="FC842A"/>
            </a:solidFill>
            <a:miter lim="800000"/>
            <a:headEnd/>
            <a:tailEnd/>
          </a:ln>
          <a:effectLst/>
        </p:spPr>
        <p:txBody>
          <a:bodyPr>
            <a:spAutoFit/>
          </a:bodyPr>
          <a:lstStyle/>
          <a:p>
            <a:pPr algn="ctr"/>
            <a:r>
              <a:rPr lang="es-ES"/>
              <a:t>Repositorio información</a:t>
            </a:r>
          </a:p>
        </p:txBody>
      </p:sp>
      <p:sp>
        <p:nvSpPr>
          <p:cNvPr id="23560" name="Text Box 8" descr="50%"/>
          <p:cNvSpPr txBox="1">
            <a:spLocks noChangeArrowheads="1"/>
          </p:cNvSpPr>
          <p:nvPr/>
        </p:nvSpPr>
        <p:spPr bwMode="auto">
          <a:xfrm>
            <a:off x="533400" y="2282825"/>
            <a:ext cx="1997075" cy="869950"/>
          </a:xfrm>
          <a:prstGeom prst="rect">
            <a:avLst/>
          </a:prstGeom>
          <a:pattFill prst="pct50">
            <a:fgClr>
              <a:srgbClr val="FC842A"/>
            </a:fgClr>
            <a:bgClr>
              <a:srgbClr val="FFFFFF"/>
            </a:bgClr>
          </a:pattFill>
          <a:ln w="47625">
            <a:solidFill>
              <a:srgbClr val="FC842A"/>
            </a:solidFill>
            <a:miter lim="800000"/>
            <a:headEnd/>
            <a:tailEnd/>
          </a:ln>
          <a:effectLst/>
        </p:spPr>
        <p:txBody>
          <a:bodyPr>
            <a:spAutoFit/>
          </a:bodyPr>
          <a:lstStyle/>
          <a:p>
            <a:pPr algn="ctr"/>
            <a:r>
              <a:rPr lang="es-ES"/>
              <a:t>Comunidades</a:t>
            </a:r>
          </a:p>
          <a:p>
            <a:pPr algn="ctr"/>
            <a:r>
              <a:rPr lang="es-ES"/>
              <a:t>de práctica</a:t>
            </a:r>
          </a:p>
        </p:txBody>
      </p:sp>
      <p:sp>
        <p:nvSpPr>
          <p:cNvPr id="23561" name="Text Box 9"/>
          <p:cNvSpPr txBox="1">
            <a:spLocks noChangeArrowheads="1"/>
          </p:cNvSpPr>
          <p:nvPr/>
        </p:nvSpPr>
        <p:spPr bwMode="auto">
          <a:xfrm>
            <a:off x="441325" y="3470275"/>
            <a:ext cx="2149475" cy="1206500"/>
          </a:xfrm>
          <a:prstGeom prst="rect">
            <a:avLst/>
          </a:prstGeom>
          <a:noFill/>
          <a:ln w="19050">
            <a:solidFill>
              <a:srgbClr val="FC842A"/>
            </a:solidFill>
            <a:miter lim="800000"/>
            <a:headEnd/>
            <a:tailEnd/>
          </a:ln>
          <a:effectLst/>
        </p:spPr>
        <p:txBody>
          <a:bodyPr>
            <a:spAutoFit/>
          </a:bodyPr>
          <a:lstStyle/>
          <a:p>
            <a:pPr algn="ctr"/>
            <a:r>
              <a:rPr lang="es-ES"/>
              <a:t>Análisis/</a:t>
            </a:r>
          </a:p>
          <a:p>
            <a:pPr algn="ctr"/>
            <a:r>
              <a:rPr lang="es-ES"/>
              <a:t>Acceso a</a:t>
            </a:r>
          </a:p>
          <a:p>
            <a:pPr algn="ctr"/>
            <a:r>
              <a:rPr lang="es-ES"/>
              <a:t>expertos</a:t>
            </a:r>
          </a:p>
        </p:txBody>
      </p:sp>
      <p:sp>
        <p:nvSpPr>
          <p:cNvPr id="23562" name="Text Box 10"/>
          <p:cNvSpPr txBox="1">
            <a:spLocks noChangeArrowheads="1"/>
          </p:cNvSpPr>
          <p:nvPr/>
        </p:nvSpPr>
        <p:spPr bwMode="auto">
          <a:xfrm>
            <a:off x="457200" y="4918075"/>
            <a:ext cx="2133600" cy="841375"/>
          </a:xfrm>
          <a:prstGeom prst="rect">
            <a:avLst/>
          </a:prstGeom>
          <a:noFill/>
          <a:ln w="19050">
            <a:solidFill>
              <a:srgbClr val="FC842A"/>
            </a:solidFill>
            <a:miter lim="800000"/>
            <a:headEnd/>
            <a:tailEnd/>
          </a:ln>
          <a:effectLst/>
        </p:spPr>
        <p:txBody>
          <a:bodyPr>
            <a:spAutoFit/>
          </a:bodyPr>
          <a:lstStyle/>
          <a:p>
            <a:pPr algn="ctr"/>
            <a:r>
              <a:rPr lang="es-ES"/>
              <a:t>Capacitación</a:t>
            </a:r>
          </a:p>
          <a:p>
            <a:pPr algn="ctr"/>
            <a:r>
              <a:rPr lang="es-ES"/>
              <a:t>personal</a:t>
            </a:r>
          </a:p>
        </p:txBody>
      </p:sp>
      <p:sp>
        <p:nvSpPr>
          <p:cNvPr id="23566" name="Line 14"/>
          <p:cNvSpPr>
            <a:spLocks noChangeShapeType="1"/>
          </p:cNvSpPr>
          <p:nvPr/>
        </p:nvSpPr>
        <p:spPr bwMode="auto">
          <a:xfrm flipV="1">
            <a:off x="2667000" y="2133600"/>
            <a:ext cx="838200" cy="304800"/>
          </a:xfrm>
          <a:prstGeom prst="line">
            <a:avLst/>
          </a:prstGeom>
          <a:noFill/>
          <a:ln w="9525">
            <a:solidFill>
              <a:srgbClr val="FC842A"/>
            </a:solidFill>
            <a:round/>
            <a:headEnd/>
            <a:tailEnd type="triangle" w="med" len="med"/>
          </a:ln>
          <a:effectLst/>
        </p:spPr>
        <p:txBody>
          <a:bodyPr/>
          <a:lstStyle/>
          <a:p>
            <a:endParaRPr lang="en-US"/>
          </a:p>
        </p:txBody>
      </p:sp>
      <p:sp>
        <p:nvSpPr>
          <p:cNvPr id="23567" name="Line 15"/>
          <p:cNvSpPr>
            <a:spLocks noChangeShapeType="1"/>
          </p:cNvSpPr>
          <p:nvPr/>
        </p:nvSpPr>
        <p:spPr bwMode="auto">
          <a:xfrm rot="2522909" flipV="1">
            <a:off x="2667000" y="2743200"/>
            <a:ext cx="838200" cy="304800"/>
          </a:xfrm>
          <a:prstGeom prst="line">
            <a:avLst/>
          </a:prstGeom>
          <a:noFill/>
          <a:ln w="9525">
            <a:solidFill>
              <a:srgbClr val="FC842A"/>
            </a:solidFill>
            <a:round/>
            <a:headEnd/>
            <a:tailEnd type="triangle" w="med" len="med"/>
          </a:ln>
          <a:effectLst/>
        </p:spPr>
        <p:txBody>
          <a:bodyPr/>
          <a:lstStyle/>
          <a:p>
            <a:endParaRPr lang="en-US"/>
          </a:p>
        </p:txBody>
      </p:sp>
      <p:sp>
        <p:nvSpPr>
          <p:cNvPr id="23568" name="Text Box 16"/>
          <p:cNvSpPr txBox="1">
            <a:spLocks noChangeArrowheads="1"/>
          </p:cNvSpPr>
          <p:nvPr/>
        </p:nvSpPr>
        <p:spPr bwMode="auto">
          <a:xfrm>
            <a:off x="3657600" y="1870075"/>
            <a:ext cx="1300163" cy="457200"/>
          </a:xfrm>
          <a:prstGeom prst="rect">
            <a:avLst/>
          </a:prstGeom>
          <a:noFill/>
          <a:ln w="9525">
            <a:noFill/>
            <a:miter lim="800000"/>
            <a:headEnd/>
            <a:tailEnd/>
          </a:ln>
          <a:effectLst/>
        </p:spPr>
        <p:txBody>
          <a:bodyPr wrap="none">
            <a:spAutoFit/>
          </a:bodyPr>
          <a:lstStyle/>
          <a:p>
            <a:r>
              <a:rPr lang="es-ES"/>
              <a:t>Virtuales</a:t>
            </a:r>
          </a:p>
        </p:txBody>
      </p:sp>
      <p:sp>
        <p:nvSpPr>
          <p:cNvPr id="23569" name="Text Box 17"/>
          <p:cNvSpPr txBox="1">
            <a:spLocks noChangeArrowheads="1"/>
          </p:cNvSpPr>
          <p:nvPr/>
        </p:nvSpPr>
        <p:spPr bwMode="auto">
          <a:xfrm>
            <a:off x="3657600" y="2819400"/>
            <a:ext cx="1689100" cy="457200"/>
          </a:xfrm>
          <a:prstGeom prst="rect">
            <a:avLst/>
          </a:prstGeom>
          <a:noFill/>
          <a:ln w="9525">
            <a:noFill/>
            <a:miter lim="800000"/>
            <a:headEnd/>
            <a:tailEnd/>
          </a:ln>
          <a:effectLst/>
        </p:spPr>
        <p:txBody>
          <a:bodyPr wrap="none">
            <a:spAutoFit/>
          </a:bodyPr>
          <a:lstStyle/>
          <a:p>
            <a:r>
              <a:rPr lang="es-ES"/>
              <a:t>Presenciales</a:t>
            </a:r>
          </a:p>
        </p:txBody>
      </p:sp>
      <p:sp>
        <p:nvSpPr>
          <p:cNvPr id="23570" name="Line 18"/>
          <p:cNvSpPr>
            <a:spLocks noChangeShapeType="1"/>
          </p:cNvSpPr>
          <p:nvPr/>
        </p:nvSpPr>
        <p:spPr bwMode="auto">
          <a:xfrm rot="1197665" flipV="1">
            <a:off x="4953000" y="2014538"/>
            <a:ext cx="609600" cy="228600"/>
          </a:xfrm>
          <a:prstGeom prst="line">
            <a:avLst/>
          </a:prstGeom>
          <a:noFill/>
          <a:ln w="9525">
            <a:solidFill>
              <a:srgbClr val="FC842A"/>
            </a:solidFill>
            <a:round/>
            <a:headEnd/>
            <a:tailEnd type="triangle" w="med" len="med"/>
          </a:ln>
          <a:effectLst/>
        </p:spPr>
        <p:txBody>
          <a:bodyPr/>
          <a:lstStyle/>
          <a:p>
            <a:endParaRPr lang="en-US"/>
          </a:p>
        </p:txBody>
      </p:sp>
      <p:sp>
        <p:nvSpPr>
          <p:cNvPr id="23571" name="Text Box 19"/>
          <p:cNvSpPr txBox="1">
            <a:spLocks noChangeArrowheads="1"/>
          </p:cNvSpPr>
          <p:nvPr/>
        </p:nvSpPr>
        <p:spPr bwMode="auto">
          <a:xfrm>
            <a:off x="5562600" y="1870075"/>
            <a:ext cx="1597025" cy="457200"/>
          </a:xfrm>
          <a:prstGeom prst="rect">
            <a:avLst/>
          </a:prstGeom>
          <a:noFill/>
          <a:ln w="9525">
            <a:noFill/>
            <a:miter lim="800000"/>
            <a:headEnd/>
            <a:tailEnd/>
          </a:ln>
          <a:effectLst/>
        </p:spPr>
        <p:txBody>
          <a:bodyPr wrap="none">
            <a:spAutoFit/>
          </a:bodyPr>
          <a:lstStyle/>
          <a:p>
            <a:r>
              <a:rPr lang="es-ES"/>
              <a:t>Nuevo sitio</a:t>
            </a:r>
          </a:p>
        </p:txBody>
      </p:sp>
      <p:sp>
        <p:nvSpPr>
          <p:cNvPr id="23572" name="AutoShape 20"/>
          <p:cNvSpPr>
            <a:spLocks/>
          </p:cNvSpPr>
          <p:nvPr/>
        </p:nvSpPr>
        <p:spPr bwMode="auto">
          <a:xfrm>
            <a:off x="7162800" y="1524000"/>
            <a:ext cx="228600" cy="1143000"/>
          </a:xfrm>
          <a:prstGeom prst="leftBrace">
            <a:avLst>
              <a:gd name="adj1" fmla="val 41667"/>
              <a:gd name="adj2" fmla="val 50000"/>
            </a:avLst>
          </a:prstGeom>
          <a:noFill/>
          <a:ln w="9525">
            <a:solidFill>
              <a:srgbClr val="FC842A"/>
            </a:solidFill>
            <a:round/>
            <a:headEnd/>
            <a:tailEnd/>
          </a:ln>
          <a:effectLst/>
        </p:spPr>
        <p:txBody>
          <a:bodyPr wrap="none" anchor="ctr"/>
          <a:lstStyle/>
          <a:p>
            <a:pPr algn="ctr"/>
            <a:endParaRPr lang="es-ES">
              <a:solidFill>
                <a:srgbClr val="FC842A"/>
              </a:solidFill>
            </a:endParaRPr>
          </a:p>
        </p:txBody>
      </p:sp>
      <p:sp>
        <p:nvSpPr>
          <p:cNvPr id="23573" name="Text Box 21"/>
          <p:cNvSpPr txBox="1">
            <a:spLocks noChangeArrowheads="1"/>
          </p:cNvSpPr>
          <p:nvPr/>
        </p:nvSpPr>
        <p:spPr bwMode="auto">
          <a:xfrm>
            <a:off x="7315200" y="1489075"/>
            <a:ext cx="1828800" cy="1155700"/>
          </a:xfrm>
          <a:prstGeom prst="rect">
            <a:avLst/>
          </a:prstGeom>
          <a:noFill/>
          <a:ln w="9525">
            <a:noFill/>
            <a:miter lim="800000"/>
            <a:headEnd/>
            <a:tailEnd/>
          </a:ln>
          <a:effectLst/>
        </p:spPr>
        <p:txBody>
          <a:bodyPr>
            <a:spAutoFit/>
          </a:bodyPr>
          <a:lstStyle/>
          <a:p>
            <a:r>
              <a:rPr lang="es-ES" sz="1400"/>
              <a:t>Financiación</a:t>
            </a:r>
          </a:p>
          <a:p>
            <a:r>
              <a:rPr lang="es-ES" sz="1400">
                <a:solidFill>
                  <a:srgbClr val="FC842A"/>
                </a:solidFill>
              </a:rPr>
              <a:t>Qué aprendemos</a:t>
            </a:r>
          </a:p>
          <a:p>
            <a:r>
              <a:rPr lang="es-ES" sz="1400">
                <a:solidFill>
                  <a:srgbClr val="FC842A"/>
                </a:solidFill>
              </a:rPr>
              <a:t>Nuestra comunidad</a:t>
            </a:r>
          </a:p>
          <a:p>
            <a:r>
              <a:rPr lang="es-ES" sz="1400"/>
              <a:t>Publicaciones</a:t>
            </a:r>
          </a:p>
          <a:p>
            <a:r>
              <a:rPr lang="es-ES" sz="1400"/>
              <a:t>Preguntas+ frecuentes</a:t>
            </a:r>
          </a:p>
        </p:txBody>
      </p:sp>
      <p:sp>
        <p:nvSpPr>
          <p:cNvPr id="23574" name="Line 22"/>
          <p:cNvSpPr>
            <a:spLocks noChangeShapeType="1"/>
          </p:cNvSpPr>
          <p:nvPr/>
        </p:nvSpPr>
        <p:spPr bwMode="auto">
          <a:xfrm rot="1332022" flipV="1">
            <a:off x="5334000" y="2971800"/>
            <a:ext cx="609600" cy="228600"/>
          </a:xfrm>
          <a:prstGeom prst="line">
            <a:avLst/>
          </a:prstGeom>
          <a:noFill/>
          <a:ln w="9525">
            <a:solidFill>
              <a:srgbClr val="FC842A"/>
            </a:solidFill>
            <a:round/>
            <a:headEnd/>
            <a:tailEnd type="triangle" w="med" len="med"/>
          </a:ln>
          <a:effectLst/>
        </p:spPr>
        <p:txBody>
          <a:bodyPr/>
          <a:lstStyle/>
          <a:p>
            <a:endParaRPr lang="en-US"/>
          </a:p>
        </p:txBody>
      </p:sp>
      <p:sp>
        <p:nvSpPr>
          <p:cNvPr id="23575" name="Text Box 23"/>
          <p:cNvSpPr txBox="1">
            <a:spLocks noChangeArrowheads="1"/>
          </p:cNvSpPr>
          <p:nvPr/>
        </p:nvSpPr>
        <p:spPr bwMode="auto">
          <a:xfrm>
            <a:off x="6080125" y="2819400"/>
            <a:ext cx="2459038" cy="457200"/>
          </a:xfrm>
          <a:prstGeom prst="rect">
            <a:avLst/>
          </a:prstGeom>
          <a:noFill/>
          <a:ln w="9525">
            <a:noFill/>
            <a:miter lim="800000"/>
            <a:headEnd/>
            <a:tailEnd/>
          </a:ln>
          <a:effectLst/>
        </p:spPr>
        <p:txBody>
          <a:bodyPr wrap="none">
            <a:spAutoFit/>
          </a:bodyPr>
          <a:lstStyle/>
          <a:p>
            <a:r>
              <a:rPr lang="es-ES"/>
              <a:t>Reuniones anuales</a:t>
            </a:r>
          </a:p>
        </p:txBody>
      </p:sp>
      <p:pic>
        <p:nvPicPr>
          <p:cNvPr id="23577" name="Picture 25" descr="C:\Program Files\Microsoft Office\Clipart\standard\stddir1\BD06669_.WMF"/>
          <p:cNvPicPr>
            <a:picLocks noChangeAspect="1" noChangeArrowheads="1"/>
          </p:cNvPicPr>
          <p:nvPr/>
        </p:nvPicPr>
        <p:blipFill>
          <a:blip r:embed="rId4" cstate="print"/>
          <a:srcRect/>
          <a:stretch>
            <a:fillRect/>
          </a:stretch>
        </p:blipFill>
        <p:spPr bwMode="auto">
          <a:xfrm>
            <a:off x="6643688" y="4202113"/>
            <a:ext cx="1662112" cy="1817687"/>
          </a:xfrm>
          <a:prstGeom prst="rect">
            <a:avLst/>
          </a:prstGeom>
          <a:noFill/>
        </p:spPr>
      </p:pic>
      <p:graphicFrame>
        <p:nvGraphicFramePr>
          <p:cNvPr id="23578" name="Object 26"/>
          <p:cNvGraphicFramePr>
            <a:graphicFrameLocks noChangeAspect="1"/>
          </p:cNvGraphicFramePr>
          <p:nvPr/>
        </p:nvGraphicFramePr>
        <p:xfrm>
          <a:off x="8351838" y="76200"/>
          <a:ext cx="792162" cy="838200"/>
        </p:xfrm>
        <a:graphic>
          <a:graphicData uri="http://schemas.openxmlformats.org/presentationml/2006/ole">
            <p:oleObj spid="_x0000_s23578" name="Photo Editor Photo" r:id="rId5" imgW="4971429" imgH="5257143"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500" fill="hold"/>
                                        <p:tgtEl>
                                          <p:spTgt spid="23560"/>
                                        </p:tgtEl>
                                        <p:attrNameLst>
                                          <p:attrName>ppt_x</p:attrName>
                                        </p:attrNameLst>
                                      </p:cBhvr>
                                      <p:tavLst>
                                        <p:tav tm="0">
                                          <p:val>
                                            <p:strVal val="0-#ppt_w/2"/>
                                          </p:val>
                                        </p:tav>
                                        <p:tav tm="100000">
                                          <p:val>
                                            <p:strVal val="#ppt_x"/>
                                          </p:val>
                                        </p:tav>
                                      </p:tavLst>
                                    </p:anim>
                                    <p:anim calcmode="lin" valueType="num">
                                      <p:cBhvr additive="base">
                                        <p:cTn id="8" dur="500" fill="hold"/>
                                        <p:tgtEl>
                                          <p:spTgt spid="235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66"/>
                                        </p:tgtEl>
                                        <p:attrNameLst>
                                          <p:attrName>style.visibility</p:attrName>
                                        </p:attrNameLst>
                                      </p:cBhvr>
                                      <p:to>
                                        <p:strVal val="visible"/>
                                      </p:to>
                                    </p:set>
                                    <p:anim calcmode="lin" valueType="num">
                                      <p:cBhvr additive="base">
                                        <p:cTn id="12" dur="500" fill="hold"/>
                                        <p:tgtEl>
                                          <p:spTgt spid="23566"/>
                                        </p:tgtEl>
                                        <p:attrNameLst>
                                          <p:attrName>ppt_x</p:attrName>
                                        </p:attrNameLst>
                                      </p:cBhvr>
                                      <p:tavLst>
                                        <p:tav tm="0">
                                          <p:val>
                                            <p:strVal val="0-#ppt_w/2"/>
                                          </p:val>
                                        </p:tav>
                                        <p:tav tm="100000">
                                          <p:val>
                                            <p:strVal val="#ppt_x"/>
                                          </p:val>
                                        </p:tav>
                                      </p:tavLst>
                                    </p:anim>
                                    <p:anim calcmode="lin" valueType="num">
                                      <p:cBhvr additive="base">
                                        <p:cTn id="13" dur="500" fill="hold"/>
                                        <p:tgtEl>
                                          <p:spTgt spid="2356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3567"/>
                                        </p:tgtEl>
                                        <p:attrNameLst>
                                          <p:attrName>style.visibility</p:attrName>
                                        </p:attrNameLst>
                                      </p:cBhvr>
                                      <p:to>
                                        <p:strVal val="visible"/>
                                      </p:to>
                                    </p:set>
                                    <p:anim calcmode="lin" valueType="num">
                                      <p:cBhvr additive="base">
                                        <p:cTn id="17" dur="500" fill="hold"/>
                                        <p:tgtEl>
                                          <p:spTgt spid="23567"/>
                                        </p:tgtEl>
                                        <p:attrNameLst>
                                          <p:attrName>ppt_x</p:attrName>
                                        </p:attrNameLst>
                                      </p:cBhvr>
                                      <p:tavLst>
                                        <p:tav tm="0">
                                          <p:val>
                                            <p:strVal val="0-#ppt_w/2"/>
                                          </p:val>
                                        </p:tav>
                                        <p:tav tm="100000">
                                          <p:val>
                                            <p:strVal val="#ppt_x"/>
                                          </p:val>
                                        </p:tav>
                                      </p:tavLst>
                                    </p:anim>
                                    <p:anim calcmode="lin" valueType="num">
                                      <p:cBhvr additive="base">
                                        <p:cTn id="18" dur="500" fill="hold"/>
                                        <p:tgtEl>
                                          <p:spTgt spid="2356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3568"/>
                                        </p:tgtEl>
                                        <p:attrNameLst>
                                          <p:attrName>style.visibility</p:attrName>
                                        </p:attrNameLst>
                                      </p:cBhvr>
                                      <p:to>
                                        <p:strVal val="visible"/>
                                      </p:to>
                                    </p:set>
                                    <p:anim calcmode="lin" valueType="num">
                                      <p:cBhvr additive="base">
                                        <p:cTn id="22" dur="500" fill="hold"/>
                                        <p:tgtEl>
                                          <p:spTgt spid="23568"/>
                                        </p:tgtEl>
                                        <p:attrNameLst>
                                          <p:attrName>ppt_x</p:attrName>
                                        </p:attrNameLst>
                                      </p:cBhvr>
                                      <p:tavLst>
                                        <p:tav tm="0">
                                          <p:val>
                                            <p:strVal val="0-#ppt_w/2"/>
                                          </p:val>
                                        </p:tav>
                                        <p:tav tm="100000">
                                          <p:val>
                                            <p:strVal val="#ppt_x"/>
                                          </p:val>
                                        </p:tav>
                                      </p:tavLst>
                                    </p:anim>
                                    <p:anim calcmode="lin" valueType="num">
                                      <p:cBhvr additive="base">
                                        <p:cTn id="23" dur="500" fill="hold"/>
                                        <p:tgtEl>
                                          <p:spTgt spid="2356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3569"/>
                                        </p:tgtEl>
                                        <p:attrNameLst>
                                          <p:attrName>style.visibility</p:attrName>
                                        </p:attrNameLst>
                                      </p:cBhvr>
                                      <p:to>
                                        <p:strVal val="visible"/>
                                      </p:to>
                                    </p:set>
                                    <p:anim calcmode="lin" valueType="num">
                                      <p:cBhvr additive="base">
                                        <p:cTn id="27" dur="500" fill="hold"/>
                                        <p:tgtEl>
                                          <p:spTgt spid="23569"/>
                                        </p:tgtEl>
                                        <p:attrNameLst>
                                          <p:attrName>ppt_x</p:attrName>
                                        </p:attrNameLst>
                                      </p:cBhvr>
                                      <p:tavLst>
                                        <p:tav tm="0">
                                          <p:val>
                                            <p:strVal val="0-#ppt_w/2"/>
                                          </p:val>
                                        </p:tav>
                                        <p:tav tm="100000">
                                          <p:val>
                                            <p:strVal val="#ppt_x"/>
                                          </p:val>
                                        </p:tav>
                                      </p:tavLst>
                                    </p:anim>
                                    <p:anim calcmode="lin" valueType="num">
                                      <p:cBhvr additive="base">
                                        <p:cTn id="28" dur="500" fill="hold"/>
                                        <p:tgtEl>
                                          <p:spTgt spid="2356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3570"/>
                                        </p:tgtEl>
                                        <p:attrNameLst>
                                          <p:attrName>style.visibility</p:attrName>
                                        </p:attrNameLst>
                                      </p:cBhvr>
                                      <p:to>
                                        <p:strVal val="visible"/>
                                      </p:to>
                                    </p:set>
                                    <p:anim calcmode="lin" valueType="num">
                                      <p:cBhvr additive="base">
                                        <p:cTn id="33" dur="500" fill="hold"/>
                                        <p:tgtEl>
                                          <p:spTgt spid="23570"/>
                                        </p:tgtEl>
                                        <p:attrNameLst>
                                          <p:attrName>ppt_x</p:attrName>
                                        </p:attrNameLst>
                                      </p:cBhvr>
                                      <p:tavLst>
                                        <p:tav tm="0">
                                          <p:val>
                                            <p:strVal val="0-#ppt_w/2"/>
                                          </p:val>
                                        </p:tav>
                                        <p:tav tm="100000">
                                          <p:val>
                                            <p:strVal val="#ppt_x"/>
                                          </p:val>
                                        </p:tav>
                                      </p:tavLst>
                                    </p:anim>
                                    <p:anim calcmode="lin" valueType="num">
                                      <p:cBhvr additive="base">
                                        <p:cTn id="34" dur="500" fill="hold"/>
                                        <p:tgtEl>
                                          <p:spTgt spid="23570"/>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8" fill="hold" grpId="0" nodeType="afterEffect">
                                  <p:stCondLst>
                                    <p:cond delay="0"/>
                                  </p:stCondLst>
                                  <p:childTnLst>
                                    <p:set>
                                      <p:cBhvr>
                                        <p:cTn id="37" dur="1" fill="hold">
                                          <p:stCondLst>
                                            <p:cond delay="0"/>
                                          </p:stCondLst>
                                        </p:cTn>
                                        <p:tgtEl>
                                          <p:spTgt spid="23571"/>
                                        </p:tgtEl>
                                        <p:attrNameLst>
                                          <p:attrName>style.visibility</p:attrName>
                                        </p:attrNameLst>
                                      </p:cBhvr>
                                      <p:to>
                                        <p:strVal val="visible"/>
                                      </p:to>
                                    </p:set>
                                    <p:anim calcmode="lin" valueType="num">
                                      <p:cBhvr additive="base">
                                        <p:cTn id="38" dur="500" fill="hold"/>
                                        <p:tgtEl>
                                          <p:spTgt spid="23571"/>
                                        </p:tgtEl>
                                        <p:attrNameLst>
                                          <p:attrName>ppt_x</p:attrName>
                                        </p:attrNameLst>
                                      </p:cBhvr>
                                      <p:tavLst>
                                        <p:tav tm="0">
                                          <p:val>
                                            <p:strVal val="0-#ppt_w/2"/>
                                          </p:val>
                                        </p:tav>
                                        <p:tav tm="100000">
                                          <p:val>
                                            <p:strVal val="#ppt_x"/>
                                          </p:val>
                                        </p:tav>
                                      </p:tavLst>
                                    </p:anim>
                                    <p:anim calcmode="lin" valueType="num">
                                      <p:cBhvr additive="base">
                                        <p:cTn id="39" dur="500" fill="hold"/>
                                        <p:tgtEl>
                                          <p:spTgt spid="23571"/>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2" presetClass="entr" presetSubtype="1" fill="hold" grpId="0" nodeType="afterEffect">
                                  <p:stCondLst>
                                    <p:cond delay="0"/>
                                  </p:stCondLst>
                                  <p:childTnLst>
                                    <p:set>
                                      <p:cBhvr>
                                        <p:cTn id="42" dur="1" fill="hold">
                                          <p:stCondLst>
                                            <p:cond delay="0"/>
                                          </p:stCondLst>
                                        </p:cTn>
                                        <p:tgtEl>
                                          <p:spTgt spid="23572"/>
                                        </p:tgtEl>
                                        <p:attrNameLst>
                                          <p:attrName>style.visibility</p:attrName>
                                        </p:attrNameLst>
                                      </p:cBhvr>
                                      <p:to>
                                        <p:strVal val="visible"/>
                                      </p:to>
                                    </p:set>
                                    <p:anim calcmode="lin" valueType="num">
                                      <p:cBhvr additive="base">
                                        <p:cTn id="43" dur="500" fill="hold"/>
                                        <p:tgtEl>
                                          <p:spTgt spid="23572"/>
                                        </p:tgtEl>
                                        <p:attrNameLst>
                                          <p:attrName>ppt_x</p:attrName>
                                        </p:attrNameLst>
                                      </p:cBhvr>
                                      <p:tavLst>
                                        <p:tav tm="0">
                                          <p:val>
                                            <p:strVal val="#ppt_x"/>
                                          </p:val>
                                        </p:tav>
                                        <p:tav tm="100000">
                                          <p:val>
                                            <p:strVal val="#ppt_x"/>
                                          </p:val>
                                        </p:tav>
                                      </p:tavLst>
                                    </p:anim>
                                    <p:anim calcmode="lin" valueType="num">
                                      <p:cBhvr additive="base">
                                        <p:cTn id="44" dur="500" fill="hold"/>
                                        <p:tgtEl>
                                          <p:spTgt spid="23572"/>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 presetClass="entr" presetSubtype="1" fill="hold" grpId="0" nodeType="afterEffect">
                                  <p:stCondLst>
                                    <p:cond delay="0"/>
                                  </p:stCondLst>
                                  <p:childTnLst>
                                    <p:set>
                                      <p:cBhvr>
                                        <p:cTn id="47" dur="1" fill="hold">
                                          <p:stCondLst>
                                            <p:cond delay="0"/>
                                          </p:stCondLst>
                                        </p:cTn>
                                        <p:tgtEl>
                                          <p:spTgt spid="23573"/>
                                        </p:tgtEl>
                                        <p:attrNameLst>
                                          <p:attrName>style.visibility</p:attrName>
                                        </p:attrNameLst>
                                      </p:cBhvr>
                                      <p:to>
                                        <p:strVal val="visible"/>
                                      </p:to>
                                    </p:set>
                                    <p:anim calcmode="lin" valueType="num">
                                      <p:cBhvr additive="base">
                                        <p:cTn id="48" dur="500" fill="hold"/>
                                        <p:tgtEl>
                                          <p:spTgt spid="23573"/>
                                        </p:tgtEl>
                                        <p:attrNameLst>
                                          <p:attrName>ppt_x</p:attrName>
                                        </p:attrNameLst>
                                      </p:cBhvr>
                                      <p:tavLst>
                                        <p:tav tm="0">
                                          <p:val>
                                            <p:strVal val="#ppt_x"/>
                                          </p:val>
                                        </p:tav>
                                        <p:tav tm="100000">
                                          <p:val>
                                            <p:strVal val="#ppt_x"/>
                                          </p:val>
                                        </p:tav>
                                      </p:tavLst>
                                    </p:anim>
                                    <p:anim calcmode="lin" valueType="num">
                                      <p:cBhvr additive="base">
                                        <p:cTn id="49" dur="500" fill="hold"/>
                                        <p:tgtEl>
                                          <p:spTgt spid="23573"/>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3574"/>
                                        </p:tgtEl>
                                        <p:attrNameLst>
                                          <p:attrName>style.visibility</p:attrName>
                                        </p:attrNameLst>
                                      </p:cBhvr>
                                      <p:to>
                                        <p:strVal val="visible"/>
                                      </p:to>
                                    </p:set>
                                    <p:anim calcmode="lin" valueType="num">
                                      <p:cBhvr additive="base">
                                        <p:cTn id="54" dur="500" fill="hold"/>
                                        <p:tgtEl>
                                          <p:spTgt spid="23574"/>
                                        </p:tgtEl>
                                        <p:attrNameLst>
                                          <p:attrName>ppt_x</p:attrName>
                                        </p:attrNameLst>
                                      </p:cBhvr>
                                      <p:tavLst>
                                        <p:tav tm="0">
                                          <p:val>
                                            <p:strVal val="0-#ppt_w/2"/>
                                          </p:val>
                                        </p:tav>
                                        <p:tav tm="100000">
                                          <p:val>
                                            <p:strVal val="#ppt_x"/>
                                          </p:val>
                                        </p:tav>
                                      </p:tavLst>
                                    </p:anim>
                                    <p:anim calcmode="lin" valueType="num">
                                      <p:cBhvr additive="base">
                                        <p:cTn id="55" dur="500" fill="hold"/>
                                        <p:tgtEl>
                                          <p:spTgt spid="23574"/>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 presetClass="entr" presetSubtype="8" fill="hold" grpId="0" nodeType="afterEffect">
                                  <p:stCondLst>
                                    <p:cond delay="0"/>
                                  </p:stCondLst>
                                  <p:childTnLst>
                                    <p:set>
                                      <p:cBhvr>
                                        <p:cTn id="58" dur="1" fill="hold">
                                          <p:stCondLst>
                                            <p:cond delay="0"/>
                                          </p:stCondLst>
                                        </p:cTn>
                                        <p:tgtEl>
                                          <p:spTgt spid="23575"/>
                                        </p:tgtEl>
                                        <p:attrNameLst>
                                          <p:attrName>style.visibility</p:attrName>
                                        </p:attrNameLst>
                                      </p:cBhvr>
                                      <p:to>
                                        <p:strVal val="visible"/>
                                      </p:to>
                                    </p:set>
                                    <p:anim calcmode="lin" valueType="num">
                                      <p:cBhvr additive="base">
                                        <p:cTn id="59" dur="500" fill="hold"/>
                                        <p:tgtEl>
                                          <p:spTgt spid="23575"/>
                                        </p:tgtEl>
                                        <p:attrNameLst>
                                          <p:attrName>ppt_x</p:attrName>
                                        </p:attrNameLst>
                                      </p:cBhvr>
                                      <p:tavLst>
                                        <p:tav tm="0">
                                          <p:val>
                                            <p:strVal val="0-#ppt_w/2"/>
                                          </p:val>
                                        </p:tav>
                                        <p:tav tm="100000">
                                          <p:val>
                                            <p:strVal val="#ppt_x"/>
                                          </p:val>
                                        </p:tav>
                                      </p:tavLst>
                                    </p:anim>
                                    <p:anim calcmode="lin" valueType="num">
                                      <p:cBhvr additive="base">
                                        <p:cTn id="60" dur="500" fill="hold"/>
                                        <p:tgtEl>
                                          <p:spTgt spid="23575"/>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3561"/>
                                        </p:tgtEl>
                                        <p:attrNameLst>
                                          <p:attrName>style.visibility</p:attrName>
                                        </p:attrNameLst>
                                      </p:cBhvr>
                                      <p:to>
                                        <p:strVal val="visible"/>
                                      </p:to>
                                    </p:set>
                                    <p:anim calcmode="lin" valueType="num">
                                      <p:cBhvr additive="base">
                                        <p:cTn id="65" dur="500" fill="hold"/>
                                        <p:tgtEl>
                                          <p:spTgt spid="23561"/>
                                        </p:tgtEl>
                                        <p:attrNameLst>
                                          <p:attrName>ppt_x</p:attrName>
                                        </p:attrNameLst>
                                      </p:cBhvr>
                                      <p:tavLst>
                                        <p:tav tm="0">
                                          <p:val>
                                            <p:strVal val="0-#ppt_w/2"/>
                                          </p:val>
                                        </p:tav>
                                        <p:tav tm="100000">
                                          <p:val>
                                            <p:strVal val="#ppt_x"/>
                                          </p:val>
                                        </p:tav>
                                      </p:tavLst>
                                    </p:anim>
                                    <p:anim calcmode="lin" valueType="num">
                                      <p:cBhvr additive="base">
                                        <p:cTn id="66"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3562"/>
                                        </p:tgtEl>
                                        <p:attrNameLst>
                                          <p:attrName>style.visibility</p:attrName>
                                        </p:attrNameLst>
                                      </p:cBhvr>
                                      <p:to>
                                        <p:strVal val="visible"/>
                                      </p:to>
                                    </p:set>
                                    <p:anim calcmode="lin" valueType="num">
                                      <p:cBhvr additive="base">
                                        <p:cTn id="71" dur="500" fill="hold"/>
                                        <p:tgtEl>
                                          <p:spTgt spid="23562"/>
                                        </p:tgtEl>
                                        <p:attrNameLst>
                                          <p:attrName>ppt_x</p:attrName>
                                        </p:attrNameLst>
                                      </p:cBhvr>
                                      <p:tavLst>
                                        <p:tav tm="0">
                                          <p:val>
                                            <p:strVal val="0-#ppt_w/2"/>
                                          </p:val>
                                        </p:tav>
                                        <p:tav tm="100000">
                                          <p:val>
                                            <p:strVal val="#ppt_x"/>
                                          </p:val>
                                        </p:tav>
                                      </p:tavLst>
                                    </p:anim>
                                    <p:anim calcmode="lin" valueType="num">
                                      <p:cBhvr additive="base">
                                        <p:cTn id="72" dur="500" fill="hold"/>
                                        <p:tgtEl>
                                          <p:spTgt spid="235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autoUpdateAnimBg="0"/>
      <p:bldP spid="23561" grpId="0" animBg="1" autoUpdateAnimBg="0"/>
      <p:bldP spid="23562" grpId="0" animBg="1" autoUpdateAnimBg="0"/>
      <p:bldP spid="23566" grpId="0" animBg="1"/>
      <p:bldP spid="23567" grpId="0" animBg="1"/>
      <p:bldP spid="23568" grpId="0" autoUpdateAnimBg="0"/>
      <p:bldP spid="23569" grpId="0" autoUpdateAnimBg="0"/>
      <p:bldP spid="23570" grpId="0" animBg="1"/>
      <p:bldP spid="23571" grpId="0" autoUpdateAnimBg="0"/>
      <p:bldP spid="23572" grpId="0" animBg="1" autoUpdateAnimBg="0"/>
      <p:bldP spid="23573" grpId="0" autoUpdateAnimBg="0"/>
      <p:bldP spid="23574" grpId="0" animBg="1"/>
      <p:bldP spid="2357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457200"/>
            <a:ext cx="7848600" cy="5562600"/>
          </a:xfrm>
        </p:spPr>
        <p:txBody>
          <a:bodyPr/>
          <a:lstStyle/>
          <a:p>
            <a:r>
              <a:rPr lang="en-US" sz="2800" b="1" i="1">
                <a:solidFill>
                  <a:srgbClr val="FC842A"/>
                </a:solidFill>
              </a:rPr>
              <a:t/>
            </a:r>
            <a:br>
              <a:rPr lang="en-US" sz="2800" b="1" i="1">
                <a:solidFill>
                  <a:srgbClr val="FC842A"/>
                </a:solidFill>
              </a:rPr>
            </a:br>
            <a:r>
              <a:rPr lang="en-US" sz="2800" b="1" i="1">
                <a:solidFill>
                  <a:srgbClr val="FC842A"/>
                </a:solidFill>
              </a:rPr>
              <a:t/>
            </a:r>
            <a:br>
              <a:rPr lang="en-US" sz="2800" b="1" i="1">
                <a:solidFill>
                  <a:srgbClr val="FC842A"/>
                </a:solidFill>
              </a:rPr>
            </a:br>
            <a:r>
              <a:rPr lang="en-US" sz="2400" b="1" i="1">
                <a:solidFill>
                  <a:srgbClr val="FC842A"/>
                </a:solidFill>
              </a:rPr>
              <a:t>Es necesario darse cuenta que tenemos más que un martillo</a:t>
            </a:r>
            <a:r>
              <a:rPr lang="en-US" sz="2800" b="1" i="1">
                <a:solidFill>
                  <a:srgbClr val="FC842A"/>
                </a:solidFill>
              </a:rPr>
              <a:t/>
            </a:r>
            <a:br>
              <a:rPr lang="en-US" sz="2800" b="1" i="1">
                <a:solidFill>
                  <a:srgbClr val="FC842A"/>
                </a:solidFill>
              </a:rPr>
            </a:br>
            <a:r>
              <a:rPr lang="en-US" sz="2800" b="1" i="1">
                <a:solidFill>
                  <a:srgbClr val="FC842A"/>
                </a:solidFill>
              </a:rPr>
              <a:t/>
            </a:r>
            <a:br>
              <a:rPr lang="en-US" sz="2800" b="1" i="1">
                <a:solidFill>
                  <a:srgbClr val="FC842A"/>
                </a:solidFill>
              </a:rPr>
            </a:br>
            <a:r>
              <a:rPr lang="en-US" sz="2400" b="1" i="1">
                <a:solidFill>
                  <a:srgbClr val="FC842A"/>
                </a:solidFill>
              </a:rPr>
              <a:t> </a:t>
            </a:r>
            <a:r>
              <a:rPr lang="es-ES" sz="2400" b="1" i="1">
                <a:solidFill>
                  <a:srgbClr val="FC842A"/>
                </a:solidFill>
              </a:rPr>
              <a:t>Muchas gracias</a:t>
            </a:r>
            <a:endParaRPr lang="en-US" sz="2400" b="1" i="1">
              <a:solidFill>
                <a:srgbClr val="FC842A"/>
              </a:solidFill>
            </a:endParaRPr>
          </a:p>
        </p:txBody>
      </p:sp>
      <p:sp>
        <p:nvSpPr>
          <p:cNvPr id="21508" name="Text Box 4"/>
          <p:cNvSpPr txBox="1">
            <a:spLocks noChangeArrowheads="1"/>
          </p:cNvSpPr>
          <p:nvPr/>
        </p:nvSpPr>
        <p:spPr bwMode="auto">
          <a:xfrm>
            <a:off x="152400" y="2286000"/>
            <a:ext cx="8839200" cy="457200"/>
          </a:xfrm>
          <a:prstGeom prst="rect">
            <a:avLst/>
          </a:prstGeom>
          <a:noFill/>
          <a:ln w="9525">
            <a:noFill/>
            <a:miter lim="800000"/>
            <a:headEnd/>
            <a:tailEnd/>
          </a:ln>
          <a:effectLst/>
        </p:spPr>
        <p:txBody>
          <a:bodyPr>
            <a:spAutoFit/>
          </a:bodyPr>
          <a:lstStyle/>
          <a:p>
            <a:pPr marL="457200" indent="-457200"/>
            <a:endParaRPr lang="es-ES" b="1" i="1"/>
          </a:p>
        </p:txBody>
      </p:sp>
      <p:pic>
        <p:nvPicPr>
          <p:cNvPr id="21510" name="Picture 6" descr="C:\Program Files\Microsoft Office\Clipart\smbusbas\HH00202_.wmf"/>
          <p:cNvPicPr>
            <a:picLocks noChangeAspect="1" noChangeArrowheads="1"/>
          </p:cNvPicPr>
          <p:nvPr/>
        </p:nvPicPr>
        <p:blipFill>
          <a:blip r:embed="rId4" cstate="print"/>
          <a:srcRect/>
          <a:stretch>
            <a:fillRect/>
          </a:stretch>
        </p:blipFill>
        <p:spPr bwMode="auto">
          <a:xfrm>
            <a:off x="2743200" y="457200"/>
            <a:ext cx="2886075" cy="908050"/>
          </a:xfrm>
          <a:prstGeom prst="rect">
            <a:avLst/>
          </a:prstGeom>
          <a:noFill/>
        </p:spPr>
      </p:pic>
      <p:pic>
        <p:nvPicPr>
          <p:cNvPr id="21511" name="Picture 7" descr="C:\Program Files\Microsoft Office\Clipart\smbusbas\HH00315_.wmf"/>
          <p:cNvPicPr>
            <a:picLocks noChangeAspect="1" noChangeArrowheads="1"/>
          </p:cNvPicPr>
          <p:nvPr/>
        </p:nvPicPr>
        <p:blipFill>
          <a:blip r:embed="rId5" cstate="print"/>
          <a:srcRect/>
          <a:stretch>
            <a:fillRect/>
          </a:stretch>
        </p:blipFill>
        <p:spPr bwMode="auto">
          <a:xfrm>
            <a:off x="2743200" y="4876800"/>
            <a:ext cx="1966913" cy="1082675"/>
          </a:xfrm>
          <a:prstGeom prst="rect">
            <a:avLst/>
          </a:prstGeom>
          <a:noFill/>
        </p:spPr>
      </p:pic>
      <p:pic>
        <p:nvPicPr>
          <p:cNvPr id="21512" name="Picture 8" descr="C:\Program Files\Microsoft Office\Clipart\Pub60Cor\HH00513_.wmf"/>
          <p:cNvPicPr>
            <a:picLocks noChangeAspect="1" noChangeArrowheads="1"/>
          </p:cNvPicPr>
          <p:nvPr/>
        </p:nvPicPr>
        <p:blipFill>
          <a:blip r:embed="rId6" cstate="print"/>
          <a:srcRect/>
          <a:stretch>
            <a:fillRect/>
          </a:stretch>
        </p:blipFill>
        <p:spPr bwMode="auto">
          <a:xfrm>
            <a:off x="838200" y="304800"/>
            <a:ext cx="1533525" cy="1963738"/>
          </a:xfrm>
          <a:prstGeom prst="rect">
            <a:avLst/>
          </a:prstGeom>
          <a:noFill/>
        </p:spPr>
      </p:pic>
      <p:pic>
        <p:nvPicPr>
          <p:cNvPr id="21513" name="Picture 9" descr="C:\Program Files\Microsoft Office\Clipart\Pub60Cor\HH00601_.wmf"/>
          <p:cNvPicPr>
            <a:picLocks noChangeAspect="1" noChangeArrowheads="1"/>
          </p:cNvPicPr>
          <p:nvPr/>
        </p:nvPicPr>
        <p:blipFill>
          <a:blip r:embed="rId7" cstate="print"/>
          <a:srcRect/>
          <a:stretch>
            <a:fillRect/>
          </a:stretch>
        </p:blipFill>
        <p:spPr bwMode="auto">
          <a:xfrm>
            <a:off x="7970838" y="2209800"/>
            <a:ext cx="868362" cy="790575"/>
          </a:xfrm>
          <a:prstGeom prst="rect">
            <a:avLst/>
          </a:prstGeom>
          <a:noFill/>
        </p:spPr>
      </p:pic>
      <p:pic>
        <p:nvPicPr>
          <p:cNvPr id="21514" name="Picture 10" descr="C:\Program Files\Microsoft Office\Clipart\Pub60Cor\HH00602_.wmf"/>
          <p:cNvPicPr>
            <a:picLocks noChangeAspect="1" noChangeArrowheads="1"/>
          </p:cNvPicPr>
          <p:nvPr/>
        </p:nvPicPr>
        <p:blipFill>
          <a:blip r:embed="rId8" cstate="print"/>
          <a:srcRect/>
          <a:stretch>
            <a:fillRect/>
          </a:stretch>
        </p:blipFill>
        <p:spPr bwMode="auto">
          <a:xfrm>
            <a:off x="152400" y="2362200"/>
            <a:ext cx="830263" cy="681038"/>
          </a:xfrm>
          <a:prstGeom prst="rect">
            <a:avLst/>
          </a:prstGeom>
          <a:noFill/>
        </p:spPr>
      </p:pic>
      <p:pic>
        <p:nvPicPr>
          <p:cNvPr id="21515" name="Picture 11" descr="C:\Program Files\Microsoft Office\Clipart\Pub60Cor\HH00685_.wmf"/>
          <p:cNvPicPr>
            <a:picLocks noChangeAspect="1" noChangeArrowheads="1"/>
          </p:cNvPicPr>
          <p:nvPr/>
        </p:nvPicPr>
        <p:blipFill>
          <a:blip r:embed="rId9" cstate="print"/>
          <a:srcRect/>
          <a:stretch>
            <a:fillRect/>
          </a:stretch>
        </p:blipFill>
        <p:spPr bwMode="auto">
          <a:xfrm>
            <a:off x="8158163" y="4267200"/>
            <a:ext cx="833437" cy="754063"/>
          </a:xfrm>
          <a:prstGeom prst="rect">
            <a:avLst/>
          </a:prstGeom>
          <a:noFill/>
        </p:spPr>
      </p:pic>
      <p:pic>
        <p:nvPicPr>
          <p:cNvPr id="21516" name="Picture 12" descr="C:\Program Files\Microsoft Office\Clipart\standard\stddir3\HH00749_.wmf"/>
          <p:cNvPicPr>
            <a:picLocks noChangeAspect="1" noChangeArrowheads="1"/>
          </p:cNvPicPr>
          <p:nvPr/>
        </p:nvPicPr>
        <p:blipFill>
          <a:blip r:embed="rId10" cstate="print"/>
          <a:srcRect/>
          <a:stretch>
            <a:fillRect/>
          </a:stretch>
        </p:blipFill>
        <p:spPr bwMode="auto">
          <a:xfrm>
            <a:off x="6796088" y="5381625"/>
            <a:ext cx="1814512" cy="866775"/>
          </a:xfrm>
          <a:prstGeom prst="rect">
            <a:avLst/>
          </a:prstGeom>
          <a:noFill/>
        </p:spPr>
      </p:pic>
      <p:pic>
        <p:nvPicPr>
          <p:cNvPr id="21517" name="Picture 13" descr="C:\Program Files\Microsoft Office\Clipart\standard\stddir3\HH00829_.wmf"/>
          <p:cNvPicPr>
            <a:picLocks noChangeAspect="1" noChangeArrowheads="1"/>
          </p:cNvPicPr>
          <p:nvPr/>
        </p:nvPicPr>
        <p:blipFill>
          <a:blip r:embed="rId11" cstate="print"/>
          <a:srcRect/>
          <a:stretch>
            <a:fillRect/>
          </a:stretch>
        </p:blipFill>
        <p:spPr bwMode="auto">
          <a:xfrm>
            <a:off x="6019800" y="914400"/>
            <a:ext cx="1695450" cy="1681163"/>
          </a:xfrm>
          <a:prstGeom prst="rect">
            <a:avLst/>
          </a:prstGeom>
          <a:noFill/>
        </p:spPr>
      </p:pic>
      <p:pic>
        <p:nvPicPr>
          <p:cNvPr id="21518" name="Picture 14" descr="C:\Program Files\Microsoft Office\Clipart\standard\stddir3\HH00846_.wmf"/>
          <p:cNvPicPr>
            <a:picLocks noChangeAspect="1" noChangeArrowheads="1"/>
          </p:cNvPicPr>
          <p:nvPr/>
        </p:nvPicPr>
        <p:blipFill>
          <a:blip r:embed="rId12" cstate="print"/>
          <a:srcRect/>
          <a:stretch>
            <a:fillRect/>
          </a:stretch>
        </p:blipFill>
        <p:spPr bwMode="auto">
          <a:xfrm>
            <a:off x="381000" y="4568825"/>
            <a:ext cx="1385888" cy="1831975"/>
          </a:xfrm>
          <a:prstGeom prst="rect">
            <a:avLst/>
          </a:prstGeom>
          <a:noFill/>
        </p:spPr>
      </p:pic>
      <p:graphicFrame>
        <p:nvGraphicFramePr>
          <p:cNvPr id="21519" name="Object 15"/>
          <p:cNvGraphicFramePr>
            <a:graphicFrameLocks noChangeAspect="1"/>
          </p:cNvGraphicFramePr>
          <p:nvPr/>
        </p:nvGraphicFramePr>
        <p:xfrm>
          <a:off x="7924800" y="76200"/>
          <a:ext cx="1044575" cy="1104900"/>
        </p:xfrm>
        <a:graphic>
          <a:graphicData uri="http://schemas.openxmlformats.org/presentationml/2006/ole">
            <p:oleObj spid="_x0000_s21519" name="Photo Editor Photo" r:id="rId13" imgW="4971429" imgH="5257143" progId="MSPhotoEd.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609600"/>
            <a:ext cx="7848600" cy="685800"/>
          </a:xfrm>
        </p:spPr>
        <p:txBody>
          <a:bodyPr/>
          <a:lstStyle/>
          <a:p>
            <a:r>
              <a:rPr lang="en-US" sz="2800" b="1">
                <a:solidFill>
                  <a:srgbClr val="FC842A"/>
                </a:solidFill>
              </a:rPr>
              <a:t>CUATRO IDEAS CLAVE</a:t>
            </a:r>
            <a:endParaRPr lang="en-US" sz="2800">
              <a:solidFill>
                <a:schemeClr val="accent2"/>
              </a:solidFill>
            </a:endParaRPr>
          </a:p>
        </p:txBody>
      </p:sp>
      <p:sp>
        <p:nvSpPr>
          <p:cNvPr id="62467" name="Text Box 3"/>
          <p:cNvSpPr txBox="1">
            <a:spLocks noChangeArrowheads="1"/>
          </p:cNvSpPr>
          <p:nvPr/>
        </p:nvSpPr>
        <p:spPr bwMode="auto">
          <a:xfrm>
            <a:off x="304800" y="5130800"/>
            <a:ext cx="8839200" cy="1117600"/>
          </a:xfrm>
          <a:prstGeom prst="rect">
            <a:avLst/>
          </a:prstGeom>
          <a:noFill/>
          <a:ln w="9525">
            <a:noFill/>
            <a:miter lim="800000"/>
            <a:headEnd/>
            <a:tailEnd/>
          </a:ln>
          <a:effectLst/>
        </p:spPr>
        <p:txBody>
          <a:bodyPr>
            <a:spAutoFit/>
          </a:bodyPr>
          <a:lstStyle/>
          <a:p>
            <a:pPr marL="457200" indent="-457200">
              <a:lnSpc>
                <a:spcPct val="120000"/>
              </a:lnSpc>
            </a:pPr>
            <a:r>
              <a:rPr lang="en-US" sz="2800" b="1" i="1"/>
              <a:t>4 ¿Cómo trasladamos conocimiento a los que no lo tienen?</a:t>
            </a:r>
          </a:p>
          <a:p>
            <a:pPr marL="457200" indent="-457200">
              <a:lnSpc>
                <a:spcPct val="120000"/>
              </a:lnSpc>
              <a:buFontTx/>
              <a:buChar char="•"/>
            </a:pPr>
            <a:endParaRPr lang="en-US" sz="2800" b="1" i="1"/>
          </a:p>
        </p:txBody>
      </p:sp>
      <p:sp>
        <p:nvSpPr>
          <p:cNvPr id="62468" name="Text Box 4"/>
          <p:cNvSpPr txBox="1">
            <a:spLocks noChangeArrowheads="1"/>
          </p:cNvSpPr>
          <p:nvPr/>
        </p:nvSpPr>
        <p:spPr bwMode="auto">
          <a:xfrm>
            <a:off x="609600" y="1336675"/>
            <a:ext cx="7980363" cy="609600"/>
          </a:xfrm>
          <a:prstGeom prst="rect">
            <a:avLst/>
          </a:prstGeom>
          <a:noFill/>
          <a:ln w="9525">
            <a:noFill/>
            <a:miter lim="800000"/>
            <a:headEnd/>
            <a:tailEnd/>
          </a:ln>
          <a:effectLst/>
        </p:spPr>
        <p:txBody>
          <a:bodyPr wrap="none">
            <a:spAutoFit/>
          </a:bodyPr>
          <a:lstStyle/>
          <a:p>
            <a:r>
              <a:rPr lang="es-ES" sz="2000" b="1" i="1">
                <a:solidFill>
                  <a:srgbClr val="FC842A"/>
                </a:solidFill>
              </a:rPr>
              <a:t>“... Si sólo se tiene un martillo, cada problema se convierte en un clavo...”</a:t>
            </a:r>
            <a:r>
              <a:rPr lang="es-ES" b="1" i="1">
                <a:solidFill>
                  <a:srgbClr val="FC842A"/>
                </a:solidFill>
              </a:rPr>
              <a:t> </a:t>
            </a:r>
          </a:p>
          <a:p>
            <a:r>
              <a:rPr lang="es-ES" sz="1000"/>
              <a:t>						Abraham Maslow, EE.UU. 1908-1970</a:t>
            </a:r>
            <a:endParaRPr lang="en-US" sz="1000"/>
          </a:p>
        </p:txBody>
      </p:sp>
      <p:graphicFrame>
        <p:nvGraphicFramePr>
          <p:cNvPr id="62469" name="Object 5"/>
          <p:cNvGraphicFramePr>
            <a:graphicFrameLocks noChangeAspect="1"/>
          </p:cNvGraphicFramePr>
          <p:nvPr/>
        </p:nvGraphicFramePr>
        <p:xfrm>
          <a:off x="7924800" y="76200"/>
          <a:ext cx="1044575" cy="1104900"/>
        </p:xfrm>
        <a:graphic>
          <a:graphicData uri="http://schemas.openxmlformats.org/presentationml/2006/ole">
            <p:oleObj spid="_x0000_s62469" name="Photo Editor Photo" r:id="rId4" imgW="4971429" imgH="5257143" progId="MSPhotoEd.3">
              <p:embed/>
            </p:oleObj>
          </a:graphicData>
        </a:graphic>
      </p:graphicFrame>
      <p:pic>
        <p:nvPicPr>
          <p:cNvPr id="62470" name="Picture 6" descr="C:\Program Files\Microsoft Office\Clipart\standard\stddir1\BD05093_.WMF"/>
          <p:cNvPicPr>
            <a:picLocks noChangeAspect="1" noChangeArrowheads="1"/>
          </p:cNvPicPr>
          <p:nvPr/>
        </p:nvPicPr>
        <p:blipFill>
          <a:blip r:embed="rId5" cstate="print"/>
          <a:srcRect/>
          <a:stretch>
            <a:fillRect/>
          </a:stretch>
        </p:blipFill>
        <p:spPr bwMode="auto">
          <a:xfrm>
            <a:off x="7848600" y="4495800"/>
            <a:ext cx="762000" cy="704850"/>
          </a:xfrm>
          <a:prstGeom prst="rect">
            <a:avLst/>
          </a:prstGeom>
          <a:noFill/>
        </p:spPr>
      </p:pic>
      <p:sp>
        <p:nvSpPr>
          <p:cNvPr id="62471" name="Text Box 7"/>
          <p:cNvSpPr txBox="1">
            <a:spLocks noChangeArrowheads="1"/>
          </p:cNvSpPr>
          <p:nvPr/>
        </p:nvSpPr>
        <p:spPr bwMode="auto">
          <a:xfrm>
            <a:off x="381000" y="2071688"/>
            <a:ext cx="8405813" cy="519112"/>
          </a:xfrm>
          <a:prstGeom prst="rect">
            <a:avLst/>
          </a:prstGeom>
          <a:noFill/>
          <a:ln w="9525">
            <a:noFill/>
            <a:miter lim="800000"/>
            <a:headEnd/>
            <a:tailEnd/>
          </a:ln>
          <a:effectLst/>
        </p:spPr>
        <p:txBody>
          <a:bodyPr wrap="none">
            <a:spAutoFit/>
          </a:bodyPr>
          <a:lstStyle/>
          <a:p>
            <a:r>
              <a:rPr lang="en-US" sz="2800" b="1" i="1"/>
              <a:t>1. Conocimiento es un bien imprescindible para su éxito</a:t>
            </a:r>
            <a:endParaRPr lang="es-ES" sz="2800" b="1" i="1"/>
          </a:p>
        </p:txBody>
      </p:sp>
      <p:sp>
        <p:nvSpPr>
          <p:cNvPr id="62472" name="Text Box 8"/>
          <p:cNvSpPr txBox="1">
            <a:spLocks noChangeArrowheads="1"/>
          </p:cNvSpPr>
          <p:nvPr/>
        </p:nvSpPr>
        <p:spPr bwMode="auto">
          <a:xfrm>
            <a:off x="381000" y="2787650"/>
            <a:ext cx="8321675" cy="946150"/>
          </a:xfrm>
          <a:prstGeom prst="rect">
            <a:avLst/>
          </a:prstGeom>
          <a:noFill/>
          <a:ln w="9525">
            <a:noFill/>
            <a:miter lim="800000"/>
            <a:headEnd/>
            <a:tailEnd/>
          </a:ln>
          <a:effectLst/>
        </p:spPr>
        <p:txBody>
          <a:bodyPr>
            <a:spAutoFit/>
          </a:bodyPr>
          <a:lstStyle/>
          <a:p>
            <a:r>
              <a:rPr lang="en-US" sz="2800" b="1" i="1"/>
              <a:t>2.Para que el conocimiento contribuya a su éxito deben manejarlo adecuadamente</a:t>
            </a:r>
            <a:endParaRPr lang="es-ES" sz="2800" b="1" i="1"/>
          </a:p>
        </p:txBody>
      </p:sp>
      <p:sp>
        <p:nvSpPr>
          <p:cNvPr id="62473" name="Text Box 9"/>
          <p:cNvSpPr txBox="1">
            <a:spLocks noChangeArrowheads="1"/>
          </p:cNvSpPr>
          <p:nvPr/>
        </p:nvSpPr>
        <p:spPr bwMode="auto">
          <a:xfrm>
            <a:off x="304800" y="3930650"/>
            <a:ext cx="8245475" cy="946150"/>
          </a:xfrm>
          <a:prstGeom prst="rect">
            <a:avLst/>
          </a:prstGeom>
          <a:noFill/>
          <a:ln w="9525">
            <a:noFill/>
            <a:miter lim="800000"/>
            <a:headEnd/>
            <a:tailEnd/>
          </a:ln>
          <a:effectLst/>
        </p:spPr>
        <p:txBody>
          <a:bodyPr>
            <a:spAutoFit/>
          </a:bodyPr>
          <a:lstStyle/>
          <a:p>
            <a:r>
              <a:rPr lang="en-US" sz="2800" b="1" i="1"/>
              <a:t>3. Contabilidad y auditoría son esenciales para que las PYME funcionen</a:t>
            </a:r>
            <a:endParaRPr lang="es-ES" sz="2800" b="1" i="1"/>
          </a:p>
        </p:txBody>
      </p:sp>
      <p:pic>
        <p:nvPicPr>
          <p:cNvPr id="62474" name="Picture 10" descr="C:\Program Files\Microsoft Office\Clipart\standard\stddir1\BD05093_.WMF"/>
          <p:cNvPicPr>
            <a:picLocks noChangeAspect="1" noChangeArrowheads="1"/>
          </p:cNvPicPr>
          <p:nvPr/>
        </p:nvPicPr>
        <p:blipFill>
          <a:blip r:embed="rId5" cstate="print"/>
          <a:srcRect/>
          <a:stretch>
            <a:fillRect/>
          </a:stretch>
        </p:blipFill>
        <p:spPr bwMode="auto">
          <a:xfrm>
            <a:off x="457200" y="5848350"/>
            <a:ext cx="762000" cy="704850"/>
          </a:xfrm>
          <a:prstGeom prst="rect">
            <a:avLst/>
          </a:prstGeom>
          <a:noFill/>
        </p:spPr>
      </p:pic>
      <p:pic>
        <p:nvPicPr>
          <p:cNvPr id="62475" name="Picture 11" descr="C:\Program Files\Common Files\Microsoft Shared\Clipart\cagcat50\BD04924_.WMF"/>
          <p:cNvPicPr>
            <a:picLocks noChangeAspect="1" noChangeArrowheads="1"/>
          </p:cNvPicPr>
          <p:nvPr/>
        </p:nvPicPr>
        <p:blipFill>
          <a:blip r:embed="rId6" cstate="print"/>
          <a:srcRect/>
          <a:stretch>
            <a:fillRect/>
          </a:stretch>
        </p:blipFill>
        <p:spPr bwMode="auto">
          <a:xfrm>
            <a:off x="1266825" y="152400"/>
            <a:ext cx="790575"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71"/>
                                        </p:tgtEl>
                                        <p:attrNameLst>
                                          <p:attrName>style.visibility</p:attrName>
                                        </p:attrNameLst>
                                      </p:cBhvr>
                                      <p:to>
                                        <p:strVal val="visible"/>
                                      </p:to>
                                    </p:set>
                                    <p:anim calcmode="lin" valueType="num">
                                      <p:cBhvr additive="base">
                                        <p:cTn id="7" dur="500" fill="hold"/>
                                        <p:tgtEl>
                                          <p:spTgt spid="62471"/>
                                        </p:tgtEl>
                                        <p:attrNameLst>
                                          <p:attrName>ppt_x</p:attrName>
                                        </p:attrNameLst>
                                      </p:cBhvr>
                                      <p:tavLst>
                                        <p:tav tm="0">
                                          <p:val>
                                            <p:strVal val="0-#ppt_w/2"/>
                                          </p:val>
                                        </p:tav>
                                        <p:tav tm="100000">
                                          <p:val>
                                            <p:strVal val="#ppt_x"/>
                                          </p:val>
                                        </p:tav>
                                      </p:tavLst>
                                    </p:anim>
                                    <p:anim calcmode="lin" valueType="num">
                                      <p:cBhvr additive="base">
                                        <p:cTn id="8" dur="500" fill="hold"/>
                                        <p:tgtEl>
                                          <p:spTgt spid="624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72"/>
                                        </p:tgtEl>
                                        <p:attrNameLst>
                                          <p:attrName>style.visibility</p:attrName>
                                        </p:attrNameLst>
                                      </p:cBhvr>
                                      <p:to>
                                        <p:strVal val="visible"/>
                                      </p:to>
                                    </p:set>
                                    <p:anim calcmode="lin" valueType="num">
                                      <p:cBhvr additive="base">
                                        <p:cTn id="13" dur="500" fill="hold"/>
                                        <p:tgtEl>
                                          <p:spTgt spid="62472"/>
                                        </p:tgtEl>
                                        <p:attrNameLst>
                                          <p:attrName>ppt_x</p:attrName>
                                        </p:attrNameLst>
                                      </p:cBhvr>
                                      <p:tavLst>
                                        <p:tav tm="0">
                                          <p:val>
                                            <p:strVal val="0-#ppt_w/2"/>
                                          </p:val>
                                        </p:tav>
                                        <p:tav tm="100000">
                                          <p:val>
                                            <p:strVal val="#ppt_x"/>
                                          </p:val>
                                        </p:tav>
                                      </p:tavLst>
                                    </p:anim>
                                    <p:anim calcmode="lin" valueType="num">
                                      <p:cBhvr additive="base">
                                        <p:cTn id="14" dur="500" fill="hold"/>
                                        <p:tgtEl>
                                          <p:spTgt spid="624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73"/>
                                        </p:tgtEl>
                                        <p:attrNameLst>
                                          <p:attrName>style.visibility</p:attrName>
                                        </p:attrNameLst>
                                      </p:cBhvr>
                                      <p:to>
                                        <p:strVal val="visible"/>
                                      </p:to>
                                    </p:set>
                                    <p:anim calcmode="lin" valueType="num">
                                      <p:cBhvr additive="base">
                                        <p:cTn id="19" dur="500" fill="hold"/>
                                        <p:tgtEl>
                                          <p:spTgt spid="62473"/>
                                        </p:tgtEl>
                                        <p:attrNameLst>
                                          <p:attrName>ppt_x</p:attrName>
                                        </p:attrNameLst>
                                      </p:cBhvr>
                                      <p:tavLst>
                                        <p:tav tm="0">
                                          <p:val>
                                            <p:strVal val="0-#ppt_w/2"/>
                                          </p:val>
                                        </p:tav>
                                        <p:tav tm="100000">
                                          <p:val>
                                            <p:strVal val="#ppt_x"/>
                                          </p:val>
                                        </p:tav>
                                      </p:tavLst>
                                    </p:anim>
                                    <p:anim calcmode="lin" valueType="num">
                                      <p:cBhvr additive="base">
                                        <p:cTn id="20" dur="500" fill="hold"/>
                                        <p:tgtEl>
                                          <p:spTgt spid="6247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467"/>
                                        </p:tgtEl>
                                        <p:attrNameLst>
                                          <p:attrName>style.visibility</p:attrName>
                                        </p:attrNameLst>
                                      </p:cBhvr>
                                      <p:to>
                                        <p:strVal val="visible"/>
                                      </p:to>
                                    </p:set>
                                    <p:anim calcmode="lin" valueType="num">
                                      <p:cBhvr additive="base">
                                        <p:cTn id="25" dur="500" fill="hold"/>
                                        <p:tgtEl>
                                          <p:spTgt spid="62467"/>
                                        </p:tgtEl>
                                        <p:attrNameLst>
                                          <p:attrName>ppt_x</p:attrName>
                                        </p:attrNameLst>
                                      </p:cBhvr>
                                      <p:tavLst>
                                        <p:tav tm="0">
                                          <p:val>
                                            <p:strVal val="0-#ppt_w/2"/>
                                          </p:val>
                                        </p:tav>
                                        <p:tav tm="100000">
                                          <p:val>
                                            <p:strVal val="#ppt_x"/>
                                          </p:val>
                                        </p:tav>
                                      </p:tavLst>
                                    </p:anim>
                                    <p:anim calcmode="lin" valueType="num">
                                      <p:cBhvr additive="base">
                                        <p:cTn id="26" dur="500" fill="hold"/>
                                        <p:tgtEl>
                                          <p:spTgt spid="624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71" grpId="0" autoUpdateAnimBg="0"/>
      <p:bldP spid="62472" grpId="0" autoUpdateAnimBg="0"/>
      <p:bldP spid="6247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609600"/>
            <a:ext cx="7848600" cy="685800"/>
          </a:xfrm>
        </p:spPr>
        <p:txBody>
          <a:bodyPr/>
          <a:lstStyle/>
          <a:p>
            <a:r>
              <a:rPr lang="en-US" sz="2000" b="1">
                <a:solidFill>
                  <a:srgbClr val="FC842A"/>
                </a:solidFill>
              </a:rPr>
              <a:t>PLAN DE LA SESIÓN</a:t>
            </a:r>
            <a:endParaRPr lang="en-US" sz="2000">
              <a:solidFill>
                <a:schemeClr val="accent2"/>
              </a:solidFill>
            </a:endParaRPr>
          </a:p>
        </p:txBody>
      </p:sp>
      <p:sp>
        <p:nvSpPr>
          <p:cNvPr id="5124" name="Text Box 4"/>
          <p:cNvSpPr txBox="1">
            <a:spLocks noChangeArrowheads="1"/>
          </p:cNvSpPr>
          <p:nvPr/>
        </p:nvSpPr>
        <p:spPr bwMode="auto">
          <a:xfrm>
            <a:off x="152400" y="2514600"/>
            <a:ext cx="8839200" cy="3159125"/>
          </a:xfrm>
          <a:prstGeom prst="rect">
            <a:avLst/>
          </a:prstGeom>
          <a:noFill/>
          <a:ln w="9525">
            <a:noFill/>
            <a:miter lim="800000"/>
            <a:headEnd/>
            <a:tailEnd/>
          </a:ln>
          <a:effectLst/>
        </p:spPr>
        <p:txBody>
          <a:bodyPr>
            <a:spAutoFit/>
          </a:bodyPr>
          <a:lstStyle/>
          <a:p>
            <a:pPr marL="457200" indent="-457200">
              <a:lnSpc>
                <a:spcPct val="120000"/>
              </a:lnSpc>
              <a:buFontTx/>
              <a:buAutoNum type="arabicPeriod"/>
            </a:pPr>
            <a:r>
              <a:rPr lang="en-US" b="1" i="1"/>
              <a:t>Conceptos útiles del punto de partida de la iniciativa</a:t>
            </a:r>
          </a:p>
          <a:p>
            <a:pPr marL="457200" indent="-457200">
              <a:lnSpc>
                <a:spcPct val="120000"/>
              </a:lnSpc>
              <a:buFontTx/>
              <a:buAutoNum type="arabicPeriod"/>
            </a:pPr>
            <a:r>
              <a:rPr lang="en-US" b="1" i="1"/>
              <a:t>Por qué emprendemos la iniciativa de gestión del conocimiento</a:t>
            </a:r>
          </a:p>
          <a:p>
            <a:pPr marL="457200" indent="-457200">
              <a:lnSpc>
                <a:spcPct val="120000"/>
              </a:lnSpc>
              <a:buFontTx/>
              <a:buAutoNum type="arabicPeriod"/>
            </a:pPr>
            <a:r>
              <a:rPr lang="en-US" b="1" i="1"/>
              <a:t>Ideas preliminares de la iniciativa</a:t>
            </a:r>
          </a:p>
          <a:p>
            <a:pPr marL="457200" indent="-457200">
              <a:lnSpc>
                <a:spcPct val="120000"/>
              </a:lnSpc>
              <a:buFontTx/>
              <a:buAutoNum type="arabicPeriod"/>
            </a:pPr>
            <a:r>
              <a:rPr lang="en-US" b="1" i="1"/>
              <a:t>Avances y retos generales de la gestión del conocimiento para el desarrollo y su impacto en el FOMIN</a:t>
            </a:r>
          </a:p>
          <a:p>
            <a:pPr marL="457200" indent="-457200">
              <a:lnSpc>
                <a:spcPct val="120000"/>
              </a:lnSpc>
              <a:buFontTx/>
              <a:buAutoNum type="arabicPeriod"/>
            </a:pPr>
            <a:r>
              <a:rPr lang="en-US" b="1" i="1"/>
              <a:t>Qué estamos haciendo a la luz de los avances y retos generales de la gesti</a:t>
            </a:r>
            <a:r>
              <a:rPr lang="es-ES" b="1" i="1"/>
              <a:t>ón conocimiento para el desarrollo</a:t>
            </a:r>
            <a:endParaRPr lang="en-US" b="1" i="1"/>
          </a:p>
        </p:txBody>
      </p:sp>
      <p:sp>
        <p:nvSpPr>
          <p:cNvPr id="5125" name="Text Box 5"/>
          <p:cNvSpPr txBox="1">
            <a:spLocks noChangeArrowheads="1"/>
          </p:cNvSpPr>
          <p:nvPr/>
        </p:nvSpPr>
        <p:spPr bwMode="auto">
          <a:xfrm>
            <a:off x="609600" y="1336675"/>
            <a:ext cx="7980363" cy="609600"/>
          </a:xfrm>
          <a:prstGeom prst="rect">
            <a:avLst/>
          </a:prstGeom>
          <a:noFill/>
          <a:ln w="9525">
            <a:noFill/>
            <a:miter lim="800000"/>
            <a:headEnd/>
            <a:tailEnd/>
          </a:ln>
          <a:effectLst/>
        </p:spPr>
        <p:txBody>
          <a:bodyPr wrap="none">
            <a:spAutoFit/>
          </a:bodyPr>
          <a:lstStyle/>
          <a:p>
            <a:r>
              <a:rPr lang="es-ES" sz="2000" b="1" i="1">
                <a:solidFill>
                  <a:srgbClr val="FC842A"/>
                </a:solidFill>
              </a:rPr>
              <a:t>“... Si sólo se tiene un martillo, cada problema se convierte en un clavo...”</a:t>
            </a:r>
            <a:r>
              <a:rPr lang="es-ES" b="1" i="1">
                <a:solidFill>
                  <a:srgbClr val="FC842A"/>
                </a:solidFill>
              </a:rPr>
              <a:t> </a:t>
            </a:r>
          </a:p>
          <a:p>
            <a:r>
              <a:rPr lang="es-ES" sz="1000"/>
              <a:t>						Abraham Maslow, EE.UU. 1908-1970</a:t>
            </a:r>
            <a:endParaRPr lang="en-US" sz="1000"/>
          </a:p>
        </p:txBody>
      </p:sp>
      <p:graphicFrame>
        <p:nvGraphicFramePr>
          <p:cNvPr id="5126" name="Object 6"/>
          <p:cNvGraphicFramePr>
            <a:graphicFrameLocks noChangeAspect="1"/>
          </p:cNvGraphicFramePr>
          <p:nvPr/>
        </p:nvGraphicFramePr>
        <p:xfrm>
          <a:off x="7924800" y="76200"/>
          <a:ext cx="1044575" cy="1104900"/>
        </p:xfrm>
        <a:graphic>
          <a:graphicData uri="http://schemas.openxmlformats.org/presentationml/2006/ole">
            <p:oleObj spid="_x0000_s5126" name="Photo Editor Photo" r:id="rId4" imgW="4971429" imgH="5257143" progId="MSPhotoEd.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52400"/>
            <a:ext cx="7772400" cy="609600"/>
          </a:xfrm>
        </p:spPr>
        <p:txBody>
          <a:bodyPr/>
          <a:lstStyle/>
          <a:p>
            <a:r>
              <a:rPr lang="es-ES" sz="2400" b="1" i="1">
                <a:solidFill>
                  <a:srgbClr val="FC842A"/>
                </a:solidFill>
              </a:rPr>
              <a:t>El conocimiento</a:t>
            </a:r>
          </a:p>
        </p:txBody>
      </p:sp>
      <p:sp>
        <p:nvSpPr>
          <p:cNvPr id="50179" name="Rectangle 3"/>
          <p:cNvSpPr>
            <a:spLocks noGrp="1" noChangeArrowheads="1"/>
          </p:cNvSpPr>
          <p:nvPr>
            <p:ph type="body" sz="half" idx="1"/>
          </p:nvPr>
        </p:nvSpPr>
        <p:spPr>
          <a:xfrm>
            <a:off x="152400" y="990600"/>
            <a:ext cx="8839200" cy="4038600"/>
          </a:xfrm>
        </p:spPr>
        <p:txBody>
          <a:bodyPr/>
          <a:lstStyle/>
          <a:p>
            <a:pPr>
              <a:lnSpc>
                <a:spcPct val="80000"/>
              </a:lnSpc>
              <a:buFontTx/>
              <a:buAutoNum type="arabicPeriod"/>
            </a:pPr>
            <a:r>
              <a:rPr lang="es-ES" sz="2400" b="1">
                <a:solidFill>
                  <a:srgbClr val="FC842A"/>
                </a:solidFill>
              </a:rPr>
              <a:t>Conocimiento se ha convertido en fuerza económica dominante</a:t>
            </a:r>
          </a:p>
          <a:p>
            <a:pPr>
              <a:lnSpc>
                <a:spcPct val="80000"/>
              </a:lnSpc>
            </a:pPr>
            <a:r>
              <a:rPr lang="es-ES" sz="2400"/>
              <a:t>Conocimiento es el motor y la ciencia y la tecnología sus fuentes de energía</a:t>
            </a:r>
          </a:p>
          <a:p>
            <a:pPr>
              <a:lnSpc>
                <a:spcPct val="80000"/>
              </a:lnSpc>
            </a:pPr>
            <a:r>
              <a:rPr lang="es-ES" sz="2400"/>
              <a:t>Del conocimiento dependen:</a:t>
            </a:r>
          </a:p>
          <a:p>
            <a:pPr marL="762000" lvl="1" indent="-304800">
              <a:lnSpc>
                <a:spcPct val="80000"/>
              </a:lnSpc>
            </a:pPr>
            <a:r>
              <a:rPr lang="es-ES" sz="2000"/>
              <a:t>Prosperidad económica</a:t>
            </a:r>
          </a:p>
          <a:p>
            <a:pPr marL="762000" lvl="1" indent="-304800">
              <a:lnSpc>
                <a:spcPct val="80000"/>
              </a:lnSpc>
            </a:pPr>
            <a:r>
              <a:rPr lang="es-ES" sz="2000"/>
              <a:t>Fuentes de energía</a:t>
            </a:r>
          </a:p>
          <a:p>
            <a:pPr marL="762000" lvl="1" indent="-304800">
              <a:lnSpc>
                <a:spcPct val="80000"/>
              </a:lnSpc>
            </a:pPr>
            <a:r>
              <a:rPr lang="es-ES" sz="2000"/>
              <a:t>Capacidad industrial</a:t>
            </a:r>
          </a:p>
          <a:p>
            <a:pPr marL="762000" lvl="1" indent="-304800">
              <a:lnSpc>
                <a:spcPct val="80000"/>
              </a:lnSpc>
            </a:pPr>
            <a:r>
              <a:rPr lang="es-ES" sz="2000"/>
              <a:t>Salud personal</a:t>
            </a:r>
          </a:p>
          <a:p>
            <a:pPr marL="762000" lvl="1" indent="-304800">
              <a:lnSpc>
                <a:spcPct val="80000"/>
              </a:lnSpc>
            </a:pPr>
            <a:r>
              <a:rPr lang="es-ES" sz="2000"/>
              <a:t>Seguridad tanto personal como militar</a:t>
            </a:r>
          </a:p>
          <a:p>
            <a:pPr marL="762000" lvl="1" indent="-304800">
              <a:lnSpc>
                <a:spcPct val="80000"/>
              </a:lnSpc>
            </a:pPr>
            <a:r>
              <a:rPr lang="es-ES" sz="2000"/>
              <a:t>Calidad ambiental</a:t>
            </a:r>
          </a:p>
          <a:p>
            <a:pPr>
              <a:lnSpc>
                <a:spcPct val="80000"/>
              </a:lnSpc>
            </a:pPr>
            <a:r>
              <a:rPr lang="es-ES" sz="2400"/>
              <a:t>El destino de un país ya no está sólo ligado a sus riquezas naturales</a:t>
            </a:r>
          </a:p>
        </p:txBody>
      </p:sp>
      <p:sp>
        <p:nvSpPr>
          <p:cNvPr id="50181" name="Text Box 5"/>
          <p:cNvSpPr txBox="1">
            <a:spLocks noChangeArrowheads="1"/>
          </p:cNvSpPr>
          <p:nvPr/>
        </p:nvSpPr>
        <p:spPr bwMode="auto">
          <a:xfrm>
            <a:off x="144463" y="4572000"/>
            <a:ext cx="8820150" cy="2282825"/>
          </a:xfrm>
          <a:prstGeom prst="rect">
            <a:avLst/>
          </a:prstGeom>
          <a:noFill/>
          <a:ln w="9525">
            <a:noFill/>
            <a:miter lim="800000"/>
            <a:headEnd/>
            <a:tailEnd/>
          </a:ln>
          <a:effectLst/>
        </p:spPr>
        <p:txBody>
          <a:bodyPr>
            <a:spAutoFit/>
          </a:bodyPr>
          <a:lstStyle/>
          <a:p>
            <a:pPr marL="342900" indent="-342900"/>
            <a:r>
              <a:rPr lang="es-ES" b="1">
                <a:solidFill>
                  <a:srgbClr val="FC842A"/>
                </a:solidFill>
              </a:rPr>
              <a:t>2. Conocimiento será recurso fundamental en Siglo XXI, pero es un recurso diferente a los dominantes hasta ahora</a:t>
            </a:r>
            <a:endParaRPr lang="es-ES">
              <a:solidFill>
                <a:srgbClr val="FC842A"/>
              </a:solidFill>
            </a:endParaRPr>
          </a:p>
          <a:p>
            <a:pPr marL="342900" indent="-342900">
              <a:buFontTx/>
              <a:buChar char="•"/>
            </a:pPr>
            <a:r>
              <a:rPr lang="es-ES"/>
              <a:t>Es renovable, acumulable e ilimitado en accesibilidad por naturaleza, pero regulación limitante del acceso es muy importante</a:t>
            </a:r>
          </a:p>
          <a:p>
            <a:pPr marL="342900" indent="-342900">
              <a:buFontTx/>
              <a:buChar char="•"/>
            </a:pPr>
            <a:r>
              <a:rPr lang="es-ES"/>
              <a:t>Si se comparte y tiene múltiples usuarios,  aumenta su utilidad y beneficios</a:t>
            </a:r>
          </a:p>
        </p:txBody>
      </p:sp>
      <p:graphicFrame>
        <p:nvGraphicFramePr>
          <p:cNvPr id="50186" name="Object 10"/>
          <p:cNvGraphicFramePr>
            <a:graphicFrameLocks noChangeAspect="1"/>
          </p:cNvGraphicFramePr>
          <p:nvPr/>
        </p:nvGraphicFramePr>
        <p:xfrm>
          <a:off x="8248650" y="76200"/>
          <a:ext cx="720725" cy="762000"/>
        </p:xfrm>
        <a:graphic>
          <a:graphicData uri="http://schemas.openxmlformats.org/presentationml/2006/ole">
            <p:oleObj spid="_x0000_s50186" name="Photo Editor Photo" r:id="rId4" imgW="4971429" imgH="5257143"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1" dur="500"/>
                                        <p:tgtEl>
                                          <p:spTgt spid="50179">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5" dur="500"/>
                                        <p:tgtEl>
                                          <p:spTgt spid="50179">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18" dur="500"/>
                                        <p:tgtEl>
                                          <p:spTgt spid="50179">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21" dur="500"/>
                                        <p:tgtEl>
                                          <p:spTgt spid="50179">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0179">
                                            <p:txEl>
                                              <p:pRg st="5" end="5"/>
                                            </p:txEl>
                                          </p:spTgt>
                                        </p:tgtEl>
                                        <p:attrNameLst>
                                          <p:attrName>style.visibility</p:attrName>
                                        </p:attrNameLst>
                                      </p:cBhvr>
                                      <p:to>
                                        <p:strVal val="visible"/>
                                      </p:to>
                                    </p:set>
                                    <p:animEffect transition="in" filter="blinds(horizontal)">
                                      <p:cBhvr>
                                        <p:cTn id="24" dur="500"/>
                                        <p:tgtEl>
                                          <p:spTgt spid="50179">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animEffect transition="in" filter="blinds(horizontal)">
                                      <p:cBhvr>
                                        <p:cTn id="27" dur="500"/>
                                        <p:tgtEl>
                                          <p:spTgt spid="50179">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0179">
                                            <p:txEl>
                                              <p:pRg st="7" end="7"/>
                                            </p:txEl>
                                          </p:spTgt>
                                        </p:tgtEl>
                                        <p:attrNameLst>
                                          <p:attrName>style.visibility</p:attrName>
                                        </p:attrNameLst>
                                      </p:cBhvr>
                                      <p:to>
                                        <p:strVal val="visible"/>
                                      </p:to>
                                    </p:set>
                                    <p:animEffect transition="in" filter="blinds(horizontal)">
                                      <p:cBhvr>
                                        <p:cTn id="30" dur="500"/>
                                        <p:tgtEl>
                                          <p:spTgt spid="50179">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0179">
                                            <p:txEl>
                                              <p:pRg st="8" end="8"/>
                                            </p:txEl>
                                          </p:spTgt>
                                        </p:tgtEl>
                                        <p:attrNameLst>
                                          <p:attrName>style.visibility</p:attrName>
                                        </p:attrNameLst>
                                      </p:cBhvr>
                                      <p:to>
                                        <p:strVal val="visible"/>
                                      </p:to>
                                    </p:set>
                                    <p:animEffect transition="in" filter="blinds(horizontal)">
                                      <p:cBhvr>
                                        <p:cTn id="33" dur="500"/>
                                        <p:tgtEl>
                                          <p:spTgt spid="50179">
                                            <p:txEl>
                                              <p:pRg st="8" end="8"/>
                                            </p:txEl>
                                          </p:spTgt>
                                        </p:tgtEl>
                                      </p:cBhvr>
                                    </p:animEffect>
                                  </p:childTnLst>
                                </p:cTn>
                              </p:par>
                            </p:childTnLst>
                          </p:cTn>
                        </p:par>
                        <p:par>
                          <p:cTn id="34" fill="hold">
                            <p:stCondLst>
                              <p:cond delay="1500"/>
                            </p:stCondLst>
                            <p:childTnLst>
                              <p:par>
                                <p:cTn id="35" presetID="3" presetClass="entr" presetSubtype="10" fill="hold" grpId="0" nodeType="afterEffect">
                                  <p:stCondLst>
                                    <p:cond delay="0"/>
                                  </p:stCondLst>
                                  <p:childTnLst>
                                    <p:set>
                                      <p:cBhvr>
                                        <p:cTn id="36" dur="1" fill="hold">
                                          <p:stCondLst>
                                            <p:cond delay="0"/>
                                          </p:stCondLst>
                                        </p:cTn>
                                        <p:tgtEl>
                                          <p:spTgt spid="50179">
                                            <p:txEl>
                                              <p:pRg st="9" end="9"/>
                                            </p:txEl>
                                          </p:spTgt>
                                        </p:tgtEl>
                                        <p:attrNameLst>
                                          <p:attrName>style.visibility</p:attrName>
                                        </p:attrNameLst>
                                      </p:cBhvr>
                                      <p:to>
                                        <p:strVal val="visible"/>
                                      </p:to>
                                    </p:set>
                                    <p:animEffect transition="in" filter="blinds(horizontal)">
                                      <p:cBhvr>
                                        <p:cTn id="37" dur="500"/>
                                        <p:tgtEl>
                                          <p:spTgt spid="5017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0181"/>
                                        </p:tgtEl>
                                        <p:attrNameLst>
                                          <p:attrName>style.visibility</p:attrName>
                                        </p:attrNameLst>
                                      </p:cBhvr>
                                      <p:to>
                                        <p:strVal val="visible"/>
                                      </p:to>
                                    </p:set>
                                    <p:animEffect transition="in" filter="blinds(horizontal)">
                                      <p:cBhvr>
                                        <p:cTn id="42"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advAuto="0"/>
      <p:bldP spid="5018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52400"/>
            <a:ext cx="7543800" cy="533400"/>
          </a:xfrm>
        </p:spPr>
        <p:txBody>
          <a:bodyPr/>
          <a:lstStyle/>
          <a:p>
            <a:r>
              <a:rPr lang="es-ES" sz="2400" b="1">
                <a:solidFill>
                  <a:srgbClr val="FC842A"/>
                </a:solidFill>
              </a:rPr>
              <a:t>Características de la sociedad del conocimiento</a:t>
            </a:r>
          </a:p>
        </p:txBody>
      </p:sp>
      <p:sp>
        <p:nvSpPr>
          <p:cNvPr id="54275" name="Rectangle 3"/>
          <p:cNvSpPr>
            <a:spLocks noGrp="1" noChangeArrowheads="1"/>
          </p:cNvSpPr>
          <p:nvPr>
            <p:ph type="body" sz="half" idx="1"/>
          </p:nvPr>
        </p:nvSpPr>
        <p:spPr>
          <a:xfrm>
            <a:off x="395288" y="1196975"/>
            <a:ext cx="8424862" cy="2808288"/>
          </a:xfrm>
        </p:spPr>
        <p:txBody>
          <a:bodyPr/>
          <a:lstStyle/>
          <a:p>
            <a:pPr>
              <a:lnSpc>
                <a:spcPct val="80000"/>
              </a:lnSpc>
              <a:buFontTx/>
              <a:buNone/>
            </a:pPr>
            <a:endParaRPr lang="es-ES" sz="2000" b="1">
              <a:solidFill>
                <a:srgbClr val="FF0000"/>
              </a:solidFill>
            </a:endParaRPr>
          </a:p>
          <a:p>
            <a:pPr>
              <a:lnSpc>
                <a:spcPct val="80000"/>
              </a:lnSpc>
            </a:pPr>
            <a:endParaRPr lang="es-ES" sz="2000"/>
          </a:p>
          <a:p>
            <a:pPr>
              <a:lnSpc>
                <a:spcPct val="80000"/>
              </a:lnSpc>
            </a:pPr>
            <a:endParaRPr lang="es-ES" sz="2000"/>
          </a:p>
        </p:txBody>
      </p:sp>
      <p:sp>
        <p:nvSpPr>
          <p:cNvPr id="54277" name="Text Box 5"/>
          <p:cNvSpPr txBox="1">
            <a:spLocks noChangeArrowheads="1"/>
          </p:cNvSpPr>
          <p:nvPr/>
        </p:nvSpPr>
        <p:spPr bwMode="auto">
          <a:xfrm>
            <a:off x="381000" y="685800"/>
            <a:ext cx="8353425" cy="3140075"/>
          </a:xfrm>
          <a:prstGeom prst="rect">
            <a:avLst/>
          </a:prstGeom>
          <a:noFill/>
          <a:ln w="9525">
            <a:noFill/>
            <a:miter lim="800000"/>
            <a:headEnd/>
            <a:tailEnd/>
          </a:ln>
          <a:effectLst/>
        </p:spPr>
        <p:txBody>
          <a:bodyPr>
            <a:spAutoFit/>
          </a:bodyPr>
          <a:lstStyle/>
          <a:p>
            <a:pPr>
              <a:buFontTx/>
              <a:buChar char="•"/>
            </a:pPr>
            <a:r>
              <a:rPr lang="es-ES" sz="2000"/>
              <a:t>Acceso abierto y rápido a información y conocimiento</a:t>
            </a:r>
          </a:p>
          <a:p>
            <a:pPr>
              <a:buFontTx/>
              <a:buChar char="•"/>
            </a:pPr>
            <a:r>
              <a:rPr lang="es-ES" sz="2000"/>
              <a:t>Capacidad para absorber e interpretar información</a:t>
            </a:r>
          </a:p>
          <a:p>
            <a:pPr>
              <a:buFontTx/>
              <a:buChar char="•"/>
            </a:pPr>
            <a:r>
              <a:rPr lang="es-ES" sz="2000"/>
              <a:t>Oportunidades para utilizar el conocimiento para toma de decisiones bien informadas y para la transformación a un mayor bienestar</a:t>
            </a:r>
          </a:p>
          <a:p>
            <a:pPr lvl="4"/>
            <a:r>
              <a:rPr lang="es-ES" sz="2000" b="1">
                <a:solidFill>
                  <a:srgbClr val="FC842A"/>
                </a:solidFill>
              </a:rPr>
              <a:t>		       (Bubtana, 2004)</a:t>
            </a:r>
          </a:p>
          <a:p>
            <a:pPr>
              <a:buFontTx/>
              <a:buChar char="•"/>
            </a:pPr>
            <a:endParaRPr lang="es-ES" sz="2000"/>
          </a:p>
          <a:p>
            <a:pPr>
              <a:buFontTx/>
              <a:buChar char="•"/>
            </a:pPr>
            <a:r>
              <a:rPr lang="es-ES" sz="2000"/>
              <a:t>Medio para el desarrollo</a:t>
            </a:r>
          </a:p>
          <a:p>
            <a:pPr>
              <a:buFontTx/>
              <a:buChar char="•"/>
            </a:pPr>
            <a:r>
              <a:rPr lang="es-ES" sz="2000"/>
              <a:t>Factor de empoderamiento</a:t>
            </a:r>
          </a:p>
          <a:p>
            <a:r>
              <a:rPr lang="es-ES" sz="2000" b="1">
                <a:solidFill>
                  <a:srgbClr val="FC842A"/>
                </a:solidFill>
              </a:rPr>
              <a:t>	         (Sen, varios)</a:t>
            </a:r>
          </a:p>
          <a:p>
            <a:endParaRPr lang="es-ES" sz="2000"/>
          </a:p>
        </p:txBody>
      </p:sp>
      <p:sp>
        <p:nvSpPr>
          <p:cNvPr id="54280" name="Text Box 8"/>
          <p:cNvSpPr txBox="1">
            <a:spLocks noChangeArrowheads="1"/>
          </p:cNvSpPr>
          <p:nvPr/>
        </p:nvSpPr>
        <p:spPr bwMode="auto">
          <a:xfrm>
            <a:off x="304800" y="4038600"/>
            <a:ext cx="8280400" cy="2530475"/>
          </a:xfrm>
          <a:prstGeom prst="rect">
            <a:avLst/>
          </a:prstGeom>
          <a:noFill/>
          <a:ln w="9525">
            <a:noFill/>
            <a:miter lim="800000"/>
            <a:headEnd/>
            <a:tailEnd/>
          </a:ln>
          <a:effectLst/>
        </p:spPr>
        <p:txBody>
          <a:bodyPr>
            <a:spAutoFit/>
          </a:bodyPr>
          <a:lstStyle/>
          <a:p>
            <a:pPr>
              <a:buFontTx/>
              <a:buChar char="•"/>
            </a:pPr>
            <a:r>
              <a:rPr lang="es-ES" sz="2000" b="1">
                <a:solidFill>
                  <a:srgbClr val="FC842A"/>
                </a:solidFill>
              </a:rPr>
              <a:t>Suposiciones básicas sociedad del conocimiento</a:t>
            </a:r>
          </a:p>
          <a:p>
            <a:endParaRPr lang="es-ES" sz="2000" b="1">
              <a:solidFill>
                <a:srgbClr val="FC842A"/>
              </a:solidFill>
            </a:endParaRPr>
          </a:p>
          <a:p>
            <a:pPr>
              <a:buFontTx/>
              <a:buChar char="•"/>
            </a:pPr>
            <a:r>
              <a:rPr lang="es-ES" sz="2000"/>
              <a:t>Creación de más conocimiento.  Stock se dobla en menos 5 años</a:t>
            </a:r>
          </a:p>
          <a:p>
            <a:pPr>
              <a:buFontTx/>
              <a:buChar char="•"/>
            </a:pPr>
            <a:r>
              <a:rPr lang="es-ES" sz="2000"/>
              <a:t>La economía mundial creció 3% y el </a:t>
            </a:r>
            <a:r>
              <a:rPr lang="es-ES" sz="2000">
                <a:solidFill>
                  <a:srgbClr val="FC842A"/>
                </a:solidFill>
              </a:rPr>
              <a:t>conocimiento entre 40 y 60% en 2005</a:t>
            </a:r>
          </a:p>
          <a:p>
            <a:pPr>
              <a:buFontTx/>
              <a:buChar char="•"/>
            </a:pPr>
            <a:r>
              <a:rPr lang="es-ES" sz="2000"/>
              <a:t>Reducción promedio edad conocimiento, medido por tiempo de vida patentes</a:t>
            </a:r>
          </a:p>
          <a:p>
            <a:pPr>
              <a:buFontTx/>
              <a:buChar char="•"/>
            </a:pPr>
            <a:r>
              <a:rPr lang="es-ES" sz="2000"/>
              <a:t>Niveles promedio de educación han aumentado en todo el mundo</a:t>
            </a:r>
          </a:p>
          <a:p>
            <a:pPr>
              <a:buFontTx/>
              <a:buChar char="•"/>
            </a:pPr>
            <a:r>
              <a:rPr lang="es-ES" sz="2000"/>
              <a:t>Expansión sin precedentes de la educación superior</a:t>
            </a:r>
          </a:p>
          <a:p>
            <a:pPr>
              <a:buFontTx/>
              <a:buChar char="•"/>
            </a:pPr>
            <a:r>
              <a:rPr lang="es-ES" sz="2000"/>
              <a:t>Ritmo y espacio  desarrollo científico y tecnológico han cambiado</a:t>
            </a:r>
            <a:endParaRPr lang="ca-ES" sz="2000"/>
          </a:p>
        </p:txBody>
      </p:sp>
      <p:graphicFrame>
        <p:nvGraphicFramePr>
          <p:cNvPr id="54282" name="Object 10"/>
          <p:cNvGraphicFramePr>
            <a:graphicFrameLocks noChangeAspect="1"/>
          </p:cNvGraphicFramePr>
          <p:nvPr/>
        </p:nvGraphicFramePr>
        <p:xfrm>
          <a:off x="7924800" y="76200"/>
          <a:ext cx="1044575" cy="1104900"/>
        </p:xfrm>
        <a:graphic>
          <a:graphicData uri="http://schemas.openxmlformats.org/presentationml/2006/ole">
            <p:oleObj spid="_x0000_s54282" name="Photo Editor Photo" r:id="rId4" imgW="4971429" imgH="5257143"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blinds(horizontal)">
                                      <p:cBhvr>
                                        <p:cTn id="7" dur="500"/>
                                        <p:tgtEl>
                                          <p:spTgt spid="5427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4280"/>
                                        </p:tgtEl>
                                        <p:attrNameLst>
                                          <p:attrName>style.visibility</p:attrName>
                                        </p:attrNameLst>
                                      </p:cBhvr>
                                      <p:to>
                                        <p:strVal val="visible"/>
                                      </p:to>
                                    </p:set>
                                    <p:animEffect transition="in" filter="blinds(horizontal)">
                                      <p:cBhvr>
                                        <p:cTn id="11" dur="5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utoUpdateAnimBg="0"/>
      <p:bldP spid="5428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76200"/>
            <a:ext cx="7848600" cy="685800"/>
          </a:xfrm>
        </p:spPr>
        <p:txBody>
          <a:bodyPr/>
          <a:lstStyle/>
          <a:p>
            <a:pPr marL="838200" indent="-838200"/>
            <a:r>
              <a:rPr lang="en-US" sz="2400" b="1" i="1">
                <a:solidFill>
                  <a:srgbClr val="FC842A"/>
                </a:solidFill>
              </a:rPr>
              <a:t>Conceptos útiles para el punto de partida de la iniciativa</a:t>
            </a:r>
            <a:br>
              <a:rPr lang="en-US" sz="2400" b="1" i="1">
                <a:solidFill>
                  <a:srgbClr val="FC842A"/>
                </a:solidFill>
              </a:rPr>
            </a:br>
            <a:r>
              <a:rPr lang="en-US" sz="2400" b="1" i="1">
                <a:solidFill>
                  <a:srgbClr val="FC842A"/>
                </a:solidFill>
              </a:rPr>
              <a:t>Los sistemas de gestión del conocimiento</a:t>
            </a:r>
          </a:p>
        </p:txBody>
      </p:sp>
      <p:sp>
        <p:nvSpPr>
          <p:cNvPr id="33796" name="Text Box 4"/>
          <p:cNvSpPr txBox="1">
            <a:spLocks noChangeArrowheads="1"/>
          </p:cNvSpPr>
          <p:nvPr/>
        </p:nvSpPr>
        <p:spPr bwMode="auto">
          <a:xfrm>
            <a:off x="152400" y="2286000"/>
            <a:ext cx="8839200" cy="457200"/>
          </a:xfrm>
          <a:prstGeom prst="rect">
            <a:avLst/>
          </a:prstGeom>
          <a:noFill/>
          <a:ln w="9525">
            <a:noFill/>
            <a:miter lim="800000"/>
            <a:headEnd/>
            <a:tailEnd/>
          </a:ln>
          <a:effectLst/>
        </p:spPr>
        <p:txBody>
          <a:bodyPr>
            <a:spAutoFit/>
          </a:bodyPr>
          <a:lstStyle/>
          <a:p>
            <a:pPr marL="457200" indent="-457200"/>
            <a:endParaRPr lang="es-ES" b="1" i="1"/>
          </a:p>
        </p:txBody>
      </p:sp>
      <p:sp>
        <p:nvSpPr>
          <p:cNvPr id="33797" name="Text Box 5"/>
          <p:cNvSpPr txBox="1">
            <a:spLocks noChangeArrowheads="1"/>
          </p:cNvSpPr>
          <p:nvPr/>
        </p:nvSpPr>
        <p:spPr bwMode="auto">
          <a:xfrm>
            <a:off x="441325" y="1371600"/>
            <a:ext cx="8702675" cy="327025"/>
          </a:xfrm>
          <a:prstGeom prst="rect">
            <a:avLst/>
          </a:prstGeom>
          <a:noFill/>
          <a:ln w="9525">
            <a:noFill/>
            <a:miter lim="800000"/>
            <a:headEnd/>
            <a:tailEnd/>
          </a:ln>
          <a:effectLst/>
        </p:spPr>
        <p:txBody>
          <a:bodyPr>
            <a:spAutoFit/>
          </a:bodyPr>
          <a:lstStyle/>
          <a:p>
            <a:pPr>
              <a:lnSpc>
                <a:spcPct val="70000"/>
              </a:lnSpc>
              <a:buFontTx/>
              <a:buChar char="•"/>
            </a:pPr>
            <a:endParaRPr lang="es-ES" sz="2200"/>
          </a:p>
        </p:txBody>
      </p:sp>
      <p:sp>
        <p:nvSpPr>
          <p:cNvPr id="33803" name="Text Box 11"/>
          <p:cNvSpPr txBox="1">
            <a:spLocks noChangeArrowheads="1"/>
          </p:cNvSpPr>
          <p:nvPr/>
        </p:nvSpPr>
        <p:spPr bwMode="auto">
          <a:xfrm>
            <a:off x="152400" y="955675"/>
            <a:ext cx="8534400" cy="3743325"/>
          </a:xfrm>
          <a:prstGeom prst="rect">
            <a:avLst/>
          </a:prstGeom>
          <a:noFill/>
          <a:ln w="9525">
            <a:noFill/>
            <a:miter lim="800000"/>
            <a:headEnd/>
            <a:tailEnd/>
          </a:ln>
          <a:effectLst/>
        </p:spPr>
        <p:txBody>
          <a:bodyPr>
            <a:spAutoFit/>
          </a:bodyPr>
          <a:lstStyle/>
          <a:p>
            <a:pPr>
              <a:buFontTx/>
              <a:buChar char="•"/>
            </a:pPr>
            <a:r>
              <a:rPr lang="es-ES"/>
              <a:t>Los sistemas de información de moda, caracterizados en un principio por soluciones informáticas</a:t>
            </a:r>
          </a:p>
          <a:p>
            <a:endParaRPr lang="es-ES"/>
          </a:p>
          <a:p>
            <a:pPr>
              <a:buFontTx/>
              <a:buChar char="•"/>
            </a:pPr>
            <a:r>
              <a:rPr lang="es-ES"/>
              <a:t>Respuesta a los procesos de reingeniería de negocios, cuyo énfasis recaía en eficiencia y reducción de costos, pero se olvidaron de las personas con las consecuencias negativas imprevistas de las pérdidas del conocimiento organizacional</a:t>
            </a:r>
          </a:p>
          <a:p>
            <a:pPr>
              <a:buFontTx/>
              <a:buChar char="•"/>
            </a:pPr>
            <a:endParaRPr lang="es-ES"/>
          </a:p>
          <a:p>
            <a:pPr>
              <a:buFontTx/>
              <a:buChar char="•"/>
            </a:pPr>
            <a:r>
              <a:rPr lang="es-ES"/>
              <a:t>Hincapié en cómo se puede conseguir la ventaja comparativa a través de un uso más eficiente del conocimiento</a:t>
            </a:r>
          </a:p>
        </p:txBody>
      </p:sp>
      <p:sp>
        <p:nvSpPr>
          <p:cNvPr id="33804" name="AutoShape 12"/>
          <p:cNvSpPr>
            <a:spLocks noChangeArrowheads="1"/>
          </p:cNvSpPr>
          <p:nvPr/>
        </p:nvSpPr>
        <p:spPr bwMode="auto">
          <a:xfrm>
            <a:off x="304800" y="4729163"/>
            <a:ext cx="733425" cy="909637"/>
          </a:xfrm>
          <a:prstGeom prst="curvedRightArrow">
            <a:avLst>
              <a:gd name="adj1" fmla="val 24805"/>
              <a:gd name="adj2" fmla="val 49610"/>
              <a:gd name="adj3" fmla="val 33333"/>
            </a:avLst>
          </a:prstGeom>
          <a:solidFill>
            <a:srgbClr val="FC842A"/>
          </a:solidFill>
          <a:ln w="9525">
            <a:solidFill>
              <a:schemeClr val="tx1"/>
            </a:solidFill>
            <a:miter lim="800000"/>
            <a:headEnd/>
            <a:tailEnd/>
          </a:ln>
          <a:effectLst/>
        </p:spPr>
        <p:txBody>
          <a:bodyPr wrap="none" anchor="ctr"/>
          <a:lstStyle/>
          <a:p>
            <a:endParaRPr lang="en-US"/>
          </a:p>
        </p:txBody>
      </p:sp>
      <p:sp>
        <p:nvSpPr>
          <p:cNvPr id="33805" name="Text Box 13"/>
          <p:cNvSpPr txBox="1">
            <a:spLocks noChangeArrowheads="1"/>
          </p:cNvSpPr>
          <p:nvPr/>
        </p:nvSpPr>
        <p:spPr bwMode="auto">
          <a:xfrm>
            <a:off x="1143000" y="5181600"/>
            <a:ext cx="6489700" cy="457200"/>
          </a:xfrm>
          <a:prstGeom prst="rect">
            <a:avLst/>
          </a:prstGeom>
          <a:noFill/>
          <a:ln w="9525">
            <a:noFill/>
            <a:miter lim="800000"/>
            <a:headEnd/>
            <a:tailEnd/>
          </a:ln>
          <a:effectLst/>
        </p:spPr>
        <p:txBody>
          <a:bodyPr wrap="none">
            <a:spAutoFit/>
          </a:bodyPr>
          <a:lstStyle/>
          <a:p>
            <a:r>
              <a:rPr lang="es-ES"/>
              <a:t>Se consigue a través del flujo libre de conocimiento</a:t>
            </a:r>
          </a:p>
        </p:txBody>
      </p:sp>
      <p:sp>
        <p:nvSpPr>
          <p:cNvPr id="33806" name="Text Box 14"/>
          <p:cNvSpPr txBox="1">
            <a:spLocks noChangeArrowheads="1"/>
          </p:cNvSpPr>
          <p:nvPr/>
        </p:nvSpPr>
        <p:spPr bwMode="auto">
          <a:xfrm>
            <a:off x="212725" y="5791200"/>
            <a:ext cx="8626475" cy="822325"/>
          </a:xfrm>
          <a:prstGeom prst="rect">
            <a:avLst/>
          </a:prstGeom>
          <a:noFill/>
          <a:ln w="9525">
            <a:noFill/>
            <a:miter lim="800000"/>
            <a:headEnd/>
            <a:tailEnd/>
          </a:ln>
          <a:effectLst/>
        </p:spPr>
        <p:txBody>
          <a:bodyPr>
            <a:spAutoFit/>
          </a:bodyPr>
          <a:lstStyle/>
          <a:p>
            <a:pPr>
              <a:buFontTx/>
              <a:buChar char="•"/>
            </a:pPr>
            <a:r>
              <a:rPr lang="es-ES"/>
              <a:t>Algunos consideran que compartir conocimiento y crearlo se promueve la innovación y la flexibilidad</a:t>
            </a:r>
          </a:p>
        </p:txBody>
      </p:sp>
      <p:graphicFrame>
        <p:nvGraphicFramePr>
          <p:cNvPr id="33807" name="Object 15"/>
          <p:cNvGraphicFramePr>
            <a:graphicFrameLocks noChangeAspect="1"/>
          </p:cNvGraphicFramePr>
          <p:nvPr/>
        </p:nvGraphicFramePr>
        <p:xfrm>
          <a:off x="7848600" y="0"/>
          <a:ext cx="1044575" cy="1104900"/>
        </p:xfrm>
        <a:graphic>
          <a:graphicData uri="http://schemas.openxmlformats.org/presentationml/2006/ole">
            <p:oleObj spid="_x0000_s33807" name="Photo Editor Photo" r:id="rId4" imgW="4971429" imgH="5257143" progId="MSPhotoEd.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8166100" y="76200"/>
          <a:ext cx="901700" cy="952500"/>
        </p:xfrm>
        <a:graphic>
          <a:graphicData uri="http://schemas.openxmlformats.org/presentationml/2006/ole">
            <p:oleObj spid="_x0000_s60418" name="Photo Editor Photo" r:id="rId4" imgW="4971429" imgH="5257143" progId="MSPhotoEd.3">
              <p:embed/>
            </p:oleObj>
          </a:graphicData>
        </a:graphic>
      </p:graphicFrame>
      <p:grpSp>
        <p:nvGrpSpPr>
          <p:cNvPr id="60419" name="Group 3"/>
          <p:cNvGrpSpPr>
            <a:grpSpLocks/>
          </p:cNvGrpSpPr>
          <p:nvPr/>
        </p:nvGrpSpPr>
        <p:grpSpPr bwMode="auto">
          <a:xfrm>
            <a:off x="2209800" y="1760538"/>
            <a:ext cx="4770438" cy="4510087"/>
            <a:chOff x="1392" y="1109"/>
            <a:chExt cx="3005" cy="2841"/>
          </a:xfrm>
        </p:grpSpPr>
        <p:sp>
          <p:nvSpPr>
            <p:cNvPr id="60420" name="Text Box 4"/>
            <p:cNvSpPr txBox="1">
              <a:spLocks noChangeArrowheads="1"/>
            </p:cNvSpPr>
            <p:nvPr/>
          </p:nvSpPr>
          <p:spPr bwMode="auto">
            <a:xfrm>
              <a:off x="2446" y="1109"/>
              <a:ext cx="836" cy="192"/>
            </a:xfrm>
            <a:prstGeom prst="rect">
              <a:avLst/>
            </a:prstGeom>
            <a:noFill/>
            <a:ln w="9525">
              <a:noFill/>
              <a:miter lim="800000"/>
              <a:headEnd/>
              <a:tailEnd/>
            </a:ln>
            <a:effectLst/>
          </p:spPr>
          <p:txBody>
            <a:bodyPr wrap="none">
              <a:spAutoFit/>
            </a:bodyPr>
            <a:lstStyle/>
            <a:p>
              <a:pPr algn="ctr"/>
              <a:r>
                <a:rPr lang="en-US" sz="1400" b="1">
                  <a:solidFill>
                    <a:schemeClr val="accent2"/>
                  </a:solidFill>
                  <a:latin typeface="Arial" pitchFamily="34" charset="0"/>
                </a:rPr>
                <a:t>Comprensión</a:t>
              </a:r>
            </a:p>
          </p:txBody>
        </p:sp>
        <p:sp>
          <p:nvSpPr>
            <p:cNvPr id="60421" name="Line 5"/>
            <p:cNvSpPr>
              <a:spLocks noChangeShapeType="1"/>
            </p:cNvSpPr>
            <p:nvPr/>
          </p:nvSpPr>
          <p:spPr bwMode="auto">
            <a:xfrm rot="236208">
              <a:off x="2783" y="1401"/>
              <a:ext cx="576" cy="2496"/>
            </a:xfrm>
            <a:prstGeom prst="line">
              <a:avLst/>
            </a:prstGeom>
            <a:noFill/>
            <a:ln w="9525">
              <a:solidFill>
                <a:schemeClr val="tx1"/>
              </a:solidFill>
              <a:round/>
              <a:headEnd/>
              <a:tailEnd/>
            </a:ln>
            <a:effectLst/>
          </p:spPr>
          <p:txBody>
            <a:bodyPr/>
            <a:lstStyle/>
            <a:p>
              <a:endParaRPr lang="en-US"/>
            </a:p>
          </p:txBody>
        </p:sp>
        <p:sp>
          <p:nvSpPr>
            <p:cNvPr id="60422" name="Line 6"/>
            <p:cNvSpPr>
              <a:spLocks noChangeShapeType="1"/>
            </p:cNvSpPr>
            <p:nvPr/>
          </p:nvSpPr>
          <p:spPr bwMode="auto">
            <a:xfrm rot="236208" flipH="1">
              <a:off x="1501" y="1338"/>
              <a:ext cx="1296" cy="2160"/>
            </a:xfrm>
            <a:prstGeom prst="line">
              <a:avLst/>
            </a:prstGeom>
            <a:noFill/>
            <a:ln w="9525">
              <a:solidFill>
                <a:schemeClr val="tx1"/>
              </a:solidFill>
              <a:round/>
              <a:headEnd/>
              <a:tailEnd/>
            </a:ln>
            <a:effectLst/>
          </p:spPr>
          <p:txBody>
            <a:bodyPr/>
            <a:lstStyle/>
            <a:p>
              <a:endParaRPr lang="en-US"/>
            </a:p>
          </p:txBody>
        </p:sp>
        <p:sp>
          <p:nvSpPr>
            <p:cNvPr id="60423" name="Line 7"/>
            <p:cNvSpPr>
              <a:spLocks noChangeShapeType="1"/>
            </p:cNvSpPr>
            <p:nvPr/>
          </p:nvSpPr>
          <p:spPr bwMode="auto">
            <a:xfrm rot="236208">
              <a:off x="2813" y="1437"/>
              <a:ext cx="1584" cy="1584"/>
            </a:xfrm>
            <a:prstGeom prst="line">
              <a:avLst/>
            </a:prstGeom>
            <a:noFill/>
            <a:ln w="9525">
              <a:solidFill>
                <a:schemeClr val="tx1"/>
              </a:solidFill>
              <a:round/>
              <a:headEnd/>
              <a:tailEnd/>
            </a:ln>
            <a:effectLst/>
          </p:spPr>
          <p:txBody>
            <a:bodyPr/>
            <a:lstStyle/>
            <a:p>
              <a:endParaRPr lang="en-US"/>
            </a:p>
          </p:txBody>
        </p:sp>
        <p:sp>
          <p:nvSpPr>
            <p:cNvPr id="60424" name="Line 8"/>
            <p:cNvSpPr>
              <a:spLocks noChangeShapeType="1"/>
            </p:cNvSpPr>
            <p:nvPr/>
          </p:nvSpPr>
          <p:spPr bwMode="auto">
            <a:xfrm rot="236208" flipV="1">
              <a:off x="3303" y="3038"/>
              <a:ext cx="1008" cy="912"/>
            </a:xfrm>
            <a:prstGeom prst="line">
              <a:avLst/>
            </a:prstGeom>
            <a:noFill/>
            <a:ln w="9525">
              <a:solidFill>
                <a:schemeClr val="tx1"/>
              </a:solidFill>
              <a:round/>
              <a:headEnd/>
              <a:tailEnd/>
            </a:ln>
            <a:effectLst/>
          </p:spPr>
          <p:txBody>
            <a:bodyPr/>
            <a:lstStyle/>
            <a:p>
              <a:endParaRPr lang="en-US"/>
            </a:p>
          </p:txBody>
        </p:sp>
        <p:sp>
          <p:nvSpPr>
            <p:cNvPr id="60425" name="Line 9"/>
            <p:cNvSpPr>
              <a:spLocks noChangeShapeType="1"/>
            </p:cNvSpPr>
            <p:nvPr/>
          </p:nvSpPr>
          <p:spPr bwMode="auto">
            <a:xfrm rot="236208">
              <a:off x="1415" y="3514"/>
              <a:ext cx="1872" cy="336"/>
            </a:xfrm>
            <a:prstGeom prst="line">
              <a:avLst/>
            </a:prstGeom>
            <a:noFill/>
            <a:ln w="9525">
              <a:solidFill>
                <a:schemeClr val="tx1"/>
              </a:solidFill>
              <a:round/>
              <a:headEnd/>
              <a:tailEnd/>
            </a:ln>
            <a:effectLst/>
          </p:spPr>
          <p:txBody>
            <a:bodyPr/>
            <a:lstStyle/>
            <a:p>
              <a:endParaRPr lang="en-US"/>
            </a:p>
          </p:txBody>
        </p:sp>
        <p:sp>
          <p:nvSpPr>
            <p:cNvPr id="60426" name="Line 10"/>
            <p:cNvSpPr>
              <a:spLocks noChangeShapeType="1"/>
            </p:cNvSpPr>
            <p:nvPr/>
          </p:nvSpPr>
          <p:spPr bwMode="auto">
            <a:xfrm rot="236208">
              <a:off x="1955" y="2709"/>
              <a:ext cx="1152" cy="192"/>
            </a:xfrm>
            <a:prstGeom prst="line">
              <a:avLst/>
            </a:prstGeom>
            <a:noFill/>
            <a:ln w="9525">
              <a:solidFill>
                <a:schemeClr val="tx1"/>
              </a:solidFill>
              <a:round/>
              <a:headEnd/>
              <a:tailEnd/>
            </a:ln>
            <a:effectLst/>
          </p:spPr>
          <p:txBody>
            <a:bodyPr/>
            <a:lstStyle/>
            <a:p>
              <a:endParaRPr lang="en-US"/>
            </a:p>
          </p:txBody>
        </p:sp>
        <p:sp>
          <p:nvSpPr>
            <p:cNvPr id="60427" name="Line 11"/>
            <p:cNvSpPr>
              <a:spLocks noChangeShapeType="1"/>
            </p:cNvSpPr>
            <p:nvPr/>
          </p:nvSpPr>
          <p:spPr bwMode="auto">
            <a:xfrm rot="236208" flipV="1">
              <a:off x="3118" y="2386"/>
              <a:ext cx="624" cy="576"/>
            </a:xfrm>
            <a:prstGeom prst="line">
              <a:avLst/>
            </a:prstGeom>
            <a:noFill/>
            <a:ln w="9525">
              <a:solidFill>
                <a:schemeClr val="tx1"/>
              </a:solidFill>
              <a:round/>
              <a:headEnd/>
              <a:tailEnd/>
            </a:ln>
            <a:effectLst/>
          </p:spPr>
          <p:txBody>
            <a:bodyPr/>
            <a:lstStyle/>
            <a:p>
              <a:endParaRPr lang="en-US"/>
            </a:p>
          </p:txBody>
        </p:sp>
        <p:sp>
          <p:nvSpPr>
            <p:cNvPr id="60428" name="Line 12"/>
            <p:cNvSpPr>
              <a:spLocks noChangeShapeType="1"/>
            </p:cNvSpPr>
            <p:nvPr/>
          </p:nvSpPr>
          <p:spPr bwMode="auto">
            <a:xfrm rot="236208">
              <a:off x="2331" y="2189"/>
              <a:ext cx="672" cy="96"/>
            </a:xfrm>
            <a:prstGeom prst="line">
              <a:avLst/>
            </a:prstGeom>
            <a:noFill/>
            <a:ln w="9525">
              <a:solidFill>
                <a:schemeClr val="tx1"/>
              </a:solidFill>
              <a:round/>
              <a:headEnd/>
              <a:tailEnd/>
            </a:ln>
            <a:effectLst/>
          </p:spPr>
          <p:txBody>
            <a:bodyPr/>
            <a:lstStyle/>
            <a:p>
              <a:endParaRPr lang="en-US"/>
            </a:p>
          </p:txBody>
        </p:sp>
        <p:sp>
          <p:nvSpPr>
            <p:cNvPr id="60429" name="Line 13"/>
            <p:cNvSpPr>
              <a:spLocks noChangeShapeType="1"/>
            </p:cNvSpPr>
            <p:nvPr/>
          </p:nvSpPr>
          <p:spPr bwMode="auto">
            <a:xfrm rot="236208" flipV="1">
              <a:off x="3010" y="1985"/>
              <a:ext cx="384" cy="336"/>
            </a:xfrm>
            <a:prstGeom prst="line">
              <a:avLst/>
            </a:prstGeom>
            <a:noFill/>
            <a:ln w="9525">
              <a:solidFill>
                <a:schemeClr val="tx1"/>
              </a:solidFill>
              <a:round/>
              <a:headEnd/>
              <a:tailEnd/>
            </a:ln>
            <a:effectLst/>
          </p:spPr>
          <p:txBody>
            <a:bodyPr/>
            <a:lstStyle/>
            <a:p>
              <a:endParaRPr lang="en-US"/>
            </a:p>
          </p:txBody>
        </p:sp>
        <p:sp>
          <p:nvSpPr>
            <p:cNvPr id="60430" name="Text Box 14"/>
            <p:cNvSpPr txBox="1">
              <a:spLocks noChangeArrowheads="1"/>
            </p:cNvSpPr>
            <p:nvPr/>
          </p:nvSpPr>
          <p:spPr bwMode="auto">
            <a:xfrm rot="695744">
              <a:off x="2042" y="3097"/>
              <a:ext cx="785" cy="422"/>
            </a:xfrm>
            <a:prstGeom prst="rect">
              <a:avLst/>
            </a:prstGeom>
            <a:noFill/>
            <a:ln w="9525">
              <a:noFill/>
              <a:miter lim="800000"/>
              <a:headEnd/>
              <a:tailEnd/>
            </a:ln>
            <a:effectLst/>
          </p:spPr>
          <p:txBody>
            <a:bodyPr wrap="none">
              <a:spAutoFit/>
            </a:bodyPr>
            <a:lstStyle/>
            <a:p>
              <a:pPr algn="ctr"/>
              <a:r>
                <a:rPr lang="en-US" sz="1400" b="1">
                  <a:solidFill>
                    <a:srgbClr val="990000"/>
                  </a:solidFill>
                  <a:latin typeface="Arial" pitchFamily="34" charset="0"/>
                </a:rPr>
                <a:t>Datos</a:t>
              </a:r>
            </a:p>
            <a:p>
              <a:pPr algn="ctr"/>
              <a:r>
                <a:rPr lang="en-US" sz="1200">
                  <a:solidFill>
                    <a:srgbClr val="990000"/>
                  </a:solidFill>
                  <a:latin typeface="Arial" pitchFamily="34" charset="0"/>
                </a:rPr>
                <a:t>Qué, Quién,</a:t>
              </a:r>
            </a:p>
            <a:p>
              <a:pPr algn="ctr"/>
              <a:r>
                <a:rPr lang="en-US" sz="1200">
                  <a:solidFill>
                    <a:srgbClr val="990000"/>
                  </a:solidFill>
                  <a:latin typeface="Arial" pitchFamily="34" charset="0"/>
                </a:rPr>
                <a:t>Dónde, Cuándo</a:t>
              </a:r>
            </a:p>
          </p:txBody>
        </p:sp>
        <p:sp>
          <p:nvSpPr>
            <p:cNvPr id="60431" name="Text Box 15"/>
            <p:cNvSpPr txBox="1">
              <a:spLocks noChangeArrowheads="1"/>
            </p:cNvSpPr>
            <p:nvPr/>
          </p:nvSpPr>
          <p:spPr bwMode="auto">
            <a:xfrm rot="19179666">
              <a:off x="3138" y="2882"/>
              <a:ext cx="1008" cy="422"/>
            </a:xfrm>
            <a:prstGeom prst="rect">
              <a:avLst/>
            </a:prstGeom>
            <a:noFill/>
            <a:ln w="9525">
              <a:noFill/>
              <a:miter lim="800000"/>
              <a:headEnd/>
              <a:tailEnd/>
            </a:ln>
            <a:effectLst/>
          </p:spPr>
          <p:txBody>
            <a:bodyPr>
              <a:spAutoFit/>
            </a:bodyPr>
            <a:lstStyle/>
            <a:p>
              <a:pPr algn="ctr"/>
              <a:r>
                <a:rPr lang="en-US" sz="1400" b="1">
                  <a:solidFill>
                    <a:srgbClr val="990000"/>
                  </a:solidFill>
                  <a:latin typeface="Arial" pitchFamily="34" charset="0"/>
                </a:rPr>
                <a:t>Información</a:t>
              </a:r>
            </a:p>
            <a:p>
              <a:pPr algn="ctr"/>
              <a:r>
                <a:rPr lang="en-US" sz="1200">
                  <a:solidFill>
                    <a:srgbClr val="990000"/>
                  </a:solidFill>
                  <a:latin typeface="Arial" pitchFamily="34" charset="0"/>
                </a:rPr>
                <a:t>Qué, Quién,</a:t>
              </a:r>
            </a:p>
            <a:p>
              <a:pPr algn="ctr"/>
              <a:r>
                <a:rPr lang="en-US" sz="1200">
                  <a:solidFill>
                    <a:srgbClr val="990000"/>
                  </a:solidFill>
                  <a:latin typeface="Arial" pitchFamily="34" charset="0"/>
                </a:rPr>
                <a:t>Dónde, Cuándo</a:t>
              </a:r>
            </a:p>
          </p:txBody>
        </p:sp>
        <p:sp>
          <p:nvSpPr>
            <p:cNvPr id="60432" name="Text Box 16"/>
            <p:cNvSpPr txBox="1">
              <a:spLocks noChangeArrowheads="1"/>
            </p:cNvSpPr>
            <p:nvPr/>
          </p:nvSpPr>
          <p:spPr bwMode="auto">
            <a:xfrm rot="734324">
              <a:off x="2169" y="2432"/>
              <a:ext cx="860" cy="307"/>
            </a:xfrm>
            <a:prstGeom prst="rect">
              <a:avLst/>
            </a:prstGeom>
            <a:noFill/>
            <a:ln w="9525">
              <a:noFill/>
              <a:miter lim="800000"/>
              <a:headEnd/>
              <a:tailEnd/>
            </a:ln>
            <a:effectLst/>
          </p:spPr>
          <p:txBody>
            <a:bodyPr wrap="none">
              <a:spAutoFit/>
            </a:bodyPr>
            <a:lstStyle/>
            <a:p>
              <a:pPr algn="ctr"/>
              <a:r>
                <a:rPr lang="en-US" sz="1400" b="1">
                  <a:solidFill>
                    <a:srgbClr val="FF3300"/>
                  </a:solidFill>
                  <a:latin typeface="Arial" pitchFamily="34" charset="0"/>
                </a:rPr>
                <a:t>Conocimiento</a:t>
              </a:r>
            </a:p>
            <a:p>
              <a:pPr algn="ctr"/>
              <a:r>
                <a:rPr lang="en-US" sz="1200">
                  <a:solidFill>
                    <a:srgbClr val="FF3300"/>
                  </a:solidFill>
                  <a:latin typeface="Arial" pitchFamily="34" charset="0"/>
                </a:rPr>
                <a:t>Cómo</a:t>
              </a:r>
            </a:p>
          </p:txBody>
        </p:sp>
        <p:sp>
          <p:nvSpPr>
            <p:cNvPr id="60433" name="Text Box 17"/>
            <p:cNvSpPr txBox="1">
              <a:spLocks noChangeArrowheads="1"/>
            </p:cNvSpPr>
            <p:nvPr/>
          </p:nvSpPr>
          <p:spPr bwMode="auto">
            <a:xfrm rot="-2456906">
              <a:off x="2972" y="2346"/>
              <a:ext cx="788" cy="288"/>
            </a:xfrm>
            <a:prstGeom prst="rect">
              <a:avLst/>
            </a:prstGeom>
            <a:noFill/>
            <a:ln w="9525">
              <a:noFill/>
              <a:miter lim="800000"/>
              <a:headEnd/>
              <a:tailEnd/>
            </a:ln>
            <a:effectLst/>
          </p:spPr>
          <p:txBody>
            <a:bodyPr>
              <a:spAutoFit/>
            </a:bodyPr>
            <a:lstStyle/>
            <a:p>
              <a:pPr algn="ctr"/>
              <a:r>
                <a:rPr lang="en-US" sz="1200" b="1">
                  <a:solidFill>
                    <a:srgbClr val="FF3300"/>
                  </a:solidFill>
                  <a:latin typeface="Arial" pitchFamily="34" charset="0"/>
                </a:rPr>
                <a:t>Conocimiento</a:t>
              </a:r>
            </a:p>
            <a:p>
              <a:pPr algn="ctr"/>
              <a:r>
                <a:rPr lang="en-US" sz="1200" b="1">
                  <a:solidFill>
                    <a:srgbClr val="FF3300"/>
                  </a:solidFill>
                  <a:latin typeface="Arial" pitchFamily="34" charset="0"/>
                </a:rPr>
                <a:t>Cómo</a:t>
              </a:r>
              <a:endParaRPr lang="en-US" sz="1800">
                <a:solidFill>
                  <a:srgbClr val="FF3300"/>
                </a:solidFill>
                <a:latin typeface="Arial" pitchFamily="34" charset="0"/>
              </a:endParaRPr>
            </a:p>
          </p:txBody>
        </p:sp>
        <p:sp>
          <p:nvSpPr>
            <p:cNvPr id="60434" name="Text Box 18"/>
            <p:cNvSpPr txBox="1">
              <a:spLocks noChangeArrowheads="1"/>
            </p:cNvSpPr>
            <p:nvPr/>
          </p:nvSpPr>
          <p:spPr bwMode="auto">
            <a:xfrm rot="438791">
              <a:off x="2551" y="1890"/>
              <a:ext cx="329" cy="212"/>
            </a:xfrm>
            <a:prstGeom prst="rect">
              <a:avLst/>
            </a:prstGeom>
            <a:noFill/>
            <a:ln w="9525">
              <a:noFill/>
              <a:miter lim="800000"/>
              <a:headEnd/>
              <a:tailEnd/>
            </a:ln>
            <a:effectLst/>
          </p:spPr>
          <p:txBody>
            <a:bodyPr wrap="none">
              <a:spAutoFit/>
            </a:bodyPr>
            <a:lstStyle/>
            <a:p>
              <a:r>
                <a:rPr lang="es-ES" sz="1600" b="1">
                  <a:solidFill>
                    <a:schemeClr val="accent2"/>
                  </a:solidFill>
                  <a:latin typeface="Arial" pitchFamily="34" charset="0"/>
                </a:rPr>
                <a:t>Por</a:t>
              </a:r>
              <a:endParaRPr lang="en-US" sz="1600" b="1">
                <a:solidFill>
                  <a:schemeClr val="accent2"/>
                </a:solidFill>
                <a:latin typeface="Arial" pitchFamily="34" charset="0"/>
              </a:endParaRPr>
            </a:p>
          </p:txBody>
        </p:sp>
        <p:sp>
          <p:nvSpPr>
            <p:cNvPr id="60435" name="Text Box 19"/>
            <p:cNvSpPr txBox="1">
              <a:spLocks noChangeArrowheads="1"/>
            </p:cNvSpPr>
            <p:nvPr/>
          </p:nvSpPr>
          <p:spPr bwMode="auto">
            <a:xfrm rot="-2482324">
              <a:off x="2947" y="1824"/>
              <a:ext cx="365" cy="212"/>
            </a:xfrm>
            <a:prstGeom prst="rect">
              <a:avLst/>
            </a:prstGeom>
            <a:noFill/>
            <a:ln w="9525">
              <a:noFill/>
              <a:miter lim="800000"/>
              <a:headEnd/>
              <a:tailEnd/>
            </a:ln>
            <a:effectLst/>
          </p:spPr>
          <p:txBody>
            <a:bodyPr wrap="none">
              <a:spAutoFit/>
            </a:bodyPr>
            <a:lstStyle/>
            <a:p>
              <a:r>
                <a:rPr lang="en-US" sz="1600" b="1">
                  <a:solidFill>
                    <a:schemeClr val="accent2"/>
                  </a:solidFill>
                  <a:latin typeface="Arial" pitchFamily="34" charset="0"/>
                </a:rPr>
                <a:t>Qué</a:t>
              </a:r>
            </a:p>
          </p:txBody>
        </p:sp>
        <p:sp>
          <p:nvSpPr>
            <p:cNvPr id="60436" name="Line 20"/>
            <p:cNvSpPr>
              <a:spLocks noChangeShapeType="1"/>
            </p:cNvSpPr>
            <p:nvPr/>
          </p:nvSpPr>
          <p:spPr bwMode="auto">
            <a:xfrm flipH="1" flipV="1">
              <a:off x="1392" y="1296"/>
              <a:ext cx="0" cy="2160"/>
            </a:xfrm>
            <a:prstGeom prst="line">
              <a:avLst/>
            </a:prstGeom>
            <a:noFill/>
            <a:ln w="9525">
              <a:solidFill>
                <a:schemeClr val="tx1"/>
              </a:solidFill>
              <a:round/>
              <a:headEnd/>
              <a:tailEnd type="triangle" w="med" len="med"/>
            </a:ln>
            <a:effectLst/>
          </p:spPr>
          <p:txBody>
            <a:bodyPr/>
            <a:lstStyle/>
            <a:p>
              <a:endParaRPr lang="en-US"/>
            </a:p>
          </p:txBody>
        </p:sp>
      </p:grpSp>
      <p:sp>
        <p:nvSpPr>
          <p:cNvPr id="60437" name="Text Box 21"/>
          <p:cNvSpPr txBox="1">
            <a:spLocks noChangeArrowheads="1"/>
          </p:cNvSpPr>
          <p:nvPr/>
        </p:nvSpPr>
        <p:spPr bwMode="auto">
          <a:xfrm rot="-5378868">
            <a:off x="-433388" y="3305176"/>
            <a:ext cx="3794125" cy="730250"/>
          </a:xfrm>
          <a:prstGeom prst="rect">
            <a:avLst/>
          </a:prstGeom>
          <a:noFill/>
          <a:ln w="9525">
            <a:noFill/>
            <a:miter lim="800000"/>
            <a:headEnd/>
            <a:tailEnd/>
          </a:ln>
          <a:effectLst/>
        </p:spPr>
        <p:txBody>
          <a:bodyPr wrap="none">
            <a:spAutoFit/>
          </a:bodyPr>
          <a:lstStyle/>
          <a:p>
            <a:r>
              <a:rPr lang="en-US" sz="1400" b="1">
                <a:solidFill>
                  <a:srgbClr val="990000"/>
                </a:solidFill>
                <a:latin typeface="Arial" pitchFamily="34" charset="0"/>
              </a:rPr>
              <a:t>From assimilation</a:t>
            </a:r>
            <a:r>
              <a:rPr lang="en-US" sz="1400" b="1">
                <a:latin typeface="Arial" pitchFamily="34" charset="0"/>
              </a:rPr>
              <a:t>,</a:t>
            </a:r>
          </a:p>
          <a:p>
            <a:r>
              <a:rPr lang="en-US" sz="1400" b="1">
                <a:solidFill>
                  <a:srgbClr val="FF3300"/>
                </a:solidFill>
                <a:latin typeface="Arial" pitchFamily="34" charset="0"/>
              </a:rPr>
              <a:t>through memorizing</a:t>
            </a:r>
          </a:p>
          <a:p>
            <a:r>
              <a:rPr lang="en-US" sz="1400" b="1">
                <a:solidFill>
                  <a:schemeClr val="accent2"/>
                </a:solidFill>
                <a:latin typeface="Arial" pitchFamily="34" charset="0"/>
              </a:rPr>
              <a:t>to transformation into new insight &amp; action</a:t>
            </a:r>
          </a:p>
        </p:txBody>
      </p:sp>
      <p:sp>
        <p:nvSpPr>
          <p:cNvPr id="60438" name="Rectangle 22"/>
          <p:cNvSpPr>
            <a:spLocks noGrp="1" noChangeArrowheads="1"/>
          </p:cNvSpPr>
          <p:nvPr>
            <p:ph type="title"/>
          </p:nvPr>
        </p:nvSpPr>
        <p:spPr>
          <a:xfrm>
            <a:off x="381000" y="228600"/>
            <a:ext cx="7620000" cy="990600"/>
          </a:xfrm>
          <a:noFill/>
          <a:ln/>
        </p:spPr>
        <p:txBody>
          <a:bodyPr/>
          <a:lstStyle/>
          <a:p>
            <a:pPr marL="838200" indent="-838200"/>
            <a:r>
              <a:rPr lang="en-US" sz="2400" b="1" i="1">
                <a:solidFill>
                  <a:srgbClr val="FC842A"/>
                </a:solidFill>
              </a:rPr>
              <a:t>Conceptos útiles para el punto de partida de la iniciativa</a:t>
            </a:r>
            <a:br>
              <a:rPr lang="en-US" sz="2400" b="1" i="1">
                <a:solidFill>
                  <a:srgbClr val="FC842A"/>
                </a:solidFill>
              </a:rPr>
            </a:br>
            <a:r>
              <a:rPr lang="en-US" sz="2400" b="1" i="1">
                <a:solidFill>
                  <a:srgbClr val="FC842A"/>
                </a:solidFill>
              </a:rPr>
              <a:t>La pirámide del conocimiento</a:t>
            </a:r>
            <a:r>
              <a:rPr lang="en-US" sz="2000" b="1">
                <a:solidFill>
                  <a:srgbClr val="FC842A"/>
                </a:solidFill>
                <a:latin typeface="Arial" pitchFamily="34" charset="0"/>
              </a:rPr>
              <a:t/>
            </a:r>
            <a:br>
              <a:rPr lang="en-US" sz="2000" b="1">
                <a:solidFill>
                  <a:srgbClr val="FC842A"/>
                </a:solidFill>
                <a:latin typeface="Arial" pitchFamily="34" charset="0"/>
              </a:rPr>
            </a:br>
            <a:endParaRPr lang="en-US" sz="2000" b="1">
              <a:solidFill>
                <a:srgbClr val="FC842A"/>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body" idx="1"/>
          </p:nvPr>
        </p:nvSpPr>
        <p:spPr>
          <a:xfrm>
            <a:off x="228600" y="2133600"/>
            <a:ext cx="8458200" cy="3581400"/>
          </a:xfrm>
        </p:spPr>
        <p:txBody>
          <a:bodyPr/>
          <a:lstStyle/>
          <a:p>
            <a:pPr>
              <a:buFontTx/>
              <a:buNone/>
            </a:pPr>
            <a:endParaRPr lang="en-US" sz="2000"/>
          </a:p>
          <a:p>
            <a:pPr lvl="1"/>
            <a:endParaRPr lang="en-US" sz="1800"/>
          </a:p>
          <a:p>
            <a:pPr lvl="1"/>
            <a:endParaRPr lang="en-US" sz="1800"/>
          </a:p>
        </p:txBody>
      </p:sp>
      <p:sp>
        <p:nvSpPr>
          <p:cNvPr id="39942" name="Text Box 6"/>
          <p:cNvSpPr txBox="1">
            <a:spLocks noChangeArrowheads="1"/>
          </p:cNvSpPr>
          <p:nvPr/>
        </p:nvSpPr>
        <p:spPr bwMode="auto">
          <a:xfrm>
            <a:off x="228600" y="1082675"/>
            <a:ext cx="8229600" cy="822325"/>
          </a:xfrm>
          <a:prstGeom prst="rect">
            <a:avLst/>
          </a:prstGeom>
          <a:noFill/>
          <a:ln w="9525">
            <a:noFill/>
            <a:miter lim="800000"/>
            <a:headEnd/>
            <a:tailEnd/>
          </a:ln>
          <a:effectLst/>
        </p:spPr>
        <p:txBody>
          <a:bodyPr>
            <a:spAutoFit/>
          </a:bodyPr>
          <a:lstStyle/>
          <a:p>
            <a:pPr>
              <a:buFontTx/>
              <a:buChar char="•"/>
            </a:pPr>
            <a:r>
              <a:rPr lang="en-US"/>
              <a:t>Se ocupa de transformar el conocimiento y la experiencia en </a:t>
            </a:r>
            <a:r>
              <a:rPr lang="en-US">
                <a:solidFill>
                  <a:srgbClr val="FC842A"/>
                </a:solidFill>
              </a:rPr>
              <a:t>acción nueva y mejorada</a:t>
            </a:r>
          </a:p>
        </p:txBody>
      </p:sp>
      <p:sp>
        <p:nvSpPr>
          <p:cNvPr id="39943" name="AutoShape 7"/>
          <p:cNvSpPr>
            <a:spLocks noChangeArrowheads="1"/>
          </p:cNvSpPr>
          <p:nvPr/>
        </p:nvSpPr>
        <p:spPr bwMode="auto">
          <a:xfrm>
            <a:off x="4238625" y="1676400"/>
            <a:ext cx="333375" cy="533400"/>
          </a:xfrm>
          <a:prstGeom prst="downArrow">
            <a:avLst>
              <a:gd name="adj1" fmla="val 50000"/>
              <a:gd name="adj2" fmla="val 40000"/>
            </a:avLst>
          </a:prstGeom>
          <a:solidFill>
            <a:srgbClr val="FF6600"/>
          </a:solidFill>
          <a:ln w="9525">
            <a:solidFill>
              <a:schemeClr val="tx1"/>
            </a:solidFill>
            <a:miter lim="800000"/>
            <a:headEnd/>
            <a:tailEnd/>
          </a:ln>
          <a:effectLst/>
        </p:spPr>
        <p:txBody>
          <a:bodyPr wrap="none" anchor="ctr"/>
          <a:lstStyle/>
          <a:p>
            <a:endParaRPr lang="en-US"/>
          </a:p>
        </p:txBody>
      </p:sp>
      <p:sp>
        <p:nvSpPr>
          <p:cNvPr id="39944" name="Text Box 8"/>
          <p:cNvSpPr txBox="1">
            <a:spLocks noChangeArrowheads="1"/>
          </p:cNvSpPr>
          <p:nvPr/>
        </p:nvSpPr>
        <p:spPr bwMode="auto">
          <a:xfrm>
            <a:off x="228600" y="3706813"/>
            <a:ext cx="8686800" cy="2940050"/>
          </a:xfrm>
          <a:prstGeom prst="rect">
            <a:avLst/>
          </a:prstGeom>
          <a:noFill/>
          <a:ln w="9525">
            <a:noFill/>
            <a:miter lim="800000"/>
            <a:headEnd/>
            <a:tailEnd/>
          </a:ln>
          <a:effectLst/>
        </p:spPr>
        <p:txBody>
          <a:bodyPr>
            <a:spAutoFit/>
          </a:bodyPr>
          <a:lstStyle/>
          <a:p>
            <a:pPr>
              <a:lnSpc>
                <a:spcPct val="130000"/>
              </a:lnSpc>
              <a:buFontTx/>
              <a:buChar char="•"/>
            </a:pPr>
            <a:r>
              <a:rPr lang="es-ES" b="1"/>
              <a:t>El contexto de aprendizaje</a:t>
            </a:r>
            <a:r>
              <a:rPr lang="es-ES"/>
              <a:t> consiste en proveer de un espacio y un tiempo para que emerja el nuevo significado</a:t>
            </a:r>
          </a:p>
          <a:p>
            <a:pPr>
              <a:lnSpc>
                <a:spcPct val="130000"/>
              </a:lnSpc>
            </a:pPr>
            <a:endParaRPr lang="es-ES"/>
          </a:p>
          <a:p>
            <a:pPr>
              <a:lnSpc>
                <a:spcPct val="130000"/>
              </a:lnSpc>
              <a:buFontTx/>
              <a:buChar char="•"/>
            </a:pPr>
            <a:r>
              <a:rPr lang="es-ES" b="1"/>
              <a:t>La organización que aprende</a:t>
            </a:r>
            <a:r>
              <a:rPr lang="es-ES"/>
              <a:t> se centra en implementar el intercambio efectivo de conocimiento y lo utiliza para conseguir los objetivos organizacionales</a:t>
            </a:r>
          </a:p>
        </p:txBody>
      </p:sp>
      <p:sp>
        <p:nvSpPr>
          <p:cNvPr id="39945" name="Text Box 9"/>
          <p:cNvSpPr txBox="1">
            <a:spLocks noChangeArrowheads="1"/>
          </p:cNvSpPr>
          <p:nvPr/>
        </p:nvSpPr>
        <p:spPr bwMode="auto">
          <a:xfrm>
            <a:off x="152400" y="2286000"/>
            <a:ext cx="8991600" cy="822325"/>
          </a:xfrm>
          <a:prstGeom prst="rect">
            <a:avLst/>
          </a:prstGeom>
          <a:noFill/>
          <a:ln w="9525">
            <a:noFill/>
            <a:miter lim="800000"/>
            <a:headEnd/>
            <a:tailEnd/>
          </a:ln>
          <a:effectLst/>
        </p:spPr>
        <p:txBody>
          <a:bodyPr>
            <a:spAutoFit/>
          </a:bodyPr>
          <a:lstStyle/>
          <a:p>
            <a:pPr>
              <a:buFontTx/>
              <a:buChar char="•"/>
            </a:pPr>
            <a:r>
              <a:rPr lang="en-US"/>
              <a:t>Requiere de un proceso de interacción y socialización humana, más que sistemas tecnológicos.  Personas y organizaciones pueden aprender</a:t>
            </a:r>
          </a:p>
        </p:txBody>
      </p:sp>
      <p:sp>
        <p:nvSpPr>
          <p:cNvPr id="39947" name="Rectangle 11"/>
          <p:cNvSpPr>
            <a:spLocks noGrp="1" noChangeArrowheads="1"/>
          </p:cNvSpPr>
          <p:nvPr>
            <p:ph type="title"/>
          </p:nvPr>
        </p:nvSpPr>
        <p:spPr>
          <a:xfrm>
            <a:off x="381000" y="76200"/>
            <a:ext cx="7543800" cy="914400"/>
          </a:xfrm>
          <a:noFill/>
          <a:ln/>
        </p:spPr>
        <p:txBody>
          <a:bodyPr/>
          <a:lstStyle/>
          <a:p>
            <a:pPr marL="838200" indent="-838200"/>
            <a:r>
              <a:rPr lang="en-US" sz="2400" b="1" i="1">
                <a:solidFill>
                  <a:srgbClr val="FC842A"/>
                </a:solidFill>
              </a:rPr>
              <a:t>Conceptos útiles para el punto de partida de la iniciativa</a:t>
            </a:r>
            <a:br>
              <a:rPr lang="en-US" sz="2400" b="1" i="1">
                <a:solidFill>
                  <a:srgbClr val="FC842A"/>
                </a:solidFill>
              </a:rPr>
            </a:br>
            <a:r>
              <a:rPr lang="en-US" sz="2400" b="1" i="1">
                <a:solidFill>
                  <a:srgbClr val="FC842A"/>
                </a:solidFill>
              </a:rPr>
              <a:t>El aprendizaje</a:t>
            </a:r>
          </a:p>
        </p:txBody>
      </p:sp>
      <p:graphicFrame>
        <p:nvGraphicFramePr>
          <p:cNvPr id="39949" name="Object 13"/>
          <p:cNvGraphicFramePr>
            <a:graphicFrameLocks noChangeAspect="1"/>
          </p:cNvGraphicFramePr>
          <p:nvPr/>
        </p:nvGraphicFramePr>
        <p:xfrm>
          <a:off x="7924800" y="76200"/>
          <a:ext cx="1044575" cy="1104900"/>
        </p:xfrm>
        <a:graphic>
          <a:graphicData uri="http://schemas.openxmlformats.org/presentationml/2006/ole">
            <p:oleObj spid="_x0000_s39949" name="Photo Editor Photo" r:id="rId4" imgW="4971429" imgH="5257143"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fill="hold"/>
                                        <p:tgtEl>
                                          <p:spTgt spid="39943"/>
                                        </p:tgtEl>
                                        <p:attrNameLst>
                                          <p:attrName>ppt_x</p:attrName>
                                        </p:attrNameLst>
                                      </p:cBhvr>
                                      <p:tavLst>
                                        <p:tav tm="0">
                                          <p:val>
                                            <p:strVal val="#ppt_x"/>
                                          </p:val>
                                        </p:tav>
                                        <p:tav tm="100000">
                                          <p:val>
                                            <p:strVal val="#ppt_x"/>
                                          </p:val>
                                        </p:tav>
                                      </p:tavLst>
                                    </p:anim>
                                    <p:anim calcmode="lin" valueType="num">
                                      <p:cBhvr additive="base">
                                        <p:cTn id="8" dur="500" fill="hold"/>
                                        <p:tgtEl>
                                          <p:spTgt spid="3994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9945"/>
                                        </p:tgtEl>
                                        <p:attrNameLst>
                                          <p:attrName>style.visibility</p:attrName>
                                        </p:attrNameLst>
                                      </p:cBhvr>
                                      <p:to>
                                        <p:strVal val="visible"/>
                                      </p:to>
                                    </p:set>
                                    <p:anim calcmode="lin" valueType="num">
                                      <p:cBhvr additive="base">
                                        <p:cTn id="12" dur="500" fill="hold"/>
                                        <p:tgtEl>
                                          <p:spTgt spid="39945"/>
                                        </p:tgtEl>
                                        <p:attrNameLst>
                                          <p:attrName>ppt_x</p:attrName>
                                        </p:attrNameLst>
                                      </p:cBhvr>
                                      <p:tavLst>
                                        <p:tav tm="0">
                                          <p:val>
                                            <p:strVal val="#ppt_x"/>
                                          </p:val>
                                        </p:tav>
                                        <p:tav tm="100000">
                                          <p:val>
                                            <p:strVal val="#ppt_x"/>
                                          </p:val>
                                        </p:tav>
                                      </p:tavLst>
                                    </p:anim>
                                    <p:anim calcmode="lin" valueType="num">
                                      <p:cBhvr additive="base">
                                        <p:cTn id="13" dur="500" fill="hold"/>
                                        <p:tgtEl>
                                          <p:spTgt spid="3994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944"/>
                                        </p:tgtEl>
                                        <p:attrNameLst>
                                          <p:attrName>style.visibility</p:attrName>
                                        </p:attrNameLst>
                                      </p:cBhvr>
                                      <p:to>
                                        <p:strVal val="visible"/>
                                      </p:to>
                                    </p:set>
                                    <p:anim calcmode="lin" valueType="num">
                                      <p:cBhvr additive="base">
                                        <p:cTn id="18" dur="500" fill="hold"/>
                                        <p:tgtEl>
                                          <p:spTgt spid="39944"/>
                                        </p:tgtEl>
                                        <p:attrNameLst>
                                          <p:attrName>ppt_x</p:attrName>
                                        </p:attrNameLst>
                                      </p:cBhvr>
                                      <p:tavLst>
                                        <p:tav tm="0">
                                          <p:val>
                                            <p:strVal val="0-#ppt_w/2"/>
                                          </p:val>
                                        </p:tav>
                                        <p:tav tm="100000">
                                          <p:val>
                                            <p:strVal val="#ppt_x"/>
                                          </p:val>
                                        </p:tav>
                                      </p:tavLst>
                                    </p:anim>
                                    <p:anim calcmode="lin" valueType="num">
                                      <p:cBhvr additive="base">
                                        <p:cTn id="19" dur="500" fill="hold"/>
                                        <p:tgtEl>
                                          <p:spTgt spid="399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P spid="39944" grpId="0" autoUpdateAnimBg="0"/>
      <p:bldP spid="3994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body" idx="1"/>
          </p:nvPr>
        </p:nvSpPr>
        <p:spPr>
          <a:xfrm>
            <a:off x="228600" y="2133600"/>
            <a:ext cx="8458200" cy="3581400"/>
          </a:xfrm>
        </p:spPr>
        <p:txBody>
          <a:bodyPr/>
          <a:lstStyle/>
          <a:p>
            <a:pPr>
              <a:buFontTx/>
              <a:buNone/>
            </a:pPr>
            <a:endParaRPr lang="en-US" sz="2000"/>
          </a:p>
          <a:p>
            <a:pPr lvl="1"/>
            <a:endParaRPr lang="en-US" sz="1800"/>
          </a:p>
          <a:p>
            <a:pPr lvl="1"/>
            <a:endParaRPr lang="en-US" sz="1800"/>
          </a:p>
        </p:txBody>
      </p:sp>
      <p:sp>
        <p:nvSpPr>
          <p:cNvPr id="46086" name="Text Box 6"/>
          <p:cNvSpPr txBox="1">
            <a:spLocks noChangeArrowheads="1"/>
          </p:cNvSpPr>
          <p:nvPr/>
        </p:nvSpPr>
        <p:spPr bwMode="auto">
          <a:xfrm>
            <a:off x="457200" y="4114800"/>
            <a:ext cx="8169275" cy="2647950"/>
          </a:xfrm>
          <a:prstGeom prst="rect">
            <a:avLst/>
          </a:prstGeom>
          <a:noFill/>
          <a:ln w="9525">
            <a:noFill/>
            <a:miter lim="800000"/>
            <a:headEnd/>
            <a:tailEnd/>
          </a:ln>
          <a:effectLst/>
        </p:spPr>
        <p:txBody>
          <a:bodyPr>
            <a:spAutoFit/>
          </a:bodyPr>
          <a:lstStyle/>
          <a:p>
            <a:r>
              <a:rPr lang="es-ES" b="1">
                <a:solidFill>
                  <a:srgbClr val="FC842A"/>
                </a:solidFill>
              </a:rPr>
              <a:t>Qué pueden hacer</a:t>
            </a:r>
          </a:p>
          <a:p>
            <a:pPr>
              <a:buFontTx/>
              <a:buChar char="•"/>
            </a:pPr>
            <a:r>
              <a:rPr lang="es-ES"/>
              <a:t>Establecer objetivos de aprendizaje</a:t>
            </a:r>
          </a:p>
          <a:p>
            <a:pPr>
              <a:buFontTx/>
              <a:buChar char="•"/>
            </a:pPr>
            <a:r>
              <a:rPr lang="es-ES"/>
              <a:t>Organizar eventos de aprendizaje:</a:t>
            </a:r>
          </a:p>
          <a:p>
            <a:pPr lvl="1">
              <a:buFontTx/>
              <a:buChar char="•"/>
            </a:pPr>
            <a:r>
              <a:rPr lang="es-ES"/>
              <a:t>Actividades presenciales como clases formales, talleres, redes colaborativas de aprendizaje</a:t>
            </a:r>
          </a:p>
          <a:p>
            <a:pPr lvl="1">
              <a:buFontTx/>
              <a:buChar char="•"/>
            </a:pPr>
            <a:r>
              <a:rPr lang="es-ES"/>
              <a:t>Visitas de campo, pasantías, inmersiones</a:t>
            </a:r>
          </a:p>
          <a:p>
            <a:pPr>
              <a:buFontTx/>
              <a:buChar char="•"/>
            </a:pPr>
            <a:r>
              <a:rPr lang="es-ES"/>
              <a:t>Producir material de aprendizaje</a:t>
            </a:r>
          </a:p>
        </p:txBody>
      </p:sp>
      <p:sp>
        <p:nvSpPr>
          <p:cNvPr id="46088" name="Text Box 8"/>
          <p:cNvSpPr txBox="1">
            <a:spLocks noChangeArrowheads="1"/>
          </p:cNvSpPr>
          <p:nvPr/>
        </p:nvSpPr>
        <p:spPr bwMode="auto">
          <a:xfrm>
            <a:off x="650875" y="914400"/>
            <a:ext cx="8188325" cy="2903538"/>
          </a:xfrm>
          <a:prstGeom prst="rect">
            <a:avLst/>
          </a:prstGeom>
          <a:noFill/>
          <a:ln w="9525">
            <a:noFill/>
            <a:miter lim="800000"/>
            <a:headEnd/>
            <a:tailEnd/>
          </a:ln>
          <a:effectLst/>
        </p:spPr>
        <p:txBody>
          <a:bodyPr>
            <a:spAutoFit/>
          </a:bodyPr>
          <a:lstStyle/>
          <a:p>
            <a:pPr>
              <a:lnSpc>
                <a:spcPct val="110000"/>
              </a:lnSpc>
            </a:pPr>
            <a:r>
              <a:rPr lang="es-ES" b="1">
                <a:solidFill>
                  <a:srgbClr val="FC842A"/>
                </a:solidFill>
              </a:rPr>
              <a:t>Qué son</a:t>
            </a:r>
          </a:p>
          <a:p>
            <a:pPr>
              <a:lnSpc>
                <a:spcPct val="110000"/>
              </a:lnSpc>
              <a:buFontTx/>
              <a:buChar char="•"/>
            </a:pPr>
            <a:r>
              <a:rPr lang="es-ES"/>
              <a:t>Un grupo multidisciplinar de personas, de participación voluntaria, sin jerarquía, facilitado, promovido y cuyo objetivo es aprender a través:</a:t>
            </a:r>
          </a:p>
          <a:p>
            <a:pPr lvl="1">
              <a:lnSpc>
                <a:spcPct val="110000"/>
              </a:lnSpc>
              <a:buFontTx/>
              <a:buChar char="•"/>
            </a:pPr>
            <a:r>
              <a:rPr lang="es-ES"/>
              <a:t>Vincular conocimiento interno y externo</a:t>
            </a:r>
          </a:p>
          <a:p>
            <a:pPr lvl="1">
              <a:lnSpc>
                <a:spcPct val="110000"/>
              </a:lnSpc>
              <a:buFontTx/>
              <a:buChar char="•"/>
            </a:pPr>
            <a:r>
              <a:rPr lang="es-ES"/>
              <a:t>Práctica reflexiva a partir de las diferentes experiencias:</a:t>
            </a:r>
          </a:p>
          <a:p>
            <a:pPr>
              <a:lnSpc>
                <a:spcPct val="110000"/>
              </a:lnSpc>
            </a:pPr>
            <a:r>
              <a:rPr lang="es-ES"/>
              <a:t>	Presencial o virtual</a:t>
            </a:r>
          </a:p>
        </p:txBody>
      </p:sp>
      <p:sp>
        <p:nvSpPr>
          <p:cNvPr id="46090" name="Rectangle 10"/>
          <p:cNvSpPr>
            <a:spLocks noGrp="1" noChangeArrowheads="1"/>
          </p:cNvSpPr>
          <p:nvPr>
            <p:ph type="title"/>
          </p:nvPr>
        </p:nvSpPr>
        <p:spPr>
          <a:xfrm>
            <a:off x="381000" y="76200"/>
            <a:ext cx="7848600" cy="914400"/>
          </a:xfrm>
          <a:noFill/>
          <a:ln/>
        </p:spPr>
        <p:txBody>
          <a:bodyPr/>
          <a:lstStyle/>
          <a:p>
            <a:pPr marL="838200" indent="-838200"/>
            <a:r>
              <a:rPr lang="en-US" sz="2400" b="1" i="1">
                <a:solidFill>
                  <a:srgbClr val="FC842A"/>
                </a:solidFill>
              </a:rPr>
              <a:t>Conceptos útiles para el punto de partida de la iniciativa</a:t>
            </a:r>
            <a:br>
              <a:rPr lang="en-US" sz="2400" b="1" i="1">
                <a:solidFill>
                  <a:srgbClr val="FC842A"/>
                </a:solidFill>
              </a:rPr>
            </a:br>
            <a:r>
              <a:rPr lang="en-US" sz="2400" b="1" i="1">
                <a:solidFill>
                  <a:srgbClr val="FC842A"/>
                </a:solidFill>
              </a:rPr>
              <a:t>Las comunidades de práctica o aprendizaje</a:t>
            </a:r>
          </a:p>
        </p:txBody>
      </p:sp>
      <p:graphicFrame>
        <p:nvGraphicFramePr>
          <p:cNvPr id="46092" name="Object 12"/>
          <p:cNvGraphicFramePr>
            <a:graphicFrameLocks noChangeAspect="1"/>
          </p:cNvGraphicFramePr>
          <p:nvPr/>
        </p:nvGraphicFramePr>
        <p:xfrm>
          <a:off x="7924800" y="76200"/>
          <a:ext cx="1044575" cy="1104900"/>
        </p:xfrm>
        <a:graphic>
          <a:graphicData uri="http://schemas.openxmlformats.org/presentationml/2006/ole">
            <p:oleObj spid="_x0000_s46092" name="Photo Editor Photo" r:id="rId4" imgW="4971429" imgH="5257143"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 calcmode="lin" valueType="num">
                                      <p:cBhvr additive="base">
                                        <p:cTn id="7" dur="500" fill="hold"/>
                                        <p:tgtEl>
                                          <p:spTgt spid="46086"/>
                                        </p:tgtEl>
                                        <p:attrNameLst>
                                          <p:attrName>ppt_x</p:attrName>
                                        </p:attrNameLst>
                                      </p:cBhvr>
                                      <p:tavLst>
                                        <p:tav tm="0">
                                          <p:val>
                                            <p:strVal val="0-#ppt_w/2"/>
                                          </p:val>
                                        </p:tav>
                                        <p:tav tm="100000">
                                          <p:val>
                                            <p:strVal val="#ppt_x"/>
                                          </p:val>
                                        </p:tav>
                                      </p:tavLst>
                                    </p:anim>
                                    <p:anim calcmode="lin" valueType="num">
                                      <p:cBhvr additive="base">
                                        <p:cTn id="8"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1772</TotalTime>
  <Words>2368</Words>
  <Application>Microsoft Office PowerPoint</Application>
  <PresentationFormat>On-screen Show (4:3)</PresentationFormat>
  <Paragraphs>243</Paragraphs>
  <Slides>19</Slides>
  <Notes>19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4" baseType="lpstr">
      <vt:lpstr>Times New Roman</vt:lpstr>
      <vt:lpstr>Arial</vt:lpstr>
      <vt:lpstr>Default Design</vt:lpstr>
      <vt:lpstr>Microsoft Excel Chart</vt:lpstr>
      <vt:lpstr>Microsoft Photo Editor 3.0 Photo</vt:lpstr>
      <vt:lpstr>LOS AVANCES Y RETOS DE LA GESTIÓN DEL CONOCIMIENTO PARA EL DESARROLLO  IDEAS PRELIMINARES EN EL FOMIN    Clúster Contabilidad y Auditoría  Auditorio Andrés Bello Sede BID/FOMIN 9 de noviembre de 2006 </vt:lpstr>
      <vt:lpstr>CUATRO IDEAS CLAVE</vt:lpstr>
      <vt:lpstr>PLAN DE LA SESIÓN</vt:lpstr>
      <vt:lpstr>El conocimiento</vt:lpstr>
      <vt:lpstr>Características de la sociedad del conocimiento</vt:lpstr>
      <vt:lpstr>Conceptos útiles para el punto de partida de la iniciativa Los sistemas de gestión del conocimiento</vt:lpstr>
      <vt:lpstr>Conceptos útiles para el punto de partida de la iniciativa La pirámide del conocimiento </vt:lpstr>
      <vt:lpstr>Conceptos útiles para el punto de partida de la iniciativa El aprendizaje</vt:lpstr>
      <vt:lpstr>Conceptos útiles para el punto de partida de la iniciativa Las comunidades de práctica o aprendizaje</vt:lpstr>
      <vt:lpstr>Por qué emprendemos la iniciativa de gestión del conocimiento (1)</vt:lpstr>
      <vt:lpstr>Por qué emprendemos la iniciativa de gestión del conocimiento (2)</vt:lpstr>
      <vt:lpstr>Avances en la gestión del conocimiento para el desarrollo (1)</vt:lpstr>
      <vt:lpstr>Avances en la gestión del conocimiento para el desarrollo (2)</vt:lpstr>
      <vt:lpstr>Retos en la gestión del conocimiento para el desarrollo (1)</vt:lpstr>
      <vt:lpstr>Slide 15</vt:lpstr>
      <vt:lpstr>Retos en la gestión del conocimiento para el desarrollo (2)</vt:lpstr>
      <vt:lpstr>Qué hemos hecho a la luz de los avances y retos generales</vt:lpstr>
      <vt:lpstr>Qué estamos haciendo a la luz de los avances y retos generales Ideas preliminares</vt:lpstr>
      <vt:lpstr>  Es necesario darse cuenta que tenemos más que un martillo   Muchas gracias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LOS AVANCES Y RETOS DE LA GESTIÓN DEL CONOCIMIENTO PARA EL DESARROLLO  IDEAS PRELIMIARES DE LA EXPERIENCIA DEL FOMIN*   1a FERIA NACIONAL DEL CONOCIMIENTO San Salvador 25-26 de octubre de 2006 CENTRO EDUCATIVO Y CULTURAL FEPADE Antiguo Cuscatlán EL SALVADOR</dc:title>
  <dc:creator>HELPDESK</dc:creator>
  <cp:lastModifiedBy>anarod</cp:lastModifiedBy>
  <cp:revision>46</cp:revision>
  <dcterms:created xsi:type="dcterms:W3CDTF">2006-10-22T11:53:09Z</dcterms:created>
  <dcterms:modified xsi:type="dcterms:W3CDTF">2010-07-12T00:46:26Z</dcterms:modified>
</cp:coreProperties>
</file>