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6" r:id="rId3"/>
    <p:sldId id="423" r:id="rId4"/>
    <p:sldId id="401" r:id="rId5"/>
    <p:sldId id="400" r:id="rId6"/>
    <p:sldId id="420" r:id="rId7"/>
    <p:sldId id="426" r:id="rId8"/>
    <p:sldId id="391" r:id="rId9"/>
    <p:sldId id="392" r:id="rId10"/>
    <p:sldId id="431" r:id="rId11"/>
    <p:sldId id="395" r:id="rId12"/>
    <p:sldId id="397" r:id="rId13"/>
    <p:sldId id="427" r:id="rId14"/>
    <p:sldId id="399" r:id="rId15"/>
    <p:sldId id="425" r:id="rId16"/>
    <p:sldId id="387" r:id="rId17"/>
    <p:sldId id="388" r:id="rId18"/>
    <p:sldId id="377" r:id="rId19"/>
    <p:sldId id="429" r:id="rId20"/>
    <p:sldId id="407" r:id="rId21"/>
    <p:sldId id="408" r:id="rId22"/>
    <p:sldId id="428" r:id="rId23"/>
    <p:sldId id="419" r:id="rId24"/>
    <p:sldId id="358" r:id="rId25"/>
    <p:sldId id="430" r:id="rId26"/>
  </p:sldIdLst>
  <p:sldSz cx="9144000" cy="6858000" type="screen4x3"/>
  <p:notesSz cx="6881813" cy="9296400"/>
  <p:embeddedFontLst>
    <p:embeddedFont>
      <p:font typeface="Tahoma" pitchFamily="34" charset="0"/>
      <p:regular r:id="rId29"/>
      <p:bold r:id="rId30"/>
    </p:embeddedFont>
    <p:embeddedFont>
      <p:font typeface="Arial Unicode MS" pitchFamily="34" charset="-128"/>
      <p:regular r:id="rId31"/>
    </p:embeddedFont>
    <p:embeddedFont>
      <p:font typeface="Verdana" pitchFamily="3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99"/>
    <a:srgbClr val="FF5050"/>
    <a:srgbClr val="CCFFCC"/>
    <a:srgbClr val="00CC00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3" autoAdjust="0"/>
    <p:restoredTop sz="76684" autoAdjust="0"/>
  </p:normalViewPr>
  <p:slideViewPr>
    <p:cSldViewPr>
      <p:cViewPr>
        <p:scale>
          <a:sx n="50" d="100"/>
          <a:sy n="50" d="100"/>
        </p:scale>
        <p:origin x="-834" y="-480"/>
      </p:cViewPr>
      <p:guideLst>
        <p:guide orient="horz" pos="9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2" y="-90"/>
      </p:cViewPr>
      <p:guideLst>
        <p:guide orient="horz" pos="2929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8842375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</a:defRPr>
            </a:lvl1pPr>
          </a:lstStyle>
          <a:p>
            <a:fld id="{D3AA10FF-D489-4313-AE43-A4F73510AF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1" tIns="46505" rIns="93011" bIns="46505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1" tIns="46505" rIns="93011" bIns="46505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1" tIns="46505" rIns="93011" bIns="46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1" tIns="46505" rIns="93011" bIns="46505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29675"/>
            <a:ext cx="2981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1" tIns="46505" rIns="93011" bIns="46505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fld id="{56887F84-DCCF-4F23-B636-2EFD8F6C7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39BED-4996-493A-9B13-225472BAE220}" type="slidenum">
              <a:rPr lang="en-US"/>
              <a:pPr/>
              <a:t>1</a:t>
            </a:fld>
            <a:endParaRPr lang="en-US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A4566-622F-4124-ABD7-C0CB7C499A1E}" type="slidenum">
              <a:rPr lang="en-US"/>
              <a:pPr/>
              <a:t>10</a:t>
            </a:fld>
            <a:endParaRPr lang="en-US"/>
          </a:p>
        </p:txBody>
      </p:sp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00"/>
              </a:buClr>
            </a:pPr>
            <a:endParaRPr lang="es-E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C1D0F-FD1C-4B5F-B511-B64C1C9E4CA2}" type="slidenum">
              <a:rPr lang="en-US"/>
              <a:pPr/>
              <a:t>11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FF9900"/>
              </a:buClr>
              <a:buFont typeface="Wingdings" pitchFamily="2" charset="2"/>
              <a:buNone/>
            </a:pPr>
            <a:endParaRPr lang="es-ES"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3E435-3193-41A6-A483-D748AB78CC67}" type="slidenum">
              <a:rPr lang="en-US"/>
              <a:pPr/>
              <a:t>12</a:t>
            </a:fld>
            <a:endParaRPr 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F534B-72CA-4AFC-8A33-98FFC4CA0164}" type="slidenum">
              <a:rPr lang="en-US"/>
              <a:pPr/>
              <a:t>14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FB104-4636-46AE-8022-67FC1C9297DA}" type="slidenum">
              <a:rPr lang="en-US"/>
              <a:pPr/>
              <a:t>15</a:t>
            </a:fld>
            <a:endParaRPr lang="en-US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2001D-7235-41F0-B20B-D14880E76B44}" type="slidenum">
              <a:rPr lang="en-US"/>
              <a:pPr/>
              <a:t>16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5D082-2872-4E4F-A0CF-43586F7B2606}" type="slidenum">
              <a:rPr lang="en-US"/>
              <a:pPr/>
              <a:t>17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1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E8C21-BB7D-4834-98D6-128B8386816D}" type="slidenum">
              <a:rPr lang="en-US"/>
              <a:pPr/>
              <a:t>18</a:t>
            </a:fld>
            <a:endParaRPr lang="en-US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E2C2A-133B-4FC7-A73A-5C3B6D329E4C}" type="slidenum">
              <a:rPr lang="en-US"/>
              <a:pPr/>
              <a:t>19</a:t>
            </a:fld>
            <a:endParaRPr lang="en-US"/>
          </a:p>
        </p:txBody>
      </p:sp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0B97F-9AD0-4396-9B44-EB4441975E11}" type="slidenum">
              <a:rPr lang="en-US"/>
              <a:pPr/>
              <a:t>20</a:t>
            </a:fld>
            <a:endParaRPr lang="en-US"/>
          </a:p>
        </p:txBody>
      </p:sp>
      <p:sp>
        <p:nvSpPr>
          <p:cNvPr id="324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0551F-F5C3-4DFF-A5D5-502EB2900D3D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FDA03-706D-4611-95D7-CA7CCB13F353}" type="slidenum">
              <a:rPr lang="en-US"/>
              <a:pPr/>
              <a:t>21</a:t>
            </a:fld>
            <a:endParaRPr 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E9063-CEF8-4A7E-93FD-306717C8289D}" type="slidenum">
              <a:rPr lang="en-US"/>
              <a:pPr/>
              <a:t>22</a:t>
            </a:fld>
            <a:endParaRPr lang="en-US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6A53E-4CC3-4108-A953-ED20929C677F}" type="slidenum">
              <a:rPr lang="en-US"/>
              <a:pPr/>
              <a:t>23</a:t>
            </a:fld>
            <a:endParaRPr lang="en-US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92A8A-E522-4BDE-8B87-15EA7A4EBFD3}" type="slidenum">
              <a:rPr lang="en-US"/>
              <a:pPr/>
              <a:t>24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AF73F-0961-4768-83DA-E56B262AE405}" type="slidenum">
              <a:rPr lang="en-US"/>
              <a:pPr/>
              <a:t>25</a:t>
            </a:fld>
            <a:endParaRPr lang="en-US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4323C-B348-4C20-9978-17B957157950}" type="slidenum">
              <a:rPr lang="en-US"/>
              <a:pPr/>
              <a:t>3</a:t>
            </a:fld>
            <a:endParaRPr lang="en-US"/>
          </a:p>
        </p:txBody>
      </p:sp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897AF-F482-43F7-BEBA-EB618A25FFBC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32156-5FA1-4084-BDF1-581B374C0B6C}" type="slidenum">
              <a:rPr lang="en-US"/>
              <a:pPr/>
              <a:t>5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" sz="10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AB93-52B8-4B54-AD50-2EDBE08A7FA6}" type="slidenum">
              <a:rPr lang="en-US"/>
              <a:pPr/>
              <a:t>6</a:t>
            </a:fld>
            <a:endParaRPr lang="en-US"/>
          </a:p>
        </p:txBody>
      </p:sp>
      <p:sp>
        <p:nvSpPr>
          <p:cNvPr id="3481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676D2-0641-4D4A-A1B8-A7002F745B2A}" type="slidenum">
              <a:rPr lang="en-US"/>
              <a:pPr/>
              <a:t>7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F8757-C5F6-4912-9E9A-4AB8FA4635B4}" type="slidenum">
              <a:rPr lang="en-US"/>
              <a:pPr/>
              <a:t>8</a:t>
            </a:fld>
            <a:endParaRPr 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s-ES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8FFA4-D207-462A-B0FB-B3A863DC861E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00"/>
              </a:buClr>
            </a:pPr>
            <a:endParaRPr lang="es-ES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7750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77508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7509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77510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1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2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3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4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4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9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1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6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7561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562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77563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64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65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66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56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7756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6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7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757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57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757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757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7575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7045291-DAA0-48BC-841F-A34260741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5EF1B-FDF9-4714-BDD4-B884CCE52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67239-6371-42A8-8685-3021E192B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6796-234D-436A-8D9A-61E74880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A338C-6AA1-4D9B-9DFE-4A039707A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C7BDD-419D-40FE-8018-9A2864D5B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3D41B-931A-45DC-AFFD-26A94ACA9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51D89-CB6E-4BCE-AFD3-214D3AEDA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3ADC-4D5A-479A-8453-321962DAF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8B5A-D4FE-477C-AEEB-A9B94EB94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D3CE5-CBF1-4F70-9A21-81BB6215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7648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7648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48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8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8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8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8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49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6507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50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0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2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3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653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53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6540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4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42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4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4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43728BF4-7E9D-4C80-B59B-2238A9658C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hyperlink" Target="http://www.iadb.org/mif/v2/accounting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C9EC7FD-CA5B-45CF-ACD5-D0D0FFF077D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077200" cy="1371600"/>
          </a:xfrm>
        </p:spPr>
        <p:txBody>
          <a:bodyPr/>
          <a:lstStyle/>
          <a:p>
            <a:pPr algn="ctr"/>
            <a:r>
              <a:rPr lang="es-ES_tradnl" sz="4000" b="1">
                <a:solidFill>
                  <a:srgbClr val="0000CC"/>
                </a:solidFill>
              </a:rPr>
              <a:t>FUTURO DEL CLUSTER DE CONTABILIDA Y AUDITORIA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33400"/>
            <a:ext cx="7010400" cy="838200"/>
          </a:xfrm>
        </p:spPr>
        <p:txBody>
          <a:bodyPr/>
          <a:lstStyle/>
          <a:p>
            <a:pPr algn="ctr"/>
            <a:r>
              <a:rPr lang="es-ES_tradnl" sz="2400" b="1">
                <a:solidFill>
                  <a:srgbClr val="0000CC"/>
                </a:solidFill>
              </a:rPr>
              <a:t>Fondo Multilateral de Inversiones </a:t>
            </a:r>
            <a:br>
              <a:rPr lang="es-ES_tradnl" sz="2400" b="1">
                <a:solidFill>
                  <a:srgbClr val="0000CC"/>
                </a:solidFill>
              </a:rPr>
            </a:br>
            <a:r>
              <a:rPr lang="es-ES_tradnl" sz="2400" b="1">
                <a:solidFill>
                  <a:srgbClr val="0000CC"/>
                </a:solidFill>
              </a:rPr>
              <a:t>- FOMIN-</a:t>
            </a:r>
            <a:endParaRPr lang="es-ES" sz="2400" b="1">
              <a:solidFill>
                <a:srgbClr val="0000CC"/>
              </a:solidFill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848600" y="381000"/>
          <a:ext cx="719138" cy="914400"/>
        </p:xfrm>
        <a:graphic>
          <a:graphicData uri="http://schemas.openxmlformats.org/presentationml/2006/ole">
            <p:oleObj spid="_x0000_s2057" name="Photo Editor Photo" r:id="rId4" imgW="942857" imgH="1200318" progId="MSPhotoEd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33400" y="3276600"/>
            <a:ext cx="8153400" cy="228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99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2063" name="Picture 15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241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57200" y="45720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>
                <a:solidFill>
                  <a:srgbClr val="0000CC"/>
                </a:solidFill>
              </a:rPr>
              <a:t>REUNIÓN CLÚSTER DE CONTABILIDAD Y AUDITORIA 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0000CC"/>
                </a:solidFill>
              </a:rPr>
              <a:t>Washington, D.C.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0000CC"/>
                </a:solidFill>
              </a:rPr>
              <a:t>9 de Noviembre de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7BE4-4294-454A-A4E1-EA5FD30CDD95}" type="slidenum">
              <a:rPr lang="en-US"/>
              <a:pPr/>
              <a:t>10</a:t>
            </a:fld>
            <a:endParaRPr lang="en-US"/>
          </a:p>
        </p:txBody>
      </p:sp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762000" y="304800"/>
            <a:ext cx="78486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buClr>
                <a:srgbClr val="FF9900"/>
              </a:buClr>
            </a:pPr>
            <a:r>
              <a:rPr lang="es-ES_tradnl" sz="3600"/>
              <a:t>	</a:t>
            </a:r>
            <a:r>
              <a:rPr lang="es-ES_tradnl" sz="3600">
                <a:solidFill>
                  <a:srgbClr val="0000CC"/>
                </a:solidFill>
              </a:rPr>
              <a:t>Proyectos que están bajo consideración</a:t>
            </a:r>
            <a:r>
              <a:rPr lang="es-ES_tradnl" sz="3200">
                <a:solidFill>
                  <a:srgbClr val="0000CC"/>
                </a:solidFill>
              </a:rPr>
              <a:t>:</a:t>
            </a:r>
            <a:r>
              <a:rPr lang="es-ES_tradnl">
                <a:solidFill>
                  <a:srgbClr val="0000CC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El Salvador			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Regional (Bahamas, Barbados, Belice, y Guyana) 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Brasil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Guatemala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39B4-2639-43D0-8127-ED0C8225554E}" type="slidenum">
              <a:rPr lang="en-US"/>
              <a:pPr/>
              <a:t>11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914400"/>
          </a:xfrm>
        </p:spPr>
        <p:txBody>
          <a:bodyPr/>
          <a:lstStyle/>
          <a:p>
            <a:pPr marL="838200" indent="-838200"/>
            <a:r>
              <a:rPr lang="es-ES_tradnl" sz="3200" b="1">
                <a:solidFill>
                  <a:srgbClr val="FF9900"/>
                </a:solidFill>
              </a:rPr>
              <a:t>El cluster cerrará a finales del 2007.</a:t>
            </a:r>
            <a:br>
              <a:rPr lang="es-ES_tradnl" sz="3200" b="1">
                <a:solidFill>
                  <a:srgbClr val="FF9900"/>
                </a:solidFill>
              </a:rPr>
            </a:br>
            <a:r>
              <a:rPr lang="es-ES_tradnl" sz="3200" b="1">
                <a:solidFill>
                  <a:srgbClr val="FF9900"/>
                </a:solidFill>
              </a:rPr>
              <a:t>¿Qué significa esto?</a:t>
            </a:r>
          </a:p>
        </p:txBody>
      </p:sp>
      <p:sp>
        <p:nvSpPr>
          <p:cNvPr id="286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s-ES_tradnl" sz="3600">
                <a:solidFill>
                  <a:srgbClr val="0000CC"/>
                </a:solidFill>
              </a:rPr>
              <a:t>	En el 2007, se concluirá el esfuerzo de </a:t>
            </a:r>
            <a:r>
              <a:rPr lang="es-ES_tradnl" sz="3600" b="1">
                <a:solidFill>
                  <a:srgbClr val="0000CC"/>
                </a:solidFill>
              </a:rPr>
              <a:t>identificación y preparación activa</a:t>
            </a:r>
            <a:r>
              <a:rPr lang="es-ES_tradnl" sz="3600">
                <a:solidFill>
                  <a:srgbClr val="0000CC"/>
                </a:solidFill>
              </a:rPr>
              <a:t> de proyectos.  </a:t>
            </a:r>
          </a:p>
          <a:p>
            <a:pPr marL="609600" indent="-609600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s-ES_tradnl" sz="3600">
                <a:solidFill>
                  <a:srgbClr val="0000CC"/>
                </a:solidFill>
              </a:rPr>
              <a:t>	Sin embargo se continuará con </a:t>
            </a:r>
            <a:r>
              <a:rPr lang="es-ES_tradnl" sz="3600" b="1">
                <a:solidFill>
                  <a:srgbClr val="0000CC"/>
                </a:solidFill>
              </a:rPr>
              <a:t>actividades del cluster</a:t>
            </a:r>
            <a:r>
              <a:rPr lang="es-ES_tradnl" sz="3600">
                <a:solidFill>
                  <a:srgbClr val="0000CC"/>
                </a:solidFill>
              </a:rPr>
              <a:t> para fomentar el intercambio entre los ejecutores, captación de mejores prácticas y evaluación de resultados e impacto.</a:t>
            </a:r>
            <a:endParaRPr lang="es-E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45A-F0CF-4D64-ABC4-AD7E5A17D8FA}" type="slidenum">
              <a:rPr lang="en-US"/>
              <a:pPr/>
              <a:t>12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marL="838200" indent="-838200"/>
            <a:r>
              <a:rPr lang="es-ES_tradnl" sz="2800" b="1">
                <a:solidFill>
                  <a:srgbClr val="FF9900"/>
                </a:solidFill>
                <a:cs typeface="Times New Roman" pitchFamily="18" charset="0"/>
              </a:rPr>
              <a:t>Ejemplos de actividades que continuarán</a:t>
            </a:r>
            <a:endParaRPr lang="es-ES" sz="2800" b="1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289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endParaRPr lang="es-ES_tradnl" b="1" u="sng"/>
          </a:p>
          <a:p>
            <a:r>
              <a:rPr lang="es-ES_tradnl" b="1">
                <a:solidFill>
                  <a:srgbClr val="000099"/>
                </a:solidFill>
              </a:rPr>
              <a:t>Reuniones anuales</a:t>
            </a:r>
          </a:p>
          <a:p>
            <a:r>
              <a:rPr lang="es-ES_tradnl" b="1">
                <a:solidFill>
                  <a:srgbClr val="000099"/>
                </a:solidFill>
              </a:rPr>
              <a:t>Contratación de asesor técnico para proveer asistencia técnica puntual</a:t>
            </a:r>
            <a:endParaRPr lang="es-ES_tradnl" sz="2000" b="1">
              <a:solidFill>
                <a:srgbClr val="000099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s-ES_tradnl" b="1">
                <a:solidFill>
                  <a:srgbClr val="000099"/>
                </a:solidFill>
              </a:rPr>
              <a:t>Coordinación con actores internacionales</a:t>
            </a:r>
          </a:p>
          <a:p>
            <a:pPr>
              <a:buClr>
                <a:srgbClr val="FF9900"/>
              </a:buClr>
              <a:buFontTx/>
              <a:buNone/>
            </a:pPr>
            <a:r>
              <a:rPr lang="es-ES_tradnl" sz="2800" b="1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EB6-A9D7-4A5A-8D8F-20597F13E86E}" type="slidenum">
              <a:rPr lang="en-US"/>
              <a:pPr/>
              <a:t>13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solidFill>
                  <a:srgbClr val="FF9900"/>
                </a:solidFill>
              </a:rPr>
              <a:t>Estrategia de Continuidad</a:t>
            </a:r>
          </a:p>
        </p:txBody>
      </p:sp>
      <p:sp>
        <p:nvSpPr>
          <p:cNvPr id="365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1628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_tradnl">
                <a:solidFill>
                  <a:srgbClr val="0000CC"/>
                </a:solidFill>
              </a:rPr>
              <a:t>Eventualmente las actividades también concluirán su período de ejecución.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>
                <a:solidFill>
                  <a:srgbClr val="0000CC"/>
                </a:solidFill>
              </a:rPr>
              <a:t>	Si los miembros lo desean, </a:t>
            </a:r>
            <a:r>
              <a:rPr lang="es-ES_tradnl" b="1">
                <a:solidFill>
                  <a:srgbClr val="0000CC"/>
                </a:solidFill>
              </a:rPr>
              <a:t>a través del cluster</a:t>
            </a:r>
            <a:r>
              <a:rPr lang="es-ES_tradnl">
                <a:solidFill>
                  <a:srgbClr val="0000CC"/>
                </a:solidFill>
              </a:rPr>
              <a:t> habría que pensar en cómo podemos darle mayor continuidad a los resultados logrados a través de los proyectos para lograr las metas deseadas.</a:t>
            </a:r>
            <a:r>
              <a:rPr lang="es-ES_tradnl"/>
              <a:t> </a:t>
            </a:r>
            <a:endParaRPr lang="es-ES_tradnl" b="1"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</a:pPr>
            <a:endParaRPr lang="es-ES_tradnl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312B-989B-4425-B4F3-29C6AC4ED6F3}" type="slidenum">
              <a:rPr lang="en-US"/>
              <a:pPr/>
              <a:t>14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algn="ctr"/>
            <a:r>
              <a:rPr lang="es-ES" sz="3200" b="1">
                <a:solidFill>
                  <a:srgbClr val="FF9900"/>
                </a:solidFill>
              </a:rPr>
              <a:t>Reunión Interinstitucional </a:t>
            </a:r>
            <a:br>
              <a:rPr lang="es-ES" sz="3200" b="1">
                <a:solidFill>
                  <a:srgbClr val="FF9900"/>
                </a:solidFill>
              </a:rPr>
            </a:br>
            <a:r>
              <a:rPr lang="es-ES" sz="3200" b="1">
                <a:solidFill>
                  <a:srgbClr val="FF9900"/>
                </a:solidFill>
              </a:rPr>
              <a:t>del 5 de Octubre</a:t>
            </a:r>
            <a:r>
              <a:rPr lang="es-ES" sz="4000" b="1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293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800600"/>
          </a:xfrm>
        </p:spPr>
        <p:txBody>
          <a:bodyPr/>
          <a:lstStyle/>
          <a:p>
            <a:pPr>
              <a:buClr>
                <a:srgbClr val="FF9900"/>
              </a:buClr>
              <a:buFont typeface="Wingdings" pitchFamily="2" charset="2"/>
              <a:buNone/>
            </a:pPr>
            <a:r>
              <a:rPr lang="es-ES_tradnl"/>
              <a:t>	</a:t>
            </a:r>
          </a:p>
          <a:p>
            <a:pPr>
              <a:buClr>
                <a:srgbClr val="FF9900"/>
              </a:buClr>
              <a:buFont typeface="Wingdings" pitchFamily="2" charset="2"/>
              <a:buNone/>
            </a:pPr>
            <a:r>
              <a:rPr lang="es-ES_tradnl"/>
              <a:t>	</a:t>
            </a:r>
            <a:r>
              <a:rPr lang="es-ES_tradnl">
                <a:solidFill>
                  <a:srgbClr val="0000CC"/>
                </a:solidFill>
              </a:rPr>
              <a:t>Se convocó al IASB, IFAC, y Banco Mundial para intercambiar perspectivas e impresiones del progreso que se ha logrado en la región con respecto a la adopción/convergencia y aplicación de la NIIF y NIA en la región.</a:t>
            </a:r>
            <a:r>
              <a:rPr lang="es-ES_tradnl"/>
              <a:t> </a:t>
            </a:r>
            <a:endParaRPr lang="es-ES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0974-1A78-47CD-B252-3852A2BA1EDD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1143000"/>
          </a:xfrm>
        </p:spPr>
        <p:txBody>
          <a:bodyPr/>
          <a:lstStyle/>
          <a:p>
            <a:pPr algn="ctr"/>
            <a:r>
              <a:rPr lang="es-ES_tradnl" sz="2800" b="1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357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01000" cy="4876800"/>
          </a:xfrm>
        </p:spPr>
        <p:txBody>
          <a:bodyPr/>
          <a:lstStyle/>
          <a:p>
            <a:pPr algn="ctr">
              <a:buClr>
                <a:srgbClr val="FF9900"/>
              </a:buClr>
              <a:buFont typeface="Wingdings" pitchFamily="2" charset="2"/>
              <a:buNone/>
            </a:pPr>
            <a:r>
              <a:rPr lang="es-ES_tradnl" sz="2000" b="1">
                <a:solidFill>
                  <a:srgbClr val="FF9900"/>
                </a:solidFill>
              </a:rPr>
              <a:t>	</a:t>
            </a:r>
          </a:p>
          <a:p>
            <a:pPr algn="ctr">
              <a:buClr>
                <a:srgbClr val="FF9900"/>
              </a:buClr>
              <a:buFont typeface="Wingdings" pitchFamily="2" charset="2"/>
              <a:buNone/>
            </a:pPr>
            <a:endParaRPr lang="es-ES_tradnl" sz="4000" b="1">
              <a:solidFill>
                <a:srgbClr val="FF9900"/>
              </a:solidFill>
            </a:endParaRPr>
          </a:p>
          <a:p>
            <a:pPr algn="ctr">
              <a:buClr>
                <a:srgbClr val="FF9900"/>
              </a:buClr>
              <a:buFont typeface="Wingdings" pitchFamily="2" charset="2"/>
              <a:buNone/>
            </a:pPr>
            <a:r>
              <a:rPr lang="es-ES_tradnl" sz="4000" b="1">
                <a:solidFill>
                  <a:srgbClr val="FF9900"/>
                </a:solidFill>
              </a:rPr>
              <a:t>Temas Identificados </a:t>
            </a:r>
            <a:br>
              <a:rPr lang="es-ES_tradnl" sz="4000" b="1">
                <a:solidFill>
                  <a:srgbClr val="FF9900"/>
                </a:solidFill>
              </a:rPr>
            </a:br>
            <a:r>
              <a:rPr lang="es-ES_tradnl" sz="4000" b="1">
                <a:solidFill>
                  <a:srgbClr val="FF9900"/>
                </a:solidFill>
              </a:rPr>
              <a:t>durante la Reunión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609600" y="4267200"/>
            <a:ext cx="8153400" cy="228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99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DDE3-C705-4534-8D85-C73DB2066A60}" type="slidenum">
              <a:rPr lang="en-US"/>
              <a:pPr/>
              <a:t>16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s-ES_tradnl" sz="3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3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Falta de Conocimiento de las Normas y sus Beneficios entre Entes Claves</a:t>
            </a:r>
            <a:endParaRPr lang="en-US" sz="28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3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F9900"/>
              </a:buClr>
              <a:buFont typeface="Wingdings" pitchFamily="2" charset="2"/>
              <a:buChar char="Ø"/>
            </a:pPr>
            <a:r>
              <a:rPr lang="es-ES">
                <a:solidFill>
                  <a:srgbClr val="0000CC"/>
                </a:solidFill>
              </a:rPr>
              <a:t> 	Hay una cadena de actores muy extensa 	que se requiere concientizar para poder 	lograr incentivar los cambios necesarios 	para una adopción completa y aplicación 	efectiva de las NIIF y NIA. 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F9900"/>
              </a:buClr>
              <a:buFont typeface="Wingdings" pitchFamily="2" charset="2"/>
              <a:buChar char="Ø"/>
            </a:pPr>
            <a:r>
              <a:rPr lang="es-ES">
                <a:solidFill>
                  <a:srgbClr val="0000CC"/>
                </a:solidFill>
              </a:rPr>
              <a:t>	Para que el proceso de adopción y 	aplicación se exitoso se necesita la 	participación y apoyo de la profesión, 	sector público, sector empresarial, y 	académico. 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1066800" y="1447800"/>
            <a:ext cx="7391400" cy="762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000099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6924-CF3D-4791-9FF4-888E8E3AD365}" type="slidenum">
              <a:rPr lang="en-US"/>
              <a:pPr/>
              <a:t>17</a:t>
            </a:fld>
            <a:endParaRPr lang="en-US"/>
          </a:p>
        </p:txBody>
      </p:sp>
      <p:sp>
        <p:nvSpPr>
          <p:cNvPr id="265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b="1">
                <a:solidFill>
                  <a:srgbClr val="0000CC"/>
                </a:solidFill>
              </a:rPr>
              <a:t>Hay que identificar las entidades con el interés y capacidad para influenciar e incentivar la participación y apoyo de los demás.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b="1">
                <a:solidFill>
                  <a:srgbClr val="0000CC"/>
                </a:solidFill>
              </a:rPr>
              <a:t>Convendría identificar los “stakeholders” clave.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b="1">
                <a:solidFill>
                  <a:srgbClr val="0000CC"/>
                </a:solidFill>
              </a:rPr>
              <a:t>¿Cómo se logra el apoyo de las entidades regulatorias?</a:t>
            </a:r>
          </a:p>
          <a:p>
            <a:pPr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b="1">
                <a:solidFill>
                  <a:srgbClr val="0000CC"/>
                </a:solidFill>
              </a:rPr>
              <a:t>¿Convendría comprometer a representantes de los “Big 4”?</a:t>
            </a:r>
            <a:endParaRPr lang="es-ES_tradnl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§"/>
            </a:pPr>
            <a:endParaRPr lang="es-ES" sz="28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1066800" y="1447800"/>
            <a:ext cx="7391400" cy="762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000099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Se requiere un agente de cambio que lidere el proceso de adopción y aplicación.</a:t>
            </a:r>
            <a:endParaRPr lang="es-ES" sz="32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A10D-601F-4FEE-BD6B-D3EF9C799F65}" type="slidenum">
              <a:rPr lang="en-US"/>
              <a:pPr/>
              <a:t>18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r>
              <a:rPr lang="es-ES_tradnl" sz="32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Oferta y Demanda de</a:t>
            </a:r>
            <a:r>
              <a:rPr lang="es-ES_tradnl" sz="40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NIIF y NIA</a:t>
            </a:r>
            <a:endParaRPr lang="en-US" sz="4000">
              <a:solidFill>
                <a:srgbClr val="FF9900"/>
              </a:solidFill>
            </a:endParaRPr>
          </a:p>
        </p:txBody>
      </p:sp>
      <p:sp>
        <p:nvSpPr>
          <p:cNvPr id="234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r>
              <a:rPr lang="es-ES_tradnl" sz="3600">
                <a:solidFill>
                  <a:srgbClr val="0000CC"/>
                </a:solidFill>
              </a:rPr>
              <a:t> ¿Cuán aplicables son las NIIF y NIA a la gran parte de empresas (PyMEs) de los países de la región.</a:t>
            </a:r>
          </a:p>
          <a:p>
            <a:r>
              <a:rPr lang="es-ES_tradnl" sz="3600">
                <a:solidFill>
                  <a:srgbClr val="0000CC"/>
                </a:solidFill>
              </a:rPr>
              <a:t> ¿Existen conflictos con la regulación y las normas?</a:t>
            </a:r>
          </a:p>
          <a:p>
            <a:r>
              <a:rPr lang="es-ES_tradnl" sz="3600">
                <a:solidFill>
                  <a:srgbClr val="0000CC"/>
                </a:solidFill>
              </a:rPr>
              <a:t> ¿El costo de la aplicación está afectando la demanda?</a:t>
            </a:r>
          </a:p>
          <a:p>
            <a:endParaRPr lang="es-ES_tradnl" sz="3600">
              <a:solidFill>
                <a:srgbClr val="0000CC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1066800" y="1219200"/>
            <a:ext cx="7391400" cy="762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000099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B5E-6C1D-498D-93B8-4B305FF2AA1A}" type="slidenum">
              <a:rPr lang="en-US"/>
              <a:pPr/>
              <a:t>19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r>
              <a:rPr lang="es-ES_tradnl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Profesión mayor organización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369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r>
              <a:rPr lang="es-ES_tradnl" sz="3600">
                <a:solidFill>
                  <a:srgbClr val="0000CC"/>
                </a:solidFill>
              </a:rPr>
              <a:t> Institutos requiere proveer servicios para que los profesionales cumplan con ciertos estándares de calidad cuando ejercen en la profesión</a:t>
            </a:r>
          </a:p>
          <a:p>
            <a:r>
              <a:rPr lang="es-ES_tradnl" sz="3600">
                <a:solidFill>
                  <a:srgbClr val="0000CC"/>
                </a:solidFill>
              </a:rPr>
              <a:t>Institutos requiere fortalecimiento para enfrentar desafíos de la aplicación de NIIF y NIA.</a:t>
            </a:r>
          </a:p>
          <a:p>
            <a:pPr>
              <a:buFont typeface="Wingdings" pitchFamily="2" charset="2"/>
              <a:buNone/>
            </a:pPr>
            <a:endParaRPr lang="es-ES_tradnl" sz="3600">
              <a:solidFill>
                <a:srgbClr val="0000CC"/>
              </a:solidFill>
            </a:endParaRPr>
          </a:p>
          <a:p>
            <a:endParaRPr lang="es-ES_tradnl">
              <a:solidFill>
                <a:srgbClr val="0000CC"/>
              </a:solidFill>
            </a:endParaRPr>
          </a:p>
          <a:p>
            <a:endParaRPr lang="es-ES_tradnl" sz="3600">
              <a:solidFill>
                <a:srgbClr val="0000CC"/>
              </a:solidFill>
            </a:endParaRP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1066800" y="1219200"/>
            <a:ext cx="7391400" cy="762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000099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Normal3" dir="t"/>
          </a:scene3d>
          <a:sp3d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A2B5-C7F5-427B-97D0-5E76F07F42FA}" type="slidenum">
              <a:rPr lang="en-US"/>
              <a:pPr/>
              <a:t>2</a:t>
            </a:fld>
            <a:endParaRPr lang="en-US"/>
          </a:p>
        </p:txBody>
      </p:sp>
      <p:sp>
        <p:nvSpPr>
          <p:cNvPr id="333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05800" cy="2895600"/>
          </a:xfrm>
        </p:spPr>
        <p:txBody>
          <a:bodyPr/>
          <a:lstStyle/>
          <a:p>
            <a:pPr marL="609600" indent="-609600">
              <a:buClr>
                <a:srgbClr val="FF9900"/>
              </a:buClr>
              <a:buFont typeface="Wingdings" pitchFamily="2" charset="2"/>
              <a:buNone/>
            </a:pPr>
            <a:r>
              <a:rPr lang="es-ES_tradnl" sz="2800"/>
              <a:t>	</a:t>
            </a:r>
            <a:endParaRPr lang="es-ES_tradnl" sz="2800">
              <a:solidFill>
                <a:srgbClr val="0000CC"/>
              </a:solidFill>
            </a:endParaRPr>
          </a:p>
          <a:p>
            <a:pPr marL="609600" indent="-609600">
              <a:buClr>
                <a:srgbClr val="FF9900"/>
              </a:buClr>
              <a:buFont typeface="Wingdings" pitchFamily="2" charset="2"/>
              <a:buNone/>
            </a:pPr>
            <a:r>
              <a:rPr lang="es-ES_tradnl" sz="2800">
                <a:solidFill>
                  <a:srgbClr val="0000CC"/>
                </a:solidFill>
              </a:rPr>
              <a:t>	En el FOMIN, el concepto de </a:t>
            </a:r>
            <a:r>
              <a:rPr lang="es-ES" sz="2800">
                <a:solidFill>
                  <a:srgbClr val="0000CC"/>
                </a:solidFill>
              </a:rPr>
              <a:t>los</a:t>
            </a:r>
            <a:r>
              <a:rPr lang="es-ES_tradnl" sz="2800">
                <a:solidFill>
                  <a:srgbClr val="0000CC"/>
                </a:solidFill>
              </a:rPr>
              <a:t> clusters (o grupos de proyectos) se concibió en 2001 como una forma de </a:t>
            </a:r>
            <a:r>
              <a:rPr lang="es-ES_tradnl" sz="2800" b="1">
                <a:solidFill>
                  <a:srgbClr val="0000CC"/>
                </a:solidFill>
              </a:rPr>
              <a:t>aumentar el impacto</a:t>
            </a:r>
            <a:r>
              <a:rPr lang="es-ES_tradnl" sz="2800">
                <a:solidFill>
                  <a:srgbClr val="0000CC"/>
                </a:solidFill>
              </a:rPr>
              <a:t> de los proyectos FOMIN en la región y </a:t>
            </a:r>
            <a:r>
              <a:rPr lang="es-ES_tradnl" sz="2800" b="1">
                <a:solidFill>
                  <a:srgbClr val="0000CC"/>
                </a:solidFill>
              </a:rPr>
              <a:t>captar mejor lecciones aprendidas</a:t>
            </a:r>
            <a:r>
              <a:rPr lang="es-ES_tradnl" sz="2800">
                <a:solidFill>
                  <a:srgbClr val="0000CC"/>
                </a:solidFill>
              </a:rPr>
              <a:t>.</a:t>
            </a:r>
            <a:endParaRPr lang="en-US" sz="2800">
              <a:solidFill>
                <a:srgbClr val="0000CC"/>
              </a:solidFill>
            </a:endParaRPr>
          </a:p>
          <a:p>
            <a:pPr marL="609600" indent="-609600">
              <a:buClr>
                <a:srgbClr val="FF9900"/>
              </a:buClr>
              <a:buFont typeface="Wingdings" pitchFamily="2" charset="2"/>
              <a:buNone/>
            </a:pPr>
            <a:endParaRPr lang="en-US" sz="2800">
              <a:solidFill>
                <a:srgbClr val="0000CC"/>
              </a:solidFill>
            </a:endParaRPr>
          </a:p>
          <a:p>
            <a:pPr marL="609600" indent="-609600">
              <a:buClr>
                <a:srgbClr val="FF9900"/>
              </a:buClr>
              <a:buFont typeface="Wingdings" pitchFamily="2" charset="2"/>
              <a:buNone/>
            </a:pP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Un poco de historia….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4FF-6D1C-4BC7-90F1-B9C2991366AD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CC"/>
                </a:solidFill>
              </a:rPr>
              <a:t>PROP</a:t>
            </a:r>
            <a:r>
              <a:rPr lang="es-ES" b="1">
                <a:solidFill>
                  <a:srgbClr val="0000CC"/>
                </a:solidFill>
              </a:rPr>
              <a:t>ÓSITOS: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200" b="1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Realizar los cambios necesarios para contar con una “infraestructura” de un sistema contable adecuado demora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Se requiere un cronograma específico con una definición de metas, fechas, y responsables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Al igual, se requiere definir indicadores de éxito para poder medir el progreso a lo largo del proceso de cambio. (Benchmarks)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Convendría examinar y conocer las experiencia de otros países para captar lecciones aprendidas 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 rot="5396841">
            <a:off x="4648200" y="2362200"/>
            <a:ext cx="609600" cy="838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 rot="5396841">
            <a:off x="4075113" y="1790699"/>
            <a:ext cx="990600" cy="914400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914400" y="5334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9900"/>
                </a:solidFill>
              </a:rPr>
              <a:t>5. El </a:t>
            </a:r>
            <a:r>
              <a:rPr lang="es-ES_tradnl" sz="3600" b="1">
                <a:solidFill>
                  <a:srgbClr val="FF9900"/>
                </a:solidFill>
              </a:rPr>
              <a:t>proceso</a:t>
            </a:r>
            <a:r>
              <a:rPr lang="en-US" sz="3600" b="1">
                <a:solidFill>
                  <a:srgbClr val="FF9900"/>
                </a:solidFill>
              </a:rPr>
              <a:t> </a:t>
            </a:r>
            <a:r>
              <a:rPr lang="es-ES_tradnl" sz="3600" b="1">
                <a:solidFill>
                  <a:srgbClr val="FF9900"/>
                </a:solidFill>
              </a:rPr>
              <a:t>es más extenso de lo que se anticipaba</a:t>
            </a:r>
            <a:r>
              <a:rPr lang="en-US" sz="3600" b="1">
                <a:solidFill>
                  <a:srgbClr val="FF99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BF0C-B835-442D-9D4B-DE41824B715A}" type="slidenum">
              <a:rPr lang="en-US"/>
              <a:pPr/>
              <a:t>21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pPr algn="ctr"/>
            <a:r>
              <a:rPr lang="en-US" sz="4000" b="1">
                <a:solidFill>
                  <a:srgbClr val="FF9900"/>
                </a:solidFill>
              </a:rPr>
              <a:t>6. Recursos Humanos</a:t>
            </a:r>
            <a:endParaRPr lang="es-ES_tradnl" sz="4000" b="1">
              <a:solidFill>
                <a:srgbClr val="FF9900"/>
              </a:solidFill>
            </a:endParaRPr>
          </a:p>
        </p:txBody>
      </p:sp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267200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800" b="1">
                <a:solidFill>
                  <a:srgbClr val="0000CC"/>
                </a:solidFill>
              </a:rPr>
              <a:t>Hay que intervenir desde ahora y modificar curricula universitaria para preparar futuros cuadros de profesionales contables </a:t>
            </a:r>
            <a:endParaRPr lang="es-ES_tradnl" sz="14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800" b="1">
                <a:solidFill>
                  <a:srgbClr val="0000CC"/>
                </a:solidFill>
              </a:rPr>
              <a:t>Certificación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800" b="1">
                <a:solidFill>
                  <a:srgbClr val="0000CC"/>
                </a:solidFill>
              </a:rPr>
              <a:t>Educación Continua</a:t>
            </a:r>
            <a:endParaRPr lang="es-ES_tradnl" sz="14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800" b="1">
                <a:solidFill>
                  <a:srgbClr val="0000CC"/>
                </a:solidFill>
              </a:rPr>
              <a:t>Necesidad de consultores con expertise para apoyar en la ejecución de los proyectos ¿Cómo superamos este desafío?</a:t>
            </a:r>
            <a:endParaRPr lang="es-ES_tradnl" sz="2800">
              <a:solidFill>
                <a:srgbClr val="0000CC"/>
              </a:solidFill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 rot="5396841">
            <a:off x="4267200" y="1981200"/>
            <a:ext cx="609600" cy="9144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8DB2-B215-497A-B16A-5965F8A0E4FC}" type="slidenum">
              <a:rPr lang="en-US"/>
              <a:pPr/>
              <a:t>22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algn="ctr"/>
            <a:r>
              <a:rPr lang="en-US" sz="3200" b="1">
                <a:solidFill>
                  <a:srgbClr val="FF9900"/>
                </a:solidFill>
              </a:rPr>
              <a:t>7. Esfuerzos para Generar Economías de Escala son Casi Inexistentes</a:t>
            </a:r>
            <a:r>
              <a:rPr lang="en-US" sz="4000" b="1">
                <a:solidFill>
                  <a:srgbClr val="FF9900"/>
                </a:solidFill>
              </a:rPr>
              <a:t> </a:t>
            </a:r>
            <a:endParaRPr lang="es-ES_tradnl" sz="4000" b="1">
              <a:solidFill>
                <a:srgbClr val="FF9900"/>
              </a:solidFill>
            </a:endParaRPr>
          </a:p>
        </p:txBody>
      </p:sp>
      <p:sp>
        <p:nvSpPr>
          <p:cNvPr id="367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267200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Mecanismo sostenible de traducciones a nivel regional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Compartir materiales de capacitación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Compartir guías de implementación y otros materiales de apoyo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Necesidad de herramienta virtuales para la comunicación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Cuando tenga sentido enfocar esfuerzos de asistencia a un nivel regional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_tradnl" sz="2400">
                <a:solidFill>
                  <a:srgbClr val="0000CC"/>
                </a:solidFill>
              </a:rPr>
              <a:t>Entidades regionales o sub-regionales (IAC, Mercosur, Caribe)</a:t>
            </a:r>
            <a:endParaRPr lang="es-ES_tradnl" sz="1200">
              <a:solidFill>
                <a:srgbClr val="0000CC"/>
              </a:solidFill>
            </a:endParaRP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 rot="5396841">
            <a:off x="4267200" y="1981200"/>
            <a:ext cx="609600" cy="9144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8B27-7792-4677-BC04-169FD85DC4A8}" type="slidenum">
              <a:rPr lang="en-US"/>
              <a:pPr/>
              <a:t>23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295400"/>
          </a:xfrm>
        </p:spPr>
        <p:txBody>
          <a:bodyPr/>
          <a:lstStyle/>
          <a:p>
            <a:pPr algn="ctr"/>
            <a:r>
              <a:rPr lang="es-ES_tradnl" sz="4000" b="1">
                <a:solidFill>
                  <a:srgbClr val="FF9900"/>
                </a:solidFill>
              </a:rPr>
              <a:t>Desafíos a futuro</a:t>
            </a:r>
          </a:p>
        </p:txBody>
      </p:sp>
      <p:sp>
        <p:nvSpPr>
          <p:cNvPr id="336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315200" cy="4038600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es-ES_tradnl">
                <a:solidFill>
                  <a:srgbClr val="0000CC"/>
                </a:solidFill>
              </a:rPr>
              <a:t>¿Como potenciamos los esfuerzos logrados hasta el momento?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es-ES_tradnl">
                <a:solidFill>
                  <a:srgbClr val="0000CC"/>
                </a:solidFill>
              </a:rPr>
              <a:t>¿Como le damos continuidad a los proceso de adopcion y aplicación de NIIF y NIA?</a:t>
            </a:r>
          </a:p>
          <a:p>
            <a:pPr>
              <a:lnSpc>
                <a:spcPct val="90000"/>
              </a:lnSpc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es-ES_tradnl">
                <a:solidFill>
                  <a:srgbClr val="0000CC"/>
                </a:solidFill>
              </a:rPr>
              <a:t>¿Cómo consolidar capacidad de los agentes de cambio?  Generar capacidad local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 rot="5396841">
            <a:off x="4267200" y="1981200"/>
            <a:ext cx="609600" cy="9144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717E-2814-4EAD-8888-A7BC16B1A552}" type="slidenum">
              <a:rPr lang="en-US"/>
              <a:pPr/>
              <a:t>24</a:t>
            </a:fld>
            <a:endParaRPr lang="en-US"/>
          </a:p>
        </p:txBody>
      </p:sp>
      <p:sp>
        <p:nvSpPr>
          <p:cNvPr id="192529" name="Text Box 17"/>
          <p:cNvSpPr txBox="1">
            <a:spLocks noChangeArrowheads="1"/>
          </p:cNvSpPr>
          <p:nvPr/>
        </p:nvSpPr>
        <p:spPr bwMode="auto">
          <a:xfrm>
            <a:off x="457200" y="1981200"/>
            <a:ext cx="84582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2000" b="1"/>
          </a:p>
          <a:p>
            <a:pPr algn="ctr">
              <a:spcBef>
                <a:spcPct val="50000"/>
              </a:spcBef>
            </a:pPr>
            <a:r>
              <a:rPr lang="es-ES" sz="2000" b="1"/>
              <a:t>Para mayor información de los proyectos, 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grupo de proyectos y presentaciones de las reuniones</a:t>
            </a:r>
          </a:p>
          <a:p>
            <a:pPr algn="ctr">
              <a:spcBef>
                <a:spcPct val="50000"/>
              </a:spcBef>
            </a:pPr>
            <a:endParaRPr lang="es-ES" sz="2000" b="1"/>
          </a:p>
          <a:p>
            <a:pPr algn="ctr">
              <a:spcBef>
                <a:spcPct val="50000"/>
              </a:spcBef>
            </a:pPr>
            <a:r>
              <a:rPr lang="es-ES" sz="2000" b="1">
                <a:hlinkClick r:id="rId4"/>
              </a:rPr>
              <a:t>http://www.iadb.org/mif/v2/accounting.html</a:t>
            </a:r>
            <a:endParaRPr lang="es-ES" sz="2000" b="1"/>
          </a:p>
          <a:p>
            <a:pPr algn="ctr">
              <a:spcBef>
                <a:spcPct val="50000"/>
              </a:spcBef>
            </a:pPr>
            <a:r>
              <a:rPr lang="es-ES" sz="2000" b="1"/>
              <a:t>http://www.iadb.org/mif/v2/spanish/accounting.html</a:t>
            </a:r>
            <a:endParaRPr lang="es-ES" sz="2000" b="1">
              <a:solidFill>
                <a:srgbClr val="FF9900"/>
              </a:solidFill>
            </a:endParaRPr>
          </a:p>
        </p:txBody>
      </p:sp>
      <p:pic>
        <p:nvPicPr>
          <p:cNvPr id="192533" name="Picture 21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241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534" name="Rectangle 2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447800" y="685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s-ES_tradnl" b="1">
                <a:solidFill>
                  <a:srgbClr val="0000CC"/>
                </a:solidFill>
              </a:rPr>
              <a:t>Fondo Multilateral de Inversiones </a:t>
            </a:r>
            <a:br>
              <a:rPr lang="es-ES_tradnl" b="1">
                <a:solidFill>
                  <a:srgbClr val="0000CC"/>
                </a:solidFill>
              </a:rPr>
            </a:br>
            <a:r>
              <a:rPr lang="es-ES_tradnl" b="1">
                <a:solidFill>
                  <a:srgbClr val="0000CC"/>
                </a:solidFill>
              </a:rPr>
              <a:t>- FOMIN-</a:t>
            </a:r>
            <a:endParaRPr lang="es-ES" b="1">
              <a:solidFill>
                <a:srgbClr val="0000CC"/>
              </a:solidFill>
            </a:endParaRPr>
          </a:p>
        </p:txBody>
      </p:sp>
      <p:graphicFrame>
        <p:nvGraphicFramePr>
          <p:cNvPr id="192535" name="Object 23"/>
          <p:cNvGraphicFramePr>
            <a:graphicFrameLocks noChangeAspect="1"/>
          </p:cNvGraphicFramePr>
          <p:nvPr/>
        </p:nvGraphicFramePr>
        <p:xfrm>
          <a:off x="7848600" y="381000"/>
          <a:ext cx="719138" cy="914400"/>
        </p:xfrm>
        <a:graphic>
          <a:graphicData uri="http://schemas.openxmlformats.org/presentationml/2006/ole">
            <p:oleObj spid="_x0000_s192535" name="Photo Editor Photo" r:id="rId6" imgW="942857" imgH="1200318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BCCF-637D-49AA-AADC-81E7611AD4FE}" type="slidenum">
              <a:rPr lang="en-US"/>
              <a:pPr/>
              <a:t>25</a:t>
            </a:fld>
            <a:endParaRPr lang="en-US"/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762000" y="2743200"/>
            <a:ext cx="8077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>
                <a:solidFill>
                  <a:srgbClr val="0000CC"/>
                </a:solidFill>
              </a:rPr>
              <a:t>¡</a:t>
            </a:r>
            <a:r>
              <a:rPr lang="es-ES" sz="4800" b="1">
                <a:solidFill>
                  <a:srgbClr val="0000CC"/>
                </a:solidFill>
              </a:rPr>
              <a:t>Gracias!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81000" y="4114800"/>
            <a:ext cx="845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600" b="1">
                <a:solidFill>
                  <a:srgbClr val="FF9900"/>
                </a:solidFill>
              </a:rPr>
              <a:t>Noviembre 2006</a:t>
            </a:r>
          </a:p>
        </p:txBody>
      </p:sp>
      <p:pic>
        <p:nvPicPr>
          <p:cNvPr id="371716" name="Picture 4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241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171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447800" y="685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s-ES_tradnl" b="1">
                <a:solidFill>
                  <a:srgbClr val="0000CC"/>
                </a:solidFill>
              </a:rPr>
              <a:t>Fondo Multilateral de Inversiones </a:t>
            </a:r>
            <a:br>
              <a:rPr lang="es-ES_tradnl" b="1">
                <a:solidFill>
                  <a:srgbClr val="0000CC"/>
                </a:solidFill>
              </a:rPr>
            </a:br>
            <a:r>
              <a:rPr lang="es-ES_tradnl" b="1">
                <a:solidFill>
                  <a:srgbClr val="0000CC"/>
                </a:solidFill>
              </a:rPr>
              <a:t>- FOMIN-</a:t>
            </a:r>
            <a:endParaRPr lang="es-ES" b="1">
              <a:solidFill>
                <a:srgbClr val="0000CC"/>
              </a:solidFill>
            </a:endParaRPr>
          </a:p>
        </p:txBody>
      </p:sp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7848600" y="381000"/>
          <a:ext cx="719138" cy="914400"/>
        </p:xfrm>
        <a:graphic>
          <a:graphicData uri="http://schemas.openxmlformats.org/presentationml/2006/ole">
            <p:oleObj spid="_x0000_s371718" name="Photo Editor Photo" r:id="rId5" imgW="942857" imgH="1200318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07D8-A7E4-4D53-B70E-995EA5DA4DE0}" type="slidenum">
              <a:rPr lang="en-US"/>
              <a:pPr/>
              <a:t>3</a:t>
            </a:fld>
            <a:endParaRPr lang="en-US"/>
          </a:p>
        </p:txBody>
      </p:sp>
      <p:sp>
        <p:nvSpPr>
          <p:cNvPr id="351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82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b="1">
                <a:solidFill>
                  <a:srgbClr val="000099"/>
                </a:solidFill>
              </a:rPr>
              <a:t>¿Qué es un Cluster? 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1219200" y="3429000"/>
            <a:ext cx="6934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Es un grupo de proyecto que persigue los mismos objetivos de desarrollo y con componentes y actividades similares.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2523-E5B4-474B-9F50-DB3E940810FB}" type="slidenum">
              <a:rPr lang="en-US"/>
              <a:pPr/>
              <a:t>4</a:t>
            </a:fld>
            <a:endParaRPr lang="en-US"/>
          </a:p>
        </p:txBody>
      </p:sp>
      <p:sp>
        <p:nvSpPr>
          <p:cNvPr id="29901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>
                <a:solidFill>
                  <a:srgbClr val="0000CC"/>
                </a:solidFill>
              </a:rPr>
              <a:t>Montos relativamente </a:t>
            </a:r>
            <a:r>
              <a:rPr lang="es-ES_tradnl" sz="2800" b="1">
                <a:solidFill>
                  <a:srgbClr val="0000CC"/>
                </a:solidFill>
              </a:rPr>
              <a:t>pequeños</a:t>
            </a:r>
            <a:r>
              <a:rPr lang="es-ES_tradnl" sz="2800">
                <a:solidFill>
                  <a:srgbClr val="0000CC"/>
                </a:solidFill>
              </a:rPr>
              <a:t> en comparación con operaciones de préstamo del Banco</a:t>
            </a:r>
          </a:p>
          <a:p>
            <a:pPr>
              <a:lnSpc>
                <a:spcPct val="80000"/>
              </a:lnSpc>
            </a:pPr>
            <a:r>
              <a:rPr lang="es-ES_tradnl" sz="2800">
                <a:solidFill>
                  <a:srgbClr val="0000CC"/>
                </a:solidFill>
              </a:rPr>
              <a:t>Se dirigen a </a:t>
            </a:r>
            <a:r>
              <a:rPr lang="es-ES_tradnl" sz="2800" b="1">
                <a:solidFill>
                  <a:srgbClr val="0000CC"/>
                </a:solidFill>
              </a:rPr>
              <a:t>iniciativas puntuales</a:t>
            </a:r>
            <a:r>
              <a:rPr lang="es-ES_tradnl" sz="2800">
                <a:solidFill>
                  <a:srgbClr val="0000CC"/>
                </a:solidFill>
              </a:rPr>
              <a:t> en áreas </a:t>
            </a:r>
            <a:r>
              <a:rPr lang="es-ES_tradnl" sz="2800" b="1">
                <a:solidFill>
                  <a:srgbClr val="0000CC"/>
                </a:solidFill>
              </a:rPr>
              <a:t>innovadoras</a:t>
            </a:r>
            <a:r>
              <a:rPr lang="es-ES_tradnl" sz="2800">
                <a:solidFill>
                  <a:srgbClr val="0000CC"/>
                </a:solidFill>
              </a:rPr>
              <a:t> para probar nuevos enfoques para el beneficio del sector privado en Latino América y el Caribe</a:t>
            </a:r>
          </a:p>
          <a:p>
            <a:pPr>
              <a:lnSpc>
                <a:spcPct val="80000"/>
              </a:lnSpc>
            </a:pPr>
            <a:r>
              <a:rPr lang="es-ES_tradnl" sz="2800">
                <a:solidFill>
                  <a:srgbClr val="0000CC"/>
                </a:solidFill>
              </a:rPr>
              <a:t>Considerados como </a:t>
            </a:r>
            <a:r>
              <a:rPr lang="es-ES_tradnl" sz="2800" b="1">
                <a:solidFill>
                  <a:srgbClr val="0000CC"/>
                </a:solidFill>
              </a:rPr>
              <a:t>“capital semilla”</a:t>
            </a:r>
            <a:r>
              <a:rPr lang="es-ES_tradnl" sz="2800">
                <a:solidFill>
                  <a:srgbClr val="0000CC"/>
                </a:solidFill>
              </a:rPr>
              <a:t> para catalizar un cambio y apalacar recursos de otras fuentes de financiamiento</a:t>
            </a:r>
            <a:endParaRPr lang="es-ES_tradnl" sz="2800" b="1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2800">
                <a:solidFill>
                  <a:srgbClr val="0000CC"/>
                </a:solidFill>
              </a:rPr>
              <a:t>Tienen un</a:t>
            </a:r>
            <a:r>
              <a:rPr lang="es-ES_tradnl" sz="2800" b="1">
                <a:solidFill>
                  <a:srgbClr val="0000CC"/>
                </a:solidFill>
              </a:rPr>
              <a:t> efecto demostrativo</a:t>
            </a:r>
            <a:r>
              <a:rPr lang="es-ES_tradnl" sz="2800">
                <a:solidFill>
                  <a:srgbClr val="0000CC"/>
                </a:solidFill>
              </a:rPr>
              <a:t> con potencial de </a:t>
            </a:r>
            <a:r>
              <a:rPr lang="es-ES_tradnl" sz="2800" b="1">
                <a:solidFill>
                  <a:srgbClr val="0000CC"/>
                </a:solidFill>
              </a:rPr>
              <a:t>replicabilidad</a:t>
            </a:r>
            <a:endParaRPr lang="es-ES_tradnl" sz="280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2800">
                <a:solidFill>
                  <a:srgbClr val="0000CC"/>
                </a:solidFill>
              </a:rPr>
              <a:t>Deberían establecer una estrategia de </a:t>
            </a:r>
            <a:r>
              <a:rPr lang="es-ES_tradnl" sz="2800" b="1">
                <a:solidFill>
                  <a:srgbClr val="0000CC"/>
                </a:solidFill>
              </a:rPr>
              <a:t>sostentibilidad</a:t>
            </a:r>
            <a:endParaRPr lang="es-ES" sz="2800" b="1">
              <a:solidFill>
                <a:srgbClr val="0000CC"/>
              </a:solidFill>
            </a:endParaRPr>
          </a:p>
        </p:txBody>
      </p:sp>
      <p:sp>
        <p:nvSpPr>
          <p:cNvPr id="299012" name="Text Box 1028"/>
          <p:cNvSpPr txBox="1">
            <a:spLocks noChangeArrowheads="1"/>
          </p:cNvSpPr>
          <p:nvPr>
            <p:ph type="title"/>
          </p:nvPr>
        </p:nvSpPr>
        <p:spPr>
          <a:xfrm>
            <a:off x="533400" y="457200"/>
            <a:ext cx="7772400" cy="8382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FF9900"/>
                </a:solidFill>
              </a:rPr>
              <a:t>Características de los Proyectos FOMIN</a:t>
            </a:r>
            <a:endParaRPr lang="es-ES" sz="3600" b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7216-05BB-49A2-808C-5F4785D8C8BE}" type="slidenum">
              <a:rPr lang="en-US"/>
              <a:pPr/>
              <a:t>5</a:t>
            </a:fld>
            <a:endParaRPr lang="en-US"/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077200" cy="5867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_tradnl" sz="4000">
                <a:solidFill>
                  <a:srgbClr val="FF9900"/>
                </a:solidFill>
              </a:rPr>
              <a:t>ESCALA </a:t>
            </a: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endParaRPr lang="es-ES_tradnl"/>
          </a:p>
          <a:p>
            <a:pPr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es-ES_tradnl"/>
              <a:t>	</a:t>
            </a:r>
            <a:r>
              <a:rPr lang="es-ES_tradnl">
                <a:solidFill>
                  <a:srgbClr val="0000CC"/>
                </a:solidFill>
              </a:rPr>
              <a:t>Por la escala pequeña de los proyectos FOMIN, vio la necesidad de agrupar los proyectos para focalizar la intervención del FOMIN y para poder determinar el impacto de los proyectos FOMIN en la región.</a:t>
            </a:r>
            <a:r>
              <a:rPr lang="es-ES_tradnl"/>
              <a:t> </a:t>
            </a:r>
            <a:endParaRPr lang="es-E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FDE8-A361-45F6-A7C1-C8CD44FB893A}" type="slidenum">
              <a:rPr lang="en-US"/>
              <a:pPr/>
              <a:t>6</a:t>
            </a:fld>
            <a:endParaRPr lang="en-US"/>
          </a:p>
        </p:txBody>
      </p:sp>
      <p:sp>
        <p:nvSpPr>
          <p:cNvPr id="3450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pPr algn="ctr"/>
            <a:r>
              <a:rPr lang="es-ES_tradnl" sz="3600" b="1">
                <a:solidFill>
                  <a:srgbClr val="FF9900"/>
                </a:solidFill>
              </a:rPr>
              <a:t>Beneficios de agrupar proyectos</a:t>
            </a:r>
          </a:p>
        </p:txBody>
      </p:sp>
      <p:sp>
        <p:nvSpPr>
          <p:cNvPr id="345091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endParaRPr lang="es-ES" b="1">
              <a:solidFill>
                <a:srgbClr val="0000CC"/>
              </a:solidFill>
            </a:endParaRP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b="1">
                <a:solidFill>
                  <a:srgbClr val="0000CC"/>
                </a:solidFill>
              </a:rPr>
              <a:t>Monitoreo y intercambio más continuo de información técnica y lecciones aprendidas entre los ejecutores. </a:t>
            </a:r>
            <a:endParaRPr lang="es-ES">
              <a:solidFill>
                <a:srgbClr val="0000CC"/>
              </a:solidFill>
            </a:endParaRP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b="1">
                <a:solidFill>
                  <a:srgbClr val="0000CC"/>
                </a:solidFill>
              </a:rPr>
              <a:t>Mayor retroalimentación para el diseño de nuevas operaciones. </a:t>
            </a:r>
            <a:endParaRPr lang="es-ES">
              <a:solidFill>
                <a:srgbClr val="0000CC"/>
              </a:solidFill>
            </a:endParaRP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b="1">
                <a:solidFill>
                  <a:srgbClr val="0000CC"/>
                </a:solidFill>
              </a:rPr>
              <a:t>Profundización de aprendizaje entre los miembros del grupo de proyectos (cluster).</a:t>
            </a:r>
            <a:r>
              <a:rPr lang="es-ES" sz="3600" b="1">
                <a:solidFill>
                  <a:srgbClr val="0000CC"/>
                </a:solidFill>
              </a:rPr>
              <a:t>  Efectos spillover.</a:t>
            </a:r>
            <a:endParaRPr lang="es-ES" sz="14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5BDE-BEC3-4BC1-8CCB-F64A09D4353F}" type="slidenum">
              <a:rPr lang="en-US"/>
              <a:pPr/>
              <a:t>7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762000"/>
          </a:xfrm>
        </p:spPr>
        <p:txBody>
          <a:bodyPr/>
          <a:lstStyle/>
          <a:p>
            <a:pPr algn="ctr"/>
            <a:r>
              <a:rPr lang="es-ES_tradnl" sz="3600" b="1">
                <a:solidFill>
                  <a:srgbClr val="FF9900"/>
                </a:solidFill>
              </a:rPr>
              <a:t>¿Quienes son los miembros del cluster?</a:t>
            </a:r>
          </a:p>
        </p:txBody>
      </p:sp>
      <p:sp>
        <p:nvSpPr>
          <p:cNvPr id="363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endParaRPr lang="es-ES" sz="2800" b="1">
              <a:solidFill>
                <a:srgbClr val="0000CC"/>
              </a:solidFill>
            </a:endParaRP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sz="2800" b="1">
                <a:solidFill>
                  <a:srgbClr val="0000CC"/>
                </a:solidFill>
              </a:rPr>
              <a:t>Representantes de las agencias ejecutoras </a:t>
            </a: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sz="2800" b="1">
                <a:solidFill>
                  <a:srgbClr val="0000CC"/>
                </a:solidFill>
              </a:rPr>
              <a:t>Representantes de organizaciones internacionales involucrados en apoyar la adopción y aplicación de NIIF y NIA, a saber:  IASB, IFAC, Banco Mundial y BID/FOMIN. </a:t>
            </a:r>
            <a:endParaRPr lang="es-ES" sz="2800">
              <a:solidFill>
                <a:srgbClr val="0000CC"/>
              </a:solidFill>
            </a:endParaRPr>
          </a:p>
          <a:p>
            <a:pPr>
              <a:buClr>
                <a:srgbClr val="FF9900"/>
              </a:buClr>
              <a:buSzTx/>
              <a:buFont typeface="Wingdings" pitchFamily="2" charset="2"/>
              <a:buChar char="Ø"/>
            </a:pPr>
            <a:r>
              <a:rPr lang="es-ES" sz="2800" b="1">
                <a:solidFill>
                  <a:srgbClr val="0000CC"/>
                </a:solidFill>
              </a:rPr>
              <a:t>Representantes de entidades socias de los proyectos (oficiales de entidades reguladoras, universidades, sector empresarial).  </a:t>
            </a:r>
            <a:endParaRPr lang="es-ES" sz="12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173E-6460-4A94-93F6-AF0FCE0B0EBE}" type="slidenum">
              <a:rPr lang="en-US"/>
              <a:pPr/>
              <a:t>8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762000"/>
          </a:xfrm>
        </p:spPr>
        <p:txBody>
          <a:bodyPr/>
          <a:lstStyle/>
          <a:p>
            <a:r>
              <a:rPr lang="en-US" sz="4000" b="1">
                <a:solidFill>
                  <a:srgbClr val="FF9900"/>
                </a:solidFill>
              </a:rPr>
              <a:t>14 </a:t>
            </a:r>
            <a:r>
              <a:rPr lang="es-ES_tradnl" sz="4000" b="1">
                <a:solidFill>
                  <a:srgbClr val="FF9900"/>
                </a:solidFill>
              </a:rPr>
              <a:t>Grupos de Proyectos</a:t>
            </a:r>
            <a:r>
              <a:rPr lang="en-US" sz="4000" b="1">
                <a:solidFill>
                  <a:srgbClr val="FF9900"/>
                </a:solidFill>
              </a:rPr>
              <a:t> FOMIN </a:t>
            </a:r>
            <a:endParaRPr lang="es-ES_tradnl" sz="4000" b="1">
              <a:solidFill>
                <a:srgbClr val="FF9900"/>
              </a:solidFill>
            </a:endParaRP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4953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Normas de Gestión de Calidad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Gestión Ambiental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Cadenas Productivas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Simplificación de Trámites para PyMEs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Tecnología de la Información y Comunicación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Comercio e Inversión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Remesas (2001)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chemeClr val="tx2"/>
                </a:solidFill>
              </a:rPr>
              <a:t>Contabilidad y Auditoria (2002)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Turismo Sostenible (2003)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Responsabilidad Social Empresarial (2004)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Derechos de Propiedad (2004)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Emprendimiento Dinámicos (2005)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Vivienda inclusiva (2006)</a:t>
            </a:r>
          </a:p>
          <a:p>
            <a:pPr marL="609600" indent="-609600">
              <a:lnSpc>
                <a:spcPct val="80000"/>
              </a:lnSpc>
            </a:pPr>
            <a:r>
              <a:rPr lang="es-ES_tradnl" sz="2000" b="1">
                <a:solidFill>
                  <a:srgbClr val="0000CC"/>
                </a:solidFill>
              </a:rPr>
              <a:t>Asociaciones Público-Privadas (2006)</a:t>
            </a:r>
            <a:endParaRPr lang="es-ES_tradnl" sz="1900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D133-9F3C-4784-A69C-19C9B7153B35}" type="slidenum">
              <a:rPr lang="en-US"/>
              <a:pPr/>
              <a:t>9</a:t>
            </a:fld>
            <a:endParaRPr lang="en-US"/>
          </a:p>
        </p:txBody>
      </p:sp>
      <p:sp>
        <p:nvSpPr>
          <p:cNvPr id="279650" name="Text Box 98"/>
          <p:cNvSpPr txBox="1">
            <a:spLocks noChangeArrowheads="1"/>
          </p:cNvSpPr>
          <p:nvPr/>
        </p:nvSpPr>
        <p:spPr bwMode="auto">
          <a:xfrm>
            <a:off x="381000" y="160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9651" name="Rectangle 99"/>
          <p:cNvSpPr>
            <a:spLocks noChangeArrowheads="1"/>
          </p:cNvSpPr>
          <p:nvPr/>
        </p:nvSpPr>
        <p:spPr bwMode="auto">
          <a:xfrm>
            <a:off x="762000" y="304800"/>
            <a:ext cx="7848600" cy="699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FF9900"/>
              </a:buClr>
            </a:pPr>
            <a:r>
              <a:rPr lang="es-ES_tradnl" sz="3600"/>
              <a:t>	</a:t>
            </a:r>
            <a:r>
              <a:rPr lang="es-ES_tradnl" sz="3200">
                <a:solidFill>
                  <a:srgbClr val="0000CC"/>
                </a:solidFill>
              </a:rPr>
              <a:t>Cluster de contabilidad inicio en el 	2002 y ahora tenemos 8 	proyectos.   	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</a:pPr>
            <a:r>
              <a:rPr lang="es-ES_tradnl" sz="3200">
                <a:solidFill>
                  <a:srgbClr val="0000CC"/>
                </a:solidFill>
              </a:rPr>
              <a:t>	En los siguientes países:</a:t>
            </a:r>
            <a:r>
              <a:rPr lang="es-ES_tradnl">
                <a:solidFill>
                  <a:srgbClr val="0000CC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Jamaica			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Trinidad y Tobago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México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Uruguay	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Chile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Honduras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Costa Rica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r>
              <a:rPr lang="es-ES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	Bolivia</a:t>
            </a: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spcBef>
                <a:spcPct val="30000"/>
              </a:spcBef>
              <a:buClr>
                <a:srgbClr val="FF9900"/>
              </a:buClr>
              <a:buFontTx/>
              <a:buChar char="•"/>
            </a:pPr>
            <a:endParaRPr lang="es-ES">
              <a:solidFill>
                <a:srgbClr val="0000CC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26812</TotalTime>
  <Words>834</Words>
  <Application>Microsoft Office PowerPoint</Application>
  <PresentationFormat>On-screen Show (4:3)</PresentationFormat>
  <Paragraphs>179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Times New Roman</vt:lpstr>
      <vt:lpstr>Tahoma</vt:lpstr>
      <vt:lpstr>Wingdings</vt:lpstr>
      <vt:lpstr>Arial Unicode MS</vt:lpstr>
      <vt:lpstr>Verdana</vt:lpstr>
      <vt:lpstr>Arial</vt:lpstr>
      <vt:lpstr>Blueprint</vt:lpstr>
      <vt:lpstr>Microsoft Photo Editor 3.0 Photo</vt:lpstr>
      <vt:lpstr>FUTURO DEL CLUSTER DE CONTABILIDA Y AUDITORIA</vt:lpstr>
      <vt:lpstr>Un poco de historia….</vt:lpstr>
      <vt:lpstr>Slide 3</vt:lpstr>
      <vt:lpstr>Características de los Proyectos FOMIN</vt:lpstr>
      <vt:lpstr>Slide 5</vt:lpstr>
      <vt:lpstr>Beneficios de agrupar proyectos</vt:lpstr>
      <vt:lpstr>¿Quienes son los miembros del cluster?</vt:lpstr>
      <vt:lpstr>14 Grupos de Proyectos FOMIN </vt:lpstr>
      <vt:lpstr>Slide 9</vt:lpstr>
      <vt:lpstr>Slide 10</vt:lpstr>
      <vt:lpstr>El cluster cerrará a finales del 2007. ¿Qué significa esto?</vt:lpstr>
      <vt:lpstr>Ejemplos de actividades que continuarán</vt:lpstr>
      <vt:lpstr>Estrategia de Continuidad</vt:lpstr>
      <vt:lpstr>Reunión Interinstitucional  del 5 de Octubre </vt:lpstr>
      <vt:lpstr> </vt:lpstr>
      <vt:lpstr> 1. Falta de Conocimiento de las Normas y sus Beneficios entre Entes Claves</vt:lpstr>
      <vt:lpstr>Slide 17</vt:lpstr>
      <vt:lpstr>3. Oferta y Demanda de NIIF y NIA</vt:lpstr>
      <vt:lpstr>4. Profesión mayor organización</vt:lpstr>
      <vt:lpstr>Slide 20</vt:lpstr>
      <vt:lpstr>6. Recursos Humanos</vt:lpstr>
      <vt:lpstr>7. Esfuerzos para Generar Economías de Escala son Casi Inexistentes </vt:lpstr>
      <vt:lpstr>Desafíos a futuro</vt:lpstr>
      <vt:lpstr>Slide 24</vt:lpstr>
      <vt:lpstr>Slide 25</vt:lpstr>
    </vt:vector>
  </TitlesOfParts>
  <Company>IDB1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Multilateral Investment Fund - MIF -</dc:title>
  <dc:creator>MIGUELALDAZ</dc:creator>
  <cp:lastModifiedBy>anarod</cp:lastModifiedBy>
  <cp:revision>450</cp:revision>
  <cp:lastPrinted>2004-02-13T23:32:04Z</cp:lastPrinted>
  <dcterms:created xsi:type="dcterms:W3CDTF">2000-02-03T23:30:04Z</dcterms:created>
  <dcterms:modified xsi:type="dcterms:W3CDTF">2010-07-12T00:46:20Z</dcterms:modified>
</cp:coreProperties>
</file>