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rawings/legacyDiagramText1.bin" ContentType="application/vnd.ms-office.legacyDiagramText"/>
  <Override PartName="/ppt/drawings/legacyDiagramText2.bin" ContentType="application/vnd.ms-office.legacyDiagramText"/>
  <Override PartName="/ppt/drawings/legacyDiagramText3.bin" ContentType="application/vnd.ms-office.legacyDiagramText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797" r:id="rId3"/>
    <p:sldId id="799" r:id="rId4"/>
    <p:sldId id="800" r:id="rId5"/>
    <p:sldId id="798" r:id="rId6"/>
    <p:sldId id="792" r:id="rId7"/>
    <p:sldId id="754" r:id="rId8"/>
    <p:sldId id="791" r:id="rId9"/>
    <p:sldId id="793" r:id="rId10"/>
    <p:sldId id="794" r:id="rId11"/>
    <p:sldId id="789" r:id="rId12"/>
    <p:sldId id="790" r:id="rId13"/>
    <p:sldId id="795" r:id="rId14"/>
    <p:sldId id="770" r:id="rId15"/>
    <p:sldId id="796" r:id="rId16"/>
    <p:sldId id="779" r:id="rId17"/>
  </p:sldIdLst>
  <p:sldSz cx="9144000" cy="6858000" type="screen4x3"/>
  <p:notesSz cx="6781800" cy="9842500"/>
  <p:embeddedFontLst>
    <p:embeddedFont>
      <p:font typeface="Times" pitchFamily="18" charset="0"/>
      <p:regular r:id="rId20"/>
      <p:bold r:id="rId21"/>
      <p:italic r:id="rId22"/>
      <p:boldItalic r:id="rId23"/>
    </p:embeddedFont>
    <p:embeddedFont>
      <p:font typeface="Verdana" pitchFamily="34" charset="0"/>
      <p:regular r:id="rId24"/>
      <p:bold r:id="rId25"/>
      <p:italic r:id="rId26"/>
      <p:boldItalic r:id="rId27"/>
    </p:embeddedFont>
    <p:embeddedFont>
      <p:font typeface="Broadway" pitchFamily="82" charset="0"/>
      <p:regular r:id="rId28"/>
    </p:embeddedFont>
    <p:embeddedFont>
      <p:font typeface="MS PGothic" pitchFamily="34" charset="-128"/>
      <p:regular r:id="rId29"/>
    </p:embeddedFont>
    <p:embeddedFont>
      <p:font typeface="Tahoma" pitchFamily="34" charset="0"/>
      <p:regular r:id="rId30"/>
      <p:bold r:id="rId3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FF9900"/>
    <a:srgbClr val="A50021"/>
    <a:srgbClr val="CC3300"/>
    <a:srgbClr val="FFCC99"/>
    <a:srgbClr val="993300"/>
    <a:srgbClr val="6666FF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1262" autoAdjust="0"/>
  </p:normalViewPr>
  <p:slideViewPr>
    <p:cSldViewPr snapToGrid="0">
      <p:cViewPr>
        <p:scale>
          <a:sx n="66" d="100"/>
          <a:sy n="66" d="100"/>
        </p:scale>
        <p:origin x="-456" y="-72"/>
      </p:cViewPr>
      <p:guideLst>
        <p:guide orient="horz" pos="743"/>
        <p:guide pos="13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35" d="100"/>
          <a:sy n="35" d="100"/>
        </p:scale>
        <p:origin x="-1506" y="-72"/>
      </p:cViewPr>
      <p:guideLst>
        <p:guide orient="horz" pos="3099"/>
        <p:guide pos="21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7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14.xml"/><Relationship Id="rId5" Type="http://schemas.openxmlformats.org/officeDocument/2006/relationships/slide" Target="slides/slide12.xml"/><Relationship Id="rId4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34D2DECB-BD73-4F32-BCF5-886B469DCDB9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813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0275" y="738188"/>
            <a:ext cx="4921250" cy="3690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75188"/>
            <a:ext cx="497205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350375"/>
            <a:ext cx="29400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fld id="{9EB3BFDD-2146-4E47-8CF1-6999B90F4C2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863" y="428625"/>
            <a:ext cx="1670050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6125" y="428625"/>
            <a:ext cx="4859338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016125" y="428625"/>
            <a:ext cx="6681788" cy="5945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28625"/>
            <a:ext cx="6681788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16125" y="1192213"/>
            <a:ext cx="32639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425" y="1192213"/>
            <a:ext cx="3265488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6125" y="1192213"/>
            <a:ext cx="32639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2425" y="1192213"/>
            <a:ext cx="3265488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681913" y="0"/>
            <a:ext cx="139858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S_tradnl" sz="800">
                <a:cs typeface="Times New Roman" pitchFamily="18" charset="0"/>
              </a:rPr>
              <a:t>©Copyright 2002 FUNDES</a:t>
            </a:r>
            <a:endParaRPr lang="es-ES_tradnl" sz="80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16125" y="203200"/>
            <a:ext cx="0" cy="14986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2016125" y="428625"/>
            <a:ext cx="6681788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16125" y="1192213"/>
            <a:ext cx="6681788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2pPr>
      <a:lvl3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3pPr>
      <a:lvl4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4pPr>
      <a:lvl5pPr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200" b="1">
          <a:solidFill>
            <a:srgbClr val="4D4D4D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600">
          <a:solidFill>
            <a:schemeClr val="tx1"/>
          </a:solidFill>
          <a:latin typeface="+mn-lt"/>
        </a:defRPr>
      </a:lvl2pPr>
      <a:lvl3pPr marL="1143000" indent="-20955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400">
          <a:solidFill>
            <a:srgbClr val="4D4D4D"/>
          </a:solidFill>
          <a:latin typeface="+mn-lt"/>
        </a:defRPr>
      </a:lvl3pPr>
      <a:lvl4pPr marL="1524000" indent="-1905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5078413" y="3679825"/>
            <a:ext cx="4170362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CL" b="1">
                <a:solidFill>
                  <a:schemeClr val="bg1"/>
                </a:solidFill>
                <a:latin typeface="Verdana" pitchFamily="34" charset="0"/>
              </a:rPr>
              <a:t>ESTRATEGIA DE SOSTENIBILIDAD</a:t>
            </a:r>
            <a:endParaRPr lang="es-ES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6400800" y="6554788"/>
            <a:ext cx="1358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CL" sz="1200" b="1">
                <a:solidFill>
                  <a:schemeClr val="bg1"/>
                </a:solidFill>
              </a:rPr>
              <a:t>OCTUBRE  2006</a:t>
            </a:r>
            <a:endParaRPr lang="es-ES" sz="1200" b="1">
              <a:solidFill>
                <a:schemeClr val="bg1"/>
              </a:solidFill>
            </a:endParaRPr>
          </a:p>
        </p:txBody>
      </p:sp>
      <p:pic>
        <p:nvPicPr>
          <p:cNvPr id="2073" name="Picture 25" descr="venefla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488" y="349250"/>
            <a:ext cx="1228725" cy="927100"/>
          </a:xfrm>
          <a:prstGeom prst="rect">
            <a:avLst/>
          </a:prstGeom>
          <a:noFill/>
        </p:spPr>
      </p:pic>
      <p:graphicFrame>
        <p:nvGraphicFramePr>
          <p:cNvPr id="2074" name="Object 26"/>
          <p:cNvGraphicFramePr>
            <a:graphicFrameLocks noChangeAspect="1"/>
          </p:cNvGraphicFramePr>
          <p:nvPr>
            <p:ph/>
          </p:nvPr>
        </p:nvGraphicFramePr>
        <p:xfrm>
          <a:off x="5470525" y="4659313"/>
          <a:ext cx="3328988" cy="1444625"/>
        </p:xfrm>
        <a:graphic>
          <a:graphicData uri="http://schemas.openxmlformats.org/presentationml/2006/ole">
            <p:oleObj spid="_x0000_s2074" name="Archivo de imagen" r:id="rId5" imgW="6620269" imgH="2871222" progId="ImagenImageExpert">
              <p:embed/>
            </p:oleObj>
          </a:graphicData>
        </a:graphic>
      </p:graphicFrame>
      <p:pic>
        <p:nvPicPr>
          <p:cNvPr id="2076" name="Picture 28" descr="BI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450" y="354013"/>
            <a:ext cx="1004888" cy="1108075"/>
          </a:xfrm>
          <a:prstGeom prst="rect">
            <a:avLst/>
          </a:prstGeom>
          <a:noFill/>
        </p:spPr>
      </p:pic>
      <p:pic>
        <p:nvPicPr>
          <p:cNvPr id="2077" name="Picture 29" descr="Fom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7988" y="390525"/>
            <a:ext cx="1358900" cy="669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442913" y="5919788"/>
            <a:ext cx="8701087" cy="938212"/>
          </a:xfrm>
          <a:prstGeom prst="rect">
            <a:avLst/>
          </a:prstGeom>
          <a:solidFill>
            <a:srgbClr val="F4F19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03" name="AutoShape 3"/>
          <p:cNvSpPr>
            <a:spLocks noChangeArrowheads="1"/>
          </p:cNvSpPr>
          <p:nvPr/>
        </p:nvSpPr>
        <p:spPr bwMode="auto">
          <a:xfrm>
            <a:off x="1065213" y="5734050"/>
            <a:ext cx="631825" cy="1873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4F19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04" name="AutoShape 4"/>
          <p:cNvSpPr>
            <a:spLocks noChangeArrowheads="1"/>
          </p:cNvSpPr>
          <p:nvPr/>
        </p:nvSpPr>
        <p:spPr bwMode="auto">
          <a:xfrm>
            <a:off x="3917950" y="5734050"/>
            <a:ext cx="631825" cy="1873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4F19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05" name="AutoShape 5"/>
          <p:cNvSpPr>
            <a:spLocks noChangeArrowheads="1"/>
          </p:cNvSpPr>
          <p:nvPr/>
        </p:nvSpPr>
        <p:spPr bwMode="auto">
          <a:xfrm>
            <a:off x="6923088" y="5734050"/>
            <a:ext cx="631825" cy="1873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4F190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06" name="Line 6"/>
          <p:cNvSpPr>
            <a:spLocks noChangeShapeType="1"/>
          </p:cNvSpPr>
          <p:nvPr/>
        </p:nvSpPr>
        <p:spPr bwMode="auto">
          <a:xfrm>
            <a:off x="0" y="2420938"/>
            <a:ext cx="9180513" cy="1587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07" name="Line 7"/>
          <p:cNvSpPr>
            <a:spLocks noChangeShapeType="1"/>
          </p:cNvSpPr>
          <p:nvPr/>
        </p:nvSpPr>
        <p:spPr bwMode="auto">
          <a:xfrm>
            <a:off x="0" y="3789363"/>
            <a:ext cx="913130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08" name="Line 8"/>
          <p:cNvSpPr>
            <a:spLocks noChangeShapeType="1"/>
          </p:cNvSpPr>
          <p:nvPr/>
        </p:nvSpPr>
        <p:spPr bwMode="auto">
          <a:xfrm>
            <a:off x="0" y="5661025"/>
            <a:ext cx="8701088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09" name="Text Box 9"/>
          <p:cNvSpPr txBox="1">
            <a:spLocks noChangeArrowheads="1"/>
          </p:cNvSpPr>
          <p:nvPr/>
        </p:nvSpPr>
        <p:spPr bwMode="auto">
          <a:xfrm rot="-5400000">
            <a:off x="-334168" y="4575968"/>
            <a:ext cx="1168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195" tIns="42597" rIns="85195" bIns="42597">
            <a:spAutoFit/>
          </a:bodyPr>
          <a:lstStyle/>
          <a:p>
            <a:pPr algn="ctr" defTabSz="852488" eaLnBrk="0" hangingPunct="0"/>
            <a:r>
              <a:rPr lang="es-VE" sz="1300" b="1">
                <a:latin typeface="Tahoma" pitchFamily="34" charset="0"/>
              </a:rPr>
              <a:t>Procesos</a:t>
            </a:r>
          </a:p>
        </p:txBody>
      </p:sp>
      <p:sp>
        <p:nvSpPr>
          <p:cNvPr id="793610" name="Text Box 10"/>
          <p:cNvSpPr txBox="1">
            <a:spLocks noChangeArrowheads="1"/>
          </p:cNvSpPr>
          <p:nvPr/>
        </p:nvSpPr>
        <p:spPr bwMode="auto">
          <a:xfrm rot="-5400000">
            <a:off x="-454024" y="3071812"/>
            <a:ext cx="1293812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195" tIns="42597" rIns="85195" bIns="42597">
            <a:spAutoFit/>
          </a:bodyPr>
          <a:lstStyle/>
          <a:p>
            <a:pPr algn="ctr" defTabSz="852488" eaLnBrk="0" hangingPunct="0"/>
            <a:r>
              <a:rPr lang="es-VE" sz="1300" b="1">
                <a:latin typeface="Tahoma" pitchFamily="34" charset="0"/>
              </a:rPr>
              <a:t>Clientes</a:t>
            </a:r>
          </a:p>
        </p:txBody>
      </p:sp>
      <p:sp>
        <p:nvSpPr>
          <p:cNvPr id="793611" name="Rectangle 11"/>
          <p:cNvSpPr>
            <a:spLocks noChangeArrowheads="1"/>
          </p:cNvSpPr>
          <p:nvPr/>
        </p:nvSpPr>
        <p:spPr bwMode="auto">
          <a:xfrm>
            <a:off x="1960563" y="436563"/>
            <a:ext cx="2351087" cy="522446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12" name="Text Box 12"/>
          <p:cNvSpPr txBox="1">
            <a:spLocks noChangeArrowheads="1"/>
          </p:cNvSpPr>
          <p:nvPr/>
        </p:nvSpPr>
        <p:spPr bwMode="auto">
          <a:xfrm rot="-5400000">
            <a:off x="-383381" y="6045994"/>
            <a:ext cx="1122362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195" tIns="42597" rIns="85195" bIns="42597">
            <a:spAutoFit/>
          </a:bodyPr>
          <a:lstStyle/>
          <a:p>
            <a:pPr algn="ctr" defTabSz="852488" eaLnBrk="0" hangingPunct="0"/>
            <a:r>
              <a:rPr lang="es-VE" sz="1200" b="1">
                <a:latin typeface="Tahoma" pitchFamily="34" charset="0"/>
              </a:rPr>
              <a:t>Aprendizaje          crecimiento</a:t>
            </a:r>
          </a:p>
        </p:txBody>
      </p:sp>
      <p:sp>
        <p:nvSpPr>
          <p:cNvPr id="793613" name="Line 13"/>
          <p:cNvSpPr>
            <a:spLocks noChangeShapeType="1"/>
          </p:cNvSpPr>
          <p:nvPr/>
        </p:nvSpPr>
        <p:spPr bwMode="auto">
          <a:xfrm flipH="1">
            <a:off x="457200" y="504825"/>
            <a:ext cx="0" cy="6353175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14" name="Rectangle 14"/>
          <p:cNvSpPr>
            <a:spLocks noChangeArrowheads="1"/>
          </p:cNvSpPr>
          <p:nvPr/>
        </p:nvSpPr>
        <p:spPr bwMode="auto">
          <a:xfrm>
            <a:off x="4311650" y="436563"/>
            <a:ext cx="2351088" cy="522446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15" name="Rectangle 15"/>
          <p:cNvSpPr>
            <a:spLocks noChangeArrowheads="1"/>
          </p:cNvSpPr>
          <p:nvPr/>
        </p:nvSpPr>
        <p:spPr bwMode="auto">
          <a:xfrm>
            <a:off x="6662738" y="436563"/>
            <a:ext cx="2481262" cy="522446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16" name="Line 16"/>
          <p:cNvSpPr>
            <a:spLocks noChangeShapeType="1"/>
          </p:cNvSpPr>
          <p:nvPr/>
        </p:nvSpPr>
        <p:spPr bwMode="auto">
          <a:xfrm>
            <a:off x="0" y="922338"/>
            <a:ext cx="9144000" cy="0"/>
          </a:xfrm>
          <a:prstGeom prst="line">
            <a:avLst/>
          </a:prstGeom>
          <a:noFill/>
          <a:ln w="12700">
            <a:solidFill>
              <a:schemeClr val="accent2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17" name="Rectangle 17"/>
          <p:cNvSpPr>
            <a:spLocks noChangeArrowheads="1"/>
          </p:cNvSpPr>
          <p:nvPr/>
        </p:nvSpPr>
        <p:spPr bwMode="auto">
          <a:xfrm>
            <a:off x="1960563" y="504825"/>
            <a:ext cx="2171700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6912" tIns="38456" rIns="76912" bIns="38456">
            <a:spAutoFit/>
          </a:bodyPr>
          <a:lstStyle/>
          <a:p>
            <a:pPr algn="ctr" defTabSz="688975" eaLnBrk="0" hangingPunct="0"/>
            <a:r>
              <a:rPr lang="es-VE" sz="900" b="1"/>
              <a:t>Generación de conocimiento Especializado</a:t>
            </a:r>
          </a:p>
        </p:txBody>
      </p:sp>
      <p:sp>
        <p:nvSpPr>
          <p:cNvPr id="793618" name="Oval 18"/>
          <p:cNvSpPr>
            <a:spLocks noChangeArrowheads="1"/>
          </p:cNvSpPr>
          <p:nvPr/>
        </p:nvSpPr>
        <p:spPr bwMode="auto">
          <a:xfrm>
            <a:off x="522288" y="6003925"/>
            <a:ext cx="1963737" cy="79216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800" b="1">
                <a:latin typeface="Tahoma" pitchFamily="34" charset="0"/>
              </a:rPr>
              <a:t>Innovar permanentemente en la plataforma WEB</a:t>
            </a:r>
            <a:endParaRPr lang="es-VE" sz="800" b="1">
              <a:latin typeface="Tahoma" pitchFamily="34" charset="0"/>
            </a:endParaRPr>
          </a:p>
        </p:txBody>
      </p:sp>
      <p:sp>
        <p:nvSpPr>
          <p:cNvPr id="793619" name="Oval 19"/>
          <p:cNvSpPr>
            <a:spLocks noChangeArrowheads="1"/>
          </p:cNvSpPr>
          <p:nvPr/>
        </p:nvSpPr>
        <p:spPr bwMode="auto">
          <a:xfrm>
            <a:off x="6335713" y="6003925"/>
            <a:ext cx="1978025" cy="79216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800" b="1">
                <a:latin typeface="Tahoma" pitchFamily="34" charset="0"/>
              </a:rPr>
              <a:t>Captar, desarrollar y retener al talento adecuado a las necesidades de impular el PROFORTE</a:t>
            </a:r>
            <a:endParaRPr lang="es-VE" sz="800" b="1">
              <a:latin typeface="Tahoma" pitchFamily="34" charset="0"/>
            </a:endParaRPr>
          </a:p>
        </p:txBody>
      </p:sp>
      <p:sp>
        <p:nvSpPr>
          <p:cNvPr id="793620" name="Oval 20"/>
          <p:cNvSpPr>
            <a:spLocks noChangeArrowheads="1"/>
          </p:cNvSpPr>
          <p:nvPr/>
        </p:nvSpPr>
        <p:spPr bwMode="auto">
          <a:xfrm>
            <a:off x="3370263" y="6003925"/>
            <a:ext cx="1903412" cy="79216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800" b="1">
                <a:latin typeface="Tahoma" pitchFamily="34" charset="0"/>
              </a:rPr>
              <a:t>Desarrollar habilidades del personal y aliados para gestionar la comunidad PROFORTE</a:t>
            </a:r>
            <a:endParaRPr lang="es-VE" sz="800" b="1">
              <a:latin typeface="Tahoma" pitchFamily="34" charset="0"/>
            </a:endParaRPr>
          </a:p>
        </p:txBody>
      </p:sp>
      <p:sp>
        <p:nvSpPr>
          <p:cNvPr id="793621" name="Text Box 21"/>
          <p:cNvSpPr txBox="1">
            <a:spLocks noChangeArrowheads="1"/>
          </p:cNvSpPr>
          <p:nvPr/>
        </p:nvSpPr>
        <p:spPr bwMode="auto">
          <a:xfrm>
            <a:off x="654050" y="2386013"/>
            <a:ext cx="8424863" cy="3540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195" tIns="42597" rIns="85195" bIns="42597">
            <a:spAutoFit/>
          </a:bodyPr>
          <a:lstStyle/>
          <a:p>
            <a:pPr algn="ctr" defTabSz="852488">
              <a:spcBef>
                <a:spcPct val="50000"/>
              </a:spcBef>
            </a:pPr>
            <a:r>
              <a:rPr lang="es-MX" sz="1700">
                <a:latin typeface="Times New Roman" pitchFamily="18" charset="0"/>
              </a:rPr>
              <a:t>PROFORTE: Plataforma de Negocios y Desarrollo de las Pymes Farmacias</a:t>
            </a:r>
            <a:endParaRPr lang="es-ES" sz="1700">
              <a:latin typeface="Times New Roman" pitchFamily="18" charset="0"/>
            </a:endParaRPr>
          </a:p>
        </p:txBody>
      </p:sp>
      <p:sp>
        <p:nvSpPr>
          <p:cNvPr id="793622" name="Text Box 22"/>
          <p:cNvSpPr txBox="1">
            <a:spLocks noChangeArrowheads="1"/>
          </p:cNvSpPr>
          <p:nvPr/>
        </p:nvSpPr>
        <p:spPr bwMode="auto">
          <a:xfrm rot="-5400000">
            <a:off x="-517525" y="1476376"/>
            <a:ext cx="1392237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5195" tIns="42597" rIns="85195" bIns="42597">
            <a:spAutoFit/>
          </a:bodyPr>
          <a:lstStyle/>
          <a:p>
            <a:pPr algn="ctr" defTabSz="852488" eaLnBrk="0" hangingPunct="0"/>
            <a:r>
              <a:rPr lang="es-VE" sz="1300" b="1">
                <a:latin typeface="Tahoma" pitchFamily="34" charset="0"/>
              </a:rPr>
              <a:t>Financiera</a:t>
            </a:r>
          </a:p>
        </p:txBody>
      </p:sp>
      <p:sp>
        <p:nvSpPr>
          <p:cNvPr id="793623" name="Rectangle 23"/>
          <p:cNvSpPr>
            <a:spLocks noChangeArrowheads="1"/>
          </p:cNvSpPr>
          <p:nvPr/>
        </p:nvSpPr>
        <p:spPr bwMode="auto">
          <a:xfrm>
            <a:off x="0" y="436563"/>
            <a:ext cx="1960563" cy="5224462"/>
          </a:xfrm>
          <a:prstGeom prst="rect">
            <a:avLst/>
          </a:prstGeom>
          <a:noFill/>
          <a:ln w="1905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24" name="Rectangle 24"/>
          <p:cNvSpPr>
            <a:spLocks noChangeArrowheads="1"/>
          </p:cNvSpPr>
          <p:nvPr/>
        </p:nvSpPr>
        <p:spPr bwMode="auto">
          <a:xfrm>
            <a:off x="112713" y="555625"/>
            <a:ext cx="2173287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6912" tIns="38456" rIns="76912" bIns="38456">
            <a:spAutoFit/>
          </a:bodyPr>
          <a:lstStyle/>
          <a:p>
            <a:pPr algn="ctr" defTabSz="688975" eaLnBrk="0" hangingPunct="0"/>
            <a:r>
              <a:rPr lang="es-VE" sz="900" b="1"/>
              <a:t>Excelencia Operacional</a:t>
            </a:r>
          </a:p>
        </p:txBody>
      </p:sp>
      <p:sp>
        <p:nvSpPr>
          <p:cNvPr id="793625" name="Line 25"/>
          <p:cNvSpPr>
            <a:spLocks noChangeShapeType="1"/>
          </p:cNvSpPr>
          <p:nvPr/>
        </p:nvSpPr>
        <p:spPr bwMode="auto">
          <a:xfrm flipH="1">
            <a:off x="9144000" y="5661025"/>
            <a:ext cx="0" cy="1196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719138" y="1411288"/>
            <a:ext cx="979487" cy="7953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VE" sz="700" b="1">
                <a:latin typeface="Tahoma" pitchFamily="34" charset="0"/>
              </a:rPr>
              <a:t>Controlar los costos</a:t>
            </a: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782638" y="2941638"/>
            <a:ext cx="981075" cy="62706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VE" sz="700" b="1">
                <a:latin typeface="Tahoma" pitchFamily="34" charset="0"/>
              </a:rPr>
              <a:t>Maximizar la relación precio-valor x Servicios</a:t>
            </a:r>
          </a:p>
        </p:txBody>
      </p:sp>
      <p:sp>
        <p:nvSpPr>
          <p:cNvPr id="793628" name="Oval 28"/>
          <p:cNvSpPr>
            <a:spLocks noChangeArrowheads="1"/>
          </p:cNvSpPr>
          <p:nvPr/>
        </p:nvSpPr>
        <p:spPr bwMode="auto">
          <a:xfrm>
            <a:off x="782638" y="3857625"/>
            <a:ext cx="981075" cy="7953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VE" sz="700" b="1">
                <a:latin typeface="Tahoma" pitchFamily="34" charset="0"/>
              </a:rPr>
              <a:t>Certficar  la calidad y efectividad de los servicios</a:t>
            </a:r>
          </a:p>
        </p:txBody>
      </p:sp>
      <p:sp>
        <p:nvSpPr>
          <p:cNvPr id="793629" name="Oval 29"/>
          <p:cNvSpPr>
            <a:spLocks noChangeArrowheads="1"/>
          </p:cNvSpPr>
          <p:nvPr/>
        </p:nvSpPr>
        <p:spPr bwMode="auto">
          <a:xfrm>
            <a:off x="522288" y="4794250"/>
            <a:ext cx="1176337" cy="7953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VE" sz="700" b="1">
                <a:latin typeface="Tahoma" pitchFamily="34" charset="0"/>
              </a:rPr>
              <a:t>Aumentar la eficiencia en la ejecución de las operaciones</a:t>
            </a:r>
          </a:p>
        </p:txBody>
      </p:sp>
      <p:sp>
        <p:nvSpPr>
          <p:cNvPr id="793630" name="AutoShape 30"/>
          <p:cNvSpPr>
            <a:spLocks noChangeArrowheads="1"/>
          </p:cNvSpPr>
          <p:nvPr/>
        </p:nvSpPr>
        <p:spPr bwMode="auto">
          <a:xfrm>
            <a:off x="5291138" y="2732088"/>
            <a:ext cx="260350" cy="7143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31" name="AutoShape 31"/>
          <p:cNvSpPr>
            <a:spLocks noChangeArrowheads="1"/>
          </p:cNvSpPr>
          <p:nvPr/>
        </p:nvSpPr>
        <p:spPr bwMode="auto">
          <a:xfrm>
            <a:off x="2938463" y="2800350"/>
            <a:ext cx="261937" cy="7143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32" name="AutoShape 32"/>
          <p:cNvSpPr>
            <a:spLocks noChangeArrowheads="1"/>
          </p:cNvSpPr>
          <p:nvPr/>
        </p:nvSpPr>
        <p:spPr bwMode="auto">
          <a:xfrm>
            <a:off x="7837488" y="2803525"/>
            <a:ext cx="260350" cy="69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33" name="AutoShape 33"/>
          <p:cNvSpPr>
            <a:spLocks noChangeArrowheads="1"/>
          </p:cNvSpPr>
          <p:nvPr/>
        </p:nvSpPr>
        <p:spPr bwMode="auto">
          <a:xfrm>
            <a:off x="4572000" y="2135188"/>
            <a:ext cx="393700" cy="179387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93634" name="AutoShape 34"/>
          <p:cNvCxnSpPr>
            <a:cxnSpLocks noChangeShapeType="1"/>
            <a:stCxn id="793628" idx="0"/>
            <a:endCxn id="793627" idx="4"/>
          </p:cNvCxnSpPr>
          <p:nvPr/>
        </p:nvCxnSpPr>
        <p:spPr bwMode="auto">
          <a:xfrm rot="16200000">
            <a:off x="1128712" y="3713163"/>
            <a:ext cx="288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793635" name="AutoShape 35"/>
          <p:cNvCxnSpPr>
            <a:cxnSpLocks noChangeShapeType="1"/>
            <a:stCxn id="793629" idx="1"/>
            <a:endCxn id="793626" idx="2"/>
          </p:cNvCxnSpPr>
          <p:nvPr/>
        </p:nvCxnSpPr>
        <p:spPr bwMode="auto">
          <a:xfrm rot="16200000">
            <a:off x="-842962" y="3348037"/>
            <a:ext cx="3100388" cy="23813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793636" name="Oval 36"/>
          <p:cNvSpPr>
            <a:spLocks noChangeArrowheads="1"/>
          </p:cNvSpPr>
          <p:nvPr/>
        </p:nvSpPr>
        <p:spPr bwMode="auto">
          <a:xfrm>
            <a:off x="4376738" y="2871788"/>
            <a:ext cx="2089150" cy="86201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700" b="1">
                <a:latin typeface="Tahoma" pitchFamily="34" charset="0"/>
              </a:rPr>
              <a:t>Proveer Servicios de Información y Conocimiento para impulsar negocios entre los distintos actores de la cadena de suministro farmacéutica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37" name="Rectangle 37"/>
          <p:cNvSpPr>
            <a:spLocks noChangeArrowheads="1"/>
          </p:cNvSpPr>
          <p:nvPr/>
        </p:nvSpPr>
        <p:spPr bwMode="auto">
          <a:xfrm>
            <a:off x="4186238" y="479425"/>
            <a:ext cx="2678112" cy="349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76912" tIns="38456" rIns="76912" bIns="38456">
            <a:spAutoFit/>
          </a:bodyPr>
          <a:lstStyle/>
          <a:p>
            <a:pPr algn="ctr" defTabSz="688975" eaLnBrk="0" hangingPunct="0"/>
            <a:r>
              <a:rPr lang="es-VE" sz="900" b="1"/>
              <a:t>Servicios para la Integración de la </a:t>
            </a:r>
          </a:p>
          <a:p>
            <a:pPr algn="ctr" defTabSz="688975" eaLnBrk="0" hangingPunct="0"/>
            <a:r>
              <a:rPr lang="es-VE" sz="900" b="1"/>
              <a:t>Cadena de Suministro</a:t>
            </a:r>
          </a:p>
        </p:txBody>
      </p:sp>
      <p:sp>
        <p:nvSpPr>
          <p:cNvPr id="793639" name="Line 39"/>
          <p:cNvSpPr>
            <a:spLocks noChangeShapeType="1"/>
          </p:cNvSpPr>
          <p:nvPr/>
        </p:nvSpPr>
        <p:spPr bwMode="auto">
          <a:xfrm flipV="1">
            <a:off x="5108575" y="3743325"/>
            <a:ext cx="190500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41" name="Oval 41"/>
          <p:cNvSpPr>
            <a:spLocks noChangeArrowheads="1"/>
          </p:cNvSpPr>
          <p:nvPr/>
        </p:nvSpPr>
        <p:spPr bwMode="auto">
          <a:xfrm>
            <a:off x="4291013" y="4141788"/>
            <a:ext cx="1501775" cy="8350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700" b="1">
                <a:latin typeface="Tahoma" pitchFamily="34" charset="0"/>
              </a:rPr>
              <a:t>Mejorar los canales de servicios a los afiliados a la comunidad PROFORTE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42" name="Oval 42"/>
          <p:cNvSpPr>
            <a:spLocks noChangeArrowheads="1"/>
          </p:cNvSpPr>
          <p:nvPr/>
        </p:nvSpPr>
        <p:spPr bwMode="auto">
          <a:xfrm>
            <a:off x="5454650" y="4895850"/>
            <a:ext cx="1222375" cy="557213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800" b="1">
                <a:latin typeface="Tahoma" pitchFamily="34" charset="0"/>
              </a:rPr>
              <a:t>Mantener estándares de calidad PROFORTE</a:t>
            </a:r>
            <a:endParaRPr lang="es-VE" sz="800" b="1">
              <a:latin typeface="Tahoma" pitchFamily="34" charset="0"/>
            </a:endParaRPr>
          </a:p>
        </p:txBody>
      </p:sp>
      <p:sp>
        <p:nvSpPr>
          <p:cNvPr id="793643" name="Oval 43"/>
          <p:cNvSpPr>
            <a:spLocks noChangeArrowheads="1"/>
          </p:cNvSpPr>
          <p:nvPr/>
        </p:nvSpPr>
        <p:spPr bwMode="auto">
          <a:xfrm>
            <a:off x="7183438" y="2941638"/>
            <a:ext cx="1568450" cy="78898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endParaRPr lang="es-VE" sz="700" b="1">
              <a:latin typeface="Tahoma" pitchFamily="34" charset="0"/>
            </a:endParaRPr>
          </a:p>
          <a:p>
            <a:pPr algn="ctr" defTabSz="852488" eaLnBrk="0" hangingPunct="0">
              <a:lnSpc>
                <a:spcPct val="90000"/>
              </a:lnSpc>
            </a:pPr>
            <a:r>
              <a:rPr lang="es-ES" sz="700" b="1">
                <a:latin typeface="Tahoma" pitchFamily="34" charset="0"/>
              </a:rPr>
              <a:t>Garantizar una masa criticas de personas y empresas aportando valor a la comunidad PROFORTE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44" name="Rectangle 44"/>
          <p:cNvSpPr>
            <a:spLocks noChangeArrowheads="1"/>
          </p:cNvSpPr>
          <p:nvPr/>
        </p:nvSpPr>
        <p:spPr bwMode="auto">
          <a:xfrm>
            <a:off x="6761163" y="479425"/>
            <a:ext cx="2187575" cy="2127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76912" tIns="38456" rIns="76912" bIns="38456">
            <a:spAutoFit/>
          </a:bodyPr>
          <a:lstStyle/>
          <a:p>
            <a:pPr algn="ctr" defTabSz="688975" eaLnBrk="0" hangingPunct="0"/>
            <a:r>
              <a:rPr lang="es-ES" sz="900" b="1"/>
              <a:t>Gestión de la Comunidad</a:t>
            </a:r>
            <a:endParaRPr lang="es-VE" sz="900" b="1"/>
          </a:p>
        </p:txBody>
      </p:sp>
      <p:sp>
        <p:nvSpPr>
          <p:cNvPr id="793646" name="Line 46"/>
          <p:cNvSpPr>
            <a:spLocks noChangeShapeType="1"/>
          </p:cNvSpPr>
          <p:nvPr/>
        </p:nvSpPr>
        <p:spPr bwMode="auto">
          <a:xfrm flipV="1">
            <a:off x="8229600" y="4681538"/>
            <a:ext cx="195263" cy="21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47" name="Line 47"/>
          <p:cNvSpPr>
            <a:spLocks noChangeShapeType="1"/>
          </p:cNvSpPr>
          <p:nvPr/>
        </p:nvSpPr>
        <p:spPr bwMode="auto">
          <a:xfrm flipV="1">
            <a:off x="7510463" y="3789363"/>
            <a:ext cx="19685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48" name="Line 48"/>
          <p:cNvSpPr>
            <a:spLocks noChangeShapeType="1"/>
          </p:cNvSpPr>
          <p:nvPr/>
        </p:nvSpPr>
        <p:spPr bwMode="auto">
          <a:xfrm flipH="1" flipV="1">
            <a:off x="8424863" y="3716338"/>
            <a:ext cx="1317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49" name="Oval 49"/>
          <p:cNvSpPr>
            <a:spLocks noChangeArrowheads="1"/>
          </p:cNvSpPr>
          <p:nvPr/>
        </p:nvSpPr>
        <p:spPr bwMode="auto">
          <a:xfrm>
            <a:off x="6727825" y="4002088"/>
            <a:ext cx="1109663" cy="719137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700" b="1">
                <a:latin typeface="Tahoma" pitchFamily="34" charset="0"/>
              </a:rPr>
              <a:t>Mantener un portafolio de soluciones actualizadas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50" name="Oval 50"/>
          <p:cNvSpPr>
            <a:spLocks noChangeArrowheads="1"/>
          </p:cNvSpPr>
          <p:nvPr/>
        </p:nvSpPr>
        <p:spPr bwMode="auto">
          <a:xfrm>
            <a:off x="7250113" y="4865688"/>
            <a:ext cx="1306512" cy="79216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VE" sz="700" b="1">
                <a:latin typeface="Tahoma" pitchFamily="34" charset="0"/>
              </a:rPr>
              <a:t>Generar una relación ganar-ganar con los consultores certificados</a:t>
            </a:r>
          </a:p>
        </p:txBody>
      </p:sp>
      <p:sp>
        <p:nvSpPr>
          <p:cNvPr id="793652" name="Oval 52"/>
          <p:cNvSpPr>
            <a:spLocks noChangeArrowheads="1"/>
          </p:cNvSpPr>
          <p:nvPr/>
        </p:nvSpPr>
        <p:spPr bwMode="auto">
          <a:xfrm>
            <a:off x="2611438" y="2941638"/>
            <a:ext cx="1281112" cy="55562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MX" sz="700" b="1">
                <a:latin typeface="Tahoma" pitchFamily="34" charset="0"/>
              </a:rPr>
              <a:t>Ser el referente en conocimiento especializado en farmacias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53" name="AutoShape 53"/>
          <p:cNvSpPr>
            <a:spLocks noChangeArrowheads="1"/>
          </p:cNvSpPr>
          <p:nvPr/>
        </p:nvSpPr>
        <p:spPr bwMode="auto">
          <a:xfrm>
            <a:off x="4637088" y="1201738"/>
            <a:ext cx="392112" cy="1381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54" name="Line 54"/>
          <p:cNvSpPr>
            <a:spLocks noChangeShapeType="1"/>
          </p:cNvSpPr>
          <p:nvPr/>
        </p:nvSpPr>
        <p:spPr bwMode="auto">
          <a:xfrm flipV="1">
            <a:off x="1501775" y="1201738"/>
            <a:ext cx="914400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55" name="Text Box 55"/>
          <p:cNvSpPr txBox="1">
            <a:spLocks noChangeArrowheads="1"/>
          </p:cNvSpPr>
          <p:nvPr/>
        </p:nvSpPr>
        <p:spPr bwMode="auto">
          <a:xfrm>
            <a:off x="1174750" y="854075"/>
            <a:ext cx="7250113" cy="30797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195" tIns="42597" rIns="85195" bIns="42597">
            <a:spAutoFit/>
          </a:bodyPr>
          <a:lstStyle/>
          <a:p>
            <a:pPr algn="ctr" defTabSz="852488">
              <a:spcBef>
                <a:spcPct val="50000"/>
              </a:spcBef>
            </a:pPr>
            <a:r>
              <a:rPr lang="es-ES" sz="1400">
                <a:latin typeface="Times New Roman" pitchFamily="18" charset="0"/>
              </a:rPr>
              <a:t>Generar excedentes para invertir en la innovación y el desarrollo de nuevas soluciones</a:t>
            </a:r>
          </a:p>
        </p:txBody>
      </p:sp>
      <p:sp>
        <p:nvSpPr>
          <p:cNvPr id="793656" name="Text Box 56"/>
          <p:cNvSpPr txBox="1">
            <a:spLocks noChangeArrowheads="1"/>
          </p:cNvSpPr>
          <p:nvPr/>
        </p:nvSpPr>
        <p:spPr bwMode="auto">
          <a:xfrm>
            <a:off x="0" y="0"/>
            <a:ext cx="9144000" cy="5048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/>
            <a:r>
              <a:rPr lang="es-VE" sz="1500" b="1">
                <a:latin typeface="Tahoma" pitchFamily="34" charset="0"/>
              </a:rPr>
              <a:t>Aumentar significativamente el número de FARMACIAS con nuevos modelos de negocios</a:t>
            </a:r>
          </a:p>
          <a:p>
            <a:pPr algn="ctr" defTabSz="852488" eaLnBrk="0" hangingPunct="0"/>
            <a:r>
              <a:rPr lang="es-VE" sz="1700" b="1">
                <a:latin typeface="Tahoma" pitchFamily="34" charset="0"/>
              </a:rPr>
              <a:t> Alcanzar 1.500 en el año 2009</a:t>
            </a:r>
          </a:p>
        </p:txBody>
      </p:sp>
      <p:sp>
        <p:nvSpPr>
          <p:cNvPr id="793657" name="AutoShape 57"/>
          <p:cNvSpPr>
            <a:spLocks noChangeArrowheads="1"/>
          </p:cNvSpPr>
          <p:nvPr/>
        </p:nvSpPr>
        <p:spPr bwMode="auto">
          <a:xfrm>
            <a:off x="1109663" y="2803525"/>
            <a:ext cx="261937" cy="6985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3660" name="Oval 60"/>
          <p:cNvSpPr>
            <a:spLocks noChangeArrowheads="1"/>
          </p:cNvSpPr>
          <p:nvPr/>
        </p:nvSpPr>
        <p:spPr bwMode="auto">
          <a:xfrm>
            <a:off x="1895475" y="3986213"/>
            <a:ext cx="1174750" cy="83661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700" b="1">
                <a:latin typeface="Tahoma" pitchFamily="34" charset="0"/>
              </a:rPr>
              <a:t>Gestionar eficientemente la cartera de actividades de vinculación sectorial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61" name="Line 61"/>
          <p:cNvSpPr>
            <a:spLocks noChangeShapeType="1"/>
          </p:cNvSpPr>
          <p:nvPr/>
        </p:nvSpPr>
        <p:spPr bwMode="auto">
          <a:xfrm flipV="1">
            <a:off x="2613025" y="3509963"/>
            <a:ext cx="396875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62" name="Line 62"/>
          <p:cNvSpPr>
            <a:spLocks noChangeShapeType="1"/>
          </p:cNvSpPr>
          <p:nvPr/>
        </p:nvSpPr>
        <p:spPr bwMode="auto">
          <a:xfrm flipH="1" flipV="1">
            <a:off x="3489325" y="3498850"/>
            <a:ext cx="114300" cy="102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93664" name="Oval 64"/>
          <p:cNvSpPr>
            <a:spLocks noChangeArrowheads="1"/>
          </p:cNvSpPr>
          <p:nvPr/>
        </p:nvSpPr>
        <p:spPr bwMode="auto">
          <a:xfrm>
            <a:off x="2978150" y="4541838"/>
            <a:ext cx="1371600" cy="904875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700" b="1">
                <a:latin typeface="Tahoma" pitchFamily="34" charset="0"/>
              </a:rPr>
              <a:t>Generar conocimiento a partir de la información que producen los servicios entregados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65" name="Oval 65"/>
          <p:cNvSpPr>
            <a:spLocks noChangeArrowheads="1"/>
          </p:cNvSpPr>
          <p:nvPr/>
        </p:nvSpPr>
        <p:spPr bwMode="auto">
          <a:xfrm>
            <a:off x="2938463" y="1411288"/>
            <a:ext cx="3657600" cy="696912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VE" sz="1300" b="1">
                <a:latin typeface="Tahoma" pitchFamily="34" charset="0"/>
              </a:rPr>
              <a:t>Optimizar la mezcla de ingresos</a:t>
            </a:r>
          </a:p>
        </p:txBody>
      </p:sp>
      <p:sp>
        <p:nvSpPr>
          <p:cNvPr id="793667" name="Oval 67"/>
          <p:cNvSpPr>
            <a:spLocks noChangeArrowheads="1"/>
          </p:cNvSpPr>
          <p:nvPr/>
        </p:nvSpPr>
        <p:spPr bwMode="auto">
          <a:xfrm>
            <a:off x="8013700" y="3965575"/>
            <a:ext cx="1109663" cy="719138"/>
          </a:xfrm>
          <a:prstGeom prst="ellipse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84308" tIns="41414" rIns="84308" bIns="41414" anchor="ctr"/>
          <a:lstStyle/>
          <a:p>
            <a:pPr algn="ctr" defTabSz="852488" eaLnBrk="0" hangingPunct="0">
              <a:lnSpc>
                <a:spcPct val="90000"/>
              </a:lnSpc>
            </a:pPr>
            <a:r>
              <a:rPr lang="es-ES" sz="700" b="1">
                <a:latin typeface="Tahoma" pitchFamily="34" charset="0"/>
              </a:rPr>
              <a:t>Captar afiliados a la comunidad</a:t>
            </a:r>
            <a:endParaRPr lang="es-VE" sz="700" b="1">
              <a:latin typeface="Tahoma" pitchFamily="34" charset="0"/>
            </a:endParaRPr>
          </a:p>
        </p:txBody>
      </p:sp>
      <p:sp>
        <p:nvSpPr>
          <p:cNvPr id="793668" name="Line 68"/>
          <p:cNvSpPr>
            <a:spLocks noChangeShapeType="1"/>
          </p:cNvSpPr>
          <p:nvPr/>
        </p:nvSpPr>
        <p:spPr bwMode="auto">
          <a:xfrm flipH="1" flipV="1">
            <a:off x="5741988" y="3727450"/>
            <a:ext cx="50165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386" name="Group 2"/>
          <p:cNvGrpSpPr>
            <a:grpSpLocks/>
          </p:cNvGrpSpPr>
          <p:nvPr/>
        </p:nvGrpSpPr>
        <p:grpSpPr bwMode="auto">
          <a:xfrm>
            <a:off x="2227263" y="2730500"/>
            <a:ext cx="5418137" cy="666750"/>
            <a:chOff x="1853" y="1746"/>
            <a:chExt cx="2993" cy="448"/>
          </a:xfrm>
        </p:grpSpPr>
        <p:sp>
          <p:nvSpPr>
            <p:cNvPr id="784387" name="Rectangle 3"/>
            <p:cNvSpPr>
              <a:spLocks noChangeArrowheads="1"/>
            </p:cNvSpPr>
            <p:nvPr/>
          </p:nvSpPr>
          <p:spPr bwMode="auto">
            <a:xfrm>
              <a:off x="1853" y="1746"/>
              <a:ext cx="2993" cy="44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4388" name="Rectangle 4"/>
            <p:cNvSpPr>
              <a:spLocks noChangeArrowheads="1"/>
            </p:cNvSpPr>
            <p:nvPr/>
          </p:nvSpPr>
          <p:spPr bwMode="auto">
            <a:xfrm>
              <a:off x="1902" y="1819"/>
              <a:ext cx="183" cy="256"/>
            </a:xfrm>
            <a:prstGeom prst="rect">
              <a:avLst/>
            </a:prstGeom>
            <a:solidFill>
              <a:srgbClr val="DE6B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4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54250" y="1347788"/>
            <a:ext cx="5646738" cy="2587625"/>
          </a:xfrm>
          <a:noFill/>
        </p:spPr>
        <p:txBody>
          <a:bodyPr>
            <a:spAutoFit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Desafios Estratégicos PROFORTE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Esencia de la Estrategia 2007 - 2009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Focalización de la Estrategia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Despliegue de la Estrategia 2007</a:t>
            </a:r>
            <a:endParaRPr lang="en-US" sz="2000"/>
          </a:p>
        </p:txBody>
      </p:sp>
      <p:sp>
        <p:nvSpPr>
          <p:cNvPr id="784390" name="Rectangle 6"/>
          <p:cNvSpPr>
            <a:spLocks noGrp="1" noChangeArrowheads="1"/>
          </p:cNvSpPr>
          <p:nvPr>
            <p:ph type="title"/>
          </p:nvPr>
        </p:nvSpPr>
        <p:spPr>
          <a:xfrm>
            <a:off x="4273550" y="300038"/>
            <a:ext cx="4702175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CR" sz="2400" b="0">
                <a:solidFill>
                  <a:schemeClr val="tx1"/>
                </a:solidFill>
              </a:rPr>
              <a:t>Estrategia de Sostenibilidad…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Text Box 2"/>
          <p:cNvSpPr txBox="1">
            <a:spLocks noChangeArrowheads="1"/>
          </p:cNvSpPr>
          <p:nvPr/>
        </p:nvSpPr>
        <p:spPr bwMode="auto">
          <a:xfrm>
            <a:off x="5430838" y="265113"/>
            <a:ext cx="3643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Foco de la Estrategia…</a:t>
            </a:r>
            <a:endParaRPr lang="es-ES" sz="2400">
              <a:latin typeface="Verdana" pitchFamily="34" charset="0"/>
            </a:endParaRPr>
          </a:p>
        </p:txBody>
      </p:sp>
      <p:pic>
        <p:nvPicPr>
          <p:cNvPr id="785517" name="Picture 1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1235075"/>
            <a:ext cx="730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650" name="Group 2"/>
          <p:cNvGrpSpPr>
            <a:grpSpLocks/>
          </p:cNvGrpSpPr>
          <p:nvPr/>
        </p:nvGrpSpPr>
        <p:grpSpPr bwMode="auto">
          <a:xfrm>
            <a:off x="2227263" y="3375025"/>
            <a:ext cx="5418137" cy="666750"/>
            <a:chOff x="1853" y="1746"/>
            <a:chExt cx="2993" cy="448"/>
          </a:xfrm>
        </p:grpSpPr>
        <p:sp>
          <p:nvSpPr>
            <p:cNvPr id="795651" name="Rectangle 3"/>
            <p:cNvSpPr>
              <a:spLocks noChangeArrowheads="1"/>
            </p:cNvSpPr>
            <p:nvPr/>
          </p:nvSpPr>
          <p:spPr bwMode="auto">
            <a:xfrm>
              <a:off x="1853" y="1746"/>
              <a:ext cx="2993" cy="44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5652" name="Rectangle 4"/>
            <p:cNvSpPr>
              <a:spLocks noChangeArrowheads="1"/>
            </p:cNvSpPr>
            <p:nvPr/>
          </p:nvSpPr>
          <p:spPr bwMode="auto">
            <a:xfrm>
              <a:off x="1902" y="1819"/>
              <a:ext cx="183" cy="256"/>
            </a:xfrm>
            <a:prstGeom prst="rect">
              <a:avLst/>
            </a:prstGeom>
            <a:solidFill>
              <a:srgbClr val="DE6B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5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54250" y="1314450"/>
            <a:ext cx="5646738" cy="2587625"/>
          </a:xfrm>
          <a:noFill/>
        </p:spPr>
        <p:txBody>
          <a:bodyPr>
            <a:spAutoFit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Desafios Estratégicos PROFORTE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Esencia de la Estrategia 2007 - 2009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Focalización de la Estrategia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Despliegue de la Estrategia 2007</a:t>
            </a:r>
            <a:endParaRPr lang="en-US" sz="2000"/>
          </a:p>
        </p:txBody>
      </p:sp>
      <p:sp>
        <p:nvSpPr>
          <p:cNvPr id="795654" name="Rectangle 6"/>
          <p:cNvSpPr>
            <a:spLocks noGrp="1" noChangeArrowheads="1"/>
          </p:cNvSpPr>
          <p:nvPr>
            <p:ph type="title"/>
          </p:nvPr>
        </p:nvSpPr>
        <p:spPr>
          <a:xfrm>
            <a:off x="4273550" y="300038"/>
            <a:ext cx="4702175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CR" sz="2400" b="0">
                <a:solidFill>
                  <a:schemeClr val="tx1"/>
                </a:solidFill>
              </a:rPr>
              <a:t>Estrategia de Sostenibilidad…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ChangeArrowheads="1"/>
          </p:cNvSpPr>
          <p:nvPr/>
        </p:nvSpPr>
        <p:spPr bwMode="auto">
          <a:xfrm>
            <a:off x="1795463" y="2474913"/>
            <a:ext cx="6553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VE" sz="3200" b="1">
                <a:solidFill>
                  <a:srgbClr val="003399"/>
                </a:solidFill>
                <a:latin typeface="Broadway" pitchFamily="82" charset="0"/>
              </a:rPr>
              <a:t>Servicio de Valor Agregado Para las Farmacias:</a:t>
            </a: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8275" y="3849688"/>
            <a:ext cx="5078413" cy="1731962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sz="1800">
                <a:solidFill>
                  <a:srgbClr val="003399"/>
                </a:solidFill>
                <a:latin typeface="Broadway" pitchFamily="82" charset="0"/>
              </a:rPr>
              <a:t>Pr</a:t>
            </a:r>
            <a:r>
              <a:rPr lang="es-ES_tradnl" altLang="ja-JP" sz="1800">
                <a:solidFill>
                  <a:srgbClr val="003399"/>
                </a:solidFill>
                <a:latin typeface="Broadway" pitchFamily="82" charset="0"/>
                <a:ea typeface="MS PGothic" pitchFamily="34" charset="-128"/>
              </a:rPr>
              <a:t>ácticas Empresariales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003399"/>
                </a:solidFill>
                <a:latin typeface="Broadway" pitchFamily="82" charset="0"/>
                <a:ea typeface="MS PGothic" pitchFamily="34" charset="-128"/>
              </a:rPr>
              <a:t>Capacitación Continua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990000"/>
                </a:solidFill>
                <a:latin typeface="Broadway" pitchFamily="82" charset="0"/>
                <a:ea typeface="MS PGothic" pitchFamily="34" charset="-128"/>
              </a:rPr>
              <a:t>Plataforma web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990000"/>
                </a:solidFill>
                <a:latin typeface="Broadway" pitchFamily="82" charset="0"/>
                <a:ea typeface="MS PGothic" pitchFamily="34" charset="-128"/>
              </a:rPr>
              <a:t>Actualización Tecnológica</a:t>
            </a:r>
          </a:p>
        </p:txBody>
      </p:sp>
      <p:graphicFrame>
        <p:nvGraphicFramePr>
          <p:cNvPr id="75366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30563" y="1058863"/>
          <a:ext cx="3265487" cy="1416050"/>
        </p:xfrm>
        <a:graphic>
          <a:graphicData uri="http://schemas.openxmlformats.org/presentationml/2006/ole">
            <p:oleObj spid="_x0000_s753668" name="Archivo de imagen" r:id="rId3" imgW="6620269" imgH="2871222" progId="ImagenImageExpert">
              <p:embed/>
            </p:oleObj>
          </a:graphicData>
        </a:graphic>
      </p:graphicFrame>
      <p:sp>
        <p:nvSpPr>
          <p:cNvPr id="753669" name="Rectangle 5"/>
          <p:cNvSpPr>
            <a:spLocks noChangeArrowheads="1"/>
          </p:cNvSpPr>
          <p:nvPr/>
        </p:nvSpPr>
        <p:spPr bwMode="auto">
          <a:xfrm>
            <a:off x="5689600" y="169863"/>
            <a:ext cx="3030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Nuestra Solución…</a:t>
            </a:r>
            <a:endParaRPr lang="es-ES" sz="2400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Text Box 2"/>
          <p:cNvSpPr txBox="1">
            <a:spLocks noChangeArrowheads="1"/>
          </p:cNvSpPr>
          <p:nvPr/>
        </p:nvSpPr>
        <p:spPr bwMode="auto">
          <a:xfrm>
            <a:off x="3763963" y="265113"/>
            <a:ext cx="525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Despliegue de la Estrategia 2007</a:t>
            </a:r>
            <a:endParaRPr lang="es-ES" sz="2400">
              <a:latin typeface="Verdana" pitchFamily="34" charset="0"/>
            </a:endParaRPr>
          </a:p>
        </p:txBody>
      </p:sp>
      <p:pic>
        <p:nvPicPr>
          <p:cNvPr id="796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238" y="1576388"/>
            <a:ext cx="7386637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ChangeArrowheads="1"/>
          </p:cNvSpPr>
          <p:nvPr/>
        </p:nvSpPr>
        <p:spPr bwMode="auto">
          <a:xfrm>
            <a:off x="601663" y="4770438"/>
            <a:ext cx="68707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/>
            <a:r>
              <a:rPr lang="es-CL" sz="3000" b="1">
                <a:solidFill>
                  <a:schemeClr val="bg1"/>
                </a:solidFill>
                <a:latin typeface="Verdana" pitchFamily="34" charset="0"/>
              </a:rPr>
              <a:t>MUCHAS GRACIAS…. </a:t>
            </a:r>
            <a:endParaRPr lang="es-ES" sz="3000" b="1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766980" name="Picture 4" descr="vene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288" y="349250"/>
            <a:ext cx="1382712" cy="104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1795463" y="2474913"/>
            <a:ext cx="6553200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s-VE" sz="3200" b="1">
                <a:solidFill>
                  <a:srgbClr val="003399"/>
                </a:solidFill>
                <a:latin typeface="Broadway" pitchFamily="82" charset="0"/>
              </a:rPr>
              <a:t>Servicios de Valor Agregado Para las Farmacias: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08275" y="3849688"/>
            <a:ext cx="5078413" cy="1731962"/>
          </a:xfrm>
          <a:noFill/>
          <a:ln/>
        </p:spPr>
        <p:txBody>
          <a:bodyPr/>
          <a:lstStyle/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sz="1800">
                <a:solidFill>
                  <a:srgbClr val="003399"/>
                </a:solidFill>
                <a:latin typeface="Broadway" pitchFamily="82" charset="0"/>
              </a:rPr>
              <a:t>Pr</a:t>
            </a:r>
            <a:r>
              <a:rPr lang="es-ES_tradnl" altLang="ja-JP" sz="1800">
                <a:solidFill>
                  <a:srgbClr val="003399"/>
                </a:solidFill>
                <a:latin typeface="Broadway" pitchFamily="82" charset="0"/>
                <a:ea typeface="MS PGothic" pitchFamily="34" charset="-128"/>
              </a:rPr>
              <a:t>ácticas Empresariales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003399"/>
                </a:solidFill>
                <a:latin typeface="Broadway" pitchFamily="82" charset="0"/>
                <a:ea typeface="MS PGothic" pitchFamily="34" charset="-128"/>
              </a:rPr>
              <a:t>Formación Continua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990000"/>
                </a:solidFill>
                <a:latin typeface="Broadway" pitchFamily="82" charset="0"/>
                <a:ea typeface="MS PGothic" pitchFamily="34" charset="-128"/>
              </a:rPr>
              <a:t>Plataforma web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es-ES_tradnl" altLang="ja-JP" sz="1800">
                <a:solidFill>
                  <a:srgbClr val="990000"/>
                </a:solidFill>
                <a:latin typeface="Broadway" pitchFamily="82" charset="0"/>
                <a:ea typeface="MS PGothic" pitchFamily="34" charset="-128"/>
              </a:rPr>
              <a:t>Actualización Tecnológica</a:t>
            </a:r>
          </a:p>
        </p:txBody>
      </p:sp>
      <p:graphicFrame>
        <p:nvGraphicFramePr>
          <p:cNvPr id="79770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3230563" y="1058863"/>
          <a:ext cx="3265487" cy="1416050"/>
        </p:xfrm>
        <a:graphic>
          <a:graphicData uri="http://schemas.openxmlformats.org/presentationml/2006/ole">
            <p:oleObj spid="_x0000_s797700" name="Archivo de imagen" r:id="rId3" imgW="6620269" imgH="2871222" progId="ImagenImageExpert">
              <p:embed/>
            </p:oleObj>
          </a:graphicData>
        </a:graphic>
      </p:graphicFrame>
      <p:sp>
        <p:nvSpPr>
          <p:cNvPr id="797701" name="Rectangle 5"/>
          <p:cNvSpPr>
            <a:spLocks noChangeArrowheads="1"/>
          </p:cNvSpPr>
          <p:nvPr/>
        </p:nvSpPr>
        <p:spPr bwMode="auto">
          <a:xfrm>
            <a:off x="5689600" y="169863"/>
            <a:ext cx="3030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Nuestra Solución…</a:t>
            </a:r>
            <a:endParaRPr lang="es-ES" sz="2400">
              <a:latin typeface="Verdana" pitchFamily="34" charset="0"/>
            </a:endParaRP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0" y="206375"/>
            <a:ext cx="6681788" cy="641350"/>
          </a:xfrm>
          <a:noFill/>
          <a:ln/>
        </p:spPr>
        <p:txBody>
          <a:bodyPr/>
          <a:lstStyle/>
          <a:p>
            <a:r>
              <a:rPr lang="es-ES_tradnl"/>
              <a:t>Objetivos Estratégicos hasta 2006</a:t>
            </a:r>
            <a:endParaRPr lang="es-ES"/>
          </a:p>
        </p:txBody>
      </p:sp>
      <p:pic>
        <p:nvPicPr>
          <p:cNvPr id="800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1275" y="731838"/>
            <a:ext cx="7240588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285750"/>
            <a:ext cx="7824788" cy="641350"/>
          </a:xfrm>
        </p:spPr>
        <p:txBody>
          <a:bodyPr/>
          <a:lstStyle/>
          <a:p>
            <a:r>
              <a:rPr lang="es-ES_tradnl" sz="2000"/>
              <a:t>Orientación de la estrategia comercial 2005-2007</a:t>
            </a:r>
            <a:endParaRPr lang="es-ES" sz="2000"/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5413" y="1614488"/>
            <a:ext cx="3775075" cy="4527550"/>
          </a:xfrm>
          <a:noFill/>
          <a:ln/>
        </p:spPr>
        <p:txBody>
          <a:bodyPr/>
          <a:lstStyle/>
          <a:p>
            <a:pPr marL="174625" indent="-174625">
              <a:lnSpc>
                <a:spcPct val="80000"/>
              </a:lnSpc>
            </a:pPr>
            <a:r>
              <a:rPr lang="es-ES_tradnl" sz="1400"/>
              <a:t>Creación del mercado de Servicios Desarrollo Empresarial para la PyME:</a:t>
            </a:r>
          </a:p>
          <a:p>
            <a:pPr marL="623888" lvl="1" indent="-174625">
              <a:lnSpc>
                <a:spcPct val="80000"/>
              </a:lnSpc>
            </a:pPr>
            <a:r>
              <a:rPr lang="es-ES_tradnl" sz="1400"/>
              <a:t>Caracterización de la PyME</a:t>
            </a:r>
          </a:p>
          <a:p>
            <a:pPr marL="1074738" lvl="2" indent="-174625">
              <a:lnSpc>
                <a:spcPct val="80000"/>
              </a:lnSpc>
            </a:pPr>
            <a:r>
              <a:rPr lang="es-ES_tradnl" sz="1200"/>
              <a:t>Enfoque Sectorial</a:t>
            </a:r>
          </a:p>
          <a:p>
            <a:pPr marL="1074738" lvl="2" indent="-174625">
              <a:lnSpc>
                <a:spcPct val="80000"/>
              </a:lnSpc>
            </a:pPr>
            <a:r>
              <a:rPr lang="es-ES_tradnl" sz="1200"/>
              <a:t>Inversión apalancado en aliados interesados en invertir en la Pyme</a:t>
            </a:r>
          </a:p>
          <a:p>
            <a:pPr marL="174625" indent="-174625">
              <a:lnSpc>
                <a:spcPct val="80000"/>
              </a:lnSpc>
            </a:pPr>
            <a:r>
              <a:rPr lang="es-ES_tradnl" sz="1400"/>
              <a:t>Desarrollo de Clientes PyME:</a:t>
            </a:r>
          </a:p>
          <a:p>
            <a:pPr marL="623888" lvl="1" indent="-174625">
              <a:lnSpc>
                <a:spcPct val="80000"/>
              </a:lnSpc>
            </a:pPr>
            <a:r>
              <a:rPr lang="es-ES_tradnl" sz="1400"/>
              <a:t>Programas de Fortalecimiento Empresarial</a:t>
            </a:r>
          </a:p>
          <a:p>
            <a:pPr marL="1074738" lvl="2" indent="-174625">
              <a:lnSpc>
                <a:spcPct val="80000"/>
              </a:lnSpc>
            </a:pPr>
            <a:r>
              <a:rPr lang="es-ES_tradnl" sz="1200"/>
              <a:t>PyME vinculadas a cadenas de suministros</a:t>
            </a:r>
          </a:p>
          <a:p>
            <a:pPr marL="1074738" lvl="2" indent="-174625">
              <a:lnSpc>
                <a:spcPct val="80000"/>
              </a:lnSpc>
            </a:pPr>
            <a:r>
              <a:rPr lang="es-ES_tradnl" sz="1200"/>
              <a:t>Inversión apalancada en Empresas Grandes que quieren desarrollar sus clientes</a:t>
            </a:r>
          </a:p>
          <a:p>
            <a:pPr marL="174625" indent="-174625">
              <a:lnSpc>
                <a:spcPct val="80000"/>
              </a:lnSpc>
            </a:pPr>
            <a:r>
              <a:rPr lang="es-ES_tradnl" sz="1400"/>
              <a:t>Incubación de Plataforma de servicios para PyME:</a:t>
            </a:r>
          </a:p>
          <a:p>
            <a:pPr marL="623888" lvl="1" indent="-174625">
              <a:lnSpc>
                <a:spcPct val="80000"/>
              </a:lnSpc>
            </a:pPr>
            <a:r>
              <a:rPr lang="es-ES_tradnl" sz="1400"/>
              <a:t>Soluciones Sectoriales</a:t>
            </a:r>
          </a:p>
          <a:p>
            <a:pPr marL="1074738" lvl="2" indent="-174625">
              <a:lnSpc>
                <a:spcPct val="80000"/>
              </a:lnSpc>
            </a:pPr>
            <a:r>
              <a:rPr lang="es-ES_tradnl" sz="1200"/>
              <a:t>Comunidades de Negocios</a:t>
            </a:r>
          </a:p>
          <a:p>
            <a:pPr marL="1074738" lvl="2" indent="-174625">
              <a:lnSpc>
                <a:spcPct val="80000"/>
              </a:lnSpc>
            </a:pPr>
            <a:r>
              <a:rPr lang="es-ES_tradnl" sz="1200"/>
              <a:t>Basada en Tecnologías de Información</a:t>
            </a:r>
          </a:p>
          <a:p>
            <a:pPr marL="1074738" lvl="2" indent="-174625">
              <a:lnSpc>
                <a:spcPct val="80000"/>
              </a:lnSpc>
            </a:pPr>
            <a:r>
              <a:rPr lang="es-ES_tradnl" sz="1200"/>
              <a:t>Apalancada en Organismos Multilaterales y Líderes de Cadenas de Suministros</a:t>
            </a:r>
          </a:p>
          <a:p>
            <a:pPr marL="1074738" lvl="2" indent="-174625">
              <a:lnSpc>
                <a:spcPct val="80000"/>
              </a:lnSpc>
            </a:pPr>
            <a:endParaRPr lang="es-ES_tradnl" sz="1200"/>
          </a:p>
          <a:p>
            <a:pPr marL="174625" indent="-174625">
              <a:lnSpc>
                <a:spcPct val="80000"/>
              </a:lnSpc>
            </a:pPr>
            <a:endParaRPr lang="es-ES" sz="1000"/>
          </a:p>
        </p:txBody>
      </p:sp>
      <p:grpSp>
        <p:nvGrpSpPr>
          <p:cNvPr id="801796" name="Group 4"/>
          <p:cNvGrpSpPr>
            <a:grpSpLocks/>
          </p:cNvGrpSpPr>
          <p:nvPr/>
        </p:nvGrpSpPr>
        <p:grpSpPr bwMode="auto">
          <a:xfrm>
            <a:off x="330200" y="1093788"/>
            <a:ext cx="4924425" cy="5864225"/>
            <a:chOff x="239" y="359"/>
            <a:chExt cx="3100" cy="3694"/>
          </a:xfrm>
        </p:grpSpPr>
        <p:sp>
          <p:nvSpPr>
            <p:cNvPr id="801797" name="Oval 5"/>
            <p:cNvSpPr>
              <a:spLocks noChangeArrowheads="1"/>
            </p:cNvSpPr>
            <p:nvPr/>
          </p:nvSpPr>
          <p:spPr bwMode="auto">
            <a:xfrm>
              <a:off x="1584" y="1044"/>
              <a:ext cx="508" cy="388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s-VE" sz="1200" b="1">
                  <a:latin typeface="Tahoma" pitchFamily="34" charset="0"/>
                </a:rPr>
                <a:t>Crecer en</a:t>
              </a:r>
            </a:p>
            <a:p>
              <a:pPr algn="ctr" eaLnBrk="0" hangingPunct="0">
                <a:lnSpc>
                  <a:spcPct val="95000"/>
                </a:lnSpc>
              </a:pPr>
              <a:r>
                <a:rPr lang="es-VE" sz="1200" b="1">
                  <a:latin typeface="Tahoma" pitchFamily="34" charset="0"/>
                </a:rPr>
                <a:t> Ventas</a:t>
              </a:r>
            </a:p>
          </p:txBody>
        </p:sp>
        <p:sp>
          <p:nvSpPr>
            <p:cNvPr id="801798" name="Oval 6"/>
            <p:cNvSpPr>
              <a:spLocks noChangeArrowheads="1"/>
            </p:cNvSpPr>
            <p:nvPr/>
          </p:nvSpPr>
          <p:spPr bwMode="auto">
            <a:xfrm>
              <a:off x="1938" y="597"/>
              <a:ext cx="713" cy="336"/>
            </a:xfrm>
            <a:prstGeom prst="ellipse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5000"/>
                </a:lnSpc>
              </a:pPr>
              <a:r>
                <a:rPr lang="es-VE" sz="1200" b="1">
                  <a:latin typeface="Tahoma" pitchFamily="34" charset="0"/>
                </a:rPr>
                <a:t>Sostenibilidad</a:t>
              </a:r>
            </a:p>
          </p:txBody>
        </p:sp>
        <p:cxnSp>
          <p:nvCxnSpPr>
            <p:cNvPr id="801799" name="AutoShape 7"/>
            <p:cNvCxnSpPr>
              <a:cxnSpLocks noChangeShapeType="1"/>
              <a:stCxn id="801797" idx="0"/>
              <a:endCxn id="801798" idx="2"/>
            </p:cNvCxnSpPr>
            <p:nvPr/>
          </p:nvCxnSpPr>
          <p:spPr bwMode="auto">
            <a:xfrm rot="16200000">
              <a:off x="1748" y="855"/>
              <a:ext cx="279" cy="100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801800" name="Oval 8"/>
            <p:cNvSpPr>
              <a:spLocks noChangeArrowheads="1"/>
            </p:cNvSpPr>
            <p:nvPr/>
          </p:nvSpPr>
          <p:spPr bwMode="auto">
            <a:xfrm>
              <a:off x="1147" y="1964"/>
              <a:ext cx="711" cy="50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Ser el socio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confiable para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alcanzar la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competitividad</a:t>
              </a:r>
            </a:p>
          </p:txBody>
        </p:sp>
        <p:cxnSp>
          <p:nvCxnSpPr>
            <p:cNvPr id="801801" name="AutoShape 9"/>
            <p:cNvCxnSpPr>
              <a:cxnSpLocks noChangeShapeType="1"/>
              <a:stCxn id="801808" idx="0"/>
              <a:endCxn id="801797" idx="4"/>
            </p:cNvCxnSpPr>
            <p:nvPr/>
          </p:nvCxnSpPr>
          <p:spPr bwMode="auto">
            <a:xfrm rot="5400000" flipH="1">
              <a:off x="1792" y="1478"/>
              <a:ext cx="550" cy="458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801802" name="Oval 10"/>
            <p:cNvSpPr>
              <a:spLocks noChangeArrowheads="1"/>
            </p:cNvSpPr>
            <p:nvPr/>
          </p:nvSpPr>
          <p:spPr bwMode="auto">
            <a:xfrm>
              <a:off x="239" y="2468"/>
              <a:ext cx="632" cy="5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Manejar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la información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para generar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negocios</a:t>
              </a:r>
            </a:p>
          </p:txBody>
        </p:sp>
        <p:cxnSp>
          <p:nvCxnSpPr>
            <p:cNvPr id="801803" name="AutoShape 11"/>
            <p:cNvCxnSpPr>
              <a:cxnSpLocks noChangeShapeType="1"/>
              <a:stCxn id="801815" idx="0"/>
            </p:cNvCxnSpPr>
            <p:nvPr/>
          </p:nvCxnSpPr>
          <p:spPr bwMode="auto">
            <a:xfrm rot="5400000" flipH="1">
              <a:off x="1350" y="2640"/>
              <a:ext cx="513" cy="207"/>
            </a:xfrm>
            <a:prstGeom prst="curvedConnector3">
              <a:avLst>
                <a:gd name="adj1" fmla="val 49903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801804" name="AutoShape 12"/>
            <p:cNvCxnSpPr>
              <a:cxnSpLocks noChangeShapeType="1"/>
              <a:stCxn id="801812" idx="0"/>
              <a:endCxn id="801808" idx="4"/>
            </p:cNvCxnSpPr>
            <p:nvPr/>
          </p:nvCxnSpPr>
          <p:spPr bwMode="auto">
            <a:xfrm rot="5400000" flipH="1">
              <a:off x="2587" y="2219"/>
              <a:ext cx="109" cy="691"/>
            </a:xfrm>
            <a:prstGeom prst="curvedConnector3">
              <a:avLst>
                <a:gd name="adj1" fmla="val 49542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801805" name="AutoShape 13"/>
            <p:cNvCxnSpPr>
              <a:cxnSpLocks noChangeShapeType="1"/>
              <a:stCxn id="801800" idx="1"/>
              <a:endCxn id="801797" idx="4"/>
            </p:cNvCxnSpPr>
            <p:nvPr/>
          </p:nvCxnSpPr>
          <p:spPr bwMode="auto">
            <a:xfrm rot="16200000">
              <a:off x="1242" y="1441"/>
              <a:ext cx="606" cy="587"/>
            </a:xfrm>
            <a:prstGeom prst="curvedConnector3">
              <a:avLst>
                <a:gd name="adj1" fmla="val 56106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801806" name="AutoShape 14"/>
            <p:cNvCxnSpPr>
              <a:cxnSpLocks noChangeShapeType="1"/>
              <a:stCxn id="801813" idx="0"/>
              <a:endCxn id="801808" idx="4"/>
            </p:cNvCxnSpPr>
            <p:nvPr/>
          </p:nvCxnSpPr>
          <p:spPr bwMode="auto">
            <a:xfrm rot="5400000" flipH="1">
              <a:off x="2183" y="2623"/>
              <a:ext cx="301" cy="76"/>
            </a:xfrm>
            <a:prstGeom prst="curvedConnector3">
              <a:avLst>
                <a:gd name="adj1" fmla="val 49833"/>
              </a:avLst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801807" name="Rectangle 15"/>
            <p:cNvSpPr>
              <a:spLocks noChangeArrowheads="1"/>
            </p:cNvSpPr>
            <p:nvPr/>
          </p:nvSpPr>
          <p:spPr bwMode="auto">
            <a:xfrm>
              <a:off x="1185" y="3872"/>
              <a:ext cx="1033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ctr" eaLnBrk="0" hangingPunct="0"/>
              <a:endParaRPr lang="es-VE" sz="1300" b="1">
                <a:latin typeface="Tahoma" pitchFamily="34" charset="0"/>
              </a:endParaRPr>
            </a:p>
          </p:txBody>
        </p:sp>
        <p:sp>
          <p:nvSpPr>
            <p:cNvPr id="801808" name="Oval 16"/>
            <p:cNvSpPr>
              <a:spLocks noChangeArrowheads="1"/>
            </p:cNvSpPr>
            <p:nvPr/>
          </p:nvSpPr>
          <p:spPr bwMode="auto">
            <a:xfrm>
              <a:off x="1904" y="1982"/>
              <a:ext cx="784" cy="52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Ser la plataforma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Para abordar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mercado Pyme</a:t>
              </a:r>
              <a:endParaRPr lang="es-VE" sz="1000" b="1">
                <a:solidFill>
                  <a:srgbClr val="00008F"/>
                </a:solidFill>
                <a:latin typeface="Tahoma" pitchFamily="34" charset="0"/>
              </a:endParaRPr>
            </a:p>
          </p:txBody>
        </p:sp>
        <p:cxnSp>
          <p:nvCxnSpPr>
            <p:cNvPr id="801809" name="AutoShape 17"/>
            <p:cNvCxnSpPr>
              <a:cxnSpLocks noChangeShapeType="1"/>
              <a:stCxn id="801802" idx="0"/>
              <a:endCxn id="801800" idx="2"/>
            </p:cNvCxnSpPr>
            <p:nvPr/>
          </p:nvCxnSpPr>
          <p:spPr bwMode="auto">
            <a:xfrm rot="16200000">
              <a:off x="725" y="2047"/>
              <a:ext cx="251" cy="592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801810" name="Text Box 18"/>
            <p:cNvSpPr txBox="1">
              <a:spLocks noChangeArrowheads="1"/>
            </p:cNvSpPr>
            <p:nvPr/>
          </p:nvSpPr>
          <p:spPr bwMode="auto">
            <a:xfrm>
              <a:off x="1781" y="359"/>
              <a:ext cx="10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/>
                <a:t>Ganancia (pérdida en operaciones)</a:t>
              </a:r>
              <a:endParaRPr lang="es-ES" sz="1000"/>
            </a:p>
          </p:txBody>
        </p:sp>
        <p:sp>
          <p:nvSpPr>
            <p:cNvPr id="801811" name="Text Box 19"/>
            <p:cNvSpPr txBox="1">
              <a:spLocks noChangeArrowheads="1"/>
            </p:cNvSpPr>
            <p:nvPr/>
          </p:nvSpPr>
          <p:spPr bwMode="auto">
            <a:xfrm>
              <a:off x="839" y="1131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000"/>
                <a:t>Ventas Reales vs. Presupuesto</a:t>
              </a:r>
              <a:endParaRPr lang="es-ES" sz="1000"/>
            </a:p>
          </p:txBody>
        </p:sp>
        <p:sp>
          <p:nvSpPr>
            <p:cNvPr id="801812" name="Oval 20"/>
            <p:cNvSpPr>
              <a:spLocks noChangeArrowheads="1"/>
            </p:cNvSpPr>
            <p:nvPr/>
          </p:nvSpPr>
          <p:spPr bwMode="auto">
            <a:xfrm>
              <a:off x="2634" y="2619"/>
              <a:ext cx="705" cy="4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Generar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Alianzas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Duraderas</a:t>
              </a:r>
            </a:p>
            <a:p>
              <a:pPr algn="ctr" eaLnBrk="0" hangingPunct="0">
                <a:lnSpc>
                  <a:spcPct val="90000"/>
                </a:lnSpc>
              </a:pPr>
              <a:endParaRPr lang="es-VE" sz="1000" b="1">
                <a:latin typeface="Tahoma" pitchFamily="34" charset="0"/>
              </a:endParaRPr>
            </a:p>
          </p:txBody>
        </p:sp>
        <p:sp>
          <p:nvSpPr>
            <p:cNvPr id="801813" name="Oval 21"/>
            <p:cNvSpPr>
              <a:spLocks noChangeArrowheads="1"/>
            </p:cNvSpPr>
            <p:nvPr/>
          </p:nvSpPr>
          <p:spPr bwMode="auto">
            <a:xfrm>
              <a:off x="2036" y="2811"/>
              <a:ext cx="672" cy="5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Contar con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Posicionamiento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Adecuado</a:t>
              </a:r>
            </a:p>
          </p:txBody>
        </p:sp>
        <p:sp>
          <p:nvSpPr>
            <p:cNvPr id="801814" name="Oval 22"/>
            <p:cNvSpPr>
              <a:spLocks noChangeArrowheads="1"/>
            </p:cNvSpPr>
            <p:nvPr/>
          </p:nvSpPr>
          <p:spPr bwMode="auto">
            <a:xfrm>
              <a:off x="735" y="2791"/>
              <a:ext cx="672" cy="5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Disponer de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Soluciones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innovadoras</a:t>
              </a:r>
            </a:p>
          </p:txBody>
        </p:sp>
        <p:sp>
          <p:nvSpPr>
            <p:cNvPr id="801815" name="Oval 23"/>
            <p:cNvSpPr>
              <a:spLocks noChangeArrowheads="1"/>
            </p:cNvSpPr>
            <p:nvPr/>
          </p:nvSpPr>
          <p:spPr bwMode="auto">
            <a:xfrm>
              <a:off x="1374" y="3000"/>
              <a:ext cx="672" cy="54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Desarrollar la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Capacidad de 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Inteligencia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s-VE" sz="1000" b="1">
                  <a:latin typeface="Tahoma" pitchFamily="34" charset="0"/>
                </a:rPr>
                <a:t>competitiva</a:t>
              </a:r>
            </a:p>
          </p:txBody>
        </p:sp>
        <p:cxnSp>
          <p:nvCxnSpPr>
            <p:cNvPr id="801816" name="AutoShape 24"/>
            <p:cNvCxnSpPr>
              <a:cxnSpLocks noChangeShapeType="1"/>
              <a:endCxn id="801800" idx="4"/>
            </p:cNvCxnSpPr>
            <p:nvPr/>
          </p:nvCxnSpPr>
          <p:spPr bwMode="auto">
            <a:xfrm flipV="1">
              <a:off x="1048" y="2469"/>
              <a:ext cx="455" cy="309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</p:grpSp>
      <p:sp>
        <p:nvSpPr>
          <p:cNvPr id="801817" name="Oval 25"/>
          <p:cNvSpPr>
            <a:spLocks noChangeArrowheads="1"/>
          </p:cNvSpPr>
          <p:nvPr/>
        </p:nvSpPr>
        <p:spPr bwMode="auto">
          <a:xfrm>
            <a:off x="288925" y="3203575"/>
            <a:ext cx="4991100" cy="3338513"/>
          </a:xfrm>
          <a:prstGeom prst="ellipse">
            <a:avLst/>
          </a:prstGeom>
          <a:noFill/>
          <a:ln w="38100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Text Box 2"/>
          <p:cNvSpPr txBox="1">
            <a:spLocks noChangeArrowheads="1"/>
          </p:cNvSpPr>
          <p:nvPr/>
        </p:nvSpPr>
        <p:spPr bwMode="auto">
          <a:xfrm>
            <a:off x="4800600" y="265113"/>
            <a:ext cx="4351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Ciclo del Emprendimiento…</a:t>
            </a:r>
            <a:endParaRPr lang="es-ES" sz="2400">
              <a:latin typeface="Verdana" pitchFamily="34" charset="0"/>
            </a:endParaRPr>
          </a:p>
        </p:txBody>
      </p:sp>
      <p:sp>
        <p:nvSpPr>
          <p:cNvPr id="798745" name="Text Box 25"/>
          <p:cNvSpPr txBox="1">
            <a:spLocks noChangeArrowheads="1"/>
          </p:cNvSpPr>
          <p:nvPr/>
        </p:nvSpPr>
        <p:spPr bwMode="auto">
          <a:xfrm>
            <a:off x="2273300" y="14224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graphicFrame>
        <p:nvGraphicFramePr>
          <p:cNvPr id="798749" name="Diagram 29"/>
          <p:cNvGraphicFramePr>
            <a:graphicFrameLocks/>
          </p:cNvGraphicFramePr>
          <p:nvPr>
            <p:ph/>
          </p:nvPr>
        </p:nvGraphicFramePr>
        <p:xfrm>
          <a:off x="1592263" y="260350"/>
          <a:ext cx="6616700" cy="4470400"/>
        </p:xfrm>
        <a:graphic>
          <a:graphicData uri="http://schemas.openxmlformats.org/drawingml/2006/compatibility">
            <com:legacyDrawing xmlns:com="http://schemas.openxmlformats.org/drawingml/2006/compatibility" spid="_x0000_s798749"/>
          </a:graphicData>
        </a:graphic>
      </p:graphicFrame>
      <p:sp>
        <p:nvSpPr>
          <p:cNvPr id="798757" name="Text Box 37"/>
          <p:cNvSpPr txBox="1">
            <a:spLocks noChangeArrowheads="1"/>
          </p:cNvSpPr>
          <p:nvPr/>
        </p:nvSpPr>
        <p:spPr bwMode="auto">
          <a:xfrm>
            <a:off x="1654175" y="3935413"/>
            <a:ext cx="66548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/>
              <a:t>¿Acaso no se generan desafios a diario para la sostenibilidad en estas fases?</a:t>
            </a:r>
          </a:p>
          <a:p>
            <a:endParaRPr lang="es-ES"/>
          </a:p>
          <a:p>
            <a:r>
              <a:rPr lang="es-ES"/>
              <a:t>¿Cuales Capacidades Organizacionales se generan de esa recurrencia?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458" name="Group 2"/>
          <p:cNvGrpSpPr>
            <a:grpSpLocks/>
          </p:cNvGrpSpPr>
          <p:nvPr/>
        </p:nvGrpSpPr>
        <p:grpSpPr bwMode="auto">
          <a:xfrm>
            <a:off x="2227263" y="1243013"/>
            <a:ext cx="5418137" cy="666750"/>
            <a:chOff x="1853" y="1746"/>
            <a:chExt cx="2993" cy="448"/>
          </a:xfrm>
        </p:grpSpPr>
        <p:sp>
          <p:nvSpPr>
            <p:cNvPr id="787459" name="Rectangle 3"/>
            <p:cNvSpPr>
              <a:spLocks noChangeArrowheads="1"/>
            </p:cNvSpPr>
            <p:nvPr/>
          </p:nvSpPr>
          <p:spPr bwMode="auto">
            <a:xfrm>
              <a:off x="1853" y="1746"/>
              <a:ext cx="2993" cy="44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7460" name="Rectangle 4"/>
            <p:cNvSpPr>
              <a:spLocks noChangeArrowheads="1"/>
            </p:cNvSpPr>
            <p:nvPr/>
          </p:nvSpPr>
          <p:spPr bwMode="auto">
            <a:xfrm>
              <a:off x="1902" y="1819"/>
              <a:ext cx="183" cy="256"/>
            </a:xfrm>
            <a:prstGeom prst="rect">
              <a:avLst/>
            </a:prstGeom>
            <a:solidFill>
              <a:srgbClr val="DE6B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7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2825" y="1347788"/>
            <a:ext cx="5646738" cy="2587625"/>
          </a:xfrm>
          <a:noFill/>
        </p:spPr>
        <p:txBody>
          <a:bodyPr>
            <a:spAutoFit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Desafios Estratégicos PROFORTE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Esencia de la Estrategia 2007 - 2009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Focalización de la Estrategia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Despliegue de la Estrategia 2007</a:t>
            </a:r>
            <a:endParaRPr lang="en-US" sz="2000"/>
          </a:p>
        </p:txBody>
      </p:sp>
      <p:sp>
        <p:nvSpPr>
          <p:cNvPr id="787462" name="Rectangle 6"/>
          <p:cNvSpPr>
            <a:spLocks noGrp="1" noChangeArrowheads="1"/>
          </p:cNvSpPr>
          <p:nvPr>
            <p:ph type="title"/>
          </p:nvPr>
        </p:nvSpPr>
        <p:spPr>
          <a:xfrm>
            <a:off x="4273550" y="300038"/>
            <a:ext cx="4702175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CR" sz="2400" b="0">
                <a:solidFill>
                  <a:schemeClr val="tx1"/>
                </a:solidFill>
              </a:rPr>
              <a:t>Estrategia de Sostenibilidad…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Text Box 2"/>
          <p:cNvSpPr txBox="1">
            <a:spLocks noChangeArrowheads="1"/>
          </p:cNvSpPr>
          <p:nvPr/>
        </p:nvSpPr>
        <p:spPr bwMode="auto">
          <a:xfrm>
            <a:off x="5072063" y="265113"/>
            <a:ext cx="3698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Desafios Estratégicos…</a:t>
            </a:r>
            <a:endParaRPr lang="es-ES" sz="2400">
              <a:latin typeface="Verdana" pitchFamily="34" charset="0"/>
            </a:endParaRPr>
          </a:p>
        </p:txBody>
      </p:sp>
      <p:grpSp>
        <p:nvGrpSpPr>
          <p:cNvPr id="732198" name="Group 38"/>
          <p:cNvGrpSpPr>
            <a:grpSpLocks/>
          </p:cNvGrpSpPr>
          <p:nvPr/>
        </p:nvGrpSpPr>
        <p:grpSpPr bwMode="auto">
          <a:xfrm>
            <a:off x="1235075" y="1419225"/>
            <a:ext cx="7626350" cy="4573588"/>
            <a:chOff x="778" y="894"/>
            <a:chExt cx="4804" cy="2881"/>
          </a:xfrm>
        </p:grpSpPr>
        <p:sp>
          <p:nvSpPr>
            <p:cNvPr id="732182" name="Rectangle 22"/>
            <p:cNvSpPr>
              <a:spLocks noChangeArrowheads="1"/>
            </p:cNvSpPr>
            <p:nvPr/>
          </p:nvSpPr>
          <p:spPr bwMode="auto">
            <a:xfrm>
              <a:off x="778" y="1210"/>
              <a:ext cx="179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s-ES" sz="1200">
                  <a:latin typeface="Verdana" pitchFamily="34" charset="0"/>
                </a:rPr>
                <a:t>Contribuir en la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modernización del modelo de negocios en un número significativo</a:t>
              </a:r>
              <a:r>
                <a:rPr lang="es-ES" sz="1200">
                  <a:latin typeface="Verdana" pitchFamily="34" charset="0"/>
                </a:rPr>
                <a:t> de farmacias independientes.</a:t>
              </a:r>
            </a:p>
          </p:txBody>
        </p:sp>
        <p:sp>
          <p:nvSpPr>
            <p:cNvPr id="732183" name="Rectangle 23"/>
            <p:cNvSpPr>
              <a:spLocks noChangeArrowheads="1"/>
            </p:cNvSpPr>
            <p:nvPr/>
          </p:nvSpPr>
          <p:spPr bwMode="auto">
            <a:xfrm>
              <a:off x="3539" y="1216"/>
              <a:ext cx="20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s-ES" sz="1200">
                  <a:latin typeface="Verdana" pitchFamily="34" charset="0"/>
                </a:rPr>
                <a:t>Entregar de forma oportuna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propuestas de valor </a:t>
              </a:r>
              <a:r>
                <a:rPr lang="es-ES" sz="1200">
                  <a:latin typeface="Verdana" pitchFamily="34" charset="0"/>
                </a:rPr>
                <a:t>para las farmacias independientes que permitan su desarrollo de negocios.</a:t>
              </a:r>
            </a:p>
          </p:txBody>
        </p:sp>
        <p:sp>
          <p:nvSpPr>
            <p:cNvPr id="732184" name="Rectangle 24"/>
            <p:cNvSpPr>
              <a:spLocks noChangeArrowheads="1"/>
            </p:cNvSpPr>
            <p:nvPr/>
          </p:nvSpPr>
          <p:spPr bwMode="auto">
            <a:xfrm>
              <a:off x="3565" y="3142"/>
              <a:ext cx="1901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s-ES" sz="1200">
                  <a:latin typeface="Verdana" pitchFamily="34" charset="0"/>
                </a:rPr>
                <a:t>Contribuir en la adopción de TIC e integración de la cadena de suministro, en las farmacias independientes,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basada en Internet</a:t>
              </a:r>
              <a:r>
                <a:rPr lang="es-ES" sz="1200">
                  <a:latin typeface="Verdana" pitchFamily="34" charset="0"/>
                </a:rPr>
                <a:t>.</a:t>
              </a:r>
            </a:p>
          </p:txBody>
        </p:sp>
        <p:sp>
          <p:nvSpPr>
            <p:cNvPr id="732185" name="Rectangle 25"/>
            <p:cNvSpPr>
              <a:spLocks noChangeArrowheads="1"/>
            </p:cNvSpPr>
            <p:nvPr/>
          </p:nvSpPr>
          <p:spPr bwMode="auto">
            <a:xfrm>
              <a:off x="819" y="3128"/>
              <a:ext cx="197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s-ES" sz="1200">
                  <a:latin typeface="Verdana" pitchFamily="34" charset="0"/>
                </a:rPr>
                <a:t>Garantizar la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innovación permanente</a:t>
              </a:r>
              <a:r>
                <a:rPr lang="es-ES" sz="1200" b="1">
                  <a:latin typeface="Verdana" pitchFamily="34" charset="0"/>
                </a:rPr>
                <a:t> </a:t>
              </a:r>
              <a:r>
                <a:rPr lang="es-ES" sz="1200">
                  <a:latin typeface="Verdana" pitchFamily="34" charset="0"/>
                </a:rPr>
                <a:t>de productos y servicios para las farmacias independientes, en forma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eficiente y rentable</a:t>
              </a:r>
              <a:r>
                <a:rPr lang="es-ES" sz="1200">
                  <a:latin typeface="Verdana" pitchFamily="34" charset="0"/>
                </a:rPr>
                <a:t>, con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impacto en sus negocios</a:t>
              </a:r>
              <a:r>
                <a:rPr lang="es-ES" sz="1200">
                  <a:latin typeface="Verdana" pitchFamily="34" charset="0"/>
                </a:rPr>
                <a:t>.</a:t>
              </a:r>
            </a:p>
          </p:txBody>
        </p:sp>
        <p:sp>
          <p:nvSpPr>
            <p:cNvPr id="732186" name="Text Box 26"/>
            <p:cNvSpPr txBox="1">
              <a:spLocks noChangeArrowheads="1"/>
            </p:cNvSpPr>
            <p:nvPr/>
          </p:nvSpPr>
          <p:spPr bwMode="auto">
            <a:xfrm>
              <a:off x="865" y="921"/>
              <a:ext cx="14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/>
                <a:t>Escalabilidad</a:t>
              </a:r>
            </a:p>
          </p:txBody>
        </p:sp>
        <p:sp>
          <p:nvSpPr>
            <p:cNvPr id="732187" name="Text Box 27"/>
            <p:cNvSpPr txBox="1">
              <a:spLocks noChangeArrowheads="1"/>
            </p:cNvSpPr>
            <p:nvPr/>
          </p:nvSpPr>
          <p:spPr bwMode="auto">
            <a:xfrm>
              <a:off x="1084" y="2826"/>
              <a:ext cx="13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/>
                <a:t>Continuidad</a:t>
              </a:r>
            </a:p>
          </p:txBody>
        </p:sp>
        <p:sp>
          <p:nvSpPr>
            <p:cNvPr id="732188" name="Text Box 28"/>
            <p:cNvSpPr txBox="1">
              <a:spLocks noChangeArrowheads="1"/>
            </p:cNvSpPr>
            <p:nvPr/>
          </p:nvSpPr>
          <p:spPr bwMode="auto">
            <a:xfrm>
              <a:off x="3943" y="2832"/>
              <a:ext cx="12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/>
                <a:t>Efectividad</a:t>
              </a:r>
            </a:p>
          </p:txBody>
        </p:sp>
        <p:sp>
          <p:nvSpPr>
            <p:cNvPr id="732189" name="Text Box 29"/>
            <p:cNvSpPr txBox="1">
              <a:spLocks noChangeArrowheads="1"/>
            </p:cNvSpPr>
            <p:nvPr/>
          </p:nvSpPr>
          <p:spPr bwMode="auto">
            <a:xfrm>
              <a:off x="3958" y="894"/>
              <a:ext cx="10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/>
                <a:t>Eficiencia</a:t>
              </a:r>
            </a:p>
          </p:txBody>
        </p:sp>
        <p:sp>
          <p:nvSpPr>
            <p:cNvPr id="732191" name="AutoShape 31"/>
            <p:cNvSpPr>
              <a:spLocks noChangeArrowheads="1"/>
            </p:cNvSpPr>
            <p:nvPr/>
          </p:nvSpPr>
          <p:spPr bwMode="auto">
            <a:xfrm>
              <a:off x="3330" y="1672"/>
              <a:ext cx="423" cy="523"/>
            </a:xfrm>
            <a:custGeom>
              <a:avLst/>
              <a:gdLst>
                <a:gd name="G0" fmla="+- 4755332 0 0"/>
                <a:gd name="G1" fmla="+- -3520208 0 0"/>
                <a:gd name="G2" fmla="+- 4755332 0 -3520208"/>
                <a:gd name="G3" fmla="+- 10800 0 0"/>
                <a:gd name="G4" fmla="+- 0 0 47553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004 0 0"/>
                <a:gd name="G9" fmla="+- 0 0 -3520208"/>
                <a:gd name="G10" fmla="+- 4004 0 2700"/>
                <a:gd name="G11" fmla="cos G10 4755332"/>
                <a:gd name="G12" fmla="sin G10 4755332"/>
                <a:gd name="G13" fmla="cos 13500 4755332"/>
                <a:gd name="G14" fmla="sin 13500 4755332"/>
                <a:gd name="G15" fmla="+- G11 10800 0"/>
                <a:gd name="G16" fmla="+- G12 10800 0"/>
                <a:gd name="G17" fmla="+- G13 10800 0"/>
                <a:gd name="G18" fmla="+- G14 10800 0"/>
                <a:gd name="G19" fmla="*/ 4004 1 2"/>
                <a:gd name="G20" fmla="+- G19 5400 0"/>
                <a:gd name="G21" fmla="cos G20 4755332"/>
                <a:gd name="G22" fmla="sin G20 4755332"/>
                <a:gd name="G23" fmla="+- G21 10800 0"/>
                <a:gd name="G24" fmla="+- G12 G23 G22"/>
                <a:gd name="G25" fmla="+- G22 G23 G11"/>
                <a:gd name="G26" fmla="cos 10800 4755332"/>
                <a:gd name="G27" fmla="sin 10800 4755332"/>
                <a:gd name="G28" fmla="cos 4004 4755332"/>
                <a:gd name="G29" fmla="sin 4004 47553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520208"/>
                <a:gd name="G36" fmla="sin G34 -3520208"/>
                <a:gd name="G37" fmla="+/ -3520208 47553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004 G39"/>
                <a:gd name="G43" fmla="sin 40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54 w 21600"/>
                <a:gd name="T5" fmla="*/ 12568 h 21600"/>
                <a:gd name="T6" fmla="*/ 15180 w 21600"/>
                <a:gd name="T7" fmla="*/ 4833 h 21600"/>
                <a:gd name="T8" fmla="*/ 14749 w 21600"/>
                <a:gd name="T9" fmla="*/ 11455 h 21600"/>
                <a:gd name="T10" fmla="*/ 14845 w 21600"/>
                <a:gd name="T11" fmla="*/ 23679 h 21600"/>
                <a:gd name="T12" fmla="*/ 7201 w 21600"/>
                <a:gd name="T13" fmla="*/ 19689 h 21600"/>
                <a:gd name="T14" fmla="*/ 11190 w 21600"/>
                <a:gd name="T15" fmla="*/ 1204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999" y="14619"/>
                  </a:moveTo>
                  <a:cubicBezTo>
                    <a:pt x="13668" y="14095"/>
                    <a:pt x="14804" y="12549"/>
                    <a:pt x="14804" y="10800"/>
                  </a:cubicBezTo>
                  <a:cubicBezTo>
                    <a:pt x="14804" y="9525"/>
                    <a:pt x="14197" y="8326"/>
                    <a:pt x="13169" y="7572"/>
                  </a:cubicBezTo>
                  <a:lnTo>
                    <a:pt x="17191" y="2094"/>
                  </a:lnTo>
                  <a:cubicBezTo>
                    <a:pt x="19962" y="4129"/>
                    <a:pt x="21600" y="7361"/>
                    <a:pt x="21600" y="10800"/>
                  </a:cubicBezTo>
                  <a:cubicBezTo>
                    <a:pt x="21600" y="15517"/>
                    <a:pt x="18537" y="19689"/>
                    <a:pt x="14036" y="21103"/>
                  </a:cubicBezTo>
                  <a:lnTo>
                    <a:pt x="14845" y="23679"/>
                  </a:lnTo>
                  <a:lnTo>
                    <a:pt x="7201" y="19689"/>
                  </a:lnTo>
                  <a:lnTo>
                    <a:pt x="11190" y="12044"/>
                  </a:lnTo>
                  <a:lnTo>
                    <a:pt x="11999" y="14619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2192" name="AutoShape 32"/>
            <p:cNvSpPr>
              <a:spLocks noChangeArrowheads="1"/>
            </p:cNvSpPr>
            <p:nvPr/>
          </p:nvSpPr>
          <p:spPr bwMode="auto">
            <a:xfrm flipH="1">
              <a:off x="2075" y="1685"/>
              <a:ext cx="436" cy="514"/>
            </a:xfrm>
            <a:custGeom>
              <a:avLst/>
              <a:gdLst>
                <a:gd name="G0" fmla="+- 4755332 0 0"/>
                <a:gd name="G1" fmla="+- -3520208 0 0"/>
                <a:gd name="G2" fmla="+- 4755332 0 -3520208"/>
                <a:gd name="G3" fmla="+- 10800 0 0"/>
                <a:gd name="G4" fmla="+- 0 0 47553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004 0 0"/>
                <a:gd name="G9" fmla="+- 0 0 -3520208"/>
                <a:gd name="G10" fmla="+- 4004 0 2700"/>
                <a:gd name="G11" fmla="cos G10 4755332"/>
                <a:gd name="G12" fmla="sin G10 4755332"/>
                <a:gd name="G13" fmla="cos 13500 4755332"/>
                <a:gd name="G14" fmla="sin 13500 4755332"/>
                <a:gd name="G15" fmla="+- G11 10800 0"/>
                <a:gd name="G16" fmla="+- G12 10800 0"/>
                <a:gd name="G17" fmla="+- G13 10800 0"/>
                <a:gd name="G18" fmla="+- G14 10800 0"/>
                <a:gd name="G19" fmla="*/ 4004 1 2"/>
                <a:gd name="G20" fmla="+- G19 5400 0"/>
                <a:gd name="G21" fmla="cos G20 4755332"/>
                <a:gd name="G22" fmla="sin G20 4755332"/>
                <a:gd name="G23" fmla="+- G21 10800 0"/>
                <a:gd name="G24" fmla="+- G12 G23 G22"/>
                <a:gd name="G25" fmla="+- G22 G23 G11"/>
                <a:gd name="G26" fmla="cos 10800 4755332"/>
                <a:gd name="G27" fmla="sin 10800 4755332"/>
                <a:gd name="G28" fmla="cos 4004 4755332"/>
                <a:gd name="G29" fmla="sin 4004 47553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520208"/>
                <a:gd name="G36" fmla="sin G34 -3520208"/>
                <a:gd name="G37" fmla="+/ -3520208 47553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004 G39"/>
                <a:gd name="G43" fmla="sin 40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54 w 21600"/>
                <a:gd name="T5" fmla="*/ 12568 h 21600"/>
                <a:gd name="T6" fmla="*/ 15180 w 21600"/>
                <a:gd name="T7" fmla="*/ 4833 h 21600"/>
                <a:gd name="T8" fmla="*/ 14749 w 21600"/>
                <a:gd name="T9" fmla="*/ 11455 h 21600"/>
                <a:gd name="T10" fmla="*/ 14845 w 21600"/>
                <a:gd name="T11" fmla="*/ 23679 h 21600"/>
                <a:gd name="T12" fmla="*/ 7201 w 21600"/>
                <a:gd name="T13" fmla="*/ 19689 h 21600"/>
                <a:gd name="T14" fmla="*/ 11190 w 21600"/>
                <a:gd name="T15" fmla="*/ 1204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999" y="14619"/>
                  </a:moveTo>
                  <a:cubicBezTo>
                    <a:pt x="13668" y="14095"/>
                    <a:pt x="14804" y="12549"/>
                    <a:pt x="14804" y="10800"/>
                  </a:cubicBezTo>
                  <a:cubicBezTo>
                    <a:pt x="14804" y="9525"/>
                    <a:pt x="14197" y="8326"/>
                    <a:pt x="13169" y="7572"/>
                  </a:cubicBezTo>
                  <a:lnTo>
                    <a:pt x="17191" y="2094"/>
                  </a:lnTo>
                  <a:cubicBezTo>
                    <a:pt x="19962" y="4129"/>
                    <a:pt x="21600" y="7361"/>
                    <a:pt x="21600" y="10800"/>
                  </a:cubicBezTo>
                  <a:cubicBezTo>
                    <a:pt x="21600" y="15517"/>
                    <a:pt x="18537" y="19689"/>
                    <a:pt x="14036" y="21103"/>
                  </a:cubicBezTo>
                  <a:lnTo>
                    <a:pt x="14845" y="23679"/>
                  </a:lnTo>
                  <a:lnTo>
                    <a:pt x="7201" y="19689"/>
                  </a:lnTo>
                  <a:lnTo>
                    <a:pt x="11190" y="12044"/>
                  </a:lnTo>
                  <a:lnTo>
                    <a:pt x="11999" y="14619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2193" name="AutoShape 33"/>
            <p:cNvSpPr>
              <a:spLocks noChangeArrowheads="1"/>
            </p:cNvSpPr>
            <p:nvPr/>
          </p:nvSpPr>
          <p:spPr bwMode="auto">
            <a:xfrm flipV="1">
              <a:off x="3318" y="2439"/>
              <a:ext cx="423" cy="510"/>
            </a:xfrm>
            <a:custGeom>
              <a:avLst/>
              <a:gdLst>
                <a:gd name="G0" fmla="+- 4755332 0 0"/>
                <a:gd name="G1" fmla="+- -3520208 0 0"/>
                <a:gd name="G2" fmla="+- 4755332 0 -3520208"/>
                <a:gd name="G3" fmla="+- 10800 0 0"/>
                <a:gd name="G4" fmla="+- 0 0 47553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004 0 0"/>
                <a:gd name="G9" fmla="+- 0 0 -3520208"/>
                <a:gd name="G10" fmla="+- 4004 0 2700"/>
                <a:gd name="G11" fmla="cos G10 4755332"/>
                <a:gd name="G12" fmla="sin G10 4755332"/>
                <a:gd name="G13" fmla="cos 13500 4755332"/>
                <a:gd name="G14" fmla="sin 13500 4755332"/>
                <a:gd name="G15" fmla="+- G11 10800 0"/>
                <a:gd name="G16" fmla="+- G12 10800 0"/>
                <a:gd name="G17" fmla="+- G13 10800 0"/>
                <a:gd name="G18" fmla="+- G14 10800 0"/>
                <a:gd name="G19" fmla="*/ 4004 1 2"/>
                <a:gd name="G20" fmla="+- G19 5400 0"/>
                <a:gd name="G21" fmla="cos G20 4755332"/>
                <a:gd name="G22" fmla="sin G20 4755332"/>
                <a:gd name="G23" fmla="+- G21 10800 0"/>
                <a:gd name="G24" fmla="+- G12 G23 G22"/>
                <a:gd name="G25" fmla="+- G22 G23 G11"/>
                <a:gd name="G26" fmla="cos 10800 4755332"/>
                <a:gd name="G27" fmla="sin 10800 4755332"/>
                <a:gd name="G28" fmla="cos 4004 4755332"/>
                <a:gd name="G29" fmla="sin 4004 47553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520208"/>
                <a:gd name="G36" fmla="sin G34 -3520208"/>
                <a:gd name="G37" fmla="+/ -3520208 47553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004 G39"/>
                <a:gd name="G43" fmla="sin 40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54 w 21600"/>
                <a:gd name="T5" fmla="*/ 12568 h 21600"/>
                <a:gd name="T6" fmla="*/ 15180 w 21600"/>
                <a:gd name="T7" fmla="*/ 4833 h 21600"/>
                <a:gd name="T8" fmla="*/ 14749 w 21600"/>
                <a:gd name="T9" fmla="*/ 11455 h 21600"/>
                <a:gd name="T10" fmla="*/ 14845 w 21600"/>
                <a:gd name="T11" fmla="*/ 23679 h 21600"/>
                <a:gd name="T12" fmla="*/ 7201 w 21600"/>
                <a:gd name="T13" fmla="*/ 19689 h 21600"/>
                <a:gd name="T14" fmla="*/ 11190 w 21600"/>
                <a:gd name="T15" fmla="*/ 1204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999" y="14619"/>
                  </a:moveTo>
                  <a:cubicBezTo>
                    <a:pt x="13668" y="14095"/>
                    <a:pt x="14804" y="12549"/>
                    <a:pt x="14804" y="10800"/>
                  </a:cubicBezTo>
                  <a:cubicBezTo>
                    <a:pt x="14804" y="9525"/>
                    <a:pt x="14197" y="8326"/>
                    <a:pt x="13169" y="7572"/>
                  </a:cubicBezTo>
                  <a:lnTo>
                    <a:pt x="17191" y="2094"/>
                  </a:lnTo>
                  <a:cubicBezTo>
                    <a:pt x="19962" y="4129"/>
                    <a:pt x="21600" y="7361"/>
                    <a:pt x="21600" y="10800"/>
                  </a:cubicBezTo>
                  <a:cubicBezTo>
                    <a:pt x="21600" y="15517"/>
                    <a:pt x="18537" y="19689"/>
                    <a:pt x="14036" y="21103"/>
                  </a:cubicBezTo>
                  <a:lnTo>
                    <a:pt x="14845" y="23679"/>
                  </a:lnTo>
                  <a:lnTo>
                    <a:pt x="7201" y="19689"/>
                  </a:lnTo>
                  <a:lnTo>
                    <a:pt x="11190" y="12044"/>
                  </a:lnTo>
                  <a:lnTo>
                    <a:pt x="11999" y="14619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32194" name="AutoShape 34"/>
            <p:cNvSpPr>
              <a:spLocks noChangeArrowheads="1"/>
            </p:cNvSpPr>
            <p:nvPr/>
          </p:nvSpPr>
          <p:spPr bwMode="auto">
            <a:xfrm flipH="1" flipV="1">
              <a:off x="2119" y="2426"/>
              <a:ext cx="382" cy="510"/>
            </a:xfrm>
            <a:custGeom>
              <a:avLst/>
              <a:gdLst>
                <a:gd name="G0" fmla="+- 4755332 0 0"/>
                <a:gd name="G1" fmla="+- -3520208 0 0"/>
                <a:gd name="G2" fmla="+- 4755332 0 -3520208"/>
                <a:gd name="G3" fmla="+- 10800 0 0"/>
                <a:gd name="G4" fmla="+- 0 0 47553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004 0 0"/>
                <a:gd name="G9" fmla="+- 0 0 -3520208"/>
                <a:gd name="G10" fmla="+- 4004 0 2700"/>
                <a:gd name="G11" fmla="cos G10 4755332"/>
                <a:gd name="G12" fmla="sin G10 4755332"/>
                <a:gd name="G13" fmla="cos 13500 4755332"/>
                <a:gd name="G14" fmla="sin 13500 4755332"/>
                <a:gd name="G15" fmla="+- G11 10800 0"/>
                <a:gd name="G16" fmla="+- G12 10800 0"/>
                <a:gd name="G17" fmla="+- G13 10800 0"/>
                <a:gd name="G18" fmla="+- G14 10800 0"/>
                <a:gd name="G19" fmla="*/ 4004 1 2"/>
                <a:gd name="G20" fmla="+- G19 5400 0"/>
                <a:gd name="G21" fmla="cos G20 4755332"/>
                <a:gd name="G22" fmla="sin G20 4755332"/>
                <a:gd name="G23" fmla="+- G21 10800 0"/>
                <a:gd name="G24" fmla="+- G12 G23 G22"/>
                <a:gd name="G25" fmla="+- G22 G23 G11"/>
                <a:gd name="G26" fmla="cos 10800 4755332"/>
                <a:gd name="G27" fmla="sin 10800 4755332"/>
                <a:gd name="G28" fmla="cos 4004 4755332"/>
                <a:gd name="G29" fmla="sin 4004 47553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520208"/>
                <a:gd name="G36" fmla="sin G34 -3520208"/>
                <a:gd name="G37" fmla="+/ -3520208 47553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004 G39"/>
                <a:gd name="G43" fmla="sin 40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54 w 21600"/>
                <a:gd name="T5" fmla="*/ 12568 h 21600"/>
                <a:gd name="T6" fmla="*/ 15180 w 21600"/>
                <a:gd name="T7" fmla="*/ 4833 h 21600"/>
                <a:gd name="T8" fmla="*/ 14749 w 21600"/>
                <a:gd name="T9" fmla="*/ 11455 h 21600"/>
                <a:gd name="T10" fmla="*/ 14845 w 21600"/>
                <a:gd name="T11" fmla="*/ 23679 h 21600"/>
                <a:gd name="T12" fmla="*/ 7201 w 21600"/>
                <a:gd name="T13" fmla="*/ 19689 h 21600"/>
                <a:gd name="T14" fmla="*/ 11190 w 21600"/>
                <a:gd name="T15" fmla="*/ 1204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999" y="14619"/>
                  </a:moveTo>
                  <a:cubicBezTo>
                    <a:pt x="13668" y="14095"/>
                    <a:pt x="14804" y="12549"/>
                    <a:pt x="14804" y="10800"/>
                  </a:cubicBezTo>
                  <a:cubicBezTo>
                    <a:pt x="14804" y="9525"/>
                    <a:pt x="14197" y="8326"/>
                    <a:pt x="13169" y="7572"/>
                  </a:cubicBezTo>
                  <a:lnTo>
                    <a:pt x="17191" y="2094"/>
                  </a:lnTo>
                  <a:cubicBezTo>
                    <a:pt x="19962" y="4129"/>
                    <a:pt x="21600" y="7361"/>
                    <a:pt x="21600" y="10800"/>
                  </a:cubicBezTo>
                  <a:cubicBezTo>
                    <a:pt x="21600" y="15517"/>
                    <a:pt x="18537" y="19689"/>
                    <a:pt x="14036" y="21103"/>
                  </a:cubicBezTo>
                  <a:lnTo>
                    <a:pt x="14845" y="23679"/>
                  </a:lnTo>
                  <a:lnTo>
                    <a:pt x="7201" y="19689"/>
                  </a:lnTo>
                  <a:lnTo>
                    <a:pt x="11190" y="12044"/>
                  </a:lnTo>
                  <a:lnTo>
                    <a:pt x="11999" y="14619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32197" name="Group 37"/>
          <p:cNvGrpSpPr>
            <a:grpSpLocks/>
          </p:cNvGrpSpPr>
          <p:nvPr/>
        </p:nvGrpSpPr>
        <p:grpSpPr bwMode="auto">
          <a:xfrm>
            <a:off x="4124325" y="2681288"/>
            <a:ext cx="1347788" cy="1806575"/>
            <a:chOff x="2598" y="1689"/>
            <a:chExt cx="849" cy="1138"/>
          </a:xfrm>
        </p:grpSpPr>
        <p:pic>
          <p:nvPicPr>
            <p:cNvPr id="732190" name="Picture 30" descr="j029384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98" y="1922"/>
              <a:ext cx="692" cy="682"/>
            </a:xfrm>
            <a:prstGeom prst="rect">
              <a:avLst/>
            </a:prstGeom>
            <a:noFill/>
          </p:spPr>
        </p:pic>
        <p:sp>
          <p:nvSpPr>
            <p:cNvPr id="732195" name="Text Box 35"/>
            <p:cNvSpPr txBox="1">
              <a:spLocks noChangeArrowheads="1"/>
            </p:cNvSpPr>
            <p:nvPr/>
          </p:nvSpPr>
          <p:spPr bwMode="auto">
            <a:xfrm>
              <a:off x="2631" y="1689"/>
              <a:ext cx="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>
                  <a:solidFill>
                    <a:schemeClr val="accent2"/>
                  </a:solidFill>
                </a:rPr>
                <a:t>Negocios</a:t>
              </a:r>
            </a:p>
          </p:txBody>
        </p:sp>
        <p:sp>
          <p:nvSpPr>
            <p:cNvPr id="732196" name="Text Box 36"/>
            <p:cNvSpPr txBox="1">
              <a:spLocks noChangeArrowheads="1"/>
            </p:cNvSpPr>
            <p:nvPr/>
          </p:nvSpPr>
          <p:spPr bwMode="auto">
            <a:xfrm>
              <a:off x="2601" y="2577"/>
              <a:ext cx="84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2000">
                  <a:solidFill>
                    <a:schemeClr val="accent2"/>
                  </a:solidFill>
                </a:rPr>
                <a:t>Desarrollo</a:t>
              </a:r>
            </a:p>
          </p:txBody>
        </p:sp>
      </p:grp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6434" name="Group 2"/>
          <p:cNvGrpSpPr>
            <a:grpSpLocks/>
          </p:cNvGrpSpPr>
          <p:nvPr/>
        </p:nvGrpSpPr>
        <p:grpSpPr bwMode="auto">
          <a:xfrm>
            <a:off x="2227263" y="2071688"/>
            <a:ext cx="5418137" cy="666750"/>
            <a:chOff x="1853" y="1746"/>
            <a:chExt cx="2993" cy="448"/>
          </a:xfrm>
        </p:grpSpPr>
        <p:sp>
          <p:nvSpPr>
            <p:cNvPr id="786435" name="Rectangle 3"/>
            <p:cNvSpPr>
              <a:spLocks noChangeArrowheads="1"/>
            </p:cNvSpPr>
            <p:nvPr/>
          </p:nvSpPr>
          <p:spPr bwMode="auto">
            <a:xfrm>
              <a:off x="1853" y="1746"/>
              <a:ext cx="2993" cy="448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6436" name="Rectangle 4"/>
            <p:cNvSpPr>
              <a:spLocks noChangeArrowheads="1"/>
            </p:cNvSpPr>
            <p:nvPr/>
          </p:nvSpPr>
          <p:spPr bwMode="auto">
            <a:xfrm>
              <a:off x="1902" y="1819"/>
              <a:ext cx="183" cy="256"/>
            </a:xfrm>
            <a:prstGeom prst="rect">
              <a:avLst/>
            </a:prstGeom>
            <a:solidFill>
              <a:srgbClr val="DE6B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6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54250" y="1433513"/>
            <a:ext cx="5646738" cy="2587625"/>
          </a:xfrm>
          <a:noFill/>
        </p:spPr>
        <p:txBody>
          <a:bodyPr>
            <a:spAutoFit/>
          </a:bodyPr>
          <a:lstStyle/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Desafios Estratégicos PROFORTE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Esencia de la Estrategia 2007 - 2009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Focalización de la Estrategia</a:t>
            </a:r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endParaRPr lang="es-CR" sz="2000"/>
          </a:p>
          <a:p>
            <a:pPr marL="533400" indent="-533400">
              <a:buClr>
                <a:schemeClr val="tx1"/>
              </a:buClr>
              <a:buFontTx/>
              <a:buAutoNum type="arabicPeriod"/>
            </a:pPr>
            <a:r>
              <a:rPr lang="es-CR" sz="2000"/>
              <a:t>Despliegue de la Estrategia 2007</a:t>
            </a:r>
            <a:endParaRPr lang="en-US" sz="2000"/>
          </a:p>
        </p:txBody>
      </p:sp>
      <p:sp>
        <p:nvSpPr>
          <p:cNvPr id="786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273550" y="300038"/>
            <a:ext cx="4702175" cy="457200"/>
          </a:xfrm>
          <a:noFill/>
          <a:ln/>
        </p:spPr>
        <p:txBody>
          <a:bodyPr wrap="none" anchor="t">
            <a:spAutoFit/>
          </a:bodyPr>
          <a:lstStyle/>
          <a:p>
            <a:pPr algn="l"/>
            <a:r>
              <a:rPr lang="es-CR" sz="2400" b="0">
                <a:solidFill>
                  <a:schemeClr val="tx1"/>
                </a:solidFill>
              </a:rPr>
              <a:t>Estrategia de Sostenibilidad…</a:t>
            </a:r>
            <a:endParaRPr lang="en-US" sz="24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1" name="Oval 21"/>
          <p:cNvSpPr>
            <a:spLocks noChangeArrowheads="1"/>
          </p:cNvSpPr>
          <p:nvPr/>
        </p:nvSpPr>
        <p:spPr bwMode="auto">
          <a:xfrm>
            <a:off x="2354263" y="2630488"/>
            <a:ext cx="5080000" cy="2038350"/>
          </a:xfrm>
          <a:prstGeom prst="ellipse">
            <a:avLst/>
          </a:pr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88482" name="Text Box 2"/>
          <p:cNvSpPr txBox="1">
            <a:spLocks noChangeArrowheads="1"/>
          </p:cNvSpPr>
          <p:nvPr/>
        </p:nvSpPr>
        <p:spPr bwMode="auto">
          <a:xfrm>
            <a:off x="5072063" y="265113"/>
            <a:ext cx="408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VE" sz="2400">
                <a:latin typeface="Verdana" pitchFamily="34" charset="0"/>
              </a:rPr>
              <a:t>Esencia de la Estrategia…</a:t>
            </a:r>
            <a:endParaRPr lang="es-ES" sz="2400">
              <a:latin typeface="Verdana" pitchFamily="34" charset="0"/>
            </a:endParaRPr>
          </a:p>
        </p:txBody>
      </p:sp>
      <p:sp>
        <p:nvSpPr>
          <p:cNvPr id="788497" name="Text Box 17"/>
          <p:cNvSpPr txBox="1">
            <a:spLocks noChangeArrowheads="1"/>
          </p:cNvSpPr>
          <p:nvPr/>
        </p:nvSpPr>
        <p:spPr bwMode="auto">
          <a:xfrm>
            <a:off x="2882900" y="2928938"/>
            <a:ext cx="408781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S" sz="1800" b="1">
                <a:solidFill>
                  <a:schemeClr val="accent2"/>
                </a:solidFill>
              </a:rPr>
              <a:t>Comunidad de Personas y Empresas,</a:t>
            </a:r>
            <a:r>
              <a:rPr lang="es-ES" sz="1800"/>
              <a:t> vinculadas a la cadena de suministro farmacéutica </a:t>
            </a:r>
            <a:r>
              <a:rPr lang="es-ES" sz="1800" b="1">
                <a:solidFill>
                  <a:schemeClr val="accent2"/>
                </a:solidFill>
              </a:rPr>
              <a:t>invirtiendo</a:t>
            </a:r>
            <a:r>
              <a:rPr lang="es-ES" sz="1800"/>
              <a:t> en la modernización de las farmacias independientes.</a:t>
            </a:r>
          </a:p>
        </p:txBody>
      </p:sp>
      <p:grpSp>
        <p:nvGrpSpPr>
          <p:cNvPr id="788503" name="Group 23"/>
          <p:cNvGrpSpPr>
            <a:grpSpLocks/>
          </p:cNvGrpSpPr>
          <p:nvPr/>
        </p:nvGrpSpPr>
        <p:grpSpPr bwMode="auto">
          <a:xfrm>
            <a:off x="1235075" y="1157288"/>
            <a:ext cx="7626350" cy="5567362"/>
            <a:chOff x="778" y="729"/>
            <a:chExt cx="4804" cy="3507"/>
          </a:xfrm>
        </p:grpSpPr>
        <p:sp>
          <p:nvSpPr>
            <p:cNvPr id="788483" name="Rectangle 3"/>
            <p:cNvSpPr>
              <a:spLocks noChangeArrowheads="1"/>
            </p:cNvSpPr>
            <p:nvPr/>
          </p:nvSpPr>
          <p:spPr bwMode="auto">
            <a:xfrm>
              <a:off x="778" y="976"/>
              <a:ext cx="179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s-ES" sz="1200">
                  <a:latin typeface="Verdana" pitchFamily="34" charset="0"/>
                </a:rPr>
                <a:t>Productos y Servicios relevantes para lograr modernización del modelo de negocios en las farmacias independientes.</a:t>
              </a:r>
            </a:p>
          </p:txBody>
        </p:sp>
        <p:sp>
          <p:nvSpPr>
            <p:cNvPr id="788484" name="Rectangle 4"/>
            <p:cNvSpPr>
              <a:spLocks noChangeArrowheads="1"/>
            </p:cNvSpPr>
            <p:nvPr/>
          </p:nvSpPr>
          <p:spPr bwMode="auto">
            <a:xfrm>
              <a:off x="3539" y="973"/>
              <a:ext cx="204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s-ES" sz="1200">
                  <a:latin typeface="Verdana" pitchFamily="34" charset="0"/>
                </a:rPr>
                <a:t>Incorporación de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aliados sectoriales</a:t>
              </a:r>
              <a:r>
                <a:rPr lang="es-ES" sz="1200">
                  <a:latin typeface="Verdana" pitchFamily="34" charset="0"/>
                </a:rPr>
                <a:t>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y comerciales</a:t>
              </a:r>
              <a:r>
                <a:rPr lang="es-ES" sz="1200">
                  <a:latin typeface="Verdana" pitchFamily="34" charset="0"/>
                </a:rPr>
                <a:t> para entregar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propuestas de valor </a:t>
              </a:r>
              <a:r>
                <a:rPr lang="es-ES" sz="1200">
                  <a:latin typeface="Verdana" pitchFamily="34" charset="0"/>
                </a:rPr>
                <a:t>para las farmacias independientes.</a:t>
              </a:r>
            </a:p>
          </p:txBody>
        </p:sp>
        <p:sp>
          <p:nvSpPr>
            <p:cNvPr id="788486" name="Rectangle 6"/>
            <p:cNvSpPr>
              <a:spLocks noChangeArrowheads="1"/>
            </p:cNvSpPr>
            <p:nvPr/>
          </p:nvSpPr>
          <p:spPr bwMode="auto">
            <a:xfrm>
              <a:off x="2214" y="3488"/>
              <a:ext cx="197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Lugar de encuentro,</a:t>
              </a:r>
              <a:r>
                <a:rPr lang="es-ES" sz="1200">
                  <a:latin typeface="Verdana" pitchFamily="34" charset="0"/>
                </a:rPr>
                <a:t> entre los principales actores de la cadena de suministro farmacéutica para que se generen </a:t>
              </a:r>
              <a:r>
                <a:rPr lang="es-ES" sz="1200" b="1">
                  <a:solidFill>
                    <a:schemeClr val="accent2"/>
                  </a:solidFill>
                  <a:latin typeface="Verdana" pitchFamily="34" charset="0"/>
                </a:rPr>
                <a:t>iniciativas de negocios y desarrollo</a:t>
              </a:r>
              <a:r>
                <a:rPr lang="es-ES" sz="1200">
                  <a:latin typeface="Verdana" pitchFamily="34" charset="0"/>
                </a:rPr>
                <a:t> en pro de las farmacias independientes.</a:t>
              </a:r>
            </a:p>
          </p:txBody>
        </p:sp>
        <p:sp>
          <p:nvSpPr>
            <p:cNvPr id="788487" name="Text Box 7"/>
            <p:cNvSpPr txBox="1">
              <a:spLocks noChangeArrowheads="1"/>
            </p:cNvSpPr>
            <p:nvPr/>
          </p:nvSpPr>
          <p:spPr bwMode="auto">
            <a:xfrm>
              <a:off x="829" y="765"/>
              <a:ext cx="1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800" b="1"/>
                <a:t>Conexión Permanente</a:t>
              </a:r>
            </a:p>
          </p:txBody>
        </p:sp>
        <p:sp>
          <p:nvSpPr>
            <p:cNvPr id="788488" name="Text Box 8"/>
            <p:cNvSpPr txBox="1">
              <a:spLocks noChangeArrowheads="1"/>
            </p:cNvSpPr>
            <p:nvPr/>
          </p:nvSpPr>
          <p:spPr bwMode="auto">
            <a:xfrm>
              <a:off x="1975" y="3264"/>
              <a:ext cx="2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800" b="1"/>
                <a:t>Plataforma de Negocios y Desarrollo</a:t>
              </a:r>
            </a:p>
          </p:txBody>
        </p:sp>
        <p:sp>
          <p:nvSpPr>
            <p:cNvPr id="788490" name="Text Box 10"/>
            <p:cNvSpPr txBox="1">
              <a:spLocks noChangeArrowheads="1"/>
            </p:cNvSpPr>
            <p:nvPr/>
          </p:nvSpPr>
          <p:spPr bwMode="auto">
            <a:xfrm>
              <a:off x="4228" y="729"/>
              <a:ext cx="7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s-ES" sz="1800" b="1"/>
                <a:t>Alianzas</a:t>
              </a:r>
            </a:p>
          </p:txBody>
        </p:sp>
        <p:sp>
          <p:nvSpPr>
            <p:cNvPr id="788492" name="AutoShape 12"/>
            <p:cNvSpPr>
              <a:spLocks noChangeArrowheads="1"/>
            </p:cNvSpPr>
            <p:nvPr/>
          </p:nvSpPr>
          <p:spPr bwMode="auto">
            <a:xfrm>
              <a:off x="4392" y="1456"/>
              <a:ext cx="423" cy="523"/>
            </a:xfrm>
            <a:custGeom>
              <a:avLst/>
              <a:gdLst>
                <a:gd name="G0" fmla="+- 4755332 0 0"/>
                <a:gd name="G1" fmla="+- -3520208 0 0"/>
                <a:gd name="G2" fmla="+- 4755332 0 -3520208"/>
                <a:gd name="G3" fmla="+- 10800 0 0"/>
                <a:gd name="G4" fmla="+- 0 0 47553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004 0 0"/>
                <a:gd name="G9" fmla="+- 0 0 -3520208"/>
                <a:gd name="G10" fmla="+- 4004 0 2700"/>
                <a:gd name="G11" fmla="cos G10 4755332"/>
                <a:gd name="G12" fmla="sin G10 4755332"/>
                <a:gd name="G13" fmla="cos 13500 4755332"/>
                <a:gd name="G14" fmla="sin 13500 4755332"/>
                <a:gd name="G15" fmla="+- G11 10800 0"/>
                <a:gd name="G16" fmla="+- G12 10800 0"/>
                <a:gd name="G17" fmla="+- G13 10800 0"/>
                <a:gd name="G18" fmla="+- G14 10800 0"/>
                <a:gd name="G19" fmla="*/ 4004 1 2"/>
                <a:gd name="G20" fmla="+- G19 5400 0"/>
                <a:gd name="G21" fmla="cos G20 4755332"/>
                <a:gd name="G22" fmla="sin G20 4755332"/>
                <a:gd name="G23" fmla="+- G21 10800 0"/>
                <a:gd name="G24" fmla="+- G12 G23 G22"/>
                <a:gd name="G25" fmla="+- G22 G23 G11"/>
                <a:gd name="G26" fmla="cos 10800 4755332"/>
                <a:gd name="G27" fmla="sin 10800 4755332"/>
                <a:gd name="G28" fmla="cos 4004 4755332"/>
                <a:gd name="G29" fmla="sin 4004 47553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520208"/>
                <a:gd name="G36" fmla="sin G34 -3520208"/>
                <a:gd name="G37" fmla="+/ -3520208 47553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004 G39"/>
                <a:gd name="G43" fmla="sin 40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54 w 21600"/>
                <a:gd name="T5" fmla="*/ 12568 h 21600"/>
                <a:gd name="T6" fmla="*/ 15180 w 21600"/>
                <a:gd name="T7" fmla="*/ 4833 h 21600"/>
                <a:gd name="T8" fmla="*/ 14749 w 21600"/>
                <a:gd name="T9" fmla="*/ 11455 h 21600"/>
                <a:gd name="T10" fmla="*/ 14845 w 21600"/>
                <a:gd name="T11" fmla="*/ 23679 h 21600"/>
                <a:gd name="T12" fmla="*/ 7201 w 21600"/>
                <a:gd name="T13" fmla="*/ 19689 h 21600"/>
                <a:gd name="T14" fmla="*/ 11190 w 21600"/>
                <a:gd name="T15" fmla="*/ 1204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999" y="14619"/>
                  </a:moveTo>
                  <a:cubicBezTo>
                    <a:pt x="13668" y="14095"/>
                    <a:pt x="14804" y="12549"/>
                    <a:pt x="14804" y="10800"/>
                  </a:cubicBezTo>
                  <a:cubicBezTo>
                    <a:pt x="14804" y="9525"/>
                    <a:pt x="14197" y="8326"/>
                    <a:pt x="13169" y="7572"/>
                  </a:cubicBezTo>
                  <a:lnTo>
                    <a:pt x="17191" y="2094"/>
                  </a:lnTo>
                  <a:cubicBezTo>
                    <a:pt x="19962" y="4129"/>
                    <a:pt x="21600" y="7361"/>
                    <a:pt x="21600" y="10800"/>
                  </a:cubicBezTo>
                  <a:cubicBezTo>
                    <a:pt x="21600" y="15517"/>
                    <a:pt x="18537" y="19689"/>
                    <a:pt x="14036" y="21103"/>
                  </a:cubicBezTo>
                  <a:lnTo>
                    <a:pt x="14845" y="23679"/>
                  </a:lnTo>
                  <a:lnTo>
                    <a:pt x="7201" y="19689"/>
                  </a:lnTo>
                  <a:lnTo>
                    <a:pt x="11190" y="12044"/>
                  </a:lnTo>
                  <a:lnTo>
                    <a:pt x="11999" y="14619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88493" name="AutoShape 13"/>
            <p:cNvSpPr>
              <a:spLocks noChangeArrowheads="1"/>
            </p:cNvSpPr>
            <p:nvPr/>
          </p:nvSpPr>
          <p:spPr bwMode="auto">
            <a:xfrm flipH="1">
              <a:off x="1337" y="1460"/>
              <a:ext cx="436" cy="514"/>
            </a:xfrm>
            <a:custGeom>
              <a:avLst/>
              <a:gdLst>
                <a:gd name="G0" fmla="+- 4755332 0 0"/>
                <a:gd name="G1" fmla="+- -3520208 0 0"/>
                <a:gd name="G2" fmla="+- 4755332 0 -3520208"/>
                <a:gd name="G3" fmla="+- 10800 0 0"/>
                <a:gd name="G4" fmla="+- 0 0 47553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004 0 0"/>
                <a:gd name="G9" fmla="+- 0 0 -3520208"/>
                <a:gd name="G10" fmla="+- 4004 0 2700"/>
                <a:gd name="G11" fmla="cos G10 4755332"/>
                <a:gd name="G12" fmla="sin G10 4755332"/>
                <a:gd name="G13" fmla="cos 13500 4755332"/>
                <a:gd name="G14" fmla="sin 13500 4755332"/>
                <a:gd name="G15" fmla="+- G11 10800 0"/>
                <a:gd name="G16" fmla="+- G12 10800 0"/>
                <a:gd name="G17" fmla="+- G13 10800 0"/>
                <a:gd name="G18" fmla="+- G14 10800 0"/>
                <a:gd name="G19" fmla="*/ 4004 1 2"/>
                <a:gd name="G20" fmla="+- G19 5400 0"/>
                <a:gd name="G21" fmla="cos G20 4755332"/>
                <a:gd name="G22" fmla="sin G20 4755332"/>
                <a:gd name="G23" fmla="+- G21 10800 0"/>
                <a:gd name="G24" fmla="+- G12 G23 G22"/>
                <a:gd name="G25" fmla="+- G22 G23 G11"/>
                <a:gd name="G26" fmla="cos 10800 4755332"/>
                <a:gd name="G27" fmla="sin 10800 4755332"/>
                <a:gd name="G28" fmla="cos 4004 4755332"/>
                <a:gd name="G29" fmla="sin 4004 47553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520208"/>
                <a:gd name="G36" fmla="sin G34 -3520208"/>
                <a:gd name="G37" fmla="+/ -3520208 47553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004 G39"/>
                <a:gd name="G43" fmla="sin 40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54 w 21600"/>
                <a:gd name="T5" fmla="*/ 12568 h 21600"/>
                <a:gd name="T6" fmla="*/ 15180 w 21600"/>
                <a:gd name="T7" fmla="*/ 4833 h 21600"/>
                <a:gd name="T8" fmla="*/ 14749 w 21600"/>
                <a:gd name="T9" fmla="*/ 11455 h 21600"/>
                <a:gd name="T10" fmla="*/ 14845 w 21600"/>
                <a:gd name="T11" fmla="*/ 23679 h 21600"/>
                <a:gd name="T12" fmla="*/ 7201 w 21600"/>
                <a:gd name="T13" fmla="*/ 19689 h 21600"/>
                <a:gd name="T14" fmla="*/ 11190 w 21600"/>
                <a:gd name="T15" fmla="*/ 1204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999" y="14619"/>
                  </a:moveTo>
                  <a:cubicBezTo>
                    <a:pt x="13668" y="14095"/>
                    <a:pt x="14804" y="12549"/>
                    <a:pt x="14804" y="10800"/>
                  </a:cubicBezTo>
                  <a:cubicBezTo>
                    <a:pt x="14804" y="9525"/>
                    <a:pt x="14197" y="8326"/>
                    <a:pt x="13169" y="7572"/>
                  </a:cubicBezTo>
                  <a:lnTo>
                    <a:pt x="17191" y="2094"/>
                  </a:lnTo>
                  <a:cubicBezTo>
                    <a:pt x="19962" y="4129"/>
                    <a:pt x="21600" y="7361"/>
                    <a:pt x="21600" y="10800"/>
                  </a:cubicBezTo>
                  <a:cubicBezTo>
                    <a:pt x="21600" y="15517"/>
                    <a:pt x="18537" y="19689"/>
                    <a:pt x="14036" y="21103"/>
                  </a:cubicBezTo>
                  <a:lnTo>
                    <a:pt x="14845" y="23679"/>
                  </a:lnTo>
                  <a:lnTo>
                    <a:pt x="7201" y="19689"/>
                  </a:lnTo>
                  <a:lnTo>
                    <a:pt x="11190" y="12044"/>
                  </a:lnTo>
                  <a:lnTo>
                    <a:pt x="11999" y="14619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88502" name="AutoShape 22"/>
            <p:cNvSpPr>
              <a:spLocks noChangeArrowheads="1"/>
            </p:cNvSpPr>
            <p:nvPr/>
          </p:nvSpPr>
          <p:spPr bwMode="auto">
            <a:xfrm rot="6194873">
              <a:off x="2958" y="2818"/>
              <a:ext cx="423" cy="523"/>
            </a:xfrm>
            <a:custGeom>
              <a:avLst/>
              <a:gdLst>
                <a:gd name="G0" fmla="+- 4755332 0 0"/>
                <a:gd name="G1" fmla="+- -3520208 0 0"/>
                <a:gd name="G2" fmla="+- 4755332 0 -3520208"/>
                <a:gd name="G3" fmla="+- 10800 0 0"/>
                <a:gd name="G4" fmla="+- 0 0 4755332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4004 0 0"/>
                <a:gd name="G9" fmla="+- 0 0 -3520208"/>
                <a:gd name="G10" fmla="+- 4004 0 2700"/>
                <a:gd name="G11" fmla="cos G10 4755332"/>
                <a:gd name="G12" fmla="sin G10 4755332"/>
                <a:gd name="G13" fmla="cos 13500 4755332"/>
                <a:gd name="G14" fmla="sin 13500 4755332"/>
                <a:gd name="G15" fmla="+- G11 10800 0"/>
                <a:gd name="G16" fmla="+- G12 10800 0"/>
                <a:gd name="G17" fmla="+- G13 10800 0"/>
                <a:gd name="G18" fmla="+- G14 10800 0"/>
                <a:gd name="G19" fmla="*/ 4004 1 2"/>
                <a:gd name="G20" fmla="+- G19 5400 0"/>
                <a:gd name="G21" fmla="cos G20 4755332"/>
                <a:gd name="G22" fmla="sin G20 4755332"/>
                <a:gd name="G23" fmla="+- G21 10800 0"/>
                <a:gd name="G24" fmla="+- G12 G23 G22"/>
                <a:gd name="G25" fmla="+- G22 G23 G11"/>
                <a:gd name="G26" fmla="cos 10800 4755332"/>
                <a:gd name="G27" fmla="sin 10800 4755332"/>
                <a:gd name="G28" fmla="cos 4004 4755332"/>
                <a:gd name="G29" fmla="sin 4004 4755332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3520208"/>
                <a:gd name="G36" fmla="sin G34 -3520208"/>
                <a:gd name="G37" fmla="+/ -3520208 4755332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4004 G39"/>
                <a:gd name="G43" fmla="sin 4004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21454 w 21600"/>
                <a:gd name="T5" fmla="*/ 12568 h 21600"/>
                <a:gd name="T6" fmla="*/ 15180 w 21600"/>
                <a:gd name="T7" fmla="*/ 4833 h 21600"/>
                <a:gd name="T8" fmla="*/ 14749 w 21600"/>
                <a:gd name="T9" fmla="*/ 11455 h 21600"/>
                <a:gd name="T10" fmla="*/ 14845 w 21600"/>
                <a:gd name="T11" fmla="*/ 23679 h 21600"/>
                <a:gd name="T12" fmla="*/ 7201 w 21600"/>
                <a:gd name="T13" fmla="*/ 19689 h 21600"/>
                <a:gd name="T14" fmla="*/ 11190 w 21600"/>
                <a:gd name="T15" fmla="*/ 1204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999" y="14619"/>
                  </a:moveTo>
                  <a:cubicBezTo>
                    <a:pt x="13668" y="14095"/>
                    <a:pt x="14804" y="12549"/>
                    <a:pt x="14804" y="10800"/>
                  </a:cubicBezTo>
                  <a:cubicBezTo>
                    <a:pt x="14804" y="9525"/>
                    <a:pt x="14197" y="8326"/>
                    <a:pt x="13169" y="7572"/>
                  </a:cubicBezTo>
                  <a:lnTo>
                    <a:pt x="17191" y="2094"/>
                  </a:lnTo>
                  <a:cubicBezTo>
                    <a:pt x="19962" y="4129"/>
                    <a:pt x="21600" y="7361"/>
                    <a:pt x="21600" y="10800"/>
                  </a:cubicBezTo>
                  <a:cubicBezTo>
                    <a:pt x="21600" y="15517"/>
                    <a:pt x="18537" y="19689"/>
                    <a:pt x="14036" y="21103"/>
                  </a:cubicBezTo>
                  <a:lnTo>
                    <a:pt x="14845" y="23679"/>
                  </a:lnTo>
                  <a:lnTo>
                    <a:pt x="7201" y="19689"/>
                  </a:lnTo>
                  <a:lnTo>
                    <a:pt x="11190" y="12044"/>
                  </a:lnTo>
                  <a:lnTo>
                    <a:pt x="11999" y="14619"/>
                  </a:lnTo>
                  <a:close/>
                </a:path>
              </a:pathLst>
            </a:custGeom>
            <a:solidFill>
              <a:srgbClr val="CC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11973</TotalTime>
  <Words>739</Words>
  <Application>Microsoft Office PowerPoint</Application>
  <PresentationFormat>On-screen Show (4:3)</PresentationFormat>
  <Paragraphs>151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Times</vt:lpstr>
      <vt:lpstr>Verdana</vt:lpstr>
      <vt:lpstr>Times New Roman</vt:lpstr>
      <vt:lpstr>Arial</vt:lpstr>
      <vt:lpstr>Broadway</vt:lpstr>
      <vt:lpstr>Wingdings</vt:lpstr>
      <vt:lpstr>MS PGothic</vt:lpstr>
      <vt:lpstr>Tahoma</vt:lpstr>
      <vt:lpstr>Default Design</vt:lpstr>
      <vt:lpstr>Imagen de Image Expert</vt:lpstr>
      <vt:lpstr>Slide 1</vt:lpstr>
      <vt:lpstr>Slide 2</vt:lpstr>
      <vt:lpstr>Objetivos Estratégicos hasta 2006</vt:lpstr>
      <vt:lpstr>Orientación de la estrategia comercial 2005-2007</vt:lpstr>
      <vt:lpstr>Slide 5</vt:lpstr>
      <vt:lpstr>Estrategia de Sostenibilidad…</vt:lpstr>
      <vt:lpstr>Slide 7</vt:lpstr>
      <vt:lpstr>Estrategia de Sostenibilidad…</vt:lpstr>
      <vt:lpstr>Slide 9</vt:lpstr>
      <vt:lpstr>Slide 10</vt:lpstr>
      <vt:lpstr>Estrategia de Sostenibilidad…</vt:lpstr>
      <vt:lpstr>Slide 12</vt:lpstr>
      <vt:lpstr>Estrategia de Sostenibilidad…</vt:lpstr>
      <vt:lpstr>Slide 14</vt:lpstr>
      <vt:lpstr>Slide 15</vt:lpstr>
      <vt:lpstr>Slide 16</vt:lpstr>
    </vt:vector>
  </TitlesOfParts>
  <Manager>Laurent Winzenried</Manager>
  <Company>FUNDES Internacional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FUNDES Corporativa Sp</dc:title>
  <dc:subject>Presentación Corporativa en Español</dc:subject>
  <dc:creator>GChaves</dc:creator>
  <cp:keywords>corporativa, fundes, ayer, hoy, mañana</cp:keywords>
  <cp:lastModifiedBy>anarod</cp:lastModifiedBy>
  <cp:revision>1271</cp:revision>
  <dcterms:created xsi:type="dcterms:W3CDTF">2001-11-02T05:49:04Z</dcterms:created>
  <dcterms:modified xsi:type="dcterms:W3CDTF">2010-07-11T23:04:49Z</dcterms:modified>
  <cp:category>Presentación Corporativa</cp:category>
</cp:coreProperties>
</file>