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17" r:id="rId1"/>
  </p:sldMasterIdLst>
  <p:handoutMasterIdLst>
    <p:handoutMasterId r:id="rId9"/>
  </p:handoutMasterIdLst>
  <p:sldIdLst>
    <p:sldId id="256" r:id="rId2"/>
    <p:sldId id="258" r:id="rId3"/>
    <p:sldId id="259" r:id="rId4"/>
    <p:sldId id="260" r:id="rId5"/>
    <p:sldId id="261" r:id="rId6"/>
    <p:sldId id="262" r:id="rId7"/>
    <p:sldId id="264" r:id="rId8"/>
  </p:sldIdLst>
  <p:sldSz cx="9144000" cy="6858000" type="screen4x3"/>
  <p:notesSz cx="7315200" cy="9601200"/>
  <p:embeddedFontLst>
    <p:embeddedFont>
      <p:font typeface="Arial Black" pitchFamily="34" charset="0"/>
      <p:bold r:id="rId10"/>
    </p:embeddedFont>
  </p:embeddedFontLst>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63" d="100"/>
          <a:sy n="63" d="100"/>
        </p:scale>
        <p:origin x="-114"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9728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9728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9728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A90826A4-C6E8-4ED7-AB60-E1D28AABE20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4754" name="Group 2"/>
          <p:cNvGrpSpPr>
            <a:grpSpLocks/>
          </p:cNvGrpSpPr>
          <p:nvPr/>
        </p:nvGrpSpPr>
        <p:grpSpPr bwMode="auto">
          <a:xfrm>
            <a:off x="0" y="0"/>
            <a:ext cx="9144000" cy="6858000"/>
            <a:chOff x="0" y="0"/>
            <a:chExt cx="5760" cy="4320"/>
          </a:xfrm>
        </p:grpSpPr>
        <p:sp>
          <p:nvSpPr>
            <p:cNvPr id="7475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latin typeface="Times New Roman" pitchFamily="18" charset="0"/>
              </a:endParaRPr>
            </a:p>
          </p:txBody>
        </p:sp>
        <p:sp>
          <p:nvSpPr>
            <p:cNvPr id="7475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grpSp>
          <p:nvGrpSpPr>
            <p:cNvPr id="74757" name="Group 5"/>
            <p:cNvGrpSpPr>
              <a:grpSpLocks/>
            </p:cNvGrpSpPr>
            <p:nvPr/>
          </p:nvGrpSpPr>
          <p:grpSpPr bwMode="auto">
            <a:xfrm>
              <a:off x="0" y="672"/>
              <a:ext cx="1806" cy="1989"/>
              <a:chOff x="0" y="672"/>
              <a:chExt cx="1806" cy="1989"/>
            </a:xfrm>
          </p:grpSpPr>
          <p:sp>
            <p:nvSpPr>
              <p:cNvPr id="7475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7475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7476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7476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7476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7476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7476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7476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7476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7476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grpSp>
      </p:grpSp>
      <p:sp>
        <p:nvSpPr>
          <p:cNvPr id="74768" name="Rectangle 16"/>
          <p:cNvSpPr>
            <a:spLocks noGrp="1" noChangeArrowheads="1"/>
          </p:cNvSpPr>
          <p:nvPr>
            <p:ph type="dt" sz="half" idx="2"/>
          </p:nvPr>
        </p:nvSpPr>
        <p:spPr>
          <a:xfrm>
            <a:off x="457200" y="6248400"/>
            <a:ext cx="2133600" cy="457200"/>
          </a:xfrm>
        </p:spPr>
        <p:txBody>
          <a:bodyPr/>
          <a:lstStyle>
            <a:lvl1pPr>
              <a:defRPr/>
            </a:lvl1pPr>
          </a:lstStyle>
          <a:p>
            <a:endParaRPr lang="es-ES"/>
          </a:p>
        </p:txBody>
      </p:sp>
      <p:sp>
        <p:nvSpPr>
          <p:cNvPr id="74769" name="Rectangle 17"/>
          <p:cNvSpPr>
            <a:spLocks noGrp="1" noChangeArrowheads="1"/>
          </p:cNvSpPr>
          <p:nvPr>
            <p:ph type="ftr" sz="quarter" idx="3"/>
          </p:nvPr>
        </p:nvSpPr>
        <p:spPr/>
        <p:txBody>
          <a:bodyPr/>
          <a:lstStyle>
            <a:lvl1pPr>
              <a:defRPr/>
            </a:lvl1pPr>
          </a:lstStyle>
          <a:p>
            <a:endParaRPr lang="es-ES"/>
          </a:p>
        </p:txBody>
      </p:sp>
      <p:sp>
        <p:nvSpPr>
          <p:cNvPr id="74770" name="Rectangle 18"/>
          <p:cNvSpPr>
            <a:spLocks noGrp="1" noChangeArrowheads="1"/>
          </p:cNvSpPr>
          <p:nvPr>
            <p:ph type="sldNum" sz="quarter" idx="4"/>
          </p:nvPr>
        </p:nvSpPr>
        <p:spPr/>
        <p:txBody>
          <a:bodyPr/>
          <a:lstStyle>
            <a:lvl1pPr>
              <a:defRPr/>
            </a:lvl1pPr>
          </a:lstStyle>
          <a:p>
            <a:fld id="{B48D78C4-8FAB-489E-B1ED-3780CB9A79FC}" type="slidenum">
              <a:rPr lang="es-ES"/>
              <a:pPr/>
              <a:t>‹#›</a:t>
            </a:fld>
            <a:endParaRPr lang="es-ES"/>
          </a:p>
        </p:txBody>
      </p:sp>
      <p:sp>
        <p:nvSpPr>
          <p:cNvPr id="7477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s-ES"/>
              <a:t>Haga clic para cambiar el estilo de título	</a:t>
            </a:r>
          </a:p>
        </p:txBody>
      </p:sp>
      <p:sp>
        <p:nvSpPr>
          <p:cNvPr id="7477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s-ES"/>
              <a:t>Haga clic para modificar el estilo de subtítulo del patrón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0185D53F-22C1-4D91-A5C3-31FBC216CE19}" type="slidenum">
              <a:rPr lang="es-ES"/>
              <a:pPr/>
              <a:t>‹#›</a:t>
            </a:fld>
            <a:endParaRPr lang="es-ES"/>
          </a:p>
        </p:txBody>
      </p:sp>
      <p:sp>
        <p:nvSpPr>
          <p:cNvPr id="6" name="Date Placeholder 5"/>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D9A1701E-D4D0-439D-B537-D893FD93DE7C}" type="slidenum">
              <a:rPr lang="es-ES"/>
              <a:pPr/>
              <a:t>‹#›</a:t>
            </a:fld>
            <a:endParaRPr lang="es-ES"/>
          </a:p>
        </p:txBody>
      </p:sp>
      <p:sp>
        <p:nvSpPr>
          <p:cNvPr id="6" name="Date Placeholder 5"/>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0069ED44-8CC5-4900-908F-B8A990ACD1D5}" type="slidenum">
              <a:rPr lang="es-ES"/>
              <a:pPr/>
              <a:t>‹#›</a:t>
            </a:fld>
            <a:endParaRPr lang="es-ES"/>
          </a:p>
        </p:txBody>
      </p:sp>
      <p:sp>
        <p:nvSpPr>
          <p:cNvPr id="6" name="Date Placeholder 5"/>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702024C5-0F9C-478C-A6A5-474128910995}" type="slidenum">
              <a:rPr lang="es-ES"/>
              <a:pPr/>
              <a:t>‹#›</a:t>
            </a:fld>
            <a:endParaRPr lang="es-ES"/>
          </a:p>
        </p:txBody>
      </p:sp>
      <p:sp>
        <p:nvSpPr>
          <p:cNvPr id="6" name="Date Placeholder 5"/>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s-ES"/>
          </a:p>
        </p:txBody>
      </p:sp>
      <p:sp>
        <p:nvSpPr>
          <p:cNvPr id="6" name="Slide Number Placeholder 5"/>
          <p:cNvSpPr>
            <a:spLocks noGrp="1"/>
          </p:cNvSpPr>
          <p:nvPr>
            <p:ph type="sldNum" sz="quarter" idx="11"/>
          </p:nvPr>
        </p:nvSpPr>
        <p:spPr/>
        <p:txBody>
          <a:bodyPr/>
          <a:lstStyle>
            <a:lvl1pPr>
              <a:defRPr/>
            </a:lvl1pPr>
          </a:lstStyle>
          <a:p>
            <a:fld id="{F609B309-C9D6-4EDB-A5EB-A1482AD119D6}" type="slidenum">
              <a:rPr lang="es-ES"/>
              <a:pPr/>
              <a:t>‹#›</a:t>
            </a:fld>
            <a:endParaRPr lang="es-ES"/>
          </a:p>
        </p:txBody>
      </p:sp>
      <p:sp>
        <p:nvSpPr>
          <p:cNvPr id="7" name="Date Placeholder 6"/>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s-ES"/>
          </a:p>
        </p:txBody>
      </p:sp>
      <p:sp>
        <p:nvSpPr>
          <p:cNvPr id="8" name="Slide Number Placeholder 7"/>
          <p:cNvSpPr>
            <a:spLocks noGrp="1"/>
          </p:cNvSpPr>
          <p:nvPr>
            <p:ph type="sldNum" sz="quarter" idx="11"/>
          </p:nvPr>
        </p:nvSpPr>
        <p:spPr/>
        <p:txBody>
          <a:bodyPr/>
          <a:lstStyle>
            <a:lvl1pPr>
              <a:defRPr/>
            </a:lvl1pPr>
          </a:lstStyle>
          <a:p>
            <a:fld id="{C45F57FC-F888-4E8C-B03E-E9023EEA9DA5}" type="slidenum">
              <a:rPr lang="es-ES"/>
              <a:pPr/>
              <a:t>‹#›</a:t>
            </a:fld>
            <a:endParaRPr lang="es-ES"/>
          </a:p>
        </p:txBody>
      </p:sp>
      <p:sp>
        <p:nvSpPr>
          <p:cNvPr id="9" name="Date Placeholder 8"/>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s-ES"/>
          </a:p>
        </p:txBody>
      </p:sp>
      <p:sp>
        <p:nvSpPr>
          <p:cNvPr id="4" name="Slide Number Placeholder 3"/>
          <p:cNvSpPr>
            <a:spLocks noGrp="1"/>
          </p:cNvSpPr>
          <p:nvPr>
            <p:ph type="sldNum" sz="quarter" idx="11"/>
          </p:nvPr>
        </p:nvSpPr>
        <p:spPr/>
        <p:txBody>
          <a:bodyPr/>
          <a:lstStyle>
            <a:lvl1pPr>
              <a:defRPr/>
            </a:lvl1pPr>
          </a:lstStyle>
          <a:p>
            <a:fld id="{EFF29DC4-C312-4507-8264-57C59F2797E9}" type="slidenum">
              <a:rPr lang="es-ES"/>
              <a:pPr/>
              <a:t>‹#›</a:t>
            </a:fld>
            <a:endParaRPr lang="es-ES"/>
          </a:p>
        </p:txBody>
      </p:sp>
      <p:sp>
        <p:nvSpPr>
          <p:cNvPr id="5" name="Date Placeholder 4"/>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s-ES"/>
          </a:p>
        </p:txBody>
      </p:sp>
      <p:sp>
        <p:nvSpPr>
          <p:cNvPr id="3" name="Slide Number Placeholder 2"/>
          <p:cNvSpPr>
            <a:spLocks noGrp="1"/>
          </p:cNvSpPr>
          <p:nvPr>
            <p:ph type="sldNum" sz="quarter" idx="11"/>
          </p:nvPr>
        </p:nvSpPr>
        <p:spPr/>
        <p:txBody>
          <a:bodyPr/>
          <a:lstStyle>
            <a:lvl1pPr>
              <a:defRPr/>
            </a:lvl1pPr>
          </a:lstStyle>
          <a:p>
            <a:fld id="{421D4B11-631E-478D-8830-8F18FE3CB726}" type="slidenum">
              <a:rPr lang="es-ES"/>
              <a:pPr/>
              <a:t>‹#›</a:t>
            </a:fld>
            <a:endParaRPr lang="es-ES"/>
          </a:p>
        </p:txBody>
      </p:sp>
      <p:sp>
        <p:nvSpPr>
          <p:cNvPr id="4" name="Date Placeholder 3"/>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s-ES"/>
          </a:p>
        </p:txBody>
      </p:sp>
      <p:sp>
        <p:nvSpPr>
          <p:cNvPr id="6" name="Slide Number Placeholder 5"/>
          <p:cNvSpPr>
            <a:spLocks noGrp="1"/>
          </p:cNvSpPr>
          <p:nvPr>
            <p:ph type="sldNum" sz="quarter" idx="11"/>
          </p:nvPr>
        </p:nvSpPr>
        <p:spPr/>
        <p:txBody>
          <a:bodyPr/>
          <a:lstStyle>
            <a:lvl1pPr>
              <a:defRPr/>
            </a:lvl1pPr>
          </a:lstStyle>
          <a:p>
            <a:fld id="{9E6F5912-E5F3-482B-B2ED-504AE59CFDD6}" type="slidenum">
              <a:rPr lang="es-ES"/>
              <a:pPr/>
              <a:t>‹#›</a:t>
            </a:fld>
            <a:endParaRPr lang="es-ES"/>
          </a:p>
        </p:txBody>
      </p:sp>
      <p:sp>
        <p:nvSpPr>
          <p:cNvPr id="7" name="Date Placeholder 6"/>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s-ES"/>
          </a:p>
        </p:txBody>
      </p:sp>
      <p:sp>
        <p:nvSpPr>
          <p:cNvPr id="6" name="Slide Number Placeholder 5"/>
          <p:cNvSpPr>
            <a:spLocks noGrp="1"/>
          </p:cNvSpPr>
          <p:nvPr>
            <p:ph type="sldNum" sz="quarter" idx="11"/>
          </p:nvPr>
        </p:nvSpPr>
        <p:spPr/>
        <p:txBody>
          <a:bodyPr/>
          <a:lstStyle>
            <a:lvl1pPr>
              <a:defRPr/>
            </a:lvl1pPr>
          </a:lstStyle>
          <a:p>
            <a:fld id="{524F287F-8BC8-4F42-BA37-339846D3A435}" type="slidenum">
              <a:rPr lang="es-ES"/>
              <a:pPr/>
              <a:t>‹#›</a:t>
            </a:fld>
            <a:endParaRPr lang="es-ES"/>
          </a:p>
        </p:txBody>
      </p:sp>
      <p:sp>
        <p:nvSpPr>
          <p:cNvPr id="7" name="Date Placeholder 6"/>
          <p:cNvSpPr>
            <a:spLocks noGrp="1"/>
          </p:cNvSpPr>
          <p:nvPr>
            <p:ph type="dt" sz="half" idx="12"/>
          </p:nvPr>
        </p:nvSpPr>
        <p:spPr/>
        <p:txBody>
          <a:bodyPr/>
          <a:lstStyle>
            <a:lvl1pPr>
              <a:defRPr/>
            </a:lvl1p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s-ES"/>
          </a:p>
        </p:txBody>
      </p:sp>
      <p:sp>
        <p:nvSpPr>
          <p:cNvPr id="7373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4A559DC5-0154-4B6C-86BE-112A6A9C4739}" type="slidenum">
              <a:rPr lang="es-ES"/>
              <a:pPr/>
              <a:t>‹#›</a:t>
            </a:fld>
            <a:endParaRPr lang="es-ES"/>
          </a:p>
        </p:txBody>
      </p:sp>
      <p:sp>
        <p:nvSpPr>
          <p:cNvPr id="73733" name="Rectangle 5"/>
          <p:cNvSpPr>
            <a:spLocks noChangeArrowheads="1"/>
          </p:cNvSpPr>
          <p:nvPr/>
        </p:nvSpPr>
        <p:spPr bwMode="auto">
          <a:xfrm>
            <a:off x="0" y="0"/>
            <a:ext cx="285750" cy="53340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latin typeface="Times New Roman" pitchFamily="18" charset="0"/>
            </a:endParaRPr>
          </a:p>
        </p:txBody>
      </p:sp>
      <p:sp>
        <p:nvSpPr>
          <p:cNvPr id="73734" name="Rectangle 6"/>
          <p:cNvSpPr>
            <a:spLocks noChangeArrowheads="1"/>
          </p:cNvSpPr>
          <p:nvPr/>
        </p:nvSpPr>
        <p:spPr bwMode="auto">
          <a:xfrm>
            <a:off x="412750" y="134938"/>
            <a:ext cx="7688263" cy="269875"/>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73735" name="Rectangle 7"/>
          <p:cNvSpPr>
            <a:spLocks noChangeArrowheads="1"/>
          </p:cNvSpPr>
          <p:nvPr/>
        </p:nvSpPr>
        <p:spPr bwMode="auto">
          <a:xfrm>
            <a:off x="409575" y="134938"/>
            <a:ext cx="138113" cy="141287"/>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73736" name="Rectangle 8"/>
          <p:cNvSpPr>
            <a:spLocks noChangeArrowheads="1"/>
          </p:cNvSpPr>
          <p:nvPr/>
        </p:nvSpPr>
        <p:spPr bwMode="auto">
          <a:xfrm>
            <a:off x="547688" y="0"/>
            <a:ext cx="139700" cy="138113"/>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73737" name="Rectangle 9"/>
          <p:cNvSpPr>
            <a:spLocks noChangeArrowheads="1"/>
          </p:cNvSpPr>
          <p:nvPr/>
        </p:nvSpPr>
        <p:spPr bwMode="auto">
          <a:xfrm>
            <a:off x="547688" y="134938"/>
            <a:ext cx="139700" cy="141287"/>
          </a:xfrm>
          <a:prstGeom prst="rect">
            <a:avLst/>
          </a:prstGeom>
          <a:solidFill>
            <a:schemeClr val="accent2"/>
          </a:solidFill>
          <a:ln w="9525">
            <a:noFill/>
            <a:miter lim="800000"/>
            <a:headEnd/>
            <a:tailEnd/>
          </a:ln>
        </p:spPr>
        <p:txBody>
          <a:bodyPr/>
          <a:lstStyle/>
          <a:p>
            <a:endParaRPr lang="en-US">
              <a:solidFill>
                <a:schemeClr val="accent2"/>
              </a:solidFill>
            </a:endParaRPr>
          </a:p>
        </p:txBody>
      </p:sp>
      <p:sp>
        <p:nvSpPr>
          <p:cNvPr id="73738" name="Rectangle 10"/>
          <p:cNvSpPr>
            <a:spLocks noChangeArrowheads="1"/>
          </p:cNvSpPr>
          <p:nvPr/>
        </p:nvSpPr>
        <p:spPr bwMode="auto">
          <a:xfrm>
            <a:off x="274638" y="274638"/>
            <a:ext cx="136525" cy="138112"/>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73739" name="Rectangle 11"/>
          <p:cNvSpPr>
            <a:spLocks noChangeArrowheads="1"/>
          </p:cNvSpPr>
          <p:nvPr/>
        </p:nvSpPr>
        <p:spPr bwMode="auto">
          <a:xfrm>
            <a:off x="131763" y="136525"/>
            <a:ext cx="141287" cy="138113"/>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73740" name="Rectangle 12"/>
          <p:cNvSpPr>
            <a:spLocks noChangeArrowheads="1"/>
          </p:cNvSpPr>
          <p:nvPr/>
        </p:nvSpPr>
        <p:spPr bwMode="auto">
          <a:xfrm>
            <a:off x="409575" y="271463"/>
            <a:ext cx="138113" cy="138112"/>
          </a:xfrm>
          <a:prstGeom prst="rect">
            <a:avLst/>
          </a:prstGeom>
          <a:solidFill>
            <a:schemeClr val="accent2"/>
          </a:solidFill>
          <a:ln w="9525">
            <a:noFill/>
            <a:miter lim="800000"/>
            <a:headEnd/>
            <a:tailEnd/>
          </a:ln>
        </p:spPr>
        <p:txBody>
          <a:bodyPr/>
          <a:lstStyle/>
          <a:p>
            <a:endParaRPr lang="en-US">
              <a:solidFill>
                <a:schemeClr val="accent2"/>
              </a:solidFill>
            </a:endParaRPr>
          </a:p>
        </p:txBody>
      </p:sp>
      <p:sp>
        <p:nvSpPr>
          <p:cNvPr id="73741" name="Rectangle 13"/>
          <p:cNvSpPr>
            <a:spLocks noChangeArrowheads="1"/>
          </p:cNvSpPr>
          <p:nvPr/>
        </p:nvSpPr>
        <p:spPr bwMode="auto">
          <a:xfrm>
            <a:off x="274638" y="409575"/>
            <a:ext cx="136525" cy="136525"/>
          </a:xfrm>
          <a:prstGeom prst="rect">
            <a:avLst/>
          </a:prstGeom>
          <a:solidFill>
            <a:schemeClr val="accent2"/>
          </a:solidFill>
          <a:ln w="9525">
            <a:noFill/>
            <a:miter lim="800000"/>
            <a:headEnd/>
            <a:tailEnd/>
          </a:ln>
        </p:spPr>
        <p:txBody>
          <a:bodyPr/>
          <a:lstStyle/>
          <a:p>
            <a:endParaRPr lang="en-US">
              <a:solidFill>
                <a:schemeClr val="accent2"/>
              </a:solidFill>
            </a:endParaRPr>
          </a:p>
        </p:txBody>
      </p:sp>
      <p:sp>
        <p:nvSpPr>
          <p:cNvPr id="73742"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73743"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7374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pic>
        <p:nvPicPr>
          <p:cNvPr id="73745" name="Picture 17" descr="logotipo"/>
          <p:cNvPicPr>
            <a:picLocks noChangeAspect="1" noChangeArrowheads="1"/>
          </p:cNvPicPr>
          <p:nvPr/>
        </p:nvPicPr>
        <p:blipFill>
          <a:blip r:embed="rId13" cstate="print">
            <a:clrChange>
              <a:clrFrom>
                <a:srgbClr val="FFFFFF"/>
              </a:clrFrom>
              <a:clrTo>
                <a:srgbClr val="FFFFFF">
                  <a:alpha val="0"/>
                </a:srgbClr>
              </a:clrTo>
            </a:clrChange>
            <a:lum bright="70000" contrast="-70000"/>
          </a:blip>
          <a:srcRect/>
          <a:stretch>
            <a:fillRect/>
          </a:stretch>
        </p:blipFill>
        <p:spPr bwMode="auto">
          <a:xfrm>
            <a:off x="2700338" y="981075"/>
            <a:ext cx="3970337" cy="5545138"/>
          </a:xfrm>
          <a:prstGeom prst="rect">
            <a:avLst/>
          </a:prstGeom>
          <a:noFill/>
        </p:spPr>
      </p:pic>
      <p:pic>
        <p:nvPicPr>
          <p:cNvPr id="73746" name="Picture 18" descr="CEMLA - logotipo"/>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8316913" y="188913"/>
            <a:ext cx="576262" cy="565150"/>
          </a:xfrm>
          <a:prstGeom prst="rect">
            <a:avLst/>
          </a:prstGeom>
          <a:noFill/>
        </p:spPr>
      </p:pic>
      <p:sp>
        <p:nvSpPr>
          <p:cNvPr id="73747" name="Text Box 19"/>
          <p:cNvSpPr txBox="1">
            <a:spLocks noChangeArrowheads="1"/>
          </p:cNvSpPr>
          <p:nvPr/>
        </p:nvSpPr>
        <p:spPr bwMode="auto">
          <a:xfrm>
            <a:off x="684213" y="115888"/>
            <a:ext cx="6507162" cy="274637"/>
          </a:xfrm>
          <a:prstGeom prst="rect">
            <a:avLst/>
          </a:prstGeom>
          <a:noFill/>
          <a:ln w="9525">
            <a:noFill/>
            <a:miter lim="800000"/>
            <a:headEnd/>
            <a:tailEnd/>
          </a:ln>
          <a:effectLst/>
        </p:spPr>
        <p:txBody>
          <a:bodyPr wrap="none">
            <a:spAutoFit/>
          </a:bodyPr>
          <a:lstStyle/>
          <a:p>
            <a:r>
              <a:rPr lang="es-ES" sz="1200" b="1">
                <a:solidFill>
                  <a:schemeClr val="bg1"/>
                </a:solidFill>
              </a:rPr>
              <a:t>Mejora de la información y procedimientos de Bancos Centrales en el área de Remesas</a:t>
            </a:r>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itchFamily="34" charset="0"/>
        </a:defRPr>
      </a:lvl2pPr>
      <a:lvl3pPr algn="l" rtl="0" fontAlgn="base">
        <a:spcBef>
          <a:spcPct val="0"/>
        </a:spcBef>
        <a:spcAft>
          <a:spcPct val="0"/>
        </a:spcAft>
        <a:defRPr sz="4400">
          <a:solidFill>
            <a:schemeClr val="tx1"/>
          </a:solidFill>
          <a:latin typeface="Arial" pitchFamily="34" charset="0"/>
        </a:defRPr>
      </a:lvl3pPr>
      <a:lvl4pPr algn="l" rtl="0" fontAlgn="base">
        <a:spcBef>
          <a:spcPct val="0"/>
        </a:spcBef>
        <a:spcAft>
          <a:spcPct val="0"/>
        </a:spcAft>
        <a:defRPr sz="4400">
          <a:solidFill>
            <a:schemeClr val="tx1"/>
          </a:solidFill>
          <a:latin typeface="Arial" pitchFamily="34" charset="0"/>
        </a:defRPr>
      </a:lvl4pPr>
      <a:lvl5pPr algn="l" rtl="0" fontAlgn="base">
        <a:spcBef>
          <a:spcPct val="0"/>
        </a:spcBef>
        <a:spcAft>
          <a:spcPct val="0"/>
        </a:spcAft>
        <a:defRPr sz="4400">
          <a:solidFill>
            <a:schemeClr val="tx1"/>
          </a:solidFill>
          <a:latin typeface="Arial" pitchFamily="34" charset="0"/>
        </a:defRPr>
      </a:lvl5pPr>
      <a:lvl6pPr marL="457200" algn="l" rtl="0" fontAlgn="base">
        <a:spcBef>
          <a:spcPct val="0"/>
        </a:spcBef>
        <a:spcAft>
          <a:spcPct val="0"/>
        </a:spcAft>
        <a:defRPr sz="4400">
          <a:solidFill>
            <a:schemeClr val="tx1"/>
          </a:solidFill>
          <a:latin typeface="Arial" pitchFamily="34" charset="0"/>
        </a:defRPr>
      </a:lvl6pPr>
      <a:lvl7pPr marL="914400" algn="l" rtl="0" fontAlgn="base">
        <a:spcBef>
          <a:spcPct val="0"/>
        </a:spcBef>
        <a:spcAft>
          <a:spcPct val="0"/>
        </a:spcAft>
        <a:defRPr sz="4400">
          <a:solidFill>
            <a:schemeClr val="tx1"/>
          </a:solidFill>
          <a:latin typeface="Arial" pitchFamily="34" charset="0"/>
        </a:defRPr>
      </a:lvl7pPr>
      <a:lvl8pPr marL="1371600" algn="l" rtl="0" fontAlgn="base">
        <a:spcBef>
          <a:spcPct val="0"/>
        </a:spcBef>
        <a:spcAft>
          <a:spcPct val="0"/>
        </a:spcAft>
        <a:defRPr sz="4400">
          <a:solidFill>
            <a:schemeClr val="tx1"/>
          </a:solidFill>
          <a:latin typeface="Arial" pitchFamily="34" charset="0"/>
        </a:defRPr>
      </a:lvl8pPr>
      <a:lvl9pPr marL="1828800" algn="l" rtl="0" fontAlgn="base">
        <a:spcBef>
          <a:spcPct val="0"/>
        </a:spcBef>
        <a:spcAft>
          <a:spcPct val="0"/>
        </a:spcAft>
        <a:defRPr sz="4400">
          <a:solidFill>
            <a:schemeClr val="tx1"/>
          </a:solidFill>
          <a:latin typeface="Arial" pitchFamily="34"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MX" sz="4600"/>
              <a:t>Measuring Remittances in the Western Hemisphere</a:t>
            </a:r>
            <a:endParaRPr lang="es-ES" sz="4600"/>
          </a:p>
        </p:txBody>
      </p:sp>
      <p:sp>
        <p:nvSpPr>
          <p:cNvPr id="2051" name="Rectangle 3"/>
          <p:cNvSpPr>
            <a:spLocks noGrp="1" noChangeArrowheads="1"/>
          </p:cNvSpPr>
          <p:nvPr>
            <p:ph type="subTitle" idx="1"/>
          </p:nvPr>
        </p:nvSpPr>
        <p:spPr>
          <a:xfrm>
            <a:off x="2895600" y="4267200"/>
            <a:ext cx="6019800" cy="990600"/>
          </a:xfrm>
        </p:spPr>
        <p:txBody>
          <a:bodyPr/>
          <a:lstStyle/>
          <a:p>
            <a:r>
              <a:rPr lang="es-MX"/>
              <a:t>Washington</a:t>
            </a:r>
          </a:p>
          <a:p>
            <a:r>
              <a:rPr lang="es-MX" sz="2000"/>
              <a:t>June 28th, 2005</a:t>
            </a:r>
            <a:endParaRPr lang="es-ES" sz="2000"/>
          </a:p>
        </p:txBody>
      </p:sp>
      <p:sp>
        <p:nvSpPr>
          <p:cNvPr id="2053" name="Text Box 5"/>
          <p:cNvSpPr txBox="1">
            <a:spLocks noChangeArrowheads="1"/>
          </p:cNvSpPr>
          <p:nvPr/>
        </p:nvSpPr>
        <p:spPr bwMode="auto">
          <a:xfrm>
            <a:off x="2159000" y="381000"/>
            <a:ext cx="5581650" cy="1279525"/>
          </a:xfrm>
          <a:prstGeom prst="rect">
            <a:avLst/>
          </a:prstGeom>
          <a:noFill/>
          <a:ln w="9525">
            <a:noFill/>
            <a:miter lim="800000"/>
            <a:headEnd/>
            <a:tailEnd/>
          </a:ln>
          <a:effectLst/>
        </p:spPr>
        <p:txBody>
          <a:bodyPr wrap="none">
            <a:spAutoFit/>
          </a:bodyPr>
          <a:lstStyle/>
          <a:p>
            <a:r>
              <a:rPr lang="es-ES" b="1">
                <a:solidFill>
                  <a:schemeClr val="bg2"/>
                </a:solidFill>
                <a:effectLst>
                  <a:outerShdw blurRad="38100" dist="38100" dir="2700000" algn="tl">
                    <a:srgbClr val="C0C0C0"/>
                  </a:outerShdw>
                </a:effectLst>
              </a:rPr>
              <a:t>Centro de Estudios Monetarios Latinoamericanos</a:t>
            </a:r>
            <a:endParaRPr lang="es-MX" b="1">
              <a:solidFill>
                <a:schemeClr val="bg2"/>
              </a:solidFill>
              <a:effectLst>
                <a:outerShdw blurRad="38100" dist="38100" dir="2700000" algn="tl">
                  <a:srgbClr val="C0C0C0"/>
                </a:outerShdw>
              </a:effectLst>
            </a:endParaRPr>
          </a:p>
          <a:p>
            <a:r>
              <a:rPr lang="es-MX" b="1">
                <a:solidFill>
                  <a:schemeClr val="bg2"/>
                </a:solidFill>
                <a:effectLst>
                  <a:outerShdw blurRad="38100" dist="38100" dir="2700000" algn="tl">
                    <a:srgbClr val="C0C0C0"/>
                  </a:outerShdw>
                </a:effectLst>
              </a:rPr>
              <a:t>Y Fondo Multilateral de Inversiones (FOMIN-BID)</a:t>
            </a:r>
            <a:endParaRPr lang="es-ES" b="1">
              <a:solidFill>
                <a:schemeClr val="bg2"/>
              </a:solidFill>
              <a:effectLst>
                <a:outerShdw blurRad="38100" dist="38100" dir="2700000" algn="tl">
                  <a:srgbClr val="C0C0C0"/>
                </a:outerShdw>
              </a:effectLst>
            </a:endParaRPr>
          </a:p>
          <a:p>
            <a:endParaRPr lang="es-ES" sz="1400" b="1">
              <a:solidFill>
                <a:schemeClr val="bg2"/>
              </a:solidFill>
              <a:effectLst>
                <a:outerShdw blurRad="38100" dist="38100" dir="2700000" algn="tl">
                  <a:srgbClr val="C0C0C0"/>
                </a:outerShdw>
              </a:effectLst>
            </a:endParaRPr>
          </a:p>
          <a:p>
            <a:r>
              <a:rPr lang="es-ES" sz="1400" b="1">
                <a:solidFill>
                  <a:schemeClr val="bg2"/>
                </a:solidFill>
                <a:effectLst>
                  <a:outerShdw blurRad="38100" dist="38100" dir="2700000" algn="tl">
                    <a:srgbClr val="C0C0C0"/>
                  </a:outerShdw>
                </a:effectLst>
              </a:rPr>
              <a:t>	Improvement of Central Bank Information and </a:t>
            </a:r>
          </a:p>
          <a:p>
            <a:r>
              <a:rPr lang="es-ES" sz="1400" b="1">
                <a:solidFill>
                  <a:schemeClr val="bg2"/>
                </a:solidFill>
                <a:effectLst>
                  <a:outerShdw blurRad="38100" dist="38100" dir="2700000" algn="tl">
                    <a:srgbClr val="C0C0C0"/>
                  </a:outerShdw>
                </a:effectLst>
              </a:rPr>
              <a:t>	Procedures in the Area of Remittances</a:t>
            </a:r>
          </a:p>
        </p:txBody>
      </p:sp>
      <p:pic>
        <p:nvPicPr>
          <p:cNvPr id="2054" name="Picture 6" descr="logotipo"/>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4988" y="4579938"/>
            <a:ext cx="1444625" cy="2017712"/>
          </a:xfrm>
          <a:prstGeom prst="rect">
            <a:avLst/>
          </a:prstGeom>
          <a:noFill/>
        </p:spPr>
      </p:pic>
      <p:pic>
        <p:nvPicPr>
          <p:cNvPr id="2055" name="Picture 7" descr="CEMLA - logotip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4213" y="476250"/>
            <a:ext cx="936625" cy="919163"/>
          </a:xfrm>
          <a:prstGeom prst="rect">
            <a:avLst/>
          </a:prstGeom>
          <a:noFill/>
        </p:spPr>
      </p:pic>
      <p:sp>
        <p:nvSpPr>
          <p:cNvPr id="2058" name="Rectangle 10"/>
          <p:cNvSpPr>
            <a:spLocks noChangeArrowheads="1"/>
          </p:cNvSpPr>
          <p:nvPr/>
        </p:nvSpPr>
        <p:spPr bwMode="auto">
          <a:xfrm>
            <a:off x="7086600" y="5791200"/>
            <a:ext cx="2057400" cy="1066800"/>
          </a:xfrm>
          <a:prstGeom prst="rect">
            <a:avLst/>
          </a:prstGeom>
          <a:noFill/>
          <a:ln w="9525">
            <a:noFill/>
            <a:miter lim="800000"/>
            <a:headEnd/>
            <a:tailEnd/>
          </a:ln>
          <a:effectLst/>
        </p:spPr>
        <p:txBody>
          <a:bodyPr/>
          <a:lstStyle/>
          <a:p>
            <a:pPr algn="r">
              <a:spcBef>
                <a:spcPct val="20000"/>
              </a:spcBef>
              <a:buClr>
                <a:schemeClr val="bg2"/>
              </a:buClr>
              <a:buSzPct val="75000"/>
              <a:buFont typeface="Wingdings" pitchFamily="2" charset="2"/>
              <a:buNone/>
            </a:pPr>
            <a:r>
              <a:rPr lang="es-MX" b="1">
                <a:solidFill>
                  <a:schemeClr val="bg2"/>
                </a:solidFill>
                <a:effectLst>
                  <a:outerShdw blurRad="38100" dist="38100" dir="2700000" algn="tl">
                    <a:srgbClr val="C0C0C0"/>
                  </a:outerShdw>
                </a:effectLst>
                <a:latin typeface="Times New Roman" pitchFamily="18" charset="0"/>
              </a:rPr>
              <a:t>Kenneth G. Coates </a:t>
            </a:r>
          </a:p>
          <a:p>
            <a:pPr algn="r">
              <a:spcBef>
                <a:spcPct val="20000"/>
              </a:spcBef>
              <a:buClr>
                <a:schemeClr val="bg2"/>
              </a:buClr>
              <a:buSzPct val="75000"/>
              <a:buFont typeface="Wingdings" pitchFamily="2" charset="2"/>
              <a:buNone/>
            </a:pPr>
            <a:r>
              <a:rPr lang="es-MX">
                <a:solidFill>
                  <a:schemeClr val="bg2"/>
                </a:solidFill>
                <a:effectLst>
                  <a:outerShdw blurRad="38100" dist="38100" dir="2700000" algn="tl">
                    <a:srgbClr val="C0C0C0"/>
                  </a:outerShdw>
                </a:effectLst>
                <a:latin typeface="Times New Roman" pitchFamily="18" charset="0"/>
              </a:rPr>
              <a:t>Director General</a:t>
            </a:r>
          </a:p>
          <a:p>
            <a:pPr algn="r">
              <a:spcBef>
                <a:spcPct val="20000"/>
              </a:spcBef>
              <a:buClr>
                <a:schemeClr val="bg2"/>
              </a:buClr>
              <a:buSzPct val="75000"/>
              <a:buFont typeface="Wingdings" pitchFamily="2" charset="2"/>
              <a:buNone/>
            </a:pPr>
            <a:r>
              <a:rPr lang="es-MX">
                <a:solidFill>
                  <a:schemeClr val="bg2"/>
                </a:solidFill>
                <a:effectLst>
                  <a:outerShdw blurRad="38100" dist="38100" dir="2700000" algn="tl">
                    <a:srgbClr val="C0C0C0"/>
                  </a:outerShdw>
                </a:effectLst>
                <a:latin typeface="Times New Roman" pitchFamily="18" charset="0"/>
              </a:rPr>
              <a:t>CEMLA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 calcmode="lin" valueType="num">
                                      <p:cBhvr additive="base">
                                        <p:cTn id="7" dur="500" fill="hold"/>
                                        <p:tgtEl>
                                          <p:spTgt spid="205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8">
                                            <p:txEl>
                                              <p:pRg st="1" end="1"/>
                                            </p:txEl>
                                          </p:spTgt>
                                        </p:tgtEl>
                                        <p:attrNameLst>
                                          <p:attrName>style.visibility</p:attrName>
                                        </p:attrNameLst>
                                      </p:cBhvr>
                                      <p:to>
                                        <p:strVal val="visible"/>
                                      </p:to>
                                    </p:set>
                                    <p:anim calcmode="lin" valueType="num">
                                      <p:cBhvr additive="base">
                                        <p:cTn id="13" dur="500" fill="hold"/>
                                        <p:tgtEl>
                                          <p:spTgt spid="205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8">
                                            <p:txEl>
                                              <p:pRg st="2" end="2"/>
                                            </p:txEl>
                                          </p:spTgt>
                                        </p:tgtEl>
                                        <p:attrNameLst>
                                          <p:attrName>style.visibility</p:attrName>
                                        </p:attrNameLst>
                                      </p:cBhvr>
                                      <p:to>
                                        <p:strVal val="visible"/>
                                      </p:to>
                                    </p:set>
                                    <p:anim calcmode="lin" valueType="num">
                                      <p:cBhvr additive="base">
                                        <p:cTn id="19" dur="500" fill="hold"/>
                                        <p:tgtEl>
                                          <p:spTgt spid="205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457200"/>
            <a:ext cx="8229600" cy="381000"/>
          </a:xfrm>
        </p:spPr>
        <p:txBody>
          <a:bodyPr/>
          <a:lstStyle/>
          <a:p>
            <a:r>
              <a:rPr lang="es-MX" sz="3600"/>
              <a:t>Central Bank Interest in Remittances</a:t>
            </a:r>
            <a:r>
              <a:rPr lang="es-MX"/>
              <a:t> </a:t>
            </a:r>
            <a:endParaRPr lang="es-ES"/>
          </a:p>
        </p:txBody>
      </p:sp>
      <p:sp>
        <p:nvSpPr>
          <p:cNvPr id="88068" name="Rectangle 4"/>
          <p:cNvSpPr>
            <a:spLocks noGrp="1" noChangeArrowheads="1"/>
          </p:cNvSpPr>
          <p:nvPr>
            <p:ph type="body" idx="1"/>
          </p:nvPr>
        </p:nvSpPr>
        <p:spPr>
          <a:xfrm>
            <a:off x="228600" y="1143000"/>
            <a:ext cx="8686800" cy="5410200"/>
          </a:xfrm>
          <a:noFill/>
          <a:ln/>
        </p:spPr>
        <p:txBody>
          <a:bodyPr/>
          <a:lstStyle/>
          <a:p>
            <a:pPr marL="457200" indent="-457200" algn="just">
              <a:lnSpc>
                <a:spcPct val="80000"/>
              </a:lnSpc>
              <a:buFont typeface="Wingdings" pitchFamily="2" charset="2"/>
              <a:buNone/>
            </a:pPr>
            <a:r>
              <a:rPr lang="es-MX" sz="2400" b="1">
                <a:solidFill>
                  <a:schemeClr val="bg2"/>
                </a:solidFill>
              </a:rPr>
              <a:t>AT THE MACROECONOMIC LEVEL</a:t>
            </a:r>
            <a:r>
              <a:rPr lang="es-MX" sz="2400">
                <a:solidFill>
                  <a:schemeClr val="bg2"/>
                </a:solidFill>
              </a:rPr>
              <a:t>:</a:t>
            </a:r>
          </a:p>
          <a:p>
            <a:pPr marL="457200" indent="-457200" algn="just">
              <a:lnSpc>
                <a:spcPct val="80000"/>
              </a:lnSpc>
            </a:pPr>
            <a:r>
              <a:rPr lang="es-MX" sz="2400"/>
              <a:t>Increased aggregate consumption and investment</a:t>
            </a:r>
          </a:p>
          <a:p>
            <a:pPr marL="457200" indent="-457200" algn="just">
              <a:lnSpc>
                <a:spcPct val="80000"/>
              </a:lnSpc>
            </a:pPr>
            <a:r>
              <a:rPr lang="es-MX" sz="2400"/>
              <a:t>Balance of payments strengthened by non-debt-creating flows</a:t>
            </a:r>
          </a:p>
          <a:p>
            <a:pPr marL="457200" indent="-457200" algn="just">
              <a:lnSpc>
                <a:spcPct val="80000"/>
              </a:lnSpc>
            </a:pPr>
            <a:r>
              <a:rPr lang="es-MX" sz="2400"/>
              <a:t>Additional supply on the foreign exchange market</a:t>
            </a:r>
          </a:p>
          <a:p>
            <a:pPr marL="457200" indent="-457200" algn="just">
              <a:lnSpc>
                <a:spcPct val="80000"/>
              </a:lnSpc>
            </a:pPr>
            <a:r>
              <a:rPr lang="es-MX" sz="2400"/>
              <a:t>Acyclical nature reduces country risk and lowers cost of external debt</a:t>
            </a:r>
          </a:p>
          <a:p>
            <a:pPr marL="457200" indent="-457200" algn="just">
              <a:lnSpc>
                <a:spcPct val="80000"/>
              </a:lnSpc>
            </a:pPr>
            <a:r>
              <a:rPr lang="es-MX" sz="2400"/>
              <a:t>Potential impact on monetary policy</a:t>
            </a:r>
          </a:p>
          <a:p>
            <a:pPr marL="457200" indent="-457200" algn="just">
              <a:lnSpc>
                <a:spcPct val="80000"/>
              </a:lnSpc>
              <a:buFont typeface="Wingdings" pitchFamily="2" charset="2"/>
              <a:buNone/>
            </a:pPr>
            <a:endParaRPr lang="es-MX" sz="2400"/>
          </a:p>
          <a:p>
            <a:pPr marL="457200" indent="-457200" algn="just">
              <a:lnSpc>
                <a:spcPct val="80000"/>
              </a:lnSpc>
              <a:buFontTx/>
              <a:buNone/>
            </a:pPr>
            <a:r>
              <a:rPr lang="es-MX" sz="2400" b="1">
                <a:solidFill>
                  <a:schemeClr val="bg2"/>
                </a:solidFill>
              </a:rPr>
              <a:t>AT THE MICROECONOMIC LEVEL</a:t>
            </a:r>
            <a:r>
              <a:rPr lang="es-MX" sz="2400">
                <a:solidFill>
                  <a:schemeClr val="bg2"/>
                </a:solidFill>
              </a:rPr>
              <a:t>:</a:t>
            </a:r>
          </a:p>
          <a:p>
            <a:pPr marL="457200" indent="-457200" algn="just">
              <a:lnSpc>
                <a:spcPct val="80000"/>
              </a:lnSpc>
              <a:buFontTx/>
              <a:buChar char="•"/>
            </a:pPr>
            <a:r>
              <a:rPr lang="es-MX" sz="2400"/>
              <a:t>Increased living standards of beneficiaries</a:t>
            </a:r>
          </a:p>
          <a:p>
            <a:pPr marL="457200" indent="-457200" algn="just">
              <a:lnSpc>
                <a:spcPct val="80000"/>
              </a:lnSpc>
              <a:buFontTx/>
              <a:buChar char="•"/>
            </a:pPr>
            <a:r>
              <a:rPr lang="es-MX" sz="2400"/>
              <a:t>Inclusion of low-income sectors to the formal banking sector (financial democratization)</a:t>
            </a:r>
          </a:p>
          <a:p>
            <a:pPr marL="457200" indent="-457200" algn="just">
              <a:lnSpc>
                <a:spcPct val="80000"/>
              </a:lnSpc>
              <a:buFontTx/>
              <a:buChar char="•"/>
            </a:pPr>
            <a:r>
              <a:rPr lang="es-MX" sz="2400"/>
              <a:t>Small and micro enterprise finance</a:t>
            </a:r>
          </a:p>
          <a:p>
            <a:pPr marL="457200" indent="-457200" algn="just">
              <a:lnSpc>
                <a:spcPct val="80000"/>
              </a:lnSpc>
              <a:buFontTx/>
              <a:buAutoNum type="arabicParenR"/>
            </a:pPr>
            <a:endParaRPr lang="es-MX"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8">
                                            <p:txEl>
                                              <p:pRg st="0" end="0"/>
                                            </p:txEl>
                                          </p:spTgt>
                                        </p:tgtEl>
                                        <p:attrNameLst>
                                          <p:attrName>style.visibility</p:attrName>
                                        </p:attrNameLst>
                                      </p:cBhvr>
                                      <p:to>
                                        <p:strVal val="visible"/>
                                      </p:to>
                                    </p:set>
                                    <p:anim calcmode="lin" valueType="num">
                                      <p:cBhvr additive="base">
                                        <p:cTn id="7" dur="500" fill="hold"/>
                                        <p:tgtEl>
                                          <p:spTgt spid="8806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8068">
                                            <p:txEl>
                                              <p:pRg st="1" end="1"/>
                                            </p:txEl>
                                          </p:spTgt>
                                        </p:tgtEl>
                                        <p:attrNameLst>
                                          <p:attrName>style.visibility</p:attrName>
                                        </p:attrNameLst>
                                      </p:cBhvr>
                                      <p:to>
                                        <p:strVal val="visible"/>
                                      </p:to>
                                    </p:set>
                                    <p:anim calcmode="lin" valueType="num">
                                      <p:cBhvr additive="base">
                                        <p:cTn id="13" dur="500" fill="hold"/>
                                        <p:tgtEl>
                                          <p:spTgt spid="8806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806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8068">
                                            <p:txEl>
                                              <p:pRg st="2" end="2"/>
                                            </p:txEl>
                                          </p:spTgt>
                                        </p:tgtEl>
                                        <p:attrNameLst>
                                          <p:attrName>style.visibility</p:attrName>
                                        </p:attrNameLst>
                                      </p:cBhvr>
                                      <p:to>
                                        <p:strVal val="visible"/>
                                      </p:to>
                                    </p:set>
                                    <p:anim calcmode="lin" valueType="num">
                                      <p:cBhvr additive="base">
                                        <p:cTn id="19" dur="500" fill="hold"/>
                                        <p:tgtEl>
                                          <p:spTgt spid="8806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806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8068">
                                            <p:txEl>
                                              <p:pRg st="3" end="3"/>
                                            </p:txEl>
                                          </p:spTgt>
                                        </p:tgtEl>
                                        <p:attrNameLst>
                                          <p:attrName>style.visibility</p:attrName>
                                        </p:attrNameLst>
                                      </p:cBhvr>
                                      <p:to>
                                        <p:strVal val="visible"/>
                                      </p:to>
                                    </p:set>
                                    <p:anim calcmode="lin" valueType="num">
                                      <p:cBhvr additive="base">
                                        <p:cTn id="25" dur="500" fill="hold"/>
                                        <p:tgtEl>
                                          <p:spTgt spid="8806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806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8068">
                                            <p:txEl>
                                              <p:pRg st="4" end="4"/>
                                            </p:txEl>
                                          </p:spTgt>
                                        </p:tgtEl>
                                        <p:attrNameLst>
                                          <p:attrName>style.visibility</p:attrName>
                                        </p:attrNameLst>
                                      </p:cBhvr>
                                      <p:to>
                                        <p:strVal val="visible"/>
                                      </p:to>
                                    </p:set>
                                    <p:anim calcmode="lin" valueType="num">
                                      <p:cBhvr additive="base">
                                        <p:cTn id="31" dur="500" fill="hold"/>
                                        <p:tgtEl>
                                          <p:spTgt spid="8806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806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8068">
                                            <p:txEl>
                                              <p:pRg st="5" end="5"/>
                                            </p:txEl>
                                          </p:spTgt>
                                        </p:tgtEl>
                                        <p:attrNameLst>
                                          <p:attrName>style.visibility</p:attrName>
                                        </p:attrNameLst>
                                      </p:cBhvr>
                                      <p:to>
                                        <p:strVal val="visible"/>
                                      </p:to>
                                    </p:set>
                                    <p:anim calcmode="lin" valueType="num">
                                      <p:cBhvr additive="base">
                                        <p:cTn id="37" dur="500" fill="hold"/>
                                        <p:tgtEl>
                                          <p:spTgt spid="8806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806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8068">
                                            <p:txEl>
                                              <p:pRg st="7" end="7"/>
                                            </p:txEl>
                                          </p:spTgt>
                                        </p:tgtEl>
                                        <p:attrNameLst>
                                          <p:attrName>style.visibility</p:attrName>
                                        </p:attrNameLst>
                                      </p:cBhvr>
                                      <p:to>
                                        <p:strVal val="visible"/>
                                      </p:to>
                                    </p:set>
                                    <p:anim calcmode="lin" valueType="num">
                                      <p:cBhvr additive="base">
                                        <p:cTn id="43" dur="500" fill="hold"/>
                                        <p:tgtEl>
                                          <p:spTgt spid="88068">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806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8068">
                                            <p:txEl>
                                              <p:pRg st="8" end="8"/>
                                            </p:txEl>
                                          </p:spTgt>
                                        </p:tgtEl>
                                        <p:attrNameLst>
                                          <p:attrName>style.visibility</p:attrName>
                                        </p:attrNameLst>
                                      </p:cBhvr>
                                      <p:to>
                                        <p:strVal val="visible"/>
                                      </p:to>
                                    </p:set>
                                    <p:anim calcmode="lin" valueType="num">
                                      <p:cBhvr additive="base">
                                        <p:cTn id="49" dur="500" fill="hold"/>
                                        <p:tgtEl>
                                          <p:spTgt spid="88068">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8068">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8068">
                                            <p:txEl>
                                              <p:pRg st="9" end="9"/>
                                            </p:txEl>
                                          </p:spTgt>
                                        </p:tgtEl>
                                        <p:attrNameLst>
                                          <p:attrName>style.visibility</p:attrName>
                                        </p:attrNameLst>
                                      </p:cBhvr>
                                      <p:to>
                                        <p:strVal val="visible"/>
                                      </p:to>
                                    </p:set>
                                    <p:anim calcmode="lin" valueType="num">
                                      <p:cBhvr additive="base">
                                        <p:cTn id="55" dur="500" fill="hold"/>
                                        <p:tgtEl>
                                          <p:spTgt spid="88068">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806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8068">
                                            <p:txEl>
                                              <p:pRg st="10" end="10"/>
                                            </p:txEl>
                                          </p:spTgt>
                                        </p:tgtEl>
                                        <p:attrNameLst>
                                          <p:attrName>style.visibility</p:attrName>
                                        </p:attrNameLst>
                                      </p:cBhvr>
                                      <p:to>
                                        <p:strVal val="visible"/>
                                      </p:to>
                                    </p:set>
                                    <p:anim calcmode="lin" valueType="num">
                                      <p:cBhvr additive="base">
                                        <p:cTn id="61" dur="500" fill="hold"/>
                                        <p:tgtEl>
                                          <p:spTgt spid="88068">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88068">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body" idx="1"/>
          </p:nvPr>
        </p:nvSpPr>
        <p:spPr>
          <a:xfrm>
            <a:off x="457200" y="1066800"/>
            <a:ext cx="8229600" cy="5486400"/>
          </a:xfrm>
          <a:noFill/>
          <a:ln/>
        </p:spPr>
        <p:txBody>
          <a:bodyPr/>
          <a:lstStyle/>
          <a:p>
            <a:pPr marL="0" indent="0" algn="just">
              <a:lnSpc>
                <a:spcPct val="90000"/>
              </a:lnSpc>
            </a:pPr>
            <a:r>
              <a:rPr lang="es-MX" sz="2000" b="1"/>
              <a:t>Discrepancy of information from different sources</a:t>
            </a:r>
          </a:p>
          <a:p>
            <a:pPr marL="0" indent="0" algn="just">
              <a:lnSpc>
                <a:spcPct val="90000"/>
              </a:lnSpc>
            </a:pPr>
            <a:r>
              <a:rPr lang="es-MX" sz="2000" b="1"/>
              <a:t>Little “bilateral” information</a:t>
            </a:r>
          </a:p>
          <a:p>
            <a:pPr marL="0" indent="0" algn="just">
              <a:lnSpc>
                <a:spcPct val="90000"/>
              </a:lnSpc>
            </a:pPr>
            <a:r>
              <a:rPr lang="es-MX" sz="2000" b="1"/>
              <a:t>Lack of knowledge of market structures</a:t>
            </a:r>
          </a:p>
          <a:p>
            <a:pPr marL="0" indent="0" algn="just">
              <a:lnSpc>
                <a:spcPct val="90000"/>
              </a:lnSpc>
            </a:pPr>
            <a:r>
              <a:rPr lang="es-MX" sz="2000" b="1"/>
              <a:t>Lack of precision in measurement techniques</a:t>
            </a:r>
          </a:p>
          <a:p>
            <a:pPr marL="0" indent="0" algn="just">
              <a:lnSpc>
                <a:spcPct val="90000"/>
              </a:lnSpc>
            </a:pPr>
            <a:r>
              <a:rPr lang="es-MX" sz="2000" b="1"/>
              <a:t>Lack of registration of market operators (informality)</a:t>
            </a:r>
          </a:p>
          <a:p>
            <a:pPr marL="0" indent="0" algn="just">
              <a:lnSpc>
                <a:spcPct val="90000"/>
              </a:lnSpc>
            </a:pPr>
            <a:r>
              <a:rPr lang="es-MX" sz="2000" b="1"/>
              <a:t>Little use of household surveys</a:t>
            </a:r>
          </a:p>
          <a:p>
            <a:pPr marL="0" indent="0" algn="just">
              <a:lnSpc>
                <a:spcPct val="90000"/>
              </a:lnSpc>
            </a:pPr>
            <a:r>
              <a:rPr lang="es-MX" sz="2000" b="1"/>
              <a:t>Lack of agreement on a precise definition of remittances</a:t>
            </a:r>
          </a:p>
          <a:p>
            <a:pPr marL="0" indent="0" algn="just">
              <a:lnSpc>
                <a:spcPct val="90000"/>
              </a:lnSpc>
              <a:buFont typeface="Wingdings" pitchFamily="2" charset="2"/>
              <a:buNone/>
            </a:pPr>
            <a:endParaRPr lang="es-MX" sz="2000" b="1"/>
          </a:p>
          <a:p>
            <a:pPr marL="0" indent="0" algn="just">
              <a:lnSpc>
                <a:spcPct val="90000"/>
              </a:lnSpc>
              <a:buFont typeface="Wingdings" pitchFamily="2" charset="2"/>
              <a:buNone/>
            </a:pPr>
            <a:r>
              <a:rPr lang="es-MX" sz="2000"/>
              <a:t>There have been various recent initiatives (G-7 and others) aimed at improving the measurement of remittances by seeking to agree on harmonized methodology at the conceptual level.</a:t>
            </a:r>
          </a:p>
          <a:p>
            <a:pPr marL="0" indent="0" algn="just">
              <a:lnSpc>
                <a:spcPct val="90000"/>
              </a:lnSpc>
              <a:buFont typeface="Wingdings" pitchFamily="2" charset="2"/>
              <a:buNone/>
            </a:pPr>
            <a:endParaRPr lang="es-MX" sz="2000"/>
          </a:p>
          <a:p>
            <a:pPr marL="0" indent="0" algn="just">
              <a:lnSpc>
                <a:spcPct val="90000"/>
              </a:lnSpc>
              <a:buFont typeface="Wingdings" pitchFamily="2" charset="2"/>
              <a:buNone/>
            </a:pPr>
            <a:r>
              <a:rPr lang="es-MX" sz="2000"/>
              <a:t>In coordination with the progress of such initiatives, the CEMLA/MIF project is the first to make a practical attempt to adopt common practices at the regional level.  </a:t>
            </a:r>
          </a:p>
        </p:txBody>
      </p:sp>
      <p:sp>
        <p:nvSpPr>
          <p:cNvPr id="89093" name="Rectangle 5"/>
          <p:cNvSpPr>
            <a:spLocks noGrp="1" noChangeArrowheads="1"/>
          </p:cNvSpPr>
          <p:nvPr>
            <p:ph type="title"/>
          </p:nvPr>
        </p:nvSpPr>
        <p:spPr>
          <a:xfrm>
            <a:off x="457200" y="457200"/>
            <a:ext cx="8229600" cy="381000"/>
          </a:xfrm>
          <a:noFill/>
          <a:ln/>
        </p:spPr>
        <p:txBody>
          <a:bodyPr/>
          <a:lstStyle/>
          <a:p>
            <a:r>
              <a:rPr lang="es-MX"/>
              <a:t>Measurement Problems </a:t>
            </a: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457200"/>
            <a:ext cx="8229600" cy="533400"/>
          </a:xfrm>
        </p:spPr>
        <p:txBody>
          <a:bodyPr/>
          <a:lstStyle/>
          <a:p>
            <a:r>
              <a:rPr lang="es-MX"/>
              <a:t>Program Goals </a:t>
            </a:r>
            <a:endParaRPr lang="es-ES"/>
          </a:p>
        </p:txBody>
      </p:sp>
      <p:sp>
        <p:nvSpPr>
          <p:cNvPr id="90116" name="Rectangle 4"/>
          <p:cNvSpPr>
            <a:spLocks noGrp="1" noChangeArrowheads="1"/>
          </p:cNvSpPr>
          <p:nvPr>
            <p:ph type="body" idx="1"/>
          </p:nvPr>
        </p:nvSpPr>
        <p:spPr>
          <a:xfrm>
            <a:off x="457200" y="1295400"/>
            <a:ext cx="8229600" cy="5181600"/>
          </a:xfrm>
          <a:noFill/>
          <a:ln/>
        </p:spPr>
        <p:txBody>
          <a:bodyPr/>
          <a:lstStyle/>
          <a:p>
            <a:pPr marL="381000" indent="-381000">
              <a:buFont typeface="Wingdings" pitchFamily="2" charset="2"/>
              <a:buNone/>
            </a:pPr>
            <a:r>
              <a:rPr lang="es-MX" sz="2000" b="1">
                <a:solidFill>
                  <a:schemeClr val="bg2"/>
                </a:solidFill>
              </a:rPr>
              <a:t>DIRECT</a:t>
            </a:r>
            <a:r>
              <a:rPr lang="es-MX" sz="2000">
                <a:solidFill>
                  <a:schemeClr val="bg2"/>
                </a:solidFill>
              </a:rPr>
              <a:t>:</a:t>
            </a:r>
          </a:p>
          <a:p>
            <a:pPr marL="381000" indent="-381000">
              <a:buFont typeface="Wingdings" pitchFamily="2" charset="2"/>
              <a:buNone/>
            </a:pPr>
            <a:endParaRPr lang="es-MX" sz="2000">
              <a:solidFill>
                <a:schemeClr val="bg2"/>
              </a:solidFill>
            </a:endParaRPr>
          </a:p>
          <a:p>
            <a:pPr marL="381000" indent="-381000" algn="just">
              <a:buFont typeface="Wingdings" pitchFamily="2" charset="2"/>
              <a:buChar char="§"/>
            </a:pPr>
            <a:r>
              <a:rPr lang="es-MX" sz="2000"/>
              <a:t>To improve the statistical measurement of remittance flows</a:t>
            </a:r>
          </a:p>
          <a:p>
            <a:pPr marL="381000" indent="-381000" algn="just">
              <a:buFont typeface="Wingdings" pitchFamily="2" charset="2"/>
              <a:buChar char="§"/>
            </a:pPr>
            <a:r>
              <a:rPr lang="es-MX" sz="2000"/>
              <a:t>To gain better knowledge of remittance market structures</a:t>
            </a:r>
          </a:p>
          <a:p>
            <a:pPr marL="381000" indent="-381000" algn="just">
              <a:buFont typeface="Wingdings" pitchFamily="2" charset="2"/>
              <a:buChar char="§"/>
            </a:pPr>
            <a:r>
              <a:rPr lang="es-MX" sz="2000"/>
              <a:t>To contribute to the formulation of an appropriate regulatory policy</a:t>
            </a:r>
          </a:p>
          <a:p>
            <a:pPr marL="381000" indent="-381000" algn="just">
              <a:buFont typeface="Wingdings" pitchFamily="2" charset="2"/>
              <a:buChar char="§"/>
            </a:pPr>
            <a:r>
              <a:rPr lang="es-MX" sz="2000"/>
              <a:t>To disseminate results and sensitize participants </a:t>
            </a:r>
          </a:p>
          <a:p>
            <a:pPr marL="381000" indent="-381000">
              <a:buFontTx/>
              <a:buNone/>
            </a:pPr>
            <a:endParaRPr lang="es-MX" sz="2000">
              <a:solidFill>
                <a:srgbClr val="FFFF00"/>
              </a:solidFill>
            </a:endParaRPr>
          </a:p>
          <a:p>
            <a:pPr marL="381000" indent="-381000">
              <a:buFontTx/>
              <a:buNone/>
            </a:pPr>
            <a:r>
              <a:rPr lang="es-MX" sz="2000" b="1">
                <a:solidFill>
                  <a:schemeClr val="bg2"/>
                </a:solidFill>
              </a:rPr>
              <a:t>INDIRECT</a:t>
            </a:r>
            <a:r>
              <a:rPr lang="es-MX" sz="2000">
                <a:solidFill>
                  <a:schemeClr val="bg2"/>
                </a:solidFill>
              </a:rPr>
              <a:t>:</a:t>
            </a:r>
          </a:p>
          <a:p>
            <a:pPr marL="381000" indent="-381000">
              <a:buFontTx/>
              <a:buNone/>
            </a:pPr>
            <a:endParaRPr lang="es-MX" sz="2000">
              <a:solidFill>
                <a:schemeClr val="bg2"/>
              </a:solidFill>
            </a:endParaRPr>
          </a:p>
          <a:p>
            <a:pPr marL="381000" indent="-381000" algn="just">
              <a:buFontTx/>
              <a:buChar char="•"/>
            </a:pPr>
            <a:r>
              <a:rPr lang="es-MX" sz="2000"/>
              <a:t>Lower the cost of sending and receiving remittances</a:t>
            </a:r>
          </a:p>
          <a:p>
            <a:pPr marL="381000" indent="-381000" algn="just">
              <a:buFontTx/>
              <a:buChar char="•"/>
            </a:pPr>
            <a:r>
              <a:rPr lang="es-MX" sz="2000"/>
              <a:t>Promote the financial inclusion of participants, both in originating and receiving markets. </a:t>
            </a:r>
          </a:p>
          <a:p>
            <a:pPr marL="381000" indent="-381000"/>
            <a:endParaRPr lang="es-MX" sz="2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457200"/>
            <a:ext cx="8229600" cy="457200"/>
          </a:xfrm>
        </p:spPr>
        <p:txBody>
          <a:bodyPr/>
          <a:lstStyle/>
          <a:p>
            <a:r>
              <a:rPr lang="es-MX"/>
              <a:t>Program Components</a:t>
            </a:r>
            <a:endParaRPr lang="es-ES"/>
          </a:p>
        </p:txBody>
      </p:sp>
      <p:sp>
        <p:nvSpPr>
          <p:cNvPr id="91141" name="Rectangle 5"/>
          <p:cNvSpPr>
            <a:spLocks noGrp="1" noChangeArrowheads="1"/>
          </p:cNvSpPr>
          <p:nvPr>
            <p:ph type="body" idx="1"/>
          </p:nvPr>
        </p:nvSpPr>
        <p:spPr>
          <a:xfrm>
            <a:off x="457200" y="1143000"/>
            <a:ext cx="8534400" cy="5715000"/>
          </a:xfrm>
          <a:noFill/>
          <a:ln/>
        </p:spPr>
        <p:txBody>
          <a:bodyPr/>
          <a:lstStyle/>
          <a:p>
            <a:pPr marL="533400" indent="-346075" algn="just">
              <a:lnSpc>
                <a:spcPct val="80000"/>
              </a:lnSpc>
              <a:buFontTx/>
              <a:buChar char="o"/>
            </a:pPr>
            <a:r>
              <a:rPr lang="es-MX" sz="2000" b="1"/>
              <a:t>Establishing the Implementation Unit at CEMLA</a:t>
            </a:r>
          </a:p>
          <a:p>
            <a:pPr marL="533400" indent="-346075" algn="just">
              <a:lnSpc>
                <a:spcPct val="80000"/>
              </a:lnSpc>
              <a:buFontTx/>
              <a:buNone/>
            </a:pPr>
            <a:r>
              <a:rPr lang="es-MX" sz="2000" b="1"/>
              <a:t>	</a:t>
            </a:r>
            <a:r>
              <a:rPr lang="es-MX" sz="2000" b="1">
                <a:solidFill>
                  <a:schemeClr val="hlink"/>
                </a:solidFill>
              </a:rPr>
              <a:t>(Program Coordinator and team)</a:t>
            </a:r>
          </a:p>
          <a:p>
            <a:pPr marL="533400" indent="-346075" algn="just">
              <a:lnSpc>
                <a:spcPct val="80000"/>
              </a:lnSpc>
              <a:buFontTx/>
              <a:buNone/>
            </a:pPr>
            <a:endParaRPr lang="es-MX" sz="2000" b="1">
              <a:solidFill>
                <a:schemeClr val="hlink"/>
              </a:solidFill>
            </a:endParaRPr>
          </a:p>
          <a:p>
            <a:pPr marL="533400" indent="-346075" algn="just">
              <a:lnSpc>
                <a:spcPct val="80000"/>
              </a:lnSpc>
              <a:buFontTx/>
              <a:buAutoNum type="arabicPeriod"/>
            </a:pPr>
            <a:r>
              <a:rPr lang="es-MX" sz="2000" b="1"/>
              <a:t>Preparation, design and implementation of procedures for measuring remittances</a:t>
            </a:r>
          </a:p>
          <a:p>
            <a:pPr marL="533400" indent="-346075" algn="just">
              <a:lnSpc>
                <a:spcPct val="80000"/>
              </a:lnSpc>
              <a:buFontTx/>
              <a:buNone/>
            </a:pPr>
            <a:r>
              <a:rPr lang="es-MX" sz="2000" b="1">
                <a:solidFill>
                  <a:srgbClr val="FFFF00"/>
                </a:solidFill>
              </a:rPr>
              <a:t>	</a:t>
            </a:r>
            <a:r>
              <a:rPr lang="es-MX" sz="2000" b="1">
                <a:solidFill>
                  <a:schemeClr val="hlink"/>
                </a:solidFill>
              </a:rPr>
              <a:t>(Background paper, launching seminar, institutional arrangements, Manual on Best Practices in Measurement)</a:t>
            </a:r>
          </a:p>
          <a:p>
            <a:pPr marL="533400" indent="-346075" algn="just">
              <a:lnSpc>
                <a:spcPct val="80000"/>
              </a:lnSpc>
              <a:buFontTx/>
              <a:buChar char="•"/>
            </a:pPr>
            <a:endParaRPr lang="es-MX" sz="2000" b="1">
              <a:solidFill>
                <a:schemeClr val="hlink"/>
              </a:solidFill>
            </a:endParaRPr>
          </a:p>
          <a:p>
            <a:pPr marL="533400" indent="-346075" algn="just">
              <a:lnSpc>
                <a:spcPct val="80000"/>
              </a:lnSpc>
              <a:buFontTx/>
              <a:buAutoNum type="arabicPeriod" startAt="2"/>
            </a:pPr>
            <a:r>
              <a:rPr lang="es-MX" sz="2000" b="1"/>
              <a:t>Strengthening knowledge of remittance markets	</a:t>
            </a:r>
          </a:p>
          <a:p>
            <a:pPr marL="533400" indent="-346075" algn="just">
              <a:lnSpc>
                <a:spcPct val="80000"/>
              </a:lnSpc>
              <a:buFontTx/>
              <a:buNone/>
            </a:pPr>
            <a:r>
              <a:rPr lang="es-MX" sz="2000" b="1">
                <a:solidFill>
                  <a:schemeClr val="hlink"/>
                </a:solidFill>
              </a:rPr>
              <a:t>     (Implementation workshops, survey missions and technical assistance)</a:t>
            </a:r>
          </a:p>
          <a:p>
            <a:pPr marL="533400" indent="-346075" algn="just">
              <a:lnSpc>
                <a:spcPct val="80000"/>
              </a:lnSpc>
              <a:buFontTx/>
              <a:buChar char="•"/>
            </a:pPr>
            <a:endParaRPr lang="es-MX" sz="2000" b="1">
              <a:solidFill>
                <a:schemeClr val="hlink"/>
              </a:solidFill>
            </a:endParaRPr>
          </a:p>
          <a:p>
            <a:pPr marL="533400" indent="-346075" algn="just">
              <a:lnSpc>
                <a:spcPct val="80000"/>
              </a:lnSpc>
              <a:buFont typeface="Wingdings" pitchFamily="2" charset="2"/>
              <a:buAutoNum type="arabicPeriod" startAt="3"/>
            </a:pPr>
            <a:r>
              <a:rPr lang="es-MX" sz="2000" b="1"/>
              <a:t>Transfer of knowledge </a:t>
            </a:r>
          </a:p>
          <a:p>
            <a:pPr marL="533400" indent="-346075" algn="just">
              <a:lnSpc>
                <a:spcPct val="80000"/>
              </a:lnSpc>
              <a:buFont typeface="Wingdings" pitchFamily="2" charset="2"/>
              <a:buNone/>
            </a:pPr>
            <a:r>
              <a:rPr lang="es-MX" sz="2000" b="1">
                <a:solidFill>
                  <a:schemeClr val="hlink"/>
                </a:solidFill>
              </a:rPr>
              <a:t>	(Preparing reports and publishing documents)</a:t>
            </a:r>
          </a:p>
          <a:p>
            <a:pPr marL="533400" indent="-346075" algn="just">
              <a:lnSpc>
                <a:spcPct val="80000"/>
              </a:lnSpc>
            </a:pPr>
            <a:endParaRPr lang="es-MX" sz="2000" b="1">
              <a:solidFill>
                <a:schemeClr val="hlink"/>
              </a:solidFill>
            </a:endParaRPr>
          </a:p>
          <a:p>
            <a:pPr marL="533400" indent="-346075" algn="just">
              <a:lnSpc>
                <a:spcPct val="80000"/>
              </a:lnSpc>
              <a:buFont typeface="Wingdings" pitchFamily="2" charset="2"/>
              <a:buAutoNum type="arabicPeriod" startAt="4"/>
            </a:pPr>
            <a:r>
              <a:rPr lang="es-MX" sz="2000" b="1"/>
              <a:t>Training and sensitization </a:t>
            </a:r>
          </a:p>
          <a:p>
            <a:pPr marL="533400" indent="-346075" algn="just">
              <a:lnSpc>
                <a:spcPct val="80000"/>
              </a:lnSpc>
              <a:buFont typeface="Wingdings" pitchFamily="2" charset="2"/>
              <a:buNone/>
            </a:pPr>
            <a:r>
              <a:rPr lang="es-MX" sz="2000" b="1">
                <a:solidFill>
                  <a:srgbClr val="FFFF00"/>
                </a:solidFill>
              </a:rPr>
              <a:t>	</a:t>
            </a:r>
            <a:r>
              <a:rPr lang="es-MX" sz="2000" b="1">
                <a:solidFill>
                  <a:schemeClr val="hlink"/>
                </a:solidFill>
              </a:rPr>
              <a:t>(training courses, sensitization events and website)</a:t>
            </a:r>
            <a:endParaRPr lang="es-ES" sz="2000" b="1">
              <a:solidFill>
                <a:schemeClr val="hlin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457200"/>
            <a:ext cx="8229600" cy="381000"/>
          </a:xfrm>
        </p:spPr>
        <p:txBody>
          <a:bodyPr/>
          <a:lstStyle/>
          <a:p>
            <a:r>
              <a:rPr lang="es-MX"/>
              <a:t>Institutional Arrangements</a:t>
            </a:r>
            <a:endParaRPr lang="es-ES"/>
          </a:p>
        </p:txBody>
      </p:sp>
      <p:sp>
        <p:nvSpPr>
          <p:cNvPr id="92163" name="Rectangle 3"/>
          <p:cNvSpPr>
            <a:spLocks noGrp="1" noChangeArrowheads="1"/>
          </p:cNvSpPr>
          <p:nvPr>
            <p:ph type="body" idx="1"/>
          </p:nvPr>
        </p:nvSpPr>
        <p:spPr>
          <a:xfrm>
            <a:off x="457200" y="990600"/>
            <a:ext cx="8229600" cy="5638800"/>
          </a:xfrm>
        </p:spPr>
        <p:txBody>
          <a:bodyPr/>
          <a:lstStyle/>
          <a:p>
            <a:pPr marL="100013" indent="-100013" algn="just">
              <a:lnSpc>
                <a:spcPct val="80000"/>
              </a:lnSpc>
              <a:buFont typeface="Wingdings" pitchFamily="2" charset="2"/>
              <a:buNone/>
            </a:pPr>
            <a:r>
              <a:rPr lang="es-MX" sz="2000" b="1">
                <a:solidFill>
                  <a:schemeClr val="bg2"/>
                </a:solidFill>
              </a:rPr>
              <a:t>IMPLEMENTING UNIT – CEMLA</a:t>
            </a:r>
            <a:r>
              <a:rPr lang="es-MX" sz="2000">
                <a:solidFill>
                  <a:schemeClr val="bg2"/>
                </a:solidFill>
              </a:rPr>
              <a:t>:</a:t>
            </a:r>
          </a:p>
          <a:p>
            <a:pPr marL="100013" indent="-100013" algn="just">
              <a:lnSpc>
                <a:spcPct val="80000"/>
              </a:lnSpc>
              <a:buFontTx/>
              <a:buChar char="•"/>
            </a:pPr>
            <a:r>
              <a:rPr lang="es-MX" sz="1800"/>
              <a:t>Technical, Administrative and Logistical Coordination.</a:t>
            </a:r>
          </a:p>
          <a:p>
            <a:pPr marL="100013" indent="-100013" algn="just">
              <a:lnSpc>
                <a:spcPct val="80000"/>
              </a:lnSpc>
              <a:buFontTx/>
              <a:buChar char="•"/>
            </a:pPr>
            <a:r>
              <a:rPr lang="es-MX" sz="1800"/>
              <a:t>Preparing Papers, Events, Missions, Publications and Reports</a:t>
            </a:r>
          </a:p>
          <a:p>
            <a:pPr marL="100013" indent="-100013" algn="just">
              <a:lnSpc>
                <a:spcPct val="80000"/>
              </a:lnSpc>
              <a:buFontTx/>
              <a:buChar char="•"/>
            </a:pPr>
            <a:r>
              <a:rPr lang="es-MX" sz="1800"/>
              <a:t>Hiring consultants and delivering training</a:t>
            </a:r>
          </a:p>
          <a:p>
            <a:pPr marL="100013" indent="-100013" algn="just">
              <a:lnSpc>
                <a:spcPct val="80000"/>
              </a:lnSpc>
              <a:buFontTx/>
              <a:buChar char="•"/>
            </a:pPr>
            <a:r>
              <a:rPr lang="es-MX" sz="1800"/>
              <a:t>Technical Secretariat for the Working Group and Steering Committee</a:t>
            </a:r>
          </a:p>
          <a:p>
            <a:pPr marL="100013" indent="-100013" algn="just">
              <a:lnSpc>
                <a:spcPct val="80000"/>
              </a:lnSpc>
              <a:buFont typeface="Wingdings" pitchFamily="2" charset="2"/>
              <a:buNone/>
            </a:pPr>
            <a:endParaRPr lang="es-MX" sz="1800"/>
          </a:p>
          <a:p>
            <a:pPr marL="100013" indent="-100013" algn="just">
              <a:lnSpc>
                <a:spcPct val="80000"/>
              </a:lnSpc>
              <a:buFont typeface="Wingdings" pitchFamily="2" charset="2"/>
              <a:buNone/>
            </a:pPr>
            <a:r>
              <a:rPr lang="es-MX" sz="2000" b="1">
                <a:solidFill>
                  <a:schemeClr val="bg2"/>
                </a:solidFill>
              </a:rPr>
              <a:t>	WORKING GROUP IN REMITTANCES (WGR-LAC</a:t>
            </a:r>
            <a:r>
              <a:rPr lang="es-MX" sz="2000">
                <a:solidFill>
                  <a:schemeClr val="bg2"/>
                </a:solidFill>
              </a:rPr>
              <a:t>):</a:t>
            </a:r>
          </a:p>
          <a:p>
            <a:pPr marL="100013" indent="-100013" algn="just">
              <a:lnSpc>
                <a:spcPct val="80000"/>
              </a:lnSpc>
              <a:buSzPct val="85000"/>
              <a:buFontTx/>
              <a:buChar char="•"/>
            </a:pPr>
            <a:r>
              <a:rPr lang="es-MX" sz="1800"/>
              <a:t>Representatives of 22 participating central banks in the region</a:t>
            </a:r>
          </a:p>
          <a:p>
            <a:pPr marL="100013" indent="-100013" algn="just">
              <a:lnSpc>
                <a:spcPct val="80000"/>
              </a:lnSpc>
              <a:buSzPct val="85000"/>
              <a:buFontTx/>
              <a:buChar char="•"/>
            </a:pPr>
            <a:r>
              <a:rPr lang="es-MX" sz="1800"/>
              <a:t>Periodic meetings to familiarize themselves with project content, coordinate the work program, analyze recommendations for procedures and methodologies, agree on terms of reference for the missions and further their knowledge of remittances.</a:t>
            </a:r>
          </a:p>
          <a:p>
            <a:pPr marL="100013" indent="-100013" algn="just">
              <a:lnSpc>
                <a:spcPct val="80000"/>
              </a:lnSpc>
              <a:buSzPct val="85000"/>
              <a:buFontTx/>
              <a:buChar char="•"/>
            </a:pPr>
            <a:r>
              <a:rPr lang="es-MX" sz="1800"/>
              <a:t>Responsible for promoting change in their institutions</a:t>
            </a:r>
          </a:p>
          <a:p>
            <a:pPr marL="100013" indent="-100013" algn="just">
              <a:lnSpc>
                <a:spcPct val="80000"/>
              </a:lnSpc>
              <a:buSzPct val="85000"/>
              <a:buFontTx/>
              <a:buChar char="•"/>
            </a:pPr>
            <a:endParaRPr lang="es-MX" sz="1800"/>
          </a:p>
          <a:p>
            <a:pPr marL="100013" indent="-100013" algn="just">
              <a:lnSpc>
                <a:spcPct val="80000"/>
              </a:lnSpc>
              <a:buFont typeface="Wingdings" pitchFamily="2" charset="2"/>
              <a:buNone/>
            </a:pPr>
            <a:r>
              <a:rPr lang="es-MX" sz="2000" b="1">
                <a:solidFill>
                  <a:schemeClr val="bg2"/>
                </a:solidFill>
              </a:rPr>
              <a:t>REMITTANCES INTERNATIONAL STEERING COMMITTEE (RISC):</a:t>
            </a:r>
          </a:p>
          <a:p>
            <a:pPr marL="100013" indent="-100013" algn="just">
              <a:lnSpc>
                <a:spcPct val="80000"/>
              </a:lnSpc>
              <a:buFontTx/>
              <a:buChar char="•"/>
            </a:pPr>
            <a:r>
              <a:rPr lang="es-MX" sz="1800"/>
              <a:t>Experts from stakeholder institutions and international organizations with recognized expertise in the measurement and regulation of remittances.</a:t>
            </a:r>
          </a:p>
          <a:p>
            <a:pPr marL="100013" indent="-100013" algn="just">
              <a:lnSpc>
                <a:spcPct val="80000"/>
              </a:lnSpc>
              <a:buFontTx/>
              <a:buChar char="•"/>
            </a:pPr>
            <a:r>
              <a:rPr lang="es-MX" sz="1800"/>
              <a:t>They shall integrate international experience to the program, provide support in specific methodological aspects, and identify and provide additional technical assistance resources. </a:t>
            </a:r>
            <a:endParaRPr lang="es-ES"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457200"/>
            <a:ext cx="8229600" cy="457200"/>
          </a:xfrm>
        </p:spPr>
        <p:txBody>
          <a:bodyPr/>
          <a:lstStyle/>
          <a:p>
            <a:r>
              <a:rPr lang="es-MX"/>
              <a:t>Program Timetable</a:t>
            </a:r>
            <a:endParaRPr lang="es-ES"/>
          </a:p>
        </p:txBody>
      </p:sp>
      <p:sp>
        <p:nvSpPr>
          <p:cNvPr id="94213" name="Rectangle 5"/>
          <p:cNvSpPr>
            <a:spLocks noGrp="1" noChangeArrowheads="1"/>
          </p:cNvSpPr>
          <p:nvPr>
            <p:ph type="body" idx="1"/>
          </p:nvPr>
        </p:nvSpPr>
        <p:spPr>
          <a:xfrm>
            <a:off x="457200" y="1219200"/>
            <a:ext cx="8534400" cy="5410200"/>
          </a:xfrm>
          <a:noFill/>
          <a:ln>
            <a:solidFill>
              <a:schemeClr val="tx1"/>
            </a:solidFill>
          </a:ln>
        </p:spPr>
        <p:txBody>
          <a:bodyPr/>
          <a:lstStyle/>
          <a:p>
            <a:pPr algn="just">
              <a:lnSpc>
                <a:spcPct val="80000"/>
              </a:lnSpc>
              <a:buFont typeface="Wingdings" pitchFamily="2" charset="2"/>
              <a:buNone/>
            </a:pPr>
            <a:r>
              <a:rPr lang="es-MX" sz="1800" b="1">
                <a:solidFill>
                  <a:schemeClr val="bg2"/>
                </a:solidFill>
              </a:rPr>
              <a:t>CONSIDERATION BY MIF AND CEMLA:</a:t>
            </a:r>
          </a:p>
          <a:p>
            <a:pPr algn="just">
              <a:lnSpc>
                <a:spcPct val="80000"/>
              </a:lnSpc>
              <a:buFont typeface="Wingdings" pitchFamily="2" charset="2"/>
              <a:buNone/>
            </a:pPr>
            <a:r>
              <a:rPr lang="es-MX" sz="1800" b="1">
                <a:solidFill>
                  <a:schemeClr val="bg2"/>
                </a:solidFill>
              </a:rPr>
              <a:t>	</a:t>
            </a:r>
            <a:r>
              <a:rPr lang="es-MX" sz="1600"/>
              <a:t>Approved April 27-28, 2005</a:t>
            </a:r>
          </a:p>
          <a:p>
            <a:pPr algn="just">
              <a:lnSpc>
                <a:spcPct val="80000"/>
              </a:lnSpc>
              <a:buFont typeface="Wingdings" pitchFamily="2" charset="2"/>
              <a:buNone/>
            </a:pPr>
            <a:r>
              <a:rPr lang="es-MX" sz="1800" b="1">
                <a:solidFill>
                  <a:schemeClr val="bg2"/>
                </a:solidFill>
              </a:rPr>
              <a:t>SIGNING OF AGREEMENT:</a:t>
            </a:r>
          </a:p>
          <a:p>
            <a:pPr algn="just">
              <a:lnSpc>
                <a:spcPct val="80000"/>
              </a:lnSpc>
              <a:buFont typeface="Wingdings" pitchFamily="2" charset="2"/>
              <a:buNone/>
            </a:pPr>
            <a:r>
              <a:rPr lang="es-MX" sz="1800" b="1">
                <a:solidFill>
                  <a:schemeClr val="bg2"/>
                </a:solidFill>
              </a:rPr>
              <a:t>	</a:t>
            </a:r>
            <a:r>
              <a:rPr lang="es-MX" sz="1600"/>
              <a:t>June 28 2005 at “International Forun on Remittances”  Washington. </a:t>
            </a:r>
          </a:p>
          <a:p>
            <a:pPr algn="just">
              <a:lnSpc>
                <a:spcPct val="80000"/>
              </a:lnSpc>
              <a:buFont typeface="Wingdings" pitchFamily="2" charset="2"/>
              <a:buNone/>
            </a:pPr>
            <a:r>
              <a:rPr lang="es-MX" sz="1800" b="1">
                <a:solidFill>
                  <a:schemeClr val="bg2"/>
                </a:solidFill>
              </a:rPr>
              <a:t>LAUNCHING: </a:t>
            </a:r>
          </a:p>
          <a:p>
            <a:pPr algn="just">
              <a:lnSpc>
                <a:spcPct val="80000"/>
              </a:lnSpc>
              <a:buFont typeface="Wingdings" pitchFamily="2" charset="2"/>
              <a:buNone/>
            </a:pPr>
            <a:r>
              <a:rPr lang="es-MX" sz="1600"/>
              <a:t>	September 1-2, 2005, CEMLA headquarters, México City.</a:t>
            </a:r>
          </a:p>
          <a:p>
            <a:pPr algn="just">
              <a:lnSpc>
                <a:spcPct val="80000"/>
              </a:lnSpc>
              <a:buFont typeface="Wingdings" pitchFamily="2" charset="2"/>
              <a:buNone/>
            </a:pPr>
            <a:r>
              <a:rPr lang="es-MX" sz="1800" b="1">
                <a:solidFill>
                  <a:schemeClr val="bg2"/>
                </a:solidFill>
              </a:rPr>
              <a:t>DURATION:</a:t>
            </a:r>
          </a:p>
          <a:p>
            <a:pPr algn="just">
              <a:lnSpc>
                <a:spcPct val="80000"/>
              </a:lnSpc>
              <a:buFont typeface="Wingdings" pitchFamily="2" charset="2"/>
              <a:buNone/>
            </a:pPr>
            <a:r>
              <a:rPr lang="es-MX" sz="1800" b="1">
                <a:solidFill>
                  <a:schemeClr val="bg2"/>
                </a:solidFill>
              </a:rPr>
              <a:t>	</a:t>
            </a:r>
            <a:r>
              <a:rPr lang="es-MX" sz="1600"/>
              <a:t>42 months </a:t>
            </a:r>
          </a:p>
          <a:p>
            <a:pPr algn="just">
              <a:lnSpc>
                <a:spcPct val="80000"/>
              </a:lnSpc>
            </a:pPr>
            <a:endParaRPr lang="es-MX" sz="1600"/>
          </a:p>
          <a:p>
            <a:pPr algn="just">
              <a:lnSpc>
                <a:spcPct val="80000"/>
              </a:lnSpc>
              <a:buFont typeface="Wingdings" pitchFamily="2" charset="2"/>
              <a:buNone/>
            </a:pPr>
            <a:r>
              <a:rPr lang="es-MX" sz="1800" b="1">
                <a:solidFill>
                  <a:schemeClr val="bg2"/>
                </a:solidFill>
              </a:rPr>
              <a:t>SUSTAINABILITY</a:t>
            </a:r>
          </a:p>
          <a:p>
            <a:pPr algn="just">
              <a:lnSpc>
                <a:spcPct val="80000"/>
              </a:lnSpc>
              <a:buFont typeface="Wingdings" pitchFamily="2" charset="2"/>
              <a:buNone/>
            </a:pPr>
            <a:r>
              <a:rPr lang="es-MX" sz="1800">
                <a:solidFill>
                  <a:schemeClr val="bg2"/>
                </a:solidFill>
              </a:rPr>
              <a:t>FINANCIAL: Upon project termination there shall be a Sustainability Workshop to identify financing for continuation in the event that unsatisfied demand for technical assistance missions and training courses persists. The program foresees 9 missions and 9 courses, whereas 22 central banks have already signalled their intention to participate. </a:t>
            </a:r>
            <a:endParaRPr lang="es-MX" sz="1800"/>
          </a:p>
          <a:p>
            <a:pPr algn="just">
              <a:lnSpc>
                <a:spcPct val="80000"/>
              </a:lnSpc>
              <a:buFont typeface="Wingdings" pitchFamily="2" charset="2"/>
              <a:buNone/>
            </a:pPr>
            <a:endParaRPr lang="es-MX" sz="1800"/>
          </a:p>
          <a:p>
            <a:pPr algn="just">
              <a:lnSpc>
                <a:spcPct val="80000"/>
              </a:lnSpc>
              <a:buFont typeface="Wingdings" pitchFamily="2" charset="2"/>
              <a:buNone/>
            </a:pPr>
            <a:r>
              <a:rPr lang="es-MX" sz="1800">
                <a:solidFill>
                  <a:srgbClr val="FFFF00"/>
                </a:solidFill>
              </a:rPr>
              <a:t> </a:t>
            </a:r>
            <a:r>
              <a:rPr lang="es-MX" sz="1800">
                <a:solidFill>
                  <a:schemeClr val="bg2"/>
                </a:solidFill>
              </a:rPr>
              <a:t>INSTITUTIONAL:</a:t>
            </a:r>
            <a:r>
              <a:rPr lang="es-MX" sz="1800">
                <a:solidFill>
                  <a:srgbClr val="FFFF00"/>
                </a:solidFill>
              </a:rPr>
              <a:t> </a:t>
            </a:r>
            <a:r>
              <a:rPr lang="es-MX" sz="1800"/>
              <a:t>The possibility that the institutional arrangements created for the program (WGR and RISC) be maintained as a central bank forum on remittances to be held every two years shall be analyzed. </a:t>
            </a:r>
            <a:endParaRPr lang="es-ES" sz="180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íxel">
  <a:themeElements>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í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í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í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í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í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í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í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í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í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í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í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í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649</TotalTime>
  <Words>325</Words>
  <Application>Microsoft Office PowerPoint</Application>
  <PresentationFormat>On-screen Show (4:3)</PresentationFormat>
  <Paragraphs>91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Times New Roman</vt:lpstr>
      <vt:lpstr>Wingdings</vt:lpstr>
      <vt:lpstr>Arial Black</vt:lpstr>
      <vt:lpstr>Píxel</vt:lpstr>
      <vt:lpstr>Measuring Remittances in the Western Hemisphere</vt:lpstr>
      <vt:lpstr>Central Bank Interest in Remittances </vt:lpstr>
      <vt:lpstr>Measurement Problems </vt:lpstr>
      <vt:lpstr>Program Goals </vt:lpstr>
      <vt:lpstr>Program Components</vt:lpstr>
      <vt:lpstr>Institutional Arrangements</vt:lpstr>
      <vt:lpstr>Program Timetable</vt:lpstr>
    </vt:vector>
  </TitlesOfParts>
  <Company>CEMLA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Jorge Cruz Bautista</dc:creator>
  <cp:lastModifiedBy>anarod</cp:lastModifiedBy>
  <cp:revision>11</cp:revision>
  <dcterms:created xsi:type="dcterms:W3CDTF">2005-06-13T15:12:09Z</dcterms:created>
  <dcterms:modified xsi:type="dcterms:W3CDTF">2010-07-13T05:02:40Z</dcterms:modified>
</cp:coreProperties>
</file>