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9" r:id="rId2"/>
    <p:sldId id="282" r:id="rId3"/>
    <p:sldId id="298" r:id="rId4"/>
    <p:sldId id="296" r:id="rId5"/>
    <p:sldId id="261" r:id="rId6"/>
    <p:sldId id="306" r:id="rId7"/>
    <p:sldId id="257" r:id="rId8"/>
    <p:sldId id="294" r:id="rId9"/>
    <p:sldId id="262" r:id="rId10"/>
    <p:sldId id="295" r:id="rId11"/>
    <p:sldId id="304" r:id="rId12"/>
    <p:sldId id="267" r:id="rId13"/>
    <p:sldId id="293" r:id="rId14"/>
    <p:sldId id="270" r:id="rId15"/>
    <p:sldId id="302" r:id="rId16"/>
    <p:sldId id="301" r:id="rId17"/>
    <p:sldId id="305" r:id="rId18"/>
    <p:sldId id="287" r:id="rId19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imSun" pitchFamily="2" charset="-122"/>
      <p:regular r:id="rId26"/>
    </p:embeddedFont>
    <p:embeddedFont>
      <p:font typeface="Book Antiqua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99"/>
    <a:srgbClr val="CCFFFF"/>
    <a:srgbClr val="EAEAEA"/>
    <a:srgbClr val="CCCCFF"/>
    <a:srgbClr val="CC0000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86491" autoAdjust="0"/>
  </p:normalViewPr>
  <p:slideViewPr>
    <p:cSldViewPr>
      <p:cViewPr varScale="1">
        <p:scale>
          <a:sx n="68" d="100"/>
          <a:sy n="68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7B3DB6-363A-466C-B886-49BC64D65C73}" type="datetimeFigureOut">
              <a:rPr lang="en-US"/>
              <a:pPr/>
              <a:t>7/11/2010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0AAA41-9D49-4030-BD22-BC7F6A7A6B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B20011-70B4-4DB7-B708-ACFC9B51C18D}" type="datetimeFigureOut">
              <a:rPr lang="en-US"/>
              <a:pPr/>
              <a:t>7/11/2010</a:t>
            </a:fld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C95FF-B10C-452D-A722-1CE243285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PPP_SGLOB_TLE_Sunny_Wire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495300"/>
            <a:ext cx="4340225" cy="1905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2476500"/>
            <a:ext cx="4340225" cy="1905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27889-A58F-4B57-91E5-41FB1EAE90CA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3580B-FD84-46DF-9D0E-7CD52EA2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C63E-08ED-4C06-BC92-8EAB2958A969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AD06-2EA6-4859-8C2E-8061A795B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1429-B1C2-482A-A838-238F333A4256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E259-9A88-48BD-A6D8-83E002658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2A41-4FC6-4241-BBBF-4BC4E5DBC855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72CF-275E-4DFD-88C0-EBF62D25D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77B6-4F86-4A22-B6E9-070A0AE5BE99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9070-C523-400C-AD63-DA29BA3D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5564-12D6-4018-B18A-FC6BB6CFF001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90A4-A356-4FFC-8666-D7E0EB3C4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0363-754F-48AC-82D8-1037BA8B5D37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E510-956A-436E-904F-4EEC09AF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B181-ADED-4810-88D8-A5FCE73D815F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2C90-BA76-4C5E-84F0-8D4C6EDF6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87B5B-EDE8-4ED2-8A75-1562FDDCB330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54F3-D5BD-4579-904C-0CC75825E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A092-2E30-4873-AF08-EC4EAD83566B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F21B-203E-4467-8732-4118C338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1A9-DFEB-42B1-91CF-B5318C0DB5F2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1BEE-A257-4C2B-B1C3-4B0385E36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A692-8A90-4F6F-9AF3-39E3D4A1AE14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54E3-ED80-412E-B02A-3B2EF6EEA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0" descr="PPP_SGLOB_TXT_Sunny_WireGlob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A2E343F2-7A7F-43F6-8655-6024515B5A89}" type="datetimeFigureOut">
              <a:rPr lang="en-US"/>
              <a:pPr>
                <a:defRPr/>
              </a:pPr>
              <a:t>7/11/2010</a:t>
            </a:fld>
            <a:endParaRPr lang="en-US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9571AA7C-67DE-4A3A-9641-BF4D6C83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uclm.es/ab/fcee/practicas/fotos/universidad-economicas-2.jpg&amp;imgrefurl=http://www.uclm.es/ab/fcee/practicas/&amp;h=544&amp;w=900&amp;sz=163&amp;hl=en&amp;start=1&amp;sig2=ChnOfVuNTdeW-odFcK4fcw&amp;um=1&amp;tbnid=R3MGOfExKNWbrM:&amp;tbnh=88&amp;tbnw=146&amp;ei=N_oLR8XoHaPEeKGk7JgF&amp;prev=/images%3Fq%3DUNIVERSIDAD%26svnum%3D10%26um%3D1%26hl%3Den%26rls%3DGFRC,GFRC:2006-49,GFRC:en%26sa%3D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hyperlink" Target="http://www.ded.de/" TargetMode="External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20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4038600"/>
            <a:ext cx="6248400" cy="1828800"/>
          </a:xfrm>
        </p:spPr>
        <p:txBody>
          <a:bodyPr/>
          <a:lstStyle/>
          <a:p>
            <a:pPr algn="ctr"/>
            <a:r>
              <a:rPr lang="es-CO" sz="280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s-CO" sz="28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s-CO" sz="2400" smtClean="0">
                <a:solidFill>
                  <a:schemeClr val="accent2"/>
                </a:solidFill>
              </a:rPr>
              <a:t>Iniciativa para el Fortalecimiento de la Capacidad Competitiva  (IFCC)</a:t>
            </a:r>
            <a:br>
              <a:rPr lang="es-CO" sz="2400" smtClean="0">
                <a:solidFill>
                  <a:schemeClr val="accent2"/>
                </a:solidFill>
              </a:rPr>
            </a:br>
            <a:r>
              <a:rPr lang="es-CO" sz="2000" smtClean="0">
                <a:solidFill>
                  <a:schemeClr val="accent2"/>
                </a:solidFill>
              </a:rPr>
              <a:t>	</a:t>
            </a:r>
            <a:r>
              <a:rPr lang="es-CO" sz="2000" i="1" smtClean="0">
                <a:solidFill>
                  <a:schemeClr val="accent2"/>
                </a:solidFill>
              </a:rPr>
              <a:t>Guillermo Abaracon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43000"/>
            <a:ext cx="9144000" cy="2362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CO" sz="2600" b="1" smtClean="0">
                <a:solidFill>
                  <a:schemeClr val="accent2"/>
                </a:solidFill>
              </a:rPr>
              <a:t>“Seminario Competitividad de las Pequeñas Empresas: </a:t>
            </a:r>
          </a:p>
          <a:p>
            <a:pPr marL="0" indent="0" algn="ctr">
              <a:buFontTx/>
              <a:buNone/>
            </a:pPr>
            <a:r>
              <a:rPr lang="es-CO" sz="2600" b="1" smtClean="0">
                <a:solidFill>
                  <a:schemeClr val="accent2"/>
                </a:solidFill>
              </a:rPr>
              <a:t>Clusters, Entorno de Negocios y Desarrollo Local”</a:t>
            </a:r>
          </a:p>
          <a:p>
            <a:pPr marL="0" indent="0" algn="ctr">
              <a:buFontTx/>
              <a:buNone/>
            </a:pPr>
            <a:r>
              <a:rPr lang="es-CO" sz="2000" b="1" smtClean="0">
                <a:solidFill>
                  <a:schemeClr val="accent2"/>
                </a:solidFill>
              </a:rPr>
              <a:t>Washington D.C. Octubre 29-30, 2007</a:t>
            </a:r>
          </a:p>
          <a:p>
            <a:pPr marL="0" indent="0" algn="ctr">
              <a:buFontTx/>
              <a:buNone/>
            </a:pPr>
            <a:endParaRPr lang="es-CO" sz="2000" b="1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en-US" i="1" smtClean="0">
              <a:latin typeface="Times New Roman" pitchFamily="18" charset="0"/>
            </a:endParaRPr>
          </a:p>
        </p:txBody>
      </p:sp>
      <p:pic>
        <p:nvPicPr>
          <p:cNvPr id="23556" name="Picture 4" descr="OEASELLO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467600" y="51816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934200" y="6238875"/>
            <a:ext cx="2152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</a:rPr>
              <a:t>SECRETARIA EJECUTIVA </a:t>
            </a:r>
          </a:p>
          <a:p>
            <a:pPr algn="ctr"/>
            <a:r>
              <a:rPr lang="en-US" sz="1100" b="1">
                <a:solidFill>
                  <a:srgbClr val="FFFFFF"/>
                </a:solidFill>
              </a:rPr>
              <a:t>DE DESARROLLO INTEGRAL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8991600" cy="1066800"/>
          </a:xfrm>
        </p:spPr>
        <p:txBody>
          <a:bodyPr/>
          <a:lstStyle/>
          <a:p>
            <a:pPr algn="ctr"/>
            <a:r>
              <a:rPr lang="es-ES" sz="2200" smtClean="0">
                <a:solidFill>
                  <a:schemeClr val="accent2"/>
                </a:solidFill>
              </a:rPr>
              <a:t>ASPECTOS OPERATIVOS DEL PROCESO DE CONCERTACION</a:t>
            </a:r>
            <a:r>
              <a:rPr lang="es-ES" smtClean="0"/>
              <a:t> 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791200" cy="541020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smtClean="0"/>
              <a:t>Acordar </a:t>
            </a:r>
            <a:r>
              <a:rPr lang="es-AR" sz="2000" b="1" smtClean="0">
                <a:solidFill>
                  <a:schemeClr val="accent2"/>
                </a:solidFill>
              </a:rPr>
              <a:t>objetivos</a:t>
            </a:r>
            <a:r>
              <a:rPr lang="es-AR" sz="2000" smtClean="0"/>
              <a:t> definidos (beneficios e incentivos) y alcanzables en el corto plazo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smtClean="0"/>
              <a:t>Mantener el </a:t>
            </a:r>
            <a:r>
              <a:rPr lang="es-AR" sz="2000" b="1" smtClean="0">
                <a:solidFill>
                  <a:schemeClr val="accent2"/>
                </a:solidFill>
              </a:rPr>
              <a:t>equilibrio</a:t>
            </a:r>
            <a:r>
              <a:rPr lang="es-AR" sz="2000" b="1" smtClean="0"/>
              <a:t> </a:t>
            </a:r>
            <a:r>
              <a:rPr lang="es-AR" sz="2000" smtClean="0"/>
              <a:t>de influencias entre lideres sectoriales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smtClean="0"/>
              <a:t>Elaborar la nueva </a:t>
            </a:r>
            <a:r>
              <a:rPr lang="es-AR" sz="2000" b="1" smtClean="0">
                <a:solidFill>
                  <a:schemeClr val="accent2"/>
                </a:solidFill>
              </a:rPr>
              <a:t>modalidad de trabajo</a:t>
            </a:r>
            <a:r>
              <a:rPr lang="es-AR" sz="2000" smtClean="0"/>
              <a:t> y hacerla pública inmediatamente.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b="1" smtClean="0">
                <a:solidFill>
                  <a:schemeClr val="accent2"/>
                </a:solidFill>
              </a:rPr>
              <a:t>Diálogo periódico</a:t>
            </a:r>
            <a:r>
              <a:rPr lang="es-AR" sz="2000" smtClean="0"/>
              <a:t> con todos actores </a:t>
            </a:r>
            <a:r>
              <a:rPr lang="es-AR" sz="2000" b="1" u="sng" smtClean="0">
                <a:solidFill>
                  <a:schemeClr val="accent2"/>
                </a:solidFill>
              </a:rPr>
              <a:t>presentes</a:t>
            </a:r>
            <a:endParaRPr lang="es-AR" sz="2000" b="1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smtClean="0"/>
              <a:t>Supervisión de los </a:t>
            </a:r>
            <a:r>
              <a:rPr lang="es-AR" sz="2000" b="1" smtClean="0">
                <a:solidFill>
                  <a:schemeClr val="accent2"/>
                </a:solidFill>
              </a:rPr>
              <a:t>avances del proceso</a:t>
            </a:r>
            <a:r>
              <a:rPr lang="es-AR" sz="2000" smtClean="0"/>
              <a:t> de rápida verificación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smtClean="0"/>
              <a:t>“</a:t>
            </a:r>
            <a:r>
              <a:rPr lang="es-AR" sz="2000" b="1" smtClean="0">
                <a:solidFill>
                  <a:schemeClr val="accent2"/>
                </a:solidFill>
              </a:rPr>
              <a:t>Transparencia</a:t>
            </a:r>
            <a:r>
              <a:rPr lang="es-AR" sz="2000" smtClean="0"/>
              <a:t> en el Proceso”: Un constante ejercicio Mediático (Prensa)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Wingdings" pitchFamily="2" charset="2"/>
              <a:buChar char="ü"/>
            </a:pPr>
            <a:r>
              <a:rPr lang="es-AR" sz="2000" smtClean="0"/>
              <a:t>Cumplir con todos los </a:t>
            </a:r>
            <a:r>
              <a:rPr lang="es-AR" sz="2000" b="1" smtClean="0">
                <a:solidFill>
                  <a:schemeClr val="accent2"/>
                </a:solidFill>
              </a:rPr>
              <a:t>criterios de desarrollo</a:t>
            </a:r>
            <a:r>
              <a:rPr lang="es-AR" sz="2000" smtClean="0"/>
              <a:t>: Replicabilidad, Valor Demostrativo, Inclusión Social, Sectores menos favorecidos, Capital Humano y Social, Impacto en la Reducción de Pobreza, Generación de Conocimiento Local</a:t>
            </a:r>
          </a:p>
          <a:p>
            <a:pPr algn="just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endParaRPr lang="es-AR" sz="2000" smtClean="0"/>
          </a:p>
        </p:txBody>
      </p:sp>
      <p:pic>
        <p:nvPicPr>
          <p:cNvPr id="74756" name="Picture 4" descr="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2743200" cy="2209800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52400" y="4876800"/>
            <a:ext cx="868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ü"/>
            </a:pPr>
            <a:endParaRPr lang="es-AR" b="1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universidad-economicas-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800600"/>
            <a:ext cx="2819400" cy="187960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40386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s-ES_tradnl" altLang="zh-CN" sz="1800" smtClean="0">
                <a:ea typeface="SimSun" pitchFamily="2" charset="-122"/>
              </a:rPr>
              <a:t>	La IFCC ha dado un paso significativo e ir más allá en la nueva configuración de Alianzas Público-Privadas: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_tradnl" altLang="zh-CN" sz="1800" smtClean="0">
                <a:ea typeface="SimSun" pitchFamily="2" charset="-122"/>
              </a:rPr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_tradnl" altLang="zh-CN" sz="1800" smtClean="0">
                <a:ea typeface="SimSun" pitchFamily="2" charset="-122"/>
              </a:rPr>
              <a:t>	Hemos integrado un sector clave que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históricamente</a:t>
            </a:r>
            <a:r>
              <a:rPr lang="es-ES_tradnl" altLang="zh-CN" sz="1800" b="1" smtClean="0">
                <a:ea typeface="SimSun" pitchFamily="2" charset="-122"/>
              </a:rPr>
              <a:t> </a:t>
            </a:r>
            <a:r>
              <a:rPr lang="es-ES_tradnl" altLang="zh-CN" sz="1800" smtClean="0">
                <a:ea typeface="SimSun" pitchFamily="2" charset="-122"/>
              </a:rPr>
              <a:t>no ha estado involucrado en este tipo de contratos de la sociedad, que es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el sector académico y de investigación</a:t>
            </a:r>
            <a:r>
              <a:rPr lang="es-ES_tradnl" altLang="zh-CN" sz="1800" smtClean="0">
                <a:ea typeface="SimSun" pitchFamily="2" charset="-122"/>
              </a:rPr>
              <a:t>.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_tradnl" altLang="zh-CN" sz="1800" smtClean="0">
              <a:ea typeface="SimSun" pitchFamily="2" charset="-122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_tradnl" altLang="zh-CN" sz="1800" smtClean="0">
                <a:ea typeface="SimSun" pitchFamily="2" charset="-122"/>
              </a:rPr>
              <a:t>	Junto a los aspectos económicos, políticos y sociales, quisimos destacar no solo su participación, pero incentivar el fortalecimiento consistente de las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capacidades humanas en términos de lo que presupone una economía de conocimiento</a:t>
            </a:r>
            <a:r>
              <a:rPr lang="es-ES_tradnl" altLang="zh-CN" sz="1800" smtClean="0">
                <a:ea typeface="SimSun" pitchFamily="2" charset="-122"/>
              </a:rPr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_tradnl" altLang="zh-CN" sz="1800" smtClean="0">
              <a:ea typeface="SimSun" pitchFamily="2" charset="-122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s-ES_tradnl" altLang="zh-CN" sz="1800" smtClean="0">
                <a:ea typeface="SimSun" pitchFamily="2" charset="-122"/>
              </a:rPr>
              <a:t>	Esto nos ha permitido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adaptarnos a las demandas curriculares técnicas y profesionales</a:t>
            </a:r>
            <a:r>
              <a:rPr lang="es-ES_tradnl" altLang="zh-CN" sz="1800" smtClean="0">
                <a:ea typeface="SimSun" pitchFamily="2" charset="-122"/>
              </a:rPr>
              <a:t> de cada proyecto, al mismo tiempo que responder a los requisitos de los mercados internacionales/nacionales/locales.</a:t>
            </a:r>
            <a:endParaRPr lang="en-US" sz="1800" smtClean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  <a:noFill/>
          <a:ln/>
        </p:spPr>
        <p:txBody>
          <a:bodyPr/>
          <a:lstStyle/>
          <a:p>
            <a:r>
              <a:rPr lang="es-ES_tradnl" sz="2200" smtClean="0">
                <a:solidFill>
                  <a:schemeClr val="accent2"/>
                </a:solidFill>
              </a:rPr>
              <a:t>LA PARTICIPACION ACTIVA DE UNIVERSIDADES Y CENTROS DE INVESTIGACION: </a:t>
            </a:r>
            <a:r>
              <a:rPr lang="en-US" sz="2200" smtClean="0">
                <a:solidFill>
                  <a:schemeClr val="accent2"/>
                </a:solidFill>
              </a:rPr>
              <a:t>MAYOR PRESENCIA EN EL TERRITORIO</a:t>
            </a:r>
          </a:p>
        </p:txBody>
      </p:sp>
      <p:pic>
        <p:nvPicPr>
          <p:cNvPr id="86021" name="Picture 6" descr="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2743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 descr="11338817043computer_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105400"/>
            <a:ext cx="25908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86800" cy="1219200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chemeClr val="accent2"/>
                </a:solidFill>
              </a:rPr>
              <a:t>PROYECTOS PILOTOS: </a:t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smtClean="0">
                <a:solidFill>
                  <a:schemeClr val="accent2"/>
                </a:solidFill>
              </a:rPr>
              <a:t>LA EXPERIENCIA EN COLOMBIA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" sz="3600" b="1" smtClean="0"/>
              <a:t> </a:t>
            </a:r>
            <a:endParaRPr lang="es-ES" sz="2800" b="1" smtClean="0"/>
          </a:p>
        </p:txBody>
      </p:sp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0" y="1600200"/>
            <a:ext cx="3648075" cy="3460750"/>
            <a:chOff x="144" y="528"/>
            <a:chExt cx="2298" cy="2180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816" y="768"/>
            <a:ext cx="1236" cy="1632"/>
          </p:xfrm>
          <a:graphic>
            <a:graphicData uri="http://schemas.openxmlformats.org/presentationml/2006/ole">
              <p:oleObj spid="_x0000_s34819" name="PBrush" r:id="rId3" imgW="1961905" imgH="2591162" progId="">
                <p:embed/>
              </p:oleObj>
            </a:graphicData>
          </a:graphic>
        </p:graphicFrame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144" y="528"/>
              <a:ext cx="2298" cy="2180"/>
              <a:chOff x="3312" y="823"/>
              <a:chExt cx="2298" cy="2180"/>
            </a:xfrm>
          </p:grpSpPr>
          <p:sp>
            <p:nvSpPr>
              <p:cNvPr id="34823" name="AutoShape 7"/>
              <p:cNvSpPr>
                <a:spLocks noChangeArrowheads="1"/>
              </p:cNvSpPr>
              <p:nvPr/>
            </p:nvSpPr>
            <p:spPr bwMode="auto">
              <a:xfrm>
                <a:off x="4128" y="1872"/>
                <a:ext cx="256" cy="187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4310" y="1110"/>
                <a:ext cx="256" cy="186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5" name="Text Box 9"/>
              <p:cNvSpPr txBox="1">
                <a:spLocks noChangeArrowheads="1"/>
              </p:cNvSpPr>
              <p:nvPr/>
            </p:nvSpPr>
            <p:spPr bwMode="auto">
              <a:xfrm>
                <a:off x="3456" y="2791"/>
                <a:ext cx="6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Risaralda</a:t>
                </a:r>
              </a:p>
            </p:txBody>
          </p:sp>
          <p:sp>
            <p:nvSpPr>
              <p:cNvPr id="34826" name="Text Box 10"/>
              <p:cNvSpPr txBox="1">
                <a:spLocks noChangeArrowheads="1"/>
              </p:cNvSpPr>
              <p:nvPr/>
            </p:nvSpPr>
            <p:spPr bwMode="auto">
              <a:xfrm>
                <a:off x="3312" y="2263"/>
                <a:ext cx="53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Caldas</a:t>
                </a:r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3375" y="823"/>
                <a:ext cx="6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Atlántico</a:t>
                </a:r>
              </a:p>
            </p:txBody>
          </p:sp>
          <p:sp>
            <p:nvSpPr>
              <p:cNvPr id="34828" name="Line 12"/>
              <p:cNvSpPr>
                <a:spLocks noChangeShapeType="1"/>
              </p:cNvSpPr>
              <p:nvPr/>
            </p:nvSpPr>
            <p:spPr bwMode="auto">
              <a:xfrm flipV="1">
                <a:off x="3744" y="2064"/>
                <a:ext cx="469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Line 13"/>
              <p:cNvSpPr>
                <a:spLocks noChangeShapeType="1"/>
              </p:cNvSpPr>
              <p:nvPr/>
            </p:nvSpPr>
            <p:spPr bwMode="auto">
              <a:xfrm flipV="1">
                <a:off x="3744" y="2256"/>
                <a:ext cx="447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Line 14"/>
              <p:cNvSpPr>
                <a:spLocks noChangeShapeType="1"/>
              </p:cNvSpPr>
              <p:nvPr/>
            </p:nvSpPr>
            <p:spPr bwMode="auto">
              <a:xfrm>
                <a:off x="3850" y="986"/>
                <a:ext cx="416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AutoShape 15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257" cy="187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2" name="AutoShape 16"/>
              <p:cNvSpPr>
                <a:spLocks noChangeArrowheads="1"/>
              </p:cNvSpPr>
              <p:nvPr/>
            </p:nvSpPr>
            <p:spPr bwMode="auto">
              <a:xfrm>
                <a:off x="4656" y="1824"/>
                <a:ext cx="257" cy="186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3" name="Rectangle 17"/>
              <p:cNvSpPr>
                <a:spLocks noChangeArrowheads="1"/>
              </p:cNvSpPr>
              <p:nvPr/>
            </p:nvSpPr>
            <p:spPr bwMode="auto">
              <a:xfrm>
                <a:off x="5040" y="1344"/>
                <a:ext cx="57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/>
                  <a:t>Boyacá</a:t>
                </a:r>
              </a:p>
            </p:txBody>
          </p:sp>
          <p:sp>
            <p:nvSpPr>
              <p:cNvPr id="34834" name="Line 18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216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3505200" y="1066800"/>
            <a:ext cx="56388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DESARROLLO EMPRESARIAL/AGENDA DIGITAL IFCC CALDAS:</a:t>
            </a:r>
            <a:r>
              <a:rPr lang="es-ES"/>
              <a:t> “Programa de Fortalecimiento y Consolidación de la Agenda Digital: Apoyo a Caldas Emprendedora y Centros Interactivos de Participación: Ciudadano Emprendedor”</a:t>
            </a:r>
            <a:endParaRPr lang="es-CO"/>
          </a:p>
          <a:p>
            <a:endParaRPr lang="es-CO" b="1"/>
          </a:p>
          <a:p>
            <a:r>
              <a:rPr lang="es-CO" b="1"/>
              <a:t>AGROINSDUSTRIA  MyPymes</a:t>
            </a:r>
            <a:r>
              <a:rPr lang="es-CO"/>
              <a:t> </a:t>
            </a:r>
            <a:r>
              <a:rPr lang="es-CO" b="1"/>
              <a:t>IFCC RISARALDA:</a:t>
            </a:r>
            <a:r>
              <a:rPr lang="es-CO"/>
              <a:t> “Establecimiento de un centro de capacitación y prestación de servicios para la poscosecha y comercialización”</a:t>
            </a:r>
          </a:p>
          <a:p>
            <a:endParaRPr lang="es-CO"/>
          </a:p>
          <a:p>
            <a:r>
              <a:rPr lang="es-CO" b="1"/>
              <a:t>LOGISTICA IFCC ATLANTICO:</a:t>
            </a:r>
            <a:r>
              <a:rPr lang="es-CO"/>
              <a:t> “Fortalecimiento de los servicios de importaciones y exportaciones prestados en la ciudad de Barranquilla y el departamento del Atlántico.”</a:t>
            </a:r>
          </a:p>
          <a:p>
            <a:endParaRPr lang="es-CO"/>
          </a:p>
          <a:p>
            <a:r>
              <a:rPr lang="es-CO" b="1"/>
              <a:t>CLUSTER HORTIFRUTICOLA IFCC BOYACA</a:t>
            </a:r>
          </a:p>
          <a:p>
            <a:r>
              <a:rPr lang="es-CO"/>
              <a:t>Formación Empresarial Agroindustrial y Estrategia de Competitividad</a:t>
            </a:r>
          </a:p>
          <a:p>
            <a:endParaRPr lang="es-CO"/>
          </a:p>
          <a:p>
            <a:pPr eaLnBrk="0" hangingPunct="0">
              <a:spcBef>
                <a:spcPct val="50000"/>
              </a:spcBef>
            </a:pPr>
            <a:endParaRPr lang="es-CO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pPr algn="ctr"/>
            <a:r>
              <a:rPr lang="en-US" sz="2100" smtClean="0">
                <a:solidFill>
                  <a:schemeClr val="accent2"/>
                </a:solidFill>
              </a:rPr>
              <a:t>LA CONCERTACION ENTRE ACTORES, SECTORES E INSTITUCIONES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152400" y="1524000"/>
            <a:ext cx="4267200" cy="148907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AR" sz="1500" b="1" u="sng">
              <a:solidFill>
                <a:srgbClr val="CC0000"/>
              </a:solidFill>
            </a:endParaRPr>
          </a:p>
          <a:p>
            <a:pPr algn="just" eaLnBrk="0" hangingPunct="0">
              <a:spcBef>
                <a:spcPct val="110000"/>
              </a:spcBef>
            </a:pPr>
            <a:r>
              <a:rPr lang="es-AR" sz="1500" b="1" u="sng">
                <a:solidFill>
                  <a:srgbClr val="CC0000"/>
                </a:solidFill>
              </a:rPr>
              <a:t>ATLANTICO:</a:t>
            </a:r>
            <a:r>
              <a:rPr lang="es-AR" sz="1500"/>
              <a:t> </a:t>
            </a:r>
            <a:r>
              <a:rPr lang="es-AR" sz="1400"/>
              <a:t>Gobernación del Atlántico / Universidad del Norte /</a:t>
            </a:r>
            <a:r>
              <a:rPr lang="en-US" sz="1400"/>
              <a:t> </a:t>
            </a:r>
            <a:r>
              <a:rPr lang="es-AR" sz="1400"/>
              <a:t>Cámara</a:t>
            </a:r>
            <a:r>
              <a:rPr lang="en-US" sz="1400"/>
              <a:t> de Comercio de Barranquilla / Probarranquilla / Alcaldía de Barranquilla.</a:t>
            </a: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4648200" y="1524000"/>
            <a:ext cx="4343400" cy="21209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AR" sz="1500" b="1" u="sng">
              <a:solidFill>
                <a:srgbClr val="CC0000"/>
              </a:solidFill>
            </a:endParaRPr>
          </a:p>
          <a:p>
            <a:pPr algn="just" eaLnBrk="0" hangingPunct="0">
              <a:spcBef>
                <a:spcPct val="50000"/>
              </a:spcBef>
            </a:pPr>
            <a:endParaRPr lang="es-AR" sz="1500" b="1" u="sng">
              <a:solidFill>
                <a:srgbClr val="CC0000"/>
              </a:solidFill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s-AR" sz="1500" b="1" u="sng">
                <a:solidFill>
                  <a:srgbClr val="CC0000"/>
                </a:solidFill>
              </a:rPr>
              <a:t>CALDAS:</a:t>
            </a:r>
            <a:r>
              <a:rPr lang="es-AR" sz="1400" b="1"/>
              <a:t> </a:t>
            </a:r>
            <a:r>
              <a:rPr lang="es-AR" sz="1400"/>
              <a:t>Gobernación de Caldas / Alcaldía de Caldas / Inficaldas / Universidad Nacional – Sede Manizales / Universidad Autónoma / Servicio Nacional de Aprendizaje / Universidad de Caldas / EMTELSA / Cámara de Comercio / Comité Cafeteros</a:t>
            </a:r>
            <a:r>
              <a:rPr lang="es-AR" sz="1400">
                <a:latin typeface="Times New Roman" pitchFamily="18" charset="0"/>
              </a:rPr>
              <a:t>.</a:t>
            </a:r>
          </a:p>
        </p:txBody>
      </p:sp>
      <p:grpSp>
        <p:nvGrpSpPr>
          <p:cNvPr id="67613" name="Group 29"/>
          <p:cNvGrpSpPr>
            <a:grpSpLocks/>
          </p:cNvGrpSpPr>
          <p:nvPr/>
        </p:nvGrpSpPr>
        <p:grpSpPr bwMode="auto">
          <a:xfrm>
            <a:off x="4800600" y="6157913"/>
            <a:ext cx="3733800" cy="547687"/>
            <a:chOff x="2784" y="3552"/>
            <a:chExt cx="2352" cy="345"/>
          </a:xfrm>
        </p:grpSpPr>
        <p:pic>
          <p:nvPicPr>
            <p:cNvPr id="67596" name="Picture 12" descr="miga_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3552"/>
              <a:ext cx="432" cy="34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7597" name="Picture 13" descr="ae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552"/>
              <a:ext cx="384" cy="33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7598" name="Picture 14" descr="fomin_bi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3552"/>
              <a:ext cx="384" cy="329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7599" name="Picture 15" descr="usai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3552"/>
              <a:ext cx="384" cy="33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7600" name="Picture 16" descr="logo-banco-mundi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3552"/>
              <a:ext cx="384" cy="329"/>
            </a:xfrm>
            <a:prstGeom prst="rect">
              <a:avLst/>
            </a:prstGeom>
            <a:solidFill>
              <a:schemeClr val="folHlink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7601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4343400" cy="334645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AR" sz="1600" b="1" u="sng">
              <a:solidFill>
                <a:srgbClr val="CC0000"/>
              </a:solidFill>
            </a:endParaRPr>
          </a:p>
          <a:p>
            <a:pPr algn="just">
              <a:spcBef>
                <a:spcPct val="50000"/>
              </a:spcBef>
            </a:pPr>
            <a:endParaRPr lang="es-AR" sz="1600" b="1" u="sng">
              <a:solidFill>
                <a:srgbClr val="CC0000"/>
              </a:solidFill>
            </a:endParaRPr>
          </a:p>
          <a:p>
            <a:pPr algn="just">
              <a:spcBef>
                <a:spcPct val="90000"/>
              </a:spcBef>
            </a:pPr>
            <a:r>
              <a:rPr lang="es-AR" sz="1600" b="1" u="sng">
                <a:solidFill>
                  <a:srgbClr val="CC0000"/>
                </a:solidFill>
              </a:rPr>
              <a:t>BOYACA:</a:t>
            </a:r>
            <a:r>
              <a:rPr lang="es-AR" sz="1400"/>
              <a:t> </a:t>
            </a:r>
            <a:r>
              <a:rPr lang="es-ES_tradnl" sz="1400"/>
              <a:t>Gobernación de Boyacá / Alcaldías de Sogamoso, Tibasosa, Paipa, Ventaquemada, y Cómbita / Servicio Nacional deAprendizaje / Cámara de Comercio de Tunja, Sogamoso, y Duitama / Centro Regional de Gestión para la Productividad y la Innovación de Boyacá / LUKOIL / Cooperativa Industrial de Boyacá / Asociaciones de Usuarios de Distritos de Riego / Universidad Pedagógica y Tecnológica de Colombia / Universidad Santo Tomas / Universidad de Boyacá / Universidad Nacional Abierta y a Distancia.</a:t>
            </a:r>
            <a:endParaRPr lang="en-US" sz="1400"/>
          </a:p>
        </p:txBody>
      </p:sp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600200"/>
            <a:ext cx="3733800" cy="457200"/>
          </a:xfrm>
          <a:prstGeom prst="rect">
            <a:avLst/>
          </a:prstGeom>
          <a:noFill/>
        </p:spPr>
      </p:pic>
      <p:pic>
        <p:nvPicPr>
          <p:cNvPr id="6760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429000"/>
            <a:ext cx="4114800" cy="838200"/>
          </a:xfrm>
          <a:prstGeom prst="rect">
            <a:avLst/>
          </a:prstGeom>
          <a:noFill/>
        </p:spPr>
      </p:pic>
      <p:pic>
        <p:nvPicPr>
          <p:cNvPr id="67608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1600200"/>
            <a:ext cx="3962400" cy="517525"/>
          </a:xfrm>
          <a:prstGeom prst="rect">
            <a:avLst/>
          </a:prstGeom>
          <a:noFill/>
        </p:spPr>
      </p:pic>
      <p:pic>
        <p:nvPicPr>
          <p:cNvPr id="6760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038600"/>
            <a:ext cx="3886200" cy="496888"/>
          </a:xfrm>
          <a:prstGeom prst="rect">
            <a:avLst/>
          </a:prstGeom>
          <a:noFill/>
        </p:spPr>
      </p:pic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648200" y="3962400"/>
            <a:ext cx="4343400" cy="190817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AR" sz="1500" b="1" u="sng">
              <a:solidFill>
                <a:srgbClr val="CC0000"/>
              </a:solidFill>
            </a:endParaRPr>
          </a:p>
          <a:p>
            <a:pPr algn="just">
              <a:spcBef>
                <a:spcPct val="50000"/>
              </a:spcBef>
            </a:pPr>
            <a:endParaRPr lang="es-AR" sz="1500" b="1" u="sng">
              <a:solidFill>
                <a:srgbClr val="CC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s-AR" sz="1500" b="1" u="sng">
                <a:solidFill>
                  <a:srgbClr val="CC0000"/>
                </a:solidFill>
              </a:rPr>
              <a:t>RISARALDA</a:t>
            </a:r>
            <a:r>
              <a:rPr lang="es-AR" sz="1500" b="1">
                <a:solidFill>
                  <a:srgbClr val="CC0000"/>
                </a:solidFill>
              </a:rPr>
              <a:t>:</a:t>
            </a:r>
            <a:r>
              <a:rPr lang="es-AR" sz="1500" b="1"/>
              <a:t> </a:t>
            </a:r>
            <a:r>
              <a:rPr lang="es-AR" sz="1400"/>
              <a:t>Gobernación de Risaralda / Cámara de Comercio de Pereira / Cámara de Comercio de Dos Quebradas / Universidad Católica Popular de Risaralda / Fundación Universitaria del Área Andina / Universidad Tecnológica de Pereira.</a:t>
            </a:r>
            <a:endParaRPr lang="en-US" sz="1400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28600" y="685800"/>
            <a:ext cx="8686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500"/>
              <a:t>Hasta la fecha la IFCC ha trabajado en la formulación de</a:t>
            </a:r>
            <a:r>
              <a:rPr lang="es-ES" sz="1500" b="1"/>
              <a:t> </a:t>
            </a:r>
            <a:r>
              <a:rPr lang="es-ES" sz="1500"/>
              <a:t>proyectos con</a:t>
            </a:r>
            <a:r>
              <a:rPr lang="es-ES" sz="1500" b="1">
                <a:solidFill>
                  <a:schemeClr val="accent2"/>
                </a:solidFill>
              </a:rPr>
              <a:t> </a:t>
            </a:r>
            <a:r>
              <a:rPr lang="es-ES" sz="1500" b="1"/>
              <a:t>más de 12 Universidades, 7 Cámaras de Comercio, 4 Gobernaciones, 5 Alcaldías y 13 entidades o asociaciones del sector privado.</a:t>
            </a:r>
            <a:endParaRPr lang="en-US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85800"/>
          </a:xfrm>
        </p:spPr>
        <p:txBody>
          <a:bodyPr/>
          <a:lstStyle/>
          <a:p>
            <a:pPr algn="ctr"/>
            <a:r>
              <a:rPr lang="es-ES" sz="2400" smtClean="0">
                <a:solidFill>
                  <a:schemeClr val="accent2"/>
                </a:solidFill>
              </a:rPr>
              <a:t>COOPERACION INTERNACIONAL Y FILANTROPIA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3886200" cy="22860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Generación y Transferencia de Conocimiento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Participación Ciudadana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Protección  Ambiental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Inclusión Social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Equidad De Género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Protección  Ambiental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Sostenibilidad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Replicabilidad</a:t>
            </a:r>
          </a:p>
          <a:p>
            <a:pPr>
              <a:lnSpc>
                <a:spcPct val="70000"/>
              </a:lnSpc>
              <a:buFont typeface="Wingdings" pitchFamily="2" charset="2"/>
              <a:buChar char=""/>
            </a:pPr>
            <a:r>
              <a:rPr lang="es-ES" sz="1800" smtClean="0"/>
              <a:t>Efecto Catalítico</a:t>
            </a:r>
            <a:endParaRPr lang="en-US" sz="18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657600" y="3733800"/>
            <a:ext cx="5257800" cy="2928938"/>
          </a:xfrm>
          <a:prstGeom prst="rect">
            <a:avLst/>
          </a:prstGeom>
          <a:solidFill>
            <a:srgbClr val="FFCC99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chemeClr val="accent2"/>
                </a:solidFill>
              </a:rPr>
              <a:t>FUNDACIONES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Fundación W.K. Kellogg (Estados Unidos)</a:t>
            </a: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Fundación Kaiser Family (EEUU)</a:t>
            </a: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n-US"/>
              <a:t>Fundación Ford (EEUU)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Fundación Bernard van Leer (Países Bajos)</a:t>
            </a: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n-US"/>
              <a:t>Fundación CODESPA (España)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Fundación de John D. y Catherine T. MacArthur</a:t>
            </a: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Fundación Rockefeller Brothers (EEUU)</a:t>
            </a: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Red de Fundaciones Soros (EEUU)</a:t>
            </a: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"/>
            </a:pPr>
            <a:r>
              <a:rPr lang="es-ES"/>
              <a:t>Fundación Panamericana para el Desarrollo</a:t>
            </a:r>
            <a:endParaRPr lang="en-US"/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4800600" y="914400"/>
            <a:ext cx="3733800" cy="2667000"/>
            <a:chOff x="144" y="2112"/>
            <a:chExt cx="2352" cy="1680"/>
          </a:xfrm>
        </p:grpSpPr>
        <p:pic>
          <p:nvPicPr>
            <p:cNvPr id="38920" name="Picture 8" descr="fomin_bi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" y="2112"/>
              <a:ext cx="672" cy="48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21" name="Picture 9" descr="logo-banco-mundi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2112"/>
              <a:ext cx="672" cy="480"/>
            </a:xfrm>
            <a:prstGeom prst="rect">
              <a:avLst/>
            </a:prstGeom>
            <a:solidFill>
              <a:schemeClr val="folHlink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22" name="Picture 10" descr="aec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2736"/>
              <a:ext cx="672" cy="48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2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2688"/>
              <a:ext cx="768" cy="576"/>
            </a:xfrm>
            <a:prstGeom prst="rect">
              <a:avLst/>
            </a:prstGeom>
            <a:noFill/>
          </p:spPr>
        </p:pic>
        <p:pic>
          <p:nvPicPr>
            <p:cNvPr id="38924" name="Picture 12" descr="miga_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6" y="2112"/>
              <a:ext cx="624" cy="48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25" name="Picture 13" descr="ded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4" y="3312"/>
              <a:ext cx="672" cy="48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26" name="Picture 14" descr="Logo%20New%20JICA%20en%20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6" y="2736"/>
              <a:ext cx="624" cy="48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927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8" y="3360"/>
              <a:ext cx="672" cy="432"/>
            </a:xfrm>
            <a:prstGeom prst="rect">
              <a:avLst/>
            </a:prstGeom>
            <a:noFill/>
          </p:spPr>
        </p:pic>
        <p:pic>
          <p:nvPicPr>
            <p:cNvPr id="38928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2" y="3312"/>
              <a:ext cx="672" cy="480"/>
            </a:xfrm>
            <a:prstGeom prst="rect">
              <a:avLst/>
            </a:prstGeom>
            <a:noFill/>
          </p:spPr>
        </p:pic>
      </p:grpSp>
      <p:grpSp>
        <p:nvGrpSpPr>
          <p:cNvPr id="38929" name="Group 17"/>
          <p:cNvGrpSpPr>
            <a:grpSpLocks/>
          </p:cNvGrpSpPr>
          <p:nvPr/>
        </p:nvGrpSpPr>
        <p:grpSpPr bwMode="auto">
          <a:xfrm>
            <a:off x="609600" y="3352800"/>
            <a:ext cx="3105150" cy="3352800"/>
            <a:chOff x="3600" y="1536"/>
            <a:chExt cx="1956" cy="2112"/>
          </a:xfrm>
        </p:grpSpPr>
        <p:pic>
          <p:nvPicPr>
            <p:cNvPr id="38930" name="Picture 18" descr="kf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48" y="1632"/>
              <a:ext cx="546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1" name="Picture 19" descr="Ford"/>
            <p:cNvPicPr preferRelativeResize="0"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76" y="2208"/>
              <a:ext cx="66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2" name="Picture 20" descr="Netherlands"/>
            <p:cNvPicPr preferRelativeResize="0"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04" y="1536"/>
              <a:ext cx="55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3" name="Picture 21" descr="codes"/>
            <p:cNvPicPr preferRelativeResize="0"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28" y="3216"/>
              <a:ext cx="76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4" name="Picture 22" descr="rf"/>
            <p:cNvPicPr preferRelativeResize="0"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0" y="2736"/>
              <a:ext cx="612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5" name="Picture 23" descr="pad"/>
            <p:cNvPicPr preferRelativeResize="0"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52" y="2832"/>
              <a:ext cx="80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r>
              <a:rPr lang="en-US" sz="2400" smtClean="0">
                <a:solidFill>
                  <a:schemeClr val="accent2"/>
                </a:solidFill>
              </a:rPr>
              <a:t>RESULTADOS INICIALES A NIVEL TERRITORIAL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6248400" cy="3352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r>
              <a:rPr lang="es-ES_tradnl" altLang="zh-CN" sz="1800" smtClean="0">
                <a:ea typeface="SimSun" pitchFamily="2" charset="-122"/>
              </a:rPr>
              <a:t>Modernización de las instituciones públicas, empresariales y las universidades promoviendo una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nueva forma “governanza”.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"/>
            </a:pPr>
            <a:r>
              <a:rPr lang="es-ES_tradnl" altLang="zh-CN" sz="1800" smtClean="0">
                <a:ea typeface="SimSun" pitchFamily="2" charset="-122"/>
              </a:rPr>
              <a:t>Creación de nuevas reglas de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gobernabilidad endógena</a:t>
            </a:r>
            <a:r>
              <a:rPr lang="es-ES_tradnl" altLang="zh-CN" sz="1800" smtClean="0">
                <a:ea typeface="SimSun" pitchFamily="2" charset="-122"/>
              </a:rPr>
              <a:t> y define a nivel territorial las posibilidades de cómo aumentar la competitividad.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"/>
            </a:pPr>
            <a:r>
              <a:rPr lang="es-ES_tradnl" altLang="zh-CN" sz="1800" smtClean="0">
                <a:ea typeface="SimSun" pitchFamily="2" charset="-122"/>
              </a:rPr>
              <a:t>Promoción de una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mayor credibilidad</a:t>
            </a:r>
            <a:r>
              <a:rPr lang="es-ES_tradnl" altLang="zh-CN" sz="1800" smtClean="0">
                <a:ea typeface="SimSun" pitchFamily="2" charset="-122"/>
              </a:rPr>
              <a:t> donde no existía quien pudiese o quisiese ejercerla o liderarla.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"/>
            </a:pPr>
            <a:r>
              <a:rPr lang="es-ES_tradnl" altLang="zh-CN" sz="1800" smtClean="0">
                <a:ea typeface="SimSun" pitchFamily="2" charset="-122"/>
              </a:rPr>
              <a:t>Generación de nuevos incentivos para promover el diálogo permitiendo </a:t>
            </a:r>
            <a:r>
              <a:rPr lang="es-ES_tradnl" altLang="zh-CN" sz="1800" b="1" smtClean="0">
                <a:solidFill>
                  <a:schemeClr val="accent2"/>
                </a:solidFill>
                <a:ea typeface="SimSun" pitchFamily="2" charset="-122"/>
              </a:rPr>
              <a:t>planificar nuevas acciones de concertación a largo plazo</a:t>
            </a:r>
            <a:r>
              <a:rPr lang="es-ES_tradnl" altLang="zh-CN" sz="2000" b="1" smtClean="0">
                <a:solidFill>
                  <a:schemeClr val="accent2"/>
                </a:solidFill>
                <a:ea typeface="SimSun" pitchFamily="2" charset="-122"/>
              </a:rPr>
              <a:t>.</a:t>
            </a:r>
            <a:r>
              <a:rPr lang="es-ES_tradnl" altLang="zh-CN" sz="2000" b="1" smtClean="0">
                <a:ea typeface="SimSun" pitchFamily="2" charset="-122"/>
              </a:rPr>
              <a:t> </a:t>
            </a:r>
            <a:endParaRPr lang="es-ES_tradnl" altLang="zh-CN" b="1" smtClean="0">
              <a:ea typeface="SimSun" pitchFamily="2" charset="-122"/>
            </a:endParaRPr>
          </a:p>
        </p:txBody>
      </p:sp>
      <p:pic>
        <p:nvPicPr>
          <p:cNvPr id="83974" name="Picture 7" descr="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0"/>
            <a:ext cx="23622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04800" y="38100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"/>
            </a:pPr>
            <a:endParaRPr lang="es-ES_tradnl" altLang="zh-CN">
              <a:ea typeface="SimSun" pitchFamily="2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"/>
            </a:pPr>
            <a:r>
              <a:rPr lang="es-ES_tradnl" altLang="zh-CN">
                <a:ea typeface="SimSun" pitchFamily="2" charset="-122"/>
              </a:rPr>
              <a:t>Aumento de la </a:t>
            </a:r>
            <a:r>
              <a:rPr lang="es-ES_tradnl" altLang="zh-CN" b="1">
                <a:solidFill>
                  <a:schemeClr val="accent2"/>
                </a:solidFill>
                <a:ea typeface="SimSun" pitchFamily="2" charset="-122"/>
              </a:rPr>
              <a:t>efectividad y la eficiencia de los recursos públicos</a:t>
            </a:r>
            <a:r>
              <a:rPr lang="es-ES_tradnl" altLang="zh-CN">
                <a:ea typeface="SimSun" pitchFamily="2" charset="-122"/>
              </a:rPr>
              <a:t> lo cual genera sinergias adicionales con los  demás sectores. </a:t>
            </a:r>
          </a:p>
          <a:p>
            <a:pPr marL="342900" indent="-342900" algn="just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"/>
            </a:pPr>
            <a:r>
              <a:rPr lang="es-ES_tradnl" altLang="zh-CN">
                <a:ea typeface="SimSun" pitchFamily="2" charset="-122"/>
              </a:rPr>
              <a:t>Reducción de las posibilidades de corrupción (público-privado) y aporta enfoques realistas en la implementación de la política industrial. </a:t>
            </a: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"/>
            </a:pPr>
            <a:r>
              <a:rPr lang="es-ES_tradnl" altLang="zh-CN">
                <a:ea typeface="SimSun" pitchFamily="2" charset="-122"/>
              </a:rPr>
              <a:t>Evita la duplicidad de esfuerzos de las Agencias de Cooperación Internacional y brinda mayor claridad y  </a:t>
            </a:r>
            <a:r>
              <a:rPr lang="es-ES_tradnl" altLang="zh-CN" b="1">
                <a:solidFill>
                  <a:schemeClr val="accent2"/>
                </a:solidFill>
                <a:ea typeface="SimSun" pitchFamily="2" charset="-122"/>
              </a:rPr>
              <a:t>confianza para la inversión privada</a:t>
            </a:r>
            <a:r>
              <a:rPr lang="es-ES_tradnl" altLang="zh-CN">
                <a:solidFill>
                  <a:schemeClr val="accent2"/>
                </a:solidFill>
                <a:ea typeface="SimSun" pitchFamily="2" charset="-122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"/>
            </a:pPr>
            <a:endParaRPr lang="es-ES_tradnl" altLang="zh-CN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2800" smtClean="0">
                <a:solidFill>
                  <a:schemeClr val="accent2"/>
                </a:solidFill>
              </a:rPr>
              <a:t>REFLEXIONES PRELIMINARES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943600" cy="2209800"/>
          </a:xfrm>
        </p:spPr>
        <p:txBody>
          <a:bodyPr/>
          <a:lstStyle/>
          <a:p>
            <a:pPr marL="495300" indent="-49530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"/>
            </a:pPr>
            <a:r>
              <a:rPr lang="es-CO" altLang="zh-CN" sz="1800" b="1" smtClean="0">
                <a:solidFill>
                  <a:schemeClr val="accent2"/>
                </a:solidFill>
                <a:ea typeface="SimSun" pitchFamily="2" charset="-122"/>
              </a:rPr>
              <a:t>Se puede asegurar una mayor transparencia,</a:t>
            </a:r>
            <a:r>
              <a:rPr lang="es-CO" altLang="zh-CN" sz="1800" smtClean="0">
                <a:ea typeface="SimSun" pitchFamily="2" charset="-122"/>
              </a:rPr>
              <a:t> mediante un proceso abierto y participativo, </a:t>
            </a:r>
            <a:r>
              <a:rPr lang="es-CO" altLang="zh-CN" sz="1800" b="1" smtClean="0">
                <a:solidFill>
                  <a:schemeClr val="accent2"/>
                </a:solidFill>
                <a:ea typeface="SimSun" pitchFamily="2" charset="-122"/>
              </a:rPr>
              <a:t>difundiendo permanentemente los resultados</a:t>
            </a:r>
            <a:r>
              <a:rPr lang="es-CO" altLang="zh-CN" sz="1800" smtClean="0">
                <a:ea typeface="SimSun" pitchFamily="2" charset="-122"/>
              </a:rPr>
              <a:t> a toda la sociedad los avances. </a:t>
            </a:r>
          </a:p>
          <a:p>
            <a:pPr marL="495300" indent="-495300"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CO" altLang="zh-CN" sz="1800" b="1" smtClean="0">
                <a:solidFill>
                  <a:schemeClr val="accent2"/>
                </a:solidFill>
                <a:ea typeface="SimSun" pitchFamily="2" charset="-122"/>
              </a:rPr>
              <a:t>Promover la participación de actores que tradicionalmente carecen de voz</a:t>
            </a:r>
            <a:r>
              <a:rPr lang="es-CO" altLang="zh-CN" sz="1800" smtClean="0">
                <a:ea typeface="SimSun" pitchFamily="2" charset="-122"/>
              </a:rPr>
              <a:t> como, por ejemplo, micro productores. Este criterio es afín con la línea prioritaria de actuación de promover la “governanza” democrática e inclusión social.</a:t>
            </a:r>
          </a:p>
          <a:p>
            <a:pPr marL="495300" indent="-495300"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CO" altLang="zh-CN" sz="1800" b="1" smtClean="0">
                <a:solidFill>
                  <a:schemeClr val="accent2"/>
                </a:solidFill>
                <a:ea typeface="SimSun" pitchFamily="2" charset="-122"/>
              </a:rPr>
              <a:t>Compromiso de las máximas autoridades del sector público del territorio.</a:t>
            </a:r>
            <a:r>
              <a:rPr lang="es-CO" altLang="zh-CN" sz="1800" b="1" smtClean="0">
                <a:ea typeface="SimSun" pitchFamily="2" charset="-122"/>
              </a:rPr>
              <a:t> </a:t>
            </a:r>
            <a:r>
              <a:rPr lang="es-CO" altLang="zh-CN" sz="1800" smtClean="0">
                <a:ea typeface="SimSun" pitchFamily="2" charset="-122"/>
              </a:rPr>
              <a:t> Su presencia permanente en la alianza demuestra frente al sector privado de la seriedad del esfuerzo.</a:t>
            </a:r>
            <a:endParaRPr lang="es-CO" altLang="zh-CN" sz="1800" b="1" smtClean="0">
              <a:solidFill>
                <a:schemeClr val="accent2"/>
              </a:solidFill>
              <a:ea typeface="SimSun" pitchFamily="2" charset="-122"/>
            </a:endParaRPr>
          </a:p>
          <a:p>
            <a:pPr marL="495300" indent="-495300"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"/>
            </a:pPr>
            <a:endParaRPr lang="es-CO" altLang="zh-CN" sz="1800" b="1" smtClean="0">
              <a:ea typeface="SimSun" pitchFamily="2" charset="-122"/>
            </a:endParaRPr>
          </a:p>
        </p:txBody>
      </p:sp>
      <p:pic>
        <p:nvPicPr>
          <p:cNvPr id="82948" name="Picture 4" descr="estudiantes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19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04800" y="38862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"/>
            </a:pPr>
            <a:endParaRPr lang="es-CO" altLang="zh-CN" b="1">
              <a:ea typeface="SimSun" pitchFamily="2" charset="-122"/>
            </a:endParaRPr>
          </a:p>
          <a:p>
            <a:pPr marL="495300" indent="-495300"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CO" altLang="zh-CN" b="1">
                <a:solidFill>
                  <a:schemeClr val="accent2"/>
                </a:solidFill>
                <a:ea typeface="SimSun" pitchFamily="2" charset="-122"/>
              </a:rPr>
              <a:t>Implementar una estrategia de comunicación</a:t>
            </a:r>
            <a:r>
              <a:rPr lang="es-CO" altLang="zh-CN">
                <a:ea typeface="SimSun" pitchFamily="2" charset="-122"/>
              </a:rPr>
              <a:t> que por un lado atraiga a los actores a participar, y por otro, les tenga permanente informados e incentivados con el proceso de concertación. </a:t>
            </a:r>
          </a:p>
          <a:p>
            <a:pPr marL="495300" indent="-495300" algn="just">
              <a:lnSpc>
                <a:spcPct val="8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CO" altLang="zh-CN" b="1">
                <a:solidFill>
                  <a:schemeClr val="accent2"/>
                </a:solidFill>
                <a:ea typeface="SimSun" pitchFamily="2" charset="-122"/>
              </a:rPr>
              <a:t>Elaboración de informes (diagnósticos) con recomendaciones claras, focalizadas,</a:t>
            </a:r>
            <a:r>
              <a:rPr lang="es-CO" altLang="zh-CN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s-CO" altLang="zh-CN" b="1">
                <a:solidFill>
                  <a:schemeClr val="accent2"/>
                </a:solidFill>
                <a:ea typeface="SimSun" pitchFamily="2" charset="-122"/>
              </a:rPr>
              <a:t>rigurosamente fundamentadas</a:t>
            </a:r>
            <a:r>
              <a:rPr lang="es-CO" altLang="zh-CN" b="1">
                <a:ea typeface="SimSun" pitchFamily="2" charset="-122"/>
              </a:rPr>
              <a:t>,</a:t>
            </a:r>
            <a:r>
              <a:rPr lang="es-CO" altLang="zh-CN">
                <a:ea typeface="SimSun" pitchFamily="2" charset="-122"/>
              </a:rPr>
              <a:t> para poder apoyar a los actores en el diseño de sus estrategias. </a:t>
            </a:r>
            <a:r>
              <a:rPr lang="es-CO" altLang="zh-CN" b="1">
                <a:solidFill>
                  <a:schemeClr val="accent2"/>
                </a:solidFill>
                <a:ea typeface="SimSun" pitchFamily="2" charset="-122"/>
              </a:rPr>
              <a:t>Generar expectativas realistas</a:t>
            </a:r>
            <a:r>
              <a:rPr lang="es-CO" altLang="zh-CN">
                <a:ea typeface="SimSun" pitchFamily="2" charset="-122"/>
              </a:rPr>
              <a:t>, sobre todo ante la posibilidad futura de apoyo de donantes.</a:t>
            </a:r>
            <a:endParaRPr lang="es-CO" altLang="zh-CN" b="1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477000" cy="2971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"/>
            </a:pPr>
            <a:r>
              <a:rPr lang="es-ES" altLang="zh-CN" sz="1800" smtClean="0">
                <a:ea typeface="SimSun" pitchFamily="2" charset="-122"/>
              </a:rPr>
              <a:t>Por ultimo, los resultados de esta iniciativa iran más allá de una experiencia nacional o una nueva mejor practica internacional. Este tipo de procesos deben </a:t>
            </a:r>
            <a:r>
              <a:rPr lang="es-ES" altLang="zh-CN" sz="1800" b="1" smtClean="0">
                <a:solidFill>
                  <a:schemeClr val="accent2"/>
                </a:solidFill>
                <a:ea typeface="SimSun" pitchFamily="2" charset="-122"/>
              </a:rPr>
              <a:t>ser incorporados por las agencias y organismos</a:t>
            </a:r>
            <a:r>
              <a:rPr lang="es-ES" altLang="zh-CN" sz="1800" smtClean="0">
                <a:ea typeface="SimSun" pitchFamily="2" charset="-122"/>
              </a:rPr>
              <a:t> públicos y de desarrollo tanto locales, regionales e internacionales. </a:t>
            </a:r>
            <a:r>
              <a:rPr lang="es-ES" altLang="zh-CN" sz="1800" b="1" smtClean="0">
                <a:solidFill>
                  <a:schemeClr val="accent2"/>
                </a:solidFill>
                <a:ea typeface="SimSun" pitchFamily="2" charset="-122"/>
              </a:rPr>
              <a:t>La concertación debe preceder a la creación</a:t>
            </a:r>
            <a:r>
              <a:rPr lang="es-ES" altLang="zh-CN" sz="1800" smtClean="0">
                <a:ea typeface="SimSun" pitchFamily="2" charset="-122"/>
              </a:rPr>
              <a:t> de nuevos programas, estrategias, o políticas y los propios instrumentos desarrollo socio-económico. 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"/>
            </a:pPr>
            <a:r>
              <a:rPr lang="es-ES" altLang="zh-CN" sz="1800" smtClean="0">
                <a:ea typeface="SimSun" pitchFamily="2" charset="-122"/>
              </a:rPr>
              <a:t>La institucionalidad creada, conduce a las empresas y a los sectores escogidos tanto oficial o académico, a </a:t>
            </a:r>
            <a:r>
              <a:rPr lang="es-ES" altLang="zh-CN" sz="1800" b="1" smtClean="0">
                <a:solidFill>
                  <a:schemeClr val="accent2"/>
                </a:solidFill>
                <a:ea typeface="SimSun" pitchFamily="2" charset="-122"/>
              </a:rPr>
              <a:t>acelerar el proceso de innovación (institucional) y la revisión periódica de su operatividad. </a:t>
            </a:r>
          </a:p>
          <a:p>
            <a:pPr algn="just">
              <a:lnSpc>
                <a:spcPct val="80000"/>
              </a:lnSpc>
            </a:pPr>
            <a:endParaRPr lang="es-ES" altLang="zh-CN" sz="1800" smtClean="0">
              <a:ea typeface="SimSun" pitchFamily="2" charset="-122"/>
            </a:endParaRPr>
          </a:p>
          <a:p>
            <a:pPr algn="just">
              <a:lnSpc>
                <a:spcPct val="80000"/>
              </a:lnSpc>
            </a:pPr>
            <a:endParaRPr lang="en-US" sz="1800" smtClean="0">
              <a:ea typeface="SimSun" pitchFamily="2" charset="-122"/>
            </a:endParaRPr>
          </a:p>
        </p:txBody>
      </p:sp>
      <p:pic>
        <p:nvPicPr>
          <p:cNvPr id="87044" name="Picture 5" descr="lightbulb%20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95400"/>
            <a:ext cx="2057400" cy="1905000"/>
          </a:xfrm>
          <a:prstGeom prst="rect">
            <a:avLst/>
          </a:prstGeom>
          <a:solidFill>
            <a:schemeClr val="accent1">
              <a:alpha val="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chemeClr val="accent2"/>
                </a:solidFill>
              </a:rPr>
              <a:t>REFLEXIONES PRELIMINARES 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28600" y="3962400"/>
            <a:ext cx="876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"/>
            </a:pPr>
            <a:endParaRPr lang="es-ES" altLang="zh-CN">
              <a:ea typeface="SimSun" pitchFamily="2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"/>
            </a:pPr>
            <a:r>
              <a:rPr lang="es-ES" altLang="zh-CN">
                <a:ea typeface="SimSun" pitchFamily="2" charset="-122"/>
              </a:rPr>
              <a:t>Esta gestión conjunta promueve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s-ES" altLang="zh-CN">
                <a:ea typeface="SimSun" pitchFamily="2" charset="-122"/>
              </a:rPr>
              <a:t>una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visión moderna, equilibrada y estable</a:t>
            </a:r>
            <a:r>
              <a:rPr lang="es-ES" altLang="zh-CN">
                <a:ea typeface="SimSun" pitchFamily="2" charset="-122"/>
              </a:rPr>
              <a:t> y lo debemos hacer hacia una renovada cultura cívica, reafirmar un compromiso social mediante una productividad cada vez mas competitiva.</a:t>
            </a:r>
          </a:p>
          <a:p>
            <a:pPr marL="342900" indent="-342900" algn="just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"/>
            </a:pPr>
            <a:r>
              <a:rPr lang="es-CO" altLang="zh-CN" b="1">
                <a:solidFill>
                  <a:schemeClr val="accent2"/>
                </a:solidFill>
                <a:ea typeface="SimSun" pitchFamily="2" charset="-122"/>
              </a:rPr>
              <a:t>Implementar a lo largo del proceso de mecanismos de monitoreo</a:t>
            </a:r>
            <a:r>
              <a:rPr lang="es-CO" altLang="zh-CN">
                <a:ea typeface="SimSun" pitchFamily="2" charset="-122"/>
              </a:rPr>
              <a:t> que midan la calidad de los facilitadores, de las agendas, y la madurez de la discusión.</a:t>
            </a:r>
            <a:endParaRPr lang="es-CO" altLang="zh-CN" b="1">
              <a:ea typeface="SimSun" pitchFamily="2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"/>
            </a:pPr>
            <a:r>
              <a:rPr lang="es-CO" altLang="zh-CN" b="1">
                <a:solidFill>
                  <a:schemeClr val="accent2"/>
                </a:solidFill>
                <a:ea typeface="SimSun" pitchFamily="2" charset="-122"/>
              </a:rPr>
              <a:t>Transferir el “ownership” del proceso a los actores del territorio</a:t>
            </a:r>
            <a:r>
              <a:rPr lang="es-CO" altLang="zh-CN">
                <a:ea typeface="SimSun" pitchFamily="2" charset="-122"/>
              </a:rPr>
              <a:t> desde la fase inicial.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800" b="1">
                <a:solidFill>
                  <a:schemeClr val="accent2"/>
                </a:solidFill>
              </a:rPr>
              <a:t>MUCHAS GRACIAS!</a:t>
            </a:r>
          </a:p>
          <a:p>
            <a:pPr algn="ctr">
              <a:spcBef>
                <a:spcPct val="50000"/>
              </a:spcBef>
            </a:pPr>
            <a:r>
              <a:rPr lang="es-AR" sz="1600" b="1">
                <a:solidFill>
                  <a:schemeClr val="accent2"/>
                </a:solidFill>
              </a:rPr>
              <a:t>gabaracon@oas.org</a:t>
            </a:r>
            <a:endParaRPr lang="en-US"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chemeClr val="accent2"/>
                </a:solidFill>
              </a:rPr>
              <a:t>CONTENIDO DE LA PRESENTACION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CO" sz="2000" b="1" smtClean="0">
                <a:solidFill>
                  <a:schemeClr val="accent2"/>
                </a:solidFill>
              </a:rPr>
              <a:t>Desafíos en la Coordinación Local, Nacional e Internacional</a:t>
            </a:r>
          </a:p>
          <a:p>
            <a:pPr marL="609600" indent="-609600">
              <a:lnSpc>
                <a:spcPct val="90000"/>
              </a:lnSpc>
              <a:buFontTx/>
              <a:buAutoNum type="romanUcPeriod"/>
            </a:pPr>
            <a:r>
              <a:rPr lang="es-CO" sz="2000" b="1" smtClean="0">
                <a:solidFill>
                  <a:schemeClr val="accent2"/>
                </a:solidFill>
              </a:rPr>
              <a:t>Supuestos de la IFCC</a:t>
            </a:r>
          </a:p>
          <a:p>
            <a:pPr marL="609600" indent="-609600">
              <a:lnSpc>
                <a:spcPct val="90000"/>
              </a:lnSpc>
              <a:buFontTx/>
              <a:buAutoNum type="romanUcPeriod"/>
            </a:pPr>
            <a:r>
              <a:rPr lang="es-CO" sz="2000" b="1" smtClean="0">
                <a:solidFill>
                  <a:schemeClr val="accent2"/>
                </a:solidFill>
              </a:rPr>
              <a:t>Propósito y Objetivos de la IFCC</a:t>
            </a:r>
          </a:p>
          <a:p>
            <a:pPr marL="609600" indent="-609600">
              <a:lnSpc>
                <a:spcPct val="90000"/>
              </a:lnSpc>
              <a:buFontTx/>
              <a:buAutoNum type="romanUcPeriod"/>
            </a:pPr>
            <a:r>
              <a:rPr lang="es-CO" sz="2000" b="1" smtClean="0">
                <a:solidFill>
                  <a:schemeClr val="accent2"/>
                </a:solidFill>
              </a:rPr>
              <a:t>Áreas y Sectores Prioritarios</a:t>
            </a:r>
          </a:p>
          <a:p>
            <a:pPr marL="609600" indent="-609600">
              <a:lnSpc>
                <a:spcPct val="90000"/>
              </a:lnSpc>
              <a:buFontTx/>
              <a:buAutoNum type="romanUcPeriod"/>
            </a:pPr>
            <a:r>
              <a:rPr lang="es-CO" sz="2000" b="1" smtClean="0">
                <a:solidFill>
                  <a:schemeClr val="accent2"/>
                </a:solidFill>
              </a:rPr>
              <a:t>Actores e Instituciones a Nivel Territorial</a:t>
            </a:r>
          </a:p>
          <a:p>
            <a:pPr marL="609600" indent="-609600">
              <a:lnSpc>
                <a:spcPct val="90000"/>
              </a:lnSpc>
              <a:buFontTx/>
              <a:buAutoNum type="romanUcPeriod"/>
            </a:pPr>
            <a:r>
              <a:rPr lang="es-CO" sz="2000" b="1" smtClean="0">
                <a:solidFill>
                  <a:schemeClr val="accent2"/>
                </a:solidFill>
              </a:rPr>
              <a:t>Aspectos Operativos de la Concertación </a:t>
            </a:r>
          </a:p>
          <a:p>
            <a:pPr marL="609600" indent="-609600">
              <a:lnSpc>
                <a:spcPct val="90000"/>
              </a:lnSpc>
              <a:buFontTx/>
              <a:buAutoNum type="romanUcPeriod"/>
            </a:pPr>
            <a:r>
              <a:rPr lang="es-CO" sz="2000" b="1" smtClean="0">
                <a:solidFill>
                  <a:schemeClr val="accent2"/>
                </a:solidFill>
              </a:rPr>
              <a:t>Creación de los Partenariados Público-Privado</a:t>
            </a:r>
          </a:p>
          <a:p>
            <a:pPr marL="965200" lvl="1" indent="-508000">
              <a:lnSpc>
                <a:spcPct val="90000"/>
              </a:lnSpc>
              <a:buFontTx/>
              <a:buChar char="•"/>
            </a:pPr>
            <a:r>
              <a:rPr lang="es-CO" b="1" smtClean="0">
                <a:solidFill>
                  <a:schemeClr val="accent2"/>
                </a:solidFill>
              </a:rPr>
              <a:t>Proceso de Concertación y Criterios de Desarrollo </a:t>
            </a:r>
          </a:p>
          <a:p>
            <a:pPr marL="965200" lvl="1" indent="-508000">
              <a:lnSpc>
                <a:spcPct val="90000"/>
              </a:lnSpc>
              <a:buFontTx/>
              <a:buChar char="•"/>
            </a:pPr>
            <a:r>
              <a:rPr lang="es-CO" b="1" smtClean="0">
                <a:solidFill>
                  <a:schemeClr val="accent2"/>
                </a:solidFill>
              </a:rPr>
              <a:t>Nuevos Incentivos: Emprendedores  que lideran.</a:t>
            </a:r>
          </a:p>
          <a:p>
            <a:pPr marL="965200" lvl="1" indent="-508000">
              <a:lnSpc>
                <a:spcPct val="90000"/>
              </a:lnSpc>
              <a:buFontTx/>
              <a:buChar char="•"/>
            </a:pPr>
            <a:r>
              <a:rPr lang="es-CO" b="1" smtClean="0">
                <a:solidFill>
                  <a:schemeClr val="accent2"/>
                </a:solidFill>
              </a:rPr>
              <a:t>Resultados Concretos: Proyectos y Estrategias de Competitividad</a:t>
            </a:r>
          </a:p>
          <a:p>
            <a:pPr marL="965200" lvl="1" indent="-508000">
              <a:lnSpc>
                <a:spcPct val="90000"/>
              </a:lnSpc>
              <a:buFontTx/>
              <a:buChar char="•"/>
            </a:pPr>
            <a:r>
              <a:rPr lang="es-CO" b="1" smtClean="0">
                <a:solidFill>
                  <a:schemeClr val="accent2"/>
                </a:solidFill>
              </a:rPr>
              <a:t>Sostenibilidad de los Acuerdos Público Privado y Académico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CO" sz="2000" b="1" smtClean="0">
                <a:solidFill>
                  <a:schemeClr val="accent2"/>
                </a:solidFill>
              </a:rPr>
              <a:t>VII.   La experiencia en Colombia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CO" sz="2000" b="1" smtClean="0">
                <a:solidFill>
                  <a:schemeClr val="accent2"/>
                </a:solidFill>
              </a:rPr>
              <a:t>VIII.  Resultados a Nivel Territorial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CO" sz="2000" b="1" smtClean="0">
                <a:solidFill>
                  <a:schemeClr val="accent2"/>
                </a:solidFill>
              </a:rPr>
              <a:t>IX.    Reflexiones Preliminares y Conclusiones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CO" sz="20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>
                <a:solidFill>
                  <a:schemeClr val="accent2"/>
                </a:solidFill>
              </a:rPr>
              <a:t>CUAL ES EL PROPOSITO DE LA IFCC EN LIDERAR UN PROCESO DE CONCERTACION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3124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CO" altLang="zh-CN" sz="1700" smtClean="0">
                <a:ea typeface="SimSun" pitchFamily="2" charset="-122"/>
              </a:rPr>
              <a:t>El objetivo de la IFCC es promover mayor competitividad de territorios donde existen </a:t>
            </a:r>
            <a:r>
              <a:rPr lang="es-CO" altLang="zh-CN" sz="1700" b="1" smtClean="0">
                <a:solidFill>
                  <a:schemeClr val="accent2"/>
                </a:solidFill>
                <a:ea typeface="SimSun" pitchFamily="2" charset="-122"/>
              </a:rPr>
              <a:t>tejidos institucionales y estructuras productivas débiles</a:t>
            </a:r>
            <a:r>
              <a:rPr lang="es-CO" altLang="zh-CN" sz="1700" b="1" smtClean="0">
                <a:ea typeface="SimSun" pitchFamily="2" charset="-122"/>
              </a:rPr>
              <a:t> y </a:t>
            </a:r>
            <a:r>
              <a:rPr lang="es-CO" altLang="zh-CN" sz="1700" b="1" smtClean="0">
                <a:solidFill>
                  <a:schemeClr val="accent2"/>
                </a:solidFill>
                <a:ea typeface="SimSun" pitchFamily="2" charset="-122"/>
              </a:rPr>
              <a:t>acelerar los procesos de modernización</a:t>
            </a:r>
            <a:r>
              <a:rPr lang="es-CO" altLang="zh-CN" sz="170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s-CO" altLang="zh-CN" sz="1700" smtClean="0">
                <a:ea typeface="SimSun" pitchFamily="2" charset="-122"/>
              </a:rPr>
              <a:t>político institucional e impacto socio-económico.</a:t>
            </a:r>
            <a:r>
              <a:rPr lang="es-CO" altLang="zh-CN" sz="1700" b="1" smtClean="0">
                <a:ea typeface="SimSun" pitchFamily="2" charset="-122"/>
              </a:rPr>
              <a:t> </a:t>
            </a:r>
          </a:p>
          <a:p>
            <a:pPr algn="just">
              <a:lnSpc>
                <a:spcPct val="80000"/>
              </a:lnSpc>
            </a:pPr>
            <a:endParaRPr lang="es-CO" altLang="zh-CN" sz="1700" smtClean="0">
              <a:ea typeface="SimSun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es-CO" altLang="zh-CN" sz="1700" smtClean="0">
                <a:ea typeface="SimSun" pitchFamily="2" charset="-122"/>
              </a:rPr>
              <a:t>Al principio la concertación se da entre quienes lideran los distintos sectores buscando la </a:t>
            </a:r>
            <a:r>
              <a:rPr lang="es-CO" altLang="zh-CN" sz="1700" b="1" smtClean="0">
                <a:solidFill>
                  <a:schemeClr val="accent2"/>
                </a:solidFill>
                <a:ea typeface="SimSun" pitchFamily="2" charset="-122"/>
              </a:rPr>
              <a:t>convergencia de intereses institucionales</a:t>
            </a:r>
            <a:r>
              <a:rPr lang="es-CO" altLang="zh-CN" sz="1700" smtClean="0">
                <a:ea typeface="SimSun" pitchFamily="2" charset="-122"/>
              </a:rPr>
              <a:t>. Es ahí donde se genera un accionar muy específico de interés común, complementario y finalmente interdependiente. </a:t>
            </a:r>
          </a:p>
          <a:p>
            <a:pPr algn="just">
              <a:lnSpc>
                <a:spcPct val="80000"/>
              </a:lnSpc>
            </a:pPr>
            <a:endParaRPr lang="es-CO" altLang="zh-CN" sz="1700" smtClean="0">
              <a:ea typeface="SimSun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es-CO" altLang="zh-CN" sz="1700" smtClean="0">
                <a:ea typeface="SimSun" pitchFamily="2" charset="-122"/>
              </a:rPr>
              <a:t>El propósito es permitir que sean los </a:t>
            </a:r>
            <a:r>
              <a:rPr lang="es-CO" altLang="zh-CN" sz="1700" b="1" smtClean="0">
                <a:solidFill>
                  <a:schemeClr val="accent2"/>
                </a:solidFill>
                <a:ea typeface="SimSun" pitchFamily="2" charset="-122"/>
              </a:rPr>
              <a:t>propios actores de los territorios</a:t>
            </a:r>
            <a:r>
              <a:rPr lang="es-CO" altLang="zh-CN" sz="1700" smtClean="0">
                <a:ea typeface="SimSun" pitchFamily="2" charset="-122"/>
              </a:rPr>
              <a:t> los que reflexionen sobre sus problemas, y </a:t>
            </a:r>
            <a:r>
              <a:rPr lang="es-CO" altLang="zh-CN" sz="1700" b="1" smtClean="0">
                <a:solidFill>
                  <a:schemeClr val="accent2"/>
                </a:solidFill>
                <a:ea typeface="SimSun" pitchFamily="2" charset="-122"/>
              </a:rPr>
              <a:t>puedan generar nuevos consensos</a:t>
            </a:r>
            <a:r>
              <a:rPr lang="es-CO" altLang="zh-CN" sz="1700" smtClean="0">
                <a:ea typeface="SimSun" pitchFamily="2" charset="-122"/>
              </a:rPr>
              <a:t> alrededor de acciones estratégicas que mejoren sus instituciones y la competitividad del sistema productivo y su impacto en la economía de su territorio.  </a:t>
            </a:r>
            <a:endParaRPr lang="en-US" sz="1700" smtClean="0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28600" y="4724400"/>
            <a:ext cx="624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O" altLang="zh-CN" sz="1700">
                <a:ea typeface="SimSun" pitchFamily="2" charset="-122"/>
              </a:rPr>
              <a:t>El propósito es permitir que sean los </a:t>
            </a:r>
            <a:r>
              <a:rPr lang="es-CO" altLang="zh-CN" sz="1700" b="1">
                <a:solidFill>
                  <a:schemeClr val="accent2"/>
                </a:solidFill>
                <a:ea typeface="SimSun" pitchFamily="2" charset="-122"/>
              </a:rPr>
              <a:t>propios actores de los territorios</a:t>
            </a:r>
            <a:r>
              <a:rPr lang="es-CO" altLang="zh-CN" sz="1700">
                <a:ea typeface="SimSun" pitchFamily="2" charset="-122"/>
              </a:rPr>
              <a:t> los que reflexionen sobre sus problemas, y </a:t>
            </a:r>
            <a:r>
              <a:rPr lang="es-CO" altLang="zh-CN" sz="1700" b="1">
                <a:solidFill>
                  <a:schemeClr val="accent2"/>
                </a:solidFill>
                <a:ea typeface="SimSun" pitchFamily="2" charset="-122"/>
              </a:rPr>
              <a:t>puedan generar nuevos consensos</a:t>
            </a:r>
            <a:r>
              <a:rPr lang="es-CO" altLang="zh-CN" sz="1700">
                <a:ea typeface="SimSun" pitchFamily="2" charset="-122"/>
              </a:rPr>
              <a:t> alrededor de acciones estratégicas que mejoren sus instituciones y la competitividad del sistema productivo y su impacto en la economía de su territorio. </a:t>
            </a:r>
            <a:endParaRPr lang="en-US" sz="1700"/>
          </a:p>
        </p:txBody>
      </p:sp>
      <p:pic>
        <p:nvPicPr>
          <p:cNvPr id="79879" name="Picture 5" descr="Business literacy skills training provides the basic business and communication skills employees need to succe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/>
          <a:p>
            <a:pPr algn="ctr"/>
            <a:r>
              <a:rPr lang="en-US" sz="2600" smtClean="0">
                <a:solidFill>
                  <a:schemeClr val="accent2"/>
                </a:solidFill>
              </a:rPr>
              <a:t>CONTEXTO OPERATIVO DE LA IFCC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 marL="0" indent="0" algn="just"/>
            <a:r>
              <a:rPr lang="es-ES" altLang="zh-CN" smtClean="0">
                <a:ea typeface="SimSun" pitchFamily="2" charset="-122"/>
              </a:rPr>
              <a:t>Desde su génesis esta iniciativa </a:t>
            </a:r>
            <a:r>
              <a:rPr lang="es-ES" altLang="zh-CN" b="1" smtClean="0">
                <a:solidFill>
                  <a:schemeClr val="accent2"/>
                </a:solidFill>
                <a:ea typeface="SimSun" pitchFamily="2" charset="-122"/>
              </a:rPr>
              <a:t>va mas allá de la habitual</a:t>
            </a:r>
            <a:r>
              <a:rPr lang="es-ES" altLang="zh-CN" smtClean="0">
                <a:ea typeface="SimSun" pitchFamily="2" charset="-122"/>
              </a:rPr>
              <a:t> descripción de las responsabilidades, </a:t>
            </a:r>
            <a:r>
              <a:rPr lang="es-ES" altLang="zh-CN" b="1" smtClean="0">
                <a:solidFill>
                  <a:schemeClr val="accent2"/>
                </a:solidFill>
                <a:ea typeface="SimSun" pitchFamily="2" charset="-122"/>
              </a:rPr>
              <a:t>los principales actores, las instituciones las organizaciones de una alianza, sus políticas</a:t>
            </a:r>
            <a:r>
              <a:rPr lang="es-ES" altLang="zh-CN" smtClean="0">
                <a:ea typeface="SimSun" pitchFamily="2" charset="-122"/>
              </a:rPr>
              <a:t>, instrumentos y de los  resultados a alcanzar. </a:t>
            </a:r>
          </a:p>
          <a:p>
            <a:pPr marL="0" indent="0" algn="just">
              <a:buFontTx/>
              <a:buNone/>
            </a:pPr>
            <a:endParaRPr lang="es-ES" altLang="zh-CN" smtClean="0">
              <a:ea typeface="SimSun" pitchFamily="2" charset="-122"/>
            </a:endParaRPr>
          </a:p>
          <a:p>
            <a:pPr marL="0" indent="0" algn="just"/>
            <a:r>
              <a:rPr lang="es-ES" altLang="zh-CN" smtClean="0">
                <a:ea typeface="SimSun" pitchFamily="2" charset="-122"/>
              </a:rPr>
              <a:t>Hemos buscamos comprobar </a:t>
            </a:r>
            <a:r>
              <a:rPr lang="es-ES" altLang="zh-CN" b="1" smtClean="0">
                <a:solidFill>
                  <a:schemeClr val="accent2"/>
                </a:solidFill>
                <a:ea typeface="SimSun" pitchFamily="2" charset="-122"/>
              </a:rPr>
              <a:t>aspectos concretos operacionales/modalidades entre los actores, instituciones y sectores (la gobernanza) </a:t>
            </a:r>
            <a:r>
              <a:rPr lang="es-ES" altLang="zh-CN" smtClean="0">
                <a:ea typeface="SimSun" pitchFamily="2" charset="-122"/>
              </a:rPr>
              <a:t>y de que forma la misma constituye la nueva </a:t>
            </a:r>
            <a:r>
              <a:rPr lang="es-ES" altLang="zh-CN" b="1" smtClean="0">
                <a:solidFill>
                  <a:schemeClr val="accent2"/>
                </a:solidFill>
                <a:ea typeface="SimSun" pitchFamily="2" charset="-122"/>
              </a:rPr>
              <a:t>gobernabilidad (el “como”) para la competitividad</a:t>
            </a:r>
            <a:r>
              <a:rPr lang="es-ES" altLang="zh-CN" b="1" smtClean="0">
                <a:ea typeface="SimSun" pitchFamily="2" charset="-122"/>
              </a:rPr>
              <a:t>.</a:t>
            </a:r>
            <a:endParaRPr lang="es-ES" altLang="zh-CN" sz="1800" smtClean="0">
              <a:ea typeface="SimSun" pitchFamily="2" charset="-122"/>
            </a:endParaRPr>
          </a:p>
          <a:p>
            <a:pPr marL="0" indent="0" algn="just">
              <a:buFont typeface="Wingdings" pitchFamily="2" charset="2"/>
              <a:buNone/>
            </a:pPr>
            <a:endParaRPr lang="es-ES" altLang="zh-CN" sz="18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"/>
          <p:cNvSpPr>
            <a:spLocks noChangeArrowheads="1"/>
          </p:cNvSpPr>
          <p:nvPr>
            <p:ph type="body" idx="1"/>
          </p:nvPr>
        </p:nvSpPr>
        <p:spPr>
          <a:xfrm>
            <a:off x="228600" y="1219200"/>
            <a:ext cx="8610600" cy="5638800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r>
              <a:rPr lang="es-ES" sz="1800" smtClean="0">
                <a:solidFill>
                  <a:schemeClr val="tx2"/>
                </a:solidFill>
              </a:rPr>
              <a:t>Comenzamos con el fortalecimiento de las capacidades institucionales de los </a:t>
            </a:r>
            <a:r>
              <a:rPr lang="es-ES" sz="1800" b="1" smtClean="0">
                <a:solidFill>
                  <a:schemeClr val="accent2"/>
                </a:solidFill>
              </a:rPr>
              <a:t>sectores directamente responsables por la mejora de la productividad y en el aumento de los niveles de competitividad.</a:t>
            </a:r>
            <a:r>
              <a:rPr lang="es-ES" sz="1800" smtClean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endParaRPr lang="es-ES" sz="1800" smtClean="0"/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r>
              <a:rPr lang="es-ES" sz="1800" smtClean="0"/>
              <a:t>Se identifican los incentivos y beneficios así como las modalidades operativas que permitan iniciar un </a:t>
            </a:r>
            <a:r>
              <a:rPr lang="es-ES" sz="1800" b="1" smtClean="0">
                <a:solidFill>
                  <a:schemeClr val="accent2"/>
                </a:solidFill>
              </a:rPr>
              <a:t>proceso de “concertación” entre los sectores </a:t>
            </a:r>
            <a:r>
              <a:rPr lang="es-ES" sz="1800" smtClean="0"/>
              <a:t>para la formulación </a:t>
            </a:r>
            <a:r>
              <a:rPr lang="es-ES" sz="1800" b="1" smtClean="0">
                <a:solidFill>
                  <a:schemeClr val="accent2"/>
                </a:solidFill>
              </a:rPr>
              <a:t>nuevos proyectos productivos y estrategias de competitividad.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endParaRPr lang="es-ES" sz="1800" smtClean="0"/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r>
              <a:rPr lang="es-ES" sz="1800" smtClean="0"/>
              <a:t>Posteriormente se presenta el acuerdo explicito </a:t>
            </a:r>
            <a:r>
              <a:rPr lang="es-ES" sz="1800" b="1" smtClean="0">
                <a:solidFill>
                  <a:schemeClr val="accent2"/>
                </a:solidFill>
              </a:rPr>
              <a:t>“via consensus</a:t>
            </a:r>
            <a:r>
              <a:rPr lang="es-ES" sz="1800" smtClean="0"/>
              <a:t>” acompañado de un compromiso formal entre los principales actores del sector público, privado y académico.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endParaRPr lang="es-ES" sz="1800" smtClean="0"/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r>
              <a:rPr lang="es-ES" sz="1800" smtClean="0"/>
              <a:t>El </a:t>
            </a:r>
            <a:r>
              <a:rPr lang="es-ES" sz="1800" b="1" smtClean="0">
                <a:solidFill>
                  <a:schemeClr val="accent2"/>
                </a:solidFill>
              </a:rPr>
              <a:t>proceso de concertación</a:t>
            </a:r>
            <a:r>
              <a:rPr lang="es-ES" sz="1800" smtClean="0"/>
              <a:t> permite que todos los actores puedan identificar y generar los medios (técnicos y financieros) y promueve una nueva disposición para la innovación y la modernización institucional.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endParaRPr lang="es-ES" sz="1800" smtClean="0"/>
          </a:p>
          <a:p>
            <a:pPr algn="just">
              <a:lnSpc>
                <a:spcPct val="90000"/>
              </a:lnSpc>
              <a:buFont typeface="Wingdings" pitchFamily="2" charset="2"/>
              <a:buChar char=""/>
            </a:pPr>
            <a:r>
              <a:rPr lang="es-ES" sz="1800" smtClean="0"/>
              <a:t>Esto nos permite responder a la demanda por una “</a:t>
            </a:r>
            <a:r>
              <a:rPr lang="es-ES" sz="1800" b="1" smtClean="0">
                <a:solidFill>
                  <a:schemeClr val="accent2"/>
                </a:solidFill>
              </a:rPr>
              <a:t>gobernanza” efectiva y transparente y una gobernabilidad eficaz, previsible, y sobretodo sostenible. </a:t>
            </a:r>
          </a:p>
          <a:p>
            <a:pPr algn="just">
              <a:lnSpc>
                <a:spcPct val="90000"/>
              </a:lnSpc>
            </a:pPr>
            <a:endParaRPr lang="es-ES" sz="1800" b="1" smtClean="0">
              <a:solidFill>
                <a:schemeClr val="accent2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s-PA" sz="2400" smtClean="0">
                <a:solidFill>
                  <a:schemeClr val="accent2"/>
                </a:solidFill>
              </a:rPr>
              <a:t>QUE HACEMOS EN LA IFCC… </a:t>
            </a:r>
            <a:br>
              <a:rPr lang="es-PA" sz="2400" smtClean="0">
                <a:solidFill>
                  <a:schemeClr val="accent2"/>
                </a:solidFill>
              </a:rPr>
            </a:br>
            <a:r>
              <a:rPr lang="es-PA" sz="2400" smtClean="0">
                <a:solidFill>
                  <a:schemeClr val="accent2"/>
                </a:solidFill>
              </a:rPr>
              <a:t>Para mejorar la Gobernabilidad para la Competitividad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pPr algn="ctr"/>
            <a:r>
              <a:rPr lang="en-US" sz="2600" smtClean="0">
                <a:solidFill>
                  <a:schemeClr val="accent2"/>
                </a:solidFill>
              </a:rPr>
              <a:t>PROPOSITOS DE LA IFCC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5334000" cy="243840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"/>
            </a:pPr>
            <a:r>
              <a:rPr lang="es-ES" altLang="zh-CN" sz="1800" b="1" smtClean="0">
                <a:solidFill>
                  <a:schemeClr val="accent2"/>
                </a:solidFill>
                <a:ea typeface="SimSun" pitchFamily="2" charset="-122"/>
              </a:rPr>
              <a:t>Capacitar al</a:t>
            </a:r>
            <a:r>
              <a:rPr lang="es-ES" altLang="zh-CN" sz="180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s-ES" altLang="zh-CN" sz="1800" b="1" smtClean="0">
                <a:solidFill>
                  <a:schemeClr val="accent2"/>
                </a:solidFill>
                <a:ea typeface="SimSun" pitchFamily="2" charset="-122"/>
              </a:rPr>
              <a:t>sector público</a:t>
            </a:r>
            <a:r>
              <a:rPr lang="es-ES" altLang="zh-CN" sz="1800" smtClean="0">
                <a:ea typeface="SimSun" pitchFamily="2" charset="-122"/>
              </a:rPr>
              <a:t> para promover y liderar acuerdos público-privados y posteriormente académicos bajo una visión común.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"/>
            </a:pPr>
            <a:endParaRPr lang="es-ES" altLang="zh-CN" sz="1800" smtClean="0">
              <a:ea typeface="SimSun" pitchFamily="2" charset="-122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"/>
            </a:pPr>
            <a:r>
              <a:rPr lang="es-ES" altLang="zh-CN" sz="1800" smtClean="0">
                <a:ea typeface="SimSun" pitchFamily="2" charset="-122"/>
              </a:rPr>
              <a:t>Lograr la construcción de </a:t>
            </a:r>
            <a:r>
              <a:rPr lang="es-ES" altLang="zh-CN" sz="1800" b="1" smtClean="0">
                <a:solidFill>
                  <a:schemeClr val="accent2"/>
                </a:solidFill>
                <a:ea typeface="SimSun" pitchFamily="2" charset="-122"/>
              </a:rPr>
              <a:t>consensos público-privado</a:t>
            </a:r>
            <a:r>
              <a:rPr lang="es-ES" altLang="zh-CN" sz="1800" smtClean="0">
                <a:ea typeface="SimSun" pitchFamily="2" charset="-122"/>
              </a:rPr>
              <a:t> que incidan en el gasto público, en aspectos clave como la </a:t>
            </a:r>
            <a:r>
              <a:rPr lang="es-ES" altLang="zh-CN" sz="1800" smtClean="0">
                <a:solidFill>
                  <a:schemeClr val="tx2"/>
                </a:solidFill>
                <a:ea typeface="SimSun" pitchFamily="2" charset="-122"/>
              </a:rPr>
              <a:t>innovación, la educación terciaria, tecnología o la promoción de atracción de inversiones.</a:t>
            </a:r>
          </a:p>
        </p:txBody>
      </p:sp>
      <p:pic>
        <p:nvPicPr>
          <p:cNvPr id="89092" name="Picture 4" descr="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600"/>
            <a:ext cx="2895600" cy="2178050"/>
          </a:xfrm>
          <a:prstGeom prst="rect">
            <a:avLst/>
          </a:prstGeom>
          <a:noFill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28600" y="29718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ES" altLang="zh-CN">
                <a:ea typeface="SimSun" pitchFamily="2" charset="-122"/>
              </a:rPr>
              <a:t>Al mismo tiempo identificar los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“binding constrains</a:t>
            </a:r>
            <a:r>
              <a:rPr lang="es-ES" altLang="zh-CN">
                <a:ea typeface="SimSun" pitchFamily="2" charset="-122"/>
              </a:rPr>
              <a:t>” que enfrenta el sector privado para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producir innovando y luego internacionalizarse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endParaRPr lang="es-ES" altLang="zh-CN">
              <a:ea typeface="SimSun" pitchFamily="2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ES" altLang="zh-CN">
                <a:ea typeface="SimSun" pitchFamily="2" charset="-122"/>
              </a:rPr>
              <a:t>Crear incentivos concretos y mecanismos confiables para articular la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empresa con la academia y centros de investigación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endParaRPr lang="es-ES" altLang="zh-CN" b="1">
              <a:solidFill>
                <a:schemeClr val="accent2"/>
              </a:solidFill>
              <a:ea typeface="SimSun" pitchFamily="2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ES" altLang="zh-CN">
                <a:ea typeface="SimSun" pitchFamily="2" charset="-122"/>
              </a:rPr>
              <a:t>Conocer las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criterios de selección de políticas y programas ya existentes</a:t>
            </a:r>
            <a:r>
              <a:rPr lang="es-ES" altLang="zh-CN">
                <a:ea typeface="SimSun" pitchFamily="2" charset="-122"/>
              </a:rPr>
              <a:t>, rever su estado de implementación y proponer opciones que aseguren su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ejecución en lo referente al proyecto piloto.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endParaRPr lang="es-ES" altLang="zh-CN" b="1">
              <a:solidFill>
                <a:schemeClr val="accent2"/>
              </a:solidFill>
              <a:ea typeface="SimSun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altLang="zh-CN" sz="120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6781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4813" indent="-404813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"/>
            </a:pPr>
            <a:r>
              <a:rPr lang="es-ES" altLang="zh-CN">
                <a:ea typeface="SimSun" pitchFamily="2" charset="-122"/>
              </a:rPr>
              <a:t>Por último presentar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opciones de financiamiento</a:t>
            </a:r>
            <a:r>
              <a:rPr lang="es-ES" altLang="zh-CN">
                <a:ea typeface="SimSun" pitchFamily="2" charset="-122"/>
              </a:rPr>
              <a:t> y las modalidades para promover la </a:t>
            </a:r>
            <a:r>
              <a:rPr lang="es-ES" altLang="zh-CN" b="1">
                <a:solidFill>
                  <a:schemeClr val="accent2"/>
                </a:solidFill>
                <a:ea typeface="SimSun" pitchFamily="2" charset="-122"/>
              </a:rPr>
              <a:t>transparencia y sostenibilidad</a:t>
            </a:r>
            <a:r>
              <a:rPr lang="es-ES" altLang="zh-CN">
                <a:ea typeface="SimSun" pitchFamily="2" charset="-122"/>
              </a:rPr>
              <a:t> de proyectos ejecutados conjuntamente entre distintas instituciones</a:t>
            </a:r>
            <a:endParaRPr lang="es-ES" altLang="zh-CN" b="1">
              <a:solidFill>
                <a:schemeClr val="accent2"/>
              </a:solidFill>
              <a:ea typeface="SimSun" pitchFamily="2" charset="-122"/>
            </a:endParaRPr>
          </a:p>
          <a:p>
            <a:pPr marL="404813" indent="-404813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81000" y="838200"/>
            <a:ext cx="8305800" cy="5715000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1600" b="1" smtClean="0">
                <a:solidFill>
                  <a:schemeClr val="accent2"/>
                </a:solidFill>
              </a:rPr>
              <a:t/>
            </a:r>
            <a:br>
              <a:rPr lang="es-ES" sz="1600" b="1" smtClean="0">
                <a:solidFill>
                  <a:schemeClr val="accent2"/>
                </a:solidFill>
              </a:rPr>
            </a:br>
            <a:endParaRPr lang="es-ES" sz="1600" b="1" smtClean="0">
              <a:solidFill>
                <a:schemeClr val="accent2"/>
              </a:solidFill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"/>
            </a:pPr>
            <a:r>
              <a:rPr lang="es-ES" sz="1800" b="1" smtClean="0">
                <a:solidFill>
                  <a:schemeClr val="accent2"/>
                </a:solidFill>
              </a:rPr>
              <a:t>¿Cómo lo hacemos?</a:t>
            </a:r>
            <a:r>
              <a:rPr lang="es-ES" sz="1800" smtClean="0"/>
              <a:t> Inicialmente la IFCC opera a través de </a:t>
            </a:r>
            <a:r>
              <a:rPr lang="es-ES" sz="1800" b="1" smtClean="0">
                <a:solidFill>
                  <a:schemeClr val="accent2"/>
                </a:solidFill>
              </a:rPr>
              <a:t>servicios de asesoría y asistencia técnica</a:t>
            </a:r>
            <a:r>
              <a:rPr lang="es-ES" sz="1800" smtClean="0"/>
              <a:t> durante procesos altamente participativos e interactivos. Por lo tanto, en conjunto con lideres de proyectos y sectores prioritarios, mediante el uso de las </a:t>
            </a:r>
            <a:r>
              <a:rPr lang="es-ES" sz="1800" b="1" smtClean="0">
                <a:solidFill>
                  <a:schemeClr val="accent2"/>
                </a:solidFill>
              </a:rPr>
              <a:t>mejores prácticas internacionales</a:t>
            </a:r>
            <a:r>
              <a:rPr lang="es-ES" sz="1800" smtClean="0"/>
              <a:t>, capacitación técnica (según los estándares de la cooperación internacional), se responde a las </a:t>
            </a:r>
            <a:r>
              <a:rPr lang="es-ES" sz="1800" b="1" smtClean="0">
                <a:solidFill>
                  <a:schemeClr val="accent2"/>
                </a:solidFill>
              </a:rPr>
              <a:t>demandas del sector productivo</a:t>
            </a:r>
            <a:r>
              <a:rPr lang="es-ES" sz="1800" smtClean="0"/>
              <a:t> y se generan nuevas oportunidades de inversión privada.  </a:t>
            </a:r>
            <a:endParaRPr lang="es-ES" sz="1800" b="1" smtClean="0"/>
          </a:p>
          <a:p>
            <a:pPr>
              <a:buClr>
                <a:schemeClr val="tx1"/>
              </a:buClr>
              <a:buFont typeface="Wingdings" pitchFamily="2" charset="2"/>
              <a:buChar char=""/>
            </a:pPr>
            <a:endParaRPr lang="es-ES" smtClean="0"/>
          </a:p>
          <a:p>
            <a:pPr algn="just">
              <a:buClr>
                <a:schemeClr val="tx1"/>
              </a:buClr>
              <a:buFont typeface="Wingdings" pitchFamily="2" charset="2"/>
              <a:buChar char=""/>
            </a:pPr>
            <a:r>
              <a:rPr lang="es-ES" sz="1800" b="1" smtClean="0">
                <a:solidFill>
                  <a:schemeClr val="accent2"/>
                </a:solidFill>
              </a:rPr>
              <a:t>¿Cual es el resultado concreto?</a:t>
            </a:r>
            <a:r>
              <a:rPr lang="es-ES" sz="1800" smtClean="0"/>
              <a:t> La IFCC formula nuevos proyectos productivos de </a:t>
            </a:r>
            <a:r>
              <a:rPr lang="es-ES" sz="1800" b="1" smtClean="0">
                <a:solidFill>
                  <a:schemeClr val="accent2"/>
                </a:solidFill>
              </a:rPr>
              <a:t>competitividad territorial</a:t>
            </a:r>
            <a:r>
              <a:rPr lang="es-ES" sz="1800" smtClean="0"/>
              <a:t> fortaleciendo en primer lugar la capacidad  técnica de los funcionarios del sector público y de organismos oficiales, quienes en conjunto con otras instituciones público-privadas, privadas y académicas </a:t>
            </a:r>
            <a:r>
              <a:rPr lang="es-ES" sz="1800" b="1" smtClean="0">
                <a:solidFill>
                  <a:schemeClr val="accent2"/>
                </a:solidFill>
              </a:rPr>
              <a:t>puedan concebir proyectos e implementar nuevas estrategias nacionales  o sub-nacionales de forma sostenible  para el aumento de la competitividad. </a:t>
            </a:r>
            <a:endParaRPr lang="es-ES" smtClean="0"/>
          </a:p>
          <a:p>
            <a:pPr>
              <a:buFontTx/>
              <a:buNone/>
            </a:pPr>
            <a:endParaRPr lang="es-ES" sz="1800" b="1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flipV="1">
            <a:off x="2743200" y="8255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es-ES">
              <a:solidFill>
                <a:schemeClr val="tx2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" y="33528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endParaRPr lang="es-ES" b="1">
              <a:solidFill>
                <a:schemeClr val="tx2"/>
              </a:solidFill>
            </a:endParaRPr>
          </a:p>
        </p:txBody>
      </p:sp>
      <p:sp>
        <p:nvSpPr>
          <p:cNvPr id="4105" name="Title 1"/>
          <p:cNvSpPr>
            <a:spLocks/>
          </p:cNvSpPr>
          <p:nvPr/>
        </p:nvSpPr>
        <p:spPr bwMode="auto">
          <a:xfrm>
            <a:off x="2286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800" b="1">
                <a:solidFill>
                  <a:schemeClr val="accent2"/>
                </a:solidFill>
              </a:rPr>
              <a:t>¿</a:t>
            </a:r>
            <a:r>
              <a:rPr lang="es-CO" sz="2800" b="1">
                <a:solidFill>
                  <a:schemeClr val="accent2"/>
                </a:solidFill>
              </a:rPr>
              <a:t>COMO LO HACEMOS?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12192000" y="6400800"/>
            <a:ext cx="1600200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6477000" y="5029200"/>
            <a:ext cx="2317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endParaRPr lang="es-ES_tradnl" sz="1400"/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1617663" y="2276475"/>
            <a:ext cx="66849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endParaRPr lang="es-ES_tradnl" sz="2800"/>
          </a:p>
        </p:txBody>
      </p:sp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0" hangingPunct="0"/>
            <a:endParaRPr lang="es-ES_tradnl" sz="1400"/>
          </a:p>
          <a:p>
            <a:pPr eaLnBrk="0" hangingPunct="0"/>
            <a:endParaRPr lang="es-ES_tradnl" sz="2400">
              <a:latin typeface="Book Antiqua" pitchFamily="18" charset="0"/>
            </a:endParaRP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5980113" y="609600"/>
            <a:ext cx="2674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s-AR" sz="1200"/>
          </a:p>
        </p:txBody>
      </p:sp>
      <p:sp>
        <p:nvSpPr>
          <p:cNvPr id="68618" name="Rectangle 8"/>
          <p:cNvSpPr>
            <a:spLocks noChangeArrowheads="1"/>
          </p:cNvSpPr>
          <p:nvPr/>
        </p:nvSpPr>
        <p:spPr bwMode="auto">
          <a:xfrm>
            <a:off x="1617663" y="4521200"/>
            <a:ext cx="33067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endParaRPr lang="es-ES_tradnl" sz="1400" b="1"/>
          </a:p>
        </p:txBody>
      </p:sp>
      <p:sp>
        <p:nvSpPr>
          <p:cNvPr id="68620" name="Text Box 10"/>
          <p:cNvSpPr txBox="1">
            <a:spLocks noChangeArrowheads="1"/>
          </p:cNvSpPr>
          <p:nvPr/>
        </p:nvSpPr>
        <p:spPr bwMode="auto">
          <a:xfrm>
            <a:off x="304800" y="304800"/>
            <a:ext cx="84582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300" b="1"/>
              <a:t>    </a:t>
            </a:r>
            <a:endParaRPr lang="en-US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68621" name="Text Box 11"/>
          <p:cNvSpPr txBox="1">
            <a:spLocks noChangeArrowheads="1"/>
          </p:cNvSpPr>
          <p:nvPr/>
        </p:nvSpPr>
        <p:spPr bwMode="auto">
          <a:xfrm>
            <a:off x="228600" y="25908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8622" name="Text Box 13"/>
          <p:cNvSpPr txBox="1">
            <a:spLocks noChangeArrowheads="1"/>
          </p:cNvSpPr>
          <p:nvPr/>
        </p:nvSpPr>
        <p:spPr bwMode="auto">
          <a:xfrm>
            <a:off x="304800" y="914400"/>
            <a:ext cx="838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/>
              <a:t>Basándose en los índices e indicadores del Foro Económico Mundial, el Instituto IMD y el Banco Mundial, la IFCC trabaja en competitividad a partir de los siguientes nueve pilares principales:</a:t>
            </a:r>
            <a:endParaRPr lang="es-AR" sz="2000" i="1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8623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sz="400"/>
          </a:p>
          <a:p>
            <a:pPr marL="342900" indent="-342900" algn="ctr"/>
            <a:r>
              <a:rPr lang="en-US" sz="2800" b="1">
                <a:solidFill>
                  <a:schemeClr val="accent2"/>
                </a:solidFill>
              </a:rPr>
              <a:t>LOS NUEVE PILARES DE LA COMPETITIVIDAD</a:t>
            </a:r>
            <a:endParaRPr lang="en-US" sz="2000" i="1">
              <a:solidFill>
                <a:schemeClr val="accent2"/>
              </a:solidFill>
            </a:endParaRPr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457200" y="2133600"/>
            <a:ext cx="60960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s-AR" sz="2100"/>
              <a:t>Infraestructura básica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/>
              <a:t>Política Macroeconómica </a:t>
            </a:r>
            <a:endParaRPr lang="es-AR" sz="210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/>
              <a:t>Salud y Educación primaria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/>
              <a:t>Eficiencia del Mercado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/>
              <a:t>Sofisticación de los negocios</a:t>
            </a:r>
            <a:endParaRPr lang="es-AR" sz="2100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 b="1">
                <a:solidFill>
                  <a:schemeClr val="accent2"/>
                </a:solidFill>
              </a:rPr>
              <a:t>Tecnologías de la Información y Comunicación</a:t>
            </a:r>
            <a:endParaRPr lang="es-AR" sz="2100" b="1" u="sng">
              <a:solidFill>
                <a:schemeClr val="accent2"/>
              </a:solidFill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000" b="1">
                <a:solidFill>
                  <a:schemeClr val="accent2"/>
                </a:solidFill>
              </a:rPr>
              <a:t>Capital humano</a:t>
            </a:r>
            <a:r>
              <a:rPr lang="es-AR" sz="3200" b="1">
                <a:solidFill>
                  <a:schemeClr val="accent2"/>
                </a:solidFill>
              </a:rPr>
              <a:t> </a:t>
            </a:r>
            <a:r>
              <a:rPr lang="es-AR" sz="2100" b="1">
                <a:solidFill>
                  <a:schemeClr val="accent2"/>
                </a:solidFill>
              </a:rPr>
              <a:t>(Educación superior y Técnica)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 b="1">
                <a:solidFill>
                  <a:schemeClr val="accent2"/>
                </a:solidFill>
              </a:rPr>
              <a:t>Innovación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s-AR" sz="2100" b="1">
                <a:solidFill>
                  <a:schemeClr val="accent2"/>
                </a:solidFill>
              </a:rPr>
              <a:t>Modernización Institucional (Gobernabilidad)</a:t>
            </a:r>
          </a:p>
        </p:txBody>
      </p:sp>
      <p:sp>
        <p:nvSpPr>
          <p:cNvPr id="68625" name="AutoShape 16"/>
          <p:cNvSpPr>
            <a:spLocks/>
          </p:cNvSpPr>
          <p:nvPr/>
        </p:nvSpPr>
        <p:spPr bwMode="auto">
          <a:xfrm>
            <a:off x="5867400" y="4114800"/>
            <a:ext cx="685800" cy="1676400"/>
          </a:xfrm>
          <a:prstGeom prst="rightBrace">
            <a:avLst>
              <a:gd name="adj1" fmla="val 20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6629400" y="4086225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Sectores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/>
              <a:t>abordados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/>
              <a:t>por la IFCC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49300" y="1290638"/>
            <a:ext cx="2590800" cy="17065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3" name="Oval 65"/>
          <p:cNvSpPr>
            <a:spLocks noChangeArrowheads="1"/>
          </p:cNvSpPr>
          <p:nvPr/>
        </p:nvSpPr>
        <p:spPr bwMode="auto">
          <a:xfrm>
            <a:off x="2819400" y="1662113"/>
            <a:ext cx="1295400" cy="85248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219200" y="1066800"/>
            <a:ext cx="1568450" cy="568325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1022350" y="2641600"/>
            <a:ext cx="1909763" cy="7112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0" y="1717675"/>
            <a:ext cx="1295400" cy="8524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219200" y="1143000"/>
            <a:ext cx="1576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300" b="1">
                <a:solidFill>
                  <a:srgbClr val="FFFF00"/>
                </a:solidFill>
              </a:rPr>
              <a:t>Empresas Sector Productivo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24188" y="1873250"/>
            <a:ext cx="938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300" b="1">
                <a:solidFill>
                  <a:srgbClr val="FFFF00"/>
                </a:solidFill>
              </a:rPr>
              <a:t>Gobierno Local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1905000"/>
            <a:ext cx="1363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300" b="1">
                <a:solidFill>
                  <a:srgbClr val="FFFF00"/>
                </a:solidFill>
              </a:rPr>
              <a:t>Universidades/   Investigación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447800" y="2743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NI" sz="1400" b="1">
                <a:solidFill>
                  <a:srgbClr val="FFFF00"/>
                </a:solidFill>
              </a:rPr>
              <a:t>Gremios y Sindicatos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90613" y="1858963"/>
            <a:ext cx="18415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400" b="1">
                <a:solidFill>
                  <a:srgbClr val="FFFF00"/>
                </a:solidFill>
              </a:rPr>
              <a:t>CONSEJOS DE </a:t>
            </a:r>
          </a:p>
          <a:p>
            <a:pPr algn="ctr" eaLnBrk="0" hangingPunct="0">
              <a:spcBef>
                <a:spcPct val="50000"/>
              </a:spcBef>
            </a:pPr>
            <a:r>
              <a:rPr lang="es-NI" sz="1400" b="1">
                <a:solidFill>
                  <a:srgbClr val="FFFF00"/>
                </a:solidFill>
              </a:rPr>
              <a:t>COMPETITIVIDAD</a:t>
            </a:r>
            <a:endParaRPr lang="es-NI" sz="1400">
              <a:solidFill>
                <a:srgbClr val="FFFF00"/>
              </a:solidFill>
            </a:endParaRPr>
          </a:p>
        </p:txBody>
      </p:sp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6019800" y="0"/>
            <a:ext cx="3124200" cy="1295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588125" y="200025"/>
            <a:ext cx="1987550" cy="942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400" b="1">
                <a:solidFill>
                  <a:srgbClr val="FFFF00"/>
                </a:solidFill>
              </a:rPr>
              <a:t>GOBIERNOS NACIONALES/ PRESENCIA INTERNACIONAL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657600" y="2605088"/>
            <a:ext cx="1371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3300" b="1">
                <a:solidFill>
                  <a:srgbClr val="CC0000"/>
                </a:solidFill>
              </a:rPr>
              <a:t>IFCC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 rot="10800000">
            <a:off x="4972050" y="2667000"/>
            <a:ext cx="514350" cy="512763"/>
          </a:xfrm>
          <a:prstGeom prst="leftArrow">
            <a:avLst>
              <a:gd name="adj1" fmla="val 50000"/>
              <a:gd name="adj2" fmla="val 2507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172200" y="3429000"/>
            <a:ext cx="2895600" cy="8382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553200" y="1981200"/>
            <a:ext cx="2209800" cy="685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6934200" y="1295400"/>
            <a:ext cx="1524000" cy="685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NI" sz="1300" b="1">
                <a:solidFill>
                  <a:srgbClr val="FFFF00"/>
                </a:solidFill>
              </a:rPr>
              <a:t>Liderazgo</a:t>
            </a:r>
          </a:p>
          <a:p>
            <a:pPr algn="ctr" eaLnBrk="0" hangingPunct="0"/>
            <a:r>
              <a:rPr lang="es-NI" sz="1300" b="1">
                <a:solidFill>
                  <a:srgbClr val="FFFF00"/>
                </a:solidFill>
              </a:rPr>
              <a:t>Emergente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6324600" y="2667000"/>
            <a:ext cx="2590800" cy="8382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NI" sz="1300" b="1">
                <a:solidFill>
                  <a:srgbClr val="FFFF00"/>
                </a:solidFill>
              </a:rPr>
              <a:t>Prensa &amp; Medios </a:t>
            </a:r>
          </a:p>
          <a:p>
            <a:pPr algn="ctr" eaLnBrk="0" hangingPunct="0"/>
            <a:r>
              <a:rPr lang="es-NI" sz="1300" b="1">
                <a:solidFill>
                  <a:srgbClr val="FFFF00"/>
                </a:solidFill>
              </a:rPr>
              <a:t>De Comunicación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6400800" y="3597275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400" b="1">
                <a:solidFill>
                  <a:srgbClr val="FFFF00"/>
                </a:solidFill>
              </a:rPr>
              <a:t>FORTALECIMIENTO VISION PAIS/ REGION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6629400" y="2133600"/>
            <a:ext cx="2057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NI" sz="1300" b="1">
                <a:solidFill>
                  <a:srgbClr val="FFFF00"/>
                </a:solidFill>
              </a:rPr>
              <a:t>Opinión Pública y Foros Sectoriales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943600" y="6248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NI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228600" y="4267200"/>
            <a:ext cx="7391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AR" sz="1700" b="1"/>
          </a:p>
          <a:p>
            <a:pPr>
              <a:buFontTx/>
              <a:buChar char="•"/>
            </a:pPr>
            <a:r>
              <a:rPr lang="es-AR" sz="1700" b="1"/>
              <a:t>Diálogo Público Privado para la </a:t>
            </a:r>
            <a:r>
              <a:rPr lang="es-AR" b="1"/>
              <a:t>Modernización Institucional</a:t>
            </a:r>
          </a:p>
          <a:p>
            <a:pPr>
              <a:buFontTx/>
              <a:buChar char="•"/>
            </a:pPr>
            <a:r>
              <a:rPr lang="es-AR" sz="1700" b="1"/>
              <a:t>Formulación de Nuevos Proyectos, Estrategias y Políticas Publicas en Competitividad</a:t>
            </a:r>
          </a:p>
          <a:p>
            <a:pPr>
              <a:buFontTx/>
              <a:buChar char="•"/>
            </a:pPr>
            <a:r>
              <a:rPr lang="es-AR" sz="1700" b="1"/>
              <a:t>Enlaces a Mercados Regionales y Mundial</a:t>
            </a:r>
          </a:p>
          <a:p>
            <a:pPr>
              <a:buFontTx/>
              <a:buChar char="•"/>
            </a:pPr>
            <a:r>
              <a:rPr lang="es-AR" sz="1700" b="1"/>
              <a:t>Desarrollo de Capital Humano y Social</a:t>
            </a:r>
          </a:p>
          <a:p>
            <a:pPr>
              <a:buFontTx/>
              <a:buChar char="•"/>
            </a:pPr>
            <a:r>
              <a:rPr lang="es-AR" sz="1700" b="1"/>
              <a:t>Nuevas Iniciativas de Investigación/Desarrollo </a:t>
            </a:r>
          </a:p>
          <a:p>
            <a:pPr>
              <a:buFontTx/>
              <a:buChar char="•"/>
            </a:pPr>
            <a:r>
              <a:rPr lang="es-AR" sz="1700" b="1"/>
              <a:t>Visión común de Gobernabilidad para la Competitividad por parte de toda la Sociedad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257800" cy="609600"/>
          </a:xfrm>
        </p:spPr>
        <p:txBody>
          <a:bodyPr/>
          <a:lstStyle/>
          <a:p>
            <a:pPr algn="ctr"/>
            <a:r>
              <a:rPr lang="en-US" sz="2400" smtClean="0">
                <a:solidFill>
                  <a:schemeClr val="accent2"/>
                </a:solidFill>
              </a:rPr>
              <a:t>PANORAMA POR SECTORES </a:t>
            </a:r>
            <a:br>
              <a:rPr lang="en-US" sz="2400" smtClean="0">
                <a:solidFill>
                  <a:schemeClr val="accent2"/>
                </a:solidFill>
              </a:rPr>
            </a:br>
            <a:endParaRPr lang="en-US" sz="2400" smtClean="0">
              <a:solidFill>
                <a:schemeClr val="accent2"/>
              </a:solidFill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057400" y="33528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NI" b="1">
                <a:solidFill>
                  <a:srgbClr val="CC0000"/>
                </a:solidFill>
              </a:rPr>
              <a:t>Promueve el Diálogo entre Sectores</a:t>
            </a:r>
          </a:p>
        </p:txBody>
      </p:sp>
      <p:sp>
        <p:nvSpPr>
          <p:cNvPr id="27708" name="AutoShape 60"/>
          <p:cNvSpPr>
            <a:spLocks noChangeArrowheads="1"/>
          </p:cNvSpPr>
          <p:nvPr/>
        </p:nvSpPr>
        <p:spPr bwMode="auto">
          <a:xfrm rot="7933159">
            <a:off x="4472782" y="1318418"/>
            <a:ext cx="1733550" cy="468313"/>
          </a:xfrm>
          <a:prstGeom prst="leftArrow">
            <a:avLst>
              <a:gd name="adj1" fmla="val 50000"/>
              <a:gd name="adj2" fmla="val 9254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AutoShape 61"/>
          <p:cNvSpPr>
            <a:spLocks noChangeArrowheads="1"/>
          </p:cNvSpPr>
          <p:nvPr/>
        </p:nvSpPr>
        <p:spPr bwMode="auto">
          <a:xfrm>
            <a:off x="3143250" y="2687638"/>
            <a:ext cx="514350" cy="512762"/>
          </a:xfrm>
          <a:prstGeom prst="leftArrow">
            <a:avLst>
              <a:gd name="adj1" fmla="val 50000"/>
              <a:gd name="adj2" fmla="val 2507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304800" y="4114800"/>
            <a:ext cx="754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RESULTADOS: </a:t>
            </a:r>
            <a:r>
              <a:rPr lang="es-AR" sz="2400" b="1">
                <a:solidFill>
                  <a:schemeClr val="accent2"/>
                </a:solidFill>
              </a:rPr>
              <a:t>INICIATIVAS DE “CLUSTERS”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7712" name="AutoShape 64"/>
          <p:cNvSpPr>
            <a:spLocks noChangeArrowheads="1"/>
          </p:cNvSpPr>
          <p:nvPr/>
        </p:nvSpPr>
        <p:spPr bwMode="auto">
          <a:xfrm rot="9267635">
            <a:off x="4876800" y="1981200"/>
            <a:ext cx="1317625" cy="468313"/>
          </a:xfrm>
          <a:prstGeom prst="leftArrow">
            <a:avLst>
              <a:gd name="adj1" fmla="val 50000"/>
              <a:gd name="adj2" fmla="val 70339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BUSI_TXT_Asian_Cell_Business">
  <a:themeElements>
    <a:clrScheme name="">
      <a:dk1>
        <a:srgbClr val="000000"/>
      </a:dk1>
      <a:lt1>
        <a:srgbClr val="B2B2B2"/>
      </a:lt1>
      <a:dk2>
        <a:srgbClr val="000000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I_TXT_Asian_Cell_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I_TXT_Asian_Cell_Busin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I_TXT_Asian_Cell_Business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I_TXT_Asian_Cell_Business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1729</TotalTime>
  <Words>1882</Words>
  <Application>Microsoft Office PowerPoint</Application>
  <PresentationFormat>On-screen Show (4:3)</PresentationFormat>
  <Paragraphs>185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SimSun</vt:lpstr>
      <vt:lpstr>Wingdings</vt:lpstr>
      <vt:lpstr>Book Antiqua</vt:lpstr>
      <vt:lpstr>PPP_SBUSI_TXT_Asian_Cell_Business</vt:lpstr>
      <vt:lpstr>PBrush</vt:lpstr>
      <vt:lpstr> Iniciativa para el Fortalecimiento de la Capacidad Competitiva  (IFCC)  Guillermo Abaracon</vt:lpstr>
      <vt:lpstr>CONTENIDO DE LA PRESENTACION</vt:lpstr>
      <vt:lpstr>CUAL ES EL PROPOSITO DE LA IFCC EN LIDERAR UN PROCESO DE CONCERTACION</vt:lpstr>
      <vt:lpstr>CONTEXTO OPERATIVO DE LA IFCC</vt:lpstr>
      <vt:lpstr>QUE HACEMOS EN LA IFCC…  Para mejorar la Gobernabilidad para la Competitividad</vt:lpstr>
      <vt:lpstr>PROPOSITOS DE LA IFCC</vt:lpstr>
      <vt:lpstr>Slide 7</vt:lpstr>
      <vt:lpstr>Slide 8</vt:lpstr>
      <vt:lpstr>PANORAMA POR SECTORES  </vt:lpstr>
      <vt:lpstr>ASPECTOS OPERATIVOS DEL PROCESO DE CONCERTACION </vt:lpstr>
      <vt:lpstr>LA PARTICIPACION ACTIVA DE UNIVERSIDADES Y CENTROS DE INVESTIGACION: MAYOR PRESENCIA EN EL TERRITORIO</vt:lpstr>
      <vt:lpstr>PROYECTOS PILOTOS:  LA EXPERIENCIA EN COLOMBIA</vt:lpstr>
      <vt:lpstr>LA CONCERTACION ENTRE ACTORES, SECTORES E INSTITUCIONES</vt:lpstr>
      <vt:lpstr>COOPERACION INTERNACIONAL Y FILANTROPIA</vt:lpstr>
      <vt:lpstr>RESULTADOS INICIALES A NIVEL TERRITORIAL</vt:lpstr>
      <vt:lpstr>REFLEXIONES PRELIMINARES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CCBI</dc:creator>
  <cp:lastModifiedBy>anarod</cp:lastModifiedBy>
  <cp:revision>39</cp:revision>
  <dcterms:created xsi:type="dcterms:W3CDTF">2007-10-01T19:22:10Z</dcterms:created>
  <dcterms:modified xsi:type="dcterms:W3CDTF">2010-07-12T03:34:59Z</dcterms:modified>
</cp:coreProperties>
</file>