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39"/>
  </p:notesMasterIdLst>
  <p:handoutMasterIdLst>
    <p:handoutMasterId r:id="rId40"/>
  </p:handoutMasterIdLst>
  <p:sldIdLst>
    <p:sldId id="258" r:id="rId3"/>
    <p:sldId id="286" r:id="rId4"/>
    <p:sldId id="256" r:id="rId5"/>
    <p:sldId id="280" r:id="rId6"/>
    <p:sldId id="273" r:id="rId7"/>
    <p:sldId id="282" r:id="rId8"/>
    <p:sldId id="263" r:id="rId9"/>
    <p:sldId id="314" r:id="rId10"/>
    <p:sldId id="304" r:id="rId11"/>
    <p:sldId id="274" r:id="rId12"/>
    <p:sldId id="259" r:id="rId13"/>
    <p:sldId id="264" r:id="rId14"/>
    <p:sldId id="292" r:id="rId15"/>
    <p:sldId id="291" r:id="rId16"/>
    <p:sldId id="295" r:id="rId17"/>
    <p:sldId id="296" r:id="rId18"/>
    <p:sldId id="303" r:id="rId19"/>
    <p:sldId id="297" r:id="rId20"/>
    <p:sldId id="290" r:id="rId21"/>
    <p:sldId id="284" r:id="rId22"/>
    <p:sldId id="265" r:id="rId23"/>
    <p:sldId id="318" r:id="rId24"/>
    <p:sldId id="299" r:id="rId25"/>
    <p:sldId id="319" r:id="rId26"/>
    <p:sldId id="317" r:id="rId27"/>
    <p:sldId id="320" r:id="rId28"/>
    <p:sldId id="316" r:id="rId29"/>
    <p:sldId id="311" r:id="rId30"/>
    <p:sldId id="310" r:id="rId31"/>
    <p:sldId id="321" r:id="rId32"/>
    <p:sldId id="302" r:id="rId33"/>
    <p:sldId id="266" r:id="rId34"/>
    <p:sldId id="278" r:id="rId35"/>
    <p:sldId id="312" r:id="rId36"/>
    <p:sldId id="307" r:id="rId37"/>
    <p:sldId id="309" r:id="rId38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008FCB"/>
    <a:srgbClr val="006600"/>
    <a:srgbClr val="333300"/>
    <a:srgbClr val="FFFF00"/>
    <a:srgbClr val="EB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5" autoAdjust="0"/>
    <p:restoredTop sz="87849" autoAdjust="0"/>
  </p:normalViewPr>
  <p:slideViewPr>
    <p:cSldViewPr showGuides="1">
      <p:cViewPr varScale="1">
        <p:scale>
          <a:sx n="97" d="100"/>
          <a:sy n="97" d="100"/>
        </p:scale>
        <p:origin x="-3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Hidden Costs:  </a:t>
            </a:r>
            <a:r>
              <a:rPr lang="en-US" b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Hours spent per information worker</a:t>
            </a:r>
            <a:r>
              <a:rPr lang="en-US" b="0" baseline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per </a:t>
            </a:r>
            <a:r>
              <a:rPr lang="en-US" b="0" dirty="0" smtClean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week in U.S.           </a:t>
            </a:r>
            <a:endParaRPr lang="en-US" b="0" dirty="0"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c:rich>
      </c:tx>
      <c:layout>
        <c:manualLayout>
          <c:xMode val="edge"/>
          <c:yMode val="edge"/>
          <c:x val="0.1064992266591676"/>
          <c:y val="3.1914893617021406E-2"/>
        </c:manualLayout>
      </c:layout>
      <c:overlay val="0"/>
      <c:spPr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52567585301837727"/>
          <c:y val="0.17726063829787289"/>
          <c:w val="0.4594431946006749"/>
          <c:h val="0.7828457446808531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hours</c:v>
                </c:pt>
              </c:strCache>
            </c:strRef>
          </c:tx>
          <c:spPr>
            <a:ln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flat" dir="t"/>
            </a:scene3d>
            <a:sp3d prstMaterial="clear">
              <a:bevelT/>
              <a:bevelB/>
            </a:sp3d>
          </c:spPr>
          <c:invertIfNegative val="0"/>
          <c:cat>
            <c:strRef>
              <c:f>Sheet1!$A$2:$A$6</c:f>
              <c:strCache>
                <c:ptCount val="5"/>
                <c:pt idx="0">
                  <c:v>Searching for but not finding information</c:v>
                </c:pt>
                <c:pt idx="1">
                  <c:v>Recreating content</c:v>
                </c:pt>
                <c:pt idx="2">
                  <c:v>Publishing same information via multiple applications</c:v>
                </c:pt>
                <c:pt idx="3">
                  <c:v>Moving documents form one format to another</c:v>
                </c:pt>
                <c:pt idx="4">
                  <c:v>Searching for information*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3.5</c:v>
                </c:pt>
                <c:pt idx="1">
                  <c:v>3</c:v>
                </c:pt>
                <c:pt idx="2">
                  <c:v>2.8</c:v>
                </c:pt>
                <c:pt idx="3">
                  <c:v>2.4</c:v>
                </c:pt>
                <c:pt idx="4">
                  <c:v>9.6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32245888"/>
        <c:axId val="232284544"/>
      </c:barChart>
      <c:catAx>
        <c:axId val="232245888"/>
        <c:scaling>
          <c:orientation val="minMax"/>
        </c:scaling>
        <c:delete val="0"/>
        <c:axPos val="l"/>
        <c:majorTickMark val="none"/>
        <c:minorTickMark val="none"/>
        <c:tickLblPos val="nextTo"/>
        <c:txPr>
          <a:bodyPr/>
          <a:lstStyle/>
          <a:p>
            <a:pPr algn="just">
              <a:defRPr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pPr>
            <a:endParaRPr lang="en-US"/>
          </a:p>
        </c:txPr>
        <c:crossAx val="232284544"/>
        <c:crosses val="autoZero"/>
        <c:auto val="1"/>
        <c:lblAlgn val="ctr"/>
        <c:lblOffset val="100"/>
        <c:noMultiLvlLbl val="0"/>
      </c:catAx>
      <c:valAx>
        <c:axId val="2322845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2322458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AC29C4-4A3E-4C28-8E16-BDEF17DC34AB}" type="doc">
      <dgm:prSet loTypeId="urn:microsoft.com/office/officeart/2005/8/layout/cycle4#2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684A737D-EC12-4042-87A6-A88958DADFF5}">
      <dgm:prSet phldrT="[Text]"/>
      <dgm:spPr>
        <a:solidFill>
          <a:srgbClr val="C00000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Search Engine</a:t>
          </a:r>
          <a:endParaRPr lang="en-US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08A4AF-BB1D-4805-8727-5F9CA8DBF8AB}" type="parTrans" cxnId="{D10A2031-D889-4165-8873-55363F4339DC}">
      <dgm:prSet/>
      <dgm:spPr/>
      <dgm:t>
        <a:bodyPr/>
        <a:lstStyle/>
        <a:p>
          <a:endParaRPr lang="en-US"/>
        </a:p>
      </dgm:t>
    </dgm:pt>
    <dgm:pt modelId="{B4BBCC78-62A5-4E5C-84A3-9B26881E2CEF}" type="sibTrans" cxnId="{D10A2031-D889-4165-8873-55363F4339DC}">
      <dgm:prSet/>
      <dgm:spPr/>
      <dgm:t>
        <a:bodyPr/>
        <a:lstStyle/>
        <a:p>
          <a:endParaRPr lang="en-US"/>
        </a:p>
      </dgm:t>
    </dgm:pt>
    <dgm:pt modelId="{4631BA87-EFDB-40F7-8F40-50FD8F03EE20}">
      <dgm:prSet phldrT="[Text]"/>
      <dgm:spPr>
        <a:solidFill>
          <a:srgbClr val="FFFF00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Controlled Vocabulary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C8402-E0A0-497D-9416-B935ED6A7A8A}" type="parTrans" cxnId="{A05D0483-B43A-4B57-AF2B-31F0F18EEB5E}">
      <dgm:prSet/>
      <dgm:spPr/>
      <dgm:t>
        <a:bodyPr/>
        <a:lstStyle/>
        <a:p>
          <a:endParaRPr lang="en-US"/>
        </a:p>
      </dgm:t>
    </dgm:pt>
    <dgm:pt modelId="{915B5406-681A-4C5B-A4B8-244C72BA8B67}" type="sibTrans" cxnId="{A05D0483-B43A-4B57-AF2B-31F0F18EEB5E}">
      <dgm:prSet/>
      <dgm:spPr/>
      <dgm:t>
        <a:bodyPr/>
        <a:lstStyle/>
        <a:p>
          <a:endParaRPr lang="en-US"/>
        </a:p>
      </dgm:t>
    </dgm:pt>
    <dgm:pt modelId="{AA5A40C9-1177-47BF-864F-10E13B9B57BF}">
      <dgm:prSet phldrT="[Text]"/>
      <dgm:spPr>
        <a:solidFill>
          <a:srgbClr val="0066CC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Governance &amp; Management</a:t>
          </a:r>
        </a:p>
      </dgm:t>
    </dgm:pt>
    <dgm:pt modelId="{028BC3C0-92B3-4527-B1F0-90B5BACC87B0}" type="parTrans" cxnId="{5E586BEA-287C-43EB-A062-D123A841B3BF}">
      <dgm:prSet/>
      <dgm:spPr/>
      <dgm:t>
        <a:bodyPr/>
        <a:lstStyle/>
        <a:p>
          <a:endParaRPr lang="en-US"/>
        </a:p>
      </dgm:t>
    </dgm:pt>
    <dgm:pt modelId="{6CF0D495-0DF9-46FA-8B91-89F2DD127876}" type="sibTrans" cxnId="{5E586BEA-287C-43EB-A062-D123A841B3BF}">
      <dgm:prSet/>
      <dgm:spPr/>
      <dgm:t>
        <a:bodyPr/>
        <a:lstStyle/>
        <a:p>
          <a:endParaRPr lang="en-US"/>
        </a:p>
      </dgm:t>
    </dgm:pt>
    <dgm:pt modelId="{F744EE3A-B593-4D85-8FB8-B08B22768035}">
      <dgm:prSet phldrT="[Text]"/>
      <dgm:spPr>
        <a:solidFill>
          <a:srgbClr val="48B85B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r>
            <a: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Repository</a:t>
          </a:r>
        </a:p>
        <a:p>
          <a:r>
            <a:rPr lang="en-US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Platform</a:t>
          </a:r>
          <a:endParaRPr lang="en-US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999192-9D22-435B-9742-8D8196D2BB97}" type="parTrans" cxnId="{D1D5886C-EC1E-4232-A690-97F3D7F59820}">
      <dgm:prSet/>
      <dgm:spPr/>
      <dgm:t>
        <a:bodyPr/>
        <a:lstStyle/>
        <a:p>
          <a:endParaRPr lang="en-US"/>
        </a:p>
      </dgm:t>
    </dgm:pt>
    <dgm:pt modelId="{041828E5-9F61-4133-B731-A382D09A6F21}" type="sibTrans" cxnId="{D1D5886C-EC1E-4232-A690-97F3D7F59820}">
      <dgm:prSet/>
      <dgm:spPr/>
      <dgm:t>
        <a:bodyPr/>
        <a:lstStyle/>
        <a:p>
          <a:endParaRPr lang="en-US"/>
        </a:p>
      </dgm:t>
    </dgm:pt>
    <dgm:pt modelId="{00A8129E-08FD-4087-B394-5641732FE908}">
      <dgm:prSet phldrT="[Text]" custLinFactNeighborX="2309" custLinFactNeighborY="-2309"/>
      <dgm:spPr>
        <a:solidFill>
          <a:srgbClr val="48B85B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  <a:bevelB/>
        </a:sp3d>
      </dgm:spPr>
      <dgm:t>
        <a:bodyPr/>
        <a:lstStyle/>
        <a:p>
          <a:endParaRPr lang="en-US" dirty="0"/>
        </a:p>
      </dgm:t>
    </dgm:pt>
    <dgm:pt modelId="{FEBEDB91-4F48-42E9-86DF-335BCF277354}" type="parTrans" cxnId="{7942CC52-A2A6-42B5-8A3A-BC88BCDA8B60}">
      <dgm:prSet/>
      <dgm:spPr/>
      <dgm:t>
        <a:bodyPr/>
        <a:lstStyle/>
        <a:p>
          <a:endParaRPr lang="en-US"/>
        </a:p>
      </dgm:t>
    </dgm:pt>
    <dgm:pt modelId="{CCDB5588-4909-47DD-AFB5-70742F7BABEE}" type="sibTrans" cxnId="{7942CC52-A2A6-42B5-8A3A-BC88BCDA8B60}">
      <dgm:prSet/>
      <dgm:spPr/>
      <dgm:t>
        <a:bodyPr/>
        <a:lstStyle/>
        <a:p>
          <a:endParaRPr lang="en-US"/>
        </a:p>
      </dgm:t>
    </dgm:pt>
    <dgm:pt modelId="{32DAF378-EC43-42C1-B1DA-7AA3BFB2C283}" type="pres">
      <dgm:prSet presAssocID="{10AC29C4-4A3E-4C28-8E16-BDEF17DC34A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21F60D-ED6F-4D19-8FD0-0CEDFC4165C7}" type="pres">
      <dgm:prSet presAssocID="{10AC29C4-4A3E-4C28-8E16-BDEF17DC34AB}" presName="children" presStyleCnt="0"/>
      <dgm:spPr/>
    </dgm:pt>
    <dgm:pt modelId="{4A1B03A2-7473-4186-B7C2-645810951CC0}" type="pres">
      <dgm:prSet presAssocID="{10AC29C4-4A3E-4C28-8E16-BDEF17DC34AB}" presName="childPlaceholder" presStyleCnt="0"/>
      <dgm:spPr/>
    </dgm:pt>
    <dgm:pt modelId="{D10F9D87-5F17-45F8-9D33-A0023C6F0DE1}" type="pres">
      <dgm:prSet presAssocID="{10AC29C4-4A3E-4C28-8E16-BDEF17DC34AB}" presName="circle" presStyleCnt="0"/>
      <dgm:spPr/>
    </dgm:pt>
    <dgm:pt modelId="{0DAF02E3-5E64-452D-AFF7-5CBFF92AE2AF}" type="pres">
      <dgm:prSet presAssocID="{10AC29C4-4A3E-4C28-8E16-BDEF17DC34AB}" presName="quadrant1" presStyleLbl="node1" presStyleIdx="0" presStyleCnt="4" custLinFactNeighborX="2309" custLinFactNeighborY="23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2E0496-F666-45ED-B54A-7F730BC6C23D}" type="pres">
      <dgm:prSet presAssocID="{10AC29C4-4A3E-4C28-8E16-BDEF17DC34AB}" presName="quadrant2" presStyleLbl="node1" presStyleIdx="1" presStyleCnt="4" custLinFactNeighborX="-2309" custLinFactNeighborY="23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225712-3F05-4063-BFE3-5A49C3790D4C}" type="pres">
      <dgm:prSet presAssocID="{10AC29C4-4A3E-4C28-8E16-BDEF17DC34AB}" presName="quadrant3" presStyleLbl="node1" presStyleIdx="2" presStyleCnt="4" custLinFactNeighborX="-2309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A42F94-0C95-4AB2-B844-CDB56994BE1D}" type="pres">
      <dgm:prSet presAssocID="{10AC29C4-4A3E-4C28-8E16-BDEF17DC34AB}" presName="quadrant4" presStyleLbl="node1" presStyleIdx="3" presStyleCnt="4" custLinFactNeighborX="2309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5B4352-DAD1-42BF-A0B3-CBD7C9774598}" type="pres">
      <dgm:prSet presAssocID="{10AC29C4-4A3E-4C28-8E16-BDEF17DC34AB}" presName="quadrantPlaceholder" presStyleCnt="0"/>
      <dgm:spPr/>
    </dgm:pt>
    <dgm:pt modelId="{D0D17CB5-48D3-45F0-BFC3-D3F1C0843546}" type="pres">
      <dgm:prSet presAssocID="{10AC29C4-4A3E-4C28-8E16-BDEF17DC34AB}" presName="center1" presStyleLbl="fgShp" presStyleIdx="0" presStyleCnt="2" custLinFactX="300000" custLinFactNeighborX="326923" custLinFactNeighborY="-30769"/>
      <dgm:spPr>
        <a:noFill/>
        <a:ln>
          <a:noFill/>
        </a:ln>
      </dgm:spPr>
    </dgm:pt>
    <dgm:pt modelId="{0783CAFE-7671-4B90-B6B5-63C517CAD6DD}" type="pres">
      <dgm:prSet presAssocID="{10AC29C4-4A3E-4C28-8E16-BDEF17DC34AB}" presName="center2" presStyleLbl="fgShp" presStyleIdx="1" presStyleCnt="2" custLinFactX="300000" custLinFactNeighborX="301840" custLinFactNeighborY="-19231"/>
      <dgm:spPr>
        <a:noFill/>
        <a:ln>
          <a:noFill/>
        </a:ln>
      </dgm:spPr>
    </dgm:pt>
  </dgm:ptLst>
  <dgm:cxnLst>
    <dgm:cxn modelId="{7942CC52-A2A6-42B5-8A3A-BC88BCDA8B60}" srcId="{10AC29C4-4A3E-4C28-8E16-BDEF17DC34AB}" destId="{00A8129E-08FD-4087-B394-5641732FE908}" srcOrd="4" destOrd="0" parTransId="{FEBEDB91-4F48-42E9-86DF-335BCF277354}" sibTransId="{CCDB5588-4909-47DD-AFB5-70742F7BABEE}"/>
    <dgm:cxn modelId="{D1D5886C-EC1E-4232-A690-97F3D7F59820}" srcId="{10AC29C4-4A3E-4C28-8E16-BDEF17DC34AB}" destId="{F744EE3A-B593-4D85-8FB8-B08B22768035}" srcOrd="3" destOrd="0" parTransId="{10999192-9D22-435B-9742-8D8196D2BB97}" sibTransId="{041828E5-9F61-4133-B731-A382D09A6F21}"/>
    <dgm:cxn modelId="{706DC2B8-9804-46AC-8BF8-66A45509CEF8}" type="presOf" srcId="{684A737D-EC12-4042-87A6-A88958DADFF5}" destId="{0DAF02E3-5E64-452D-AFF7-5CBFF92AE2AF}" srcOrd="0" destOrd="0" presId="urn:microsoft.com/office/officeart/2005/8/layout/cycle4#2"/>
    <dgm:cxn modelId="{5E586BEA-287C-43EB-A062-D123A841B3BF}" srcId="{10AC29C4-4A3E-4C28-8E16-BDEF17DC34AB}" destId="{AA5A40C9-1177-47BF-864F-10E13B9B57BF}" srcOrd="2" destOrd="0" parTransId="{028BC3C0-92B3-4527-B1F0-90B5BACC87B0}" sibTransId="{6CF0D495-0DF9-46FA-8B91-89F2DD127876}"/>
    <dgm:cxn modelId="{A05D0483-B43A-4B57-AF2B-31F0F18EEB5E}" srcId="{10AC29C4-4A3E-4C28-8E16-BDEF17DC34AB}" destId="{4631BA87-EFDB-40F7-8F40-50FD8F03EE20}" srcOrd="1" destOrd="0" parTransId="{949C8402-E0A0-497D-9416-B935ED6A7A8A}" sibTransId="{915B5406-681A-4C5B-A4B8-244C72BA8B67}"/>
    <dgm:cxn modelId="{21CCD8EC-258C-48D1-BEB1-F5DD67C20704}" type="presOf" srcId="{F744EE3A-B593-4D85-8FB8-B08B22768035}" destId="{A5A42F94-0C95-4AB2-B844-CDB56994BE1D}" srcOrd="0" destOrd="0" presId="urn:microsoft.com/office/officeart/2005/8/layout/cycle4#2"/>
    <dgm:cxn modelId="{3E4C5604-85D5-4E47-AB56-1322A2E2AB82}" type="presOf" srcId="{10AC29C4-4A3E-4C28-8E16-BDEF17DC34AB}" destId="{32DAF378-EC43-42C1-B1DA-7AA3BFB2C283}" srcOrd="0" destOrd="0" presId="urn:microsoft.com/office/officeart/2005/8/layout/cycle4#2"/>
    <dgm:cxn modelId="{DC98046C-F593-4BB4-8AC4-358116139FAB}" type="presOf" srcId="{AA5A40C9-1177-47BF-864F-10E13B9B57BF}" destId="{FE225712-3F05-4063-BFE3-5A49C3790D4C}" srcOrd="0" destOrd="0" presId="urn:microsoft.com/office/officeart/2005/8/layout/cycle4#2"/>
    <dgm:cxn modelId="{D10A2031-D889-4165-8873-55363F4339DC}" srcId="{10AC29C4-4A3E-4C28-8E16-BDEF17DC34AB}" destId="{684A737D-EC12-4042-87A6-A88958DADFF5}" srcOrd="0" destOrd="0" parTransId="{1008A4AF-BB1D-4805-8727-5F9CA8DBF8AB}" sibTransId="{B4BBCC78-62A5-4E5C-84A3-9B26881E2CEF}"/>
    <dgm:cxn modelId="{DCCD6BE7-C956-420D-8D12-3E8C2C73D3C6}" type="presOf" srcId="{4631BA87-EFDB-40F7-8F40-50FD8F03EE20}" destId="{692E0496-F666-45ED-B54A-7F730BC6C23D}" srcOrd="0" destOrd="0" presId="urn:microsoft.com/office/officeart/2005/8/layout/cycle4#2"/>
    <dgm:cxn modelId="{60B7CAF3-977E-430C-ABAD-F13742FDD0A3}" type="presParOf" srcId="{32DAF378-EC43-42C1-B1DA-7AA3BFB2C283}" destId="{9421F60D-ED6F-4D19-8FD0-0CEDFC4165C7}" srcOrd="0" destOrd="0" presId="urn:microsoft.com/office/officeart/2005/8/layout/cycle4#2"/>
    <dgm:cxn modelId="{F11B4112-C16D-40B0-8232-3285BD4D833D}" type="presParOf" srcId="{9421F60D-ED6F-4D19-8FD0-0CEDFC4165C7}" destId="{4A1B03A2-7473-4186-B7C2-645810951CC0}" srcOrd="0" destOrd="0" presId="urn:microsoft.com/office/officeart/2005/8/layout/cycle4#2"/>
    <dgm:cxn modelId="{E981CEC7-EEFA-4BB5-86BC-F7848708BA0C}" type="presParOf" srcId="{32DAF378-EC43-42C1-B1DA-7AA3BFB2C283}" destId="{D10F9D87-5F17-45F8-9D33-A0023C6F0DE1}" srcOrd="1" destOrd="0" presId="urn:microsoft.com/office/officeart/2005/8/layout/cycle4#2"/>
    <dgm:cxn modelId="{3CE1445F-696A-4D56-8004-86EE72B4E4BA}" type="presParOf" srcId="{D10F9D87-5F17-45F8-9D33-A0023C6F0DE1}" destId="{0DAF02E3-5E64-452D-AFF7-5CBFF92AE2AF}" srcOrd="0" destOrd="0" presId="urn:microsoft.com/office/officeart/2005/8/layout/cycle4#2"/>
    <dgm:cxn modelId="{08B97F44-3B91-4114-BAE8-38640FE11199}" type="presParOf" srcId="{D10F9D87-5F17-45F8-9D33-A0023C6F0DE1}" destId="{692E0496-F666-45ED-B54A-7F730BC6C23D}" srcOrd="1" destOrd="0" presId="urn:microsoft.com/office/officeart/2005/8/layout/cycle4#2"/>
    <dgm:cxn modelId="{91CDC2A9-446E-4CC1-9C69-3227F2CA6241}" type="presParOf" srcId="{D10F9D87-5F17-45F8-9D33-A0023C6F0DE1}" destId="{FE225712-3F05-4063-BFE3-5A49C3790D4C}" srcOrd="2" destOrd="0" presId="urn:microsoft.com/office/officeart/2005/8/layout/cycle4#2"/>
    <dgm:cxn modelId="{820B176B-0DD3-489B-826F-9417F665EB5F}" type="presParOf" srcId="{D10F9D87-5F17-45F8-9D33-A0023C6F0DE1}" destId="{A5A42F94-0C95-4AB2-B844-CDB56994BE1D}" srcOrd="3" destOrd="0" presId="urn:microsoft.com/office/officeart/2005/8/layout/cycle4#2"/>
    <dgm:cxn modelId="{1623298F-5095-4213-B524-B9C137A15C64}" type="presParOf" srcId="{D10F9D87-5F17-45F8-9D33-A0023C6F0DE1}" destId="{FD5B4352-DAD1-42BF-A0B3-CBD7C9774598}" srcOrd="4" destOrd="0" presId="urn:microsoft.com/office/officeart/2005/8/layout/cycle4#2"/>
    <dgm:cxn modelId="{2FDB3112-712C-4942-9D0A-2E4663141829}" type="presParOf" srcId="{32DAF378-EC43-42C1-B1DA-7AA3BFB2C283}" destId="{D0D17CB5-48D3-45F0-BFC3-D3F1C0843546}" srcOrd="2" destOrd="0" presId="urn:microsoft.com/office/officeart/2005/8/layout/cycle4#2"/>
    <dgm:cxn modelId="{CB7D2C54-2A50-448F-8E2B-216DAD4C004D}" type="presParOf" srcId="{32DAF378-EC43-42C1-B1DA-7AA3BFB2C283}" destId="{0783CAFE-7671-4B90-B6B5-63C517CAD6DD}" srcOrd="3" destOrd="0" presId="urn:microsoft.com/office/officeart/2005/8/layout/cycle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2E66AE3-C965-42B1-B826-1A83F56B596F}" type="doc">
      <dgm:prSet loTypeId="urn:microsoft.com/office/officeart/2005/8/layout/hierarchy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1DF985-F419-4197-9354-180E1B17D0F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</a:t>
          </a:r>
          <a:endParaRPr lang="en-US" sz="5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CB731-67C3-48A3-8C38-3E240CF9AC17}" type="parTrans" cxnId="{7C235E27-A28E-4DF3-9F1D-9E111E3B51D6}">
      <dgm:prSet/>
      <dgm:spPr/>
      <dgm:t>
        <a:bodyPr/>
        <a:lstStyle/>
        <a:p>
          <a:endParaRPr lang="en-US"/>
        </a:p>
      </dgm:t>
    </dgm:pt>
    <dgm:pt modelId="{22156B73-8859-4957-BD23-7D6CD0443E30}" type="sibTrans" cxnId="{7C235E27-A28E-4DF3-9F1D-9E111E3B51D6}">
      <dgm:prSet/>
      <dgm:spPr/>
      <dgm:t>
        <a:bodyPr/>
        <a:lstStyle/>
        <a:p>
          <a:endParaRPr lang="en-US"/>
        </a:p>
      </dgm:t>
    </dgm:pt>
    <dgm:pt modelId="{C4BA6223-7291-4E9E-AC61-309C80C70D2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Sustainability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1E520-4EFB-4BB0-BD38-D0EACB13F883}" type="parTrans" cxnId="{21F82741-D3FE-4DD2-91D0-6003E8FC738F}">
      <dgm:prSet/>
      <dgm:spPr/>
      <dgm:t>
        <a:bodyPr/>
        <a:lstStyle/>
        <a:p>
          <a:endParaRPr lang="en-US"/>
        </a:p>
      </dgm:t>
    </dgm:pt>
    <dgm:pt modelId="{C7566C7B-9E65-4D55-8C32-5FACD4CF6D31}" type="sibTrans" cxnId="{21F82741-D3FE-4DD2-91D0-6003E8FC738F}">
      <dgm:prSet/>
      <dgm:spPr/>
      <dgm:t>
        <a:bodyPr/>
        <a:lstStyle/>
        <a:p>
          <a:endParaRPr lang="en-US"/>
        </a:p>
      </dgm:t>
    </dgm:pt>
    <dgm:pt modelId="{9A7F4B3D-9FD0-4E2D-B7F1-6320F0DB2A9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Validation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97753-B87C-40C0-AA3F-4FD9DCDE1479}" type="parTrans" cxnId="{7869CA3B-5D10-4643-BF57-942AC652ED2A}">
      <dgm:prSet/>
      <dgm:spPr/>
      <dgm:t>
        <a:bodyPr/>
        <a:lstStyle/>
        <a:p>
          <a:endParaRPr lang="en-US"/>
        </a:p>
      </dgm:t>
    </dgm:pt>
    <dgm:pt modelId="{244A8ECF-CD72-42FB-B0BF-BE45D6B8E89E}" type="sibTrans" cxnId="{7869CA3B-5D10-4643-BF57-942AC652ED2A}">
      <dgm:prSet/>
      <dgm:spPr/>
      <dgm:t>
        <a:bodyPr/>
        <a:lstStyle/>
        <a:p>
          <a:endParaRPr lang="en-US"/>
        </a:p>
      </dgm:t>
    </dgm:pt>
    <dgm:pt modelId="{300B35E4-6EC9-44FE-9BF8-9D0C0B2E9957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0CE7E2-617B-41D6-80B4-FFC4AC3378D2}" type="parTrans" cxnId="{ECCE009E-97FA-46A3-A900-CE8B077B4420}">
      <dgm:prSet/>
      <dgm:spPr/>
      <dgm:t>
        <a:bodyPr/>
        <a:lstStyle/>
        <a:p>
          <a:endParaRPr lang="en-US"/>
        </a:p>
      </dgm:t>
    </dgm:pt>
    <dgm:pt modelId="{C1C74DAE-9E11-4EEB-84DA-836002F5D198}" type="sibTrans" cxnId="{ECCE009E-97FA-46A3-A900-CE8B077B4420}">
      <dgm:prSet/>
      <dgm:spPr/>
      <dgm:t>
        <a:bodyPr/>
        <a:lstStyle/>
        <a:p>
          <a:endParaRPr lang="en-US"/>
        </a:p>
      </dgm:t>
    </dgm:pt>
    <dgm:pt modelId="{2619883F-AB06-4F1D-A7AA-9649775E1A9D}" type="pres">
      <dgm:prSet presAssocID="{42E66AE3-C965-42B1-B826-1A83F56B596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8AEA83-A0F0-4E63-A720-53487B4D7F2C}" type="pres">
      <dgm:prSet presAssocID="{F31DF985-F419-4197-9354-180E1B17D0F3}" presName="vertOne" presStyleCnt="0"/>
      <dgm:spPr/>
    </dgm:pt>
    <dgm:pt modelId="{3CD05E6A-1CD3-484D-9E18-AB08E891EAE1}" type="pres">
      <dgm:prSet presAssocID="{F31DF985-F419-4197-9354-180E1B17D0F3}" presName="txOne" presStyleLbl="node0" presStyleIdx="0" presStyleCnt="1" custScaleX="93893" custScaleY="20298" custLinFactNeighborX="-444" custLinFactNeighborY="5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85C06-3953-4373-856D-45B0DADFFC1A}" type="pres">
      <dgm:prSet presAssocID="{F31DF985-F419-4197-9354-180E1B17D0F3}" presName="parTransOne" presStyleCnt="0"/>
      <dgm:spPr/>
    </dgm:pt>
    <dgm:pt modelId="{6DE106BF-4BB1-46F7-938A-6E7047247A14}" type="pres">
      <dgm:prSet presAssocID="{F31DF985-F419-4197-9354-180E1B17D0F3}" presName="horzOne" presStyleCnt="0"/>
      <dgm:spPr/>
    </dgm:pt>
    <dgm:pt modelId="{40043D58-F50D-486D-B90E-5A092DEDA145}" type="pres">
      <dgm:prSet presAssocID="{C4BA6223-7291-4E9E-AC61-309C80C70D2C}" presName="vertTwo" presStyleCnt="0"/>
      <dgm:spPr/>
    </dgm:pt>
    <dgm:pt modelId="{E76BC5D5-FC08-4D64-ACE1-EF6114BDA940}" type="pres">
      <dgm:prSet presAssocID="{C4BA6223-7291-4E9E-AC61-309C80C70D2C}" presName="txTwo" presStyleLbl="node2" presStyleIdx="0" presStyleCnt="3" custScaleX="78377" custScaleY="24986" custLinFactNeighborX="6846" custLinFactNeighborY="-193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75B35-D88B-489B-896E-78CB140F9588}" type="pres">
      <dgm:prSet presAssocID="{C4BA6223-7291-4E9E-AC61-309C80C70D2C}" presName="horzTwo" presStyleCnt="0"/>
      <dgm:spPr/>
    </dgm:pt>
    <dgm:pt modelId="{7E67EA9C-4C65-4812-854C-C55C54CEADC8}" type="pres">
      <dgm:prSet presAssocID="{C7566C7B-9E65-4D55-8C32-5FACD4CF6D31}" presName="sibSpaceTwo" presStyleCnt="0"/>
      <dgm:spPr/>
    </dgm:pt>
    <dgm:pt modelId="{75FA5658-1F99-402E-9ECA-F07B3446B6C3}" type="pres">
      <dgm:prSet presAssocID="{300B35E4-6EC9-44FE-9BF8-9D0C0B2E9957}" presName="vertTwo" presStyleCnt="0"/>
      <dgm:spPr/>
    </dgm:pt>
    <dgm:pt modelId="{01CC0420-0E58-4275-B20B-23D41184A36D}" type="pres">
      <dgm:prSet presAssocID="{300B35E4-6EC9-44FE-9BF8-9D0C0B2E9957}" presName="txTwo" presStyleLbl="node2" presStyleIdx="1" presStyleCnt="3" custScaleX="86573" custScaleY="29514" custLinFactNeighborX="1955" custLinFactNeighborY="2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624B11-59A6-4640-BD67-844CB2930015}" type="pres">
      <dgm:prSet presAssocID="{300B35E4-6EC9-44FE-9BF8-9D0C0B2E9957}" presName="horzTwo" presStyleCnt="0"/>
      <dgm:spPr/>
    </dgm:pt>
    <dgm:pt modelId="{3C066037-E0CA-47D1-BF1F-8AB5A3BDAC08}" type="pres">
      <dgm:prSet presAssocID="{C1C74DAE-9E11-4EEB-84DA-836002F5D198}" presName="sibSpaceTwo" presStyleCnt="0"/>
      <dgm:spPr/>
    </dgm:pt>
    <dgm:pt modelId="{D58549F2-6B4C-416D-B3C2-7DF3C140D4D6}" type="pres">
      <dgm:prSet presAssocID="{9A7F4B3D-9FD0-4E2D-B7F1-6320F0DB2A93}" presName="vertTwo" presStyleCnt="0"/>
      <dgm:spPr/>
    </dgm:pt>
    <dgm:pt modelId="{69809737-95B2-4E9A-960F-E7626F6FEA35}" type="pres">
      <dgm:prSet presAssocID="{9A7F4B3D-9FD0-4E2D-B7F1-6320F0DB2A93}" presName="txTwo" presStyleLbl="node2" presStyleIdx="2" presStyleCnt="3" custScaleX="80565" custScaleY="35503" custLinFactNeighborX="-3361" custLinFactNeighborY="9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71D24-B76A-4A66-9F28-9CB06159AD61}" type="pres">
      <dgm:prSet presAssocID="{9A7F4B3D-9FD0-4E2D-B7F1-6320F0DB2A93}" presName="horzTwo" presStyleCnt="0"/>
      <dgm:spPr/>
    </dgm:pt>
  </dgm:ptLst>
  <dgm:cxnLst>
    <dgm:cxn modelId="{8D775B15-2350-4C6C-841E-9BBAD2BE0A0B}" type="presOf" srcId="{300B35E4-6EC9-44FE-9BF8-9D0C0B2E9957}" destId="{01CC0420-0E58-4275-B20B-23D41184A36D}" srcOrd="0" destOrd="0" presId="urn:microsoft.com/office/officeart/2005/8/layout/hierarchy4"/>
    <dgm:cxn modelId="{74967432-0174-48E3-9F3E-68F37C50528D}" type="presOf" srcId="{C4BA6223-7291-4E9E-AC61-309C80C70D2C}" destId="{E76BC5D5-FC08-4D64-ACE1-EF6114BDA940}" srcOrd="0" destOrd="0" presId="urn:microsoft.com/office/officeart/2005/8/layout/hierarchy4"/>
    <dgm:cxn modelId="{AFB6EFDD-ED36-4C3A-A349-73A9AEC67DDD}" type="presOf" srcId="{9A7F4B3D-9FD0-4E2D-B7F1-6320F0DB2A93}" destId="{69809737-95B2-4E9A-960F-E7626F6FEA35}" srcOrd="0" destOrd="0" presId="urn:microsoft.com/office/officeart/2005/8/layout/hierarchy4"/>
    <dgm:cxn modelId="{7869CA3B-5D10-4643-BF57-942AC652ED2A}" srcId="{F31DF985-F419-4197-9354-180E1B17D0F3}" destId="{9A7F4B3D-9FD0-4E2D-B7F1-6320F0DB2A93}" srcOrd="2" destOrd="0" parTransId="{DBC97753-B87C-40C0-AA3F-4FD9DCDE1479}" sibTransId="{244A8ECF-CD72-42FB-B0BF-BE45D6B8E89E}"/>
    <dgm:cxn modelId="{258AC1EF-B2A6-44DB-9A20-2E943C5BCE77}" type="presOf" srcId="{42E66AE3-C965-42B1-B826-1A83F56B596F}" destId="{2619883F-AB06-4F1D-A7AA-9649775E1A9D}" srcOrd="0" destOrd="0" presId="urn:microsoft.com/office/officeart/2005/8/layout/hierarchy4"/>
    <dgm:cxn modelId="{21F82741-D3FE-4DD2-91D0-6003E8FC738F}" srcId="{F31DF985-F419-4197-9354-180E1B17D0F3}" destId="{C4BA6223-7291-4E9E-AC61-309C80C70D2C}" srcOrd="0" destOrd="0" parTransId="{82D1E520-4EFB-4BB0-BD38-D0EACB13F883}" sibTransId="{C7566C7B-9E65-4D55-8C32-5FACD4CF6D31}"/>
    <dgm:cxn modelId="{64D957DB-5992-4977-8909-957D1BC1ECA2}" type="presOf" srcId="{F31DF985-F419-4197-9354-180E1B17D0F3}" destId="{3CD05E6A-1CD3-484D-9E18-AB08E891EAE1}" srcOrd="0" destOrd="0" presId="urn:microsoft.com/office/officeart/2005/8/layout/hierarchy4"/>
    <dgm:cxn modelId="{7C235E27-A28E-4DF3-9F1D-9E111E3B51D6}" srcId="{42E66AE3-C965-42B1-B826-1A83F56B596F}" destId="{F31DF985-F419-4197-9354-180E1B17D0F3}" srcOrd="0" destOrd="0" parTransId="{B9CCB731-67C3-48A3-8C38-3E240CF9AC17}" sibTransId="{22156B73-8859-4957-BD23-7D6CD0443E30}"/>
    <dgm:cxn modelId="{ECCE009E-97FA-46A3-A900-CE8B077B4420}" srcId="{F31DF985-F419-4197-9354-180E1B17D0F3}" destId="{300B35E4-6EC9-44FE-9BF8-9D0C0B2E9957}" srcOrd="1" destOrd="0" parTransId="{040CE7E2-617B-41D6-80B4-FFC4AC3378D2}" sibTransId="{C1C74DAE-9E11-4EEB-84DA-836002F5D198}"/>
    <dgm:cxn modelId="{3B1C1EAD-DFDE-432D-9409-A1AFBBD3CD1A}" type="presParOf" srcId="{2619883F-AB06-4F1D-A7AA-9649775E1A9D}" destId="{A58AEA83-A0F0-4E63-A720-53487B4D7F2C}" srcOrd="0" destOrd="0" presId="urn:microsoft.com/office/officeart/2005/8/layout/hierarchy4"/>
    <dgm:cxn modelId="{F64ED369-E264-4E9F-8E85-EC92B4A48A0D}" type="presParOf" srcId="{A58AEA83-A0F0-4E63-A720-53487B4D7F2C}" destId="{3CD05E6A-1CD3-484D-9E18-AB08E891EAE1}" srcOrd="0" destOrd="0" presId="urn:microsoft.com/office/officeart/2005/8/layout/hierarchy4"/>
    <dgm:cxn modelId="{30D5E15C-3530-48DC-B866-1F83477396EB}" type="presParOf" srcId="{A58AEA83-A0F0-4E63-A720-53487B4D7F2C}" destId="{62E85C06-3953-4373-856D-45B0DADFFC1A}" srcOrd="1" destOrd="0" presId="urn:microsoft.com/office/officeart/2005/8/layout/hierarchy4"/>
    <dgm:cxn modelId="{F15B7408-E48C-49BD-A3FE-D17265A9B594}" type="presParOf" srcId="{A58AEA83-A0F0-4E63-A720-53487B4D7F2C}" destId="{6DE106BF-4BB1-46F7-938A-6E7047247A14}" srcOrd="2" destOrd="0" presId="urn:microsoft.com/office/officeart/2005/8/layout/hierarchy4"/>
    <dgm:cxn modelId="{9FCD807B-EDF2-4ECA-AE16-016DFADF761C}" type="presParOf" srcId="{6DE106BF-4BB1-46F7-938A-6E7047247A14}" destId="{40043D58-F50D-486D-B90E-5A092DEDA145}" srcOrd="0" destOrd="0" presId="urn:microsoft.com/office/officeart/2005/8/layout/hierarchy4"/>
    <dgm:cxn modelId="{4AE4E40B-CB07-4DFC-9A7F-BD7B3AA63587}" type="presParOf" srcId="{40043D58-F50D-486D-B90E-5A092DEDA145}" destId="{E76BC5D5-FC08-4D64-ACE1-EF6114BDA940}" srcOrd="0" destOrd="0" presId="urn:microsoft.com/office/officeart/2005/8/layout/hierarchy4"/>
    <dgm:cxn modelId="{A2A1C595-BD00-40B4-B337-23860458D994}" type="presParOf" srcId="{40043D58-F50D-486D-B90E-5A092DEDA145}" destId="{08775B35-D88B-489B-896E-78CB140F9588}" srcOrd="1" destOrd="0" presId="urn:microsoft.com/office/officeart/2005/8/layout/hierarchy4"/>
    <dgm:cxn modelId="{F4D34D7A-09CD-4B18-B2F7-B6EB204EA4BD}" type="presParOf" srcId="{6DE106BF-4BB1-46F7-938A-6E7047247A14}" destId="{7E67EA9C-4C65-4812-854C-C55C54CEADC8}" srcOrd="1" destOrd="0" presId="urn:microsoft.com/office/officeart/2005/8/layout/hierarchy4"/>
    <dgm:cxn modelId="{AFC63EC2-9F95-42CE-B95B-C6E935CD9877}" type="presParOf" srcId="{6DE106BF-4BB1-46F7-938A-6E7047247A14}" destId="{75FA5658-1F99-402E-9ECA-F07B3446B6C3}" srcOrd="2" destOrd="0" presId="urn:microsoft.com/office/officeart/2005/8/layout/hierarchy4"/>
    <dgm:cxn modelId="{4974163D-C020-4BDD-836D-866654050B98}" type="presParOf" srcId="{75FA5658-1F99-402E-9ECA-F07B3446B6C3}" destId="{01CC0420-0E58-4275-B20B-23D41184A36D}" srcOrd="0" destOrd="0" presId="urn:microsoft.com/office/officeart/2005/8/layout/hierarchy4"/>
    <dgm:cxn modelId="{CB5721B1-3CB9-4A9F-A44C-FAE3CEB7175B}" type="presParOf" srcId="{75FA5658-1F99-402E-9ECA-F07B3446B6C3}" destId="{76624B11-59A6-4640-BD67-844CB2930015}" srcOrd="1" destOrd="0" presId="urn:microsoft.com/office/officeart/2005/8/layout/hierarchy4"/>
    <dgm:cxn modelId="{3EC4CAF7-5E57-4D91-8C2C-501FE8985282}" type="presParOf" srcId="{6DE106BF-4BB1-46F7-938A-6E7047247A14}" destId="{3C066037-E0CA-47D1-BF1F-8AB5A3BDAC08}" srcOrd="3" destOrd="0" presId="urn:microsoft.com/office/officeart/2005/8/layout/hierarchy4"/>
    <dgm:cxn modelId="{FC2A8736-D993-481B-B4AC-9AD6BEECD4D4}" type="presParOf" srcId="{6DE106BF-4BB1-46F7-938A-6E7047247A14}" destId="{D58549F2-6B4C-416D-B3C2-7DF3C140D4D6}" srcOrd="4" destOrd="0" presId="urn:microsoft.com/office/officeart/2005/8/layout/hierarchy4"/>
    <dgm:cxn modelId="{166674CA-461D-417A-93DA-921067B74FAB}" type="presParOf" srcId="{D58549F2-6B4C-416D-B3C2-7DF3C140D4D6}" destId="{69809737-95B2-4E9A-960F-E7626F6FEA35}" srcOrd="0" destOrd="0" presId="urn:microsoft.com/office/officeart/2005/8/layout/hierarchy4"/>
    <dgm:cxn modelId="{B24E107D-7513-4A3A-8665-CCB5AC1129BA}" type="presParOf" srcId="{D58549F2-6B4C-416D-B3C2-7DF3C140D4D6}" destId="{DFB71D24-B76A-4A66-9F28-9CB06159AD6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E66AE3-C965-42B1-B826-1A83F56B596F}" type="doc">
      <dgm:prSet loTypeId="urn:microsoft.com/office/officeart/2005/8/layout/hierarchy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1DF985-F419-4197-9354-180E1B17D0F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</a:t>
          </a:r>
          <a:endParaRPr lang="en-US" sz="5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CB731-67C3-48A3-8C38-3E240CF9AC17}" type="parTrans" cxnId="{7C235E27-A28E-4DF3-9F1D-9E111E3B51D6}">
      <dgm:prSet/>
      <dgm:spPr/>
      <dgm:t>
        <a:bodyPr/>
        <a:lstStyle/>
        <a:p>
          <a:endParaRPr lang="en-US"/>
        </a:p>
      </dgm:t>
    </dgm:pt>
    <dgm:pt modelId="{22156B73-8859-4957-BD23-7D6CD0443E30}" type="sibTrans" cxnId="{7C235E27-A28E-4DF3-9F1D-9E111E3B51D6}">
      <dgm:prSet/>
      <dgm:spPr/>
      <dgm:t>
        <a:bodyPr/>
        <a:lstStyle/>
        <a:p>
          <a:endParaRPr lang="en-US"/>
        </a:p>
      </dgm:t>
    </dgm:pt>
    <dgm:pt modelId="{C4BA6223-7291-4E9E-AC61-309C80C70D2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Sustainability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1E520-4EFB-4BB0-BD38-D0EACB13F883}" type="parTrans" cxnId="{21F82741-D3FE-4DD2-91D0-6003E8FC738F}">
      <dgm:prSet/>
      <dgm:spPr/>
      <dgm:t>
        <a:bodyPr/>
        <a:lstStyle/>
        <a:p>
          <a:endParaRPr lang="en-US"/>
        </a:p>
      </dgm:t>
    </dgm:pt>
    <dgm:pt modelId="{C7566C7B-9E65-4D55-8C32-5FACD4CF6D31}" type="sibTrans" cxnId="{21F82741-D3FE-4DD2-91D0-6003E8FC738F}">
      <dgm:prSet/>
      <dgm:spPr/>
      <dgm:t>
        <a:bodyPr/>
        <a:lstStyle/>
        <a:p>
          <a:endParaRPr lang="en-US"/>
        </a:p>
      </dgm:t>
    </dgm:pt>
    <dgm:pt modelId="{9A7F4B3D-9FD0-4E2D-B7F1-6320F0DB2A9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Validation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97753-B87C-40C0-AA3F-4FD9DCDE1479}" type="parTrans" cxnId="{7869CA3B-5D10-4643-BF57-942AC652ED2A}">
      <dgm:prSet/>
      <dgm:spPr/>
      <dgm:t>
        <a:bodyPr/>
        <a:lstStyle/>
        <a:p>
          <a:endParaRPr lang="en-US"/>
        </a:p>
      </dgm:t>
    </dgm:pt>
    <dgm:pt modelId="{244A8ECF-CD72-42FB-B0BF-BE45D6B8E89E}" type="sibTrans" cxnId="{7869CA3B-5D10-4643-BF57-942AC652ED2A}">
      <dgm:prSet/>
      <dgm:spPr/>
      <dgm:t>
        <a:bodyPr/>
        <a:lstStyle/>
        <a:p>
          <a:endParaRPr lang="en-US"/>
        </a:p>
      </dgm:t>
    </dgm:pt>
    <dgm:pt modelId="{300B35E4-6EC9-44FE-9BF8-9D0C0B2E9957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0CE7E2-617B-41D6-80B4-FFC4AC3378D2}" type="parTrans" cxnId="{ECCE009E-97FA-46A3-A900-CE8B077B4420}">
      <dgm:prSet/>
      <dgm:spPr/>
      <dgm:t>
        <a:bodyPr/>
        <a:lstStyle/>
        <a:p>
          <a:endParaRPr lang="en-US"/>
        </a:p>
      </dgm:t>
    </dgm:pt>
    <dgm:pt modelId="{C1C74DAE-9E11-4EEB-84DA-836002F5D198}" type="sibTrans" cxnId="{ECCE009E-97FA-46A3-A900-CE8B077B4420}">
      <dgm:prSet/>
      <dgm:spPr/>
      <dgm:t>
        <a:bodyPr/>
        <a:lstStyle/>
        <a:p>
          <a:endParaRPr lang="en-US"/>
        </a:p>
      </dgm:t>
    </dgm:pt>
    <dgm:pt modelId="{2619883F-AB06-4F1D-A7AA-9649775E1A9D}" type="pres">
      <dgm:prSet presAssocID="{42E66AE3-C965-42B1-B826-1A83F56B596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8AEA83-A0F0-4E63-A720-53487B4D7F2C}" type="pres">
      <dgm:prSet presAssocID="{F31DF985-F419-4197-9354-180E1B17D0F3}" presName="vertOne" presStyleCnt="0"/>
      <dgm:spPr/>
    </dgm:pt>
    <dgm:pt modelId="{3CD05E6A-1CD3-484D-9E18-AB08E891EAE1}" type="pres">
      <dgm:prSet presAssocID="{F31DF985-F419-4197-9354-180E1B17D0F3}" presName="txOne" presStyleLbl="node0" presStyleIdx="0" presStyleCnt="1" custScaleX="93893" custScaleY="20298" custLinFactNeighborX="-444" custLinFactNeighborY="5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85C06-3953-4373-856D-45B0DADFFC1A}" type="pres">
      <dgm:prSet presAssocID="{F31DF985-F419-4197-9354-180E1B17D0F3}" presName="parTransOne" presStyleCnt="0"/>
      <dgm:spPr/>
    </dgm:pt>
    <dgm:pt modelId="{6DE106BF-4BB1-46F7-938A-6E7047247A14}" type="pres">
      <dgm:prSet presAssocID="{F31DF985-F419-4197-9354-180E1B17D0F3}" presName="horzOne" presStyleCnt="0"/>
      <dgm:spPr/>
    </dgm:pt>
    <dgm:pt modelId="{40043D58-F50D-486D-B90E-5A092DEDA145}" type="pres">
      <dgm:prSet presAssocID="{C4BA6223-7291-4E9E-AC61-309C80C70D2C}" presName="vertTwo" presStyleCnt="0"/>
      <dgm:spPr/>
    </dgm:pt>
    <dgm:pt modelId="{E76BC5D5-FC08-4D64-ACE1-EF6114BDA940}" type="pres">
      <dgm:prSet presAssocID="{C4BA6223-7291-4E9E-AC61-309C80C70D2C}" presName="txTwo" presStyleLbl="node2" presStyleIdx="0" presStyleCnt="3" custScaleX="78377" custScaleY="24986" custLinFactNeighborX="6846" custLinFactNeighborY="-3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75B35-D88B-489B-896E-78CB140F9588}" type="pres">
      <dgm:prSet presAssocID="{C4BA6223-7291-4E9E-AC61-309C80C70D2C}" presName="horzTwo" presStyleCnt="0"/>
      <dgm:spPr/>
    </dgm:pt>
    <dgm:pt modelId="{7E67EA9C-4C65-4812-854C-C55C54CEADC8}" type="pres">
      <dgm:prSet presAssocID="{C7566C7B-9E65-4D55-8C32-5FACD4CF6D31}" presName="sibSpaceTwo" presStyleCnt="0"/>
      <dgm:spPr/>
    </dgm:pt>
    <dgm:pt modelId="{75FA5658-1F99-402E-9ECA-F07B3446B6C3}" type="pres">
      <dgm:prSet presAssocID="{300B35E4-6EC9-44FE-9BF8-9D0C0B2E9957}" presName="vertTwo" presStyleCnt="0"/>
      <dgm:spPr/>
    </dgm:pt>
    <dgm:pt modelId="{01CC0420-0E58-4275-B20B-23D41184A36D}" type="pres">
      <dgm:prSet presAssocID="{300B35E4-6EC9-44FE-9BF8-9D0C0B2E9957}" presName="txTwo" presStyleLbl="node2" presStyleIdx="1" presStyleCnt="3" custScaleX="86573" custScaleY="29514" custLinFactNeighborX="1955" custLinFactNeighborY="2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624B11-59A6-4640-BD67-844CB2930015}" type="pres">
      <dgm:prSet presAssocID="{300B35E4-6EC9-44FE-9BF8-9D0C0B2E9957}" presName="horzTwo" presStyleCnt="0"/>
      <dgm:spPr/>
    </dgm:pt>
    <dgm:pt modelId="{3C066037-E0CA-47D1-BF1F-8AB5A3BDAC08}" type="pres">
      <dgm:prSet presAssocID="{C1C74DAE-9E11-4EEB-84DA-836002F5D198}" presName="sibSpaceTwo" presStyleCnt="0"/>
      <dgm:spPr/>
    </dgm:pt>
    <dgm:pt modelId="{D58549F2-6B4C-416D-B3C2-7DF3C140D4D6}" type="pres">
      <dgm:prSet presAssocID="{9A7F4B3D-9FD0-4E2D-B7F1-6320F0DB2A93}" presName="vertTwo" presStyleCnt="0"/>
      <dgm:spPr/>
    </dgm:pt>
    <dgm:pt modelId="{69809737-95B2-4E9A-960F-E7626F6FEA35}" type="pres">
      <dgm:prSet presAssocID="{9A7F4B3D-9FD0-4E2D-B7F1-6320F0DB2A93}" presName="txTwo" presStyleLbl="node2" presStyleIdx="2" presStyleCnt="3" custScaleX="80565" custScaleY="35503" custLinFactNeighborX="-3361" custLinFactNeighborY="9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71D24-B76A-4A66-9F28-9CB06159AD61}" type="pres">
      <dgm:prSet presAssocID="{9A7F4B3D-9FD0-4E2D-B7F1-6320F0DB2A93}" presName="horzTwo" presStyleCnt="0"/>
      <dgm:spPr/>
    </dgm:pt>
  </dgm:ptLst>
  <dgm:cxnLst>
    <dgm:cxn modelId="{451E438B-0D90-471B-B5EC-CA417BA053D1}" type="presOf" srcId="{42E66AE3-C965-42B1-B826-1A83F56B596F}" destId="{2619883F-AB06-4F1D-A7AA-9649775E1A9D}" srcOrd="0" destOrd="0" presId="urn:microsoft.com/office/officeart/2005/8/layout/hierarchy4"/>
    <dgm:cxn modelId="{7869CA3B-5D10-4643-BF57-942AC652ED2A}" srcId="{F31DF985-F419-4197-9354-180E1B17D0F3}" destId="{9A7F4B3D-9FD0-4E2D-B7F1-6320F0DB2A93}" srcOrd="2" destOrd="0" parTransId="{DBC97753-B87C-40C0-AA3F-4FD9DCDE1479}" sibTransId="{244A8ECF-CD72-42FB-B0BF-BE45D6B8E89E}"/>
    <dgm:cxn modelId="{AE26C30E-0487-425D-B9C9-D2B575D9F437}" type="presOf" srcId="{C4BA6223-7291-4E9E-AC61-309C80C70D2C}" destId="{E76BC5D5-FC08-4D64-ACE1-EF6114BDA940}" srcOrd="0" destOrd="0" presId="urn:microsoft.com/office/officeart/2005/8/layout/hierarchy4"/>
    <dgm:cxn modelId="{2DDD9AED-2ED9-462C-A400-7FDF9AAD49B6}" type="presOf" srcId="{F31DF985-F419-4197-9354-180E1B17D0F3}" destId="{3CD05E6A-1CD3-484D-9E18-AB08E891EAE1}" srcOrd="0" destOrd="0" presId="urn:microsoft.com/office/officeart/2005/8/layout/hierarchy4"/>
    <dgm:cxn modelId="{85BFC8D0-D454-447B-9257-D382DDC1ACCB}" type="presOf" srcId="{300B35E4-6EC9-44FE-9BF8-9D0C0B2E9957}" destId="{01CC0420-0E58-4275-B20B-23D41184A36D}" srcOrd="0" destOrd="0" presId="urn:microsoft.com/office/officeart/2005/8/layout/hierarchy4"/>
    <dgm:cxn modelId="{21F82741-D3FE-4DD2-91D0-6003E8FC738F}" srcId="{F31DF985-F419-4197-9354-180E1B17D0F3}" destId="{C4BA6223-7291-4E9E-AC61-309C80C70D2C}" srcOrd="0" destOrd="0" parTransId="{82D1E520-4EFB-4BB0-BD38-D0EACB13F883}" sibTransId="{C7566C7B-9E65-4D55-8C32-5FACD4CF6D31}"/>
    <dgm:cxn modelId="{7C235E27-A28E-4DF3-9F1D-9E111E3B51D6}" srcId="{42E66AE3-C965-42B1-B826-1A83F56B596F}" destId="{F31DF985-F419-4197-9354-180E1B17D0F3}" srcOrd="0" destOrd="0" parTransId="{B9CCB731-67C3-48A3-8C38-3E240CF9AC17}" sibTransId="{22156B73-8859-4957-BD23-7D6CD0443E30}"/>
    <dgm:cxn modelId="{70485D0C-08C9-4E84-BBF1-AEFB4C9AD5AD}" type="presOf" srcId="{9A7F4B3D-9FD0-4E2D-B7F1-6320F0DB2A93}" destId="{69809737-95B2-4E9A-960F-E7626F6FEA35}" srcOrd="0" destOrd="0" presId="urn:microsoft.com/office/officeart/2005/8/layout/hierarchy4"/>
    <dgm:cxn modelId="{ECCE009E-97FA-46A3-A900-CE8B077B4420}" srcId="{F31DF985-F419-4197-9354-180E1B17D0F3}" destId="{300B35E4-6EC9-44FE-9BF8-9D0C0B2E9957}" srcOrd="1" destOrd="0" parTransId="{040CE7E2-617B-41D6-80B4-FFC4AC3378D2}" sibTransId="{C1C74DAE-9E11-4EEB-84DA-836002F5D198}"/>
    <dgm:cxn modelId="{E9AC3DB4-4A5F-447A-8B06-D78282A2EBC5}" type="presParOf" srcId="{2619883F-AB06-4F1D-A7AA-9649775E1A9D}" destId="{A58AEA83-A0F0-4E63-A720-53487B4D7F2C}" srcOrd="0" destOrd="0" presId="urn:microsoft.com/office/officeart/2005/8/layout/hierarchy4"/>
    <dgm:cxn modelId="{824F3B71-58AA-4038-B749-60D32CABDAC0}" type="presParOf" srcId="{A58AEA83-A0F0-4E63-A720-53487B4D7F2C}" destId="{3CD05E6A-1CD3-484D-9E18-AB08E891EAE1}" srcOrd="0" destOrd="0" presId="urn:microsoft.com/office/officeart/2005/8/layout/hierarchy4"/>
    <dgm:cxn modelId="{00F075E1-CEED-4052-9F65-7EFC39E3F4C9}" type="presParOf" srcId="{A58AEA83-A0F0-4E63-A720-53487B4D7F2C}" destId="{62E85C06-3953-4373-856D-45B0DADFFC1A}" srcOrd="1" destOrd="0" presId="urn:microsoft.com/office/officeart/2005/8/layout/hierarchy4"/>
    <dgm:cxn modelId="{E1F31061-1947-46DD-939C-8F94A2D16F8D}" type="presParOf" srcId="{A58AEA83-A0F0-4E63-A720-53487B4D7F2C}" destId="{6DE106BF-4BB1-46F7-938A-6E7047247A14}" srcOrd="2" destOrd="0" presId="urn:microsoft.com/office/officeart/2005/8/layout/hierarchy4"/>
    <dgm:cxn modelId="{8E1E9EF8-BE70-4994-A9B3-27C14C3860EA}" type="presParOf" srcId="{6DE106BF-4BB1-46F7-938A-6E7047247A14}" destId="{40043D58-F50D-486D-B90E-5A092DEDA145}" srcOrd="0" destOrd="0" presId="urn:microsoft.com/office/officeart/2005/8/layout/hierarchy4"/>
    <dgm:cxn modelId="{1F73971F-C435-4852-BE04-CB2B057859F0}" type="presParOf" srcId="{40043D58-F50D-486D-B90E-5A092DEDA145}" destId="{E76BC5D5-FC08-4D64-ACE1-EF6114BDA940}" srcOrd="0" destOrd="0" presId="urn:microsoft.com/office/officeart/2005/8/layout/hierarchy4"/>
    <dgm:cxn modelId="{2D718A8C-84C9-44C3-866C-9549E7EDF456}" type="presParOf" srcId="{40043D58-F50D-486D-B90E-5A092DEDA145}" destId="{08775B35-D88B-489B-896E-78CB140F9588}" srcOrd="1" destOrd="0" presId="urn:microsoft.com/office/officeart/2005/8/layout/hierarchy4"/>
    <dgm:cxn modelId="{DCF087CF-FECA-49D7-97CB-5DF4D5FCE17B}" type="presParOf" srcId="{6DE106BF-4BB1-46F7-938A-6E7047247A14}" destId="{7E67EA9C-4C65-4812-854C-C55C54CEADC8}" srcOrd="1" destOrd="0" presId="urn:microsoft.com/office/officeart/2005/8/layout/hierarchy4"/>
    <dgm:cxn modelId="{D318E83B-B69C-4839-BAE2-92D9C3462561}" type="presParOf" srcId="{6DE106BF-4BB1-46F7-938A-6E7047247A14}" destId="{75FA5658-1F99-402E-9ECA-F07B3446B6C3}" srcOrd="2" destOrd="0" presId="urn:microsoft.com/office/officeart/2005/8/layout/hierarchy4"/>
    <dgm:cxn modelId="{97771B8C-DC3C-4443-A278-F653BE815707}" type="presParOf" srcId="{75FA5658-1F99-402E-9ECA-F07B3446B6C3}" destId="{01CC0420-0E58-4275-B20B-23D41184A36D}" srcOrd="0" destOrd="0" presId="urn:microsoft.com/office/officeart/2005/8/layout/hierarchy4"/>
    <dgm:cxn modelId="{2DE63B97-6303-47A8-B5D9-296E529F5067}" type="presParOf" srcId="{75FA5658-1F99-402E-9ECA-F07B3446B6C3}" destId="{76624B11-59A6-4640-BD67-844CB2930015}" srcOrd="1" destOrd="0" presId="urn:microsoft.com/office/officeart/2005/8/layout/hierarchy4"/>
    <dgm:cxn modelId="{F9C9F00A-173C-4717-94E6-E14096923A7F}" type="presParOf" srcId="{6DE106BF-4BB1-46F7-938A-6E7047247A14}" destId="{3C066037-E0CA-47D1-BF1F-8AB5A3BDAC08}" srcOrd="3" destOrd="0" presId="urn:microsoft.com/office/officeart/2005/8/layout/hierarchy4"/>
    <dgm:cxn modelId="{C7E64A98-C7AA-4431-A773-FCBF16C9FD01}" type="presParOf" srcId="{6DE106BF-4BB1-46F7-938A-6E7047247A14}" destId="{D58549F2-6B4C-416D-B3C2-7DF3C140D4D6}" srcOrd="4" destOrd="0" presId="urn:microsoft.com/office/officeart/2005/8/layout/hierarchy4"/>
    <dgm:cxn modelId="{CB1A88CA-368D-440C-818D-FB97C5783B57}" type="presParOf" srcId="{D58549F2-6B4C-416D-B3C2-7DF3C140D4D6}" destId="{69809737-95B2-4E9A-960F-E7626F6FEA35}" srcOrd="0" destOrd="0" presId="urn:microsoft.com/office/officeart/2005/8/layout/hierarchy4"/>
    <dgm:cxn modelId="{D9843EDC-725A-458B-8D4E-6BE5A8ECA95C}" type="presParOf" srcId="{D58549F2-6B4C-416D-B3C2-7DF3C140D4D6}" destId="{DFB71D24-B76A-4A66-9F28-9CB06159AD61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E66AE3-C965-42B1-B826-1A83F56B596F}" type="doc">
      <dgm:prSet loTypeId="urn:microsoft.com/office/officeart/2005/8/layout/hierarchy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1DF985-F419-4197-9354-180E1B17D0F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</a:t>
          </a:r>
          <a:endParaRPr lang="en-US" sz="5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CB731-67C3-48A3-8C38-3E240CF9AC17}" type="parTrans" cxnId="{7C235E27-A28E-4DF3-9F1D-9E111E3B51D6}">
      <dgm:prSet/>
      <dgm:spPr/>
      <dgm:t>
        <a:bodyPr/>
        <a:lstStyle/>
        <a:p>
          <a:endParaRPr lang="en-US"/>
        </a:p>
      </dgm:t>
    </dgm:pt>
    <dgm:pt modelId="{22156B73-8859-4957-BD23-7D6CD0443E30}" type="sibTrans" cxnId="{7C235E27-A28E-4DF3-9F1D-9E111E3B51D6}">
      <dgm:prSet/>
      <dgm:spPr/>
      <dgm:t>
        <a:bodyPr/>
        <a:lstStyle/>
        <a:p>
          <a:endParaRPr lang="en-US"/>
        </a:p>
      </dgm:t>
    </dgm:pt>
    <dgm:pt modelId="{C4BA6223-7291-4E9E-AC61-309C80C70D2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Sustainability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1E520-4EFB-4BB0-BD38-D0EACB13F883}" type="parTrans" cxnId="{21F82741-D3FE-4DD2-91D0-6003E8FC738F}">
      <dgm:prSet/>
      <dgm:spPr/>
      <dgm:t>
        <a:bodyPr/>
        <a:lstStyle/>
        <a:p>
          <a:endParaRPr lang="en-US"/>
        </a:p>
      </dgm:t>
    </dgm:pt>
    <dgm:pt modelId="{C7566C7B-9E65-4D55-8C32-5FACD4CF6D31}" type="sibTrans" cxnId="{21F82741-D3FE-4DD2-91D0-6003E8FC738F}">
      <dgm:prSet/>
      <dgm:spPr/>
      <dgm:t>
        <a:bodyPr/>
        <a:lstStyle/>
        <a:p>
          <a:endParaRPr lang="en-US"/>
        </a:p>
      </dgm:t>
    </dgm:pt>
    <dgm:pt modelId="{9A7F4B3D-9FD0-4E2D-B7F1-6320F0DB2A9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Validation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97753-B87C-40C0-AA3F-4FD9DCDE1479}" type="parTrans" cxnId="{7869CA3B-5D10-4643-BF57-942AC652ED2A}">
      <dgm:prSet/>
      <dgm:spPr/>
      <dgm:t>
        <a:bodyPr/>
        <a:lstStyle/>
        <a:p>
          <a:endParaRPr lang="en-US"/>
        </a:p>
      </dgm:t>
    </dgm:pt>
    <dgm:pt modelId="{244A8ECF-CD72-42FB-B0BF-BE45D6B8E89E}" type="sibTrans" cxnId="{7869CA3B-5D10-4643-BF57-942AC652ED2A}">
      <dgm:prSet/>
      <dgm:spPr/>
      <dgm:t>
        <a:bodyPr/>
        <a:lstStyle/>
        <a:p>
          <a:endParaRPr lang="en-US"/>
        </a:p>
      </dgm:t>
    </dgm:pt>
    <dgm:pt modelId="{300B35E4-6EC9-44FE-9BF8-9D0C0B2E9957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0CE7E2-617B-41D6-80B4-FFC4AC3378D2}" type="parTrans" cxnId="{ECCE009E-97FA-46A3-A900-CE8B077B4420}">
      <dgm:prSet/>
      <dgm:spPr/>
      <dgm:t>
        <a:bodyPr/>
        <a:lstStyle/>
        <a:p>
          <a:endParaRPr lang="en-US"/>
        </a:p>
      </dgm:t>
    </dgm:pt>
    <dgm:pt modelId="{C1C74DAE-9E11-4EEB-84DA-836002F5D198}" type="sibTrans" cxnId="{ECCE009E-97FA-46A3-A900-CE8B077B4420}">
      <dgm:prSet/>
      <dgm:spPr/>
      <dgm:t>
        <a:bodyPr/>
        <a:lstStyle/>
        <a:p>
          <a:endParaRPr lang="en-US"/>
        </a:p>
      </dgm:t>
    </dgm:pt>
    <dgm:pt modelId="{2619883F-AB06-4F1D-A7AA-9649775E1A9D}" type="pres">
      <dgm:prSet presAssocID="{42E66AE3-C965-42B1-B826-1A83F56B596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8AEA83-A0F0-4E63-A720-53487B4D7F2C}" type="pres">
      <dgm:prSet presAssocID="{F31DF985-F419-4197-9354-180E1B17D0F3}" presName="vertOne" presStyleCnt="0"/>
      <dgm:spPr/>
    </dgm:pt>
    <dgm:pt modelId="{3CD05E6A-1CD3-484D-9E18-AB08E891EAE1}" type="pres">
      <dgm:prSet presAssocID="{F31DF985-F419-4197-9354-180E1B17D0F3}" presName="txOne" presStyleLbl="node0" presStyleIdx="0" presStyleCnt="1" custScaleX="93893" custScaleY="20298" custLinFactNeighborX="-444" custLinFactNeighborY="5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85C06-3953-4373-856D-45B0DADFFC1A}" type="pres">
      <dgm:prSet presAssocID="{F31DF985-F419-4197-9354-180E1B17D0F3}" presName="parTransOne" presStyleCnt="0"/>
      <dgm:spPr/>
    </dgm:pt>
    <dgm:pt modelId="{6DE106BF-4BB1-46F7-938A-6E7047247A14}" type="pres">
      <dgm:prSet presAssocID="{F31DF985-F419-4197-9354-180E1B17D0F3}" presName="horzOne" presStyleCnt="0"/>
      <dgm:spPr/>
    </dgm:pt>
    <dgm:pt modelId="{40043D58-F50D-486D-B90E-5A092DEDA145}" type="pres">
      <dgm:prSet presAssocID="{C4BA6223-7291-4E9E-AC61-309C80C70D2C}" presName="vertTwo" presStyleCnt="0"/>
      <dgm:spPr/>
    </dgm:pt>
    <dgm:pt modelId="{E76BC5D5-FC08-4D64-ACE1-EF6114BDA940}" type="pres">
      <dgm:prSet presAssocID="{C4BA6223-7291-4E9E-AC61-309C80C70D2C}" presName="txTwo" presStyleLbl="node2" presStyleIdx="0" presStyleCnt="3" custScaleX="78377" custScaleY="24986" custLinFactNeighborX="6846" custLinFactNeighborY="-3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75B35-D88B-489B-896E-78CB140F9588}" type="pres">
      <dgm:prSet presAssocID="{C4BA6223-7291-4E9E-AC61-309C80C70D2C}" presName="horzTwo" presStyleCnt="0"/>
      <dgm:spPr/>
    </dgm:pt>
    <dgm:pt modelId="{7E67EA9C-4C65-4812-854C-C55C54CEADC8}" type="pres">
      <dgm:prSet presAssocID="{C7566C7B-9E65-4D55-8C32-5FACD4CF6D31}" presName="sibSpaceTwo" presStyleCnt="0"/>
      <dgm:spPr/>
    </dgm:pt>
    <dgm:pt modelId="{75FA5658-1F99-402E-9ECA-F07B3446B6C3}" type="pres">
      <dgm:prSet presAssocID="{300B35E4-6EC9-44FE-9BF8-9D0C0B2E9957}" presName="vertTwo" presStyleCnt="0"/>
      <dgm:spPr/>
    </dgm:pt>
    <dgm:pt modelId="{01CC0420-0E58-4275-B20B-23D41184A36D}" type="pres">
      <dgm:prSet presAssocID="{300B35E4-6EC9-44FE-9BF8-9D0C0B2E9957}" presName="txTwo" presStyleLbl="node2" presStyleIdx="1" presStyleCnt="3" custScaleX="86573" custScaleY="29514" custLinFactNeighborX="1955" custLinFactNeighborY="2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624B11-59A6-4640-BD67-844CB2930015}" type="pres">
      <dgm:prSet presAssocID="{300B35E4-6EC9-44FE-9BF8-9D0C0B2E9957}" presName="horzTwo" presStyleCnt="0"/>
      <dgm:spPr/>
    </dgm:pt>
    <dgm:pt modelId="{3C066037-E0CA-47D1-BF1F-8AB5A3BDAC08}" type="pres">
      <dgm:prSet presAssocID="{C1C74DAE-9E11-4EEB-84DA-836002F5D198}" presName="sibSpaceTwo" presStyleCnt="0"/>
      <dgm:spPr/>
    </dgm:pt>
    <dgm:pt modelId="{D58549F2-6B4C-416D-B3C2-7DF3C140D4D6}" type="pres">
      <dgm:prSet presAssocID="{9A7F4B3D-9FD0-4E2D-B7F1-6320F0DB2A93}" presName="vertTwo" presStyleCnt="0"/>
      <dgm:spPr/>
    </dgm:pt>
    <dgm:pt modelId="{69809737-95B2-4E9A-960F-E7626F6FEA35}" type="pres">
      <dgm:prSet presAssocID="{9A7F4B3D-9FD0-4E2D-B7F1-6320F0DB2A93}" presName="txTwo" presStyleLbl="node2" presStyleIdx="2" presStyleCnt="3" custScaleX="80565" custScaleY="35503" custLinFactNeighborX="-3361" custLinFactNeighborY="9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71D24-B76A-4A66-9F28-9CB06159AD61}" type="pres">
      <dgm:prSet presAssocID="{9A7F4B3D-9FD0-4E2D-B7F1-6320F0DB2A93}" presName="horzTwo" presStyleCnt="0"/>
      <dgm:spPr/>
    </dgm:pt>
  </dgm:ptLst>
  <dgm:cxnLst>
    <dgm:cxn modelId="{889406D2-8C52-4DAF-9574-45BD43F9DC36}" type="presOf" srcId="{F31DF985-F419-4197-9354-180E1B17D0F3}" destId="{3CD05E6A-1CD3-484D-9E18-AB08E891EAE1}" srcOrd="0" destOrd="0" presId="urn:microsoft.com/office/officeart/2005/8/layout/hierarchy4"/>
    <dgm:cxn modelId="{92CA270C-F1EF-4D38-BF4C-FFDB3BA8F45E}" type="presOf" srcId="{9A7F4B3D-9FD0-4E2D-B7F1-6320F0DB2A93}" destId="{69809737-95B2-4E9A-960F-E7626F6FEA35}" srcOrd="0" destOrd="0" presId="urn:microsoft.com/office/officeart/2005/8/layout/hierarchy4"/>
    <dgm:cxn modelId="{13E11B2D-E61B-4245-A80D-AAA5AA5C06DD}" type="presOf" srcId="{42E66AE3-C965-42B1-B826-1A83F56B596F}" destId="{2619883F-AB06-4F1D-A7AA-9649775E1A9D}" srcOrd="0" destOrd="0" presId="urn:microsoft.com/office/officeart/2005/8/layout/hierarchy4"/>
    <dgm:cxn modelId="{7869CA3B-5D10-4643-BF57-942AC652ED2A}" srcId="{F31DF985-F419-4197-9354-180E1B17D0F3}" destId="{9A7F4B3D-9FD0-4E2D-B7F1-6320F0DB2A93}" srcOrd="2" destOrd="0" parTransId="{DBC97753-B87C-40C0-AA3F-4FD9DCDE1479}" sibTransId="{244A8ECF-CD72-42FB-B0BF-BE45D6B8E89E}"/>
    <dgm:cxn modelId="{F59F319F-97C3-4EFC-AE35-DC944769D10C}" type="presOf" srcId="{300B35E4-6EC9-44FE-9BF8-9D0C0B2E9957}" destId="{01CC0420-0E58-4275-B20B-23D41184A36D}" srcOrd="0" destOrd="0" presId="urn:microsoft.com/office/officeart/2005/8/layout/hierarchy4"/>
    <dgm:cxn modelId="{21F82741-D3FE-4DD2-91D0-6003E8FC738F}" srcId="{F31DF985-F419-4197-9354-180E1B17D0F3}" destId="{C4BA6223-7291-4E9E-AC61-309C80C70D2C}" srcOrd="0" destOrd="0" parTransId="{82D1E520-4EFB-4BB0-BD38-D0EACB13F883}" sibTransId="{C7566C7B-9E65-4D55-8C32-5FACD4CF6D31}"/>
    <dgm:cxn modelId="{29223924-A795-401D-BB60-FBD4C26E310F}" type="presOf" srcId="{C4BA6223-7291-4E9E-AC61-309C80C70D2C}" destId="{E76BC5D5-FC08-4D64-ACE1-EF6114BDA940}" srcOrd="0" destOrd="0" presId="urn:microsoft.com/office/officeart/2005/8/layout/hierarchy4"/>
    <dgm:cxn modelId="{7C235E27-A28E-4DF3-9F1D-9E111E3B51D6}" srcId="{42E66AE3-C965-42B1-B826-1A83F56B596F}" destId="{F31DF985-F419-4197-9354-180E1B17D0F3}" srcOrd="0" destOrd="0" parTransId="{B9CCB731-67C3-48A3-8C38-3E240CF9AC17}" sibTransId="{22156B73-8859-4957-BD23-7D6CD0443E30}"/>
    <dgm:cxn modelId="{ECCE009E-97FA-46A3-A900-CE8B077B4420}" srcId="{F31DF985-F419-4197-9354-180E1B17D0F3}" destId="{300B35E4-6EC9-44FE-9BF8-9D0C0B2E9957}" srcOrd="1" destOrd="0" parTransId="{040CE7E2-617B-41D6-80B4-FFC4AC3378D2}" sibTransId="{C1C74DAE-9E11-4EEB-84DA-836002F5D198}"/>
    <dgm:cxn modelId="{9C921B4B-3EA5-431A-9D04-164B98BB47F0}" type="presParOf" srcId="{2619883F-AB06-4F1D-A7AA-9649775E1A9D}" destId="{A58AEA83-A0F0-4E63-A720-53487B4D7F2C}" srcOrd="0" destOrd="0" presId="urn:microsoft.com/office/officeart/2005/8/layout/hierarchy4"/>
    <dgm:cxn modelId="{6F11C68E-C3E0-48E2-8B3B-53D967236F6E}" type="presParOf" srcId="{A58AEA83-A0F0-4E63-A720-53487B4D7F2C}" destId="{3CD05E6A-1CD3-484D-9E18-AB08E891EAE1}" srcOrd="0" destOrd="0" presId="urn:microsoft.com/office/officeart/2005/8/layout/hierarchy4"/>
    <dgm:cxn modelId="{71AC246B-3C6C-458B-9972-00066CDF5A40}" type="presParOf" srcId="{A58AEA83-A0F0-4E63-A720-53487B4D7F2C}" destId="{62E85C06-3953-4373-856D-45B0DADFFC1A}" srcOrd="1" destOrd="0" presId="urn:microsoft.com/office/officeart/2005/8/layout/hierarchy4"/>
    <dgm:cxn modelId="{0F882FD6-59E5-4BDA-AA46-3E4BD24E855D}" type="presParOf" srcId="{A58AEA83-A0F0-4E63-A720-53487B4D7F2C}" destId="{6DE106BF-4BB1-46F7-938A-6E7047247A14}" srcOrd="2" destOrd="0" presId="urn:microsoft.com/office/officeart/2005/8/layout/hierarchy4"/>
    <dgm:cxn modelId="{78FDED62-B361-4860-8469-F338E4011925}" type="presParOf" srcId="{6DE106BF-4BB1-46F7-938A-6E7047247A14}" destId="{40043D58-F50D-486D-B90E-5A092DEDA145}" srcOrd="0" destOrd="0" presId="urn:microsoft.com/office/officeart/2005/8/layout/hierarchy4"/>
    <dgm:cxn modelId="{FFF97207-4B75-4C49-B3E4-B45FAFF296B4}" type="presParOf" srcId="{40043D58-F50D-486D-B90E-5A092DEDA145}" destId="{E76BC5D5-FC08-4D64-ACE1-EF6114BDA940}" srcOrd="0" destOrd="0" presId="urn:microsoft.com/office/officeart/2005/8/layout/hierarchy4"/>
    <dgm:cxn modelId="{73501134-41C9-4647-9565-9F2E09000B3B}" type="presParOf" srcId="{40043D58-F50D-486D-B90E-5A092DEDA145}" destId="{08775B35-D88B-489B-896E-78CB140F9588}" srcOrd="1" destOrd="0" presId="urn:microsoft.com/office/officeart/2005/8/layout/hierarchy4"/>
    <dgm:cxn modelId="{EEF7C59F-E21B-4CA5-9ECA-0847DDE05232}" type="presParOf" srcId="{6DE106BF-4BB1-46F7-938A-6E7047247A14}" destId="{7E67EA9C-4C65-4812-854C-C55C54CEADC8}" srcOrd="1" destOrd="0" presId="urn:microsoft.com/office/officeart/2005/8/layout/hierarchy4"/>
    <dgm:cxn modelId="{A2998008-F9C8-4906-9D73-5613F104427E}" type="presParOf" srcId="{6DE106BF-4BB1-46F7-938A-6E7047247A14}" destId="{75FA5658-1F99-402E-9ECA-F07B3446B6C3}" srcOrd="2" destOrd="0" presId="urn:microsoft.com/office/officeart/2005/8/layout/hierarchy4"/>
    <dgm:cxn modelId="{782F2CF1-220D-4256-AC0C-870530339709}" type="presParOf" srcId="{75FA5658-1F99-402E-9ECA-F07B3446B6C3}" destId="{01CC0420-0E58-4275-B20B-23D41184A36D}" srcOrd="0" destOrd="0" presId="urn:microsoft.com/office/officeart/2005/8/layout/hierarchy4"/>
    <dgm:cxn modelId="{1D2E6B05-EBDF-45DF-A7E7-C8FC38DED996}" type="presParOf" srcId="{75FA5658-1F99-402E-9ECA-F07B3446B6C3}" destId="{76624B11-59A6-4640-BD67-844CB2930015}" srcOrd="1" destOrd="0" presId="urn:microsoft.com/office/officeart/2005/8/layout/hierarchy4"/>
    <dgm:cxn modelId="{122E6FF3-17BE-4851-BFA5-329935775752}" type="presParOf" srcId="{6DE106BF-4BB1-46F7-938A-6E7047247A14}" destId="{3C066037-E0CA-47D1-BF1F-8AB5A3BDAC08}" srcOrd="3" destOrd="0" presId="urn:microsoft.com/office/officeart/2005/8/layout/hierarchy4"/>
    <dgm:cxn modelId="{D254E6A0-30C8-4D7F-AAA2-47EECEA482F4}" type="presParOf" srcId="{6DE106BF-4BB1-46F7-938A-6E7047247A14}" destId="{D58549F2-6B4C-416D-B3C2-7DF3C140D4D6}" srcOrd="4" destOrd="0" presId="urn:microsoft.com/office/officeart/2005/8/layout/hierarchy4"/>
    <dgm:cxn modelId="{FA0DEEA6-2C3D-4F80-AED2-8CE94158B153}" type="presParOf" srcId="{D58549F2-6B4C-416D-B3C2-7DF3C140D4D6}" destId="{69809737-95B2-4E9A-960F-E7626F6FEA35}" srcOrd="0" destOrd="0" presId="urn:microsoft.com/office/officeart/2005/8/layout/hierarchy4"/>
    <dgm:cxn modelId="{6B231636-D692-4F01-86FB-E2AD114C5BAD}" type="presParOf" srcId="{D58549F2-6B4C-416D-B3C2-7DF3C140D4D6}" destId="{DFB71D24-B76A-4A66-9F28-9CB06159AD6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E66AE3-C965-42B1-B826-1A83F56B596F}" type="doc">
      <dgm:prSet loTypeId="urn:microsoft.com/office/officeart/2005/8/layout/hierarchy4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1DF985-F419-4197-9354-180E1B17D0F3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5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Assessment</a:t>
          </a:r>
          <a:endParaRPr lang="en-US" sz="5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9CCB731-67C3-48A3-8C38-3E240CF9AC17}" type="parTrans" cxnId="{7C235E27-A28E-4DF3-9F1D-9E111E3B51D6}">
      <dgm:prSet/>
      <dgm:spPr/>
      <dgm:t>
        <a:bodyPr/>
        <a:lstStyle/>
        <a:p>
          <a:endParaRPr lang="en-US"/>
        </a:p>
      </dgm:t>
    </dgm:pt>
    <dgm:pt modelId="{22156B73-8859-4957-BD23-7D6CD0443E30}" type="sibTrans" cxnId="{7C235E27-A28E-4DF3-9F1D-9E111E3B51D6}">
      <dgm:prSet/>
      <dgm:spPr/>
      <dgm:t>
        <a:bodyPr/>
        <a:lstStyle/>
        <a:p>
          <a:endParaRPr lang="en-US"/>
        </a:p>
      </dgm:t>
    </dgm:pt>
    <dgm:pt modelId="{C4BA6223-7291-4E9E-AC61-309C80C70D2C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Sustainability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D1E520-4EFB-4BB0-BD38-D0EACB13F883}" type="parTrans" cxnId="{21F82741-D3FE-4DD2-91D0-6003E8FC738F}">
      <dgm:prSet/>
      <dgm:spPr/>
      <dgm:t>
        <a:bodyPr/>
        <a:lstStyle/>
        <a:p>
          <a:endParaRPr lang="en-US"/>
        </a:p>
      </dgm:t>
    </dgm:pt>
    <dgm:pt modelId="{C7566C7B-9E65-4D55-8C32-5FACD4CF6D31}" type="sibTrans" cxnId="{21F82741-D3FE-4DD2-91D0-6003E8FC738F}">
      <dgm:prSet/>
      <dgm:spPr/>
      <dgm:t>
        <a:bodyPr/>
        <a:lstStyle/>
        <a:p>
          <a:endParaRPr lang="en-US"/>
        </a:p>
      </dgm:t>
    </dgm:pt>
    <dgm:pt modelId="{9A7F4B3D-9FD0-4E2D-B7F1-6320F0DB2A93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Validation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C97753-B87C-40C0-AA3F-4FD9DCDE1479}" type="parTrans" cxnId="{7869CA3B-5D10-4643-BF57-942AC652ED2A}">
      <dgm:prSet/>
      <dgm:spPr/>
      <dgm:t>
        <a:bodyPr/>
        <a:lstStyle/>
        <a:p>
          <a:endParaRPr lang="en-US"/>
        </a:p>
      </dgm:t>
    </dgm:pt>
    <dgm:pt modelId="{244A8ECF-CD72-42FB-B0BF-BE45D6B8E89E}" type="sibTrans" cxnId="{7869CA3B-5D10-4643-BF57-942AC652ED2A}">
      <dgm:prSet/>
      <dgm:spPr/>
      <dgm:t>
        <a:bodyPr/>
        <a:lstStyle/>
        <a:p>
          <a:endParaRPr lang="en-US"/>
        </a:p>
      </dgm:t>
    </dgm:pt>
    <dgm:pt modelId="{300B35E4-6EC9-44FE-9BF8-9D0C0B2E9957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Development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0CE7E2-617B-41D6-80B4-FFC4AC3378D2}" type="parTrans" cxnId="{ECCE009E-97FA-46A3-A900-CE8B077B4420}">
      <dgm:prSet/>
      <dgm:spPr/>
      <dgm:t>
        <a:bodyPr/>
        <a:lstStyle/>
        <a:p>
          <a:endParaRPr lang="en-US"/>
        </a:p>
      </dgm:t>
    </dgm:pt>
    <dgm:pt modelId="{C1C74DAE-9E11-4EEB-84DA-836002F5D198}" type="sibTrans" cxnId="{ECCE009E-97FA-46A3-A900-CE8B077B4420}">
      <dgm:prSet/>
      <dgm:spPr/>
      <dgm:t>
        <a:bodyPr/>
        <a:lstStyle/>
        <a:p>
          <a:endParaRPr lang="en-US"/>
        </a:p>
      </dgm:t>
    </dgm:pt>
    <dgm:pt modelId="{2619883F-AB06-4F1D-A7AA-9649775E1A9D}" type="pres">
      <dgm:prSet presAssocID="{42E66AE3-C965-42B1-B826-1A83F56B596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58AEA83-A0F0-4E63-A720-53487B4D7F2C}" type="pres">
      <dgm:prSet presAssocID="{F31DF985-F419-4197-9354-180E1B17D0F3}" presName="vertOne" presStyleCnt="0"/>
      <dgm:spPr/>
    </dgm:pt>
    <dgm:pt modelId="{3CD05E6A-1CD3-484D-9E18-AB08E891EAE1}" type="pres">
      <dgm:prSet presAssocID="{F31DF985-F419-4197-9354-180E1B17D0F3}" presName="txOne" presStyleLbl="node0" presStyleIdx="0" presStyleCnt="1" custScaleX="93893" custScaleY="20298" custLinFactNeighborX="-444" custLinFactNeighborY="5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E85C06-3953-4373-856D-45B0DADFFC1A}" type="pres">
      <dgm:prSet presAssocID="{F31DF985-F419-4197-9354-180E1B17D0F3}" presName="parTransOne" presStyleCnt="0"/>
      <dgm:spPr/>
    </dgm:pt>
    <dgm:pt modelId="{6DE106BF-4BB1-46F7-938A-6E7047247A14}" type="pres">
      <dgm:prSet presAssocID="{F31DF985-F419-4197-9354-180E1B17D0F3}" presName="horzOne" presStyleCnt="0"/>
      <dgm:spPr/>
    </dgm:pt>
    <dgm:pt modelId="{40043D58-F50D-486D-B90E-5A092DEDA145}" type="pres">
      <dgm:prSet presAssocID="{C4BA6223-7291-4E9E-AC61-309C80C70D2C}" presName="vertTwo" presStyleCnt="0"/>
      <dgm:spPr/>
    </dgm:pt>
    <dgm:pt modelId="{E76BC5D5-FC08-4D64-ACE1-EF6114BDA940}" type="pres">
      <dgm:prSet presAssocID="{C4BA6223-7291-4E9E-AC61-309C80C70D2C}" presName="txTwo" presStyleLbl="node2" presStyleIdx="0" presStyleCnt="3" custScaleX="78377" custScaleY="24986" custLinFactNeighborX="6846" custLinFactNeighborY="-39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8775B35-D88B-489B-896E-78CB140F9588}" type="pres">
      <dgm:prSet presAssocID="{C4BA6223-7291-4E9E-AC61-309C80C70D2C}" presName="horzTwo" presStyleCnt="0"/>
      <dgm:spPr/>
    </dgm:pt>
    <dgm:pt modelId="{7E67EA9C-4C65-4812-854C-C55C54CEADC8}" type="pres">
      <dgm:prSet presAssocID="{C7566C7B-9E65-4D55-8C32-5FACD4CF6D31}" presName="sibSpaceTwo" presStyleCnt="0"/>
      <dgm:spPr/>
    </dgm:pt>
    <dgm:pt modelId="{75FA5658-1F99-402E-9ECA-F07B3446B6C3}" type="pres">
      <dgm:prSet presAssocID="{300B35E4-6EC9-44FE-9BF8-9D0C0B2E9957}" presName="vertTwo" presStyleCnt="0"/>
      <dgm:spPr/>
    </dgm:pt>
    <dgm:pt modelId="{01CC0420-0E58-4275-B20B-23D41184A36D}" type="pres">
      <dgm:prSet presAssocID="{300B35E4-6EC9-44FE-9BF8-9D0C0B2E9957}" presName="txTwo" presStyleLbl="node2" presStyleIdx="1" presStyleCnt="3" custScaleX="86573" custScaleY="29514" custLinFactNeighborX="1955" custLinFactNeighborY="29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6624B11-59A6-4640-BD67-844CB2930015}" type="pres">
      <dgm:prSet presAssocID="{300B35E4-6EC9-44FE-9BF8-9D0C0B2E9957}" presName="horzTwo" presStyleCnt="0"/>
      <dgm:spPr/>
    </dgm:pt>
    <dgm:pt modelId="{3C066037-E0CA-47D1-BF1F-8AB5A3BDAC08}" type="pres">
      <dgm:prSet presAssocID="{C1C74DAE-9E11-4EEB-84DA-836002F5D198}" presName="sibSpaceTwo" presStyleCnt="0"/>
      <dgm:spPr/>
    </dgm:pt>
    <dgm:pt modelId="{D58549F2-6B4C-416D-B3C2-7DF3C140D4D6}" type="pres">
      <dgm:prSet presAssocID="{9A7F4B3D-9FD0-4E2D-B7F1-6320F0DB2A93}" presName="vertTwo" presStyleCnt="0"/>
      <dgm:spPr/>
    </dgm:pt>
    <dgm:pt modelId="{69809737-95B2-4E9A-960F-E7626F6FEA35}" type="pres">
      <dgm:prSet presAssocID="{9A7F4B3D-9FD0-4E2D-B7F1-6320F0DB2A93}" presName="txTwo" presStyleLbl="node2" presStyleIdx="2" presStyleCnt="3" custScaleX="80565" custScaleY="35503" custLinFactNeighborX="-3361" custLinFactNeighborY="95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B71D24-B76A-4A66-9F28-9CB06159AD61}" type="pres">
      <dgm:prSet presAssocID="{9A7F4B3D-9FD0-4E2D-B7F1-6320F0DB2A93}" presName="horzTwo" presStyleCnt="0"/>
      <dgm:spPr/>
    </dgm:pt>
  </dgm:ptLst>
  <dgm:cxnLst>
    <dgm:cxn modelId="{35EF5978-ACE5-4403-93C8-1D1928DE5810}" type="presOf" srcId="{9A7F4B3D-9FD0-4E2D-B7F1-6320F0DB2A93}" destId="{69809737-95B2-4E9A-960F-E7626F6FEA35}" srcOrd="0" destOrd="0" presId="urn:microsoft.com/office/officeart/2005/8/layout/hierarchy4"/>
    <dgm:cxn modelId="{7869CA3B-5D10-4643-BF57-942AC652ED2A}" srcId="{F31DF985-F419-4197-9354-180E1B17D0F3}" destId="{9A7F4B3D-9FD0-4E2D-B7F1-6320F0DB2A93}" srcOrd="2" destOrd="0" parTransId="{DBC97753-B87C-40C0-AA3F-4FD9DCDE1479}" sibTransId="{244A8ECF-CD72-42FB-B0BF-BE45D6B8E89E}"/>
    <dgm:cxn modelId="{62490891-C490-42C3-9100-B52E72B37DF6}" type="presOf" srcId="{C4BA6223-7291-4E9E-AC61-309C80C70D2C}" destId="{E76BC5D5-FC08-4D64-ACE1-EF6114BDA940}" srcOrd="0" destOrd="0" presId="urn:microsoft.com/office/officeart/2005/8/layout/hierarchy4"/>
    <dgm:cxn modelId="{21F82741-D3FE-4DD2-91D0-6003E8FC738F}" srcId="{F31DF985-F419-4197-9354-180E1B17D0F3}" destId="{C4BA6223-7291-4E9E-AC61-309C80C70D2C}" srcOrd="0" destOrd="0" parTransId="{82D1E520-4EFB-4BB0-BD38-D0EACB13F883}" sibTransId="{C7566C7B-9E65-4D55-8C32-5FACD4CF6D31}"/>
    <dgm:cxn modelId="{7C235E27-A28E-4DF3-9F1D-9E111E3B51D6}" srcId="{42E66AE3-C965-42B1-B826-1A83F56B596F}" destId="{F31DF985-F419-4197-9354-180E1B17D0F3}" srcOrd="0" destOrd="0" parTransId="{B9CCB731-67C3-48A3-8C38-3E240CF9AC17}" sibTransId="{22156B73-8859-4957-BD23-7D6CD0443E30}"/>
    <dgm:cxn modelId="{D18A8683-9F27-4235-A784-A672BB188247}" type="presOf" srcId="{300B35E4-6EC9-44FE-9BF8-9D0C0B2E9957}" destId="{01CC0420-0E58-4275-B20B-23D41184A36D}" srcOrd="0" destOrd="0" presId="urn:microsoft.com/office/officeart/2005/8/layout/hierarchy4"/>
    <dgm:cxn modelId="{3580B506-2926-48D7-B466-2F287B79AEC9}" type="presOf" srcId="{42E66AE3-C965-42B1-B826-1A83F56B596F}" destId="{2619883F-AB06-4F1D-A7AA-9649775E1A9D}" srcOrd="0" destOrd="0" presId="urn:microsoft.com/office/officeart/2005/8/layout/hierarchy4"/>
    <dgm:cxn modelId="{62342858-3198-4C6F-93BC-D55918C136E1}" type="presOf" srcId="{F31DF985-F419-4197-9354-180E1B17D0F3}" destId="{3CD05E6A-1CD3-484D-9E18-AB08E891EAE1}" srcOrd="0" destOrd="0" presId="urn:microsoft.com/office/officeart/2005/8/layout/hierarchy4"/>
    <dgm:cxn modelId="{ECCE009E-97FA-46A3-A900-CE8B077B4420}" srcId="{F31DF985-F419-4197-9354-180E1B17D0F3}" destId="{300B35E4-6EC9-44FE-9BF8-9D0C0B2E9957}" srcOrd="1" destOrd="0" parTransId="{040CE7E2-617B-41D6-80B4-FFC4AC3378D2}" sibTransId="{C1C74DAE-9E11-4EEB-84DA-836002F5D198}"/>
    <dgm:cxn modelId="{E6F337D8-BB41-4A19-9358-F7BBF17BAB62}" type="presParOf" srcId="{2619883F-AB06-4F1D-A7AA-9649775E1A9D}" destId="{A58AEA83-A0F0-4E63-A720-53487B4D7F2C}" srcOrd="0" destOrd="0" presId="urn:microsoft.com/office/officeart/2005/8/layout/hierarchy4"/>
    <dgm:cxn modelId="{F2967504-FB83-4470-9B0B-E3234251BBB3}" type="presParOf" srcId="{A58AEA83-A0F0-4E63-A720-53487B4D7F2C}" destId="{3CD05E6A-1CD3-484D-9E18-AB08E891EAE1}" srcOrd="0" destOrd="0" presId="urn:microsoft.com/office/officeart/2005/8/layout/hierarchy4"/>
    <dgm:cxn modelId="{EA0361CC-1B8E-4251-A5D1-40C01263711E}" type="presParOf" srcId="{A58AEA83-A0F0-4E63-A720-53487B4D7F2C}" destId="{62E85C06-3953-4373-856D-45B0DADFFC1A}" srcOrd="1" destOrd="0" presId="urn:microsoft.com/office/officeart/2005/8/layout/hierarchy4"/>
    <dgm:cxn modelId="{B7DA1DF7-2B71-4700-825C-91926B4B95F5}" type="presParOf" srcId="{A58AEA83-A0F0-4E63-A720-53487B4D7F2C}" destId="{6DE106BF-4BB1-46F7-938A-6E7047247A14}" srcOrd="2" destOrd="0" presId="urn:microsoft.com/office/officeart/2005/8/layout/hierarchy4"/>
    <dgm:cxn modelId="{FE7E9A43-A431-469A-ACA4-2E1813B9D0CB}" type="presParOf" srcId="{6DE106BF-4BB1-46F7-938A-6E7047247A14}" destId="{40043D58-F50D-486D-B90E-5A092DEDA145}" srcOrd="0" destOrd="0" presId="urn:microsoft.com/office/officeart/2005/8/layout/hierarchy4"/>
    <dgm:cxn modelId="{0C699A22-3DBA-42B4-87B8-A59C5462CDDD}" type="presParOf" srcId="{40043D58-F50D-486D-B90E-5A092DEDA145}" destId="{E76BC5D5-FC08-4D64-ACE1-EF6114BDA940}" srcOrd="0" destOrd="0" presId="urn:microsoft.com/office/officeart/2005/8/layout/hierarchy4"/>
    <dgm:cxn modelId="{645B5B6F-6ADC-4F88-B9C5-BE4E419B4F43}" type="presParOf" srcId="{40043D58-F50D-486D-B90E-5A092DEDA145}" destId="{08775B35-D88B-489B-896E-78CB140F9588}" srcOrd="1" destOrd="0" presId="urn:microsoft.com/office/officeart/2005/8/layout/hierarchy4"/>
    <dgm:cxn modelId="{4C997453-12C2-4BD3-ADF7-4BC36D1B072C}" type="presParOf" srcId="{6DE106BF-4BB1-46F7-938A-6E7047247A14}" destId="{7E67EA9C-4C65-4812-854C-C55C54CEADC8}" srcOrd="1" destOrd="0" presId="urn:microsoft.com/office/officeart/2005/8/layout/hierarchy4"/>
    <dgm:cxn modelId="{2BF81C85-609D-4702-AEF5-A728E6C6585C}" type="presParOf" srcId="{6DE106BF-4BB1-46F7-938A-6E7047247A14}" destId="{75FA5658-1F99-402E-9ECA-F07B3446B6C3}" srcOrd="2" destOrd="0" presId="urn:microsoft.com/office/officeart/2005/8/layout/hierarchy4"/>
    <dgm:cxn modelId="{6596BD0D-313B-4BAD-B120-83868B133434}" type="presParOf" srcId="{75FA5658-1F99-402E-9ECA-F07B3446B6C3}" destId="{01CC0420-0E58-4275-B20B-23D41184A36D}" srcOrd="0" destOrd="0" presId="urn:microsoft.com/office/officeart/2005/8/layout/hierarchy4"/>
    <dgm:cxn modelId="{428D79EC-98FB-48E7-8E32-91981F1076A8}" type="presParOf" srcId="{75FA5658-1F99-402E-9ECA-F07B3446B6C3}" destId="{76624B11-59A6-4640-BD67-844CB2930015}" srcOrd="1" destOrd="0" presId="urn:microsoft.com/office/officeart/2005/8/layout/hierarchy4"/>
    <dgm:cxn modelId="{57C025C2-C26E-4AE3-9875-10AB6C4776C1}" type="presParOf" srcId="{6DE106BF-4BB1-46F7-938A-6E7047247A14}" destId="{3C066037-E0CA-47D1-BF1F-8AB5A3BDAC08}" srcOrd="3" destOrd="0" presId="urn:microsoft.com/office/officeart/2005/8/layout/hierarchy4"/>
    <dgm:cxn modelId="{D52DDD65-01D0-4034-BCFD-76EEE8C29170}" type="presParOf" srcId="{6DE106BF-4BB1-46F7-938A-6E7047247A14}" destId="{D58549F2-6B4C-416D-B3C2-7DF3C140D4D6}" srcOrd="4" destOrd="0" presId="urn:microsoft.com/office/officeart/2005/8/layout/hierarchy4"/>
    <dgm:cxn modelId="{0FA61059-3694-488D-A475-5C910A373B89}" type="presParOf" srcId="{D58549F2-6B4C-416D-B3C2-7DF3C140D4D6}" destId="{69809737-95B2-4E9A-960F-E7626F6FEA35}" srcOrd="0" destOrd="0" presId="urn:microsoft.com/office/officeart/2005/8/layout/hierarchy4"/>
    <dgm:cxn modelId="{8BE5D7F1-EC53-438C-BDFA-8FAA1C24AFA3}" type="presParOf" srcId="{D58549F2-6B4C-416D-B3C2-7DF3C140D4D6}" destId="{DFB71D24-B76A-4A66-9F28-9CB06159AD61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AF02E3-5E64-452D-AFF7-5CBFF92AE2AF}">
      <dsp:nvSpPr>
        <dsp:cNvPr id="0" name=""/>
        <dsp:cNvSpPr/>
      </dsp:nvSpPr>
      <dsp:spPr>
        <a:xfrm>
          <a:off x="1558888" y="377788"/>
          <a:ext cx="2441600" cy="2441600"/>
        </a:xfrm>
        <a:prstGeom prst="pieWedge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Search Engine</a:t>
          </a:r>
          <a:endParaRPr lang="en-US" sz="19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74016" y="1092916"/>
        <a:ext cx="1726472" cy="1726472"/>
      </dsp:txXfrm>
    </dsp:sp>
    <dsp:sp modelId="{692E0496-F666-45ED-B54A-7F730BC6C23D}">
      <dsp:nvSpPr>
        <dsp:cNvPr id="0" name=""/>
        <dsp:cNvSpPr/>
      </dsp:nvSpPr>
      <dsp:spPr>
        <a:xfrm rot="5400000">
          <a:off x="4000511" y="377812"/>
          <a:ext cx="2441600" cy="2441600"/>
        </a:xfrm>
        <a:prstGeom prst="pieWedge">
          <a:avLst/>
        </a:prstGeom>
        <a:solidFill>
          <a:srgbClr val="FFFF00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Controlled Vocabulary</a:t>
          </a:r>
          <a:endParaRPr lang="en-US" sz="19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000511" y="1092940"/>
        <a:ext cx="1726472" cy="1726472"/>
      </dsp:txXfrm>
    </dsp:sp>
    <dsp:sp modelId="{FE225712-3F05-4063-BFE3-5A49C3790D4C}">
      <dsp:nvSpPr>
        <dsp:cNvPr id="0" name=""/>
        <dsp:cNvSpPr/>
      </dsp:nvSpPr>
      <dsp:spPr>
        <a:xfrm rot="10800000">
          <a:off x="4000511" y="2819411"/>
          <a:ext cx="2441600" cy="2441600"/>
        </a:xfrm>
        <a:prstGeom prst="pieWedge">
          <a:avLst/>
        </a:prstGeom>
        <a:solidFill>
          <a:srgbClr val="0066CC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Governance &amp; Management</a:t>
          </a:r>
        </a:p>
      </dsp:txBody>
      <dsp:txXfrm rot="10800000">
        <a:off x="4000511" y="2819411"/>
        <a:ext cx="1726472" cy="1726472"/>
      </dsp:txXfrm>
    </dsp:sp>
    <dsp:sp modelId="{A5A42F94-0C95-4AB2-B844-CDB56994BE1D}">
      <dsp:nvSpPr>
        <dsp:cNvPr id="0" name=""/>
        <dsp:cNvSpPr/>
      </dsp:nvSpPr>
      <dsp:spPr>
        <a:xfrm rot="16200000">
          <a:off x="1558888" y="2819411"/>
          <a:ext cx="2441600" cy="2441600"/>
        </a:xfrm>
        <a:prstGeom prst="pieWedge">
          <a:avLst/>
        </a:prstGeom>
        <a:solidFill>
          <a:srgbClr val="48B85B"/>
        </a:solidFill>
        <a:ln w="25400" cap="flat" cmpd="sng" algn="ctr">
          <a:noFill/>
          <a:prstDash val="solid"/>
        </a:ln>
        <a:effectLst/>
        <a:scene3d>
          <a:camera prst="orthographicFront"/>
          <a:lightRig rig="threePt" dir="t"/>
        </a:scene3d>
        <a:sp3d>
          <a:bevelT/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Repository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Platform</a:t>
          </a:r>
          <a:endParaRPr lang="en-US" sz="190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2274016" y="2819411"/>
        <a:ext cx="1726472" cy="1726472"/>
      </dsp:txXfrm>
    </dsp:sp>
    <dsp:sp modelId="{D0D17CB5-48D3-45F0-BFC3-D3F1C0843546}">
      <dsp:nvSpPr>
        <dsp:cNvPr id="0" name=""/>
        <dsp:cNvSpPr/>
      </dsp:nvSpPr>
      <dsp:spPr>
        <a:xfrm>
          <a:off x="7579499" y="2086357"/>
          <a:ext cx="843000" cy="733044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3CAFE-7671-4B90-B6B5-63C517CAD6DD}">
      <dsp:nvSpPr>
        <dsp:cNvPr id="0" name=""/>
        <dsp:cNvSpPr/>
      </dsp:nvSpPr>
      <dsp:spPr>
        <a:xfrm rot="10800000">
          <a:off x="7579499" y="2452876"/>
          <a:ext cx="843000" cy="733044"/>
        </a:xfrm>
        <a:prstGeom prst="circularArrow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2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98788-0AC5-445B-80A5-37E456771AB0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68A6E-F414-4388-820B-47718C4D6B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095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CA832-7B74-4532-A040-053A3DAF45CF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FDC3E-A796-497A-A3D8-DC0C55A40D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6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db.org/aboutus/index.cfm?lang=en&amp;id=6104" TargetMode="External"/><Relationship Id="rId7" Type="http://schemas.openxmlformats.org/officeDocument/2006/relationships/hyperlink" Target="http://www.iadb.org/aboutus/whoweare/index.cfm?id=5996&amp;lang=e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iadb.org/InstReforms/index.cfm?id=6595&amp;lang=en" TargetMode="External"/><Relationship Id="rId5" Type="http://schemas.openxmlformats.org/officeDocument/2006/relationships/hyperlink" Target="http://www.iadb.org/aboutus/howweareorganized/index.cfm?id=6111" TargetMode="External"/><Relationship Id="rId4" Type="http://schemas.openxmlformats.org/officeDocument/2006/relationships/hyperlink" Target="http://www.iadb.org/ove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dirty="0" smtClean="0"/>
              <a:t>From Aline: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Taxonomy development for subject facet – issues we faced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Terminology development: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Obtain facet or term assessment from an organization point of view: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terms work, don’t work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 across different organizational units or user types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Conduct facet assessment for the taxonomist’s point of view: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terms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Source of facet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Inclusions and exclusions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Terms/concepts out of place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Obvious gaps or inconsistencies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Questions—samples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business units—how to handle legacy units that are represented and not currently represented by new unit names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Names-- use language of origin or English translation; use acronyms, full name, map both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Single or multiple assignment to asset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which type of hierarchy structure best servers business/user needs.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levels-easier to support indexing /search interface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levels-more logical, fewer top terms, options for intermediate terms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whether to use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polyhierarchies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Define level of tagging (major/ minor concepts) - which helps determine level of term specificity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Inventory the number of terms and the degree of specificity they represent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Diminish the number of terms to simplify the facets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the amount of terms presents more specificity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(concrete examples)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whether to combine Sectors with Topics or keep them separate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indexing- separating terms creates more work for indexer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search – separating terms allows for higher specificity in recall, but system needs to be tailored to identify the difference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 Topics and Sectors are kept separate, need to consider realigning sectors with IDB organizational sectors.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Organizational units presented challenges in: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 of hierarchy levels (simplicity versus detail)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Legacy unit names--some unit changes have replacements (map terms); some don’t have new names creating need to determine how to present defunct terms in a current hierarchy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Geographic units –fitting in country offices with country departments to avoid duplicating the country hierarchy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Validation process (the SME index or search using new terms):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How many terms are used to index assets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Keep track of user suggestions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Terms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Feedback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(concrete examples)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Look at policies in geographic tagging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asset covers multiple countries-determine whether there’s a benefit to limiting geographic tagging; does “all” provide value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relevant fields; irrelevant fields are left blank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 how people think about the facets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“Document types” were interchanged with “activities”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I heard from the lunch meeting Thursday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Timing has provided opportunity to: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 vocabulary with other groups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Compare vocabulary to additional related resources (WB…)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Raise the organization’s view of how high taxonomy is as a corporate-wide priority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Working group’s reputation as the project experts and owners is strong and effective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Font typeface="Cambria" pitchFamily="18" charset="0"/>
              <a:buChar char="–"/>
            </a:pPr>
            <a:r>
              <a:rPr lang="en-US" sz="12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Scope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mbria" pitchFamily="18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 Business case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Cambria" pitchFamily="18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 Engagement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BC23F-B046-442E-8C1B-13398993815D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Picture source:  http://hbkerr.deviantart.com/art/Stone-Arch-Stock-135665245 (arch)</a:t>
            </a:r>
          </a:p>
          <a:p>
            <a:r>
              <a:rPr lang="en-US" dirty="0" smtClean="0"/>
              <a:t>http://www.google.com/imgres?imgurl=http://farm1.static.flickr.com/130/322616123_cf68a0fc06.jpg&amp;imgrefurl=http://www.finds.org.uk/flickr/photos/tagged/as/southampton/page/2&amp;usg=__dhDZC7juGND787UP_HSGAeiE6BA=&amp;h=374&amp;w=500&amp;sz=113&amp;hl=en&amp;start=22&amp;zoom=1&amp;itbs=1&amp;tbnid=JVy-jq65UIBk6M:&amp;tbnh=97&amp;tbnw=130&amp;prev=/images%3Fq%3Dstone%2Bpath%2Bperspective%2Bcreative%2Bcommons%26start%3D20%26hl%3Den%26sa%3DN%26gbv%3D2%26ndsp%3D20%26tbs%3Disch:1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D228-958A-4DEF-8504-07998AE1B17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DD228-958A-4DEF-8504-07998AE1B17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106402-A058-407D-8747-D1196294B6CA}" type="slidenum">
              <a:rPr lang="en-US"/>
              <a:pPr/>
              <a:t>20</a:t>
            </a:fld>
            <a:endParaRPr lang="en-US"/>
          </a:p>
        </p:txBody>
      </p:sp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Segment to only Knowledge products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Non-threatening</a:t>
            </a:r>
          </a:p>
          <a:p>
            <a:pPr marL="914400" marR="0" lvl="2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Push-out Bank wide (opportunity)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What we did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Inventory / Assessment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Faceted vocabulary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Validation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Charter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Governance</a:t>
            </a:r>
          </a:p>
          <a:p>
            <a:pPr marL="457200" marR="0" lvl="1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</a:rPr>
              <a:t>Software (forthcoming)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What we did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Inventory / Assessment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Faceted vocabulary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Validation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Charter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Governance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Software (forthcoming)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What we did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Inventory / Assessment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Faceted vocabulary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Validation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Charter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Governance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Software (forthcoming)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What we did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Inventory / Assessment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Faceted vocabulary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Validation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Charter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Governance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Software (forthcoming)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Established in 1959, we are the largest source of development financing for Latin America and the Caribbean, with a strong commitment to achieve measurable results, increased </a:t>
            </a:r>
            <a:r>
              <a:rPr lang="en-US" sz="1200" dirty="0" smtClean="0">
                <a:hlinkClick r:id="rId3" action="ppaction://hlinkfile"/>
              </a:rPr>
              <a:t>integrity</a:t>
            </a:r>
            <a:r>
              <a:rPr lang="en-US" sz="1200" dirty="0" smtClean="0"/>
              <a:t>, </a:t>
            </a:r>
            <a:r>
              <a:rPr lang="en-US" sz="1200" dirty="0" smtClean="0">
                <a:hlinkClick r:id="rId4" action="ppaction://hlinkfile"/>
              </a:rPr>
              <a:t>transparency</a:t>
            </a:r>
            <a:r>
              <a:rPr lang="en-US" sz="1200" dirty="0" smtClean="0"/>
              <a:t> and </a:t>
            </a:r>
            <a:r>
              <a:rPr lang="en-US" sz="1200" dirty="0" smtClean="0">
                <a:hlinkClick r:id="rId5" action="ppaction://hlinkfile"/>
              </a:rPr>
              <a:t>accountability</a:t>
            </a:r>
            <a:r>
              <a:rPr lang="en-US" sz="1200" dirty="0" smtClean="0"/>
              <a:t>. We have an evolving </a:t>
            </a:r>
            <a:r>
              <a:rPr lang="en-US" sz="1200" dirty="0" smtClean="0">
                <a:hlinkClick r:id="rId6" action="ppaction://hlinkfile"/>
              </a:rPr>
              <a:t>reform</a:t>
            </a:r>
            <a:r>
              <a:rPr lang="en-US" sz="1200" dirty="0" smtClean="0"/>
              <a:t> agenda that seeks to increase our development impact in the region.</a:t>
            </a:r>
          </a:p>
          <a:p>
            <a:r>
              <a:rPr lang="en-US" sz="1200" dirty="0" smtClean="0"/>
              <a:t>While we are a regular bank in many ways, we are also unique in some key respects. Besides loans, we also provide grants, technical assistance and do research. Our shareholders are 48 </a:t>
            </a:r>
            <a:r>
              <a:rPr lang="en-US" sz="1200" dirty="0" smtClean="0">
                <a:hlinkClick r:id="rId7" action="ppaction://hlinkfile"/>
              </a:rPr>
              <a:t>member countries</a:t>
            </a:r>
            <a:r>
              <a:rPr lang="en-US" sz="1200" dirty="0" smtClean="0"/>
              <a:t>, including 26 Latin American and Caribbean borrowing members, who have a majority ownership of the IDB.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1800" dirty="0" smtClean="0"/>
              <a:t>Determine whether to combine Sectors with Topics or keep them separate</a:t>
            </a:r>
          </a:p>
          <a:p>
            <a:pPr lvl="1"/>
            <a:r>
              <a:rPr lang="en-US" sz="1400" dirty="0" smtClean="0"/>
              <a:t>In indexing- separating terms creates more work for indexer</a:t>
            </a:r>
          </a:p>
          <a:p>
            <a:pPr lvl="1"/>
            <a:r>
              <a:rPr lang="en-US" sz="1400" dirty="0" smtClean="0"/>
              <a:t>In search – separating terms allows for higher specificity in recall, but system needs to be tailored to identify the difference</a:t>
            </a:r>
          </a:p>
          <a:p>
            <a:pPr lvl="1"/>
            <a:r>
              <a:rPr lang="en-US" sz="1400" dirty="0" smtClean="0"/>
              <a:t>If Topics and Sectors are kept separate, need to consider realigning sectors with IDB organizational sectors.</a:t>
            </a:r>
            <a:endParaRPr lang="en-US" sz="1800" dirty="0" smtClean="0"/>
          </a:p>
          <a:p>
            <a:r>
              <a:rPr lang="en-US" sz="2200" dirty="0" smtClean="0"/>
              <a:t>Organizational units presented challenges in:</a:t>
            </a:r>
          </a:p>
          <a:p>
            <a:pPr lvl="1"/>
            <a:r>
              <a:rPr lang="en-US" sz="1400" dirty="0" smtClean="0"/>
              <a:t>Number of hierarchy levels (simplicity versus detail)</a:t>
            </a:r>
          </a:p>
          <a:p>
            <a:pPr lvl="1"/>
            <a:r>
              <a:rPr lang="en-US" sz="1400" dirty="0" smtClean="0"/>
              <a:t>Legacy unit names--some unit changes have replacements (map terms); some don’t have new names creating need to determine how to present defunct terms in a current hierarchy</a:t>
            </a:r>
          </a:p>
          <a:p>
            <a:pPr lvl="1"/>
            <a:r>
              <a:rPr lang="en-US" sz="1400" dirty="0" smtClean="0"/>
              <a:t>Geographic units –fitting in country offices with country departments to avoid duplicating the country hierarchy</a:t>
            </a:r>
          </a:p>
          <a:p>
            <a:r>
              <a:rPr lang="en-US" sz="1800" dirty="0" smtClean="0"/>
              <a:t>Validation process (the SME index or search using new terms):</a:t>
            </a:r>
          </a:p>
          <a:p>
            <a:pPr lvl="1"/>
            <a:r>
              <a:rPr lang="en-US" sz="1400" dirty="0" smtClean="0"/>
              <a:t>How many terms are used to index assets</a:t>
            </a:r>
          </a:p>
          <a:p>
            <a:pPr lvl="1"/>
            <a:r>
              <a:rPr lang="en-US" sz="1400" dirty="0" smtClean="0"/>
              <a:t>Keep track of user suggestions</a:t>
            </a:r>
          </a:p>
          <a:p>
            <a:pPr lvl="2"/>
            <a:r>
              <a:rPr lang="en-US" sz="1200" dirty="0" smtClean="0"/>
              <a:t>Terms </a:t>
            </a:r>
          </a:p>
          <a:p>
            <a:pPr lvl="2"/>
            <a:r>
              <a:rPr lang="en-US" sz="1200" dirty="0" smtClean="0"/>
              <a:t>Feedback</a:t>
            </a:r>
          </a:p>
          <a:p>
            <a:pPr lvl="1"/>
            <a:r>
              <a:rPr lang="en-US" sz="1400" dirty="0" smtClean="0"/>
              <a:t>Look at policies in geographic tagging</a:t>
            </a:r>
          </a:p>
          <a:p>
            <a:pPr lvl="2"/>
            <a:r>
              <a:rPr lang="en-US" sz="1200" dirty="0" smtClean="0"/>
              <a:t>When asset covers multiple countries-determine whether there’s a benefit to limiting geographic tagging; does “all” provide value</a:t>
            </a:r>
          </a:p>
          <a:p>
            <a:pPr lvl="2"/>
            <a:r>
              <a:rPr lang="en-US" sz="1200" dirty="0" smtClean="0"/>
              <a:t>Use relevant fields; irrelevant fields are left blank</a:t>
            </a:r>
          </a:p>
          <a:p>
            <a:pPr lvl="1"/>
            <a:r>
              <a:rPr lang="en-US" sz="1400" dirty="0" smtClean="0"/>
              <a:t>Determine how people think about the facets</a:t>
            </a:r>
          </a:p>
          <a:p>
            <a:pPr lvl="2"/>
            <a:r>
              <a:rPr lang="en-US" sz="1200" dirty="0" smtClean="0"/>
              <a:t>“Document types” were interchanged with “activities”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What we did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Inventory / Assessment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Faceted vocabulary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Validation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Charter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Governance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</a:rPr>
              <a:t>Software (forthcoming)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See the vocabulary as a living entity, the goal is not an immutable finished product.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/>
              <a:t>(a) the development of a common controlled vocabulary to assist in the consistent classification and identification of knowledge products, and a corresponding governance structure to ensure continued relevance; 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(b) the implementation / adoption of a metadata schema compliant with international standards to facilitate classification, retrieval, and exchange;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(c) the implementation of a repository platform able to interact with current Bank tools and external knowledge sources which will consolidate access, and provide additional context and meaning to Bank knowledge products;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(d) enhancing the institution’s search capabilities, both internally and for external parties, through the implementation of a new engine with clustering capabilities; and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(e) the development and application of standard practices for the classification and dissemination of Bank knowledge products, supported by the incorporation of a governance structure to ensure coherence and consistency. 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200" dirty="0" smtClean="0"/>
              <a:t>(a) the development of a common controlled vocabulary to assist in the consistent classification and identification of knowledge products, and a corresponding governance structure to ensure continued relevance; 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(b) the implementation / adoption of a metadata schema compliant with international standards to facilitate classification, retrieval, and exchange; </a:t>
            </a:r>
            <a:endParaRPr lang="en-US" sz="1200" dirty="0" smtClean="0"/>
          </a:p>
          <a:p>
            <a:pPr>
              <a:buNone/>
            </a:pPr>
            <a:r>
              <a:rPr lang="ru-RU" sz="1200" dirty="0" smtClean="0"/>
              <a:t>(</a:t>
            </a:r>
            <a:r>
              <a:rPr lang="en-US" sz="1200" dirty="0" smtClean="0"/>
              <a:t>c</a:t>
            </a:r>
            <a:r>
              <a:rPr lang="ru-RU" sz="1200" dirty="0" smtClean="0"/>
              <a:t>) the development and application of standard practices for the classification and dissemination of Bank knowledge products, supported by the incorporation of a governance structure to ensure coherence and consistency.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Organizational Context</a:t>
            </a:r>
          </a:p>
          <a:p>
            <a:pPr lvl="1"/>
            <a:r>
              <a:rPr lang="en-US" dirty="0" smtClean="0"/>
              <a:t>Failed attempts in the past</a:t>
            </a:r>
          </a:p>
          <a:p>
            <a:pPr lvl="1"/>
            <a:r>
              <a:rPr lang="en-US" dirty="0" smtClean="0"/>
              <a:t># of vocabularies in existence</a:t>
            </a:r>
          </a:p>
          <a:p>
            <a:pPr lvl="2"/>
            <a:r>
              <a:rPr lang="en-US" dirty="0" smtClean="0"/>
              <a:t>Context of silos and fragmentation</a:t>
            </a:r>
          </a:p>
          <a:p>
            <a:pPr lvl="1"/>
            <a:r>
              <a:rPr lang="en-US" dirty="0" smtClean="0"/>
              <a:t>Context in which taxonomy is not appreciated / understood</a:t>
            </a:r>
          </a:p>
          <a:p>
            <a:pPr lvl="1"/>
            <a:r>
              <a:rPr lang="en-US" dirty="0" smtClean="0"/>
              <a:t>Context of a new tool</a:t>
            </a:r>
          </a:p>
          <a:p>
            <a:pPr lvl="2"/>
            <a:r>
              <a:rPr lang="en-US" dirty="0" smtClean="0"/>
              <a:t>The “double sided”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Failed attempts in the past</a:t>
            </a:r>
          </a:p>
          <a:p>
            <a:pPr lvl="1"/>
            <a:r>
              <a:rPr lang="en-US" dirty="0" smtClean="0"/>
              <a:t>27(CHECK) vocabularies in existence</a:t>
            </a:r>
          </a:p>
          <a:p>
            <a:pPr lvl="2"/>
            <a:r>
              <a:rPr lang="en-US" dirty="0" smtClean="0"/>
              <a:t>Context of silos and fragmentation</a:t>
            </a:r>
          </a:p>
          <a:p>
            <a:r>
              <a:rPr lang="en-US" dirty="0" smtClean="0"/>
              <a:t>Context in which taxonomy is not appreciated / understood</a:t>
            </a:r>
          </a:p>
          <a:p>
            <a:r>
              <a:rPr lang="en-US" dirty="0" smtClean="0"/>
              <a:t>Context of a new tool</a:t>
            </a:r>
          </a:p>
          <a:p>
            <a:pPr lvl="2"/>
            <a:r>
              <a:rPr lang="en-US" dirty="0" smtClean="0"/>
              <a:t>The “double sided”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8FDC3E-A796-497A-A3D8-DC0C55A40D7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Web Topics</a:t>
            </a:r>
          </a:p>
          <a:p>
            <a:pPr eaLnBrk="1" hangingPunct="1"/>
            <a:r>
              <a:rPr lang="en-US" smtClean="0"/>
              <a:t>MIF Topics</a:t>
            </a:r>
          </a:p>
          <a:p>
            <a:pPr eaLnBrk="1" hangingPunct="1"/>
            <a:r>
              <a:rPr lang="en-US" smtClean="0"/>
              <a:t>INTAL Topics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Confusing for a knowledge seeker</a:t>
            </a:r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ACAFE-4078-4C54-ABFE-59F50B28E5D2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FAF4C-2F60-4327-83F4-2F5E2600A20C}" type="slidenum">
              <a:rPr lang="en-US"/>
              <a:pPr/>
              <a:t>10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Extreme fragmentation </a:t>
            </a:r>
          </a:p>
          <a:p>
            <a:pPr lvl="0"/>
            <a:r>
              <a:rPr lang="en-US" dirty="0" smtClean="0"/>
              <a:t>Too many different vocabularies </a:t>
            </a:r>
          </a:p>
          <a:p>
            <a:pPr marL="342900" indent="-342900" algn="l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200" dirty="0" smtClean="0">
                <a:latin typeface="+mn-lt"/>
              </a:rPr>
              <a:t>Consistent classification and organization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Vocabulary working group 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Difficult to differentiate and find exactly what you need.</a:t>
            </a:r>
          </a:p>
          <a:p>
            <a:r>
              <a:rPr lang="en-US" dirty="0" smtClean="0"/>
              <a:t>Can’t find the document you are looking for?</a:t>
            </a:r>
          </a:p>
          <a:p>
            <a:r>
              <a:rPr lang="en-US" dirty="0" smtClean="0"/>
              <a:t>Time (and money) wasted looking for things</a:t>
            </a:r>
          </a:p>
          <a:p>
            <a:r>
              <a:rPr lang="en-US" dirty="0" smtClean="0"/>
              <a:t>Opportunities lost (and opportunity cost)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BC23F-B046-442E-8C1B-13398993815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2133600"/>
            <a:ext cx="4191000" cy="14668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0263" y="2301875"/>
            <a:ext cx="29575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Straight Connector 7"/>
          <p:cNvCxnSpPr/>
          <p:nvPr/>
        </p:nvCxnSpPr>
        <p:spPr bwMode="auto">
          <a:xfrm rot="16200000" flipH="1">
            <a:off x="3270455" y="2867334"/>
            <a:ext cx="1698527" cy="2"/>
          </a:xfrm>
          <a:prstGeom prst="line">
            <a:avLst/>
          </a:prstGeom>
          <a:solidFill>
            <a:schemeClr val="accent1"/>
          </a:solidFill>
          <a:ln w="19050" cap="rnd" cmpd="sng" algn="ctr">
            <a:solidFill>
              <a:schemeClr val="tx1"/>
            </a:solidFill>
            <a:prstDash val="dash"/>
            <a:bevel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prstMaterial="dkEdge"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9550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304800"/>
            <a:ext cx="613410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BE41C4-F177-4C5B-8291-25F88C6849DA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124BF9-A810-4E85-9968-46A388A09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981200"/>
            <a:ext cx="49530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263" y="2301875"/>
            <a:ext cx="2957512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67200" y="2133600"/>
            <a:ext cx="4191000" cy="14668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1A390-A815-44D9-B0EF-7602D8C529C2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B3399E03-FD66-416F-9F51-1399142496C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9192F-0337-4C00-B1C4-D6444069C155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DA639223-6EA3-4465-AE94-95E2244F824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1A59B-BE53-4BC3-B983-990E3D657957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811F0C48-56D7-4B4F-8065-4578E5E4629B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C0066-F2ED-4F83-B9EF-364D2BDFCE9C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D202C766-2786-4049-822E-2584F07169DF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E261-90AF-4D98-9A35-D6332C586011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FF8098F3-6831-4B9A-8562-06742E6452B1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2A693-642E-4171-8230-611B7E7AAAAA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99373DBD-DB82-461C-A722-17758D778C54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A9DE-85A5-4722-BB0B-10C64D043803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722F02F0-C4EE-46FE-98CA-87B710F52C46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14715-560B-4A85-AF04-8AE4122E0E64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73985F74-A788-448F-90E7-EDE07ACE338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1F965-B0E3-477C-9E05-B250974E557F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FCBEA9F1-96E3-457F-B5BC-A8305C73838A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16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16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15B6E-1605-4ED1-8A0C-4E69DB8F3C6D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- </a:t>
            </a:r>
            <a:fld id="{2DA7F456-2F83-4675-95B0-56FAD498ADF0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BE41C4-F177-4C5B-8291-25F88C6849DA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124BF9-A810-4E85-9968-46A388A090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8F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82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4095750" y="2843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 rot="10800000">
            <a:off x="0" y="6400800"/>
            <a:ext cx="9142413" cy="219075"/>
          </a:xfrm>
          <a:prstGeom prst="rect">
            <a:avLst/>
          </a:prstGeom>
          <a:gradFill rotWithShape="1">
            <a:gsLst>
              <a:gs pos="0">
                <a:srgbClr val="008FCB"/>
              </a:gs>
              <a:gs pos="100000">
                <a:srgbClr val="2E2D3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70660" name="Picture 4" descr="http://wwwadmin.iadb.org/identity/downloads/logos_idb/primary_logo_small_en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3800" y="5867400"/>
            <a:ext cx="1171575" cy="416437"/>
          </a:xfrm>
          <a:prstGeom prst="rect">
            <a:avLst/>
          </a:prstGeom>
          <a:noFill/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>
          <a:solidFill>
            <a:srgbClr val="2E2D30"/>
          </a:solidFill>
          <a:latin typeface="Cambr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430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1300"/>
            <a:ext cx="1371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fld id="{95023AC5-D483-4B69-A84F-9D0986CBEA59}" type="datetime1">
              <a:rPr lang="en-US"/>
              <a:pPr>
                <a:defRPr/>
              </a:pPr>
              <a:t>8/8/2014</a:t>
            </a:fld>
            <a:endParaRPr 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591300"/>
            <a:ext cx="28956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/>
              <a:t>This is a test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77000" y="6610350"/>
            <a:ext cx="23622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r>
              <a:rPr lang="en-US"/>
              <a:t>- </a:t>
            </a:r>
            <a:fld id="{CF4ED415-62F2-4A5E-A441-C447ABEFBF27}" type="slidenum">
              <a:rPr lang="en-US"/>
              <a:pPr>
                <a:defRPr/>
              </a:pPr>
              <a:t>‹#›</a:t>
            </a:fld>
            <a:r>
              <a:rPr lang="en-US"/>
              <a:t> -</a:t>
            </a:r>
          </a:p>
        </p:txBody>
      </p:sp>
      <p:pic>
        <p:nvPicPr>
          <p:cNvPr id="103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45388" y="5857875"/>
            <a:ext cx="129381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20638" y="6400800"/>
            <a:ext cx="9164638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399CD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399CD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karenm@iadb.org" TargetMode="External"/><Relationship Id="rId2" Type="http://schemas.openxmlformats.org/officeDocument/2006/relationships/hyperlink" Target="mailto:kyles@iadb.org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alinepilar@yahoo.com" TargetMode="External"/><Relationship Id="rId4" Type="http://schemas.openxmlformats.org/officeDocument/2006/relationships/hyperlink" Target="mailto:jbusch@ppc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://www.emc.com/collateral/analyst-reports/expanding-digital-idc-white-paper.pdf" TargetMode="External"/><Relationship Id="rId4" Type="http://schemas.openxmlformats.org/officeDocument/2006/relationships/hyperlink" Target="http://www.xerox.com/downloads/usa/en/n/nr_IDC_White_Paper_on_Information_Overload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adb.org/publications/newsletters.cfm?docType=NEWSLETTERS" TargetMode="External"/><Relationship Id="rId13" Type="http://schemas.openxmlformats.org/officeDocument/2006/relationships/image" Target="../media/image37.gif"/><Relationship Id="rId18" Type="http://schemas.openxmlformats.org/officeDocument/2006/relationships/image" Target="../media/image42.png"/><Relationship Id="rId3" Type="http://schemas.openxmlformats.org/officeDocument/2006/relationships/tags" Target="../tags/tag6.xml"/><Relationship Id="rId21" Type="http://schemas.openxmlformats.org/officeDocument/2006/relationships/image" Target="../media/image45.png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ags" Target="../tags/tag4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tags" Target="../tags/tag7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adb.org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IKR</a:t>
            </a:r>
            <a:br>
              <a:rPr lang="en-US" dirty="0" smtClean="0"/>
            </a:br>
            <a:r>
              <a:rPr lang="en-US" dirty="0" smtClean="0"/>
              <a:t>Controlled Vocabulary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123" y="3886200"/>
            <a:ext cx="8991600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FCB"/>
                </a:solidFill>
              </a:rPr>
              <a:t>	Kyle Strand 	 Karen Mokate	  </a:t>
            </a:r>
            <a:r>
              <a:rPr lang="en-US" dirty="0" smtClean="0">
                <a:solidFill>
                  <a:srgbClr val="008FCB"/>
                </a:solidFill>
              </a:rPr>
              <a:t>Joseph </a:t>
            </a:r>
            <a:r>
              <a:rPr lang="en-US" dirty="0" smtClean="0">
                <a:solidFill>
                  <a:srgbClr val="008FCB"/>
                </a:solidFill>
              </a:rPr>
              <a:t>Busch	  </a:t>
            </a:r>
            <a:r>
              <a:rPr lang="en-US" dirty="0" err="1" smtClean="0">
                <a:solidFill>
                  <a:srgbClr val="008FCB"/>
                </a:solidFill>
              </a:rPr>
              <a:t>Aline</a:t>
            </a:r>
            <a:r>
              <a:rPr lang="en-US" dirty="0" smtClean="0">
                <a:solidFill>
                  <a:srgbClr val="008FCB"/>
                </a:solidFill>
              </a:rPr>
              <a:t> </a:t>
            </a:r>
            <a:r>
              <a:rPr lang="en-US" dirty="0" smtClean="0">
                <a:solidFill>
                  <a:srgbClr val="008FCB"/>
                </a:solidFill>
              </a:rPr>
              <a:t>Martinez</a:t>
            </a:r>
          </a:p>
          <a:p>
            <a:r>
              <a:rPr lang="en-US" dirty="0">
                <a:solidFill>
                  <a:srgbClr val="008FCB"/>
                </a:solidFill>
              </a:rPr>
              <a:t> </a:t>
            </a:r>
            <a:r>
              <a:rPr lang="en-US" dirty="0" smtClean="0">
                <a:solidFill>
                  <a:srgbClr val="008FCB"/>
                </a:solidFill>
              </a:rPr>
              <a:t>	</a:t>
            </a:r>
            <a:r>
              <a:rPr lang="en-US" dirty="0" smtClean="0">
                <a:solidFill>
                  <a:srgbClr val="008FCB"/>
                </a:solidFill>
                <a:hlinkClick r:id="rId2"/>
              </a:rPr>
              <a:t>kyles@iadb.org</a:t>
            </a:r>
            <a:r>
              <a:rPr lang="en-US" dirty="0" smtClean="0">
                <a:solidFill>
                  <a:srgbClr val="008FCB"/>
                </a:solidFill>
              </a:rPr>
              <a:t>	 </a:t>
            </a:r>
            <a:r>
              <a:rPr lang="en-US" dirty="0" smtClean="0">
                <a:solidFill>
                  <a:srgbClr val="008FCB"/>
                </a:solidFill>
                <a:hlinkClick r:id="rId3"/>
              </a:rPr>
              <a:t>karenm@iadb.org</a:t>
            </a:r>
            <a:r>
              <a:rPr lang="en-US" dirty="0" smtClean="0">
                <a:solidFill>
                  <a:srgbClr val="008FCB"/>
                </a:solidFill>
              </a:rPr>
              <a:t> </a:t>
            </a:r>
            <a:r>
              <a:rPr lang="en-US" dirty="0" smtClean="0">
                <a:solidFill>
                  <a:srgbClr val="008FCB"/>
                </a:solidFill>
                <a:hlinkClick r:id="rId4"/>
              </a:rPr>
              <a:t>jbusch@ppc.com</a:t>
            </a:r>
            <a:r>
              <a:rPr lang="en-US" dirty="0" smtClean="0">
                <a:solidFill>
                  <a:srgbClr val="008FCB"/>
                </a:solidFill>
              </a:rPr>
              <a:t> </a:t>
            </a:r>
            <a:r>
              <a:rPr lang="en-US" dirty="0" smtClean="0">
                <a:solidFill>
                  <a:srgbClr val="008FCB"/>
                </a:solidFill>
                <a:hlinkClick r:id="rId5"/>
              </a:rPr>
              <a:t>alinepilar@yahoo.com</a:t>
            </a:r>
            <a:r>
              <a:rPr lang="en-US" dirty="0" smtClean="0">
                <a:solidFill>
                  <a:srgbClr val="008FCB"/>
                </a:solidFill>
              </a:rPr>
              <a:t> </a:t>
            </a:r>
          </a:p>
          <a:p>
            <a:pPr algn="ctr"/>
            <a:endParaRPr lang="en-US" dirty="0" smtClean="0">
              <a:solidFill>
                <a:srgbClr val="008FCB"/>
              </a:solidFill>
            </a:endParaRPr>
          </a:p>
          <a:p>
            <a:pPr algn="ctr"/>
            <a:r>
              <a:rPr lang="en-US" dirty="0" smtClean="0">
                <a:solidFill>
                  <a:srgbClr val="008FCB"/>
                </a:solidFill>
              </a:rPr>
              <a:t>Taxonomy Boot </a:t>
            </a:r>
            <a:r>
              <a:rPr lang="en-US" dirty="0">
                <a:solidFill>
                  <a:srgbClr val="008FCB"/>
                </a:solidFill>
              </a:rPr>
              <a:t>Camp - Washington, D.C</a:t>
            </a:r>
            <a:r>
              <a:rPr lang="en-US" dirty="0" smtClean="0">
                <a:solidFill>
                  <a:srgbClr val="008FCB"/>
                </a:solidFill>
              </a:rPr>
              <a:t>. - </a:t>
            </a:r>
            <a:r>
              <a:rPr lang="en-US" dirty="0" smtClean="0">
                <a:solidFill>
                  <a:srgbClr val="008FCB"/>
                </a:solidFill>
              </a:rPr>
              <a:t>November </a:t>
            </a:r>
            <a:r>
              <a:rPr lang="en-US" dirty="0" smtClean="0">
                <a:solidFill>
                  <a:srgbClr val="008FCB"/>
                </a:solidFill>
              </a:rPr>
              <a:t>15</a:t>
            </a:r>
            <a:r>
              <a:rPr lang="en-US" baseline="30000" dirty="0" smtClean="0">
                <a:solidFill>
                  <a:srgbClr val="008FCB"/>
                </a:solidFill>
              </a:rPr>
              <a:t>th</a:t>
            </a:r>
            <a:r>
              <a:rPr lang="en-US" dirty="0" smtClean="0">
                <a:solidFill>
                  <a:srgbClr val="008FCB"/>
                </a:solidFill>
              </a:rPr>
              <a:t> </a:t>
            </a:r>
            <a:r>
              <a:rPr lang="en-US" dirty="0" smtClean="0">
                <a:solidFill>
                  <a:srgbClr val="008FCB"/>
                </a:solidFill>
              </a:rPr>
              <a:t>2010</a:t>
            </a:r>
          </a:p>
          <a:p>
            <a:pPr algn="ctr"/>
            <a:endParaRPr lang="en-US" dirty="0" smtClean="0">
              <a:solidFill>
                <a:srgbClr val="008FCB"/>
              </a:solidFill>
            </a:endParaRPr>
          </a:p>
          <a:p>
            <a:pPr algn="ctr"/>
            <a:endParaRPr lang="en-US" sz="1100" dirty="0">
              <a:solidFill>
                <a:srgbClr val="008FC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100" dirty="0"/>
              <a:t>The opinions expressed in this publication are those of the authors and do not necessarily reflect the views of the Inter-American Development Bank, its Board of Directors, or the countries they represent. 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The unauthorized commercial use of Bank documents is prohibited and may be punishable under the Bank’s policies and/or applicable laws.</a:t>
            </a:r>
          </a:p>
          <a:p>
            <a:r>
              <a:rPr lang="en-US" sz="1100" dirty="0"/>
              <a:t> </a:t>
            </a:r>
          </a:p>
          <a:p>
            <a:r>
              <a:rPr lang="en-US" sz="1100" dirty="0"/>
              <a:t>Copyright © </a:t>
            </a:r>
            <a:r>
              <a:rPr lang="en-US" sz="1100" dirty="0" smtClean="0"/>
              <a:t>2010 </a:t>
            </a:r>
            <a:r>
              <a:rPr lang="en-US" sz="1100" dirty="0"/>
              <a:t>Inter-American Development Bank. All rights reserved; may be freely reproduced for any non-commercial purpose</a:t>
            </a:r>
            <a:r>
              <a:rPr lang="en-US" sz="1100" dirty="0" smtClean="0"/>
              <a:t>.</a:t>
            </a:r>
            <a:endParaRPr 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790700"/>
            <a:ext cx="2543676" cy="327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752600"/>
            <a:ext cx="257941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1759213"/>
            <a:ext cx="2228850" cy="3339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6" name="Group 15"/>
          <p:cNvGrpSpPr/>
          <p:nvPr/>
        </p:nvGrpSpPr>
        <p:grpSpPr>
          <a:xfrm>
            <a:off x="2590800" y="1752600"/>
            <a:ext cx="3718102" cy="2459037"/>
            <a:chOff x="5029200" y="2057400"/>
            <a:chExt cx="3718102" cy="2459037"/>
          </a:xfrm>
        </p:grpSpPr>
        <p:pic>
          <p:nvPicPr>
            <p:cNvPr id="2052" name="Picture 4" descr="\\nadiam\Istock\iStock_000007049135XSmall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029200" y="2057400"/>
              <a:ext cx="3718102" cy="2459037"/>
            </a:xfrm>
            <a:prstGeom prst="rect">
              <a:avLst/>
            </a:prstGeom>
            <a:noFill/>
          </p:spPr>
        </p:pic>
        <p:sp>
          <p:nvSpPr>
            <p:cNvPr id="34" name="Rectangle 33"/>
            <p:cNvSpPr/>
            <p:nvPr/>
          </p:nvSpPr>
          <p:spPr>
            <a:xfrm>
              <a:off x="5851702" y="2873514"/>
              <a:ext cx="19177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Higher</a:t>
              </a:r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Education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029200" y="3048000"/>
            <a:ext cx="3395384" cy="2686308"/>
            <a:chOff x="2057400" y="2085846"/>
            <a:chExt cx="3395384" cy="2686308"/>
          </a:xfrm>
        </p:grpSpPr>
        <p:pic>
          <p:nvPicPr>
            <p:cNvPr id="2050" name="Picture 2" descr="\\nadiam\Istock\iStock_000006008139XSmall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57400" y="2085846"/>
              <a:ext cx="3395384" cy="2686308"/>
            </a:xfrm>
            <a:prstGeom prst="rect">
              <a:avLst/>
            </a:prstGeom>
            <a:noFill/>
          </p:spPr>
        </p:pic>
        <p:sp>
          <p:nvSpPr>
            <p:cNvPr id="30" name="Content Placeholder 30"/>
            <p:cNvSpPr txBox="1">
              <a:spLocks/>
            </p:cNvSpPr>
            <p:nvPr/>
          </p:nvSpPr>
          <p:spPr>
            <a:xfrm>
              <a:off x="3200400" y="2973736"/>
              <a:ext cx="1587500" cy="910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Tertiary </a:t>
              </a:r>
            </a:p>
            <a:p>
              <a:pPr algn="ctr"/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Education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228600" y="2761328"/>
            <a:ext cx="3549922" cy="2572672"/>
            <a:chOff x="-216036" y="1371600"/>
            <a:chExt cx="3549922" cy="2572672"/>
          </a:xfrm>
        </p:grpSpPr>
        <p:pic>
          <p:nvPicPr>
            <p:cNvPr id="2051" name="Picture 3" descr="\\nadiam\Istock\iStock_000006208779XSmall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-216036" y="1371600"/>
              <a:ext cx="3549922" cy="2572672"/>
            </a:xfrm>
            <a:prstGeom prst="rect">
              <a:avLst/>
            </a:prstGeom>
            <a:noFill/>
          </p:spPr>
        </p:pic>
        <p:sp>
          <p:nvSpPr>
            <p:cNvPr id="36" name="Rectangle 35"/>
            <p:cNvSpPr/>
            <p:nvPr/>
          </p:nvSpPr>
          <p:spPr>
            <a:xfrm>
              <a:off x="692150" y="2209800"/>
              <a:ext cx="220345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Post-secondary Education </a:t>
              </a: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“Sea” of Documents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DATA.IDB\Downloads\2426060715_1a9ba5c9cc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Approach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38200" y="34290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0" y="228600"/>
          <a:ext cx="9144000" cy="523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5943600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Sources: </a:t>
            </a:r>
            <a:r>
              <a:rPr lang="en-US" sz="1200" i="1" dirty="0" smtClean="0">
                <a:hlinkClick r:id="rId4"/>
              </a:rPr>
              <a:t>Tackling Information Overload at the Source, IDC, 2009</a:t>
            </a:r>
            <a:r>
              <a:rPr lang="en-US" sz="1200" i="1" dirty="0" smtClean="0"/>
              <a:t/>
            </a:r>
            <a:br>
              <a:rPr lang="en-US" sz="1200" i="1" dirty="0" smtClean="0"/>
            </a:br>
            <a:r>
              <a:rPr lang="en-US" sz="1200" i="1" dirty="0" smtClean="0"/>
              <a:t>                * </a:t>
            </a:r>
            <a:r>
              <a:rPr lang="en-US" sz="1200" i="1" dirty="0" smtClean="0">
                <a:hlinkClick r:id="rId5"/>
              </a:rPr>
              <a:t>The Expanding Digital Universe, IDC, 2007</a:t>
            </a:r>
            <a:r>
              <a:rPr lang="en-US" sz="1200" i="1" dirty="0" smtClean="0"/>
              <a:t>	</a:t>
            </a:r>
            <a:endParaRPr lang="en-US" sz="1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9144000" cy="3139321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en-US" sz="6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en-US" sz="60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$15,500 worker/year</a:t>
            </a:r>
          </a:p>
          <a:p>
            <a:pPr algn="ctr">
              <a:defRPr/>
            </a:pPr>
            <a:endParaRPr lang="en-US" sz="60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9144000" cy="1846659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$46.5 million per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year</a:t>
            </a:r>
          </a:p>
          <a:p>
            <a:pPr algn="ctr">
              <a:defRPr/>
            </a:pPr>
            <a:r>
              <a:rPr lang="en-US" dirty="0"/>
              <a:t>(per </a:t>
            </a:r>
            <a:r>
              <a:rPr lang="en-US" dirty="0" smtClean="0"/>
              <a:t>3,000 </a:t>
            </a:r>
            <a:r>
              <a:rPr lang="en-US" dirty="0"/>
              <a:t>workers</a:t>
            </a:r>
            <a:r>
              <a:rPr lang="en-US" dirty="0" smtClean="0"/>
              <a:t>)</a:t>
            </a:r>
          </a:p>
          <a:p>
            <a:pPr algn="ctr">
              <a:defRPr/>
            </a:pPr>
            <a:endParaRPr lang="en-US" dirty="0" smtClean="0"/>
          </a:p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algn="ctr">
              <a:defRPr/>
            </a:pPr>
            <a:r>
              <a:rPr lang="en-US" sz="4000" b="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much time do you spend looking for Bank Knowledge Products?</a:t>
            </a:r>
            <a:endParaRPr lang="en-US" sz="4000" b="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7924800" cy="1828800"/>
          </a:xfrm>
        </p:spPr>
        <p:txBody>
          <a:bodyPr/>
          <a:lstStyle/>
          <a:p>
            <a:pPr lvl="1">
              <a:buNone/>
            </a:pP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Bank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use?</a:t>
            </a:r>
          </a:p>
          <a:p>
            <a:pPr lvl="1">
              <a:buNone/>
            </a:pP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often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turn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engines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lvl="1"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resort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sending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e-mails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lvl="1">
              <a:buNone/>
            </a:pP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Telephone</a:t>
            </a:r>
            <a:r>
              <a:rPr lang="es-ES_tradnl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Calls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lvl="1">
              <a:buNone/>
            </a:pP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eventually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knock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4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doors</a:t>
            </a:r>
            <a:r>
              <a:rPr lang="es-ES_tradn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411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fontAlgn="base" latinLnBrk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Do you find what you are looking for?</a:t>
            </a:r>
            <a:endParaRPr lang="en-US" sz="4000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http://farm1.static.flickr.com/130/322616123_cf68a0fc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278610" cy="3200400"/>
          </a:xfrm>
          <a:prstGeom prst="rect">
            <a:avLst/>
          </a:prstGeom>
          <a:noFill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4" cstate="print"/>
          <a:srcRect l="-1051" t="8363" b="71566"/>
          <a:stretch>
            <a:fillRect/>
          </a:stretch>
        </p:blipFill>
        <p:spPr bwMode="auto">
          <a:xfrm>
            <a:off x="909101" y="4953000"/>
            <a:ext cx="732579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2743200"/>
            <a:ext cx="2133600" cy="1295400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freezing" dir="t"/>
          </a:scene3d>
          <a:sp3d>
            <a:bevelT/>
          </a:sp3d>
        </p:spPr>
        <p:txBody>
          <a:bodyPr/>
          <a:lstStyle/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Accessibility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</a:p>
          <a:p>
            <a:pPr algn="ctr">
              <a:buNone/>
            </a:pPr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Visibility</a:t>
            </a:r>
            <a:endParaRPr lang="en-US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61" name="Picture 13" descr="http://th02.deviantart.net/fs23/PRE/f/2009/245/6/3/Stone_Arch___Stock_by_HBKe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49892" y="731837"/>
            <a:ext cx="6644216" cy="498316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3276600" y="457200"/>
            <a:ext cx="2590800" cy="461665"/>
          </a:xfrm>
          <a:prstGeom prst="rect">
            <a:avLst/>
          </a:prstGeom>
          <a:noFill/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</a:rPr>
              <a:t>Metadata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4600" y="52578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Repository Platform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rapezoid 27"/>
          <p:cNvSpPr/>
          <p:nvPr/>
        </p:nvSpPr>
        <p:spPr>
          <a:xfrm rot="10800000">
            <a:off x="4229100" y="1371600"/>
            <a:ext cx="685800" cy="381000"/>
          </a:xfrm>
          <a:prstGeom prst="trapezoid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B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5750" y="1295400"/>
            <a:ext cx="952500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ATA.IDB\2010\03 Repository\imagenes compradas  en istock\iStock_000006004995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4037"/>
            <a:ext cx="9144000" cy="6105363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Metadata?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384" y="161925"/>
            <a:ext cx="5377016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ni espan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3124200"/>
            <a:ext cx="5610035" cy="35904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softEdge">
            <a:bevelT/>
            <a:bevelB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ATA.IDB\2010\03 Repository\imagenes compradas  en istock\iStock_000008798159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4037"/>
            <a:ext cx="9144000" cy="6105363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rg-Chart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533400"/>
            <a:ext cx="9144000" cy="5818909"/>
          </a:xfrm>
        </p:spPr>
      </p:pic>
      <p:sp>
        <p:nvSpPr>
          <p:cNvPr id="5" name="Oval 4"/>
          <p:cNvSpPr/>
          <p:nvPr/>
        </p:nvSpPr>
        <p:spPr bwMode="auto">
          <a:xfrm>
            <a:off x="4114800" y="5486400"/>
            <a:ext cx="838200" cy="6858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4114800" y="4572000"/>
            <a:ext cx="838200" cy="6858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2672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048000" y="11430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1628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76962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7056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38100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23622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7244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248400" y="28194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733800" y="23622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705600" y="23622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8153400" y="24384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3200400" y="15240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53000" y="4736068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Group</a:t>
            </a:r>
            <a:endParaRPr lang="en-US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53000" y="5638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Advisory Group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7467600" y="15240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1524000" y="2362200"/>
            <a:ext cx="457200" cy="381000"/>
          </a:xfrm>
          <a:prstGeom prst="ellipse">
            <a:avLst/>
          </a:prstGeom>
          <a:solidFill>
            <a:srgbClr val="006600">
              <a:alpha val="74902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4267200" y="28194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6248400" y="28194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200400" y="15240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7467600" y="15240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1524000" y="2362200"/>
            <a:ext cx="457200" cy="381000"/>
          </a:xfrm>
          <a:prstGeom prst="ellipse">
            <a:avLst/>
          </a:prstGeom>
          <a:solidFill>
            <a:srgbClr val="002060">
              <a:alpha val="75000"/>
            </a:srgbClr>
          </a:solidFill>
          <a:ln w="9525" cap="flat" cmpd="sng" algn="ctr">
            <a:solidFill>
              <a:schemeClr val="bg2">
                <a:lumMod val="50000"/>
                <a:alpha val="3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8" grpId="0" animBg="1"/>
      <p:bldP spid="24" grpId="0"/>
      <p:bldP spid="26" grpId="0"/>
      <p:bldP spid="27" grpId="2" animBg="1"/>
      <p:bldP spid="32" grpId="0" animBg="1"/>
      <p:bldP spid="33" grpId="0" animBg="1"/>
      <p:bldP spid="34" grpId="0" animBg="1"/>
      <p:bldP spid="22" grpId="0" animBg="1"/>
      <p:bldP spid="23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Roadmap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086600" cy="40005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Introduction to IDB</a:t>
            </a:r>
            <a:endParaRPr lang="en-US" dirty="0"/>
          </a:p>
          <a:p>
            <a:pPr lvl="0"/>
            <a:r>
              <a:rPr lang="en-US" dirty="0" smtClean="0"/>
              <a:t>Organizational </a:t>
            </a:r>
            <a:r>
              <a:rPr lang="en-US" dirty="0"/>
              <a:t>Context</a:t>
            </a:r>
          </a:p>
          <a:p>
            <a:pPr lvl="0"/>
            <a:r>
              <a:rPr lang="en-US" dirty="0" smtClean="0"/>
              <a:t>Project Approach</a:t>
            </a:r>
            <a:endParaRPr lang="en-US" dirty="0"/>
          </a:p>
          <a:p>
            <a:pPr lvl="0"/>
            <a:r>
              <a:rPr lang="en-US" dirty="0" smtClean="0"/>
              <a:t>What </a:t>
            </a:r>
            <a:r>
              <a:rPr lang="en-US" dirty="0"/>
              <a:t>we did</a:t>
            </a:r>
          </a:p>
          <a:p>
            <a:pPr lvl="0"/>
            <a:r>
              <a:rPr lang="en-US" dirty="0" smtClean="0"/>
              <a:t>Next Steps</a:t>
            </a:r>
          </a:p>
          <a:p>
            <a:pPr lvl="0"/>
            <a:r>
              <a:rPr lang="en-US" dirty="0" smtClean="0"/>
              <a:t>Reflections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" y="1757363"/>
            <a:ext cx="12001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hlinkClick r:id="rId8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641914" y="2378681"/>
            <a:ext cx="1860171" cy="2269519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1971561" y="235105"/>
            <a:ext cx="1673208" cy="2092686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7263441" y="3047071"/>
            <a:ext cx="1599920" cy="246657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Branding Governing the Metropolis.jpg"/>
          <p:cNvPicPr/>
          <p:nvPr/>
        </p:nvPicPr>
        <p:blipFill>
          <a:blip r:embed="rId12" cstate="screen"/>
          <a:srcRect/>
          <a:stretch>
            <a:fillRect/>
          </a:stretch>
        </p:blipFill>
        <p:spPr>
          <a:xfrm>
            <a:off x="1800884" y="4671203"/>
            <a:ext cx="1501116" cy="1958197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Flas Construir Ciudades.gif"/>
          <p:cNvPicPr/>
          <p:nvPr/>
        </p:nvPicPr>
        <p:blipFill>
          <a:blip r:embed="rId13" cstate="screen"/>
          <a:stretch>
            <a:fillRect/>
          </a:stretch>
        </p:blipFill>
        <p:spPr>
          <a:xfrm>
            <a:off x="401174" y="534795"/>
            <a:ext cx="1569438" cy="202778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/>
          <p:nvPr/>
        </p:nvPicPr>
        <p:blipFill>
          <a:blip r:embed="rId14" cstate="screen"/>
          <a:srcRect/>
          <a:stretch>
            <a:fillRect/>
          </a:stretch>
        </p:blipFill>
        <p:spPr bwMode="auto">
          <a:xfrm>
            <a:off x="271472" y="3844925"/>
            <a:ext cx="1536700" cy="189230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/>
          <p:nvPr/>
        </p:nvPicPr>
        <p:blipFill>
          <a:blip r:embed="rId15" cstate="screen"/>
          <a:srcRect/>
          <a:stretch>
            <a:fillRect/>
          </a:stretch>
        </p:blipFill>
        <p:spPr bwMode="auto">
          <a:xfrm>
            <a:off x="3438525" y="881063"/>
            <a:ext cx="1086090" cy="165100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/>
          <p:nvPr/>
        </p:nvPicPr>
        <p:blipFill>
          <a:blip r:embed="rId16" cstate="screen"/>
          <a:srcRect/>
          <a:stretch>
            <a:fillRect/>
          </a:stretch>
        </p:blipFill>
        <p:spPr bwMode="auto">
          <a:xfrm>
            <a:off x="5496546" y="2555062"/>
            <a:ext cx="1460500" cy="200660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4997" name="Picture 5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6467959" y="4153509"/>
            <a:ext cx="2378941" cy="198120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18" cstate="screen"/>
          <a:srcRect/>
          <a:stretch>
            <a:fillRect/>
          </a:stretch>
        </p:blipFill>
        <p:spPr bwMode="auto">
          <a:xfrm>
            <a:off x="6845300" y="346558"/>
            <a:ext cx="1879600" cy="1580666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9" name="Picture 7"/>
          <p:cNvPicPr>
            <a:picLocks noChangeAspect="1" noChangeArrowheads="1"/>
          </p:cNvPicPr>
          <p:nvPr/>
        </p:nvPicPr>
        <p:blipFill>
          <a:blip r:embed="rId19" cstate="screen"/>
          <a:srcRect/>
          <a:stretch>
            <a:fillRect/>
          </a:stretch>
        </p:blipFill>
        <p:spPr bwMode="auto">
          <a:xfrm>
            <a:off x="1905000" y="2005012"/>
            <a:ext cx="1743835" cy="2203450"/>
          </a:xfrm>
          <a:prstGeom prst="rect">
            <a:avLst/>
          </a:prstGeom>
          <a:ln>
            <a:noFill/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Rectangle 20"/>
          <p:cNvSpPr/>
          <p:nvPr/>
        </p:nvSpPr>
        <p:spPr>
          <a:xfrm>
            <a:off x="14288" y="3388748"/>
            <a:ext cx="1574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Books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14288"/>
            <a:ext cx="2286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Monographs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216400" y="0"/>
            <a:ext cx="228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Working Papers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158038" y="6355627"/>
            <a:ext cx="19859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Policy Briefs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400" y="5994401"/>
            <a:ext cx="177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Newsletters &amp; Journals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493964" y="2070966"/>
            <a:ext cx="1453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Technical Notes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380407" y="6396335"/>
            <a:ext cx="2721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Discussion Papers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724400" y="2026195"/>
            <a:ext cx="1701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Presentations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885354" y="4188791"/>
            <a:ext cx="2086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Studies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3410512" y="4235223"/>
            <a:ext cx="1405510" cy="2071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705600" y="1752601"/>
            <a:ext cx="9144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95973" y="4787896"/>
            <a:ext cx="13620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94338" y="511176"/>
            <a:ext cx="13049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95819" y="4743445"/>
            <a:ext cx="12668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081462" y="352425"/>
            <a:ext cx="13716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32"/>
          <p:cNvSpPr/>
          <p:nvPr/>
        </p:nvSpPr>
        <p:spPr>
          <a:xfrm>
            <a:off x="7772400" y="11668"/>
            <a:ext cx="13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Evaluations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8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9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1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1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3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3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4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we did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66700" y="1003300"/>
          <a:ext cx="86106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76200" y="3124200"/>
            <a:ext cx="89154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990600"/>
          </a:xfrm>
        </p:spPr>
        <p:txBody>
          <a:bodyPr/>
          <a:lstStyle/>
          <a:p>
            <a:r>
              <a:rPr lang="en-US" dirty="0" smtClean="0"/>
              <a:t>Analysis: current state of vocabulary</a:t>
            </a:r>
          </a:p>
          <a:p>
            <a:r>
              <a:rPr lang="en-US" dirty="0" smtClean="0"/>
              <a:t>Action Plan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7244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overall environment is one of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fragmentation</a:t>
            </a:r>
          </a:p>
          <a:p>
            <a:endPara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KAPS Group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438400"/>
            <a:ext cx="762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123825"/>
            <a:r>
              <a:rPr lang="en-US" dirty="0" smtClean="0"/>
              <a:t>Among the issues identified:</a:t>
            </a:r>
          </a:p>
          <a:p>
            <a:pPr marL="346075" indent="-123825">
              <a:buFont typeface="Arial" pitchFamily="34" charset="0"/>
              <a:buChar char="•"/>
            </a:pPr>
            <a:r>
              <a:rPr lang="en-US" dirty="0" smtClean="0"/>
              <a:t>Inconsistent terminology across vocabularies</a:t>
            </a:r>
          </a:p>
          <a:p>
            <a:pPr marL="346075" indent="-123825">
              <a:buFont typeface="Arial" pitchFamily="34" charset="0"/>
              <a:buChar char="•"/>
            </a:pPr>
            <a:r>
              <a:rPr lang="en-US" dirty="0" smtClean="0"/>
              <a:t>Inconsistent style</a:t>
            </a:r>
          </a:p>
          <a:p>
            <a:pPr marL="346075" indent="-123825">
              <a:buFont typeface="Arial" pitchFamily="34" charset="0"/>
              <a:buChar char="•"/>
            </a:pPr>
            <a:r>
              <a:rPr lang="en-US" dirty="0" smtClean="0"/>
              <a:t>Simple lists not A – Z</a:t>
            </a:r>
          </a:p>
          <a:p>
            <a:pPr marL="346075" indent="-123825">
              <a:buFont typeface="Arial" pitchFamily="34" charset="0"/>
              <a:buChar char="•"/>
            </a:pPr>
            <a:r>
              <a:rPr lang="en-US" dirty="0" smtClean="0"/>
              <a:t>Simple lists mix granularity</a:t>
            </a:r>
          </a:p>
          <a:p>
            <a:pPr marL="346075" indent="-123825">
              <a:buFont typeface="Arial" pitchFamily="34" charset="0"/>
              <a:buChar char="•"/>
            </a:pPr>
            <a:r>
              <a:rPr lang="en-US" dirty="0" smtClean="0"/>
              <a:t>…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66700" y="1003300"/>
          <a:ext cx="86106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/>
          <p:cNvSpPr/>
          <p:nvPr/>
        </p:nvSpPr>
        <p:spPr>
          <a:xfrm>
            <a:off x="3124200" y="3124200"/>
            <a:ext cx="58674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Sustainability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4648200"/>
          </a:xfrm>
        </p:spPr>
        <p:txBody>
          <a:bodyPr/>
          <a:lstStyle/>
          <a:p>
            <a:pPr marL="342900" lvl="1" indent="-342900">
              <a:buClr>
                <a:srgbClr val="0399CD"/>
              </a:buClr>
              <a:buFont typeface="Wingdings" pitchFamily="2" charset="2"/>
              <a:buChar char="§"/>
            </a:pPr>
            <a:r>
              <a:rPr lang="en-US" sz="2000" b="1" dirty="0" smtClean="0">
                <a:ea typeface="+mn-ea"/>
                <a:cs typeface="+mn-cs"/>
              </a:rPr>
              <a:t>Vocabulary Strategy</a:t>
            </a:r>
          </a:p>
          <a:p>
            <a:pPr marL="342900" lvl="1" indent="-342900">
              <a:buClr>
                <a:srgbClr val="0399CD"/>
              </a:buClr>
              <a:buFont typeface="Wingdings" pitchFamily="2" charset="2"/>
              <a:buChar char="§"/>
            </a:pPr>
            <a:r>
              <a:rPr lang="en-US" sz="2000" b="1" dirty="0" smtClean="0">
                <a:ea typeface="+mn-ea"/>
                <a:cs typeface="+mn-cs"/>
              </a:rPr>
              <a:t>Governance</a:t>
            </a:r>
          </a:p>
          <a:p>
            <a:pPr lvl="1"/>
            <a:r>
              <a:rPr lang="en-US" dirty="0" smtClean="0"/>
              <a:t>Vocabulary Group</a:t>
            </a:r>
          </a:p>
          <a:p>
            <a:pPr lvl="2"/>
            <a:r>
              <a:rPr lang="en-US" dirty="0" smtClean="0"/>
              <a:t>Group Charter</a:t>
            </a:r>
          </a:p>
          <a:p>
            <a:pPr lvl="2"/>
            <a:r>
              <a:rPr lang="en-US" dirty="0" smtClean="0"/>
              <a:t>Process Guide</a:t>
            </a:r>
          </a:p>
          <a:p>
            <a:pPr lvl="2"/>
            <a:r>
              <a:rPr lang="en-US" dirty="0" smtClean="0"/>
              <a:t>Communications Plan</a:t>
            </a:r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838200" y="3200400"/>
            <a:ext cx="5886615" cy="2997255"/>
            <a:chOff x="965310" y="1879545"/>
            <a:chExt cx="6521505" cy="3454455"/>
          </a:xfrm>
        </p:grpSpPr>
        <p:cxnSp>
          <p:nvCxnSpPr>
            <p:cNvPr id="5" name="Elbow Connector 4"/>
            <p:cNvCxnSpPr/>
            <p:nvPr/>
          </p:nvCxnSpPr>
          <p:spPr bwMode="auto">
            <a:xfrm rot="5400000" flipH="1" flipV="1">
              <a:off x="1689293" y="3047837"/>
              <a:ext cx="431745" cy="1588"/>
            </a:xfrm>
            <a:prstGeom prst="bentConnector3">
              <a:avLst>
                <a:gd name="adj1" fmla="val 50000"/>
              </a:avLst>
            </a:prstGeom>
            <a:solidFill>
              <a:srgbClr val="B1B999"/>
            </a:solidFill>
            <a:ln w="38100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6" name="Group 31"/>
            <p:cNvGrpSpPr/>
            <p:nvPr/>
          </p:nvGrpSpPr>
          <p:grpSpPr>
            <a:xfrm>
              <a:off x="5607105" y="4368690"/>
              <a:ext cx="1879710" cy="939855"/>
              <a:chOff x="2532253" y="4006876"/>
              <a:chExt cx="1879710" cy="939855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9" name="Rectangle 18"/>
              <p:cNvSpPr/>
              <p:nvPr/>
            </p:nvSpPr>
            <p:spPr>
              <a:xfrm>
                <a:off x="2532253" y="4006876"/>
                <a:ext cx="1879710" cy="9398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71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Rectangle 19"/>
              <p:cNvSpPr/>
              <p:nvPr/>
            </p:nvSpPr>
            <p:spPr>
              <a:xfrm>
                <a:off x="2532253" y="4006876"/>
                <a:ext cx="1879710" cy="939855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  <a:alpha val="71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Tech.</a:t>
                </a:r>
              </a:p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Implementer</a:t>
                </a:r>
              </a:p>
            </p:txBody>
          </p:sp>
        </p:grpSp>
        <p:cxnSp>
          <p:nvCxnSpPr>
            <p:cNvPr id="7" name="Shape 35"/>
            <p:cNvCxnSpPr/>
            <p:nvPr/>
          </p:nvCxnSpPr>
          <p:spPr bwMode="auto">
            <a:xfrm>
              <a:off x="5086515" y="4838618"/>
              <a:ext cx="520590" cy="1588"/>
            </a:xfrm>
            <a:prstGeom prst="bentConnector3">
              <a:avLst>
                <a:gd name="adj1" fmla="val 50000"/>
              </a:avLst>
            </a:prstGeom>
            <a:solidFill>
              <a:srgbClr val="B1B999"/>
            </a:solidFill>
            <a:ln w="38100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8" name="Group 9"/>
            <p:cNvGrpSpPr/>
            <p:nvPr/>
          </p:nvGrpSpPr>
          <p:grpSpPr>
            <a:xfrm>
              <a:off x="965310" y="1879545"/>
              <a:ext cx="1905000" cy="2324019"/>
              <a:chOff x="2062325" y="1288118"/>
              <a:chExt cx="1905000" cy="2324019"/>
            </a:xfrm>
            <a:solidFill>
              <a:schemeClr val="tx2">
                <a:alpha val="7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6" name="Rectangle 15"/>
              <p:cNvSpPr/>
              <p:nvPr/>
            </p:nvSpPr>
            <p:spPr>
              <a:xfrm>
                <a:off x="2062325" y="2672282"/>
                <a:ext cx="1879710" cy="93985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/>
            </p:nvSpPr>
            <p:spPr>
              <a:xfrm>
                <a:off x="2062325" y="2672282"/>
                <a:ext cx="1879710" cy="93985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Vocabulary </a:t>
                </a:r>
              </a:p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Group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087615" y="1288118"/>
                <a:ext cx="1879710" cy="939855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Advisory</a:t>
                </a:r>
              </a:p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 smtClean="0">
                    <a:solidFill>
                      <a:schemeClr val="bg1"/>
                    </a:solidFill>
                  </a:rPr>
                  <a:t>Group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9" name="Elbow Connector 37"/>
            <p:cNvCxnSpPr>
              <a:endCxn id="10" idx="1"/>
            </p:cNvCxnSpPr>
            <p:nvPr/>
          </p:nvCxnSpPr>
          <p:spPr bwMode="auto">
            <a:xfrm rot="16200000" flipH="1">
              <a:off x="2209883" y="3898845"/>
              <a:ext cx="660509" cy="1269945"/>
            </a:xfrm>
            <a:prstGeom prst="bentConnector2">
              <a:avLst/>
            </a:prstGeom>
            <a:solidFill>
              <a:srgbClr val="B1B999"/>
            </a:solidFill>
            <a:ln w="38100" cap="rnd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Rectangle 9"/>
            <p:cNvSpPr/>
            <p:nvPr/>
          </p:nvSpPr>
          <p:spPr>
            <a:xfrm>
              <a:off x="3175110" y="4394145"/>
              <a:ext cx="1879710" cy="939855"/>
            </a:xfrm>
            <a:prstGeom prst="rect">
              <a:avLst/>
            </a:prstGeom>
            <a:solidFill>
              <a:srgbClr val="002060">
                <a:alpha val="69804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5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prstMaterial="matte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dirty="0">
                  <a:solidFill>
                    <a:schemeClr val="bg1"/>
                  </a:solidFill>
                </a:rPr>
                <a:t>Vocabulary Editor</a:t>
              </a:r>
            </a:p>
          </p:txBody>
        </p:sp>
        <p:grpSp>
          <p:nvGrpSpPr>
            <p:cNvPr id="11" name="Group 31"/>
            <p:cNvGrpSpPr/>
            <p:nvPr/>
          </p:nvGrpSpPr>
          <p:grpSpPr>
            <a:xfrm>
              <a:off x="5607105" y="2571627"/>
              <a:ext cx="1879710" cy="939855"/>
              <a:chOff x="2532253" y="4006876"/>
              <a:chExt cx="1879710" cy="939855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4" name="Rectangle 13"/>
              <p:cNvSpPr/>
              <p:nvPr/>
            </p:nvSpPr>
            <p:spPr>
              <a:xfrm>
                <a:off x="2532253" y="4006876"/>
                <a:ext cx="1879710" cy="939855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" name="Rectangle 14"/>
              <p:cNvSpPr/>
              <p:nvPr/>
            </p:nvSpPr>
            <p:spPr>
              <a:xfrm>
                <a:off x="2532253" y="4006876"/>
                <a:ext cx="1879710" cy="939855"/>
              </a:xfrm>
              <a:prstGeom prst="rect">
                <a:avLst/>
              </a:prstGeom>
              <a:solidFill>
                <a:srgbClr val="FF9900">
                  <a:alpha val="70980"/>
                </a:srgb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5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  <a:sp3d prstMaterial="matte"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Vocabulary </a:t>
                </a:r>
              </a:p>
              <a:p>
                <a:pPr algn="ctr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n-US" sz="2000" dirty="0">
                    <a:solidFill>
                      <a:schemeClr val="bg1"/>
                    </a:solidFill>
                  </a:rPr>
                  <a:t>Users</a:t>
                </a:r>
              </a:p>
            </p:txBody>
          </p:sp>
        </p:grpSp>
        <p:cxnSp>
          <p:nvCxnSpPr>
            <p:cNvPr id="12" name="Elbow Connector 23"/>
            <p:cNvCxnSpPr>
              <a:endCxn id="13" idx="3"/>
            </p:cNvCxnSpPr>
            <p:nvPr/>
          </p:nvCxnSpPr>
          <p:spPr bwMode="auto">
            <a:xfrm rot="10800000">
              <a:off x="1926645" y="3041555"/>
              <a:ext cx="3680460" cy="1"/>
            </a:xfrm>
            <a:prstGeom prst="bentConnector3">
              <a:avLst>
                <a:gd name="adj1" fmla="val 50000"/>
              </a:avLst>
            </a:prstGeom>
            <a:solidFill>
              <a:srgbClr val="B1B999"/>
            </a:solidFill>
            <a:ln w="38100" cap="rnd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Rectangle 12"/>
            <p:cNvSpPr/>
            <p:nvPr/>
          </p:nvSpPr>
          <p:spPr bwMode="auto">
            <a:xfrm>
              <a:off x="1835205" y="2995834"/>
              <a:ext cx="91440" cy="914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66700" y="1003300"/>
          <a:ext cx="86106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6096000" y="3124200"/>
            <a:ext cx="2895600" cy="266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Vocabulary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1295400"/>
          </a:xfrm>
        </p:spPr>
        <p:txBody>
          <a:bodyPr/>
          <a:lstStyle/>
          <a:p>
            <a:r>
              <a:rPr lang="en-US" dirty="0" smtClean="0"/>
              <a:t>Inventory review</a:t>
            </a:r>
          </a:p>
          <a:p>
            <a:pPr lvl="1"/>
            <a:r>
              <a:rPr lang="en-US" dirty="0" smtClean="0"/>
              <a:t>Institutional point of view</a:t>
            </a:r>
          </a:p>
          <a:p>
            <a:pPr lvl="1"/>
            <a:r>
              <a:rPr lang="en-US" dirty="0" smtClean="0"/>
              <a:t>Taxonomist point of view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962400" y="3429000"/>
            <a:ext cx="4953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u="sng" dirty="0" smtClean="0"/>
              <a:t>Activity Codes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Best practices papers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Consultant/Firm Final Report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Economic Consultation Mission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Eligibility Review Meeting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Events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Lessons Learned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Mission for Operational Program Update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429000"/>
            <a:ext cx="274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u="sng" dirty="0" smtClean="0"/>
              <a:t>Questions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What works?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Legacy Units?</a:t>
            </a:r>
          </a:p>
          <a:p>
            <a:pPr marL="234950" lvl="1" indent="-111125">
              <a:buFont typeface="Arial" pitchFamily="34" charset="0"/>
              <a:buChar char="•"/>
            </a:pPr>
            <a:r>
              <a:rPr lang="en-US" dirty="0" smtClean="0"/>
              <a:t>Multilingual</a:t>
            </a:r>
          </a:p>
          <a:p>
            <a:pPr marL="234950" lvl="1" indent="-111125">
              <a:buFont typeface="Arial" pitchFamily="34" charset="0"/>
              <a:buChar char="•"/>
            </a:pPr>
            <a:r>
              <a:rPr lang="en-US" dirty="0" smtClean="0"/>
              <a:t>Acronym / Full name</a:t>
            </a:r>
          </a:p>
          <a:p>
            <a:pPr marL="234950" lvl="1" indent="-111125">
              <a:buFont typeface="Arial" pitchFamily="34" charset="0"/>
              <a:buChar char="•"/>
            </a:pPr>
            <a:r>
              <a:rPr lang="en-US" dirty="0" smtClean="0"/>
              <a:t>Facets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Vocabulary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4648200"/>
          </a:xfrm>
        </p:spPr>
        <p:txBody>
          <a:bodyPr/>
          <a:lstStyle/>
          <a:p>
            <a:r>
              <a:rPr lang="en-US" dirty="0" smtClean="0"/>
              <a:t>Determine structure</a:t>
            </a:r>
          </a:p>
          <a:p>
            <a:pPr lvl="1"/>
            <a:r>
              <a:rPr lang="en-US" dirty="0" smtClean="0"/>
              <a:t>Levels?</a:t>
            </a:r>
          </a:p>
          <a:p>
            <a:pPr lvl="1"/>
            <a:r>
              <a:rPr lang="en-US" dirty="0" smtClean="0"/>
              <a:t>Poly-hierarchy?</a:t>
            </a:r>
          </a:p>
          <a:p>
            <a:pPr lvl="1"/>
            <a:r>
              <a:rPr lang="en-US" dirty="0" smtClean="0"/>
              <a:t>Combinations?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Topics?</a:t>
            </a:r>
          </a:p>
          <a:p>
            <a:pPr lvl="1"/>
            <a:r>
              <a:rPr lang="en-US" dirty="0" smtClean="0"/>
              <a:t>Macroeconomics, Management, </a:t>
            </a:r>
          </a:p>
          <a:p>
            <a:pPr lvl="1">
              <a:buNone/>
            </a:pPr>
            <a:r>
              <a:rPr lang="en-US" dirty="0" smtClean="0"/>
              <a:t>	Finance, Education  </a:t>
            </a:r>
          </a:p>
          <a:p>
            <a:r>
              <a:rPr lang="en-US" dirty="0" smtClean="0"/>
              <a:t>Sectors?  </a:t>
            </a:r>
            <a:r>
              <a:rPr lang="en-US" sz="1400" b="0" dirty="0" smtClean="0"/>
              <a:t>(org association)</a:t>
            </a:r>
            <a:endParaRPr lang="en-US" b="0" dirty="0" smtClean="0"/>
          </a:p>
          <a:p>
            <a:pPr lvl="1"/>
            <a:r>
              <a:rPr lang="en-US" dirty="0" smtClean="0"/>
              <a:t>Water, Infrastructure, </a:t>
            </a:r>
          </a:p>
          <a:p>
            <a:pPr lvl="1">
              <a:buNone/>
            </a:pPr>
            <a:r>
              <a:rPr lang="en-US" dirty="0" smtClean="0"/>
              <a:t>	Energy, Education</a:t>
            </a:r>
          </a:p>
          <a:p>
            <a:r>
              <a:rPr lang="en-US" dirty="0" smtClean="0"/>
              <a:t>Topics &amp; Sectors?</a:t>
            </a:r>
          </a:p>
          <a:p>
            <a:pPr lvl="1"/>
            <a:r>
              <a:rPr lang="en-US" dirty="0" smtClean="0"/>
              <a:t>Education?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3429000"/>
            <a:ext cx="3276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u="sng" dirty="0" smtClean="0"/>
              <a:t>Facets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Document Type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Organizational Unit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Countries &amp; Regions</a:t>
            </a:r>
          </a:p>
          <a:p>
            <a:pPr marL="234950" indent="-111125">
              <a:buFont typeface="Arial" pitchFamily="34" charset="0"/>
              <a:buChar char="•"/>
            </a:pPr>
            <a:r>
              <a:rPr lang="en-US" dirty="0" smtClean="0"/>
              <a:t>Topics &amp; Sectors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1143000"/>
          </a:xfrm>
        </p:spPr>
        <p:txBody>
          <a:bodyPr/>
          <a:lstStyle/>
          <a:p>
            <a:r>
              <a:rPr lang="en-US" dirty="0" smtClean="0"/>
              <a:t>Vocabulary Development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1295400"/>
          </a:xfrm>
        </p:spPr>
        <p:txBody>
          <a:bodyPr/>
          <a:lstStyle/>
          <a:p>
            <a:r>
              <a:rPr lang="en-US" dirty="0" smtClean="0"/>
              <a:t>Inventory terms and degrees</a:t>
            </a:r>
          </a:p>
          <a:p>
            <a:pPr lvl="1"/>
            <a:r>
              <a:rPr lang="en-US" dirty="0" smtClean="0"/>
              <a:t>Reduce number of terms</a:t>
            </a:r>
          </a:p>
          <a:p>
            <a:pPr lvl="1"/>
            <a:r>
              <a:rPr lang="en-US" dirty="0" smtClean="0"/>
              <a:t>Maintain specificity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533565" y="2438400"/>
            <a:ext cx="8077035" cy="3785712"/>
            <a:chOff x="1264" y="1642"/>
            <a:chExt cx="9348" cy="4257"/>
          </a:xfrm>
        </p:grpSpPr>
        <p:sp>
          <p:nvSpPr>
            <p:cNvPr id="1027" name="Text Box 3"/>
            <p:cNvSpPr txBox="1">
              <a:spLocks noChangeArrowheads="1"/>
            </p:cNvSpPr>
            <p:nvPr/>
          </p:nvSpPr>
          <p:spPr bwMode="auto">
            <a:xfrm>
              <a:off x="1264" y="1642"/>
              <a:ext cx="3727" cy="425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Urban Development &amp; Housing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Housing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Housing &amp; Public Financing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Housing Markets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Housing Policy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Infrastructure &amp; Historical Sites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Integrated Urban Development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Neighborhood Upgrading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Sites &amp; Services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Development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Development Credit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Development Policy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Environment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Infrastructure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Land Management</a:t>
              </a:r>
              <a:endPara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8" name="Text Box 4"/>
            <p:cNvSpPr txBox="1">
              <a:spLocks noChangeArrowheads="1"/>
            </p:cNvSpPr>
            <p:nvPr/>
          </p:nvSpPr>
          <p:spPr bwMode="auto">
            <a:xfrm>
              <a:off x="5978" y="2900"/>
              <a:ext cx="4634" cy="176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Urban Development &amp; Housing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Housing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Cultural Heritage &amp; Historic Preservation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Neighborhood Upgrading &amp; Urban Poverty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Urban Development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. Sustainable Cities</a:t>
              </a:r>
              <a:endPara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29" name="AutoShape 5"/>
            <p:cNvSpPr>
              <a:spLocks noChangeArrowheads="1"/>
            </p:cNvSpPr>
            <p:nvPr/>
          </p:nvSpPr>
          <p:spPr bwMode="auto">
            <a:xfrm>
              <a:off x="5237" y="3579"/>
              <a:ext cx="525" cy="435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0000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>
              <a:outerShdw dist="28398" dir="3806097" algn="ctr" rotWithShape="0">
                <a:srgbClr val="7F7F7F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Introduction </a:t>
            </a:r>
            <a:br>
              <a:rPr lang="en-US" dirty="0" smtClean="0"/>
            </a:br>
            <a:r>
              <a:rPr lang="en-US" dirty="0" smtClean="0"/>
              <a:t>Inter-American Development Bank (IDB)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66700" y="1003300"/>
          <a:ext cx="86106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Taxonomists</a:t>
            </a:r>
          </a:p>
          <a:p>
            <a:r>
              <a:rPr lang="en-US" dirty="0" smtClean="0"/>
              <a:t>Subject Matter Experts</a:t>
            </a:r>
          </a:p>
          <a:p>
            <a:r>
              <a:rPr lang="en-US" dirty="0" smtClean="0"/>
              <a:t>Other Organizations</a:t>
            </a:r>
          </a:p>
          <a:p>
            <a:r>
              <a:rPr lang="en-US" dirty="0" smtClean="0"/>
              <a:t>Internal Content</a:t>
            </a:r>
          </a:p>
          <a:p>
            <a:r>
              <a:rPr lang="en-US" dirty="0" smtClean="0"/>
              <a:t>External Content</a:t>
            </a:r>
          </a:p>
          <a:p>
            <a:r>
              <a:rPr lang="en-US" dirty="0" smtClean="0"/>
              <a:t>External Users</a:t>
            </a:r>
          </a:p>
          <a:p>
            <a:endParaRPr lang="en-US" dirty="0" smtClean="0"/>
          </a:p>
          <a:p>
            <a:r>
              <a:rPr lang="en-US" dirty="0" smtClean="0"/>
              <a:t>End goal = use</a:t>
            </a:r>
          </a:p>
          <a:p>
            <a:r>
              <a:rPr lang="en-US" dirty="0" smtClean="0"/>
              <a:t>Achieve desired Benefits</a:t>
            </a:r>
          </a:p>
          <a:p>
            <a:pPr lvl="1"/>
            <a:r>
              <a:rPr lang="en-US" dirty="0" smtClean="0"/>
              <a:t>Metadata quality</a:t>
            </a:r>
          </a:p>
          <a:p>
            <a:pPr lvl="1"/>
            <a:r>
              <a:rPr lang="en-US" dirty="0" smtClean="0"/>
              <a:t>Search</a:t>
            </a:r>
          </a:p>
          <a:p>
            <a:pPr lvl="1"/>
            <a:r>
              <a:rPr lang="en-US" dirty="0" smtClean="0"/>
              <a:t>Systems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Next Steps and Reflections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Software </a:t>
            </a:r>
          </a:p>
          <a:p>
            <a:pPr lvl="1"/>
            <a:r>
              <a:rPr lang="en-US" dirty="0" smtClean="0"/>
              <a:t>Multilingual</a:t>
            </a:r>
          </a:p>
          <a:p>
            <a:pPr lvl="1"/>
            <a:r>
              <a:rPr lang="en-US" dirty="0" smtClean="0"/>
              <a:t>Synonyms</a:t>
            </a:r>
          </a:p>
          <a:p>
            <a:pPr lvl="1"/>
            <a:r>
              <a:rPr lang="en-US" dirty="0" smtClean="0"/>
              <a:t>Consolidation beyond IKR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Be creative in balancing the number of terms with specificity</a:t>
            </a:r>
            <a:br>
              <a:rPr lang="en-US" dirty="0" smtClean="0"/>
            </a:br>
            <a:r>
              <a:rPr lang="en-US" dirty="0" smtClean="0"/>
              <a:t>(its ok to let go)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Buy-in: </a:t>
            </a:r>
            <a:br>
              <a:rPr lang="en-US" dirty="0" smtClean="0"/>
            </a:br>
            <a:r>
              <a:rPr lang="en-US" dirty="0" smtClean="0"/>
              <a:t>Work with those units that want to work with you, </a:t>
            </a:r>
            <a:br>
              <a:rPr lang="en-US" dirty="0" smtClean="0"/>
            </a:br>
            <a:r>
              <a:rPr lang="en-US" dirty="0" smtClean="0"/>
              <a:t>and keep the group open</a:t>
            </a:r>
          </a:p>
          <a:p>
            <a:pPr lvl="0">
              <a:buNone/>
            </a:pPr>
            <a:endParaRPr lang="en-US" dirty="0" smtClean="0"/>
          </a:p>
          <a:p>
            <a:pPr lvl="0"/>
            <a:r>
              <a:rPr lang="en-US" dirty="0" smtClean="0"/>
              <a:t>Never perfect, never finished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ontent Placeholder 6"/>
          <p:cNvSpPr>
            <a:spLocks noGrp="1"/>
          </p:cNvSpPr>
          <p:nvPr/>
        </p:nvSpPr>
        <p:spPr bwMode="auto">
          <a:xfrm>
            <a:off x="457200" y="11049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en-US" sz="1000" b="1" dirty="0">
                <a:hlinkClick r:id="rId2"/>
              </a:rPr>
              <a:t>http://</a:t>
            </a:r>
            <a:r>
              <a:rPr lang="en-US" sz="1000" b="1" dirty="0" smtClean="0">
                <a:hlinkClick r:id="rId2"/>
              </a:rPr>
              <a:t>www.iadb.org</a:t>
            </a:r>
            <a:endParaRPr lang="en-US" sz="1000" b="1" dirty="0" smtClean="0"/>
          </a:p>
          <a:p>
            <a:endParaRPr lang="en-US" sz="1000" b="1" dirty="0"/>
          </a:p>
          <a:p>
            <a:r>
              <a:rPr lang="en-US" sz="1000" b="1" dirty="0"/>
              <a:t>The Inter-American Development Bank Discussion Papers and Presentations are documents prepared </a:t>
            </a:r>
            <a:r>
              <a:rPr lang="en-US" sz="1000" b="1" dirty="0" smtClean="0"/>
              <a:t>by both </a:t>
            </a:r>
            <a:r>
              <a:rPr lang="en-US" sz="1000" b="1" dirty="0"/>
              <a:t>Bank and non-Bank personnel as supporting materials for events and are often produced on </a:t>
            </a:r>
            <a:r>
              <a:rPr lang="en-US" sz="1000" b="1" dirty="0" smtClean="0"/>
              <a:t>an expedited </a:t>
            </a:r>
            <a:r>
              <a:rPr lang="en-US" sz="1000" b="1" dirty="0"/>
              <a:t>publication schedule without formal editing or review. The information and opinions </a:t>
            </a:r>
            <a:r>
              <a:rPr lang="en-US" sz="1000" b="1" dirty="0" smtClean="0"/>
              <a:t>presented in </a:t>
            </a:r>
            <a:r>
              <a:rPr lang="en-US" sz="1000" b="1" dirty="0"/>
              <a:t>these publications are entirely those of the author(s), and no endorsement by the </a:t>
            </a:r>
            <a:r>
              <a:rPr lang="en-US" sz="1000" b="1" dirty="0" smtClean="0"/>
              <a:t>Inter-American Development </a:t>
            </a:r>
            <a:r>
              <a:rPr lang="en-US" sz="1000" b="1" dirty="0"/>
              <a:t>Bank, its Board of Executive Directors, or the countries they represent is expressed </a:t>
            </a:r>
            <a:r>
              <a:rPr lang="en-US" sz="1000" b="1" dirty="0" smtClean="0"/>
              <a:t>or implied.</a:t>
            </a:r>
          </a:p>
          <a:p>
            <a:endParaRPr lang="en-US" sz="1000" b="1" dirty="0"/>
          </a:p>
          <a:p>
            <a:r>
              <a:rPr lang="en-US" sz="1000" b="1"/>
              <a:t>This </a:t>
            </a:r>
            <a:r>
              <a:rPr lang="en-US" sz="1000" b="1" smtClean="0"/>
              <a:t>presentation may </a:t>
            </a:r>
            <a:r>
              <a:rPr lang="en-US" sz="1000" b="1" dirty="0"/>
              <a:t>be freely reproduced.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2286000"/>
          </a:xfrm>
        </p:spPr>
        <p:txBody>
          <a:bodyPr/>
          <a:lstStyle/>
          <a:p>
            <a:pPr lvl="0" algn="ctr">
              <a:buNone/>
            </a:pPr>
            <a:r>
              <a:rPr lang="en-US" sz="3200" dirty="0" smtClean="0"/>
              <a:t>Thank you</a:t>
            </a:r>
          </a:p>
          <a:p>
            <a:pPr lvl="0" algn="ctr">
              <a:buNone/>
            </a:pPr>
            <a:endParaRPr lang="en-US" sz="3200" dirty="0" smtClean="0"/>
          </a:p>
          <a:p>
            <a:pPr lvl="0" algn="ctr">
              <a:buNone/>
            </a:pPr>
            <a:r>
              <a:rPr lang="en-US" sz="3200" dirty="0" smtClean="0"/>
              <a:t>Questions?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96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font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6030913"/>
            <a:ext cx="533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3975" y="2389188"/>
            <a:ext cx="3959225" cy="142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Inter-American 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 Bank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6200" y="1371600"/>
            <a:ext cx="7289965" cy="4091601"/>
            <a:chOff x="1777835" y="2613999"/>
            <a:chExt cx="7289965" cy="4091601"/>
          </a:xfrm>
        </p:grpSpPr>
        <p:pic>
          <p:nvPicPr>
            <p:cNvPr id="13" name="Picture 3" descr="D:\DATA.IDB\Bank Branding\primary_logo_color_medium_e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800" y="4518999"/>
              <a:ext cx="485775" cy="172669"/>
            </a:xfrm>
            <a:prstGeom prst="rect">
              <a:avLst/>
            </a:prstGeom>
            <a:noFill/>
          </p:spPr>
        </p:pic>
        <p:pic>
          <p:nvPicPr>
            <p:cNvPr id="16" name="Picture 3" descr="D:\DATA.IDB\Bank Branding\primary_logo_color_medium_e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67000" y="5128599"/>
              <a:ext cx="485775" cy="172669"/>
            </a:xfrm>
            <a:prstGeom prst="rect">
              <a:avLst/>
            </a:prstGeom>
            <a:noFill/>
          </p:spPr>
        </p:pic>
        <p:pic>
          <p:nvPicPr>
            <p:cNvPr id="21" name="Picture 3" descr="D:\DATA.IDB\Bank Branding\primary_logo_color_medium_e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0" y="4366599"/>
              <a:ext cx="485775" cy="172669"/>
            </a:xfrm>
            <a:prstGeom prst="rect">
              <a:avLst/>
            </a:prstGeom>
            <a:noFill/>
          </p:spPr>
        </p:pic>
        <p:pic>
          <p:nvPicPr>
            <p:cNvPr id="22" name="Picture 3" descr="D:\DATA.IDB\Bank Branding\primary_logo_color_medium_en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5600" y="5052399"/>
              <a:ext cx="485775" cy="172669"/>
            </a:xfrm>
            <a:prstGeom prst="rect">
              <a:avLst/>
            </a:prstGeom>
            <a:noFill/>
          </p:spPr>
        </p:pic>
        <p:grpSp>
          <p:nvGrpSpPr>
            <p:cNvPr id="31" name="Group 30"/>
            <p:cNvGrpSpPr/>
            <p:nvPr/>
          </p:nvGrpSpPr>
          <p:grpSpPr>
            <a:xfrm>
              <a:off x="1777835" y="2613999"/>
              <a:ext cx="7289965" cy="4091601"/>
              <a:chOff x="152400" y="2232999"/>
              <a:chExt cx="7289965" cy="4091601"/>
            </a:xfrm>
          </p:grpSpPr>
          <p:pic>
            <p:nvPicPr>
              <p:cNvPr id="5" name="Picture 13" descr="C:\Documents and Settings\nadiam\Local Settings\Temporary Internet Files\Content.IE5\FC0L2TX9\MC910216337[1].png"/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152400" y="2232999"/>
                <a:ext cx="7289965" cy="4091601"/>
              </a:xfrm>
              <a:prstGeom prst="rect">
                <a:avLst/>
              </a:prstGeom>
              <a:noFill/>
            </p:spPr>
          </p:pic>
          <p:pic>
            <p:nvPicPr>
              <p:cNvPr id="1027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48006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8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51816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9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71600" y="53340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0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47800" y="50292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1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5400" y="49530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2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43000" y="51816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7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00200" y="4495801"/>
                <a:ext cx="485775" cy="152400"/>
              </a:xfrm>
              <a:prstGeom prst="rect">
                <a:avLst/>
              </a:prstGeom>
              <a:noFill/>
            </p:spPr>
          </p:pic>
          <p:pic>
            <p:nvPicPr>
              <p:cNvPr id="18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00" y="38862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9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90600" y="40386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3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52600" y="41148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4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39624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5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124200" y="35052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6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19200" y="35814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7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791200" y="41148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9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52600" y="43434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42672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4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19200" y="43434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20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66800" y="41148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30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676400" y="4648200"/>
                <a:ext cx="485775" cy="172669"/>
              </a:xfrm>
              <a:prstGeom prst="rect">
                <a:avLst/>
              </a:prstGeom>
              <a:noFill/>
            </p:spPr>
          </p:pic>
          <p:pic>
            <p:nvPicPr>
              <p:cNvPr id="15" name="Picture 3" descr="D:\DATA.IDB\Bank Branding\primary_logo_color_medium_en.gif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43000" y="4572000"/>
                <a:ext cx="485775" cy="172669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1026" name="Picture 2" descr="\\Knlsrv01\Projectos Pedagógicos\fotos BID varias\IMG_936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2940000">
            <a:off x="4339696" y="-812129"/>
            <a:ext cx="4450080" cy="2966720"/>
          </a:xfrm>
          <a:prstGeom prst="rect">
            <a:avLst/>
          </a:prstGeom>
          <a:noFill/>
          <a:effectLst>
            <a:outerShdw blurRad="50800" dist="635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prstMaterial="metal">
            <a:bevelT w="190500" h="114300"/>
            <a:bevelB w="165100" prst="coolSlant"/>
          </a:sp3d>
        </p:spPr>
      </p:pic>
      <p:sp>
        <p:nvSpPr>
          <p:cNvPr id="33" name="TextBox 32"/>
          <p:cNvSpPr txBox="1"/>
          <p:nvPr/>
        </p:nvSpPr>
        <p:spPr>
          <a:xfrm>
            <a:off x="457200" y="52578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Development Financing</a:t>
            </a:r>
          </a:p>
          <a:p>
            <a:pPr>
              <a:buFontTx/>
              <a:buChar char="-"/>
            </a:pPr>
            <a:r>
              <a:rPr lang="en-US" dirty="0" smtClean="0"/>
              <a:t> Loans / Grants</a:t>
            </a:r>
          </a:p>
          <a:p>
            <a:pPr>
              <a:buFontTx/>
              <a:buChar char="-"/>
            </a:pPr>
            <a:r>
              <a:rPr lang="en-US" dirty="0" smtClean="0"/>
              <a:t> Technical Assistance</a:t>
            </a:r>
          </a:p>
          <a:p>
            <a:pPr>
              <a:buFontTx/>
              <a:buChar char="-"/>
            </a:pPr>
            <a:r>
              <a:rPr lang="en-US" dirty="0" smtClean="0"/>
              <a:t> Research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505200" y="5257800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48 member countries</a:t>
            </a:r>
          </a:p>
          <a:p>
            <a:pPr>
              <a:buFontTx/>
              <a:buChar char="-"/>
            </a:pPr>
            <a:r>
              <a:rPr lang="en-US" dirty="0" smtClean="0"/>
              <a:t> 26 in LAC (majority shareholders)</a:t>
            </a:r>
          </a:p>
          <a:p>
            <a:endParaRPr lang="en-US" dirty="0" smtClean="0"/>
          </a:p>
          <a:p>
            <a:r>
              <a:rPr lang="en-US" dirty="0" smtClean="0"/>
              <a:t>29 Offices | 3,000+ employees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-1295400" y="838200"/>
          <a:ext cx="80010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28600" y="1143000"/>
            <a:ext cx="4953000" cy="4953000"/>
            <a:chOff x="4114800" y="914400"/>
            <a:chExt cx="5029200" cy="5029200"/>
          </a:xfrm>
        </p:grpSpPr>
        <p:sp>
          <p:nvSpPr>
            <p:cNvPr id="9" name="Oval 8"/>
            <p:cNvSpPr/>
            <p:nvPr/>
          </p:nvSpPr>
          <p:spPr>
            <a:xfrm>
              <a:off x="4114800" y="914400"/>
              <a:ext cx="5029200" cy="5029200"/>
            </a:xfrm>
            <a:prstGeom prst="ellipse">
              <a:avLst/>
            </a:prstGeom>
            <a:solidFill>
              <a:srgbClr val="0399CD"/>
            </a:solidFill>
            <a:ln>
              <a:noFill/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6800" y="2459831"/>
              <a:ext cx="3657600" cy="15938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Institutional </a:t>
              </a:r>
              <a:endPara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Knowledge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r">
                <a:defRPr/>
              </a:pP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Repository</a:t>
              </a:r>
              <a:endPara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>
                <a:defRPr/>
              </a:pPr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IKR)</a:t>
              </a:r>
            </a:p>
          </p:txBody>
        </p:sp>
      </p:grp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914400" y="0"/>
            <a:ext cx="8229600" cy="12192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8F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Project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IKR Project: Vocabulary Objectives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382000" cy="4648200"/>
          </a:xfrm>
        </p:spPr>
        <p:txBody>
          <a:bodyPr/>
          <a:lstStyle/>
          <a:p>
            <a:r>
              <a:rPr lang="ru-RU" sz="2400" dirty="0" smtClean="0"/>
              <a:t>development of a </a:t>
            </a:r>
            <a:r>
              <a:rPr lang="ru-RU" sz="2400" dirty="0" smtClean="0">
                <a:solidFill>
                  <a:srgbClr val="008FCB"/>
                </a:solidFill>
              </a:rPr>
              <a:t>common</a:t>
            </a:r>
            <a:r>
              <a:rPr lang="ru-RU" sz="2400" dirty="0" smtClean="0"/>
              <a:t> controlled vocabulary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ru-RU" sz="2400" dirty="0" smtClean="0"/>
              <a:t>adoption of a metadata schema compliant with </a:t>
            </a:r>
            <a:r>
              <a:rPr lang="ru-RU" sz="2400" dirty="0" smtClean="0">
                <a:solidFill>
                  <a:srgbClr val="008FCB"/>
                </a:solidFill>
              </a:rPr>
              <a:t>international standards</a:t>
            </a:r>
            <a:endParaRPr lang="en-US" sz="2400" dirty="0" smtClean="0">
              <a:solidFill>
                <a:srgbClr val="008FCB"/>
              </a:solidFill>
            </a:endParaRPr>
          </a:p>
          <a:p>
            <a:endParaRPr lang="en-US" sz="2400" dirty="0" smtClean="0"/>
          </a:p>
          <a:p>
            <a:r>
              <a:rPr lang="ru-RU" sz="2400" dirty="0" smtClean="0"/>
              <a:t>application of </a:t>
            </a:r>
            <a:r>
              <a:rPr lang="ru-RU" sz="2400" dirty="0" smtClean="0">
                <a:solidFill>
                  <a:srgbClr val="008FCB"/>
                </a:solidFill>
              </a:rPr>
              <a:t>standard practices </a:t>
            </a:r>
            <a:r>
              <a:rPr lang="ru-RU" sz="2400" dirty="0" smtClean="0"/>
              <a:t>for the classification of Bank knowledge products</a:t>
            </a:r>
            <a:endParaRPr lang="en-US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416400"/>
            <a:ext cx="2441600" cy="2441600"/>
            <a:chOff x="4000511" y="377812"/>
            <a:chExt cx="2441600" cy="2441600"/>
          </a:xfrm>
          <a:scene3d>
            <a:camera prst="orthographicFront"/>
            <a:lightRig rig="threePt" dir="t"/>
          </a:scene3d>
        </p:grpSpPr>
        <p:sp>
          <p:nvSpPr>
            <p:cNvPr id="5" name="Pie 4"/>
            <p:cNvSpPr/>
            <p:nvPr/>
          </p:nvSpPr>
          <p:spPr>
            <a:xfrm rot="5400000">
              <a:off x="4000511" y="377812"/>
              <a:ext cx="2441600" cy="2441600"/>
            </a:xfrm>
            <a:prstGeom prst="pieWedge">
              <a:avLst/>
            </a:prstGeom>
            <a:solidFill>
              <a:srgbClr val="FFFF00"/>
            </a:solidFill>
            <a:ln>
              <a:noFill/>
            </a:ln>
            <a:effectLst/>
            <a:sp3d>
              <a:bevelT/>
              <a:bevelB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6" name="Pie 4"/>
            <p:cNvSpPr/>
            <p:nvPr/>
          </p:nvSpPr>
          <p:spPr>
            <a:xfrm>
              <a:off x="4000511" y="1092942"/>
              <a:ext cx="1726474" cy="17264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Controlled Vocabulary</a:t>
              </a:r>
              <a:endParaRPr lang="en-US" sz="2000" kern="1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 smtClean="0"/>
              <a:t>Organizational Context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715000"/>
            <a:ext cx="1219200" cy="457200"/>
          </a:xfrm>
        </p:spPr>
        <p:txBody>
          <a:bodyPr/>
          <a:lstStyle/>
          <a:p>
            <a:pPr algn="l"/>
            <a:r>
              <a:rPr lang="en-US" sz="3000" b="1" dirty="0" smtClean="0">
                <a:solidFill>
                  <a:srgbClr val="C00000"/>
                </a:solidFill>
              </a:rPr>
              <a:t>Time </a:t>
            </a:r>
            <a:r>
              <a:rPr lang="en-US" sz="3000" dirty="0" smtClean="0">
                <a:solidFill>
                  <a:srgbClr val="C00000"/>
                </a:solidFill>
              </a:rPr>
              <a:t> </a:t>
            </a:r>
            <a:endParaRPr lang="en-US" sz="3000" dirty="0">
              <a:solidFill>
                <a:srgbClr val="C00000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3048000" y="5791200"/>
            <a:ext cx="2590800" cy="381000"/>
          </a:xfrm>
          <a:prstGeom prst="rightArrow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54864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1990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6934200" y="5562600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2008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42900" y="2514600"/>
            <a:ext cx="7086600" cy="2743200"/>
            <a:chOff x="342900" y="2514600"/>
            <a:chExt cx="7086600" cy="2743200"/>
          </a:xfrm>
        </p:grpSpPr>
        <p:sp>
          <p:nvSpPr>
            <p:cNvPr id="10" name="Rectangle 9"/>
            <p:cNvSpPr/>
            <p:nvPr/>
          </p:nvSpPr>
          <p:spPr>
            <a:xfrm>
              <a:off x="4457700" y="3886200"/>
              <a:ext cx="228600" cy="1371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3657600"/>
              <a:ext cx="228600" cy="1600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00500" y="3962400"/>
              <a:ext cx="228600" cy="12954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43300" y="4038600"/>
              <a:ext cx="228600" cy="1219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86100" y="4114800"/>
              <a:ext cx="228600" cy="1143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628900" y="4191000"/>
              <a:ext cx="228600" cy="10668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171700" y="4267200"/>
              <a:ext cx="228600" cy="990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714500" y="4343400"/>
              <a:ext cx="228600" cy="9144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57300" y="4419600"/>
              <a:ext cx="228600" cy="838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42900" y="4495800"/>
              <a:ext cx="228600" cy="762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00100" y="4495800"/>
              <a:ext cx="228600" cy="762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72100" y="3429000"/>
              <a:ext cx="228600" cy="18288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829300" y="3124200"/>
              <a:ext cx="228600" cy="2133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286500" y="2895600"/>
              <a:ext cx="228600" cy="2362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00900" y="2514600"/>
              <a:ext cx="228600" cy="27432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743700" y="2743200"/>
              <a:ext cx="228600" cy="25146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Freeform 34"/>
          <p:cNvSpPr/>
          <p:nvPr/>
        </p:nvSpPr>
        <p:spPr>
          <a:xfrm>
            <a:off x="446049" y="1154152"/>
            <a:ext cx="7259444" cy="3702204"/>
          </a:xfrm>
          <a:custGeom>
            <a:avLst/>
            <a:gdLst>
              <a:gd name="connsiteX0" fmla="*/ 0 w 7259444"/>
              <a:gd name="connsiteY0" fmla="*/ 2246970 h 3702204"/>
              <a:gd name="connsiteX1" fmla="*/ 858644 w 7259444"/>
              <a:gd name="connsiteY1" fmla="*/ 150541 h 3702204"/>
              <a:gd name="connsiteX2" fmla="*/ 2743200 w 7259444"/>
              <a:gd name="connsiteY2" fmla="*/ 1343721 h 3702204"/>
              <a:gd name="connsiteX3" fmla="*/ 4516244 w 7259444"/>
              <a:gd name="connsiteY3" fmla="*/ 3328638 h 3702204"/>
              <a:gd name="connsiteX4" fmla="*/ 6869151 w 7259444"/>
              <a:gd name="connsiteY4" fmla="*/ 3585116 h 3702204"/>
              <a:gd name="connsiteX5" fmla="*/ 6858000 w 7259444"/>
              <a:gd name="connsiteY5" fmla="*/ 3585116 h 3702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59444" h="3702204">
                <a:moveTo>
                  <a:pt x="0" y="2246970"/>
                </a:moveTo>
                <a:cubicBezTo>
                  <a:pt x="200722" y="1274026"/>
                  <a:pt x="401444" y="301083"/>
                  <a:pt x="858644" y="150541"/>
                </a:cubicBezTo>
                <a:cubicBezTo>
                  <a:pt x="1315844" y="0"/>
                  <a:pt x="2133600" y="814038"/>
                  <a:pt x="2743200" y="1343721"/>
                </a:cubicBezTo>
                <a:cubicBezTo>
                  <a:pt x="3352800" y="1873404"/>
                  <a:pt x="3828586" y="2955072"/>
                  <a:pt x="4516244" y="3328638"/>
                </a:cubicBezTo>
                <a:cubicBezTo>
                  <a:pt x="5203902" y="3702204"/>
                  <a:pt x="6478858" y="3542370"/>
                  <a:pt x="6869151" y="3585116"/>
                </a:cubicBezTo>
                <a:cubicBezTo>
                  <a:pt x="7259444" y="3627862"/>
                  <a:pt x="7058722" y="3606489"/>
                  <a:pt x="6858000" y="3585116"/>
                </a:cubicBezTo>
              </a:path>
            </a:pathLst>
          </a:custGeom>
          <a:ln w="63500"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400800" y="609600"/>
            <a:ext cx="2514600" cy="523220"/>
            <a:chOff x="6400800" y="609600"/>
            <a:chExt cx="2514600" cy="523220"/>
          </a:xfrm>
        </p:grpSpPr>
        <p:sp>
          <p:nvSpPr>
            <p:cNvPr id="33" name="Rectangle 32"/>
            <p:cNvSpPr/>
            <p:nvPr/>
          </p:nvSpPr>
          <p:spPr>
            <a:xfrm>
              <a:off x="6400800" y="838200"/>
              <a:ext cx="609600" cy="228600"/>
            </a:xfrm>
            <a:prstGeom prst="rect">
              <a:avLst/>
            </a:prstGeom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86600" y="60960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Number of unique vocabularies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00800" y="1305580"/>
            <a:ext cx="2667000" cy="523220"/>
            <a:chOff x="6400800" y="1305580"/>
            <a:chExt cx="2667000" cy="523220"/>
          </a:xfrm>
        </p:grpSpPr>
        <p:sp>
          <p:nvSpPr>
            <p:cNvPr id="36" name="Rectangle 35"/>
            <p:cNvSpPr/>
            <p:nvPr/>
          </p:nvSpPr>
          <p:spPr>
            <a:xfrm>
              <a:off x="6400800" y="1371600"/>
              <a:ext cx="609600" cy="228600"/>
            </a:xfrm>
            <a:prstGeom prst="rect">
              <a:avLst/>
            </a:prstGeom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86600" y="1305580"/>
              <a:ext cx="198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Level of vocabulary</a:t>
              </a:r>
            </a:p>
            <a:p>
              <a:r>
                <a:rPr lang="en-US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consolidation</a:t>
              </a:r>
              <a:endPara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Controlled Vocabulary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63" y="0"/>
            <a:ext cx="8474075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" y="3062288"/>
            <a:ext cx="3719513" cy="2611437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8750" y="231775"/>
            <a:ext cx="3743325" cy="2792413"/>
          </a:xfrm>
          <a:prstGeom prst="rect">
            <a:avLst/>
          </a:prstGeom>
          <a:noFill/>
          <a:ln w="635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6363" y="2613025"/>
            <a:ext cx="2516187" cy="2330450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5713" y="84138"/>
            <a:ext cx="4254500" cy="5176837"/>
          </a:xfrm>
          <a:prstGeom prst="rect">
            <a:avLst/>
          </a:prstGeom>
          <a:noFill/>
          <a:ln w="63500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270250" y="387350"/>
            <a:ext cx="3386138" cy="5316538"/>
            <a:chOff x="1819148" y="887195"/>
            <a:chExt cx="3386836" cy="5317338"/>
          </a:xfrm>
        </p:grpSpPr>
        <p:pic>
          <p:nvPicPr>
            <p:cNvPr id="48136" name="Picture 9" descr="http://1.bp.blogspot.com/_P86w3jiXpHU/SlKnifyTp7I/AAAAAAAAHOc/dK-t1eq16fk/s400/CEO+confused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19148" y="2140330"/>
              <a:ext cx="3386836" cy="4064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7" name="Picture 10" descr="C:\Documents and Settings\KYLES\Local Settings\Temporary Internet Files\Content.IE5\1RANYBEZ\MCj03841720000[1].wmf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234004" y="887195"/>
              <a:ext cx="1538021" cy="18260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NOTATION_COUNT" val="0"/>
  <p:tag name="AUDIO_IMPORT" val="\\Knlsrv01\Repository\DI\Nadia\2010\03 Repository - Kyle\audios\corrections\06 according_to_an_external.mp3"/>
  <p:tag name="ELAPSEDTIME" val="28.814"/>
  <p:tag name="TIMELINE" val="7.52/10.26/11.94/13.65/18.45/26.91"/>
  <p:tag name="ARTICULATE_SLIDE_PAUSE" val="0"/>
  <p:tag name="ARTICULATE_NAV_LEVEL" val="2"/>
  <p:tag name="ARTICULATE_PLAYLIST_ID" val="-1"/>
  <p:tag name="ARTICULATE_LOCK_SLIDE" val="0"/>
  <p:tag name="ARTICULATE_SLIDE_NAV" val="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\\Knlsrv01\Repository\DI\Nadia\2010\03 Repository\audios\metadata\09_are_you.mp3"/>
  <p:tag name="ELAPSEDTIME" val="2.273"/>
  <p:tag name="ARTICULATE_SLIDE_PAUSE" val="0"/>
  <p:tag name="ARTICULATE_NAV_LEVEL" val="2"/>
  <p:tag name="ARTICULATE_PLAYLIST_ID" val="-1"/>
  <p:tag name="ARTICULATE_LOCK_SLIDE" val="0"/>
  <p:tag name="ARTICULATE_SLIDE_NAV" val="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\\Knlsrv01\Repository\DI\Nadia\2010\03 Repository\audios\metadata\16_now_have_you.mp3"/>
  <p:tag name="ELAPSEDTIME" val="2.456"/>
  <p:tag name="ARTICULATE_SLIDE_PAUSE" val="0"/>
  <p:tag name="ARTICULATE_NAV_LEVEL" val="2"/>
  <p:tag name="ARTICULATE_PLAYLIST_ID" val="-1"/>
  <p:tag name="ARTICULATE_LOCK_SLIDE" val="0"/>
  <p:tag name="ARTICULATE_SLIDE_NAV" val="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MPORT" val="\\Knlsrv01\Repository\DI\Nadia\2010\03 Repository\audios\what is the IKR\02_bank_produced.mp3"/>
  <p:tag name="ELAPSEDTIME" val="22.046"/>
  <p:tag name="ARTICULATE_TITLE_TAG" val="Bank Produced Knowledge"/>
  <p:tag name="ANNOTATION_COUNT" val="0"/>
  <p:tag name="TIMELINE" val="3.14/8.43/11.32"/>
  <p:tag name="ARTICULATE_SLIDE_PAUSE" val="0"/>
  <p:tag name="ARTICULATE_NAV_LEVEL" val="2"/>
  <p:tag name="ARTICULATE_PLAYLIST_ID" val="-1"/>
  <p:tag name="ARTICULATE_LOCK_SLIDE" val="0"/>
  <p:tag name="ARTICULATE_SLIDE_NAV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UBLISH_MODE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_1" val="8226"/>
  <p:tag name="BULLET_2" val="8226"/>
  <p:tag name="BULLET_3" val="8226"/>
  <p:tag name="BULLET_4" val="8226"/>
  <p:tag name="MARGIN_1" val="0"/>
  <p:tag name="MARGIN_2" val="36"/>
  <p:tag name="MARGIN_3" val="72"/>
  <p:tag name="MARGIN_4" val="108"/>
  <p:tag name="MARGIN_5" val="144"/>
  <p:tag name="FONT_SIZE" val="12"/>
</p:tagLst>
</file>

<file path=ppt/theme/theme1.xml><?xml version="1.0" encoding="utf-8"?>
<a:theme xmlns:a="http://schemas.openxmlformats.org/drawingml/2006/main" name="KyleS IDB Template">
  <a:themeElements>
    <a:clrScheme name="">
      <a:dk1>
        <a:srgbClr val="006600"/>
      </a:dk1>
      <a:lt1>
        <a:srgbClr val="FFFFFF"/>
      </a:lt1>
      <a:dk2>
        <a:srgbClr val="000099"/>
      </a:dk2>
      <a:lt2>
        <a:srgbClr val="008000"/>
      </a:lt2>
      <a:accent1>
        <a:srgbClr val="FFFF99"/>
      </a:accent1>
      <a:accent2>
        <a:srgbClr val="FFFF99"/>
      </a:accent2>
      <a:accent3>
        <a:srgbClr val="AAAACA"/>
      </a:accent3>
      <a:accent4>
        <a:srgbClr val="DADADA"/>
      </a:accent4>
      <a:accent5>
        <a:srgbClr val="FFFFCA"/>
      </a:accent5>
      <a:accent6>
        <a:srgbClr val="E7E78A"/>
      </a:accent6>
      <a:hlink>
        <a:srgbClr val="CCECFF"/>
      </a:hlink>
      <a:folHlink>
        <a:srgbClr val="6699FF"/>
      </a:folHlink>
    </a:clrScheme>
    <a:fontScheme name="1_INDE Presents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INDE Presen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INDE Presen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DE Presen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DE Presen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DE Presen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DE Presen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INDE Presen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_en-2">
  <a:themeElements>
    <a:clrScheme name="template_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emplate_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_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_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_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IDB Identity Template - energy saving alternative</Template>
  <TotalTime>15786</TotalTime>
  <Words>1310</Words>
  <Application>Microsoft Office PowerPoint</Application>
  <PresentationFormat>On-screen Show (4:3)</PresentationFormat>
  <Paragraphs>415</Paragraphs>
  <Slides>36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KyleS IDB Template</vt:lpstr>
      <vt:lpstr>template_en-2</vt:lpstr>
      <vt:lpstr>IKR Controlled Vocabulary</vt:lpstr>
      <vt:lpstr>Presentation Roadmap</vt:lpstr>
      <vt:lpstr>Introduction  Inter-American Development Bank (IDB)</vt:lpstr>
      <vt:lpstr>Inter-American  Development Bank </vt:lpstr>
      <vt:lpstr>PowerPoint Presentation</vt:lpstr>
      <vt:lpstr>IKR Project: Vocabulary Objectives</vt:lpstr>
      <vt:lpstr>Organizational Context</vt:lpstr>
      <vt:lpstr>Time  </vt:lpstr>
      <vt:lpstr>Controlled Vocabulary</vt:lpstr>
      <vt:lpstr>PowerPoint Presentation</vt:lpstr>
      <vt:lpstr>“Sea” of Documents</vt:lpstr>
      <vt:lpstr>The Approach</vt:lpstr>
      <vt:lpstr>PowerPoint Presentation</vt:lpstr>
      <vt:lpstr>How much time do you spend looking for Bank Knowledge Products?</vt:lpstr>
      <vt:lpstr>PowerPoint Presentation</vt:lpstr>
      <vt:lpstr>Metadata?</vt:lpstr>
      <vt:lpstr>PowerPoint Presentation</vt:lpstr>
      <vt:lpstr>PowerPoint Presentation</vt:lpstr>
      <vt:lpstr>PowerPoint Presentation</vt:lpstr>
      <vt:lpstr>PowerPoint Presentation</vt:lpstr>
      <vt:lpstr>What we did</vt:lpstr>
      <vt:lpstr>Process</vt:lpstr>
      <vt:lpstr>Assessment</vt:lpstr>
      <vt:lpstr>Process</vt:lpstr>
      <vt:lpstr>Sustainability</vt:lpstr>
      <vt:lpstr>Process</vt:lpstr>
      <vt:lpstr>Vocabulary Development</vt:lpstr>
      <vt:lpstr>Vocabulary Development</vt:lpstr>
      <vt:lpstr>Vocabulary Development</vt:lpstr>
      <vt:lpstr>Process</vt:lpstr>
      <vt:lpstr>Validation</vt:lpstr>
      <vt:lpstr>Next Steps and Reflections</vt:lpstr>
      <vt:lpstr>PowerPoint Presentation</vt:lpstr>
      <vt:lpstr>Reflections</vt:lpstr>
      <vt:lpstr>PowerPoint Presentation</vt:lpstr>
      <vt:lpstr>PowerPoint Presentation</vt:lpstr>
    </vt:vector>
  </TitlesOfParts>
  <Company>Inter-American Development Bank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Kyle S. Strand</dc:creator>
  <cp:lastModifiedBy>IADB</cp:lastModifiedBy>
  <cp:revision>567</cp:revision>
  <dcterms:created xsi:type="dcterms:W3CDTF">2010-10-13T14:12:29Z</dcterms:created>
  <dcterms:modified xsi:type="dcterms:W3CDTF">2014-08-08T20:01:17Z</dcterms:modified>
</cp:coreProperties>
</file>