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74" r:id="rId2"/>
    <p:sldId id="258" r:id="rId3"/>
    <p:sldId id="267" r:id="rId4"/>
    <p:sldId id="271" r:id="rId5"/>
    <p:sldId id="266" r:id="rId6"/>
    <p:sldId id="261" r:id="rId7"/>
    <p:sldId id="269" r:id="rId8"/>
    <p:sldId id="273" r:id="rId9"/>
    <p:sldId id="260" r:id="rId10"/>
    <p:sldId id="275"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409" autoAdjust="0"/>
  </p:normalViewPr>
  <p:slideViewPr>
    <p:cSldViewPr>
      <p:cViewPr varScale="1">
        <p:scale>
          <a:sx n="56" d="100"/>
          <a:sy n="56" d="100"/>
        </p:scale>
        <p:origin x="-177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917E80-5EDA-4315-95E5-9A282F72611C}" type="datetimeFigureOut">
              <a:rPr lang="en-US" smtClean="0"/>
              <a:pPr/>
              <a:t>10/20/2011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064D6C-6081-4BB5-95AA-2070111C4D92}" type="slidenum">
              <a:rPr lang="en-US" smtClean="0"/>
              <a:pPr/>
              <a:t>‹Nº›</a:t>
            </a:fld>
            <a:endParaRPr lang="en-US"/>
          </a:p>
        </p:txBody>
      </p:sp>
    </p:spTree>
    <p:extLst>
      <p:ext uri="{BB962C8B-B14F-4D97-AF65-F5344CB8AC3E}">
        <p14:creationId xmlns="" xmlns:p14="http://schemas.microsoft.com/office/powerpoint/2010/main" val="365362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R" dirty="0" smtClean="0"/>
              <a:t>25 minutes</a:t>
            </a:r>
            <a:endParaRPr lang="en-US" dirty="0"/>
          </a:p>
        </p:txBody>
      </p:sp>
      <p:sp>
        <p:nvSpPr>
          <p:cNvPr id="4" name="Slide Number Placeholder 3"/>
          <p:cNvSpPr>
            <a:spLocks noGrp="1"/>
          </p:cNvSpPr>
          <p:nvPr>
            <p:ph type="sldNum" sz="quarter" idx="10"/>
          </p:nvPr>
        </p:nvSpPr>
        <p:spPr/>
        <p:txBody>
          <a:bodyPr/>
          <a:lstStyle/>
          <a:p>
            <a:fld id="{EA787776-B5ED-4058-AA6B-7257C0072F7D}" type="slidenum">
              <a:rPr lang="en-US" smtClean="0"/>
              <a:pPr/>
              <a:t>1</a:t>
            </a:fld>
            <a:endParaRPr lang="en-US"/>
          </a:p>
        </p:txBody>
      </p:sp>
    </p:spTree>
    <p:extLst>
      <p:ext uri="{BB962C8B-B14F-4D97-AF65-F5344CB8AC3E}">
        <p14:creationId xmlns="" xmlns:p14="http://schemas.microsoft.com/office/powerpoint/2010/main" val="2243748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2294731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111661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147808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580892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380271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211367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273488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359193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3395626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339961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130307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3C414-7B33-41D3-BD58-889988861E12}" type="datetimeFigureOut">
              <a:rPr lang="en-US" smtClean="0"/>
              <a:pPr/>
              <a:t>10/20/2011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0190E-F403-4542-9EF9-4AAD62720EFF}" type="slidenum">
              <a:rPr lang="en-US" smtClean="0"/>
              <a:pPr/>
              <a:t>‹Nº›</a:t>
            </a:fld>
            <a:endParaRPr lang="en-US"/>
          </a:p>
        </p:txBody>
      </p:sp>
    </p:spTree>
    <p:extLst>
      <p:ext uri="{BB962C8B-B14F-4D97-AF65-F5344CB8AC3E}">
        <p14:creationId xmlns="" xmlns:p14="http://schemas.microsoft.com/office/powerpoint/2010/main" val="3745556335"/>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04800"/>
            <a:ext cx="8382000" cy="32765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002060"/>
                </a:solidFill>
              </a:rPr>
              <a:t>Climate-resilient coastal development: leveraging DRR and CCA to  promote integrated coastal  zone  management </a:t>
            </a:r>
            <a:endParaRPr lang="es-CR" b="1" dirty="0">
              <a:solidFill>
                <a:srgbClr val="002060"/>
              </a:solidFill>
            </a:endParaRPr>
          </a:p>
        </p:txBody>
      </p:sp>
      <p:sp>
        <p:nvSpPr>
          <p:cNvPr id="5" name="Subtitle 2"/>
          <p:cNvSpPr>
            <a:spLocks noGrp="1"/>
          </p:cNvSpPr>
          <p:nvPr>
            <p:ph type="subTitle" idx="1"/>
          </p:nvPr>
        </p:nvSpPr>
        <p:spPr>
          <a:xfrm>
            <a:off x="1409700" y="3429000"/>
            <a:ext cx="6400800" cy="1143000"/>
          </a:xfrm>
        </p:spPr>
        <p:txBody>
          <a:bodyPr>
            <a:normAutofit lnSpcReduction="10000"/>
          </a:bodyPr>
          <a:lstStyle/>
          <a:p>
            <a:endParaRPr lang="es-CR" dirty="0" smtClean="0"/>
          </a:p>
          <a:p>
            <a:r>
              <a:rPr lang="es-CR" dirty="0" smtClean="0"/>
              <a:t>Allan </a:t>
            </a:r>
            <a:r>
              <a:rPr lang="es-CR" dirty="0" err="1" smtClean="0"/>
              <a:t>Lavell</a:t>
            </a:r>
            <a:endParaRPr lang="es-CR" dirty="0" smtClean="0"/>
          </a:p>
        </p:txBody>
      </p:sp>
      <p:sp>
        <p:nvSpPr>
          <p:cNvPr id="6" name="Title 1"/>
          <p:cNvSpPr txBox="1">
            <a:spLocks/>
          </p:cNvSpPr>
          <p:nvPr/>
        </p:nvSpPr>
        <p:spPr>
          <a:xfrm>
            <a:off x="381000" y="4572000"/>
            <a:ext cx="8458200" cy="12954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8000" b="1" dirty="0" smtClean="0"/>
          </a:p>
          <a:p>
            <a:endParaRPr lang="en-US" sz="8000" b="1" dirty="0" smtClean="0"/>
          </a:p>
          <a:p>
            <a:endParaRPr lang="en-US" sz="8000" b="1" dirty="0" smtClean="0"/>
          </a:p>
          <a:p>
            <a:endParaRPr lang="en-US" sz="8000" b="1" dirty="0" smtClean="0"/>
          </a:p>
          <a:p>
            <a:endParaRPr lang="en-US" sz="8000" b="1" dirty="0" smtClean="0"/>
          </a:p>
          <a:p>
            <a:endParaRPr lang="en-US" sz="8000" b="1" dirty="0" smtClean="0"/>
          </a:p>
          <a:p>
            <a:r>
              <a:rPr lang="en-US" sz="8000" b="1" dirty="0" smtClean="0"/>
              <a:t>Regional Policy Dialogue on</a:t>
            </a:r>
          </a:p>
          <a:p>
            <a:r>
              <a:rPr lang="en-US" sz="8000" b="1" dirty="0" smtClean="0"/>
              <a:t>Disaster Risk Reduction Best Practices for Climate Resilient Coastal Area Development</a:t>
            </a:r>
          </a:p>
          <a:p>
            <a:r>
              <a:rPr lang="en-US" sz="8000" b="1" dirty="0" smtClean="0"/>
              <a:t>Bridgetown, Barbados</a:t>
            </a:r>
          </a:p>
          <a:p>
            <a:r>
              <a:rPr lang="en-US" sz="8000" b="1" dirty="0" smtClean="0"/>
              <a:t>October 20-21, 2011</a:t>
            </a:r>
          </a:p>
          <a:p>
            <a:endParaRPr lang="en-US" sz="10700" b="1" dirty="0" smtClean="0">
              <a:solidFill>
                <a:schemeClr val="bg1"/>
              </a:solidFill>
            </a:endParaRPr>
          </a:p>
          <a:p>
            <a:r>
              <a:rPr lang="en-US" dirty="0" smtClean="0"/>
              <a:t/>
            </a:r>
            <a:br>
              <a:rPr lang="en-US" dirty="0" smtClean="0"/>
            </a:br>
            <a:endParaRPr lang="en-US" dirty="0"/>
          </a:p>
        </p:txBody>
      </p:sp>
    </p:spTree>
    <p:extLst>
      <p:ext uri="{BB962C8B-B14F-4D97-AF65-F5344CB8AC3E}">
        <p14:creationId xmlns="" xmlns:p14="http://schemas.microsoft.com/office/powerpoint/2010/main" val="1496398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t>Needs</a:t>
            </a:r>
            <a:r>
              <a:rPr lang="es-ES_tradnl" dirty="0" smtClean="0"/>
              <a:t> and </a:t>
            </a:r>
            <a:r>
              <a:rPr lang="es-ES_tradnl" dirty="0" err="1" smtClean="0"/>
              <a:t>Opportunities</a:t>
            </a:r>
            <a:endParaRPr lang="es-CR" dirty="0"/>
          </a:p>
        </p:txBody>
      </p:sp>
      <p:sp>
        <p:nvSpPr>
          <p:cNvPr id="3" name="2 Marcador de contenido"/>
          <p:cNvSpPr>
            <a:spLocks noGrp="1"/>
          </p:cNvSpPr>
          <p:nvPr>
            <p:ph idx="1"/>
          </p:nvPr>
        </p:nvSpPr>
        <p:spPr/>
        <p:txBody>
          <a:bodyPr>
            <a:normAutofit fontScale="70000" lnSpcReduction="20000"/>
          </a:bodyPr>
          <a:lstStyle/>
          <a:p>
            <a:pPr lvl="0"/>
            <a:r>
              <a:rPr lang="en-US" sz="3400" dirty="0" smtClean="0"/>
              <a:t>An important policy and action role of coastal zone management </a:t>
            </a:r>
            <a:r>
              <a:rPr lang="en-US" sz="3400" dirty="0" smtClean="0"/>
              <a:t>could be</a:t>
            </a:r>
            <a:r>
              <a:rPr lang="en-US" sz="3400" dirty="0" smtClean="0"/>
              <a:t> </a:t>
            </a:r>
            <a:r>
              <a:rPr lang="en-US" sz="3400" dirty="0" smtClean="0"/>
              <a:t>the role of guarantor of integral views and approaches to development in the context of the coastal zone. </a:t>
            </a:r>
          </a:p>
          <a:p>
            <a:pPr lvl="1"/>
            <a:endParaRPr lang="en-US" sz="3400" dirty="0" smtClean="0"/>
          </a:p>
          <a:p>
            <a:pPr lvl="1"/>
            <a:r>
              <a:rPr lang="en-US" sz="3400" dirty="0" smtClean="0"/>
              <a:t>authority </a:t>
            </a:r>
            <a:r>
              <a:rPr lang="en-US" sz="3400" dirty="0" smtClean="0"/>
              <a:t>and prerogative </a:t>
            </a:r>
            <a:r>
              <a:rPr lang="en-US" sz="3400" dirty="0" smtClean="0"/>
              <a:t>for</a:t>
            </a:r>
            <a:r>
              <a:rPr lang="en-US" sz="3400" dirty="0" smtClean="0"/>
              <a:t> </a:t>
            </a:r>
            <a:r>
              <a:rPr lang="en-US" sz="3400" dirty="0" smtClean="0"/>
              <a:t>rationalizing and coordinating proposals and actions emanating from more strictly sector based or territorial organizations that have a major impact on the development processes that affect coastal areas.  </a:t>
            </a:r>
          </a:p>
          <a:p>
            <a:pPr lvl="1"/>
            <a:endParaRPr lang="en-US" sz="3400" dirty="0" smtClean="0"/>
          </a:p>
          <a:p>
            <a:pPr lvl="1"/>
            <a:r>
              <a:rPr lang="en-US" sz="3400" dirty="0" smtClean="0"/>
              <a:t>Promotion of </a:t>
            </a:r>
            <a:r>
              <a:rPr lang="en-US" sz="3400" dirty="0" smtClean="0"/>
              <a:t>integral approaches for guaranteeing sustainability </a:t>
            </a:r>
            <a:r>
              <a:rPr lang="en-US" sz="3400" dirty="0" smtClean="0"/>
              <a:t>where </a:t>
            </a:r>
            <a:r>
              <a:rPr lang="en-US" sz="3400" dirty="0" smtClean="0"/>
              <a:t>the natural (and anthropogenic) environmental stresses affect human development.</a:t>
            </a:r>
          </a:p>
          <a:p>
            <a:endParaRPr lang="es-C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Needs</a:t>
            </a:r>
            <a:r>
              <a:rPr lang="es-ES_tradnl" dirty="0" smtClean="0"/>
              <a:t> and </a:t>
            </a:r>
            <a:r>
              <a:rPr lang="es-ES_tradnl" dirty="0" err="1" smtClean="0"/>
              <a:t>Opportunities</a:t>
            </a:r>
            <a:endParaRPr lang="en-US" dirty="0"/>
          </a:p>
        </p:txBody>
      </p:sp>
      <p:sp>
        <p:nvSpPr>
          <p:cNvPr id="3" name="Content Placeholder 2"/>
          <p:cNvSpPr>
            <a:spLocks noGrp="1"/>
          </p:cNvSpPr>
          <p:nvPr>
            <p:ph idx="1"/>
          </p:nvPr>
        </p:nvSpPr>
        <p:spPr/>
        <p:txBody>
          <a:bodyPr>
            <a:normAutofit lnSpcReduction="10000"/>
          </a:bodyPr>
          <a:lstStyle/>
          <a:p>
            <a:r>
              <a:rPr lang="en-US" dirty="0"/>
              <a:t>DRR-CCA </a:t>
            </a:r>
            <a:r>
              <a:rPr lang="en-US" dirty="0" smtClean="0"/>
              <a:t>c</a:t>
            </a:r>
            <a:r>
              <a:rPr lang="en-US" dirty="0" smtClean="0"/>
              <a:t>ould </a:t>
            </a:r>
            <a:r>
              <a:rPr lang="en-US" dirty="0"/>
              <a:t>be seen as a central pillar for ICZM, and not simply as an action that is promoted by </a:t>
            </a:r>
            <a:r>
              <a:rPr lang="en-US" dirty="0" smtClean="0"/>
              <a:t>it.</a:t>
            </a:r>
            <a:endParaRPr lang="en-US" dirty="0" smtClean="0"/>
          </a:p>
          <a:p>
            <a:endParaRPr lang="en-US" dirty="0"/>
          </a:p>
          <a:p>
            <a:r>
              <a:rPr lang="en-US" dirty="0" smtClean="0"/>
              <a:t>development </a:t>
            </a:r>
            <a:r>
              <a:rPr lang="en-US" dirty="0"/>
              <a:t>of processes that guarantee that CZM agencies can play the role of intermediaries </a:t>
            </a:r>
            <a:r>
              <a:rPr lang="en-US" dirty="0" smtClean="0"/>
              <a:t>for</a:t>
            </a:r>
            <a:r>
              <a:rPr lang="en-US" dirty="0" smtClean="0"/>
              <a:t> </a:t>
            </a:r>
            <a:r>
              <a:rPr lang="en-US" dirty="0" smtClean="0"/>
              <a:t>the diverse </a:t>
            </a:r>
            <a:r>
              <a:rPr lang="en-US" dirty="0"/>
              <a:t>stakeholder interests that affect the coastal area in terms of hazard impacts</a:t>
            </a:r>
          </a:p>
          <a:p>
            <a:endParaRPr lang="en-US" dirty="0"/>
          </a:p>
        </p:txBody>
      </p:sp>
    </p:spTree>
    <p:extLst>
      <p:ext uri="{BB962C8B-B14F-4D97-AF65-F5344CB8AC3E}">
        <p14:creationId xmlns="" xmlns:p14="http://schemas.microsoft.com/office/powerpoint/2010/main" val="2094507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3200" b="1" dirty="0" smtClean="0">
                <a:solidFill>
                  <a:schemeClr val="tx1"/>
                </a:solidFill>
                <a:latin typeface="+mj-lt"/>
              </a:rPr>
              <a:t>Preliminary Considerations</a:t>
            </a:r>
            <a:endParaRPr lang="en-US" sz="3200" dirty="0">
              <a:solidFill>
                <a:schemeClr val="tx1"/>
              </a:solidFill>
              <a:latin typeface="+mj-lt"/>
            </a:endParaRPr>
          </a:p>
        </p:txBody>
      </p:sp>
      <p:sp>
        <p:nvSpPr>
          <p:cNvPr id="3" name="Content Placeholder 2"/>
          <p:cNvSpPr>
            <a:spLocks noGrp="1"/>
          </p:cNvSpPr>
          <p:nvPr>
            <p:ph idx="1"/>
          </p:nvPr>
        </p:nvSpPr>
        <p:spPr/>
        <p:txBody>
          <a:bodyPr>
            <a:normAutofit fontScale="77500" lnSpcReduction="20000"/>
          </a:bodyPr>
          <a:lstStyle/>
          <a:p>
            <a:r>
              <a:rPr lang="en-US" sz="3100" dirty="0" smtClean="0"/>
              <a:t>Disaster risk  reduction and climate change adaptation are increasingly recognized to need a strong development base</a:t>
            </a:r>
          </a:p>
          <a:p>
            <a:endParaRPr lang="en-US" sz="3100" dirty="0" smtClean="0"/>
          </a:p>
          <a:p>
            <a:r>
              <a:rPr lang="en-US" sz="3100" dirty="0" smtClean="0"/>
              <a:t>Development organizations, territorial, sector or global, </a:t>
            </a:r>
            <a:r>
              <a:rPr lang="en-US" sz="3100" dirty="0"/>
              <a:t>are not </a:t>
            </a:r>
            <a:r>
              <a:rPr lang="en-US" sz="3100" dirty="0" smtClean="0"/>
              <a:t>yet fully </a:t>
            </a:r>
            <a:r>
              <a:rPr lang="en-US" sz="3100" dirty="0"/>
              <a:t>cognizant of the needs, opportunities and mechanisms that derive from the physical hazard problem under stationary, much less so under changing, climate conditions. </a:t>
            </a:r>
          </a:p>
          <a:p>
            <a:endParaRPr lang="en-US" sz="3100" dirty="0" smtClean="0"/>
          </a:p>
          <a:p>
            <a:r>
              <a:rPr lang="en-US" sz="3100" dirty="0" smtClean="0"/>
              <a:t>Integrated </a:t>
            </a:r>
            <a:r>
              <a:rPr lang="en-US" sz="3100" dirty="0"/>
              <a:t>disaster risk management and climate change adaptation concerns and practices are even less developed in terms of their integration into work portfolios, planning principles, </a:t>
            </a:r>
            <a:r>
              <a:rPr lang="en-US" sz="3100" dirty="0" smtClean="0"/>
              <a:t>and/or </a:t>
            </a:r>
            <a:r>
              <a:rPr lang="en-US" sz="3100" dirty="0"/>
              <a:t>units such as </a:t>
            </a:r>
            <a:r>
              <a:rPr lang="en-US" sz="3100" dirty="0" smtClean="0"/>
              <a:t>those dealing with CZM</a:t>
            </a:r>
            <a:r>
              <a:rPr lang="en-US" sz="3100" dirty="0"/>
              <a:t>.  </a:t>
            </a:r>
          </a:p>
          <a:p>
            <a:endParaRPr lang="en-US" sz="3100" dirty="0" smtClean="0"/>
          </a:p>
          <a:p>
            <a:endParaRPr lang="en-US" sz="3100" dirty="0" smtClean="0"/>
          </a:p>
          <a:p>
            <a:pPr lvl="0"/>
            <a:endParaRPr lang="en-US" dirty="0" smtClean="0"/>
          </a:p>
        </p:txBody>
      </p:sp>
    </p:spTree>
    <p:extLst>
      <p:ext uri="{BB962C8B-B14F-4D97-AF65-F5344CB8AC3E}">
        <p14:creationId xmlns="" xmlns:p14="http://schemas.microsoft.com/office/powerpoint/2010/main" val="3195195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Context</a:t>
            </a:r>
            <a:endParaRPr lang="en-US" dirty="0"/>
          </a:p>
        </p:txBody>
      </p:sp>
      <p:sp>
        <p:nvSpPr>
          <p:cNvPr id="3" name="Content Placeholder 2"/>
          <p:cNvSpPr>
            <a:spLocks noGrp="1"/>
          </p:cNvSpPr>
          <p:nvPr>
            <p:ph idx="1"/>
          </p:nvPr>
        </p:nvSpPr>
        <p:spPr/>
        <p:txBody>
          <a:bodyPr>
            <a:normAutofit/>
          </a:bodyPr>
          <a:lstStyle/>
          <a:p>
            <a:pPr lvl="0">
              <a:buNone/>
            </a:pPr>
            <a:r>
              <a:rPr lang="en-US" dirty="0" smtClean="0"/>
              <a:t>In the Caribbean, as in all small island developing states:</a:t>
            </a:r>
          </a:p>
          <a:p>
            <a:pPr lvl="1"/>
            <a:r>
              <a:rPr lang="en-US" dirty="0" smtClean="0"/>
              <a:t>coastal areas and resources are critical for human and economic </a:t>
            </a:r>
            <a:r>
              <a:rPr lang="en-US" dirty="0" smtClean="0"/>
              <a:t>growth</a:t>
            </a:r>
            <a:r>
              <a:rPr lang="en-US" dirty="0" smtClean="0"/>
              <a:t>.</a:t>
            </a:r>
            <a:endParaRPr lang="en-US" dirty="0" smtClean="0"/>
          </a:p>
          <a:p>
            <a:pPr lvl="1"/>
            <a:r>
              <a:rPr lang="en-US" dirty="0" smtClean="0"/>
              <a:t> such resources are subject to growing development </a:t>
            </a:r>
            <a:r>
              <a:rPr lang="en-US" dirty="0" smtClean="0"/>
              <a:t>pressures.</a:t>
            </a:r>
            <a:endParaRPr lang="en-US" dirty="0" smtClean="0"/>
          </a:p>
          <a:p>
            <a:pPr lvl="1">
              <a:buNone/>
            </a:pPr>
            <a:r>
              <a:rPr lang="en-US" dirty="0" smtClean="0"/>
              <a:t>--     environmental hazards increasingly challenge the achievement of sustainable development goals.  </a:t>
            </a:r>
          </a:p>
          <a:p>
            <a:pPr lvl="1"/>
            <a:endParaRPr lang="en-US" dirty="0" smtClean="0"/>
          </a:p>
          <a:p>
            <a:pPr lvl="1"/>
            <a:endParaRPr lang="en-US" dirty="0" smtClean="0"/>
          </a:p>
          <a:p>
            <a:pPr marL="0" lvl="0" indent="0">
              <a:buNone/>
            </a:pPr>
            <a:endParaRPr lang="en-US" dirty="0" smtClean="0"/>
          </a:p>
          <a:p>
            <a:endParaRPr lang="en-US" dirty="0"/>
          </a:p>
        </p:txBody>
      </p:sp>
    </p:spTree>
    <p:extLst>
      <p:ext uri="{BB962C8B-B14F-4D97-AF65-F5344CB8AC3E}">
        <p14:creationId xmlns="" xmlns:p14="http://schemas.microsoft.com/office/powerpoint/2010/main" val="3711277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err="1" smtClean="0"/>
              <a:t>Existing</a:t>
            </a:r>
            <a:r>
              <a:rPr lang="es-CR" dirty="0" smtClean="0"/>
              <a:t> ICZM </a:t>
            </a:r>
            <a:r>
              <a:rPr lang="es-CR" dirty="0" err="1" smtClean="0"/>
              <a:t>Models</a:t>
            </a:r>
            <a:r>
              <a:rPr lang="es-CR" dirty="0" smtClean="0"/>
              <a:t> in </a:t>
            </a:r>
            <a:r>
              <a:rPr lang="es-CR" dirty="0" err="1" smtClean="0"/>
              <a:t>the</a:t>
            </a:r>
            <a:r>
              <a:rPr lang="es-CR" dirty="0" smtClean="0"/>
              <a:t> </a:t>
            </a:r>
            <a:r>
              <a:rPr lang="es-CR" dirty="0" err="1" smtClean="0"/>
              <a:t>Region</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Three  models for ICZM in  the Caribbean: (Anderson, 2003)</a:t>
            </a:r>
          </a:p>
          <a:p>
            <a:pPr lvl="1"/>
            <a:endParaRPr lang="en-US" dirty="0" smtClean="0"/>
          </a:p>
          <a:p>
            <a:pPr lvl="1"/>
            <a:r>
              <a:rPr lang="en-US" dirty="0" smtClean="0"/>
              <a:t>specific </a:t>
            </a:r>
            <a:r>
              <a:rPr lang="en-US" dirty="0" smtClean="0"/>
              <a:t>agency is established with assigned functions and prerogatives and a legal structure exists to specifically support it.  </a:t>
            </a:r>
          </a:p>
          <a:p>
            <a:pPr lvl="1"/>
            <a:endParaRPr lang="en-US" dirty="0" smtClean="0"/>
          </a:p>
          <a:p>
            <a:pPr lvl="1"/>
            <a:endParaRPr lang="en-US" dirty="0" smtClean="0"/>
          </a:p>
          <a:p>
            <a:pPr lvl="1"/>
            <a:r>
              <a:rPr lang="en-US" dirty="0" smtClean="0"/>
              <a:t> </a:t>
            </a:r>
            <a:r>
              <a:rPr lang="en-US" dirty="0" smtClean="0"/>
              <a:t>ICZM integrated into broader environmental management concerns and with agencies established to deal with it subordinated to higher environmental agency dictates.  </a:t>
            </a:r>
          </a:p>
          <a:p>
            <a:pPr lvl="1"/>
            <a:endParaRPr lang="en-US" dirty="0" smtClean="0"/>
          </a:p>
          <a:p>
            <a:pPr lvl="1"/>
            <a:endParaRPr lang="en-US" dirty="0" smtClean="0"/>
          </a:p>
          <a:p>
            <a:pPr lvl="1"/>
            <a:r>
              <a:rPr lang="en-US" dirty="0" smtClean="0"/>
              <a:t> </a:t>
            </a:r>
            <a:r>
              <a:rPr lang="en-US" dirty="0" smtClean="0"/>
              <a:t>existing legislation and agency domains </a:t>
            </a:r>
            <a:r>
              <a:rPr lang="en-US" dirty="0" smtClean="0"/>
              <a:t> </a:t>
            </a:r>
            <a:r>
              <a:rPr lang="en-US" dirty="0" smtClean="0"/>
              <a:t>deal with coastal “problems” as part of the overall land management process.</a:t>
            </a:r>
          </a:p>
          <a:p>
            <a:endParaRPr lang="en-US" dirty="0"/>
          </a:p>
        </p:txBody>
      </p:sp>
    </p:spTree>
    <p:extLst>
      <p:ext uri="{BB962C8B-B14F-4D97-AF65-F5344CB8AC3E}">
        <p14:creationId xmlns="" xmlns:p14="http://schemas.microsoft.com/office/powerpoint/2010/main" val="71937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Necessary</a:t>
            </a:r>
            <a:r>
              <a:rPr lang="es-ES_tradnl" dirty="0" smtClean="0"/>
              <a:t> </a:t>
            </a:r>
            <a:r>
              <a:rPr lang="es-ES_tradnl" dirty="0" err="1" smtClean="0"/>
              <a:t>Transitions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lvl="0"/>
            <a:r>
              <a:rPr lang="en-US" dirty="0" smtClean="0"/>
              <a:t>Coastal zone </a:t>
            </a:r>
            <a:r>
              <a:rPr lang="en-US" dirty="0" smtClean="0"/>
              <a:t>management originally seen </a:t>
            </a:r>
            <a:r>
              <a:rPr lang="en-US" dirty="0" smtClean="0"/>
              <a:t>as protector of coastal  resources subject to increased anthropogenic pressures and competing demands</a:t>
            </a:r>
          </a:p>
          <a:p>
            <a:pPr lvl="0"/>
            <a:endParaRPr lang="en-US" dirty="0" smtClean="0"/>
          </a:p>
          <a:p>
            <a:pPr lvl="0"/>
            <a:r>
              <a:rPr lang="en-US" dirty="0" smtClean="0"/>
              <a:t>The impact of environment on society was not originally a </a:t>
            </a:r>
            <a:r>
              <a:rPr lang="en-US" dirty="0" smtClean="0"/>
              <a:t>concern, but now a critical  concern</a:t>
            </a:r>
            <a:endParaRPr lang="en-US" dirty="0" smtClean="0"/>
          </a:p>
          <a:p>
            <a:pPr lvl="0"/>
            <a:endParaRPr lang="en-US" dirty="0" smtClean="0"/>
          </a:p>
          <a:p>
            <a:pPr lvl="0"/>
            <a:r>
              <a:rPr lang="en-US" dirty="0" smtClean="0"/>
              <a:t>Perceived location of DRR concerns in other agencies and </a:t>
            </a:r>
            <a:r>
              <a:rPr lang="en-US" dirty="0" smtClean="0"/>
              <a:t>practices has led to  lack of development agency concern.</a:t>
            </a:r>
            <a:endParaRPr lang="en-US" dirty="0" smtClean="0"/>
          </a:p>
          <a:p>
            <a:pPr lvl="0"/>
            <a:endParaRPr lang="en-US" dirty="0" smtClean="0"/>
          </a:p>
          <a:p>
            <a:pPr lvl="0"/>
            <a:r>
              <a:rPr lang="en-US" dirty="0" smtClean="0"/>
              <a:t>Historic disaster losses and climate </a:t>
            </a:r>
            <a:r>
              <a:rPr lang="en-US" dirty="0" smtClean="0"/>
              <a:t>change and the new challenges it represents signifies that all planning agencies must be cognizant of and promote DRR .</a:t>
            </a:r>
          </a:p>
          <a:p>
            <a:pPr lvl="1"/>
            <a:endParaRPr lang="en-US" dirty="0" smtClean="0"/>
          </a:p>
        </p:txBody>
      </p:sp>
    </p:spTree>
    <p:extLst>
      <p:ext uri="{BB962C8B-B14F-4D97-AF65-F5344CB8AC3E}">
        <p14:creationId xmlns="" xmlns:p14="http://schemas.microsoft.com/office/powerpoint/2010/main" val="29620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R" dirty="0" err="1" smtClean="0"/>
              <a:t>Rationale</a:t>
            </a:r>
            <a:r>
              <a:rPr lang="es-CR" dirty="0" smtClean="0"/>
              <a:t> </a:t>
            </a:r>
            <a:r>
              <a:rPr lang="es-CR" dirty="0" err="1" smtClean="0"/>
              <a:t>for</a:t>
            </a:r>
            <a:r>
              <a:rPr lang="es-CR" dirty="0" smtClean="0"/>
              <a:t> DRR-CCA-ICZM </a:t>
            </a:r>
            <a:r>
              <a:rPr lang="es-CR" dirty="0" err="1" smtClean="0"/>
              <a:t>Integration</a:t>
            </a:r>
            <a:r>
              <a:rPr lang="es-CR" dirty="0" smtClean="0"/>
              <a:t> </a:t>
            </a:r>
            <a:r>
              <a:rPr lang="es-CR" dirty="0" smtClean="0"/>
              <a:t>in </a:t>
            </a:r>
            <a:r>
              <a:rPr lang="es-CR" dirty="0" err="1" smtClean="0"/>
              <a:t>the</a:t>
            </a:r>
            <a:r>
              <a:rPr lang="es-CR" dirty="0" smtClean="0"/>
              <a:t> </a:t>
            </a:r>
            <a:r>
              <a:rPr lang="es-CR" dirty="0" err="1" smtClean="0"/>
              <a:t>Caribbean</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endParaRPr lang="en-US" dirty="0" smtClean="0"/>
          </a:p>
          <a:p>
            <a:r>
              <a:rPr lang="en-US" dirty="0" smtClean="0"/>
              <a:t>D</a:t>
            </a:r>
            <a:r>
              <a:rPr lang="en-US" dirty="0" smtClean="0"/>
              <a:t>ifficulty </a:t>
            </a:r>
            <a:r>
              <a:rPr lang="en-US" dirty="0" smtClean="0"/>
              <a:t>of </a:t>
            </a:r>
            <a:r>
              <a:rPr lang="en-US" dirty="0"/>
              <a:t>reducing risk </a:t>
            </a:r>
            <a:r>
              <a:rPr lang="en-US" dirty="0" smtClean="0"/>
              <a:t>so </a:t>
            </a:r>
            <a:r>
              <a:rPr lang="en-US" dirty="0"/>
              <a:t>far</a:t>
            </a:r>
            <a:r>
              <a:rPr lang="en-US" dirty="0" smtClean="0"/>
              <a:t>, </a:t>
            </a:r>
            <a:r>
              <a:rPr lang="en-US" dirty="0" smtClean="0"/>
              <a:t>and the </a:t>
            </a:r>
            <a:r>
              <a:rPr lang="en-US" dirty="0" smtClean="0"/>
              <a:t>now accepted skewed development </a:t>
            </a:r>
            <a:r>
              <a:rPr lang="en-US" dirty="0" smtClean="0"/>
              <a:t>origins </a:t>
            </a:r>
            <a:r>
              <a:rPr lang="en-US" dirty="0" smtClean="0"/>
              <a:t>of </a:t>
            </a:r>
            <a:r>
              <a:rPr lang="en-US" dirty="0" smtClean="0"/>
              <a:t>risk mean </a:t>
            </a:r>
            <a:r>
              <a:rPr lang="en-US" dirty="0"/>
              <a:t>a far greater imperative to incorporate disaster risk management concerns in all planning formats, sector or territorial, including </a:t>
            </a:r>
            <a:r>
              <a:rPr lang="en-US" dirty="0" smtClean="0"/>
              <a:t>ICZM.</a:t>
            </a:r>
          </a:p>
          <a:p>
            <a:endParaRPr lang="en-US" dirty="0"/>
          </a:p>
          <a:p>
            <a:r>
              <a:rPr lang="en-US" dirty="0"/>
              <a:t>ICZM is called to play an important role in </a:t>
            </a:r>
            <a:r>
              <a:rPr lang="en-US" dirty="0" smtClean="0"/>
              <a:t>reducing risk given </a:t>
            </a:r>
            <a:r>
              <a:rPr lang="en-US" dirty="0"/>
              <a:t>coastal zones are the basic development areas in </a:t>
            </a:r>
            <a:r>
              <a:rPr lang="en-US" dirty="0" smtClean="0"/>
              <a:t>Caribbean countries .</a:t>
            </a:r>
            <a:endParaRPr lang="en-US" dirty="0"/>
          </a:p>
          <a:p>
            <a:endParaRPr lang="en-US" dirty="0"/>
          </a:p>
        </p:txBody>
      </p:sp>
    </p:spTree>
    <p:extLst>
      <p:ext uri="{BB962C8B-B14F-4D97-AF65-F5344CB8AC3E}">
        <p14:creationId xmlns="" xmlns:p14="http://schemas.microsoft.com/office/powerpoint/2010/main" val="3676204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err="1" smtClean="0"/>
              <a:t>Differences</a:t>
            </a:r>
            <a:r>
              <a:rPr lang="es-CR" dirty="0" smtClean="0"/>
              <a:t> </a:t>
            </a:r>
            <a:r>
              <a:rPr lang="es-CR" dirty="0" err="1" smtClean="0"/>
              <a:t>between</a:t>
            </a:r>
            <a:r>
              <a:rPr lang="es-CR" dirty="0" smtClean="0"/>
              <a:t> </a:t>
            </a:r>
            <a:r>
              <a:rPr lang="es-CR" dirty="0" err="1" smtClean="0"/>
              <a:t>countries</a:t>
            </a:r>
            <a:endParaRPr lang="en-US" dirty="0"/>
          </a:p>
        </p:txBody>
      </p:sp>
      <p:sp>
        <p:nvSpPr>
          <p:cNvPr id="3" name="Content Placeholder 2"/>
          <p:cNvSpPr>
            <a:spLocks noGrp="1"/>
          </p:cNvSpPr>
          <p:nvPr>
            <p:ph idx="1"/>
          </p:nvPr>
        </p:nvSpPr>
        <p:spPr>
          <a:xfrm>
            <a:off x="4724400" y="1600200"/>
            <a:ext cx="4038600" cy="1981200"/>
          </a:xfrm>
        </p:spPr>
        <p:txBody>
          <a:bodyPr>
            <a:normAutofit fontScale="55000" lnSpcReduction="20000"/>
          </a:bodyPr>
          <a:lstStyle/>
          <a:p>
            <a:pPr marL="0" indent="0">
              <a:buNone/>
            </a:pPr>
            <a:r>
              <a:rPr lang="en-US" dirty="0" smtClean="0"/>
              <a:t>Country-specific risk manifestations point toward the unique configuration of hazard, exposure and vulnerability for each of the region’s countries that require custom tailored ICZM solutions based on the cultural, physical and bureaucratic idiosyncrasies of each individual state.</a:t>
            </a:r>
          </a:p>
          <a:p>
            <a:endParaRPr lang="en-US" dirty="0"/>
          </a:p>
        </p:txBody>
      </p:sp>
      <p:pic>
        <p:nvPicPr>
          <p:cNvPr id="4" name="Picture 3"/>
          <p:cNvPicPr/>
          <p:nvPr/>
        </p:nvPicPr>
        <p:blipFill>
          <a:blip r:embed="rId2" cstate="print"/>
          <a:srcRect/>
          <a:stretch>
            <a:fillRect/>
          </a:stretch>
        </p:blipFill>
        <p:spPr bwMode="auto">
          <a:xfrm>
            <a:off x="1" y="1468755"/>
            <a:ext cx="4724399" cy="302704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4191000" y="3733800"/>
            <a:ext cx="4876165" cy="3081337"/>
          </a:xfrm>
          <a:prstGeom prst="rect">
            <a:avLst/>
          </a:prstGeom>
          <a:noFill/>
          <a:ln w="9525">
            <a:noFill/>
            <a:miter lim="800000"/>
            <a:headEnd/>
            <a:tailEnd/>
          </a:ln>
        </p:spPr>
      </p:pic>
    </p:spTree>
    <p:extLst>
      <p:ext uri="{BB962C8B-B14F-4D97-AF65-F5344CB8AC3E}">
        <p14:creationId xmlns="" xmlns:p14="http://schemas.microsoft.com/office/powerpoint/2010/main" val="274124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2800" b="1" dirty="0" smtClean="0"/>
              <a:t>Challenges for integrating DRM-CCA in ICZM  Policy and Practice</a:t>
            </a:r>
            <a:endParaRPr lang="en-US" sz="2800" dirty="0"/>
          </a:p>
        </p:txBody>
      </p:sp>
      <p:sp>
        <p:nvSpPr>
          <p:cNvPr id="3" name="Content Placeholder 2"/>
          <p:cNvSpPr>
            <a:spLocks noGrp="1"/>
          </p:cNvSpPr>
          <p:nvPr>
            <p:ph idx="1"/>
          </p:nvPr>
        </p:nvSpPr>
        <p:spPr/>
        <p:txBody>
          <a:bodyPr>
            <a:normAutofit fontScale="47500" lnSpcReduction="20000"/>
          </a:bodyPr>
          <a:lstStyle/>
          <a:p>
            <a:r>
              <a:rPr lang="en-US" sz="5000" dirty="0"/>
              <a:t>ICZM is as yet a scarce practice in the Caribbean </a:t>
            </a:r>
            <a:r>
              <a:rPr lang="en-US" sz="5000" dirty="0" smtClean="0"/>
              <a:t>region</a:t>
            </a:r>
            <a:endParaRPr lang="en-US" sz="5000" dirty="0"/>
          </a:p>
          <a:p>
            <a:endParaRPr lang="en-US" sz="5000" dirty="0"/>
          </a:p>
          <a:p>
            <a:r>
              <a:rPr lang="en-US" sz="5000" dirty="0"/>
              <a:t>Limitations in ICZM capacities and </a:t>
            </a:r>
            <a:r>
              <a:rPr lang="en-US" sz="5000" dirty="0" smtClean="0"/>
              <a:t>capabilities</a:t>
            </a:r>
          </a:p>
          <a:p>
            <a:endParaRPr lang="en-US" sz="5000" dirty="0"/>
          </a:p>
          <a:p>
            <a:r>
              <a:rPr lang="en-US" sz="5000" dirty="0" smtClean="0"/>
              <a:t>Limitations in ICZM legal </a:t>
            </a:r>
            <a:r>
              <a:rPr lang="en-US" sz="5000" dirty="0" smtClean="0"/>
              <a:t>standing or prerogatives, </a:t>
            </a:r>
            <a:endParaRPr lang="en-US" sz="5000" dirty="0" smtClean="0"/>
          </a:p>
          <a:p>
            <a:pPr>
              <a:buNone/>
            </a:pPr>
            <a:endParaRPr lang="en-US" sz="5000" dirty="0" smtClean="0"/>
          </a:p>
          <a:p>
            <a:r>
              <a:rPr lang="en-US" sz="5000" dirty="0" smtClean="0"/>
              <a:t>Dispersed nature of CZM responsibilities and </a:t>
            </a:r>
            <a:r>
              <a:rPr lang="en-US" sz="5000" dirty="0" smtClean="0"/>
              <a:t>interests</a:t>
            </a:r>
            <a:endParaRPr lang="en-US" sz="5000" dirty="0" smtClean="0"/>
          </a:p>
          <a:p>
            <a:endParaRPr lang="en-US" sz="5000" dirty="0" smtClean="0"/>
          </a:p>
          <a:p>
            <a:r>
              <a:rPr lang="en-US" sz="5000" dirty="0" smtClean="0"/>
              <a:t>Limited interaction between DRM-CCA and CZM actors</a:t>
            </a:r>
          </a:p>
          <a:p>
            <a:pPr>
              <a:buNone/>
            </a:pPr>
            <a:endParaRPr lang="en-US" sz="5000" dirty="0" smtClean="0"/>
          </a:p>
          <a:p>
            <a:r>
              <a:rPr lang="en-US" sz="5000" dirty="0" smtClean="0"/>
              <a:t>Difficulty of converting existing DRM schemes into ICZM formats</a:t>
            </a:r>
          </a:p>
          <a:p>
            <a:endParaRPr lang="en-US" sz="5000" dirty="0" smtClean="0"/>
          </a:p>
          <a:p>
            <a:endParaRPr lang="en-US" sz="5000" dirty="0" smtClean="0"/>
          </a:p>
          <a:p>
            <a:pPr lvl="0"/>
            <a:endParaRPr lang="en-US" sz="2800" dirty="0" smtClean="0"/>
          </a:p>
          <a:p>
            <a:pPr lvl="0"/>
            <a:endParaRPr lang="en-US" sz="2800" b="1" i="1" dirty="0" smtClean="0"/>
          </a:p>
          <a:p>
            <a:endParaRPr lang="en-US" sz="2800" dirty="0" smtClean="0"/>
          </a:p>
          <a:p>
            <a:endParaRPr lang="en-US" sz="2800" dirty="0"/>
          </a:p>
          <a:p>
            <a:endParaRPr lang="en-US" dirty="0"/>
          </a:p>
        </p:txBody>
      </p:sp>
    </p:spTree>
    <p:extLst>
      <p:ext uri="{BB962C8B-B14F-4D97-AF65-F5344CB8AC3E}">
        <p14:creationId xmlns="" xmlns:p14="http://schemas.microsoft.com/office/powerpoint/2010/main" val="429421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Needs or Opportunities</a:t>
            </a:r>
            <a:endParaRPr lang="en-US" dirty="0"/>
          </a:p>
        </p:txBody>
      </p:sp>
      <p:sp>
        <p:nvSpPr>
          <p:cNvPr id="3" name="Content Placeholder 2"/>
          <p:cNvSpPr>
            <a:spLocks noGrp="1"/>
          </p:cNvSpPr>
          <p:nvPr>
            <p:ph idx="1"/>
          </p:nvPr>
        </p:nvSpPr>
        <p:spPr/>
        <p:txBody>
          <a:bodyPr>
            <a:normAutofit fontScale="25000" lnSpcReduction="20000"/>
          </a:bodyPr>
          <a:lstStyle/>
          <a:p>
            <a:pPr lvl="0">
              <a:buNone/>
            </a:pPr>
            <a:r>
              <a:rPr lang="en-US" sz="8600" dirty="0" smtClean="0"/>
              <a:t>ICZM </a:t>
            </a:r>
            <a:r>
              <a:rPr lang="en-US" sz="8600" dirty="0" smtClean="0"/>
              <a:t>could</a:t>
            </a:r>
            <a:endParaRPr lang="en-US" sz="8600" dirty="0" smtClean="0"/>
          </a:p>
          <a:p>
            <a:pPr lvl="0"/>
            <a:endParaRPr lang="en-US" sz="8600" dirty="0" smtClean="0"/>
          </a:p>
          <a:p>
            <a:r>
              <a:rPr lang="en-US" sz="8600" dirty="0" smtClean="0"/>
              <a:t>Provide for  and support the </a:t>
            </a:r>
            <a:r>
              <a:rPr lang="en-US" sz="8600" dirty="0" smtClean="0"/>
              <a:t>ongoing integrated  </a:t>
            </a:r>
            <a:r>
              <a:rPr lang="en-US" sz="8600" dirty="0" smtClean="0"/>
              <a:t>monitoring, study, analysis and evaluation of evolving or emerging disaster and climate related risk contexts. </a:t>
            </a:r>
          </a:p>
          <a:p>
            <a:pPr lvl="0"/>
            <a:endParaRPr lang="en-US" sz="8600" dirty="0" smtClean="0"/>
          </a:p>
          <a:p>
            <a:pPr lvl="0"/>
            <a:endParaRPr lang="en-US" sz="8600" dirty="0" smtClean="0"/>
          </a:p>
          <a:p>
            <a:pPr lvl="0"/>
            <a:endParaRPr lang="en-US" sz="8600" dirty="0" smtClean="0"/>
          </a:p>
          <a:p>
            <a:pPr lvl="0"/>
            <a:r>
              <a:rPr lang="en-US" sz="8600" dirty="0" smtClean="0"/>
              <a:t>Provide an integral policy and strategic framework for both DRM and CCA that makes explicit the relationships with sector and spatial planning principles and mechanisms.</a:t>
            </a:r>
          </a:p>
          <a:p>
            <a:pPr lvl="0"/>
            <a:endParaRPr lang="en-US" sz="8600" dirty="0" smtClean="0"/>
          </a:p>
          <a:p>
            <a:pPr lvl="0"/>
            <a:endParaRPr lang="en-US" sz="5900" dirty="0" smtClean="0"/>
          </a:p>
          <a:p>
            <a:pPr lvl="0">
              <a:buNone/>
            </a:pPr>
            <a:r>
              <a:rPr lang="en-US" sz="5900" dirty="0" smtClean="0"/>
              <a:t> </a:t>
            </a:r>
          </a:p>
          <a:p>
            <a:pPr lvl="0"/>
            <a:endParaRPr lang="en-US" dirty="0" smtClean="0"/>
          </a:p>
          <a:p>
            <a:pPr lvl="0">
              <a:buNone/>
            </a:pPr>
            <a:endParaRPr lang="en-US" dirty="0" smtClean="0"/>
          </a:p>
          <a:p>
            <a:endParaRPr lang="en-US" dirty="0"/>
          </a:p>
        </p:txBody>
      </p:sp>
    </p:spTree>
    <p:extLst>
      <p:ext uri="{BB962C8B-B14F-4D97-AF65-F5344CB8AC3E}">
        <p14:creationId xmlns="" xmlns:p14="http://schemas.microsoft.com/office/powerpoint/2010/main" val="3277699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11107</TotalTime>
  <Words>713</Words>
  <Application>Microsoft Office PowerPoint</Application>
  <PresentationFormat>Presentación en pantalla (4:3)</PresentationFormat>
  <Paragraphs>96</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Diapositiva 1</vt:lpstr>
      <vt:lpstr>Preliminary Considerations</vt:lpstr>
      <vt:lpstr>Context</vt:lpstr>
      <vt:lpstr>Existing ICZM Models in the Region</vt:lpstr>
      <vt:lpstr>Necessary Transitions</vt:lpstr>
      <vt:lpstr>Rationale for DRR-CCA-ICZM Integration in the Caribbean</vt:lpstr>
      <vt:lpstr>Differences between countries</vt:lpstr>
      <vt:lpstr>Challenges for integrating DRM-CCA in ICZM  Policy and Practice</vt:lpstr>
      <vt:lpstr>Needs or Opportunities</vt:lpstr>
      <vt:lpstr>Needs and Opportunities</vt:lpstr>
      <vt:lpstr>Needs and Opportunities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Alan</cp:lastModifiedBy>
  <cp:revision>52</cp:revision>
  <dcterms:created xsi:type="dcterms:W3CDTF">2011-08-15T15:50:35Z</dcterms:created>
  <dcterms:modified xsi:type="dcterms:W3CDTF">2011-10-20T08:38:52Z</dcterms:modified>
</cp:coreProperties>
</file>