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6C92F-2AB6-425B-B34E-1599DC0D3E1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184A3-9147-45F5-AE85-DB3A248161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9F04-1BE0-48CE-B8DB-BE3D01CD0C0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C1BD8-2CD0-4A66-A5A6-EF8C47F21F3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0481D-05D7-41AF-87B2-7C977512CDE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B8A97-9134-4F6D-A990-74C162FF16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85837-ECD1-4458-88A7-05E10ADA50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00EF4-1437-4BF6-96B4-C73BFAC60F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F8B31-F388-4E7D-B943-04A1BEE44AF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D351-9DF4-4B3B-9518-6EAA6DAC9D1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8C1B8-FD38-4CAF-BB23-B321069DEC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B0C95B-90C5-45D1-AC22-573477210EE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0" y="0"/>
            <a:ext cx="914400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  <a:noFill/>
          <a:ln/>
        </p:spPr>
        <p:txBody>
          <a:bodyPr/>
          <a:lstStyle/>
          <a:p>
            <a:r>
              <a:rPr lang="es-ES" sz="3200" b="1">
                <a:solidFill>
                  <a:schemeClr val="accent2"/>
                </a:solidFill>
              </a:rPr>
              <a:t>EXPERIENCIAS Y DESAFÍOS EN JUSTICIA COMUNITARIA Y ALTERNATIVA: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149725"/>
            <a:ext cx="7521575" cy="1752600"/>
          </a:xfrm>
          <a:noFill/>
          <a:ln/>
        </p:spPr>
        <p:txBody>
          <a:bodyPr/>
          <a:lstStyle/>
          <a:p>
            <a:r>
              <a:rPr lang="es-ES" sz="4000"/>
              <a:t>Elementos para examinar los programas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979613" y="5824538"/>
            <a:ext cx="4868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sz="2400"/>
              <a:t>Edgar Ardila Amaya</a:t>
            </a:r>
          </a:p>
          <a:p>
            <a:pPr algn="ctr"/>
            <a:r>
              <a:rPr lang="es-MX" sz="2400"/>
              <a:t>Universidad Nacional de Colombia</a:t>
            </a:r>
            <a:endParaRPr lang="es-ES" sz="2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 b="1">
                <a:solidFill>
                  <a:schemeClr val="accent2"/>
                </a:solidFill>
              </a:rPr>
              <a:t>Construcción social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203325" y="1484313"/>
            <a:ext cx="351313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35050" lvl="1" indent="-577850">
              <a:spcBef>
                <a:spcPct val="20000"/>
              </a:spcBef>
            </a:pPr>
            <a:endParaRPr lang="es-ES" sz="2800"/>
          </a:p>
          <a:p>
            <a:pPr marL="660400" indent="-660400">
              <a:spcBef>
                <a:spcPct val="20000"/>
              </a:spcBef>
            </a:pPr>
            <a:r>
              <a:rPr lang="es-ES" sz="3200"/>
              <a:t>Institucional.</a:t>
            </a:r>
          </a:p>
          <a:p>
            <a:pPr marL="660400" indent="-660400">
              <a:spcBef>
                <a:spcPct val="20000"/>
              </a:spcBef>
            </a:pPr>
            <a:endParaRPr lang="es-ES" sz="3200"/>
          </a:p>
          <a:p>
            <a:pPr marL="660400" indent="-660400">
              <a:spcBef>
                <a:spcPct val="20000"/>
              </a:spcBef>
            </a:pPr>
            <a:r>
              <a:rPr lang="es-ES" sz="3200"/>
              <a:t>Social.</a:t>
            </a:r>
            <a:r>
              <a:rPr lang="es-ES" sz="360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 b="1">
                <a:solidFill>
                  <a:schemeClr val="accent2"/>
                </a:solidFill>
              </a:rPr>
              <a:t>Operadores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90550" y="9080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0400" indent="-660400" algn="just">
              <a:lnSpc>
                <a:spcPct val="90000"/>
              </a:lnSpc>
              <a:spcBef>
                <a:spcPct val="20000"/>
              </a:spcBef>
            </a:pPr>
            <a:endParaRPr lang="es-ES" sz="2800"/>
          </a:p>
          <a:p>
            <a:pPr marL="660400" indent="-660400" algn="just">
              <a:lnSpc>
                <a:spcPct val="90000"/>
              </a:lnSpc>
              <a:spcBef>
                <a:spcPct val="20000"/>
              </a:spcBef>
            </a:pPr>
            <a:r>
              <a:rPr lang="es-ES" sz="2800" b="1">
                <a:solidFill>
                  <a:schemeClr val="accent2"/>
                </a:solidFill>
              </a:rPr>
              <a:t>Calidad</a:t>
            </a:r>
          </a:p>
          <a:p>
            <a:pPr marL="1035050" lvl="1" indent="-577850" algn="just">
              <a:lnSpc>
                <a:spcPct val="90000"/>
              </a:lnSpc>
              <a:spcBef>
                <a:spcPct val="20000"/>
              </a:spcBef>
            </a:pPr>
            <a:r>
              <a:rPr lang="es-ES" sz="2400"/>
              <a:t>Conocimiento</a:t>
            </a:r>
          </a:p>
          <a:p>
            <a:pPr marL="1035050" lvl="1" indent="-577850" algn="just">
              <a:lnSpc>
                <a:spcPct val="90000"/>
              </a:lnSpc>
              <a:spcBef>
                <a:spcPct val="20000"/>
              </a:spcBef>
            </a:pPr>
            <a:r>
              <a:rPr lang="es-ES" sz="2400"/>
              <a:t>Reconocimiento</a:t>
            </a:r>
          </a:p>
          <a:p>
            <a:pPr marL="660400" indent="-660400" algn="just">
              <a:lnSpc>
                <a:spcPct val="90000"/>
              </a:lnSpc>
              <a:spcBef>
                <a:spcPct val="20000"/>
              </a:spcBef>
            </a:pPr>
            <a:r>
              <a:rPr lang="es-ES" sz="2800" b="1">
                <a:solidFill>
                  <a:schemeClr val="accent2"/>
                </a:solidFill>
              </a:rPr>
              <a:t>Articulación con la comunidad</a:t>
            </a:r>
          </a:p>
          <a:p>
            <a:pPr marL="1035050" lvl="1" indent="-577850" algn="just">
              <a:lnSpc>
                <a:spcPct val="90000"/>
              </a:lnSpc>
              <a:spcBef>
                <a:spcPct val="20000"/>
              </a:spcBef>
            </a:pPr>
            <a:r>
              <a:rPr lang="es-ES" sz="2400"/>
              <a:t>Vínculo cultural.</a:t>
            </a:r>
          </a:p>
          <a:p>
            <a:pPr marL="1035050" lvl="1" indent="-577850" algn="just">
              <a:lnSpc>
                <a:spcPct val="90000"/>
              </a:lnSpc>
              <a:spcBef>
                <a:spcPct val="20000"/>
              </a:spcBef>
            </a:pPr>
            <a:r>
              <a:rPr lang="es-ES" sz="2400"/>
              <a:t>Vínculo orgánico.</a:t>
            </a:r>
            <a:r>
              <a:rPr lang="es-ES" sz="3200"/>
              <a:t> </a:t>
            </a:r>
          </a:p>
          <a:p>
            <a:pPr marL="660400" indent="-660400" algn="just">
              <a:lnSpc>
                <a:spcPct val="90000"/>
              </a:lnSpc>
              <a:spcBef>
                <a:spcPct val="20000"/>
              </a:spcBef>
            </a:pPr>
            <a:r>
              <a:rPr lang="es-ES" sz="2800" b="1">
                <a:solidFill>
                  <a:schemeClr val="accent2"/>
                </a:solidFill>
              </a:rPr>
              <a:t>Soporte estructural</a:t>
            </a:r>
          </a:p>
          <a:p>
            <a:pPr marL="1035050" lvl="1" indent="-577850" algn="just">
              <a:lnSpc>
                <a:spcPct val="90000"/>
              </a:lnSpc>
              <a:spcBef>
                <a:spcPct val="20000"/>
              </a:spcBef>
            </a:pPr>
            <a:r>
              <a:rPr lang="es-ES" sz="2400"/>
              <a:t>Corresponsabilidad.</a:t>
            </a:r>
          </a:p>
          <a:p>
            <a:pPr marL="1035050" lvl="1" indent="-577850" algn="just">
              <a:lnSpc>
                <a:spcPct val="90000"/>
              </a:lnSpc>
              <a:spcBef>
                <a:spcPct val="20000"/>
              </a:spcBef>
            </a:pPr>
            <a:r>
              <a:rPr lang="es-ES" sz="2400"/>
              <a:t>Provisión de recursos.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33463" y="44450"/>
            <a:ext cx="6418262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 b="1">
                <a:solidFill>
                  <a:schemeClr val="accent2"/>
                </a:solidFill>
              </a:rPr>
              <a:t>Redes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19113" y="9810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0400" indent="-660400" algn="just">
              <a:spcBef>
                <a:spcPct val="20000"/>
              </a:spcBef>
            </a:pPr>
            <a:r>
              <a:rPr lang="es-ES" sz="2800"/>
              <a:t>Dinámicas de gestión social local. 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Actores locales. Otros operadores.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Coaliciones locales y regionales.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Espacios de concertación. </a:t>
            </a:r>
          </a:p>
          <a:p>
            <a:pPr marL="660400" indent="-660400" algn="just">
              <a:spcBef>
                <a:spcPct val="20000"/>
              </a:spcBef>
            </a:pPr>
            <a:r>
              <a:rPr lang="es-ES" sz="2800" b="1">
                <a:solidFill>
                  <a:schemeClr val="accent2"/>
                </a:solidFill>
              </a:rPr>
              <a:t>Para: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Favorecer la relación de operador y comunidad.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Facilitar apoyo y control coaligado a operadores.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Desarrollar procedimientos de remisión.</a:t>
            </a:r>
          </a:p>
          <a:p>
            <a:pPr marL="1035050" lvl="1" indent="-577850" algn="just">
              <a:spcBef>
                <a:spcPct val="20000"/>
              </a:spcBef>
            </a:pPr>
            <a:r>
              <a:rPr lang="es-ES" sz="2400"/>
              <a:t>Coordinar provisión de recursos.</a:t>
            </a:r>
            <a:endParaRPr lang="es-ES" sz="3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8313" y="692150"/>
            <a:ext cx="8229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s-ES" sz="3000"/>
              <a:t>Programas de justicia comunitaria y alternativa</a:t>
            </a:r>
          </a:p>
          <a:p>
            <a:pPr marL="609600" indent="-609600">
              <a:spcBef>
                <a:spcPct val="20000"/>
              </a:spcBef>
            </a:pPr>
            <a:endParaRPr lang="es-ES" sz="3000"/>
          </a:p>
          <a:p>
            <a:pPr marL="609600" indent="-609600">
              <a:spcBef>
                <a:spcPct val="20000"/>
              </a:spcBef>
            </a:pPr>
            <a:r>
              <a:rPr lang="es-ES" sz="3000"/>
              <a:t>Marco de la justicia comunitaria y alternativa</a:t>
            </a:r>
          </a:p>
          <a:p>
            <a:pPr marL="609600" indent="-609600">
              <a:spcBef>
                <a:spcPct val="20000"/>
              </a:spcBef>
            </a:pPr>
            <a:endParaRPr lang="es-ES" sz="3000"/>
          </a:p>
          <a:p>
            <a:pPr marL="609600" indent="-609600">
              <a:spcBef>
                <a:spcPct val="20000"/>
              </a:spcBef>
            </a:pPr>
            <a:r>
              <a:rPr lang="es-ES" sz="3000"/>
              <a:t>Impacto en la convivencia.</a:t>
            </a:r>
          </a:p>
          <a:p>
            <a:pPr marL="609600" indent="-609600">
              <a:spcBef>
                <a:spcPct val="20000"/>
              </a:spcBef>
            </a:pPr>
            <a:endParaRPr lang="es-ES" sz="3000"/>
          </a:p>
          <a:p>
            <a:pPr marL="609600" indent="-609600">
              <a:spcBef>
                <a:spcPct val="20000"/>
              </a:spcBef>
            </a:pPr>
            <a:r>
              <a:rPr lang="es-ES" sz="3000"/>
              <a:t>Viabilidad y sostenibilidad en programas.</a:t>
            </a:r>
          </a:p>
        </p:txBody>
      </p:sp>
      <p:pic>
        <p:nvPicPr>
          <p:cNvPr id="20484" name="Picture 4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600" b="1">
                <a:solidFill>
                  <a:schemeClr val="accent2"/>
                </a:solidFill>
              </a:rPr>
              <a:t>Programas de justicia comunitaria y alternativa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0400" indent="-660400">
              <a:spcBef>
                <a:spcPct val="20000"/>
              </a:spcBef>
            </a:pPr>
            <a:r>
              <a:rPr lang="es-ES" sz="2800" b="1">
                <a:solidFill>
                  <a:schemeClr val="accent2"/>
                </a:solidFill>
              </a:rPr>
              <a:t>Justicia alternativa</a:t>
            </a:r>
            <a:r>
              <a:rPr lang="es-ES" sz="2800">
                <a:solidFill>
                  <a:schemeClr val="accent2"/>
                </a:solidFill>
              </a:rPr>
              <a:t>.</a:t>
            </a:r>
          </a:p>
          <a:p>
            <a:pPr marL="1035050" lvl="1" indent="-577850">
              <a:spcBef>
                <a:spcPct val="20000"/>
              </a:spcBef>
            </a:pPr>
            <a:r>
              <a:rPr lang="es-ES" sz="2000"/>
              <a:t>Como servicio privado. Arbitraje comercial, conciliación abogadil.</a:t>
            </a:r>
          </a:p>
          <a:p>
            <a:pPr marL="1035050" lvl="1" indent="-577850">
              <a:spcBef>
                <a:spcPct val="20000"/>
              </a:spcBef>
            </a:pPr>
            <a:r>
              <a:rPr lang="es-ES" sz="2000"/>
              <a:t>Como servicio comunitario. Centros de atención de conflictos, conciliadores y mediadores comunitarios.</a:t>
            </a:r>
          </a:p>
          <a:p>
            <a:pPr marL="660400" indent="-660400">
              <a:spcBef>
                <a:spcPct val="20000"/>
              </a:spcBef>
            </a:pPr>
            <a:r>
              <a:rPr lang="es-ES" sz="2800" b="1">
                <a:solidFill>
                  <a:schemeClr val="accent2"/>
                </a:solidFill>
              </a:rPr>
              <a:t>Justicia comunitaria</a:t>
            </a:r>
            <a:r>
              <a:rPr lang="es-ES" sz="2800">
                <a:solidFill>
                  <a:schemeClr val="accent2"/>
                </a:solidFill>
              </a:rPr>
              <a:t>. </a:t>
            </a:r>
          </a:p>
          <a:p>
            <a:pPr marL="1035050" lvl="1" indent="-577850">
              <a:spcBef>
                <a:spcPct val="20000"/>
              </a:spcBef>
            </a:pPr>
            <a:r>
              <a:rPr lang="es-ES" sz="2000"/>
              <a:t>Dentro de políticas de reconocimiento intercultural. Indígenas.</a:t>
            </a:r>
          </a:p>
          <a:p>
            <a:pPr marL="1035050" lvl="1" indent="-577850">
              <a:spcBef>
                <a:spcPct val="20000"/>
              </a:spcBef>
            </a:pPr>
            <a:r>
              <a:rPr lang="es-ES" sz="2000"/>
              <a:t>Como descentramiento estatal. Justicia en equidad</a:t>
            </a:r>
            <a:r>
              <a:rPr lang="es-ES" sz="240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115888"/>
            <a:ext cx="82296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accent2"/>
                </a:solidFill>
              </a:rPr>
              <a:t>Marco de la justicia comunitaria y alternativa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-215900" y="836613"/>
            <a:ext cx="93964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35050" lvl="1" indent="-577850"/>
            <a:r>
              <a:rPr lang="es-ES" sz="2400" b="1"/>
              <a:t>Como parte de los programas de desarrollo, precisar su lugar.</a:t>
            </a:r>
          </a:p>
          <a:p>
            <a:pPr marL="1035050" lvl="1" indent="-577850"/>
            <a:r>
              <a:rPr lang="es-ES" sz="2400" b="1"/>
              <a:t>Desarrollo político: Seguridad y convivencia</a:t>
            </a:r>
            <a:r>
              <a:rPr lang="es-ES" sz="2400"/>
              <a:t>.</a:t>
            </a:r>
          </a:p>
          <a:p>
            <a:pPr marL="1409700" lvl="2" indent="-495300"/>
            <a:r>
              <a:rPr lang="es-ES" sz="2000"/>
              <a:t>Seguridad: confianza.</a:t>
            </a:r>
          </a:p>
          <a:p>
            <a:pPr marL="1409700" lvl="2" indent="-495300"/>
            <a:r>
              <a:rPr lang="es-ES" sz="2000"/>
              <a:t>Convivencia pacífica: reglas comunes. Certeza en los comportamientos propios y en los del otro.</a:t>
            </a:r>
          </a:p>
          <a:p>
            <a:pPr marL="1035050" lvl="1" indent="-577850"/>
            <a:r>
              <a:rPr lang="es-ES" sz="2400" b="1"/>
              <a:t>Herramienta de democracia</a:t>
            </a:r>
            <a:r>
              <a:rPr lang="es-ES" sz="2400"/>
              <a:t>.</a:t>
            </a:r>
          </a:p>
          <a:p>
            <a:pPr marL="1409700" lvl="2" indent="-495300"/>
            <a:r>
              <a:rPr lang="es-ES" sz="2000"/>
              <a:t>Participación.</a:t>
            </a:r>
          </a:p>
          <a:p>
            <a:pPr marL="1784350" lvl="3" indent="-412750"/>
            <a:r>
              <a:rPr lang="es-ES"/>
              <a:t>Operador.</a:t>
            </a:r>
          </a:p>
          <a:p>
            <a:pPr marL="1784350" lvl="3" indent="-412750"/>
            <a:r>
              <a:rPr lang="es-ES"/>
              <a:t>Partes.</a:t>
            </a:r>
          </a:p>
          <a:p>
            <a:pPr marL="1784350" lvl="3" indent="-412750"/>
            <a:r>
              <a:rPr lang="es-ES"/>
              <a:t>Comunidad.</a:t>
            </a:r>
          </a:p>
          <a:p>
            <a:pPr marL="1409700" lvl="2" indent="-495300"/>
            <a:r>
              <a:rPr lang="es-ES" sz="2000"/>
              <a:t>Acceso. </a:t>
            </a:r>
          </a:p>
          <a:p>
            <a:pPr marL="1784350" lvl="3" indent="-412750"/>
            <a:r>
              <a:rPr lang="es-ES"/>
              <a:t>Procesal y sustancial.</a:t>
            </a:r>
          </a:p>
          <a:p>
            <a:pPr marL="1784350" lvl="3" indent="-412750"/>
            <a:r>
              <a:rPr lang="es-ES"/>
              <a:t>Económico, geográfico y cultural.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115888"/>
            <a:ext cx="7126288" cy="863600"/>
          </a:xfrm>
          <a:noFill/>
          <a:ln/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</a:rPr>
              <a:t>Impacto en la convivencia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0" y="1196975"/>
            <a:ext cx="8229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0400" indent="-660400">
              <a:spcBef>
                <a:spcPct val="20000"/>
              </a:spcBef>
            </a:pPr>
            <a:r>
              <a:rPr lang="es-ES" sz="3200" b="1">
                <a:solidFill>
                  <a:schemeClr val="accent2"/>
                </a:solidFill>
              </a:rPr>
              <a:t>Indicadores usuales</a:t>
            </a:r>
            <a:r>
              <a:rPr lang="es-ES" sz="3200">
                <a:solidFill>
                  <a:schemeClr val="accent2"/>
                </a:solidFill>
              </a:rPr>
              <a:t>.</a:t>
            </a:r>
          </a:p>
          <a:p>
            <a:pPr marL="1035050" lvl="1" indent="-577850">
              <a:spcBef>
                <a:spcPct val="20000"/>
              </a:spcBef>
            </a:pPr>
            <a:r>
              <a:rPr lang="es-ES" sz="2200"/>
              <a:t>Número de Operadores y de conflictos atendidos.</a:t>
            </a:r>
          </a:p>
          <a:p>
            <a:pPr marL="1035050" lvl="1" indent="-577850">
              <a:spcBef>
                <a:spcPct val="20000"/>
              </a:spcBef>
            </a:pPr>
            <a:endParaRPr lang="es-ES" sz="2200"/>
          </a:p>
          <a:p>
            <a:pPr marL="1035050" lvl="1" indent="-577850">
              <a:spcBef>
                <a:spcPct val="20000"/>
              </a:spcBef>
            </a:pPr>
            <a:r>
              <a:rPr lang="es-ES" sz="2200"/>
              <a:t>Acceso económico y geográfico. Acceso cultural.</a:t>
            </a:r>
          </a:p>
          <a:p>
            <a:pPr marL="1035050" lvl="1" indent="-577850">
              <a:spcBef>
                <a:spcPct val="20000"/>
              </a:spcBef>
            </a:pPr>
            <a:endParaRPr lang="es-ES" sz="2200"/>
          </a:p>
          <a:p>
            <a:pPr marL="1035050" lvl="1" indent="-577850">
              <a:spcBef>
                <a:spcPct val="20000"/>
              </a:spcBef>
            </a:pPr>
            <a:r>
              <a:rPr lang="es-ES" sz="2200"/>
              <a:t>Convivencia no es sólo sumatoria de conflictos resueltos.</a:t>
            </a:r>
          </a:p>
          <a:p>
            <a:pPr marL="1409700" lvl="2" indent="-495300">
              <a:spcBef>
                <a:spcPct val="20000"/>
              </a:spcBef>
            </a:pPr>
            <a:r>
              <a:rPr lang="es-ES" sz="2200"/>
              <a:t>Decisiones subóptimas.</a:t>
            </a:r>
          </a:p>
          <a:p>
            <a:pPr marL="1409700" lvl="2" indent="-495300">
              <a:spcBef>
                <a:spcPct val="20000"/>
              </a:spcBef>
            </a:pPr>
            <a:r>
              <a:rPr lang="es-ES" sz="2200"/>
              <a:t>Acumulado regresivo.</a:t>
            </a:r>
            <a:endParaRPr lang="es-ES" sz="36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 b="1">
                <a:solidFill>
                  <a:schemeClr val="accent2"/>
                </a:solidFill>
              </a:rPr>
              <a:t>Los tipos de violencia.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es-ES" sz="3200"/>
              <a:t>Directa. Física, moral o simbólica.</a:t>
            </a:r>
          </a:p>
          <a:p>
            <a:pPr marL="990600" lvl="1" indent="-533400" algn="just">
              <a:spcBef>
                <a:spcPct val="20000"/>
              </a:spcBef>
            </a:pPr>
            <a:r>
              <a:rPr lang="es-ES" sz="2800"/>
              <a:t>Vínculos sociales. </a:t>
            </a:r>
          </a:p>
          <a:p>
            <a:pPr marL="990600" lvl="1" indent="-533400" algn="just">
              <a:spcBef>
                <a:spcPct val="20000"/>
              </a:spcBef>
            </a:pPr>
            <a:r>
              <a:rPr lang="es-ES" sz="2800"/>
              <a:t>Restauración a afectados.</a:t>
            </a:r>
          </a:p>
          <a:p>
            <a:pPr marL="990600" lvl="1" indent="-533400" algn="just">
              <a:spcBef>
                <a:spcPct val="20000"/>
              </a:spcBef>
            </a:pPr>
            <a:r>
              <a:rPr lang="es-ES" sz="2800"/>
              <a:t>Regula comportamientos.</a:t>
            </a:r>
          </a:p>
          <a:p>
            <a:pPr marL="609600" indent="-609600" algn="just">
              <a:spcBef>
                <a:spcPct val="20000"/>
              </a:spcBef>
            </a:pPr>
            <a:endParaRPr lang="es-ES" sz="3200"/>
          </a:p>
          <a:p>
            <a:pPr marL="609600" indent="-609600" algn="just">
              <a:spcBef>
                <a:spcPct val="20000"/>
              </a:spcBef>
            </a:pPr>
            <a:r>
              <a:rPr lang="es-ES" sz="3200"/>
              <a:t>Estructural. Económica, Política, Cultural.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 b="1">
                <a:solidFill>
                  <a:schemeClr val="accent2"/>
                </a:solidFill>
              </a:rPr>
              <a:t>Dilema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46088" y="1125538"/>
            <a:ext cx="822960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0400" indent="-660400" algn="just">
              <a:spcBef>
                <a:spcPct val="20000"/>
              </a:spcBef>
            </a:pPr>
            <a:r>
              <a:rPr lang="es-ES" sz="3200"/>
              <a:t>Regular comportamientos puede socavar la violencia directa.</a:t>
            </a:r>
          </a:p>
          <a:p>
            <a:pPr marL="660400" indent="-660400" algn="just">
              <a:spcBef>
                <a:spcPct val="20000"/>
              </a:spcBef>
            </a:pPr>
            <a:endParaRPr lang="es-ES" sz="3200"/>
          </a:p>
          <a:p>
            <a:pPr marL="660400" indent="-660400" algn="just">
              <a:spcBef>
                <a:spcPct val="20000"/>
              </a:spcBef>
            </a:pPr>
            <a:r>
              <a:rPr lang="es-ES" sz="3200"/>
              <a:t>El tratamiento del conflicto puede aplacar el potencial progresivo del conflicto. Mantenimiento y expansión de violencia estructural.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400" b="1">
                <a:solidFill>
                  <a:schemeClr val="accent2"/>
                </a:solidFill>
              </a:rPr>
              <a:t>Necesidad de articulación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0400" indent="-660400" algn="just">
              <a:spcBef>
                <a:spcPct val="20000"/>
              </a:spcBef>
            </a:pPr>
            <a:r>
              <a:rPr lang="es-ES" sz="3200"/>
              <a:t>Otras dimensiones de la acción comunitaria. Control y direccionamiento.</a:t>
            </a:r>
          </a:p>
          <a:p>
            <a:pPr marL="660400" indent="-660400" algn="just">
              <a:spcBef>
                <a:spcPct val="20000"/>
              </a:spcBef>
            </a:pPr>
            <a:endParaRPr lang="es-ES" sz="3200"/>
          </a:p>
          <a:p>
            <a:pPr marL="660400" indent="-660400" algn="just">
              <a:spcBef>
                <a:spcPct val="20000"/>
              </a:spcBef>
            </a:pPr>
            <a:r>
              <a:rPr lang="es-ES" sz="3200"/>
              <a:t>Estrategias de desarrollo. Social, político y cultural.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1"/>
          <p:cNvPicPr>
            <a:picLocks noChangeAspect="1" noChangeArrowheads="1"/>
          </p:cNvPicPr>
          <p:nvPr/>
        </p:nvPicPr>
        <p:blipFill>
          <a:blip r:embed="rId2" cstate="print"/>
          <a:srcRect l="6448" t="5032" r="6184" b="77480"/>
          <a:stretch>
            <a:fillRect/>
          </a:stretch>
        </p:blipFill>
        <p:spPr bwMode="auto">
          <a:xfrm>
            <a:off x="3059113" y="5449888"/>
            <a:ext cx="6084887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</a:rPr>
              <a:t>Viabilidad y sostenibilidad en programas.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375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Diseño predeterminado</vt:lpstr>
      <vt:lpstr>EXPERIENCIAS Y DESAFÍOS EN JUSTICIA COMUNITARIA Y ALTERNATIVA:</vt:lpstr>
      <vt:lpstr>Slide 2</vt:lpstr>
      <vt:lpstr>Slide 3</vt:lpstr>
      <vt:lpstr>Slide 4</vt:lpstr>
      <vt:lpstr>Impacto en la convivencia</vt:lpstr>
      <vt:lpstr>Slide 6</vt:lpstr>
      <vt:lpstr>Slide 7</vt:lpstr>
      <vt:lpstr>Slide 8</vt:lpstr>
      <vt:lpstr>Viabilidad y sostenibilidad en programas. 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EXPERIENCIAS Y DESAFÍOS DE LA JUSTICIA COMUNITARIA Y ALTERNATIVA:</dc:title>
  <dc:creator>COMPAQ</dc:creator>
  <cp:lastModifiedBy>anarod</cp:lastModifiedBy>
  <cp:revision>7</cp:revision>
  <dcterms:created xsi:type="dcterms:W3CDTF">2005-09-13T14:38:11Z</dcterms:created>
  <dcterms:modified xsi:type="dcterms:W3CDTF">2010-07-12T00:50:49Z</dcterms:modified>
</cp:coreProperties>
</file>