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8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9" r:id="rId3"/>
    <p:sldId id="323" r:id="rId4"/>
    <p:sldId id="311" r:id="rId5"/>
    <p:sldId id="328" r:id="rId6"/>
    <p:sldId id="297" r:id="rId7"/>
    <p:sldId id="264" r:id="rId8"/>
    <p:sldId id="265" r:id="rId9"/>
    <p:sldId id="299" r:id="rId10"/>
    <p:sldId id="318" r:id="rId11"/>
    <p:sldId id="310" r:id="rId12"/>
    <p:sldId id="313" r:id="rId13"/>
    <p:sldId id="322" r:id="rId14"/>
    <p:sldId id="324" r:id="rId15"/>
    <p:sldId id="325" r:id="rId16"/>
    <p:sldId id="326" r:id="rId17"/>
    <p:sldId id="327" r:id="rId18"/>
    <p:sldId id="309" r:id="rId19"/>
    <p:sldId id="291" r:id="rId20"/>
    <p:sldId id="292" r:id="rId21"/>
    <p:sldId id="293" r:id="rId22"/>
    <p:sldId id="294" r:id="rId23"/>
    <p:sldId id="295" r:id="rId24"/>
    <p:sldId id="314" r:id="rId25"/>
    <p:sldId id="315" r:id="rId26"/>
    <p:sldId id="303" r:id="rId27"/>
    <p:sldId id="304" r:id="rId28"/>
    <p:sldId id="305" r:id="rId29"/>
    <p:sldId id="306" r:id="rId30"/>
    <p:sldId id="307" r:id="rId31"/>
    <p:sldId id="282" r:id="rId32"/>
    <p:sldId id="308" r:id="rId33"/>
  </p:sldIdLst>
  <p:sldSz cx="9144000" cy="6858000" type="screen4x3"/>
  <p:notesSz cx="6858000" cy="9144000"/>
  <p:embeddedFontLst>
    <p:embeddedFont>
      <p:font typeface="Verdana" pitchFamily="34" charset="0"/>
      <p:regular r:id="rId36"/>
      <p:bold r:id="rId37"/>
      <p:italic r:id="rId38"/>
      <p:boldItalic r:id="rId39"/>
    </p:embeddedFont>
    <p:embeddedFont>
      <p:font typeface="Tahoma" pitchFamily="34" charset="0"/>
      <p:regular r:id="rId40"/>
      <p:bold r:id="rId4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A2"/>
    <a:srgbClr val="FFFF00"/>
    <a:srgbClr val="CC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DBB42A-B074-42AC-B736-A33AD3D9421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95B157F-1668-42E9-A44F-5A9981E6F5CA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9933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933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933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933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3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933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933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93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934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934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C643F4-7E96-4B03-B723-81441267FB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4846B-175B-4537-AC11-560C2F285C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6642-1C71-43B8-82F3-14D0E58A81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DD4A-D9F6-4D60-AE08-79D339D220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8C57-D814-4AA9-8D4F-7BBEAC76E9F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381E1-DC2E-49B3-837A-7E51E2C4C7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23BB8-0C01-4F96-B28A-BFDB5454DA4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C35FB-70EE-465B-AC1C-8FB0F3B0C5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59D4-2DD9-4776-A620-8E9601FDD2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8F6D-3F8F-4972-B9EC-2AB1DFA6E7B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143DD-7DC9-46DC-AF14-2F4F4BD709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83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9830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830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831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83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/>
          </a:p>
        </p:txBody>
      </p:sp>
      <p:sp>
        <p:nvSpPr>
          <p:cNvPr id="983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/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5373706-5511-461B-BCA9-1DC8CB16857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3500438"/>
            <a:ext cx="6845300" cy="2520950"/>
          </a:xfrm>
        </p:spPr>
        <p:txBody>
          <a:bodyPr/>
          <a:lstStyle/>
          <a:p>
            <a:pPr algn="ctr"/>
            <a:r>
              <a:rPr lang="es-ES" sz="5400">
                <a:solidFill>
                  <a:srgbClr val="FFCC00"/>
                </a:solidFill>
              </a:rPr>
              <a:t>“</a:t>
            </a:r>
            <a:r>
              <a:rPr lang="pt-BR" sz="2800" b="1"/>
              <a:t>Foro Interamericano de Seguridad y Convivencia Ciudadana</a:t>
            </a:r>
            <a:r>
              <a:rPr lang="es-ES" sz="2800">
                <a:solidFill>
                  <a:srgbClr val="FFCC00"/>
                </a:solidFill>
              </a:rPr>
              <a:t>”</a:t>
            </a:r>
            <a:br>
              <a:rPr lang="es-ES" sz="2800">
                <a:solidFill>
                  <a:srgbClr val="FFCC00"/>
                </a:solidFill>
              </a:rPr>
            </a:br>
            <a:r>
              <a:rPr lang="es-ES" sz="3600">
                <a:solidFill>
                  <a:srgbClr val="FFCC00"/>
                </a:solidFill>
              </a:rPr>
              <a:t>Septiembre 2005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16338"/>
            <a:ext cx="7488237" cy="2016125"/>
          </a:xfrm>
        </p:spPr>
        <p:txBody>
          <a:bodyPr/>
          <a:lstStyle/>
          <a:p>
            <a:endParaRPr lang="es-ES">
              <a:solidFill>
                <a:srgbClr val="FFFF66"/>
              </a:solidFill>
            </a:endParaRPr>
          </a:p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Capacidades Técnicas del Gobierno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Carencia de personal civil permanente</a:t>
            </a:r>
          </a:p>
          <a:p>
            <a:endParaRPr lang="es-ES" sz="2400"/>
          </a:p>
          <a:p>
            <a:r>
              <a:rPr lang="es-ES" sz="2400"/>
              <a:t>Staff político carece de competencia técnica para presionar por cambios de mayor permanencia</a:t>
            </a:r>
          </a:p>
          <a:p>
            <a:endParaRPr lang="es-ES" sz="2400"/>
          </a:p>
          <a:p>
            <a:r>
              <a:rPr lang="es-ES" sz="2400"/>
              <a:t>Decisiones técnicas carecen de impacto político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DESAFIOS INSTITUCIONALES PARA LA REALIZACION DE PROGRAMAS INTEGRALES DE PREVENCION DE LA VIOLENCIA</a:t>
            </a:r>
            <a:b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s-ES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Necesidad de mejorar los sistemas de reclutamiento de personal </a:t>
            </a:r>
            <a:endParaRPr lang="es-ES_tradnl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Capacitar al personal en estrategias de resolución de problemas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Necesidad de descentralizar la gestión de la Policía. </a:t>
            </a:r>
            <a:endParaRPr lang="es-ES_tradnl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Trabajo con entidades locales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Continuación..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Fortalecer diseño y recursos entregados a los Programas de policía comunitaria </a:t>
            </a:r>
            <a:endParaRPr lang="es-ES_tradnl" sz="2400"/>
          </a:p>
          <a:p>
            <a:pPr>
              <a:buFont typeface="Wingdings" pitchFamily="2" charset="2"/>
              <a:buNone/>
            </a:pPr>
            <a:endParaRPr lang="es-ES" sz="2400"/>
          </a:p>
          <a:p>
            <a:r>
              <a:rPr lang="es-ES" sz="24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Sistema Disciplinario de El Salvador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Inspectoría General</a:t>
            </a:r>
          </a:p>
          <a:p>
            <a:pPr lvl="1"/>
            <a:endParaRPr lang="es-ES" sz="2400"/>
          </a:p>
          <a:p>
            <a:pPr lvl="1"/>
            <a:r>
              <a:rPr lang="es-ES" sz="2400"/>
              <a:t>Unidad de Investigación Disciplinaria</a:t>
            </a:r>
          </a:p>
          <a:p>
            <a:pPr lvl="1"/>
            <a:endParaRPr lang="es-ES" sz="2400"/>
          </a:p>
          <a:p>
            <a:pPr lvl="1"/>
            <a:r>
              <a:rPr lang="es-ES" sz="2400"/>
              <a:t>Unidad de Asuntos Internos</a:t>
            </a:r>
          </a:p>
          <a:p>
            <a:pPr lvl="1"/>
            <a:endParaRPr lang="es-ES" sz="2400"/>
          </a:p>
          <a:p>
            <a:pPr lvl="1"/>
            <a:r>
              <a:rPr lang="es-ES" sz="2400"/>
              <a:t>Unidad de Derechos Humanos</a:t>
            </a:r>
          </a:p>
          <a:p>
            <a:pPr lvl="1"/>
            <a:endParaRPr lang="es-ES" sz="2400"/>
          </a:p>
          <a:p>
            <a:pPr lvl="1"/>
            <a:r>
              <a:rPr lang="es-ES" sz="2400"/>
              <a:t>Unidad de Control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Policía y Comunidad (El caso de Nicaragua)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Directiva sobre Política integral Policía-Comunidad y Derechos Humanos</a:t>
            </a:r>
          </a:p>
          <a:p>
            <a:endParaRPr lang="es-ES" sz="2400"/>
          </a:p>
          <a:p>
            <a:r>
              <a:rPr lang="es-ES" sz="2400"/>
              <a:t>Funciona al interior de la Dirección de Seguridad Pública, Jefes de Sector Mayor y Jefes de Sectores)</a:t>
            </a:r>
          </a:p>
          <a:p>
            <a:endParaRPr lang="es-ES" sz="2400"/>
          </a:p>
          <a:p>
            <a:r>
              <a:rPr lang="es-ES" sz="2400"/>
              <a:t>Existen 600 Jefes de Sector</a:t>
            </a:r>
          </a:p>
          <a:p>
            <a:endParaRPr lang="es-ES" sz="2400"/>
          </a:p>
          <a:p>
            <a:r>
              <a:rPr lang="es-ES" sz="2400"/>
              <a:t>La Policía crea los Comités de Prevención Social del Delito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Continuación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Existirían 1600 comités de prevención en todo el país</a:t>
            </a:r>
          </a:p>
          <a:p>
            <a:endParaRPr lang="es-ES"/>
          </a:p>
          <a:p>
            <a:r>
              <a:rPr lang="es-ES"/>
              <a:t>Hallazgos de consultorías realizadas por PNUD, por Policía con apoyo ASDI y por Universidad Centroamericana:</a:t>
            </a:r>
          </a:p>
          <a:p>
            <a:endParaRPr lang="es-ES"/>
          </a:p>
          <a:p>
            <a:r>
              <a:rPr lang="es-ES"/>
              <a:t>El trabajo policial con la comunidad está enraizado en la historia policial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Continuación..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Existen lugares donde los comités reciben escasa atención de parte de la Policía o existen escasamente</a:t>
            </a:r>
          </a:p>
          <a:p>
            <a:pPr>
              <a:lnSpc>
                <a:spcPct val="90000"/>
              </a:lnSpc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Policías básicos carecen de conocimientos sobre relaciones con el público</a:t>
            </a:r>
          </a:p>
          <a:p>
            <a:pPr>
              <a:lnSpc>
                <a:spcPct val="90000"/>
              </a:lnSpc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Al interior de la Policía y de Seguridad Pública existen apreciaciones diferentes sobre el rol del Jefe de Sector.</a:t>
            </a:r>
          </a:p>
          <a:p>
            <a:pPr>
              <a:lnSpc>
                <a:spcPct val="90000"/>
              </a:lnSpc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Recomendaciones: reglamentar funciones de Jefes de Sector y de Comités, diferenciar los comités de funciones puramente policiales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Continuación..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El programa de policía y comunidad debe incorporar a municipios y asociaciones voluntarias</a:t>
            </a:r>
          </a:p>
          <a:p>
            <a:endParaRPr lang="es-ES" sz="2400"/>
          </a:p>
          <a:p>
            <a:r>
              <a:rPr lang="es-ES" sz="2400"/>
              <a:t>Debe diseñarse Plan Municipal de Seguridad Ciudadana</a:t>
            </a:r>
          </a:p>
          <a:p>
            <a:endParaRPr lang="es-ES" sz="2400"/>
          </a:p>
          <a:p>
            <a:r>
              <a:rPr lang="es-ES" sz="2400"/>
              <a:t>Evaluar la experiencia y promover buenas prácticas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/>
              <a:t>Han habido cambios en la imagen de algunas policías . Ejemplo: Colombia y Chile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400"/>
              <a:t>Causados por la percepción de que la policía realiza un buen esfuerzo</a:t>
            </a:r>
          </a:p>
          <a:p>
            <a:pPr>
              <a:buFont typeface="Wingdings" pitchFamily="2" charset="2"/>
              <a:buNone/>
            </a:pPr>
            <a:endParaRPr lang="es-MX" sz="2400"/>
          </a:p>
          <a:p>
            <a:r>
              <a:rPr lang="es-MX" sz="2400"/>
              <a:t>Causados por la imagen de servicio público general de la policía</a:t>
            </a:r>
          </a:p>
          <a:p>
            <a:pPr>
              <a:buFont typeface="Wingdings" pitchFamily="2" charset="2"/>
              <a:buNone/>
            </a:pPr>
            <a:endParaRPr lang="es-MX" sz="2400"/>
          </a:p>
          <a:p>
            <a:r>
              <a:rPr lang="es-MX" sz="2400"/>
              <a:t>Causados por la imagen de disciplina, aplicación y servicio al público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/>
          <a:lstStyle/>
          <a:p>
            <a:pPr algn="just"/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EVALUACIÓN NETA DEL DESEMPEÑO DE ORGANISMOS E INSTITUCIONES EN EL TEMA DE SEGURIDAD CIUDADANA</a:t>
            </a:r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>
            <p:ph idx="1"/>
          </p:nvPr>
        </p:nvGraphicFramePr>
        <p:xfrm>
          <a:off x="71438" y="1052513"/>
          <a:ext cx="9072562" cy="5283200"/>
        </p:xfrm>
        <a:graphic>
          <a:graphicData uri="http://schemas.openxmlformats.org/presentationml/2006/ole">
            <p:oleObj spid="_x0000_s47111" name="Gráfico" r:id="rId3" imgW="6295949" imgH="3514649" progId="Excel.Chart.8">
              <p:embed/>
            </p:oleObj>
          </a:graphicData>
        </a:graphic>
      </p:graphicFrame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84213" y="6381750"/>
            <a:ext cx="784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latin typeface="Tahoma" pitchFamily="34" charset="0"/>
                <a:cs typeface="Times New Roman" pitchFamily="18" charset="0"/>
              </a:rPr>
              <a:t>Fuente: Estudio Percepción y Evaluación de la labor de Carabineros de Chile. Ministerio del Interior-Carabineros, 2003.</a:t>
            </a:r>
            <a:r>
              <a:rPr lang="es-ES" sz="1000" b="1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_tradnl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FACTORES QUE INFLUYEN EN LOS INTENTOS DE REFORMA POLICIAL</a:t>
            </a:r>
            <a:endParaRPr lang="es-MX" sz="2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772400" cy="4530725"/>
          </a:xfrm>
        </p:spPr>
        <p:txBody>
          <a:bodyPr/>
          <a:lstStyle/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El proceso de redemocratización</a:t>
            </a:r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_tradnl" sz="2400"/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Crecimiento del crimen y del temor</a:t>
            </a:r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_tradnl" sz="2400"/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Nuevos conceptos de administración del estado</a:t>
            </a:r>
          </a:p>
          <a:p>
            <a:endParaRPr lang="es-MX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15888"/>
            <a:ext cx="7772400" cy="1027112"/>
          </a:xfrm>
        </p:spPr>
        <p:txBody>
          <a:bodyPr/>
          <a:lstStyle/>
          <a:p>
            <a:pPr algn="just"/>
            <a:r>
              <a:rPr lang="es-MX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CARABINEROS HA TOMADO LAS MEDIDAS ADECUADAS PARA ENFRENTAR LOS PROBLEMAS DE DELINCUENCIA E INSEGURIDAD CIUDADANA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idx="1"/>
          </p:nvPr>
        </p:nvGraphicFramePr>
        <p:xfrm>
          <a:off x="179388" y="1268413"/>
          <a:ext cx="8964612" cy="5264150"/>
        </p:xfrm>
        <a:graphic>
          <a:graphicData uri="http://schemas.openxmlformats.org/presentationml/2006/ole">
            <p:oleObj spid="_x0000_s50180" name="Gráfico" r:id="rId3" imgW="5400913" imgH="3048238" progId="Excel.Chart.8">
              <p:embed/>
            </p:oleObj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84213" y="6237288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latin typeface="Tahoma" pitchFamily="34" charset="0"/>
              </a:rPr>
              <a:t>Fuente: Estudio Percepción y Evaluación de la labor de Carabineros de Chile. Ministerio del Interior-Carabineros, 2003.</a:t>
            </a:r>
            <a:r>
              <a:rPr lang="es-E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algn="just"/>
            <a:r>
              <a:rPr lang="es-MX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PORCENTAJE DE PERSONAS QUE SABE EN QUE CONSISTE EL PLAN CUADRANTE. TOTAL Y POR GSE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412875"/>
          <a:ext cx="9144000" cy="5267325"/>
        </p:xfrm>
        <a:graphic>
          <a:graphicData uri="http://schemas.openxmlformats.org/presentationml/2006/ole">
            <p:oleObj spid="_x0000_s51204" name="Gráfico" r:id="rId3" imgW="5391388" imgH="3105388" progId="Excel.Chart.8">
              <p:embed/>
            </p:oleObj>
          </a:graphicData>
        </a:graphic>
      </p:graphicFrame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71550" y="6237288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latin typeface="Tahoma" pitchFamily="34" charset="0"/>
              </a:rPr>
              <a:t>Fuente: Encuesta Nacional Urbana de Seguridad Ciudadana. Ministerio del Interior-INE, 2003</a:t>
            </a:r>
            <a:r>
              <a:rPr lang="es-E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188913"/>
            <a:ext cx="8493125" cy="1143000"/>
          </a:xfrm>
        </p:spPr>
        <p:txBody>
          <a:bodyPr/>
          <a:lstStyle/>
          <a:p>
            <a:pPr algn="just"/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EVALUACIÓN DE CARABINEROS, SEGÚN ASPECTOS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268413"/>
          <a:ext cx="9144000" cy="5122862"/>
        </p:xfrm>
        <a:graphic>
          <a:graphicData uri="http://schemas.openxmlformats.org/presentationml/2006/ole">
            <p:oleObj spid="_x0000_s52228" name="Gráfico" r:id="rId3" imgW="5372100" imgH="3009900" progId="Excel.Chart.8">
              <p:embed/>
            </p:oleObj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84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latin typeface="Tahoma" pitchFamily="34" charset="0"/>
              </a:rPr>
              <a:t>Fuente: Estudio Percepción y Evaluación de la labor de Carabineros de Chile. Ministerio del Interior-Carabineros, 2003.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5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EVALUACIÓN DEL DESEMPEÑO DE CARABINEROS</a:t>
            </a:r>
            <a:br>
              <a:rPr lang="es-ES" sz="25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</a:br>
            <a:endParaRPr lang="es-ES" sz="25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>
            <p:ph idx="1"/>
          </p:nvPr>
        </p:nvGraphicFramePr>
        <p:xfrm>
          <a:off x="1331913" y="1412875"/>
          <a:ext cx="6840537" cy="4248150"/>
        </p:xfrm>
        <a:graphic>
          <a:graphicData uri="http://schemas.openxmlformats.org/presentationml/2006/ole">
            <p:oleObj spid="_x0000_s104453" name="Gráfico" r:id="rId3" imgW="5391388" imgH="3105388" progId="Excel.Chart.8">
              <p:embed/>
            </p:oleObj>
          </a:graphicData>
        </a:graphic>
      </p:graphicFrame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539750" y="5386388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 b="1"/>
              <a:t>Fuente: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841375" y="5703888"/>
            <a:ext cx="6302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 b="1"/>
              <a:t>Encuesta Nacional Urbana de Seguridad Ciudadana. Ministerio del Interior-INE, 2003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Componentes de Algunos Proyectos BID en la Región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Fortalecimiento de la capacidad técnica de los Ministerios de Gobernación y Policía</a:t>
            </a:r>
            <a:endParaRPr lang="es-ES_tradn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Apoyo a la Academia de la Policía</a:t>
            </a:r>
            <a:endParaRPr lang="es-ES_tradn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Mejoramiento del Manejo de Información sobre Criminalidad por parte de la Policía</a:t>
            </a:r>
            <a:endParaRPr lang="es-ES_tradn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Ejecución de Proyectos Piloto de Policía Comunitaria</a:t>
            </a:r>
            <a:endParaRPr lang="es-ES_tradn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Fortalecimiento del Sistema de Control Interno de la Mala Conducta Policial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latin typeface="Verdana" pitchFamily="34" charset="0"/>
              </a:rPr>
              <a:t>Ejemplo: Diseño de programas dirigidos a mejorar atención de violencia juvenil e intrafamiliar (Nicaragua)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000"/>
              <a:t>Diseño de material pedagógico y cursos a la PN</a:t>
            </a:r>
          </a:p>
          <a:p>
            <a:endParaRPr lang="es-ES" sz="2000"/>
          </a:p>
          <a:p>
            <a:r>
              <a:rPr lang="es-ES" sz="2000"/>
              <a:t>Diseño de Planes preventivos dirigidos a focos de violencia juvenil</a:t>
            </a:r>
          </a:p>
          <a:p>
            <a:endParaRPr lang="es-ES" sz="2000"/>
          </a:p>
          <a:p>
            <a:r>
              <a:rPr lang="es-ES" sz="2000"/>
              <a:t>Elaboración de estrategia de comunicación social sobre violencia juvenil e intrafamiliar</a:t>
            </a:r>
          </a:p>
          <a:p>
            <a:endParaRPr lang="es-ES" sz="2000"/>
          </a:p>
          <a:p>
            <a:r>
              <a:rPr lang="es-ES" sz="2000"/>
              <a:t>Realización de cabildos con padres de familia sobre violencia juvenil</a:t>
            </a:r>
          </a:p>
          <a:p>
            <a:endParaRPr lang="es-ES" sz="2000"/>
          </a:p>
          <a:p>
            <a:r>
              <a:rPr lang="es-ES" sz="2000"/>
              <a:t>Construcción de cinco nuevas comisarías de la mujer y la niñez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POR DONDE COMENZAR</a:t>
            </a:r>
            <a:br>
              <a:rPr lang="es-MX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s-MX" sz="32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La reforma policial constituye un proceso inclusivo y de mediano plazo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>
              <a:lnSpc>
                <a:spcPct val="90000"/>
              </a:lnSpc>
            </a:pPr>
            <a:r>
              <a:rPr lang="es-MX" sz="2400"/>
              <a:t>Las reforma debe tener metas de corto, mediano y largo plazo conocidas por el público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>
              <a:lnSpc>
                <a:spcPct val="90000"/>
              </a:lnSpc>
            </a:pPr>
            <a:r>
              <a:rPr lang="es-MX" sz="2400"/>
              <a:t>Las mejorías pueden ser pequeñas pero deben ser perceptibles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>
              <a:lnSpc>
                <a:spcPct val="90000"/>
              </a:lnSpc>
            </a:pPr>
            <a:r>
              <a:rPr lang="es-MX" sz="2400"/>
              <a:t>La reforma requiere conformar coaliciones amplias con capacidad de influencia y debate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CUATRO AREAS POSIBLES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Establecer organismos internos de control de la  mala conducta policial creíbles, organizados y operantes que incentiven la presentación de denuncias por mala conducta policial, respondan a denuncias por conductas individuales, aseguren acciones de tipo proactivo y condicionen actuaciones de tipo preventivo.</a:t>
            </a:r>
          </a:p>
          <a:p>
            <a:pPr>
              <a:lnSpc>
                <a:spcPct val="90000"/>
              </a:lnSpc>
            </a:pPr>
            <a:endParaRPr lang="es-MX" sz="2400"/>
          </a:p>
          <a:p>
            <a:pPr>
              <a:lnSpc>
                <a:spcPct val="90000"/>
              </a:lnSpc>
            </a:pPr>
            <a:r>
              <a:rPr lang="es-MX" sz="2400"/>
              <a:t> Ventajas: Mayor legitimidad policial</a:t>
            </a:r>
          </a:p>
          <a:p>
            <a:pPr>
              <a:lnSpc>
                <a:spcPct val="90000"/>
              </a:lnSpc>
            </a:pPr>
            <a:endParaRPr lang="es-MX" sz="2400"/>
          </a:p>
          <a:p>
            <a:pPr>
              <a:lnSpc>
                <a:spcPct val="90000"/>
              </a:lnSpc>
            </a:pPr>
            <a:r>
              <a:rPr lang="es-MX" sz="2400"/>
              <a:t>                  incentivos positivos para el actuar 		   policial</a:t>
            </a:r>
          </a:p>
          <a:p>
            <a:pPr>
              <a:lnSpc>
                <a:spcPct val="90000"/>
              </a:lnSpc>
            </a:pPr>
            <a:endParaRPr lang="es-MX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Poner énfasis en el funcionamiento del sistema de justicia criminal </a:t>
            </a:r>
            <a:b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s-MX" sz="24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s-MX" sz="2400"/>
              <a:t>Coordinación entre policías investigativas y de seguridad pública</a:t>
            </a:r>
          </a:p>
          <a:p>
            <a:pPr>
              <a:lnSpc>
                <a:spcPct val="115000"/>
              </a:lnSpc>
            </a:pPr>
            <a:r>
              <a:rPr lang="es-MX" sz="2400"/>
              <a:t>Relación Ministerio Público y policía</a:t>
            </a:r>
          </a:p>
          <a:p>
            <a:pPr>
              <a:lnSpc>
                <a:spcPct val="115000"/>
              </a:lnSpc>
            </a:pPr>
            <a:r>
              <a:rPr lang="es-MX" sz="2400"/>
              <a:t>Determinación de capacidad de respuesta como organismo auxiliar de la justicia</a:t>
            </a:r>
          </a:p>
          <a:p>
            <a:pPr>
              <a:lnSpc>
                <a:spcPct val="115000"/>
              </a:lnSpc>
            </a:pPr>
            <a:r>
              <a:rPr lang="es-MX" sz="2400"/>
              <a:t>Programas de atención a víctimas</a:t>
            </a:r>
          </a:p>
          <a:p>
            <a:pPr>
              <a:lnSpc>
                <a:spcPct val="115000"/>
              </a:lnSpc>
            </a:pPr>
            <a:r>
              <a:rPr lang="es-MX" sz="2400"/>
              <a:t>Ventajas:</a:t>
            </a:r>
          </a:p>
          <a:p>
            <a:pPr>
              <a:lnSpc>
                <a:spcPct val="115000"/>
              </a:lnSpc>
            </a:pPr>
            <a:r>
              <a:rPr lang="es-MX" sz="2400"/>
              <a:t>Mayor capacidad de respuesta frente al crimen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Mejorar la calidad del servicio policial</a:t>
            </a:r>
            <a:r>
              <a:rPr lang="es-MX"/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s-MX" sz="2400"/>
              <a:t>Enfasis en programas de atención al público</a:t>
            </a:r>
          </a:p>
          <a:p>
            <a:pPr>
              <a:lnSpc>
                <a:spcPct val="140000"/>
              </a:lnSpc>
            </a:pPr>
            <a:r>
              <a:rPr lang="es-MX" sz="2400"/>
              <a:t>Participación relevante en la atención a problemas que son de necesidad pública</a:t>
            </a:r>
          </a:p>
          <a:p>
            <a:pPr>
              <a:lnSpc>
                <a:spcPct val="140000"/>
              </a:lnSpc>
            </a:pPr>
            <a:r>
              <a:rPr lang="es-MX" sz="2400"/>
              <a:t>Mejorar la calidad de acceso a la institución policial</a:t>
            </a:r>
          </a:p>
          <a:p>
            <a:pPr>
              <a:lnSpc>
                <a:spcPct val="140000"/>
              </a:lnSpc>
            </a:pPr>
            <a:r>
              <a:rPr lang="es-MX" sz="2400"/>
              <a:t>Encaminarse hacia programas comunitarios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609600" y="1524000"/>
          <a:ext cx="8534400" cy="5334000"/>
        </p:xfrm>
        <a:graphic>
          <a:graphicData uri="http://schemas.openxmlformats.org/presentationml/2006/ole">
            <p:oleObj spid="_x0000_s144386" name="Gráfico" r:id="rId3" imgW="5067842" imgH="3295891" progId="Excel.Chart.8">
              <p:embed/>
            </p:oleObj>
          </a:graphicData>
        </a:graphic>
      </p:graphicFrame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685800" y="609600"/>
            <a:ext cx="8077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Verdana" pitchFamily="34" charset="0"/>
                <a:cs typeface="Times New Roman" pitchFamily="18" charset="0"/>
              </a:rPr>
              <a:t>"Imagine que  un amigo suyo extranjero le preguntara qué probabilidad hay aquí de poder sobornar a policías para evitar una detención ¿Qué le diría usted?. Aquí solo "muchas probabilidades" más "bastantes probabilidades"</a:t>
            </a:r>
            <a:r>
              <a:rPr lang="en-US" sz="1600">
                <a:latin typeface="Verdana" pitchFamily="34" charset="0"/>
              </a:rPr>
              <a:t>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838200" y="228600"/>
            <a:ext cx="632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Verdana" pitchFamily="34" charset="0"/>
                <a:cs typeface="Times New Roman" pitchFamily="18" charset="0"/>
              </a:rPr>
              <a:t>Probabilidad de Sobornar a un policía, América Latina 2004 </a:t>
            </a:r>
            <a:r>
              <a:rPr lang="en-US" sz="160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Ventajas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5000"/>
              </a:lnSpc>
            </a:pPr>
            <a:r>
              <a:rPr lang="es-MX" sz="2400"/>
              <a:t>Mejoría de la imagen pública de la policía</a:t>
            </a:r>
          </a:p>
          <a:p>
            <a:pPr>
              <a:lnSpc>
                <a:spcPct val="135000"/>
              </a:lnSpc>
            </a:pPr>
            <a:r>
              <a:rPr lang="es-MX" sz="2400"/>
              <a:t>Creación de una subcultura de servicio al ciudadano</a:t>
            </a:r>
          </a:p>
          <a:p>
            <a:pPr>
              <a:lnSpc>
                <a:spcPct val="135000"/>
              </a:lnSpc>
            </a:pPr>
            <a:r>
              <a:rPr lang="es-MX" sz="2400"/>
              <a:t>Incremento del flujo de información que recibe la policía</a:t>
            </a:r>
          </a:p>
          <a:p>
            <a:pPr>
              <a:lnSpc>
                <a:spcPct val="135000"/>
              </a:lnSpc>
            </a:pPr>
            <a:r>
              <a:rPr lang="es-MX" sz="2400"/>
              <a:t>Adicionalmente: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772400" cy="1143000"/>
          </a:xfrm>
        </p:spPr>
        <p:txBody>
          <a:bodyPr/>
          <a:lstStyle/>
          <a:p>
            <a:r>
              <a:rPr lang="es-MX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AVANZAR HACIA PROGRAMAS DE TIPO COMUNITARIO. Se obtiene: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_tradnl" sz="2400"/>
          </a:p>
          <a:p>
            <a:pPr algn="just"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Mayor énfasis en  estrategias preventivas</a:t>
            </a:r>
          </a:p>
          <a:p>
            <a:pPr algn="just">
              <a:buClr>
                <a:srgbClr val="CC3300"/>
              </a:buClr>
              <a:buFont typeface="Wingdings" pitchFamily="2" charset="2"/>
              <a:buChar char=""/>
            </a:pPr>
            <a:endParaRPr lang="es-ES_tradnl" sz="2400"/>
          </a:p>
          <a:p>
            <a:pPr algn="just"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Integración a la comunidad como cliente</a:t>
            </a:r>
          </a:p>
          <a:p>
            <a:pPr algn="just">
              <a:buClr>
                <a:srgbClr val="CC3300"/>
              </a:buClr>
              <a:buFont typeface="Wingdings" pitchFamily="2" charset="2"/>
              <a:buChar char=""/>
            </a:pPr>
            <a:endParaRPr lang="es-ES_tradnl" sz="2400"/>
          </a:p>
          <a:p>
            <a:pPr algn="just">
              <a:buClr>
                <a:srgbClr val="CC3300"/>
              </a:buClr>
              <a:buFont typeface="Wingdings" pitchFamily="2" charset="2"/>
              <a:buChar char=""/>
            </a:pPr>
            <a:r>
              <a:rPr lang="es-ES_tradnl" sz="2400"/>
              <a:t> Enfasis en respuestas a problemas mediante estrategias apropiadas y coordinación con otros órganos públicos</a:t>
            </a:r>
          </a:p>
          <a:p>
            <a:endParaRPr lang="es-MX" sz="24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" y="527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s-ES_tradnl" sz="42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2800">
                <a:latin typeface="Verdana" pitchFamily="34" charset="0"/>
              </a:rPr>
              <a:t>ALGUNAS LECCIONES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5000"/>
              </a:lnSpc>
            </a:pPr>
            <a:r>
              <a:rPr lang="es-MX" sz="2400"/>
              <a:t>Constituye un error replicar con exactitud programas diseñados por policías más profesionalizadas</a:t>
            </a:r>
          </a:p>
          <a:p>
            <a:pPr>
              <a:lnSpc>
                <a:spcPct val="135000"/>
              </a:lnSpc>
            </a:pPr>
            <a:r>
              <a:rPr lang="es-MX" sz="2400"/>
              <a:t>A pesar de ello se pueden obtener claras mejorías en los sistemas de gestión y de respuesta a las demandas del público</a:t>
            </a:r>
          </a:p>
          <a:p>
            <a:pPr>
              <a:lnSpc>
                <a:spcPct val="135000"/>
              </a:lnSpc>
            </a:pPr>
            <a:r>
              <a:rPr lang="es-MX" sz="2400"/>
              <a:t>No deben crearse expectativas exageradas</a:t>
            </a:r>
          </a:p>
          <a:p>
            <a:pPr>
              <a:lnSpc>
                <a:spcPct val="135000"/>
              </a:lnSpc>
            </a:pPr>
            <a:r>
              <a:rPr lang="es-MX" sz="2400"/>
              <a:t>Debe existir un control de calidad constante de los programas emprendidos</a:t>
            </a:r>
            <a:r>
              <a:rPr lang="es-MX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FACTORES CLAVES QUE PRECIPITAN REFORMAS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Dependencia militar de las policías </a:t>
            </a:r>
            <a:endParaRPr lang="es-ES_tradnl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80000"/>
              </a:lnSpc>
            </a:pPr>
            <a:r>
              <a:rPr lang="es-ES" sz="2400"/>
              <a:t>Fuertes niveles de politización de la Policía</a:t>
            </a:r>
            <a:endParaRPr lang="es-ES_tradnl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80000"/>
              </a:lnSpc>
            </a:pPr>
            <a:r>
              <a:rPr lang="es-ES" sz="2400"/>
              <a:t>Niveles importantes de abusos policiales con resultado de muerte </a:t>
            </a:r>
            <a:endParaRPr lang="es-ES_tradnl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80000"/>
              </a:lnSpc>
            </a:pPr>
            <a:r>
              <a:rPr lang="es-ES" sz="2400"/>
              <a:t>Escaso contacto y relación con la comunidad</a:t>
            </a:r>
          </a:p>
          <a:p>
            <a:pPr>
              <a:lnSpc>
                <a:spcPct val="80000"/>
              </a:lnSpc>
            </a:pPr>
            <a:endParaRPr lang="es-ES" sz="2400"/>
          </a:p>
          <a:p>
            <a:pPr>
              <a:lnSpc>
                <a:spcPct val="80000"/>
              </a:lnSpc>
            </a:pPr>
            <a:r>
              <a:rPr lang="es-ES" sz="2400"/>
              <a:t>Inicio de Reforma del Procedimiento Penal que plantea la necesidad de profesionalizar la investigación criminal</a:t>
            </a:r>
            <a:endParaRPr lang="es-ES_tradnl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Continuación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Bajos niveles de supervisión interna del ejercicio de la función policial</a:t>
            </a:r>
          </a:p>
          <a:p>
            <a:endParaRPr lang="es-ES"/>
          </a:p>
          <a:p>
            <a:r>
              <a:rPr lang="es-ES"/>
              <a:t>Inexistencia de supervisión externa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TIPOS DE REFORMA POLICIAL EN CURSO EN AMERICA LATINA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116013" y="1916113"/>
            <a:ext cx="6264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/>
              <a:t>De acuerdo con la extensión del proceso de reforma.</a:t>
            </a:r>
          </a:p>
          <a:p>
            <a:pPr lvl="1"/>
            <a:r>
              <a:rPr lang="es-ES" sz="2400"/>
              <a:t>Reformas comprensivas </a:t>
            </a:r>
          </a:p>
          <a:p>
            <a:pPr lvl="1"/>
            <a:r>
              <a:rPr lang="es-ES" sz="2400"/>
              <a:t>Reformas puntuales</a:t>
            </a:r>
          </a:p>
          <a:p>
            <a:endParaRPr lang="es-ES" sz="2400" b="1"/>
          </a:p>
          <a:p>
            <a:r>
              <a:rPr lang="es-ES" sz="2400" b="1"/>
              <a:t>De acuerdo con los impulsores principales de la reforma</a:t>
            </a:r>
          </a:p>
          <a:p>
            <a:pPr lvl="1"/>
            <a:r>
              <a:rPr lang="es-ES" sz="2400"/>
              <a:t>Impulsada por actores internacionales</a:t>
            </a:r>
          </a:p>
          <a:p>
            <a:pPr lvl="1"/>
            <a:r>
              <a:rPr lang="es-ES" sz="2400"/>
              <a:t>Impulsada por el Gobierno</a:t>
            </a:r>
          </a:p>
          <a:p>
            <a:pPr lvl="1"/>
            <a:r>
              <a:rPr lang="es-ES" sz="2400"/>
              <a:t>Impulsada por el mando policial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just"/>
            <a:r>
              <a:rPr lang="es-E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ASPECTOS QUE PUEDE CUBRIR EL PROCESO DE REFORMA POLICIAL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Nuevo marco doctrinario de carácter democrático.</a:t>
            </a: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endParaRPr lang="es-ES" sz="2400"/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Redefinición de la relación policía - F.F.A.A.</a:t>
            </a: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endParaRPr lang="es-ES" sz="2400"/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Creación de nuevas academias de Policía. Cambios en el curriculum. Contactos con universidades</a:t>
            </a: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endParaRPr lang="es-ES" sz="2400"/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Creación de Inspectorías Generales y de un nuevo sistema de control administrativo de la mala conducta policial.</a:t>
            </a: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Creación de unidades al interior de la Inspectoría destinada al control y supervisión de procedimientos</a:t>
            </a:r>
            <a:r>
              <a:rPr lang="es-ES" sz="2400">
                <a:solidFill>
                  <a:srgbClr val="FFFF66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algn="just"/>
            <a:r>
              <a:rPr lang="es-ES" sz="3600" b="1">
                <a:solidFill>
                  <a:schemeClr val="tx1"/>
                </a:solidFill>
              </a:rPr>
              <a:t>Continuación:</a:t>
            </a:r>
            <a:r>
              <a:rPr lang="es-ES" b="1">
                <a:solidFill>
                  <a:schemeClr val="tx1"/>
                </a:solidFill>
              </a:rPr>
              <a:t> </a:t>
            </a:r>
            <a:r>
              <a:rPr lang="es-ES" sz="2500" b="1">
                <a:solidFill>
                  <a:schemeClr val="tx1"/>
                </a:solidFill>
              </a:rPr>
              <a:t>ASPECTOS QUE PUEDE CUBRIR EL PROCESO DE REFORMA POLICIAL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" b="1"/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Creación de observatorios del crimen integrando el acceso a las bases de datos por parte de policías, municipios servicio de medicina legal, etc.</a:t>
            </a:r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" sz="2400"/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Inicio de programas que mejoran el acceso de población vulnerable a los cuarteles policales</a:t>
            </a:r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endParaRPr lang="es-ES" sz="2400"/>
          </a:p>
          <a:p>
            <a:pPr>
              <a:buClr>
                <a:srgbClr val="CC3300"/>
              </a:buClr>
              <a:buFont typeface="Wingdings" pitchFamily="2" charset="2"/>
              <a:buChar char=""/>
            </a:pPr>
            <a:r>
              <a:rPr lang="es-ES" sz="2400"/>
              <a:t>Programas de policía comunitaria</a:t>
            </a:r>
            <a:r>
              <a:rPr lang="es-ES" sz="2400">
                <a:solidFill>
                  <a:srgbClr val="FFFF66"/>
                </a:solidFill>
              </a:rPr>
              <a:t>.</a:t>
            </a:r>
            <a:endParaRPr lang="es-ES" sz="24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OBSTACULOS DEL PROCESO DE REFORMA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Propios de la relación entre el gobierno y el accionar policial </a:t>
            </a:r>
          </a:p>
          <a:p>
            <a:endParaRPr lang="es-ES" sz="2400"/>
          </a:p>
          <a:p>
            <a:r>
              <a:rPr lang="es-ES" sz="2400"/>
              <a:t>Derivados del incremento del crimen</a:t>
            </a:r>
          </a:p>
          <a:p>
            <a:endParaRPr lang="es-ES" sz="2400"/>
          </a:p>
          <a:p>
            <a:r>
              <a:rPr lang="es-ES" sz="2400"/>
              <a:t>Internos de la propia policía </a:t>
            </a:r>
          </a:p>
          <a:p>
            <a:endParaRPr lang="es-ES" sz="2400"/>
          </a:p>
          <a:p>
            <a:r>
              <a:rPr lang="es-ES" sz="2400"/>
              <a:t>Falta de capacidad de dirección técnica por parte del Estado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1197</TotalTime>
  <Words>1283</Words>
  <Application>Microsoft Office PowerPoint</Application>
  <PresentationFormat>On-screen Show (4:3)</PresentationFormat>
  <Paragraphs>193</Paragraphs>
  <Slides>32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Times New Roman</vt:lpstr>
      <vt:lpstr>Arial</vt:lpstr>
      <vt:lpstr>Wingdings</vt:lpstr>
      <vt:lpstr>Verdana</vt:lpstr>
      <vt:lpstr>Tahoma</vt:lpstr>
      <vt:lpstr>Layers</vt:lpstr>
      <vt:lpstr>Gráfico de Microsoft Excel</vt:lpstr>
      <vt:lpstr>“Foro Interamericano de Seguridad y Convivencia Ciudadana” Septiembre 2005</vt:lpstr>
      <vt:lpstr>FACTORES QUE INFLUYEN EN LOS INTENTOS DE REFORMA POLICIAL</vt:lpstr>
      <vt:lpstr>Slide 3</vt:lpstr>
      <vt:lpstr>FACTORES CLAVES QUE PRECIPITAN REFORMAS</vt:lpstr>
      <vt:lpstr>Continuación</vt:lpstr>
      <vt:lpstr>TIPOS DE REFORMA POLICIAL EN CURSO EN AMERICA LATINA</vt:lpstr>
      <vt:lpstr>ASPECTOS QUE PUEDE CUBRIR EL PROCESO DE REFORMA POLICIAL</vt:lpstr>
      <vt:lpstr>Continuación: ASPECTOS QUE PUEDE CUBRIR EL PROCESO DE REFORMA POLICIAL</vt:lpstr>
      <vt:lpstr>OBSTACULOS DEL PROCESO DE REFORMA</vt:lpstr>
      <vt:lpstr>Capacidades Técnicas del Gobierno</vt:lpstr>
      <vt:lpstr>DESAFIOS INSTITUCIONALES PARA LA REALIZACION DE PROGRAMAS INTEGRALES DE PREVENCION DE LA VIOLENCIA </vt:lpstr>
      <vt:lpstr>Continuación..</vt:lpstr>
      <vt:lpstr>Sistema Disciplinario de El Salvador</vt:lpstr>
      <vt:lpstr>Policía y Comunidad (El caso de Nicaragua)</vt:lpstr>
      <vt:lpstr>Continuación</vt:lpstr>
      <vt:lpstr>Continuación..</vt:lpstr>
      <vt:lpstr>Continuación..</vt:lpstr>
      <vt:lpstr>Han habido cambios en la imagen de algunas policías . Ejemplo: Colombia y Chile</vt:lpstr>
      <vt:lpstr>EVALUACIÓN NETA DEL DESEMPEÑO DE ORGANISMOS E INSTITUCIONES EN EL TEMA DE SEGURIDAD CIUDADANA</vt:lpstr>
      <vt:lpstr>CARABINEROS HA TOMADO LAS MEDIDAS ADECUADAS PARA ENFRENTAR LOS PROBLEMAS DE DELINCUENCIA E INSEGURIDAD CIUDADANA</vt:lpstr>
      <vt:lpstr>PORCENTAJE DE PERSONAS QUE SABE EN QUE CONSISTE EL PLAN CUADRANTE. TOTAL Y POR GSE</vt:lpstr>
      <vt:lpstr>EVALUACIÓN DE CARABINEROS, SEGÚN ASPECTOS</vt:lpstr>
      <vt:lpstr>EVALUACIÓN DEL DESEMPEÑO DE CARABINEROS </vt:lpstr>
      <vt:lpstr>Componentes de Algunos Proyectos BID en la Región</vt:lpstr>
      <vt:lpstr>Ejemplo: Diseño de programas dirigidos a mejorar atención de violencia juvenil e intrafamiliar (Nicaragua)</vt:lpstr>
      <vt:lpstr>POR DONDE COMENZAR </vt:lpstr>
      <vt:lpstr>CUATRO AREAS POSIBLES</vt:lpstr>
      <vt:lpstr>Poner énfasis en el funcionamiento del sistema de justicia criminal  </vt:lpstr>
      <vt:lpstr>Mejorar la calidad del servicio policial </vt:lpstr>
      <vt:lpstr>Ventajas</vt:lpstr>
      <vt:lpstr>AVANZAR HACIA PROGRAMAS DE TIPO COMUNITARIO. Se obtiene:</vt:lpstr>
      <vt:lpstr>ALGUNAS LECCIONES</vt:lpstr>
    </vt:vector>
  </TitlesOfParts>
  <Company>CESC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Fabiola</dc:creator>
  <cp:lastModifiedBy>anarod</cp:lastModifiedBy>
  <cp:revision>175</cp:revision>
  <dcterms:created xsi:type="dcterms:W3CDTF">2002-09-24T13:42:17Z</dcterms:created>
  <dcterms:modified xsi:type="dcterms:W3CDTF">2010-07-12T04:29:25Z</dcterms:modified>
</cp:coreProperties>
</file>