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3"/>
  </p:notesMasterIdLst>
  <p:sldIdLst>
    <p:sldId id="543" r:id="rId2"/>
    <p:sldId id="575" r:id="rId3"/>
    <p:sldId id="578" r:id="rId4"/>
    <p:sldId id="577" r:id="rId5"/>
    <p:sldId id="579" r:id="rId6"/>
    <p:sldId id="576" r:id="rId7"/>
    <p:sldId id="581" r:id="rId8"/>
    <p:sldId id="582" r:id="rId9"/>
    <p:sldId id="583" r:id="rId10"/>
    <p:sldId id="585" r:id="rId11"/>
    <p:sldId id="586" r:id="rId12"/>
  </p:sldIdLst>
  <p:sldSz cx="9144000" cy="6858000" type="screen4x3"/>
  <p:notesSz cx="6858000" cy="9713913"/>
  <p:embeddedFontLst>
    <p:embeddedFont>
      <p:font typeface="MS Mincho" pitchFamily="49" charset="-128"/>
      <p:regular r:id="rId14"/>
    </p:embeddedFont>
  </p:embeddedFontLst>
  <p:defaultTextStyle>
    <a:defPPr>
      <a:defRPr lang="es-C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2B2B2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75" autoAdjust="0"/>
  </p:normalViewPr>
  <p:slideViewPr>
    <p:cSldViewPr>
      <p:cViewPr>
        <p:scale>
          <a:sx n="66" d="100"/>
          <a:sy n="66" d="100"/>
        </p:scale>
        <p:origin x="-456" y="-72"/>
      </p:cViewPr>
      <p:guideLst>
        <p:guide orient="horz" pos="384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O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4863"/>
            <a:ext cx="50292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Click to edit Master text styles</a:t>
            </a:r>
          </a:p>
          <a:p>
            <a:pPr lvl="1"/>
            <a:r>
              <a:rPr lang="es-CO" smtClean="0"/>
              <a:t>Second level</a:t>
            </a:r>
          </a:p>
          <a:p>
            <a:pPr lvl="2"/>
            <a:r>
              <a:rPr lang="es-CO" smtClean="0"/>
              <a:t>Third level</a:t>
            </a:r>
          </a:p>
          <a:p>
            <a:pPr lvl="3"/>
            <a:r>
              <a:rPr lang="es-CO" smtClean="0"/>
              <a:t>Fourth level</a:t>
            </a:r>
          </a:p>
          <a:p>
            <a:pPr lvl="4"/>
            <a:r>
              <a:rPr lang="es-CO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O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1ABD90-FD54-46DD-8F12-3802ED92E13D}" type="slidenum">
              <a:rPr lang="es-CO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BFFF5-70CF-4461-B9C4-0A2DA3FD9498}" type="slidenum">
              <a:rPr lang="es-CO"/>
              <a:pPr/>
              <a:t>1</a:t>
            </a:fld>
            <a:endParaRPr lang="es-CO"/>
          </a:p>
        </p:txBody>
      </p:sp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614863"/>
            <a:ext cx="5486400" cy="4370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05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99331" name="Freeform 2051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32" name="Arc 2052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33" name="Rectangle 2053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9334" name="Rectangle 20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9335" name="Rectangle 205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9336" name="Rectangle 205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9337" name="Rectangle 205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DEC8F6-4F6B-44F9-8FCC-B2FF9EDD24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21471-2BD5-4A3B-B853-10B672359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40B41-226E-43C8-A104-29C3D984B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89E337-EE7C-4AD0-B675-E0CDF00AF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A3DD7-65A9-4771-8F0E-680177F5B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1CE9E-32BA-4702-994B-FDD7C8B32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E3D46-117F-4C5A-B645-5A219EB66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93AD3-FC4D-4D1A-9F2B-A8DE2C643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DF54D-BF6C-4904-94BE-FBC8B6474A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6D834-04B0-488B-AF31-C42066844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A532-847C-46CF-ABC4-6C9C558A7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485B3-031C-450B-B930-F527260D2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983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0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83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960E67-73BA-4BEF-9ADB-29D7902908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831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2"/>
          <p:cNvSpPr txBox="1">
            <a:spLocks noChangeArrowheads="1"/>
          </p:cNvSpPr>
          <p:nvPr/>
        </p:nvSpPr>
        <p:spPr bwMode="auto">
          <a:xfrm>
            <a:off x="900113" y="3429000"/>
            <a:ext cx="6897687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600" b="1"/>
              <a:t>Enrique Chaux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2800"/>
              <a:t>Departamento de Psicología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2800"/>
              <a:t>Universidad de los Andes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2800"/>
              <a:t>Bogotá, Colombia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2800"/>
              <a:t>echaux@uniandes.edu.co</a:t>
            </a:r>
            <a:endParaRPr lang="es-ES" sz="2800"/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539750" y="836613"/>
            <a:ext cx="7924800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 sz="4400">
                <a:solidFill>
                  <a:schemeClr val="tx2"/>
                </a:solidFill>
                <a:cs typeface="Times New Roman" pitchFamily="18" charset="0"/>
              </a:rPr>
              <a:t>Prevención de la violencia</a:t>
            </a:r>
            <a:endParaRPr lang="en-US" sz="4400">
              <a:solidFill>
                <a:schemeClr val="tx2"/>
              </a:solidFill>
              <a:cs typeface="Times New Roman" pitchFamily="18" charset="0"/>
            </a:endParaRPr>
          </a:p>
          <a:p>
            <a:pPr algn="ctr"/>
            <a:r>
              <a:rPr lang="es-CO" sz="4400">
                <a:solidFill>
                  <a:schemeClr val="tx2"/>
                </a:solidFill>
                <a:cs typeface="Times New Roman" pitchFamily="18" charset="0"/>
              </a:rPr>
              <a:t>a través de la educación</a:t>
            </a:r>
            <a:r>
              <a:rPr lang="en-US" sz="4400">
                <a:solidFill>
                  <a:schemeClr val="tx2"/>
                </a:solidFill>
              </a:rPr>
              <a:t>:</a:t>
            </a:r>
            <a:r>
              <a:rPr lang="en-US" sz="4000"/>
              <a:t> </a:t>
            </a:r>
          </a:p>
          <a:p>
            <a:pPr algn="ctr"/>
            <a:r>
              <a:rPr lang="en-US" sz="3200" i="1">
                <a:solidFill>
                  <a:schemeClr val="tx2"/>
                </a:solidFill>
                <a:cs typeface="Times New Roman" pitchFamily="18" charset="0"/>
              </a:rPr>
              <a:t>Siete</a:t>
            </a:r>
            <a:r>
              <a:rPr lang="es-CO" sz="3200" i="1">
                <a:solidFill>
                  <a:schemeClr val="tx2"/>
                </a:solidFill>
                <a:cs typeface="Times New Roman" pitchFamily="18" charset="0"/>
              </a:rPr>
              <a:t> tendencias actuales</a:t>
            </a:r>
            <a:r>
              <a:rPr lang="es-CO" sz="3200"/>
              <a:t> </a:t>
            </a:r>
            <a:endParaRPr lang="en-US" sz="32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33400"/>
          </a:xfrm>
        </p:spPr>
        <p:txBody>
          <a:bodyPr/>
          <a:lstStyle/>
          <a:p>
            <a:r>
              <a:rPr lang="en-US" sz="3600"/>
              <a:t>Referencias</a:t>
            </a:r>
            <a:endParaRPr lang="es-CO" sz="360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838200"/>
            <a:ext cx="86487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O" sz="2000">
                <a:cs typeface="Times New Roman" pitchFamily="18" charset="0"/>
              </a:rPr>
              <a:t>Ejemplo de prevención primaria: </a:t>
            </a: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2000">
                <a:cs typeface="Times New Roman" pitchFamily="18" charset="0"/>
              </a:rPr>
              <a:t>Aber, J.L., Brown, J.L., &amp; Henrich, CC. (1999). </a:t>
            </a:r>
            <a:r>
              <a:rPr lang="en-GB" sz="2000" i="1">
                <a:cs typeface="Times New Roman" pitchFamily="18" charset="0"/>
              </a:rPr>
              <a:t>Teaching conflict resolution: An effective school-based approach to violence prevention.</a:t>
            </a:r>
            <a:r>
              <a:rPr lang="en-GB" sz="2000">
                <a:cs typeface="Times New Roman" pitchFamily="18" charset="0"/>
              </a:rPr>
              <a:t> New York: National Center for Children in Poverty.  </a:t>
            </a:r>
          </a:p>
          <a:p>
            <a:pPr>
              <a:lnSpc>
                <a:spcPct val="90000"/>
              </a:lnSpc>
            </a:pPr>
            <a:r>
              <a:rPr lang="es-CO" sz="2000">
                <a:cs typeface="Times New Roman" pitchFamily="18" charset="0"/>
              </a:rPr>
              <a:t>Ejemplo de prevención secundaria: </a:t>
            </a: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CO" sz="2000">
                <a:cs typeface="Times New Roman" pitchFamily="18" charset="0"/>
              </a:rPr>
              <a:t>Chaux, E. (2005). El programa de prevención de Montreal: Lecciones para Colombia. </a:t>
            </a:r>
            <a:r>
              <a:rPr lang="es-CO" sz="2000" i="1">
                <a:cs typeface="Times New Roman" pitchFamily="18" charset="0"/>
              </a:rPr>
              <a:t>Revista de Estudios Sociales, 21, </a:t>
            </a:r>
            <a:r>
              <a:rPr lang="es-CO" sz="2000">
                <a:cs typeface="Times New Roman" pitchFamily="18" charset="0"/>
              </a:rPr>
              <a:t>11-25 </a:t>
            </a: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CO" sz="2000">
                <a:ea typeface="MS Mincho" pitchFamily="49" charset="-128"/>
              </a:rPr>
              <a:t>Ejemplo de prevención terciaria: </a:t>
            </a:r>
            <a:endParaRPr lang="en-US" sz="2000">
              <a:ea typeface="MS Mincho" pitchFamily="49" charset="-128"/>
            </a:endParaRPr>
          </a:p>
          <a:p>
            <a:pPr lvl="1">
              <a:lnSpc>
                <a:spcPct val="90000"/>
              </a:lnSpc>
            </a:pPr>
            <a:r>
              <a:rPr lang="es-CO" sz="2000">
                <a:ea typeface="MS Mincho" pitchFamily="49" charset="-128"/>
              </a:rPr>
              <a:t>Guerra, N.G. y Slaby, R.G.  (1990). Cognitive mediators of aggression in adolescent offenders: 2. Intervention. </a:t>
            </a:r>
            <a:r>
              <a:rPr lang="es-CO" sz="2000" i="1">
                <a:ea typeface="MS Mincho" pitchFamily="49" charset="-128"/>
              </a:rPr>
              <a:t>Developmental Psychology, 26,</a:t>
            </a:r>
            <a:r>
              <a:rPr lang="es-CO" sz="2000">
                <a:ea typeface="MS Mincho" pitchFamily="49" charset="-128"/>
              </a:rPr>
              <a:t> 269-277. </a:t>
            </a:r>
            <a:endParaRPr lang="en-US" sz="2000">
              <a:ea typeface="MS Mincho" pitchFamily="49" charset="-128"/>
            </a:endParaRPr>
          </a:p>
          <a:p>
            <a:pPr>
              <a:lnSpc>
                <a:spcPct val="90000"/>
              </a:lnSpc>
            </a:pPr>
            <a:r>
              <a:rPr lang="es-CO" sz="2000">
                <a:cs typeface="Times New Roman" pitchFamily="18" charset="0"/>
              </a:rPr>
              <a:t>Sobre integración a las áreas académicas: </a:t>
            </a: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CO" sz="2000">
                <a:cs typeface="Times New Roman" pitchFamily="18" charset="0"/>
              </a:rPr>
              <a:t>Chaux, E., Lleras, J. &amp; Velásquez, A.M. (Eds.) (2004). </a:t>
            </a:r>
            <a:r>
              <a:rPr lang="es-CO" sz="2000" i="1">
                <a:cs typeface="Times New Roman" pitchFamily="18" charset="0"/>
              </a:rPr>
              <a:t>Competencias ciudadanas: de los estándares al aula. Una propuesta integral para todas las áreas académicas.</a:t>
            </a:r>
            <a:r>
              <a:rPr lang="es-CO" sz="2000">
                <a:cs typeface="Times New Roman" pitchFamily="18" charset="0"/>
              </a:rPr>
              <a:t> Bogotá: Ministerio de Educación Nacional. Universidad de los Andes. </a:t>
            </a: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Sobre a</a:t>
            </a:r>
            <a:r>
              <a:rPr lang="es-CO" sz="2000">
                <a:cs typeface="Times New Roman" pitchFamily="18" charset="0"/>
              </a:rPr>
              <a:t>gresión muy temprana: </a:t>
            </a: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CO" sz="2000">
                <a:ea typeface="MS Mincho" pitchFamily="49" charset="-128"/>
              </a:rPr>
              <a:t>Tremblay, R.E. (2002) </a:t>
            </a:r>
            <a:r>
              <a:rPr lang="es-CO" sz="2000">
                <a:cs typeface="Times New Roman" pitchFamily="18" charset="0"/>
              </a:rPr>
              <a:t>Prevention of injury by early socialization of aggressive behavior.</a:t>
            </a:r>
            <a:r>
              <a:rPr lang="es-CO" sz="2000" i="1">
                <a:ea typeface="MS Mincho" pitchFamily="49" charset="-128"/>
              </a:rPr>
              <a:t> Injury Prevention, 8, </a:t>
            </a:r>
            <a:r>
              <a:rPr lang="es-CO" sz="2000">
                <a:ea typeface="MS Mincho" pitchFamily="49" charset="-128"/>
              </a:rPr>
              <a:t>17-21.</a:t>
            </a:r>
            <a:r>
              <a:rPr lang="es-CO" sz="200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15900"/>
            <a:ext cx="7772400" cy="942975"/>
          </a:xfrm>
        </p:spPr>
        <p:txBody>
          <a:bodyPr/>
          <a:lstStyle/>
          <a:p>
            <a:r>
              <a:rPr lang="es-ES"/>
              <a:t>Panelistas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329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Juana Inés Díaz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Viceministra de Educación Preescolar, Básica y Media de Colombia</a:t>
            </a:r>
          </a:p>
          <a:p>
            <a:pPr>
              <a:lnSpc>
                <a:spcPct val="90000"/>
              </a:lnSpc>
            </a:pPr>
            <a:r>
              <a:rPr lang="es-ES" sz="2800"/>
              <a:t>Jorge Campanella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Jefe del Programa de Infancia, Adolescencia y Familia en Riesgo Social del Ministerio de Desarrollo Social del Uruguay</a:t>
            </a:r>
          </a:p>
          <a:p>
            <a:pPr>
              <a:lnSpc>
                <a:spcPct val="90000"/>
              </a:lnSpc>
            </a:pPr>
            <a:r>
              <a:rPr lang="es-ES" sz="2800"/>
              <a:t>Dora María Hernández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Facultad de Salud Pública y Departamento de Psicología, Universidad de Antioquia </a:t>
            </a:r>
          </a:p>
          <a:p>
            <a:pPr>
              <a:lnSpc>
                <a:spcPct val="90000"/>
              </a:lnSpc>
            </a:pPr>
            <a:r>
              <a:rPr lang="es-ES" sz="2800"/>
              <a:t>Wanda Engel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Jefe de la División de Desarrollo Social </a:t>
            </a:r>
            <a:r>
              <a:rPr lang="en-US" sz="2400"/>
              <a:t>en el Departamento de Desarrollo Sostenible del BID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457200"/>
            <a:ext cx="8610600" cy="1143000"/>
          </a:xfrm>
        </p:spPr>
        <p:txBody>
          <a:bodyPr/>
          <a:lstStyle/>
          <a:p>
            <a:r>
              <a:rPr lang="es-CO"/>
              <a:t> </a:t>
            </a:r>
            <a:r>
              <a:rPr lang="en-US"/>
              <a:t>1) </a:t>
            </a:r>
            <a:r>
              <a:rPr lang="es-CO"/>
              <a:t>De valores </a:t>
            </a:r>
            <a:r>
              <a:rPr lang="en-US"/>
              <a:t>y conocimientos…</a:t>
            </a:r>
            <a:r>
              <a:rPr lang="es-CO"/>
              <a:t> </a:t>
            </a:r>
            <a:r>
              <a:rPr lang="en-US"/>
              <a:t/>
            </a:r>
            <a:br>
              <a:rPr lang="en-US"/>
            </a:br>
            <a:r>
              <a:rPr lang="en-US"/>
              <a:t>…</a:t>
            </a:r>
            <a:r>
              <a:rPr lang="es-CO"/>
              <a:t>a competencias</a:t>
            </a:r>
            <a:r>
              <a:rPr lang="es-CO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Educación en valores:</a:t>
            </a:r>
          </a:p>
          <a:p>
            <a:pPr lvl="1">
              <a:lnSpc>
                <a:spcPct val="90000"/>
              </a:lnSpc>
            </a:pPr>
            <a:r>
              <a:rPr lang="en-US"/>
              <a:t>actividades para recordar valores (canciones,  carteleras, fábulas, premios, etc.)</a:t>
            </a:r>
          </a:p>
          <a:p>
            <a:pPr lvl="1">
              <a:lnSpc>
                <a:spcPct val="90000"/>
              </a:lnSpc>
            </a:pPr>
            <a:r>
              <a:rPr lang="en-US"/>
              <a:t>problemas: </a:t>
            </a:r>
          </a:p>
          <a:p>
            <a:pPr lvl="2">
              <a:lnSpc>
                <a:spcPct val="90000"/>
              </a:lnSpc>
            </a:pPr>
            <a:r>
              <a:rPr lang="en-US"/>
              <a:t>distancia entre lo que se dice y lo que se hace</a:t>
            </a:r>
          </a:p>
          <a:p>
            <a:pPr lvl="2">
              <a:lnSpc>
                <a:spcPct val="90000"/>
              </a:lnSpc>
            </a:pPr>
            <a:r>
              <a:rPr lang="en-US"/>
              <a:t>en el mundo real se enfrentan diversos valores</a:t>
            </a:r>
          </a:p>
          <a:p>
            <a:pPr>
              <a:lnSpc>
                <a:spcPct val="90000"/>
              </a:lnSpc>
            </a:pPr>
            <a:r>
              <a:rPr lang="en-US"/>
              <a:t>Conocimientos:</a:t>
            </a:r>
          </a:p>
          <a:p>
            <a:pPr lvl="1">
              <a:lnSpc>
                <a:spcPct val="90000"/>
              </a:lnSpc>
            </a:pPr>
            <a:r>
              <a:rPr lang="en-US"/>
              <a:t>charlas, información</a:t>
            </a:r>
          </a:p>
          <a:p>
            <a:pPr lvl="1">
              <a:lnSpc>
                <a:spcPct val="90000"/>
              </a:lnSpc>
            </a:pPr>
            <a:r>
              <a:rPr lang="en-US"/>
              <a:t>problemas: </a:t>
            </a:r>
          </a:p>
          <a:p>
            <a:pPr lvl="2">
              <a:lnSpc>
                <a:spcPct val="90000"/>
              </a:lnSpc>
            </a:pPr>
            <a:r>
              <a:rPr lang="en-US" b="1"/>
              <a:t>saber</a:t>
            </a:r>
            <a:r>
              <a:rPr lang="en-US"/>
              <a:t> es importante, pero no suficiente</a:t>
            </a:r>
            <a:endParaRPr lang="es-CO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Competencias</a:t>
            </a:r>
            <a:endParaRPr lang="es-CO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sólo saber, sino </a:t>
            </a:r>
            <a:r>
              <a:rPr lang="en-US" b="1"/>
              <a:t>saber hacer</a:t>
            </a:r>
            <a:endParaRPr lang="en-US"/>
          </a:p>
          <a:p>
            <a:r>
              <a:rPr lang="en-US"/>
              <a:t>en contextos flexibles</a:t>
            </a:r>
          </a:p>
          <a:p>
            <a:r>
              <a:rPr lang="en-US"/>
              <a:t>práctica, práctica, práctica…</a:t>
            </a:r>
          </a:p>
          <a:p>
            <a:pPr lvl="1"/>
            <a:r>
              <a:rPr lang="en-US"/>
              <a:t>en situaciones hipotéticas</a:t>
            </a:r>
          </a:p>
          <a:p>
            <a:pPr lvl="1"/>
            <a:r>
              <a:rPr lang="en-US"/>
              <a:t>en situaciones reales</a:t>
            </a: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686800" cy="1143000"/>
          </a:xfrm>
        </p:spPr>
        <p:txBody>
          <a:bodyPr/>
          <a:lstStyle/>
          <a:p>
            <a:r>
              <a:rPr lang="en-US"/>
              <a:t>2) De lo cognitivo…</a:t>
            </a:r>
            <a:br>
              <a:rPr lang="en-US"/>
            </a:br>
            <a:r>
              <a:rPr lang="en-US"/>
              <a:t>…a lo emocional</a:t>
            </a:r>
            <a:endParaRPr lang="es-CO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r>
              <a:rPr lang="en-US"/>
              <a:t>Cognitivo:</a:t>
            </a:r>
          </a:p>
          <a:p>
            <a:pPr lvl="1"/>
            <a:r>
              <a:rPr lang="en-US"/>
              <a:t>saber analizar situaciones y problemas</a:t>
            </a:r>
          </a:p>
          <a:p>
            <a:pPr lvl="1"/>
            <a:r>
              <a:rPr lang="en-US"/>
              <a:t>saber identificar alternativas de solución</a:t>
            </a:r>
          </a:p>
          <a:p>
            <a:pPr lvl="1"/>
            <a:r>
              <a:rPr lang="en-US"/>
              <a:t>etc.</a:t>
            </a:r>
          </a:p>
          <a:p>
            <a:r>
              <a:rPr lang="en-US"/>
              <a:t>Emocional:</a:t>
            </a:r>
          </a:p>
          <a:p>
            <a:pPr lvl="1"/>
            <a:r>
              <a:rPr lang="en-US"/>
              <a:t>manejar las propias emociones</a:t>
            </a:r>
          </a:p>
          <a:p>
            <a:pPr lvl="1"/>
            <a:r>
              <a:rPr lang="en-US"/>
              <a:t>empatía: sentir lo que otros sienten</a:t>
            </a:r>
          </a:p>
          <a:p>
            <a:r>
              <a:rPr lang="en-US"/>
              <a:t>Muy buenas habilidades cognitivas, sin suficiente empatía, puede ser grave! </a:t>
            </a: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3) </a:t>
            </a:r>
            <a:r>
              <a:rPr lang="es-CO">
                <a:cs typeface="Times New Roman" pitchFamily="18" charset="0"/>
              </a:rPr>
              <a:t>De prevención terciaria</a:t>
            </a:r>
            <a:r>
              <a:rPr lang="en-US">
                <a:cs typeface="Times New Roman" pitchFamily="18" charset="0"/>
              </a:rPr>
              <a:t>…</a:t>
            </a:r>
            <a:r>
              <a:rPr lang="es-CO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…</a:t>
            </a:r>
            <a:r>
              <a:rPr lang="es-CO">
                <a:cs typeface="Times New Roman" pitchFamily="18" charset="0"/>
              </a:rPr>
              <a:t>a primaria</a:t>
            </a:r>
            <a:r>
              <a:rPr lang="en-US">
                <a:cs typeface="Times New Roman" pitchFamily="18" charset="0"/>
              </a:rPr>
              <a:t>…</a:t>
            </a:r>
            <a:r>
              <a:rPr lang="es-CO">
                <a:cs typeface="Times New Roman" pitchFamily="18" charset="0"/>
              </a:rPr>
              <a:t> a secundaria</a:t>
            </a:r>
            <a:r>
              <a:rPr lang="es-CO"/>
              <a:t> 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572000"/>
          </a:xfrm>
        </p:spPr>
        <p:txBody>
          <a:bodyPr/>
          <a:lstStyle/>
          <a:p>
            <a:r>
              <a:rPr lang="en-US"/>
              <a:t>Prevención terciaria:</a:t>
            </a:r>
          </a:p>
          <a:p>
            <a:pPr lvl="1"/>
            <a:r>
              <a:rPr lang="en-US"/>
              <a:t>ya han demostrado comportamientos violentos (cárceles, pandillas, etc.)</a:t>
            </a:r>
          </a:p>
          <a:p>
            <a:r>
              <a:rPr lang="en-US"/>
              <a:t>Prevención primaria:</a:t>
            </a:r>
          </a:p>
          <a:p>
            <a:pPr lvl="1"/>
            <a:r>
              <a:rPr lang="en-US"/>
              <a:t>universal, todos (campañas masivas, todos los colegios, todos los estudiantes)</a:t>
            </a:r>
          </a:p>
          <a:p>
            <a:r>
              <a:rPr lang="en-US"/>
              <a:t>Prevención secundaria:</a:t>
            </a:r>
          </a:p>
          <a:p>
            <a:pPr lvl="1"/>
            <a:r>
              <a:rPr lang="en-US"/>
              <a:t>los que están en mayor riesgo (</a:t>
            </a:r>
            <a:r>
              <a:rPr lang="es-CO">
                <a:cs typeface="Times New Roman" pitchFamily="18" charset="0"/>
              </a:rPr>
              <a:t>¡</a:t>
            </a:r>
            <a:r>
              <a:rPr lang="en-US"/>
              <a:t>pero nunca juntándolos!)</a:t>
            </a: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4) Entre más temprano, mejor!</a:t>
            </a:r>
            <a:endParaRPr lang="es-CO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La agresión física es muy alta en los primeros años </a:t>
            </a:r>
            <a:r>
              <a:rPr lang="es-CO" sz="2800">
                <a:cs typeface="Times New Roman" pitchFamily="18" charset="0"/>
              </a:rPr>
              <a:t>(2 y 3 años)</a:t>
            </a:r>
            <a:r>
              <a:rPr lang="en-US" sz="2800">
                <a:cs typeface="Times New Roman" pitchFamily="18" charset="0"/>
              </a:rPr>
              <a:t> (Tremblay, 2002)</a:t>
            </a:r>
            <a:endParaRPr lang="es-CO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pero también en los primeros años se puede aprender a controlarla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preescolar: una gran ventana de oportunidad</a:t>
            </a:r>
          </a:p>
          <a:p>
            <a:pPr>
              <a:lnSpc>
                <a:spcPct val="90000"/>
              </a:lnSpc>
            </a:pPr>
            <a:r>
              <a:rPr lang="es-CO" sz="2800">
                <a:cs typeface="Times New Roman" pitchFamily="18" charset="0"/>
              </a:rPr>
              <a:t>durante el embarazo</a:t>
            </a:r>
            <a:r>
              <a:rPr lang="en-US" sz="2800">
                <a:cs typeface="Times New Roman" pitchFamily="18" charset="0"/>
              </a:rPr>
              <a:t> (</a:t>
            </a:r>
            <a:r>
              <a:rPr lang="es-CO" sz="2800">
                <a:cs typeface="Times New Roman" pitchFamily="18" charset="0"/>
              </a:rPr>
              <a:t>especialmente quienes están en mayor riesgo</a:t>
            </a:r>
            <a:r>
              <a:rPr lang="en-US" sz="2800">
                <a:cs typeface="Times New Roman" pitchFamily="18" charset="0"/>
              </a:rPr>
              <a:t>)</a:t>
            </a:r>
            <a:endParaRPr lang="es-CO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CO" sz="2800">
                <a:cs typeface="Times New Roman" pitchFamily="18" charset="0"/>
              </a:rPr>
              <a:t>¿formación a adolescentes sobre prácticas parentales?</a:t>
            </a:r>
            <a:r>
              <a:rPr lang="es-CO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5) De un componente…</a:t>
            </a:r>
            <a:br>
              <a:rPr lang="en-US"/>
            </a:br>
            <a:r>
              <a:rPr lang="en-US"/>
              <a:t>…a multicomponentes</a:t>
            </a:r>
            <a:endParaRPr lang="es-CO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Diversos componentes, p.ej.:</a:t>
            </a:r>
          </a:p>
          <a:p>
            <a:pPr>
              <a:lnSpc>
                <a:spcPct val="90000"/>
              </a:lnSpc>
            </a:pPr>
            <a:r>
              <a:rPr lang="en-US"/>
              <a:t>Desarrollo de competencias sociales </a:t>
            </a:r>
          </a:p>
          <a:p>
            <a:pPr>
              <a:lnSpc>
                <a:spcPct val="90000"/>
              </a:lnSpc>
            </a:pPr>
            <a:r>
              <a:rPr lang="en-US"/>
              <a:t>Apoyo académico</a:t>
            </a:r>
          </a:p>
          <a:p>
            <a:pPr>
              <a:lnSpc>
                <a:spcPct val="90000"/>
              </a:lnSpc>
            </a:pPr>
            <a:r>
              <a:rPr lang="en-US"/>
              <a:t>Apoyo a relaciones de pares</a:t>
            </a:r>
          </a:p>
          <a:p>
            <a:pPr>
              <a:lnSpc>
                <a:spcPct val="90000"/>
              </a:lnSpc>
            </a:pPr>
            <a:r>
              <a:rPr lang="en-US"/>
              <a:t>Apoyo a docentes</a:t>
            </a:r>
          </a:p>
          <a:p>
            <a:pPr>
              <a:lnSpc>
                <a:spcPct val="90000"/>
              </a:lnSpc>
            </a:pPr>
            <a:r>
              <a:rPr lang="en-US"/>
              <a:t>Formación a padres</a:t>
            </a:r>
          </a:p>
          <a:p>
            <a:pPr>
              <a:lnSpc>
                <a:spcPct val="90000"/>
              </a:lnSpc>
            </a:pPr>
            <a:r>
              <a:rPr lang="en-US"/>
              <a:t>Programas extra-curriculares (after-school)</a:t>
            </a:r>
          </a:p>
          <a:p>
            <a:pPr>
              <a:lnSpc>
                <a:spcPct val="90000"/>
              </a:lnSpc>
            </a:pPr>
            <a:r>
              <a:rPr lang="en-US"/>
              <a:t>Mentorías</a:t>
            </a: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6) </a:t>
            </a:r>
            <a:r>
              <a:rPr lang="es-CO"/>
              <a:t>De clases aisladas</a:t>
            </a:r>
            <a:r>
              <a:rPr lang="en-US"/>
              <a:t>…</a:t>
            </a:r>
            <a:br>
              <a:rPr lang="en-US"/>
            </a:br>
            <a:r>
              <a:rPr lang="en-US"/>
              <a:t>…</a:t>
            </a:r>
            <a:r>
              <a:rPr lang="es-CO"/>
              <a:t>a programas integrales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Programas integrales:</a:t>
            </a:r>
          </a:p>
          <a:p>
            <a:r>
              <a:rPr lang="en-US"/>
              <a:t>Toda la comunidad educativa involucrada</a:t>
            </a:r>
          </a:p>
          <a:p>
            <a:r>
              <a:rPr lang="en-US"/>
              <a:t>Formación transversal a las áreas académicas (español, historia, educación física, arte,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7) Evaluación rigurosa</a:t>
            </a:r>
            <a:endParaRPr lang="es-CO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648200"/>
          </a:xfrm>
        </p:spPr>
        <p:txBody>
          <a:bodyPr/>
          <a:lstStyle/>
          <a:p>
            <a:r>
              <a:rPr lang="en-US"/>
              <a:t>Cuasi-experimental:</a:t>
            </a:r>
          </a:p>
          <a:p>
            <a:pPr lvl="1"/>
            <a:r>
              <a:rPr lang="en-US"/>
              <a:t>Línea de base (pre-test), post-test</a:t>
            </a:r>
          </a:p>
          <a:p>
            <a:pPr lvl="1"/>
            <a:r>
              <a:rPr lang="en-US"/>
              <a:t>grupo control seleccionado aleatoriamente</a:t>
            </a:r>
          </a:p>
          <a:p>
            <a:r>
              <a:rPr lang="en-US"/>
              <a:t>Evaluación del proceso (cualitativa)</a:t>
            </a:r>
          </a:p>
          <a:p>
            <a:r>
              <a:rPr lang="en-US"/>
              <a:t>Evaluación de la implementación</a:t>
            </a:r>
          </a:p>
          <a:p>
            <a:r>
              <a:rPr lang="en-US">
                <a:cs typeface="Times New Roman" pitchFamily="18" charset="0"/>
              </a:rPr>
              <a:t>E</a:t>
            </a:r>
            <a:r>
              <a:rPr lang="es-CO">
                <a:cs typeface="Times New Roman" pitchFamily="18" charset="0"/>
              </a:rPr>
              <a:t>valua</a:t>
            </a:r>
            <a:r>
              <a:rPr lang="en-US">
                <a:cs typeface="Times New Roman" pitchFamily="18" charset="0"/>
              </a:rPr>
              <a:t>ción del impacto de </a:t>
            </a:r>
            <a:r>
              <a:rPr lang="es-CO">
                <a:cs typeface="Times New Roman" pitchFamily="18" charset="0"/>
              </a:rPr>
              <a:t>diferente</a:t>
            </a:r>
            <a:r>
              <a:rPr lang="en-US">
                <a:cs typeface="Times New Roman" pitchFamily="18" charset="0"/>
              </a:rPr>
              <a:t>s</a:t>
            </a:r>
            <a:r>
              <a:rPr lang="es-CO">
                <a:cs typeface="Times New Roman" pitchFamily="18" charset="0"/>
              </a:rPr>
              <a:t> combinaciones de componentes</a:t>
            </a:r>
            <a:endParaRPr lang="en-US"/>
          </a:p>
          <a:p>
            <a:r>
              <a:rPr lang="en-US"/>
              <a:t>Sin evaluación: </a:t>
            </a:r>
            <a:r>
              <a:rPr lang="es-CO">
                <a:cs typeface="Times New Roman" pitchFamily="18" charset="0"/>
              </a:rPr>
              <a:t>¡</a:t>
            </a:r>
            <a:r>
              <a:rPr lang="en-US"/>
              <a:t>como si no existiera!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4">
      <a:dk1>
        <a:srgbClr val="000000"/>
      </a:dk1>
      <a:lt1>
        <a:srgbClr val="FFFFFF"/>
      </a:lt1>
      <a:dk2>
        <a:srgbClr val="008080"/>
      </a:dk2>
      <a:lt2>
        <a:srgbClr val="FFCC66"/>
      </a:lt2>
      <a:accent1>
        <a:srgbClr val="0099CC"/>
      </a:accent1>
      <a:accent2>
        <a:srgbClr val="009999"/>
      </a:accent2>
      <a:accent3>
        <a:srgbClr val="AAC0C0"/>
      </a:accent3>
      <a:accent4>
        <a:srgbClr val="DADADA"/>
      </a:accent4>
      <a:accent5>
        <a:srgbClr val="AACAE2"/>
      </a:accent5>
      <a:accent6>
        <a:srgbClr val="008A8A"/>
      </a:accent6>
      <a:hlink>
        <a:srgbClr val="6600CC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aring 4">
    <a:dk1>
      <a:srgbClr val="000000"/>
    </a:dk1>
    <a:lt1>
      <a:srgbClr val="FFFFFF"/>
    </a:lt1>
    <a:dk2>
      <a:srgbClr val="008080"/>
    </a:dk2>
    <a:lt2>
      <a:srgbClr val="FFCC66"/>
    </a:lt2>
    <a:accent1>
      <a:srgbClr val="0099CC"/>
    </a:accent1>
    <a:accent2>
      <a:srgbClr val="009999"/>
    </a:accent2>
    <a:accent3>
      <a:srgbClr val="AAC0C0"/>
    </a:accent3>
    <a:accent4>
      <a:srgbClr val="DADADA"/>
    </a:accent4>
    <a:accent5>
      <a:srgbClr val="AACAE2"/>
    </a:accent5>
    <a:accent6>
      <a:srgbClr val="008A8A"/>
    </a:accent6>
    <a:hlink>
      <a:srgbClr val="6600CC"/>
    </a:hlink>
    <a:folHlink>
      <a:srgbClr val="FF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</TotalTime>
  <Words>655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Wingdings</vt:lpstr>
      <vt:lpstr>MS Mincho</vt:lpstr>
      <vt:lpstr>Soaring</vt:lpstr>
      <vt:lpstr>Slide 1</vt:lpstr>
      <vt:lpstr> 1) De valores y conocimientos…  …a competencias </vt:lpstr>
      <vt:lpstr>Competencias</vt:lpstr>
      <vt:lpstr>2) De lo cognitivo… …a lo emocional</vt:lpstr>
      <vt:lpstr>3) De prevención terciaria…  …a primaria… a secundaria </vt:lpstr>
      <vt:lpstr>4) Entre más temprano, mejor!</vt:lpstr>
      <vt:lpstr>5) De un componente… …a multicomponentes</vt:lpstr>
      <vt:lpstr>6) De clases aisladas… …a programas integrales</vt:lpstr>
      <vt:lpstr>7) Evaluación rigurosa</vt:lpstr>
      <vt:lpstr>Referencias</vt:lpstr>
      <vt:lpstr>Panelistas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violence  as it develops: Conflicts and aggression among urban children in Colombia </dc:title>
  <dc:creator>Enrique Chaux</dc:creator>
  <cp:lastModifiedBy>anarod</cp:lastModifiedBy>
  <cp:revision>278</cp:revision>
  <dcterms:created xsi:type="dcterms:W3CDTF">2002-01-20T13:48:04Z</dcterms:created>
  <dcterms:modified xsi:type="dcterms:W3CDTF">2010-07-11T23:08:31Z</dcterms:modified>
</cp:coreProperties>
</file>