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5" r:id="rId2"/>
    <p:sldId id="335" r:id="rId3"/>
    <p:sldId id="328" r:id="rId4"/>
    <p:sldId id="329" r:id="rId5"/>
    <p:sldId id="330" r:id="rId6"/>
    <p:sldId id="333" r:id="rId7"/>
    <p:sldId id="336" r:id="rId8"/>
    <p:sldId id="334" r:id="rId9"/>
    <p:sldId id="356" r:id="rId10"/>
    <p:sldId id="261" r:id="rId11"/>
    <p:sldId id="259" r:id="rId12"/>
    <p:sldId id="260" r:id="rId13"/>
    <p:sldId id="263" r:id="rId14"/>
    <p:sldId id="375" r:id="rId15"/>
    <p:sldId id="376" r:id="rId16"/>
    <p:sldId id="377" r:id="rId17"/>
    <p:sldId id="262" r:id="rId18"/>
    <p:sldId id="264" r:id="rId19"/>
    <p:sldId id="371" r:id="rId20"/>
    <p:sldId id="357" r:id="rId21"/>
    <p:sldId id="372" r:id="rId22"/>
    <p:sldId id="358" r:id="rId23"/>
    <p:sldId id="360" r:id="rId24"/>
    <p:sldId id="361" r:id="rId25"/>
    <p:sldId id="373" r:id="rId26"/>
    <p:sldId id="374" r:id="rId27"/>
    <p:sldId id="257" r:id="rId28"/>
    <p:sldId id="37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FF00"/>
    <a:srgbClr val="990099"/>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3" autoAdjust="0"/>
  </p:normalViewPr>
  <p:slideViewPr>
    <p:cSldViewPr>
      <p:cViewPr varScale="1">
        <p:scale>
          <a:sx n="64" d="100"/>
          <a:sy n="64"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E3C703-C063-4DA4-A311-C63777D5C20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6D154-7479-4D7B-A6B6-4D6821239A0D}" type="slidenum">
              <a:rPr lang="en-US"/>
              <a:pPr/>
              <a:t>3</a:t>
            </a:fld>
            <a:endParaRPr 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r>
              <a:rPr lang="en-US"/>
              <a:t>So what are the effects of all this violence and trauma?</a:t>
            </a:r>
          </a:p>
          <a:p>
            <a:r>
              <a:rPr lang="en-US"/>
              <a:t>There are the effects if there is physical harm to the youngster, and because these are often visible or produce clear physical symptoms, they are quite likely to be acknowledged and hopefully treated.</a:t>
            </a:r>
          </a:p>
          <a:p>
            <a:r>
              <a:rPr lang="en-US"/>
              <a:t>On the other hand, there are a range of psychological consequences, and one problem is that when dealing with treating the physical hurts, say, or when the caretakers are dealing with their own grief when someone dies, or the logistics of displacement to give another example, often some of these more subtle signs are likely to be overlooked or dismissed.</a:t>
            </a:r>
          </a:p>
          <a:p>
            <a:r>
              <a:rPr lang="en-US"/>
              <a:t>Another problem is that many signs may not become apparent immediately, and in fact may not become apparent for may years.  Sometimes by the time they appear the predisposing problem is forgotten by the caretaker, assuming they knew about the problem in the first place.  </a:t>
            </a:r>
          </a:p>
          <a:p>
            <a:r>
              <a:rPr lang="en-US"/>
              <a:t>Some youngsters are severely affected, and suffer from Post Traumatic Stress Syndrome which can not only cripple their lives, but can affect their ability to look after their own children.  I am looking forward to the talk later in this symposium about Post traumatic stress syndrome.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7CECE-0173-41A6-A5A1-53961DA1F13F}" type="slidenum">
              <a:rPr lang="en-US"/>
              <a:pPr/>
              <a:t>20</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We originally planned to design our own program, but on examining the literature, we discovered a comprehensive program which covered the same areas we were aiming at, and which had been shown to be effective in a range of environments, though it had not been previously used in developing countries.  This was called the Incredible Years program, designed by Carol Webster-Stratton, and the program aimed to promote social, emotional and academic competence in children through increasing social skills, children’s understanding of feelings, their conflict management and their academic readiness.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A29F5-CDAD-4774-A39B-19179A877408}" type="slidenum">
              <a:rPr lang="en-US"/>
              <a:pPr/>
              <a:t>21</a:t>
            </a:fld>
            <a:endParaRPr lang="en-US"/>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To take you quickly through the study design, we randomly assigned each of the 4 schools participating to receive both interventions, the teacher intervention only, the parent intervention only, or neither intervention.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C8431-41CB-4F18-85B4-996482876EBB}" type="slidenum">
              <a:rPr lang="en-US"/>
              <a:pPr/>
              <a:t>22</a:t>
            </a:fld>
            <a:endParaRPr 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a:xfrm>
            <a:off x="914400" y="4343400"/>
            <a:ext cx="5029200" cy="4114800"/>
          </a:xfrm>
        </p:spPr>
        <p:txBody>
          <a:bodyPr/>
          <a:lstStyle/>
          <a:p>
            <a:r>
              <a:rPr lang="en-US"/>
              <a:t>The parent intervention comprised 12 weekly group meetings, or workshops, each about 2 to 2 ½ hours long, with a leader and an assistant who were part of the trained research team, and about 8-12 parents.  The primary topic areas were the importance of play, praise and rewards, setting limits, supporting the child’s education, promoting positive and reducing negative behaviours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605B6-3482-4DDD-95FD-AB0615C20DEC}" type="slidenum">
              <a:rPr lang="en-US"/>
              <a:pPr/>
              <a:t>24</a:t>
            </a:fld>
            <a:endParaRPr 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a:xfrm>
            <a:off x="914400" y="4343400"/>
            <a:ext cx="5029200" cy="4114800"/>
          </a:xfrm>
        </p:spPr>
        <p:txBody>
          <a:bodyPr/>
          <a:lstStyle/>
          <a:p>
            <a:r>
              <a:rPr lang="en-US"/>
              <a:t>The teacher workshops comprised 15 hours in either 3 or 5 sessions, and these are the areas focused on:  attention, encouragement and praise, motivating children, behaviour problems and building positive relationships with students.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5855A-CBFB-49F1-AD85-372C47AC0912}" type="slidenum">
              <a:rPr lang="en-US"/>
              <a:pPr/>
              <a:t>26</a:t>
            </a:fld>
            <a:endParaRPr 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Unfortunately, because the study is still ongoing, I will not be able to give you any results.  Instead, I am going to describe some of the issues and observations we have come across which may be of use to others who are attempting an intervention.</a:t>
            </a:r>
          </a:p>
          <a:p>
            <a:endParaRPr lang="en-US"/>
          </a:p>
          <a:p>
            <a:r>
              <a:rPr lang="en-US"/>
              <a:t>We have had less enthusiastic participation than we had hoped for, both from the teachers and the parents.  In early discussions, both groups were in agreement that they needed help, and they said that they would be willing to come to workshops.  However this was not always the case.</a:t>
            </a:r>
          </a:p>
          <a:p>
            <a:endParaRPr lang="en-US"/>
          </a:p>
          <a:p>
            <a:r>
              <a:rPr lang="en-US"/>
              <a:t>We had a number of unforseen problems such as visits by hurricanes which not only prevented participation during the storm, but afterwards there is dislocation because of lack of electricity and water, and in one case a school which hosted the parent workshops had its roof blown off.  Parents and teachers who are busy trying to restart their own lives after a disaster are not usually inclined to take time to attend workshops.</a:t>
            </a:r>
          </a:p>
          <a:p>
            <a:endParaRPr lang="en-US"/>
          </a:p>
          <a:p>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6FE19-971A-452B-A2DD-EC63E4F4BE8F}" type="slidenum">
              <a:rPr lang="en-US"/>
              <a:pPr/>
              <a:t>28</a:t>
            </a:fld>
            <a:endParaRPr 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For example, many of our classrooms are only separated by a blackboard rather than a wall, so a single room would contain several classes.  This leads to crowding so that teachers are not able to walk around to interact with children as the programme suggests.  The noise level can also be very high, for example when rain falls on these zinc sheets which make up the roof, you cannot hear someone else talking right beside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21BAC-61DA-45CF-879E-8F338D5146C6}" type="slidenum">
              <a:rPr lang="en-US"/>
              <a:pPr/>
              <a:t>4</a:t>
            </a:fld>
            <a:endParaRPr 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4114800"/>
          </a:xfrm>
        </p:spPr>
        <p:txBody>
          <a:bodyPr/>
          <a:lstStyle/>
          <a:p>
            <a:r>
              <a:rPr lang="en-US"/>
              <a:t>One more thing.  Even very young children : infants and toddlers and can display symptoms following exposure to violence and trauma:  one list of symptoms is here.  These symptoms may be transient, but some may also play a role in longer term child development such as the reduced exploration which can delay development significantly.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4D425-4012-4BBE-B40B-ED75402EBD94}" type="slidenum">
              <a:rPr lang="en-US"/>
              <a:pPr/>
              <a:t>5</a:t>
            </a:fld>
            <a:endParaRPr 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p:spPr>
        <p:txBody>
          <a:bodyPr/>
          <a:lstStyle/>
          <a:p>
            <a:r>
              <a:rPr lang="en-US"/>
              <a:t>And there are further long term outcomes.  Poor school achievement which is a predictor for poor lifetime success.  Poor school achievers tend to hold lower paying jobs, earn less money and these can negatively affect their own children’s schooling and possibilities.</a:t>
            </a:r>
          </a:p>
          <a:p>
            <a:r>
              <a:rPr lang="en-US"/>
              <a:t>A well known cycle is that youngsters exposed to violence often display antisocial behaviour and aggression themselves, and this is clearly one cycle we need to break.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46B55-5E90-49B2-933C-F921ABDF036F}" type="slidenum">
              <a:rPr lang="en-US"/>
              <a:pPr/>
              <a:t>6</a:t>
            </a:fld>
            <a:endParaRPr lang="en-US"/>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a:xfrm>
            <a:off x="914400" y="4343400"/>
            <a:ext cx="5029200" cy="4114800"/>
          </a:xfrm>
        </p:spPr>
        <p:txBody>
          <a:bodyPr/>
          <a:lstStyle/>
          <a:p>
            <a:r>
              <a:rPr lang="en-US"/>
              <a:t>We are concerned about violence both because it directly affects our children, and because some children contribute to the problem both while they remain young, and as they mature into adolescents and adults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D97BD-606A-45C4-AD88-D86A580770EF}" type="slidenum">
              <a:rPr lang="en-US"/>
              <a:pPr/>
              <a:t>8</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a:xfrm>
            <a:off x="914400" y="4343400"/>
            <a:ext cx="5029200" cy="4114800"/>
          </a:xfrm>
        </p:spPr>
        <p:txBody>
          <a:bodyPr/>
          <a:lstStyle/>
          <a:p>
            <a:r>
              <a:rPr lang="en-US"/>
              <a:t>We have carried out a number of studies within the two areas 1. (Determine details) and 2. (Identify risk factors) and are now conducting our first intervention pilot, that is, from this area (3.)  We have quite a bit of work to complete before we can determine the most promising interventions.</a:t>
            </a:r>
          </a:p>
          <a:p>
            <a:endParaRPr lang="en-US"/>
          </a:p>
          <a:p>
            <a:r>
              <a:rPr lang="en-US"/>
              <a:t>I am going to briefly describe the earlier studies and then I will talk about the current intervention and some of the difficulties we are facing, which may be relevant to others of you who are working on this problem.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E6C97-B02D-4262-BFA9-A7F62B62F255}" type="slidenum">
              <a:rPr lang="en-US"/>
              <a:pPr/>
              <a:t>9</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a:xfrm>
            <a:off x="914400" y="4343400"/>
            <a:ext cx="5029200" cy="4114800"/>
          </a:xfrm>
        </p:spPr>
        <p:txBody>
          <a:bodyPr/>
          <a:lstStyle/>
          <a:p>
            <a:r>
              <a:rPr lang="en-US"/>
              <a:t>We have carried out a number of studies within the two areas 1. (Determine details) and 2. (Identify risk factors) and are now conducting our first intervention pilot, that is, from this area (3.)  We have quite a bit of work to complete before we can determine the most promising interventions.</a:t>
            </a:r>
          </a:p>
          <a:p>
            <a:endParaRPr lang="en-US"/>
          </a:p>
          <a:p>
            <a:r>
              <a:rPr lang="en-US"/>
              <a:t>I am going to briefly describe the earlier studies and then I will talk about the current intervention and some of the difficulties we are facing, which may be relevant to others of you who are working on this problem.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B7A60-8B3C-472B-95E1-1212F0B8FE8F}" type="slidenum">
              <a:rPr lang="en-US"/>
              <a:pPr/>
              <a:t>14</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t>Just to remind you, or for those of you who don’t know, Jamaica is a small island in the middle of the Caribbean Sea, south of Cuba and west of Haiti.  Jamaica is well known for many things…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52D02-8812-40C9-B644-88FC31B6816A}" type="slidenum">
              <a:rPr lang="en-US"/>
              <a:pPr/>
              <a:t>15</a:t>
            </a:fld>
            <a:endParaRPr lang="en-US"/>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…including our music, our athletes, and our beaches…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05647-63A5-419D-AAE6-6CC37A90E2E8}" type="slidenum">
              <a:rPr lang="en-US"/>
              <a:pPr/>
              <a:t>16</a:t>
            </a:fld>
            <a:endParaRPr lang="en-US"/>
          </a:p>
        </p:txBody>
      </p:sp>
      <p:sp>
        <p:nvSpPr>
          <p:cNvPr id="243714" name="Rectangle 2"/>
          <p:cNvSpPr>
            <a:spLocks noRo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…but unfortunately, also for our gun crimes and other violence.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E8DB44-0B9F-4DA1-AF45-5CF4FB265EE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DEE3CE-8E48-41E6-8D46-E66976F78F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244301-99CD-433D-83D0-08AC4889FD5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4589541-85DD-4F8A-930D-C75905FCA9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FDA96D-D3D4-4F64-B897-6D8A695203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042C51-8A4A-470C-A528-6E629C0ACE3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A93918-9F4D-4C54-A7C0-6376D26E99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5F592A-BDAE-404C-BCC5-90C32202AB4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F50467-4D94-4977-A4CB-175D573B0D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F7EF7A-6A8E-476C-B7CE-656DDB28DBE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F0B4F6-55C7-4DD5-8BE5-83B2EB1139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8F4E84-6529-4C95-A7A9-7B7060EBAD7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99">
                <a:gamma/>
                <a:shade val="46275"/>
                <a:invGamma/>
              </a:srgbClr>
            </a:gs>
            <a:gs pos="100000">
              <a:srgbClr val="99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F6AFB9-6D08-490A-A48D-C78F6C331A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bg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381000"/>
            <a:ext cx="7772400" cy="1470025"/>
          </a:xfrm>
        </p:spPr>
        <p:txBody>
          <a:bodyPr/>
          <a:lstStyle/>
          <a:p>
            <a:r>
              <a:rPr lang="en-US"/>
              <a:t>Violence Interventions with Children</a:t>
            </a:r>
          </a:p>
        </p:txBody>
      </p:sp>
      <p:sp>
        <p:nvSpPr>
          <p:cNvPr id="21507" name="Rectangle 3"/>
          <p:cNvSpPr>
            <a:spLocks noGrp="1" noChangeArrowheads="1"/>
          </p:cNvSpPr>
          <p:nvPr>
            <p:ph type="subTitle" idx="1"/>
          </p:nvPr>
        </p:nvSpPr>
        <p:spPr>
          <a:xfrm>
            <a:off x="1295400" y="5105400"/>
            <a:ext cx="6400800" cy="1752600"/>
          </a:xfrm>
        </p:spPr>
        <p:txBody>
          <a:bodyPr/>
          <a:lstStyle/>
          <a:p>
            <a:pPr>
              <a:lnSpc>
                <a:spcPct val="90000"/>
              </a:lnSpc>
            </a:pPr>
            <a:r>
              <a:rPr lang="en-US" sz="2400" i="1"/>
              <a:t>Julie Meeks Gardner, PhD</a:t>
            </a:r>
          </a:p>
          <a:p>
            <a:pPr>
              <a:lnSpc>
                <a:spcPct val="90000"/>
              </a:lnSpc>
            </a:pPr>
            <a:r>
              <a:rPr lang="en-US" sz="2400"/>
              <a:t>Caribbean Child Development Centre</a:t>
            </a:r>
          </a:p>
          <a:p>
            <a:pPr>
              <a:lnSpc>
                <a:spcPct val="90000"/>
              </a:lnSpc>
            </a:pPr>
            <a:r>
              <a:rPr lang="en-US" sz="2400"/>
              <a:t>University of the West Indies</a:t>
            </a:r>
          </a:p>
          <a:p>
            <a:pPr>
              <a:lnSpc>
                <a:spcPct val="90000"/>
              </a:lnSpc>
            </a:pPr>
            <a:r>
              <a:rPr lang="en-US" sz="2400"/>
              <a:t>JAMAICA</a:t>
            </a:r>
          </a:p>
        </p:txBody>
      </p:sp>
      <p:pic>
        <p:nvPicPr>
          <p:cNvPr id="21508" name="Picture 4" descr="chapel"/>
          <p:cNvPicPr>
            <a:picLocks noChangeAspect="1" noChangeArrowheads="1"/>
          </p:cNvPicPr>
          <p:nvPr/>
        </p:nvPicPr>
        <p:blipFill>
          <a:blip r:embed="rId2" cstate="print"/>
          <a:srcRect/>
          <a:stretch>
            <a:fillRect/>
          </a:stretch>
        </p:blipFill>
        <p:spPr bwMode="auto">
          <a:xfrm>
            <a:off x="1905000" y="1852613"/>
            <a:ext cx="5029200" cy="30908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828800"/>
          </a:xfrm>
        </p:spPr>
        <p:txBody>
          <a:bodyPr/>
          <a:lstStyle/>
          <a:p>
            <a:r>
              <a:rPr lang="en-US"/>
              <a:t>Programs to reduce child/youth violence:  </a:t>
            </a:r>
            <a:r>
              <a:rPr lang="en-US">
                <a:solidFill>
                  <a:srgbClr val="FF6600"/>
                </a:solidFill>
              </a:rPr>
              <a:t>International</a:t>
            </a:r>
          </a:p>
        </p:txBody>
      </p:sp>
      <p:sp>
        <p:nvSpPr>
          <p:cNvPr id="12291" name="Rectangle 3"/>
          <p:cNvSpPr>
            <a:spLocks noGrp="1" noChangeArrowheads="1"/>
          </p:cNvSpPr>
          <p:nvPr>
            <p:ph type="body" idx="1"/>
          </p:nvPr>
        </p:nvSpPr>
        <p:spPr>
          <a:xfrm>
            <a:off x="457200" y="2362200"/>
            <a:ext cx="8229600" cy="3306763"/>
          </a:xfrm>
        </p:spPr>
        <p:txBody>
          <a:bodyPr/>
          <a:lstStyle/>
          <a:p>
            <a:pPr>
              <a:lnSpc>
                <a:spcPct val="90000"/>
              </a:lnSpc>
            </a:pPr>
            <a:r>
              <a:rPr lang="en-US"/>
              <a:t>Several international reviews</a:t>
            </a:r>
          </a:p>
          <a:p>
            <a:pPr>
              <a:lnSpc>
                <a:spcPct val="90000"/>
              </a:lnSpc>
            </a:pPr>
            <a:r>
              <a:rPr lang="en-US"/>
              <a:t>Most reports from US, Canada, W. Europe</a:t>
            </a:r>
          </a:p>
          <a:p>
            <a:pPr>
              <a:lnSpc>
                <a:spcPct val="90000"/>
              </a:lnSpc>
            </a:pPr>
            <a:r>
              <a:rPr lang="en-US"/>
              <a:t>Few programs reported from developing countries</a:t>
            </a:r>
          </a:p>
          <a:p>
            <a:pPr>
              <a:lnSpc>
                <a:spcPct val="90000"/>
              </a:lnSpc>
            </a:pPr>
            <a:r>
              <a:rPr lang="en-US"/>
              <a:t>Few with adequate assessments</a:t>
            </a:r>
          </a:p>
          <a:p>
            <a:pPr>
              <a:lnSpc>
                <a:spcPct val="90000"/>
              </a:lnSpc>
            </a:pPr>
            <a:r>
              <a:rPr lang="en-US" u="sng"/>
              <a:t>Very</a:t>
            </a:r>
            <a:r>
              <a:rPr lang="en-US"/>
              <a:t> few ‘proven’ interventions</a:t>
            </a:r>
          </a:p>
          <a:p>
            <a:pPr lvl="1">
              <a:lnSpc>
                <a:spcPct val="90000"/>
              </a:lnSpc>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p:txBody>
          <a:bodyPr/>
          <a:lstStyle/>
          <a:p>
            <a:r>
              <a:rPr lang="en-US"/>
              <a:t>Documenting Interpersonal Violence Programs</a:t>
            </a:r>
          </a:p>
        </p:txBody>
      </p:sp>
      <p:sp>
        <p:nvSpPr>
          <p:cNvPr id="10246" name="Rectangle 6"/>
          <p:cNvSpPr>
            <a:spLocks noGrp="1" noChangeArrowheads="1"/>
          </p:cNvSpPr>
          <p:nvPr>
            <p:ph type="subTitle" idx="1"/>
          </p:nvPr>
        </p:nvSpPr>
        <p:spPr/>
        <p:txBody>
          <a:bodyPr/>
          <a:lstStyle/>
          <a:p>
            <a:r>
              <a:rPr lang="en-US">
                <a:solidFill>
                  <a:srgbClr val="FF6600"/>
                </a:solidFill>
              </a:rPr>
              <a:t>WHO Handbook, 2004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a:t>Types of Inventory Data (1.)</a:t>
            </a:r>
          </a:p>
        </p:txBody>
      </p:sp>
      <p:sp>
        <p:nvSpPr>
          <p:cNvPr id="11269" name="Rectangle 5"/>
          <p:cNvSpPr>
            <a:spLocks noGrp="1" noChangeArrowheads="1"/>
          </p:cNvSpPr>
          <p:nvPr>
            <p:ph type="body" idx="1"/>
          </p:nvPr>
        </p:nvSpPr>
        <p:spPr>
          <a:xfrm>
            <a:off x="457200" y="1447800"/>
            <a:ext cx="8229600" cy="4678363"/>
          </a:xfrm>
        </p:spPr>
        <p:txBody>
          <a:bodyPr/>
          <a:lstStyle/>
          <a:p>
            <a:r>
              <a:rPr lang="en-US"/>
              <a:t>Geographic location</a:t>
            </a:r>
          </a:p>
          <a:p>
            <a:pPr lvl="1"/>
            <a:r>
              <a:rPr lang="en-US"/>
              <a:t>District, region, nation, international</a:t>
            </a:r>
          </a:p>
          <a:p>
            <a:pPr lvl="1"/>
            <a:r>
              <a:rPr lang="en-US"/>
              <a:t>Urban, peri-urban, rural</a:t>
            </a:r>
          </a:p>
          <a:p>
            <a:pPr lvl="1"/>
            <a:endParaRPr lang="en-US"/>
          </a:p>
          <a:p>
            <a:r>
              <a:rPr lang="en-US"/>
              <a:t>Income/ age/ gender groups targetted</a:t>
            </a:r>
          </a:p>
          <a:p>
            <a:endParaRPr lang="en-US"/>
          </a:p>
          <a:p>
            <a:r>
              <a:rPr lang="en-US"/>
              <a:t>Type of violence aimed at preventing</a:t>
            </a:r>
          </a:p>
          <a:p>
            <a:pPr lvl="1"/>
            <a:r>
              <a:rPr lang="en-US"/>
              <a:t>e.g. school-related, child abuse, bullying</a:t>
            </a:r>
          </a:p>
          <a:p>
            <a:pPr>
              <a:buFontTx/>
              <a:buNone/>
            </a:pPr>
            <a:endParaRPr lang="en-US"/>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r>
              <a:rPr lang="en-US"/>
              <a:t>Types of Inventory Data (2.)</a:t>
            </a:r>
          </a:p>
        </p:txBody>
      </p:sp>
      <p:sp>
        <p:nvSpPr>
          <p:cNvPr id="17411" name="Rectangle 3"/>
          <p:cNvSpPr>
            <a:spLocks noGrp="1" noChangeArrowheads="1"/>
          </p:cNvSpPr>
          <p:nvPr>
            <p:ph type="body" idx="1"/>
          </p:nvPr>
        </p:nvSpPr>
        <p:spPr>
          <a:xfrm>
            <a:off x="457200" y="1295400"/>
            <a:ext cx="8229600" cy="4525963"/>
          </a:xfrm>
        </p:spPr>
        <p:txBody>
          <a:bodyPr/>
          <a:lstStyle/>
          <a:p>
            <a:r>
              <a:rPr lang="en-US" sz="2800"/>
              <a:t>Details of programme. e.g.</a:t>
            </a:r>
          </a:p>
          <a:p>
            <a:pPr lvl="1"/>
            <a:r>
              <a:rPr lang="en-US" sz="2400"/>
              <a:t>Interventions using treatment &amp; rehabilitation</a:t>
            </a:r>
          </a:p>
          <a:p>
            <a:pPr lvl="1"/>
            <a:r>
              <a:rPr lang="en-US" sz="2400"/>
              <a:t>Educational interventions</a:t>
            </a:r>
          </a:p>
          <a:p>
            <a:pPr lvl="1"/>
            <a:r>
              <a:rPr lang="en-US" sz="2400"/>
              <a:t>Skills development</a:t>
            </a:r>
          </a:p>
          <a:p>
            <a:pPr lvl="1"/>
            <a:r>
              <a:rPr lang="en-US" sz="2400"/>
              <a:t>Hotlines</a:t>
            </a:r>
          </a:p>
          <a:p>
            <a:pPr lvl="1"/>
            <a:r>
              <a:rPr lang="en-US" sz="2400"/>
              <a:t>Social development</a:t>
            </a:r>
          </a:p>
          <a:p>
            <a:pPr lvl="1"/>
            <a:r>
              <a:rPr lang="en-US" sz="2400"/>
              <a:t>Conflict resolution &amp; anger management</a:t>
            </a:r>
          </a:p>
          <a:p>
            <a:pPr lvl="1"/>
            <a:r>
              <a:rPr lang="en-US" sz="2400"/>
              <a:t>Parental skills development</a:t>
            </a:r>
          </a:p>
          <a:p>
            <a:pPr lvl="1"/>
            <a:r>
              <a:rPr lang="en-US" sz="2400"/>
              <a:t>Peer education</a:t>
            </a:r>
          </a:p>
          <a:p>
            <a:pPr lvl="1"/>
            <a:r>
              <a:rPr lang="en-US" sz="2400"/>
              <a:t>Screening for at-risk youth…..</a:t>
            </a:r>
          </a:p>
          <a:p>
            <a:pPr lvl="1"/>
            <a:endParaRPr lang="en-US" sz="2400"/>
          </a:p>
          <a:p>
            <a:pPr lvl="1"/>
            <a:endParaRPr lang="en-US" sz="2400"/>
          </a:p>
          <a:p>
            <a:endParaRPr lang="en-US"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Jamaica</a:t>
            </a:r>
          </a:p>
        </p:txBody>
      </p:sp>
      <p:pic>
        <p:nvPicPr>
          <p:cNvPr id="238595" name="Picture 3" descr="Caribbean-map"/>
          <p:cNvPicPr>
            <a:picLocks noChangeAspect="1" noChangeArrowheads="1"/>
          </p:cNvPicPr>
          <p:nvPr>
            <p:ph idx="1"/>
          </p:nvPr>
        </p:nvPicPr>
        <p:blipFill>
          <a:blip r:embed="rId3" cstate="print"/>
          <a:srcRect/>
          <a:stretch>
            <a:fillRect/>
          </a:stretch>
        </p:blipFill>
        <p:spPr>
          <a:xfrm>
            <a:off x="1328738" y="1600200"/>
            <a:ext cx="6486525" cy="4525963"/>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bob"/>
          <p:cNvPicPr>
            <a:picLocks noChangeAspect="1" noChangeArrowheads="1"/>
          </p:cNvPicPr>
          <p:nvPr/>
        </p:nvPicPr>
        <p:blipFill>
          <a:blip r:embed="rId3" cstate="print"/>
          <a:srcRect/>
          <a:stretch>
            <a:fillRect/>
          </a:stretch>
        </p:blipFill>
        <p:spPr bwMode="auto">
          <a:xfrm>
            <a:off x="1447800" y="0"/>
            <a:ext cx="2876550" cy="4048125"/>
          </a:xfrm>
          <a:prstGeom prst="rect">
            <a:avLst/>
          </a:prstGeom>
          <a:noFill/>
        </p:spPr>
      </p:pic>
      <p:pic>
        <p:nvPicPr>
          <p:cNvPr id="240643" name="Picture 3" descr="veronica"/>
          <p:cNvPicPr>
            <a:picLocks noChangeAspect="1" noChangeArrowheads="1"/>
          </p:cNvPicPr>
          <p:nvPr/>
        </p:nvPicPr>
        <p:blipFill>
          <a:blip r:embed="rId4" cstate="print"/>
          <a:srcRect/>
          <a:stretch>
            <a:fillRect/>
          </a:stretch>
        </p:blipFill>
        <p:spPr bwMode="auto">
          <a:xfrm>
            <a:off x="4953000" y="457200"/>
            <a:ext cx="3810000" cy="5715000"/>
          </a:xfrm>
          <a:prstGeom prst="rect">
            <a:avLst/>
          </a:prstGeom>
          <a:noFill/>
        </p:spPr>
      </p:pic>
      <p:pic>
        <p:nvPicPr>
          <p:cNvPr id="240644" name="Picture 4" descr="negril"/>
          <p:cNvPicPr>
            <a:picLocks noChangeAspect="1" noChangeArrowheads="1"/>
          </p:cNvPicPr>
          <p:nvPr/>
        </p:nvPicPr>
        <p:blipFill>
          <a:blip r:embed="rId5" cstate="print"/>
          <a:srcRect/>
          <a:stretch>
            <a:fillRect/>
          </a:stretch>
        </p:blipFill>
        <p:spPr bwMode="auto">
          <a:xfrm>
            <a:off x="838200" y="4051300"/>
            <a:ext cx="4089400" cy="2806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endParaRPr lang="es-ES"/>
          </a:p>
        </p:txBody>
      </p:sp>
      <p:pic>
        <p:nvPicPr>
          <p:cNvPr id="242692" name="Picture 4" descr="jeep"/>
          <p:cNvPicPr>
            <a:picLocks noChangeAspect="1" noChangeArrowheads="1"/>
          </p:cNvPicPr>
          <p:nvPr>
            <p:ph sz="half" idx="1"/>
          </p:nvPr>
        </p:nvPicPr>
        <p:blipFill>
          <a:blip r:embed="rId3" cstate="print"/>
          <a:srcRect/>
          <a:stretch>
            <a:fillRect/>
          </a:stretch>
        </p:blipFill>
        <p:spPr>
          <a:xfrm>
            <a:off x="685800" y="854075"/>
            <a:ext cx="8001000" cy="4746625"/>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1981200"/>
          </a:xfrm>
        </p:spPr>
        <p:txBody>
          <a:bodyPr/>
          <a:lstStyle/>
          <a:p>
            <a:r>
              <a:rPr lang="en-US"/>
              <a:t>Programs to reduce child/youth violence: </a:t>
            </a:r>
            <a:r>
              <a:rPr lang="en-US">
                <a:solidFill>
                  <a:srgbClr val="FF6600"/>
                </a:solidFill>
              </a:rPr>
              <a:t>Jamaica</a:t>
            </a:r>
          </a:p>
        </p:txBody>
      </p:sp>
      <p:sp>
        <p:nvSpPr>
          <p:cNvPr id="15363" name="Rectangle 3"/>
          <p:cNvSpPr>
            <a:spLocks noGrp="1" noChangeArrowheads="1"/>
          </p:cNvSpPr>
          <p:nvPr>
            <p:ph type="body" idx="1"/>
          </p:nvPr>
        </p:nvSpPr>
        <p:spPr>
          <a:xfrm>
            <a:off x="457200" y="2438400"/>
            <a:ext cx="8229600" cy="3886200"/>
          </a:xfrm>
        </p:spPr>
        <p:txBody>
          <a:bodyPr/>
          <a:lstStyle/>
          <a:p>
            <a:r>
              <a:rPr lang="en-US"/>
              <a:t>37 programs islandwide</a:t>
            </a:r>
          </a:p>
          <a:p>
            <a:pPr lvl="1"/>
            <a:r>
              <a:rPr lang="en-US"/>
              <a:t>Many in capital city, Kingston (27/37)</a:t>
            </a:r>
          </a:p>
          <a:p>
            <a:pPr lvl="1"/>
            <a:r>
              <a:rPr lang="en-US"/>
              <a:t>Age group most targetted 13-18 years (28/37)</a:t>
            </a:r>
          </a:p>
          <a:p>
            <a:pPr lvl="1"/>
            <a:r>
              <a:rPr lang="en-US"/>
              <a:t>Most based in schools (27/37) </a:t>
            </a:r>
          </a:p>
          <a:p>
            <a:pPr lvl="1"/>
            <a:r>
              <a:rPr lang="en-US"/>
              <a:t>Most operated by churches or other faith-based organizations (18/37)</a:t>
            </a:r>
          </a:p>
        </p:txBody>
      </p:sp>
      <p:sp>
        <p:nvSpPr>
          <p:cNvPr id="15364" name="Text Box 4"/>
          <p:cNvSpPr txBox="1">
            <a:spLocks noChangeArrowheads="1"/>
          </p:cNvSpPr>
          <p:nvPr/>
        </p:nvSpPr>
        <p:spPr bwMode="auto">
          <a:xfrm>
            <a:off x="762000" y="6019800"/>
            <a:ext cx="7689850" cy="366713"/>
          </a:xfrm>
          <a:prstGeom prst="rect">
            <a:avLst/>
          </a:prstGeom>
          <a:noFill/>
          <a:ln w="9525">
            <a:noFill/>
            <a:miter lim="800000"/>
            <a:headEnd/>
            <a:tailEnd/>
          </a:ln>
          <a:effectLst/>
        </p:spPr>
        <p:txBody>
          <a:bodyPr>
            <a:spAutoFit/>
          </a:bodyPr>
          <a:lstStyle/>
          <a:p>
            <a:r>
              <a:rPr lang="en-US">
                <a:solidFill>
                  <a:srgbClr val="FF6600"/>
                </a:solidFill>
              </a:rPr>
              <a:t>Study funded by UNICEF Jamaica; In cooperation with Ministry of Health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1981200"/>
          </a:xfrm>
        </p:spPr>
        <p:txBody>
          <a:bodyPr/>
          <a:lstStyle/>
          <a:p>
            <a:r>
              <a:rPr lang="en-US"/>
              <a:t>Programs to reduce child/youth violence: </a:t>
            </a:r>
            <a:r>
              <a:rPr lang="en-US">
                <a:solidFill>
                  <a:srgbClr val="FF6600"/>
                </a:solidFill>
              </a:rPr>
              <a:t>Jamaica</a:t>
            </a:r>
          </a:p>
        </p:txBody>
      </p:sp>
      <p:sp>
        <p:nvSpPr>
          <p:cNvPr id="20483" name="Rectangle 3"/>
          <p:cNvSpPr>
            <a:spLocks noGrp="1" noChangeArrowheads="1"/>
          </p:cNvSpPr>
          <p:nvPr>
            <p:ph type="body" idx="1"/>
          </p:nvPr>
        </p:nvSpPr>
        <p:spPr>
          <a:xfrm>
            <a:off x="457200" y="2667000"/>
            <a:ext cx="8229600" cy="3886200"/>
          </a:xfrm>
        </p:spPr>
        <p:txBody>
          <a:bodyPr/>
          <a:lstStyle/>
          <a:p>
            <a:r>
              <a:rPr lang="en-US"/>
              <a:t>Number with any assessment = 2/37</a:t>
            </a:r>
          </a:p>
          <a:p>
            <a:endParaRPr lang="en-US"/>
          </a:p>
          <a:p>
            <a:r>
              <a:rPr lang="en-US"/>
              <a:t>Number with control trial         = 1/37</a:t>
            </a:r>
          </a:p>
        </p:txBody>
      </p:sp>
      <p:sp>
        <p:nvSpPr>
          <p:cNvPr id="20484" name="Text Box 4"/>
          <p:cNvSpPr txBox="1">
            <a:spLocks noChangeArrowheads="1"/>
          </p:cNvSpPr>
          <p:nvPr/>
        </p:nvSpPr>
        <p:spPr bwMode="auto">
          <a:xfrm>
            <a:off x="762000" y="6019800"/>
            <a:ext cx="7537450" cy="366713"/>
          </a:xfrm>
          <a:prstGeom prst="rect">
            <a:avLst/>
          </a:prstGeom>
          <a:noFill/>
          <a:ln w="9525">
            <a:noFill/>
            <a:miter lim="800000"/>
            <a:headEnd/>
            <a:tailEnd/>
          </a:ln>
          <a:effectLst/>
        </p:spPr>
        <p:txBody>
          <a:bodyPr wrap="none">
            <a:spAutoFit/>
          </a:bodyPr>
          <a:lstStyle/>
          <a:p>
            <a:r>
              <a:rPr lang="en-US">
                <a:solidFill>
                  <a:srgbClr val="FF6600"/>
                </a:solidFill>
              </a:rPr>
              <a:t>Study funded by UNICEF Jamaica; In cooperation with Ministry of Health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endParaRPr lang="es-ES"/>
          </a:p>
        </p:txBody>
      </p:sp>
      <p:sp>
        <p:nvSpPr>
          <p:cNvPr id="232451" name="Rectangle 3"/>
          <p:cNvSpPr>
            <a:spLocks noGrp="1" noChangeArrowheads="1"/>
          </p:cNvSpPr>
          <p:nvPr>
            <p:ph type="body" idx="1"/>
          </p:nvPr>
        </p:nvSpPr>
        <p:spPr/>
        <p:txBody>
          <a:bodyPr/>
          <a:lstStyle/>
          <a:p>
            <a:pPr>
              <a:buFontTx/>
              <a:buNone/>
            </a:pPr>
            <a:r>
              <a:rPr lang="en-US"/>
              <a:t>For this study, requirements for intervention:</a:t>
            </a:r>
          </a:p>
          <a:p>
            <a:r>
              <a:rPr lang="en-US"/>
              <a:t>Young children</a:t>
            </a:r>
          </a:p>
          <a:p>
            <a:r>
              <a:rPr lang="en-US"/>
              <a:t>Training</a:t>
            </a:r>
          </a:p>
          <a:p>
            <a:r>
              <a:rPr lang="en-US"/>
              <a:t>Repeatable on a large scale i.e. not too costly/ too dependent on large resources</a:t>
            </a:r>
          </a:p>
          <a:p>
            <a:pPr>
              <a:buFontTx/>
              <a:buNone/>
            </a:pPr>
            <a:endParaRPr lang="en-US"/>
          </a:p>
        </p:txBody>
      </p:sp>
      <p:sp>
        <p:nvSpPr>
          <p:cNvPr id="232452" name="Text Box 4"/>
          <p:cNvSpPr txBox="1">
            <a:spLocks noChangeArrowheads="1"/>
          </p:cNvSpPr>
          <p:nvPr/>
        </p:nvSpPr>
        <p:spPr bwMode="auto">
          <a:xfrm>
            <a:off x="685800" y="6096000"/>
            <a:ext cx="7486650" cy="641350"/>
          </a:xfrm>
          <a:prstGeom prst="rect">
            <a:avLst/>
          </a:prstGeom>
          <a:noFill/>
          <a:ln w="9525">
            <a:noFill/>
            <a:miter lim="800000"/>
            <a:headEnd/>
            <a:tailEnd/>
          </a:ln>
          <a:effectLst/>
        </p:spPr>
        <p:txBody>
          <a:bodyPr wrap="none">
            <a:spAutoFit/>
          </a:bodyPr>
          <a:lstStyle/>
          <a:p>
            <a:pPr algn="ctr"/>
            <a:r>
              <a:rPr lang="en-US">
                <a:solidFill>
                  <a:srgbClr val="FF0000"/>
                </a:solidFill>
              </a:rPr>
              <a:t>Study funded by the CHASE Fund, Caribbean Health Research Council,</a:t>
            </a:r>
          </a:p>
          <a:p>
            <a:pPr algn="ctr"/>
            <a:r>
              <a:rPr lang="en-US">
                <a:solidFill>
                  <a:srgbClr val="FF0000"/>
                </a:solidFill>
              </a:rPr>
              <a:t>&amp; the British Council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81000" y="0"/>
            <a:ext cx="8229600" cy="1143000"/>
          </a:xfrm>
        </p:spPr>
        <p:txBody>
          <a:bodyPr/>
          <a:lstStyle/>
          <a:p>
            <a:endParaRPr lang="es-ES"/>
          </a:p>
        </p:txBody>
      </p:sp>
      <p:sp>
        <p:nvSpPr>
          <p:cNvPr id="162819" name="Rectangle 3"/>
          <p:cNvSpPr>
            <a:spLocks noGrp="1" noChangeArrowheads="1"/>
          </p:cNvSpPr>
          <p:nvPr>
            <p:ph type="body" idx="1"/>
          </p:nvPr>
        </p:nvSpPr>
        <p:spPr>
          <a:xfrm>
            <a:off x="381000" y="1066800"/>
            <a:ext cx="8229600" cy="4525963"/>
          </a:xfrm>
        </p:spPr>
        <p:txBody>
          <a:bodyPr/>
          <a:lstStyle/>
          <a:p>
            <a:pPr>
              <a:lnSpc>
                <a:spcPct val="90000"/>
              </a:lnSpc>
            </a:pPr>
            <a:r>
              <a:rPr lang="en-US"/>
              <a:t>Effects of violence on children</a:t>
            </a:r>
          </a:p>
          <a:p>
            <a:pPr>
              <a:lnSpc>
                <a:spcPct val="90000"/>
              </a:lnSpc>
            </a:pPr>
            <a:endParaRPr lang="en-US"/>
          </a:p>
          <a:p>
            <a:pPr>
              <a:lnSpc>
                <a:spcPct val="90000"/>
              </a:lnSpc>
            </a:pPr>
            <a:r>
              <a:rPr lang="en-US"/>
              <a:t>Successful programmes: international evidence</a:t>
            </a:r>
          </a:p>
          <a:p>
            <a:pPr>
              <a:lnSpc>
                <a:spcPct val="90000"/>
              </a:lnSpc>
            </a:pPr>
            <a:endParaRPr lang="en-US"/>
          </a:p>
          <a:p>
            <a:pPr>
              <a:lnSpc>
                <a:spcPct val="90000"/>
              </a:lnSpc>
            </a:pPr>
            <a:r>
              <a:rPr lang="en-US"/>
              <a:t>Importance of documenting programs</a:t>
            </a:r>
          </a:p>
          <a:p>
            <a:pPr>
              <a:lnSpc>
                <a:spcPct val="90000"/>
              </a:lnSpc>
              <a:buFontTx/>
              <a:buNone/>
            </a:pPr>
            <a:endParaRPr lang="en-US"/>
          </a:p>
          <a:p>
            <a:pPr>
              <a:lnSpc>
                <a:spcPct val="90000"/>
              </a:lnSpc>
            </a:pPr>
            <a:r>
              <a:rPr lang="en-US"/>
              <a:t>Experiences from Jamaica</a:t>
            </a:r>
          </a:p>
          <a:p>
            <a:pPr>
              <a:lnSpc>
                <a:spcPct val="90000"/>
              </a:lnSpc>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2819">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2819">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62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The Incredible Years</a:t>
            </a:r>
          </a:p>
        </p:txBody>
      </p:sp>
      <p:sp>
        <p:nvSpPr>
          <p:cNvPr id="204803" name="Rectangle 3"/>
          <p:cNvSpPr>
            <a:spLocks noGrp="1" noChangeArrowheads="1"/>
          </p:cNvSpPr>
          <p:nvPr>
            <p:ph type="body" idx="1"/>
          </p:nvPr>
        </p:nvSpPr>
        <p:spPr>
          <a:xfrm>
            <a:off x="457200" y="1600200"/>
            <a:ext cx="8382000" cy="4525963"/>
          </a:xfrm>
        </p:spPr>
        <p:txBody>
          <a:bodyPr/>
          <a:lstStyle/>
          <a:p>
            <a:pPr>
              <a:buFontTx/>
              <a:buNone/>
            </a:pPr>
            <a:r>
              <a:rPr lang="en-US" b="1"/>
              <a:t>Promote social, emotional, and academic competence in children:</a:t>
            </a:r>
            <a:endParaRPr lang="en-US"/>
          </a:p>
          <a:p>
            <a:pPr>
              <a:buFontTx/>
              <a:buNone/>
            </a:pPr>
            <a:r>
              <a:rPr lang="en-US"/>
              <a:t>		</a:t>
            </a:r>
            <a:r>
              <a:rPr lang="en-US" sz="2800"/>
              <a:t>social skills</a:t>
            </a:r>
            <a:r>
              <a:rPr lang="en-US"/>
              <a:t> </a:t>
            </a:r>
          </a:p>
          <a:p>
            <a:pPr lvl="1">
              <a:buFontTx/>
              <a:buNone/>
            </a:pPr>
            <a:r>
              <a:rPr lang="en-US"/>
              <a:t> 		understanding of feelings</a:t>
            </a:r>
          </a:p>
          <a:p>
            <a:pPr lvl="1">
              <a:buFontTx/>
              <a:buNone/>
            </a:pPr>
            <a:r>
              <a:rPr lang="en-US"/>
              <a:t>		conflict management skills </a:t>
            </a:r>
          </a:p>
          <a:p>
            <a:pPr lvl="1">
              <a:buFontTx/>
              <a:buNone/>
            </a:pPr>
            <a:r>
              <a:rPr lang="en-US"/>
              <a:t>		school readiness &amp; cooperation with teachers</a:t>
            </a:r>
          </a:p>
          <a:p>
            <a:pPr>
              <a:buFontTx/>
              <a:buNone/>
            </a:pPr>
            <a:endParaRPr lang="en-US"/>
          </a:p>
          <a:p>
            <a:pPr>
              <a:buFontTx/>
              <a:buNone/>
            </a:pPr>
            <a:endParaRPr lang="en-US"/>
          </a:p>
        </p:txBody>
      </p:sp>
      <p:sp>
        <p:nvSpPr>
          <p:cNvPr id="204804" name="Line 4"/>
          <p:cNvSpPr>
            <a:spLocks noChangeShapeType="1"/>
          </p:cNvSpPr>
          <p:nvPr/>
        </p:nvSpPr>
        <p:spPr bwMode="auto">
          <a:xfrm flipV="1">
            <a:off x="1295400" y="2743200"/>
            <a:ext cx="0" cy="304800"/>
          </a:xfrm>
          <a:prstGeom prst="line">
            <a:avLst/>
          </a:prstGeom>
          <a:noFill/>
          <a:ln w="38100">
            <a:solidFill>
              <a:srgbClr val="FFFFFF"/>
            </a:solidFill>
            <a:round/>
            <a:headEnd/>
            <a:tailEnd type="triangle" w="med" len="med"/>
          </a:ln>
          <a:effectLst/>
        </p:spPr>
        <p:txBody>
          <a:bodyPr/>
          <a:lstStyle/>
          <a:p>
            <a:endParaRPr lang="en-US"/>
          </a:p>
        </p:txBody>
      </p:sp>
      <p:sp>
        <p:nvSpPr>
          <p:cNvPr id="204805" name="Line 5"/>
          <p:cNvSpPr>
            <a:spLocks noChangeShapeType="1"/>
          </p:cNvSpPr>
          <p:nvPr/>
        </p:nvSpPr>
        <p:spPr bwMode="auto">
          <a:xfrm flipV="1">
            <a:off x="1295400" y="3352800"/>
            <a:ext cx="0" cy="304800"/>
          </a:xfrm>
          <a:prstGeom prst="line">
            <a:avLst/>
          </a:prstGeom>
          <a:noFill/>
          <a:ln w="38100">
            <a:solidFill>
              <a:srgbClr val="FFFFFF"/>
            </a:solidFill>
            <a:round/>
            <a:headEnd/>
            <a:tailEnd type="triangle" w="med" len="med"/>
          </a:ln>
          <a:effectLst/>
        </p:spPr>
        <p:txBody>
          <a:bodyPr/>
          <a:lstStyle/>
          <a:p>
            <a:endParaRPr lang="en-US"/>
          </a:p>
        </p:txBody>
      </p:sp>
      <p:sp>
        <p:nvSpPr>
          <p:cNvPr id="204806" name="Line 6"/>
          <p:cNvSpPr>
            <a:spLocks noChangeShapeType="1"/>
          </p:cNvSpPr>
          <p:nvPr/>
        </p:nvSpPr>
        <p:spPr bwMode="auto">
          <a:xfrm flipV="1">
            <a:off x="1295400" y="3810000"/>
            <a:ext cx="0" cy="304800"/>
          </a:xfrm>
          <a:prstGeom prst="line">
            <a:avLst/>
          </a:prstGeom>
          <a:noFill/>
          <a:ln w="38100">
            <a:solidFill>
              <a:srgbClr val="FFFFFF"/>
            </a:solidFill>
            <a:round/>
            <a:headEnd/>
            <a:tailEnd type="triangle" w="med" len="med"/>
          </a:ln>
          <a:effectLst/>
        </p:spPr>
        <p:txBody>
          <a:bodyPr/>
          <a:lstStyle/>
          <a:p>
            <a:endParaRPr lang="en-US"/>
          </a:p>
        </p:txBody>
      </p:sp>
      <p:sp>
        <p:nvSpPr>
          <p:cNvPr id="204807" name="Line 7"/>
          <p:cNvSpPr>
            <a:spLocks noChangeShapeType="1"/>
          </p:cNvSpPr>
          <p:nvPr/>
        </p:nvSpPr>
        <p:spPr bwMode="auto">
          <a:xfrm flipV="1">
            <a:off x="1295400" y="4419600"/>
            <a:ext cx="0" cy="304800"/>
          </a:xfrm>
          <a:prstGeom prst="line">
            <a:avLst/>
          </a:prstGeom>
          <a:noFill/>
          <a:ln w="38100">
            <a:solidFill>
              <a:srgbClr val="FFFF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609600" y="0"/>
            <a:ext cx="7772400" cy="838200"/>
          </a:xfrm>
        </p:spPr>
        <p:txBody>
          <a:bodyPr/>
          <a:lstStyle/>
          <a:p>
            <a:r>
              <a:rPr lang="en-US" sz="3600"/>
              <a:t>  Study design</a:t>
            </a:r>
          </a:p>
        </p:txBody>
      </p:sp>
      <p:sp>
        <p:nvSpPr>
          <p:cNvPr id="233475" name="Rectangle 3"/>
          <p:cNvSpPr>
            <a:spLocks noGrp="1" noChangeArrowheads="1"/>
          </p:cNvSpPr>
          <p:nvPr>
            <p:ph type="subTitle" idx="1"/>
          </p:nvPr>
        </p:nvSpPr>
        <p:spPr>
          <a:xfrm>
            <a:off x="1371600" y="1447800"/>
            <a:ext cx="6400800" cy="5029200"/>
          </a:xfrm>
        </p:spPr>
        <p:txBody>
          <a:bodyPr/>
          <a:lstStyle/>
          <a:p>
            <a:endParaRPr lang="es-ES"/>
          </a:p>
        </p:txBody>
      </p:sp>
      <p:graphicFrame>
        <p:nvGraphicFramePr>
          <p:cNvPr id="233491" name="Group 19"/>
          <p:cNvGraphicFramePr>
            <a:graphicFrameLocks noGrp="1"/>
          </p:cNvGraphicFramePr>
          <p:nvPr/>
        </p:nvGraphicFramePr>
        <p:xfrm>
          <a:off x="1752600" y="1219200"/>
          <a:ext cx="5334000" cy="5489575"/>
        </p:xfrm>
        <a:graphic>
          <a:graphicData uri="http://schemas.openxmlformats.org/drawingml/2006/table">
            <a:tbl>
              <a:tblPr/>
              <a:tblGrid>
                <a:gridCol w="5334000"/>
              </a:tblGrid>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School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1. Parent  intervention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2. Teacher  intervention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3.  Both interventions</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4.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Intervention</a:t>
            </a:r>
          </a:p>
        </p:txBody>
      </p:sp>
      <p:sp>
        <p:nvSpPr>
          <p:cNvPr id="206851" name="Rectangle 3"/>
          <p:cNvSpPr>
            <a:spLocks noGrp="1" noChangeArrowheads="1"/>
          </p:cNvSpPr>
          <p:nvPr>
            <p:ph type="body" idx="1"/>
          </p:nvPr>
        </p:nvSpPr>
        <p:spPr>
          <a:xfrm>
            <a:off x="609600" y="914400"/>
            <a:ext cx="8229600" cy="2895600"/>
          </a:xfrm>
        </p:spPr>
        <p:txBody>
          <a:bodyPr/>
          <a:lstStyle/>
          <a:p>
            <a:pPr>
              <a:buFontTx/>
              <a:buNone/>
            </a:pPr>
            <a:endParaRPr lang="en-US" b="1"/>
          </a:p>
          <a:p>
            <a:pPr algn="ctr">
              <a:buFontTx/>
              <a:buNone/>
            </a:pPr>
            <a:r>
              <a:rPr lang="en-US" b="1" u="sng"/>
              <a:t>Parents </a:t>
            </a:r>
          </a:p>
          <a:p>
            <a:pPr algn="ctr">
              <a:buFontTx/>
              <a:buNone/>
            </a:pPr>
            <a:endParaRPr lang="en-US" b="1" u="sng"/>
          </a:p>
          <a:p>
            <a:r>
              <a:rPr lang="en-US" b="1"/>
              <a:t>12 weekly 2 – 2 ½ hour workshops</a:t>
            </a:r>
          </a:p>
          <a:p>
            <a:pPr lvl="1"/>
            <a:r>
              <a:rPr lang="en-US" b="1"/>
              <a:t>Play </a:t>
            </a:r>
          </a:p>
          <a:p>
            <a:pPr lvl="1"/>
            <a:r>
              <a:rPr lang="en-US" b="1"/>
              <a:t>Praise and Rewards</a:t>
            </a:r>
          </a:p>
          <a:p>
            <a:pPr lvl="1"/>
            <a:r>
              <a:rPr lang="en-US" b="1"/>
              <a:t>Limit Setting </a:t>
            </a:r>
          </a:p>
          <a:p>
            <a:pPr lvl="1"/>
            <a:r>
              <a:rPr lang="en-US" b="1"/>
              <a:t>How to Support Your Child's Education </a:t>
            </a:r>
          </a:p>
          <a:p>
            <a:pPr lvl="1"/>
            <a:r>
              <a:rPr lang="en-US" b="1"/>
              <a:t>Promoting Positive Behaviors </a:t>
            </a:r>
          </a:p>
          <a:p>
            <a:pPr lvl="1"/>
            <a:r>
              <a:rPr lang="en-US" b="1"/>
              <a:t>Reducing Inappropriate Behaviors</a:t>
            </a:r>
          </a:p>
          <a:p>
            <a:pPr lvl="1">
              <a:buFontTx/>
              <a:buNone/>
            </a:pPr>
            <a:endParaRPr lang="en-US" b="1"/>
          </a:p>
        </p:txBody>
      </p:sp>
      <p:pic>
        <p:nvPicPr>
          <p:cNvPr id="206852" name="Picture 4" descr="basic-parent"/>
          <p:cNvPicPr>
            <a:picLocks noChangeAspect="1" noChangeArrowheads="1"/>
          </p:cNvPicPr>
          <p:nvPr/>
        </p:nvPicPr>
        <p:blipFill>
          <a:blip r:embed="rId3" cstate="print"/>
          <a:srcRect/>
          <a:stretch>
            <a:fillRect/>
          </a:stretch>
        </p:blipFill>
        <p:spPr bwMode="auto">
          <a:xfrm>
            <a:off x="6248400" y="228600"/>
            <a:ext cx="2895600" cy="21828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parent wshop"/>
          <p:cNvPicPr>
            <a:picLocks noChangeAspect="1" noChangeArrowheads="1"/>
          </p:cNvPicPr>
          <p:nvPr/>
        </p:nvPicPr>
        <p:blipFill>
          <a:blip r:embed="rId2" cstate="print"/>
          <a:srcRect/>
          <a:stretch>
            <a:fillRect/>
          </a:stretch>
        </p:blipFill>
        <p:spPr bwMode="auto">
          <a:xfrm>
            <a:off x="1447800" y="990600"/>
            <a:ext cx="6192838" cy="4127500"/>
          </a:xfrm>
          <a:prstGeom prst="rect">
            <a:avLst/>
          </a:prstGeom>
          <a:noFill/>
        </p:spPr>
      </p:pic>
      <p:sp>
        <p:nvSpPr>
          <p:cNvPr id="210947" name="Text Box 3"/>
          <p:cNvSpPr txBox="1">
            <a:spLocks noChangeArrowheads="1"/>
          </p:cNvSpPr>
          <p:nvPr/>
        </p:nvSpPr>
        <p:spPr bwMode="auto">
          <a:xfrm>
            <a:off x="685800" y="5410200"/>
            <a:ext cx="7805738" cy="519113"/>
          </a:xfrm>
          <a:prstGeom prst="rect">
            <a:avLst/>
          </a:prstGeom>
          <a:noFill/>
          <a:ln w="9525">
            <a:noFill/>
            <a:miter lim="800000"/>
            <a:headEnd/>
            <a:tailEnd/>
          </a:ln>
          <a:effectLst/>
        </p:spPr>
        <p:txBody>
          <a:bodyPr wrap="none">
            <a:spAutoFit/>
          </a:bodyPr>
          <a:lstStyle/>
          <a:p>
            <a:r>
              <a:rPr lang="en-US" sz="2800">
                <a:solidFill>
                  <a:srgbClr val="FFFF00"/>
                </a:solidFill>
              </a:rPr>
              <a:t>Participants in a Parent Workshop viewing video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Intervention</a:t>
            </a:r>
          </a:p>
        </p:txBody>
      </p:sp>
      <p:sp>
        <p:nvSpPr>
          <p:cNvPr id="211971" name="Rectangle 3"/>
          <p:cNvSpPr>
            <a:spLocks noGrp="1" noChangeArrowheads="1"/>
          </p:cNvSpPr>
          <p:nvPr>
            <p:ph type="body" idx="1"/>
          </p:nvPr>
        </p:nvSpPr>
        <p:spPr>
          <a:xfrm>
            <a:off x="533400" y="914400"/>
            <a:ext cx="7772400" cy="2895600"/>
          </a:xfrm>
        </p:spPr>
        <p:txBody>
          <a:bodyPr/>
          <a:lstStyle/>
          <a:p>
            <a:pPr>
              <a:buFontTx/>
              <a:buNone/>
            </a:pPr>
            <a:endParaRPr lang="en-US" b="1"/>
          </a:p>
          <a:p>
            <a:pPr algn="ctr">
              <a:buFontTx/>
              <a:buNone/>
            </a:pPr>
            <a:r>
              <a:rPr lang="en-US" b="1" u="sng"/>
              <a:t>Teachers</a:t>
            </a:r>
          </a:p>
          <a:p>
            <a:r>
              <a:rPr lang="en-US" b="1"/>
              <a:t>15 hours of workshops (3 or 5 sessions)</a:t>
            </a:r>
          </a:p>
          <a:p>
            <a:endParaRPr lang="en-US" b="1"/>
          </a:p>
          <a:p>
            <a:pPr lvl="1"/>
            <a:r>
              <a:rPr lang="en-US" sz="2400" b="1"/>
              <a:t>Attention, Encouragement, and Praise </a:t>
            </a:r>
          </a:p>
          <a:p>
            <a:pPr lvl="1"/>
            <a:r>
              <a:rPr lang="en-US" sz="2400" b="1"/>
              <a:t>Motivating Children Through Incentives</a:t>
            </a:r>
          </a:p>
          <a:p>
            <a:pPr lvl="1"/>
            <a:r>
              <a:rPr lang="en-US" sz="2400" b="1"/>
              <a:t>Preventing Behavior Problems </a:t>
            </a:r>
          </a:p>
          <a:p>
            <a:pPr lvl="1"/>
            <a:r>
              <a:rPr lang="en-US" sz="2400" b="1"/>
              <a:t>Decreasing Inappropriate Behaviors </a:t>
            </a:r>
          </a:p>
          <a:p>
            <a:pPr lvl="1"/>
            <a:r>
              <a:rPr lang="en-US" sz="2400" b="1"/>
              <a:t>Building Positive Relationships with Students</a:t>
            </a:r>
          </a:p>
          <a:p>
            <a:pPr>
              <a:buFontTx/>
              <a:buNone/>
            </a:pPr>
            <a:endParaRPr lang="en-US" sz="2400" b="1"/>
          </a:p>
          <a:p>
            <a:pPr lvl="1"/>
            <a:endParaRPr lang="en-US" b="1"/>
          </a:p>
          <a:p>
            <a:pPr lvl="1"/>
            <a:endParaRPr lang="en-US" b="1"/>
          </a:p>
          <a:p>
            <a:pPr>
              <a:buFontTx/>
              <a:buNone/>
            </a:pPr>
            <a:endParaRPr lang="en-US" b="1"/>
          </a:p>
        </p:txBody>
      </p:sp>
      <p:pic>
        <p:nvPicPr>
          <p:cNvPr id="211972" name="Picture 4" descr="teacher-training"/>
          <p:cNvPicPr>
            <a:picLocks noChangeAspect="1" noChangeArrowheads="1"/>
          </p:cNvPicPr>
          <p:nvPr/>
        </p:nvPicPr>
        <p:blipFill>
          <a:blip r:embed="rId3" cstate="print"/>
          <a:srcRect/>
          <a:stretch>
            <a:fillRect/>
          </a:stretch>
        </p:blipFill>
        <p:spPr bwMode="auto">
          <a:xfrm>
            <a:off x="6248400" y="0"/>
            <a:ext cx="2895600" cy="2112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t>Preliminary Results</a:t>
            </a:r>
          </a:p>
        </p:txBody>
      </p:sp>
      <p:sp>
        <p:nvSpPr>
          <p:cNvPr id="235523" name="Rectangle 3"/>
          <p:cNvSpPr>
            <a:spLocks noGrp="1" noChangeArrowheads="1"/>
          </p:cNvSpPr>
          <p:nvPr>
            <p:ph type="body" idx="1"/>
          </p:nvPr>
        </p:nvSpPr>
        <p:spPr/>
        <p:txBody>
          <a:bodyPr/>
          <a:lstStyle/>
          <a:p>
            <a:r>
              <a:rPr lang="en-US"/>
              <a:t>Teacher intervention improved children’s school achievement</a:t>
            </a:r>
          </a:p>
          <a:p>
            <a:endParaRPr lang="en-US"/>
          </a:p>
          <a:p>
            <a:r>
              <a:rPr lang="en-US"/>
              <a:t>Parent intervention improved children’s difficult behaviours at home and at school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Issues and Observations</a:t>
            </a:r>
          </a:p>
        </p:txBody>
      </p:sp>
      <p:sp>
        <p:nvSpPr>
          <p:cNvPr id="236547" name="Rectangle 3"/>
          <p:cNvSpPr>
            <a:spLocks noGrp="1" noChangeArrowheads="1"/>
          </p:cNvSpPr>
          <p:nvPr>
            <p:ph type="body" sz="half" idx="1"/>
          </p:nvPr>
        </p:nvSpPr>
        <p:spPr>
          <a:xfrm>
            <a:off x="304800" y="1600200"/>
            <a:ext cx="5257800" cy="4525963"/>
          </a:xfrm>
        </p:spPr>
        <p:txBody>
          <a:bodyPr/>
          <a:lstStyle/>
          <a:p>
            <a:r>
              <a:rPr lang="en-US" b="1"/>
              <a:t>Participation</a:t>
            </a:r>
          </a:p>
          <a:p>
            <a:pPr>
              <a:buFontTx/>
              <a:buNone/>
            </a:pPr>
            <a:endParaRPr lang="en-US" b="1"/>
          </a:p>
          <a:p>
            <a:r>
              <a:rPr lang="en-US" b="1"/>
              <a:t>Unplanned interruptions </a:t>
            </a:r>
          </a:p>
          <a:p>
            <a:pPr>
              <a:buFontTx/>
              <a:buNone/>
            </a:pPr>
            <a:r>
              <a:rPr lang="en-US" b="1"/>
              <a:t>   e.g. hurricanes</a:t>
            </a:r>
          </a:p>
          <a:p>
            <a:pPr>
              <a:buFontTx/>
              <a:buNone/>
            </a:pPr>
            <a:endParaRPr lang="en-US" b="1"/>
          </a:p>
          <a:p>
            <a:r>
              <a:rPr lang="en-US" b="1"/>
              <a:t>Unmet assumptions</a:t>
            </a:r>
          </a:p>
          <a:p>
            <a:pPr lvl="1"/>
            <a:r>
              <a:rPr lang="en-US" sz="2400" b="1"/>
              <a:t>Parent literacy </a:t>
            </a:r>
          </a:p>
          <a:p>
            <a:pPr lvl="1"/>
            <a:r>
              <a:rPr lang="en-US" sz="2400" b="1"/>
              <a:t>Class size</a:t>
            </a:r>
          </a:p>
          <a:p>
            <a:pPr lvl="1"/>
            <a:r>
              <a:rPr lang="en-US" sz="2400" b="1"/>
              <a:t>Classroom structure</a:t>
            </a:r>
          </a:p>
          <a:p>
            <a:pPr lvl="1"/>
            <a:endParaRPr lang="en-US" sz="2400" b="1"/>
          </a:p>
          <a:p>
            <a:endParaRPr lang="en-US" b="1"/>
          </a:p>
        </p:txBody>
      </p:sp>
      <p:pic>
        <p:nvPicPr>
          <p:cNvPr id="236548" name="Picture 4" descr="case roofless"/>
          <p:cNvPicPr>
            <a:picLocks noChangeAspect="1" noChangeArrowheads="1"/>
          </p:cNvPicPr>
          <p:nvPr>
            <p:ph sz="half" idx="2"/>
          </p:nvPr>
        </p:nvPicPr>
        <p:blipFill>
          <a:blip r:embed="rId3" cstate="print"/>
          <a:srcRect/>
          <a:stretch>
            <a:fillRect/>
          </a:stretch>
        </p:blipFill>
        <p:spPr>
          <a:xfrm>
            <a:off x="5867400" y="2286000"/>
            <a:ext cx="2857500" cy="2143125"/>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Conclusions</a:t>
            </a:r>
          </a:p>
        </p:txBody>
      </p:sp>
      <p:sp>
        <p:nvSpPr>
          <p:cNvPr id="8195" name="Rectangle 3"/>
          <p:cNvSpPr>
            <a:spLocks noGrp="1" noChangeArrowheads="1"/>
          </p:cNvSpPr>
          <p:nvPr>
            <p:ph type="body" idx="1"/>
          </p:nvPr>
        </p:nvSpPr>
        <p:spPr>
          <a:xfrm>
            <a:off x="457200" y="1600200"/>
            <a:ext cx="8382000" cy="4525963"/>
          </a:xfrm>
        </p:spPr>
        <p:txBody>
          <a:bodyPr/>
          <a:lstStyle/>
          <a:p>
            <a:pPr>
              <a:lnSpc>
                <a:spcPct val="90000"/>
              </a:lnSpc>
            </a:pPr>
            <a:r>
              <a:rPr lang="en-US"/>
              <a:t>More interventions designed</a:t>
            </a:r>
          </a:p>
          <a:p>
            <a:pPr lvl="1">
              <a:lnSpc>
                <a:spcPct val="90000"/>
              </a:lnSpc>
            </a:pPr>
            <a:r>
              <a:rPr lang="en-US"/>
              <a:t>Local contexts important</a:t>
            </a:r>
          </a:p>
          <a:p>
            <a:pPr lvl="1">
              <a:lnSpc>
                <a:spcPct val="90000"/>
              </a:lnSpc>
            </a:pPr>
            <a:r>
              <a:rPr lang="en-US"/>
              <a:t>Consider adapting successful programs</a:t>
            </a:r>
          </a:p>
          <a:p>
            <a:pPr lvl="1">
              <a:lnSpc>
                <a:spcPct val="90000"/>
              </a:lnSpc>
            </a:pPr>
            <a:endParaRPr lang="en-US"/>
          </a:p>
          <a:p>
            <a:pPr>
              <a:lnSpc>
                <a:spcPct val="90000"/>
              </a:lnSpc>
            </a:pPr>
            <a:r>
              <a:rPr lang="en-US"/>
              <a:t>Careful assessments conducted &amp; reported</a:t>
            </a:r>
          </a:p>
          <a:p>
            <a:pPr>
              <a:lnSpc>
                <a:spcPct val="90000"/>
              </a:lnSpc>
            </a:pPr>
            <a:endParaRPr lang="en-US"/>
          </a:p>
          <a:p>
            <a:pPr>
              <a:lnSpc>
                <a:spcPct val="90000"/>
              </a:lnSpc>
            </a:pPr>
            <a:r>
              <a:rPr lang="en-US"/>
              <a:t>Inventories (national or regional) to note:</a:t>
            </a:r>
          </a:p>
          <a:p>
            <a:pPr lvl="1">
              <a:lnSpc>
                <a:spcPct val="90000"/>
              </a:lnSpc>
            </a:pPr>
            <a:r>
              <a:rPr lang="en-US"/>
              <a:t>Areas, groups served</a:t>
            </a:r>
          </a:p>
          <a:p>
            <a:pPr lvl="1">
              <a:lnSpc>
                <a:spcPct val="90000"/>
              </a:lnSpc>
            </a:pPr>
            <a:r>
              <a:rPr lang="en-US"/>
              <a:t>Gaps in service delivery</a:t>
            </a:r>
          </a:p>
          <a:p>
            <a:pPr lvl="1">
              <a:lnSpc>
                <a:spcPct val="90000"/>
              </a:lnSpc>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ja school"/>
          <p:cNvPicPr>
            <a:picLocks noChangeAspect="1" noChangeArrowheads="1"/>
          </p:cNvPicPr>
          <p:nvPr/>
        </p:nvPicPr>
        <p:blipFill>
          <a:blip r:embed="rId3" cstate="print"/>
          <a:srcRect/>
          <a:stretch>
            <a:fillRect/>
          </a:stretch>
        </p:blipFill>
        <p:spPr bwMode="auto">
          <a:xfrm>
            <a:off x="381000" y="228600"/>
            <a:ext cx="8382000" cy="6286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0"/>
            <a:ext cx="7772400" cy="1143000"/>
          </a:xfrm>
        </p:spPr>
        <p:txBody>
          <a:bodyPr/>
          <a:lstStyle/>
          <a:p>
            <a:r>
              <a:rPr lang="en-US"/>
              <a:t>General Effects</a:t>
            </a:r>
          </a:p>
        </p:txBody>
      </p:sp>
      <p:sp>
        <p:nvSpPr>
          <p:cNvPr id="148483" name="Rectangle 3"/>
          <p:cNvSpPr>
            <a:spLocks noGrp="1" noChangeArrowheads="1"/>
          </p:cNvSpPr>
          <p:nvPr>
            <p:ph type="body" idx="1"/>
          </p:nvPr>
        </p:nvSpPr>
        <p:spPr>
          <a:xfrm>
            <a:off x="838200" y="1143000"/>
            <a:ext cx="7772400" cy="4114800"/>
          </a:xfrm>
        </p:spPr>
        <p:txBody>
          <a:bodyPr/>
          <a:lstStyle/>
          <a:p>
            <a:r>
              <a:rPr lang="en-US"/>
              <a:t>Physical harm</a:t>
            </a:r>
          </a:p>
          <a:p>
            <a:r>
              <a:rPr lang="en-US"/>
              <a:t>Long term psychological consequences</a:t>
            </a:r>
          </a:p>
          <a:p>
            <a:pPr lvl="1">
              <a:buFontTx/>
              <a:buNone/>
            </a:pPr>
            <a:r>
              <a:rPr lang="en-US"/>
              <a:t>	fear		anger			</a:t>
            </a:r>
          </a:p>
          <a:p>
            <a:pPr lvl="1">
              <a:buFontTx/>
              <a:buNone/>
            </a:pPr>
            <a:r>
              <a:rPr lang="en-US"/>
              <a:t>   withdrawal 	depression </a:t>
            </a:r>
          </a:p>
          <a:p>
            <a:pPr lvl="1">
              <a:buFontTx/>
              <a:buNone/>
            </a:pPr>
            <a:r>
              <a:rPr lang="en-US"/>
              <a:t>	confusion	digestive problems	</a:t>
            </a:r>
          </a:p>
          <a:p>
            <a:pPr lvl="1">
              <a:buFontTx/>
              <a:buNone/>
            </a:pPr>
            <a:r>
              <a:rPr lang="en-US"/>
              <a:t>	nightmares/ sleep problems</a:t>
            </a:r>
          </a:p>
          <a:p>
            <a:pPr lvl="1">
              <a:buFontTx/>
              <a:buNone/>
            </a:pPr>
            <a:r>
              <a:rPr lang="en-US"/>
              <a:t>	avoiding activities        </a:t>
            </a:r>
          </a:p>
          <a:p>
            <a:pPr lvl="1">
              <a:buFontTx/>
              <a:buNone/>
            </a:pPr>
            <a:r>
              <a:rPr lang="en-US"/>
              <a:t>   Post Traumatic Stress Disorder</a:t>
            </a:r>
          </a:p>
          <a:p>
            <a:pPr lvl="1">
              <a:buFontTx/>
              <a:buNone/>
            </a:pPr>
            <a:r>
              <a:rPr lang="en-US"/>
              <a:t>                              </a:t>
            </a:r>
          </a:p>
          <a:p>
            <a:pPr lvl="1" algn="r">
              <a:buFontTx/>
              <a:buNone/>
            </a:pPr>
            <a:r>
              <a:rPr lang="en-US" sz="2000"/>
              <a:t>(World Fed. Mental Health, 2002)</a:t>
            </a:r>
          </a:p>
          <a:p>
            <a:pPr lvl="1">
              <a:buFontTx/>
              <a:buNone/>
            </a:pPr>
            <a:endParaRPr lang="en-US"/>
          </a:p>
          <a:p>
            <a:pPr lvl="1">
              <a:buFontTx/>
              <a:buNone/>
            </a:pPr>
            <a:endParaRPr lang="en-US"/>
          </a:p>
        </p:txBody>
      </p:sp>
      <p:graphicFrame>
        <p:nvGraphicFramePr>
          <p:cNvPr id="148484" name="Rectangle 4"/>
          <p:cNvGraphicFramePr>
            <a:graphicFrameLocks/>
          </p:cNvGraphicFramePr>
          <p:nvPr/>
        </p:nvGraphicFramePr>
        <p:xfrm>
          <a:off x="1524000" y="1397000"/>
          <a:ext cx="6096000" cy="4064000"/>
        </p:xfrm>
        <a:graphic>
          <a:graphicData uri="http://schemas.openxmlformats.org/presentationml/2006/ole">
            <p:oleObj spid="_x0000_s148484" name="Clip" r:id="rId4" imgW="0" imgH="0" progId="MS_ClipArt_Gallery.5">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Effects in young children</a:t>
            </a:r>
          </a:p>
        </p:txBody>
      </p:sp>
      <p:sp>
        <p:nvSpPr>
          <p:cNvPr id="150531" name="Rectangle 3"/>
          <p:cNvSpPr>
            <a:spLocks noGrp="1" noChangeArrowheads="1"/>
          </p:cNvSpPr>
          <p:nvPr>
            <p:ph type="body" idx="1"/>
          </p:nvPr>
        </p:nvSpPr>
        <p:spPr/>
        <p:txBody>
          <a:bodyPr/>
          <a:lstStyle/>
          <a:p>
            <a:r>
              <a:rPr lang="en-US"/>
              <a:t>Irritability</a:t>
            </a:r>
          </a:p>
          <a:p>
            <a:r>
              <a:rPr lang="en-US"/>
              <a:t>Immature behaviour</a:t>
            </a:r>
          </a:p>
          <a:p>
            <a:r>
              <a:rPr lang="en-US"/>
              <a:t>Sleep disturbances</a:t>
            </a:r>
          </a:p>
          <a:p>
            <a:r>
              <a:rPr lang="en-US"/>
              <a:t>Reduced exploration</a:t>
            </a:r>
          </a:p>
          <a:p>
            <a:r>
              <a:rPr lang="en-US"/>
              <a:t>Emotional distress</a:t>
            </a:r>
          </a:p>
          <a:p>
            <a:r>
              <a:rPr lang="en-US"/>
              <a:t>Fear</a:t>
            </a:r>
          </a:p>
          <a:p>
            <a:r>
              <a:rPr lang="en-US"/>
              <a:t>Regression in toileting and language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Effects in the Long term</a:t>
            </a:r>
          </a:p>
        </p:txBody>
      </p:sp>
      <p:sp>
        <p:nvSpPr>
          <p:cNvPr id="152579" name="Rectangle 3"/>
          <p:cNvSpPr>
            <a:spLocks noGrp="1" noChangeArrowheads="1"/>
          </p:cNvSpPr>
          <p:nvPr>
            <p:ph type="body" idx="1"/>
          </p:nvPr>
        </p:nvSpPr>
        <p:spPr>
          <a:xfrm>
            <a:off x="457200" y="1600200"/>
            <a:ext cx="8229600" cy="1760538"/>
          </a:xfrm>
        </p:spPr>
        <p:txBody>
          <a:bodyPr/>
          <a:lstStyle/>
          <a:p>
            <a:r>
              <a:rPr lang="en-US" sz="3600"/>
              <a:t>Poor school achievement</a:t>
            </a:r>
          </a:p>
          <a:p>
            <a:pPr>
              <a:lnSpc>
                <a:spcPct val="50000"/>
              </a:lnSpc>
            </a:pPr>
            <a:endParaRPr lang="en-US" sz="3600"/>
          </a:p>
          <a:p>
            <a:r>
              <a:rPr lang="en-US" sz="3600"/>
              <a:t>Antisocial behaviour and aggression</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subTitle" idx="1"/>
          </p:nvPr>
        </p:nvSpPr>
        <p:spPr>
          <a:xfrm>
            <a:off x="381000" y="685800"/>
            <a:ext cx="8305800" cy="5486400"/>
          </a:xfrm>
        </p:spPr>
        <p:txBody>
          <a:bodyPr/>
          <a:lstStyle/>
          <a:p>
            <a:pPr algn="l"/>
            <a:endParaRPr lang="es-ES"/>
          </a:p>
        </p:txBody>
      </p:sp>
      <p:sp>
        <p:nvSpPr>
          <p:cNvPr id="158723" name="Oval 3"/>
          <p:cNvSpPr>
            <a:spLocks noChangeArrowheads="1"/>
          </p:cNvSpPr>
          <p:nvPr/>
        </p:nvSpPr>
        <p:spPr bwMode="auto">
          <a:xfrm>
            <a:off x="1524000" y="1828800"/>
            <a:ext cx="6019800" cy="3581400"/>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es-ES" sz="2400">
              <a:solidFill>
                <a:schemeClr val="bg1"/>
              </a:solidFill>
              <a:latin typeface="Times New Roman" pitchFamily="18" charset="0"/>
            </a:endParaRPr>
          </a:p>
        </p:txBody>
      </p:sp>
      <p:sp>
        <p:nvSpPr>
          <p:cNvPr id="158724" name="Text Box 4"/>
          <p:cNvSpPr txBox="1">
            <a:spLocks noChangeArrowheads="1"/>
          </p:cNvSpPr>
          <p:nvPr/>
        </p:nvSpPr>
        <p:spPr bwMode="auto">
          <a:xfrm>
            <a:off x="3200400" y="2209800"/>
            <a:ext cx="2382838" cy="823913"/>
          </a:xfrm>
          <a:prstGeom prst="rect">
            <a:avLst/>
          </a:prstGeom>
          <a:noFill/>
          <a:ln w="9525">
            <a:noFill/>
            <a:miter lim="800000"/>
            <a:headEnd/>
            <a:tailEnd/>
          </a:ln>
          <a:effectLst/>
        </p:spPr>
        <p:txBody>
          <a:bodyPr wrap="none">
            <a:spAutoFit/>
          </a:bodyPr>
          <a:lstStyle/>
          <a:p>
            <a:pPr eaLnBrk="0" hangingPunct="0"/>
            <a:r>
              <a:rPr lang="en-US" sz="4800">
                <a:latin typeface="Times New Roman" pitchFamily="18" charset="0"/>
              </a:rPr>
              <a:t>Violence</a:t>
            </a:r>
            <a:endParaRPr lang="en-US" sz="4000">
              <a:latin typeface="Times New Roman" pitchFamily="18" charset="0"/>
            </a:endParaRPr>
          </a:p>
        </p:txBody>
      </p:sp>
      <p:sp>
        <p:nvSpPr>
          <p:cNvPr id="158725" name="Text Box 5"/>
          <p:cNvSpPr txBox="1">
            <a:spLocks noChangeArrowheads="1"/>
          </p:cNvSpPr>
          <p:nvPr/>
        </p:nvSpPr>
        <p:spPr bwMode="auto">
          <a:xfrm>
            <a:off x="3276600" y="4419600"/>
            <a:ext cx="2317750" cy="823913"/>
          </a:xfrm>
          <a:prstGeom prst="rect">
            <a:avLst/>
          </a:prstGeom>
          <a:noFill/>
          <a:ln w="9525">
            <a:noFill/>
            <a:miter lim="800000"/>
            <a:headEnd/>
            <a:tailEnd/>
          </a:ln>
          <a:effectLst/>
        </p:spPr>
        <p:txBody>
          <a:bodyPr>
            <a:spAutoFit/>
          </a:bodyPr>
          <a:lstStyle/>
          <a:p>
            <a:pPr eaLnBrk="0" hangingPunct="0"/>
            <a:r>
              <a:rPr lang="en-US" sz="4800">
                <a:latin typeface="Times New Roman" pitchFamily="18" charset="0"/>
              </a:rPr>
              <a:t>Children</a:t>
            </a:r>
            <a:endParaRPr lang="en-US" sz="4000">
              <a:latin typeface="Times New Roman" pitchFamily="18" charset="0"/>
            </a:endParaRPr>
          </a:p>
        </p:txBody>
      </p:sp>
      <p:sp>
        <p:nvSpPr>
          <p:cNvPr id="158726" name="AutoShape 6"/>
          <p:cNvSpPr>
            <a:spLocks noChangeArrowheads="1"/>
          </p:cNvSpPr>
          <p:nvPr/>
        </p:nvSpPr>
        <p:spPr bwMode="auto">
          <a:xfrm>
            <a:off x="5791200" y="2590800"/>
            <a:ext cx="1066800" cy="2667000"/>
          </a:xfrm>
          <a:prstGeom prst="curvedLeftArrow">
            <a:avLst>
              <a:gd name="adj1" fmla="val 50000"/>
              <a:gd name="adj2" fmla="val 100000"/>
              <a:gd name="adj3" fmla="val 74236"/>
            </a:avLst>
          </a:prstGeom>
          <a:solidFill>
            <a:srgbClr val="FFFF00"/>
          </a:solidFill>
          <a:ln w="9525">
            <a:solidFill>
              <a:schemeClr val="tx1"/>
            </a:solidFill>
            <a:miter lim="800000"/>
            <a:headEnd/>
            <a:tailEnd/>
          </a:ln>
          <a:effectLst/>
        </p:spPr>
        <p:txBody>
          <a:bodyPr wrap="none" anchor="ctr"/>
          <a:lstStyle/>
          <a:p>
            <a:endParaRPr lang="en-US"/>
          </a:p>
        </p:txBody>
      </p:sp>
      <p:sp>
        <p:nvSpPr>
          <p:cNvPr id="158727" name="AutoShape 7"/>
          <p:cNvSpPr>
            <a:spLocks noChangeArrowheads="1"/>
          </p:cNvSpPr>
          <p:nvPr/>
        </p:nvSpPr>
        <p:spPr bwMode="auto">
          <a:xfrm flipV="1">
            <a:off x="1981200" y="2438400"/>
            <a:ext cx="1190625" cy="2362200"/>
          </a:xfrm>
          <a:prstGeom prst="curvedRightArrow">
            <a:avLst>
              <a:gd name="adj1" fmla="val 39680"/>
              <a:gd name="adj2" fmla="val 79360"/>
              <a:gd name="adj3" fmla="val 33333"/>
            </a:avLst>
          </a:prstGeom>
          <a:solidFill>
            <a:srgbClr val="FFFF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idx="1"/>
          </p:nvPr>
        </p:nvSpPr>
        <p:spPr/>
        <p:txBody>
          <a:bodyPr/>
          <a:lstStyle/>
          <a:p>
            <a:endParaRPr lang="en-US"/>
          </a:p>
          <a:p>
            <a:pPr algn="ctr">
              <a:buFontTx/>
              <a:buNone/>
            </a:pPr>
            <a:r>
              <a:rPr lang="en-US"/>
              <a:t>How to approach solutions to this problem?</a:t>
            </a:r>
          </a:p>
          <a:p>
            <a:pPr algn="ctr">
              <a:buFontTx/>
              <a:buNone/>
            </a:pPr>
            <a:endParaRPr lang="en-US"/>
          </a:p>
          <a:p>
            <a:pPr algn="ctr">
              <a:buFontTx/>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228600"/>
            <a:ext cx="7772400" cy="1143000"/>
          </a:xfrm>
        </p:spPr>
        <p:txBody>
          <a:bodyPr/>
          <a:lstStyle/>
          <a:p>
            <a:r>
              <a:rPr lang="en-US"/>
              <a:t>Public health approach</a:t>
            </a:r>
          </a:p>
        </p:txBody>
      </p:sp>
      <p:sp>
        <p:nvSpPr>
          <p:cNvPr id="160771" name="Rectangle 3"/>
          <p:cNvSpPr>
            <a:spLocks noGrp="1" noChangeArrowheads="1"/>
          </p:cNvSpPr>
          <p:nvPr>
            <p:ph type="body" idx="1"/>
          </p:nvPr>
        </p:nvSpPr>
        <p:spPr>
          <a:xfrm>
            <a:off x="457200" y="1524000"/>
            <a:ext cx="8077200" cy="4114800"/>
          </a:xfrm>
        </p:spPr>
        <p:txBody>
          <a:bodyPr/>
          <a:lstStyle/>
          <a:p>
            <a:pPr marL="609600" indent="-609600">
              <a:buFontTx/>
              <a:buAutoNum type="arabicPeriod"/>
            </a:pPr>
            <a:r>
              <a:rPr lang="en-US" b="1"/>
              <a:t>Determine details of the problem</a:t>
            </a:r>
          </a:p>
          <a:p>
            <a:pPr marL="609600" indent="-609600">
              <a:buFontTx/>
              <a:buAutoNum type="arabicPeriod"/>
            </a:pPr>
            <a:endParaRPr lang="en-US" b="1"/>
          </a:p>
          <a:p>
            <a:pPr marL="609600" indent="-609600">
              <a:buFontTx/>
              <a:buAutoNum type="arabicPeriod"/>
            </a:pPr>
            <a:r>
              <a:rPr lang="en-US" b="1">
                <a:solidFill>
                  <a:schemeClr val="accent1"/>
                </a:solidFill>
              </a:rPr>
              <a:t>Identify risk factors</a:t>
            </a:r>
          </a:p>
          <a:p>
            <a:pPr marL="609600" indent="-609600">
              <a:buFontTx/>
              <a:buAutoNum type="arabicPeriod"/>
            </a:pPr>
            <a:endParaRPr lang="en-US" b="1">
              <a:solidFill>
                <a:schemeClr val="accent1"/>
              </a:solidFill>
            </a:endParaRPr>
          </a:p>
          <a:p>
            <a:pPr marL="609600" indent="-609600">
              <a:buFontTx/>
              <a:buAutoNum type="arabicPeriod"/>
            </a:pPr>
            <a:r>
              <a:rPr lang="en-US" b="1">
                <a:solidFill>
                  <a:schemeClr val="accent1"/>
                </a:solidFill>
              </a:rPr>
              <a:t>Design, pilot, evaluate interventions</a:t>
            </a:r>
          </a:p>
          <a:p>
            <a:pPr marL="609600" indent="-609600">
              <a:buFontTx/>
              <a:buAutoNum type="arabicPeriod"/>
            </a:pPr>
            <a:endParaRPr lang="en-US" b="1">
              <a:solidFill>
                <a:schemeClr val="accent1"/>
              </a:solidFill>
            </a:endParaRPr>
          </a:p>
          <a:p>
            <a:pPr marL="609600" indent="-609600">
              <a:buFontTx/>
              <a:buAutoNum type="arabicPeriod"/>
            </a:pPr>
            <a:r>
              <a:rPr lang="en-US" b="1">
                <a:solidFill>
                  <a:schemeClr val="accent1"/>
                </a:solidFill>
              </a:rPr>
              <a:t>Implement most promising interventions on a wide scale</a:t>
            </a:r>
          </a:p>
          <a:p>
            <a:pPr marL="609600" indent="-609600">
              <a:lnSpc>
                <a:spcPct val="50000"/>
              </a:lnSpc>
            </a:pPr>
            <a:endParaRPr lang="en-US" b="1">
              <a:solidFill>
                <a:schemeClr val="folHlin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228600"/>
            <a:ext cx="7772400" cy="1143000"/>
          </a:xfrm>
        </p:spPr>
        <p:txBody>
          <a:bodyPr/>
          <a:lstStyle/>
          <a:p>
            <a:r>
              <a:rPr lang="en-US"/>
              <a:t>Public health approach</a:t>
            </a:r>
          </a:p>
        </p:txBody>
      </p:sp>
      <p:sp>
        <p:nvSpPr>
          <p:cNvPr id="202755" name="Rectangle 3"/>
          <p:cNvSpPr>
            <a:spLocks noGrp="1" noChangeArrowheads="1"/>
          </p:cNvSpPr>
          <p:nvPr>
            <p:ph type="body" idx="1"/>
          </p:nvPr>
        </p:nvSpPr>
        <p:spPr>
          <a:xfrm>
            <a:off x="457200" y="1524000"/>
            <a:ext cx="8229600" cy="4114800"/>
          </a:xfrm>
        </p:spPr>
        <p:txBody>
          <a:bodyPr/>
          <a:lstStyle/>
          <a:p>
            <a:pPr marL="609600" indent="-609600">
              <a:buFontTx/>
              <a:buNone/>
            </a:pPr>
            <a:r>
              <a:rPr lang="en-US" b="1">
                <a:solidFill>
                  <a:schemeClr val="accent1"/>
                </a:solidFill>
              </a:rPr>
              <a:t>3. Design, pilot, evaluate interventions</a:t>
            </a:r>
          </a:p>
          <a:p>
            <a:pPr marL="609600" indent="-609600">
              <a:buFontTx/>
              <a:buNone/>
            </a:pPr>
            <a:endParaRPr lang="en-US" b="1">
              <a:solidFill>
                <a:schemeClr val="accent1"/>
              </a:solidFill>
            </a:endParaRPr>
          </a:p>
          <a:p>
            <a:pPr marL="990600" lvl="1" indent="-533400"/>
            <a:r>
              <a:rPr lang="en-US" b="1">
                <a:solidFill>
                  <a:schemeClr val="accent1"/>
                </a:solidFill>
              </a:rPr>
              <a:t>What already exists?</a:t>
            </a:r>
          </a:p>
          <a:p>
            <a:pPr marL="990600" lvl="1" indent="-533400"/>
            <a:r>
              <a:rPr lang="en-US" b="1">
                <a:solidFill>
                  <a:schemeClr val="accent1"/>
                </a:solidFill>
              </a:rPr>
              <a:t>What is successful?</a:t>
            </a:r>
          </a:p>
          <a:p>
            <a:pPr marL="990600" lvl="1" indent="-533400"/>
            <a:r>
              <a:rPr lang="en-US" b="1">
                <a:solidFill>
                  <a:schemeClr val="accent1"/>
                </a:solidFill>
              </a:rPr>
              <a:t>Can these progammes be implemented and taken to scale?</a:t>
            </a:r>
          </a:p>
          <a:p>
            <a:pPr marL="609600" indent="-609600">
              <a:buFontTx/>
              <a:buNone/>
            </a:pPr>
            <a:endParaRPr lang="en-US" b="1">
              <a:solidFill>
                <a:schemeClr val="accent1"/>
              </a:solidFill>
            </a:endParaRPr>
          </a:p>
          <a:p>
            <a:pPr marL="609600" indent="-609600">
              <a:buFontTx/>
              <a:buNone/>
            </a:pPr>
            <a:endParaRPr lang="en-US" b="1">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1753</Words>
  <Application>Microsoft Office PowerPoint</Application>
  <PresentationFormat>On-screen Show (4:3)</PresentationFormat>
  <Paragraphs>206</Paragraphs>
  <Slides>28</Slides>
  <Notes>15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Arial</vt:lpstr>
      <vt:lpstr>Times New Roman</vt:lpstr>
      <vt:lpstr>Default Design</vt:lpstr>
      <vt:lpstr>Microsoft Clip Gallery</vt:lpstr>
      <vt:lpstr>Violence Interventions with Children</vt:lpstr>
      <vt:lpstr>Slide 2</vt:lpstr>
      <vt:lpstr>General Effects</vt:lpstr>
      <vt:lpstr>Effects in young children</vt:lpstr>
      <vt:lpstr>Effects in the Long term</vt:lpstr>
      <vt:lpstr>Slide 6</vt:lpstr>
      <vt:lpstr>Slide 7</vt:lpstr>
      <vt:lpstr>Public health approach</vt:lpstr>
      <vt:lpstr>Public health approach</vt:lpstr>
      <vt:lpstr>Programs to reduce child/youth violence:  International</vt:lpstr>
      <vt:lpstr>Documenting Interpersonal Violence Programs</vt:lpstr>
      <vt:lpstr>Types of Inventory Data (1.)</vt:lpstr>
      <vt:lpstr>Types of Inventory Data (2.)</vt:lpstr>
      <vt:lpstr>Jamaica</vt:lpstr>
      <vt:lpstr>Slide 15</vt:lpstr>
      <vt:lpstr>Slide 16</vt:lpstr>
      <vt:lpstr>Programs to reduce child/youth violence: Jamaica</vt:lpstr>
      <vt:lpstr>Programs to reduce child/youth violence: Jamaica</vt:lpstr>
      <vt:lpstr>Slide 19</vt:lpstr>
      <vt:lpstr>The Incredible Years</vt:lpstr>
      <vt:lpstr>  Study design</vt:lpstr>
      <vt:lpstr>Intervention</vt:lpstr>
      <vt:lpstr>Slide 23</vt:lpstr>
      <vt:lpstr>Intervention</vt:lpstr>
      <vt:lpstr>Preliminary Results</vt:lpstr>
      <vt:lpstr>Issues and Observations</vt:lpstr>
      <vt:lpstr>Conclusions</vt:lpstr>
      <vt:lpstr>Slide 28</vt:lpstr>
    </vt:vector>
  </TitlesOfParts>
  <Company> uwi,mona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ccdc</dc:creator>
  <cp:lastModifiedBy>anarod</cp:lastModifiedBy>
  <cp:revision>42</cp:revision>
  <dcterms:created xsi:type="dcterms:W3CDTF">2005-09-11T01:58:57Z</dcterms:created>
  <dcterms:modified xsi:type="dcterms:W3CDTF">2010-07-11T23:08:12Z</dcterms:modified>
</cp:coreProperties>
</file>